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4.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9" r:id="rId1"/>
    <p:sldMasterId id="2147483885" r:id="rId2"/>
    <p:sldMasterId id="2147483864" r:id="rId3"/>
    <p:sldMasterId id="2147483870" r:id="rId4"/>
    <p:sldMasterId id="2147483876" r:id="rId5"/>
  </p:sldMasterIdLst>
  <p:notesMasterIdLst>
    <p:notesMasterId r:id="rId94"/>
  </p:notesMasterIdLst>
  <p:handoutMasterIdLst>
    <p:handoutMasterId r:id="rId95"/>
  </p:handoutMasterIdLst>
  <p:sldIdLst>
    <p:sldId id="303" r:id="rId6"/>
    <p:sldId id="1196" r:id="rId7"/>
    <p:sldId id="1166" r:id="rId8"/>
    <p:sldId id="1130" r:id="rId9"/>
    <p:sldId id="1131" r:id="rId10"/>
    <p:sldId id="1132" r:id="rId11"/>
    <p:sldId id="1197" r:id="rId12"/>
    <p:sldId id="1198" r:id="rId13"/>
    <p:sldId id="1199" r:id="rId14"/>
    <p:sldId id="1200" r:id="rId15"/>
    <p:sldId id="1209" r:id="rId16"/>
    <p:sldId id="1201" r:id="rId17"/>
    <p:sldId id="1202" r:id="rId18"/>
    <p:sldId id="1203" r:id="rId19"/>
    <p:sldId id="1250" r:id="rId20"/>
    <p:sldId id="1167" r:id="rId21"/>
    <p:sldId id="1251" r:id="rId22"/>
    <p:sldId id="1136" r:id="rId23"/>
    <p:sldId id="1137" r:id="rId24"/>
    <p:sldId id="1252" r:id="rId25"/>
    <p:sldId id="1194" r:id="rId26"/>
    <p:sldId id="1133" r:id="rId27"/>
    <p:sldId id="1134" r:id="rId28"/>
    <p:sldId id="1168" r:id="rId29"/>
    <p:sldId id="1171" r:id="rId30"/>
    <p:sldId id="1242" r:id="rId31"/>
    <p:sldId id="1268" r:id="rId32"/>
    <p:sldId id="1253" r:id="rId33"/>
    <p:sldId id="1214" r:id="rId34"/>
    <p:sldId id="1230" r:id="rId35"/>
    <p:sldId id="1206" r:id="rId36"/>
    <p:sldId id="1207" r:id="rId37"/>
    <p:sldId id="1270" r:id="rId38"/>
    <p:sldId id="1254" r:id="rId39"/>
    <p:sldId id="1208" r:id="rId40"/>
    <p:sldId id="1213" r:id="rId41"/>
    <p:sldId id="968" r:id="rId42"/>
    <p:sldId id="1246" r:id="rId43"/>
    <p:sldId id="1256" r:id="rId44"/>
    <p:sldId id="1257" r:id="rId45"/>
    <p:sldId id="1258" r:id="rId46"/>
    <p:sldId id="1261" r:id="rId47"/>
    <p:sldId id="1260" r:id="rId48"/>
    <p:sldId id="1259" r:id="rId49"/>
    <p:sldId id="1249" r:id="rId50"/>
    <p:sldId id="1262" r:id="rId51"/>
    <p:sldId id="1174" r:id="rId52"/>
    <p:sldId id="1211" r:id="rId53"/>
    <p:sldId id="1175" r:id="rId54"/>
    <p:sldId id="1216" r:id="rId55"/>
    <p:sldId id="1217" r:id="rId56"/>
    <p:sldId id="1176" r:id="rId57"/>
    <p:sldId id="1177" r:id="rId58"/>
    <p:sldId id="1212" r:id="rId59"/>
    <p:sldId id="1271" r:id="rId60"/>
    <p:sldId id="1263" r:id="rId61"/>
    <p:sldId id="1220" r:id="rId62"/>
    <p:sldId id="1231" r:id="rId63"/>
    <p:sldId id="1278" r:id="rId64"/>
    <p:sldId id="1232" r:id="rId65"/>
    <p:sldId id="1224" r:id="rId66"/>
    <p:sldId id="1233" r:id="rId67"/>
    <p:sldId id="1264" r:id="rId68"/>
    <p:sldId id="1178" r:id="rId69"/>
    <p:sldId id="1179" r:id="rId70"/>
    <p:sldId id="1180" r:id="rId71"/>
    <p:sldId id="1227" r:id="rId72"/>
    <p:sldId id="1228" r:id="rId73"/>
    <p:sldId id="1229" r:id="rId74"/>
    <p:sldId id="1272" r:id="rId75"/>
    <p:sldId id="1273" r:id="rId76"/>
    <p:sldId id="1274" r:id="rId77"/>
    <p:sldId id="1275" r:id="rId78"/>
    <p:sldId id="1265" r:id="rId79"/>
    <p:sldId id="1239" r:id="rId80"/>
    <p:sldId id="1240" r:id="rId81"/>
    <p:sldId id="1243" r:id="rId82"/>
    <p:sldId id="1276" r:id="rId83"/>
    <p:sldId id="1266" r:id="rId84"/>
    <p:sldId id="1187" r:id="rId85"/>
    <p:sldId id="1235" r:id="rId86"/>
    <p:sldId id="1241" r:id="rId87"/>
    <p:sldId id="1267" r:id="rId88"/>
    <p:sldId id="1236" r:id="rId89"/>
    <p:sldId id="1237" r:id="rId90"/>
    <p:sldId id="1277" r:id="rId91"/>
    <p:sldId id="1186" r:id="rId92"/>
    <p:sldId id="1279" r:id="rId93"/>
  </p:sldIdLst>
  <p:sldSz cx="9144000" cy="6858000" type="screen4x3"/>
  <p:notesSz cx="9601200" cy="7315200"/>
  <p:defaultTextStyle>
    <a:defPPr>
      <a:defRPr lang="en-US"/>
    </a:defPPr>
    <a:lvl1pPr algn="ctr" rtl="0" eaLnBrk="0" fontAlgn="base" hangingPunct="0">
      <a:spcBef>
        <a:spcPct val="50000"/>
      </a:spcBef>
      <a:spcAft>
        <a:spcPct val="0"/>
      </a:spcAft>
      <a:defRPr sz="2200" kern="1200">
        <a:solidFill>
          <a:schemeClr val="tx1"/>
        </a:solidFill>
        <a:latin typeface="Times New Roman" pitchFamily="18" charset="0"/>
        <a:ea typeface="宋体" charset="-122"/>
        <a:cs typeface="+mn-cs"/>
      </a:defRPr>
    </a:lvl1pPr>
    <a:lvl2pPr marL="457200" algn="ctr" rtl="0" eaLnBrk="0" fontAlgn="base" hangingPunct="0">
      <a:spcBef>
        <a:spcPct val="50000"/>
      </a:spcBef>
      <a:spcAft>
        <a:spcPct val="0"/>
      </a:spcAft>
      <a:defRPr sz="2200" kern="1200">
        <a:solidFill>
          <a:schemeClr val="tx1"/>
        </a:solidFill>
        <a:latin typeface="Times New Roman" pitchFamily="18" charset="0"/>
        <a:ea typeface="宋体" charset="-122"/>
        <a:cs typeface="+mn-cs"/>
      </a:defRPr>
    </a:lvl2pPr>
    <a:lvl3pPr marL="914400" algn="ctr" rtl="0" eaLnBrk="0" fontAlgn="base" hangingPunct="0">
      <a:spcBef>
        <a:spcPct val="50000"/>
      </a:spcBef>
      <a:spcAft>
        <a:spcPct val="0"/>
      </a:spcAft>
      <a:defRPr sz="2200" kern="1200">
        <a:solidFill>
          <a:schemeClr val="tx1"/>
        </a:solidFill>
        <a:latin typeface="Times New Roman" pitchFamily="18" charset="0"/>
        <a:ea typeface="宋体" charset="-122"/>
        <a:cs typeface="+mn-cs"/>
      </a:defRPr>
    </a:lvl3pPr>
    <a:lvl4pPr marL="1371600" algn="ctr" rtl="0" eaLnBrk="0" fontAlgn="base" hangingPunct="0">
      <a:spcBef>
        <a:spcPct val="50000"/>
      </a:spcBef>
      <a:spcAft>
        <a:spcPct val="0"/>
      </a:spcAft>
      <a:defRPr sz="2200" kern="1200">
        <a:solidFill>
          <a:schemeClr val="tx1"/>
        </a:solidFill>
        <a:latin typeface="Times New Roman" pitchFamily="18" charset="0"/>
        <a:ea typeface="宋体" charset="-122"/>
        <a:cs typeface="+mn-cs"/>
      </a:defRPr>
    </a:lvl4pPr>
    <a:lvl5pPr marL="1828800" algn="ctr" rtl="0" eaLnBrk="0" fontAlgn="base" hangingPunct="0">
      <a:spcBef>
        <a:spcPct val="50000"/>
      </a:spcBef>
      <a:spcAft>
        <a:spcPct val="0"/>
      </a:spcAft>
      <a:defRPr sz="2200" kern="1200">
        <a:solidFill>
          <a:schemeClr val="tx1"/>
        </a:solidFill>
        <a:latin typeface="Times New Roman" pitchFamily="18" charset="0"/>
        <a:ea typeface="宋体" charset="-122"/>
        <a:cs typeface="+mn-cs"/>
      </a:defRPr>
    </a:lvl5pPr>
    <a:lvl6pPr marL="2286000" algn="l" defTabSz="914400" rtl="0" eaLnBrk="1" latinLnBrk="0" hangingPunct="1">
      <a:defRPr sz="2200" kern="1200">
        <a:solidFill>
          <a:schemeClr val="tx1"/>
        </a:solidFill>
        <a:latin typeface="Times New Roman" pitchFamily="18" charset="0"/>
        <a:ea typeface="宋体" charset="-122"/>
        <a:cs typeface="+mn-cs"/>
      </a:defRPr>
    </a:lvl6pPr>
    <a:lvl7pPr marL="2743200" algn="l" defTabSz="914400" rtl="0" eaLnBrk="1" latinLnBrk="0" hangingPunct="1">
      <a:defRPr sz="2200" kern="1200">
        <a:solidFill>
          <a:schemeClr val="tx1"/>
        </a:solidFill>
        <a:latin typeface="Times New Roman" pitchFamily="18" charset="0"/>
        <a:ea typeface="宋体" charset="-122"/>
        <a:cs typeface="+mn-cs"/>
      </a:defRPr>
    </a:lvl7pPr>
    <a:lvl8pPr marL="3200400" algn="l" defTabSz="914400" rtl="0" eaLnBrk="1" latinLnBrk="0" hangingPunct="1">
      <a:defRPr sz="2200" kern="1200">
        <a:solidFill>
          <a:schemeClr val="tx1"/>
        </a:solidFill>
        <a:latin typeface="Times New Roman" pitchFamily="18" charset="0"/>
        <a:ea typeface="宋体" charset="-122"/>
        <a:cs typeface="+mn-cs"/>
      </a:defRPr>
    </a:lvl8pPr>
    <a:lvl9pPr marL="3657600" algn="l" defTabSz="914400" rtl="0" eaLnBrk="1" latinLnBrk="0" hangingPunct="1">
      <a:defRPr sz="2200" kern="1200">
        <a:solidFill>
          <a:schemeClr val="tx1"/>
        </a:solidFill>
        <a:latin typeface="Times New Roman" pitchFamily="18" charset="0"/>
        <a:ea typeface="宋体" charset="-122"/>
        <a:cs typeface="+mn-cs"/>
      </a:defRPr>
    </a:lvl9pPr>
  </p:defaultTextStyle>
  <p:extLst>
    <p:ext uri="{EFAFB233-063F-42B5-8137-9DF3F51BA10A}">
      <p15:sldGuideLst xmlns:p15="http://schemas.microsoft.com/office/powerpoint/2012/main">
        <p15:guide id="1" orient="horz" pos="3072" userDrawn="1">
          <p15:clr>
            <a:srgbClr val="A4A3A4"/>
          </p15:clr>
        </p15:guide>
        <p15:guide id="2" pos="2880">
          <p15:clr>
            <a:srgbClr val="A4A3A4"/>
          </p15:clr>
        </p15:guide>
      </p15:sldGuideLst>
    </p:ext>
    <p:ext uri="{2D200454-40CA-4A62-9FC3-DE9A4176ACB9}">
      <p15:notesGuideLst xmlns:p15="http://schemas.microsoft.com/office/powerpoint/2012/main">
        <p15:guide id="1" orient="horz" pos="2305" userDrawn="1">
          <p15:clr>
            <a:srgbClr val="A4A3A4"/>
          </p15:clr>
        </p15:guide>
        <p15:guide id="2" pos="30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4900C"/>
    <a:srgbClr val="0033CC"/>
    <a:srgbClr val="E9B065"/>
    <a:srgbClr val="808000"/>
    <a:srgbClr val="1225DE"/>
    <a:srgbClr val="90DF03"/>
    <a:srgbClr val="D9D9D9"/>
    <a:srgbClr val="A1A1A1"/>
    <a:srgbClr val="008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636" autoAdjust="0"/>
    <p:restoredTop sz="88351" autoAdjust="0"/>
  </p:normalViewPr>
  <p:slideViewPr>
    <p:cSldViewPr snapToGrid="0">
      <p:cViewPr varScale="1">
        <p:scale>
          <a:sx n="67" d="100"/>
          <a:sy n="67" d="100"/>
        </p:scale>
        <p:origin x="1264" y="48"/>
      </p:cViewPr>
      <p:guideLst>
        <p:guide orient="horz" pos="3072"/>
        <p:guide pos="2880"/>
      </p:guideLst>
    </p:cSldViewPr>
  </p:slideViewPr>
  <p:outlineViewPr>
    <p:cViewPr>
      <p:scale>
        <a:sx n="33" d="100"/>
        <a:sy n="33" d="100"/>
      </p:scale>
      <p:origin x="0" y="-3780"/>
    </p:cViewPr>
  </p:outlineViewPr>
  <p:notesTextViewPr>
    <p:cViewPr>
      <p:scale>
        <a:sx n="100" d="100"/>
        <a:sy n="100" d="100"/>
      </p:scale>
      <p:origin x="0" y="0"/>
    </p:cViewPr>
  </p:notesTextViewPr>
  <p:sorterViewPr>
    <p:cViewPr>
      <p:scale>
        <a:sx n="70" d="100"/>
        <a:sy n="70" d="100"/>
      </p:scale>
      <p:origin x="0" y="-6660"/>
    </p:cViewPr>
  </p:sorterViewPr>
  <p:notesViewPr>
    <p:cSldViewPr snapToGrid="0">
      <p:cViewPr varScale="1">
        <p:scale>
          <a:sx n="68" d="100"/>
          <a:sy n="68" d="100"/>
        </p:scale>
        <p:origin x="1738" y="58"/>
      </p:cViewPr>
      <p:guideLst>
        <p:guide orient="horz" pos="2305"/>
        <p:guide pos="3025"/>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slide" Target="slides/slide63.xml"/><Relationship Id="rId76" Type="http://schemas.openxmlformats.org/officeDocument/2006/relationships/slide" Target="slides/slide71.xml"/><Relationship Id="rId84" Type="http://schemas.openxmlformats.org/officeDocument/2006/relationships/slide" Target="slides/slide79.xml"/><Relationship Id="rId89" Type="http://schemas.openxmlformats.org/officeDocument/2006/relationships/slide" Target="slides/slide84.xml"/><Relationship Id="rId97" Type="http://schemas.openxmlformats.org/officeDocument/2006/relationships/viewProps" Target="viewProp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slide" Target="slides/slide69.xml"/><Relationship Id="rId79" Type="http://schemas.openxmlformats.org/officeDocument/2006/relationships/slide" Target="slides/slide74.xml"/><Relationship Id="rId87" Type="http://schemas.openxmlformats.org/officeDocument/2006/relationships/slide" Target="slides/slide82.xml"/><Relationship Id="rId5" Type="http://schemas.openxmlformats.org/officeDocument/2006/relationships/slideMaster" Target="slideMasters/slideMaster5.xml"/><Relationship Id="rId61" Type="http://schemas.openxmlformats.org/officeDocument/2006/relationships/slide" Target="slides/slide56.xml"/><Relationship Id="rId82" Type="http://schemas.openxmlformats.org/officeDocument/2006/relationships/slide" Target="slides/slide77.xml"/><Relationship Id="rId90" Type="http://schemas.openxmlformats.org/officeDocument/2006/relationships/slide" Target="slides/slide85.xml"/><Relationship Id="rId95"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77" Type="http://schemas.openxmlformats.org/officeDocument/2006/relationships/slide" Target="slides/slide7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slide" Target="slides/slide75.xml"/><Relationship Id="rId85" Type="http://schemas.openxmlformats.org/officeDocument/2006/relationships/slide" Target="slides/slide80.xml"/><Relationship Id="rId93" Type="http://schemas.openxmlformats.org/officeDocument/2006/relationships/slide" Target="slides/slide88.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notesMaster" Target="notesMasters/notesMaster1.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4.wmf"/><Relationship Id="rId2" Type="http://schemas.openxmlformats.org/officeDocument/2006/relationships/image" Target="../media/image63.wmf"/><Relationship Id="rId1" Type="http://schemas.openxmlformats.org/officeDocument/2006/relationships/image" Target="../media/image62.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6.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71.wmf"/><Relationship Id="rId2" Type="http://schemas.openxmlformats.org/officeDocument/2006/relationships/image" Target="../media/image70.wmf"/><Relationship Id="rId1" Type="http://schemas.openxmlformats.org/officeDocument/2006/relationships/image" Target="../media/image69.wmf"/><Relationship Id="rId5" Type="http://schemas.openxmlformats.org/officeDocument/2006/relationships/image" Target="../media/image73.wmf"/><Relationship Id="rId4" Type="http://schemas.openxmlformats.org/officeDocument/2006/relationships/image" Target="../media/image7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1.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78.w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0.wmf"/><Relationship Id="rId7" Type="http://schemas.openxmlformats.org/officeDocument/2006/relationships/image" Target="../media/image24.wmf"/><Relationship Id="rId2" Type="http://schemas.openxmlformats.org/officeDocument/2006/relationships/image" Target="../media/image19.wmf"/><Relationship Id="rId1" Type="http://schemas.openxmlformats.org/officeDocument/2006/relationships/image" Target="../media/image18.wmf"/><Relationship Id="rId6" Type="http://schemas.openxmlformats.org/officeDocument/2006/relationships/image" Target="../media/image23.wmf"/><Relationship Id="rId5" Type="http://schemas.openxmlformats.org/officeDocument/2006/relationships/image" Target="../media/image22.wmf"/><Relationship Id="rId4" Type="http://schemas.openxmlformats.org/officeDocument/2006/relationships/image" Target="../media/image21.w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13.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19.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28.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33.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46.wmf"/><Relationship Id="rId1" Type="http://schemas.openxmlformats.org/officeDocument/2006/relationships/image" Target="../media/image4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4.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3" y="0"/>
            <a:ext cx="4156770" cy="362857"/>
          </a:xfrm>
          <a:prstGeom prst="rect">
            <a:avLst/>
          </a:prstGeom>
          <a:noFill/>
          <a:ln w="9525">
            <a:noFill/>
            <a:miter lim="800000"/>
            <a:headEnd/>
            <a:tailEnd/>
          </a:ln>
          <a:effectLst/>
        </p:spPr>
        <p:txBody>
          <a:bodyPr vert="horz" wrap="square" lIns="97171" tIns="48585" rIns="97171" bIns="48585" numCol="1" anchor="t" anchorCtr="0" compatLnSpc="1">
            <a:prstTxWarp prst="textNoShape">
              <a:avLst/>
            </a:prstTxWarp>
          </a:bodyPr>
          <a:lstStyle>
            <a:lvl1pPr algn="l" defTabSz="971460">
              <a:spcBef>
                <a:spcPct val="0"/>
              </a:spcBef>
              <a:defRPr sz="1300"/>
            </a:lvl1pPr>
          </a:lstStyle>
          <a:p>
            <a:pPr>
              <a:defRPr/>
            </a:pPr>
            <a:endParaRPr lang="en-US" altLang="zh-CN"/>
          </a:p>
        </p:txBody>
      </p:sp>
      <p:sp>
        <p:nvSpPr>
          <p:cNvPr id="29699" name="Rectangle 3"/>
          <p:cNvSpPr>
            <a:spLocks noGrp="1" noChangeArrowheads="1"/>
          </p:cNvSpPr>
          <p:nvPr>
            <p:ph type="dt" sz="quarter" idx="1"/>
          </p:nvPr>
        </p:nvSpPr>
        <p:spPr bwMode="auto">
          <a:xfrm>
            <a:off x="5406928" y="0"/>
            <a:ext cx="4154686" cy="362857"/>
          </a:xfrm>
          <a:prstGeom prst="rect">
            <a:avLst/>
          </a:prstGeom>
          <a:noFill/>
          <a:ln w="9525">
            <a:noFill/>
            <a:miter lim="800000"/>
            <a:headEnd/>
            <a:tailEnd/>
          </a:ln>
          <a:effectLst/>
        </p:spPr>
        <p:txBody>
          <a:bodyPr vert="horz" wrap="square" lIns="97171" tIns="48585" rIns="97171" bIns="48585" numCol="1" anchor="t" anchorCtr="0" compatLnSpc="1">
            <a:prstTxWarp prst="textNoShape">
              <a:avLst/>
            </a:prstTxWarp>
          </a:bodyPr>
          <a:lstStyle>
            <a:lvl1pPr algn="r" defTabSz="971460">
              <a:spcBef>
                <a:spcPct val="0"/>
              </a:spcBef>
              <a:defRPr sz="1300"/>
            </a:lvl1pPr>
          </a:lstStyle>
          <a:p>
            <a:pPr>
              <a:defRPr/>
            </a:pPr>
            <a:endParaRPr lang="en-US" altLang="zh-CN"/>
          </a:p>
        </p:txBody>
      </p:sp>
      <p:sp>
        <p:nvSpPr>
          <p:cNvPr id="29700" name="Rectangle 4"/>
          <p:cNvSpPr>
            <a:spLocks noGrp="1" noChangeArrowheads="1"/>
          </p:cNvSpPr>
          <p:nvPr>
            <p:ph type="ftr" sz="quarter" idx="2"/>
          </p:nvPr>
        </p:nvSpPr>
        <p:spPr bwMode="auto">
          <a:xfrm>
            <a:off x="3" y="6978953"/>
            <a:ext cx="4156770" cy="364067"/>
          </a:xfrm>
          <a:prstGeom prst="rect">
            <a:avLst/>
          </a:prstGeom>
          <a:noFill/>
          <a:ln w="9525">
            <a:noFill/>
            <a:miter lim="800000"/>
            <a:headEnd/>
            <a:tailEnd/>
          </a:ln>
          <a:effectLst/>
        </p:spPr>
        <p:txBody>
          <a:bodyPr vert="horz" wrap="square" lIns="97171" tIns="48585" rIns="97171" bIns="48585" numCol="1" anchor="b" anchorCtr="0" compatLnSpc="1">
            <a:prstTxWarp prst="textNoShape">
              <a:avLst/>
            </a:prstTxWarp>
          </a:bodyPr>
          <a:lstStyle>
            <a:lvl1pPr algn="l" defTabSz="971460">
              <a:spcBef>
                <a:spcPct val="0"/>
              </a:spcBef>
              <a:defRPr sz="1300"/>
            </a:lvl1pPr>
          </a:lstStyle>
          <a:p>
            <a:pPr>
              <a:defRPr/>
            </a:pPr>
            <a:endParaRPr lang="en-US" altLang="zh-CN"/>
          </a:p>
        </p:txBody>
      </p:sp>
      <p:sp>
        <p:nvSpPr>
          <p:cNvPr id="29701" name="Rectangle 5"/>
          <p:cNvSpPr>
            <a:spLocks noGrp="1" noChangeArrowheads="1"/>
          </p:cNvSpPr>
          <p:nvPr>
            <p:ph type="sldNum" sz="quarter" idx="3"/>
          </p:nvPr>
        </p:nvSpPr>
        <p:spPr bwMode="auto">
          <a:xfrm>
            <a:off x="5406928" y="6978953"/>
            <a:ext cx="4154686" cy="364067"/>
          </a:xfrm>
          <a:prstGeom prst="rect">
            <a:avLst/>
          </a:prstGeom>
          <a:noFill/>
          <a:ln w="9525">
            <a:noFill/>
            <a:miter lim="800000"/>
            <a:headEnd/>
            <a:tailEnd/>
          </a:ln>
          <a:effectLst/>
        </p:spPr>
        <p:txBody>
          <a:bodyPr vert="horz" wrap="square" lIns="97171" tIns="48585" rIns="97171" bIns="48585" numCol="1" anchor="b" anchorCtr="0" compatLnSpc="1">
            <a:prstTxWarp prst="textNoShape">
              <a:avLst/>
            </a:prstTxWarp>
          </a:bodyPr>
          <a:lstStyle>
            <a:lvl1pPr algn="r" defTabSz="971460">
              <a:spcBef>
                <a:spcPct val="0"/>
              </a:spcBef>
              <a:defRPr sz="1300"/>
            </a:lvl1pPr>
          </a:lstStyle>
          <a:p>
            <a:pPr>
              <a:defRPr/>
            </a:pPr>
            <a:fld id="{E8E0D28F-DC30-4A73-8EC0-FBDB1B408D6C}" type="slidenum">
              <a:rPr lang="zh-CN" altLang="en-US"/>
              <a:pPr>
                <a:defRPr/>
              </a:pPr>
              <a:t>‹#›</a:t>
            </a:fld>
            <a:endParaRPr lang="en-US" altLang="zh-CN"/>
          </a:p>
        </p:txBody>
      </p:sp>
    </p:spTree>
    <p:extLst>
      <p:ext uri="{BB962C8B-B14F-4D97-AF65-F5344CB8AC3E}">
        <p14:creationId xmlns:p14="http://schemas.microsoft.com/office/powerpoint/2010/main" val="4026986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1"/>
            <a:ext cx="4158853" cy="364067"/>
          </a:xfrm>
          <a:prstGeom prst="rect">
            <a:avLst/>
          </a:prstGeom>
          <a:noFill/>
          <a:ln w="9525">
            <a:noFill/>
            <a:miter lim="800000"/>
            <a:headEnd/>
            <a:tailEnd/>
          </a:ln>
          <a:effectLst/>
        </p:spPr>
        <p:txBody>
          <a:bodyPr vert="horz" wrap="square" lIns="98511" tIns="49255" rIns="98511" bIns="49255" numCol="1" anchor="t" anchorCtr="0" compatLnSpc="1">
            <a:prstTxWarp prst="textNoShape">
              <a:avLst/>
            </a:prstTxWarp>
          </a:bodyPr>
          <a:lstStyle>
            <a:lvl1pPr algn="l" defTabSz="985747">
              <a:spcBef>
                <a:spcPct val="0"/>
              </a:spcBef>
              <a:defRPr sz="1300"/>
            </a:lvl1pPr>
          </a:lstStyle>
          <a:p>
            <a:pPr>
              <a:defRPr/>
            </a:pPr>
            <a:endParaRPr lang="en-US" altLang="zh-CN" dirty="0"/>
          </a:p>
        </p:txBody>
      </p:sp>
      <p:sp>
        <p:nvSpPr>
          <p:cNvPr id="3075" name="Rectangle 3"/>
          <p:cNvSpPr>
            <a:spLocks noGrp="1" noChangeArrowheads="1"/>
          </p:cNvSpPr>
          <p:nvPr>
            <p:ph type="dt" idx="1"/>
          </p:nvPr>
        </p:nvSpPr>
        <p:spPr bwMode="auto">
          <a:xfrm>
            <a:off x="5442347" y="1"/>
            <a:ext cx="4158853" cy="364067"/>
          </a:xfrm>
          <a:prstGeom prst="rect">
            <a:avLst/>
          </a:prstGeom>
          <a:noFill/>
          <a:ln w="9525">
            <a:noFill/>
            <a:miter lim="800000"/>
            <a:headEnd/>
            <a:tailEnd/>
          </a:ln>
          <a:effectLst/>
        </p:spPr>
        <p:txBody>
          <a:bodyPr vert="horz" wrap="square" lIns="98511" tIns="49255" rIns="98511" bIns="49255" numCol="1" anchor="t" anchorCtr="0" compatLnSpc="1">
            <a:prstTxWarp prst="textNoShape">
              <a:avLst/>
            </a:prstTxWarp>
          </a:bodyPr>
          <a:lstStyle>
            <a:lvl1pPr algn="r" defTabSz="985747">
              <a:spcBef>
                <a:spcPct val="0"/>
              </a:spcBef>
              <a:defRPr sz="1300"/>
            </a:lvl1pPr>
          </a:lstStyle>
          <a:p>
            <a:pPr>
              <a:defRPr/>
            </a:pPr>
            <a:endParaRPr lang="en-US" altLang="zh-CN" dirty="0"/>
          </a:p>
        </p:txBody>
      </p:sp>
      <p:sp>
        <p:nvSpPr>
          <p:cNvPr id="104452" name="Rectangle 4"/>
          <p:cNvSpPr>
            <a:spLocks noGrp="1" noRot="1" noChangeAspect="1" noChangeArrowheads="1" noTextEdit="1"/>
          </p:cNvSpPr>
          <p:nvPr>
            <p:ph type="sldImg" idx="2"/>
          </p:nvPr>
        </p:nvSpPr>
        <p:spPr bwMode="auto">
          <a:xfrm>
            <a:off x="2971800" y="547688"/>
            <a:ext cx="3659188" cy="2744787"/>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1279328" y="3473753"/>
            <a:ext cx="7042547" cy="3293533"/>
          </a:xfrm>
          <a:prstGeom prst="rect">
            <a:avLst/>
          </a:prstGeom>
          <a:noFill/>
          <a:ln w="9525">
            <a:noFill/>
            <a:miter lim="800000"/>
            <a:headEnd/>
            <a:tailEnd/>
          </a:ln>
          <a:effectLst/>
        </p:spPr>
        <p:txBody>
          <a:bodyPr vert="horz" wrap="square" lIns="98511" tIns="49255" rIns="98511" bIns="49255" numCol="1" anchor="t" anchorCtr="0" compatLnSpc="1">
            <a:prstTxWarp prst="textNoShape">
              <a:avLst/>
            </a:prstTxWarp>
          </a:bodyPr>
          <a:lstStyle/>
          <a:p>
            <a:pPr lvl="0"/>
            <a:r>
              <a:rPr lang="en-US" altLang="zh-CN" noProof="0" smtClean="0"/>
              <a:t>Click to edit Master text styles</a:t>
            </a:r>
          </a:p>
          <a:p>
            <a:pPr lvl="1"/>
            <a:r>
              <a:rPr lang="en-US" altLang="zh-CN" noProof="0" smtClean="0"/>
              <a:t>Second level</a:t>
            </a:r>
          </a:p>
          <a:p>
            <a:pPr lvl="2"/>
            <a:r>
              <a:rPr lang="en-US" altLang="zh-CN" noProof="0" smtClean="0"/>
              <a:t>Third level</a:t>
            </a:r>
          </a:p>
          <a:p>
            <a:pPr lvl="3"/>
            <a:r>
              <a:rPr lang="en-US" altLang="zh-CN" noProof="0" smtClean="0"/>
              <a:t>Fourth level</a:t>
            </a:r>
          </a:p>
          <a:p>
            <a:pPr lvl="4"/>
            <a:r>
              <a:rPr lang="en-US" altLang="zh-CN" noProof="0" smtClean="0"/>
              <a:t>Fifth level</a:t>
            </a:r>
          </a:p>
        </p:txBody>
      </p:sp>
      <p:sp>
        <p:nvSpPr>
          <p:cNvPr id="3078" name="Rectangle 6"/>
          <p:cNvSpPr>
            <a:spLocks noGrp="1" noChangeArrowheads="1"/>
          </p:cNvSpPr>
          <p:nvPr>
            <p:ph type="ftr" sz="quarter" idx="4"/>
          </p:nvPr>
        </p:nvSpPr>
        <p:spPr bwMode="auto">
          <a:xfrm>
            <a:off x="0" y="6951134"/>
            <a:ext cx="4158853" cy="364067"/>
          </a:xfrm>
          <a:prstGeom prst="rect">
            <a:avLst/>
          </a:prstGeom>
          <a:noFill/>
          <a:ln w="9525">
            <a:noFill/>
            <a:miter lim="800000"/>
            <a:headEnd/>
            <a:tailEnd/>
          </a:ln>
          <a:effectLst/>
        </p:spPr>
        <p:txBody>
          <a:bodyPr vert="horz" wrap="square" lIns="98511" tIns="49255" rIns="98511" bIns="49255" numCol="1" anchor="b" anchorCtr="0" compatLnSpc="1">
            <a:prstTxWarp prst="textNoShape">
              <a:avLst/>
            </a:prstTxWarp>
          </a:bodyPr>
          <a:lstStyle>
            <a:lvl1pPr algn="l" defTabSz="985747">
              <a:spcBef>
                <a:spcPct val="0"/>
              </a:spcBef>
              <a:defRPr sz="1300"/>
            </a:lvl1pPr>
          </a:lstStyle>
          <a:p>
            <a:pPr>
              <a:defRPr/>
            </a:pPr>
            <a:endParaRPr lang="en-US" altLang="zh-CN"/>
          </a:p>
        </p:txBody>
      </p:sp>
      <p:sp>
        <p:nvSpPr>
          <p:cNvPr id="3079" name="Rectangle 7"/>
          <p:cNvSpPr>
            <a:spLocks noGrp="1" noChangeArrowheads="1"/>
          </p:cNvSpPr>
          <p:nvPr>
            <p:ph type="sldNum" sz="quarter" idx="5"/>
          </p:nvPr>
        </p:nvSpPr>
        <p:spPr bwMode="auto">
          <a:xfrm>
            <a:off x="5442347" y="6951134"/>
            <a:ext cx="4158853" cy="364067"/>
          </a:xfrm>
          <a:prstGeom prst="rect">
            <a:avLst/>
          </a:prstGeom>
          <a:noFill/>
          <a:ln w="9525">
            <a:noFill/>
            <a:miter lim="800000"/>
            <a:headEnd/>
            <a:tailEnd/>
          </a:ln>
          <a:effectLst/>
        </p:spPr>
        <p:txBody>
          <a:bodyPr vert="horz" wrap="square" lIns="98511" tIns="49255" rIns="98511" bIns="49255" numCol="1" anchor="b" anchorCtr="0" compatLnSpc="1">
            <a:prstTxWarp prst="textNoShape">
              <a:avLst/>
            </a:prstTxWarp>
          </a:bodyPr>
          <a:lstStyle>
            <a:lvl1pPr algn="r" defTabSz="985747">
              <a:spcBef>
                <a:spcPct val="0"/>
              </a:spcBef>
              <a:defRPr sz="1300"/>
            </a:lvl1pPr>
          </a:lstStyle>
          <a:p>
            <a:pPr>
              <a:defRPr/>
            </a:pPr>
            <a:fld id="{CD52BF5F-1411-421C-80B8-C7F42E1C4B05}" type="slidenum">
              <a:rPr lang="zh-CN" altLang="en-US"/>
              <a:pPr>
                <a:defRPr/>
              </a:pPr>
              <a:t>‹#›</a:t>
            </a:fld>
            <a:endParaRPr lang="en-US" altLang="zh-CN"/>
          </a:p>
        </p:txBody>
      </p:sp>
    </p:spTree>
    <p:extLst>
      <p:ext uri="{BB962C8B-B14F-4D97-AF65-F5344CB8AC3E}">
        <p14:creationId xmlns:p14="http://schemas.microsoft.com/office/powerpoint/2010/main" val="20987532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DE8DE969-F06E-4686-ACF7-3168A26924B7}" type="slidenum">
              <a:rPr lang="zh-CN" altLang="en-US" smtClean="0"/>
              <a:pPr/>
              <a:t>1</a:t>
            </a:fld>
            <a:endParaRPr lang="en-US" altLang="zh-CN"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endParaRPr lang="en-US" altLang="zh-CN" smtClean="0"/>
          </a:p>
          <a:p>
            <a:endParaRPr lang="en-US" altLang="zh-CN" smtClean="0"/>
          </a:p>
        </p:txBody>
      </p:sp>
    </p:spTree>
    <p:extLst>
      <p:ext uri="{BB962C8B-B14F-4D97-AF65-F5344CB8AC3E}">
        <p14:creationId xmlns:p14="http://schemas.microsoft.com/office/powerpoint/2010/main" val="11546481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A3389199-E313-470A-8561-3335D860E9D3}" type="slidenum">
              <a:rPr lang="zh-CN" altLang="en-US" smtClean="0"/>
              <a:pPr/>
              <a:t>12</a:t>
            </a:fld>
            <a:endParaRPr lang="en-US" altLang="zh-CN" smtClean="0"/>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55709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p:spPr>
        <p:txBody>
          <a:bodyPr/>
          <a:lstStyle/>
          <a:p>
            <a:endParaRPr lang="en-US" dirty="0" smtClean="0"/>
          </a:p>
        </p:txBody>
      </p:sp>
      <p:sp>
        <p:nvSpPr>
          <p:cNvPr id="120836" name="Slide Number Placeholder 3"/>
          <p:cNvSpPr>
            <a:spLocks noGrp="1"/>
          </p:cNvSpPr>
          <p:nvPr>
            <p:ph type="sldNum" sz="quarter" idx="5"/>
          </p:nvPr>
        </p:nvSpPr>
        <p:spPr>
          <a:noFill/>
        </p:spPr>
        <p:txBody>
          <a:bodyPr/>
          <a:lstStyle/>
          <a:p>
            <a:fld id="{174E9C38-7C26-4F28-B502-DA2BF96E25E6}" type="slidenum">
              <a:rPr lang="zh-CN" altLang="en-US" smtClean="0"/>
              <a:pPr/>
              <a:t>13</a:t>
            </a:fld>
            <a:endParaRPr lang="en-US" altLang="zh-CN" smtClean="0"/>
          </a:p>
        </p:txBody>
      </p:sp>
    </p:spTree>
    <p:extLst>
      <p:ext uri="{BB962C8B-B14F-4D97-AF65-F5344CB8AC3E}">
        <p14:creationId xmlns:p14="http://schemas.microsoft.com/office/powerpoint/2010/main" val="16222870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15</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28244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a:noFill/>
          <a:ln/>
        </p:spPr>
        <p:txBody>
          <a:bodyPr/>
          <a:lstStyle/>
          <a:p>
            <a:endParaRPr lang="en-US" dirty="0" smtClean="0"/>
          </a:p>
        </p:txBody>
      </p:sp>
      <p:sp>
        <p:nvSpPr>
          <p:cNvPr id="61444" name="Slide Number Placeholder 3"/>
          <p:cNvSpPr>
            <a:spLocks noGrp="1"/>
          </p:cNvSpPr>
          <p:nvPr>
            <p:ph type="sldNum" sz="quarter" idx="5"/>
          </p:nvPr>
        </p:nvSpPr>
        <p:spPr>
          <a:noFill/>
        </p:spPr>
        <p:txBody>
          <a:bodyPr/>
          <a:lstStyle/>
          <a:p>
            <a:fld id="{49CC9F29-EC45-4DFC-BA47-3CD666C69AED}" type="slidenum">
              <a:rPr lang="zh-CN" altLang="en-US" smtClean="0"/>
              <a:pPr/>
              <a:t>16</a:t>
            </a:fld>
            <a:endParaRPr lang="en-US" altLang="zh-CN" smtClean="0"/>
          </a:p>
        </p:txBody>
      </p:sp>
    </p:spTree>
    <p:extLst>
      <p:ext uri="{BB962C8B-B14F-4D97-AF65-F5344CB8AC3E}">
        <p14:creationId xmlns:p14="http://schemas.microsoft.com/office/powerpoint/2010/main" val="17532995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17</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41126899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52BF5F-1411-421C-80B8-C7F42E1C4B05}" type="slidenum">
              <a:rPr lang="zh-CN" altLang="en-US" smtClean="0"/>
              <a:pPr>
                <a:defRPr/>
              </a:pPr>
              <a:t>19</a:t>
            </a:fld>
            <a:endParaRPr lang="en-US" altLang="zh-CN"/>
          </a:p>
        </p:txBody>
      </p:sp>
    </p:spTree>
    <p:extLst>
      <p:ext uri="{BB962C8B-B14F-4D97-AF65-F5344CB8AC3E}">
        <p14:creationId xmlns:p14="http://schemas.microsoft.com/office/powerpoint/2010/main" val="23156412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20</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8636637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inductor per via per cavity</a:t>
            </a:r>
          </a:p>
          <a:p>
            <a:r>
              <a:rPr lang="en-US" dirty="0" smtClean="0"/>
              <a:t>MUTUAL</a:t>
            </a:r>
            <a:r>
              <a:rPr lang="en-US" baseline="0" dirty="0" smtClean="0"/>
              <a:t> TERMS</a:t>
            </a:r>
          </a:p>
          <a:p>
            <a:r>
              <a:rPr lang="en-US" baseline="0" dirty="0" smtClean="0"/>
              <a:t>Rearrange – reduce is series. </a:t>
            </a:r>
          </a:p>
          <a:p>
            <a:r>
              <a:rPr lang="en-US" dirty="0" smtClean="0"/>
              <a:t>Series</a:t>
            </a:r>
          </a:p>
          <a:p>
            <a:r>
              <a:rPr lang="en-US" dirty="0" smtClean="0"/>
              <a:t>Parallel</a:t>
            </a:r>
          </a:p>
          <a:p>
            <a:endParaRPr lang="en-US" dirty="0"/>
          </a:p>
        </p:txBody>
      </p:sp>
      <p:sp>
        <p:nvSpPr>
          <p:cNvPr id="4" name="Slide Number Placeholder 3"/>
          <p:cNvSpPr>
            <a:spLocks noGrp="1"/>
          </p:cNvSpPr>
          <p:nvPr>
            <p:ph type="sldNum" sz="quarter" idx="10"/>
          </p:nvPr>
        </p:nvSpPr>
        <p:spPr/>
        <p:txBody>
          <a:bodyPr/>
          <a:lstStyle/>
          <a:p>
            <a:fld id="{A9378AEF-6338-4AA3-913B-0341CDAE46D9}" type="slidenum">
              <a:rPr lang="en-US" smtClean="0"/>
              <a:pPr/>
              <a:t>21</a:t>
            </a:fld>
            <a:endParaRPr lang="en-US"/>
          </a:p>
        </p:txBody>
      </p:sp>
    </p:spTree>
    <p:extLst>
      <p:ext uri="{BB962C8B-B14F-4D97-AF65-F5344CB8AC3E}">
        <p14:creationId xmlns:p14="http://schemas.microsoft.com/office/powerpoint/2010/main" val="16238309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inductor per via per cavity</a:t>
            </a:r>
          </a:p>
          <a:p>
            <a:r>
              <a:rPr lang="en-US" dirty="0" smtClean="0"/>
              <a:t>MUTUAL</a:t>
            </a:r>
            <a:r>
              <a:rPr lang="en-US" baseline="0" dirty="0" smtClean="0"/>
              <a:t> TERMS</a:t>
            </a:r>
          </a:p>
          <a:p>
            <a:r>
              <a:rPr lang="en-US" baseline="0" dirty="0" smtClean="0"/>
              <a:t>Rearrange – reduce is series. </a:t>
            </a:r>
          </a:p>
          <a:p>
            <a:r>
              <a:rPr lang="en-US" dirty="0" smtClean="0"/>
              <a:t>Series</a:t>
            </a:r>
          </a:p>
          <a:p>
            <a:r>
              <a:rPr lang="en-US" dirty="0" smtClean="0"/>
              <a:t>Parallel</a:t>
            </a:r>
          </a:p>
          <a:p>
            <a:endParaRPr lang="en-US" dirty="0"/>
          </a:p>
        </p:txBody>
      </p:sp>
      <p:sp>
        <p:nvSpPr>
          <p:cNvPr id="4" name="Slide Number Placeholder 3"/>
          <p:cNvSpPr>
            <a:spLocks noGrp="1"/>
          </p:cNvSpPr>
          <p:nvPr>
            <p:ph type="sldNum" sz="quarter" idx="10"/>
          </p:nvPr>
        </p:nvSpPr>
        <p:spPr/>
        <p:txBody>
          <a:bodyPr/>
          <a:lstStyle/>
          <a:p>
            <a:fld id="{A9378AEF-6338-4AA3-913B-0341CDAE46D9}" type="slidenum">
              <a:rPr lang="en-US" smtClean="0"/>
              <a:pPr/>
              <a:t>22</a:t>
            </a:fld>
            <a:endParaRPr lang="en-US"/>
          </a:p>
        </p:txBody>
      </p:sp>
    </p:spTree>
    <p:extLst>
      <p:ext uri="{BB962C8B-B14F-4D97-AF65-F5344CB8AC3E}">
        <p14:creationId xmlns:p14="http://schemas.microsoft.com/office/powerpoint/2010/main" val="16238309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inductor per via per cavity</a:t>
            </a:r>
          </a:p>
          <a:p>
            <a:r>
              <a:rPr lang="en-US" dirty="0" smtClean="0"/>
              <a:t>MUTUAL</a:t>
            </a:r>
            <a:r>
              <a:rPr lang="en-US" baseline="0" dirty="0" smtClean="0"/>
              <a:t> TERMS</a:t>
            </a:r>
          </a:p>
          <a:p>
            <a:r>
              <a:rPr lang="en-US" baseline="0" dirty="0" smtClean="0"/>
              <a:t>Rearrange – reduce is series. </a:t>
            </a:r>
          </a:p>
          <a:p>
            <a:r>
              <a:rPr lang="en-US" dirty="0" smtClean="0"/>
              <a:t>Series</a:t>
            </a:r>
          </a:p>
          <a:p>
            <a:r>
              <a:rPr lang="en-US" dirty="0" smtClean="0"/>
              <a:t>Parallel</a:t>
            </a:r>
          </a:p>
          <a:p>
            <a:endParaRPr lang="en-US" dirty="0"/>
          </a:p>
        </p:txBody>
      </p:sp>
      <p:sp>
        <p:nvSpPr>
          <p:cNvPr id="4" name="Slide Number Placeholder 3"/>
          <p:cNvSpPr>
            <a:spLocks noGrp="1"/>
          </p:cNvSpPr>
          <p:nvPr>
            <p:ph type="sldNum" sz="quarter" idx="10"/>
          </p:nvPr>
        </p:nvSpPr>
        <p:spPr/>
        <p:txBody>
          <a:bodyPr/>
          <a:lstStyle/>
          <a:p>
            <a:fld id="{A9378AEF-6338-4AA3-913B-0341CDAE46D9}" type="slidenum">
              <a:rPr lang="en-US" smtClean="0"/>
              <a:pPr/>
              <a:t>23</a:t>
            </a:fld>
            <a:endParaRPr lang="en-US"/>
          </a:p>
        </p:txBody>
      </p:sp>
    </p:spTree>
    <p:extLst>
      <p:ext uri="{BB962C8B-B14F-4D97-AF65-F5344CB8AC3E}">
        <p14:creationId xmlns:p14="http://schemas.microsoft.com/office/powerpoint/2010/main" val="64752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3</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6141950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One inductor per via per cavity</a:t>
            </a:r>
          </a:p>
          <a:p>
            <a:r>
              <a:rPr lang="en-US" dirty="0" smtClean="0"/>
              <a:t>MUTUAL</a:t>
            </a:r>
            <a:r>
              <a:rPr lang="en-US" baseline="0" dirty="0" smtClean="0"/>
              <a:t> TERMS</a:t>
            </a:r>
          </a:p>
          <a:p>
            <a:r>
              <a:rPr lang="en-US" baseline="0" dirty="0" smtClean="0"/>
              <a:t>Rearrange – reduce is series. </a:t>
            </a:r>
          </a:p>
          <a:p>
            <a:r>
              <a:rPr lang="en-US" dirty="0" smtClean="0"/>
              <a:t>Series</a:t>
            </a:r>
          </a:p>
          <a:p>
            <a:r>
              <a:rPr lang="en-US" dirty="0" smtClean="0"/>
              <a:t>Parallel</a:t>
            </a:r>
          </a:p>
          <a:p>
            <a:endParaRPr lang="en-US" dirty="0"/>
          </a:p>
        </p:txBody>
      </p:sp>
      <p:sp>
        <p:nvSpPr>
          <p:cNvPr id="4" name="Slide Number Placeholder 3"/>
          <p:cNvSpPr>
            <a:spLocks noGrp="1"/>
          </p:cNvSpPr>
          <p:nvPr>
            <p:ph type="sldNum" sz="quarter" idx="10"/>
          </p:nvPr>
        </p:nvSpPr>
        <p:spPr/>
        <p:txBody>
          <a:bodyPr/>
          <a:lstStyle/>
          <a:p>
            <a:fld id="{A9378AEF-6338-4AA3-913B-0341CDAE46D9}" type="slidenum">
              <a:rPr lang="en-US" smtClean="0"/>
              <a:pPr/>
              <a:t>24</a:t>
            </a:fld>
            <a:endParaRPr lang="en-US"/>
          </a:p>
        </p:txBody>
      </p:sp>
    </p:spTree>
    <p:extLst>
      <p:ext uri="{BB962C8B-B14F-4D97-AF65-F5344CB8AC3E}">
        <p14:creationId xmlns:p14="http://schemas.microsoft.com/office/powerpoint/2010/main" val="26682468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7A7A9-FDAE-4C4F-80F0-BFF99F7CC22F}" type="slidenum">
              <a:rPr lang="en-US" smtClean="0"/>
              <a:pPr/>
              <a:t>25</a:t>
            </a:fld>
            <a:endParaRPr lang="en-US"/>
          </a:p>
        </p:txBody>
      </p:sp>
    </p:spTree>
    <p:extLst>
      <p:ext uri="{BB962C8B-B14F-4D97-AF65-F5344CB8AC3E}">
        <p14:creationId xmlns:p14="http://schemas.microsoft.com/office/powerpoint/2010/main" val="173733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The</a:t>
            </a:r>
            <a:r>
              <a:rPr lang="en-US" baseline="0" dirty="0" smtClean="0">
                <a:latin typeface="Times New Roman" pitchFamily="18" charset="0"/>
                <a:cs typeface="Times New Roman" pitchFamily="18" charset="0"/>
              </a:rPr>
              <a:t> real board geometry is shown on top. The model and response are shown at bottom right and left respectively. The response for increasing number of capacitors is compared at the bottom left. As number of capacitors increase, the capacitance at low frequency increases as a direct result. Also L</a:t>
            </a:r>
            <a:r>
              <a:rPr lang="en-US" baseline="-25000" dirty="0" smtClean="0">
                <a:latin typeface="Times New Roman" pitchFamily="18" charset="0"/>
                <a:cs typeface="Times New Roman" pitchFamily="18" charset="0"/>
              </a:rPr>
              <a:t>EQ </a:t>
            </a:r>
            <a:r>
              <a:rPr lang="en-US" baseline="0" dirty="0" smtClean="0">
                <a:latin typeface="Times New Roman" pitchFamily="18" charset="0"/>
                <a:cs typeface="Times New Roman" pitchFamily="18" charset="0"/>
              </a:rPr>
              <a:t>, converges into L</a:t>
            </a:r>
            <a:r>
              <a:rPr lang="en-US" baseline="-25000" dirty="0" smtClean="0">
                <a:latin typeface="Times New Roman" pitchFamily="18" charset="0"/>
                <a:cs typeface="Times New Roman" pitchFamily="18" charset="0"/>
              </a:rPr>
              <a:t>IC </a:t>
            </a:r>
            <a:r>
              <a:rPr lang="en-US" baseline="0" dirty="0" smtClean="0">
                <a:latin typeface="Times New Roman" pitchFamily="18" charset="0"/>
                <a:cs typeface="Times New Roman" pitchFamily="18" charset="0"/>
              </a:rPr>
              <a:t>as the capacitors are added. Thus, if L</a:t>
            </a:r>
            <a:r>
              <a:rPr lang="en-US" baseline="-25000" dirty="0" smtClean="0">
                <a:latin typeface="Times New Roman" pitchFamily="18" charset="0"/>
                <a:cs typeface="Times New Roman" pitchFamily="18" charset="0"/>
              </a:rPr>
              <a:t>IC</a:t>
            </a:r>
            <a:r>
              <a:rPr lang="en-US" baseline="0" dirty="0" smtClean="0">
                <a:latin typeface="Times New Roman" pitchFamily="18" charset="0"/>
                <a:cs typeface="Times New Roman" pitchFamily="18" charset="0"/>
              </a:rPr>
              <a:t> is lower, then the L</a:t>
            </a:r>
            <a:r>
              <a:rPr lang="en-US" baseline="-25000" dirty="0" smtClean="0">
                <a:latin typeface="Times New Roman" pitchFamily="18" charset="0"/>
                <a:cs typeface="Times New Roman" pitchFamily="18" charset="0"/>
              </a:rPr>
              <a:t>EQ</a:t>
            </a:r>
            <a:r>
              <a:rPr lang="en-US" baseline="0" dirty="0" smtClean="0">
                <a:latin typeface="Times New Roman" pitchFamily="18" charset="0"/>
                <a:cs typeface="Times New Roman" pitchFamily="18" charset="0"/>
              </a:rPr>
              <a:t> will converge to a lower value. L</a:t>
            </a:r>
            <a:r>
              <a:rPr lang="en-US" baseline="-25000" dirty="0" smtClean="0">
                <a:latin typeface="Times New Roman" pitchFamily="18" charset="0"/>
                <a:cs typeface="Times New Roman" pitchFamily="18" charset="0"/>
              </a:rPr>
              <a:t>IC</a:t>
            </a:r>
            <a:r>
              <a:rPr lang="en-US" baseline="0" dirty="0" smtClean="0">
                <a:latin typeface="Times New Roman" pitchFamily="18" charset="0"/>
                <a:cs typeface="Times New Roman" pitchFamily="18" charset="0"/>
              </a:rPr>
              <a:t> is independent of the capacitors placed on the PCB.</a:t>
            </a:r>
            <a:endParaRPr lang="en-US" baseline="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1CAA247B-1B5D-4DD0-88B1-17AA1EA43950}" type="slidenum">
              <a:rPr lang="zh-CN" altLang="en-US" smtClean="0"/>
              <a:pPr>
                <a:defRPr/>
              </a:pPr>
              <a:t>26</a:t>
            </a:fld>
            <a:endParaRPr lang="en-US" altLang="zh-CN"/>
          </a:p>
        </p:txBody>
      </p:sp>
    </p:spTree>
    <p:extLst>
      <p:ext uri="{BB962C8B-B14F-4D97-AF65-F5344CB8AC3E}">
        <p14:creationId xmlns:p14="http://schemas.microsoft.com/office/powerpoint/2010/main" val="258999232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28</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3119571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CB9AEF-355F-4C00-9BF6-4C41C5D743CE}" type="slidenum">
              <a:rPr lang="zh-CN" altLang="en-US" smtClean="0"/>
              <a:pPr/>
              <a:t>30</a:t>
            </a:fld>
            <a:endParaRPr lang="en-US" altLang="zh-CN" smtClean="0"/>
          </a:p>
        </p:txBody>
      </p:sp>
    </p:spTree>
    <p:extLst>
      <p:ext uri="{BB962C8B-B14F-4D97-AF65-F5344CB8AC3E}">
        <p14:creationId xmlns:p14="http://schemas.microsoft.com/office/powerpoint/2010/main" val="26757905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34</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711019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The</a:t>
            </a:r>
            <a:r>
              <a:rPr lang="en-US" baseline="0" dirty="0" smtClean="0">
                <a:latin typeface="Times New Roman" pitchFamily="18" charset="0"/>
                <a:cs typeface="Times New Roman" pitchFamily="18" charset="0"/>
              </a:rPr>
              <a:t> real board geometry is shown on top. The model and response are shown at bottom right and left respectively. The response for increasing number of capacitors is compared at the bottom left. As number of capacitors increase, the capacitance at low frequency increases as a direct result. Also L</a:t>
            </a:r>
            <a:r>
              <a:rPr lang="en-US" baseline="-25000" dirty="0" smtClean="0">
                <a:latin typeface="Times New Roman" pitchFamily="18" charset="0"/>
                <a:cs typeface="Times New Roman" pitchFamily="18" charset="0"/>
              </a:rPr>
              <a:t>EQ </a:t>
            </a:r>
            <a:r>
              <a:rPr lang="en-US" baseline="0" dirty="0" smtClean="0">
                <a:latin typeface="Times New Roman" pitchFamily="18" charset="0"/>
                <a:cs typeface="Times New Roman" pitchFamily="18" charset="0"/>
              </a:rPr>
              <a:t>, converges into L</a:t>
            </a:r>
            <a:r>
              <a:rPr lang="en-US" baseline="-25000" dirty="0" smtClean="0">
                <a:latin typeface="Times New Roman" pitchFamily="18" charset="0"/>
                <a:cs typeface="Times New Roman" pitchFamily="18" charset="0"/>
              </a:rPr>
              <a:t>IC </a:t>
            </a:r>
            <a:r>
              <a:rPr lang="en-US" baseline="0" dirty="0" smtClean="0">
                <a:latin typeface="Times New Roman" pitchFamily="18" charset="0"/>
                <a:cs typeface="Times New Roman" pitchFamily="18" charset="0"/>
              </a:rPr>
              <a:t>as the capacitors are added. Thus, if L</a:t>
            </a:r>
            <a:r>
              <a:rPr lang="en-US" baseline="-25000" dirty="0" smtClean="0">
                <a:latin typeface="Times New Roman" pitchFamily="18" charset="0"/>
                <a:cs typeface="Times New Roman" pitchFamily="18" charset="0"/>
              </a:rPr>
              <a:t>IC</a:t>
            </a:r>
            <a:r>
              <a:rPr lang="en-US" baseline="0" dirty="0" smtClean="0">
                <a:latin typeface="Times New Roman" pitchFamily="18" charset="0"/>
                <a:cs typeface="Times New Roman" pitchFamily="18" charset="0"/>
              </a:rPr>
              <a:t> is lower, then the L</a:t>
            </a:r>
            <a:r>
              <a:rPr lang="en-US" baseline="-25000" dirty="0" smtClean="0">
                <a:latin typeface="Times New Roman" pitchFamily="18" charset="0"/>
                <a:cs typeface="Times New Roman" pitchFamily="18" charset="0"/>
              </a:rPr>
              <a:t>EQ</a:t>
            </a:r>
            <a:r>
              <a:rPr lang="en-US" baseline="0" dirty="0" smtClean="0">
                <a:latin typeface="Times New Roman" pitchFamily="18" charset="0"/>
                <a:cs typeface="Times New Roman" pitchFamily="18" charset="0"/>
              </a:rPr>
              <a:t> will converge to a lower value. L</a:t>
            </a:r>
            <a:r>
              <a:rPr lang="en-US" baseline="-25000" dirty="0" smtClean="0">
                <a:latin typeface="Times New Roman" pitchFamily="18" charset="0"/>
                <a:cs typeface="Times New Roman" pitchFamily="18" charset="0"/>
              </a:rPr>
              <a:t>IC</a:t>
            </a:r>
            <a:r>
              <a:rPr lang="en-US" baseline="0" dirty="0" smtClean="0">
                <a:latin typeface="Times New Roman" pitchFamily="18" charset="0"/>
                <a:cs typeface="Times New Roman" pitchFamily="18" charset="0"/>
              </a:rPr>
              <a:t> is independent of the capacitors placed on the PCB.</a:t>
            </a:r>
            <a:endParaRPr lang="en-US" baseline="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1CAA247B-1B5D-4DD0-88B1-17AA1EA43950}" type="slidenum">
              <a:rPr lang="zh-CN" altLang="en-US" smtClean="0"/>
              <a:pPr>
                <a:defRPr/>
              </a:pPr>
              <a:t>37</a:t>
            </a:fld>
            <a:endParaRPr lang="en-US" altLang="zh-CN"/>
          </a:p>
        </p:txBody>
      </p:sp>
    </p:spTree>
    <p:extLst>
      <p:ext uri="{BB962C8B-B14F-4D97-AF65-F5344CB8AC3E}">
        <p14:creationId xmlns:p14="http://schemas.microsoft.com/office/powerpoint/2010/main" val="27518551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CB9AEF-355F-4C00-9BF6-4C41C5D743CE}" type="slidenum">
              <a:rPr lang="zh-CN" altLang="en-US" smtClean="0"/>
              <a:pPr/>
              <a:t>38</a:t>
            </a:fld>
            <a:endParaRPr lang="en-US" altLang="zh-CN" smtClean="0"/>
          </a:p>
        </p:txBody>
      </p:sp>
    </p:spTree>
    <p:extLst>
      <p:ext uri="{BB962C8B-B14F-4D97-AF65-F5344CB8AC3E}">
        <p14:creationId xmlns:p14="http://schemas.microsoft.com/office/powerpoint/2010/main" val="15645073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CB9AEF-355F-4C00-9BF6-4C41C5D743CE}" type="slidenum">
              <a:rPr lang="zh-CN" altLang="en-US" smtClean="0"/>
              <a:pPr/>
              <a:t>39</a:t>
            </a:fld>
            <a:endParaRPr lang="en-US" altLang="zh-CN" smtClean="0"/>
          </a:p>
        </p:txBody>
      </p:sp>
    </p:spTree>
    <p:extLst>
      <p:ext uri="{BB962C8B-B14F-4D97-AF65-F5344CB8AC3E}">
        <p14:creationId xmlns:p14="http://schemas.microsoft.com/office/powerpoint/2010/main" val="42078867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CB9AEF-355F-4C00-9BF6-4C41C5D743CE}" type="slidenum">
              <a:rPr lang="zh-CN" altLang="en-US" smtClean="0"/>
              <a:pPr/>
              <a:t>40</a:t>
            </a:fld>
            <a:endParaRPr lang="en-US" altLang="zh-CN" smtClean="0"/>
          </a:p>
        </p:txBody>
      </p:sp>
    </p:spTree>
    <p:extLst>
      <p:ext uri="{BB962C8B-B14F-4D97-AF65-F5344CB8AC3E}">
        <p14:creationId xmlns:p14="http://schemas.microsoft.com/office/powerpoint/2010/main" val="39429115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9378AEF-6338-4AA3-913B-0341CDAE46D9}" type="slidenum">
              <a:rPr lang="en-US" smtClean="0"/>
              <a:pPr/>
              <a:t>4</a:t>
            </a:fld>
            <a:endParaRPr lang="en-US"/>
          </a:p>
        </p:txBody>
      </p:sp>
    </p:spTree>
    <p:extLst>
      <p:ext uri="{BB962C8B-B14F-4D97-AF65-F5344CB8AC3E}">
        <p14:creationId xmlns:p14="http://schemas.microsoft.com/office/powerpoint/2010/main" val="177372792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CB9AEF-355F-4C00-9BF6-4C41C5D743CE}" type="slidenum">
              <a:rPr lang="zh-CN" altLang="en-US" smtClean="0"/>
              <a:pPr/>
              <a:t>41</a:t>
            </a:fld>
            <a:endParaRPr lang="en-US" altLang="zh-CN" smtClean="0"/>
          </a:p>
        </p:txBody>
      </p:sp>
    </p:spTree>
    <p:extLst>
      <p:ext uri="{BB962C8B-B14F-4D97-AF65-F5344CB8AC3E}">
        <p14:creationId xmlns:p14="http://schemas.microsoft.com/office/powerpoint/2010/main" val="33355239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CB9AEF-355F-4C00-9BF6-4C41C5D743CE}" type="slidenum">
              <a:rPr lang="zh-CN" altLang="en-US" smtClean="0"/>
              <a:pPr/>
              <a:t>42</a:t>
            </a:fld>
            <a:endParaRPr lang="en-US" altLang="zh-CN" smtClean="0"/>
          </a:p>
        </p:txBody>
      </p:sp>
    </p:spTree>
    <p:extLst>
      <p:ext uri="{BB962C8B-B14F-4D97-AF65-F5344CB8AC3E}">
        <p14:creationId xmlns:p14="http://schemas.microsoft.com/office/powerpoint/2010/main" val="32413184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CB9AEF-355F-4C00-9BF6-4C41C5D743CE}" type="slidenum">
              <a:rPr lang="zh-CN" altLang="en-US" smtClean="0"/>
              <a:pPr/>
              <a:t>43</a:t>
            </a:fld>
            <a:endParaRPr lang="en-US" altLang="zh-CN" smtClean="0"/>
          </a:p>
        </p:txBody>
      </p:sp>
    </p:spTree>
    <p:extLst>
      <p:ext uri="{BB962C8B-B14F-4D97-AF65-F5344CB8AC3E}">
        <p14:creationId xmlns:p14="http://schemas.microsoft.com/office/powerpoint/2010/main" val="7842235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76CB9AEF-355F-4C00-9BF6-4C41C5D743CE}" type="slidenum">
              <a:rPr lang="zh-CN" altLang="en-US" smtClean="0"/>
              <a:pPr/>
              <a:t>44</a:t>
            </a:fld>
            <a:endParaRPr lang="en-US" altLang="zh-CN" smtClean="0"/>
          </a:p>
        </p:txBody>
      </p:sp>
    </p:spTree>
    <p:extLst>
      <p:ext uri="{BB962C8B-B14F-4D97-AF65-F5344CB8AC3E}">
        <p14:creationId xmlns:p14="http://schemas.microsoft.com/office/powerpoint/2010/main" val="22795823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46</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64047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52BF5F-1411-421C-80B8-C7F42E1C4B05}" type="slidenum">
              <a:rPr lang="zh-CN" altLang="en-US" smtClean="0"/>
              <a:pPr>
                <a:defRPr/>
              </a:pPr>
              <a:t>48</a:t>
            </a:fld>
            <a:endParaRPr lang="en-US" altLang="zh-CN"/>
          </a:p>
        </p:txBody>
      </p:sp>
    </p:spTree>
    <p:extLst>
      <p:ext uri="{BB962C8B-B14F-4D97-AF65-F5344CB8AC3E}">
        <p14:creationId xmlns:p14="http://schemas.microsoft.com/office/powerpoint/2010/main" val="3537220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52BF5F-1411-421C-80B8-C7F42E1C4B05}" type="slidenum">
              <a:rPr lang="zh-CN" altLang="en-US" smtClean="0"/>
              <a:pPr>
                <a:defRPr/>
              </a:pPr>
              <a:t>49</a:t>
            </a:fld>
            <a:endParaRPr lang="en-US" altLang="zh-CN"/>
          </a:p>
        </p:txBody>
      </p:sp>
    </p:spTree>
    <p:extLst>
      <p:ext uri="{BB962C8B-B14F-4D97-AF65-F5344CB8AC3E}">
        <p14:creationId xmlns:p14="http://schemas.microsoft.com/office/powerpoint/2010/main" val="420036295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52BF5F-1411-421C-80B8-C7F42E1C4B05}" type="slidenum">
              <a:rPr lang="zh-CN" altLang="en-US" smtClean="0"/>
              <a:pPr>
                <a:defRPr/>
              </a:pPr>
              <a:t>50</a:t>
            </a:fld>
            <a:endParaRPr lang="en-US" altLang="zh-CN"/>
          </a:p>
        </p:txBody>
      </p:sp>
    </p:spTree>
    <p:extLst>
      <p:ext uri="{BB962C8B-B14F-4D97-AF65-F5344CB8AC3E}">
        <p14:creationId xmlns:p14="http://schemas.microsoft.com/office/powerpoint/2010/main" val="13250386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a:noFill/>
          <a:ln/>
        </p:spPr>
        <p:txBody>
          <a:bodyPr/>
          <a:lstStyle/>
          <a:p>
            <a:endParaRPr lang="en-US" dirty="0" smtClean="0"/>
          </a:p>
        </p:txBody>
      </p:sp>
      <p:sp>
        <p:nvSpPr>
          <p:cNvPr id="65540" name="Slide Number Placeholder 3"/>
          <p:cNvSpPr>
            <a:spLocks noGrp="1"/>
          </p:cNvSpPr>
          <p:nvPr>
            <p:ph type="sldNum" sz="quarter" idx="5"/>
          </p:nvPr>
        </p:nvSpPr>
        <p:spPr>
          <a:noFill/>
        </p:spPr>
        <p:txBody>
          <a:bodyPr/>
          <a:lstStyle/>
          <a:p>
            <a:fld id="{C4A8FC24-548D-4E9E-BC32-ADDAD521E031}" type="slidenum">
              <a:rPr lang="zh-CN" altLang="en-US" smtClean="0"/>
              <a:pPr/>
              <a:t>51</a:t>
            </a:fld>
            <a:endParaRPr lang="en-US" altLang="zh-CN" smtClean="0"/>
          </a:p>
        </p:txBody>
      </p:sp>
    </p:spTree>
    <p:extLst>
      <p:ext uri="{BB962C8B-B14F-4D97-AF65-F5344CB8AC3E}">
        <p14:creationId xmlns:p14="http://schemas.microsoft.com/office/powerpoint/2010/main" val="402134780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a:noFill/>
          <a:ln/>
        </p:spPr>
        <p:txBody>
          <a:bodyPr/>
          <a:lstStyle/>
          <a:p>
            <a:endParaRPr lang="en-US" dirty="0" smtClean="0"/>
          </a:p>
        </p:txBody>
      </p:sp>
      <p:sp>
        <p:nvSpPr>
          <p:cNvPr id="65540" name="Slide Number Placeholder 3"/>
          <p:cNvSpPr>
            <a:spLocks noGrp="1"/>
          </p:cNvSpPr>
          <p:nvPr>
            <p:ph type="sldNum" sz="quarter" idx="5"/>
          </p:nvPr>
        </p:nvSpPr>
        <p:spPr>
          <a:noFill/>
        </p:spPr>
        <p:txBody>
          <a:bodyPr/>
          <a:lstStyle/>
          <a:p>
            <a:fld id="{C4A8FC24-548D-4E9E-BC32-ADDAD521E031}" type="slidenum">
              <a:rPr lang="zh-CN" altLang="en-US" smtClean="0"/>
              <a:pPr/>
              <a:t>52</a:t>
            </a:fld>
            <a:endParaRPr lang="en-US" altLang="zh-CN" smtClean="0"/>
          </a:p>
        </p:txBody>
      </p:sp>
    </p:spTree>
    <p:extLst>
      <p:ext uri="{BB962C8B-B14F-4D97-AF65-F5344CB8AC3E}">
        <p14:creationId xmlns:p14="http://schemas.microsoft.com/office/powerpoint/2010/main" val="326692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2217F274-92FA-42CB-889F-216772FA2070}" type="slidenum">
              <a:rPr lang="zh-CN" altLang="en-US" smtClean="0"/>
              <a:pPr/>
              <a:t>5</a:t>
            </a:fld>
            <a:endParaRPr lang="en-US" altLang="zh-CN" smtClean="0"/>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65276833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D52BF5F-1411-421C-80B8-C7F42E1C4B05}" type="slidenum">
              <a:rPr lang="zh-CN" altLang="en-US" smtClean="0"/>
              <a:pPr>
                <a:defRPr/>
              </a:pPr>
              <a:t>53</a:t>
            </a:fld>
            <a:endParaRPr lang="en-US" altLang="zh-CN"/>
          </a:p>
        </p:txBody>
      </p:sp>
    </p:spTree>
    <p:extLst>
      <p:ext uri="{BB962C8B-B14F-4D97-AF65-F5344CB8AC3E}">
        <p14:creationId xmlns:p14="http://schemas.microsoft.com/office/powerpoint/2010/main" val="414292479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56</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2442103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63</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23465645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p:txBody>
          <a:bodyPr/>
          <a:lstStyle/>
          <a:p>
            <a:fld id="{1A70E4F6-C8FD-487E-88DA-904D58D7AA48}" type="slidenum">
              <a:rPr lang="zh-CN" altLang="en-US"/>
              <a:pPr/>
              <a:t>64</a:t>
            </a:fld>
            <a:endParaRPr lang="en-US" altLang="zh-CN"/>
          </a:p>
        </p:txBody>
      </p:sp>
      <p:sp>
        <p:nvSpPr>
          <p:cNvPr id="46083" name="Rectangle 2"/>
          <p:cNvSpPr>
            <a:spLocks noGrp="1" noRot="1" noChangeAspect="1" noChangeArrowheads="1" noTextEdit="1"/>
          </p:cNvSpPr>
          <p:nvPr>
            <p:ph type="sldImg"/>
          </p:nvPr>
        </p:nvSpPr>
        <p:spPr>
          <a:xfrm>
            <a:off x="1227138" y="765175"/>
            <a:ext cx="5102225" cy="3827463"/>
          </a:xfrm>
          <a:ln/>
        </p:spPr>
      </p:sp>
      <p:sp>
        <p:nvSpPr>
          <p:cNvPr id="46084" name="Rectangle 3"/>
          <p:cNvSpPr>
            <a:spLocks noGrp="1" noChangeArrowheads="1"/>
          </p:cNvSpPr>
          <p:nvPr>
            <p:ph type="body" idx="1"/>
          </p:nvPr>
        </p:nvSpPr>
        <p:spPr>
          <a:xfrm>
            <a:off x="1008324" y="4846426"/>
            <a:ext cx="5538397" cy="4594992"/>
          </a:xfrm>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0897080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D52BF5F-1411-421C-80B8-C7F42E1C4B05}" type="slidenum">
              <a:rPr lang="zh-CN" altLang="en-US" smtClean="0"/>
              <a:pPr>
                <a:defRPr/>
              </a:pPr>
              <a:t>65</a:t>
            </a:fld>
            <a:endParaRPr lang="en-US" altLang="zh-CN"/>
          </a:p>
        </p:txBody>
      </p:sp>
    </p:spTree>
    <p:extLst>
      <p:ext uri="{BB962C8B-B14F-4D97-AF65-F5344CB8AC3E}">
        <p14:creationId xmlns:p14="http://schemas.microsoft.com/office/powerpoint/2010/main" val="63693906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txBox="1">
            <a:spLocks noGrp="1" noChangeArrowheads="1"/>
          </p:cNvSpPr>
          <p:nvPr/>
        </p:nvSpPr>
        <p:spPr bwMode="auto">
          <a:xfrm>
            <a:off x="4279223" y="9692851"/>
            <a:ext cx="3274180" cy="511305"/>
          </a:xfrm>
          <a:prstGeom prst="rect">
            <a:avLst/>
          </a:prstGeom>
          <a:noFill/>
          <a:ln w="9525">
            <a:noFill/>
            <a:miter lim="800000"/>
            <a:headEnd/>
            <a:tailEnd/>
          </a:ln>
        </p:spPr>
        <p:txBody>
          <a:bodyPr lIns="101060" tIns="50531" rIns="101060" bIns="50531" anchor="b"/>
          <a:lstStyle/>
          <a:p>
            <a:pPr algn="r" defTabSz="1010874"/>
            <a:fld id="{0618302B-2C5A-46A6-8FF7-27F6DB114280}" type="slidenum">
              <a:rPr lang="zh-CN" altLang="en-US" sz="1300"/>
              <a:pPr algn="r" defTabSz="1010874"/>
              <a:t>66</a:t>
            </a:fld>
            <a:endParaRPr lang="en-US" altLang="zh-CN" sz="1300"/>
          </a:p>
        </p:txBody>
      </p:sp>
      <p:sp>
        <p:nvSpPr>
          <p:cNvPr id="113667" name="Rectangle 2"/>
          <p:cNvSpPr>
            <a:spLocks noGrp="1" noRot="1" noChangeAspect="1" noChangeArrowheads="1" noTextEdit="1"/>
          </p:cNvSpPr>
          <p:nvPr>
            <p:ph type="sldImg"/>
          </p:nvPr>
        </p:nvSpPr>
        <p:spPr>
          <a:xfrm>
            <a:off x="1227138" y="765175"/>
            <a:ext cx="5102225" cy="3827463"/>
          </a:xfrm>
          <a:ln/>
        </p:spPr>
      </p:sp>
      <p:sp>
        <p:nvSpPr>
          <p:cNvPr id="113668" name="Rectangle 3"/>
          <p:cNvSpPr>
            <a:spLocks noGrp="1" noChangeArrowheads="1"/>
          </p:cNvSpPr>
          <p:nvPr>
            <p:ph type="body" idx="1"/>
          </p:nvPr>
        </p:nvSpPr>
        <p:spPr>
          <a:xfrm>
            <a:off x="1008324" y="4846426"/>
            <a:ext cx="5538397" cy="4594992"/>
          </a:xfrm>
        </p:spPr>
        <p:txBody>
          <a:bodyPr/>
          <a:lstStyle/>
          <a:p>
            <a:pPr eaLnBrk="1" hangingPunct="1"/>
            <a:endParaRPr lang="en-US" smtClean="0">
              <a:latin typeface="Arial" pitchFamily="34" charset="0"/>
              <a:cs typeface="Arial" pitchFamily="34" charset="0"/>
            </a:endParaRPr>
          </a:p>
        </p:txBody>
      </p:sp>
    </p:spTree>
    <p:extLst>
      <p:ext uri="{BB962C8B-B14F-4D97-AF65-F5344CB8AC3E}">
        <p14:creationId xmlns:p14="http://schemas.microsoft.com/office/powerpoint/2010/main" val="228212158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74</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214601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76646F-1C95-4859-B225-DE7EF8D6C4E1}" type="slidenum">
              <a:rPr lang="en-US" altLang="en-US" smtClean="0"/>
              <a:pPr/>
              <a:t>75</a:t>
            </a:fld>
            <a:endParaRPr lang="en-US" altLang="en-US" smtClean="0"/>
          </a:p>
        </p:txBody>
      </p:sp>
    </p:spTree>
    <p:extLst>
      <p:ext uri="{BB962C8B-B14F-4D97-AF65-F5344CB8AC3E}">
        <p14:creationId xmlns:p14="http://schemas.microsoft.com/office/powerpoint/2010/main" val="34155456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372">
              <a:defRPr>
                <a:solidFill>
                  <a:schemeClr val="tx1"/>
                </a:solidFill>
                <a:latin typeface="Arial" panose="020B0604020202020204" pitchFamily="34" charset="0"/>
                <a:cs typeface="Arial" panose="020B0604020202020204" pitchFamily="34" charset="0"/>
              </a:defRPr>
            </a:lvl1pPr>
            <a:lvl2pPr marL="741761" indent="-285293" defTabSz="930372">
              <a:defRPr>
                <a:solidFill>
                  <a:schemeClr val="tx1"/>
                </a:solidFill>
                <a:latin typeface="Arial" panose="020B0604020202020204" pitchFamily="34" charset="0"/>
                <a:cs typeface="Arial" panose="020B0604020202020204" pitchFamily="34" charset="0"/>
              </a:defRPr>
            </a:lvl2pPr>
            <a:lvl3pPr marL="1141171" indent="-228234" defTabSz="930372">
              <a:defRPr>
                <a:solidFill>
                  <a:schemeClr val="tx1"/>
                </a:solidFill>
                <a:latin typeface="Arial" panose="020B0604020202020204" pitchFamily="34" charset="0"/>
                <a:cs typeface="Arial" panose="020B0604020202020204" pitchFamily="34" charset="0"/>
              </a:defRPr>
            </a:lvl3pPr>
            <a:lvl4pPr marL="1597640" indent="-228234" defTabSz="930372">
              <a:defRPr>
                <a:solidFill>
                  <a:schemeClr val="tx1"/>
                </a:solidFill>
                <a:latin typeface="Arial" panose="020B0604020202020204" pitchFamily="34" charset="0"/>
                <a:cs typeface="Arial" panose="020B0604020202020204" pitchFamily="34" charset="0"/>
              </a:defRPr>
            </a:lvl4pPr>
            <a:lvl5pPr marL="2054108" indent="-228234" defTabSz="930372">
              <a:defRPr>
                <a:solidFill>
                  <a:schemeClr val="tx1"/>
                </a:solidFill>
                <a:latin typeface="Arial" panose="020B0604020202020204" pitchFamily="34" charset="0"/>
                <a:cs typeface="Arial" panose="020B0604020202020204" pitchFamily="34" charset="0"/>
              </a:defRPr>
            </a:lvl5pPr>
            <a:lvl6pPr marL="2510577"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67045"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3514"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79982" indent="-228234" defTabSz="930372"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76646F-1C95-4859-B225-DE7EF8D6C4E1}" type="slidenum">
              <a:rPr lang="en-US" altLang="en-US" smtClean="0"/>
              <a:pPr/>
              <a:t>76</a:t>
            </a:fld>
            <a:endParaRPr lang="en-US" altLang="en-US" smtClean="0"/>
          </a:p>
        </p:txBody>
      </p:sp>
    </p:spTree>
    <p:extLst>
      <p:ext uri="{BB962C8B-B14F-4D97-AF65-F5344CB8AC3E}">
        <p14:creationId xmlns:p14="http://schemas.microsoft.com/office/powerpoint/2010/main" val="28339921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Times New Roman" pitchFamily="18" charset="0"/>
                <a:cs typeface="Times New Roman" pitchFamily="18" charset="0"/>
              </a:rPr>
              <a:t>The</a:t>
            </a:r>
            <a:r>
              <a:rPr lang="en-US" baseline="0" dirty="0" smtClean="0">
                <a:latin typeface="Times New Roman" pitchFamily="18" charset="0"/>
                <a:cs typeface="Times New Roman" pitchFamily="18" charset="0"/>
              </a:rPr>
              <a:t> real board geometry is shown on top. The model and response are shown at bottom right and left respectively. The response for increasing number of capacitors is compared at the bottom left. As number of capacitors increase, the capacitance at low frequency increases as a direct result. Also L</a:t>
            </a:r>
            <a:r>
              <a:rPr lang="en-US" baseline="-25000" dirty="0" smtClean="0">
                <a:latin typeface="Times New Roman" pitchFamily="18" charset="0"/>
                <a:cs typeface="Times New Roman" pitchFamily="18" charset="0"/>
              </a:rPr>
              <a:t>EQ </a:t>
            </a:r>
            <a:r>
              <a:rPr lang="en-US" baseline="0" dirty="0" smtClean="0">
                <a:latin typeface="Times New Roman" pitchFamily="18" charset="0"/>
                <a:cs typeface="Times New Roman" pitchFamily="18" charset="0"/>
              </a:rPr>
              <a:t>, converges into L</a:t>
            </a:r>
            <a:r>
              <a:rPr lang="en-US" baseline="-25000" dirty="0" smtClean="0">
                <a:latin typeface="Times New Roman" pitchFamily="18" charset="0"/>
                <a:cs typeface="Times New Roman" pitchFamily="18" charset="0"/>
              </a:rPr>
              <a:t>IC </a:t>
            </a:r>
            <a:r>
              <a:rPr lang="en-US" baseline="0" dirty="0" smtClean="0">
                <a:latin typeface="Times New Roman" pitchFamily="18" charset="0"/>
                <a:cs typeface="Times New Roman" pitchFamily="18" charset="0"/>
              </a:rPr>
              <a:t>as the capacitors are added. Thus, if L</a:t>
            </a:r>
            <a:r>
              <a:rPr lang="en-US" baseline="-25000" dirty="0" smtClean="0">
                <a:latin typeface="Times New Roman" pitchFamily="18" charset="0"/>
                <a:cs typeface="Times New Roman" pitchFamily="18" charset="0"/>
              </a:rPr>
              <a:t>IC</a:t>
            </a:r>
            <a:r>
              <a:rPr lang="en-US" baseline="0" dirty="0" smtClean="0">
                <a:latin typeface="Times New Roman" pitchFamily="18" charset="0"/>
                <a:cs typeface="Times New Roman" pitchFamily="18" charset="0"/>
              </a:rPr>
              <a:t> is lower, then the L</a:t>
            </a:r>
            <a:r>
              <a:rPr lang="en-US" baseline="-25000" dirty="0" smtClean="0">
                <a:latin typeface="Times New Roman" pitchFamily="18" charset="0"/>
                <a:cs typeface="Times New Roman" pitchFamily="18" charset="0"/>
              </a:rPr>
              <a:t>EQ</a:t>
            </a:r>
            <a:r>
              <a:rPr lang="en-US" baseline="0" dirty="0" smtClean="0">
                <a:latin typeface="Times New Roman" pitchFamily="18" charset="0"/>
                <a:cs typeface="Times New Roman" pitchFamily="18" charset="0"/>
              </a:rPr>
              <a:t> will converge to a lower value. L</a:t>
            </a:r>
            <a:r>
              <a:rPr lang="en-US" baseline="-25000" dirty="0" smtClean="0">
                <a:latin typeface="Times New Roman" pitchFamily="18" charset="0"/>
                <a:cs typeface="Times New Roman" pitchFamily="18" charset="0"/>
              </a:rPr>
              <a:t>IC</a:t>
            </a:r>
            <a:r>
              <a:rPr lang="en-US" baseline="0" dirty="0" smtClean="0">
                <a:latin typeface="Times New Roman" pitchFamily="18" charset="0"/>
                <a:cs typeface="Times New Roman" pitchFamily="18" charset="0"/>
              </a:rPr>
              <a:t> is independent of the capacitors placed on the PCB.</a:t>
            </a:r>
            <a:endParaRPr lang="en-US" baseline="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pPr>
              <a:defRPr/>
            </a:pPr>
            <a:fld id="{1CAA247B-1B5D-4DD0-88B1-17AA1EA43950}" type="slidenum">
              <a:rPr lang="zh-CN" altLang="en-US" smtClean="0"/>
              <a:pPr>
                <a:defRPr/>
              </a:pPr>
              <a:t>77</a:t>
            </a:fld>
            <a:endParaRPr lang="en-US" altLang="zh-CN"/>
          </a:p>
        </p:txBody>
      </p:sp>
    </p:spTree>
    <p:extLst>
      <p:ext uri="{BB962C8B-B14F-4D97-AF65-F5344CB8AC3E}">
        <p14:creationId xmlns:p14="http://schemas.microsoft.com/office/powerpoint/2010/main" val="4084255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D49B0762-F4D3-4396-9C58-1061DEA1CB97}" type="slidenum">
              <a:rPr lang="zh-CN" altLang="en-US" smtClean="0"/>
              <a:pPr/>
              <a:t>6</a:t>
            </a:fld>
            <a:endParaRPr lang="en-US" altLang="zh-CN" smtClean="0"/>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9491566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79</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50660240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E1093918-D3D9-40DC-A02E-D74674245EC3}" type="slidenum">
              <a:rPr lang="zh-CN" altLang="en-US" smtClean="0"/>
              <a:pPr/>
              <a:t>83</a:t>
            </a:fld>
            <a:endParaRPr lang="en-US" altLang="zh-CN"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1947502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7A7A9-FDAE-4C4F-80F0-BFF99F7CC22F}" type="slidenum">
              <a:rPr lang="en-US" smtClean="0"/>
              <a:pPr/>
              <a:t>84</a:t>
            </a:fld>
            <a:endParaRPr lang="en-US"/>
          </a:p>
        </p:txBody>
      </p:sp>
    </p:spTree>
    <p:extLst>
      <p:ext uri="{BB962C8B-B14F-4D97-AF65-F5344CB8AC3E}">
        <p14:creationId xmlns:p14="http://schemas.microsoft.com/office/powerpoint/2010/main" val="55554025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7F7A7A9-FDAE-4C4F-80F0-BFF99F7CC22F}" type="slidenum">
              <a:rPr lang="en-US" smtClean="0"/>
              <a:pPr/>
              <a:t>85</a:t>
            </a:fld>
            <a:endParaRPr lang="en-US"/>
          </a:p>
        </p:txBody>
      </p:sp>
    </p:spTree>
    <p:extLst>
      <p:ext uri="{BB962C8B-B14F-4D97-AF65-F5344CB8AC3E}">
        <p14:creationId xmlns:p14="http://schemas.microsoft.com/office/powerpoint/2010/main" val="9578392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DC92EBD8-DA1E-453C-8248-07D38E1F3875}" type="slidenum">
              <a:rPr lang="zh-CN" altLang="en-US" smtClean="0"/>
              <a:pPr/>
              <a:t>87</a:t>
            </a:fld>
            <a:endParaRPr lang="en-US" altLang="zh-CN" smtClean="0"/>
          </a:p>
        </p:txBody>
      </p:sp>
    </p:spTree>
    <p:extLst>
      <p:ext uri="{BB962C8B-B14F-4D97-AF65-F5344CB8AC3E}">
        <p14:creationId xmlns:p14="http://schemas.microsoft.com/office/powerpoint/2010/main" val="169734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37E9B3C5-9F62-4131-8A47-1D01ACFAC189}" type="slidenum">
              <a:rPr lang="zh-CN" altLang="en-US" smtClean="0"/>
              <a:pPr/>
              <a:t>7</a:t>
            </a:fld>
            <a:endParaRPr lang="en-US" altLang="zh-CN" smtClean="0"/>
          </a:p>
        </p:txBody>
      </p:sp>
      <p:sp>
        <p:nvSpPr>
          <p:cNvPr id="113667" name="Rectangle 2"/>
          <p:cNvSpPr>
            <a:spLocks noGrp="1" noRot="1" noChangeAspect="1" noChangeArrowheads="1" noTextEdit="1"/>
          </p:cNvSpPr>
          <p:nvPr>
            <p:ph type="sldImg"/>
          </p:nvPr>
        </p:nvSpPr>
        <p:spPr>
          <a:xfrm>
            <a:off x="1228725" y="765175"/>
            <a:ext cx="5099050" cy="3825875"/>
          </a:xfrm>
          <a:ln/>
        </p:spPr>
      </p:sp>
      <p:sp>
        <p:nvSpPr>
          <p:cNvPr id="113668" name="Rectangle 3"/>
          <p:cNvSpPr>
            <a:spLocks noGrp="1" noChangeArrowheads="1"/>
          </p:cNvSpPr>
          <p:nvPr>
            <p:ph type="body" idx="1"/>
          </p:nvPr>
        </p:nvSpPr>
        <p:spPr>
          <a:xfrm>
            <a:off x="757472" y="4848114"/>
            <a:ext cx="6040099" cy="4593304"/>
          </a:xfrm>
          <a:noFill/>
          <a:ln/>
        </p:spPr>
        <p:txBody>
          <a:bodyPr/>
          <a:lstStyle/>
          <a:p>
            <a:endParaRPr lang="zh-CN" altLang="en-US" smtClean="0"/>
          </a:p>
        </p:txBody>
      </p:sp>
    </p:spTree>
    <p:extLst>
      <p:ext uri="{BB962C8B-B14F-4D97-AF65-F5344CB8AC3E}">
        <p14:creationId xmlns:p14="http://schemas.microsoft.com/office/powerpoint/2010/main" val="21320320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0D0A33B-4149-44F3-BD2A-154BD4ED222D}" type="slidenum">
              <a:rPr lang="zh-CN" altLang="en-US" smtClean="0"/>
              <a:pPr/>
              <a:t>8</a:t>
            </a:fld>
            <a:endParaRPr lang="en-US" altLang="zh-CN" smtClean="0"/>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3019678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32BA0EA0-1687-444A-8AF1-428E872EEE39}" type="slidenum">
              <a:rPr lang="zh-CN" altLang="en-US" smtClean="0"/>
              <a:pPr/>
              <a:t>9</a:t>
            </a:fld>
            <a:endParaRPr lang="en-US" altLang="zh-CN" smtClean="0"/>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1113995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6571C775-29B8-4B4F-B80D-79D0E4CC0266}" type="slidenum">
              <a:rPr lang="zh-CN" altLang="en-US" smtClean="0"/>
              <a:pPr/>
              <a:t>10</a:t>
            </a:fld>
            <a:endParaRPr lang="en-US" altLang="zh-CN" smtClean="0"/>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endParaRPr lang="en-US" smtClean="0"/>
          </a:p>
        </p:txBody>
      </p:sp>
    </p:spTree>
    <p:extLst>
      <p:ext uri="{BB962C8B-B14F-4D97-AF65-F5344CB8AC3E}">
        <p14:creationId xmlns:p14="http://schemas.microsoft.com/office/powerpoint/2010/main" val="2888674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66946" name="Rectangle 2"/>
          <p:cNvSpPr>
            <a:spLocks noGrp="1" noChangeArrowheads="1"/>
          </p:cNvSpPr>
          <p:nvPr>
            <p:ph type="ctrTitle"/>
          </p:nvPr>
        </p:nvSpPr>
        <p:spPr>
          <a:xfrm>
            <a:off x="685800" y="685800"/>
            <a:ext cx="7772400" cy="2127250"/>
          </a:xfrm>
        </p:spPr>
        <p:txBody>
          <a:bodyPr/>
          <a:lstStyle>
            <a:lvl1pPr algn="ctr">
              <a:defRPr sz="4300"/>
            </a:lvl1pPr>
          </a:lstStyle>
          <a:p>
            <a:r>
              <a:rPr lang="en-US"/>
              <a:t>Click to edit Master title style</a:t>
            </a:r>
          </a:p>
        </p:txBody>
      </p:sp>
      <p:sp>
        <p:nvSpPr>
          <p:cNvPr id="466947" name="Rectangle 3"/>
          <p:cNvSpPr>
            <a:spLocks noGrp="1" noChangeArrowheads="1"/>
          </p:cNvSpPr>
          <p:nvPr>
            <p:ph type="subTitle" idx="1"/>
          </p:nvPr>
        </p:nvSpPr>
        <p:spPr>
          <a:xfrm>
            <a:off x="1371600" y="3270250"/>
            <a:ext cx="6400800" cy="2209800"/>
          </a:xfrm>
        </p:spPr>
        <p:txBody>
          <a:bodyPr/>
          <a:lstStyle>
            <a:lvl1pPr marL="0" indent="0" algn="ctr">
              <a:buFont typeface="Times New Roman" pitchFamily="18" charset="0"/>
              <a:buNone/>
              <a:defRPr sz="3000"/>
            </a:lvl1pPr>
          </a:lstStyle>
          <a:p>
            <a:r>
              <a:rPr lang="en-US"/>
              <a:t>Click to edit Master subtitle style</a:t>
            </a:r>
          </a:p>
        </p:txBody>
      </p:sp>
      <p:sp>
        <p:nvSpPr>
          <p:cNvPr id="4" name="Rectangle 4"/>
          <p:cNvSpPr>
            <a:spLocks noGrp="1" noChangeArrowheads="1"/>
          </p:cNvSpPr>
          <p:nvPr>
            <p:ph type="dt" sz="half" idx="10"/>
          </p:nvPr>
        </p:nvSpPr>
        <p:spPr bwMode="auto">
          <a:xfrm>
            <a:off x="457200" y="6248400"/>
            <a:ext cx="21336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l" eaLnBrk="1" hangingPunct="1">
              <a:spcBef>
                <a:spcPct val="0"/>
              </a:spcBef>
              <a:defRPr sz="1000">
                <a:latin typeface="Verdana" pitchFamily="34" charset="0"/>
                <a:cs typeface="+mn-cs"/>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6553200" y="6248400"/>
            <a:ext cx="2133600" cy="457200"/>
          </a:xfrm>
        </p:spPr>
        <p:txBody>
          <a:bodyPr/>
          <a:lstStyle>
            <a:lvl1pPr>
              <a:defRPr>
                <a:latin typeface="Verdana" pitchFamily="34" charset="0"/>
              </a:defRPr>
            </a:lvl1pPr>
          </a:lstStyle>
          <a:p>
            <a:pPr>
              <a:defRPr/>
            </a:pPr>
            <a:fld id="{7D5BF1C4-3B0B-4D27-809B-1E28F52DDD0C}" type="slidenum">
              <a:rPr lang="en-US"/>
              <a:pPr>
                <a:defRPr/>
              </a:pPr>
              <a:t>‹#›</a:t>
            </a:fld>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1529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33900" y="914400"/>
            <a:ext cx="4152900" cy="5562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fld id="{9E519DFC-96D7-44A8-9BD0-4128E7237148}" type="slidenum">
              <a:rPr lang="en-US" altLang="zh-CN"/>
              <a:pPr/>
              <a:t>‹#›</a:t>
            </a:fld>
            <a:endParaRPr lang="en-US" altLang="zh-CN"/>
          </a:p>
        </p:txBody>
      </p:sp>
    </p:spTree>
    <p:extLst>
      <p:ext uri="{BB962C8B-B14F-4D97-AF65-F5344CB8AC3E}">
        <p14:creationId xmlns:p14="http://schemas.microsoft.com/office/powerpoint/2010/main" val="1248089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8" name="Rectangle 6"/>
          <p:cNvSpPr>
            <a:spLocks noGrp="1" noChangeArrowheads="1"/>
          </p:cNvSpPr>
          <p:nvPr>
            <p:ph type="sldNum" sz="quarter" idx="11"/>
          </p:nvPr>
        </p:nvSpPr>
        <p:spPr/>
        <p:txBody>
          <a:bodyPr/>
          <a:lstStyle>
            <a:lvl1pPr>
              <a:defRPr/>
            </a:lvl1pPr>
          </a:lstStyle>
          <a:p>
            <a:fld id="{D1CE7228-21D0-443D-AD26-3515DB6B28BA}" type="slidenum">
              <a:rPr lang="en-US" altLang="zh-CN"/>
              <a:pPr/>
              <a:t>‹#›</a:t>
            </a:fld>
            <a:endParaRPr lang="en-US" altLang="zh-CN"/>
          </a:p>
        </p:txBody>
      </p:sp>
    </p:spTree>
    <p:extLst>
      <p:ext uri="{BB962C8B-B14F-4D97-AF65-F5344CB8AC3E}">
        <p14:creationId xmlns:p14="http://schemas.microsoft.com/office/powerpoint/2010/main" val="42459048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4" name="Rectangle 6"/>
          <p:cNvSpPr>
            <a:spLocks noGrp="1" noChangeArrowheads="1"/>
          </p:cNvSpPr>
          <p:nvPr>
            <p:ph type="sldNum" sz="quarter" idx="11"/>
          </p:nvPr>
        </p:nvSpPr>
        <p:spPr/>
        <p:txBody>
          <a:bodyPr/>
          <a:lstStyle>
            <a:lvl1pPr>
              <a:defRPr/>
            </a:lvl1pPr>
          </a:lstStyle>
          <a:p>
            <a:fld id="{CFD98C47-30BA-4488-B586-CFA67CCDCC24}" type="slidenum">
              <a:rPr lang="en-US" altLang="zh-CN"/>
              <a:pPr/>
              <a:t>‹#›</a:t>
            </a:fld>
            <a:endParaRPr lang="en-US" altLang="zh-CN"/>
          </a:p>
        </p:txBody>
      </p:sp>
    </p:spTree>
    <p:extLst>
      <p:ext uri="{BB962C8B-B14F-4D97-AF65-F5344CB8AC3E}">
        <p14:creationId xmlns:p14="http://schemas.microsoft.com/office/powerpoint/2010/main" val="31080385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3" name="Rectangle 6"/>
          <p:cNvSpPr>
            <a:spLocks noGrp="1" noChangeArrowheads="1"/>
          </p:cNvSpPr>
          <p:nvPr>
            <p:ph type="sldNum" sz="quarter" idx="11"/>
          </p:nvPr>
        </p:nvSpPr>
        <p:spPr/>
        <p:txBody>
          <a:bodyPr/>
          <a:lstStyle>
            <a:lvl1pPr>
              <a:defRPr/>
            </a:lvl1pPr>
          </a:lstStyle>
          <a:p>
            <a:fld id="{5609D913-0FFA-4DFA-A495-E4E9B61EA2D2}" type="slidenum">
              <a:rPr lang="en-US" altLang="zh-CN"/>
              <a:pPr/>
              <a:t>‹#›</a:t>
            </a:fld>
            <a:endParaRPr lang="en-US" altLang="zh-CN"/>
          </a:p>
        </p:txBody>
      </p:sp>
    </p:spTree>
    <p:extLst>
      <p:ext uri="{BB962C8B-B14F-4D97-AF65-F5344CB8AC3E}">
        <p14:creationId xmlns:p14="http://schemas.microsoft.com/office/powerpoint/2010/main" val="3687542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fld id="{DDFA14EA-1717-40C7-9102-5DA279318FEB}" type="slidenum">
              <a:rPr lang="en-US" altLang="zh-CN"/>
              <a:pPr/>
              <a:t>‹#›</a:t>
            </a:fld>
            <a:endParaRPr lang="en-US" altLang="zh-CN"/>
          </a:p>
        </p:txBody>
      </p:sp>
    </p:spTree>
    <p:extLst>
      <p:ext uri="{BB962C8B-B14F-4D97-AF65-F5344CB8AC3E}">
        <p14:creationId xmlns:p14="http://schemas.microsoft.com/office/powerpoint/2010/main" val="33273550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6" name="Rectangle 6"/>
          <p:cNvSpPr>
            <a:spLocks noGrp="1" noChangeArrowheads="1"/>
          </p:cNvSpPr>
          <p:nvPr>
            <p:ph type="sldNum" sz="quarter" idx="11"/>
          </p:nvPr>
        </p:nvSpPr>
        <p:spPr/>
        <p:txBody>
          <a:bodyPr/>
          <a:lstStyle>
            <a:lvl1pPr>
              <a:defRPr/>
            </a:lvl1pPr>
          </a:lstStyle>
          <a:p>
            <a:fld id="{A440FEA2-6DE9-45A1-801F-1E9206DC9EE2}" type="slidenum">
              <a:rPr lang="en-US" altLang="zh-CN"/>
              <a:pPr/>
              <a:t>‹#›</a:t>
            </a:fld>
            <a:endParaRPr lang="en-US" altLang="zh-CN"/>
          </a:p>
        </p:txBody>
      </p:sp>
    </p:spTree>
    <p:extLst>
      <p:ext uri="{BB962C8B-B14F-4D97-AF65-F5344CB8AC3E}">
        <p14:creationId xmlns:p14="http://schemas.microsoft.com/office/powerpoint/2010/main" val="2589414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5" name="Rectangle 6"/>
          <p:cNvSpPr>
            <a:spLocks noGrp="1" noChangeArrowheads="1"/>
          </p:cNvSpPr>
          <p:nvPr>
            <p:ph type="sldNum" sz="quarter" idx="11"/>
          </p:nvPr>
        </p:nvSpPr>
        <p:spPr/>
        <p:txBody>
          <a:bodyPr/>
          <a:lstStyle>
            <a:lvl1pPr>
              <a:defRPr/>
            </a:lvl1pPr>
          </a:lstStyle>
          <a:p>
            <a:fld id="{C68C79AE-0BB3-449A-9418-7C86DA274D09}" type="slidenum">
              <a:rPr lang="en-US" altLang="zh-CN"/>
              <a:pPr/>
              <a:t>‹#›</a:t>
            </a:fld>
            <a:endParaRPr lang="en-US" altLang="zh-CN"/>
          </a:p>
        </p:txBody>
      </p:sp>
    </p:spTree>
    <p:extLst>
      <p:ext uri="{BB962C8B-B14F-4D97-AF65-F5344CB8AC3E}">
        <p14:creationId xmlns:p14="http://schemas.microsoft.com/office/powerpoint/2010/main" val="3853817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0"/>
            <a:ext cx="2133600" cy="6477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52400" y="0"/>
            <a:ext cx="6248400" cy="6477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5" name="Rectangle 6"/>
          <p:cNvSpPr>
            <a:spLocks noGrp="1" noChangeArrowheads="1"/>
          </p:cNvSpPr>
          <p:nvPr>
            <p:ph type="sldNum" sz="quarter" idx="11"/>
          </p:nvPr>
        </p:nvSpPr>
        <p:spPr/>
        <p:txBody>
          <a:bodyPr/>
          <a:lstStyle>
            <a:lvl1pPr>
              <a:defRPr/>
            </a:lvl1pPr>
          </a:lstStyle>
          <a:p>
            <a:fld id="{A3305F64-3B38-4070-8396-D9B820531ECA}" type="slidenum">
              <a:rPr lang="en-US" altLang="zh-CN"/>
              <a:pPr/>
              <a:t>‹#›</a:t>
            </a:fld>
            <a:endParaRPr lang="en-US" altLang="zh-CN"/>
          </a:p>
        </p:txBody>
      </p:sp>
    </p:spTree>
    <p:extLst>
      <p:ext uri="{BB962C8B-B14F-4D97-AF65-F5344CB8AC3E}">
        <p14:creationId xmlns:p14="http://schemas.microsoft.com/office/powerpoint/2010/main" val="4436854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152400"/>
            <a:ext cx="7299326" cy="806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0825" y="1295400"/>
            <a:ext cx="86423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725963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1781477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90172"/>
            <a:ext cx="8458200" cy="5286828"/>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1"/>
          <p:cNvSpPr>
            <a:spLocks noGrp="1"/>
          </p:cNvSpPr>
          <p:nvPr>
            <p:ph type="title"/>
          </p:nvPr>
        </p:nvSpPr>
        <p:spPr>
          <a:xfrm>
            <a:off x="1677761" y="13611"/>
            <a:ext cx="7200900" cy="842731"/>
          </a:xfrm>
        </p:spPr>
        <p:txBody>
          <a:bodyPr/>
          <a:lstStyle>
            <a:lvl1pPr>
              <a:defRPr u="sng"/>
            </a:lvl1pPr>
          </a:lstStyle>
          <a:p>
            <a:r>
              <a:rPr lang="en-US" dirty="0" smtClean="0"/>
              <a:t>Click to edit Master title style</a:t>
            </a:r>
            <a:endParaRPr lang="en-US" dirty="0"/>
          </a:p>
        </p:txBody>
      </p:sp>
      <p:sp>
        <p:nvSpPr>
          <p:cNvPr id="6" name="Footer Placeholder 3"/>
          <p:cNvSpPr>
            <a:spLocks noGrp="1"/>
          </p:cNvSpPr>
          <p:nvPr>
            <p:ph type="ftr" sz="quarter" idx="10"/>
          </p:nvPr>
        </p:nvSpPr>
        <p:spPr/>
        <p:txBody>
          <a:bodyPr/>
          <a:lstStyle>
            <a:lvl1pPr>
              <a:defRPr/>
            </a:lvl1pPr>
          </a:lstStyle>
          <a:p>
            <a:pPr>
              <a:defRPr/>
            </a:pPr>
            <a:endParaRPr lang="en-US"/>
          </a:p>
        </p:txBody>
      </p:sp>
      <p:sp>
        <p:nvSpPr>
          <p:cNvPr id="10" name="Slide Number Placeholder 1"/>
          <p:cNvSpPr txBox="1">
            <a:spLocks/>
          </p:cNvSpPr>
          <p:nvPr userDrawn="1"/>
        </p:nvSpPr>
        <p:spPr>
          <a:xfrm>
            <a:off x="8095350" y="6526212"/>
            <a:ext cx="113347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 - </a:t>
            </a:r>
            <a:fld id="{0EDC98C3-F2C2-4E5E-B7A2-6AA6924285E5}" type="slidenum">
              <a:rPr lang="en-US" sz="1400" smtClean="0"/>
              <a:pPr/>
              <a:t>‹#›</a:t>
            </a:fld>
            <a:endParaRPr lang="en-US" sz="1400"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1529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914400"/>
            <a:ext cx="41529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3900" y="3771900"/>
            <a:ext cx="41529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xfrm>
            <a:off x="6553200" y="6400800"/>
            <a:ext cx="2133600" cy="381000"/>
          </a:xfrm>
          <a:prstGeom prst="rect">
            <a:avLst/>
          </a:prstGeom>
          <a:ln/>
        </p:spPr>
        <p:txBody>
          <a:bodyPr/>
          <a:lstStyle>
            <a:lvl1pPr>
              <a:defRPr/>
            </a:lvl1pPr>
          </a:lstStyle>
          <a:p>
            <a:pPr algn="l" eaLnBrk="1" fontAlgn="auto" hangingPunct="1">
              <a:spcBef>
                <a:spcPts val="0"/>
              </a:spcBef>
              <a:spcAft>
                <a:spcPts val="0"/>
              </a:spcAft>
            </a:pPr>
            <a:fld id="{2EE759CC-3A16-4E2F-8BCC-1C063B44E937}" type="slidenum">
              <a:rPr lang="en-US" altLang="zh-CN" sz="1800">
                <a:solidFill>
                  <a:srgbClr val="000000"/>
                </a:solidFill>
                <a:latin typeface="Times New Roman"/>
                <a:ea typeface="+mn-ea"/>
              </a:rPr>
              <a:pPr algn="l" eaLnBrk="1" fontAlgn="auto" hangingPunct="1">
                <a:spcBef>
                  <a:spcPts val="0"/>
                </a:spcBef>
                <a:spcAft>
                  <a:spcPts val="0"/>
                </a:spcAft>
              </a:pPr>
              <a:t>‹#›</a:t>
            </a:fld>
            <a:endParaRPr lang="en-US" altLang="zh-CN" sz="1800">
              <a:solidFill>
                <a:srgbClr val="000000"/>
              </a:solidFill>
              <a:latin typeface="Times New Roman"/>
              <a:ea typeface="+mn-ea"/>
            </a:endParaRPr>
          </a:p>
        </p:txBody>
      </p:sp>
    </p:spTree>
    <p:extLst>
      <p:ext uri="{BB962C8B-B14F-4D97-AF65-F5344CB8AC3E}">
        <p14:creationId xmlns:p14="http://schemas.microsoft.com/office/powerpoint/2010/main" val="35953637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17"/>
          <p:cNvSpPr>
            <a:spLocks noGrp="1" noChangeArrowheads="1"/>
          </p:cNvSpPr>
          <p:nvPr>
            <p:ph type="sldNum" sz="quarter" idx="11"/>
          </p:nvPr>
        </p:nvSpPr>
        <p:spPr>
          <a:xfrm>
            <a:off x="6553200" y="6400800"/>
            <a:ext cx="2133600" cy="381000"/>
          </a:xfrm>
          <a:prstGeom prst="rect">
            <a:avLst/>
          </a:prstGeom>
          <a:ln/>
        </p:spPr>
        <p:txBody>
          <a:bodyPr/>
          <a:lstStyle>
            <a:lvl1pPr>
              <a:defRPr/>
            </a:lvl1pPr>
          </a:lstStyle>
          <a:p>
            <a:pPr algn="l" eaLnBrk="1" fontAlgn="auto" hangingPunct="1">
              <a:spcBef>
                <a:spcPts val="0"/>
              </a:spcBef>
              <a:spcAft>
                <a:spcPts val="0"/>
              </a:spcAft>
              <a:defRPr/>
            </a:pPr>
            <a:fld id="{DD1917C4-BA52-4640-B653-AA417BCD8178}" type="slidenum">
              <a:rPr lang="ko-KR" altLang="en-US" sz="1800">
                <a:solidFill>
                  <a:srgbClr val="000000"/>
                </a:solidFill>
                <a:latin typeface="Times New Roman"/>
                <a:ea typeface="+mn-ea"/>
              </a:rPr>
              <a:pPr algn="l" eaLnBrk="1" fontAlgn="auto" hangingPunct="1">
                <a:spcBef>
                  <a:spcPts val="0"/>
                </a:spcBef>
                <a:spcAft>
                  <a:spcPts val="0"/>
                </a:spcAft>
                <a:defRPr/>
              </a:pPr>
              <a:t>‹#›</a:t>
            </a:fld>
            <a:endParaRPr lang="en-US" altLang="ko-KR" sz="1800">
              <a:solidFill>
                <a:srgbClr val="000000"/>
              </a:solidFill>
              <a:latin typeface="Times New Roman"/>
              <a:ea typeface="+mn-ea"/>
            </a:endParaRPr>
          </a:p>
        </p:txBody>
      </p:sp>
    </p:spTree>
    <p:extLst>
      <p:ext uri="{BB962C8B-B14F-4D97-AF65-F5344CB8AC3E}">
        <p14:creationId xmlns:p14="http://schemas.microsoft.com/office/powerpoint/2010/main" val="25128577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4_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dirty="0" smtClean="0"/>
              <a:t>마스터 제목 스타일 편집</a:t>
            </a:r>
            <a:endParaRPr lang="ko-KR" altLang="en-US" dirty="0"/>
          </a:p>
        </p:txBody>
      </p:sp>
      <p:sp>
        <p:nvSpPr>
          <p:cNvPr id="3" name="내용 개체 틀 2"/>
          <p:cNvSpPr>
            <a:spLocks noGrp="1"/>
          </p:cNvSpPr>
          <p:nvPr>
            <p:ph idx="1"/>
          </p:nvPr>
        </p:nvSpPr>
        <p:spPr>
          <a:xfrm>
            <a:off x="539749" y="981075"/>
            <a:ext cx="8208963" cy="1354138"/>
          </a:xfrm>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2"/>
          <p:cNvSpPr>
            <a:spLocks noGrp="1"/>
          </p:cNvSpPr>
          <p:nvPr>
            <p:ph type="body" idx="1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ko-KR" altLang="en-US" smtClean="0"/>
              <a:t>마스터 텍스트 스타일을 편집합니다</a:t>
            </a:r>
          </a:p>
        </p:txBody>
      </p:sp>
      <p:sp>
        <p:nvSpPr>
          <p:cNvPr id="6" name="Rectangle 20"/>
          <p:cNvSpPr>
            <a:spLocks noGrp="1" noChangeArrowheads="1"/>
          </p:cNvSpPr>
          <p:nvPr>
            <p:ph type="sldNum" sz="quarter" idx="10"/>
          </p:nvPr>
        </p:nvSpPr>
        <p:spPr>
          <a:xfrm>
            <a:off x="7799388" y="6629400"/>
            <a:ext cx="936625" cy="217488"/>
          </a:xfrm>
          <a:prstGeom prst="rect">
            <a:avLst/>
          </a:prstGeom>
          <a:noFill/>
        </p:spPr>
        <p:txBody>
          <a:bodyPr/>
          <a:lstStyle>
            <a:lvl1pPr>
              <a:defRPr sz="1000"/>
            </a:lvl1pPr>
          </a:lstStyle>
          <a:p>
            <a:pPr>
              <a:defRPr/>
            </a:pPr>
            <a:fld id="{125B9316-6CD2-424A-B8A6-21D55F2B70C3}" type="slidenum">
              <a:rPr lang="en-US" altLang="ko-KR"/>
              <a:pPr>
                <a:defRPr/>
              </a:pPr>
              <a:t>‹#›</a:t>
            </a:fld>
            <a:endParaRPr lang="en-US" altLang="ko-KR"/>
          </a:p>
        </p:txBody>
      </p:sp>
    </p:spTree>
    <p:extLst>
      <p:ext uri="{BB962C8B-B14F-4D97-AF65-F5344CB8AC3E}">
        <p14:creationId xmlns:p14="http://schemas.microsoft.com/office/powerpoint/2010/main" val="376278313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1677761" y="13611"/>
            <a:ext cx="7200900" cy="842731"/>
          </a:xfrm>
        </p:spPr>
        <p:txBody>
          <a:bodyPr/>
          <a:lstStyle>
            <a:lvl1pPr>
              <a:defRPr u="sng"/>
            </a:lvl1pPr>
          </a:lstStyle>
          <a:p>
            <a:r>
              <a:rPr lang="en-US" dirty="0" smtClean="0"/>
              <a:t>Click to edit Master 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1"/>
          <p:cNvSpPr txBox="1">
            <a:spLocks/>
          </p:cNvSpPr>
          <p:nvPr userDrawn="1"/>
        </p:nvSpPr>
        <p:spPr>
          <a:xfrm>
            <a:off x="8095350" y="6526212"/>
            <a:ext cx="113347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 - </a:t>
            </a:r>
            <a:fld id="{0EDC98C3-F2C2-4E5E-B7A2-6AA6924285E5}" type="slidenum">
              <a:rPr lang="en-US" sz="1400" smtClean="0"/>
              <a:pPr/>
              <a:t>‹#›</a:t>
            </a:fld>
            <a:endParaRPr lang="en-US" sz="1400" dirty="0"/>
          </a:p>
        </p:txBody>
      </p:sp>
    </p:spTree>
    <p:extLst>
      <p:ext uri="{BB962C8B-B14F-4D97-AF65-F5344CB8AC3E}">
        <p14:creationId xmlns:p14="http://schemas.microsoft.com/office/powerpoint/2010/main" val="32561185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81149" y="0"/>
            <a:ext cx="7299326" cy="806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0825" y="1282700"/>
            <a:ext cx="86423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34041492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210569622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ltLang="ko-KR">
              <a:solidFill>
                <a:srgbClr val="000000"/>
              </a:solidFill>
            </a:endParaRPr>
          </a:p>
        </p:txBody>
      </p:sp>
      <p:sp>
        <p:nvSpPr>
          <p:cNvPr id="5" name="Rectangle 17"/>
          <p:cNvSpPr>
            <a:spLocks noGrp="1" noChangeArrowheads="1"/>
          </p:cNvSpPr>
          <p:nvPr>
            <p:ph type="sldNum" sz="quarter" idx="11"/>
          </p:nvPr>
        </p:nvSpPr>
        <p:spPr>
          <a:xfrm>
            <a:off x="6553200" y="6400800"/>
            <a:ext cx="2133600" cy="381000"/>
          </a:xfrm>
          <a:prstGeom prst="rect">
            <a:avLst/>
          </a:prstGeom>
          <a:ln/>
        </p:spPr>
        <p:txBody>
          <a:bodyPr/>
          <a:lstStyle>
            <a:lvl1pPr>
              <a:defRPr sz="1400"/>
            </a:lvl1pPr>
          </a:lstStyle>
          <a:p>
            <a:pPr algn="l" eaLnBrk="1" fontAlgn="auto" hangingPunct="1">
              <a:spcBef>
                <a:spcPts val="0"/>
              </a:spcBef>
              <a:spcAft>
                <a:spcPts val="0"/>
              </a:spcAft>
              <a:defRPr/>
            </a:pPr>
            <a:fld id="{DD1917C4-BA52-4640-B653-AA417BCD8178}" type="slidenum">
              <a:rPr lang="ko-KR" altLang="en-US" smtClean="0">
                <a:solidFill>
                  <a:srgbClr val="000000"/>
                </a:solidFill>
                <a:latin typeface="Times New Roman"/>
                <a:ea typeface="+mn-ea"/>
              </a:rPr>
              <a:pPr algn="l" eaLnBrk="1" fontAlgn="auto" hangingPunct="1">
                <a:spcBef>
                  <a:spcPts val="0"/>
                </a:spcBef>
                <a:spcAft>
                  <a:spcPts val="0"/>
                </a:spcAft>
                <a:defRPr/>
              </a:pPr>
              <a:t>‹#›</a:t>
            </a:fld>
            <a:endParaRPr lang="en-US" altLang="ko-KR">
              <a:solidFill>
                <a:srgbClr val="000000"/>
              </a:solidFill>
              <a:latin typeface="Times New Roman"/>
              <a:ea typeface="+mn-ea"/>
            </a:endParaRPr>
          </a:p>
        </p:txBody>
      </p:sp>
    </p:spTree>
    <p:extLst>
      <p:ext uri="{BB962C8B-B14F-4D97-AF65-F5344CB8AC3E}">
        <p14:creationId xmlns:p14="http://schemas.microsoft.com/office/powerpoint/2010/main" val="195319048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92275" y="152400"/>
            <a:ext cx="7299326" cy="806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0825" y="1295400"/>
            <a:ext cx="8642350" cy="4800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solidFill>
                <a:srgbClr val="000000"/>
              </a:solidFill>
            </a:endParaRPr>
          </a:p>
        </p:txBody>
      </p:sp>
      <p:sp>
        <p:nvSpPr>
          <p:cNvPr id="9" name="Footer Placeholder 8"/>
          <p:cNvSpPr>
            <a:spLocks noGrp="1"/>
          </p:cNvSpPr>
          <p:nvPr>
            <p:ph type="ftr" sz="quarter" idx="12"/>
          </p:nvPr>
        </p:nvSpPr>
        <p:spPr/>
        <p:txBody>
          <a:bodyPr/>
          <a:lstStyle/>
          <a:p>
            <a:endParaRPr lang="en-US">
              <a:solidFill>
                <a:srgbClr val="000000"/>
              </a:solidFill>
            </a:endParaRPr>
          </a:p>
        </p:txBody>
      </p:sp>
    </p:spTree>
    <p:extLst>
      <p:ext uri="{BB962C8B-B14F-4D97-AF65-F5344CB8AC3E}">
        <p14:creationId xmlns:p14="http://schemas.microsoft.com/office/powerpoint/2010/main" val="13208025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Tree>
    <p:extLst>
      <p:ext uri="{BB962C8B-B14F-4D97-AF65-F5344CB8AC3E}">
        <p14:creationId xmlns:p14="http://schemas.microsoft.com/office/powerpoint/2010/main" val="908360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914400"/>
            <a:ext cx="4152900" cy="556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33900" y="914400"/>
            <a:ext cx="41529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33900" y="3771900"/>
            <a:ext cx="4152900" cy="2705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6"/>
          <p:cNvSpPr>
            <a:spLocks noGrp="1" noChangeArrowheads="1"/>
          </p:cNvSpPr>
          <p:nvPr>
            <p:ph type="sldNum" sz="quarter" idx="10"/>
          </p:nvPr>
        </p:nvSpPr>
        <p:spPr>
          <a:xfrm>
            <a:off x="6553200" y="6400800"/>
            <a:ext cx="2133600" cy="381000"/>
          </a:xfrm>
          <a:prstGeom prst="rect">
            <a:avLst/>
          </a:prstGeom>
          <a:ln/>
        </p:spPr>
        <p:txBody>
          <a:bodyPr/>
          <a:lstStyle>
            <a:lvl1pPr>
              <a:defRPr/>
            </a:lvl1pPr>
          </a:lstStyle>
          <a:p>
            <a:pPr algn="l" eaLnBrk="1" fontAlgn="auto" hangingPunct="1">
              <a:spcBef>
                <a:spcPts val="0"/>
              </a:spcBef>
              <a:spcAft>
                <a:spcPts val="0"/>
              </a:spcAft>
            </a:pPr>
            <a:fld id="{2EE759CC-3A16-4E2F-8BCC-1C063B44E937}" type="slidenum">
              <a:rPr lang="en-US" altLang="zh-CN" sz="1800">
                <a:solidFill>
                  <a:srgbClr val="000000"/>
                </a:solidFill>
                <a:latin typeface="Times New Roman"/>
                <a:ea typeface="+mn-ea"/>
              </a:rPr>
              <a:pPr algn="l" eaLnBrk="1" fontAlgn="auto" hangingPunct="1">
                <a:spcBef>
                  <a:spcPts val="0"/>
                </a:spcBef>
                <a:spcAft>
                  <a:spcPts val="0"/>
                </a:spcAft>
              </a:pPr>
              <a:t>‹#›</a:t>
            </a:fld>
            <a:endParaRPr lang="en-US" altLang="zh-CN" sz="1800">
              <a:solidFill>
                <a:srgbClr val="000000"/>
              </a:solidFill>
              <a:latin typeface="Times New Roman"/>
              <a:ea typeface="+mn-ea"/>
            </a:endParaRPr>
          </a:p>
        </p:txBody>
      </p:sp>
    </p:spTree>
    <p:extLst>
      <p:ext uri="{BB962C8B-B14F-4D97-AF65-F5344CB8AC3E}">
        <p14:creationId xmlns:p14="http://schemas.microsoft.com/office/powerpoint/2010/main" val="575442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1677761" y="13611"/>
            <a:ext cx="7200900" cy="842731"/>
          </a:xfrm>
        </p:spPr>
        <p:txBody>
          <a:bodyPr/>
          <a:lstStyle>
            <a:lvl1pPr>
              <a:defRPr u="sng"/>
            </a:lvl1pPr>
          </a:lstStyle>
          <a:p>
            <a:r>
              <a:rPr lang="en-US" dirty="0" smtClean="0"/>
              <a:t>Click to edit Master title style</a:t>
            </a:r>
            <a:endParaRPr lang="en-US" dirty="0"/>
          </a:p>
        </p:txBody>
      </p:sp>
      <p:sp>
        <p:nvSpPr>
          <p:cNvPr id="5" name="Footer Placeholder 2"/>
          <p:cNvSpPr>
            <a:spLocks noGrp="1"/>
          </p:cNvSpPr>
          <p:nvPr>
            <p:ph type="ftr" sz="quarter" idx="10"/>
          </p:nvPr>
        </p:nvSpPr>
        <p:spPr/>
        <p:txBody>
          <a:bodyPr/>
          <a:lstStyle>
            <a:lvl1pPr>
              <a:defRPr/>
            </a:lvl1pPr>
          </a:lstStyle>
          <a:p>
            <a:pPr>
              <a:defRPr/>
            </a:pPr>
            <a:endParaRPr lang="en-US"/>
          </a:p>
        </p:txBody>
      </p:sp>
      <p:sp>
        <p:nvSpPr>
          <p:cNvPr id="6" name="Slide Number Placeholder 1"/>
          <p:cNvSpPr txBox="1">
            <a:spLocks/>
          </p:cNvSpPr>
          <p:nvPr userDrawn="1"/>
        </p:nvSpPr>
        <p:spPr>
          <a:xfrm>
            <a:off x="8095350" y="6526212"/>
            <a:ext cx="113347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 - </a:t>
            </a:r>
            <a:fld id="{0EDC98C3-F2C2-4E5E-B7A2-6AA6924285E5}" type="slidenum">
              <a:rPr lang="en-US" sz="1400" smtClean="0"/>
              <a:pPr/>
              <a:t>‹#›</a:t>
            </a:fld>
            <a:endParaRPr lang="en-US" sz="140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1"/>
          <p:cNvSpPr>
            <a:spLocks noGrp="1"/>
          </p:cNvSpPr>
          <p:nvPr>
            <p:ph type="ftr" sz="quarter" idx="10"/>
          </p:nvPr>
        </p:nvSpPr>
        <p:spPr/>
        <p:txBody>
          <a:bodyPr/>
          <a:lstStyle>
            <a:lvl1pPr>
              <a:defRPr/>
            </a:lvl1pPr>
          </a:lstStyle>
          <a:p>
            <a:pPr>
              <a:defRPr/>
            </a:pPr>
            <a:endParaRPr lang="en-US"/>
          </a:p>
        </p:txBody>
      </p:sp>
      <p:sp>
        <p:nvSpPr>
          <p:cNvPr id="7" name="Slide Number Placeholder 1"/>
          <p:cNvSpPr txBox="1">
            <a:spLocks/>
          </p:cNvSpPr>
          <p:nvPr userDrawn="1"/>
        </p:nvSpPr>
        <p:spPr>
          <a:xfrm>
            <a:off x="8095350" y="6526212"/>
            <a:ext cx="113347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 - </a:t>
            </a:r>
            <a:fld id="{0EDC98C3-F2C2-4E5E-B7A2-6AA6924285E5}" type="slidenum">
              <a:rPr lang="en-US" sz="1400" smtClean="0"/>
              <a:pPr/>
              <a:t>‹#›</a:t>
            </a:fld>
            <a:endParaRPr lang="en-US" sz="140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Rectangle 5"/>
          <p:cNvSpPr>
            <a:spLocks noGrp="1" noChangeArrowheads="1"/>
          </p:cNvSpPr>
          <p:nvPr>
            <p:ph type="ftr" sz="quarter" idx="10"/>
          </p:nvPr>
        </p:nvSpPr>
        <p:spPr>
          <a:ln/>
        </p:spPr>
        <p:txBody>
          <a:bodyPr/>
          <a:lstStyle>
            <a:lvl1pPr>
              <a:defRPr/>
            </a:lvl1pPr>
          </a:lstStyle>
          <a:p>
            <a:endParaRPr lang="zh-CN" altLang="en-US"/>
          </a:p>
        </p:txBody>
      </p:sp>
      <p:sp>
        <p:nvSpPr>
          <p:cNvPr id="5" name="Rectangle 6"/>
          <p:cNvSpPr>
            <a:spLocks noGrp="1" noChangeArrowheads="1"/>
          </p:cNvSpPr>
          <p:nvPr>
            <p:ph type="sldNum" sz="quarter" idx="11"/>
          </p:nvPr>
        </p:nvSpPr>
        <p:spPr>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1934715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Rectangle 5"/>
          <p:cNvSpPr>
            <a:spLocks noGrp="1" noChangeArrowheads="1"/>
          </p:cNvSpPr>
          <p:nvPr>
            <p:ph type="ftr" sz="quarter" idx="10"/>
          </p:nvPr>
        </p:nvSpPr>
        <p:spPr>
          <a:ln/>
        </p:spPr>
        <p:txBody>
          <a:bodyPr/>
          <a:lstStyle>
            <a:lvl1pPr>
              <a:defRPr/>
            </a:lvl1pPr>
          </a:lstStyle>
          <a:p>
            <a:endParaRPr lang="zh-CN" altLang="en-US"/>
          </a:p>
        </p:txBody>
      </p:sp>
      <p:sp>
        <p:nvSpPr>
          <p:cNvPr id="4" name="Rectangle 6"/>
          <p:cNvSpPr>
            <a:spLocks noGrp="1" noChangeArrowheads="1"/>
          </p:cNvSpPr>
          <p:nvPr>
            <p:ph type="sldNum" sz="quarter" idx="11"/>
          </p:nvPr>
        </p:nvSpPr>
        <p:spPr>
          <a:xfrm>
            <a:off x="6553200" y="6400800"/>
            <a:ext cx="2133600" cy="381000"/>
          </a:xfrm>
          <a:prstGeom prst="rect">
            <a:avLst/>
          </a:prstGeom>
          <a:ln/>
        </p:spPr>
        <p:txBody>
          <a:bodyPr/>
          <a:lstStyle>
            <a:lvl1pPr>
              <a:defRPr/>
            </a:lvl1pPr>
          </a:lstStyle>
          <a:p>
            <a:fld id="{0C913308-F349-4B6D-A68A-DD1791B4A57B}" type="slidenum">
              <a:rPr lang="zh-CN" altLang="en-US" smtClean="0"/>
              <a:pPr/>
              <a:t>‹#›</a:t>
            </a:fld>
            <a:endParaRPr lang="zh-CN" altLang="en-US"/>
          </a:p>
        </p:txBody>
      </p:sp>
    </p:spTree>
    <p:extLst>
      <p:ext uri="{BB962C8B-B14F-4D97-AF65-F5344CB8AC3E}">
        <p14:creationId xmlns:p14="http://schemas.microsoft.com/office/powerpoint/2010/main" val="3144054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13"/>
          <p:cNvSpPr>
            <a:spLocks noChangeArrowheads="1"/>
          </p:cNvSpPr>
          <p:nvPr userDrawn="1"/>
        </p:nvSpPr>
        <p:spPr bwMode="auto">
          <a:xfrm>
            <a:off x="457200" y="2971800"/>
            <a:ext cx="8153400" cy="152400"/>
          </a:xfrm>
          <a:prstGeom prst="rect">
            <a:avLst/>
          </a:prstGeom>
          <a:gradFill rotWithShape="1">
            <a:gsLst>
              <a:gs pos="0">
                <a:srgbClr val="287F3D"/>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33794" name="Rectangle 2"/>
          <p:cNvSpPr>
            <a:spLocks noGrp="1" noChangeArrowheads="1"/>
          </p:cNvSpPr>
          <p:nvPr>
            <p:ph type="ctrTitle"/>
          </p:nvPr>
        </p:nvSpPr>
        <p:spPr>
          <a:xfrm>
            <a:off x="685800" y="685800"/>
            <a:ext cx="7772400" cy="2127250"/>
          </a:xfrm>
        </p:spPr>
        <p:txBody>
          <a:bodyPr/>
          <a:lstStyle>
            <a:lvl1pPr algn="ctr">
              <a:defRPr sz="4300"/>
            </a:lvl1pPr>
          </a:lstStyle>
          <a:p>
            <a:r>
              <a:rPr lang="en-US" altLang="zh-CN"/>
              <a:t>Click to edit Master title style</a:t>
            </a:r>
          </a:p>
        </p:txBody>
      </p:sp>
      <p:sp>
        <p:nvSpPr>
          <p:cNvPr id="33795" name="Rectangle 3"/>
          <p:cNvSpPr>
            <a:spLocks noGrp="1" noChangeArrowheads="1"/>
          </p:cNvSpPr>
          <p:nvPr>
            <p:ph type="subTitle" idx="1"/>
          </p:nvPr>
        </p:nvSpPr>
        <p:spPr>
          <a:xfrm>
            <a:off x="1371600" y="3270250"/>
            <a:ext cx="6400800" cy="2209800"/>
          </a:xfrm>
        </p:spPr>
        <p:txBody>
          <a:bodyPr/>
          <a:lstStyle>
            <a:lvl1pPr marL="0" indent="0" algn="ctr">
              <a:buFont typeface="Times New Roman" pitchFamily="18" charset="0"/>
              <a:buNone/>
              <a:defRPr sz="3000"/>
            </a:lvl1pPr>
          </a:lstStyle>
          <a:p>
            <a:r>
              <a:rPr lang="en-US" altLang="zh-CN"/>
              <a:t>Click to edit Master subtitle style</a:t>
            </a:r>
          </a:p>
        </p:txBody>
      </p:sp>
      <p:sp>
        <p:nvSpPr>
          <p:cNvPr id="2" name="Rectangle 1"/>
          <p:cNvSpPr/>
          <p:nvPr userDrawn="1"/>
        </p:nvSpPr>
        <p:spPr>
          <a:xfrm>
            <a:off x="3364302" y="6392174"/>
            <a:ext cx="1897811" cy="3197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userDrawn="1"/>
        </p:nvSpPr>
        <p:spPr>
          <a:xfrm>
            <a:off x="866775" y="6252024"/>
            <a:ext cx="1409700" cy="6000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15337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5" name="Rectangle 6"/>
          <p:cNvSpPr>
            <a:spLocks noGrp="1" noChangeArrowheads="1"/>
          </p:cNvSpPr>
          <p:nvPr>
            <p:ph type="sldNum" sz="quarter" idx="11"/>
          </p:nvPr>
        </p:nvSpPr>
        <p:spPr/>
        <p:txBody>
          <a:bodyPr/>
          <a:lstStyle>
            <a:lvl1pPr>
              <a:defRPr/>
            </a:lvl1pPr>
          </a:lstStyle>
          <a:p>
            <a:fld id="{1D42C3CF-1C16-4426-95E9-189814EFE67A}" type="slidenum">
              <a:rPr lang="en-US" altLang="zh-CN"/>
              <a:pPr/>
              <a:t>‹#›</a:t>
            </a:fld>
            <a:endParaRPr lang="en-US" altLang="zh-CN"/>
          </a:p>
        </p:txBody>
      </p:sp>
    </p:spTree>
    <p:extLst>
      <p:ext uri="{BB962C8B-B14F-4D97-AF65-F5344CB8AC3E}">
        <p14:creationId xmlns:p14="http://schemas.microsoft.com/office/powerpoint/2010/main" val="36470495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xfrm>
            <a:off x="2743200" y="6400800"/>
            <a:ext cx="2895600" cy="457200"/>
          </a:xfrm>
          <a:prstGeom prst="rect">
            <a:avLst/>
          </a:prstGeom>
        </p:spPr>
        <p:txBody>
          <a:bodyPr/>
          <a:lstStyle>
            <a:lvl1pPr>
              <a:defRPr>
                <a:latin typeface="Arial" pitchFamily="34" charset="0"/>
                <a:cs typeface="Arial" pitchFamily="34" charset="0"/>
              </a:defRPr>
            </a:lvl1pPr>
          </a:lstStyle>
          <a:p>
            <a:pPr>
              <a:defRPr/>
            </a:pPr>
            <a:endParaRPr lang="en-US" altLang="zh-CN"/>
          </a:p>
        </p:txBody>
      </p:sp>
      <p:sp>
        <p:nvSpPr>
          <p:cNvPr id="5" name="Rectangle 6"/>
          <p:cNvSpPr>
            <a:spLocks noGrp="1" noChangeArrowheads="1"/>
          </p:cNvSpPr>
          <p:nvPr>
            <p:ph type="sldNum" sz="quarter" idx="11"/>
          </p:nvPr>
        </p:nvSpPr>
        <p:spPr/>
        <p:txBody>
          <a:bodyPr/>
          <a:lstStyle>
            <a:lvl1pPr>
              <a:defRPr/>
            </a:lvl1pPr>
          </a:lstStyle>
          <a:p>
            <a:fld id="{2E4D5D48-8510-436F-A66A-42C69ED9112F}" type="slidenum">
              <a:rPr lang="en-US" altLang="zh-CN"/>
              <a:pPr/>
              <a:t>‹#›</a:t>
            </a:fld>
            <a:endParaRPr lang="en-US" altLang="zh-CN"/>
          </a:p>
        </p:txBody>
      </p:sp>
    </p:spTree>
    <p:extLst>
      <p:ext uri="{BB962C8B-B14F-4D97-AF65-F5344CB8AC3E}">
        <p14:creationId xmlns:p14="http://schemas.microsoft.com/office/powerpoint/2010/main" val="3876723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6.xml"/><Relationship Id="rId2" Type="http://schemas.openxmlformats.org/officeDocument/2006/relationships/slideLayout" Target="../slideLayouts/slideLayout25.xml"/><Relationship Id="rId1" Type="http://schemas.openxmlformats.org/officeDocument/2006/relationships/slideLayout" Target="../slideLayouts/slideLayout24.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slideLayout" Target="../slideLayouts/slideLayout28.xml"/><Relationship Id="rId1" Type="http://schemas.openxmlformats.org/officeDocument/2006/relationships/slideLayout" Target="../slideLayouts/slideLayout27.xml"/><Relationship Id="rId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bwMode="auto">
          <a:xfrm>
            <a:off x="152400" y="0"/>
            <a:ext cx="8229600" cy="762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7587" name="Rectangle 3"/>
          <p:cNvSpPr>
            <a:spLocks noGrp="1" noChangeArrowheads="1"/>
          </p:cNvSpPr>
          <p:nvPr>
            <p:ph type="body" idx="1"/>
          </p:nvPr>
        </p:nvSpPr>
        <p:spPr bwMode="auto">
          <a:xfrm>
            <a:off x="228600" y="914400"/>
            <a:ext cx="8458200" cy="5562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65925"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defRPr sz="1000">
                <a:latin typeface="Verdana" pitchFamily="34" charset="0"/>
                <a:cs typeface="+mn-cs"/>
              </a:defRPr>
            </a:lvl1pPr>
          </a:lstStyle>
          <a:p>
            <a:pPr>
              <a:defRPr/>
            </a:pPr>
            <a:endParaRPr lang="en-US"/>
          </a:p>
        </p:txBody>
      </p:sp>
      <p:sp>
        <p:nvSpPr>
          <p:cNvPr id="465926" name="Rectangle 6"/>
          <p:cNvSpPr>
            <a:spLocks noGrp="1" noChangeArrowheads="1"/>
          </p:cNvSpPr>
          <p:nvPr>
            <p:ph type="sldNum" sz="quarter" idx="4"/>
          </p:nvPr>
        </p:nvSpPr>
        <p:spPr bwMode="auto">
          <a:xfrm>
            <a:off x="6553200" y="64008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000">
                <a:cs typeface="+mn-cs"/>
              </a:defRPr>
            </a:lvl1pPr>
          </a:lstStyle>
          <a:p>
            <a:pPr>
              <a:defRPr/>
            </a:pPr>
            <a:fld id="{2FC6CD39-9395-4683-8417-0C2E4814C04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84" r:id="rId5"/>
    <p:sldLayoutId id="2147483897" r:id="rId6"/>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imes New Roman" pitchFamily="18" charset="0"/>
          <a:cs typeface="Arial" charset="0"/>
        </a:defRPr>
      </a:lvl2pPr>
      <a:lvl3pPr algn="l" rtl="0" eaLnBrk="0" fontAlgn="base" hangingPunct="0">
        <a:spcBef>
          <a:spcPct val="0"/>
        </a:spcBef>
        <a:spcAft>
          <a:spcPct val="0"/>
        </a:spcAft>
        <a:defRPr sz="3200">
          <a:solidFill>
            <a:schemeClr val="tx1"/>
          </a:solidFill>
          <a:latin typeface="Times New Roman" pitchFamily="18" charset="0"/>
          <a:cs typeface="Arial" charset="0"/>
        </a:defRPr>
      </a:lvl3pPr>
      <a:lvl4pPr algn="l" rtl="0" eaLnBrk="0" fontAlgn="base" hangingPunct="0">
        <a:spcBef>
          <a:spcPct val="0"/>
        </a:spcBef>
        <a:spcAft>
          <a:spcPct val="0"/>
        </a:spcAft>
        <a:defRPr sz="3200">
          <a:solidFill>
            <a:schemeClr val="tx1"/>
          </a:solidFill>
          <a:latin typeface="Times New Roman" pitchFamily="18" charset="0"/>
          <a:cs typeface="Arial" charset="0"/>
        </a:defRPr>
      </a:lvl4pPr>
      <a:lvl5pPr algn="l" rtl="0" eaLnBrk="0" fontAlgn="base" hangingPunct="0">
        <a:spcBef>
          <a:spcPct val="0"/>
        </a:spcBef>
        <a:spcAft>
          <a:spcPct val="0"/>
        </a:spcAft>
        <a:defRPr sz="3200">
          <a:solidFill>
            <a:schemeClr val="tx1"/>
          </a:solidFill>
          <a:latin typeface="Times New Roman" pitchFamily="18" charset="0"/>
          <a:cs typeface="Arial" charset="0"/>
        </a:defRPr>
      </a:lvl5pPr>
      <a:lvl6pPr marL="457200" algn="l" rtl="0" fontAlgn="base">
        <a:spcBef>
          <a:spcPct val="0"/>
        </a:spcBef>
        <a:spcAft>
          <a:spcPct val="0"/>
        </a:spcAft>
        <a:defRPr sz="3200">
          <a:solidFill>
            <a:schemeClr val="tx1"/>
          </a:solidFill>
          <a:latin typeface="Times New Roman" pitchFamily="18" charset="0"/>
          <a:cs typeface="Arial" charset="0"/>
        </a:defRPr>
      </a:lvl6pPr>
      <a:lvl7pPr marL="914400" algn="l" rtl="0" fontAlgn="base">
        <a:spcBef>
          <a:spcPct val="0"/>
        </a:spcBef>
        <a:spcAft>
          <a:spcPct val="0"/>
        </a:spcAft>
        <a:defRPr sz="3200">
          <a:solidFill>
            <a:schemeClr val="tx1"/>
          </a:solidFill>
          <a:latin typeface="Times New Roman" pitchFamily="18" charset="0"/>
          <a:cs typeface="Arial" charset="0"/>
        </a:defRPr>
      </a:lvl7pPr>
      <a:lvl8pPr marL="1371600" algn="l" rtl="0" fontAlgn="base">
        <a:spcBef>
          <a:spcPct val="0"/>
        </a:spcBef>
        <a:spcAft>
          <a:spcPct val="0"/>
        </a:spcAft>
        <a:defRPr sz="3200">
          <a:solidFill>
            <a:schemeClr val="tx1"/>
          </a:solidFill>
          <a:latin typeface="Times New Roman" pitchFamily="18" charset="0"/>
          <a:cs typeface="Arial" charset="0"/>
        </a:defRPr>
      </a:lvl8pPr>
      <a:lvl9pPr marL="1828800" algn="l" rtl="0" fontAlgn="base">
        <a:spcBef>
          <a:spcPct val="0"/>
        </a:spcBef>
        <a:spcAft>
          <a:spcPct val="0"/>
        </a:spcAft>
        <a:defRPr sz="3200">
          <a:solidFill>
            <a:schemeClr val="tx1"/>
          </a:solidFill>
          <a:latin typeface="Times New Roman" pitchFamily="18" charset="0"/>
          <a:cs typeface="Arial" charset="0"/>
        </a:defRPr>
      </a:lvl9pPr>
    </p:titleStyle>
    <p:bodyStyle>
      <a:lvl1pPr marL="342900" indent="-342900" algn="l" rtl="0" eaLnBrk="0" fontAlgn="base" hangingPunct="0">
        <a:spcBef>
          <a:spcPct val="20000"/>
        </a:spcBef>
        <a:spcAft>
          <a:spcPct val="0"/>
        </a:spcAft>
        <a:buClr>
          <a:schemeClr val="tx1"/>
        </a:buClr>
        <a:buSzPct val="75000"/>
        <a:buFont typeface="Times New Roman"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Arial" charset="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65000"/>
        <a:buFont typeface="Wingdings" pitchFamily="2" charset="2"/>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2400" y="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zh-CN" smtClean="0"/>
              <a:t>Click to edit Master title style</a:t>
            </a:r>
          </a:p>
        </p:txBody>
      </p:sp>
      <p:sp>
        <p:nvSpPr>
          <p:cNvPr id="1027" name="Rectangle 3"/>
          <p:cNvSpPr>
            <a:spLocks noGrp="1" noChangeArrowheads="1"/>
          </p:cNvSpPr>
          <p:nvPr>
            <p:ph type="body" idx="1"/>
          </p:nvPr>
        </p:nvSpPr>
        <p:spPr bwMode="auto">
          <a:xfrm>
            <a:off x="228600" y="914400"/>
            <a:ext cx="845820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
        <p:nvSpPr>
          <p:cNvPr id="32774" name="Rectangle 6"/>
          <p:cNvSpPr>
            <a:spLocks noGrp="1" noChangeArrowheads="1"/>
          </p:cNvSpPr>
          <p:nvPr>
            <p:ph type="sldNum" sz="quarter" idx="4"/>
          </p:nvPr>
        </p:nvSpPr>
        <p:spPr bwMode="auto">
          <a:xfrm>
            <a:off x="6553200" y="64008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Times New Roman" panose="02020603050405020304" pitchFamily="18" charset="0"/>
                <a:ea typeface="SimSun" panose="02010600030101010101" pitchFamily="2" charset="-122"/>
              </a:defRPr>
            </a:lvl1pPr>
          </a:lstStyle>
          <a:p>
            <a:fld id="{AC6C119D-2391-474D-9C96-701B4D3C1CC5}" type="slidenum">
              <a:rPr lang="en-US" altLang="zh-CN"/>
              <a:pPr/>
              <a:t>‹#›</a:t>
            </a:fld>
            <a:endParaRPr lang="en-US" altLang="zh-CN"/>
          </a:p>
        </p:txBody>
      </p:sp>
      <p:sp>
        <p:nvSpPr>
          <p:cNvPr id="1029" name="Rectangle 12"/>
          <p:cNvSpPr>
            <a:spLocks noChangeArrowheads="1"/>
          </p:cNvSpPr>
          <p:nvPr userDrawn="1"/>
        </p:nvSpPr>
        <p:spPr bwMode="auto">
          <a:xfrm>
            <a:off x="228600" y="762000"/>
            <a:ext cx="7543800" cy="152400"/>
          </a:xfrm>
          <a:prstGeom prst="rect">
            <a:avLst/>
          </a:prstGeom>
          <a:gradFill rotWithShape="0">
            <a:gsLst>
              <a:gs pos="0">
                <a:srgbClr val="297F3D">
                  <a:alpha val="99001"/>
                </a:srgbClr>
              </a:gs>
              <a:gs pos="100000">
                <a:srgbClr val="FFFFFF"/>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1030" name="Rectangle 19"/>
          <p:cNvSpPr>
            <a:spLocks noChangeArrowheads="1"/>
          </p:cNvSpPr>
          <p:nvPr userDrawn="1"/>
        </p:nvSpPr>
        <p:spPr bwMode="auto">
          <a:xfrm>
            <a:off x="228600" y="6400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altLang="zh-CN" sz="1000">
                <a:latin typeface="Times New Roman" panose="02020603050405020304" pitchFamily="18" charset="0"/>
                <a:ea typeface="SimSun" panose="02010600030101010101" pitchFamily="2" charset="-122"/>
              </a:rPr>
              <a:t>CEMC IAB Meeting</a:t>
            </a:r>
          </a:p>
          <a:p>
            <a:pPr eaLnBrk="1" hangingPunct="1"/>
            <a:r>
              <a:rPr lang="en-US" altLang="zh-CN" sz="1000">
                <a:latin typeface="Times New Roman" panose="02020603050405020304" pitchFamily="18" charset="0"/>
                <a:ea typeface="SimSun" panose="02010600030101010101" pitchFamily="2" charset="-122"/>
              </a:rPr>
              <a:t>May 8-10, 2012</a:t>
            </a:r>
          </a:p>
        </p:txBody>
      </p:sp>
      <p:sp>
        <p:nvSpPr>
          <p:cNvPr id="1031" name="Rectangle 19"/>
          <p:cNvSpPr>
            <a:spLocks noChangeArrowheads="1"/>
          </p:cNvSpPr>
          <p:nvPr userDrawn="1"/>
        </p:nvSpPr>
        <p:spPr bwMode="auto">
          <a:xfrm>
            <a:off x="2971800" y="6400800"/>
            <a:ext cx="3200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zh-CN" sz="1000">
              <a:latin typeface="Times New Roman" panose="02020603050405020304" pitchFamily="18" charset="0"/>
              <a:ea typeface="SimSun" panose="02010600030101010101" pitchFamily="2" charset="-122"/>
            </a:endParaRPr>
          </a:p>
        </p:txBody>
      </p:sp>
      <p:sp>
        <p:nvSpPr>
          <p:cNvPr id="1032" name="Rectangle 19"/>
          <p:cNvSpPr>
            <a:spLocks noChangeArrowheads="1"/>
          </p:cNvSpPr>
          <p:nvPr userDrawn="1"/>
        </p:nvSpPr>
        <p:spPr bwMode="auto">
          <a:xfrm>
            <a:off x="2895600" y="6400800"/>
            <a:ext cx="2743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zh-CN" sz="1000">
                <a:latin typeface="Times New Roman" panose="02020603050405020304" pitchFamily="18" charset="0"/>
                <a:ea typeface="SimSun" panose="02010600030101010101" pitchFamily="2" charset="-122"/>
              </a:rPr>
              <a:t>University/Center Confidential</a:t>
            </a:r>
          </a:p>
        </p:txBody>
      </p:sp>
    </p:spTree>
    <p:extLst>
      <p:ext uri="{BB962C8B-B14F-4D97-AF65-F5344CB8AC3E}">
        <p14:creationId xmlns:p14="http://schemas.microsoft.com/office/powerpoint/2010/main" val="57142656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 id="2147483894" r:id="rId9"/>
    <p:sldLayoutId id="2147483895" r:id="rId10"/>
    <p:sldLayoutId id="2147483896"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Times New Roman" pitchFamily="18" charset="0"/>
          <a:cs typeface="Arial" pitchFamily="34" charset="0"/>
        </a:defRPr>
      </a:lvl2pPr>
      <a:lvl3pPr algn="l" rtl="0" eaLnBrk="0" fontAlgn="base" hangingPunct="0">
        <a:spcBef>
          <a:spcPct val="0"/>
        </a:spcBef>
        <a:spcAft>
          <a:spcPct val="0"/>
        </a:spcAft>
        <a:defRPr sz="3200">
          <a:solidFill>
            <a:schemeClr val="tx1"/>
          </a:solidFill>
          <a:latin typeface="Times New Roman" pitchFamily="18" charset="0"/>
          <a:cs typeface="Arial" pitchFamily="34" charset="0"/>
        </a:defRPr>
      </a:lvl3pPr>
      <a:lvl4pPr algn="l" rtl="0" eaLnBrk="0" fontAlgn="base" hangingPunct="0">
        <a:spcBef>
          <a:spcPct val="0"/>
        </a:spcBef>
        <a:spcAft>
          <a:spcPct val="0"/>
        </a:spcAft>
        <a:defRPr sz="3200">
          <a:solidFill>
            <a:schemeClr val="tx1"/>
          </a:solidFill>
          <a:latin typeface="Times New Roman" pitchFamily="18" charset="0"/>
          <a:cs typeface="Arial" pitchFamily="34" charset="0"/>
        </a:defRPr>
      </a:lvl4pPr>
      <a:lvl5pPr algn="l" rtl="0" eaLnBrk="0" fontAlgn="base" hangingPunct="0">
        <a:spcBef>
          <a:spcPct val="0"/>
        </a:spcBef>
        <a:spcAft>
          <a:spcPct val="0"/>
        </a:spcAft>
        <a:defRPr sz="3200">
          <a:solidFill>
            <a:schemeClr val="tx1"/>
          </a:solidFill>
          <a:latin typeface="Times New Roman" pitchFamily="18" charset="0"/>
          <a:cs typeface="Arial" pitchFamily="34" charset="0"/>
        </a:defRPr>
      </a:lvl5pPr>
      <a:lvl6pPr marL="457200" algn="l" rtl="0" fontAlgn="base">
        <a:spcBef>
          <a:spcPct val="0"/>
        </a:spcBef>
        <a:spcAft>
          <a:spcPct val="0"/>
        </a:spcAft>
        <a:defRPr sz="3200">
          <a:solidFill>
            <a:schemeClr val="tx1"/>
          </a:solidFill>
          <a:latin typeface="Times New Roman" pitchFamily="18" charset="0"/>
          <a:cs typeface="Arial" pitchFamily="34" charset="0"/>
        </a:defRPr>
      </a:lvl6pPr>
      <a:lvl7pPr marL="914400" algn="l" rtl="0" fontAlgn="base">
        <a:spcBef>
          <a:spcPct val="0"/>
        </a:spcBef>
        <a:spcAft>
          <a:spcPct val="0"/>
        </a:spcAft>
        <a:defRPr sz="3200">
          <a:solidFill>
            <a:schemeClr val="tx1"/>
          </a:solidFill>
          <a:latin typeface="Times New Roman" pitchFamily="18" charset="0"/>
          <a:cs typeface="Arial" pitchFamily="34" charset="0"/>
        </a:defRPr>
      </a:lvl7pPr>
      <a:lvl8pPr marL="1371600" algn="l" rtl="0" fontAlgn="base">
        <a:spcBef>
          <a:spcPct val="0"/>
        </a:spcBef>
        <a:spcAft>
          <a:spcPct val="0"/>
        </a:spcAft>
        <a:defRPr sz="3200">
          <a:solidFill>
            <a:schemeClr val="tx1"/>
          </a:solidFill>
          <a:latin typeface="Times New Roman" pitchFamily="18" charset="0"/>
          <a:cs typeface="Arial" pitchFamily="34" charset="0"/>
        </a:defRPr>
      </a:lvl8pPr>
      <a:lvl9pPr marL="1828800" algn="l" rtl="0" fontAlgn="base">
        <a:spcBef>
          <a:spcPct val="0"/>
        </a:spcBef>
        <a:spcAft>
          <a:spcPct val="0"/>
        </a:spcAft>
        <a:defRPr sz="3200">
          <a:solidFill>
            <a:schemeClr val="tx1"/>
          </a:solidFill>
          <a:latin typeface="Times New Roman" pitchFamily="18" charset="0"/>
          <a:cs typeface="Arial" pitchFamily="34" charset="0"/>
        </a:defRPr>
      </a:lvl9pPr>
    </p:titleStyle>
    <p:bodyStyle>
      <a:lvl1pPr marL="342900" indent="-342900" algn="l" rtl="0" eaLnBrk="0" fontAlgn="base" hangingPunct="0">
        <a:spcBef>
          <a:spcPct val="20000"/>
        </a:spcBef>
        <a:spcAft>
          <a:spcPct val="0"/>
        </a:spcAft>
        <a:buClr>
          <a:schemeClr val="tx1"/>
        </a:buClr>
        <a:buSzPct val="75000"/>
        <a:buFont typeface="Times New Roman" panose="02020603050405020304" pitchFamily="18" charset="0"/>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Font typeface="Arial" panose="020B0604020202020204" pitchFamily="34" charset="0"/>
        <a:buChar char="–"/>
        <a:defRPr sz="24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65000"/>
        <a:buFont typeface="Wingdings" panose="05000000000000000000" pitchFamily="2" charset="2"/>
        <a:buChar char="§"/>
        <a:defRPr sz="2000">
          <a:solidFill>
            <a:schemeClr val="tx1"/>
          </a:solidFill>
          <a:latin typeface="+mn-lt"/>
          <a:cs typeface="+mn-cs"/>
        </a:defRPr>
      </a:lvl3pPr>
      <a:lvl4pPr marL="1600200" indent="-228600" algn="l" rtl="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mn-lt"/>
          <a:cs typeface="+mn-cs"/>
        </a:defRPr>
      </a:lvl5pPr>
      <a:lvl6pPr marL="25146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6pPr>
      <a:lvl7pPr marL="29718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7pPr>
      <a:lvl8pPr marL="34290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8pPr>
      <a:lvl9pPr marL="3886200" indent="-228600" algn="l" rtl="0" fontAlgn="base">
        <a:spcBef>
          <a:spcPct val="20000"/>
        </a:spcBef>
        <a:spcAft>
          <a:spcPct val="0"/>
        </a:spcAft>
        <a:buClr>
          <a:schemeClr val="tx2"/>
        </a:buClr>
        <a:buSzPct val="80000"/>
        <a:buFont typeface="Wingdings" pitchFamily="2" charset="2"/>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60350"/>
            <a:ext cx="7200900" cy="1081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557338"/>
            <a:ext cx="8642350" cy="4538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lgn="l" eaLnBrk="1" fontAlgn="auto" hangingPunct="1">
              <a:spcAft>
                <a:spcPts val="0"/>
              </a:spcAft>
            </a:pPr>
            <a:endParaRPr lang="en-US">
              <a:solidFill>
                <a:srgbClr val="000000"/>
              </a:solidFill>
              <a:latin typeface="Times New Roman"/>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eaLnBrk="1" fontAlgn="auto" hangingPunct="1">
              <a:spcAft>
                <a:spcPts val="0"/>
              </a:spcAft>
            </a:pPr>
            <a:endParaRPr lang="en-US">
              <a:solidFill>
                <a:srgbClr val="000000"/>
              </a:solidFill>
              <a:latin typeface="Times New Roman"/>
              <a:ea typeface="+mn-ea"/>
            </a:endParaRPr>
          </a:p>
        </p:txBody>
      </p:sp>
      <p:sp>
        <p:nvSpPr>
          <p:cNvPr id="1034" name="Line 10"/>
          <p:cNvSpPr>
            <a:spLocks noChangeShapeType="1"/>
          </p:cNvSpPr>
          <p:nvPr/>
        </p:nvSpPr>
        <p:spPr bwMode="auto">
          <a:xfrm flipH="1">
            <a:off x="228600" y="6629400"/>
            <a:ext cx="8667750" cy="0"/>
          </a:xfrm>
          <a:prstGeom prst="line">
            <a:avLst/>
          </a:prstGeom>
          <a:noFill/>
          <a:ln w="9525">
            <a:solidFill>
              <a:schemeClr val="bg1"/>
            </a:solidFill>
            <a:round/>
            <a:headEnd/>
            <a:tailEnd/>
          </a:ln>
          <a:effectLst/>
        </p:spPr>
        <p:txBody>
          <a:bodyPr anchor="ctr"/>
          <a:lstStyle/>
          <a:p>
            <a:pPr algn="l" eaLnBrk="1" fontAlgn="auto" hangingPunct="1">
              <a:spcBef>
                <a:spcPts val="0"/>
              </a:spcBef>
              <a:spcAft>
                <a:spcPts val="0"/>
              </a:spcAft>
            </a:pPr>
            <a:endParaRPr lang="en-US" sz="1800">
              <a:solidFill>
                <a:srgbClr val="000000"/>
              </a:solidFill>
              <a:latin typeface="Times New Roman"/>
              <a:ea typeface="+mn-ea"/>
            </a:endParaRPr>
          </a:p>
        </p:txBody>
      </p:sp>
      <p:sp>
        <p:nvSpPr>
          <p:cNvPr id="1035" name="Line 11"/>
          <p:cNvSpPr>
            <a:spLocks noChangeShapeType="1"/>
          </p:cNvSpPr>
          <p:nvPr/>
        </p:nvSpPr>
        <p:spPr bwMode="auto">
          <a:xfrm flipH="1">
            <a:off x="1828800" y="209550"/>
            <a:ext cx="7067550" cy="0"/>
          </a:xfrm>
          <a:prstGeom prst="line">
            <a:avLst/>
          </a:prstGeom>
          <a:noFill/>
          <a:ln w="9525">
            <a:solidFill>
              <a:schemeClr val="bg1"/>
            </a:solidFill>
            <a:round/>
            <a:headEnd/>
            <a:tailEnd/>
          </a:ln>
          <a:effectLst/>
        </p:spPr>
        <p:txBody>
          <a:bodyPr anchor="ctr"/>
          <a:lstStyle/>
          <a:p>
            <a:pPr algn="l" eaLnBrk="1" fontAlgn="auto" hangingPunct="1">
              <a:spcBef>
                <a:spcPts val="0"/>
              </a:spcBef>
              <a:spcAft>
                <a:spcPts val="0"/>
              </a:spcAft>
            </a:pPr>
            <a:endParaRPr lang="en-US" sz="1800">
              <a:solidFill>
                <a:srgbClr val="000000"/>
              </a:solidFill>
              <a:latin typeface="Times New Roman"/>
              <a:ea typeface="+mn-ea"/>
            </a:endParaRPr>
          </a:p>
        </p:txBody>
      </p:sp>
      <p:sp>
        <p:nvSpPr>
          <p:cNvPr id="12" name="Slide Number Placeholder 1"/>
          <p:cNvSpPr txBox="1">
            <a:spLocks/>
          </p:cNvSpPr>
          <p:nvPr userDrawn="1"/>
        </p:nvSpPr>
        <p:spPr>
          <a:xfrm>
            <a:off x="8095350" y="6526212"/>
            <a:ext cx="113347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 - </a:t>
            </a:r>
            <a:fld id="{0EDC98C3-F2C2-4E5E-B7A2-6AA6924285E5}" type="slidenum">
              <a:rPr lang="en-US" sz="1400" smtClean="0"/>
              <a:pPr/>
              <a:t>‹#›</a:t>
            </a:fld>
            <a:endParaRPr lang="en-US" sz="1400" dirty="0"/>
          </a:p>
        </p:txBody>
      </p:sp>
    </p:spTree>
    <p:extLst>
      <p:ext uri="{BB962C8B-B14F-4D97-AF65-F5344CB8AC3E}">
        <p14:creationId xmlns:p14="http://schemas.microsoft.com/office/powerpoint/2010/main" val="2392861314"/>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8" r:id="rId3"/>
    <p:sldLayoutId id="2147483869" r:id="rId4"/>
    <p:sldLayoutId id="2147483883" r:id="rId5"/>
    <p:sldLayoutId id="2147483898" r:id="rId6"/>
  </p:sldLayoutIdLst>
  <p:hf hdr="0" ftr="0" dt="0"/>
  <p:txStyles>
    <p:titleStyle>
      <a:lvl1pPr algn="l" rtl="0" eaLnBrk="1" fontAlgn="base" hangingPunct="1">
        <a:spcBef>
          <a:spcPct val="0"/>
        </a:spcBef>
        <a:spcAft>
          <a:spcPct val="0"/>
        </a:spcAft>
        <a:defRPr sz="3200" u="sng">
          <a:solidFill>
            <a:schemeClr val="tx2"/>
          </a:solidFill>
          <a:latin typeface="+mj-lt"/>
          <a:ea typeface="+mj-ea"/>
          <a:cs typeface="+mj-cs"/>
        </a:defRPr>
      </a:lvl1pPr>
      <a:lvl2pPr algn="l" rtl="0" eaLnBrk="1" fontAlgn="base" hangingPunct="1">
        <a:spcBef>
          <a:spcPct val="0"/>
        </a:spcBef>
        <a:spcAft>
          <a:spcPct val="0"/>
        </a:spcAft>
        <a:defRPr sz="3200" u="sng">
          <a:solidFill>
            <a:schemeClr val="tx2"/>
          </a:solidFill>
          <a:latin typeface="Times New Roman" pitchFamily="18" charset="0"/>
        </a:defRPr>
      </a:lvl2pPr>
      <a:lvl3pPr algn="l" rtl="0" eaLnBrk="1" fontAlgn="base" hangingPunct="1">
        <a:spcBef>
          <a:spcPct val="0"/>
        </a:spcBef>
        <a:spcAft>
          <a:spcPct val="0"/>
        </a:spcAft>
        <a:defRPr sz="3200" u="sng">
          <a:solidFill>
            <a:schemeClr val="tx2"/>
          </a:solidFill>
          <a:latin typeface="Times New Roman" pitchFamily="18" charset="0"/>
        </a:defRPr>
      </a:lvl3pPr>
      <a:lvl4pPr algn="l" rtl="0" eaLnBrk="1" fontAlgn="base" hangingPunct="1">
        <a:spcBef>
          <a:spcPct val="0"/>
        </a:spcBef>
        <a:spcAft>
          <a:spcPct val="0"/>
        </a:spcAft>
        <a:defRPr sz="3200" u="sng">
          <a:solidFill>
            <a:schemeClr val="tx2"/>
          </a:solidFill>
          <a:latin typeface="Times New Roman" pitchFamily="18" charset="0"/>
        </a:defRPr>
      </a:lvl4pPr>
      <a:lvl5pPr algn="l" rtl="0" eaLnBrk="1" fontAlgn="base" hangingPunct="1">
        <a:spcBef>
          <a:spcPct val="0"/>
        </a:spcBef>
        <a:spcAft>
          <a:spcPct val="0"/>
        </a:spcAft>
        <a:defRPr sz="3200" u="sng">
          <a:solidFill>
            <a:schemeClr val="tx2"/>
          </a:solidFill>
          <a:latin typeface="Times New Roman" pitchFamily="18" charset="0"/>
        </a:defRPr>
      </a:lvl5pPr>
      <a:lvl6pPr marL="457200" algn="l" rtl="0" eaLnBrk="1" fontAlgn="base" hangingPunct="1">
        <a:spcBef>
          <a:spcPct val="0"/>
        </a:spcBef>
        <a:spcAft>
          <a:spcPct val="0"/>
        </a:spcAft>
        <a:defRPr sz="3200" u="sng">
          <a:solidFill>
            <a:schemeClr val="tx2"/>
          </a:solidFill>
          <a:latin typeface="Times New Roman" pitchFamily="18" charset="0"/>
        </a:defRPr>
      </a:lvl6pPr>
      <a:lvl7pPr marL="914400" algn="l" rtl="0" eaLnBrk="1" fontAlgn="base" hangingPunct="1">
        <a:spcBef>
          <a:spcPct val="0"/>
        </a:spcBef>
        <a:spcAft>
          <a:spcPct val="0"/>
        </a:spcAft>
        <a:defRPr sz="3200" u="sng">
          <a:solidFill>
            <a:schemeClr val="tx2"/>
          </a:solidFill>
          <a:latin typeface="Times New Roman" pitchFamily="18" charset="0"/>
        </a:defRPr>
      </a:lvl7pPr>
      <a:lvl8pPr marL="1371600" algn="l" rtl="0" eaLnBrk="1" fontAlgn="base" hangingPunct="1">
        <a:spcBef>
          <a:spcPct val="0"/>
        </a:spcBef>
        <a:spcAft>
          <a:spcPct val="0"/>
        </a:spcAft>
        <a:defRPr sz="3200" u="sng">
          <a:solidFill>
            <a:schemeClr val="tx2"/>
          </a:solidFill>
          <a:latin typeface="Times New Roman" pitchFamily="18" charset="0"/>
        </a:defRPr>
      </a:lvl8pPr>
      <a:lvl9pPr marL="1828800" algn="l" rtl="0" eaLnBrk="1" fontAlgn="base" hangingPunct="1">
        <a:spcBef>
          <a:spcPct val="0"/>
        </a:spcBef>
        <a:spcAft>
          <a:spcPct val="0"/>
        </a:spcAft>
        <a:defRPr sz="3200" u="sng">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60513" y="0"/>
            <a:ext cx="7200900" cy="1081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557338"/>
            <a:ext cx="8642350" cy="4538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lgn="l" eaLnBrk="1" fontAlgn="auto" hangingPunct="1">
              <a:spcAft>
                <a:spcPts val="0"/>
              </a:spcAft>
            </a:pPr>
            <a:endParaRPr lang="en-US">
              <a:solidFill>
                <a:srgbClr val="000000"/>
              </a:solidFill>
              <a:latin typeface="Times New Roman"/>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eaLnBrk="1" fontAlgn="auto" hangingPunct="1">
              <a:spcAft>
                <a:spcPts val="0"/>
              </a:spcAft>
            </a:pPr>
            <a:endParaRPr lang="en-US">
              <a:solidFill>
                <a:srgbClr val="000000"/>
              </a:solidFill>
              <a:latin typeface="Times New Roman"/>
              <a:ea typeface="+mn-ea"/>
            </a:endParaRPr>
          </a:p>
        </p:txBody>
      </p:sp>
      <p:sp>
        <p:nvSpPr>
          <p:cNvPr id="1034" name="Line 10"/>
          <p:cNvSpPr>
            <a:spLocks noChangeShapeType="1"/>
          </p:cNvSpPr>
          <p:nvPr/>
        </p:nvSpPr>
        <p:spPr bwMode="auto">
          <a:xfrm flipH="1">
            <a:off x="228600" y="6629400"/>
            <a:ext cx="8667750" cy="0"/>
          </a:xfrm>
          <a:prstGeom prst="line">
            <a:avLst/>
          </a:prstGeom>
          <a:noFill/>
          <a:ln w="9525">
            <a:solidFill>
              <a:schemeClr val="bg1"/>
            </a:solidFill>
            <a:round/>
            <a:headEnd/>
            <a:tailEnd/>
          </a:ln>
          <a:effectLst/>
        </p:spPr>
        <p:txBody>
          <a:bodyPr anchor="ctr"/>
          <a:lstStyle/>
          <a:p>
            <a:pPr algn="l" eaLnBrk="1" fontAlgn="auto" hangingPunct="1">
              <a:spcBef>
                <a:spcPts val="0"/>
              </a:spcBef>
              <a:spcAft>
                <a:spcPts val="0"/>
              </a:spcAft>
            </a:pPr>
            <a:endParaRPr lang="en-US" sz="1800" dirty="0">
              <a:solidFill>
                <a:srgbClr val="000000"/>
              </a:solidFill>
              <a:latin typeface="Times New Roman"/>
              <a:ea typeface="+mn-ea"/>
            </a:endParaRPr>
          </a:p>
        </p:txBody>
      </p:sp>
      <p:sp>
        <p:nvSpPr>
          <p:cNvPr id="1035" name="Line 11"/>
          <p:cNvSpPr>
            <a:spLocks noChangeShapeType="1"/>
          </p:cNvSpPr>
          <p:nvPr/>
        </p:nvSpPr>
        <p:spPr bwMode="auto">
          <a:xfrm flipH="1">
            <a:off x="1447799" y="-107950"/>
            <a:ext cx="7067550" cy="0"/>
          </a:xfrm>
          <a:prstGeom prst="line">
            <a:avLst/>
          </a:prstGeom>
          <a:noFill/>
          <a:ln w="9525">
            <a:solidFill>
              <a:schemeClr val="bg1"/>
            </a:solidFill>
            <a:round/>
            <a:headEnd/>
            <a:tailEnd/>
          </a:ln>
          <a:effectLst/>
        </p:spPr>
        <p:txBody>
          <a:bodyPr anchor="ctr"/>
          <a:lstStyle/>
          <a:p>
            <a:pPr algn="l" eaLnBrk="1" fontAlgn="auto" hangingPunct="1">
              <a:spcBef>
                <a:spcPts val="0"/>
              </a:spcBef>
              <a:spcAft>
                <a:spcPts val="0"/>
              </a:spcAft>
            </a:pPr>
            <a:endParaRPr lang="en-US" sz="1800">
              <a:solidFill>
                <a:srgbClr val="000000"/>
              </a:solidFill>
              <a:latin typeface="Times New Roman"/>
              <a:ea typeface="+mn-ea"/>
            </a:endParaRPr>
          </a:p>
        </p:txBody>
      </p:sp>
      <p:sp>
        <p:nvSpPr>
          <p:cNvPr id="12" name="Slide Number Placeholder 1"/>
          <p:cNvSpPr txBox="1">
            <a:spLocks/>
          </p:cNvSpPr>
          <p:nvPr userDrawn="1"/>
        </p:nvSpPr>
        <p:spPr>
          <a:xfrm>
            <a:off x="8095350" y="6526212"/>
            <a:ext cx="113347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 - </a:t>
            </a:r>
            <a:fld id="{0EDC98C3-F2C2-4E5E-B7A2-6AA6924285E5}" type="slidenum">
              <a:rPr lang="en-US" sz="1400" smtClean="0"/>
              <a:pPr/>
              <a:t>‹#›</a:t>
            </a:fld>
            <a:endParaRPr lang="en-US" sz="1400" dirty="0"/>
          </a:p>
        </p:txBody>
      </p:sp>
    </p:spTree>
    <p:extLst>
      <p:ext uri="{BB962C8B-B14F-4D97-AF65-F5344CB8AC3E}">
        <p14:creationId xmlns:p14="http://schemas.microsoft.com/office/powerpoint/2010/main" val="3354777150"/>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5" r:id="rId3"/>
  </p:sldLayoutIdLst>
  <p:hf hdr="0" ftr="0" dt="0"/>
  <p:txStyles>
    <p:titleStyle>
      <a:lvl1pPr algn="l" rtl="0" eaLnBrk="1" fontAlgn="base" hangingPunct="1">
        <a:spcBef>
          <a:spcPct val="0"/>
        </a:spcBef>
        <a:spcAft>
          <a:spcPct val="0"/>
        </a:spcAft>
        <a:defRPr sz="3200" u="sng">
          <a:solidFill>
            <a:schemeClr val="tx2"/>
          </a:solidFill>
          <a:latin typeface="+mj-lt"/>
          <a:ea typeface="+mj-ea"/>
          <a:cs typeface="+mj-cs"/>
        </a:defRPr>
      </a:lvl1pPr>
      <a:lvl2pPr algn="l" rtl="0" eaLnBrk="1" fontAlgn="base" hangingPunct="1">
        <a:spcBef>
          <a:spcPct val="0"/>
        </a:spcBef>
        <a:spcAft>
          <a:spcPct val="0"/>
        </a:spcAft>
        <a:defRPr sz="3200" u="sng">
          <a:solidFill>
            <a:schemeClr val="tx2"/>
          </a:solidFill>
          <a:latin typeface="Times New Roman" pitchFamily="18" charset="0"/>
        </a:defRPr>
      </a:lvl2pPr>
      <a:lvl3pPr algn="l" rtl="0" eaLnBrk="1" fontAlgn="base" hangingPunct="1">
        <a:spcBef>
          <a:spcPct val="0"/>
        </a:spcBef>
        <a:spcAft>
          <a:spcPct val="0"/>
        </a:spcAft>
        <a:defRPr sz="3200" u="sng">
          <a:solidFill>
            <a:schemeClr val="tx2"/>
          </a:solidFill>
          <a:latin typeface="Times New Roman" pitchFamily="18" charset="0"/>
        </a:defRPr>
      </a:lvl3pPr>
      <a:lvl4pPr algn="l" rtl="0" eaLnBrk="1" fontAlgn="base" hangingPunct="1">
        <a:spcBef>
          <a:spcPct val="0"/>
        </a:spcBef>
        <a:spcAft>
          <a:spcPct val="0"/>
        </a:spcAft>
        <a:defRPr sz="3200" u="sng">
          <a:solidFill>
            <a:schemeClr val="tx2"/>
          </a:solidFill>
          <a:latin typeface="Times New Roman" pitchFamily="18" charset="0"/>
        </a:defRPr>
      </a:lvl4pPr>
      <a:lvl5pPr algn="l" rtl="0" eaLnBrk="1" fontAlgn="base" hangingPunct="1">
        <a:spcBef>
          <a:spcPct val="0"/>
        </a:spcBef>
        <a:spcAft>
          <a:spcPct val="0"/>
        </a:spcAft>
        <a:defRPr sz="3200" u="sng">
          <a:solidFill>
            <a:schemeClr val="tx2"/>
          </a:solidFill>
          <a:latin typeface="Times New Roman" pitchFamily="18" charset="0"/>
        </a:defRPr>
      </a:lvl5pPr>
      <a:lvl6pPr marL="457200" algn="l" rtl="0" eaLnBrk="1" fontAlgn="base" hangingPunct="1">
        <a:spcBef>
          <a:spcPct val="0"/>
        </a:spcBef>
        <a:spcAft>
          <a:spcPct val="0"/>
        </a:spcAft>
        <a:defRPr sz="3200" u="sng">
          <a:solidFill>
            <a:schemeClr val="tx2"/>
          </a:solidFill>
          <a:latin typeface="Times New Roman" pitchFamily="18" charset="0"/>
        </a:defRPr>
      </a:lvl6pPr>
      <a:lvl7pPr marL="914400" algn="l" rtl="0" eaLnBrk="1" fontAlgn="base" hangingPunct="1">
        <a:spcBef>
          <a:spcPct val="0"/>
        </a:spcBef>
        <a:spcAft>
          <a:spcPct val="0"/>
        </a:spcAft>
        <a:defRPr sz="3200" u="sng">
          <a:solidFill>
            <a:schemeClr val="tx2"/>
          </a:solidFill>
          <a:latin typeface="Times New Roman" pitchFamily="18" charset="0"/>
        </a:defRPr>
      </a:lvl7pPr>
      <a:lvl8pPr marL="1371600" algn="l" rtl="0" eaLnBrk="1" fontAlgn="base" hangingPunct="1">
        <a:spcBef>
          <a:spcPct val="0"/>
        </a:spcBef>
        <a:spcAft>
          <a:spcPct val="0"/>
        </a:spcAft>
        <a:defRPr sz="3200" u="sng">
          <a:solidFill>
            <a:schemeClr val="tx2"/>
          </a:solidFill>
          <a:latin typeface="Times New Roman" pitchFamily="18" charset="0"/>
        </a:defRPr>
      </a:lvl8pPr>
      <a:lvl9pPr marL="1828800" algn="l" rtl="0" eaLnBrk="1" fontAlgn="base" hangingPunct="1">
        <a:spcBef>
          <a:spcPct val="0"/>
        </a:spcBef>
        <a:spcAft>
          <a:spcPct val="0"/>
        </a:spcAft>
        <a:defRPr sz="3200" u="sng">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692275" y="260350"/>
            <a:ext cx="7200900" cy="1081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50825" y="1557338"/>
            <a:ext cx="8642350" cy="45386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buFontTx/>
              <a:buNone/>
              <a:defRPr sz="1400"/>
            </a:lvl1pPr>
          </a:lstStyle>
          <a:p>
            <a:pPr algn="l" eaLnBrk="1" fontAlgn="auto" hangingPunct="1">
              <a:spcAft>
                <a:spcPts val="0"/>
              </a:spcAft>
            </a:pPr>
            <a:endParaRPr lang="en-US">
              <a:solidFill>
                <a:srgbClr val="000000"/>
              </a:solidFill>
              <a:latin typeface="Times New Roman"/>
              <a:ea typeface="+mn-ea"/>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buFontTx/>
              <a:buNone/>
              <a:defRPr sz="1400"/>
            </a:lvl1pPr>
          </a:lstStyle>
          <a:p>
            <a:pPr eaLnBrk="1" fontAlgn="auto" hangingPunct="1">
              <a:spcAft>
                <a:spcPts val="0"/>
              </a:spcAft>
            </a:pPr>
            <a:endParaRPr lang="en-US">
              <a:solidFill>
                <a:srgbClr val="000000"/>
              </a:solidFill>
              <a:latin typeface="Times New Roman"/>
              <a:ea typeface="+mn-ea"/>
            </a:endParaRPr>
          </a:p>
        </p:txBody>
      </p:sp>
      <p:sp>
        <p:nvSpPr>
          <p:cNvPr id="1034" name="Line 10"/>
          <p:cNvSpPr>
            <a:spLocks noChangeShapeType="1"/>
          </p:cNvSpPr>
          <p:nvPr/>
        </p:nvSpPr>
        <p:spPr bwMode="auto">
          <a:xfrm flipH="1">
            <a:off x="228600" y="6629400"/>
            <a:ext cx="8667750" cy="0"/>
          </a:xfrm>
          <a:prstGeom prst="line">
            <a:avLst/>
          </a:prstGeom>
          <a:noFill/>
          <a:ln w="9525">
            <a:solidFill>
              <a:schemeClr val="bg1"/>
            </a:solidFill>
            <a:round/>
            <a:headEnd/>
            <a:tailEnd/>
          </a:ln>
          <a:effectLst/>
        </p:spPr>
        <p:txBody>
          <a:bodyPr anchor="ctr"/>
          <a:lstStyle/>
          <a:p>
            <a:pPr algn="l" eaLnBrk="1" fontAlgn="auto" hangingPunct="1">
              <a:spcBef>
                <a:spcPts val="0"/>
              </a:spcBef>
              <a:spcAft>
                <a:spcPts val="0"/>
              </a:spcAft>
            </a:pPr>
            <a:endParaRPr lang="en-US" sz="1800">
              <a:solidFill>
                <a:srgbClr val="000000"/>
              </a:solidFill>
              <a:latin typeface="Times New Roman"/>
              <a:ea typeface="+mn-ea"/>
            </a:endParaRPr>
          </a:p>
        </p:txBody>
      </p:sp>
      <p:sp>
        <p:nvSpPr>
          <p:cNvPr id="1035" name="Line 11"/>
          <p:cNvSpPr>
            <a:spLocks noChangeShapeType="1"/>
          </p:cNvSpPr>
          <p:nvPr/>
        </p:nvSpPr>
        <p:spPr bwMode="auto">
          <a:xfrm flipH="1">
            <a:off x="1828800" y="209550"/>
            <a:ext cx="7067550" cy="0"/>
          </a:xfrm>
          <a:prstGeom prst="line">
            <a:avLst/>
          </a:prstGeom>
          <a:noFill/>
          <a:ln w="9525">
            <a:solidFill>
              <a:schemeClr val="bg1"/>
            </a:solidFill>
            <a:round/>
            <a:headEnd/>
            <a:tailEnd/>
          </a:ln>
          <a:effectLst/>
        </p:spPr>
        <p:txBody>
          <a:bodyPr anchor="ctr"/>
          <a:lstStyle/>
          <a:p>
            <a:pPr algn="l" eaLnBrk="1" fontAlgn="auto" hangingPunct="1">
              <a:spcBef>
                <a:spcPts val="0"/>
              </a:spcBef>
              <a:spcAft>
                <a:spcPts val="0"/>
              </a:spcAft>
            </a:pPr>
            <a:endParaRPr lang="en-US" sz="1800">
              <a:solidFill>
                <a:srgbClr val="000000"/>
              </a:solidFill>
              <a:latin typeface="Times New Roman"/>
              <a:ea typeface="+mn-ea"/>
            </a:endParaRPr>
          </a:p>
        </p:txBody>
      </p:sp>
      <p:sp>
        <p:nvSpPr>
          <p:cNvPr id="12" name="Slide Number Placeholder 1"/>
          <p:cNvSpPr txBox="1">
            <a:spLocks/>
          </p:cNvSpPr>
          <p:nvPr userDrawn="1"/>
        </p:nvSpPr>
        <p:spPr>
          <a:xfrm>
            <a:off x="8095350" y="6526212"/>
            <a:ext cx="1133475" cy="35877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PI - </a:t>
            </a:r>
            <a:fld id="{0EDC98C3-F2C2-4E5E-B7A2-6AA6924285E5}" type="slidenum">
              <a:rPr lang="en-US" sz="1400" smtClean="0"/>
              <a:pPr/>
              <a:t>‹#›</a:t>
            </a:fld>
            <a:endParaRPr lang="en-US" sz="1400" dirty="0"/>
          </a:p>
        </p:txBody>
      </p:sp>
    </p:spTree>
    <p:extLst>
      <p:ext uri="{BB962C8B-B14F-4D97-AF65-F5344CB8AC3E}">
        <p14:creationId xmlns:p14="http://schemas.microsoft.com/office/powerpoint/2010/main" val="2604951704"/>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80" r:id="rId3"/>
  </p:sldLayoutIdLst>
  <p:hf hdr="0" ftr="0" dt="0"/>
  <p:txStyles>
    <p:titleStyle>
      <a:lvl1pPr algn="l" rtl="0" eaLnBrk="1" fontAlgn="base" hangingPunct="1">
        <a:spcBef>
          <a:spcPct val="0"/>
        </a:spcBef>
        <a:spcAft>
          <a:spcPct val="0"/>
        </a:spcAft>
        <a:defRPr sz="3200" u="sng">
          <a:solidFill>
            <a:schemeClr val="tx2"/>
          </a:solidFill>
          <a:latin typeface="+mj-lt"/>
          <a:ea typeface="+mj-ea"/>
          <a:cs typeface="+mj-cs"/>
        </a:defRPr>
      </a:lvl1pPr>
      <a:lvl2pPr algn="l" rtl="0" eaLnBrk="1" fontAlgn="base" hangingPunct="1">
        <a:spcBef>
          <a:spcPct val="0"/>
        </a:spcBef>
        <a:spcAft>
          <a:spcPct val="0"/>
        </a:spcAft>
        <a:defRPr sz="3200" u="sng">
          <a:solidFill>
            <a:schemeClr val="tx2"/>
          </a:solidFill>
          <a:latin typeface="Times New Roman" pitchFamily="18" charset="0"/>
        </a:defRPr>
      </a:lvl2pPr>
      <a:lvl3pPr algn="l" rtl="0" eaLnBrk="1" fontAlgn="base" hangingPunct="1">
        <a:spcBef>
          <a:spcPct val="0"/>
        </a:spcBef>
        <a:spcAft>
          <a:spcPct val="0"/>
        </a:spcAft>
        <a:defRPr sz="3200" u="sng">
          <a:solidFill>
            <a:schemeClr val="tx2"/>
          </a:solidFill>
          <a:latin typeface="Times New Roman" pitchFamily="18" charset="0"/>
        </a:defRPr>
      </a:lvl3pPr>
      <a:lvl4pPr algn="l" rtl="0" eaLnBrk="1" fontAlgn="base" hangingPunct="1">
        <a:spcBef>
          <a:spcPct val="0"/>
        </a:spcBef>
        <a:spcAft>
          <a:spcPct val="0"/>
        </a:spcAft>
        <a:defRPr sz="3200" u="sng">
          <a:solidFill>
            <a:schemeClr val="tx2"/>
          </a:solidFill>
          <a:latin typeface="Times New Roman" pitchFamily="18" charset="0"/>
        </a:defRPr>
      </a:lvl4pPr>
      <a:lvl5pPr algn="l" rtl="0" eaLnBrk="1" fontAlgn="base" hangingPunct="1">
        <a:spcBef>
          <a:spcPct val="0"/>
        </a:spcBef>
        <a:spcAft>
          <a:spcPct val="0"/>
        </a:spcAft>
        <a:defRPr sz="3200" u="sng">
          <a:solidFill>
            <a:schemeClr val="tx2"/>
          </a:solidFill>
          <a:latin typeface="Times New Roman" pitchFamily="18" charset="0"/>
        </a:defRPr>
      </a:lvl5pPr>
      <a:lvl6pPr marL="457200" algn="l" rtl="0" eaLnBrk="1" fontAlgn="base" hangingPunct="1">
        <a:spcBef>
          <a:spcPct val="0"/>
        </a:spcBef>
        <a:spcAft>
          <a:spcPct val="0"/>
        </a:spcAft>
        <a:defRPr sz="3200" u="sng">
          <a:solidFill>
            <a:schemeClr val="tx2"/>
          </a:solidFill>
          <a:latin typeface="Times New Roman" pitchFamily="18" charset="0"/>
        </a:defRPr>
      </a:lvl6pPr>
      <a:lvl7pPr marL="914400" algn="l" rtl="0" eaLnBrk="1" fontAlgn="base" hangingPunct="1">
        <a:spcBef>
          <a:spcPct val="0"/>
        </a:spcBef>
        <a:spcAft>
          <a:spcPct val="0"/>
        </a:spcAft>
        <a:defRPr sz="3200" u="sng">
          <a:solidFill>
            <a:schemeClr val="tx2"/>
          </a:solidFill>
          <a:latin typeface="Times New Roman" pitchFamily="18" charset="0"/>
        </a:defRPr>
      </a:lvl7pPr>
      <a:lvl8pPr marL="1371600" algn="l" rtl="0" eaLnBrk="1" fontAlgn="base" hangingPunct="1">
        <a:spcBef>
          <a:spcPct val="0"/>
        </a:spcBef>
        <a:spcAft>
          <a:spcPct val="0"/>
        </a:spcAft>
        <a:defRPr sz="3200" u="sng">
          <a:solidFill>
            <a:schemeClr val="tx2"/>
          </a:solidFill>
          <a:latin typeface="Times New Roman" pitchFamily="18" charset="0"/>
        </a:defRPr>
      </a:lvl8pPr>
      <a:lvl9pPr marL="1828800" algn="l" rtl="0" eaLnBrk="1" fontAlgn="base" hangingPunct="1">
        <a:spcBef>
          <a:spcPct val="0"/>
        </a:spcBef>
        <a:spcAft>
          <a:spcPct val="0"/>
        </a:spcAft>
        <a:defRPr sz="3200" u="sng">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8" Type="http://schemas.openxmlformats.org/officeDocument/2006/relationships/image" Target="../media/image20.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22.wmf"/><Relationship Id="rId2" Type="http://schemas.openxmlformats.org/officeDocument/2006/relationships/slideLayout" Target="../slideLayouts/slideLayout2.xml"/><Relationship Id="rId16" Type="http://schemas.openxmlformats.org/officeDocument/2006/relationships/image" Target="../media/image24.wmf"/><Relationship Id="rId1" Type="http://schemas.openxmlformats.org/officeDocument/2006/relationships/vmlDrawing" Target="../drawings/vmlDrawing3.vml"/><Relationship Id="rId6" Type="http://schemas.openxmlformats.org/officeDocument/2006/relationships/image" Target="../media/image19.wmf"/><Relationship Id="rId11" Type="http://schemas.openxmlformats.org/officeDocument/2006/relationships/oleObject" Target="../embeddings/oleObject7.bin"/><Relationship Id="rId5" Type="http://schemas.openxmlformats.org/officeDocument/2006/relationships/oleObject" Target="../embeddings/oleObject4.bin"/><Relationship Id="rId15" Type="http://schemas.openxmlformats.org/officeDocument/2006/relationships/oleObject" Target="../embeddings/oleObject9.bin"/><Relationship Id="rId10" Type="http://schemas.openxmlformats.org/officeDocument/2006/relationships/image" Target="../media/image21.wmf"/><Relationship Id="rId4" Type="http://schemas.openxmlformats.org/officeDocument/2006/relationships/image" Target="../media/image18.wmf"/><Relationship Id="rId9" Type="http://schemas.openxmlformats.org/officeDocument/2006/relationships/oleObject" Target="../embeddings/oleObject6.bin"/><Relationship Id="rId14" Type="http://schemas.openxmlformats.org/officeDocument/2006/relationships/image" Target="../media/image23.wmf"/></Relationships>
</file>

<file path=ppt/slides/_rels/slide1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7.emf"/><Relationship Id="rId4" Type="http://schemas.openxmlformats.org/officeDocument/2006/relationships/image" Target="../media/image26.jpeg"/></Relationships>
</file>

<file path=ppt/slides/_rels/slide13.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notesSlide" Target="../notesSlides/notesSlide11.xml"/><Relationship Id="rId7" Type="http://schemas.openxmlformats.org/officeDocument/2006/relationships/oleObject" Target="../embeddings/oleObject11.bin"/><Relationship Id="rId2" Type="http://schemas.openxmlformats.org/officeDocument/2006/relationships/slideLayout" Target="../slideLayouts/slideLayout3.xml"/><Relationship Id="rId1" Type="http://schemas.openxmlformats.org/officeDocument/2006/relationships/vmlDrawing" Target="../drawings/vmlDrawing4.vml"/><Relationship Id="rId6" Type="http://schemas.openxmlformats.org/officeDocument/2006/relationships/image" Target="../media/image28.wmf"/><Relationship Id="rId11" Type="http://schemas.openxmlformats.org/officeDocument/2006/relationships/image" Target="../media/image26.jpeg"/><Relationship Id="rId5" Type="http://schemas.openxmlformats.org/officeDocument/2006/relationships/oleObject" Target="../embeddings/oleObject10.bin"/><Relationship Id="rId10" Type="http://schemas.openxmlformats.org/officeDocument/2006/relationships/image" Target="../media/image27.emf"/><Relationship Id="rId4" Type="http://schemas.openxmlformats.org/officeDocument/2006/relationships/image" Target="../media/image25.jpeg"/><Relationship Id="rId9" Type="http://schemas.openxmlformats.org/officeDocument/2006/relationships/image" Target="../media/image30.wmf"/></Relationships>
</file>

<file path=ppt/slides/_rels/slide14.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image" Target="../media/image32.wmf"/><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8.wmf"/><Relationship Id="rId5" Type="http://schemas.openxmlformats.org/officeDocument/2006/relationships/oleObject" Target="../embeddings/oleObject12.bin"/><Relationship Id="rId4" Type="http://schemas.openxmlformats.org/officeDocument/2006/relationships/image" Target="../media/image30.wmf"/></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8" Type="http://schemas.openxmlformats.org/officeDocument/2006/relationships/image" Target="../media/image42.emf"/><Relationship Id="rId13" Type="http://schemas.openxmlformats.org/officeDocument/2006/relationships/oleObject" Target="../embeddings/oleObject15.bin"/><Relationship Id="rId18" Type="http://schemas.openxmlformats.org/officeDocument/2006/relationships/oleObject" Target="../embeddings/oleObject19.bin"/><Relationship Id="rId3" Type="http://schemas.openxmlformats.org/officeDocument/2006/relationships/image" Target="../media/image37.png"/><Relationship Id="rId21" Type="http://schemas.openxmlformats.org/officeDocument/2006/relationships/image" Target="../media/image36.wmf"/><Relationship Id="rId7" Type="http://schemas.openxmlformats.org/officeDocument/2006/relationships/image" Target="../media/image41.emf"/><Relationship Id="rId12" Type="http://schemas.openxmlformats.org/officeDocument/2006/relationships/image" Target="../media/image33.wmf"/><Relationship Id="rId17" Type="http://schemas.openxmlformats.org/officeDocument/2006/relationships/image" Target="../media/image34.wmf"/><Relationship Id="rId2" Type="http://schemas.openxmlformats.org/officeDocument/2006/relationships/slideLayout" Target="../slideLayouts/slideLayout2.xml"/><Relationship Id="rId16" Type="http://schemas.openxmlformats.org/officeDocument/2006/relationships/oleObject" Target="../embeddings/oleObject18.bin"/><Relationship Id="rId20" Type="http://schemas.openxmlformats.org/officeDocument/2006/relationships/oleObject" Target="../embeddings/oleObject20.bin"/><Relationship Id="rId1" Type="http://schemas.openxmlformats.org/officeDocument/2006/relationships/vmlDrawing" Target="../drawings/vmlDrawing6.vml"/><Relationship Id="rId6" Type="http://schemas.openxmlformats.org/officeDocument/2006/relationships/image" Target="../media/image40.emf"/><Relationship Id="rId11" Type="http://schemas.openxmlformats.org/officeDocument/2006/relationships/oleObject" Target="../embeddings/oleObject14.bin"/><Relationship Id="rId5" Type="http://schemas.openxmlformats.org/officeDocument/2006/relationships/image" Target="../media/image39.png"/><Relationship Id="rId15" Type="http://schemas.openxmlformats.org/officeDocument/2006/relationships/oleObject" Target="../embeddings/oleObject17.bin"/><Relationship Id="rId10" Type="http://schemas.openxmlformats.org/officeDocument/2006/relationships/image" Target="../media/image44.emf"/><Relationship Id="rId19" Type="http://schemas.openxmlformats.org/officeDocument/2006/relationships/image" Target="../media/image35.wmf"/><Relationship Id="rId4" Type="http://schemas.openxmlformats.org/officeDocument/2006/relationships/image" Target="../media/image38.png"/><Relationship Id="rId9" Type="http://schemas.openxmlformats.org/officeDocument/2006/relationships/image" Target="../media/image43.emf"/><Relationship Id="rId14" Type="http://schemas.openxmlformats.org/officeDocument/2006/relationships/oleObject" Target="../embeddings/oleObject16.bin"/></Relationships>
</file>

<file path=ppt/slides/_rels/slide19.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15.xml"/><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oleObject" Target="../embeddings/oleObject22.bin"/><Relationship Id="rId5" Type="http://schemas.openxmlformats.org/officeDocument/2006/relationships/image" Target="../media/image45.wmf"/><Relationship Id="rId4" Type="http://schemas.openxmlformats.org/officeDocument/2006/relationships/oleObject" Target="../embeddings/oleObject21.bin"/><Relationship Id="rId9" Type="http://schemas.openxmlformats.org/officeDocument/2006/relationships/image" Target="../media/image48.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50.wmf"/><Relationship Id="rId5" Type="http://schemas.openxmlformats.org/officeDocument/2006/relationships/oleObject" Target="../embeddings/oleObject23.bin"/><Relationship Id="rId4" Type="http://schemas.openxmlformats.org/officeDocument/2006/relationships/image" Target="../media/image49.em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54.wmf"/><Relationship Id="rId4" Type="http://schemas.openxmlformats.org/officeDocument/2006/relationships/oleObject" Target="../embeddings/oleObject24.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5.bin"/><Relationship Id="rId2" Type="http://schemas.openxmlformats.org/officeDocument/2006/relationships/slideLayout" Target="../slideLayouts/slideLayout3.xml"/><Relationship Id="rId1" Type="http://schemas.openxmlformats.org/officeDocument/2006/relationships/vmlDrawing" Target="../drawings/vmlDrawing10.vml"/><Relationship Id="rId4" Type="http://schemas.openxmlformats.org/officeDocument/2006/relationships/image" Target="../media/image55.wmf"/></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3.xml"/><Relationship Id="rId1" Type="http://schemas.openxmlformats.org/officeDocument/2006/relationships/vmlDrawing" Target="../drawings/vmlDrawing11.vml"/><Relationship Id="rId5" Type="http://schemas.openxmlformats.org/officeDocument/2006/relationships/image" Target="../media/image56.png"/><Relationship Id="rId4" Type="http://schemas.openxmlformats.org/officeDocument/2006/relationships/image" Target="../media/image54.wmf"/></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3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61.png"/></Relationships>
</file>

<file path=ppt/slides/_rels/slide37.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image" Target="../media/image68.png"/><Relationship Id="rId3" Type="http://schemas.openxmlformats.org/officeDocument/2006/relationships/notesSlide" Target="../notesSlides/notesSlide26.xml"/><Relationship Id="rId7" Type="http://schemas.openxmlformats.org/officeDocument/2006/relationships/oleObject" Target="../embeddings/oleObject26.bin"/><Relationship Id="rId12" Type="http://schemas.openxmlformats.org/officeDocument/2006/relationships/image" Target="../media/image64.wmf"/><Relationship Id="rId2" Type="http://schemas.openxmlformats.org/officeDocument/2006/relationships/slideLayout" Target="../slideLayouts/slideLayout18.xml"/><Relationship Id="rId1" Type="http://schemas.openxmlformats.org/officeDocument/2006/relationships/vmlDrawing" Target="../drawings/vmlDrawing12.vml"/><Relationship Id="rId6" Type="http://schemas.openxmlformats.org/officeDocument/2006/relationships/image" Target="../media/image67.png"/><Relationship Id="rId11" Type="http://schemas.openxmlformats.org/officeDocument/2006/relationships/oleObject" Target="../embeddings/oleObject28.bin"/><Relationship Id="rId5" Type="http://schemas.openxmlformats.org/officeDocument/2006/relationships/image" Target="../media/image66.jpeg"/><Relationship Id="rId10" Type="http://schemas.openxmlformats.org/officeDocument/2006/relationships/image" Target="../media/image63.wmf"/><Relationship Id="rId4" Type="http://schemas.openxmlformats.org/officeDocument/2006/relationships/image" Target="../media/image65.emf"/><Relationship Id="rId9" Type="http://schemas.openxmlformats.org/officeDocument/2006/relationships/oleObject" Target="../embeddings/oleObject27.bin"/></Relationships>
</file>

<file path=ppt/slides/_rels/slide38.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3.wmf"/><Relationship Id="rId3" Type="http://schemas.openxmlformats.org/officeDocument/2006/relationships/notesSlide" Target="../notesSlides/notesSlide27.xml"/><Relationship Id="rId7" Type="http://schemas.openxmlformats.org/officeDocument/2006/relationships/image" Target="../media/image70.wmf"/><Relationship Id="rId12" Type="http://schemas.openxmlformats.org/officeDocument/2006/relationships/oleObject" Target="../embeddings/oleObject33.bin"/><Relationship Id="rId2" Type="http://schemas.openxmlformats.org/officeDocument/2006/relationships/slideLayout" Target="../slideLayouts/slideLayout23.xml"/><Relationship Id="rId1" Type="http://schemas.openxmlformats.org/officeDocument/2006/relationships/vmlDrawing" Target="../drawings/vmlDrawing13.vml"/><Relationship Id="rId6" Type="http://schemas.openxmlformats.org/officeDocument/2006/relationships/oleObject" Target="../embeddings/oleObject3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1.wmf"/><Relationship Id="rId14" Type="http://schemas.openxmlformats.org/officeDocument/2006/relationships/image" Target="../media/image4.png"/></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3.wmf"/><Relationship Id="rId3" Type="http://schemas.openxmlformats.org/officeDocument/2006/relationships/notesSlide" Target="../notesSlides/notesSlide28.xml"/><Relationship Id="rId7" Type="http://schemas.openxmlformats.org/officeDocument/2006/relationships/image" Target="../media/image70.wmf"/><Relationship Id="rId12" Type="http://schemas.openxmlformats.org/officeDocument/2006/relationships/oleObject" Target="../embeddings/oleObject34.bin"/><Relationship Id="rId2" Type="http://schemas.openxmlformats.org/officeDocument/2006/relationships/slideLayout" Target="../slideLayouts/slideLayout23.xml"/><Relationship Id="rId1" Type="http://schemas.openxmlformats.org/officeDocument/2006/relationships/vmlDrawing" Target="../drawings/vmlDrawing14.vml"/><Relationship Id="rId6" Type="http://schemas.openxmlformats.org/officeDocument/2006/relationships/oleObject" Target="../embeddings/oleObject3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1.wmf"/><Relationship Id="rId1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3.wmf"/><Relationship Id="rId3" Type="http://schemas.openxmlformats.org/officeDocument/2006/relationships/notesSlide" Target="../notesSlides/notesSlide29.xml"/><Relationship Id="rId7" Type="http://schemas.openxmlformats.org/officeDocument/2006/relationships/image" Target="../media/image70.wmf"/><Relationship Id="rId12" Type="http://schemas.openxmlformats.org/officeDocument/2006/relationships/oleObject" Target="../embeddings/oleObject35.bin"/><Relationship Id="rId2" Type="http://schemas.openxmlformats.org/officeDocument/2006/relationships/slideLayout" Target="../slideLayouts/slideLayout23.xml"/><Relationship Id="rId1" Type="http://schemas.openxmlformats.org/officeDocument/2006/relationships/vmlDrawing" Target="../drawings/vmlDrawing15.vml"/><Relationship Id="rId6" Type="http://schemas.openxmlformats.org/officeDocument/2006/relationships/oleObject" Target="../embeddings/oleObject3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1.wmf"/><Relationship Id="rId14" Type="http://schemas.openxmlformats.org/officeDocument/2006/relationships/image" Target="../media/image4.png"/></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3.wmf"/><Relationship Id="rId3" Type="http://schemas.openxmlformats.org/officeDocument/2006/relationships/notesSlide" Target="../notesSlides/notesSlide30.xml"/><Relationship Id="rId7" Type="http://schemas.openxmlformats.org/officeDocument/2006/relationships/image" Target="../media/image70.wmf"/><Relationship Id="rId12" Type="http://schemas.openxmlformats.org/officeDocument/2006/relationships/oleObject" Target="../embeddings/oleObject36.bin"/><Relationship Id="rId2" Type="http://schemas.openxmlformats.org/officeDocument/2006/relationships/slideLayout" Target="../slideLayouts/slideLayout23.xml"/><Relationship Id="rId1" Type="http://schemas.openxmlformats.org/officeDocument/2006/relationships/vmlDrawing" Target="../drawings/vmlDrawing16.vml"/><Relationship Id="rId6" Type="http://schemas.openxmlformats.org/officeDocument/2006/relationships/oleObject" Target="../embeddings/oleObject3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1.wmf"/><Relationship Id="rId14" Type="http://schemas.openxmlformats.org/officeDocument/2006/relationships/image" Target="../media/image4.png"/></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3.wmf"/><Relationship Id="rId3" Type="http://schemas.openxmlformats.org/officeDocument/2006/relationships/notesSlide" Target="../notesSlides/notesSlide31.xml"/><Relationship Id="rId7" Type="http://schemas.openxmlformats.org/officeDocument/2006/relationships/image" Target="../media/image70.wmf"/><Relationship Id="rId12" Type="http://schemas.openxmlformats.org/officeDocument/2006/relationships/oleObject" Target="../embeddings/oleObject37.bin"/><Relationship Id="rId2" Type="http://schemas.openxmlformats.org/officeDocument/2006/relationships/slideLayout" Target="../slideLayouts/slideLayout23.xml"/><Relationship Id="rId1" Type="http://schemas.openxmlformats.org/officeDocument/2006/relationships/vmlDrawing" Target="../drawings/vmlDrawing17.vml"/><Relationship Id="rId6" Type="http://schemas.openxmlformats.org/officeDocument/2006/relationships/oleObject" Target="../embeddings/oleObject3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1.wmf"/><Relationship Id="rId14" Type="http://schemas.openxmlformats.org/officeDocument/2006/relationships/image" Target="../media/image4.png"/></Relationships>
</file>

<file path=ppt/slides/_rels/slide43.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3.wmf"/><Relationship Id="rId3" Type="http://schemas.openxmlformats.org/officeDocument/2006/relationships/notesSlide" Target="../notesSlides/notesSlide32.xml"/><Relationship Id="rId7" Type="http://schemas.openxmlformats.org/officeDocument/2006/relationships/image" Target="../media/image70.wmf"/><Relationship Id="rId12" Type="http://schemas.openxmlformats.org/officeDocument/2006/relationships/oleObject" Target="../embeddings/oleObject38.bin"/><Relationship Id="rId2" Type="http://schemas.openxmlformats.org/officeDocument/2006/relationships/slideLayout" Target="../slideLayouts/slideLayout23.xml"/><Relationship Id="rId1" Type="http://schemas.openxmlformats.org/officeDocument/2006/relationships/vmlDrawing" Target="../drawings/vmlDrawing18.vml"/><Relationship Id="rId6" Type="http://schemas.openxmlformats.org/officeDocument/2006/relationships/oleObject" Target="../embeddings/oleObject3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1.wmf"/><Relationship Id="rId14" Type="http://schemas.openxmlformats.org/officeDocument/2006/relationships/image" Target="../media/image4.png"/></Relationships>
</file>

<file path=ppt/slides/_rels/slide44.xml.rels><?xml version="1.0" encoding="UTF-8" standalone="yes"?>
<Relationships xmlns="http://schemas.openxmlformats.org/package/2006/relationships"><Relationship Id="rId8" Type="http://schemas.openxmlformats.org/officeDocument/2006/relationships/oleObject" Target="../embeddings/oleObject31.bin"/><Relationship Id="rId13" Type="http://schemas.openxmlformats.org/officeDocument/2006/relationships/image" Target="../media/image73.wmf"/><Relationship Id="rId3" Type="http://schemas.openxmlformats.org/officeDocument/2006/relationships/notesSlide" Target="../notesSlides/notesSlide33.xml"/><Relationship Id="rId7" Type="http://schemas.openxmlformats.org/officeDocument/2006/relationships/image" Target="../media/image70.wmf"/><Relationship Id="rId12" Type="http://schemas.openxmlformats.org/officeDocument/2006/relationships/oleObject" Target="../embeddings/oleObject39.bin"/><Relationship Id="rId2" Type="http://schemas.openxmlformats.org/officeDocument/2006/relationships/slideLayout" Target="../slideLayouts/slideLayout23.xml"/><Relationship Id="rId1" Type="http://schemas.openxmlformats.org/officeDocument/2006/relationships/vmlDrawing" Target="../drawings/vmlDrawing19.vml"/><Relationship Id="rId6" Type="http://schemas.openxmlformats.org/officeDocument/2006/relationships/oleObject" Target="../embeddings/oleObject30.bin"/><Relationship Id="rId11" Type="http://schemas.openxmlformats.org/officeDocument/2006/relationships/image" Target="../media/image72.wmf"/><Relationship Id="rId5" Type="http://schemas.openxmlformats.org/officeDocument/2006/relationships/image" Target="../media/image69.wmf"/><Relationship Id="rId10" Type="http://schemas.openxmlformats.org/officeDocument/2006/relationships/oleObject" Target="../embeddings/oleObject32.bin"/><Relationship Id="rId4" Type="http://schemas.openxmlformats.org/officeDocument/2006/relationships/oleObject" Target="../embeddings/oleObject29.bin"/><Relationship Id="rId9" Type="http://schemas.openxmlformats.org/officeDocument/2006/relationships/image" Target="../media/image71.wmf"/><Relationship Id="rId14" Type="http://schemas.openxmlformats.org/officeDocument/2006/relationships/image" Target="../media/image4.png"/></Relationships>
</file>

<file path=ppt/slides/_rels/slide4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emf"/><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4.xml"/><Relationship Id="rId1" Type="http://schemas.openxmlformats.org/officeDocument/2006/relationships/slideLayout" Target="../slideLayouts/slideLayout27.xml"/><Relationship Id="rId5" Type="http://schemas.openxmlformats.org/officeDocument/2006/relationships/image" Target="../media/image5.png"/><Relationship Id="rId4" Type="http://schemas.openxmlformats.org/officeDocument/2006/relationships/image" Target="../media/image4.png"/></Relationships>
</file>

<file path=ppt/slides/_rels/slide47.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4.png"/><Relationship Id="rId3" Type="http://schemas.openxmlformats.org/officeDocument/2006/relationships/notesSlide" Target="../notesSlides/notesSlide35.xml"/><Relationship Id="rId7" Type="http://schemas.openxmlformats.org/officeDocument/2006/relationships/image" Target="../media/image80.png"/><Relationship Id="rId12" Type="http://schemas.openxmlformats.org/officeDocument/2006/relationships/image" Target="../media/image78.wmf"/><Relationship Id="rId2" Type="http://schemas.openxmlformats.org/officeDocument/2006/relationships/slideLayout" Target="../slideLayouts/slideLayout3.xml"/><Relationship Id="rId1" Type="http://schemas.openxmlformats.org/officeDocument/2006/relationships/vmlDrawing" Target="../drawings/vmlDrawing20.vml"/><Relationship Id="rId6" Type="http://schemas.openxmlformats.org/officeDocument/2006/relationships/image" Target="../media/image77.wmf"/><Relationship Id="rId11" Type="http://schemas.openxmlformats.org/officeDocument/2006/relationships/oleObject" Target="../embeddings/oleObject41.bin"/><Relationship Id="rId5" Type="http://schemas.openxmlformats.org/officeDocument/2006/relationships/oleObject" Target="../embeddings/oleObject40.bin"/><Relationship Id="rId10" Type="http://schemas.openxmlformats.org/officeDocument/2006/relationships/image" Target="../media/image83.png"/><Relationship Id="rId4" Type="http://schemas.openxmlformats.org/officeDocument/2006/relationships/image" Target="../media/image79.emf"/><Relationship Id="rId9" Type="http://schemas.openxmlformats.org/officeDocument/2006/relationships/image" Target="../media/image82.png"/></Relationships>
</file>

<file path=ppt/slides/_rels/slide49.xml.rels><?xml version="1.0" encoding="UTF-8" standalone="yes"?>
<Relationships xmlns="http://schemas.openxmlformats.org/package/2006/relationships"><Relationship Id="rId8" Type="http://schemas.openxmlformats.org/officeDocument/2006/relationships/image" Target="../media/image81.png"/><Relationship Id="rId3" Type="http://schemas.openxmlformats.org/officeDocument/2006/relationships/notesSlide" Target="../notesSlides/notesSlide36.xml"/><Relationship Id="rId7" Type="http://schemas.openxmlformats.org/officeDocument/2006/relationships/image" Target="../media/image80.png"/><Relationship Id="rId12" Type="http://schemas.openxmlformats.org/officeDocument/2006/relationships/image" Target="../media/image78.wmf"/><Relationship Id="rId2" Type="http://schemas.openxmlformats.org/officeDocument/2006/relationships/slideLayout" Target="../slideLayouts/slideLayout3.xml"/><Relationship Id="rId1" Type="http://schemas.openxmlformats.org/officeDocument/2006/relationships/vmlDrawing" Target="../drawings/vmlDrawing21.vml"/><Relationship Id="rId6" Type="http://schemas.openxmlformats.org/officeDocument/2006/relationships/image" Target="../media/image77.wmf"/><Relationship Id="rId11" Type="http://schemas.openxmlformats.org/officeDocument/2006/relationships/oleObject" Target="../embeddings/oleObject41.bin"/><Relationship Id="rId5" Type="http://schemas.openxmlformats.org/officeDocument/2006/relationships/oleObject" Target="../embeddings/oleObject40.bin"/><Relationship Id="rId10" Type="http://schemas.openxmlformats.org/officeDocument/2006/relationships/image" Target="../media/image83.png"/><Relationship Id="rId4" Type="http://schemas.openxmlformats.org/officeDocument/2006/relationships/image" Target="../media/image79.emf"/><Relationship Id="rId9" Type="http://schemas.openxmlformats.org/officeDocument/2006/relationships/image" Target="../media/image8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pn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8" Type="http://schemas.openxmlformats.org/officeDocument/2006/relationships/image" Target="../media/image81.png"/><Relationship Id="rId13" Type="http://schemas.openxmlformats.org/officeDocument/2006/relationships/image" Target="../media/image4.png"/><Relationship Id="rId3" Type="http://schemas.openxmlformats.org/officeDocument/2006/relationships/notesSlide" Target="../notesSlides/notesSlide37.xml"/><Relationship Id="rId7" Type="http://schemas.openxmlformats.org/officeDocument/2006/relationships/image" Target="../media/image80.png"/><Relationship Id="rId12" Type="http://schemas.openxmlformats.org/officeDocument/2006/relationships/image" Target="../media/image78.wmf"/><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image" Target="../media/image77.wmf"/><Relationship Id="rId11" Type="http://schemas.openxmlformats.org/officeDocument/2006/relationships/oleObject" Target="../embeddings/oleObject41.bin"/><Relationship Id="rId5" Type="http://schemas.openxmlformats.org/officeDocument/2006/relationships/oleObject" Target="../embeddings/oleObject40.bin"/><Relationship Id="rId10" Type="http://schemas.openxmlformats.org/officeDocument/2006/relationships/image" Target="../media/image83.png"/><Relationship Id="rId4" Type="http://schemas.openxmlformats.org/officeDocument/2006/relationships/image" Target="../media/image79.emf"/><Relationship Id="rId9" Type="http://schemas.openxmlformats.org/officeDocument/2006/relationships/image" Target="../media/image82.png"/></Relationships>
</file>

<file path=ppt/slides/_rels/slide51.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38.xml"/><Relationship Id="rId7" Type="http://schemas.openxmlformats.org/officeDocument/2006/relationships/image" Target="../media/image85.png"/><Relationship Id="rId2" Type="http://schemas.openxmlformats.org/officeDocument/2006/relationships/slideLayout" Target="../slideLayouts/slideLayout3.xml"/><Relationship Id="rId1" Type="http://schemas.openxmlformats.org/officeDocument/2006/relationships/vmlDrawing" Target="../drawings/vmlDrawing23.vml"/><Relationship Id="rId6" Type="http://schemas.openxmlformats.org/officeDocument/2006/relationships/image" Target="../media/image78.wmf"/><Relationship Id="rId5" Type="http://schemas.openxmlformats.org/officeDocument/2006/relationships/oleObject" Target="../embeddings/oleObject42.bin"/><Relationship Id="rId4" Type="http://schemas.openxmlformats.org/officeDocument/2006/relationships/image" Target="../media/image84.emf"/></Relationships>
</file>

<file path=ppt/slides/_rels/slide52.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notesSlide" Target="../notesSlides/notesSlide39.xml"/><Relationship Id="rId7" Type="http://schemas.openxmlformats.org/officeDocument/2006/relationships/image" Target="../media/image85.png"/><Relationship Id="rId2" Type="http://schemas.openxmlformats.org/officeDocument/2006/relationships/slideLayout" Target="../slideLayouts/slideLayout3.xml"/><Relationship Id="rId1" Type="http://schemas.openxmlformats.org/officeDocument/2006/relationships/vmlDrawing" Target="../drawings/vmlDrawing24.vml"/><Relationship Id="rId6" Type="http://schemas.openxmlformats.org/officeDocument/2006/relationships/image" Target="../media/image78.wmf"/><Relationship Id="rId5" Type="http://schemas.openxmlformats.org/officeDocument/2006/relationships/oleObject" Target="../embeddings/oleObject43.bin"/><Relationship Id="rId4" Type="http://schemas.openxmlformats.org/officeDocument/2006/relationships/image" Target="../media/image86.emf"/></Relationships>
</file>

<file path=ppt/slides/_rels/slide53.xml.rels><?xml version="1.0" encoding="UTF-8" standalone="yes"?>
<Relationships xmlns="http://schemas.openxmlformats.org/package/2006/relationships"><Relationship Id="rId8" Type="http://schemas.openxmlformats.org/officeDocument/2006/relationships/image" Target="../media/image89.png"/><Relationship Id="rId3" Type="http://schemas.openxmlformats.org/officeDocument/2006/relationships/notesSlide" Target="../notesSlides/notesSlide40.xml"/><Relationship Id="rId7" Type="http://schemas.openxmlformats.org/officeDocument/2006/relationships/image" Target="../media/image78.wmf"/><Relationship Id="rId2" Type="http://schemas.openxmlformats.org/officeDocument/2006/relationships/slideLayout" Target="../slideLayouts/slideLayout3.xml"/><Relationship Id="rId1" Type="http://schemas.openxmlformats.org/officeDocument/2006/relationships/vmlDrawing" Target="../drawings/vmlDrawing25.vml"/><Relationship Id="rId6" Type="http://schemas.openxmlformats.org/officeDocument/2006/relationships/oleObject" Target="../embeddings/oleObject44.bin"/><Relationship Id="rId5" Type="http://schemas.openxmlformats.org/officeDocument/2006/relationships/image" Target="../media/image88.emf"/><Relationship Id="rId4" Type="http://schemas.openxmlformats.org/officeDocument/2006/relationships/image" Target="../media/image87.png"/></Relationships>
</file>

<file path=ppt/slides/_rels/slide5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90.png"/><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4.jpg"/><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image" Target="../media/image59.png"/><Relationship Id="rId7" Type="http://schemas.openxmlformats.org/officeDocument/2006/relationships/image" Target="../media/image63.wmf"/><Relationship Id="rId2" Type="http://schemas.openxmlformats.org/officeDocument/2006/relationships/slideLayout" Target="../slideLayouts/slideLayout3.xml"/><Relationship Id="rId1" Type="http://schemas.openxmlformats.org/officeDocument/2006/relationships/vmlDrawing" Target="../drawings/vmlDrawing26.vml"/><Relationship Id="rId6" Type="http://schemas.openxmlformats.org/officeDocument/2006/relationships/oleObject" Target="../embeddings/oleObject27.bin"/><Relationship Id="rId5" Type="http://schemas.openxmlformats.org/officeDocument/2006/relationships/image" Target="../media/image61.png"/><Relationship Id="rId4" Type="http://schemas.openxmlformats.org/officeDocument/2006/relationships/image" Target="../media/image60.png"/></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4.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4.jp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4.jpg"/><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98.png"/></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3.xml"/><Relationship Id="rId1" Type="http://schemas.openxmlformats.org/officeDocument/2006/relationships/vmlDrawing" Target="../drawings/vmlDrawing27.vml"/><Relationship Id="rId6" Type="http://schemas.openxmlformats.org/officeDocument/2006/relationships/image" Target="../media/image78.wmf"/><Relationship Id="rId5" Type="http://schemas.openxmlformats.org/officeDocument/2006/relationships/oleObject" Target="../embeddings/oleObject45.bin"/><Relationship Id="rId4" Type="http://schemas.openxmlformats.org/officeDocument/2006/relationships/image" Target="../media/image101.emf"/></Relationships>
</file>

<file path=ppt/slides/_rels/slide6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94.jpg"/><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image" Target="../media/image104.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2.emf"/><Relationship Id="rId4" Type="http://schemas.openxmlformats.org/officeDocument/2006/relationships/image" Target="../media/image11.emf"/></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28.vml"/><Relationship Id="rId5" Type="http://schemas.openxmlformats.org/officeDocument/2006/relationships/image" Target="../media/image68.png"/><Relationship Id="rId4" Type="http://schemas.openxmlformats.org/officeDocument/2006/relationships/image" Target="../media/image63.wmf"/></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3.xml"/><Relationship Id="rId1" Type="http://schemas.openxmlformats.org/officeDocument/2006/relationships/vmlDrawing" Target="../drawings/vmlDrawing29.vml"/><Relationship Id="rId5" Type="http://schemas.openxmlformats.org/officeDocument/2006/relationships/image" Target="../media/image68.png"/><Relationship Id="rId4" Type="http://schemas.openxmlformats.org/officeDocument/2006/relationships/image" Target="../media/image63.wmf"/></Relationships>
</file>

<file path=ppt/slides/_rels/slide72.xml.rels><?xml version="1.0" encoding="UTF-8" standalone="yes"?>
<Relationships xmlns="http://schemas.openxmlformats.org/package/2006/relationships"><Relationship Id="rId3" Type="http://schemas.openxmlformats.org/officeDocument/2006/relationships/image" Target="../media/image105.emf"/><Relationship Id="rId2" Type="http://schemas.openxmlformats.org/officeDocument/2006/relationships/slideLayout" Target="../slideLayouts/slideLayout3.xml"/><Relationship Id="rId1" Type="http://schemas.openxmlformats.org/officeDocument/2006/relationships/vmlDrawing" Target="../drawings/vmlDrawing30.vml"/><Relationship Id="rId6" Type="http://schemas.openxmlformats.org/officeDocument/2006/relationships/image" Target="../media/image68.png"/><Relationship Id="rId5" Type="http://schemas.openxmlformats.org/officeDocument/2006/relationships/image" Target="../media/image63.wmf"/><Relationship Id="rId4" Type="http://schemas.openxmlformats.org/officeDocument/2006/relationships/oleObject" Target="../embeddings/oleObject27.bin"/></Relationships>
</file>

<file path=ppt/slides/_rels/slide73.xml.rels><?xml version="1.0" encoding="UTF-8" standalone="yes"?>
<Relationships xmlns="http://schemas.openxmlformats.org/package/2006/relationships"><Relationship Id="rId3" Type="http://schemas.openxmlformats.org/officeDocument/2006/relationships/image" Target="../media/image107.png"/><Relationship Id="rId2" Type="http://schemas.openxmlformats.org/officeDocument/2006/relationships/image" Target="../media/image106.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7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92.png"/></Relationships>
</file>

<file path=ppt/slides/_rels/slide76.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78.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14.png"/><Relationship Id="rId2" Type="http://schemas.openxmlformats.org/officeDocument/2006/relationships/slideLayout" Target="../slideLayouts/slideLayout3.xml"/><Relationship Id="rId1" Type="http://schemas.openxmlformats.org/officeDocument/2006/relationships/vmlDrawing" Target="../drawings/vmlDrawing31.vml"/><Relationship Id="rId6" Type="http://schemas.openxmlformats.org/officeDocument/2006/relationships/image" Target="../media/image3.png"/><Relationship Id="rId5" Type="http://schemas.openxmlformats.org/officeDocument/2006/relationships/image" Target="../media/image113.emf"/><Relationship Id="rId4" Type="http://schemas.openxmlformats.org/officeDocument/2006/relationships/oleObject" Target="../embeddings/oleObject46.bin"/></Relationships>
</file>

<file path=ppt/slides/_rels/slide8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xml"/><Relationship Id="rId4" Type="http://schemas.openxmlformats.org/officeDocument/2006/relationships/image" Target="../media/image117.png"/></Relationships>
</file>

<file path=ppt/slides/_rels/slide82.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115.png"/><Relationship Id="rId1" Type="http://schemas.openxmlformats.org/officeDocument/2006/relationships/slideLayout" Target="../slideLayouts/slideLayout3.xml"/><Relationship Id="rId4" Type="http://schemas.openxmlformats.org/officeDocument/2006/relationships/image" Target="../media/image118.png"/></Relationships>
</file>

<file path=ppt/slides/_rels/slide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3.xml"/><Relationship Id="rId1" Type="http://schemas.openxmlformats.org/officeDocument/2006/relationships/vmlDrawing" Target="../drawings/vmlDrawing32.vml"/><Relationship Id="rId6" Type="http://schemas.openxmlformats.org/officeDocument/2006/relationships/image" Target="../media/image120.emf"/><Relationship Id="rId5" Type="http://schemas.openxmlformats.org/officeDocument/2006/relationships/image" Target="../media/image119.wmf"/><Relationship Id="rId4" Type="http://schemas.openxmlformats.org/officeDocument/2006/relationships/oleObject" Target="../embeddings/oleObject47.bin"/></Relationships>
</file>

<file path=ppt/slides/_rels/slide85.xml.rels><?xml version="1.0" encoding="UTF-8" standalone="yes"?>
<Relationships xmlns="http://schemas.openxmlformats.org/package/2006/relationships"><Relationship Id="rId3" Type="http://schemas.openxmlformats.org/officeDocument/2006/relationships/image" Target="../media/image121.emf"/><Relationship Id="rId2" Type="http://schemas.openxmlformats.org/officeDocument/2006/relationships/notesSlide" Target="../notesSlides/notesSlide53.xml"/><Relationship Id="rId1" Type="http://schemas.openxmlformats.org/officeDocument/2006/relationships/slideLayout" Target="../slideLayouts/slideLayout3.xml"/><Relationship Id="rId4" Type="http://schemas.openxmlformats.org/officeDocument/2006/relationships/image" Target="../media/image122.png"/></Relationships>
</file>

<file path=ppt/slides/_rels/slide86.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14.wmf"/><Relationship Id="rId5" Type="http://schemas.openxmlformats.org/officeDocument/2006/relationships/oleObject" Target="../embeddings/oleObject2.bin"/><Relationship Id="rId4" Type="http://schemas.openxmlformats.org/officeDocument/2006/relationships/image" Target="../media/image15.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00032"/>
            <a:ext cx="7772400" cy="1698625"/>
          </a:xfrm>
        </p:spPr>
        <p:txBody>
          <a:bodyPr/>
          <a:lstStyle/>
          <a:p>
            <a:r>
              <a:rPr lang="en-US" altLang="zh-CN" sz="4400" dirty="0"/>
              <a:t>Power Integrity for High-Speed Design </a:t>
            </a:r>
            <a:r>
              <a:rPr lang="en-US" altLang="zh-CN" sz="4400" dirty="0" smtClean="0"/>
              <a:t>on </a:t>
            </a:r>
            <a:r>
              <a:rPr lang="en-US" altLang="zh-CN" sz="4400" dirty="0"/>
              <a:t>Multi-Layer </a:t>
            </a:r>
            <a:r>
              <a:rPr lang="en-US" altLang="zh-CN" sz="4400" dirty="0" smtClean="0"/>
              <a:t>PCBs</a:t>
            </a:r>
            <a:br>
              <a:rPr lang="en-US" altLang="zh-CN" sz="4400" dirty="0" smtClean="0"/>
            </a:br>
            <a:r>
              <a:rPr lang="en-US" altLang="zh-CN" sz="3200" i="1" dirty="0" smtClean="0"/>
              <a:t>Concepts and Physics</a:t>
            </a:r>
            <a:endParaRPr lang="en-US" dirty="0"/>
          </a:p>
        </p:txBody>
      </p:sp>
      <p:sp>
        <p:nvSpPr>
          <p:cNvPr id="3" name="Subtitle 2"/>
          <p:cNvSpPr>
            <a:spLocks noGrp="1"/>
          </p:cNvSpPr>
          <p:nvPr>
            <p:ph type="subTitle" idx="1"/>
          </p:nvPr>
        </p:nvSpPr>
        <p:spPr>
          <a:xfrm>
            <a:off x="1371600" y="3155950"/>
            <a:ext cx="6400800" cy="2209800"/>
          </a:xfrm>
        </p:spPr>
        <p:txBody>
          <a:bodyPr/>
          <a:lstStyle/>
          <a:p>
            <a:r>
              <a:rPr lang="en-US" dirty="0" smtClean="0"/>
              <a:t>James L. Drewniak</a:t>
            </a:r>
          </a:p>
          <a:p>
            <a:r>
              <a:rPr lang="en-US" dirty="0" smtClean="0"/>
              <a:t>Clear Signal Solutions and </a:t>
            </a:r>
          </a:p>
          <a:p>
            <a:r>
              <a:rPr lang="en-US" dirty="0" smtClean="0"/>
              <a:t>Missouri S&amp;T EMC Laboratory</a:t>
            </a:r>
          </a:p>
          <a:p>
            <a:r>
              <a:rPr lang="en-US" sz="2800" i="1" dirty="0" smtClean="0"/>
              <a:t>james.drewniak@clearsig.com</a:t>
            </a:r>
            <a:endParaRPr lang="en-US" sz="2800" i="1"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413" y="5051636"/>
            <a:ext cx="2396374" cy="1847639"/>
          </a:xfrm>
          <a:prstGeom prst="rect">
            <a:avLst/>
          </a:prstGeom>
        </p:spPr>
      </p:pic>
      <p:pic>
        <p:nvPicPr>
          <p:cNvPr id="6" name="Picture 5"/>
          <p:cNvPicPr>
            <a:picLocks noChangeAspect="1"/>
          </p:cNvPicPr>
          <p:nvPr/>
        </p:nvPicPr>
        <p:blipFill>
          <a:blip r:embed="rId4"/>
          <a:stretch>
            <a:fillRect/>
          </a:stretch>
        </p:blipFill>
        <p:spPr>
          <a:xfrm>
            <a:off x="6960692" y="5286285"/>
            <a:ext cx="1485960" cy="1485960"/>
          </a:xfrm>
          <a:prstGeom prst="rect">
            <a:avLst/>
          </a:prstGeom>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9" name="Picture 3"/>
          <p:cNvPicPr>
            <a:picLocks noChangeAspect="1" noChangeArrowheads="1"/>
          </p:cNvPicPr>
          <p:nvPr/>
        </p:nvPicPr>
        <p:blipFill>
          <a:blip r:embed="rId3" cstate="print"/>
          <a:srcRect/>
          <a:stretch>
            <a:fillRect/>
          </a:stretch>
        </p:blipFill>
        <p:spPr bwMode="auto">
          <a:xfrm>
            <a:off x="-304800" y="712788"/>
            <a:ext cx="9372600" cy="6221412"/>
          </a:xfrm>
          <a:prstGeom prst="rect">
            <a:avLst/>
          </a:prstGeom>
          <a:noFill/>
          <a:ln w="9525">
            <a:noFill/>
            <a:miter lim="800000"/>
            <a:headEnd/>
            <a:tailEnd/>
          </a:ln>
        </p:spPr>
      </p:pic>
      <p:pic>
        <p:nvPicPr>
          <p:cNvPr id="80900" name="Picture 4" descr="GCC_20p_100m_current_zoom"/>
          <p:cNvPicPr>
            <a:picLocks noChangeAspect="1" noChangeArrowheads="1"/>
          </p:cNvPicPr>
          <p:nvPr/>
        </p:nvPicPr>
        <p:blipFill>
          <a:blip r:embed="rId4" cstate="print"/>
          <a:srcRect/>
          <a:stretch>
            <a:fillRect/>
          </a:stretch>
        </p:blipFill>
        <p:spPr bwMode="auto">
          <a:xfrm>
            <a:off x="3505200" y="3124200"/>
            <a:ext cx="3000375" cy="2566988"/>
          </a:xfrm>
          <a:prstGeom prst="rect">
            <a:avLst/>
          </a:prstGeom>
          <a:noFill/>
          <a:ln w="9525">
            <a:noFill/>
            <a:miter lim="800000"/>
            <a:headEnd/>
            <a:tailEnd/>
          </a:ln>
        </p:spPr>
      </p:pic>
      <p:sp>
        <p:nvSpPr>
          <p:cNvPr id="80901" name="Oval 5"/>
          <p:cNvSpPr>
            <a:spLocks noChangeArrowheads="1"/>
          </p:cNvSpPr>
          <p:nvPr/>
        </p:nvSpPr>
        <p:spPr bwMode="auto">
          <a:xfrm>
            <a:off x="2133600" y="1524000"/>
            <a:ext cx="457200" cy="4724400"/>
          </a:xfrm>
          <a:prstGeom prst="ellipse">
            <a:avLst/>
          </a:prstGeom>
          <a:noFill/>
          <a:ln w="28575">
            <a:solidFill>
              <a:srgbClr val="FF0000"/>
            </a:solidFill>
            <a:round/>
            <a:headEnd/>
            <a:tailEnd/>
          </a:ln>
        </p:spPr>
        <p:txBody>
          <a:bodyPr wrap="none" anchor="ctr"/>
          <a:lstStyle/>
          <a:p>
            <a:endParaRPr lang="en-US"/>
          </a:p>
        </p:txBody>
      </p:sp>
      <p:sp>
        <p:nvSpPr>
          <p:cNvPr id="80902" name="Line 6"/>
          <p:cNvSpPr>
            <a:spLocks noChangeShapeType="1"/>
          </p:cNvSpPr>
          <p:nvPr/>
        </p:nvSpPr>
        <p:spPr bwMode="auto">
          <a:xfrm>
            <a:off x="2590800" y="3733800"/>
            <a:ext cx="1295400" cy="609600"/>
          </a:xfrm>
          <a:prstGeom prst="line">
            <a:avLst/>
          </a:prstGeom>
          <a:noFill/>
          <a:ln w="28575">
            <a:solidFill>
              <a:srgbClr val="FF0000"/>
            </a:solidFill>
            <a:round/>
            <a:headEnd/>
            <a:tailEnd type="triangle" w="med" len="med"/>
          </a:ln>
        </p:spPr>
        <p:txBody>
          <a:bodyPr/>
          <a:lstStyle/>
          <a:p>
            <a:endParaRPr lang="en-US"/>
          </a:p>
        </p:txBody>
      </p:sp>
      <p:sp>
        <p:nvSpPr>
          <p:cNvPr id="80903" name="Text Box 7"/>
          <p:cNvSpPr txBox="1">
            <a:spLocks noChangeArrowheads="1"/>
          </p:cNvSpPr>
          <p:nvPr/>
        </p:nvSpPr>
        <p:spPr bwMode="auto">
          <a:xfrm>
            <a:off x="1527175" y="1233488"/>
            <a:ext cx="5819775" cy="430212"/>
          </a:xfrm>
          <a:prstGeom prst="rect">
            <a:avLst/>
          </a:prstGeom>
          <a:solidFill>
            <a:schemeClr val="tx1">
              <a:lumMod val="50000"/>
              <a:lumOff val="50000"/>
            </a:schemeClr>
          </a:solidFill>
          <a:ln w="9525" algn="ctr">
            <a:noFill/>
            <a:miter lim="800000"/>
            <a:headEnd/>
            <a:tailEnd/>
          </a:ln>
        </p:spPr>
        <p:txBody>
          <a:bodyPr wrap="none">
            <a:spAutoFit/>
          </a:bodyPr>
          <a:lstStyle/>
          <a:p>
            <a:r>
              <a:rPr lang="en-US">
                <a:solidFill>
                  <a:schemeClr val="bg1"/>
                </a:solidFill>
              </a:rPr>
              <a:t>FPGA with 18% grey-code counters implemented</a:t>
            </a:r>
          </a:p>
        </p:txBody>
      </p:sp>
      <p:sp>
        <p:nvSpPr>
          <p:cNvPr id="80904" name="Title 8"/>
          <p:cNvSpPr>
            <a:spLocks noGrp="1"/>
          </p:cNvSpPr>
          <p:nvPr>
            <p:ph type="title"/>
          </p:nvPr>
        </p:nvSpPr>
        <p:spPr>
          <a:xfrm>
            <a:off x="1677988" y="14288"/>
            <a:ext cx="7200900" cy="841375"/>
          </a:xfrm>
        </p:spPr>
        <p:txBody>
          <a:bodyPr/>
          <a:lstStyle/>
          <a:p>
            <a:r>
              <a:rPr lang="en-US" smtClean="0"/>
              <a:t>Transient Current Waveform - Simulated</a:t>
            </a:r>
          </a:p>
        </p:txBody>
      </p:sp>
    </p:spTree>
    <p:extLst>
      <p:ext uri="{BB962C8B-B14F-4D97-AF65-F5344CB8AC3E}">
        <p14:creationId xmlns:p14="http://schemas.microsoft.com/office/powerpoint/2010/main" val="12746277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186257" y="13611"/>
            <a:ext cx="8979006" cy="842731"/>
          </a:xfrm>
        </p:spPr>
        <p:txBody>
          <a:bodyPr/>
          <a:lstStyle/>
          <a:p>
            <a:r>
              <a:rPr lang="en-US" dirty="0" smtClean="0"/>
              <a:t>Voltage Disturbance Calculations with Z-Parameters</a:t>
            </a:r>
            <a:endParaRPr lang="en-US" dirty="0"/>
          </a:p>
        </p:txBody>
      </p:sp>
      <p:grpSp>
        <p:nvGrpSpPr>
          <p:cNvPr id="2" name="Group 3"/>
          <p:cNvGrpSpPr>
            <a:grpSpLocks/>
          </p:cNvGrpSpPr>
          <p:nvPr/>
        </p:nvGrpSpPr>
        <p:grpSpPr bwMode="auto">
          <a:xfrm>
            <a:off x="355600" y="1295400"/>
            <a:ext cx="8788400" cy="1435100"/>
            <a:chOff x="224" y="960"/>
            <a:chExt cx="5536" cy="904"/>
          </a:xfrm>
        </p:grpSpPr>
        <p:sp>
          <p:nvSpPr>
            <p:cNvPr id="159748" name="Rectangle 4"/>
            <p:cNvSpPr>
              <a:spLocks noChangeArrowheads="1"/>
            </p:cNvSpPr>
            <p:nvPr/>
          </p:nvSpPr>
          <p:spPr bwMode="auto">
            <a:xfrm>
              <a:off x="2336" y="1008"/>
              <a:ext cx="1248" cy="768"/>
            </a:xfrm>
            <a:prstGeom prst="rect">
              <a:avLst/>
            </a:prstGeom>
            <a:noFill/>
            <a:ln w="28575">
              <a:solidFill>
                <a:schemeClr val="tx1"/>
              </a:solidFill>
              <a:miter lim="800000"/>
              <a:headEnd/>
              <a:tailEnd/>
            </a:ln>
            <a:effectLst/>
          </p:spPr>
          <p:txBody>
            <a:bodyPr wrap="none" anchor="ctr"/>
            <a:lstStyle/>
            <a:p>
              <a:endParaRPr lang="en-US"/>
            </a:p>
          </p:txBody>
        </p:sp>
        <p:sp>
          <p:nvSpPr>
            <p:cNvPr id="159749" name="Line 5"/>
            <p:cNvSpPr>
              <a:spLocks noChangeShapeType="1"/>
            </p:cNvSpPr>
            <p:nvPr/>
          </p:nvSpPr>
          <p:spPr bwMode="auto">
            <a:xfrm>
              <a:off x="3584" y="1200"/>
              <a:ext cx="480" cy="0"/>
            </a:xfrm>
            <a:prstGeom prst="line">
              <a:avLst/>
            </a:prstGeom>
            <a:noFill/>
            <a:ln w="28575">
              <a:solidFill>
                <a:schemeClr val="tx1"/>
              </a:solidFill>
              <a:round/>
              <a:headEnd/>
              <a:tailEnd/>
            </a:ln>
            <a:effectLst/>
          </p:spPr>
          <p:txBody>
            <a:bodyPr/>
            <a:lstStyle/>
            <a:p>
              <a:endParaRPr lang="en-US"/>
            </a:p>
          </p:txBody>
        </p:sp>
        <p:sp>
          <p:nvSpPr>
            <p:cNvPr id="159750" name="Line 6"/>
            <p:cNvSpPr>
              <a:spLocks noChangeShapeType="1"/>
            </p:cNvSpPr>
            <p:nvPr/>
          </p:nvSpPr>
          <p:spPr bwMode="auto">
            <a:xfrm>
              <a:off x="3584" y="1584"/>
              <a:ext cx="480" cy="0"/>
            </a:xfrm>
            <a:prstGeom prst="line">
              <a:avLst/>
            </a:prstGeom>
            <a:noFill/>
            <a:ln w="28575">
              <a:solidFill>
                <a:schemeClr val="tx1"/>
              </a:solidFill>
              <a:round/>
              <a:headEnd/>
              <a:tailEnd/>
            </a:ln>
            <a:effectLst/>
          </p:spPr>
          <p:txBody>
            <a:bodyPr/>
            <a:lstStyle/>
            <a:p>
              <a:endParaRPr lang="en-US"/>
            </a:p>
          </p:txBody>
        </p:sp>
        <p:sp>
          <p:nvSpPr>
            <p:cNvPr id="159751" name="Line 7"/>
            <p:cNvSpPr>
              <a:spLocks noChangeShapeType="1"/>
            </p:cNvSpPr>
            <p:nvPr/>
          </p:nvSpPr>
          <p:spPr bwMode="auto">
            <a:xfrm>
              <a:off x="1856" y="1200"/>
              <a:ext cx="480" cy="0"/>
            </a:xfrm>
            <a:prstGeom prst="line">
              <a:avLst/>
            </a:prstGeom>
            <a:noFill/>
            <a:ln w="28575">
              <a:solidFill>
                <a:schemeClr val="tx1"/>
              </a:solidFill>
              <a:round/>
              <a:headEnd/>
              <a:tailEnd/>
            </a:ln>
            <a:effectLst/>
          </p:spPr>
          <p:txBody>
            <a:bodyPr/>
            <a:lstStyle/>
            <a:p>
              <a:endParaRPr lang="en-US"/>
            </a:p>
          </p:txBody>
        </p:sp>
        <p:sp>
          <p:nvSpPr>
            <p:cNvPr id="159752" name="Line 8"/>
            <p:cNvSpPr>
              <a:spLocks noChangeShapeType="1"/>
            </p:cNvSpPr>
            <p:nvPr/>
          </p:nvSpPr>
          <p:spPr bwMode="auto">
            <a:xfrm>
              <a:off x="1856" y="1584"/>
              <a:ext cx="480" cy="0"/>
            </a:xfrm>
            <a:prstGeom prst="line">
              <a:avLst/>
            </a:prstGeom>
            <a:noFill/>
            <a:ln w="28575">
              <a:solidFill>
                <a:schemeClr val="tx1"/>
              </a:solidFill>
              <a:round/>
              <a:headEnd/>
              <a:tailEnd/>
            </a:ln>
            <a:effectLst/>
          </p:spPr>
          <p:txBody>
            <a:bodyPr/>
            <a:lstStyle/>
            <a:p>
              <a:endParaRPr lang="en-US"/>
            </a:p>
          </p:txBody>
        </p:sp>
        <p:sp>
          <p:nvSpPr>
            <p:cNvPr id="159753" name="Oval 9"/>
            <p:cNvSpPr>
              <a:spLocks noChangeArrowheads="1"/>
            </p:cNvSpPr>
            <p:nvPr/>
          </p:nvSpPr>
          <p:spPr bwMode="auto">
            <a:xfrm>
              <a:off x="1809" y="1173"/>
              <a:ext cx="48" cy="48"/>
            </a:xfrm>
            <a:prstGeom prst="ellipse">
              <a:avLst/>
            </a:prstGeom>
            <a:noFill/>
            <a:ln w="19050">
              <a:solidFill>
                <a:schemeClr val="tx1"/>
              </a:solidFill>
              <a:round/>
              <a:headEnd/>
              <a:tailEnd/>
            </a:ln>
            <a:effectLst/>
          </p:spPr>
          <p:txBody>
            <a:bodyPr wrap="none" anchor="ctr"/>
            <a:lstStyle/>
            <a:p>
              <a:endParaRPr lang="en-US"/>
            </a:p>
          </p:txBody>
        </p:sp>
        <p:sp>
          <p:nvSpPr>
            <p:cNvPr id="159754" name="Oval 10"/>
            <p:cNvSpPr>
              <a:spLocks noChangeArrowheads="1"/>
            </p:cNvSpPr>
            <p:nvPr/>
          </p:nvSpPr>
          <p:spPr bwMode="auto">
            <a:xfrm>
              <a:off x="1808" y="1557"/>
              <a:ext cx="48" cy="48"/>
            </a:xfrm>
            <a:prstGeom prst="ellipse">
              <a:avLst/>
            </a:prstGeom>
            <a:noFill/>
            <a:ln w="19050">
              <a:solidFill>
                <a:schemeClr val="tx1"/>
              </a:solidFill>
              <a:round/>
              <a:headEnd/>
              <a:tailEnd/>
            </a:ln>
            <a:effectLst/>
          </p:spPr>
          <p:txBody>
            <a:bodyPr wrap="none" anchor="ctr"/>
            <a:lstStyle/>
            <a:p>
              <a:endParaRPr lang="en-US"/>
            </a:p>
          </p:txBody>
        </p:sp>
        <p:sp>
          <p:nvSpPr>
            <p:cNvPr id="159755" name="Oval 11"/>
            <p:cNvSpPr>
              <a:spLocks noChangeArrowheads="1"/>
            </p:cNvSpPr>
            <p:nvPr/>
          </p:nvSpPr>
          <p:spPr bwMode="auto">
            <a:xfrm>
              <a:off x="4064" y="1179"/>
              <a:ext cx="48" cy="48"/>
            </a:xfrm>
            <a:prstGeom prst="ellipse">
              <a:avLst/>
            </a:prstGeom>
            <a:noFill/>
            <a:ln w="19050">
              <a:solidFill>
                <a:schemeClr val="tx1"/>
              </a:solidFill>
              <a:round/>
              <a:headEnd/>
              <a:tailEnd/>
            </a:ln>
            <a:effectLst/>
          </p:spPr>
          <p:txBody>
            <a:bodyPr wrap="none" anchor="ctr"/>
            <a:lstStyle/>
            <a:p>
              <a:endParaRPr lang="en-US"/>
            </a:p>
          </p:txBody>
        </p:sp>
        <p:sp>
          <p:nvSpPr>
            <p:cNvPr id="159756" name="Oval 12"/>
            <p:cNvSpPr>
              <a:spLocks noChangeArrowheads="1"/>
            </p:cNvSpPr>
            <p:nvPr/>
          </p:nvSpPr>
          <p:spPr bwMode="auto">
            <a:xfrm>
              <a:off x="4063" y="1563"/>
              <a:ext cx="48" cy="48"/>
            </a:xfrm>
            <a:prstGeom prst="ellipse">
              <a:avLst/>
            </a:prstGeom>
            <a:noFill/>
            <a:ln w="19050">
              <a:solidFill>
                <a:schemeClr val="tx1"/>
              </a:solidFill>
              <a:round/>
              <a:headEnd/>
              <a:tailEnd/>
            </a:ln>
            <a:effectLst/>
          </p:spPr>
          <p:txBody>
            <a:bodyPr wrap="none" anchor="ctr"/>
            <a:lstStyle/>
            <a:p>
              <a:endParaRPr lang="en-US"/>
            </a:p>
          </p:txBody>
        </p:sp>
        <p:grpSp>
          <p:nvGrpSpPr>
            <p:cNvPr id="3" name="Group 13"/>
            <p:cNvGrpSpPr>
              <a:grpSpLocks/>
            </p:cNvGrpSpPr>
            <p:nvPr/>
          </p:nvGrpSpPr>
          <p:grpSpPr bwMode="auto">
            <a:xfrm>
              <a:off x="4276" y="1296"/>
              <a:ext cx="240" cy="240"/>
              <a:chOff x="4176" y="1104"/>
              <a:chExt cx="240" cy="240"/>
            </a:xfrm>
          </p:grpSpPr>
          <p:sp>
            <p:nvSpPr>
              <p:cNvPr id="159758" name="Oval 14"/>
              <p:cNvSpPr>
                <a:spLocks noChangeArrowheads="1"/>
              </p:cNvSpPr>
              <p:nvPr/>
            </p:nvSpPr>
            <p:spPr bwMode="auto">
              <a:xfrm>
                <a:off x="4176" y="1104"/>
                <a:ext cx="240" cy="240"/>
              </a:xfrm>
              <a:prstGeom prst="ellipse">
                <a:avLst/>
              </a:prstGeom>
              <a:noFill/>
              <a:ln w="19050">
                <a:solidFill>
                  <a:schemeClr val="tx1"/>
                </a:solidFill>
                <a:round/>
                <a:headEnd/>
                <a:tailEnd/>
              </a:ln>
              <a:effectLst/>
            </p:spPr>
            <p:txBody>
              <a:bodyPr wrap="none" anchor="ctr"/>
              <a:lstStyle/>
              <a:p>
                <a:endParaRPr lang="en-US"/>
              </a:p>
            </p:txBody>
          </p:sp>
          <p:sp>
            <p:nvSpPr>
              <p:cNvPr id="159759" name="Freeform 15"/>
              <p:cNvSpPr>
                <a:spLocks/>
              </p:cNvSpPr>
              <p:nvPr/>
            </p:nvSpPr>
            <p:spPr bwMode="auto">
              <a:xfrm>
                <a:off x="4176" y="1192"/>
                <a:ext cx="240" cy="104"/>
              </a:xfrm>
              <a:custGeom>
                <a:avLst/>
                <a:gdLst/>
                <a:ahLst/>
                <a:cxnLst>
                  <a:cxn ang="0">
                    <a:pos x="0" y="56"/>
                  </a:cxn>
                  <a:cxn ang="0">
                    <a:pos x="48" y="8"/>
                  </a:cxn>
                  <a:cxn ang="0">
                    <a:pos x="144" y="104"/>
                  </a:cxn>
                  <a:cxn ang="0">
                    <a:pos x="240" y="8"/>
                  </a:cxn>
                </a:cxnLst>
                <a:rect l="0" t="0" r="r" b="b"/>
                <a:pathLst>
                  <a:path w="240" h="104">
                    <a:moveTo>
                      <a:pt x="0" y="56"/>
                    </a:moveTo>
                    <a:cubicBezTo>
                      <a:pt x="12" y="28"/>
                      <a:pt x="24" y="0"/>
                      <a:pt x="48" y="8"/>
                    </a:cubicBezTo>
                    <a:cubicBezTo>
                      <a:pt x="72" y="16"/>
                      <a:pt x="112" y="104"/>
                      <a:pt x="144" y="104"/>
                    </a:cubicBezTo>
                    <a:cubicBezTo>
                      <a:pt x="176" y="104"/>
                      <a:pt x="224" y="24"/>
                      <a:pt x="240" y="8"/>
                    </a:cubicBezTo>
                  </a:path>
                </a:pathLst>
              </a:custGeom>
              <a:noFill/>
              <a:ln w="9525">
                <a:solidFill>
                  <a:schemeClr val="tx1"/>
                </a:solidFill>
                <a:round/>
                <a:headEnd/>
                <a:tailEnd/>
              </a:ln>
              <a:effectLst/>
            </p:spPr>
            <p:txBody>
              <a:bodyPr/>
              <a:lstStyle/>
              <a:p>
                <a:endParaRPr lang="en-US"/>
              </a:p>
            </p:txBody>
          </p:sp>
        </p:grpSp>
        <p:sp>
          <p:nvSpPr>
            <p:cNvPr id="159760" name="Line 16"/>
            <p:cNvSpPr>
              <a:spLocks noChangeShapeType="1"/>
            </p:cNvSpPr>
            <p:nvPr/>
          </p:nvSpPr>
          <p:spPr bwMode="auto">
            <a:xfrm>
              <a:off x="4112" y="1200"/>
              <a:ext cx="288" cy="0"/>
            </a:xfrm>
            <a:prstGeom prst="line">
              <a:avLst/>
            </a:prstGeom>
            <a:noFill/>
            <a:ln w="19050">
              <a:solidFill>
                <a:schemeClr val="tx1"/>
              </a:solidFill>
              <a:round/>
              <a:headEnd/>
              <a:tailEnd/>
            </a:ln>
            <a:effectLst/>
          </p:spPr>
          <p:txBody>
            <a:bodyPr/>
            <a:lstStyle/>
            <a:p>
              <a:endParaRPr lang="en-US"/>
            </a:p>
          </p:txBody>
        </p:sp>
        <p:sp>
          <p:nvSpPr>
            <p:cNvPr id="159761" name="Line 17"/>
            <p:cNvSpPr>
              <a:spLocks noChangeShapeType="1"/>
            </p:cNvSpPr>
            <p:nvPr/>
          </p:nvSpPr>
          <p:spPr bwMode="auto">
            <a:xfrm>
              <a:off x="4112" y="1584"/>
              <a:ext cx="288" cy="0"/>
            </a:xfrm>
            <a:prstGeom prst="line">
              <a:avLst/>
            </a:prstGeom>
            <a:noFill/>
            <a:ln w="19050">
              <a:solidFill>
                <a:schemeClr val="tx1"/>
              </a:solidFill>
              <a:round/>
              <a:headEnd/>
              <a:tailEnd/>
            </a:ln>
            <a:effectLst/>
          </p:spPr>
          <p:txBody>
            <a:bodyPr/>
            <a:lstStyle/>
            <a:p>
              <a:endParaRPr lang="en-US"/>
            </a:p>
          </p:txBody>
        </p:sp>
        <p:sp>
          <p:nvSpPr>
            <p:cNvPr id="159762" name="Line 18"/>
            <p:cNvSpPr>
              <a:spLocks noChangeShapeType="1"/>
            </p:cNvSpPr>
            <p:nvPr/>
          </p:nvSpPr>
          <p:spPr bwMode="auto">
            <a:xfrm flipV="1">
              <a:off x="4400" y="1536"/>
              <a:ext cx="0" cy="144"/>
            </a:xfrm>
            <a:prstGeom prst="line">
              <a:avLst/>
            </a:prstGeom>
            <a:noFill/>
            <a:ln w="9525">
              <a:solidFill>
                <a:schemeClr val="tx1"/>
              </a:solidFill>
              <a:round/>
              <a:headEnd/>
              <a:tailEnd/>
            </a:ln>
            <a:effectLst/>
          </p:spPr>
          <p:txBody>
            <a:bodyPr/>
            <a:lstStyle/>
            <a:p>
              <a:endParaRPr lang="en-US"/>
            </a:p>
          </p:txBody>
        </p:sp>
        <p:sp>
          <p:nvSpPr>
            <p:cNvPr id="159763" name="Line 19"/>
            <p:cNvSpPr>
              <a:spLocks noChangeShapeType="1"/>
            </p:cNvSpPr>
            <p:nvPr/>
          </p:nvSpPr>
          <p:spPr bwMode="auto">
            <a:xfrm flipV="1">
              <a:off x="4400" y="1200"/>
              <a:ext cx="0" cy="96"/>
            </a:xfrm>
            <a:prstGeom prst="line">
              <a:avLst/>
            </a:prstGeom>
            <a:noFill/>
            <a:ln w="9525">
              <a:solidFill>
                <a:schemeClr val="tx1"/>
              </a:solidFill>
              <a:round/>
              <a:headEnd/>
              <a:tailEnd/>
            </a:ln>
            <a:effectLst/>
          </p:spPr>
          <p:txBody>
            <a:bodyPr/>
            <a:lstStyle/>
            <a:p>
              <a:endParaRPr lang="en-US"/>
            </a:p>
          </p:txBody>
        </p:sp>
        <p:sp>
          <p:nvSpPr>
            <p:cNvPr id="159764" name="Text Box 20"/>
            <p:cNvSpPr txBox="1">
              <a:spLocks noChangeArrowheads="1"/>
            </p:cNvSpPr>
            <p:nvPr/>
          </p:nvSpPr>
          <p:spPr bwMode="auto">
            <a:xfrm>
              <a:off x="3968" y="960"/>
              <a:ext cx="336" cy="231"/>
            </a:xfrm>
            <a:prstGeom prst="rect">
              <a:avLst/>
            </a:prstGeom>
            <a:noFill/>
            <a:ln w="9525">
              <a:noFill/>
              <a:miter lim="800000"/>
              <a:headEnd/>
              <a:tailEnd/>
            </a:ln>
            <a:effectLst/>
          </p:spPr>
          <p:txBody>
            <a:bodyPr>
              <a:spAutoFit/>
            </a:bodyPr>
            <a:lstStyle/>
            <a:p>
              <a:pPr>
                <a:spcBef>
                  <a:spcPct val="50000"/>
                </a:spcBef>
              </a:pPr>
              <a:r>
                <a:rPr lang="en-US"/>
                <a:t>V</a:t>
              </a:r>
              <a:r>
                <a:rPr lang="en-US" sz="1000"/>
                <a:t>2</a:t>
              </a:r>
            </a:p>
          </p:txBody>
        </p:sp>
        <p:sp>
          <p:nvSpPr>
            <p:cNvPr id="159765" name="Line 21"/>
            <p:cNvSpPr>
              <a:spLocks noChangeShapeType="1"/>
            </p:cNvSpPr>
            <p:nvPr/>
          </p:nvSpPr>
          <p:spPr bwMode="auto">
            <a:xfrm flipV="1">
              <a:off x="4688" y="1248"/>
              <a:ext cx="0" cy="240"/>
            </a:xfrm>
            <a:prstGeom prst="line">
              <a:avLst/>
            </a:prstGeom>
            <a:noFill/>
            <a:ln w="12700">
              <a:solidFill>
                <a:schemeClr val="tx1"/>
              </a:solidFill>
              <a:round/>
              <a:headEnd/>
              <a:tailEnd type="triangle" w="med" len="med"/>
            </a:ln>
            <a:effectLst/>
          </p:spPr>
          <p:txBody>
            <a:bodyPr/>
            <a:lstStyle/>
            <a:p>
              <a:endParaRPr lang="en-US"/>
            </a:p>
          </p:txBody>
        </p:sp>
        <p:sp>
          <p:nvSpPr>
            <p:cNvPr id="159766" name="Text Box 22"/>
            <p:cNvSpPr txBox="1">
              <a:spLocks noChangeArrowheads="1"/>
            </p:cNvSpPr>
            <p:nvPr/>
          </p:nvSpPr>
          <p:spPr bwMode="auto">
            <a:xfrm>
              <a:off x="4736" y="1257"/>
              <a:ext cx="336" cy="231"/>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I</a:t>
              </a:r>
              <a:r>
                <a:rPr lang="en-US" sz="1000"/>
                <a:t>2</a:t>
              </a:r>
            </a:p>
          </p:txBody>
        </p:sp>
        <p:sp>
          <p:nvSpPr>
            <p:cNvPr id="159767" name="Text Box 23"/>
            <p:cNvSpPr txBox="1">
              <a:spLocks noChangeArrowheads="1"/>
            </p:cNvSpPr>
            <p:nvPr/>
          </p:nvSpPr>
          <p:spPr bwMode="auto">
            <a:xfrm>
              <a:off x="4896" y="1231"/>
              <a:ext cx="864" cy="407"/>
            </a:xfrm>
            <a:prstGeom prst="rect">
              <a:avLst/>
            </a:prstGeom>
            <a:noFill/>
            <a:ln w="9525">
              <a:noFill/>
              <a:miter lim="800000"/>
              <a:headEnd/>
              <a:tailEnd/>
            </a:ln>
            <a:effectLst/>
          </p:spPr>
          <p:txBody>
            <a:bodyPr wrap="square">
              <a:spAutoFit/>
            </a:bodyPr>
            <a:lstStyle/>
            <a:p>
              <a:pPr>
                <a:spcBef>
                  <a:spcPct val="50000"/>
                </a:spcBef>
              </a:pPr>
              <a:r>
                <a:rPr lang="en-US" sz="1800" dirty="0" smtClean="0">
                  <a:solidFill>
                    <a:srgbClr val="0000FF"/>
                  </a:solidFill>
                </a:rPr>
                <a:t>(from IC simulation)</a:t>
              </a:r>
              <a:endParaRPr lang="en-US" sz="1800" dirty="0">
                <a:solidFill>
                  <a:srgbClr val="0000FF"/>
                </a:solidFill>
              </a:endParaRPr>
            </a:p>
          </p:txBody>
        </p:sp>
        <p:sp>
          <p:nvSpPr>
            <p:cNvPr id="159768" name="Line 24"/>
            <p:cNvSpPr>
              <a:spLocks noChangeShapeType="1"/>
            </p:cNvSpPr>
            <p:nvPr/>
          </p:nvSpPr>
          <p:spPr bwMode="auto">
            <a:xfrm>
              <a:off x="4304" y="1680"/>
              <a:ext cx="192" cy="0"/>
            </a:xfrm>
            <a:prstGeom prst="line">
              <a:avLst/>
            </a:prstGeom>
            <a:noFill/>
            <a:ln w="9525">
              <a:solidFill>
                <a:schemeClr val="tx1"/>
              </a:solidFill>
              <a:round/>
              <a:headEnd/>
              <a:tailEnd/>
            </a:ln>
            <a:effectLst/>
          </p:spPr>
          <p:txBody>
            <a:bodyPr/>
            <a:lstStyle/>
            <a:p>
              <a:endParaRPr lang="en-US"/>
            </a:p>
          </p:txBody>
        </p:sp>
        <p:sp>
          <p:nvSpPr>
            <p:cNvPr id="159769" name="Line 25"/>
            <p:cNvSpPr>
              <a:spLocks noChangeShapeType="1"/>
            </p:cNvSpPr>
            <p:nvPr/>
          </p:nvSpPr>
          <p:spPr bwMode="auto">
            <a:xfrm>
              <a:off x="4352" y="1728"/>
              <a:ext cx="96" cy="0"/>
            </a:xfrm>
            <a:prstGeom prst="line">
              <a:avLst/>
            </a:prstGeom>
            <a:noFill/>
            <a:ln w="9525">
              <a:solidFill>
                <a:schemeClr val="tx1"/>
              </a:solidFill>
              <a:round/>
              <a:headEnd/>
              <a:tailEnd/>
            </a:ln>
            <a:effectLst/>
          </p:spPr>
          <p:txBody>
            <a:bodyPr/>
            <a:lstStyle/>
            <a:p>
              <a:endParaRPr lang="en-US"/>
            </a:p>
          </p:txBody>
        </p:sp>
        <p:sp>
          <p:nvSpPr>
            <p:cNvPr id="159770" name="Line 26"/>
            <p:cNvSpPr>
              <a:spLocks noChangeShapeType="1"/>
            </p:cNvSpPr>
            <p:nvPr/>
          </p:nvSpPr>
          <p:spPr bwMode="auto">
            <a:xfrm>
              <a:off x="4380" y="1776"/>
              <a:ext cx="48" cy="0"/>
            </a:xfrm>
            <a:prstGeom prst="line">
              <a:avLst/>
            </a:prstGeom>
            <a:noFill/>
            <a:ln w="9525">
              <a:solidFill>
                <a:schemeClr val="tx1"/>
              </a:solidFill>
              <a:round/>
              <a:headEnd/>
              <a:tailEnd/>
            </a:ln>
            <a:effectLst/>
          </p:spPr>
          <p:txBody>
            <a:bodyPr/>
            <a:lstStyle/>
            <a:p>
              <a:endParaRPr lang="en-US"/>
            </a:p>
          </p:txBody>
        </p:sp>
        <p:sp>
          <p:nvSpPr>
            <p:cNvPr id="159771" name="Line 27"/>
            <p:cNvSpPr>
              <a:spLocks noChangeShapeType="1"/>
            </p:cNvSpPr>
            <p:nvPr/>
          </p:nvSpPr>
          <p:spPr bwMode="auto">
            <a:xfrm flipV="1">
              <a:off x="1616" y="1584"/>
              <a:ext cx="0" cy="144"/>
            </a:xfrm>
            <a:prstGeom prst="line">
              <a:avLst/>
            </a:prstGeom>
            <a:noFill/>
            <a:ln w="9525">
              <a:solidFill>
                <a:schemeClr val="tx1"/>
              </a:solidFill>
              <a:round/>
              <a:headEnd/>
              <a:tailEnd/>
            </a:ln>
            <a:effectLst/>
          </p:spPr>
          <p:txBody>
            <a:bodyPr/>
            <a:lstStyle/>
            <a:p>
              <a:endParaRPr lang="en-US"/>
            </a:p>
          </p:txBody>
        </p:sp>
        <p:sp>
          <p:nvSpPr>
            <p:cNvPr id="159772" name="Line 28"/>
            <p:cNvSpPr>
              <a:spLocks noChangeShapeType="1"/>
            </p:cNvSpPr>
            <p:nvPr/>
          </p:nvSpPr>
          <p:spPr bwMode="auto">
            <a:xfrm>
              <a:off x="1520" y="1728"/>
              <a:ext cx="192" cy="0"/>
            </a:xfrm>
            <a:prstGeom prst="line">
              <a:avLst/>
            </a:prstGeom>
            <a:noFill/>
            <a:ln w="9525">
              <a:solidFill>
                <a:schemeClr val="tx1"/>
              </a:solidFill>
              <a:round/>
              <a:headEnd/>
              <a:tailEnd/>
            </a:ln>
            <a:effectLst/>
          </p:spPr>
          <p:txBody>
            <a:bodyPr/>
            <a:lstStyle/>
            <a:p>
              <a:endParaRPr lang="en-US"/>
            </a:p>
          </p:txBody>
        </p:sp>
        <p:sp>
          <p:nvSpPr>
            <p:cNvPr id="159773" name="Line 29"/>
            <p:cNvSpPr>
              <a:spLocks noChangeShapeType="1"/>
            </p:cNvSpPr>
            <p:nvPr/>
          </p:nvSpPr>
          <p:spPr bwMode="auto">
            <a:xfrm>
              <a:off x="1568" y="1776"/>
              <a:ext cx="96" cy="0"/>
            </a:xfrm>
            <a:prstGeom prst="line">
              <a:avLst/>
            </a:prstGeom>
            <a:noFill/>
            <a:ln w="9525">
              <a:solidFill>
                <a:schemeClr val="tx1"/>
              </a:solidFill>
              <a:round/>
              <a:headEnd/>
              <a:tailEnd/>
            </a:ln>
            <a:effectLst/>
          </p:spPr>
          <p:txBody>
            <a:bodyPr/>
            <a:lstStyle/>
            <a:p>
              <a:endParaRPr lang="en-US"/>
            </a:p>
          </p:txBody>
        </p:sp>
        <p:sp>
          <p:nvSpPr>
            <p:cNvPr id="159774" name="Line 30"/>
            <p:cNvSpPr>
              <a:spLocks noChangeShapeType="1"/>
            </p:cNvSpPr>
            <p:nvPr/>
          </p:nvSpPr>
          <p:spPr bwMode="auto">
            <a:xfrm>
              <a:off x="1596" y="1824"/>
              <a:ext cx="48" cy="0"/>
            </a:xfrm>
            <a:prstGeom prst="line">
              <a:avLst/>
            </a:prstGeom>
            <a:noFill/>
            <a:ln w="9525">
              <a:solidFill>
                <a:schemeClr val="tx1"/>
              </a:solidFill>
              <a:round/>
              <a:headEnd/>
              <a:tailEnd/>
            </a:ln>
            <a:effectLst/>
          </p:spPr>
          <p:txBody>
            <a:bodyPr/>
            <a:lstStyle/>
            <a:p>
              <a:endParaRPr lang="en-US"/>
            </a:p>
          </p:txBody>
        </p:sp>
        <p:sp>
          <p:nvSpPr>
            <p:cNvPr id="159775" name="Line 31"/>
            <p:cNvSpPr>
              <a:spLocks noChangeShapeType="1"/>
            </p:cNvSpPr>
            <p:nvPr/>
          </p:nvSpPr>
          <p:spPr bwMode="auto">
            <a:xfrm flipH="1">
              <a:off x="1328" y="1584"/>
              <a:ext cx="480" cy="0"/>
            </a:xfrm>
            <a:prstGeom prst="line">
              <a:avLst/>
            </a:prstGeom>
            <a:noFill/>
            <a:ln w="9525">
              <a:solidFill>
                <a:schemeClr val="tx1"/>
              </a:solidFill>
              <a:round/>
              <a:headEnd/>
              <a:tailEnd/>
            </a:ln>
            <a:effectLst/>
          </p:spPr>
          <p:txBody>
            <a:bodyPr/>
            <a:lstStyle/>
            <a:p>
              <a:endParaRPr lang="en-US"/>
            </a:p>
          </p:txBody>
        </p:sp>
        <p:sp>
          <p:nvSpPr>
            <p:cNvPr id="159776" name="Line 32"/>
            <p:cNvSpPr>
              <a:spLocks noChangeShapeType="1"/>
            </p:cNvSpPr>
            <p:nvPr/>
          </p:nvSpPr>
          <p:spPr bwMode="auto">
            <a:xfrm flipH="1">
              <a:off x="1328" y="1200"/>
              <a:ext cx="480" cy="0"/>
            </a:xfrm>
            <a:prstGeom prst="line">
              <a:avLst/>
            </a:prstGeom>
            <a:noFill/>
            <a:ln w="9525">
              <a:solidFill>
                <a:schemeClr val="tx1"/>
              </a:solidFill>
              <a:round/>
              <a:headEnd/>
              <a:tailEnd/>
            </a:ln>
            <a:effectLst/>
          </p:spPr>
          <p:txBody>
            <a:bodyPr/>
            <a:lstStyle/>
            <a:p>
              <a:endParaRPr lang="en-US"/>
            </a:p>
          </p:txBody>
        </p:sp>
        <p:sp>
          <p:nvSpPr>
            <p:cNvPr id="159777" name="Rectangle 33"/>
            <p:cNvSpPr>
              <a:spLocks noChangeArrowheads="1"/>
            </p:cNvSpPr>
            <p:nvPr/>
          </p:nvSpPr>
          <p:spPr bwMode="auto">
            <a:xfrm>
              <a:off x="224" y="960"/>
              <a:ext cx="1008" cy="624"/>
            </a:xfrm>
            <a:prstGeom prst="rect">
              <a:avLst/>
            </a:prstGeom>
            <a:noFill/>
            <a:ln w="9525">
              <a:solidFill>
                <a:schemeClr val="tx1"/>
              </a:solidFill>
              <a:miter lim="800000"/>
              <a:headEnd/>
              <a:tailEnd/>
            </a:ln>
            <a:effectLst/>
          </p:spPr>
          <p:txBody>
            <a:bodyPr wrap="none" anchor="ctr"/>
            <a:lstStyle/>
            <a:p>
              <a:endParaRPr lang="en-US"/>
            </a:p>
          </p:txBody>
        </p:sp>
        <p:sp>
          <p:nvSpPr>
            <p:cNvPr id="159778" name="Rectangle 34"/>
            <p:cNvSpPr>
              <a:spLocks noChangeArrowheads="1"/>
            </p:cNvSpPr>
            <p:nvPr/>
          </p:nvSpPr>
          <p:spPr bwMode="auto">
            <a:xfrm>
              <a:off x="272" y="1008"/>
              <a:ext cx="576" cy="288"/>
            </a:xfrm>
            <a:prstGeom prst="rect">
              <a:avLst/>
            </a:prstGeom>
            <a:solidFill>
              <a:srgbClr val="DDDDDD"/>
            </a:solidFill>
            <a:ln w="9525">
              <a:solidFill>
                <a:schemeClr val="tx1"/>
              </a:solidFill>
              <a:miter lim="800000"/>
              <a:headEnd/>
              <a:tailEnd/>
            </a:ln>
            <a:effectLst/>
          </p:spPr>
          <p:txBody>
            <a:bodyPr wrap="none" anchor="ctr"/>
            <a:lstStyle/>
            <a:p>
              <a:endParaRPr lang="en-US"/>
            </a:p>
          </p:txBody>
        </p:sp>
        <p:sp>
          <p:nvSpPr>
            <p:cNvPr id="159779" name="Text Box 35"/>
            <p:cNvSpPr txBox="1">
              <a:spLocks noChangeArrowheads="1"/>
            </p:cNvSpPr>
            <p:nvPr/>
          </p:nvSpPr>
          <p:spPr bwMode="auto">
            <a:xfrm>
              <a:off x="244" y="1261"/>
              <a:ext cx="1152" cy="330"/>
            </a:xfrm>
            <a:prstGeom prst="rect">
              <a:avLst/>
            </a:prstGeom>
            <a:noFill/>
            <a:ln w="9525">
              <a:noFill/>
              <a:miter lim="800000"/>
              <a:headEnd/>
              <a:tailEnd/>
            </a:ln>
            <a:effectLst/>
          </p:spPr>
          <p:txBody>
            <a:bodyPr>
              <a:spAutoFit/>
            </a:bodyPr>
            <a:lstStyle/>
            <a:p>
              <a:pPr algn="l">
                <a:spcBef>
                  <a:spcPts val="0"/>
                </a:spcBef>
              </a:pPr>
              <a:r>
                <a:rPr lang="en-US" sz="1400" dirty="0"/>
                <a:t>Spectrum </a:t>
              </a:r>
              <a:r>
                <a:rPr lang="en-US" sz="1400" dirty="0" smtClean="0"/>
                <a:t>Analyzer, Scope, other IC</a:t>
              </a:r>
            </a:p>
          </p:txBody>
        </p:sp>
        <p:sp>
          <p:nvSpPr>
            <p:cNvPr id="159780" name="Oval 36"/>
            <p:cNvSpPr>
              <a:spLocks noChangeArrowheads="1"/>
            </p:cNvSpPr>
            <p:nvPr/>
          </p:nvSpPr>
          <p:spPr bwMode="auto">
            <a:xfrm>
              <a:off x="1120" y="1488"/>
              <a:ext cx="48" cy="48"/>
            </a:xfrm>
            <a:prstGeom prst="ellipse">
              <a:avLst/>
            </a:prstGeom>
            <a:noFill/>
            <a:ln w="12700">
              <a:solidFill>
                <a:schemeClr val="tx1"/>
              </a:solidFill>
              <a:round/>
              <a:headEnd/>
              <a:tailEnd/>
            </a:ln>
            <a:effectLst/>
          </p:spPr>
          <p:txBody>
            <a:bodyPr wrap="none" anchor="ctr"/>
            <a:lstStyle/>
            <a:p>
              <a:endParaRPr lang="en-US"/>
            </a:p>
          </p:txBody>
        </p:sp>
        <p:sp>
          <p:nvSpPr>
            <p:cNvPr id="159781" name="Text Box 37"/>
            <p:cNvSpPr txBox="1">
              <a:spLocks noChangeArrowheads="1"/>
            </p:cNvSpPr>
            <p:nvPr/>
          </p:nvSpPr>
          <p:spPr bwMode="auto">
            <a:xfrm>
              <a:off x="1712" y="960"/>
              <a:ext cx="336" cy="231"/>
            </a:xfrm>
            <a:prstGeom prst="rect">
              <a:avLst/>
            </a:prstGeom>
            <a:noFill/>
            <a:ln w="9525">
              <a:noFill/>
              <a:miter lim="800000"/>
              <a:headEnd/>
              <a:tailEnd/>
            </a:ln>
            <a:effectLst/>
          </p:spPr>
          <p:txBody>
            <a:bodyPr>
              <a:spAutoFit/>
            </a:bodyPr>
            <a:lstStyle/>
            <a:p>
              <a:pPr>
                <a:spcBef>
                  <a:spcPct val="50000"/>
                </a:spcBef>
              </a:pPr>
              <a:r>
                <a:rPr lang="en-US"/>
                <a:t>V</a:t>
              </a:r>
              <a:r>
                <a:rPr lang="en-US" sz="1000"/>
                <a:t>1</a:t>
              </a:r>
            </a:p>
          </p:txBody>
        </p:sp>
        <p:sp>
          <p:nvSpPr>
            <p:cNvPr id="159782" name="Text Box 38"/>
            <p:cNvSpPr txBox="1">
              <a:spLocks noChangeArrowheads="1"/>
            </p:cNvSpPr>
            <p:nvPr/>
          </p:nvSpPr>
          <p:spPr bwMode="auto">
            <a:xfrm>
              <a:off x="1376" y="1209"/>
              <a:ext cx="336" cy="231"/>
            </a:xfrm>
            <a:prstGeom prst="rect">
              <a:avLst/>
            </a:prstGeom>
            <a:noFill/>
            <a:ln w="9525">
              <a:noFill/>
              <a:miter lim="800000"/>
              <a:headEnd/>
              <a:tailEnd/>
            </a:ln>
            <a:effectLst/>
          </p:spPr>
          <p:txBody>
            <a:bodyPr>
              <a:spAutoFit/>
            </a:bodyPr>
            <a:lstStyle/>
            <a:p>
              <a:pPr>
                <a:spcBef>
                  <a:spcPct val="50000"/>
                </a:spcBef>
              </a:pPr>
              <a:r>
                <a:rPr lang="en-US">
                  <a:latin typeface="Times New Roman" pitchFamily="18" charset="0"/>
                </a:rPr>
                <a:t>I</a:t>
              </a:r>
              <a:r>
                <a:rPr lang="en-US" sz="1000"/>
                <a:t>1</a:t>
              </a:r>
            </a:p>
          </p:txBody>
        </p:sp>
        <p:sp>
          <p:nvSpPr>
            <p:cNvPr id="159783" name="Text Box 39"/>
            <p:cNvSpPr txBox="1">
              <a:spLocks noChangeArrowheads="1"/>
            </p:cNvSpPr>
            <p:nvPr/>
          </p:nvSpPr>
          <p:spPr bwMode="auto">
            <a:xfrm>
              <a:off x="416" y="1593"/>
              <a:ext cx="624" cy="271"/>
            </a:xfrm>
            <a:prstGeom prst="rect">
              <a:avLst/>
            </a:prstGeom>
            <a:noFill/>
            <a:ln w="9525">
              <a:noFill/>
              <a:miter lim="800000"/>
              <a:headEnd/>
              <a:tailEnd/>
            </a:ln>
            <a:effectLst/>
          </p:spPr>
          <p:txBody>
            <a:bodyPr>
              <a:spAutoFit/>
            </a:bodyPr>
            <a:lstStyle/>
            <a:p>
              <a:pPr>
                <a:spcBef>
                  <a:spcPct val="50000"/>
                </a:spcBef>
              </a:pPr>
              <a:r>
                <a:rPr lang="en-US" dirty="0" smtClean="0">
                  <a:solidFill>
                    <a:srgbClr val="0000FF"/>
                  </a:solidFill>
                  <a:latin typeface="Times New Roman" pitchFamily="18" charset="0"/>
                </a:rPr>
                <a:t>Z</a:t>
              </a:r>
              <a:r>
                <a:rPr lang="en-US" sz="1000" dirty="0" smtClean="0">
                  <a:solidFill>
                    <a:srgbClr val="0000FF"/>
                  </a:solidFill>
                </a:rPr>
                <a:t>L </a:t>
              </a:r>
              <a:r>
                <a:rPr lang="en-US" sz="1400" dirty="0">
                  <a:solidFill>
                    <a:srgbClr val="0000FF"/>
                  </a:solidFill>
                </a:rPr>
                <a:t>= 50 </a:t>
              </a:r>
              <a:r>
                <a:rPr lang="el-GR" sz="1400" dirty="0">
                  <a:solidFill>
                    <a:srgbClr val="0000FF"/>
                  </a:solidFill>
                </a:rPr>
                <a:t>Ω</a:t>
              </a:r>
            </a:p>
          </p:txBody>
        </p:sp>
        <p:sp>
          <p:nvSpPr>
            <p:cNvPr id="159784" name="Line 40"/>
            <p:cNvSpPr>
              <a:spLocks noChangeShapeType="1"/>
            </p:cNvSpPr>
            <p:nvPr/>
          </p:nvSpPr>
          <p:spPr bwMode="auto">
            <a:xfrm>
              <a:off x="1568" y="1296"/>
              <a:ext cx="384" cy="0"/>
            </a:xfrm>
            <a:prstGeom prst="line">
              <a:avLst/>
            </a:prstGeom>
            <a:noFill/>
            <a:ln w="19050">
              <a:solidFill>
                <a:schemeClr val="tx1"/>
              </a:solidFill>
              <a:round/>
              <a:headEnd/>
              <a:tailEnd type="triangle" w="med" len="med"/>
            </a:ln>
            <a:effectLst/>
          </p:spPr>
          <p:txBody>
            <a:bodyPr/>
            <a:lstStyle/>
            <a:p>
              <a:endParaRPr lang="en-US"/>
            </a:p>
          </p:txBody>
        </p:sp>
      </p:grpSp>
      <p:sp>
        <p:nvSpPr>
          <p:cNvPr id="159785" name="Rectangle 41"/>
          <p:cNvSpPr>
            <a:spLocks noChangeArrowheads="1"/>
          </p:cNvSpPr>
          <p:nvPr/>
        </p:nvSpPr>
        <p:spPr bwMode="auto">
          <a:xfrm>
            <a:off x="0" y="3186113"/>
            <a:ext cx="9144000" cy="0"/>
          </a:xfrm>
          <a:prstGeom prst="rect">
            <a:avLst/>
          </a:prstGeom>
          <a:noFill/>
          <a:ln w="9525">
            <a:noFill/>
            <a:miter lim="800000"/>
            <a:headEnd/>
            <a:tailEnd/>
          </a:ln>
          <a:effectLst/>
        </p:spPr>
        <p:txBody>
          <a:bodyPr wrap="none" anchor="ctr">
            <a:spAutoFit/>
          </a:bodyPr>
          <a:lstStyle/>
          <a:p>
            <a:endParaRPr lang="en-US"/>
          </a:p>
        </p:txBody>
      </p:sp>
      <p:graphicFrame>
        <p:nvGraphicFramePr>
          <p:cNvPr id="159786" name="Object 42"/>
          <p:cNvGraphicFramePr>
            <a:graphicFrameLocks noChangeAspect="1"/>
          </p:cNvGraphicFramePr>
          <p:nvPr/>
        </p:nvGraphicFramePr>
        <p:xfrm>
          <a:off x="3392906" y="4018547"/>
          <a:ext cx="2491245" cy="794084"/>
        </p:xfrm>
        <a:graphic>
          <a:graphicData uri="http://schemas.openxmlformats.org/presentationml/2006/ole">
            <mc:AlternateContent xmlns:mc="http://schemas.openxmlformats.org/markup-compatibility/2006">
              <mc:Choice xmlns:v="urn:schemas-microsoft-com:vml" Requires="v">
                <p:oleObj spid="_x0000_s1879231" name="Equation" r:id="rId3" imgW="1524000" imgH="482600" progId="Equation.DSMT4">
                  <p:embed/>
                </p:oleObj>
              </mc:Choice>
              <mc:Fallback>
                <p:oleObj name="Equation" r:id="rId3" imgW="1524000" imgH="482600" progId="Equation.DSMT4">
                  <p:embed/>
                  <p:pic>
                    <p:nvPicPr>
                      <p:cNvPr id="159786" name="Object 4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2906" y="4018547"/>
                        <a:ext cx="2491245" cy="7940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9788" name="Object 44"/>
          <p:cNvGraphicFramePr>
            <a:graphicFrameLocks noChangeAspect="1"/>
          </p:cNvGraphicFramePr>
          <p:nvPr>
            <p:extLst/>
          </p:nvPr>
        </p:nvGraphicFramePr>
        <p:xfrm>
          <a:off x="1422400" y="2857500"/>
          <a:ext cx="1585913" cy="457200"/>
        </p:xfrm>
        <a:graphic>
          <a:graphicData uri="http://schemas.openxmlformats.org/presentationml/2006/ole">
            <mc:AlternateContent xmlns:mc="http://schemas.openxmlformats.org/markup-compatibility/2006">
              <mc:Choice xmlns:v="urn:schemas-microsoft-com:vml" Requires="v">
                <p:oleObj spid="_x0000_s1879232" name="Equation" r:id="rId5" imgW="787320" imgH="228600" progId="Equation.DSMT4">
                  <p:embed/>
                </p:oleObj>
              </mc:Choice>
              <mc:Fallback>
                <p:oleObj name="Equation" r:id="rId5" imgW="787320" imgH="228600" progId="Equation.DSMT4">
                  <p:embed/>
                  <p:pic>
                    <p:nvPicPr>
                      <p:cNvPr id="159788" name="Object 44"/>
                      <p:cNvPicPr>
                        <a:picLocks noChangeAspect="1" noChangeArrowheads="1"/>
                      </p:cNvPicPr>
                      <p:nvPr/>
                    </p:nvPicPr>
                    <p:blipFill>
                      <a:blip r:embed="rId6"/>
                      <a:srcRect/>
                      <a:stretch>
                        <a:fillRect/>
                      </a:stretch>
                    </p:blipFill>
                    <p:spPr bwMode="auto">
                      <a:xfrm>
                        <a:off x="1422400" y="2857500"/>
                        <a:ext cx="1585913"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9789" name="Rectangle 45"/>
          <p:cNvSpPr>
            <a:spLocks noChangeArrowheads="1"/>
          </p:cNvSpPr>
          <p:nvPr/>
        </p:nvSpPr>
        <p:spPr bwMode="auto">
          <a:xfrm>
            <a:off x="0" y="3233738"/>
            <a:ext cx="9144000" cy="0"/>
          </a:xfrm>
          <a:prstGeom prst="rect">
            <a:avLst/>
          </a:prstGeom>
          <a:noFill/>
          <a:ln w="9525">
            <a:noFill/>
            <a:miter lim="800000"/>
            <a:headEnd/>
            <a:tailEnd/>
          </a:ln>
          <a:effectLst/>
        </p:spPr>
        <p:txBody>
          <a:bodyPr wrap="none" anchor="ctr">
            <a:spAutoFit/>
          </a:bodyPr>
          <a:lstStyle/>
          <a:p>
            <a:endParaRPr lang="en-US"/>
          </a:p>
        </p:txBody>
      </p:sp>
      <p:sp>
        <p:nvSpPr>
          <p:cNvPr id="159791" name="Rectangle 47"/>
          <p:cNvSpPr>
            <a:spLocks noChangeArrowheads="1"/>
          </p:cNvSpPr>
          <p:nvPr/>
        </p:nvSpPr>
        <p:spPr bwMode="auto">
          <a:xfrm>
            <a:off x="0" y="3238500"/>
            <a:ext cx="9144000" cy="0"/>
          </a:xfrm>
          <a:prstGeom prst="rect">
            <a:avLst/>
          </a:prstGeom>
          <a:noFill/>
          <a:ln w="9525">
            <a:noFill/>
            <a:miter lim="800000"/>
            <a:headEnd/>
            <a:tailEnd/>
          </a:ln>
          <a:effectLst/>
        </p:spPr>
        <p:txBody>
          <a:bodyPr wrap="none" anchor="ctr">
            <a:spAutoFit/>
          </a:bodyPr>
          <a:lstStyle/>
          <a:p>
            <a:endParaRPr lang="en-US"/>
          </a:p>
        </p:txBody>
      </p:sp>
      <p:sp>
        <p:nvSpPr>
          <p:cNvPr id="159794" name="Text Box 50"/>
          <p:cNvSpPr txBox="1">
            <a:spLocks noChangeArrowheads="1"/>
          </p:cNvSpPr>
          <p:nvPr/>
        </p:nvSpPr>
        <p:spPr bwMode="auto">
          <a:xfrm>
            <a:off x="381000" y="6041868"/>
            <a:ext cx="8458200" cy="707886"/>
          </a:xfrm>
          <a:prstGeom prst="rect">
            <a:avLst/>
          </a:prstGeom>
          <a:noFill/>
          <a:ln w="9525">
            <a:noFill/>
            <a:miter lim="800000"/>
            <a:headEnd/>
            <a:tailEnd/>
          </a:ln>
          <a:effectLst/>
        </p:spPr>
        <p:txBody>
          <a:bodyPr>
            <a:spAutoFit/>
          </a:bodyPr>
          <a:lstStyle/>
          <a:p>
            <a:pPr algn="l">
              <a:spcBef>
                <a:spcPts val="0"/>
              </a:spcBef>
            </a:pPr>
            <a:r>
              <a:rPr lang="en-US" sz="2000" dirty="0">
                <a:latin typeface="Times New Roman" pitchFamily="18" charset="0"/>
              </a:rPr>
              <a:t>I</a:t>
            </a:r>
            <a:r>
              <a:rPr lang="en-US" sz="2000" baseline="-25000" dirty="0">
                <a:latin typeface="Times New Roman" pitchFamily="18" charset="0"/>
              </a:rPr>
              <a:t>2</a:t>
            </a:r>
            <a:r>
              <a:rPr lang="en-US" sz="2000" dirty="0">
                <a:latin typeface="Times New Roman" pitchFamily="18" charset="0"/>
              </a:rPr>
              <a:t> is </a:t>
            </a:r>
            <a:r>
              <a:rPr lang="en-US" sz="2000" dirty="0" smtClean="0">
                <a:latin typeface="Times New Roman" pitchFamily="18" charset="0"/>
              </a:rPr>
              <a:t>from IC simulation</a:t>
            </a:r>
            <a:r>
              <a:rPr lang="en-US" sz="2000" dirty="0">
                <a:latin typeface="Times New Roman" pitchFamily="18" charset="0"/>
              </a:rPr>
              <a:t>. </a:t>
            </a:r>
            <a:r>
              <a:rPr lang="en-US" sz="2000" dirty="0" smtClean="0">
                <a:latin typeface="Times New Roman" pitchFamily="18" charset="0"/>
              </a:rPr>
              <a:t>  Z</a:t>
            </a:r>
            <a:r>
              <a:rPr lang="en-US" sz="2000" baseline="-25000" dirty="0" smtClean="0"/>
              <a:t>21</a:t>
            </a:r>
            <a:r>
              <a:rPr lang="en-US" sz="2000" dirty="0" smtClean="0">
                <a:latin typeface="Times New Roman" pitchFamily="18" charset="0"/>
              </a:rPr>
              <a:t> </a:t>
            </a:r>
            <a:r>
              <a:rPr lang="en-US" sz="2000" dirty="0">
                <a:latin typeface="Times New Roman" pitchFamily="18" charset="0"/>
              </a:rPr>
              <a:t>and Z</a:t>
            </a:r>
            <a:r>
              <a:rPr lang="en-US" sz="2000" baseline="-25000" dirty="0"/>
              <a:t>11</a:t>
            </a:r>
            <a:r>
              <a:rPr lang="en-US" sz="2000" dirty="0">
                <a:latin typeface="Times New Roman" pitchFamily="18" charset="0"/>
              </a:rPr>
              <a:t> are both from impedance </a:t>
            </a:r>
            <a:r>
              <a:rPr lang="en-US" sz="2000" dirty="0" smtClean="0">
                <a:latin typeface="Times New Roman" pitchFamily="18" charset="0"/>
              </a:rPr>
              <a:t>simulation (also are calculated from S-parameters from modeling or measurement).  </a:t>
            </a:r>
            <a:endParaRPr lang="en-US" sz="2000" dirty="0">
              <a:latin typeface="Times New Roman" pitchFamily="18" charset="0"/>
            </a:endParaRPr>
          </a:p>
        </p:txBody>
      </p:sp>
      <p:sp>
        <p:nvSpPr>
          <p:cNvPr id="159799" name="Text Box 55"/>
          <p:cNvSpPr txBox="1">
            <a:spLocks noChangeArrowheads="1"/>
          </p:cNvSpPr>
          <p:nvPr/>
        </p:nvSpPr>
        <p:spPr bwMode="auto">
          <a:xfrm>
            <a:off x="3810000" y="1329901"/>
            <a:ext cx="1752600" cy="1323439"/>
          </a:xfrm>
          <a:prstGeom prst="rect">
            <a:avLst/>
          </a:prstGeom>
          <a:noFill/>
          <a:ln w="9525">
            <a:noFill/>
            <a:miter lim="800000"/>
            <a:headEnd/>
            <a:tailEnd/>
          </a:ln>
          <a:effectLst/>
        </p:spPr>
        <p:txBody>
          <a:bodyPr>
            <a:spAutoFit/>
          </a:bodyPr>
          <a:lstStyle/>
          <a:p>
            <a:pPr algn="ctr">
              <a:spcBef>
                <a:spcPct val="50000"/>
              </a:spcBef>
            </a:pPr>
            <a:r>
              <a:rPr lang="en-US" altLang="zh-CN" sz="2000" b="1" dirty="0">
                <a:solidFill>
                  <a:srgbClr val="287F3D"/>
                </a:solidFill>
                <a:latin typeface="Times New Roman" pitchFamily="18" charset="0"/>
                <a:ea typeface="宋体" pitchFamily="2" charset="-122"/>
              </a:rPr>
              <a:t>PCB + </a:t>
            </a:r>
            <a:r>
              <a:rPr lang="en-US" altLang="zh-CN" sz="2000" b="1" dirty="0" smtClean="0">
                <a:solidFill>
                  <a:srgbClr val="287F3D"/>
                </a:solidFill>
                <a:latin typeface="Times New Roman" pitchFamily="18" charset="0"/>
                <a:ea typeface="宋体" pitchFamily="2" charset="-122"/>
              </a:rPr>
              <a:t>(Package </a:t>
            </a:r>
            <a:r>
              <a:rPr lang="en-US" altLang="zh-CN" sz="2000" b="1" dirty="0">
                <a:solidFill>
                  <a:srgbClr val="287F3D"/>
                </a:solidFill>
                <a:latin typeface="Times New Roman" pitchFamily="18" charset="0"/>
                <a:ea typeface="宋体" pitchFamily="2" charset="-122"/>
              </a:rPr>
              <a:t>+ On-die </a:t>
            </a:r>
            <a:r>
              <a:rPr lang="en-US" altLang="zh-CN" sz="2000" b="1" dirty="0" smtClean="0">
                <a:solidFill>
                  <a:srgbClr val="287F3D"/>
                </a:solidFill>
                <a:latin typeface="Times New Roman" pitchFamily="18" charset="0"/>
                <a:ea typeface="宋体" pitchFamily="2" charset="-122"/>
              </a:rPr>
              <a:t>capacitance)</a:t>
            </a:r>
            <a:endParaRPr lang="en-US" sz="2000" b="1" dirty="0">
              <a:solidFill>
                <a:srgbClr val="287F3D"/>
              </a:solidFill>
              <a:latin typeface="Times New Roman" pitchFamily="18" charset="0"/>
            </a:endParaRPr>
          </a:p>
        </p:txBody>
      </p:sp>
      <p:graphicFrame>
        <p:nvGraphicFramePr>
          <p:cNvPr id="159800" name="Object 56"/>
          <p:cNvGraphicFramePr>
            <a:graphicFrameLocks noGrp="1" noChangeAspect="1"/>
          </p:cNvGraphicFramePr>
          <p:nvPr>
            <p:ph idx="1"/>
          </p:nvPr>
        </p:nvGraphicFramePr>
        <p:xfrm>
          <a:off x="6193589" y="2641600"/>
          <a:ext cx="2723148" cy="1231900"/>
        </p:xfrm>
        <a:graphic>
          <a:graphicData uri="http://schemas.openxmlformats.org/presentationml/2006/ole">
            <mc:AlternateContent xmlns:mc="http://schemas.openxmlformats.org/markup-compatibility/2006">
              <mc:Choice xmlns:v="urn:schemas-microsoft-com:vml" Requires="v">
                <p:oleObj spid="_x0000_s1879233" name="Equation" r:id="rId7" imgW="1854000" imgH="838080" progId="Equation.DSMT4">
                  <p:embed/>
                </p:oleObj>
              </mc:Choice>
              <mc:Fallback>
                <p:oleObj name="Equation" r:id="rId7" imgW="1854000" imgH="838080" progId="Equation.DSMT4">
                  <p:embed/>
                  <p:pic>
                    <p:nvPicPr>
                      <p:cNvPr id="159800" name="Object 56"/>
                      <p:cNvPicPr>
                        <a:picLocks noGrp="1"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3589" y="2641600"/>
                        <a:ext cx="2723148" cy="1231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05542" name="Object 2"/>
          <p:cNvGraphicFramePr>
            <a:graphicFrameLocks noChangeAspect="1"/>
          </p:cNvGraphicFramePr>
          <p:nvPr/>
        </p:nvGraphicFramePr>
        <p:xfrm>
          <a:off x="3282282" y="2695074"/>
          <a:ext cx="2715023" cy="1247359"/>
        </p:xfrm>
        <a:graphic>
          <a:graphicData uri="http://schemas.openxmlformats.org/presentationml/2006/ole">
            <mc:AlternateContent xmlns:mc="http://schemas.openxmlformats.org/markup-compatibility/2006">
              <mc:Choice xmlns:v="urn:schemas-microsoft-com:vml" Requires="v">
                <p:oleObj spid="_x0000_s1879234" name="Picture" r:id="rId9" imgW="2733294" imgH="1257300" progId="Word.Picture.8">
                  <p:embed/>
                </p:oleObj>
              </mc:Choice>
              <mc:Fallback>
                <p:oleObj name="Picture" r:id="rId9" imgW="2733294" imgH="1257300" progId="Word.Picture.8">
                  <p:embed/>
                  <p:pic>
                    <p:nvPicPr>
                      <p:cNvPr id="705542"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82282" y="2695074"/>
                        <a:ext cx="2715023" cy="124735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5" name="TextBox 54"/>
          <p:cNvSpPr txBox="1"/>
          <p:nvPr/>
        </p:nvSpPr>
        <p:spPr>
          <a:xfrm>
            <a:off x="6543842" y="4854742"/>
            <a:ext cx="2598821" cy="954107"/>
          </a:xfrm>
          <a:prstGeom prst="rect">
            <a:avLst/>
          </a:prstGeom>
          <a:solidFill>
            <a:schemeClr val="tx1">
              <a:lumMod val="50000"/>
              <a:lumOff val="50000"/>
            </a:schemeClr>
          </a:solidFill>
          <a:ln>
            <a:solidFill>
              <a:schemeClr val="tx1">
                <a:lumMod val="50000"/>
                <a:lumOff val="50000"/>
              </a:schemeClr>
            </a:solidFill>
          </a:ln>
        </p:spPr>
        <p:style>
          <a:lnRef idx="0">
            <a:schemeClr val="accent6"/>
          </a:lnRef>
          <a:fillRef idx="3">
            <a:schemeClr val="accent6"/>
          </a:fillRef>
          <a:effectRef idx="3">
            <a:schemeClr val="accent6"/>
          </a:effectRef>
          <a:fontRef idx="minor">
            <a:schemeClr val="lt1"/>
          </a:fontRef>
        </p:style>
        <p:txBody>
          <a:bodyPr wrap="square" rtlCol="0">
            <a:spAutoFit/>
          </a:bodyPr>
          <a:lstStyle/>
          <a:p>
            <a:pPr algn="l"/>
            <a:r>
              <a:rPr lang="en-US" sz="2800" dirty="0" smtClean="0">
                <a:solidFill>
                  <a:schemeClr val="bg1"/>
                </a:solidFill>
              </a:rPr>
              <a:t>Then the PDN </a:t>
            </a:r>
          </a:p>
          <a:p>
            <a:pPr algn="l">
              <a:spcBef>
                <a:spcPts val="0"/>
              </a:spcBef>
            </a:pPr>
            <a:r>
              <a:rPr lang="en-US" sz="2800" dirty="0" smtClean="0">
                <a:solidFill>
                  <a:schemeClr val="bg1"/>
                </a:solidFill>
              </a:rPr>
              <a:t>noise voltage is</a:t>
            </a:r>
            <a:endParaRPr lang="en-US" sz="2800" dirty="0">
              <a:solidFill>
                <a:schemeClr val="bg1"/>
              </a:solidFill>
            </a:endParaRPr>
          </a:p>
        </p:txBody>
      </p:sp>
      <p:graphicFrame>
        <p:nvGraphicFramePr>
          <p:cNvPr id="159792" name="Object 48"/>
          <p:cNvGraphicFramePr>
            <a:graphicFrameLocks noChangeAspect="1"/>
          </p:cNvGraphicFramePr>
          <p:nvPr/>
        </p:nvGraphicFramePr>
        <p:xfrm>
          <a:off x="3856038" y="4791075"/>
          <a:ext cx="1639887" cy="1196975"/>
        </p:xfrm>
        <a:graphic>
          <a:graphicData uri="http://schemas.openxmlformats.org/presentationml/2006/ole">
            <mc:AlternateContent xmlns:mc="http://schemas.openxmlformats.org/markup-compatibility/2006">
              <mc:Choice xmlns:v="urn:schemas-microsoft-com:vml" Requires="v">
                <p:oleObj spid="_x0000_s1879235" name="Equation" r:id="rId11" imgW="901440" imgH="660240" progId="Equation.DSMT4">
                  <p:embed/>
                </p:oleObj>
              </mc:Choice>
              <mc:Fallback>
                <p:oleObj name="Equation" r:id="rId11" imgW="901440" imgH="660240" progId="Equation.DSMT4">
                  <p:embed/>
                  <p:pic>
                    <p:nvPicPr>
                      <p:cNvPr id="159792" name="Object 4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56038" y="4791075"/>
                        <a:ext cx="1639887"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53" name="Straight Arrow Connector 52"/>
          <p:cNvCxnSpPr/>
          <p:nvPr/>
        </p:nvCxnSpPr>
        <p:spPr bwMode="auto">
          <a:xfrm flipH="1" flipV="1">
            <a:off x="6438900" y="3543301"/>
            <a:ext cx="203200" cy="1432736"/>
          </a:xfrm>
          <a:prstGeom prst="straightConnector1">
            <a:avLst/>
          </a:prstGeom>
          <a:noFill/>
          <a:ln w="28575" cap="flat" cmpd="sng" algn="ctr">
            <a:solidFill>
              <a:schemeClr val="tx1">
                <a:lumMod val="50000"/>
                <a:lumOff val="50000"/>
              </a:schemeClr>
            </a:solidFill>
            <a:prstDash val="solid"/>
            <a:round/>
            <a:headEnd type="none" w="med" len="med"/>
            <a:tailEnd type="arrow"/>
          </a:ln>
          <a:effectLst/>
        </p:spPr>
      </p:cxnSp>
      <p:cxnSp>
        <p:nvCxnSpPr>
          <p:cNvPr id="54" name="Straight Arrow Connector 53"/>
          <p:cNvCxnSpPr/>
          <p:nvPr/>
        </p:nvCxnSpPr>
        <p:spPr bwMode="auto">
          <a:xfrm flipH="1">
            <a:off x="5486400" y="5181600"/>
            <a:ext cx="1155700" cy="0"/>
          </a:xfrm>
          <a:prstGeom prst="straightConnector1">
            <a:avLst/>
          </a:prstGeom>
          <a:noFill/>
          <a:ln w="28575" cap="flat" cmpd="sng" algn="ctr">
            <a:solidFill>
              <a:schemeClr val="tx1">
                <a:lumMod val="50000"/>
                <a:lumOff val="50000"/>
              </a:schemeClr>
            </a:solidFill>
            <a:prstDash val="solid"/>
            <a:round/>
            <a:headEnd type="none" w="med" len="med"/>
            <a:tailEnd type="arrow"/>
          </a:ln>
          <a:effectLst/>
        </p:spPr>
      </p:cxnSp>
      <p:graphicFrame>
        <p:nvGraphicFramePr>
          <p:cNvPr id="56" name="Object 44"/>
          <p:cNvGraphicFramePr>
            <a:graphicFrameLocks noChangeAspect="1"/>
          </p:cNvGraphicFramePr>
          <p:nvPr>
            <p:extLst/>
          </p:nvPr>
        </p:nvGraphicFramePr>
        <p:xfrm>
          <a:off x="186256" y="3882396"/>
          <a:ext cx="1277938" cy="457200"/>
        </p:xfrm>
        <a:graphic>
          <a:graphicData uri="http://schemas.openxmlformats.org/presentationml/2006/ole">
            <mc:AlternateContent xmlns:mc="http://schemas.openxmlformats.org/markup-compatibility/2006">
              <mc:Choice xmlns:v="urn:schemas-microsoft-com:vml" Requires="v">
                <p:oleObj spid="_x0000_s1879236" name="Equation" r:id="rId13" imgW="634680" imgH="228600" progId="Equation.DSMT4">
                  <p:embed/>
                </p:oleObj>
              </mc:Choice>
              <mc:Fallback>
                <p:oleObj name="Equation" r:id="rId13" imgW="634680" imgH="228600" progId="Equation.DSMT4">
                  <p:embed/>
                  <p:pic>
                    <p:nvPicPr>
                      <p:cNvPr id="56" name="Object 44"/>
                      <p:cNvPicPr>
                        <a:picLocks noChangeAspect="1" noChangeArrowheads="1"/>
                      </p:cNvPicPr>
                      <p:nvPr/>
                    </p:nvPicPr>
                    <p:blipFill>
                      <a:blip r:embed="rId14"/>
                      <a:srcRect/>
                      <a:stretch>
                        <a:fillRect/>
                      </a:stretch>
                    </p:blipFill>
                    <p:spPr bwMode="auto">
                      <a:xfrm>
                        <a:off x="186256" y="3882396"/>
                        <a:ext cx="127793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TextBox 3"/>
          <p:cNvSpPr txBox="1"/>
          <p:nvPr/>
        </p:nvSpPr>
        <p:spPr>
          <a:xfrm>
            <a:off x="132811" y="3541124"/>
            <a:ext cx="2151551" cy="430887"/>
          </a:xfrm>
          <a:prstGeom prst="rect">
            <a:avLst/>
          </a:prstGeom>
          <a:noFill/>
        </p:spPr>
        <p:txBody>
          <a:bodyPr wrap="none" rtlCol="0">
            <a:spAutoFit/>
          </a:bodyPr>
          <a:lstStyle/>
          <a:p>
            <a:r>
              <a:rPr lang="en-US" dirty="0" smtClean="0"/>
              <a:t>For measurement</a:t>
            </a:r>
            <a:endParaRPr lang="en-US" dirty="0"/>
          </a:p>
        </p:txBody>
      </p:sp>
      <p:sp>
        <p:nvSpPr>
          <p:cNvPr id="57" name="TextBox 56"/>
          <p:cNvSpPr txBox="1"/>
          <p:nvPr/>
        </p:nvSpPr>
        <p:spPr>
          <a:xfrm>
            <a:off x="102855" y="4306136"/>
            <a:ext cx="1281121" cy="430887"/>
          </a:xfrm>
          <a:prstGeom prst="rect">
            <a:avLst/>
          </a:prstGeom>
          <a:noFill/>
        </p:spPr>
        <p:txBody>
          <a:bodyPr wrap="none" rtlCol="0">
            <a:spAutoFit/>
          </a:bodyPr>
          <a:lstStyle/>
          <a:p>
            <a:r>
              <a:rPr lang="en-US" dirty="0" smtClean="0"/>
              <a:t>otherwise</a:t>
            </a:r>
            <a:endParaRPr lang="en-US" dirty="0"/>
          </a:p>
        </p:txBody>
      </p:sp>
      <p:graphicFrame>
        <p:nvGraphicFramePr>
          <p:cNvPr id="58" name="Object 44"/>
          <p:cNvGraphicFramePr>
            <a:graphicFrameLocks noChangeAspect="1"/>
          </p:cNvGraphicFramePr>
          <p:nvPr>
            <p:extLst/>
          </p:nvPr>
        </p:nvGraphicFramePr>
        <p:xfrm>
          <a:off x="140093" y="4672944"/>
          <a:ext cx="2351088" cy="457200"/>
        </p:xfrm>
        <a:graphic>
          <a:graphicData uri="http://schemas.openxmlformats.org/presentationml/2006/ole">
            <mc:AlternateContent xmlns:mc="http://schemas.openxmlformats.org/markup-compatibility/2006">
              <mc:Choice xmlns:v="urn:schemas-microsoft-com:vml" Requires="v">
                <p:oleObj spid="_x0000_s1879237" name="Equation" r:id="rId15" imgW="1168200" imgH="228600" progId="Equation.DSMT4">
                  <p:embed/>
                </p:oleObj>
              </mc:Choice>
              <mc:Fallback>
                <p:oleObj name="Equation" r:id="rId15" imgW="1168200" imgH="228600" progId="Equation.DSMT4">
                  <p:embed/>
                  <p:pic>
                    <p:nvPicPr>
                      <p:cNvPr id="58" name="Object 44"/>
                      <p:cNvPicPr>
                        <a:picLocks noChangeAspect="1" noChangeArrowheads="1"/>
                      </p:cNvPicPr>
                      <p:nvPr/>
                    </p:nvPicPr>
                    <p:blipFill>
                      <a:blip r:embed="rId16"/>
                      <a:srcRect/>
                      <a:stretch>
                        <a:fillRect/>
                      </a:stretch>
                    </p:blipFill>
                    <p:spPr bwMode="auto">
                      <a:xfrm>
                        <a:off x="140093" y="4672944"/>
                        <a:ext cx="2351088"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9" name="TextBox 58"/>
          <p:cNvSpPr txBox="1"/>
          <p:nvPr/>
        </p:nvSpPr>
        <p:spPr>
          <a:xfrm>
            <a:off x="132811" y="5138023"/>
            <a:ext cx="2813589" cy="769441"/>
          </a:xfrm>
          <a:prstGeom prst="rect">
            <a:avLst/>
          </a:prstGeom>
          <a:noFill/>
        </p:spPr>
        <p:txBody>
          <a:bodyPr wrap="square" rtlCol="0">
            <a:spAutoFit/>
          </a:bodyPr>
          <a:lstStyle/>
          <a:p>
            <a:pPr algn="l"/>
            <a:r>
              <a:rPr lang="en-US" dirty="0" smtClean="0"/>
              <a:t>or impedance into another IC</a:t>
            </a:r>
            <a:endParaRPr lang="en-US" dirty="0"/>
          </a:p>
        </p:txBody>
      </p:sp>
      <p:cxnSp>
        <p:nvCxnSpPr>
          <p:cNvPr id="61" name="Straight Arrow Connector 60"/>
          <p:cNvCxnSpPr/>
          <p:nvPr/>
        </p:nvCxnSpPr>
        <p:spPr bwMode="auto">
          <a:xfrm flipH="1" flipV="1">
            <a:off x="6953251" y="3411005"/>
            <a:ext cx="184149" cy="485734"/>
          </a:xfrm>
          <a:prstGeom prst="straightConnector1">
            <a:avLst/>
          </a:prstGeom>
          <a:noFill/>
          <a:ln w="28575" cap="flat" cmpd="sng" algn="ctr">
            <a:solidFill>
              <a:schemeClr val="tx1">
                <a:lumMod val="50000"/>
                <a:lumOff val="50000"/>
              </a:schemeClr>
            </a:solidFill>
            <a:prstDash val="solid"/>
            <a:round/>
            <a:headEnd type="none" w="med" len="med"/>
            <a:tailEnd type="arrow"/>
          </a:ln>
          <a:effectLst/>
        </p:spPr>
      </p:cxnSp>
      <p:sp>
        <p:nvSpPr>
          <p:cNvPr id="8" name="TextBox 7"/>
          <p:cNvSpPr txBox="1"/>
          <p:nvPr/>
        </p:nvSpPr>
        <p:spPr>
          <a:xfrm>
            <a:off x="6912349" y="3901501"/>
            <a:ext cx="2252913" cy="707886"/>
          </a:xfrm>
          <a:prstGeom prst="rect">
            <a:avLst/>
          </a:prstGeom>
          <a:solidFill>
            <a:schemeClr val="tx1">
              <a:lumMod val="50000"/>
              <a:lumOff val="50000"/>
            </a:schemeClr>
          </a:solidFill>
        </p:spPr>
        <p:txBody>
          <a:bodyPr wrap="square" rtlCol="0">
            <a:spAutoFit/>
          </a:bodyPr>
          <a:lstStyle/>
          <a:p>
            <a:r>
              <a:rPr lang="en-US" sz="2000" dirty="0" smtClean="0">
                <a:solidFill>
                  <a:schemeClr val="bg1"/>
                </a:solidFill>
              </a:rPr>
              <a:t>PDN impedance IC sees for usual case</a:t>
            </a:r>
            <a:endParaRPr lang="en-US" sz="2000" dirty="0">
              <a:solidFill>
                <a:schemeClr val="bg1"/>
              </a:solidFill>
            </a:endParaRPr>
          </a:p>
        </p:txBody>
      </p:sp>
    </p:spTree>
    <p:extLst>
      <p:ext uri="{BB962C8B-B14F-4D97-AF65-F5344CB8AC3E}">
        <p14:creationId xmlns:p14="http://schemas.microsoft.com/office/powerpoint/2010/main" val="14083135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p:txBody>
          <a:bodyPr/>
          <a:lstStyle/>
          <a:p>
            <a:pPr eaLnBrk="1" hangingPunct="1"/>
            <a:r>
              <a:rPr lang="en-US" dirty="0" smtClean="0"/>
              <a:t>PDN Noise Voltage Spectrum Prediction</a:t>
            </a:r>
          </a:p>
        </p:txBody>
      </p:sp>
      <p:pic>
        <p:nvPicPr>
          <p:cNvPr id="81926" name="Picture 4" descr="GCC_20p_100m_current_spectrum"/>
          <p:cNvPicPr>
            <a:picLocks noChangeAspect="1" noChangeArrowheads="1"/>
          </p:cNvPicPr>
          <p:nvPr/>
        </p:nvPicPr>
        <p:blipFill>
          <a:blip r:embed="rId3" cstate="print"/>
          <a:srcRect/>
          <a:stretch>
            <a:fillRect/>
          </a:stretch>
        </p:blipFill>
        <p:spPr bwMode="auto">
          <a:xfrm>
            <a:off x="457200" y="838200"/>
            <a:ext cx="3206750" cy="2438400"/>
          </a:xfrm>
          <a:prstGeom prst="rect">
            <a:avLst/>
          </a:prstGeom>
          <a:noFill/>
          <a:ln w="9525">
            <a:noFill/>
            <a:miter lim="800000"/>
            <a:headEnd/>
            <a:tailEnd/>
          </a:ln>
        </p:spPr>
      </p:pic>
      <p:pic>
        <p:nvPicPr>
          <p:cNvPr id="81927" name="Picture 5" descr="GCC_20p_100m"/>
          <p:cNvPicPr>
            <a:picLocks noChangeAspect="1" noChangeArrowheads="1"/>
          </p:cNvPicPr>
          <p:nvPr/>
        </p:nvPicPr>
        <p:blipFill>
          <a:blip r:embed="rId4" cstate="print"/>
          <a:srcRect/>
          <a:stretch>
            <a:fillRect/>
          </a:stretch>
        </p:blipFill>
        <p:spPr bwMode="auto">
          <a:xfrm>
            <a:off x="3581400" y="1030288"/>
            <a:ext cx="5562600" cy="4103687"/>
          </a:xfrm>
          <a:prstGeom prst="rect">
            <a:avLst/>
          </a:prstGeom>
          <a:noFill/>
          <a:ln w="9525">
            <a:noFill/>
            <a:miter lim="800000"/>
            <a:headEnd/>
            <a:tailEnd/>
          </a:ln>
        </p:spPr>
      </p:pic>
      <p:sp>
        <p:nvSpPr>
          <p:cNvPr id="81932" name="TextBox 13"/>
          <p:cNvSpPr txBox="1">
            <a:spLocks noChangeArrowheads="1"/>
          </p:cNvSpPr>
          <p:nvPr/>
        </p:nvSpPr>
        <p:spPr bwMode="auto">
          <a:xfrm>
            <a:off x="1820863" y="1714410"/>
            <a:ext cx="2149475" cy="1015663"/>
          </a:xfrm>
          <a:prstGeom prst="rect">
            <a:avLst/>
          </a:prstGeom>
          <a:solidFill>
            <a:schemeClr val="bg1"/>
          </a:solidFill>
          <a:ln w="9525">
            <a:noFill/>
            <a:miter lim="800000"/>
            <a:headEnd/>
            <a:tailEnd/>
          </a:ln>
        </p:spPr>
        <p:txBody>
          <a:bodyPr wrap="square">
            <a:spAutoFit/>
          </a:bodyPr>
          <a:lstStyle/>
          <a:p>
            <a:r>
              <a:rPr lang="en-US" sz="2400" dirty="0"/>
              <a:t>|</a:t>
            </a:r>
            <a:r>
              <a:rPr lang="en-US" sz="2400" dirty="0" smtClean="0"/>
              <a:t>I</a:t>
            </a:r>
            <a:r>
              <a:rPr lang="en-US" sz="2400" baseline="-25000" dirty="0" smtClean="0"/>
              <a:t>IC</a:t>
            </a:r>
            <a:r>
              <a:rPr lang="en-US" sz="2400" dirty="0" smtClean="0"/>
              <a:t>(</a:t>
            </a:r>
            <a:r>
              <a:rPr lang="en-US" sz="2400" dirty="0" err="1" smtClean="0"/>
              <a:t>j</a:t>
            </a:r>
            <a:r>
              <a:rPr lang="en-US" sz="2400" dirty="0" err="1" smtClean="0">
                <a:latin typeface="Symbol" pitchFamily="18" charset="2"/>
              </a:rPr>
              <a:t>w</a:t>
            </a:r>
            <a:r>
              <a:rPr lang="en-US" sz="2400" dirty="0"/>
              <a:t>)|=|</a:t>
            </a:r>
            <a:r>
              <a:rPr lang="en-US" sz="2400" dirty="0" smtClean="0"/>
              <a:t>I</a:t>
            </a:r>
            <a:r>
              <a:rPr lang="en-US" sz="2400" baseline="-25000" dirty="0"/>
              <a:t>2</a:t>
            </a:r>
            <a:r>
              <a:rPr lang="en-US" sz="2400" dirty="0" smtClean="0"/>
              <a:t>(</a:t>
            </a:r>
            <a:r>
              <a:rPr lang="en-US" sz="2400" dirty="0" err="1" smtClean="0"/>
              <a:t>j</a:t>
            </a:r>
            <a:r>
              <a:rPr lang="en-US" sz="2400" dirty="0" err="1" smtClean="0">
                <a:latin typeface="Symbol" pitchFamily="18" charset="2"/>
              </a:rPr>
              <a:t>w</a:t>
            </a:r>
            <a:r>
              <a:rPr lang="en-US" sz="2400" dirty="0" smtClean="0"/>
              <a:t>)|</a:t>
            </a:r>
            <a:endParaRPr lang="en-US" sz="2400" dirty="0"/>
          </a:p>
          <a:p>
            <a:pPr>
              <a:buNone/>
            </a:pPr>
            <a:r>
              <a:rPr lang="en-US" sz="2400" dirty="0" smtClean="0"/>
              <a:t>(</a:t>
            </a:r>
            <a:r>
              <a:rPr lang="en-US" sz="2400" dirty="0"/>
              <a:t>source)</a:t>
            </a:r>
          </a:p>
        </p:txBody>
      </p:sp>
      <p:sp>
        <p:nvSpPr>
          <p:cNvPr id="81933" name="Rectangle 15"/>
          <p:cNvSpPr>
            <a:spLocks noChangeArrowheads="1"/>
          </p:cNvSpPr>
          <p:nvPr/>
        </p:nvSpPr>
        <p:spPr bwMode="auto">
          <a:xfrm>
            <a:off x="1905000" y="3124200"/>
            <a:ext cx="457200" cy="769938"/>
          </a:xfrm>
          <a:prstGeom prst="rect">
            <a:avLst/>
          </a:prstGeom>
          <a:noFill/>
          <a:ln w="9525">
            <a:noFill/>
            <a:miter lim="800000"/>
            <a:headEnd/>
            <a:tailEnd/>
          </a:ln>
        </p:spPr>
        <p:txBody>
          <a:bodyPr>
            <a:spAutoFit/>
          </a:bodyPr>
          <a:lstStyle/>
          <a:p>
            <a:pPr>
              <a:buNone/>
            </a:pPr>
            <a:r>
              <a:rPr lang="en-US" sz="4400" b="1"/>
              <a:t>x</a:t>
            </a:r>
          </a:p>
        </p:txBody>
      </p:sp>
      <p:sp>
        <p:nvSpPr>
          <p:cNvPr id="81935" name="Rectangle 18"/>
          <p:cNvSpPr>
            <a:spLocks noChangeArrowheads="1"/>
          </p:cNvSpPr>
          <p:nvPr/>
        </p:nvSpPr>
        <p:spPr bwMode="auto">
          <a:xfrm rot="-2528011">
            <a:off x="3844925" y="3675063"/>
            <a:ext cx="933450" cy="1108075"/>
          </a:xfrm>
          <a:prstGeom prst="rect">
            <a:avLst/>
          </a:prstGeom>
          <a:solidFill>
            <a:schemeClr val="bg1"/>
          </a:solidFill>
          <a:ln w="9525">
            <a:noFill/>
            <a:miter lim="800000"/>
            <a:headEnd/>
            <a:tailEnd/>
          </a:ln>
        </p:spPr>
        <p:txBody>
          <a:bodyPr>
            <a:spAutoFit/>
          </a:bodyPr>
          <a:lstStyle/>
          <a:p>
            <a:pPr>
              <a:buNone/>
            </a:pPr>
            <a:r>
              <a:rPr lang="en-US" sz="6600" b="1"/>
              <a:t>=</a:t>
            </a:r>
          </a:p>
        </p:txBody>
      </p:sp>
      <p:sp>
        <p:nvSpPr>
          <p:cNvPr id="81936" name="TextBox 20"/>
          <p:cNvSpPr txBox="1">
            <a:spLocks noChangeArrowheads="1"/>
          </p:cNvSpPr>
          <p:nvPr/>
        </p:nvSpPr>
        <p:spPr bwMode="auto">
          <a:xfrm>
            <a:off x="5547228" y="5267325"/>
            <a:ext cx="2996333" cy="461665"/>
          </a:xfrm>
          <a:prstGeom prst="rect">
            <a:avLst/>
          </a:prstGeom>
          <a:solidFill>
            <a:schemeClr val="bg1"/>
          </a:solidFill>
          <a:ln w="9525">
            <a:noFill/>
            <a:miter lim="800000"/>
            <a:headEnd/>
            <a:tailEnd/>
          </a:ln>
        </p:spPr>
        <p:txBody>
          <a:bodyPr wrap="none">
            <a:spAutoFit/>
          </a:bodyPr>
          <a:lstStyle/>
          <a:p>
            <a:r>
              <a:rPr lang="en-US" sz="2400" dirty="0"/>
              <a:t>|</a:t>
            </a:r>
            <a:r>
              <a:rPr lang="en-US" sz="2400" dirty="0" err="1"/>
              <a:t>V</a:t>
            </a:r>
            <a:r>
              <a:rPr lang="en-US" sz="2400" baseline="-25000" dirty="0" err="1"/>
              <a:t>PDNnoise</a:t>
            </a:r>
            <a:r>
              <a:rPr lang="en-US" sz="2400" dirty="0"/>
              <a:t>(</a:t>
            </a:r>
            <a:r>
              <a:rPr lang="en-US" sz="2400" dirty="0" err="1"/>
              <a:t>j</a:t>
            </a:r>
            <a:r>
              <a:rPr lang="en-US" sz="2400" dirty="0" err="1">
                <a:latin typeface="Symbol" pitchFamily="18" charset="2"/>
              </a:rPr>
              <a:t>w</a:t>
            </a:r>
            <a:r>
              <a:rPr lang="en-US" sz="2400" dirty="0"/>
              <a:t>)|=|</a:t>
            </a:r>
            <a:r>
              <a:rPr lang="en-US" sz="2400" dirty="0" smtClean="0"/>
              <a:t>V</a:t>
            </a:r>
            <a:r>
              <a:rPr lang="en-US" sz="2400" baseline="-25000" dirty="0" smtClean="0"/>
              <a:t>1</a:t>
            </a:r>
            <a:r>
              <a:rPr lang="en-US" sz="2400" dirty="0" smtClean="0"/>
              <a:t>(</a:t>
            </a:r>
            <a:r>
              <a:rPr lang="en-US" sz="2400" dirty="0" err="1" smtClean="0"/>
              <a:t>j</a:t>
            </a:r>
            <a:r>
              <a:rPr lang="en-US" sz="2400" dirty="0" err="1" smtClean="0">
                <a:latin typeface="Symbol" pitchFamily="18" charset="2"/>
              </a:rPr>
              <a:t>w</a:t>
            </a:r>
            <a:r>
              <a:rPr lang="en-US" sz="2400" dirty="0" smtClean="0"/>
              <a:t>)|</a:t>
            </a:r>
            <a:endParaRPr lang="en-US" sz="2400" dirty="0"/>
          </a:p>
        </p:txBody>
      </p:sp>
      <p:sp>
        <p:nvSpPr>
          <p:cNvPr id="18" name="TextBox 17"/>
          <p:cNvSpPr txBox="1"/>
          <p:nvPr/>
        </p:nvSpPr>
        <p:spPr>
          <a:xfrm>
            <a:off x="4140200" y="5943600"/>
            <a:ext cx="4749800" cy="830997"/>
          </a:xfrm>
          <a:prstGeom prst="rect">
            <a:avLst/>
          </a:prstGeom>
          <a:solidFill>
            <a:schemeClr val="tx1">
              <a:lumMod val="50000"/>
              <a:lumOff val="50000"/>
            </a:schemeClr>
          </a:solidFill>
        </p:spPr>
        <p:style>
          <a:lnRef idx="0">
            <a:schemeClr val="accent6"/>
          </a:lnRef>
          <a:fillRef idx="3">
            <a:schemeClr val="accent6"/>
          </a:fillRef>
          <a:effectRef idx="3">
            <a:schemeClr val="accent6"/>
          </a:effectRef>
          <a:fontRef idx="minor">
            <a:schemeClr val="lt1"/>
          </a:fontRef>
        </p:style>
        <p:txBody>
          <a:bodyPr wrap="square" rtlCol="0">
            <a:spAutoFit/>
          </a:bodyPr>
          <a:lstStyle/>
          <a:p>
            <a:pPr algn="l">
              <a:buNone/>
            </a:pPr>
            <a:r>
              <a:rPr lang="en-US" sz="2400" dirty="0" smtClean="0">
                <a:solidFill>
                  <a:schemeClr val="bg1"/>
                </a:solidFill>
                <a:latin typeface="+mn-lt"/>
                <a:ea typeface="+mn-ea"/>
              </a:rPr>
              <a:t>Un-</a:t>
            </a:r>
            <a:r>
              <a:rPr lang="en-US" sz="2400" dirty="0" err="1" smtClean="0">
                <a:solidFill>
                  <a:schemeClr val="bg1"/>
                </a:solidFill>
                <a:latin typeface="+mn-lt"/>
                <a:ea typeface="+mn-ea"/>
              </a:rPr>
              <a:t>freindly</a:t>
            </a:r>
            <a:r>
              <a:rPr lang="en-US" sz="2400" dirty="0" smtClean="0">
                <a:solidFill>
                  <a:schemeClr val="bg1"/>
                </a:solidFill>
                <a:latin typeface="+mn-lt"/>
                <a:ea typeface="+mn-ea"/>
              </a:rPr>
              <a:t> things happen at resonances – lumped or distributed</a:t>
            </a:r>
          </a:p>
        </p:txBody>
      </p:sp>
      <p:pic>
        <p:nvPicPr>
          <p:cNvPr id="2" name="Picture 1"/>
          <p:cNvPicPr>
            <a:picLocks noChangeAspect="1"/>
          </p:cNvPicPr>
          <p:nvPr/>
        </p:nvPicPr>
        <p:blipFill>
          <a:blip r:embed="rId5"/>
          <a:stretch>
            <a:fillRect/>
          </a:stretch>
        </p:blipFill>
        <p:spPr>
          <a:xfrm>
            <a:off x="-64888" y="3793563"/>
            <a:ext cx="3841427" cy="2947524"/>
          </a:xfrm>
          <a:prstGeom prst="rect">
            <a:avLst/>
          </a:prstGeom>
        </p:spPr>
      </p:pic>
      <p:sp>
        <p:nvSpPr>
          <p:cNvPr id="81928" name="Line 7"/>
          <p:cNvSpPr>
            <a:spLocks noChangeShapeType="1"/>
          </p:cNvSpPr>
          <p:nvPr/>
        </p:nvSpPr>
        <p:spPr bwMode="auto">
          <a:xfrm flipV="1">
            <a:off x="2944813" y="5354638"/>
            <a:ext cx="552450" cy="347662"/>
          </a:xfrm>
          <a:prstGeom prst="line">
            <a:avLst/>
          </a:prstGeom>
          <a:noFill/>
          <a:ln w="28575">
            <a:solidFill>
              <a:schemeClr val="tx1"/>
            </a:solidFill>
            <a:round/>
            <a:headEnd type="triangle" w="med" len="med"/>
            <a:tailEnd/>
          </a:ln>
        </p:spPr>
        <p:txBody>
          <a:bodyPr>
            <a:spAutoFit/>
          </a:bodyPr>
          <a:lstStyle/>
          <a:p>
            <a:pPr>
              <a:buNone/>
            </a:pPr>
            <a:endParaRPr lang="en-US"/>
          </a:p>
        </p:txBody>
      </p:sp>
      <p:sp>
        <p:nvSpPr>
          <p:cNvPr id="81929" name="Text Box 8"/>
          <p:cNvSpPr txBox="1">
            <a:spLocks noChangeArrowheads="1"/>
          </p:cNvSpPr>
          <p:nvPr/>
        </p:nvSpPr>
        <p:spPr bwMode="auto">
          <a:xfrm>
            <a:off x="2878849" y="5029200"/>
            <a:ext cx="1999330" cy="369332"/>
          </a:xfrm>
          <a:prstGeom prst="rect">
            <a:avLst/>
          </a:prstGeom>
          <a:solidFill>
            <a:schemeClr val="bg1"/>
          </a:solidFill>
          <a:ln w="9525" algn="ctr">
            <a:noFill/>
            <a:miter lim="800000"/>
            <a:headEnd/>
            <a:tailEnd/>
          </a:ln>
        </p:spPr>
        <p:txBody>
          <a:bodyPr wrap="none">
            <a:spAutoFit/>
          </a:bodyPr>
          <a:lstStyle/>
          <a:p>
            <a:pPr>
              <a:buNone/>
            </a:pPr>
            <a:r>
              <a:rPr lang="en-US" dirty="0"/>
              <a:t>BGA </a:t>
            </a:r>
            <a:r>
              <a:rPr lang="en-US" dirty="0" smtClean="0"/>
              <a:t>package &amp; IC</a:t>
            </a:r>
            <a:endParaRPr lang="en-US" dirty="0"/>
          </a:p>
        </p:txBody>
      </p:sp>
      <p:sp>
        <p:nvSpPr>
          <p:cNvPr id="81934" name="TextBox 17"/>
          <p:cNvSpPr txBox="1">
            <a:spLocks noChangeArrowheads="1"/>
          </p:cNvSpPr>
          <p:nvPr/>
        </p:nvSpPr>
        <p:spPr bwMode="auto">
          <a:xfrm>
            <a:off x="1309618" y="3904513"/>
            <a:ext cx="2099356" cy="1015663"/>
          </a:xfrm>
          <a:prstGeom prst="rect">
            <a:avLst/>
          </a:prstGeom>
          <a:solidFill>
            <a:schemeClr val="bg1"/>
          </a:solidFill>
          <a:ln w="9525">
            <a:noFill/>
            <a:miter lim="800000"/>
            <a:headEnd/>
            <a:tailEnd/>
          </a:ln>
        </p:spPr>
        <p:txBody>
          <a:bodyPr wrap="none">
            <a:spAutoFit/>
          </a:bodyPr>
          <a:lstStyle/>
          <a:p>
            <a:r>
              <a:rPr lang="en-US" sz="2400" dirty="0" smtClean="0"/>
              <a:t>|</a:t>
            </a:r>
            <a:r>
              <a:rPr lang="en-US" sz="2400" dirty="0" err="1" smtClean="0"/>
              <a:t>Z</a:t>
            </a:r>
            <a:r>
              <a:rPr lang="en-US" sz="2400" baseline="-25000" dirty="0" err="1" smtClean="0"/>
              <a:t>transfer</a:t>
            </a:r>
            <a:r>
              <a:rPr lang="en-US" sz="2400" baseline="-25000" dirty="0" smtClean="0"/>
              <a:t>-PDN</a:t>
            </a:r>
            <a:r>
              <a:rPr lang="en-US" sz="2400" dirty="0" smtClean="0"/>
              <a:t>(</a:t>
            </a:r>
            <a:r>
              <a:rPr lang="en-US" sz="2400" dirty="0" err="1" smtClean="0"/>
              <a:t>j</a:t>
            </a:r>
            <a:r>
              <a:rPr lang="en-US" sz="2400" dirty="0" err="1" smtClean="0">
                <a:latin typeface="Symbol" pitchFamily="18" charset="2"/>
              </a:rPr>
              <a:t>w</a:t>
            </a:r>
            <a:r>
              <a:rPr lang="en-US" sz="2400" dirty="0" smtClean="0"/>
              <a:t>)|</a:t>
            </a:r>
          </a:p>
          <a:p>
            <a:pPr algn="l"/>
            <a:r>
              <a:rPr lang="en-US" sz="2400" dirty="0" smtClean="0"/>
              <a:t>=|Z</a:t>
            </a:r>
            <a:r>
              <a:rPr lang="en-US" sz="2400" baseline="-25000" dirty="0" smtClean="0"/>
              <a:t>12</a:t>
            </a:r>
            <a:r>
              <a:rPr lang="en-US" sz="2400" dirty="0" smtClean="0"/>
              <a:t>(</a:t>
            </a:r>
            <a:r>
              <a:rPr lang="en-US" sz="2400" dirty="0" err="1" smtClean="0"/>
              <a:t>j</a:t>
            </a:r>
            <a:r>
              <a:rPr lang="en-US" sz="2400" dirty="0" err="1" smtClean="0">
                <a:latin typeface="Symbol" pitchFamily="18" charset="2"/>
              </a:rPr>
              <a:t>w</a:t>
            </a:r>
            <a:r>
              <a:rPr lang="en-US" sz="2400" dirty="0" smtClean="0"/>
              <a:t>)|</a:t>
            </a:r>
            <a:endParaRPr lang="en-US" sz="2400" dirty="0"/>
          </a:p>
        </p:txBody>
      </p:sp>
      <p:sp>
        <p:nvSpPr>
          <p:cNvPr id="81937" name="Line 7"/>
          <p:cNvSpPr>
            <a:spLocks noChangeShapeType="1"/>
          </p:cNvSpPr>
          <p:nvPr/>
        </p:nvSpPr>
        <p:spPr bwMode="auto">
          <a:xfrm flipV="1">
            <a:off x="2209800" y="1676400"/>
            <a:ext cx="5029200" cy="3492500"/>
          </a:xfrm>
          <a:prstGeom prst="line">
            <a:avLst/>
          </a:prstGeom>
          <a:noFill/>
          <a:ln w="34925" cmpd="dbl">
            <a:solidFill>
              <a:schemeClr val="tx1"/>
            </a:solidFill>
            <a:prstDash val="dash"/>
            <a:round/>
            <a:headEnd type="triangle" w="med" len="med"/>
            <a:tailEnd type="triangle" w="med" len="med"/>
          </a:ln>
        </p:spPr>
        <p:txBody>
          <a:bodyPr>
            <a:spAutoFit/>
          </a:bodyPr>
          <a:lstStyle/>
          <a:p>
            <a:pPr>
              <a:buNone/>
            </a:pPr>
            <a:endParaRPr lang="en-US"/>
          </a:p>
        </p:txBody>
      </p:sp>
    </p:spTree>
    <p:extLst>
      <p:ext uri="{BB962C8B-B14F-4D97-AF65-F5344CB8AC3E}">
        <p14:creationId xmlns:p14="http://schemas.microsoft.com/office/powerpoint/2010/main" val="728478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itle 4"/>
          <p:cNvSpPr>
            <a:spLocks noGrp="1"/>
          </p:cNvSpPr>
          <p:nvPr>
            <p:ph type="title"/>
          </p:nvPr>
        </p:nvSpPr>
        <p:spPr/>
        <p:txBody>
          <a:bodyPr/>
          <a:lstStyle/>
          <a:p>
            <a:pPr eaLnBrk="1" hangingPunct="1"/>
            <a:r>
              <a:rPr lang="en-US" dirty="0" smtClean="0"/>
              <a:t>PDN Noise Voltage from Impedance</a:t>
            </a:r>
          </a:p>
        </p:txBody>
      </p:sp>
      <p:pic>
        <p:nvPicPr>
          <p:cNvPr id="7175" name="Picture 4" descr="GCC_20p_100m_current_spectrum"/>
          <p:cNvPicPr>
            <a:picLocks noChangeAspect="1" noChangeArrowheads="1"/>
          </p:cNvPicPr>
          <p:nvPr/>
        </p:nvPicPr>
        <p:blipFill>
          <a:blip r:embed="rId4" cstate="print"/>
          <a:srcRect/>
          <a:stretch>
            <a:fillRect/>
          </a:stretch>
        </p:blipFill>
        <p:spPr bwMode="auto">
          <a:xfrm>
            <a:off x="457200" y="838200"/>
            <a:ext cx="3206750" cy="2438400"/>
          </a:xfrm>
          <a:prstGeom prst="rect">
            <a:avLst/>
          </a:prstGeom>
          <a:noFill/>
          <a:ln w="9525">
            <a:noFill/>
            <a:miter lim="800000"/>
            <a:headEnd/>
            <a:tailEnd/>
          </a:ln>
        </p:spPr>
      </p:pic>
      <p:sp>
        <p:nvSpPr>
          <p:cNvPr id="7180" name="TextBox 12"/>
          <p:cNvSpPr txBox="1">
            <a:spLocks noChangeArrowheads="1"/>
          </p:cNvSpPr>
          <p:nvPr/>
        </p:nvSpPr>
        <p:spPr bwMode="auto">
          <a:xfrm>
            <a:off x="1819275" y="1774825"/>
            <a:ext cx="1447800" cy="1040285"/>
          </a:xfrm>
          <a:prstGeom prst="rect">
            <a:avLst/>
          </a:prstGeom>
          <a:solidFill>
            <a:schemeClr val="bg1"/>
          </a:solidFill>
          <a:ln w="9525">
            <a:noFill/>
            <a:miter lim="800000"/>
            <a:headEnd/>
            <a:tailEnd/>
          </a:ln>
        </p:spPr>
        <p:txBody>
          <a:bodyPr>
            <a:spAutoFit/>
          </a:bodyPr>
          <a:lstStyle/>
          <a:p>
            <a:pPr>
              <a:buNone/>
            </a:pPr>
            <a:r>
              <a:rPr lang="en-US" sz="2800" dirty="0" smtClean="0"/>
              <a:t>I</a:t>
            </a:r>
            <a:r>
              <a:rPr lang="en-US" sz="2800" baseline="-25000" dirty="0" smtClean="0"/>
              <a:t>IC</a:t>
            </a:r>
            <a:r>
              <a:rPr lang="en-US" sz="2800" dirty="0" smtClean="0"/>
              <a:t>(</a:t>
            </a:r>
            <a:r>
              <a:rPr lang="en-US" sz="2800" dirty="0" err="1" smtClean="0"/>
              <a:t>j</a:t>
            </a:r>
            <a:r>
              <a:rPr lang="en-US" sz="2800" dirty="0" err="1" smtClean="0">
                <a:latin typeface="Symbol" pitchFamily="18" charset="2"/>
              </a:rPr>
              <a:t>w</a:t>
            </a:r>
            <a:r>
              <a:rPr lang="en-US" sz="2800" dirty="0" smtClean="0"/>
              <a:t>)</a:t>
            </a:r>
            <a:endParaRPr lang="en-US" sz="2800" dirty="0"/>
          </a:p>
          <a:p>
            <a:pPr>
              <a:buNone/>
            </a:pPr>
            <a:r>
              <a:rPr lang="en-US" sz="2800" dirty="0"/>
              <a:t>(source)</a:t>
            </a:r>
          </a:p>
        </p:txBody>
      </p:sp>
      <p:sp>
        <p:nvSpPr>
          <p:cNvPr id="7181" name="Rectangle 13"/>
          <p:cNvSpPr>
            <a:spLocks noChangeArrowheads="1"/>
          </p:cNvSpPr>
          <p:nvPr/>
        </p:nvSpPr>
        <p:spPr bwMode="auto">
          <a:xfrm>
            <a:off x="1905000" y="3124200"/>
            <a:ext cx="457200" cy="769938"/>
          </a:xfrm>
          <a:prstGeom prst="rect">
            <a:avLst/>
          </a:prstGeom>
          <a:noFill/>
          <a:ln w="9525">
            <a:noFill/>
            <a:miter lim="800000"/>
            <a:headEnd/>
            <a:tailEnd/>
          </a:ln>
        </p:spPr>
        <p:txBody>
          <a:bodyPr>
            <a:spAutoFit/>
          </a:bodyPr>
          <a:lstStyle/>
          <a:p>
            <a:pPr>
              <a:buNone/>
            </a:pPr>
            <a:r>
              <a:rPr lang="en-US" sz="4400" b="1"/>
              <a:t>x</a:t>
            </a:r>
          </a:p>
        </p:txBody>
      </p:sp>
      <p:sp>
        <p:nvSpPr>
          <p:cNvPr id="7185" name="Oval 16"/>
          <p:cNvSpPr>
            <a:spLocks noChangeArrowheads="1"/>
          </p:cNvSpPr>
          <p:nvPr/>
        </p:nvSpPr>
        <p:spPr bwMode="auto">
          <a:xfrm>
            <a:off x="581025" y="1160463"/>
            <a:ext cx="2916238" cy="519351"/>
          </a:xfrm>
          <a:prstGeom prst="ellipse">
            <a:avLst/>
          </a:prstGeom>
          <a:noFill/>
          <a:ln w="9525" algn="ctr">
            <a:noFill/>
            <a:round/>
            <a:headEnd/>
            <a:tailEnd/>
          </a:ln>
        </p:spPr>
        <p:txBody>
          <a:bodyPr>
            <a:spAutoFit/>
          </a:bodyPr>
          <a:lstStyle/>
          <a:p>
            <a:pPr>
              <a:buNone/>
            </a:pPr>
            <a:endParaRPr lang="en-US"/>
          </a:p>
        </p:txBody>
      </p:sp>
      <p:graphicFrame>
        <p:nvGraphicFramePr>
          <p:cNvPr id="17" name="Object 1"/>
          <p:cNvGraphicFramePr>
            <a:graphicFrameLocks noChangeAspect="1"/>
          </p:cNvGraphicFramePr>
          <p:nvPr>
            <p:extLst/>
          </p:nvPr>
        </p:nvGraphicFramePr>
        <p:xfrm>
          <a:off x="4631245" y="4105507"/>
          <a:ext cx="3455987" cy="544513"/>
        </p:xfrm>
        <a:graphic>
          <a:graphicData uri="http://schemas.openxmlformats.org/presentationml/2006/ole">
            <mc:AlternateContent xmlns:mc="http://schemas.openxmlformats.org/markup-compatibility/2006">
              <mc:Choice xmlns:v="urn:schemas-microsoft-com:vml" Requires="v">
                <p:oleObj spid="_x0000_s1873984" name="Equation" r:id="rId5" imgW="1612900" imgH="254000" progId="Equation.DSMT4">
                  <p:embed/>
                </p:oleObj>
              </mc:Choice>
              <mc:Fallback>
                <p:oleObj name="Equation" r:id="rId5" imgW="1612900" imgH="254000" progId="Equation.DSMT4">
                  <p:embed/>
                  <p:pic>
                    <p:nvPicPr>
                      <p:cNvPr id="17"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31245" y="4105507"/>
                        <a:ext cx="3455987"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Right Arrow 3"/>
          <p:cNvSpPr/>
          <p:nvPr/>
        </p:nvSpPr>
        <p:spPr bwMode="auto">
          <a:xfrm>
            <a:off x="3663950" y="4464483"/>
            <a:ext cx="765544" cy="855940"/>
          </a:xfrm>
          <a:prstGeom prst="rightArrow">
            <a:avLst/>
          </a:prstGeom>
          <a:solidFill>
            <a:schemeClr val="tx1">
              <a:lumMod val="50000"/>
              <a:lumOff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hangingPunct="0">
              <a:spcBef>
                <a:spcPct val="50000"/>
              </a:spcBef>
              <a:buNone/>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20" name="Object 3"/>
          <p:cNvGraphicFramePr>
            <a:graphicFrameLocks noChangeAspect="1"/>
          </p:cNvGraphicFramePr>
          <p:nvPr>
            <p:extLst/>
          </p:nvPr>
        </p:nvGraphicFramePr>
        <p:xfrm>
          <a:off x="4257158" y="3455966"/>
          <a:ext cx="4052888" cy="623888"/>
        </p:xfrm>
        <a:graphic>
          <a:graphicData uri="http://schemas.openxmlformats.org/presentationml/2006/ole">
            <mc:AlternateContent xmlns:mc="http://schemas.openxmlformats.org/markup-compatibility/2006">
              <mc:Choice xmlns:v="urn:schemas-microsoft-com:vml" Requires="v">
                <p:oleObj spid="_x0000_s1873985" name="Equation" r:id="rId7" imgW="1739880" imgH="253800" progId="Equation.DSMT4">
                  <p:embed/>
                </p:oleObj>
              </mc:Choice>
              <mc:Fallback>
                <p:oleObj name="Equation" r:id="rId7" imgW="1739880" imgH="253800" progId="Equation.DSMT4">
                  <p:embed/>
                  <p:pic>
                    <p:nvPicPr>
                      <p:cNvPr id="20" name="Object 3"/>
                      <p:cNvPicPr>
                        <a:picLocks noChangeAspect="1" noChangeArrowheads="1"/>
                      </p:cNvPicPr>
                      <p:nvPr/>
                    </p:nvPicPr>
                    <p:blipFill>
                      <a:blip r:embed="rId8"/>
                      <a:srcRect/>
                      <a:stretch>
                        <a:fillRect/>
                      </a:stretch>
                    </p:blipFill>
                    <p:spPr bwMode="auto">
                      <a:xfrm>
                        <a:off x="4257158" y="3455966"/>
                        <a:ext cx="4052888" cy="6238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1" name="Picture 5"/>
          <p:cNvPicPr>
            <a:picLocks noChangeAspect="1" noChangeArrowheads="1"/>
          </p:cNvPicPr>
          <p:nvPr/>
        </p:nvPicPr>
        <p:blipFill>
          <a:blip r:embed="rId9" cstate="print"/>
          <a:srcRect l="3169"/>
          <a:stretch>
            <a:fillRect/>
          </a:stretch>
        </p:blipFill>
        <p:spPr bwMode="auto">
          <a:xfrm>
            <a:off x="5166726" y="4621158"/>
            <a:ext cx="2920506" cy="2119930"/>
          </a:xfrm>
          <a:prstGeom prst="rect">
            <a:avLst/>
          </a:prstGeom>
          <a:noFill/>
          <a:ln w="9525">
            <a:noFill/>
            <a:miter lim="800000"/>
            <a:headEnd/>
            <a:tailEnd/>
          </a:ln>
          <a:effectLst/>
        </p:spPr>
      </p:pic>
      <p:pic>
        <p:nvPicPr>
          <p:cNvPr id="19" name="Picture 18"/>
          <p:cNvPicPr>
            <a:picLocks noChangeAspect="1"/>
          </p:cNvPicPr>
          <p:nvPr/>
        </p:nvPicPr>
        <p:blipFill>
          <a:blip r:embed="rId10"/>
          <a:stretch>
            <a:fillRect/>
          </a:stretch>
        </p:blipFill>
        <p:spPr>
          <a:xfrm>
            <a:off x="-64888" y="3793563"/>
            <a:ext cx="3841427" cy="2947524"/>
          </a:xfrm>
          <a:prstGeom prst="rect">
            <a:avLst/>
          </a:prstGeom>
        </p:spPr>
      </p:pic>
      <p:sp>
        <p:nvSpPr>
          <p:cNvPr id="22" name="Line 7"/>
          <p:cNvSpPr>
            <a:spLocks noChangeShapeType="1"/>
          </p:cNvSpPr>
          <p:nvPr/>
        </p:nvSpPr>
        <p:spPr bwMode="auto">
          <a:xfrm flipV="1">
            <a:off x="2944813" y="5354638"/>
            <a:ext cx="552450" cy="347662"/>
          </a:xfrm>
          <a:prstGeom prst="line">
            <a:avLst/>
          </a:prstGeom>
          <a:noFill/>
          <a:ln w="28575">
            <a:solidFill>
              <a:schemeClr val="tx1"/>
            </a:solidFill>
            <a:round/>
            <a:headEnd type="triangle" w="med" len="med"/>
            <a:tailEnd/>
          </a:ln>
        </p:spPr>
        <p:txBody>
          <a:bodyPr>
            <a:spAutoFit/>
          </a:bodyPr>
          <a:lstStyle/>
          <a:p>
            <a:pPr>
              <a:buNone/>
            </a:pPr>
            <a:endParaRPr lang="en-US"/>
          </a:p>
        </p:txBody>
      </p:sp>
      <p:pic>
        <p:nvPicPr>
          <p:cNvPr id="15" name="Picture 5" descr="GCC_20p_100m"/>
          <p:cNvPicPr>
            <a:picLocks noChangeAspect="1" noChangeArrowheads="1"/>
          </p:cNvPicPr>
          <p:nvPr/>
        </p:nvPicPr>
        <p:blipFill>
          <a:blip r:embed="rId11" cstate="print"/>
          <a:srcRect/>
          <a:stretch>
            <a:fillRect/>
          </a:stretch>
        </p:blipFill>
        <p:spPr bwMode="auto">
          <a:xfrm>
            <a:off x="4424790" y="693533"/>
            <a:ext cx="3885256" cy="2866263"/>
          </a:xfrm>
          <a:prstGeom prst="rect">
            <a:avLst/>
          </a:prstGeom>
          <a:noFill/>
          <a:ln w="9525">
            <a:noFill/>
            <a:miter lim="800000"/>
            <a:headEnd/>
            <a:tailEnd/>
          </a:ln>
        </p:spPr>
      </p:pic>
      <p:sp>
        <p:nvSpPr>
          <p:cNvPr id="16" name="TextBox 17"/>
          <p:cNvSpPr txBox="1">
            <a:spLocks noChangeArrowheads="1"/>
          </p:cNvSpPr>
          <p:nvPr/>
        </p:nvSpPr>
        <p:spPr bwMode="auto">
          <a:xfrm>
            <a:off x="1309618" y="3904513"/>
            <a:ext cx="2099357" cy="830997"/>
          </a:xfrm>
          <a:prstGeom prst="rect">
            <a:avLst/>
          </a:prstGeom>
          <a:solidFill>
            <a:schemeClr val="bg1"/>
          </a:solidFill>
          <a:ln w="9525">
            <a:noFill/>
            <a:miter lim="800000"/>
            <a:headEnd/>
            <a:tailEnd/>
          </a:ln>
        </p:spPr>
        <p:txBody>
          <a:bodyPr wrap="none">
            <a:spAutoFit/>
          </a:bodyPr>
          <a:lstStyle/>
          <a:p>
            <a:r>
              <a:rPr lang="en-US" sz="2400" dirty="0" smtClean="0"/>
              <a:t>|</a:t>
            </a:r>
            <a:r>
              <a:rPr lang="en-US" sz="2400" dirty="0" err="1" smtClean="0"/>
              <a:t>Z</a:t>
            </a:r>
            <a:r>
              <a:rPr lang="en-US" sz="2400" baseline="-25000" dirty="0" err="1" smtClean="0"/>
              <a:t>transfer</a:t>
            </a:r>
            <a:r>
              <a:rPr lang="en-US" sz="2400" baseline="-25000" dirty="0" smtClean="0"/>
              <a:t>-PDN</a:t>
            </a:r>
            <a:r>
              <a:rPr lang="en-US" sz="2400" dirty="0" smtClean="0"/>
              <a:t>(</a:t>
            </a:r>
            <a:r>
              <a:rPr lang="en-US" sz="2400" dirty="0" err="1" smtClean="0"/>
              <a:t>j</a:t>
            </a:r>
            <a:r>
              <a:rPr lang="en-US" sz="2400" dirty="0" err="1" smtClean="0">
                <a:latin typeface="Symbol" pitchFamily="18" charset="2"/>
              </a:rPr>
              <a:t>w</a:t>
            </a:r>
            <a:r>
              <a:rPr lang="en-US" sz="2400" dirty="0" smtClean="0"/>
              <a:t>)|</a:t>
            </a:r>
          </a:p>
          <a:p>
            <a:r>
              <a:rPr lang="en-US" sz="2400" dirty="0" smtClean="0"/>
              <a:t>=|Z</a:t>
            </a:r>
            <a:r>
              <a:rPr lang="en-US" sz="2400" baseline="-25000" dirty="0" smtClean="0"/>
              <a:t>12</a:t>
            </a:r>
            <a:r>
              <a:rPr lang="en-US" sz="2400" dirty="0" smtClean="0"/>
              <a:t>(</a:t>
            </a:r>
            <a:r>
              <a:rPr lang="en-US" sz="2400" dirty="0" err="1" smtClean="0"/>
              <a:t>j</a:t>
            </a:r>
            <a:r>
              <a:rPr lang="en-US" sz="2400" dirty="0" err="1" smtClean="0">
                <a:latin typeface="Symbol" pitchFamily="18" charset="2"/>
              </a:rPr>
              <a:t>w</a:t>
            </a:r>
            <a:r>
              <a:rPr lang="en-US" sz="2400" dirty="0" smtClean="0"/>
              <a:t>)|</a:t>
            </a:r>
            <a:endParaRPr lang="en-US" sz="2400" dirty="0"/>
          </a:p>
        </p:txBody>
      </p:sp>
    </p:spTree>
    <p:extLst>
      <p:ext uri="{BB962C8B-B14F-4D97-AF65-F5344CB8AC3E}">
        <p14:creationId xmlns:p14="http://schemas.microsoft.com/office/powerpoint/2010/main" val="351404171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US" dirty="0" smtClean="0"/>
              <a:t>Transient PDN </a:t>
            </a:r>
            <a:r>
              <a:rPr lang="en-US" dirty="0"/>
              <a:t>Noise Voltage</a:t>
            </a:r>
          </a:p>
        </p:txBody>
      </p:sp>
      <p:pic>
        <p:nvPicPr>
          <p:cNvPr id="147460" name="Picture 4"/>
          <p:cNvPicPr>
            <a:picLocks noChangeAspect="1" noChangeArrowheads="1"/>
          </p:cNvPicPr>
          <p:nvPr/>
        </p:nvPicPr>
        <p:blipFill>
          <a:blip r:embed="rId3" cstate="print"/>
          <a:srcRect r="4762"/>
          <a:stretch>
            <a:fillRect/>
          </a:stretch>
        </p:blipFill>
        <p:spPr bwMode="auto">
          <a:xfrm>
            <a:off x="-7938" y="1877568"/>
            <a:ext cx="4572000" cy="3376613"/>
          </a:xfrm>
          <a:prstGeom prst="rect">
            <a:avLst/>
          </a:prstGeom>
          <a:noFill/>
          <a:ln w="9525">
            <a:noFill/>
            <a:miter lim="800000"/>
            <a:headEnd/>
            <a:tailEnd/>
          </a:ln>
          <a:effectLst/>
        </p:spPr>
      </p:pic>
      <p:pic>
        <p:nvPicPr>
          <p:cNvPr id="147461" name="Picture 5"/>
          <p:cNvPicPr>
            <a:picLocks noChangeAspect="1" noChangeArrowheads="1"/>
          </p:cNvPicPr>
          <p:nvPr/>
        </p:nvPicPr>
        <p:blipFill>
          <a:blip r:embed="rId4" cstate="print"/>
          <a:srcRect l="3169"/>
          <a:stretch>
            <a:fillRect/>
          </a:stretch>
        </p:blipFill>
        <p:spPr bwMode="auto">
          <a:xfrm>
            <a:off x="4487862" y="1877568"/>
            <a:ext cx="4656138" cy="3379788"/>
          </a:xfrm>
          <a:prstGeom prst="rect">
            <a:avLst/>
          </a:prstGeom>
          <a:noFill/>
          <a:ln w="9525">
            <a:noFill/>
            <a:miter lim="800000"/>
            <a:headEnd/>
            <a:tailEnd/>
          </a:ln>
          <a:effectLst/>
        </p:spPr>
      </p:pic>
      <p:sp>
        <p:nvSpPr>
          <p:cNvPr id="147462" name="Text Box 6"/>
          <p:cNvSpPr txBox="1">
            <a:spLocks noChangeArrowheads="1"/>
          </p:cNvSpPr>
          <p:nvPr/>
        </p:nvSpPr>
        <p:spPr bwMode="auto">
          <a:xfrm>
            <a:off x="1576387" y="5271643"/>
            <a:ext cx="1422400" cy="366713"/>
          </a:xfrm>
          <a:prstGeom prst="rect">
            <a:avLst/>
          </a:prstGeom>
          <a:noFill/>
          <a:ln w="9525">
            <a:noFill/>
            <a:miter lim="800000"/>
            <a:headEnd/>
            <a:tailEnd/>
          </a:ln>
          <a:effectLst/>
        </p:spPr>
        <p:txBody>
          <a:bodyPr wrap="none">
            <a:spAutoFit/>
          </a:bodyPr>
          <a:lstStyle/>
          <a:p>
            <a:r>
              <a:rPr lang="en-US" b="1">
                <a:latin typeface="Times New Roman" pitchFamily="18" charset="0"/>
              </a:rPr>
              <a:t>NO De-Caps</a:t>
            </a:r>
          </a:p>
        </p:txBody>
      </p:sp>
      <p:sp>
        <p:nvSpPr>
          <p:cNvPr id="147463" name="Text Box 7"/>
          <p:cNvSpPr txBox="1">
            <a:spLocks noChangeArrowheads="1"/>
          </p:cNvSpPr>
          <p:nvPr/>
        </p:nvSpPr>
        <p:spPr bwMode="auto">
          <a:xfrm>
            <a:off x="6072187" y="5249418"/>
            <a:ext cx="2012950" cy="366713"/>
          </a:xfrm>
          <a:prstGeom prst="rect">
            <a:avLst/>
          </a:prstGeom>
          <a:noFill/>
          <a:ln w="9525">
            <a:noFill/>
            <a:miter lim="800000"/>
            <a:headEnd/>
            <a:tailEnd/>
          </a:ln>
          <a:effectLst/>
        </p:spPr>
        <p:txBody>
          <a:bodyPr wrap="none">
            <a:spAutoFit/>
          </a:bodyPr>
          <a:lstStyle/>
          <a:p>
            <a:r>
              <a:rPr lang="en-US" b="1">
                <a:latin typeface="Times New Roman" pitchFamily="18" charset="0"/>
              </a:rPr>
              <a:t>WITH 16 De-Caps</a:t>
            </a:r>
          </a:p>
        </p:txBody>
      </p:sp>
      <p:sp>
        <p:nvSpPr>
          <p:cNvPr id="147464" name="Text Box 8"/>
          <p:cNvSpPr txBox="1">
            <a:spLocks noChangeArrowheads="1"/>
          </p:cNvSpPr>
          <p:nvPr/>
        </p:nvSpPr>
        <p:spPr bwMode="auto">
          <a:xfrm>
            <a:off x="373062" y="5808643"/>
            <a:ext cx="8382000" cy="1015663"/>
          </a:xfrm>
          <a:prstGeom prst="rect">
            <a:avLst/>
          </a:prstGeom>
          <a:noFill/>
          <a:ln w="9525">
            <a:noFill/>
            <a:miter lim="800000"/>
            <a:headEnd/>
            <a:tailEnd/>
          </a:ln>
          <a:effectLst/>
        </p:spPr>
        <p:txBody>
          <a:bodyPr>
            <a:spAutoFit/>
          </a:bodyPr>
          <a:lstStyle/>
          <a:p>
            <a:pPr algn="l">
              <a:spcBef>
                <a:spcPct val="50000"/>
              </a:spcBef>
            </a:pPr>
            <a:r>
              <a:rPr lang="en-US" sz="2000" dirty="0">
                <a:latin typeface="Times New Roman" pitchFamily="18" charset="0"/>
              </a:rPr>
              <a:t>The estimated and measured noise voltage </a:t>
            </a:r>
            <a:r>
              <a:rPr lang="en-US" sz="2000" dirty="0" smtClean="0">
                <a:latin typeface="Times New Roman" pitchFamily="18" charset="0"/>
              </a:rPr>
              <a:t>were </a:t>
            </a:r>
            <a:r>
              <a:rPr lang="en-US" sz="2000" dirty="0">
                <a:latin typeface="Times New Roman" pitchFamily="18" charset="0"/>
              </a:rPr>
              <a:t>compared, with a 100 MHz clock input, multi-frequency FPGA configuration, on the bare board and decoupled board</a:t>
            </a:r>
            <a:r>
              <a:rPr lang="en-US" sz="2000" dirty="0" smtClean="0">
                <a:latin typeface="Times New Roman" pitchFamily="18" charset="0"/>
              </a:rPr>
              <a:t>.</a:t>
            </a:r>
            <a:endParaRPr lang="en-US" sz="2000" dirty="0">
              <a:latin typeface="Times New Roman" pitchFamily="18" charset="0"/>
            </a:endParaRPr>
          </a:p>
        </p:txBody>
      </p:sp>
      <p:graphicFrame>
        <p:nvGraphicFramePr>
          <p:cNvPr id="713729" name="Object 1"/>
          <p:cNvGraphicFramePr>
            <a:graphicFrameLocks noChangeAspect="1"/>
          </p:cNvGraphicFramePr>
          <p:nvPr/>
        </p:nvGraphicFramePr>
        <p:xfrm>
          <a:off x="2578926" y="1401953"/>
          <a:ext cx="3455987" cy="544513"/>
        </p:xfrm>
        <a:graphic>
          <a:graphicData uri="http://schemas.openxmlformats.org/presentationml/2006/ole">
            <mc:AlternateContent xmlns:mc="http://schemas.openxmlformats.org/markup-compatibility/2006">
              <mc:Choice xmlns:v="urn:schemas-microsoft-com:vml" Requires="v">
                <p:oleObj spid="_x0000_s1875008" name="Equation" r:id="rId5" imgW="1612900" imgH="254000" progId="Equation.DSMT4">
                  <p:embed/>
                </p:oleObj>
              </mc:Choice>
              <mc:Fallback>
                <p:oleObj name="Equation" r:id="rId5" imgW="1612900" imgH="254000" progId="Equation.DSMT4">
                  <p:embed/>
                  <p:pic>
                    <p:nvPicPr>
                      <p:cNvPr id="713729"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78926" y="1401953"/>
                        <a:ext cx="3455987"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p:cNvSpPr txBox="1"/>
          <p:nvPr/>
        </p:nvSpPr>
        <p:spPr>
          <a:xfrm>
            <a:off x="2142134" y="958596"/>
            <a:ext cx="3870996" cy="430887"/>
          </a:xfrm>
          <a:prstGeom prst="rect">
            <a:avLst/>
          </a:prstGeom>
          <a:noFill/>
        </p:spPr>
        <p:txBody>
          <a:bodyPr wrap="none" rtlCol="0">
            <a:spAutoFit/>
          </a:bodyPr>
          <a:lstStyle/>
          <a:p>
            <a:r>
              <a:rPr lang="en-US" dirty="0" smtClean="0"/>
              <a:t>Inverse Fourier Transform to get</a:t>
            </a:r>
            <a:endParaRPr lang="en-US" dirty="0"/>
          </a:p>
        </p:txBody>
      </p:sp>
      <p:graphicFrame>
        <p:nvGraphicFramePr>
          <p:cNvPr id="713730" name="Object 2"/>
          <p:cNvGraphicFramePr>
            <a:graphicFrameLocks noChangeAspect="1"/>
          </p:cNvGraphicFramePr>
          <p:nvPr/>
        </p:nvGraphicFramePr>
        <p:xfrm>
          <a:off x="6027547" y="958088"/>
          <a:ext cx="796049" cy="408750"/>
        </p:xfrm>
        <a:graphic>
          <a:graphicData uri="http://schemas.openxmlformats.org/presentationml/2006/ole">
            <mc:AlternateContent xmlns:mc="http://schemas.openxmlformats.org/markup-compatibility/2006">
              <mc:Choice xmlns:v="urn:schemas-microsoft-com:vml" Requires="v">
                <p:oleObj spid="_x0000_s1875009" name="Equation" r:id="rId7" imgW="494870" imgH="253780" progId="Equation.DSMT4">
                  <p:embed/>
                </p:oleObj>
              </mc:Choice>
              <mc:Fallback>
                <p:oleObj name="Equation" r:id="rId7" imgW="494870" imgH="253780" progId="Equation.DSMT4">
                  <p:embed/>
                  <p:pic>
                    <p:nvPicPr>
                      <p:cNvPr id="713730" name="Object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27547" y="958088"/>
                        <a:ext cx="796049" cy="408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Box 11"/>
          <p:cNvSpPr txBox="1"/>
          <p:nvPr/>
        </p:nvSpPr>
        <p:spPr>
          <a:xfrm>
            <a:off x="-76200" y="1917700"/>
            <a:ext cx="960520" cy="430887"/>
          </a:xfrm>
          <a:prstGeom prst="rect">
            <a:avLst/>
          </a:prstGeom>
          <a:solidFill>
            <a:schemeClr val="bg1"/>
          </a:solidFill>
        </p:spPr>
        <p:txBody>
          <a:bodyPr wrap="none" rtlCol="0">
            <a:spAutoFit/>
          </a:bodyPr>
          <a:lstStyle/>
          <a:p>
            <a:r>
              <a:rPr lang="en-US" dirty="0" smtClean="0"/>
              <a:t>30 mV</a:t>
            </a:r>
            <a:endParaRPr lang="en-US" dirty="0"/>
          </a:p>
        </p:txBody>
      </p:sp>
      <p:sp>
        <p:nvSpPr>
          <p:cNvPr id="13" name="TextBox 12"/>
          <p:cNvSpPr txBox="1"/>
          <p:nvPr/>
        </p:nvSpPr>
        <p:spPr>
          <a:xfrm>
            <a:off x="4559300" y="1943100"/>
            <a:ext cx="960519" cy="430887"/>
          </a:xfrm>
          <a:prstGeom prst="rect">
            <a:avLst/>
          </a:prstGeom>
          <a:solidFill>
            <a:schemeClr val="bg1"/>
          </a:solidFill>
        </p:spPr>
        <p:txBody>
          <a:bodyPr wrap="none" rtlCol="0">
            <a:spAutoFit/>
          </a:bodyPr>
          <a:lstStyle/>
          <a:p>
            <a:r>
              <a:rPr lang="en-US" dirty="0" smtClean="0"/>
              <a:t>15 mV</a:t>
            </a:r>
            <a:endParaRPr lang="en-US" dirty="0"/>
          </a:p>
        </p:txBody>
      </p:sp>
    </p:spTree>
    <p:extLst>
      <p:ext uri="{BB962C8B-B14F-4D97-AF65-F5344CB8AC3E}">
        <p14:creationId xmlns:p14="http://schemas.microsoft.com/office/powerpoint/2010/main" val="31552102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dirty="0" smtClean="0">
                <a:solidFill>
                  <a:schemeClr val="bg1">
                    <a:lumMod val="75000"/>
                  </a:schemeClr>
                </a:solidFill>
              </a:rPr>
              <a:t>The PDN problem </a:t>
            </a:r>
          </a:p>
          <a:p>
            <a:pPr eaLnBrk="1" hangingPunct="1">
              <a:spcBef>
                <a:spcPts val="0"/>
              </a:spcBef>
            </a:pPr>
            <a:r>
              <a:rPr lang="en-US" dirty="0" smtClean="0">
                <a:solidFill>
                  <a:schemeClr val="bg1">
                    <a:lumMod val="75000"/>
                  </a:schemeClr>
                </a:solidFill>
              </a:rPr>
              <a:t>Noise on the PDN and an FPGA example</a:t>
            </a:r>
          </a:p>
          <a:p>
            <a:pPr eaLnBrk="1" hangingPunct="1">
              <a:spcBef>
                <a:spcPts val="0"/>
              </a:spcBef>
            </a:pPr>
            <a:r>
              <a:rPr lang="en-US" dirty="0" smtClean="0"/>
              <a:t>PDN design considerations</a:t>
            </a:r>
          </a:p>
          <a:p>
            <a:pPr eaLnBrk="1" hangingPunct="1">
              <a:spcBef>
                <a:spcPts val="0"/>
              </a:spcBef>
            </a:pPr>
            <a:r>
              <a:rPr lang="en-US" dirty="0" smtClean="0">
                <a:solidFill>
                  <a:schemeClr val="bg1">
                    <a:lumMod val="75000"/>
                  </a:schemeClr>
                </a:solidFill>
              </a:rPr>
              <a:t>A couple of preliminary concepts</a:t>
            </a:r>
          </a:p>
          <a:p>
            <a:pPr eaLnBrk="1" hangingPunct="1">
              <a:spcBef>
                <a:spcPts val="0"/>
              </a:spcBef>
            </a:pPr>
            <a:r>
              <a:rPr lang="en-US" dirty="0" smtClean="0">
                <a:solidFill>
                  <a:schemeClr val="bg1">
                    <a:lumMod val="75000"/>
                  </a:schemeClr>
                </a:solidFill>
              </a:rPr>
              <a:t>Current and inductance physics</a:t>
            </a:r>
          </a:p>
          <a:p>
            <a:pPr eaLnBrk="1" hangingPunct="1">
              <a:spcBef>
                <a:spcPts val="0"/>
              </a:spcBef>
            </a:pPr>
            <a:r>
              <a:rPr lang="en-US" dirty="0" smtClean="0">
                <a:solidFill>
                  <a:schemeClr val="bg1">
                    <a:lumMod val="75000"/>
                  </a:schemeClr>
                </a:solidFill>
              </a:rPr>
              <a:t>A reduced order circuit model from a first principles formulation</a:t>
            </a:r>
          </a:p>
          <a:p>
            <a:pPr eaLnBrk="1" hangingPunct="1">
              <a:spcBef>
                <a:spcPts val="0"/>
              </a:spcBef>
            </a:pPr>
            <a:r>
              <a:rPr lang="en-US" dirty="0" smtClean="0">
                <a:solidFill>
                  <a:schemeClr val="bg1">
                    <a:lumMod val="75000"/>
                  </a:schemeClr>
                </a:solidFill>
              </a:rPr>
              <a:t>Characteristic Z</a:t>
            </a:r>
            <a:r>
              <a:rPr lang="en-US" baseline="-25000" dirty="0" smtClean="0">
                <a:solidFill>
                  <a:schemeClr val="bg1">
                    <a:lumMod val="75000"/>
                  </a:schemeClr>
                </a:solidFill>
              </a:rPr>
              <a:t>PDN</a:t>
            </a:r>
            <a:r>
              <a:rPr lang="en-US" dirty="0" smtClean="0">
                <a:solidFill>
                  <a:schemeClr val="bg1">
                    <a:lumMod val="75000"/>
                  </a:schemeClr>
                </a:solidFill>
              </a:rPr>
              <a:t> and relationship to physics</a:t>
            </a:r>
          </a:p>
          <a:p>
            <a:pPr eaLnBrk="1" hangingPunct="1">
              <a:spcBef>
                <a:spcPts val="0"/>
              </a:spcBef>
            </a:pPr>
            <a:r>
              <a:rPr lang="en-US" dirty="0" smtClean="0">
                <a:solidFill>
                  <a:schemeClr val="bg1">
                    <a:lumMod val="75000"/>
                  </a:schemeClr>
                </a:solidFill>
              </a:rPr>
              <a:t>Understanding PDN physics and design through examples</a:t>
            </a:r>
          </a:p>
          <a:p>
            <a:pPr eaLnBrk="1" hangingPunct="1">
              <a:spcBef>
                <a:spcPts val="0"/>
              </a:spcBef>
            </a:pPr>
            <a:r>
              <a:rPr lang="en-US" dirty="0" smtClean="0">
                <a:solidFill>
                  <a:schemeClr val="bg1">
                    <a:lumMod val="75000"/>
                  </a:schemeClr>
                </a:solidFill>
              </a:rPr>
              <a:t>Identifying limiting physics in design</a:t>
            </a:r>
          </a:p>
          <a:p>
            <a:pPr eaLnBrk="1" hangingPunct="1">
              <a:spcBef>
                <a:spcPts val="0"/>
              </a:spcBef>
            </a:pPr>
            <a:r>
              <a:rPr lang="en-US" dirty="0" smtClean="0">
                <a:solidFill>
                  <a:schemeClr val="bg1">
                    <a:lumMod val="75000"/>
                  </a:schemeClr>
                </a:solidFill>
              </a:rPr>
              <a:t>Adding decoupling capacitors</a:t>
            </a:r>
          </a:p>
          <a:p>
            <a:pPr eaLnBrk="1" hangingPunct="1">
              <a:spcBef>
                <a:spcPts val="0"/>
              </a:spcBef>
            </a:pPr>
            <a:endParaRPr lang="en-US" dirty="0" smtClean="0"/>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2865765193"/>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Rectangle 165"/>
          <p:cNvSpPr/>
          <p:nvPr/>
        </p:nvSpPr>
        <p:spPr bwMode="auto">
          <a:xfrm>
            <a:off x="5072479" y="2179059"/>
            <a:ext cx="3733800" cy="2590800"/>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7" name="Oval 166"/>
          <p:cNvSpPr/>
          <p:nvPr/>
        </p:nvSpPr>
        <p:spPr bwMode="auto">
          <a:xfrm flipH="1">
            <a:off x="7315617" y="3107747"/>
            <a:ext cx="66675" cy="65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68" name="Oval 167"/>
          <p:cNvSpPr/>
          <p:nvPr/>
        </p:nvSpPr>
        <p:spPr bwMode="auto">
          <a:xfrm flipH="1">
            <a:off x="7248942" y="3107747"/>
            <a:ext cx="66675" cy="65087"/>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79" name="Oval 178"/>
          <p:cNvSpPr/>
          <p:nvPr/>
        </p:nvSpPr>
        <p:spPr bwMode="auto">
          <a:xfrm flipH="1">
            <a:off x="7315617" y="3574472"/>
            <a:ext cx="66675" cy="66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0" name="Oval 179"/>
          <p:cNvSpPr/>
          <p:nvPr/>
        </p:nvSpPr>
        <p:spPr bwMode="auto">
          <a:xfrm flipH="1">
            <a:off x="7248942" y="3574472"/>
            <a:ext cx="66675" cy="66675"/>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1" name="Oval 180"/>
          <p:cNvSpPr/>
          <p:nvPr/>
        </p:nvSpPr>
        <p:spPr bwMode="auto">
          <a:xfrm flipH="1">
            <a:off x="7315617" y="2687059"/>
            <a:ext cx="66675" cy="65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182" name="Oval 181"/>
          <p:cNvSpPr/>
          <p:nvPr/>
        </p:nvSpPr>
        <p:spPr bwMode="auto">
          <a:xfrm flipH="1">
            <a:off x="7248942" y="2687059"/>
            <a:ext cx="66675" cy="6508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5" name="TextBox 11"/>
          <p:cNvSpPr txBox="1">
            <a:spLocks noChangeArrowheads="1"/>
          </p:cNvSpPr>
          <p:nvPr/>
        </p:nvSpPr>
        <p:spPr bwMode="auto">
          <a:xfrm>
            <a:off x="2004060" y="895908"/>
            <a:ext cx="2438400" cy="1323439"/>
          </a:xfrm>
          <a:prstGeom prst="rect">
            <a:avLst/>
          </a:prstGeom>
          <a:solidFill>
            <a:schemeClr val="bg1"/>
          </a:solidFill>
          <a:ln w="28575">
            <a:solidFill>
              <a:schemeClr val="accent2">
                <a:lumMod val="50000"/>
              </a:schemeClr>
            </a:solidFill>
            <a:prstDash val="sysDot"/>
            <a:miter lim="800000"/>
            <a:headEnd/>
            <a:tailEnd/>
          </a:ln>
        </p:spPr>
        <p:txBody>
          <a:bodyPr wrap="square">
            <a:spAutoFit/>
          </a:bodyPr>
          <a:lstStyle/>
          <a:p>
            <a:pPr indent="-174625" algn="l">
              <a:defRPr/>
            </a:pPr>
            <a:r>
              <a:rPr lang="en-US" altLang="ko-KR" sz="1600" dirty="0" smtClean="0">
                <a:latin typeface="+mn-lt"/>
                <a:ea typeface="Gulim" pitchFamily="34" charset="-127"/>
              </a:rPr>
              <a:t>2a. </a:t>
            </a:r>
            <a:r>
              <a:rPr lang="en-US" altLang="ko-KR" sz="1600" dirty="0">
                <a:latin typeface="+mn-lt"/>
                <a:ea typeface="Gulim" pitchFamily="34" charset="-127"/>
              </a:rPr>
              <a:t>Decoupling </a:t>
            </a:r>
            <a:r>
              <a:rPr lang="en-US" altLang="ko-KR" sz="1600" dirty="0" smtClean="0">
                <a:latin typeface="+mn-lt"/>
                <a:ea typeface="Gulim" pitchFamily="34" charset="-127"/>
              </a:rPr>
              <a:t>capacitors</a:t>
            </a:r>
          </a:p>
          <a:p>
            <a:pPr marL="465138" indent="-174625" algn="l">
              <a:spcBef>
                <a:spcPts val="0"/>
              </a:spcBef>
              <a:buFont typeface="Arial" pitchFamily="34" charset="0"/>
              <a:buChar char="•"/>
              <a:defRPr/>
            </a:pPr>
            <a:r>
              <a:rPr lang="en-US" altLang="ko-KR" sz="1600" dirty="0" smtClean="0">
                <a:latin typeface="+mn-lt"/>
                <a:ea typeface="Gulim" pitchFamily="34" charset="-127"/>
              </a:rPr>
              <a:t>top</a:t>
            </a:r>
          </a:p>
          <a:p>
            <a:pPr marL="465138" indent="-174625" algn="l">
              <a:spcBef>
                <a:spcPts val="0"/>
              </a:spcBef>
              <a:buFont typeface="Arial" pitchFamily="34" charset="0"/>
              <a:buChar char="•"/>
              <a:defRPr/>
            </a:pPr>
            <a:r>
              <a:rPr lang="en-US" altLang="ko-KR" sz="1600" dirty="0" smtClean="0">
                <a:latin typeface="+mn-lt"/>
                <a:ea typeface="Gulim" pitchFamily="34" charset="-127"/>
              </a:rPr>
              <a:t>bottom,</a:t>
            </a:r>
          </a:p>
          <a:p>
            <a:pPr marL="465138" indent="-174625" algn="l">
              <a:spcBef>
                <a:spcPts val="0"/>
              </a:spcBef>
              <a:buFont typeface="Arial" pitchFamily="34" charset="0"/>
              <a:buChar char="•"/>
              <a:defRPr/>
            </a:pPr>
            <a:r>
              <a:rPr lang="en-US" altLang="ko-KR" sz="1600" dirty="0" smtClean="0">
                <a:latin typeface="+mn-lt"/>
                <a:ea typeface="Gulim" pitchFamily="34" charset="-127"/>
              </a:rPr>
              <a:t>beneath IC?</a:t>
            </a:r>
          </a:p>
          <a:p>
            <a:pPr indent="-174625" algn="l">
              <a:buFont typeface="Arial" pitchFamily="34" charset="0"/>
              <a:buChar char="•"/>
              <a:defRPr/>
            </a:pPr>
            <a:endParaRPr lang="en-US" altLang="ko-KR" sz="1600" dirty="0">
              <a:latin typeface="+mn-lt"/>
              <a:ea typeface="Gulim" pitchFamily="34" charset="-127"/>
            </a:endParaRPr>
          </a:p>
        </p:txBody>
      </p:sp>
      <p:grpSp>
        <p:nvGrpSpPr>
          <p:cNvPr id="3" name="Group 5"/>
          <p:cNvGrpSpPr>
            <a:grpSpLocks/>
          </p:cNvGrpSpPr>
          <p:nvPr/>
        </p:nvGrpSpPr>
        <p:grpSpPr bwMode="auto">
          <a:xfrm>
            <a:off x="2126079" y="2137784"/>
            <a:ext cx="2743200" cy="2514600"/>
            <a:chOff x="207963" y="812800"/>
            <a:chExt cx="2665412" cy="2340357"/>
          </a:xfrm>
        </p:grpSpPr>
        <p:sp>
          <p:nvSpPr>
            <p:cNvPr id="24661" name="Rectangle 75"/>
            <p:cNvSpPr>
              <a:spLocks noChangeArrowheads="1"/>
            </p:cNvSpPr>
            <p:nvPr/>
          </p:nvSpPr>
          <p:spPr bwMode="auto">
            <a:xfrm rot="5400000">
              <a:off x="992790" y="2967420"/>
              <a:ext cx="84138" cy="284162"/>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62" name="Rectangle 75"/>
            <p:cNvSpPr>
              <a:spLocks noChangeArrowheads="1"/>
            </p:cNvSpPr>
            <p:nvPr/>
          </p:nvSpPr>
          <p:spPr bwMode="auto">
            <a:xfrm rot="5400000">
              <a:off x="2467578" y="2969007"/>
              <a:ext cx="84137" cy="284163"/>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mn-lt"/>
                <a:ea typeface="Gulim" pitchFamily="34" charset="-127"/>
              </a:endParaRPr>
            </a:p>
          </p:txBody>
        </p:sp>
        <p:cxnSp>
          <p:nvCxnSpPr>
            <p:cNvPr id="11" name="Straight Connector 10"/>
            <p:cNvCxnSpPr/>
            <p:nvPr/>
          </p:nvCxnSpPr>
          <p:spPr bwMode="auto">
            <a:xfrm>
              <a:off x="207963" y="1310717"/>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207963" y="1434827"/>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207963" y="1496882"/>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207963" y="1635767"/>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207963" y="1694867"/>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207963" y="1836707"/>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207963" y="1897284"/>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207963" y="2036168"/>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207963" y="2095268"/>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207963" y="2157323"/>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207963" y="2378948"/>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207963" y="2439526"/>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207963" y="2582843"/>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207963" y="2643421"/>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207963" y="2770485"/>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207963" y="2832540"/>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207963" y="2966992"/>
              <a:ext cx="2643817"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Text Box 207"/>
            <p:cNvSpPr txBox="1">
              <a:spLocks noChangeArrowheads="1"/>
            </p:cNvSpPr>
            <p:nvPr/>
          </p:nvSpPr>
          <p:spPr bwMode="auto">
            <a:xfrm>
              <a:off x="849636" y="812800"/>
              <a:ext cx="343974" cy="344258"/>
            </a:xfrm>
            <a:prstGeom prst="rect">
              <a:avLst/>
            </a:prstGeom>
            <a:noFill/>
            <a:ln w="9525">
              <a:noFill/>
              <a:miter lim="800000"/>
              <a:headEnd/>
              <a:tailEnd/>
            </a:ln>
          </p:spPr>
          <p:txBody>
            <a:bodyPr wrap="none">
              <a:spAutoFit/>
            </a:bodyPr>
            <a:lstStyle/>
            <a:p>
              <a:pPr latinLnBrk="1">
                <a:lnSpc>
                  <a:spcPct val="150000"/>
                </a:lnSpc>
                <a:defRPr/>
              </a:pPr>
              <a:r>
                <a:rPr kumimoji="1" lang="en-US" altLang="ko-KR" sz="1200" b="1" dirty="0">
                  <a:latin typeface="+mn-lt"/>
                  <a:ea typeface="굴림" pitchFamily="34" charset="-127"/>
                </a:rPr>
                <a:t>IC</a:t>
              </a:r>
            </a:p>
          </p:txBody>
        </p:sp>
        <p:sp>
          <p:nvSpPr>
            <p:cNvPr id="24681" name="Rectangle 102"/>
            <p:cNvSpPr>
              <a:spLocks noChangeArrowheads="1"/>
            </p:cNvSpPr>
            <p:nvPr/>
          </p:nvSpPr>
          <p:spPr bwMode="auto">
            <a:xfrm>
              <a:off x="299935" y="2221267"/>
              <a:ext cx="238503" cy="23845"/>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82" name="Rectangle 103"/>
            <p:cNvSpPr>
              <a:spLocks noChangeArrowheads="1"/>
            </p:cNvSpPr>
            <p:nvPr/>
          </p:nvSpPr>
          <p:spPr bwMode="auto">
            <a:xfrm>
              <a:off x="594598" y="2218618"/>
              <a:ext cx="163079" cy="26497"/>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83" name="Rectangle 104"/>
            <p:cNvSpPr>
              <a:spLocks noChangeArrowheads="1"/>
            </p:cNvSpPr>
            <p:nvPr/>
          </p:nvSpPr>
          <p:spPr bwMode="auto">
            <a:xfrm>
              <a:off x="812756" y="2218618"/>
              <a:ext cx="163079" cy="26497"/>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84" name="Rectangle 105"/>
            <p:cNvSpPr>
              <a:spLocks noChangeArrowheads="1"/>
            </p:cNvSpPr>
            <p:nvPr/>
          </p:nvSpPr>
          <p:spPr bwMode="auto">
            <a:xfrm>
              <a:off x="1031995" y="2218618"/>
              <a:ext cx="166319" cy="26497"/>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85" name="Rectangle 106"/>
            <p:cNvSpPr>
              <a:spLocks noChangeArrowheads="1"/>
            </p:cNvSpPr>
            <p:nvPr/>
          </p:nvSpPr>
          <p:spPr bwMode="auto">
            <a:xfrm>
              <a:off x="1472630" y="2218618"/>
              <a:ext cx="300237" cy="26497"/>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86" name="Rectangle 109"/>
            <p:cNvSpPr>
              <a:spLocks noChangeArrowheads="1"/>
            </p:cNvSpPr>
            <p:nvPr/>
          </p:nvSpPr>
          <p:spPr bwMode="auto">
            <a:xfrm>
              <a:off x="1252312" y="2218618"/>
              <a:ext cx="164158" cy="26497"/>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87" name="Rectangle 49"/>
            <p:cNvSpPr>
              <a:spLocks noChangeArrowheads="1"/>
            </p:cNvSpPr>
            <p:nvPr/>
          </p:nvSpPr>
          <p:spPr bwMode="auto">
            <a:xfrm rot="5400000">
              <a:off x="940950" y="604881"/>
              <a:ext cx="129168" cy="1096188"/>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88" name="Rectangle 103"/>
            <p:cNvSpPr>
              <a:spLocks noChangeArrowheads="1"/>
            </p:cNvSpPr>
            <p:nvPr/>
          </p:nvSpPr>
          <p:spPr bwMode="auto">
            <a:xfrm>
              <a:off x="2025584" y="2218618"/>
              <a:ext cx="393115" cy="26497"/>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89" name="Rectangle 105"/>
            <p:cNvSpPr>
              <a:spLocks noChangeArrowheads="1"/>
            </p:cNvSpPr>
            <p:nvPr/>
          </p:nvSpPr>
          <p:spPr bwMode="auto">
            <a:xfrm>
              <a:off x="2474859" y="2218618"/>
              <a:ext cx="306682" cy="32639"/>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90" name="Rectangle 102"/>
            <p:cNvSpPr>
              <a:spLocks noChangeArrowheads="1"/>
            </p:cNvSpPr>
            <p:nvPr/>
          </p:nvSpPr>
          <p:spPr bwMode="auto">
            <a:xfrm>
              <a:off x="1533110" y="2218618"/>
              <a:ext cx="599394" cy="28981"/>
            </a:xfrm>
            <a:prstGeom prst="rect">
              <a:avLst/>
            </a:prstGeom>
            <a:solidFill>
              <a:srgbClr val="FF660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691" name="Rectangle 75"/>
            <p:cNvSpPr>
              <a:spLocks noChangeArrowheads="1"/>
            </p:cNvSpPr>
            <p:nvPr/>
          </p:nvSpPr>
          <p:spPr bwMode="auto">
            <a:xfrm rot="5400000">
              <a:off x="2000582" y="1037039"/>
              <a:ext cx="77004" cy="284038"/>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92" name="Rectangle 9"/>
            <p:cNvSpPr>
              <a:spLocks noChangeArrowheads="1"/>
            </p:cNvSpPr>
            <p:nvPr/>
          </p:nvSpPr>
          <p:spPr bwMode="auto">
            <a:xfrm rot="5400000">
              <a:off x="1185014" y="2126171"/>
              <a:ext cx="1843139" cy="25919"/>
            </a:xfrm>
            <a:prstGeom prst="rect">
              <a:avLst/>
            </a:prstGeom>
            <a:solidFill>
              <a:srgbClr val="FF660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93" name="Rectangle 22"/>
            <p:cNvSpPr>
              <a:spLocks noChangeArrowheads="1"/>
            </p:cNvSpPr>
            <p:nvPr/>
          </p:nvSpPr>
          <p:spPr bwMode="auto">
            <a:xfrm rot="5400000">
              <a:off x="1634290" y="2125091"/>
              <a:ext cx="1843139" cy="2808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94" name="Rectangle 7"/>
            <p:cNvSpPr>
              <a:spLocks noChangeArrowheads="1"/>
            </p:cNvSpPr>
            <p:nvPr/>
          </p:nvSpPr>
          <p:spPr bwMode="auto">
            <a:xfrm rot="5400000">
              <a:off x="1072155" y="2126709"/>
              <a:ext cx="1843139" cy="24841"/>
            </a:xfrm>
            <a:prstGeom prst="rect">
              <a:avLst/>
            </a:prstGeom>
            <a:solidFill>
              <a:srgbClr val="00B05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95" name="Rectangle 21"/>
            <p:cNvSpPr>
              <a:spLocks noChangeArrowheads="1"/>
            </p:cNvSpPr>
            <p:nvPr/>
          </p:nvSpPr>
          <p:spPr bwMode="auto">
            <a:xfrm rot="5400000">
              <a:off x="1521970" y="2124011"/>
              <a:ext cx="1843139" cy="3024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96" name="Rectangle 9"/>
            <p:cNvSpPr>
              <a:spLocks noChangeArrowheads="1"/>
            </p:cNvSpPr>
            <p:nvPr/>
          </p:nvSpPr>
          <p:spPr bwMode="auto">
            <a:xfrm rot="5400000">
              <a:off x="-241652" y="2125091"/>
              <a:ext cx="1843139" cy="2808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97" name="Rectangle 20"/>
            <p:cNvSpPr>
              <a:spLocks noChangeArrowheads="1"/>
            </p:cNvSpPr>
            <p:nvPr/>
          </p:nvSpPr>
          <p:spPr bwMode="auto">
            <a:xfrm rot="5400000">
              <a:off x="-21874" y="2125631"/>
              <a:ext cx="1843139" cy="2700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98" name="Rectangle 22"/>
            <p:cNvSpPr>
              <a:spLocks noChangeArrowheads="1"/>
            </p:cNvSpPr>
            <p:nvPr/>
          </p:nvSpPr>
          <p:spPr bwMode="auto">
            <a:xfrm rot="5400000">
              <a:off x="195743" y="2126171"/>
              <a:ext cx="1843139" cy="25919"/>
            </a:xfrm>
            <a:prstGeom prst="rect">
              <a:avLst/>
            </a:prstGeom>
            <a:solidFill>
              <a:srgbClr val="FF660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699" name="Rectangle 25"/>
            <p:cNvSpPr>
              <a:spLocks noChangeArrowheads="1"/>
            </p:cNvSpPr>
            <p:nvPr/>
          </p:nvSpPr>
          <p:spPr bwMode="auto">
            <a:xfrm rot="5400000">
              <a:off x="414982" y="2126171"/>
              <a:ext cx="1843139" cy="25919"/>
            </a:xfrm>
            <a:prstGeom prst="rect">
              <a:avLst/>
            </a:prstGeom>
            <a:solidFill>
              <a:srgbClr val="FF660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700" name="Rectangle 7"/>
            <p:cNvSpPr>
              <a:spLocks noChangeArrowheads="1"/>
            </p:cNvSpPr>
            <p:nvPr/>
          </p:nvSpPr>
          <p:spPr bwMode="auto">
            <a:xfrm rot="5400000">
              <a:off x="-350731" y="2125091"/>
              <a:ext cx="1843139" cy="2808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701" name="Rectangle 82"/>
            <p:cNvSpPr>
              <a:spLocks noChangeArrowheads="1"/>
            </p:cNvSpPr>
            <p:nvPr/>
          </p:nvSpPr>
          <p:spPr bwMode="auto">
            <a:xfrm rot="5400000">
              <a:off x="-132033" y="2125631"/>
              <a:ext cx="1843139" cy="2700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702" name="Rectangle 21"/>
            <p:cNvSpPr>
              <a:spLocks noChangeArrowheads="1"/>
            </p:cNvSpPr>
            <p:nvPr/>
          </p:nvSpPr>
          <p:spPr bwMode="auto">
            <a:xfrm rot="5400000">
              <a:off x="86125" y="2125631"/>
              <a:ext cx="1843139" cy="2700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703" name="Rectangle 23"/>
            <p:cNvSpPr>
              <a:spLocks noChangeArrowheads="1"/>
            </p:cNvSpPr>
            <p:nvPr/>
          </p:nvSpPr>
          <p:spPr bwMode="auto">
            <a:xfrm rot="5400000">
              <a:off x="305362" y="2125631"/>
              <a:ext cx="1843139" cy="26999"/>
            </a:xfrm>
            <a:prstGeom prst="rect">
              <a:avLst/>
            </a:prstGeom>
            <a:solidFill>
              <a:srgbClr val="00B05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704" name="Rectangle 27"/>
            <p:cNvSpPr>
              <a:spLocks noChangeArrowheads="1"/>
            </p:cNvSpPr>
            <p:nvPr/>
          </p:nvSpPr>
          <p:spPr bwMode="auto">
            <a:xfrm rot="5400000">
              <a:off x="524061" y="2126171"/>
              <a:ext cx="1843139" cy="25919"/>
            </a:xfrm>
            <a:prstGeom prst="rect">
              <a:avLst/>
            </a:prstGeom>
            <a:solidFill>
              <a:srgbClr val="00B050"/>
            </a:solidFill>
            <a:ln w="9525" algn="ctr">
              <a:noFill/>
              <a:round/>
              <a:headEnd/>
              <a:tailEnd/>
            </a:ln>
          </p:spPr>
          <p:txBody>
            <a:bodyPr rot="10800000" vert="eaVert"/>
            <a:lstStyle/>
            <a:p>
              <a:pPr latinLnBrk="1"/>
              <a:endParaRPr kumimoji="1" lang="ko-KR" altLang="en-US" sz="1100">
                <a:latin typeface="+mn-lt"/>
                <a:ea typeface="Gulim" pitchFamily="34" charset="-127"/>
              </a:endParaRPr>
            </a:p>
          </p:txBody>
        </p:sp>
        <p:sp>
          <p:nvSpPr>
            <p:cNvPr id="24705" name="Rectangle 71"/>
            <p:cNvSpPr>
              <a:spLocks noChangeArrowheads="1"/>
            </p:cNvSpPr>
            <p:nvPr/>
          </p:nvSpPr>
          <p:spPr bwMode="auto">
            <a:xfrm>
              <a:off x="210123" y="1248196"/>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06" name="Rectangle 73"/>
            <p:cNvSpPr>
              <a:spLocks noChangeArrowheads="1"/>
            </p:cNvSpPr>
            <p:nvPr/>
          </p:nvSpPr>
          <p:spPr bwMode="auto">
            <a:xfrm>
              <a:off x="702597" y="1248196"/>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07" name="Rectangle 76"/>
            <p:cNvSpPr>
              <a:spLocks noChangeArrowheads="1"/>
            </p:cNvSpPr>
            <p:nvPr/>
          </p:nvSpPr>
          <p:spPr bwMode="auto">
            <a:xfrm>
              <a:off x="922916" y="1248196"/>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08" name="Rectangle 77"/>
            <p:cNvSpPr>
              <a:spLocks noChangeArrowheads="1"/>
            </p:cNvSpPr>
            <p:nvPr/>
          </p:nvSpPr>
          <p:spPr bwMode="auto">
            <a:xfrm>
              <a:off x="1141073" y="1248196"/>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09" name="Rectangle 80"/>
            <p:cNvSpPr>
              <a:spLocks noChangeArrowheads="1"/>
            </p:cNvSpPr>
            <p:nvPr/>
          </p:nvSpPr>
          <p:spPr bwMode="auto">
            <a:xfrm>
              <a:off x="1361391" y="1248196"/>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0" name="Rectangle 76"/>
            <p:cNvSpPr>
              <a:spLocks noChangeArrowheads="1"/>
            </p:cNvSpPr>
            <p:nvPr/>
          </p:nvSpPr>
          <p:spPr bwMode="auto">
            <a:xfrm>
              <a:off x="2137903" y="1249025"/>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1" name="Rectangle 77"/>
            <p:cNvSpPr>
              <a:spLocks noChangeArrowheads="1"/>
            </p:cNvSpPr>
            <p:nvPr/>
          </p:nvSpPr>
          <p:spPr bwMode="auto">
            <a:xfrm>
              <a:off x="2586098" y="1249025"/>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2" name="Rectangle 71"/>
            <p:cNvSpPr>
              <a:spLocks noChangeArrowheads="1"/>
            </p:cNvSpPr>
            <p:nvPr/>
          </p:nvSpPr>
          <p:spPr bwMode="auto">
            <a:xfrm>
              <a:off x="207963" y="1367428"/>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3" name="Rectangle 73"/>
            <p:cNvSpPr>
              <a:spLocks noChangeArrowheads="1"/>
            </p:cNvSpPr>
            <p:nvPr/>
          </p:nvSpPr>
          <p:spPr bwMode="auto">
            <a:xfrm>
              <a:off x="700438" y="1367428"/>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4" name="Rectangle 76"/>
            <p:cNvSpPr>
              <a:spLocks noChangeArrowheads="1"/>
            </p:cNvSpPr>
            <p:nvPr/>
          </p:nvSpPr>
          <p:spPr bwMode="auto">
            <a:xfrm>
              <a:off x="920755" y="1367428"/>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5" name="Rectangle 77"/>
            <p:cNvSpPr>
              <a:spLocks noChangeArrowheads="1"/>
            </p:cNvSpPr>
            <p:nvPr/>
          </p:nvSpPr>
          <p:spPr bwMode="auto">
            <a:xfrm>
              <a:off x="1138914" y="1367428"/>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6" name="Rectangle 80"/>
            <p:cNvSpPr>
              <a:spLocks noChangeArrowheads="1"/>
            </p:cNvSpPr>
            <p:nvPr/>
          </p:nvSpPr>
          <p:spPr bwMode="auto">
            <a:xfrm>
              <a:off x="1359231" y="1367428"/>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7" name="Rectangle 76"/>
            <p:cNvSpPr>
              <a:spLocks noChangeArrowheads="1"/>
            </p:cNvSpPr>
            <p:nvPr/>
          </p:nvSpPr>
          <p:spPr bwMode="auto">
            <a:xfrm>
              <a:off x="2135742" y="1368257"/>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8" name="Rectangle 77"/>
            <p:cNvSpPr>
              <a:spLocks noChangeArrowheads="1"/>
            </p:cNvSpPr>
            <p:nvPr/>
          </p:nvSpPr>
          <p:spPr bwMode="auto">
            <a:xfrm>
              <a:off x="2583937" y="1368257"/>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19" name="Rectangle 71"/>
            <p:cNvSpPr>
              <a:spLocks noChangeArrowheads="1"/>
            </p:cNvSpPr>
            <p:nvPr/>
          </p:nvSpPr>
          <p:spPr bwMode="auto">
            <a:xfrm>
              <a:off x="210123" y="1550419"/>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0" name="Rectangle 73"/>
            <p:cNvSpPr>
              <a:spLocks noChangeArrowheads="1"/>
            </p:cNvSpPr>
            <p:nvPr/>
          </p:nvSpPr>
          <p:spPr bwMode="auto">
            <a:xfrm>
              <a:off x="702597" y="1550419"/>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1" name="Rectangle 76"/>
            <p:cNvSpPr>
              <a:spLocks noChangeArrowheads="1"/>
            </p:cNvSpPr>
            <p:nvPr/>
          </p:nvSpPr>
          <p:spPr bwMode="auto">
            <a:xfrm>
              <a:off x="922916" y="1550419"/>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2" name="Rectangle 77"/>
            <p:cNvSpPr>
              <a:spLocks noChangeArrowheads="1"/>
            </p:cNvSpPr>
            <p:nvPr/>
          </p:nvSpPr>
          <p:spPr bwMode="auto">
            <a:xfrm>
              <a:off x="1141073" y="1550419"/>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3" name="Rectangle 80"/>
            <p:cNvSpPr>
              <a:spLocks noChangeArrowheads="1"/>
            </p:cNvSpPr>
            <p:nvPr/>
          </p:nvSpPr>
          <p:spPr bwMode="auto">
            <a:xfrm>
              <a:off x="1361391" y="1550419"/>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4" name="Rectangle 76"/>
            <p:cNvSpPr>
              <a:spLocks noChangeArrowheads="1"/>
            </p:cNvSpPr>
            <p:nvPr/>
          </p:nvSpPr>
          <p:spPr bwMode="auto">
            <a:xfrm>
              <a:off x="2137903" y="1551246"/>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5" name="Rectangle 77"/>
            <p:cNvSpPr>
              <a:spLocks noChangeArrowheads="1"/>
            </p:cNvSpPr>
            <p:nvPr/>
          </p:nvSpPr>
          <p:spPr bwMode="auto">
            <a:xfrm>
              <a:off x="2586098" y="1551246"/>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6" name="Rectangle 74"/>
            <p:cNvSpPr>
              <a:spLocks noChangeArrowheads="1"/>
            </p:cNvSpPr>
            <p:nvPr/>
          </p:nvSpPr>
          <p:spPr bwMode="auto">
            <a:xfrm>
              <a:off x="210123" y="1759902"/>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7" name="Rectangle 73"/>
            <p:cNvSpPr>
              <a:spLocks noChangeArrowheads="1"/>
            </p:cNvSpPr>
            <p:nvPr/>
          </p:nvSpPr>
          <p:spPr bwMode="auto">
            <a:xfrm>
              <a:off x="702597" y="1759902"/>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8" name="Rectangle 76"/>
            <p:cNvSpPr>
              <a:spLocks noChangeArrowheads="1"/>
            </p:cNvSpPr>
            <p:nvPr/>
          </p:nvSpPr>
          <p:spPr bwMode="auto">
            <a:xfrm>
              <a:off x="922916" y="1759902"/>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29" name="Rectangle 77"/>
            <p:cNvSpPr>
              <a:spLocks noChangeArrowheads="1"/>
            </p:cNvSpPr>
            <p:nvPr/>
          </p:nvSpPr>
          <p:spPr bwMode="auto">
            <a:xfrm>
              <a:off x="1141073" y="1759902"/>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0" name="Rectangle 80"/>
            <p:cNvSpPr>
              <a:spLocks noChangeArrowheads="1"/>
            </p:cNvSpPr>
            <p:nvPr/>
          </p:nvSpPr>
          <p:spPr bwMode="auto">
            <a:xfrm>
              <a:off x="1361391" y="1759902"/>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1" name="Rectangle 79"/>
            <p:cNvSpPr>
              <a:spLocks noChangeArrowheads="1"/>
            </p:cNvSpPr>
            <p:nvPr/>
          </p:nvSpPr>
          <p:spPr bwMode="auto">
            <a:xfrm>
              <a:off x="2137903" y="1760730"/>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2" name="Rectangle 80"/>
            <p:cNvSpPr>
              <a:spLocks noChangeArrowheads="1"/>
            </p:cNvSpPr>
            <p:nvPr/>
          </p:nvSpPr>
          <p:spPr bwMode="auto">
            <a:xfrm>
              <a:off x="2586098" y="1760730"/>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3" name="Rectangle 71"/>
            <p:cNvSpPr>
              <a:spLocks noChangeArrowheads="1"/>
            </p:cNvSpPr>
            <p:nvPr/>
          </p:nvSpPr>
          <p:spPr bwMode="auto">
            <a:xfrm>
              <a:off x="214442" y="1956968"/>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4" name="Rectangle 73"/>
            <p:cNvSpPr>
              <a:spLocks noChangeArrowheads="1"/>
            </p:cNvSpPr>
            <p:nvPr/>
          </p:nvSpPr>
          <p:spPr bwMode="auto">
            <a:xfrm>
              <a:off x="706918" y="1956968"/>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5" name="Rectangle 76"/>
            <p:cNvSpPr>
              <a:spLocks noChangeArrowheads="1"/>
            </p:cNvSpPr>
            <p:nvPr/>
          </p:nvSpPr>
          <p:spPr bwMode="auto">
            <a:xfrm>
              <a:off x="927235" y="1956968"/>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6" name="Rectangle 77"/>
            <p:cNvSpPr>
              <a:spLocks noChangeArrowheads="1"/>
            </p:cNvSpPr>
            <p:nvPr/>
          </p:nvSpPr>
          <p:spPr bwMode="auto">
            <a:xfrm>
              <a:off x="1145394" y="1956968"/>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7" name="Rectangle 80"/>
            <p:cNvSpPr>
              <a:spLocks noChangeArrowheads="1"/>
            </p:cNvSpPr>
            <p:nvPr/>
          </p:nvSpPr>
          <p:spPr bwMode="auto">
            <a:xfrm>
              <a:off x="1365710" y="1956968"/>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8" name="Rectangle 76"/>
            <p:cNvSpPr>
              <a:spLocks noChangeArrowheads="1"/>
            </p:cNvSpPr>
            <p:nvPr/>
          </p:nvSpPr>
          <p:spPr bwMode="auto">
            <a:xfrm>
              <a:off x="2142222" y="1957796"/>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39" name="Rectangle 77"/>
            <p:cNvSpPr>
              <a:spLocks noChangeArrowheads="1"/>
            </p:cNvSpPr>
            <p:nvPr/>
          </p:nvSpPr>
          <p:spPr bwMode="auto">
            <a:xfrm>
              <a:off x="2590417" y="1957796"/>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0" name="Rectangle 71"/>
            <p:cNvSpPr>
              <a:spLocks noChangeArrowheads="1"/>
            </p:cNvSpPr>
            <p:nvPr/>
          </p:nvSpPr>
          <p:spPr bwMode="auto">
            <a:xfrm>
              <a:off x="210123" y="2300590"/>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1" name="Rectangle 73"/>
            <p:cNvSpPr>
              <a:spLocks noChangeArrowheads="1"/>
            </p:cNvSpPr>
            <p:nvPr/>
          </p:nvSpPr>
          <p:spPr bwMode="auto">
            <a:xfrm>
              <a:off x="702597" y="2300590"/>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2" name="Rectangle 76"/>
            <p:cNvSpPr>
              <a:spLocks noChangeArrowheads="1"/>
            </p:cNvSpPr>
            <p:nvPr/>
          </p:nvSpPr>
          <p:spPr bwMode="auto">
            <a:xfrm>
              <a:off x="922916" y="2300590"/>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3" name="Rectangle 77"/>
            <p:cNvSpPr>
              <a:spLocks noChangeArrowheads="1"/>
            </p:cNvSpPr>
            <p:nvPr/>
          </p:nvSpPr>
          <p:spPr bwMode="auto">
            <a:xfrm>
              <a:off x="1141073" y="2300590"/>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4" name="Rectangle 80"/>
            <p:cNvSpPr>
              <a:spLocks noChangeArrowheads="1"/>
            </p:cNvSpPr>
            <p:nvPr/>
          </p:nvSpPr>
          <p:spPr bwMode="auto">
            <a:xfrm>
              <a:off x="1361391" y="2300590"/>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5" name="Rectangle 76"/>
            <p:cNvSpPr>
              <a:spLocks noChangeArrowheads="1"/>
            </p:cNvSpPr>
            <p:nvPr/>
          </p:nvSpPr>
          <p:spPr bwMode="auto">
            <a:xfrm>
              <a:off x="2137903" y="2301417"/>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6" name="Rectangle 77"/>
            <p:cNvSpPr>
              <a:spLocks noChangeArrowheads="1"/>
            </p:cNvSpPr>
            <p:nvPr/>
          </p:nvSpPr>
          <p:spPr bwMode="auto">
            <a:xfrm>
              <a:off x="2586098" y="2301417"/>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7" name="Rectangle 71"/>
            <p:cNvSpPr>
              <a:spLocks noChangeArrowheads="1"/>
            </p:cNvSpPr>
            <p:nvPr/>
          </p:nvSpPr>
          <p:spPr bwMode="auto">
            <a:xfrm>
              <a:off x="207963" y="2504280"/>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8" name="Rectangle 73"/>
            <p:cNvSpPr>
              <a:spLocks noChangeArrowheads="1"/>
            </p:cNvSpPr>
            <p:nvPr/>
          </p:nvSpPr>
          <p:spPr bwMode="auto">
            <a:xfrm>
              <a:off x="700438" y="2504280"/>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49" name="Rectangle 76"/>
            <p:cNvSpPr>
              <a:spLocks noChangeArrowheads="1"/>
            </p:cNvSpPr>
            <p:nvPr/>
          </p:nvSpPr>
          <p:spPr bwMode="auto">
            <a:xfrm>
              <a:off x="920755" y="2504280"/>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0" name="Rectangle 77"/>
            <p:cNvSpPr>
              <a:spLocks noChangeArrowheads="1"/>
            </p:cNvSpPr>
            <p:nvPr/>
          </p:nvSpPr>
          <p:spPr bwMode="auto">
            <a:xfrm>
              <a:off x="1138914" y="2504280"/>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1" name="Rectangle 80"/>
            <p:cNvSpPr>
              <a:spLocks noChangeArrowheads="1"/>
            </p:cNvSpPr>
            <p:nvPr/>
          </p:nvSpPr>
          <p:spPr bwMode="auto">
            <a:xfrm>
              <a:off x="1359231" y="2504280"/>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2" name="Rectangle 76"/>
            <p:cNvSpPr>
              <a:spLocks noChangeArrowheads="1"/>
            </p:cNvSpPr>
            <p:nvPr/>
          </p:nvSpPr>
          <p:spPr bwMode="auto">
            <a:xfrm>
              <a:off x="2135742" y="2505106"/>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3" name="Rectangle 77"/>
            <p:cNvSpPr>
              <a:spLocks noChangeArrowheads="1"/>
            </p:cNvSpPr>
            <p:nvPr/>
          </p:nvSpPr>
          <p:spPr bwMode="auto">
            <a:xfrm>
              <a:off x="2583937" y="2505106"/>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4" name="Rectangle 71"/>
            <p:cNvSpPr>
              <a:spLocks noChangeArrowheads="1"/>
            </p:cNvSpPr>
            <p:nvPr/>
          </p:nvSpPr>
          <p:spPr bwMode="auto">
            <a:xfrm>
              <a:off x="210123" y="2698861"/>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5" name="Rectangle 73"/>
            <p:cNvSpPr>
              <a:spLocks noChangeArrowheads="1"/>
            </p:cNvSpPr>
            <p:nvPr/>
          </p:nvSpPr>
          <p:spPr bwMode="auto">
            <a:xfrm>
              <a:off x="702597" y="2698861"/>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6" name="Rectangle 76"/>
            <p:cNvSpPr>
              <a:spLocks noChangeArrowheads="1"/>
            </p:cNvSpPr>
            <p:nvPr/>
          </p:nvSpPr>
          <p:spPr bwMode="auto">
            <a:xfrm>
              <a:off x="922916" y="2698861"/>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7" name="Rectangle 77"/>
            <p:cNvSpPr>
              <a:spLocks noChangeArrowheads="1"/>
            </p:cNvSpPr>
            <p:nvPr/>
          </p:nvSpPr>
          <p:spPr bwMode="auto">
            <a:xfrm>
              <a:off x="1141073" y="2698861"/>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8" name="Rectangle 80"/>
            <p:cNvSpPr>
              <a:spLocks noChangeArrowheads="1"/>
            </p:cNvSpPr>
            <p:nvPr/>
          </p:nvSpPr>
          <p:spPr bwMode="auto">
            <a:xfrm>
              <a:off x="1361391" y="2698861"/>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59" name="Rectangle 76"/>
            <p:cNvSpPr>
              <a:spLocks noChangeArrowheads="1"/>
            </p:cNvSpPr>
            <p:nvPr/>
          </p:nvSpPr>
          <p:spPr bwMode="auto">
            <a:xfrm>
              <a:off x="2137903" y="2699689"/>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0" name="Rectangle 77"/>
            <p:cNvSpPr>
              <a:spLocks noChangeArrowheads="1"/>
            </p:cNvSpPr>
            <p:nvPr/>
          </p:nvSpPr>
          <p:spPr bwMode="auto">
            <a:xfrm>
              <a:off x="2586098" y="2699689"/>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1" name="Rectangle 71"/>
            <p:cNvSpPr>
              <a:spLocks noChangeArrowheads="1"/>
            </p:cNvSpPr>
            <p:nvPr/>
          </p:nvSpPr>
          <p:spPr bwMode="auto">
            <a:xfrm>
              <a:off x="210123" y="2890958"/>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2" name="Rectangle 73"/>
            <p:cNvSpPr>
              <a:spLocks noChangeArrowheads="1"/>
            </p:cNvSpPr>
            <p:nvPr/>
          </p:nvSpPr>
          <p:spPr bwMode="auto">
            <a:xfrm>
              <a:off x="702597" y="2890958"/>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3" name="Rectangle 76"/>
            <p:cNvSpPr>
              <a:spLocks noChangeArrowheads="1"/>
            </p:cNvSpPr>
            <p:nvPr/>
          </p:nvSpPr>
          <p:spPr bwMode="auto">
            <a:xfrm>
              <a:off x="922916" y="2890958"/>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4" name="Rectangle 77"/>
            <p:cNvSpPr>
              <a:spLocks noChangeArrowheads="1"/>
            </p:cNvSpPr>
            <p:nvPr/>
          </p:nvSpPr>
          <p:spPr bwMode="auto">
            <a:xfrm>
              <a:off x="1141073" y="2890958"/>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5" name="Rectangle 80"/>
            <p:cNvSpPr>
              <a:spLocks noChangeArrowheads="1"/>
            </p:cNvSpPr>
            <p:nvPr/>
          </p:nvSpPr>
          <p:spPr bwMode="auto">
            <a:xfrm>
              <a:off x="1361391" y="2890958"/>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6" name="Rectangle 76"/>
            <p:cNvSpPr>
              <a:spLocks noChangeArrowheads="1"/>
            </p:cNvSpPr>
            <p:nvPr/>
          </p:nvSpPr>
          <p:spPr bwMode="auto">
            <a:xfrm>
              <a:off x="2137903" y="2891786"/>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7" name="Rectangle 77"/>
            <p:cNvSpPr>
              <a:spLocks noChangeArrowheads="1"/>
            </p:cNvSpPr>
            <p:nvPr/>
          </p:nvSpPr>
          <p:spPr bwMode="auto">
            <a:xfrm>
              <a:off x="2586098" y="2891786"/>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8" name="Rectangle 71"/>
            <p:cNvSpPr>
              <a:spLocks noChangeArrowheads="1"/>
            </p:cNvSpPr>
            <p:nvPr/>
          </p:nvSpPr>
          <p:spPr bwMode="auto">
            <a:xfrm>
              <a:off x="214442" y="3020954"/>
              <a:ext cx="437395"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69" name="Rectangle 73"/>
            <p:cNvSpPr>
              <a:spLocks noChangeArrowheads="1"/>
            </p:cNvSpPr>
            <p:nvPr/>
          </p:nvSpPr>
          <p:spPr bwMode="auto">
            <a:xfrm>
              <a:off x="706918" y="3020954"/>
              <a:ext cx="164158"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70" name="Rectangle 76"/>
            <p:cNvSpPr>
              <a:spLocks noChangeArrowheads="1"/>
            </p:cNvSpPr>
            <p:nvPr/>
          </p:nvSpPr>
          <p:spPr bwMode="auto">
            <a:xfrm>
              <a:off x="927235" y="3020954"/>
              <a:ext cx="16307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71" name="Rectangle 77"/>
            <p:cNvSpPr>
              <a:spLocks noChangeArrowheads="1"/>
            </p:cNvSpPr>
            <p:nvPr/>
          </p:nvSpPr>
          <p:spPr bwMode="auto">
            <a:xfrm>
              <a:off x="1145394" y="3020954"/>
              <a:ext cx="166319"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72" name="Rectangle 80"/>
            <p:cNvSpPr>
              <a:spLocks noChangeArrowheads="1"/>
            </p:cNvSpPr>
            <p:nvPr/>
          </p:nvSpPr>
          <p:spPr bwMode="auto">
            <a:xfrm>
              <a:off x="1365710" y="3020954"/>
              <a:ext cx="411476" cy="25669"/>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grpSp>
          <p:nvGrpSpPr>
            <p:cNvPr id="4" name="Group 793"/>
            <p:cNvGrpSpPr>
              <a:grpSpLocks/>
            </p:cNvGrpSpPr>
            <p:nvPr/>
          </p:nvGrpSpPr>
          <p:grpSpPr bwMode="auto">
            <a:xfrm>
              <a:off x="1400258" y="1249052"/>
              <a:ext cx="673907" cy="1797639"/>
              <a:chOff x="2286000" y="2012122"/>
              <a:chExt cx="1248189" cy="3445703"/>
            </a:xfrm>
          </p:grpSpPr>
          <p:sp>
            <p:nvSpPr>
              <p:cNvPr id="24776" name="Rectangle 71"/>
              <p:cNvSpPr>
                <a:spLocks noChangeArrowheads="1"/>
              </p:cNvSpPr>
              <p:nvPr/>
            </p:nvSpPr>
            <p:spPr bwMode="auto">
              <a:xfrm>
                <a:off x="2290001" y="2012122"/>
                <a:ext cx="1238188"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77" name="Rectangle 71"/>
              <p:cNvSpPr>
                <a:spLocks noChangeArrowheads="1"/>
              </p:cNvSpPr>
              <p:nvPr/>
            </p:nvSpPr>
            <p:spPr bwMode="auto">
              <a:xfrm>
                <a:off x="2286000" y="2239084"/>
                <a:ext cx="1238188"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78" name="Rectangle 71"/>
              <p:cNvSpPr>
                <a:spLocks noChangeArrowheads="1"/>
              </p:cNvSpPr>
              <p:nvPr/>
            </p:nvSpPr>
            <p:spPr bwMode="auto">
              <a:xfrm>
                <a:off x="2290001" y="2591431"/>
                <a:ext cx="1238188"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79" name="Rectangle 71"/>
              <p:cNvSpPr>
                <a:spLocks noChangeArrowheads="1"/>
              </p:cNvSpPr>
              <p:nvPr/>
            </p:nvSpPr>
            <p:spPr bwMode="auto">
              <a:xfrm>
                <a:off x="2290001" y="2991393"/>
                <a:ext cx="1238188"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80" name="Rectangle 71"/>
              <p:cNvSpPr>
                <a:spLocks noChangeArrowheads="1"/>
              </p:cNvSpPr>
              <p:nvPr/>
            </p:nvSpPr>
            <p:spPr bwMode="auto">
              <a:xfrm>
                <a:off x="2296002" y="3369135"/>
                <a:ext cx="1238187"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81" name="Rectangle 71"/>
              <p:cNvSpPr>
                <a:spLocks noChangeArrowheads="1"/>
              </p:cNvSpPr>
              <p:nvPr/>
            </p:nvSpPr>
            <p:spPr bwMode="auto">
              <a:xfrm>
                <a:off x="2290001" y="4029390"/>
                <a:ext cx="1238188"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82" name="Rectangle 71"/>
              <p:cNvSpPr>
                <a:spLocks noChangeArrowheads="1"/>
              </p:cNvSpPr>
              <p:nvPr/>
            </p:nvSpPr>
            <p:spPr bwMode="auto">
              <a:xfrm>
                <a:off x="2286000" y="4419829"/>
                <a:ext cx="1238188"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83" name="Rectangle 71"/>
              <p:cNvSpPr>
                <a:spLocks noChangeArrowheads="1"/>
              </p:cNvSpPr>
              <p:nvPr/>
            </p:nvSpPr>
            <p:spPr bwMode="auto">
              <a:xfrm>
                <a:off x="2290001" y="4792809"/>
                <a:ext cx="1238188"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84" name="Rectangle 71"/>
              <p:cNvSpPr>
                <a:spLocks noChangeArrowheads="1"/>
              </p:cNvSpPr>
              <p:nvPr/>
            </p:nvSpPr>
            <p:spPr bwMode="auto">
              <a:xfrm>
                <a:off x="2290001" y="5161028"/>
                <a:ext cx="1238188"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85" name="Rectangle 71"/>
              <p:cNvSpPr>
                <a:spLocks noChangeArrowheads="1"/>
              </p:cNvSpPr>
              <p:nvPr/>
            </p:nvSpPr>
            <p:spPr bwMode="auto">
              <a:xfrm>
                <a:off x="2296002" y="5410210"/>
                <a:ext cx="1238187" cy="47615"/>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grpSp>
        <p:sp>
          <p:nvSpPr>
            <p:cNvPr id="24774" name="Rectangle 76"/>
            <p:cNvSpPr>
              <a:spLocks noChangeArrowheads="1"/>
            </p:cNvSpPr>
            <p:nvPr/>
          </p:nvSpPr>
          <p:spPr bwMode="auto">
            <a:xfrm>
              <a:off x="2142222" y="3021783"/>
              <a:ext cx="394195"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sp>
          <p:nvSpPr>
            <p:cNvPr id="24775" name="Rectangle 77"/>
            <p:cNvSpPr>
              <a:spLocks noChangeArrowheads="1"/>
            </p:cNvSpPr>
            <p:nvPr/>
          </p:nvSpPr>
          <p:spPr bwMode="auto">
            <a:xfrm>
              <a:off x="2590417" y="3021783"/>
              <a:ext cx="282958" cy="24841"/>
            </a:xfrm>
            <a:prstGeom prst="rect">
              <a:avLst/>
            </a:prstGeom>
            <a:solidFill>
              <a:srgbClr val="00B050"/>
            </a:solidFill>
            <a:ln w="9525" algn="ctr">
              <a:noFill/>
              <a:round/>
              <a:headEnd/>
              <a:tailEnd/>
            </a:ln>
          </p:spPr>
          <p:txBody>
            <a:bodyPr/>
            <a:lstStyle/>
            <a:p>
              <a:pPr latinLnBrk="1"/>
              <a:endParaRPr kumimoji="1" lang="ko-KR" altLang="en-US" sz="1100">
                <a:latin typeface="+mn-lt"/>
                <a:ea typeface="Gulim" pitchFamily="34" charset="-127"/>
              </a:endParaRPr>
            </a:p>
          </p:txBody>
        </p:sp>
      </p:grpSp>
      <p:sp>
        <p:nvSpPr>
          <p:cNvPr id="24588" name="Text Box 207"/>
          <p:cNvSpPr txBox="1">
            <a:spLocks noChangeArrowheads="1"/>
          </p:cNvSpPr>
          <p:nvPr/>
        </p:nvSpPr>
        <p:spPr bwMode="auto">
          <a:xfrm>
            <a:off x="7895054" y="3336347"/>
            <a:ext cx="828675" cy="314325"/>
          </a:xfrm>
          <a:prstGeom prst="rect">
            <a:avLst/>
          </a:prstGeom>
          <a:noFill/>
          <a:ln w="9525">
            <a:noFill/>
            <a:miter lim="800000"/>
            <a:headEnd/>
            <a:tailEnd/>
          </a:ln>
        </p:spPr>
        <p:txBody>
          <a:bodyPr wrap="none">
            <a:spAutoFit/>
          </a:bodyPr>
          <a:lstStyle/>
          <a:p>
            <a:pPr latinLnBrk="1">
              <a:lnSpc>
                <a:spcPct val="90000"/>
              </a:lnSpc>
            </a:pPr>
            <a:r>
              <a:rPr kumimoji="1" lang="en-US" altLang="ko-KR" sz="1600" b="1" dirty="0">
                <a:latin typeface="+mn-lt"/>
                <a:ea typeface="Gulim" pitchFamily="34" charset="-127"/>
              </a:rPr>
              <a:t>IC pins</a:t>
            </a:r>
          </a:p>
        </p:txBody>
      </p:sp>
      <p:sp>
        <p:nvSpPr>
          <p:cNvPr id="24589" name="Text Box 207"/>
          <p:cNvSpPr txBox="1">
            <a:spLocks noChangeArrowheads="1"/>
          </p:cNvSpPr>
          <p:nvPr/>
        </p:nvSpPr>
        <p:spPr bwMode="auto">
          <a:xfrm>
            <a:off x="6063079" y="2461634"/>
            <a:ext cx="811213" cy="314325"/>
          </a:xfrm>
          <a:prstGeom prst="rect">
            <a:avLst/>
          </a:prstGeom>
          <a:noFill/>
          <a:ln w="9525">
            <a:noFill/>
            <a:miter lim="800000"/>
            <a:headEnd/>
            <a:tailEnd/>
          </a:ln>
        </p:spPr>
        <p:txBody>
          <a:bodyPr wrap="none">
            <a:spAutoFit/>
          </a:bodyPr>
          <a:lstStyle/>
          <a:p>
            <a:pPr latinLnBrk="1">
              <a:lnSpc>
                <a:spcPct val="90000"/>
              </a:lnSpc>
            </a:pPr>
            <a:r>
              <a:rPr kumimoji="1" lang="en-US" altLang="ko-KR" sz="1600" b="1">
                <a:latin typeface="+mn-lt"/>
                <a:ea typeface="Gulim" pitchFamily="34" charset="-127"/>
              </a:rPr>
              <a:t>Decaps</a:t>
            </a:r>
          </a:p>
        </p:txBody>
      </p:sp>
      <p:sp>
        <p:nvSpPr>
          <p:cNvPr id="439" name="TextBox 11"/>
          <p:cNvSpPr txBox="1">
            <a:spLocks noChangeArrowheads="1"/>
          </p:cNvSpPr>
          <p:nvPr/>
        </p:nvSpPr>
        <p:spPr bwMode="auto">
          <a:xfrm>
            <a:off x="7736" y="2482210"/>
            <a:ext cx="2051134" cy="1569660"/>
          </a:xfrm>
          <a:prstGeom prst="rect">
            <a:avLst/>
          </a:prstGeom>
          <a:solidFill>
            <a:schemeClr val="bg1"/>
          </a:solidFill>
          <a:ln w="28575">
            <a:solidFill>
              <a:schemeClr val="accent2">
                <a:lumMod val="50000"/>
              </a:schemeClr>
            </a:solidFill>
            <a:prstDash val="sysDot"/>
            <a:miter lim="800000"/>
            <a:headEnd/>
            <a:tailEnd/>
          </a:ln>
        </p:spPr>
        <p:txBody>
          <a:bodyPr wrap="square">
            <a:spAutoFit/>
          </a:bodyPr>
          <a:lstStyle/>
          <a:p>
            <a:pPr marL="174625" indent="-174625" algn="l">
              <a:buAutoNum type="arabicPeriod"/>
              <a:defRPr/>
            </a:pPr>
            <a:r>
              <a:rPr lang="en-US" altLang="ko-KR" sz="1600" dirty="0" smtClean="0">
                <a:latin typeface="+mn-lt"/>
                <a:ea typeface="Gulim" pitchFamily="34" charset="-127"/>
              </a:rPr>
              <a:t>Power net area fill</a:t>
            </a:r>
          </a:p>
          <a:p>
            <a:pPr marL="347663" indent="-174625" algn="l">
              <a:spcBef>
                <a:spcPts val="0"/>
              </a:spcBef>
              <a:buFont typeface="Arial" pitchFamily="34" charset="0"/>
              <a:buChar char="•"/>
              <a:defRPr/>
            </a:pPr>
            <a:r>
              <a:rPr lang="en-US" altLang="ko-KR" sz="1600" dirty="0" smtClean="0">
                <a:latin typeface="+mn-lt"/>
                <a:ea typeface="Gulim" pitchFamily="34" charset="-127"/>
              </a:rPr>
              <a:t>location in stack</a:t>
            </a:r>
          </a:p>
          <a:p>
            <a:pPr marL="347663" indent="-174625" algn="l">
              <a:spcBef>
                <a:spcPts val="0"/>
              </a:spcBef>
              <a:buFont typeface="Arial" pitchFamily="34" charset="0"/>
              <a:buChar char="•"/>
              <a:defRPr/>
            </a:pPr>
            <a:r>
              <a:rPr lang="en-US" altLang="ko-KR" sz="1600" dirty="0" smtClean="0">
                <a:latin typeface="+mn-lt"/>
                <a:ea typeface="Gulim" pitchFamily="34" charset="-127"/>
              </a:rPr>
              <a:t>spacing to power return plane</a:t>
            </a:r>
          </a:p>
          <a:p>
            <a:pPr marL="347663" indent="-174625" algn="l">
              <a:spcBef>
                <a:spcPts val="0"/>
              </a:spcBef>
              <a:buFont typeface="Arial" pitchFamily="34" charset="0"/>
              <a:buChar char="•"/>
              <a:defRPr/>
            </a:pPr>
            <a:r>
              <a:rPr lang="en-US" altLang="ko-KR" sz="1600" dirty="0" smtClean="0">
                <a:latin typeface="+mn-lt"/>
                <a:ea typeface="Gulim" pitchFamily="34" charset="-127"/>
              </a:rPr>
              <a:t>total area fill</a:t>
            </a:r>
          </a:p>
          <a:p>
            <a:pPr marL="347663" indent="-174625" algn="l">
              <a:spcBef>
                <a:spcPts val="0"/>
              </a:spcBef>
              <a:buFont typeface="Arial" pitchFamily="34" charset="0"/>
              <a:buChar char="•"/>
              <a:defRPr/>
            </a:pPr>
            <a:r>
              <a:rPr lang="en-US" altLang="ko-KR" sz="1600" dirty="0" smtClean="0">
                <a:latin typeface="+mn-lt"/>
                <a:ea typeface="Gulim" pitchFamily="34" charset="-127"/>
              </a:rPr>
              <a:t>special materials</a:t>
            </a:r>
            <a:endParaRPr lang="en-US" altLang="ko-KR" sz="1600" dirty="0">
              <a:latin typeface="+mn-lt"/>
              <a:ea typeface="Gulim" pitchFamily="34" charset="-127"/>
            </a:endParaRPr>
          </a:p>
        </p:txBody>
      </p:sp>
      <p:sp>
        <p:nvSpPr>
          <p:cNvPr id="440" name="TextBox 11"/>
          <p:cNvSpPr txBox="1">
            <a:spLocks noChangeArrowheads="1"/>
          </p:cNvSpPr>
          <p:nvPr/>
        </p:nvSpPr>
        <p:spPr bwMode="auto">
          <a:xfrm>
            <a:off x="228600" y="4301891"/>
            <a:ext cx="1600200" cy="830997"/>
          </a:xfrm>
          <a:prstGeom prst="rect">
            <a:avLst/>
          </a:prstGeom>
          <a:solidFill>
            <a:schemeClr val="bg1"/>
          </a:solidFill>
          <a:ln w="28575">
            <a:solidFill>
              <a:schemeClr val="accent2">
                <a:lumMod val="50000"/>
              </a:schemeClr>
            </a:solidFill>
            <a:prstDash val="sysDot"/>
            <a:miter lim="800000"/>
            <a:headEnd/>
            <a:tailEnd/>
          </a:ln>
        </p:spPr>
        <p:txBody>
          <a:bodyPr>
            <a:spAutoFit/>
          </a:bodyPr>
          <a:lstStyle/>
          <a:p>
            <a:pPr>
              <a:defRPr/>
            </a:pPr>
            <a:r>
              <a:rPr lang="en-US" altLang="ko-KR" sz="1600" dirty="0" smtClean="0">
                <a:latin typeface="+mn-lt"/>
                <a:ea typeface="Gulim" pitchFamily="34" charset="-127"/>
              </a:rPr>
              <a:t> </a:t>
            </a:r>
            <a:r>
              <a:rPr lang="en-US" altLang="ko-KR" sz="1600" dirty="0">
                <a:latin typeface="+mn-lt"/>
                <a:ea typeface="Gulim" pitchFamily="34" charset="-127"/>
              </a:rPr>
              <a:t>Effect </a:t>
            </a:r>
            <a:r>
              <a:rPr lang="en-US" altLang="ko-KR" sz="1600" dirty="0" smtClean="0">
                <a:latin typeface="+mn-lt"/>
                <a:ea typeface="Gulim" pitchFamily="34" charset="-127"/>
              </a:rPr>
              <a:t>of other ground/reference </a:t>
            </a:r>
            <a:r>
              <a:rPr lang="en-US" altLang="ko-KR" sz="1600" dirty="0">
                <a:latin typeface="+mn-lt"/>
                <a:ea typeface="Gulim" pitchFamily="34" charset="-127"/>
              </a:rPr>
              <a:t>planes?</a:t>
            </a:r>
          </a:p>
        </p:txBody>
      </p:sp>
      <p:grpSp>
        <p:nvGrpSpPr>
          <p:cNvPr id="6" name="Group 3"/>
          <p:cNvGrpSpPr>
            <a:grpSpLocks/>
          </p:cNvGrpSpPr>
          <p:nvPr/>
        </p:nvGrpSpPr>
        <p:grpSpPr bwMode="auto">
          <a:xfrm>
            <a:off x="7812504" y="3618922"/>
            <a:ext cx="766763" cy="765175"/>
            <a:chOff x="6533275" y="2928938"/>
            <a:chExt cx="766732" cy="765941"/>
          </a:xfrm>
        </p:grpSpPr>
        <p:grpSp>
          <p:nvGrpSpPr>
            <p:cNvPr id="7" name="Group 271"/>
            <p:cNvGrpSpPr/>
            <p:nvPr/>
          </p:nvGrpSpPr>
          <p:grpSpPr bwMode="auto">
            <a:xfrm>
              <a:off x="6533275" y="2950267"/>
              <a:ext cx="758117" cy="722735"/>
              <a:chOff x="2670231" y="2772146"/>
              <a:chExt cx="1291893" cy="1243530"/>
            </a:xfrm>
            <a:solidFill>
              <a:srgbClr val="009900"/>
            </a:solidFill>
          </p:grpSpPr>
          <p:grpSp>
            <p:nvGrpSpPr>
              <p:cNvPr id="8" name="Group 124"/>
              <p:cNvGrpSpPr/>
              <p:nvPr/>
            </p:nvGrpSpPr>
            <p:grpSpPr>
              <a:xfrm>
                <a:off x="2958990" y="3044950"/>
                <a:ext cx="729695" cy="691290"/>
                <a:chOff x="3232284" y="5824398"/>
                <a:chExt cx="917261" cy="886550"/>
              </a:xfrm>
              <a:grpFill/>
            </p:grpSpPr>
            <p:sp>
              <p:nvSpPr>
                <p:cNvPr id="277" name="Oval 276"/>
                <p:cNvSpPr/>
                <p:nvPr/>
              </p:nvSpPr>
              <p:spPr bwMode="auto">
                <a:xfrm>
                  <a:off x="3343040" y="6270970"/>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8" name="Oval 277"/>
                <p:cNvSpPr/>
                <p:nvPr/>
              </p:nvSpPr>
              <p:spPr bwMode="auto">
                <a:xfrm>
                  <a:off x="3455510" y="627097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9" name="Oval 278"/>
                <p:cNvSpPr/>
                <p:nvPr/>
              </p:nvSpPr>
              <p:spPr bwMode="auto">
                <a:xfrm>
                  <a:off x="3573470" y="6270970"/>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0" name="Oval 279"/>
                <p:cNvSpPr/>
                <p:nvPr/>
              </p:nvSpPr>
              <p:spPr bwMode="auto">
                <a:xfrm>
                  <a:off x="3687770" y="627097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1" name="Oval 280"/>
                <p:cNvSpPr/>
                <p:nvPr/>
              </p:nvSpPr>
              <p:spPr bwMode="auto">
                <a:xfrm>
                  <a:off x="3803900" y="6270970"/>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2" name="Oval 281"/>
                <p:cNvSpPr/>
                <p:nvPr/>
              </p:nvSpPr>
              <p:spPr bwMode="auto">
                <a:xfrm>
                  <a:off x="3918200" y="627097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3" name="Oval 282"/>
                <p:cNvSpPr/>
                <p:nvPr/>
              </p:nvSpPr>
              <p:spPr bwMode="auto">
                <a:xfrm>
                  <a:off x="3456425" y="615575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4" name="Oval 283"/>
                <p:cNvSpPr/>
                <p:nvPr/>
              </p:nvSpPr>
              <p:spPr bwMode="auto">
                <a:xfrm>
                  <a:off x="3570725" y="615575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5" name="Oval 284"/>
                <p:cNvSpPr/>
                <p:nvPr/>
              </p:nvSpPr>
              <p:spPr bwMode="auto">
                <a:xfrm>
                  <a:off x="3688685" y="615575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6" name="Oval 285"/>
                <p:cNvSpPr/>
                <p:nvPr/>
              </p:nvSpPr>
              <p:spPr bwMode="auto">
                <a:xfrm>
                  <a:off x="3802985" y="615575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7" name="Oval 286"/>
                <p:cNvSpPr/>
                <p:nvPr/>
              </p:nvSpPr>
              <p:spPr bwMode="auto">
                <a:xfrm>
                  <a:off x="3919115" y="615575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8" name="Oval 287"/>
                <p:cNvSpPr/>
                <p:nvPr/>
              </p:nvSpPr>
              <p:spPr bwMode="auto">
                <a:xfrm>
                  <a:off x="4033415" y="615575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89" name="Oval 288"/>
                <p:cNvSpPr/>
                <p:nvPr/>
              </p:nvSpPr>
              <p:spPr bwMode="auto">
                <a:xfrm>
                  <a:off x="3343040" y="604145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0" name="Oval 289"/>
                <p:cNvSpPr/>
                <p:nvPr/>
              </p:nvSpPr>
              <p:spPr bwMode="auto">
                <a:xfrm>
                  <a:off x="3455510" y="604145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1" name="Oval 290"/>
                <p:cNvSpPr/>
                <p:nvPr/>
              </p:nvSpPr>
              <p:spPr bwMode="auto">
                <a:xfrm>
                  <a:off x="3573470" y="604145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2" name="Oval 291"/>
                <p:cNvSpPr/>
                <p:nvPr/>
              </p:nvSpPr>
              <p:spPr bwMode="auto">
                <a:xfrm>
                  <a:off x="3687770" y="604145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3" name="Oval 292"/>
                <p:cNvSpPr/>
                <p:nvPr/>
              </p:nvSpPr>
              <p:spPr bwMode="auto">
                <a:xfrm>
                  <a:off x="3803900" y="604145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4" name="Oval 293"/>
                <p:cNvSpPr/>
                <p:nvPr/>
              </p:nvSpPr>
              <p:spPr bwMode="auto">
                <a:xfrm>
                  <a:off x="3918200" y="604145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5" name="Oval 294"/>
                <p:cNvSpPr/>
                <p:nvPr/>
              </p:nvSpPr>
              <p:spPr bwMode="auto">
                <a:xfrm>
                  <a:off x="3456425" y="5926240"/>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6" name="Oval 295"/>
                <p:cNvSpPr/>
                <p:nvPr/>
              </p:nvSpPr>
              <p:spPr bwMode="auto">
                <a:xfrm>
                  <a:off x="3570725" y="592624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7" name="Oval 296"/>
                <p:cNvSpPr/>
                <p:nvPr/>
              </p:nvSpPr>
              <p:spPr bwMode="auto">
                <a:xfrm>
                  <a:off x="3688685" y="5926240"/>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8" name="Oval 297"/>
                <p:cNvSpPr/>
                <p:nvPr/>
              </p:nvSpPr>
              <p:spPr bwMode="auto">
                <a:xfrm>
                  <a:off x="3802985" y="592624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99" name="Oval 298"/>
                <p:cNvSpPr/>
                <p:nvPr/>
              </p:nvSpPr>
              <p:spPr bwMode="auto">
                <a:xfrm>
                  <a:off x="3457340" y="65014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0" name="Oval 299"/>
                <p:cNvSpPr/>
                <p:nvPr/>
              </p:nvSpPr>
              <p:spPr bwMode="auto">
                <a:xfrm>
                  <a:off x="3575300" y="6501400"/>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1" name="Oval 300"/>
                <p:cNvSpPr/>
                <p:nvPr/>
              </p:nvSpPr>
              <p:spPr bwMode="auto">
                <a:xfrm>
                  <a:off x="3689600" y="65014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2" name="Oval 301"/>
                <p:cNvSpPr/>
                <p:nvPr/>
              </p:nvSpPr>
              <p:spPr bwMode="auto">
                <a:xfrm>
                  <a:off x="3805730" y="6501400"/>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3" name="Oval 302"/>
                <p:cNvSpPr/>
                <p:nvPr/>
              </p:nvSpPr>
              <p:spPr bwMode="auto">
                <a:xfrm>
                  <a:off x="3920030" y="65014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4" name="Oval 303"/>
                <p:cNvSpPr/>
                <p:nvPr/>
              </p:nvSpPr>
              <p:spPr bwMode="auto">
                <a:xfrm>
                  <a:off x="3458255" y="638618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5" name="Oval 304"/>
                <p:cNvSpPr/>
                <p:nvPr/>
              </p:nvSpPr>
              <p:spPr bwMode="auto">
                <a:xfrm>
                  <a:off x="3572555" y="638618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6" name="Oval 305"/>
                <p:cNvSpPr/>
                <p:nvPr/>
              </p:nvSpPr>
              <p:spPr bwMode="auto">
                <a:xfrm>
                  <a:off x="3690515" y="638618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7" name="Oval 306"/>
                <p:cNvSpPr/>
                <p:nvPr/>
              </p:nvSpPr>
              <p:spPr bwMode="auto">
                <a:xfrm>
                  <a:off x="3804815" y="638618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8" name="Oval 307"/>
                <p:cNvSpPr/>
                <p:nvPr/>
              </p:nvSpPr>
              <p:spPr bwMode="auto">
                <a:xfrm>
                  <a:off x="3920945" y="6386185"/>
                  <a:ext cx="114300" cy="1143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09" name="Oval 308"/>
                <p:cNvSpPr/>
                <p:nvPr/>
              </p:nvSpPr>
              <p:spPr bwMode="auto">
                <a:xfrm>
                  <a:off x="4035245" y="638618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0" name="Oval 309"/>
                <p:cNvSpPr/>
                <p:nvPr/>
              </p:nvSpPr>
              <p:spPr bwMode="auto">
                <a:xfrm>
                  <a:off x="3343040" y="615667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1" name="Oval 310"/>
                <p:cNvSpPr/>
                <p:nvPr/>
              </p:nvSpPr>
              <p:spPr bwMode="auto">
                <a:xfrm>
                  <a:off x="3343040" y="592715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2" name="Oval 311"/>
                <p:cNvSpPr/>
                <p:nvPr/>
              </p:nvSpPr>
              <p:spPr bwMode="auto">
                <a:xfrm>
                  <a:off x="3343040" y="638710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3" name="Oval 312"/>
                <p:cNvSpPr/>
                <p:nvPr/>
              </p:nvSpPr>
              <p:spPr bwMode="auto">
                <a:xfrm>
                  <a:off x="3232284" y="6270055"/>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4" name="Oval 313"/>
                <p:cNvSpPr/>
                <p:nvPr/>
              </p:nvSpPr>
              <p:spPr bwMode="auto">
                <a:xfrm>
                  <a:off x="3232284" y="6040540"/>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5" name="Oval 314"/>
                <p:cNvSpPr/>
                <p:nvPr/>
              </p:nvSpPr>
              <p:spPr bwMode="auto">
                <a:xfrm>
                  <a:off x="3457340" y="5824398"/>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6" name="Oval 315"/>
                <p:cNvSpPr/>
                <p:nvPr/>
              </p:nvSpPr>
              <p:spPr bwMode="auto">
                <a:xfrm>
                  <a:off x="3689600" y="5824398"/>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7" name="Oval 316"/>
                <p:cNvSpPr/>
                <p:nvPr/>
              </p:nvSpPr>
              <p:spPr bwMode="auto">
                <a:xfrm>
                  <a:off x="3566876" y="6596648"/>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18" name="Oval 317"/>
                <p:cNvSpPr/>
                <p:nvPr/>
              </p:nvSpPr>
              <p:spPr bwMode="auto">
                <a:xfrm>
                  <a:off x="3799136" y="6596648"/>
                  <a:ext cx="114300" cy="1143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05" name="Oval 204"/>
              <p:cNvSpPr/>
              <p:nvPr/>
            </p:nvSpPr>
            <p:spPr bwMode="auto">
              <a:xfrm>
                <a:off x="2672363" y="295111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6" name="Oval 205"/>
              <p:cNvSpPr/>
              <p:nvPr/>
            </p:nvSpPr>
            <p:spPr bwMode="auto">
              <a:xfrm>
                <a:off x="2857129" y="295111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7" name="Oval 206"/>
              <p:cNvSpPr/>
              <p:nvPr/>
            </p:nvSpPr>
            <p:spPr bwMode="auto">
              <a:xfrm>
                <a:off x="3040440" y="295111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8" name="Oval 207"/>
              <p:cNvSpPr/>
              <p:nvPr/>
            </p:nvSpPr>
            <p:spPr bwMode="auto">
              <a:xfrm>
                <a:off x="2764018" y="286127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09" name="Oval 208"/>
              <p:cNvSpPr/>
              <p:nvPr/>
            </p:nvSpPr>
            <p:spPr bwMode="auto">
              <a:xfrm>
                <a:off x="2948784" y="286127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0" name="Oval 209"/>
              <p:cNvSpPr/>
              <p:nvPr/>
            </p:nvSpPr>
            <p:spPr bwMode="auto">
              <a:xfrm>
                <a:off x="3132095" y="286127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1" name="Oval 210"/>
              <p:cNvSpPr/>
              <p:nvPr/>
            </p:nvSpPr>
            <p:spPr bwMode="auto">
              <a:xfrm>
                <a:off x="2672363" y="277214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2" name="Oval 211"/>
              <p:cNvSpPr/>
              <p:nvPr/>
            </p:nvSpPr>
            <p:spPr bwMode="auto">
              <a:xfrm>
                <a:off x="2857129" y="277214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3" name="Oval 212"/>
              <p:cNvSpPr/>
              <p:nvPr/>
            </p:nvSpPr>
            <p:spPr bwMode="auto">
              <a:xfrm>
                <a:off x="3040440" y="277214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4" name="Oval 213"/>
              <p:cNvSpPr/>
              <p:nvPr/>
            </p:nvSpPr>
            <p:spPr bwMode="auto">
              <a:xfrm>
                <a:off x="2765474" y="3040950"/>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5" name="Oval 214"/>
              <p:cNvSpPr/>
              <p:nvPr/>
            </p:nvSpPr>
            <p:spPr bwMode="auto">
              <a:xfrm>
                <a:off x="2950240" y="3040950"/>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6" name="Oval 215"/>
              <p:cNvSpPr/>
              <p:nvPr/>
            </p:nvSpPr>
            <p:spPr bwMode="auto">
              <a:xfrm>
                <a:off x="3402058" y="295209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7" name="Oval 216"/>
              <p:cNvSpPr/>
              <p:nvPr/>
            </p:nvSpPr>
            <p:spPr bwMode="auto">
              <a:xfrm>
                <a:off x="3594775" y="295209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8" name="Oval 217"/>
              <p:cNvSpPr/>
              <p:nvPr/>
            </p:nvSpPr>
            <p:spPr bwMode="auto">
              <a:xfrm>
                <a:off x="3778086" y="295209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19" name="Oval 218"/>
              <p:cNvSpPr/>
              <p:nvPr/>
            </p:nvSpPr>
            <p:spPr bwMode="auto">
              <a:xfrm>
                <a:off x="3493713" y="286225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0" name="Oval 219"/>
              <p:cNvSpPr/>
              <p:nvPr/>
            </p:nvSpPr>
            <p:spPr bwMode="auto">
              <a:xfrm>
                <a:off x="3687886" y="286225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1" name="Oval 220"/>
              <p:cNvSpPr/>
              <p:nvPr/>
            </p:nvSpPr>
            <p:spPr bwMode="auto">
              <a:xfrm>
                <a:off x="3871197" y="286225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2" name="Oval 221"/>
              <p:cNvSpPr/>
              <p:nvPr/>
            </p:nvSpPr>
            <p:spPr bwMode="auto">
              <a:xfrm>
                <a:off x="3402058" y="277313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3" name="Oval 222"/>
              <p:cNvSpPr/>
              <p:nvPr/>
            </p:nvSpPr>
            <p:spPr bwMode="auto">
              <a:xfrm>
                <a:off x="3594775" y="277313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4" name="Oval 223"/>
              <p:cNvSpPr/>
              <p:nvPr/>
            </p:nvSpPr>
            <p:spPr bwMode="auto">
              <a:xfrm>
                <a:off x="3778086" y="277313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5" name="Oval 224"/>
              <p:cNvSpPr/>
              <p:nvPr/>
            </p:nvSpPr>
            <p:spPr bwMode="auto">
              <a:xfrm>
                <a:off x="3495169" y="3041935"/>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6" name="Oval 225"/>
              <p:cNvSpPr/>
              <p:nvPr/>
            </p:nvSpPr>
            <p:spPr bwMode="auto">
              <a:xfrm>
                <a:off x="3687886" y="3041935"/>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7" name="Oval 226"/>
              <p:cNvSpPr/>
              <p:nvPr/>
            </p:nvSpPr>
            <p:spPr bwMode="auto">
              <a:xfrm>
                <a:off x="3871197" y="3041935"/>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8" name="Oval 227"/>
              <p:cNvSpPr/>
              <p:nvPr/>
            </p:nvSpPr>
            <p:spPr bwMode="auto">
              <a:xfrm>
                <a:off x="3312586" y="2862970"/>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29" name="Oval 228"/>
              <p:cNvSpPr/>
              <p:nvPr/>
            </p:nvSpPr>
            <p:spPr bwMode="auto">
              <a:xfrm>
                <a:off x="3224478" y="295138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0" name="Oval 229"/>
              <p:cNvSpPr/>
              <p:nvPr/>
            </p:nvSpPr>
            <p:spPr bwMode="auto">
              <a:xfrm>
                <a:off x="3224478" y="277241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1" name="Oval 230"/>
              <p:cNvSpPr/>
              <p:nvPr/>
            </p:nvSpPr>
            <p:spPr bwMode="auto">
              <a:xfrm>
                <a:off x="2680314" y="383501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2" name="Oval 231"/>
              <p:cNvSpPr/>
              <p:nvPr/>
            </p:nvSpPr>
            <p:spPr bwMode="auto">
              <a:xfrm>
                <a:off x="2865080" y="383501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3" name="Oval 232"/>
              <p:cNvSpPr/>
              <p:nvPr/>
            </p:nvSpPr>
            <p:spPr bwMode="auto">
              <a:xfrm>
                <a:off x="3048391" y="383501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4" name="Oval 233"/>
              <p:cNvSpPr/>
              <p:nvPr/>
            </p:nvSpPr>
            <p:spPr bwMode="auto">
              <a:xfrm>
                <a:off x="2771969" y="3745173"/>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5" name="Oval 234"/>
              <p:cNvSpPr/>
              <p:nvPr/>
            </p:nvSpPr>
            <p:spPr bwMode="auto">
              <a:xfrm>
                <a:off x="2956735" y="3745173"/>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6" name="Oval 235"/>
              <p:cNvSpPr/>
              <p:nvPr/>
            </p:nvSpPr>
            <p:spPr bwMode="auto">
              <a:xfrm>
                <a:off x="3140046" y="3745173"/>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7" name="Oval 236"/>
              <p:cNvSpPr/>
              <p:nvPr/>
            </p:nvSpPr>
            <p:spPr bwMode="auto">
              <a:xfrm>
                <a:off x="2680314" y="365604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8" name="Oval 237"/>
              <p:cNvSpPr/>
              <p:nvPr/>
            </p:nvSpPr>
            <p:spPr bwMode="auto">
              <a:xfrm>
                <a:off x="2865080" y="365604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39" name="Oval 238"/>
              <p:cNvSpPr/>
              <p:nvPr/>
            </p:nvSpPr>
            <p:spPr bwMode="auto">
              <a:xfrm>
                <a:off x="3048391" y="365604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0" name="Oval 239"/>
              <p:cNvSpPr/>
              <p:nvPr/>
            </p:nvSpPr>
            <p:spPr bwMode="auto">
              <a:xfrm>
                <a:off x="2773425" y="392485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1" name="Oval 240"/>
              <p:cNvSpPr/>
              <p:nvPr/>
            </p:nvSpPr>
            <p:spPr bwMode="auto">
              <a:xfrm>
                <a:off x="2958191" y="392485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2" name="Oval 241"/>
              <p:cNvSpPr/>
              <p:nvPr/>
            </p:nvSpPr>
            <p:spPr bwMode="auto">
              <a:xfrm>
                <a:off x="3141502" y="392485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3" name="Oval 242"/>
              <p:cNvSpPr/>
              <p:nvPr/>
            </p:nvSpPr>
            <p:spPr bwMode="auto">
              <a:xfrm>
                <a:off x="3410009" y="383599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4" name="Oval 243"/>
              <p:cNvSpPr/>
              <p:nvPr/>
            </p:nvSpPr>
            <p:spPr bwMode="auto">
              <a:xfrm>
                <a:off x="3594775" y="383599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5" name="Oval 244"/>
              <p:cNvSpPr/>
              <p:nvPr/>
            </p:nvSpPr>
            <p:spPr bwMode="auto">
              <a:xfrm>
                <a:off x="3778086" y="383599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6" name="Oval 245"/>
              <p:cNvSpPr/>
              <p:nvPr/>
            </p:nvSpPr>
            <p:spPr bwMode="auto">
              <a:xfrm>
                <a:off x="3501664" y="3746158"/>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7" name="Oval 246"/>
              <p:cNvSpPr/>
              <p:nvPr/>
            </p:nvSpPr>
            <p:spPr bwMode="auto">
              <a:xfrm>
                <a:off x="3687886" y="3746158"/>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8" name="Oval 247"/>
              <p:cNvSpPr/>
              <p:nvPr/>
            </p:nvSpPr>
            <p:spPr bwMode="auto">
              <a:xfrm>
                <a:off x="3871197" y="3746158"/>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49" name="Oval 248"/>
              <p:cNvSpPr/>
              <p:nvPr/>
            </p:nvSpPr>
            <p:spPr bwMode="auto">
              <a:xfrm>
                <a:off x="3594775" y="365703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0" name="Oval 249"/>
              <p:cNvSpPr/>
              <p:nvPr/>
            </p:nvSpPr>
            <p:spPr bwMode="auto">
              <a:xfrm>
                <a:off x="3778086" y="365703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1" name="Oval 250"/>
              <p:cNvSpPr/>
              <p:nvPr/>
            </p:nvSpPr>
            <p:spPr bwMode="auto">
              <a:xfrm>
                <a:off x="3503120" y="392583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2" name="Oval 251"/>
              <p:cNvSpPr/>
              <p:nvPr/>
            </p:nvSpPr>
            <p:spPr bwMode="auto">
              <a:xfrm>
                <a:off x="3687886" y="392583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3" name="Oval 252"/>
              <p:cNvSpPr/>
              <p:nvPr/>
            </p:nvSpPr>
            <p:spPr bwMode="auto">
              <a:xfrm>
                <a:off x="3871197" y="3925836"/>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4" name="Oval 253"/>
              <p:cNvSpPr/>
              <p:nvPr/>
            </p:nvSpPr>
            <p:spPr bwMode="auto">
              <a:xfrm>
                <a:off x="3320537" y="374687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5" name="Oval 254"/>
              <p:cNvSpPr/>
              <p:nvPr/>
            </p:nvSpPr>
            <p:spPr bwMode="auto">
              <a:xfrm>
                <a:off x="3320537" y="3926550"/>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6" name="Oval 255"/>
              <p:cNvSpPr/>
              <p:nvPr/>
            </p:nvSpPr>
            <p:spPr bwMode="auto">
              <a:xfrm>
                <a:off x="3232429" y="3835283"/>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7" name="Oval 256"/>
              <p:cNvSpPr/>
              <p:nvPr/>
            </p:nvSpPr>
            <p:spPr bwMode="auto">
              <a:xfrm>
                <a:off x="2847811" y="3308668"/>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8" name="Oval 257"/>
              <p:cNvSpPr/>
              <p:nvPr/>
            </p:nvSpPr>
            <p:spPr bwMode="auto">
              <a:xfrm>
                <a:off x="2847811" y="3129703"/>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59" name="Oval 258"/>
              <p:cNvSpPr/>
              <p:nvPr/>
            </p:nvSpPr>
            <p:spPr bwMode="auto">
              <a:xfrm>
                <a:off x="2758339" y="321954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0" name="Oval 259"/>
              <p:cNvSpPr/>
              <p:nvPr/>
            </p:nvSpPr>
            <p:spPr bwMode="auto">
              <a:xfrm>
                <a:off x="2758339" y="339922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1" name="Oval 260"/>
              <p:cNvSpPr/>
              <p:nvPr/>
            </p:nvSpPr>
            <p:spPr bwMode="auto">
              <a:xfrm>
                <a:off x="2670231" y="3307954"/>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2" name="Oval 261"/>
              <p:cNvSpPr/>
              <p:nvPr/>
            </p:nvSpPr>
            <p:spPr bwMode="auto">
              <a:xfrm>
                <a:off x="2670231" y="3128989"/>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3" name="Oval 262"/>
              <p:cNvSpPr/>
              <p:nvPr/>
            </p:nvSpPr>
            <p:spPr bwMode="auto">
              <a:xfrm>
                <a:off x="2859437" y="3497898"/>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4" name="Oval 263"/>
              <p:cNvSpPr/>
              <p:nvPr/>
            </p:nvSpPr>
            <p:spPr bwMode="auto">
              <a:xfrm>
                <a:off x="2769965" y="3587737"/>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5" name="Oval 264"/>
              <p:cNvSpPr/>
              <p:nvPr/>
            </p:nvSpPr>
            <p:spPr bwMode="auto">
              <a:xfrm>
                <a:off x="2681857" y="3497184"/>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6" name="Oval 265"/>
              <p:cNvSpPr/>
              <p:nvPr/>
            </p:nvSpPr>
            <p:spPr bwMode="auto">
              <a:xfrm>
                <a:off x="2956869" y="3582620"/>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7" name="Oval 266"/>
              <p:cNvSpPr/>
              <p:nvPr/>
            </p:nvSpPr>
            <p:spPr bwMode="auto">
              <a:xfrm>
                <a:off x="3778086" y="3301439"/>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8" name="Oval 267"/>
              <p:cNvSpPr/>
              <p:nvPr/>
            </p:nvSpPr>
            <p:spPr bwMode="auto">
              <a:xfrm>
                <a:off x="3778086" y="3122474"/>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69" name="Oval 268"/>
              <p:cNvSpPr/>
              <p:nvPr/>
            </p:nvSpPr>
            <p:spPr bwMode="auto">
              <a:xfrm>
                <a:off x="3687886" y="3212313"/>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0" name="Oval 269"/>
              <p:cNvSpPr/>
              <p:nvPr/>
            </p:nvSpPr>
            <p:spPr bwMode="auto">
              <a:xfrm>
                <a:off x="3687886" y="339199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1" name="Oval 270"/>
              <p:cNvSpPr/>
              <p:nvPr/>
            </p:nvSpPr>
            <p:spPr bwMode="auto">
              <a:xfrm>
                <a:off x="3871197" y="321020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2" name="Oval 271"/>
              <p:cNvSpPr/>
              <p:nvPr/>
            </p:nvSpPr>
            <p:spPr bwMode="auto">
              <a:xfrm>
                <a:off x="3594775" y="3121760"/>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3" name="Oval 272"/>
              <p:cNvSpPr/>
              <p:nvPr/>
            </p:nvSpPr>
            <p:spPr bwMode="auto">
              <a:xfrm>
                <a:off x="3778086" y="3490669"/>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4" name="Oval 273"/>
              <p:cNvSpPr/>
              <p:nvPr/>
            </p:nvSpPr>
            <p:spPr bwMode="auto">
              <a:xfrm>
                <a:off x="3687886" y="3580508"/>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5" name="Oval 274"/>
              <p:cNvSpPr/>
              <p:nvPr/>
            </p:nvSpPr>
            <p:spPr bwMode="auto">
              <a:xfrm>
                <a:off x="3871197" y="3399432"/>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276" name="Oval 275"/>
              <p:cNvSpPr/>
              <p:nvPr/>
            </p:nvSpPr>
            <p:spPr bwMode="auto">
              <a:xfrm>
                <a:off x="3871197" y="3575391"/>
                <a:ext cx="90927" cy="8912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2" name="Rectangle 1"/>
            <p:cNvSpPr/>
            <p:nvPr/>
          </p:nvSpPr>
          <p:spPr>
            <a:xfrm>
              <a:off x="6534863" y="2928938"/>
              <a:ext cx="765144" cy="7659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grpSp>
      <p:sp>
        <p:nvSpPr>
          <p:cNvPr id="320" name="Rectangle 319"/>
          <p:cNvSpPr/>
          <p:nvPr/>
        </p:nvSpPr>
        <p:spPr>
          <a:xfrm>
            <a:off x="7209254" y="2669597"/>
            <a:ext cx="214313" cy="1000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1" name="Rectangle 320"/>
          <p:cNvSpPr/>
          <p:nvPr/>
        </p:nvSpPr>
        <p:spPr>
          <a:xfrm>
            <a:off x="7209254" y="3088697"/>
            <a:ext cx="214313" cy="1000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2" name="Rectangle 321"/>
          <p:cNvSpPr/>
          <p:nvPr/>
        </p:nvSpPr>
        <p:spPr>
          <a:xfrm>
            <a:off x="7209254" y="3552247"/>
            <a:ext cx="214313" cy="1000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7" name="Oval 326"/>
          <p:cNvSpPr/>
          <p:nvPr/>
        </p:nvSpPr>
        <p:spPr bwMode="auto">
          <a:xfrm flipH="1">
            <a:off x="6971129" y="3099809"/>
            <a:ext cx="65088" cy="65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8" name="Oval 327"/>
          <p:cNvSpPr/>
          <p:nvPr/>
        </p:nvSpPr>
        <p:spPr bwMode="auto">
          <a:xfrm flipH="1">
            <a:off x="6902867" y="3099809"/>
            <a:ext cx="68262" cy="6508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29" name="Oval 328"/>
          <p:cNvSpPr/>
          <p:nvPr/>
        </p:nvSpPr>
        <p:spPr bwMode="auto">
          <a:xfrm flipH="1">
            <a:off x="6971129" y="3566534"/>
            <a:ext cx="65088" cy="66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0" name="Oval 329"/>
          <p:cNvSpPr/>
          <p:nvPr/>
        </p:nvSpPr>
        <p:spPr bwMode="auto">
          <a:xfrm flipH="1">
            <a:off x="6902867" y="3566534"/>
            <a:ext cx="68262" cy="66675"/>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1" name="Oval 330"/>
          <p:cNvSpPr/>
          <p:nvPr/>
        </p:nvSpPr>
        <p:spPr bwMode="auto">
          <a:xfrm flipH="1">
            <a:off x="6971129" y="2679122"/>
            <a:ext cx="65088" cy="65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2" name="Oval 331"/>
          <p:cNvSpPr/>
          <p:nvPr/>
        </p:nvSpPr>
        <p:spPr bwMode="auto">
          <a:xfrm flipH="1">
            <a:off x="6902867" y="2679122"/>
            <a:ext cx="68262" cy="65087"/>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3" name="Rectangle 332"/>
          <p:cNvSpPr/>
          <p:nvPr/>
        </p:nvSpPr>
        <p:spPr>
          <a:xfrm>
            <a:off x="6864767" y="2661659"/>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4" name="Rectangle 333"/>
          <p:cNvSpPr/>
          <p:nvPr/>
        </p:nvSpPr>
        <p:spPr>
          <a:xfrm>
            <a:off x="6864767" y="3080759"/>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5" name="Rectangle 334"/>
          <p:cNvSpPr/>
          <p:nvPr/>
        </p:nvSpPr>
        <p:spPr>
          <a:xfrm>
            <a:off x="6864767" y="3544309"/>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6" name="Oval 335"/>
          <p:cNvSpPr/>
          <p:nvPr/>
        </p:nvSpPr>
        <p:spPr bwMode="auto">
          <a:xfrm flipH="1">
            <a:off x="7315617" y="3322059"/>
            <a:ext cx="66675" cy="65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7" name="Oval 336"/>
          <p:cNvSpPr/>
          <p:nvPr/>
        </p:nvSpPr>
        <p:spPr bwMode="auto">
          <a:xfrm flipH="1">
            <a:off x="7248942" y="3322059"/>
            <a:ext cx="66675" cy="6508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8" name="Oval 337"/>
          <p:cNvSpPr/>
          <p:nvPr/>
        </p:nvSpPr>
        <p:spPr bwMode="auto">
          <a:xfrm flipH="1">
            <a:off x="7315617" y="3790372"/>
            <a:ext cx="66675" cy="65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39" name="Oval 338"/>
          <p:cNvSpPr/>
          <p:nvPr/>
        </p:nvSpPr>
        <p:spPr bwMode="auto">
          <a:xfrm flipH="1">
            <a:off x="7248942" y="3790372"/>
            <a:ext cx="66675" cy="65087"/>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0" name="Oval 339"/>
          <p:cNvSpPr/>
          <p:nvPr/>
        </p:nvSpPr>
        <p:spPr bwMode="auto">
          <a:xfrm flipH="1">
            <a:off x="7315617" y="2901372"/>
            <a:ext cx="66675" cy="65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1" name="Oval 340"/>
          <p:cNvSpPr/>
          <p:nvPr/>
        </p:nvSpPr>
        <p:spPr bwMode="auto">
          <a:xfrm flipH="1">
            <a:off x="7248942" y="2901372"/>
            <a:ext cx="66675" cy="65087"/>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2" name="Rectangle 341"/>
          <p:cNvSpPr/>
          <p:nvPr/>
        </p:nvSpPr>
        <p:spPr>
          <a:xfrm>
            <a:off x="7209254" y="2883909"/>
            <a:ext cx="214313"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3" name="Rectangle 342"/>
          <p:cNvSpPr/>
          <p:nvPr/>
        </p:nvSpPr>
        <p:spPr>
          <a:xfrm>
            <a:off x="7209254" y="3303009"/>
            <a:ext cx="214313"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4" name="Rectangle 343"/>
          <p:cNvSpPr/>
          <p:nvPr/>
        </p:nvSpPr>
        <p:spPr>
          <a:xfrm>
            <a:off x="7209254" y="3766559"/>
            <a:ext cx="214313"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5" name="Oval 344"/>
          <p:cNvSpPr/>
          <p:nvPr/>
        </p:nvSpPr>
        <p:spPr bwMode="auto">
          <a:xfrm flipH="1">
            <a:off x="6969542" y="3322059"/>
            <a:ext cx="66675" cy="65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6" name="Oval 345"/>
          <p:cNvSpPr/>
          <p:nvPr/>
        </p:nvSpPr>
        <p:spPr bwMode="auto">
          <a:xfrm flipH="1">
            <a:off x="6902867" y="3322059"/>
            <a:ext cx="66675" cy="6508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7" name="Oval 346"/>
          <p:cNvSpPr/>
          <p:nvPr/>
        </p:nvSpPr>
        <p:spPr bwMode="auto">
          <a:xfrm flipH="1">
            <a:off x="6969542" y="3790372"/>
            <a:ext cx="66675" cy="65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8" name="Oval 347"/>
          <p:cNvSpPr/>
          <p:nvPr/>
        </p:nvSpPr>
        <p:spPr bwMode="auto">
          <a:xfrm flipH="1">
            <a:off x="6902867" y="3790372"/>
            <a:ext cx="66675" cy="65087"/>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49" name="Oval 348"/>
          <p:cNvSpPr/>
          <p:nvPr/>
        </p:nvSpPr>
        <p:spPr bwMode="auto">
          <a:xfrm flipH="1">
            <a:off x="6969542" y="2901372"/>
            <a:ext cx="66675" cy="65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0" name="Oval 349"/>
          <p:cNvSpPr/>
          <p:nvPr/>
        </p:nvSpPr>
        <p:spPr bwMode="auto">
          <a:xfrm flipH="1">
            <a:off x="6902867" y="2901372"/>
            <a:ext cx="66675" cy="65087"/>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1" name="Rectangle 350"/>
          <p:cNvSpPr/>
          <p:nvPr/>
        </p:nvSpPr>
        <p:spPr>
          <a:xfrm>
            <a:off x="6863179" y="2883909"/>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2" name="Rectangle 351"/>
          <p:cNvSpPr/>
          <p:nvPr/>
        </p:nvSpPr>
        <p:spPr>
          <a:xfrm>
            <a:off x="6863179" y="3303009"/>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3" name="Rectangle 352"/>
          <p:cNvSpPr/>
          <p:nvPr/>
        </p:nvSpPr>
        <p:spPr>
          <a:xfrm>
            <a:off x="6863179" y="3766559"/>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4" name="Oval 353"/>
          <p:cNvSpPr/>
          <p:nvPr/>
        </p:nvSpPr>
        <p:spPr bwMode="auto">
          <a:xfrm flipH="1">
            <a:off x="7317204" y="4052309"/>
            <a:ext cx="65088" cy="66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5" name="Oval 354"/>
          <p:cNvSpPr/>
          <p:nvPr/>
        </p:nvSpPr>
        <p:spPr bwMode="auto">
          <a:xfrm flipH="1">
            <a:off x="7248942" y="4052309"/>
            <a:ext cx="68262" cy="66675"/>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6" name="Rectangle 355"/>
          <p:cNvSpPr/>
          <p:nvPr/>
        </p:nvSpPr>
        <p:spPr>
          <a:xfrm>
            <a:off x="7210842" y="4030084"/>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7" name="Oval 356"/>
          <p:cNvSpPr/>
          <p:nvPr/>
        </p:nvSpPr>
        <p:spPr bwMode="auto">
          <a:xfrm flipH="1">
            <a:off x="6971129" y="4052309"/>
            <a:ext cx="65088" cy="66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8" name="Oval 357"/>
          <p:cNvSpPr/>
          <p:nvPr/>
        </p:nvSpPr>
        <p:spPr bwMode="auto">
          <a:xfrm flipH="1">
            <a:off x="6902867" y="4052309"/>
            <a:ext cx="68262" cy="66675"/>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59" name="Rectangle 358"/>
          <p:cNvSpPr/>
          <p:nvPr/>
        </p:nvSpPr>
        <p:spPr>
          <a:xfrm>
            <a:off x="6864767" y="4030084"/>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0" name="Oval 359"/>
          <p:cNvSpPr/>
          <p:nvPr/>
        </p:nvSpPr>
        <p:spPr bwMode="auto">
          <a:xfrm flipH="1">
            <a:off x="7317204" y="4317422"/>
            <a:ext cx="65088" cy="66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1" name="Oval 360"/>
          <p:cNvSpPr/>
          <p:nvPr/>
        </p:nvSpPr>
        <p:spPr bwMode="auto">
          <a:xfrm flipH="1">
            <a:off x="7248942" y="4317422"/>
            <a:ext cx="68262" cy="66675"/>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2" name="Rectangle 361"/>
          <p:cNvSpPr/>
          <p:nvPr/>
        </p:nvSpPr>
        <p:spPr>
          <a:xfrm>
            <a:off x="7210842" y="4295197"/>
            <a:ext cx="212725" cy="1000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3" name="Oval 362"/>
          <p:cNvSpPr/>
          <p:nvPr/>
        </p:nvSpPr>
        <p:spPr bwMode="auto">
          <a:xfrm flipH="1">
            <a:off x="6971129" y="4317422"/>
            <a:ext cx="65088" cy="66675"/>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4" name="Oval 363"/>
          <p:cNvSpPr/>
          <p:nvPr/>
        </p:nvSpPr>
        <p:spPr bwMode="auto">
          <a:xfrm flipH="1">
            <a:off x="6902867" y="4317422"/>
            <a:ext cx="68262" cy="66675"/>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5" name="Rectangle 364"/>
          <p:cNvSpPr/>
          <p:nvPr/>
        </p:nvSpPr>
        <p:spPr>
          <a:xfrm>
            <a:off x="6864767" y="4295197"/>
            <a:ext cx="212725" cy="1000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6" name="Oval 365"/>
          <p:cNvSpPr/>
          <p:nvPr/>
        </p:nvSpPr>
        <p:spPr bwMode="auto">
          <a:xfrm flipH="1">
            <a:off x="8149054" y="2683884"/>
            <a:ext cx="66675" cy="65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7" name="Oval 366"/>
          <p:cNvSpPr/>
          <p:nvPr/>
        </p:nvSpPr>
        <p:spPr bwMode="auto">
          <a:xfrm flipH="1">
            <a:off x="8082379" y="2683884"/>
            <a:ext cx="66675" cy="6508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8" name="Rectangle 367"/>
          <p:cNvSpPr/>
          <p:nvPr/>
        </p:nvSpPr>
        <p:spPr>
          <a:xfrm>
            <a:off x="8042692" y="2660072"/>
            <a:ext cx="212725" cy="1000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69" name="Oval 368"/>
          <p:cNvSpPr/>
          <p:nvPr/>
        </p:nvSpPr>
        <p:spPr bwMode="auto">
          <a:xfrm flipH="1">
            <a:off x="7802979" y="2683884"/>
            <a:ext cx="66675" cy="65088"/>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0" name="Oval 369"/>
          <p:cNvSpPr/>
          <p:nvPr/>
        </p:nvSpPr>
        <p:spPr bwMode="auto">
          <a:xfrm flipH="1">
            <a:off x="7734717" y="2683884"/>
            <a:ext cx="68262" cy="65088"/>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1" name="Rectangle 370"/>
          <p:cNvSpPr/>
          <p:nvPr/>
        </p:nvSpPr>
        <p:spPr>
          <a:xfrm>
            <a:off x="7696617" y="2660072"/>
            <a:ext cx="212725" cy="100012"/>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2" name="Oval 371"/>
          <p:cNvSpPr/>
          <p:nvPr/>
        </p:nvSpPr>
        <p:spPr bwMode="auto">
          <a:xfrm flipH="1">
            <a:off x="8149054" y="2948997"/>
            <a:ext cx="66675" cy="65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3" name="Oval 372"/>
          <p:cNvSpPr/>
          <p:nvPr/>
        </p:nvSpPr>
        <p:spPr bwMode="auto">
          <a:xfrm flipH="1">
            <a:off x="8082379" y="2948997"/>
            <a:ext cx="66675" cy="65087"/>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4" name="Rectangle 373"/>
          <p:cNvSpPr/>
          <p:nvPr/>
        </p:nvSpPr>
        <p:spPr>
          <a:xfrm>
            <a:off x="8042692" y="2925184"/>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5" name="Oval 374"/>
          <p:cNvSpPr/>
          <p:nvPr/>
        </p:nvSpPr>
        <p:spPr bwMode="auto">
          <a:xfrm flipH="1">
            <a:off x="7802979" y="2948997"/>
            <a:ext cx="66675" cy="6508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6" name="Oval 375"/>
          <p:cNvSpPr/>
          <p:nvPr/>
        </p:nvSpPr>
        <p:spPr bwMode="auto">
          <a:xfrm flipH="1">
            <a:off x="7734717" y="2948997"/>
            <a:ext cx="68262" cy="65087"/>
          </a:xfrm>
          <a:prstGeom prst="ellipse">
            <a:avLst/>
          </a:prstGeom>
          <a:solidFill>
            <a:srgbClr val="0099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7" name="Rectangle 376"/>
          <p:cNvSpPr/>
          <p:nvPr/>
        </p:nvSpPr>
        <p:spPr>
          <a:xfrm>
            <a:off x="7696617" y="2925184"/>
            <a:ext cx="212725" cy="100013"/>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sp>
        <p:nvSpPr>
          <p:cNvPr id="378" name="Rectangle 377"/>
          <p:cNvSpPr/>
          <p:nvPr/>
        </p:nvSpPr>
        <p:spPr bwMode="auto">
          <a:xfrm>
            <a:off x="-128097" y="1319945"/>
            <a:ext cx="8963526" cy="43088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mn-lt"/>
              <a:ea typeface="宋体" charset="-122"/>
            </a:endParaRPr>
          </a:p>
        </p:txBody>
      </p:sp>
      <p:grpSp>
        <p:nvGrpSpPr>
          <p:cNvPr id="388" name="Group 387"/>
          <p:cNvGrpSpPr/>
          <p:nvPr/>
        </p:nvGrpSpPr>
        <p:grpSpPr>
          <a:xfrm>
            <a:off x="2379126" y="5664230"/>
            <a:ext cx="1392357" cy="662404"/>
            <a:chOff x="4631902" y="5558692"/>
            <a:chExt cx="1392357" cy="662404"/>
          </a:xfrm>
        </p:grpSpPr>
        <p:cxnSp>
          <p:nvCxnSpPr>
            <p:cNvPr id="381" name="Straight Connector 380"/>
            <p:cNvCxnSpPr/>
            <p:nvPr/>
          </p:nvCxnSpPr>
          <p:spPr bwMode="auto">
            <a:xfrm flipV="1">
              <a:off x="4648200" y="5787292"/>
              <a:ext cx="398585" cy="3910"/>
            </a:xfrm>
            <a:prstGeom prst="line">
              <a:avLst/>
            </a:prstGeom>
            <a:noFill/>
            <a:ln w="38100" cap="flat" cmpd="sng" algn="ctr">
              <a:solidFill>
                <a:srgbClr val="ED6C01"/>
              </a:solidFill>
              <a:prstDash val="solid"/>
              <a:round/>
              <a:headEnd type="none" w="med" len="med"/>
              <a:tailEnd type="none" w="med" len="med"/>
            </a:ln>
            <a:effectLst/>
          </p:spPr>
        </p:cxnSp>
        <p:sp>
          <p:nvSpPr>
            <p:cNvPr id="385" name="TextBox 384"/>
            <p:cNvSpPr txBox="1"/>
            <p:nvPr/>
          </p:nvSpPr>
          <p:spPr>
            <a:xfrm>
              <a:off x="4970573" y="5558692"/>
              <a:ext cx="1021862" cy="369332"/>
            </a:xfrm>
            <a:prstGeom prst="rect">
              <a:avLst/>
            </a:prstGeom>
            <a:noFill/>
          </p:spPr>
          <p:txBody>
            <a:bodyPr wrap="square" rtlCol="0">
              <a:spAutoFit/>
            </a:bodyPr>
            <a:lstStyle/>
            <a:p>
              <a:r>
                <a:rPr lang="en-US" sz="1800" dirty="0" smtClean="0">
                  <a:latin typeface="+mn-lt"/>
                </a:rPr>
                <a:t>PWR</a:t>
              </a:r>
              <a:endParaRPr lang="en-US" sz="1800" dirty="0">
                <a:latin typeface="+mn-lt"/>
              </a:endParaRPr>
            </a:p>
          </p:txBody>
        </p:sp>
        <p:cxnSp>
          <p:nvCxnSpPr>
            <p:cNvPr id="386" name="Straight Connector 385"/>
            <p:cNvCxnSpPr/>
            <p:nvPr/>
          </p:nvCxnSpPr>
          <p:spPr bwMode="auto">
            <a:xfrm flipV="1">
              <a:off x="4631902" y="6080364"/>
              <a:ext cx="398585" cy="3910"/>
            </a:xfrm>
            <a:prstGeom prst="line">
              <a:avLst/>
            </a:prstGeom>
            <a:noFill/>
            <a:ln w="38100" cap="flat" cmpd="sng" algn="ctr">
              <a:solidFill>
                <a:srgbClr val="00B050"/>
              </a:solidFill>
              <a:prstDash val="solid"/>
              <a:round/>
              <a:headEnd type="none" w="med" len="med"/>
              <a:tailEnd type="none" w="med" len="med"/>
            </a:ln>
            <a:effectLst/>
          </p:spPr>
        </p:cxnSp>
        <p:sp>
          <p:nvSpPr>
            <p:cNvPr id="387" name="TextBox 386"/>
            <p:cNvSpPr txBox="1"/>
            <p:nvPr/>
          </p:nvSpPr>
          <p:spPr>
            <a:xfrm>
              <a:off x="5002397" y="5851764"/>
              <a:ext cx="1021862" cy="369332"/>
            </a:xfrm>
            <a:prstGeom prst="rect">
              <a:avLst/>
            </a:prstGeom>
            <a:noFill/>
          </p:spPr>
          <p:txBody>
            <a:bodyPr wrap="square" rtlCol="0">
              <a:spAutoFit/>
            </a:bodyPr>
            <a:lstStyle/>
            <a:p>
              <a:r>
                <a:rPr lang="en-US" sz="1800" dirty="0" smtClean="0">
                  <a:latin typeface="+mn-lt"/>
                </a:rPr>
                <a:t>GND</a:t>
              </a:r>
              <a:endParaRPr lang="en-US" sz="1800" dirty="0">
                <a:latin typeface="+mn-lt"/>
              </a:endParaRPr>
            </a:p>
          </p:txBody>
        </p:sp>
      </p:grpSp>
      <p:sp>
        <p:nvSpPr>
          <p:cNvPr id="389" name="TextBox 11"/>
          <p:cNvSpPr txBox="1">
            <a:spLocks noChangeArrowheads="1"/>
          </p:cNvSpPr>
          <p:nvPr/>
        </p:nvSpPr>
        <p:spPr bwMode="auto">
          <a:xfrm>
            <a:off x="5557206" y="991084"/>
            <a:ext cx="2438400" cy="1323439"/>
          </a:xfrm>
          <a:prstGeom prst="rect">
            <a:avLst/>
          </a:prstGeom>
          <a:solidFill>
            <a:schemeClr val="bg1"/>
          </a:solidFill>
          <a:ln w="28575">
            <a:solidFill>
              <a:schemeClr val="accent2">
                <a:lumMod val="50000"/>
              </a:schemeClr>
            </a:solidFill>
            <a:prstDash val="sysDot"/>
            <a:miter lim="800000"/>
            <a:headEnd/>
            <a:tailEnd/>
          </a:ln>
        </p:spPr>
        <p:txBody>
          <a:bodyPr wrap="square">
            <a:spAutoFit/>
          </a:bodyPr>
          <a:lstStyle/>
          <a:p>
            <a:pPr marL="346075" indent="-520700" algn="l">
              <a:defRPr/>
            </a:pPr>
            <a:r>
              <a:rPr lang="en-US" altLang="ko-KR" sz="1600" dirty="0" smtClean="0">
                <a:latin typeface="+mn-lt"/>
                <a:ea typeface="Gulim" pitchFamily="34" charset="-127"/>
              </a:rPr>
              <a:t>2b. </a:t>
            </a:r>
            <a:r>
              <a:rPr lang="en-US" altLang="ko-KR" sz="1600" dirty="0">
                <a:latin typeface="+mn-lt"/>
                <a:ea typeface="Gulim" pitchFamily="34" charset="-127"/>
              </a:rPr>
              <a:t>Decoupling </a:t>
            </a:r>
            <a:r>
              <a:rPr lang="en-US" altLang="ko-KR" sz="1600" dirty="0" smtClean="0">
                <a:latin typeface="+mn-lt"/>
                <a:ea typeface="Gulim" pitchFamily="34" charset="-127"/>
              </a:rPr>
              <a:t>capacitor connection - </a:t>
            </a:r>
          </a:p>
          <a:p>
            <a:pPr marL="515938" indent="-174625" algn="l">
              <a:spcBef>
                <a:spcPts val="0"/>
              </a:spcBef>
              <a:buFont typeface="Arial" pitchFamily="34" charset="0"/>
              <a:buChar char="•"/>
              <a:defRPr/>
            </a:pPr>
            <a:r>
              <a:rPr lang="en-US" altLang="ko-KR" sz="1600" dirty="0" smtClean="0">
                <a:latin typeface="+mn-lt"/>
                <a:ea typeface="Gulim" pitchFamily="34" charset="-127"/>
              </a:rPr>
              <a:t>PWR/GND via geometry</a:t>
            </a:r>
          </a:p>
          <a:p>
            <a:pPr marL="515938" indent="-174625" algn="l">
              <a:spcBef>
                <a:spcPts val="0"/>
              </a:spcBef>
              <a:buFont typeface="Arial" pitchFamily="34" charset="0"/>
              <a:buChar char="•"/>
              <a:defRPr/>
            </a:pPr>
            <a:r>
              <a:rPr lang="en-US" altLang="ko-KR" sz="1600" dirty="0" smtClean="0">
                <a:latin typeface="+mn-lt"/>
                <a:ea typeface="Gulim" pitchFamily="34" charset="-127"/>
              </a:rPr>
              <a:t>Package size</a:t>
            </a:r>
            <a:endParaRPr lang="en-US" altLang="ko-KR" sz="1600" dirty="0">
              <a:latin typeface="+mn-lt"/>
              <a:ea typeface="Gulim" pitchFamily="34" charset="-127"/>
            </a:endParaRPr>
          </a:p>
        </p:txBody>
      </p:sp>
      <p:sp>
        <p:nvSpPr>
          <p:cNvPr id="391" name="TextBox 11"/>
          <p:cNvSpPr txBox="1">
            <a:spLocks noChangeArrowheads="1"/>
          </p:cNvSpPr>
          <p:nvPr/>
        </p:nvSpPr>
        <p:spPr bwMode="auto">
          <a:xfrm>
            <a:off x="3930596" y="4403139"/>
            <a:ext cx="2438400" cy="1815882"/>
          </a:xfrm>
          <a:prstGeom prst="rect">
            <a:avLst/>
          </a:prstGeom>
          <a:solidFill>
            <a:schemeClr val="bg1"/>
          </a:solidFill>
          <a:ln w="28575">
            <a:solidFill>
              <a:schemeClr val="accent2">
                <a:lumMod val="50000"/>
              </a:schemeClr>
            </a:solidFill>
            <a:prstDash val="sysDot"/>
            <a:miter lim="800000"/>
            <a:headEnd/>
            <a:tailEnd/>
          </a:ln>
        </p:spPr>
        <p:txBody>
          <a:bodyPr wrap="square">
            <a:spAutoFit/>
          </a:bodyPr>
          <a:lstStyle/>
          <a:p>
            <a:pPr marL="285750" indent="-460375" algn="l">
              <a:defRPr/>
            </a:pPr>
            <a:r>
              <a:rPr lang="en-US" altLang="ko-KR" sz="1600" dirty="0" smtClean="0">
                <a:latin typeface="+mn-lt"/>
                <a:ea typeface="Gulim" pitchFamily="34" charset="-127"/>
              </a:rPr>
              <a:t>2c. </a:t>
            </a:r>
            <a:r>
              <a:rPr lang="en-US" altLang="ko-KR" sz="1600" dirty="0">
                <a:latin typeface="+mn-lt"/>
                <a:ea typeface="Gulim" pitchFamily="34" charset="-127"/>
              </a:rPr>
              <a:t>Decoupling </a:t>
            </a:r>
            <a:r>
              <a:rPr lang="en-US" altLang="ko-KR" sz="1600" dirty="0" smtClean="0">
                <a:latin typeface="+mn-lt"/>
                <a:ea typeface="Gulim" pitchFamily="34" charset="-127"/>
              </a:rPr>
              <a:t>capacitor layout</a:t>
            </a:r>
          </a:p>
          <a:p>
            <a:pPr marL="465138" indent="-174625" algn="l">
              <a:spcBef>
                <a:spcPts val="0"/>
              </a:spcBef>
              <a:buFont typeface="Arial" pitchFamily="34" charset="0"/>
              <a:buChar char="•"/>
              <a:defRPr/>
            </a:pPr>
            <a:r>
              <a:rPr lang="en-US" altLang="ko-KR" sz="1600" dirty="0" smtClean="0">
                <a:latin typeface="+mn-lt"/>
                <a:ea typeface="Gulim" pitchFamily="34" charset="-127"/>
              </a:rPr>
              <a:t>How close to IC?</a:t>
            </a:r>
          </a:p>
          <a:p>
            <a:pPr marL="465138" indent="-174625" algn="l">
              <a:spcBef>
                <a:spcPts val="0"/>
              </a:spcBef>
              <a:buFont typeface="Arial" pitchFamily="34" charset="0"/>
              <a:buChar char="•"/>
              <a:defRPr/>
            </a:pPr>
            <a:r>
              <a:rPr lang="en-US" altLang="ko-KR" sz="1600" dirty="0" smtClean="0">
                <a:latin typeface="+mn-lt"/>
                <a:ea typeface="Gulim" pitchFamily="34" charset="-127"/>
              </a:rPr>
              <a:t>Shape – ring IC, on one side?</a:t>
            </a:r>
          </a:p>
          <a:p>
            <a:pPr marL="465138" indent="-174625" algn="l">
              <a:spcBef>
                <a:spcPts val="0"/>
              </a:spcBef>
              <a:buFont typeface="Arial" pitchFamily="34" charset="0"/>
              <a:buChar char="•"/>
              <a:defRPr/>
            </a:pPr>
            <a:r>
              <a:rPr lang="en-US" altLang="ko-KR" sz="1600" dirty="0" smtClean="0">
                <a:latin typeface="+mn-lt"/>
                <a:ea typeface="Gulim" pitchFamily="34" charset="-127"/>
              </a:rPr>
              <a:t>doublet</a:t>
            </a:r>
          </a:p>
          <a:p>
            <a:pPr marL="465138" indent="-174625" algn="l">
              <a:spcBef>
                <a:spcPts val="0"/>
              </a:spcBef>
              <a:buFont typeface="Arial" pitchFamily="34" charset="0"/>
              <a:buChar char="•"/>
              <a:defRPr/>
            </a:pPr>
            <a:endParaRPr lang="en-US" altLang="ko-KR" sz="1600" dirty="0">
              <a:latin typeface="+mn-lt"/>
              <a:ea typeface="Gulim" pitchFamily="34" charset="-127"/>
            </a:endParaRPr>
          </a:p>
        </p:txBody>
      </p:sp>
      <p:sp>
        <p:nvSpPr>
          <p:cNvPr id="392" name="TextBox 11"/>
          <p:cNvSpPr txBox="1">
            <a:spLocks noChangeArrowheads="1"/>
          </p:cNvSpPr>
          <p:nvPr/>
        </p:nvSpPr>
        <p:spPr bwMode="auto">
          <a:xfrm>
            <a:off x="4111466" y="2725065"/>
            <a:ext cx="2438400" cy="830997"/>
          </a:xfrm>
          <a:prstGeom prst="rect">
            <a:avLst/>
          </a:prstGeom>
          <a:solidFill>
            <a:schemeClr val="bg1"/>
          </a:solidFill>
          <a:ln w="28575">
            <a:solidFill>
              <a:schemeClr val="accent2">
                <a:lumMod val="50000"/>
              </a:schemeClr>
            </a:solidFill>
            <a:prstDash val="sysDot"/>
            <a:miter lim="800000"/>
            <a:headEnd/>
            <a:tailEnd/>
          </a:ln>
        </p:spPr>
        <p:txBody>
          <a:bodyPr wrap="square">
            <a:spAutoFit/>
          </a:bodyPr>
          <a:lstStyle/>
          <a:p>
            <a:pPr indent="-174625" algn="l">
              <a:defRPr/>
            </a:pPr>
            <a:r>
              <a:rPr lang="en-US" altLang="ko-KR" sz="1600" dirty="0" smtClean="0">
                <a:latin typeface="+mn-lt"/>
                <a:ea typeface="Gulim" pitchFamily="34" charset="-127"/>
              </a:rPr>
              <a:t>2a. </a:t>
            </a:r>
            <a:r>
              <a:rPr lang="en-US" altLang="ko-KR" sz="1600" dirty="0">
                <a:latin typeface="+mn-lt"/>
                <a:ea typeface="Gulim" pitchFamily="34" charset="-127"/>
              </a:rPr>
              <a:t>Decoupling </a:t>
            </a:r>
            <a:r>
              <a:rPr lang="en-US" altLang="ko-KR" sz="1600" dirty="0" smtClean="0">
                <a:latin typeface="+mn-lt"/>
                <a:ea typeface="Gulim" pitchFamily="34" charset="-127"/>
              </a:rPr>
              <a:t>capacitors</a:t>
            </a:r>
          </a:p>
          <a:p>
            <a:pPr marL="465138" indent="-174625" algn="l">
              <a:spcBef>
                <a:spcPts val="0"/>
              </a:spcBef>
              <a:buFont typeface="Arial" pitchFamily="34" charset="0"/>
              <a:buChar char="•"/>
              <a:defRPr/>
            </a:pPr>
            <a:r>
              <a:rPr lang="en-US" altLang="ko-KR" sz="1600" dirty="0" smtClean="0">
                <a:latin typeface="+mn-lt"/>
                <a:ea typeface="Gulim" pitchFamily="34" charset="-127"/>
              </a:rPr>
              <a:t>value(s)</a:t>
            </a:r>
          </a:p>
          <a:p>
            <a:pPr marL="465138" indent="-174625" algn="l">
              <a:spcBef>
                <a:spcPts val="0"/>
              </a:spcBef>
              <a:buFont typeface="Arial" pitchFamily="34" charset="0"/>
              <a:buChar char="•"/>
              <a:defRPr/>
            </a:pPr>
            <a:r>
              <a:rPr lang="en-US" altLang="ko-KR" sz="1600" dirty="0">
                <a:latin typeface="+mn-lt"/>
                <a:ea typeface="Gulim" pitchFamily="34" charset="-127"/>
              </a:rPr>
              <a:t>n</a:t>
            </a:r>
            <a:r>
              <a:rPr lang="en-US" altLang="ko-KR" sz="1600" dirty="0" smtClean="0">
                <a:latin typeface="+mn-lt"/>
                <a:ea typeface="Gulim" pitchFamily="34" charset="-127"/>
              </a:rPr>
              <a:t>umber (total C)</a:t>
            </a:r>
            <a:endParaRPr lang="en-US" altLang="ko-KR" sz="1600" dirty="0">
              <a:latin typeface="+mn-lt"/>
              <a:ea typeface="Gulim" pitchFamily="34" charset="-127"/>
            </a:endParaRPr>
          </a:p>
        </p:txBody>
      </p:sp>
      <p:sp>
        <p:nvSpPr>
          <p:cNvPr id="394" name="TextBox 11"/>
          <p:cNvSpPr txBox="1">
            <a:spLocks noChangeArrowheads="1"/>
          </p:cNvSpPr>
          <p:nvPr/>
        </p:nvSpPr>
        <p:spPr bwMode="auto">
          <a:xfrm>
            <a:off x="6643624" y="4761750"/>
            <a:ext cx="2438400" cy="1323439"/>
          </a:xfrm>
          <a:prstGeom prst="rect">
            <a:avLst/>
          </a:prstGeom>
          <a:solidFill>
            <a:schemeClr val="bg1"/>
          </a:solidFill>
          <a:ln w="28575">
            <a:solidFill>
              <a:schemeClr val="accent2">
                <a:lumMod val="50000"/>
              </a:schemeClr>
            </a:solidFill>
            <a:prstDash val="sysDot"/>
            <a:miter lim="800000"/>
            <a:headEnd/>
            <a:tailEnd/>
          </a:ln>
        </p:spPr>
        <p:txBody>
          <a:bodyPr wrap="square">
            <a:spAutoFit/>
          </a:bodyPr>
          <a:lstStyle/>
          <a:p>
            <a:pPr marL="285750" indent="-460375" algn="l">
              <a:defRPr/>
            </a:pPr>
            <a:r>
              <a:rPr lang="en-US" altLang="ko-KR" sz="1600" dirty="0" smtClean="0">
                <a:latin typeface="+mn-lt"/>
                <a:ea typeface="Gulim" pitchFamily="34" charset="-127"/>
              </a:rPr>
              <a:t>3. IC PWR/GND</a:t>
            </a:r>
          </a:p>
          <a:p>
            <a:pPr marL="465138" indent="-174625" algn="l">
              <a:spcBef>
                <a:spcPts val="0"/>
              </a:spcBef>
              <a:buFont typeface="Arial" pitchFamily="34" charset="0"/>
              <a:buChar char="•"/>
              <a:defRPr/>
            </a:pPr>
            <a:r>
              <a:rPr lang="en-US" altLang="ko-KR" sz="1600" dirty="0" smtClean="0">
                <a:latin typeface="+mn-lt"/>
                <a:ea typeface="Gulim" pitchFamily="34" charset="-127"/>
              </a:rPr>
              <a:t>Number pins</a:t>
            </a:r>
          </a:p>
          <a:p>
            <a:pPr marL="465138" indent="-174625" algn="l">
              <a:spcBef>
                <a:spcPts val="0"/>
              </a:spcBef>
              <a:buFont typeface="Arial" pitchFamily="34" charset="0"/>
              <a:buChar char="•"/>
              <a:defRPr/>
            </a:pPr>
            <a:r>
              <a:rPr lang="en-US" altLang="ko-KR" sz="1600" dirty="0">
                <a:latin typeface="+mn-lt"/>
                <a:ea typeface="Gulim" pitchFamily="34" charset="-127"/>
              </a:rPr>
              <a:t>p</a:t>
            </a:r>
            <a:r>
              <a:rPr lang="en-US" altLang="ko-KR" sz="1600" dirty="0" smtClean="0">
                <a:latin typeface="+mn-lt"/>
                <a:ea typeface="Gulim" pitchFamily="34" charset="-127"/>
              </a:rPr>
              <a:t>in pattern</a:t>
            </a:r>
          </a:p>
          <a:p>
            <a:pPr marL="465138" indent="-174625" algn="l">
              <a:spcBef>
                <a:spcPts val="0"/>
              </a:spcBef>
              <a:buFont typeface="Arial" pitchFamily="34" charset="0"/>
              <a:buChar char="•"/>
              <a:defRPr/>
            </a:pPr>
            <a:r>
              <a:rPr lang="en-US" altLang="ko-KR" sz="1600" dirty="0" smtClean="0">
                <a:latin typeface="+mn-lt"/>
                <a:ea typeface="Gulim" pitchFamily="34" charset="-127"/>
              </a:rPr>
              <a:t>Pitch</a:t>
            </a:r>
          </a:p>
          <a:p>
            <a:pPr marL="465138" indent="-174625" algn="l">
              <a:spcBef>
                <a:spcPts val="0"/>
              </a:spcBef>
              <a:buFont typeface="Arial" pitchFamily="34" charset="0"/>
              <a:buChar char="•"/>
              <a:defRPr/>
            </a:pPr>
            <a:r>
              <a:rPr lang="en-US" altLang="ko-KR" sz="1600" dirty="0" smtClean="0">
                <a:latin typeface="+mn-lt"/>
                <a:ea typeface="Gulim" pitchFamily="34" charset="-127"/>
              </a:rPr>
              <a:t>on-package </a:t>
            </a:r>
            <a:r>
              <a:rPr lang="en-US" altLang="ko-KR" sz="1600" dirty="0" err="1" smtClean="0">
                <a:latin typeface="+mn-lt"/>
                <a:ea typeface="Gulim" pitchFamily="34" charset="-127"/>
              </a:rPr>
              <a:t>decaps</a:t>
            </a:r>
            <a:endParaRPr lang="en-US" altLang="ko-KR" sz="1600" dirty="0" smtClean="0">
              <a:latin typeface="+mn-lt"/>
              <a:ea typeface="Gulim" pitchFamily="34" charset="-127"/>
            </a:endParaRPr>
          </a:p>
        </p:txBody>
      </p:sp>
      <p:sp>
        <p:nvSpPr>
          <p:cNvPr id="9" name="Title 8"/>
          <p:cNvSpPr>
            <a:spLocks noGrp="1"/>
          </p:cNvSpPr>
          <p:nvPr>
            <p:ph type="title"/>
          </p:nvPr>
        </p:nvSpPr>
        <p:spPr/>
        <p:txBody>
          <a:bodyPr/>
          <a:lstStyle/>
          <a:p>
            <a:r>
              <a:rPr lang="en-US" dirty="0" smtClean="0"/>
              <a:t>PCB PDN </a:t>
            </a:r>
            <a:r>
              <a:rPr lang="en-US" dirty="0"/>
              <a:t>Design Considerations</a:t>
            </a:r>
          </a:p>
        </p:txBody>
      </p:sp>
      <p:cxnSp>
        <p:nvCxnSpPr>
          <p:cNvPr id="29" name="Straight Arrow Connector 28"/>
          <p:cNvCxnSpPr/>
          <p:nvPr/>
        </p:nvCxnSpPr>
        <p:spPr bwMode="auto">
          <a:xfrm>
            <a:off x="7348954" y="2299511"/>
            <a:ext cx="463112" cy="328882"/>
          </a:xfrm>
          <a:prstGeom prst="straightConnector1">
            <a:avLst/>
          </a:prstGeom>
          <a:noFill/>
          <a:ln w="28575" cap="flat" cmpd="sng" algn="ctr">
            <a:solidFill>
              <a:schemeClr val="accent2">
                <a:lumMod val="50000"/>
              </a:schemeClr>
            </a:solidFill>
            <a:prstDash val="solid"/>
            <a:round/>
            <a:headEnd type="none" w="med" len="med"/>
            <a:tailEnd type="triangle"/>
          </a:ln>
          <a:effectLst/>
        </p:spPr>
      </p:cxnSp>
      <p:cxnSp>
        <p:nvCxnSpPr>
          <p:cNvPr id="379" name="Straight Arrow Connector 378"/>
          <p:cNvCxnSpPr/>
          <p:nvPr/>
        </p:nvCxnSpPr>
        <p:spPr bwMode="auto">
          <a:xfrm>
            <a:off x="3375154" y="2192127"/>
            <a:ext cx="463112" cy="328882"/>
          </a:xfrm>
          <a:prstGeom prst="straightConnector1">
            <a:avLst/>
          </a:prstGeom>
          <a:noFill/>
          <a:ln w="28575" cap="flat" cmpd="sng" algn="ctr">
            <a:solidFill>
              <a:schemeClr val="accent2">
                <a:lumMod val="50000"/>
              </a:schemeClr>
            </a:solidFill>
            <a:prstDash val="solid"/>
            <a:round/>
            <a:headEnd type="none" w="med" len="med"/>
            <a:tailEnd type="triangle"/>
          </a:ln>
          <a:effectLst/>
        </p:spPr>
      </p:cxnSp>
      <p:sp>
        <p:nvSpPr>
          <p:cNvPr id="30" name="Left Brace 29"/>
          <p:cNvSpPr/>
          <p:nvPr/>
        </p:nvSpPr>
        <p:spPr bwMode="auto">
          <a:xfrm>
            <a:off x="1910483" y="3370528"/>
            <a:ext cx="240224" cy="378570"/>
          </a:xfrm>
          <a:prstGeom prst="leftBrace">
            <a:avLst/>
          </a:prstGeom>
          <a:noFill/>
          <a:ln w="28575" cap="flat" cmpd="sng" algn="ctr">
            <a:solidFill>
              <a:schemeClr val="accent2">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cxnSp>
        <p:nvCxnSpPr>
          <p:cNvPr id="380" name="Straight Arrow Connector 379"/>
          <p:cNvCxnSpPr>
            <a:endCxn id="24754" idx="1"/>
          </p:cNvCxnSpPr>
          <p:nvPr/>
        </p:nvCxnSpPr>
        <p:spPr bwMode="auto">
          <a:xfrm flipV="1">
            <a:off x="1853460" y="4178055"/>
            <a:ext cx="274842" cy="525638"/>
          </a:xfrm>
          <a:prstGeom prst="straightConnector1">
            <a:avLst/>
          </a:prstGeom>
          <a:noFill/>
          <a:ln w="28575" cap="flat" cmpd="sng" algn="ctr">
            <a:solidFill>
              <a:schemeClr val="accent2">
                <a:lumMod val="50000"/>
              </a:schemeClr>
            </a:solidFill>
            <a:prstDash val="solid"/>
            <a:round/>
            <a:headEnd type="none" w="med" len="med"/>
            <a:tailEnd type="triangle"/>
          </a:ln>
          <a:effectLst/>
        </p:spPr>
      </p:cxnSp>
      <p:cxnSp>
        <p:nvCxnSpPr>
          <p:cNvPr id="382" name="Straight Arrow Connector 381"/>
          <p:cNvCxnSpPr/>
          <p:nvPr/>
        </p:nvCxnSpPr>
        <p:spPr bwMode="auto">
          <a:xfrm flipV="1">
            <a:off x="6143639" y="3894860"/>
            <a:ext cx="645316" cy="525109"/>
          </a:xfrm>
          <a:prstGeom prst="straightConnector1">
            <a:avLst/>
          </a:prstGeom>
          <a:noFill/>
          <a:ln w="28575" cap="flat" cmpd="sng" algn="ctr">
            <a:solidFill>
              <a:schemeClr val="accent2">
                <a:lumMod val="50000"/>
              </a:schemeClr>
            </a:solidFill>
            <a:prstDash val="solid"/>
            <a:round/>
            <a:headEnd type="none" w="med" len="med"/>
            <a:tailEnd type="triangle"/>
          </a:ln>
          <a:effectLst/>
        </p:spPr>
      </p:cxnSp>
      <p:cxnSp>
        <p:nvCxnSpPr>
          <p:cNvPr id="383" name="Straight Arrow Connector 382"/>
          <p:cNvCxnSpPr/>
          <p:nvPr/>
        </p:nvCxnSpPr>
        <p:spPr bwMode="auto">
          <a:xfrm flipV="1">
            <a:off x="7499727" y="4425304"/>
            <a:ext cx="365002" cy="332810"/>
          </a:xfrm>
          <a:prstGeom prst="straightConnector1">
            <a:avLst/>
          </a:prstGeom>
          <a:noFill/>
          <a:ln w="28575" cap="flat" cmpd="sng" algn="ctr">
            <a:solidFill>
              <a:schemeClr val="accent2">
                <a:lumMod val="50000"/>
              </a:schemeClr>
            </a:solidFill>
            <a:prstDash val="solid"/>
            <a:round/>
            <a:headEnd type="none" w="med" len="med"/>
            <a:tailEnd type="triangle"/>
          </a:ln>
          <a:effectLst/>
        </p:spPr>
      </p:cxnSp>
    </p:spTree>
    <p:extLst>
      <p:ext uri="{BB962C8B-B14F-4D97-AF65-F5344CB8AC3E}">
        <p14:creationId xmlns:p14="http://schemas.microsoft.com/office/powerpoint/2010/main" val="39371118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dirty="0" smtClean="0">
                <a:solidFill>
                  <a:schemeClr val="bg1">
                    <a:lumMod val="75000"/>
                  </a:schemeClr>
                </a:solidFill>
              </a:rPr>
              <a:t>The PDN problem </a:t>
            </a:r>
          </a:p>
          <a:p>
            <a:pPr eaLnBrk="1" hangingPunct="1">
              <a:spcBef>
                <a:spcPts val="0"/>
              </a:spcBef>
            </a:pPr>
            <a:r>
              <a:rPr lang="en-US" dirty="0" smtClean="0">
                <a:solidFill>
                  <a:schemeClr val="bg1">
                    <a:lumMod val="75000"/>
                  </a:schemeClr>
                </a:solidFill>
              </a:rPr>
              <a:t>Noise on the PDN and an FPGA example</a:t>
            </a:r>
          </a:p>
          <a:p>
            <a:pPr eaLnBrk="1" hangingPunct="1">
              <a:spcBef>
                <a:spcPts val="0"/>
              </a:spcBef>
            </a:pPr>
            <a:r>
              <a:rPr lang="en-US" dirty="0" smtClean="0">
                <a:solidFill>
                  <a:schemeClr val="bg1">
                    <a:lumMod val="75000"/>
                  </a:schemeClr>
                </a:solidFill>
              </a:rPr>
              <a:t>PDN design considerations</a:t>
            </a:r>
          </a:p>
          <a:p>
            <a:pPr eaLnBrk="1" hangingPunct="1">
              <a:spcBef>
                <a:spcPts val="0"/>
              </a:spcBef>
            </a:pPr>
            <a:r>
              <a:rPr lang="en-US" dirty="0" smtClean="0"/>
              <a:t>A couple of preliminary concepts</a:t>
            </a:r>
          </a:p>
          <a:p>
            <a:pPr lvl="1" eaLnBrk="1" hangingPunct="1">
              <a:spcBef>
                <a:spcPts val="0"/>
              </a:spcBef>
            </a:pPr>
            <a:r>
              <a:rPr lang="en-US" dirty="0"/>
              <a:t>R</a:t>
            </a:r>
            <a:r>
              <a:rPr lang="en-US" dirty="0" smtClean="0"/>
              <a:t>esponses for RLC circuits</a:t>
            </a:r>
          </a:p>
          <a:p>
            <a:pPr lvl="1" eaLnBrk="1" hangingPunct="1">
              <a:spcBef>
                <a:spcPts val="0"/>
              </a:spcBef>
            </a:pPr>
            <a:r>
              <a:rPr lang="en-US" dirty="0" smtClean="0"/>
              <a:t>High-frequency current path</a:t>
            </a:r>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3582914383"/>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8451" y="-17121"/>
            <a:ext cx="7660204" cy="842731"/>
          </a:xfrm>
        </p:spPr>
        <p:txBody>
          <a:bodyPr/>
          <a:lstStyle/>
          <a:p>
            <a:r>
              <a:rPr lang="en-US" sz="2800" dirty="0" smtClean="0"/>
              <a:t>Reminder – Circuit Model Behavior with Frequency</a:t>
            </a:r>
            <a:endParaRPr lang="en-US" sz="2800" dirty="0"/>
          </a:p>
        </p:txBody>
      </p:sp>
      <p:sp>
        <p:nvSpPr>
          <p:cNvPr id="4" name="Slide Number Placeholder 1"/>
          <p:cNvSpPr txBox="1">
            <a:spLocks/>
          </p:cNvSpPr>
          <p:nvPr/>
        </p:nvSpPr>
        <p:spPr bwMode="auto">
          <a:xfrm>
            <a:off x="6553200" y="6400800"/>
            <a:ext cx="2133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en-US" altLang="zh-CN" sz="1000" b="0" i="0" u="none" strike="noStrike" kern="1200" cap="none" spc="0" normalizeH="0" baseline="0" noProof="0" dirty="0">
              <a:ln>
                <a:noFill/>
              </a:ln>
              <a:solidFill>
                <a:schemeClr val="tx1"/>
              </a:solidFill>
              <a:effectLst/>
              <a:uLnTx/>
              <a:uFillTx/>
              <a:latin typeface="Times New Roman" pitchFamily="18" charset="0"/>
              <a:ea typeface="宋体" charset="-122"/>
              <a:cs typeface="+mn-cs"/>
            </a:endParaRPr>
          </a:p>
        </p:txBody>
      </p:sp>
      <p:pic>
        <p:nvPicPr>
          <p:cNvPr id="14" name="Picture 16"/>
          <p:cNvPicPr>
            <a:picLocks noChangeAspect="1" noChangeArrowheads="1"/>
          </p:cNvPicPr>
          <p:nvPr/>
        </p:nvPicPr>
        <p:blipFill>
          <a:blip r:embed="rId3" cstate="print"/>
          <a:srcRect/>
          <a:stretch>
            <a:fillRect/>
          </a:stretch>
        </p:blipFill>
        <p:spPr bwMode="auto">
          <a:xfrm rot="5400000">
            <a:off x="-60752" y="4691019"/>
            <a:ext cx="1909762" cy="514350"/>
          </a:xfrm>
          <a:prstGeom prst="rect">
            <a:avLst/>
          </a:prstGeom>
          <a:noFill/>
          <a:ln w="9525">
            <a:noFill/>
            <a:miter lim="800000"/>
            <a:headEnd/>
            <a:tailEnd/>
          </a:ln>
        </p:spPr>
      </p:pic>
      <p:pic>
        <p:nvPicPr>
          <p:cNvPr id="16" name="Picture 20"/>
          <p:cNvPicPr>
            <a:picLocks noChangeAspect="1" noChangeArrowheads="1"/>
          </p:cNvPicPr>
          <p:nvPr/>
        </p:nvPicPr>
        <p:blipFill>
          <a:blip r:embed="rId4" cstate="print"/>
          <a:srcRect/>
          <a:stretch>
            <a:fillRect/>
          </a:stretch>
        </p:blipFill>
        <p:spPr bwMode="auto">
          <a:xfrm rot="16200000">
            <a:off x="4482241" y="2016032"/>
            <a:ext cx="2005012" cy="700087"/>
          </a:xfrm>
          <a:prstGeom prst="rect">
            <a:avLst/>
          </a:prstGeom>
          <a:noFill/>
          <a:ln w="9525">
            <a:noFill/>
            <a:miter lim="800000"/>
            <a:headEnd/>
            <a:tailEnd/>
          </a:ln>
        </p:spPr>
      </p:pic>
      <p:pic>
        <p:nvPicPr>
          <p:cNvPr id="19" name="Picture 25"/>
          <p:cNvPicPr>
            <a:picLocks noChangeAspect="1" noChangeArrowheads="1"/>
          </p:cNvPicPr>
          <p:nvPr/>
        </p:nvPicPr>
        <p:blipFill>
          <a:blip r:embed="rId5" cstate="print"/>
          <a:srcRect/>
          <a:stretch>
            <a:fillRect/>
          </a:stretch>
        </p:blipFill>
        <p:spPr bwMode="auto">
          <a:xfrm rot="16200000">
            <a:off x="4323330" y="4853746"/>
            <a:ext cx="1909762" cy="593725"/>
          </a:xfrm>
          <a:prstGeom prst="rect">
            <a:avLst/>
          </a:prstGeom>
          <a:noFill/>
          <a:ln w="9525">
            <a:noFill/>
            <a:miter lim="800000"/>
            <a:headEnd/>
            <a:tailEnd/>
          </a:ln>
        </p:spPr>
      </p:pic>
      <p:pic>
        <p:nvPicPr>
          <p:cNvPr id="23" name="Picture 22"/>
          <p:cNvPicPr>
            <a:picLocks noChangeAspect="1"/>
          </p:cNvPicPr>
          <p:nvPr/>
        </p:nvPicPr>
        <p:blipFill>
          <a:blip r:embed="rId6"/>
          <a:stretch>
            <a:fillRect/>
          </a:stretch>
        </p:blipFill>
        <p:spPr>
          <a:xfrm>
            <a:off x="651045" y="1789976"/>
            <a:ext cx="539971" cy="935916"/>
          </a:xfrm>
          <a:prstGeom prst="rect">
            <a:avLst/>
          </a:prstGeom>
        </p:spPr>
      </p:pic>
      <p:pic>
        <p:nvPicPr>
          <p:cNvPr id="25" name="Picture 24"/>
          <p:cNvPicPr>
            <a:picLocks noChangeAspect="1"/>
          </p:cNvPicPr>
          <p:nvPr/>
        </p:nvPicPr>
        <p:blipFill>
          <a:blip r:embed="rId7"/>
          <a:stretch>
            <a:fillRect/>
          </a:stretch>
        </p:blipFill>
        <p:spPr>
          <a:xfrm>
            <a:off x="1677761" y="810162"/>
            <a:ext cx="2450588" cy="3019467"/>
          </a:xfrm>
          <a:prstGeom prst="rect">
            <a:avLst/>
          </a:prstGeom>
        </p:spPr>
      </p:pic>
      <p:pic>
        <p:nvPicPr>
          <p:cNvPr id="28" name="Picture 27"/>
          <p:cNvPicPr>
            <a:picLocks noChangeAspect="1"/>
          </p:cNvPicPr>
          <p:nvPr/>
        </p:nvPicPr>
        <p:blipFill>
          <a:blip r:embed="rId8"/>
          <a:stretch>
            <a:fillRect/>
          </a:stretch>
        </p:blipFill>
        <p:spPr>
          <a:xfrm>
            <a:off x="1677761" y="3471331"/>
            <a:ext cx="2450588" cy="3019467"/>
          </a:xfrm>
          <a:prstGeom prst="rect">
            <a:avLst/>
          </a:prstGeom>
        </p:spPr>
      </p:pic>
      <p:pic>
        <p:nvPicPr>
          <p:cNvPr id="29" name="Picture 28"/>
          <p:cNvPicPr>
            <a:picLocks noChangeAspect="1"/>
          </p:cNvPicPr>
          <p:nvPr/>
        </p:nvPicPr>
        <p:blipFill>
          <a:blip r:embed="rId9"/>
          <a:stretch>
            <a:fillRect/>
          </a:stretch>
        </p:blipFill>
        <p:spPr>
          <a:xfrm>
            <a:off x="6099143" y="3471330"/>
            <a:ext cx="2450588" cy="3019467"/>
          </a:xfrm>
          <a:prstGeom prst="rect">
            <a:avLst/>
          </a:prstGeom>
        </p:spPr>
      </p:pic>
      <p:pic>
        <p:nvPicPr>
          <p:cNvPr id="30" name="Picture 29"/>
          <p:cNvPicPr>
            <a:picLocks noChangeAspect="1"/>
          </p:cNvPicPr>
          <p:nvPr/>
        </p:nvPicPr>
        <p:blipFill>
          <a:blip r:embed="rId10"/>
          <a:stretch>
            <a:fillRect/>
          </a:stretch>
        </p:blipFill>
        <p:spPr>
          <a:xfrm>
            <a:off x="6099143" y="819830"/>
            <a:ext cx="2450588" cy="3019467"/>
          </a:xfrm>
          <a:prstGeom prst="rect">
            <a:avLst/>
          </a:prstGeom>
        </p:spPr>
      </p:pic>
      <p:sp>
        <p:nvSpPr>
          <p:cNvPr id="31" name="Rectangle 30"/>
          <p:cNvSpPr/>
          <p:nvPr/>
        </p:nvSpPr>
        <p:spPr bwMode="auto">
          <a:xfrm>
            <a:off x="1191016" y="3546764"/>
            <a:ext cx="1247384" cy="4006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34" name="Rectangle 33"/>
          <p:cNvSpPr/>
          <p:nvPr/>
        </p:nvSpPr>
        <p:spPr bwMode="auto">
          <a:xfrm>
            <a:off x="1655671" y="803055"/>
            <a:ext cx="1247384" cy="4006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33" name="Object 3"/>
          <p:cNvGraphicFramePr>
            <a:graphicFrameLocks noChangeAspect="1"/>
          </p:cNvGraphicFramePr>
          <p:nvPr>
            <p:extLst/>
          </p:nvPr>
        </p:nvGraphicFramePr>
        <p:xfrm>
          <a:off x="1434003" y="935641"/>
          <a:ext cx="936848" cy="382601"/>
        </p:xfrm>
        <a:graphic>
          <a:graphicData uri="http://schemas.openxmlformats.org/presentationml/2006/ole">
            <mc:AlternateContent xmlns:mc="http://schemas.openxmlformats.org/markup-compatibility/2006">
              <mc:Choice xmlns:v="urn:schemas-microsoft-com:vml" Requires="v">
                <p:oleObj spid="_x0000_s1839509" name="Equation" r:id="rId11" imgW="622080" imgH="253800" progId="Equation.DSMT4">
                  <p:embed/>
                </p:oleObj>
              </mc:Choice>
              <mc:Fallback>
                <p:oleObj name="Equation" r:id="rId11" imgW="622080" imgH="253800" progId="Equation.DSMT4">
                  <p:embed/>
                  <p:pic>
                    <p:nvPicPr>
                      <p:cNvPr id="0" name=""/>
                      <p:cNvPicPr>
                        <a:picLocks noChangeAspect="1" noChangeArrowheads="1"/>
                      </p:cNvPicPr>
                      <p:nvPr/>
                    </p:nvPicPr>
                    <p:blipFill>
                      <a:blip r:embed="rId12"/>
                      <a:srcRect/>
                      <a:stretch>
                        <a:fillRect/>
                      </a:stretch>
                    </p:blipFill>
                    <p:spPr bwMode="auto">
                      <a:xfrm>
                        <a:off x="1434003" y="935641"/>
                        <a:ext cx="936848" cy="382601"/>
                      </a:xfrm>
                      <a:prstGeom prst="rect">
                        <a:avLst/>
                      </a:prstGeom>
                      <a:noFill/>
                      <a:extLst/>
                    </p:spPr>
                  </p:pic>
                </p:oleObj>
              </mc:Fallback>
            </mc:AlternateContent>
          </a:graphicData>
        </a:graphic>
      </p:graphicFrame>
      <p:sp>
        <p:nvSpPr>
          <p:cNvPr id="35" name="Rectangle 34"/>
          <p:cNvSpPr/>
          <p:nvPr/>
        </p:nvSpPr>
        <p:spPr bwMode="auto">
          <a:xfrm>
            <a:off x="5788243" y="817117"/>
            <a:ext cx="1247384" cy="4006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36" name="Rectangle 35"/>
          <p:cNvSpPr/>
          <p:nvPr/>
        </p:nvSpPr>
        <p:spPr bwMode="auto">
          <a:xfrm>
            <a:off x="5655586" y="3514384"/>
            <a:ext cx="1247384" cy="40065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37" name="Object 3"/>
          <p:cNvGraphicFramePr>
            <a:graphicFrameLocks noChangeAspect="1"/>
          </p:cNvGraphicFramePr>
          <p:nvPr>
            <p:extLst/>
          </p:nvPr>
        </p:nvGraphicFramePr>
        <p:xfrm>
          <a:off x="1435455" y="3666086"/>
          <a:ext cx="936848" cy="382601"/>
        </p:xfrm>
        <a:graphic>
          <a:graphicData uri="http://schemas.openxmlformats.org/presentationml/2006/ole">
            <mc:AlternateContent xmlns:mc="http://schemas.openxmlformats.org/markup-compatibility/2006">
              <mc:Choice xmlns:v="urn:schemas-microsoft-com:vml" Requires="v">
                <p:oleObj spid="_x0000_s1839510" name="Equation" r:id="rId13" imgW="622080" imgH="253800" progId="Equation.DSMT4">
                  <p:embed/>
                </p:oleObj>
              </mc:Choice>
              <mc:Fallback>
                <p:oleObj name="Equation" r:id="rId13" imgW="622080" imgH="253800" progId="Equation.DSMT4">
                  <p:embed/>
                  <p:pic>
                    <p:nvPicPr>
                      <p:cNvPr id="0" name=""/>
                      <p:cNvPicPr>
                        <a:picLocks noChangeAspect="1" noChangeArrowheads="1"/>
                      </p:cNvPicPr>
                      <p:nvPr/>
                    </p:nvPicPr>
                    <p:blipFill>
                      <a:blip r:embed="rId12"/>
                      <a:srcRect/>
                      <a:stretch>
                        <a:fillRect/>
                      </a:stretch>
                    </p:blipFill>
                    <p:spPr bwMode="auto">
                      <a:xfrm>
                        <a:off x="1435455" y="3666086"/>
                        <a:ext cx="936848" cy="382601"/>
                      </a:xfrm>
                      <a:prstGeom prst="rect">
                        <a:avLst/>
                      </a:prstGeom>
                      <a:noFill/>
                      <a:extLst/>
                    </p:spPr>
                  </p:pic>
                </p:oleObj>
              </mc:Fallback>
            </mc:AlternateContent>
          </a:graphicData>
        </a:graphic>
      </p:graphicFrame>
      <p:graphicFrame>
        <p:nvGraphicFramePr>
          <p:cNvPr id="32" name="Object 3"/>
          <p:cNvGraphicFramePr>
            <a:graphicFrameLocks noChangeAspect="1"/>
          </p:cNvGraphicFramePr>
          <p:nvPr>
            <p:extLst/>
          </p:nvPr>
        </p:nvGraphicFramePr>
        <p:xfrm>
          <a:off x="5827578" y="945336"/>
          <a:ext cx="936848" cy="382601"/>
        </p:xfrm>
        <a:graphic>
          <a:graphicData uri="http://schemas.openxmlformats.org/presentationml/2006/ole">
            <mc:AlternateContent xmlns:mc="http://schemas.openxmlformats.org/markup-compatibility/2006">
              <mc:Choice xmlns:v="urn:schemas-microsoft-com:vml" Requires="v">
                <p:oleObj spid="_x0000_s1839511" name="Equation" r:id="rId14" imgW="622080" imgH="253800" progId="Equation.DSMT4">
                  <p:embed/>
                </p:oleObj>
              </mc:Choice>
              <mc:Fallback>
                <p:oleObj name="Equation" r:id="rId14" imgW="622080" imgH="253800" progId="Equation.DSMT4">
                  <p:embed/>
                  <p:pic>
                    <p:nvPicPr>
                      <p:cNvPr id="0" name=""/>
                      <p:cNvPicPr>
                        <a:picLocks noChangeAspect="1" noChangeArrowheads="1"/>
                      </p:cNvPicPr>
                      <p:nvPr/>
                    </p:nvPicPr>
                    <p:blipFill>
                      <a:blip r:embed="rId12"/>
                      <a:srcRect/>
                      <a:stretch>
                        <a:fillRect/>
                      </a:stretch>
                    </p:blipFill>
                    <p:spPr bwMode="auto">
                      <a:xfrm>
                        <a:off x="5827578" y="945336"/>
                        <a:ext cx="936848" cy="382601"/>
                      </a:xfrm>
                      <a:prstGeom prst="rect">
                        <a:avLst/>
                      </a:prstGeom>
                      <a:noFill/>
                      <a:extLst/>
                    </p:spPr>
                  </p:pic>
                </p:oleObj>
              </mc:Fallback>
            </mc:AlternateContent>
          </a:graphicData>
        </a:graphic>
      </p:graphicFrame>
      <p:graphicFrame>
        <p:nvGraphicFramePr>
          <p:cNvPr id="38" name="Object 3"/>
          <p:cNvGraphicFramePr>
            <a:graphicFrameLocks noChangeAspect="1"/>
          </p:cNvGraphicFramePr>
          <p:nvPr>
            <p:extLst/>
          </p:nvPr>
        </p:nvGraphicFramePr>
        <p:xfrm>
          <a:off x="5834791" y="3617813"/>
          <a:ext cx="936848" cy="382601"/>
        </p:xfrm>
        <a:graphic>
          <a:graphicData uri="http://schemas.openxmlformats.org/presentationml/2006/ole">
            <mc:AlternateContent xmlns:mc="http://schemas.openxmlformats.org/markup-compatibility/2006">
              <mc:Choice xmlns:v="urn:schemas-microsoft-com:vml" Requires="v">
                <p:oleObj spid="_x0000_s1839512" name="Equation" r:id="rId15" imgW="622080" imgH="253800" progId="Equation.DSMT4">
                  <p:embed/>
                </p:oleObj>
              </mc:Choice>
              <mc:Fallback>
                <p:oleObj name="Equation" r:id="rId15" imgW="622080" imgH="253800" progId="Equation.DSMT4">
                  <p:embed/>
                  <p:pic>
                    <p:nvPicPr>
                      <p:cNvPr id="0" name=""/>
                      <p:cNvPicPr>
                        <a:picLocks noChangeAspect="1" noChangeArrowheads="1"/>
                      </p:cNvPicPr>
                      <p:nvPr/>
                    </p:nvPicPr>
                    <p:blipFill>
                      <a:blip r:embed="rId12"/>
                      <a:srcRect/>
                      <a:stretch>
                        <a:fillRect/>
                      </a:stretch>
                    </p:blipFill>
                    <p:spPr bwMode="auto">
                      <a:xfrm>
                        <a:off x="5834791" y="3617813"/>
                        <a:ext cx="936848" cy="382601"/>
                      </a:xfrm>
                      <a:prstGeom prst="rect">
                        <a:avLst/>
                      </a:prstGeom>
                      <a:noFill/>
                      <a:extLst/>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431873454"/>
              </p:ext>
            </p:extLst>
          </p:nvPr>
        </p:nvGraphicFramePr>
        <p:xfrm>
          <a:off x="3468268" y="1789976"/>
          <a:ext cx="561261" cy="790868"/>
        </p:xfrm>
        <a:graphic>
          <a:graphicData uri="http://schemas.openxmlformats.org/presentationml/2006/ole">
            <mc:AlternateContent xmlns:mc="http://schemas.openxmlformats.org/markup-compatibility/2006">
              <mc:Choice xmlns:v="urn:schemas-microsoft-com:vml" Requires="v">
                <p:oleObj spid="_x0000_s1839513" name="Equation" r:id="rId16" imgW="279360" imgH="393480" progId="Equation.DSMT4">
                  <p:embed/>
                </p:oleObj>
              </mc:Choice>
              <mc:Fallback>
                <p:oleObj name="Equation" r:id="rId16" imgW="279360" imgH="393480" progId="Equation.DSMT4">
                  <p:embed/>
                  <p:pic>
                    <p:nvPicPr>
                      <p:cNvPr id="0" name=""/>
                      <p:cNvPicPr/>
                      <p:nvPr/>
                    </p:nvPicPr>
                    <p:blipFill>
                      <a:blip r:embed="rId17"/>
                      <a:stretch>
                        <a:fillRect/>
                      </a:stretch>
                    </p:blipFill>
                    <p:spPr>
                      <a:xfrm>
                        <a:off x="3468268" y="1789976"/>
                        <a:ext cx="561261" cy="790868"/>
                      </a:xfrm>
                      <a:prstGeom prst="rect">
                        <a:avLst/>
                      </a:prstGeom>
                    </p:spPr>
                  </p:pic>
                </p:oleObj>
              </mc:Fallback>
            </mc:AlternateContent>
          </a:graphicData>
        </a:graphic>
      </p:graphicFrame>
      <p:graphicFrame>
        <p:nvGraphicFramePr>
          <p:cNvPr id="21" name="Object 20"/>
          <p:cNvGraphicFramePr>
            <a:graphicFrameLocks noChangeAspect="1"/>
          </p:cNvGraphicFramePr>
          <p:nvPr>
            <p:extLst>
              <p:ext uri="{D42A27DB-BD31-4B8C-83A1-F6EECF244321}">
                <p14:modId xmlns:p14="http://schemas.microsoft.com/office/powerpoint/2010/main" val="4003428276"/>
              </p:ext>
            </p:extLst>
          </p:nvPr>
        </p:nvGraphicFramePr>
        <p:xfrm>
          <a:off x="2370851" y="5396076"/>
          <a:ext cx="381000" cy="412587"/>
        </p:xfrm>
        <a:graphic>
          <a:graphicData uri="http://schemas.openxmlformats.org/presentationml/2006/ole">
            <mc:AlternateContent xmlns:mc="http://schemas.openxmlformats.org/markup-compatibility/2006">
              <mc:Choice xmlns:v="urn:schemas-microsoft-com:vml" Requires="v">
                <p:oleObj spid="_x0000_s1839514" name="Equation" r:id="rId18" imgW="152280" imgH="164880" progId="Equation.DSMT4">
                  <p:embed/>
                </p:oleObj>
              </mc:Choice>
              <mc:Fallback>
                <p:oleObj name="Equation" r:id="rId18" imgW="152280" imgH="164880" progId="Equation.DSMT4">
                  <p:embed/>
                  <p:pic>
                    <p:nvPicPr>
                      <p:cNvPr id="2" name="Object 1"/>
                      <p:cNvPicPr/>
                      <p:nvPr/>
                    </p:nvPicPr>
                    <p:blipFill>
                      <a:blip r:embed="rId19"/>
                      <a:stretch>
                        <a:fillRect/>
                      </a:stretch>
                    </p:blipFill>
                    <p:spPr>
                      <a:xfrm>
                        <a:off x="2370851" y="5396076"/>
                        <a:ext cx="381000" cy="412587"/>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2952214676"/>
              </p:ext>
            </p:extLst>
          </p:nvPr>
        </p:nvGraphicFramePr>
        <p:xfrm>
          <a:off x="3672367" y="4299724"/>
          <a:ext cx="485775" cy="357188"/>
        </p:xfrm>
        <a:graphic>
          <a:graphicData uri="http://schemas.openxmlformats.org/presentationml/2006/ole">
            <mc:AlternateContent xmlns:mc="http://schemas.openxmlformats.org/markup-compatibility/2006">
              <mc:Choice xmlns:v="urn:schemas-microsoft-com:vml" Requires="v">
                <p:oleObj spid="_x0000_s1839515" name="Equation" r:id="rId20" imgW="241200" imgH="177480" progId="Equation.DSMT4">
                  <p:embed/>
                </p:oleObj>
              </mc:Choice>
              <mc:Fallback>
                <p:oleObj name="Equation" r:id="rId20" imgW="241200" imgH="177480" progId="Equation.DSMT4">
                  <p:embed/>
                  <p:pic>
                    <p:nvPicPr>
                      <p:cNvPr id="2" name="Object 1"/>
                      <p:cNvPicPr/>
                      <p:nvPr/>
                    </p:nvPicPr>
                    <p:blipFill>
                      <a:blip r:embed="rId21"/>
                      <a:stretch>
                        <a:fillRect/>
                      </a:stretch>
                    </p:blipFill>
                    <p:spPr>
                      <a:xfrm>
                        <a:off x="3672367" y="4299724"/>
                        <a:ext cx="485775" cy="357188"/>
                      </a:xfrm>
                      <a:prstGeom prst="rect">
                        <a:avLst/>
                      </a:prstGeom>
                    </p:spPr>
                  </p:pic>
                </p:oleObj>
              </mc:Fallback>
            </mc:AlternateContent>
          </a:graphicData>
        </a:graphic>
      </p:graphicFrame>
      <p:sp>
        <p:nvSpPr>
          <p:cNvPr id="5" name="TextBox 4"/>
          <p:cNvSpPr txBox="1"/>
          <p:nvPr/>
        </p:nvSpPr>
        <p:spPr>
          <a:xfrm>
            <a:off x="7803130" y="2597876"/>
            <a:ext cx="1107996" cy="646331"/>
          </a:xfrm>
          <a:prstGeom prst="rect">
            <a:avLst/>
          </a:prstGeom>
          <a:noFill/>
        </p:spPr>
        <p:txBody>
          <a:bodyPr wrap="none" rtlCol="0">
            <a:spAutoFit/>
          </a:bodyPr>
          <a:lstStyle/>
          <a:p>
            <a:pPr>
              <a:spcBef>
                <a:spcPts val="0"/>
              </a:spcBef>
            </a:pPr>
            <a:r>
              <a:rPr lang="en-US" sz="1800" dirty="0" smtClean="0"/>
              <a:t>Series</a:t>
            </a:r>
          </a:p>
          <a:p>
            <a:pPr>
              <a:spcBef>
                <a:spcPts val="0"/>
              </a:spcBef>
            </a:pPr>
            <a:r>
              <a:rPr lang="en-US" sz="1800" dirty="0" smtClean="0"/>
              <a:t>resonance</a:t>
            </a:r>
            <a:endParaRPr lang="en-US" sz="1800" dirty="0"/>
          </a:p>
        </p:txBody>
      </p:sp>
      <p:sp>
        <p:nvSpPr>
          <p:cNvPr id="24" name="TextBox 23"/>
          <p:cNvSpPr txBox="1"/>
          <p:nvPr/>
        </p:nvSpPr>
        <p:spPr>
          <a:xfrm>
            <a:off x="7761620" y="4048687"/>
            <a:ext cx="1165704" cy="646331"/>
          </a:xfrm>
          <a:prstGeom prst="rect">
            <a:avLst/>
          </a:prstGeom>
          <a:noFill/>
        </p:spPr>
        <p:txBody>
          <a:bodyPr wrap="none" rtlCol="0">
            <a:spAutoFit/>
          </a:bodyPr>
          <a:lstStyle/>
          <a:p>
            <a:pPr>
              <a:spcBef>
                <a:spcPts val="0"/>
              </a:spcBef>
            </a:pPr>
            <a:r>
              <a:rPr lang="en-US" sz="1800" dirty="0" smtClean="0"/>
              <a:t>Parallel</a:t>
            </a:r>
          </a:p>
          <a:p>
            <a:pPr>
              <a:spcBef>
                <a:spcPts val="0"/>
              </a:spcBef>
            </a:pPr>
            <a:r>
              <a:rPr lang="en-US" sz="1800" dirty="0" smtClean="0"/>
              <a:t> resonance</a:t>
            </a:r>
            <a:endParaRPr lang="en-US" sz="1800" dirty="0"/>
          </a:p>
        </p:txBody>
      </p:sp>
    </p:spTree>
    <p:extLst>
      <p:ext uri="{BB962C8B-B14F-4D97-AF65-F5344CB8AC3E}">
        <p14:creationId xmlns:p14="http://schemas.microsoft.com/office/powerpoint/2010/main" val="2621210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Reminder: Current Behavior</a:t>
            </a:r>
            <a:endParaRPr lang="en-US" dirty="0"/>
          </a:p>
        </p:txBody>
      </p:sp>
      <p:grpSp>
        <p:nvGrpSpPr>
          <p:cNvPr id="140" name="Group 139"/>
          <p:cNvGrpSpPr/>
          <p:nvPr/>
        </p:nvGrpSpPr>
        <p:grpSpPr>
          <a:xfrm>
            <a:off x="306976" y="981811"/>
            <a:ext cx="6814654" cy="1260516"/>
            <a:chOff x="30646" y="1336675"/>
            <a:chExt cx="6814654" cy="1260516"/>
          </a:xfrm>
        </p:grpSpPr>
        <p:sp>
          <p:nvSpPr>
            <p:cNvPr id="141" name="TextBox 140"/>
            <p:cNvSpPr txBox="1"/>
            <p:nvPr/>
          </p:nvSpPr>
          <p:spPr>
            <a:xfrm>
              <a:off x="465118" y="1405904"/>
              <a:ext cx="4878259" cy="938719"/>
            </a:xfrm>
            <a:prstGeom prst="rect">
              <a:avLst/>
            </a:prstGeom>
            <a:noFill/>
          </p:spPr>
          <p:txBody>
            <a:bodyPr wrap="none" rtlCol="0">
              <a:spAutoFit/>
            </a:bodyPr>
            <a:lstStyle/>
            <a:p>
              <a:pPr algn="l"/>
              <a:r>
                <a:rPr lang="en-US" dirty="0" smtClean="0"/>
                <a:t>Conduction current – carried by electrons</a:t>
              </a:r>
            </a:p>
            <a:p>
              <a:pPr algn="l"/>
              <a:r>
                <a:rPr lang="en-US" dirty="0" smtClean="0"/>
                <a:t>Displacement current – carried by</a:t>
              </a:r>
              <a:endParaRPr lang="en-US" dirty="0"/>
            </a:p>
          </p:txBody>
        </p:sp>
        <p:graphicFrame>
          <p:nvGraphicFramePr>
            <p:cNvPr id="142" name="Object 1"/>
            <p:cNvGraphicFramePr>
              <a:graphicFrameLocks noChangeAspect="1"/>
            </p:cNvGraphicFramePr>
            <p:nvPr>
              <p:extLst/>
            </p:nvPr>
          </p:nvGraphicFramePr>
          <p:xfrm>
            <a:off x="4681190" y="1698666"/>
            <a:ext cx="1687513" cy="898525"/>
          </p:xfrm>
          <a:graphic>
            <a:graphicData uri="http://schemas.openxmlformats.org/presentationml/2006/ole">
              <mc:AlternateContent xmlns:mc="http://schemas.openxmlformats.org/markup-compatibility/2006">
                <mc:Choice xmlns:v="urn:schemas-microsoft-com:vml" Requires="v">
                  <p:oleObj spid="_x0000_s1840282" name="Equation" r:id="rId4" imgW="787320" imgH="419040" progId="Equation.DSMT4">
                    <p:embed/>
                  </p:oleObj>
                </mc:Choice>
                <mc:Fallback>
                  <p:oleObj name="Equation" r:id="rId4" imgW="787320" imgH="419040" progId="Equation.DSMT4">
                    <p:embed/>
                    <p:pic>
                      <p:nvPicPr>
                        <p:cNvPr id="0" name=""/>
                        <p:cNvPicPr>
                          <a:picLocks noChangeAspect="1" noChangeArrowheads="1"/>
                        </p:cNvPicPr>
                        <p:nvPr/>
                      </p:nvPicPr>
                      <p:blipFill>
                        <a:blip r:embed="rId5"/>
                        <a:srcRect/>
                        <a:stretch>
                          <a:fillRect/>
                        </a:stretch>
                      </p:blipFill>
                      <p:spPr bwMode="auto">
                        <a:xfrm>
                          <a:off x="4681190" y="1698666"/>
                          <a:ext cx="1687513" cy="8985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143" name="Straight Connector 142"/>
            <p:cNvCxnSpPr/>
            <p:nvPr/>
          </p:nvCxnSpPr>
          <p:spPr bwMode="auto">
            <a:xfrm flipV="1">
              <a:off x="30646" y="1616456"/>
              <a:ext cx="465118" cy="3101"/>
            </a:xfrm>
            <a:prstGeom prst="line">
              <a:avLst/>
            </a:prstGeom>
            <a:noFill/>
            <a:ln w="38100" cap="flat" cmpd="sng" algn="ctr">
              <a:solidFill>
                <a:srgbClr val="FF0000"/>
              </a:solidFill>
              <a:prstDash val="solid"/>
              <a:round/>
              <a:headEnd type="none" w="med" len="med"/>
              <a:tailEnd type="none" w="med" len="med"/>
            </a:ln>
            <a:effectLst/>
          </p:spPr>
        </p:cxnSp>
        <p:cxnSp>
          <p:nvCxnSpPr>
            <p:cNvPr id="144" name="Straight Connector 143"/>
            <p:cNvCxnSpPr/>
            <p:nvPr/>
          </p:nvCxnSpPr>
          <p:spPr bwMode="auto">
            <a:xfrm flipV="1">
              <a:off x="30646" y="2147929"/>
              <a:ext cx="465118" cy="3101"/>
            </a:xfrm>
            <a:prstGeom prst="line">
              <a:avLst/>
            </a:prstGeom>
            <a:noFill/>
            <a:ln w="38100" cap="flat" cmpd="sng" algn="ctr">
              <a:solidFill>
                <a:srgbClr val="008000"/>
              </a:solidFill>
              <a:prstDash val="sysDash"/>
              <a:round/>
              <a:headEnd type="none" w="med" len="med"/>
              <a:tailEnd type="none" w="med" len="med"/>
            </a:ln>
            <a:effectLst/>
          </p:spPr>
        </p:cxnSp>
        <p:graphicFrame>
          <p:nvGraphicFramePr>
            <p:cNvPr id="145" name="Object 1"/>
            <p:cNvGraphicFramePr>
              <a:graphicFrameLocks noChangeAspect="1"/>
            </p:cNvGraphicFramePr>
            <p:nvPr>
              <p:extLst/>
            </p:nvPr>
          </p:nvGraphicFramePr>
          <p:xfrm>
            <a:off x="5375275" y="1336675"/>
            <a:ext cx="1470025" cy="544513"/>
          </p:xfrm>
          <a:graphic>
            <a:graphicData uri="http://schemas.openxmlformats.org/presentationml/2006/ole">
              <mc:AlternateContent xmlns:mc="http://schemas.openxmlformats.org/markup-compatibility/2006">
                <mc:Choice xmlns:v="urn:schemas-microsoft-com:vml" Requires="v">
                  <p:oleObj spid="_x0000_s1840283" name="Equation" r:id="rId6" imgW="685800" imgH="253800" progId="Equation.DSMT4">
                    <p:embed/>
                  </p:oleObj>
                </mc:Choice>
                <mc:Fallback>
                  <p:oleObj name="Equation" r:id="rId6" imgW="685800" imgH="253800" progId="Equation.DSMT4">
                    <p:embed/>
                    <p:pic>
                      <p:nvPicPr>
                        <p:cNvPr id="0" name=""/>
                        <p:cNvPicPr>
                          <a:picLocks noChangeAspect="1" noChangeArrowheads="1"/>
                        </p:cNvPicPr>
                        <p:nvPr/>
                      </p:nvPicPr>
                      <p:blipFill>
                        <a:blip r:embed="rId7"/>
                        <a:srcRect/>
                        <a:stretch>
                          <a:fillRect/>
                        </a:stretch>
                      </p:blipFill>
                      <p:spPr bwMode="auto">
                        <a:xfrm>
                          <a:off x="5375275" y="1336675"/>
                          <a:ext cx="1470025" cy="5445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7" name="Group 16"/>
          <p:cNvGrpSpPr/>
          <p:nvPr/>
        </p:nvGrpSpPr>
        <p:grpSpPr>
          <a:xfrm>
            <a:off x="18487" y="2163833"/>
            <a:ext cx="8793499" cy="4021734"/>
            <a:chOff x="85162" y="2405889"/>
            <a:chExt cx="8793499" cy="4021734"/>
          </a:xfrm>
        </p:grpSpPr>
        <p:grpSp>
          <p:nvGrpSpPr>
            <p:cNvPr id="11" name="Group 10"/>
            <p:cNvGrpSpPr/>
            <p:nvPr/>
          </p:nvGrpSpPr>
          <p:grpSpPr>
            <a:xfrm>
              <a:off x="85162" y="2405889"/>
              <a:ext cx="8793499" cy="4021734"/>
              <a:chOff x="85162" y="1235392"/>
              <a:chExt cx="8793499" cy="4021734"/>
            </a:xfrm>
          </p:grpSpPr>
          <p:sp>
            <p:nvSpPr>
              <p:cNvPr id="77" name="Rectangle 76"/>
              <p:cNvSpPr/>
              <p:nvPr/>
            </p:nvSpPr>
            <p:spPr>
              <a:xfrm flipV="1">
                <a:off x="961259" y="2996831"/>
                <a:ext cx="1656188" cy="159263"/>
              </a:xfrm>
              <a:prstGeom prst="rect">
                <a:avLst/>
              </a:prstGeom>
              <a:solidFill>
                <a:srgbClr val="D9A309"/>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p:cNvSpPr/>
              <p:nvPr/>
            </p:nvSpPr>
            <p:spPr>
              <a:xfrm>
                <a:off x="3418645" y="3023586"/>
                <a:ext cx="2958702" cy="149027"/>
              </a:xfrm>
              <a:prstGeom prst="rect">
                <a:avLst/>
              </a:prstGeom>
              <a:solidFill>
                <a:srgbClr val="D9A309"/>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967335" y="3818476"/>
                <a:ext cx="3853100" cy="147033"/>
              </a:xfrm>
              <a:prstGeom prst="rect">
                <a:avLst/>
              </a:prstGeom>
              <a:solidFill>
                <a:srgbClr val="D9A309"/>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41"/>
              <p:cNvGrpSpPr/>
              <p:nvPr/>
            </p:nvGrpSpPr>
            <p:grpSpPr>
              <a:xfrm rot="5400000">
                <a:off x="1437817" y="2216001"/>
                <a:ext cx="413032" cy="408942"/>
                <a:chOff x="1495425" y="3778927"/>
                <a:chExt cx="448784" cy="628548"/>
              </a:xfrm>
            </p:grpSpPr>
            <p:cxnSp>
              <p:nvCxnSpPr>
                <p:cNvPr id="118" name="Straight Connector 117"/>
                <p:cNvCxnSpPr/>
                <p:nvPr/>
              </p:nvCxnSpPr>
              <p:spPr>
                <a:xfrm flipH="1">
                  <a:off x="1495426" y="3810000"/>
                  <a:ext cx="442276" cy="10477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a:xfrm flipH="1" flipV="1">
                  <a:off x="1495426" y="3914775"/>
                  <a:ext cx="442276" cy="621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flipH="1">
                  <a:off x="1495426" y="3976921"/>
                  <a:ext cx="442277" cy="90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flipH="1" flipV="1">
                  <a:off x="1501932" y="4067175"/>
                  <a:ext cx="442276" cy="621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H="1">
                  <a:off x="1495425" y="4135676"/>
                  <a:ext cx="442277" cy="90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flipH="1" flipV="1">
                  <a:off x="1495425" y="4219575"/>
                  <a:ext cx="442276" cy="6214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1501932" y="4282963"/>
                  <a:ext cx="442277" cy="9025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a:xfrm flipH="1" flipV="1">
                  <a:off x="1509857" y="4371976"/>
                  <a:ext cx="279674" cy="354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a:xfrm flipH="1" flipV="1">
                  <a:off x="1716563" y="3778927"/>
                  <a:ext cx="221140" cy="3107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81" name="Oval 80"/>
              <p:cNvSpPr/>
              <p:nvPr/>
            </p:nvSpPr>
            <p:spPr>
              <a:xfrm>
                <a:off x="524677" y="2055368"/>
                <a:ext cx="568104" cy="803621"/>
              </a:xfrm>
              <a:prstGeom prst="ellipse">
                <a:avLst/>
              </a:prstGeom>
              <a:ln w="57150">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2" name="TextBox 81"/>
              <p:cNvSpPr txBox="1"/>
              <p:nvPr/>
            </p:nvSpPr>
            <p:spPr>
              <a:xfrm>
                <a:off x="768995" y="2185031"/>
                <a:ext cx="325639" cy="524181"/>
              </a:xfrm>
              <a:prstGeom prst="rect">
                <a:avLst/>
              </a:prstGeom>
              <a:noFill/>
              <a:ln>
                <a:noFill/>
              </a:ln>
            </p:spPr>
            <p:txBody>
              <a:bodyPr wrap="square" rtlCol="0">
                <a:spAutoFit/>
              </a:bodyPr>
              <a:lstStyle/>
              <a:p>
                <a:r>
                  <a:rPr lang="en-US" sz="1600" b="1" dirty="0" smtClean="0"/>
                  <a:t>+</a:t>
                </a:r>
                <a:endParaRPr lang="en-US" sz="1600" b="1" dirty="0"/>
              </a:p>
            </p:txBody>
          </p:sp>
          <p:sp>
            <p:nvSpPr>
              <p:cNvPr id="83" name="TextBox 82"/>
              <p:cNvSpPr txBox="1"/>
              <p:nvPr/>
            </p:nvSpPr>
            <p:spPr>
              <a:xfrm>
                <a:off x="540266" y="2122566"/>
                <a:ext cx="325639" cy="518134"/>
              </a:xfrm>
              <a:prstGeom prst="rect">
                <a:avLst/>
              </a:prstGeom>
              <a:noFill/>
              <a:ln>
                <a:noFill/>
              </a:ln>
            </p:spPr>
            <p:txBody>
              <a:bodyPr wrap="square" rtlCol="0">
                <a:spAutoFit/>
              </a:bodyPr>
              <a:lstStyle/>
              <a:p>
                <a:r>
                  <a:rPr lang="en-US" sz="1600" b="1" dirty="0" smtClean="0"/>
                  <a:t>-</a:t>
                </a:r>
                <a:endParaRPr lang="en-US" sz="1600" b="1" dirty="0"/>
              </a:p>
            </p:txBody>
          </p:sp>
          <p:sp>
            <p:nvSpPr>
              <p:cNvPr id="84" name="Rectangle 83"/>
              <p:cNvSpPr/>
              <p:nvPr/>
            </p:nvSpPr>
            <p:spPr>
              <a:xfrm>
                <a:off x="1984115" y="2406571"/>
                <a:ext cx="1085465" cy="144587"/>
              </a:xfrm>
              <a:prstGeom prst="rect">
                <a:avLst/>
              </a:prstGeom>
              <a:solidFill>
                <a:srgbClr val="D9A309"/>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2893678" y="2406570"/>
                <a:ext cx="240350" cy="2700402"/>
              </a:xfrm>
              <a:prstGeom prst="rect">
                <a:avLst/>
              </a:prstGeom>
              <a:solidFill>
                <a:srgbClr val="F8CD52"/>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p:cNvCxnSpPr>
                <a:stCxn id="81" idx="6"/>
              </p:cNvCxnSpPr>
              <p:nvPr/>
            </p:nvCxnSpPr>
            <p:spPr>
              <a:xfrm>
                <a:off x="1092782" y="2457179"/>
                <a:ext cx="3512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Elbow Connector 86"/>
              <p:cNvCxnSpPr>
                <a:stCxn id="77" idx="1"/>
                <a:endCxn id="81" idx="2"/>
              </p:cNvCxnSpPr>
              <p:nvPr/>
            </p:nvCxnSpPr>
            <p:spPr>
              <a:xfrm rot="10800000">
                <a:off x="524677" y="2457180"/>
                <a:ext cx="436582" cy="619284"/>
              </a:xfrm>
              <a:prstGeom prst="bentConnector3">
                <a:avLst>
                  <a:gd name="adj1" fmla="val 158348"/>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a:endCxn id="84" idx="1"/>
              </p:cNvCxnSpPr>
              <p:nvPr/>
            </p:nvCxnSpPr>
            <p:spPr>
              <a:xfrm>
                <a:off x="1848804" y="2457179"/>
                <a:ext cx="135311" cy="2168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0" name="Group 66"/>
              <p:cNvGrpSpPr/>
              <p:nvPr/>
            </p:nvGrpSpPr>
            <p:grpSpPr>
              <a:xfrm>
                <a:off x="8135968" y="2604977"/>
                <a:ext cx="200009" cy="396255"/>
                <a:chOff x="1495425" y="3778927"/>
                <a:chExt cx="448784" cy="628548"/>
              </a:xfrm>
            </p:grpSpPr>
            <p:cxnSp>
              <p:nvCxnSpPr>
                <p:cNvPr id="109" name="Straight Connector 108"/>
                <p:cNvCxnSpPr/>
                <p:nvPr/>
              </p:nvCxnSpPr>
              <p:spPr>
                <a:xfrm flipH="1">
                  <a:off x="1495426" y="3810000"/>
                  <a:ext cx="442276" cy="10477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flipV="1">
                  <a:off x="1495426" y="3914775"/>
                  <a:ext cx="442276" cy="62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flipH="1">
                  <a:off x="1495426" y="3976921"/>
                  <a:ext cx="442277" cy="90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flipH="1" flipV="1">
                  <a:off x="1501932" y="4067175"/>
                  <a:ext cx="442276" cy="62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a:off x="1495425" y="4135676"/>
                  <a:ext cx="442277" cy="90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flipH="1" flipV="1">
                  <a:off x="1495425" y="4219575"/>
                  <a:ext cx="442276" cy="621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flipH="1">
                  <a:off x="1501932" y="4282963"/>
                  <a:ext cx="442277" cy="9025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flipH="1" flipV="1">
                  <a:off x="1509857" y="4371976"/>
                  <a:ext cx="279674" cy="3549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flipV="1">
                  <a:off x="1716563" y="3778927"/>
                  <a:ext cx="221140" cy="3107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a:off x="8232257" y="2367581"/>
                <a:ext cx="5164" cy="2471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8255000" y="3001229"/>
                <a:ext cx="0" cy="1864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7146447" y="3015460"/>
                <a:ext cx="1732214" cy="172218"/>
              </a:xfrm>
              <a:prstGeom prst="rect">
                <a:avLst/>
              </a:prstGeom>
              <a:solidFill>
                <a:srgbClr val="D9A309"/>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p:cNvSpPr/>
              <p:nvPr/>
            </p:nvSpPr>
            <p:spPr>
              <a:xfrm>
                <a:off x="6694056" y="2328287"/>
                <a:ext cx="1567870" cy="143274"/>
              </a:xfrm>
              <a:prstGeom prst="rect">
                <a:avLst/>
              </a:prstGeom>
              <a:solidFill>
                <a:srgbClr val="D9A309"/>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p:cNvSpPr txBox="1"/>
              <p:nvPr/>
            </p:nvSpPr>
            <p:spPr>
              <a:xfrm>
                <a:off x="94988" y="1235392"/>
                <a:ext cx="1463633" cy="570121"/>
              </a:xfrm>
              <a:prstGeom prst="rect">
                <a:avLst/>
              </a:prstGeom>
              <a:noFill/>
              <a:ln>
                <a:noFill/>
              </a:ln>
            </p:spPr>
            <p:txBody>
              <a:bodyPr wrap="square" rtlCol="0">
                <a:spAutoFit/>
              </a:bodyPr>
              <a:lstStyle/>
              <a:p>
                <a:r>
                  <a:rPr lang="en-US" dirty="0" smtClean="0"/>
                  <a:t>Signal</a:t>
                </a:r>
                <a:endParaRPr lang="en-US" dirty="0"/>
              </a:p>
            </p:txBody>
          </p:sp>
          <p:sp>
            <p:nvSpPr>
              <p:cNvPr id="97" name="Rectangle 96"/>
              <p:cNvSpPr/>
              <p:nvPr/>
            </p:nvSpPr>
            <p:spPr>
              <a:xfrm>
                <a:off x="2775445" y="2400730"/>
                <a:ext cx="428798" cy="134508"/>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p:cNvSpPr/>
              <p:nvPr/>
            </p:nvSpPr>
            <p:spPr>
              <a:xfrm>
                <a:off x="2793714" y="5126727"/>
                <a:ext cx="428798" cy="13039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1" name="Straight Arrow Connector 100"/>
              <p:cNvCxnSpPr/>
              <p:nvPr/>
            </p:nvCxnSpPr>
            <p:spPr>
              <a:xfrm>
                <a:off x="2014118" y="2662595"/>
                <a:ext cx="496071"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a:off x="4159222" y="3644290"/>
                <a:ext cx="496071"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flipH="1" flipV="1">
                <a:off x="4152331" y="3362867"/>
                <a:ext cx="490159" cy="178"/>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8" name="Straight Arrow Connector 107"/>
              <p:cNvCxnSpPr/>
              <p:nvPr/>
            </p:nvCxnSpPr>
            <p:spPr>
              <a:xfrm flipH="1">
                <a:off x="1964961" y="2922609"/>
                <a:ext cx="549699"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flipH="1">
                <a:off x="3008113" y="2978852"/>
                <a:ext cx="5212" cy="422481"/>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5" name="Freeform 74"/>
              <p:cNvSpPr/>
              <p:nvPr/>
            </p:nvSpPr>
            <p:spPr>
              <a:xfrm rot="5400000">
                <a:off x="2279794" y="2904210"/>
                <a:ext cx="485454" cy="511640"/>
              </a:xfrm>
              <a:custGeom>
                <a:avLst/>
                <a:gdLst>
                  <a:gd name="connsiteX0" fmla="*/ 214630 w 221615"/>
                  <a:gd name="connsiteY0" fmla="*/ 229235 h 229235"/>
                  <a:gd name="connsiteX1" fmla="*/ 214630 w 221615"/>
                  <a:gd name="connsiteY1" fmla="*/ 42545 h 229235"/>
                  <a:gd name="connsiteX2" fmla="*/ 172720 w 221615"/>
                  <a:gd name="connsiteY2" fmla="*/ 15875 h 229235"/>
                  <a:gd name="connsiteX3" fmla="*/ 100330 w 221615"/>
                  <a:gd name="connsiteY3" fmla="*/ 15875 h 229235"/>
                  <a:gd name="connsiteX4" fmla="*/ 31750 w 221615"/>
                  <a:gd name="connsiteY4" fmla="*/ 15875 h 229235"/>
                  <a:gd name="connsiteX5" fmla="*/ 5080 w 221615"/>
                  <a:gd name="connsiteY5" fmla="*/ 31115 h 229235"/>
                  <a:gd name="connsiteX6" fmla="*/ 1270 w 221615"/>
                  <a:gd name="connsiteY6" fmla="*/ 202565 h 2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15" h="229235">
                    <a:moveTo>
                      <a:pt x="214630" y="229235"/>
                    </a:moveTo>
                    <a:cubicBezTo>
                      <a:pt x="218122" y="153670"/>
                      <a:pt x="221615" y="78105"/>
                      <a:pt x="214630" y="42545"/>
                    </a:cubicBezTo>
                    <a:cubicBezTo>
                      <a:pt x="207645" y="6985"/>
                      <a:pt x="191770" y="20320"/>
                      <a:pt x="172720" y="15875"/>
                    </a:cubicBezTo>
                    <a:cubicBezTo>
                      <a:pt x="153670" y="11430"/>
                      <a:pt x="100330" y="15875"/>
                      <a:pt x="100330" y="15875"/>
                    </a:cubicBezTo>
                    <a:cubicBezTo>
                      <a:pt x="76835" y="15875"/>
                      <a:pt x="47625" y="13335"/>
                      <a:pt x="31750" y="15875"/>
                    </a:cubicBezTo>
                    <a:cubicBezTo>
                      <a:pt x="15875" y="18415"/>
                      <a:pt x="10160" y="0"/>
                      <a:pt x="5080" y="31115"/>
                    </a:cubicBezTo>
                    <a:cubicBezTo>
                      <a:pt x="0" y="62230"/>
                      <a:pt x="635" y="132397"/>
                      <a:pt x="1270" y="202565"/>
                    </a:cubicBezTo>
                  </a:path>
                </a:pathLst>
              </a:cu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6" name="Freeform 75"/>
              <p:cNvSpPr/>
              <p:nvPr/>
            </p:nvSpPr>
            <p:spPr>
              <a:xfrm rot="16200000">
                <a:off x="3213832" y="2882983"/>
                <a:ext cx="485454" cy="511640"/>
              </a:xfrm>
              <a:custGeom>
                <a:avLst/>
                <a:gdLst>
                  <a:gd name="connsiteX0" fmla="*/ 214630 w 221615"/>
                  <a:gd name="connsiteY0" fmla="*/ 229235 h 229235"/>
                  <a:gd name="connsiteX1" fmla="*/ 214630 w 221615"/>
                  <a:gd name="connsiteY1" fmla="*/ 42545 h 229235"/>
                  <a:gd name="connsiteX2" fmla="*/ 172720 w 221615"/>
                  <a:gd name="connsiteY2" fmla="*/ 15875 h 229235"/>
                  <a:gd name="connsiteX3" fmla="*/ 100330 w 221615"/>
                  <a:gd name="connsiteY3" fmla="*/ 15875 h 229235"/>
                  <a:gd name="connsiteX4" fmla="*/ 31750 w 221615"/>
                  <a:gd name="connsiteY4" fmla="*/ 15875 h 229235"/>
                  <a:gd name="connsiteX5" fmla="*/ 5080 w 221615"/>
                  <a:gd name="connsiteY5" fmla="*/ 31115 h 229235"/>
                  <a:gd name="connsiteX6" fmla="*/ 1270 w 221615"/>
                  <a:gd name="connsiteY6" fmla="*/ 202565 h 2292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1615" h="229235">
                    <a:moveTo>
                      <a:pt x="214630" y="229235"/>
                    </a:moveTo>
                    <a:cubicBezTo>
                      <a:pt x="218122" y="153670"/>
                      <a:pt x="221615" y="78105"/>
                      <a:pt x="214630" y="42545"/>
                    </a:cubicBezTo>
                    <a:cubicBezTo>
                      <a:pt x="207645" y="6985"/>
                      <a:pt x="191770" y="20320"/>
                      <a:pt x="172720" y="15875"/>
                    </a:cubicBezTo>
                    <a:cubicBezTo>
                      <a:pt x="153670" y="11430"/>
                      <a:pt x="100330" y="15875"/>
                      <a:pt x="100330" y="15875"/>
                    </a:cubicBezTo>
                    <a:cubicBezTo>
                      <a:pt x="76835" y="15875"/>
                      <a:pt x="47625" y="13335"/>
                      <a:pt x="31750" y="15875"/>
                    </a:cubicBezTo>
                    <a:cubicBezTo>
                      <a:pt x="15875" y="18415"/>
                      <a:pt x="10160" y="0"/>
                      <a:pt x="5080" y="31115"/>
                    </a:cubicBezTo>
                    <a:cubicBezTo>
                      <a:pt x="0" y="62230"/>
                      <a:pt x="635" y="132397"/>
                      <a:pt x="1270" y="202565"/>
                    </a:cubicBezTo>
                  </a:path>
                </a:pathLst>
              </a:custGeom>
              <a:ln w="38100">
                <a:solidFill>
                  <a:srgbClr val="FF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7" name="Straight Arrow Connector 126"/>
              <p:cNvCxnSpPr/>
              <p:nvPr/>
            </p:nvCxnSpPr>
            <p:spPr>
              <a:xfrm>
                <a:off x="3302372" y="3601259"/>
                <a:ext cx="355231" cy="0"/>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6673755" y="2400729"/>
                <a:ext cx="233319" cy="2725997"/>
              </a:xfrm>
              <a:prstGeom prst="rect">
                <a:avLst/>
              </a:prstGeom>
              <a:solidFill>
                <a:srgbClr val="F8CD52"/>
              </a:solidFill>
              <a:ln w="3175">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6573791" y="5120887"/>
                <a:ext cx="428798" cy="13039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p:nvSpPr>
            <p:spPr>
              <a:xfrm>
                <a:off x="6558391" y="2338634"/>
                <a:ext cx="428798" cy="130399"/>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4" name="Group 103"/>
              <p:cNvGrpSpPr/>
              <p:nvPr/>
            </p:nvGrpSpPr>
            <p:grpSpPr>
              <a:xfrm>
                <a:off x="4356932" y="3339628"/>
                <a:ext cx="591201" cy="491077"/>
                <a:chOff x="8400338" y="3827817"/>
                <a:chExt cx="637305" cy="607053"/>
              </a:xfrm>
            </p:grpSpPr>
            <p:grpSp>
              <p:nvGrpSpPr>
                <p:cNvPr id="105" name="Group 104"/>
                <p:cNvGrpSpPr/>
                <p:nvPr/>
              </p:nvGrpSpPr>
              <p:grpSpPr>
                <a:xfrm>
                  <a:off x="8400338" y="3829527"/>
                  <a:ext cx="556823" cy="605343"/>
                  <a:chOff x="8400338" y="3829527"/>
                  <a:chExt cx="556823" cy="605343"/>
                </a:xfrm>
              </p:grpSpPr>
              <p:sp>
                <p:nvSpPr>
                  <p:cNvPr id="130" name="Arc 129"/>
                  <p:cNvSpPr/>
                  <p:nvPr/>
                </p:nvSpPr>
                <p:spPr>
                  <a:xfrm rot="3189441">
                    <a:off x="8376078" y="3853787"/>
                    <a:ext cx="605343" cy="556823"/>
                  </a:xfrm>
                  <a:prstGeom prst="arc">
                    <a:avLst>
                      <a:gd name="adj1" fmla="val 15408977"/>
                      <a:gd name="adj2" fmla="val 0"/>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1" name="Straight Connector 130"/>
                  <p:cNvCxnSpPr/>
                  <p:nvPr/>
                </p:nvCxnSpPr>
                <p:spPr bwMode="auto">
                  <a:xfrm>
                    <a:off x="8944338" y="4062796"/>
                    <a:ext cx="1" cy="152144"/>
                  </a:xfrm>
                  <a:prstGeom prst="line">
                    <a:avLst/>
                  </a:prstGeom>
                  <a:noFill/>
                  <a:ln w="19050" cap="flat" cmpd="sng" algn="ctr">
                    <a:solidFill>
                      <a:srgbClr val="008000"/>
                    </a:solidFill>
                    <a:prstDash val="sysDash"/>
                    <a:round/>
                    <a:headEnd type="triangle" w="med" len="med"/>
                    <a:tailEnd type="none" w="med" len="med"/>
                  </a:ln>
                  <a:effectLst/>
                </p:spPr>
              </p:cxnSp>
            </p:grpSp>
            <p:grpSp>
              <p:nvGrpSpPr>
                <p:cNvPr id="107" name="Group 106"/>
                <p:cNvGrpSpPr/>
                <p:nvPr/>
              </p:nvGrpSpPr>
              <p:grpSpPr>
                <a:xfrm>
                  <a:off x="8480820" y="3827817"/>
                  <a:ext cx="556823" cy="605343"/>
                  <a:chOff x="8400338" y="3829527"/>
                  <a:chExt cx="556823" cy="605343"/>
                </a:xfrm>
              </p:grpSpPr>
              <p:sp>
                <p:nvSpPr>
                  <p:cNvPr id="128" name="Arc 127"/>
                  <p:cNvSpPr/>
                  <p:nvPr/>
                </p:nvSpPr>
                <p:spPr>
                  <a:xfrm rot="3189441">
                    <a:off x="8376078" y="3853787"/>
                    <a:ext cx="605343" cy="556823"/>
                  </a:xfrm>
                  <a:prstGeom prst="arc">
                    <a:avLst>
                      <a:gd name="adj1" fmla="val 15408977"/>
                      <a:gd name="adj2" fmla="val 0"/>
                    </a:avLst>
                  </a:prstGeom>
                  <a:ln w="19050">
                    <a:solidFill>
                      <a:srgbClr val="008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29" name="Straight Connector 128"/>
                  <p:cNvCxnSpPr/>
                  <p:nvPr/>
                </p:nvCxnSpPr>
                <p:spPr bwMode="auto">
                  <a:xfrm>
                    <a:off x="8944338" y="4062796"/>
                    <a:ext cx="1" cy="152144"/>
                  </a:xfrm>
                  <a:prstGeom prst="line">
                    <a:avLst/>
                  </a:prstGeom>
                  <a:noFill/>
                  <a:ln w="19050" cap="flat" cmpd="sng" algn="ctr">
                    <a:solidFill>
                      <a:srgbClr val="008000"/>
                    </a:solidFill>
                    <a:prstDash val="sysDash"/>
                    <a:round/>
                    <a:headEnd type="triangle" w="med" len="med"/>
                    <a:tailEnd type="none" w="med" len="med"/>
                  </a:ln>
                  <a:effectLst/>
                </p:spPr>
              </p:cxnSp>
            </p:grpSp>
          </p:grpSp>
          <p:sp>
            <p:nvSpPr>
              <p:cNvPr id="139" name="TextBox 138"/>
              <p:cNvSpPr txBox="1"/>
              <p:nvPr/>
            </p:nvSpPr>
            <p:spPr>
              <a:xfrm>
                <a:off x="85162" y="3145586"/>
                <a:ext cx="1358821" cy="571833"/>
              </a:xfrm>
              <a:prstGeom prst="rect">
                <a:avLst/>
              </a:prstGeom>
              <a:noFill/>
              <a:ln>
                <a:noFill/>
              </a:ln>
            </p:spPr>
            <p:txBody>
              <a:bodyPr wrap="square" rtlCol="0">
                <a:spAutoFit/>
              </a:bodyPr>
              <a:lstStyle/>
              <a:p>
                <a:r>
                  <a:rPr lang="en-US" dirty="0" smtClean="0"/>
                  <a:t>GND</a:t>
                </a:r>
                <a:endParaRPr lang="en-US" dirty="0"/>
              </a:p>
            </p:txBody>
          </p:sp>
        </p:grpSp>
        <p:grpSp>
          <p:nvGrpSpPr>
            <p:cNvPr id="16" name="Group 15"/>
            <p:cNvGrpSpPr/>
            <p:nvPr/>
          </p:nvGrpSpPr>
          <p:grpSpPr>
            <a:xfrm>
              <a:off x="303207" y="2866607"/>
              <a:ext cx="640311" cy="275103"/>
              <a:chOff x="303207" y="2866607"/>
              <a:chExt cx="640311" cy="275103"/>
            </a:xfrm>
          </p:grpSpPr>
          <p:cxnSp>
            <p:nvCxnSpPr>
              <p:cNvPr id="13" name="Straight Connector 12"/>
              <p:cNvCxnSpPr/>
              <p:nvPr/>
            </p:nvCxnSpPr>
            <p:spPr bwMode="auto">
              <a:xfrm flipV="1">
                <a:off x="303207" y="3137882"/>
                <a:ext cx="250555" cy="3828"/>
              </a:xfrm>
              <a:prstGeom prst="line">
                <a:avLst/>
              </a:prstGeom>
              <a:noFill/>
              <a:ln w="28575" cap="flat" cmpd="sng" algn="ctr">
                <a:solidFill>
                  <a:srgbClr val="0033CC"/>
                </a:solidFill>
                <a:prstDash val="solid"/>
                <a:round/>
                <a:headEnd type="none" w="med" len="med"/>
                <a:tailEnd type="none" w="med" len="med"/>
              </a:ln>
              <a:effectLst/>
            </p:spPr>
          </p:cxnSp>
          <p:cxnSp>
            <p:nvCxnSpPr>
              <p:cNvPr id="147" name="Straight Connector 146"/>
              <p:cNvCxnSpPr/>
              <p:nvPr/>
            </p:nvCxnSpPr>
            <p:spPr bwMode="auto">
              <a:xfrm flipV="1">
                <a:off x="540266" y="2870235"/>
                <a:ext cx="155523" cy="267607"/>
              </a:xfrm>
              <a:prstGeom prst="line">
                <a:avLst/>
              </a:prstGeom>
              <a:noFill/>
              <a:ln w="28575" cap="flat" cmpd="sng" algn="ctr">
                <a:solidFill>
                  <a:srgbClr val="0033CC"/>
                </a:solidFill>
                <a:prstDash val="solid"/>
                <a:round/>
                <a:headEnd type="none" w="med" len="med"/>
                <a:tailEnd type="none" w="med" len="med"/>
              </a:ln>
              <a:effectLst/>
            </p:spPr>
          </p:cxnSp>
          <p:cxnSp>
            <p:nvCxnSpPr>
              <p:cNvPr id="148" name="Straight Connector 147"/>
              <p:cNvCxnSpPr/>
              <p:nvPr/>
            </p:nvCxnSpPr>
            <p:spPr bwMode="auto">
              <a:xfrm flipV="1">
                <a:off x="692963" y="2866607"/>
                <a:ext cx="250555" cy="3828"/>
              </a:xfrm>
              <a:prstGeom prst="line">
                <a:avLst/>
              </a:prstGeom>
              <a:noFill/>
              <a:ln w="28575" cap="flat" cmpd="sng" algn="ctr">
                <a:solidFill>
                  <a:srgbClr val="0033CC"/>
                </a:solidFill>
                <a:prstDash val="solid"/>
                <a:round/>
                <a:headEnd type="none" w="med" len="med"/>
                <a:tailEnd type="none" w="med" len="med"/>
              </a:ln>
              <a:effectLst/>
            </p:spPr>
          </p:cxnSp>
        </p:grpSp>
      </p:grpSp>
      <p:cxnSp>
        <p:nvCxnSpPr>
          <p:cNvPr id="19" name="Straight Arrow Connector 18"/>
          <p:cNvCxnSpPr/>
          <p:nvPr/>
        </p:nvCxnSpPr>
        <p:spPr bwMode="auto">
          <a:xfrm flipV="1">
            <a:off x="7357730" y="1261592"/>
            <a:ext cx="457985" cy="1"/>
          </a:xfrm>
          <a:prstGeom prst="straightConnector1">
            <a:avLst/>
          </a:prstGeom>
          <a:noFill/>
          <a:ln w="38100" cap="flat" cmpd="sng" algn="ctr">
            <a:solidFill>
              <a:schemeClr val="tx1">
                <a:lumMod val="50000"/>
                <a:lumOff val="50000"/>
              </a:schemeClr>
            </a:solidFill>
            <a:prstDash val="solid"/>
            <a:round/>
            <a:headEnd type="none" w="med" len="med"/>
            <a:tailEnd type="triangle"/>
          </a:ln>
          <a:effectLst/>
        </p:spPr>
      </p:cxnSp>
      <p:cxnSp>
        <p:nvCxnSpPr>
          <p:cNvPr id="149" name="Straight Arrow Connector 148"/>
          <p:cNvCxnSpPr/>
          <p:nvPr/>
        </p:nvCxnSpPr>
        <p:spPr bwMode="auto">
          <a:xfrm flipV="1">
            <a:off x="6747973" y="1851165"/>
            <a:ext cx="457985" cy="1"/>
          </a:xfrm>
          <a:prstGeom prst="straightConnector1">
            <a:avLst/>
          </a:prstGeom>
          <a:noFill/>
          <a:ln w="38100" cap="flat" cmpd="sng" algn="ctr">
            <a:solidFill>
              <a:schemeClr val="tx1">
                <a:lumMod val="50000"/>
                <a:lumOff val="50000"/>
              </a:schemeClr>
            </a:solidFill>
            <a:prstDash val="solid"/>
            <a:round/>
            <a:headEnd type="none" w="med" len="med"/>
            <a:tailEnd type="triangle"/>
          </a:ln>
          <a:effectLst/>
        </p:spPr>
      </p:cxnSp>
      <p:pic>
        <p:nvPicPr>
          <p:cNvPr id="23" name="Picture 22"/>
          <p:cNvPicPr>
            <a:picLocks noChangeAspect="1"/>
          </p:cNvPicPr>
          <p:nvPr/>
        </p:nvPicPr>
        <p:blipFill>
          <a:blip r:embed="rId8"/>
          <a:stretch>
            <a:fillRect/>
          </a:stretch>
        </p:blipFill>
        <p:spPr>
          <a:xfrm>
            <a:off x="8040955" y="815891"/>
            <a:ext cx="258380" cy="999861"/>
          </a:xfrm>
          <a:prstGeom prst="rect">
            <a:avLst/>
          </a:prstGeom>
        </p:spPr>
      </p:pic>
      <p:pic>
        <p:nvPicPr>
          <p:cNvPr id="24" name="Picture 23"/>
          <p:cNvPicPr>
            <a:picLocks noChangeAspect="1"/>
          </p:cNvPicPr>
          <p:nvPr/>
        </p:nvPicPr>
        <p:blipFill>
          <a:blip r:embed="rId9"/>
          <a:stretch>
            <a:fillRect/>
          </a:stretch>
        </p:blipFill>
        <p:spPr>
          <a:xfrm>
            <a:off x="7317862" y="1456346"/>
            <a:ext cx="522734" cy="904141"/>
          </a:xfrm>
          <a:prstGeom prst="rect">
            <a:avLst/>
          </a:prstGeom>
        </p:spPr>
      </p:pic>
      <p:sp>
        <p:nvSpPr>
          <p:cNvPr id="25" name="Rectangle 24"/>
          <p:cNvSpPr/>
          <p:nvPr/>
        </p:nvSpPr>
        <p:spPr bwMode="auto">
          <a:xfrm>
            <a:off x="7205959" y="531629"/>
            <a:ext cx="1913130" cy="2152686"/>
          </a:xfrm>
          <a:prstGeom prst="rect">
            <a:avLst/>
          </a:prstGeom>
          <a:noFill/>
          <a:ln w="19050" cap="flat" cmpd="sng" algn="ctr">
            <a:no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 name="TextBox 1"/>
          <p:cNvSpPr txBox="1"/>
          <p:nvPr/>
        </p:nvSpPr>
        <p:spPr>
          <a:xfrm>
            <a:off x="7398247" y="485258"/>
            <a:ext cx="1579278" cy="430887"/>
          </a:xfrm>
          <a:prstGeom prst="rect">
            <a:avLst/>
          </a:prstGeom>
          <a:noFill/>
        </p:spPr>
        <p:txBody>
          <a:bodyPr wrap="none" rtlCol="0">
            <a:spAutoFit/>
          </a:bodyPr>
          <a:lstStyle/>
          <a:p>
            <a:r>
              <a:rPr lang="en-US" dirty="0" smtClean="0"/>
              <a:t>impeded by </a:t>
            </a:r>
            <a:endParaRPr lang="en-US" dirty="0"/>
          </a:p>
        </p:txBody>
      </p:sp>
      <p:sp>
        <p:nvSpPr>
          <p:cNvPr id="89" name="TextBox 88"/>
          <p:cNvSpPr txBox="1"/>
          <p:nvPr/>
        </p:nvSpPr>
        <p:spPr>
          <a:xfrm>
            <a:off x="7638675" y="1906396"/>
            <a:ext cx="1595309" cy="430887"/>
          </a:xfrm>
          <a:prstGeom prst="rect">
            <a:avLst/>
          </a:prstGeom>
          <a:noFill/>
        </p:spPr>
        <p:txBody>
          <a:bodyPr wrap="none" rtlCol="0">
            <a:spAutoFit/>
          </a:bodyPr>
          <a:lstStyle/>
          <a:p>
            <a:r>
              <a:rPr lang="en-US" dirty="0" smtClean="0"/>
              <a:t>admitted by </a:t>
            </a:r>
            <a:endParaRPr lang="en-US" dirty="0"/>
          </a:p>
        </p:txBody>
      </p:sp>
      <p:sp>
        <p:nvSpPr>
          <p:cNvPr id="4" name="TextBox 3"/>
          <p:cNvSpPr txBox="1"/>
          <p:nvPr/>
        </p:nvSpPr>
        <p:spPr>
          <a:xfrm>
            <a:off x="3274722" y="2629770"/>
            <a:ext cx="3248931" cy="769441"/>
          </a:xfrm>
          <a:prstGeom prst="rect">
            <a:avLst/>
          </a:prstGeom>
          <a:noFill/>
        </p:spPr>
        <p:txBody>
          <a:bodyPr wrap="square" rtlCol="0">
            <a:spAutoFit/>
          </a:bodyPr>
          <a:lstStyle/>
          <a:p>
            <a:pPr algn="l"/>
            <a:r>
              <a:rPr lang="en-US" dirty="0" smtClean="0"/>
              <a:t>Current on a </a:t>
            </a:r>
            <a:r>
              <a:rPr lang="en-US" dirty="0" err="1" smtClean="0"/>
              <a:t>microstrip</a:t>
            </a:r>
            <a:r>
              <a:rPr lang="en-US" dirty="0" smtClean="0"/>
              <a:t> line for high-speed data</a:t>
            </a:r>
            <a:endParaRPr lang="en-US" dirty="0"/>
          </a:p>
        </p:txBody>
      </p:sp>
      <p:sp>
        <p:nvSpPr>
          <p:cNvPr id="5" name="Rectangle 4"/>
          <p:cNvSpPr/>
          <p:nvPr/>
        </p:nvSpPr>
        <p:spPr>
          <a:xfrm>
            <a:off x="0" y="5090891"/>
            <a:ext cx="8977525" cy="1200329"/>
          </a:xfrm>
          <a:prstGeom prst="rect">
            <a:avLst/>
          </a:prstGeom>
        </p:spPr>
        <p:txBody>
          <a:bodyPr wrap="square">
            <a:spAutoFit/>
          </a:bodyPr>
          <a:lstStyle/>
          <a:p>
            <a:pPr marL="168275" algn="l">
              <a:spcBef>
                <a:spcPts val="0"/>
              </a:spcBef>
            </a:pPr>
            <a:r>
              <a:rPr lang="en-US" sz="1800" dirty="0">
                <a:cs typeface="Times New Roman" panose="02020603050405020304" pitchFamily="18" charset="0"/>
              </a:rPr>
              <a:t>At high frequencies, when the copper planes/area fills that function as the signal reference conductors are several skin depths thick, no E or H fields can exist inside these planes.  In order for this to be the case, </a:t>
            </a:r>
            <a:r>
              <a:rPr lang="en-US" sz="1800" b="1" dirty="0">
                <a:solidFill>
                  <a:srgbClr val="0033CC"/>
                </a:solidFill>
                <a:cs typeface="Times New Roman" panose="02020603050405020304" pitchFamily="18" charset="0"/>
              </a:rPr>
              <a:t>currents have to “see” a partner and cannot “look through” conductors.</a:t>
            </a:r>
          </a:p>
        </p:txBody>
      </p:sp>
    </p:spTree>
    <p:extLst>
      <p:ext uri="{BB962C8B-B14F-4D97-AF65-F5344CB8AC3E}">
        <p14:creationId xmlns:p14="http://schemas.microsoft.com/office/powerpoint/2010/main" val="40047638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Contributors</a:t>
            </a:r>
            <a:endParaRPr lang="en-US" dirty="0"/>
          </a:p>
        </p:txBody>
      </p:sp>
      <p:sp>
        <p:nvSpPr>
          <p:cNvPr id="3" name="Content Placeholder 2"/>
          <p:cNvSpPr>
            <a:spLocks noGrp="1"/>
          </p:cNvSpPr>
          <p:nvPr>
            <p:ph idx="1"/>
          </p:nvPr>
        </p:nvSpPr>
        <p:spPr/>
        <p:txBody>
          <a:bodyPr/>
          <a:lstStyle/>
          <a:p>
            <a:r>
              <a:rPr lang="en-US" dirty="0" smtClean="0"/>
              <a:t>IBM – B. Archambeault, S. Connor, M. </a:t>
            </a:r>
            <a:r>
              <a:rPr lang="en-US" dirty="0" err="1" smtClean="0"/>
              <a:t>Cocchini</a:t>
            </a:r>
            <a:r>
              <a:rPr lang="en-US" dirty="0" smtClean="0"/>
              <a:t>, W. Becker, M. Cracraft, A. </a:t>
            </a:r>
            <a:r>
              <a:rPr lang="en-US" dirty="0" err="1" smtClean="0"/>
              <a:t>Ruehli</a:t>
            </a:r>
            <a:endParaRPr lang="en-US" dirty="0" smtClean="0"/>
          </a:p>
          <a:p>
            <a:r>
              <a:rPr lang="en-US" dirty="0" smtClean="0"/>
              <a:t>Cisco – B. Achkir, S. Scearce, Q. </a:t>
            </a:r>
            <a:r>
              <a:rPr lang="en-US" dirty="0" err="1" smtClean="0"/>
              <a:t>Gaumer</a:t>
            </a:r>
            <a:r>
              <a:rPr lang="en-US" dirty="0" smtClean="0"/>
              <a:t>, M. </a:t>
            </a:r>
            <a:r>
              <a:rPr lang="en-US" dirty="0" err="1" smtClean="0"/>
              <a:t>Sapazhnikov</a:t>
            </a:r>
            <a:endParaRPr lang="en-US" dirty="0" smtClean="0"/>
          </a:p>
          <a:p>
            <a:r>
              <a:rPr lang="en-US" dirty="0" smtClean="0"/>
              <a:t>Missouri S&amp;T – B. Zhao, S. Bai, S. Liang, X. Zhu, K. </a:t>
            </a:r>
            <a:r>
              <a:rPr lang="en-US" dirty="0" err="1" smtClean="0"/>
              <a:t>Shringapure</a:t>
            </a:r>
            <a:r>
              <a:rPr lang="en-US" dirty="0" smtClean="0"/>
              <a:t>, S. Pan, J. Xu, J. Fan</a:t>
            </a:r>
            <a:endParaRPr lang="en-US" dirty="0"/>
          </a:p>
        </p:txBody>
      </p:sp>
      <p:sp>
        <p:nvSpPr>
          <p:cNvPr id="4" name="Slide Number Placeholder 3"/>
          <p:cNvSpPr>
            <a:spLocks noGrp="1"/>
          </p:cNvSpPr>
          <p:nvPr>
            <p:ph type="sldNum" sz="quarter" idx="11"/>
          </p:nvPr>
        </p:nvSpPr>
        <p:spPr/>
        <p:txBody>
          <a:bodyPr/>
          <a:lstStyle/>
          <a:p>
            <a:fld id="{1D42C3CF-1C16-4426-95E9-189814EFE67A}" type="slidenum">
              <a:rPr lang="en-US" altLang="zh-CN" smtClean="0"/>
              <a:pPr/>
              <a:t>2</a:t>
            </a:fld>
            <a:endParaRPr lang="en-US" altLang="zh-CN"/>
          </a:p>
        </p:txBody>
      </p:sp>
    </p:spTree>
    <p:extLst>
      <p:ext uri="{BB962C8B-B14F-4D97-AF65-F5344CB8AC3E}">
        <p14:creationId xmlns:p14="http://schemas.microsoft.com/office/powerpoint/2010/main" val="184385940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dirty="0" smtClean="0">
                <a:solidFill>
                  <a:schemeClr val="bg1">
                    <a:lumMod val="75000"/>
                  </a:schemeClr>
                </a:solidFill>
              </a:rPr>
              <a:t>The PDN problem </a:t>
            </a:r>
          </a:p>
          <a:p>
            <a:pPr eaLnBrk="1" hangingPunct="1">
              <a:spcBef>
                <a:spcPts val="0"/>
              </a:spcBef>
            </a:pPr>
            <a:r>
              <a:rPr lang="en-US" dirty="0" smtClean="0">
                <a:solidFill>
                  <a:schemeClr val="bg1">
                    <a:lumMod val="75000"/>
                  </a:schemeClr>
                </a:solidFill>
              </a:rPr>
              <a:t>Noise on the PDN and an FPGA example</a:t>
            </a:r>
          </a:p>
          <a:p>
            <a:pPr eaLnBrk="1" hangingPunct="1">
              <a:spcBef>
                <a:spcPts val="0"/>
              </a:spcBef>
            </a:pPr>
            <a:r>
              <a:rPr lang="en-US" dirty="0" smtClean="0">
                <a:solidFill>
                  <a:schemeClr val="bg1">
                    <a:lumMod val="75000"/>
                  </a:schemeClr>
                </a:solidFill>
              </a:rPr>
              <a:t>PDN design considerations</a:t>
            </a:r>
          </a:p>
          <a:p>
            <a:pPr eaLnBrk="1" hangingPunct="1">
              <a:spcBef>
                <a:spcPts val="0"/>
              </a:spcBef>
            </a:pPr>
            <a:r>
              <a:rPr lang="en-US" dirty="0" smtClean="0">
                <a:solidFill>
                  <a:schemeClr val="bg1">
                    <a:lumMod val="75000"/>
                  </a:schemeClr>
                </a:solidFill>
              </a:rPr>
              <a:t>A couple of preliminary concepts</a:t>
            </a:r>
          </a:p>
          <a:p>
            <a:pPr eaLnBrk="1" hangingPunct="1">
              <a:spcBef>
                <a:spcPts val="0"/>
              </a:spcBef>
            </a:pPr>
            <a:r>
              <a:rPr lang="en-US" dirty="0" smtClean="0"/>
              <a:t>Current and inductance physics</a:t>
            </a:r>
          </a:p>
          <a:p>
            <a:pPr lvl="1" eaLnBrk="1" hangingPunct="1">
              <a:spcBef>
                <a:spcPts val="0"/>
              </a:spcBef>
            </a:pPr>
            <a:r>
              <a:rPr lang="en-US" dirty="0" smtClean="0"/>
              <a:t>Conduction current path through layers (vertical) on PCB PDN and associated inductance</a:t>
            </a:r>
          </a:p>
          <a:p>
            <a:pPr lvl="1" eaLnBrk="1" hangingPunct="1">
              <a:spcBef>
                <a:spcPts val="0"/>
              </a:spcBef>
            </a:pPr>
            <a:r>
              <a:rPr lang="en-US" dirty="0" smtClean="0"/>
              <a:t>Decomposing the inductance into pieces</a:t>
            </a:r>
          </a:p>
          <a:p>
            <a:pPr lvl="1" eaLnBrk="1" hangingPunct="1">
              <a:spcBef>
                <a:spcPts val="0"/>
              </a:spcBef>
            </a:pPr>
            <a:r>
              <a:rPr lang="en-US" dirty="0" smtClean="0"/>
              <a:t>Current path across the power net area fill and the ground power return current</a:t>
            </a:r>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1574376384"/>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07"/>
          <p:cNvSpPr txBox="1">
            <a:spLocks noChangeArrowheads="1"/>
          </p:cNvSpPr>
          <p:nvPr/>
        </p:nvSpPr>
        <p:spPr bwMode="auto">
          <a:xfrm>
            <a:off x="5835153" y="5906158"/>
            <a:ext cx="3232647" cy="400110"/>
          </a:xfrm>
          <a:prstGeom prst="rect">
            <a:avLst/>
          </a:prstGeom>
          <a:noFill/>
          <a:ln w="9525">
            <a:noFill/>
            <a:miter lim="800000"/>
            <a:headEnd/>
            <a:tailEnd/>
          </a:ln>
        </p:spPr>
        <p:txBody>
          <a:bodyPr wrap="square">
            <a:spAutoFit/>
          </a:bodyPr>
          <a:lstStyle/>
          <a:p>
            <a:pPr algn="l">
              <a:spcBef>
                <a:spcPts val="0"/>
              </a:spcBef>
              <a:defRPr/>
            </a:pPr>
            <a:r>
              <a:rPr lang="en-US" altLang="ko-KR" sz="2000" dirty="0">
                <a:latin typeface="+mn-lt"/>
                <a:ea typeface="Gulim" pitchFamily="34" charset="-127"/>
              </a:rPr>
              <a:t>Bottom decoupling capacitors</a:t>
            </a:r>
          </a:p>
        </p:txBody>
      </p:sp>
      <p:grpSp>
        <p:nvGrpSpPr>
          <p:cNvPr id="3" name="Group 2"/>
          <p:cNvGrpSpPr/>
          <p:nvPr/>
        </p:nvGrpSpPr>
        <p:grpSpPr>
          <a:xfrm>
            <a:off x="101600" y="1225897"/>
            <a:ext cx="8381386" cy="5080859"/>
            <a:chOff x="101600" y="1225897"/>
            <a:chExt cx="8381386" cy="5080859"/>
          </a:xfrm>
        </p:grpSpPr>
        <p:grpSp>
          <p:nvGrpSpPr>
            <p:cNvPr id="1637" name="Group 2469"/>
            <p:cNvGrpSpPr/>
            <p:nvPr/>
          </p:nvGrpSpPr>
          <p:grpSpPr>
            <a:xfrm>
              <a:off x="101600" y="1644426"/>
              <a:ext cx="8381386" cy="4318571"/>
              <a:chOff x="170796" y="1434529"/>
              <a:chExt cx="8381386" cy="4318571"/>
            </a:xfrm>
          </p:grpSpPr>
          <p:sp>
            <p:nvSpPr>
              <p:cNvPr id="2598" name="Rectangle 2597"/>
              <p:cNvSpPr/>
              <p:nvPr/>
            </p:nvSpPr>
            <p:spPr bwMode="auto">
              <a:xfrm>
                <a:off x="1274290"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599" name="Rectangle 2598"/>
              <p:cNvSpPr/>
              <p:nvPr/>
            </p:nvSpPr>
            <p:spPr bwMode="auto">
              <a:xfrm>
                <a:off x="1594923"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0" name="Rectangle 2599"/>
              <p:cNvSpPr/>
              <p:nvPr/>
            </p:nvSpPr>
            <p:spPr bwMode="auto">
              <a:xfrm>
                <a:off x="1915131"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1" name="Rectangle 2600"/>
              <p:cNvSpPr/>
              <p:nvPr/>
            </p:nvSpPr>
            <p:spPr bwMode="auto">
              <a:xfrm>
                <a:off x="2235339"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2" name="Rectangle 2601"/>
              <p:cNvSpPr/>
              <p:nvPr/>
            </p:nvSpPr>
            <p:spPr bwMode="auto">
              <a:xfrm>
                <a:off x="2557361"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3" name="Rectangle 2602"/>
              <p:cNvSpPr/>
              <p:nvPr/>
            </p:nvSpPr>
            <p:spPr bwMode="auto">
              <a:xfrm>
                <a:off x="2877571"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4" name="Rectangle 2603"/>
              <p:cNvSpPr/>
              <p:nvPr/>
            </p:nvSpPr>
            <p:spPr bwMode="auto">
              <a:xfrm>
                <a:off x="5197823"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5" name="Rectangle 2604"/>
              <p:cNvSpPr/>
              <p:nvPr/>
            </p:nvSpPr>
            <p:spPr bwMode="auto">
              <a:xfrm>
                <a:off x="5538183"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6" name="Rectangle 2605"/>
              <p:cNvSpPr/>
              <p:nvPr/>
            </p:nvSpPr>
            <p:spPr bwMode="auto">
              <a:xfrm>
                <a:off x="7074287"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7" name="Rectangle 2606"/>
              <p:cNvSpPr/>
              <p:nvPr/>
            </p:nvSpPr>
            <p:spPr bwMode="auto">
              <a:xfrm>
                <a:off x="7439277"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nvGrpSpPr>
              <p:cNvPr id="1638" name="Group 143"/>
              <p:cNvGrpSpPr>
                <a:grpSpLocks/>
              </p:cNvGrpSpPr>
              <p:nvPr/>
            </p:nvGrpSpPr>
            <p:grpSpPr bwMode="auto">
              <a:xfrm>
                <a:off x="170796" y="1849958"/>
                <a:ext cx="8381386" cy="53544"/>
                <a:chOff x="1653221" y="2084261"/>
                <a:chExt cx="5941859" cy="44455"/>
              </a:xfrm>
              <a:solidFill>
                <a:schemeClr val="accent1"/>
              </a:solidFill>
            </p:grpSpPr>
            <p:sp>
              <p:nvSpPr>
                <p:cNvPr id="2699" name="Rectangle 2698"/>
                <p:cNvSpPr/>
                <p:nvPr/>
              </p:nvSpPr>
              <p:spPr>
                <a:xfrm>
                  <a:off x="1653221" y="2084261"/>
                  <a:ext cx="685782"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0" name="Rectangle 2699"/>
                <p:cNvSpPr/>
                <p:nvPr/>
              </p:nvSpPr>
              <p:spPr>
                <a:xfrm>
                  <a:off x="2567597" y="2084261"/>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1" name="Rectangle 2700"/>
                <p:cNvSpPr/>
                <p:nvPr/>
              </p:nvSpPr>
              <p:spPr>
                <a:xfrm>
                  <a:off x="3024786" y="2084261"/>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2" name="Rectangle 2701"/>
                <p:cNvSpPr/>
                <p:nvPr/>
              </p:nvSpPr>
              <p:spPr>
                <a:xfrm>
                  <a:off x="3483365" y="2084261"/>
                  <a:ext cx="1646827"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3" name="Rectangle 2702"/>
                <p:cNvSpPr/>
                <p:nvPr/>
              </p:nvSpPr>
              <p:spPr>
                <a:xfrm>
                  <a:off x="5355176" y="2084261"/>
                  <a:ext cx="109693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4" name="Rectangle 2703"/>
                <p:cNvSpPr/>
                <p:nvPr/>
              </p:nvSpPr>
              <p:spPr>
                <a:xfrm>
                  <a:off x="6680704" y="2084261"/>
                  <a:ext cx="914376"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39" name="Group 144"/>
              <p:cNvGrpSpPr>
                <a:grpSpLocks/>
              </p:cNvGrpSpPr>
              <p:nvPr/>
            </p:nvGrpSpPr>
            <p:grpSpPr bwMode="auto">
              <a:xfrm>
                <a:off x="170796" y="2201821"/>
                <a:ext cx="8381386" cy="53544"/>
                <a:chOff x="1653221" y="2084394"/>
                <a:chExt cx="5941859" cy="44455"/>
              </a:xfrm>
              <a:solidFill>
                <a:schemeClr val="accent1"/>
              </a:solidFill>
            </p:grpSpPr>
            <p:sp>
              <p:nvSpPr>
                <p:cNvPr id="2693" name="Rectangle 2692"/>
                <p:cNvSpPr/>
                <p:nvPr/>
              </p:nvSpPr>
              <p:spPr>
                <a:xfrm>
                  <a:off x="1653221" y="2084394"/>
                  <a:ext cx="685782"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4" name="Rectangle 2693"/>
                <p:cNvSpPr/>
                <p:nvPr/>
              </p:nvSpPr>
              <p:spPr>
                <a:xfrm>
                  <a:off x="2567597" y="2084394"/>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5" name="Rectangle 2694"/>
                <p:cNvSpPr/>
                <p:nvPr/>
              </p:nvSpPr>
              <p:spPr>
                <a:xfrm>
                  <a:off x="3024786" y="2084394"/>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6" name="Rectangle 2695"/>
                <p:cNvSpPr/>
                <p:nvPr/>
              </p:nvSpPr>
              <p:spPr>
                <a:xfrm>
                  <a:off x="3483365" y="2084394"/>
                  <a:ext cx="1646827"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7" name="Rectangle 2696"/>
                <p:cNvSpPr/>
                <p:nvPr/>
              </p:nvSpPr>
              <p:spPr>
                <a:xfrm>
                  <a:off x="5355176" y="2084394"/>
                  <a:ext cx="109693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8" name="Rectangle 2697"/>
                <p:cNvSpPr/>
                <p:nvPr/>
              </p:nvSpPr>
              <p:spPr>
                <a:xfrm>
                  <a:off x="6680704" y="2084394"/>
                  <a:ext cx="914376"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40" name="Group 152"/>
              <p:cNvGrpSpPr>
                <a:grpSpLocks/>
              </p:cNvGrpSpPr>
              <p:nvPr/>
            </p:nvGrpSpPr>
            <p:grpSpPr bwMode="auto">
              <a:xfrm>
                <a:off x="170796" y="2551782"/>
                <a:ext cx="8381386" cy="55457"/>
                <a:chOff x="1653221" y="2082940"/>
                <a:chExt cx="5941859" cy="46043"/>
              </a:xfrm>
              <a:solidFill>
                <a:schemeClr val="accent1"/>
              </a:solidFill>
            </p:grpSpPr>
            <p:sp>
              <p:nvSpPr>
                <p:cNvPr id="2687" name="Rectangle 2686"/>
                <p:cNvSpPr/>
                <p:nvPr/>
              </p:nvSpPr>
              <p:spPr>
                <a:xfrm>
                  <a:off x="1653221" y="2082940"/>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8" name="Rectangle 2687"/>
                <p:cNvSpPr/>
                <p:nvPr/>
              </p:nvSpPr>
              <p:spPr>
                <a:xfrm>
                  <a:off x="2567597" y="2082940"/>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9" name="Rectangle 2688"/>
                <p:cNvSpPr/>
                <p:nvPr/>
              </p:nvSpPr>
              <p:spPr>
                <a:xfrm>
                  <a:off x="3024786" y="2082940"/>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0" name="Rectangle 2689"/>
                <p:cNvSpPr/>
                <p:nvPr/>
              </p:nvSpPr>
              <p:spPr>
                <a:xfrm>
                  <a:off x="3483365" y="2082940"/>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1" name="Rectangle 2690"/>
                <p:cNvSpPr/>
                <p:nvPr/>
              </p:nvSpPr>
              <p:spPr>
                <a:xfrm>
                  <a:off x="5355176" y="2082940"/>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2" name="Rectangle 2691"/>
                <p:cNvSpPr/>
                <p:nvPr/>
              </p:nvSpPr>
              <p:spPr>
                <a:xfrm>
                  <a:off x="6680704" y="2082940"/>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41" name="Group 160"/>
              <p:cNvGrpSpPr>
                <a:grpSpLocks/>
              </p:cNvGrpSpPr>
              <p:nvPr/>
            </p:nvGrpSpPr>
            <p:grpSpPr bwMode="auto">
              <a:xfrm>
                <a:off x="170796" y="2903645"/>
                <a:ext cx="8381386" cy="55457"/>
                <a:chOff x="1653221" y="2083073"/>
                <a:chExt cx="5941859" cy="46043"/>
              </a:xfrm>
              <a:solidFill>
                <a:schemeClr val="accent1"/>
              </a:solidFill>
            </p:grpSpPr>
            <p:sp>
              <p:nvSpPr>
                <p:cNvPr id="2681" name="Rectangle 2680"/>
                <p:cNvSpPr/>
                <p:nvPr/>
              </p:nvSpPr>
              <p:spPr>
                <a:xfrm>
                  <a:off x="1653221" y="2083073"/>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2" name="Rectangle 2681"/>
                <p:cNvSpPr/>
                <p:nvPr/>
              </p:nvSpPr>
              <p:spPr>
                <a:xfrm>
                  <a:off x="2567597" y="2083073"/>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3" name="Rectangle 2682"/>
                <p:cNvSpPr/>
                <p:nvPr/>
              </p:nvSpPr>
              <p:spPr>
                <a:xfrm>
                  <a:off x="3024786" y="2083073"/>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4" name="Rectangle 2683"/>
                <p:cNvSpPr/>
                <p:nvPr/>
              </p:nvSpPr>
              <p:spPr>
                <a:xfrm>
                  <a:off x="3483365" y="2083073"/>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5" name="Rectangle 2684"/>
                <p:cNvSpPr/>
                <p:nvPr/>
              </p:nvSpPr>
              <p:spPr>
                <a:xfrm>
                  <a:off x="5355176" y="2083073"/>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6" name="Rectangle 2685"/>
                <p:cNvSpPr/>
                <p:nvPr/>
              </p:nvSpPr>
              <p:spPr>
                <a:xfrm>
                  <a:off x="6680704" y="2083073"/>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2" name="Group 168"/>
              <p:cNvGrpSpPr>
                <a:grpSpLocks/>
              </p:cNvGrpSpPr>
              <p:nvPr/>
            </p:nvGrpSpPr>
            <p:grpSpPr bwMode="auto">
              <a:xfrm>
                <a:off x="170796" y="3255508"/>
                <a:ext cx="8381386" cy="55457"/>
                <a:chOff x="1653221" y="2083207"/>
                <a:chExt cx="5941859" cy="46043"/>
              </a:xfrm>
              <a:solidFill>
                <a:schemeClr val="accent1"/>
              </a:solidFill>
            </p:grpSpPr>
            <p:sp>
              <p:nvSpPr>
                <p:cNvPr id="2675" name="Rectangle 2674"/>
                <p:cNvSpPr/>
                <p:nvPr/>
              </p:nvSpPr>
              <p:spPr>
                <a:xfrm>
                  <a:off x="1653221" y="20832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6" name="Rectangle 2675"/>
                <p:cNvSpPr/>
                <p:nvPr/>
              </p:nvSpPr>
              <p:spPr>
                <a:xfrm>
                  <a:off x="2567597" y="20832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7" name="Rectangle 2676"/>
                <p:cNvSpPr/>
                <p:nvPr/>
              </p:nvSpPr>
              <p:spPr>
                <a:xfrm>
                  <a:off x="3024786" y="20832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8" name="Rectangle 2677"/>
                <p:cNvSpPr/>
                <p:nvPr/>
              </p:nvSpPr>
              <p:spPr>
                <a:xfrm>
                  <a:off x="3483365" y="20832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9" name="Rectangle 2678"/>
                <p:cNvSpPr/>
                <p:nvPr/>
              </p:nvSpPr>
              <p:spPr>
                <a:xfrm>
                  <a:off x="5355176" y="20832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0" name="Rectangle 2679"/>
                <p:cNvSpPr/>
                <p:nvPr/>
              </p:nvSpPr>
              <p:spPr>
                <a:xfrm>
                  <a:off x="6680704" y="20832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3" name="Group 176"/>
              <p:cNvGrpSpPr>
                <a:grpSpLocks/>
              </p:cNvGrpSpPr>
              <p:nvPr/>
            </p:nvGrpSpPr>
            <p:grpSpPr bwMode="auto">
              <a:xfrm>
                <a:off x="170796" y="3959235"/>
                <a:ext cx="8381386" cy="55457"/>
                <a:chOff x="1653221" y="2083474"/>
                <a:chExt cx="5941859" cy="46043"/>
              </a:xfrm>
              <a:solidFill>
                <a:schemeClr val="accent1"/>
              </a:solidFill>
            </p:grpSpPr>
            <p:sp>
              <p:nvSpPr>
                <p:cNvPr id="2669" name="Rectangle 2668"/>
                <p:cNvSpPr/>
                <p:nvPr/>
              </p:nvSpPr>
              <p:spPr>
                <a:xfrm>
                  <a:off x="1653221" y="2083474"/>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0" name="Rectangle 2669"/>
                <p:cNvSpPr/>
                <p:nvPr/>
              </p:nvSpPr>
              <p:spPr>
                <a:xfrm>
                  <a:off x="2567597" y="20834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1" name="Rectangle 2670"/>
                <p:cNvSpPr/>
                <p:nvPr/>
              </p:nvSpPr>
              <p:spPr>
                <a:xfrm>
                  <a:off x="3024786" y="20834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2" name="Rectangle 2671"/>
                <p:cNvSpPr/>
                <p:nvPr/>
              </p:nvSpPr>
              <p:spPr>
                <a:xfrm>
                  <a:off x="3483365" y="2083474"/>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3" name="Rectangle 2672"/>
                <p:cNvSpPr/>
                <p:nvPr/>
              </p:nvSpPr>
              <p:spPr>
                <a:xfrm>
                  <a:off x="5355176" y="2083474"/>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4" name="Rectangle 2673"/>
                <p:cNvSpPr/>
                <p:nvPr/>
              </p:nvSpPr>
              <p:spPr>
                <a:xfrm>
                  <a:off x="6680704" y="2083474"/>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4" name="Group 184"/>
              <p:cNvGrpSpPr>
                <a:grpSpLocks/>
              </p:cNvGrpSpPr>
              <p:nvPr/>
            </p:nvGrpSpPr>
            <p:grpSpPr bwMode="auto">
              <a:xfrm>
                <a:off x="170796" y="4311098"/>
                <a:ext cx="8381386" cy="55457"/>
                <a:chOff x="1653221" y="2083607"/>
                <a:chExt cx="5941859" cy="46043"/>
              </a:xfrm>
              <a:solidFill>
                <a:schemeClr val="accent1"/>
              </a:solidFill>
            </p:grpSpPr>
            <p:sp>
              <p:nvSpPr>
                <p:cNvPr id="2663" name="Rectangle 2662"/>
                <p:cNvSpPr/>
                <p:nvPr/>
              </p:nvSpPr>
              <p:spPr>
                <a:xfrm>
                  <a:off x="1653221" y="20836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4" name="Rectangle 2663"/>
                <p:cNvSpPr/>
                <p:nvPr/>
              </p:nvSpPr>
              <p:spPr>
                <a:xfrm>
                  <a:off x="2567597" y="20836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5" name="Rectangle 2664"/>
                <p:cNvSpPr/>
                <p:nvPr/>
              </p:nvSpPr>
              <p:spPr>
                <a:xfrm>
                  <a:off x="3024786" y="20836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6" name="Rectangle 2665"/>
                <p:cNvSpPr/>
                <p:nvPr/>
              </p:nvSpPr>
              <p:spPr>
                <a:xfrm>
                  <a:off x="3483365" y="20836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7" name="Rectangle 2666"/>
                <p:cNvSpPr/>
                <p:nvPr/>
              </p:nvSpPr>
              <p:spPr>
                <a:xfrm>
                  <a:off x="5355176" y="20836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8" name="Rectangle 2667"/>
                <p:cNvSpPr/>
                <p:nvPr/>
              </p:nvSpPr>
              <p:spPr>
                <a:xfrm>
                  <a:off x="6680704" y="20836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5" name="Group 192"/>
              <p:cNvGrpSpPr>
                <a:grpSpLocks/>
              </p:cNvGrpSpPr>
              <p:nvPr/>
            </p:nvGrpSpPr>
            <p:grpSpPr bwMode="auto">
              <a:xfrm>
                <a:off x="170796" y="4662961"/>
                <a:ext cx="8381386" cy="55457"/>
                <a:chOff x="1653221" y="2083741"/>
                <a:chExt cx="5941859" cy="46043"/>
              </a:xfrm>
              <a:solidFill>
                <a:schemeClr val="accent1"/>
              </a:solidFill>
            </p:grpSpPr>
            <p:sp>
              <p:nvSpPr>
                <p:cNvPr id="2657" name="Rectangle 2656"/>
                <p:cNvSpPr/>
                <p:nvPr/>
              </p:nvSpPr>
              <p:spPr>
                <a:xfrm>
                  <a:off x="1653221" y="2083741"/>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8" name="Rectangle 2657"/>
                <p:cNvSpPr/>
                <p:nvPr/>
              </p:nvSpPr>
              <p:spPr>
                <a:xfrm>
                  <a:off x="2567597" y="2083741"/>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9" name="Rectangle 2658"/>
                <p:cNvSpPr/>
                <p:nvPr/>
              </p:nvSpPr>
              <p:spPr>
                <a:xfrm>
                  <a:off x="3024786" y="2083741"/>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0" name="Rectangle 2659"/>
                <p:cNvSpPr/>
                <p:nvPr/>
              </p:nvSpPr>
              <p:spPr>
                <a:xfrm>
                  <a:off x="3483365" y="2083741"/>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1" name="Rectangle 2660"/>
                <p:cNvSpPr/>
                <p:nvPr/>
              </p:nvSpPr>
              <p:spPr>
                <a:xfrm>
                  <a:off x="5355176" y="2083741"/>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2" name="Rectangle 2661"/>
                <p:cNvSpPr/>
                <p:nvPr/>
              </p:nvSpPr>
              <p:spPr>
                <a:xfrm>
                  <a:off x="6680704" y="2083741"/>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6" name="Group 200"/>
              <p:cNvGrpSpPr>
                <a:grpSpLocks/>
              </p:cNvGrpSpPr>
              <p:nvPr/>
            </p:nvGrpSpPr>
            <p:grpSpPr bwMode="auto">
              <a:xfrm>
                <a:off x="170796" y="5014824"/>
                <a:ext cx="8381386" cy="55457"/>
                <a:chOff x="1653221" y="2083874"/>
                <a:chExt cx="5941859" cy="46043"/>
              </a:xfrm>
              <a:solidFill>
                <a:schemeClr val="accent1"/>
              </a:solidFill>
            </p:grpSpPr>
            <p:sp>
              <p:nvSpPr>
                <p:cNvPr id="2651" name="Rectangle 2650"/>
                <p:cNvSpPr/>
                <p:nvPr/>
              </p:nvSpPr>
              <p:spPr>
                <a:xfrm>
                  <a:off x="1653221" y="2083874"/>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2" name="Rectangle 2651"/>
                <p:cNvSpPr/>
                <p:nvPr/>
              </p:nvSpPr>
              <p:spPr>
                <a:xfrm>
                  <a:off x="2567597" y="20838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3" name="Rectangle 2652"/>
                <p:cNvSpPr/>
                <p:nvPr/>
              </p:nvSpPr>
              <p:spPr>
                <a:xfrm>
                  <a:off x="3024786" y="20838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4" name="Rectangle 2653"/>
                <p:cNvSpPr/>
                <p:nvPr/>
              </p:nvSpPr>
              <p:spPr>
                <a:xfrm>
                  <a:off x="3483365" y="2083874"/>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5" name="Rectangle 2654"/>
                <p:cNvSpPr/>
                <p:nvPr/>
              </p:nvSpPr>
              <p:spPr>
                <a:xfrm>
                  <a:off x="5355176" y="2083874"/>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6" name="Rectangle 2655"/>
                <p:cNvSpPr/>
                <p:nvPr/>
              </p:nvSpPr>
              <p:spPr>
                <a:xfrm>
                  <a:off x="6680704" y="2083874"/>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7" name="Group 208"/>
              <p:cNvGrpSpPr>
                <a:grpSpLocks/>
              </p:cNvGrpSpPr>
              <p:nvPr/>
            </p:nvGrpSpPr>
            <p:grpSpPr bwMode="auto">
              <a:xfrm>
                <a:off x="170796" y="5366687"/>
                <a:ext cx="8381386" cy="55457"/>
                <a:chOff x="1653221" y="2084007"/>
                <a:chExt cx="5941859" cy="46043"/>
              </a:xfrm>
              <a:solidFill>
                <a:schemeClr val="accent1"/>
              </a:solidFill>
            </p:grpSpPr>
            <p:sp>
              <p:nvSpPr>
                <p:cNvPr id="2645" name="Rectangle 2644"/>
                <p:cNvSpPr/>
                <p:nvPr/>
              </p:nvSpPr>
              <p:spPr>
                <a:xfrm>
                  <a:off x="1653221" y="20840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6" name="Rectangle 2645"/>
                <p:cNvSpPr/>
                <p:nvPr/>
              </p:nvSpPr>
              <p:spPr>
                <a:xfrm>
                  <a:off x="2567597" y="20840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7" name="Rectangle 2646"/>
                <p:cNvSpPr/>
                <p:nvPr/>
              </p:nvSpPr>
              <p:spPr>
                <a:xfrm>
                  <a:off x="3024786" y="20840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8" name="Rectangle 2647"/>
                <p:cNvSpPr/>
                <p:nvPr/>
              </p:nvSpPr>
              <p:spPr>
                <a:xfrm>
                  <a:off x="3483365" y="20840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9" name="Rectangle 2648"/>
                <p:cNvSpPr/>
                <p:nvPr/>
              </p:nvSpPr>
              <p:spPr>
                <a:xfrm>
                  <a:off x="5355176" y="20840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0" name="Rectangle 2649"/>
                <p:cNvSpPr/>
                <p:nvPr/>
              </p:nvSpPr>
              <p:spPr>
                <a:xfrm>
                  <a:off x="6680704" y="20840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8" name="Group 224"/>
              <p:cNvGrpSpPr>
                <a:grpSpLocks/>
              </p:cNvGrpSpPr>
              <p:nvPr/>
            </p:nvGrpSpPr>
            <p:grpSpPr bwMode="auto">
              <a:xfrm>
                <a:off x="170796" y="3607373"/>
                <a:ext cx="8381386" cy="55457"/>
                <a:chOff x="1642524" y="3582355"/>
                <a:chExt cx="5941859" cy="46043"/>
              </a:xfrm>
              <a:solidFill>
                <a:srgbClr val="FF6600"/>
              </a:solidFill>
            </p:grpSpPr>
            <p:sp>
              <p:nvSpPr>
                <p:cNvPr id="2639" name="Rectangle 2638"/>
                <p:cNvSpPr/>
                <p:nvPr/>
              </p:nvSpPr>
              <p:spPr>
                <a:xfrm>
                  <a:off x="1642524" y="3582355"/>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0" name="Rectangle 2639"/>
                <p:cNvSpPr/>
                <p:nvPr/>
              </p:nvSpPr>
              <p:spPr>
                <a:xfrm>
                  <a:off x="2798194" y="3582355"/>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1" name="Rectangle 2640"/>
                <p:cNvSpPr/>
                <p:nvPr/>
              </p:nvSpPr>
              <p:spPr>
                <a:xfrm>
                  <a:off x="3256969" y="3582355"/>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2" name="Rectangle 2641"/>
                <p:cNvSpPr/>
                <p:nvPr/>
              </p:nvSpPr>
              <p:spPr>
                <a:xfrm>
                  <a:off x="3746123" y="3582355"/>
                  <a:ext cx="160762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3" name="Rectangle 2642"/>
                <p:cNvSpPr/>
                <p:nvPr/>
              </p:nvSpPr>
              <p:spPr>
                <a:xfrm>
                  <a:off x="5593709" y="3582355"/>
                  <a:ext cx="1096935"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4" name="Rectangle 2643"/>
                <p:cNvSpPr/>
                <p:nvPr/>
              </p:nvSpPr>
              <p:spPr>
                <a:xfrm>
                  <a:off x="6944637" y="3582355"/>
                  <a:ext cx="63974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sp>
            <p:nvSpPr>
              <p:cNvPr id="2619" name="Rectangle 2618"/>
              <p:cNvSpPr/>
              <p:nvPr/>
            </p:nvSpPr>
            <p:spPr bwMode="auto">
              <a:xfrm>
                <a:off x="1066800" y="1434529"/>
                <a:ext cx="2076028" cy="253388"/>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dirty="0"/>
                  <a:t>IC</a:t>
                </a:r>
              </a:p>
            </p:txBody>
          </p:sp>
          <p:sp>
            <p:nvSpPr>
              <p:cNvPr id="2620" name="Rectangle 2619"/>
              <p:cNvSpPr/>
              <p:nvPr/>
            </p:nvSpPr>
            <p:spPr bwMode="auto">
              <a:xfrm>
                <a:off x="1248913"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1" name="Rectangle 2620"/>
              <p:cNvSpPr/>
              <p:nvPr/>
            </p:nvSpPr>
            <p:spPr bwMode="auto">
              <a:xfrm>
                <a:off x="1896610"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2" name="Rectangle 2621"/>
              <p:cNvSpPr/>
              <p:nvPr/>
            </p:nvSpPr>
            <p:spPr bwMode="auto">
              <a:xfrm>
                <a:off x="7031755" y="5521581"/>
                <a:ext cx="515020"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3" name="Rectangle 2622"/>
              <p:cNvSpPr/>
              <p:nvPr/>
            </p:nvSpPr>
            <p:spPr bwMode="auto">
              <a:xfrm>
                <a:off x="5135138" y="1434997"/>
                <a:ext cx="515020" cy="219915"/>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cxnSp>
            <p:nvCxnSpPr>
              <p:cNvPr id="2624" name="Straight Connector 2623"/>
              <p:cNvCxnSpPr/>
              <p:nvPr/>
            </p:nvCxnSpPr>
            <p:spPr bwMode="auto">
              <a:xfrm>
                <a:off x="5788241" y="1519238"/>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5" name="Straight Connector 2624"/>
              <p:cNvCxnSpPr/>
              <p:nvPr/>
            </p:nvCxnSpPr>
            <p:spPr bwMode="auto">
              <a:xfrm>
                <a:off x="6665310" y="5688014"/>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26" name="Rectangle 2625"/>
              <p:cNvSpPr/>
              <p:nvPr/>
            </p:nvSpPr>
            <p:spPr bwMode="auto">
              <a:xfrm>
                <a:off x="2527300"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7" name="TextBox 1077"/>
              <p:cNvSpPr txBox="1">
                <a:spLocks noChangeArrowheads="1"/>
              </p:cNvSpPr>
              <p:nvPr/>
            </p:nvSpPr>
            <p:spPr bwMode="auto">
              <a:xfrm>
                <a:off x="3868953" y="1628775"/>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a:latin typeface="Times New Roman" pitchFamily="18" charset="0"/>
                    <a:cs typeface="Times New Roman" pitchFamily="18" charset="0"/>
                  </a:rPr>
                  <a:t>GND</a:t>
                </a:r>
              </a:p>
            </p:txBody>
          </p:sp>
          <p:sp>
            <p:nvSpPr>
              <p:cNvPr id="2628" name="TextBox 1078"/>
              <p:cNvSpPr txBox="1">
                <a:spLocks noChangeArrowheads="1"/>
              </p:cNvSpPr>
              <p:nvPr/>
            </p:nvSpPr>
            <p:spPr bwMode="auto">
              <a:xfrm>
                <a:off x="3868953" y="1978342"/>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29" name="TextBox 1079"/>
              <p:cNvSpPr txBox="1">
                <a:spLocks noChangeArrowheads="1"/>
              </p:cNvSpPr>
              <p:nvPr/>
            </p:nvSpPr>
            <p:spPr bwMode="auto">
              <a:xfrm>
                <a:off x="3868953" y="2327909"/>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0" name="TextBox 1080"/>
              <p:cNvSpPr txBox="1">
                <a:spLocks noChangeArrowheads="1"/>
              </p:cNvSpPr>
              <p:nvPr/>
            </p:nvSpPr>
            <p:spPr bwMode="auto">
              <a:xfrm>
                <a:off x="3868953" y="267747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1" name="TextBox 1081"/>
              <p:cNvSpPr txBox="1">
                <a:spLocks noChangeArrowheads="1"/>
              </p:cNvSpPr>
              <p:nvPr/>
            </p:nvSpPr>
            <p:spPr bwMode="auto">
              <a:xfrm>
                <a:off x="3868953" y="3028631"/>
                <a:ext cx="614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2" name="TextBox 1082"/>
              <p:cNvSpPr txBox="1">
                <a:spLocks noChangeArrowheads="1"/>
              </p:cNvSpPr>
              <p:nvPr/>
            </p:nvSpPr>
            <p:spPr bwMode="auto">
              <a:xfrm>
                <a:off x="3868953" y="3730939"/>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3" name="TextBox 1083"/>
              <p:cNvSpPr txBox="1">
                <a:spLocks noChangeArrowheads="1"/>
              </p:cNvSpPr>
              <p:nvPr/>
            </p:nvSpPr>
            <p:spPr bwMode="auto">
              <a:xfrm>
                <a:off x="3868953" y="408050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4" name="TextBox 1084"/>
              <p:cNvSpPr txBox="1">
                <a:spLocks noChangeArrowheads="1"/>
              </p:cNvSpPr>
              <p:nvPr/>
            </p:nvSpPr>
            <p:spPr bwMode="auto">
              <a:xfrm>
                <a:off x="3868953" y="4431661"/>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5" name="TextBox 1085"/>
              <p:cNvSpPr txBox="1">
                <a:spLocks noChangeArrowheads="1"/>
              </p:cNvSpPr>
              <p:nvPr/>
            </p:nvSpPr>
            <p:spPr bwMode="auto">
              <a:xfrm>
                <a:off x="3868953" y="478281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6" name="TextBox 1086"/>
              <p:cNvSpPr txBox="1">
                <a:spLocks noChangeArrowheads="1"/>
              </p:cNvSpPr>
              <p:nvPr/>
            </p:nvSpPr>
            <p:spPr bwMode="auto">
              <a:xfrm>
                <a:off x="3868953" y="5133975"/>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7" name="TextBox 1087"/>
              <p:cNvSpPr txBox="1">
                <a:spLocks noChangeArrowheads="1"/>
              </p:cNvSpPr>
              <p:nvPr/>
            </p:nvSpPr>
            <p:spPr bwMode="auto">
              <a:xfrm>
                <a:off x="3868953" y="3379785"/>
                <a:ext cx="614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PWR</a:t>
                </a:r>
              </a:p>
            </p:txBody>
          </p:sp>
          <p:cxnSp>
            <p:nvCxnSpPr>
              <p:cNvPr id="2638" name="Straight Connector 2637"/>
              <p:cNvCxnSpPr/>
              <p:nvPr/>
            </p:nvCxnSpPr>
            <p:spPr bwMode="auto">
              <a:xfrm>
                <a:off x="3005556" y="5678502"/>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178391" y="1306860"/>
              <a:ext cx="498475" cy="369888"/>
            </a:xfrm>
            <a:prstGeom prst="rect">
              <a:avLst/>
            </a:prstGeom>
            <a:noFill/>
          </p:spPr>
          <p:txBody>
            <a:bodyPr>
              <a:spAutoFit/>
            </a:bodyPr>
            <a:lstStyle/>
            <a:p>
              <a:pPr>
                <a:defRPr/>
              </a:pPr>
              <a:r>
                <a:rPr lang="en-US" dirty="0">
                  <a:solidFill>
                    <a:schemeClr val="bg1"/>
                  </a:solidFill>
                  <a:latin typeface="+mn-lt"/>
                </a:rPr>
                <a:t>IC</a:t>
              </a:r>
            </a:p>
          </p:txBody>
        </p:sp>
        <p:sp>
          <p:nvSpPr>
            <p:cNvPr id="6" name="Text Box 207"/>
            <p:cNvSpPr txBox="1">
              <a:spLocks noChangeArrowheads="1"/>
            </p:cNvSpPr>
            <p:nvPr/>
          </p:nvSpPr>
          <p:spPr bwMode="auto">
            <a:xfrm>
              <a:off x="4713503" y="1243360"/>
              <a:ext cx="3109913" cy="400110"/>
            </a:xfrm>
            <a:prstGeom prst="rect">
              <a:avLst/>
            </a:prstGeom>
            <a:noFill/>
            <a:ln w="9525">
              <a:noFill/>
              <a:miter lim="800000"/>
              <a:headEnd/>
              <a:tailEnd/>
            </a:ln>
          </p:spPr>
          <p:txBody>
            <a:bodyPr>
              <a:spAutoFit/>
            </a:bodyPr>
            <a:lstStyle/>
            <a:p>
              <a:pPr>
                <a:defRPr/>
              </a:pPr>
              <a:r>
                <a:rPr lang="en-US" altLang="ko-KR" sz="2000" dirty="0">
                  <a:latin typeface="+mn-lt"/>
                  <a:ea typeface="Gulim" pitchFamily="34" charset="-127"/>
                </a:rPr>
                <a:t>Top decoupling capacitors</a:t>
              </a:r>
            </a:p>
          </p:txBody>
        </p:sp>
        <p:sp>
          <p:nvSpPr>
            <p:cNvPr id="7" name="Text Box 207"/>
            <p:cNvSpPr txBox="1">
              <a:spLocks noChangeArrowheads="1"/>
            </p:cNvSpPr>
            <p:nvPr/>
          </p:nvSpPr>
          <p:spPr bwMode="auto">
            <a:xfrm>
              <a:off x="546100" y="1225897"/>
              <a:ext cx="2559050" cy="400110"/>
            </a:xfrm>
            <a:prstGeom prst="rect">
              <a:avLst/>
            </a:prstGeom>
            <a:noFill/>
            <a:ln w="9525">
              <a:noFill/>
              <a:miter lim="800000"/>
              <a:headEnd/>
              <a:tailEnd/>
            </a:ln>
          </p:spPr>
          <p:txBody>
            <a:bodyPr wrap="square">
              <a:spAutoFit/>
            </a:bodyPr>
            <a:lstStyle/>
            <a:p>
              <a:pPr>
                <a:defRPr/>
              </a:pPr>
              <a:r>
                <a:rPr lang="en-US" altLang="ko-KR" sz="2000" dirty="0">
                  <a:latin typeface="+mn-lt"/>
                  <a:ea typeface="Gulim" pitchFamily="34" charset="-127"/>
                </a:rPr>
                <a:t>Looking from the IC</a:t>
              </a:r>
            </a:p>
          </p:txBody>
        </p:sp>
        <p:sp>
          <p:nvSpPr>
            <p:cNvPr id="1074" name="Text Box 207"/>
            <p:cNvSpPr txBox="1">
              <a:spLocks noChangeArrowheads="1"/>
            </p:cNvSpPr>
            <p:nvPr/>
          </p:nvSpPr>
          <p:spPr bwMode="auto">
            <a:xfrm>
              <a:off x="199082" y="5906646"/>
              <a:ext cx="4215038" cy="400110"/>
            </a:xfrm>
            <a:prstGeom prst="rect">
              <a:avLst/>
            </a:prstGeom>
            <a:noFill/>
            <a:ln w="9525">
              <a:noFill/>
              <a:miter lim="800000"/>
              <a:headEnd/>
              <a:tailEnd/>
            </a:ln>
          </p:spPr>
          <p:txBody>
            <a:bodyPr wrap="square">
              <a:spAutoFit/>
            </a:bodyPr>
            <a:lstStyle/>
            <a:p>
              <a:pPr algn="l">
                <a:spcBef>
                  <a:spcPts val="0"/>
                </a:spcBef>
                <a:defRPr/>
              </a:pPr>
              <a:r>
                <a:rPr lang="en-US" altLang="ko-KR" sz="2000" dirty="0">
                  <a:latin typeface="+mn-lt"/>
                  <a:ea typeface="Gulim" pitchFamily="34" charset="-127"/>
                </a:rPr>
                <a:t>Decoupling capacitors sharing IC </a:t>
              </a:r>
              <a:r>
                <a:rPr lang="en-US" altLang="ko-KR" sz="2000" dirty="0" err="1">
                  <a:latin typeface="+mn-lt"/>
                  <a:ea typeface="Gulim" pitchFamily="34" charset="-127"/>
                </a:rPr>
                <a:t>vias</a:t>
              </a:r>
              <a:endParaRPr lang="en-US" altLang="ko-KR" sz="2000" dirty="0">
                <a:latin typeface="+mn-lt"/>
                <a:ea typeface="Gulim" pitchFamily="34" charset="-127"/>
              </a:endParaRPr>
            </a:p>
          </p:txBody>
        </p:sp>
        <p:sp>
          <p:nvSpPr>
            <p:cNvPr id="1972" name="Down Arrow 1971"/>
            <p:cNvSpPr/>
            <p:nvPr/>
          </p:nvSpPr>
          <p:spPr>
            <a:xfrm>
              <a:off x="1651000" y="1548161"/>
              <a:ext cx="422275"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248" name="Title 2"/>
          <p:cNvSpPr>
            <a:spLocks noGrp="1"/>
          </p:cNvSpPr>
          <p:nvPr>
            <p:ph type="title"/>
          </p:nvPr>
        </p:nvSpPr>
        <p:spPr>
          <a:xfrm>
            <a:off x="1488511" y="206097"/>
            <a:ext cx="7200900" cy="842731"/>
          </a:xfrm>
        </p:spPr>
        <p:txBody>
          <a:bodyPr/>
          <a:lstStyle/>
          <a:p>
            <a:r>
              <a:rPr lang="en-US" sz="2800" dirty="0" smtClean="0"/>
              <a:t>The Objective and Guiding Physics:</a:t>
            </a:r>
            <a:br>
              <a:rPr lang="en-US" sz="2800" dirty="0" smtClean="0"/>
            </a:br>
            <a:r>
              <a:rPr lang="en-US" sz="2800" dirty="0" smtClean="0"/>
              <a:t>Conduction Current Path </a:t>
            </a:r>
            <a:r>
              <a:rPr lang="en-US" sz="2800" dirty="0" smtClean="0">
                <a:solidFill>
                  <a:schemeClr val="bg1">
                    <a:lumMod val="75000"/>
                  </a:schemeClr>
                </a:solidFill>
              </a:rPr>
              <a:t>results in Inductance </a:t>
            </a:r>
            <a:endParaRPr lang="en-US" sz="2800" dirty="0">
              <a:solidFill>
                <a:schemeClr val="bg1">
                  <a:lumMod val="75000"/>
                </a:schemeClr>
              </a:solidFill>
            </a:endParaRPr>
          </a:p>
        </p:txBody>
      </p:sp>
    </p:spTree>
    <p:extLst>
      <p:ext uri="{BB962C8B-B14F-4D97-AF65-F5344CB8AC3E}">
        <p14:creationId xmlns:p14="http://schemas.microsoft.com/office/powerpoint/2010/main" val="15827439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207"/>
          <p:cNvSpPr txBox="1">
            <a:spLocks noChangeArrowheads="1"/>
          </p:cNvSpPr>
          <p:nvPr/>
        </p:nvSpPr>
        <p:spPr bwMode="auto">
          <a:xfrm>
            <a:off x="5835153" y="5906158"/>
            <a:ext cx="3232647" cy="400110"/>
          </a:xfrm>
          <a:prstGeom prst="rect">
            <a:avLst/>
          </a:prstGeom>
          <a:noFill/>
          <a:ln w="9525">
            <a:noFill/>
            <a:miter lim="800000"/>
            <a:headEnd/>
            <a:tailEnd/>
          </a:ln>
        </p:spPr>
        <p:txBody>
          <a:bodyPr wrap="square">
            <a:spAutoFit/>
          </a:bodyPr>
          <a:lstStyle/>
          <a:p>
            <a:pPr algn="l">
              <a:spcBef>
                <a:spcPts val="0"/>
              </a:spcBef>
              <a:defRPr/>
            </a:pPr>
            <a:r>
              <a:rPr lang="en-US" altLang="ko-KR" sz="2000" dirty="0">
                <a:latin typeface="+mn-lt"/>
                <a:ea typeface="Gulim" pitchFamily="34" charset="-127"/>
              </a:rPr>
              <a:t>Bottom decoupling capacitors</a:t>
            </a:r>
          </a:p>
        </p:txBody>
      </p:sp>
      <p:grpSp>
        <p:nvGrpSpPr>
          <p:cNvPr id="3" name="Group 2"/>
          <p:cNvGrpSpPr/>
          <p:nvPr/>
        </p:nvGrpSpPr>
        <p:grpSpPr>
          <a:xfrm>
            <a:off x="101600" y="1225897"/>
            <a:ext cx="8381386" cy="5080859"/>
            <a:chOff x="101600" y="1225897"/>
            <a:chExt cx="8381386" cy="5080859"/>
          </a:xfrm>
        </p:grpSpPr>
        <p:grpSp>
          <p:nvGrpSpPr>
            <p:cNvPr id="1636" name="Group 2468"/>
            <p:cNvGrpSpPr/>
            <p:nvPr/>
          </p:nvGrpSpPr>
          <p:grpSpPr>
            <a:xfrm>
              <a:off x="101600" y="1644426"/>
              <a:ext cx="8381386" cy="4318571"/>
              <a:chOff x="355996" y="1434529"/>
              <a:chExt cx="8381386" cy="4318571"/>
            </a:xfrm>
          </p:grpSpPr>
          <p:grpSp>
            <p:nvGrpSpPr>
              <p:cNvPr id="1637" name="Group 2469"/>
              <p:cNvGrpSpPr/>
              <p:nvPr/>
            </p:nvGrpSpPr>
            <p:grpSpPr>
              <a:xfrm>
                <a:off x="355996" y="1434529"/>
                <a:ext cx="8381386" cy="4318571"/>
                <a:chOff x="170796" y="1434529"/>
                <a:chExt cx="8381386" cy="4318571"/>
              </a:xfrm>
            </p:grpSpPr>
            <p:sp>
              <p:nvSpPr>
                <p:cNvPr id="2598" name="Rectangle 2597"/>
                <p:cNvSpPr/>
                <p:nvPr/>
              </p:nvSpPr>
              <p:spPr bwMode="auto">
                <a:xfrm>
                  <a:off x="1274290"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599" name="Rectangle 2598"/>
                <p:cNvSpPr/>
                <p:nvPr/>
              </p:nvSpPr>
              <p:spPr bwMode="auto">
                <a:xfrm>
                  <a:off x="1594923"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0" name="Rectangle 2599"/>
                <p:cNvSpPr/>
                <p:nvPr/>
              </p:nvSpPr>
              <p:spPr bwMode="auto">
                <a:xfrm>
                  <a:off x="1915131"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1" name="Rectangle 2600"/>
                <p:cNvSpPr/>
                <p:nvPr/>
              </p:nvSpPr>
              <p:spPr bwMode="auto">
                <a:xfrm>
                  <a:off x="2235339"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2" name="Rectangle 2601"/>
                <p:cNvSpPr/>
                <p:nvPr/>
              </p:nvSpPr>
              <p:spPr bwMode="auto">
                <a:xfrm>
                  <a:off x="2557361"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3" name="Rectangle 2602"/>
                <p:cNvSpPr/>
                <p:nvPr/>
              </p:nvSpPr>
              <p:spPr bwMode="auto">
                <a:xfrm>
                  <a:off x="2877571"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4" name="Rectangle 2603"/>
                <p:cNvSpPr/>
                <p:nvPr/>
              </p:nvSpPr>
              <p:spPr bwMode="auto">
                <a:xfrm>
                  <a:off x="5197823"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5" name="Rectangle 2604"/>
                <p:cNvSpPr/>
                <p:nvPr/>
              </p:nvSpPr>
              <p:spPr bwMode="auto">
                <a:xfrm>
                  <a:off x="5538183"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6" name="Rectangle 2605"/>
                <p:cNvSpPr/>
                <p:nvPr/>
              </p:nvSpPr>
              <p:spPr bwMode="auto">
                <a:xfrm>
                  <a:off x="7074287"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7" name="Rectangle 2606"/>
                <p:cNvSpPr/>
                <p:nvPr/>
              </p:nvSpPr>
              <p:spPr bwMode="auto">
                <a:xfrm>
                  <a:off x="7439277"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nvGrpSpPr>
                <p:cNvPr id="1638" name="Group 143"/>
                <p:cNvGrpSpPr>
                  <a:grpSpLocks/>
                </p:cNvGrpSpPr>
                <p:nvPr/>
              </p:nvGrpSpPr>
              <p:grpSpPr bwMode="auto">
                <a:xfrm>
                  <a:off x="170796" y="1849958"/>
                  <a:ext cx="8381386" cy="53544"/>
                  <a:chOff x="1653221" y="2084261"/>
                  <a:chExt cx="5941859" cy="44455"/>
                </a:xfrm>
                <a:solidFill>
                  <a:schemeClr val="accent1"/>
                </a:solidFill>
              </p:grpSpPr>
              <p:sp>
                <p:nvSpPr>
                  <p:cNvPr id="2699" name="Rectangle 2698"/>
                  <p:cNvSpPr/>
                  <p:nvPr/>
                </p:nvSpPr>
                <p:spPr>
                  <a:xfrm>
                    <a:off x="1653221" y="2084261"/>
                    <a:ext cx="685782"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0" name="Rectangle 2699"/>
                  <p:cNvSpPr/>
                  <p:nvPr/>
                </p:nvSpPr>
                <p:spPr>
                  <a:xfrm>
                    <a:off x="2567597" y="2084261"/>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1" name="Rectangle 2700"/>
                  <p:cNvSpPr/>
                  <p:nvPr/>
                </p:nvSpPr>
                <p:spPr>
                  <a:xfrm>
                    <a:off x="3024786" y="2084261"/>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2" name="Rectangle 2701"/>
                  <p:cNvSpPr/>
                  <p:nvPr/>
                </p:nvSpPr>
                <p:spPr>
                  <a:xfrm>
                    <a:off x="3483365" y="2084261"/>
                    <a:ext cx="1646827"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3" name="Rectangle 2702"/>
                  <p:cNvSpPr/>
                  <p:nvPr/>
                </p:nvSpPr>
                <p:spPr>
                  <a:xfrm>
                    <a:off x="5355176" y="2084261"/>
                    <a:ext cx="109693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4" name="Rectangle 2703"/>
                  <p:cNvSpPr/>
                  <p:nvPr/>
                </p:nvSpPr>
                <p:spPr>
                  <a:xfrm>
                    <a:off x="6680704" y="2084261"/>
                    <a:ext cx="914376"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39" name="Group 144"/>
                <p:cNvGrpSpPr>
                  <a:grpSpLocks/>
                </p:cNvGrpSpPr>
                <p:nvPr/>
              </p:nvGrpSpPr>
              <p:grpSpPr bwMode="auto">
                <a:xfrm>
                  <a:off x="170796" y="2201821"/>
                  <a:ext cx="8381386" cy="53544"/>
                  <a:chOff x="1653221" y="2084394"/>
                  <a:chExt cx="5941859" cy="44455"/>
                </a:xfrm>
                <a:solidFill>
                  <a:schemeClr val="accent1"/>
                </a:solidFill>
              </p:grpSpPr>
              <p:sp>
                <p:nvSpPr>
                  <p:cNvPr id="2693" name="Rectangle 2692"/>
                  <p:cNvSpPr/>
                  <p:nvPr/>
                </p:nvSpPr>
                <p:spPr>
                  <a:xfrm>
                    <a:off x="1653221" y="2084394"/>
                    <a:ext cx="685782"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4" name="Rectangle 2693"/>
                  <p:cNvSpPr/>
                  <p:nvPr/>
                </p:nvSpPr>
                <p:spPr>
                  <a:xfrm>
                    <a:off x="2567597" y="2084394"/>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5" name="Rectangle 2694"/>
                  <p:cNvSpPr/>
                  <p:nvPr/>
                </p:nvSpPr>
                <p:spPr>
                  <a:xfrm>
                    <a:off x="3024786" y="2084394"/>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6" name="Rectangle 2695"/>
                  <p:cNvSpPr/>
                  <p:nvPr/>
                </p:nvSpPr>
                <p:spPr>
                  <a:xfrm>
                    <a:off x="3483365" y="2084394"/>
                    <a:ext cx="1646827"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7" name="Rectangle 2696"/>
                  <p:cNvSpPr/>
                  <p:nvPr/>
                </p:nvSpPr>
                <p:spPr>
                  <a:xfrm>
                    <a:off x="5355176" y="2084394"/>
                    <a:ext cx="109693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8" name="Rectangle 2697"/>
                  <p:cNvSpPr/>
                  <p:nvPr/>
                </p:nvSpPr>
                <p:spPr>
                  <a:xfrm>
                    <a:off x="6680704" y="2084394"/>
                    <a:ext cx="914376"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40" name="Group 152"/>
                <p:cNvGrpSpPr>
                  <a:grpSpLocks/>
                </p:cNvGrpSpPr>
                <p:nvPr/>
              </p:nvGrpSpPr>
              <p:grpSpPr bwMode="auto">
                <a:xfrm>
                  <a:off x="170796" y="2551782"/>
                  <a:ext cx="8381386" cy="55457"/>
                  <a:chOff x="1653221" y="2082940"/>
                  <a:chExt cx="5941859" cy="46043"/>
                </a:xfrm>
                <a:solidFill>
                  <a:schemeClr val="accent1"/>
                </a:solidFill>
              </p:grpSpPr>
              <p:sp>
                <p:nvSpPr>
                  <p:cNvPr id="2687" name="Rectangle 2686"/>
                  <p:cNvSpPr/>
                  <p:nvPr/>
                </p:nvSpPr>
                <p:spPr>
                  <a:xfrm>
                    <a:off x="1653221" y="2082940"/>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8" name="Rectangle 2687"/>
                  <p:cNvSpPr/>
                  <p:nvPr/>
                </p:nvSpPr>
                <p:spPr>
                  <a:xfrm>
                    <a:off x="2567597" y="2082940"/>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9" name="Rectangle 2688"/>
                  <p:cNvSpPr/>
                  <p:nvPr/>
                </p:nvSpPr>
                <p:spPr>
                  <a:xfrm>
                    <a:off x="3024786" y="2082940"/>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0" name="Rectangle 2689"/>
                  <p:cNvSpPr/>
                  <p:nvPr/>
                </p:nvSpPr>
                <p:spPr>
                  <a:xfrm>
                    <a:off x="3483365" y="2082940"/>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1" name="Rectangle 2690"/>
                  <p:cNvSpPr/>
                  <p:nvPr/>
                </p:nvSpPr>
                <p:spPr>
                  <a:xfrm>
                    <a:off x="5355176" y="2082940"/>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2" name="Rectangle 2691"/>
                  <p:cNvSpPr/>
                  <p:nvPr/>
                </p:nvSpPr>
                <p:spPr>
                  <a:xfrm>
                    <a:off x="6680704" y="2082940"/>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41" name="Group 160"/>
                <p:cNvGrpSpPr>
                  <a:grpSpLocks/>
                </p:cNvGrpSpPr>
                <p:nvPr/>
              </p:nvGrpSpPr>
              <p:grpSpPr bwMode="auto">
                <a:xfrm>
                  <a:off x="170796" y="2903645"/>
                  <a:ext cx="8381386" cy="55457"/>
                  <a:chOff x="1653221" y="2083073"/>
                  <a:chExt cx="5941859" cy="46043"/>
                </a:xfrm>
                <a:solidFill>
                  <a:schemeClr val="accent1"/>
                </a:solidFill>
              </p:grpSpPr>
              <p:sp>
                <p:nvSpPr>
                  <p:cNvPr id="2681" name="Rectangle 2680"/>
                  <p:cNvSpPr/>
                  <p:nvPr/>
                </p:nvSpPr>
                <p:spPr>
                  <a:xfrm>
                    <a:off x="1653221" y="2083073"/>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2" name="Rectangle 2681"/>
                  <p:cNvSpPr/>
                  <p:nvPr/>
                </p:nvSpPr>
                <p:spPr>
                  <a:xfrm>
                    <a:off x="2567597" y="2083073"/>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3" name="Rectangle 2682"/>
                  <p:cNvSpPr/>
                  <p:nvPr/>
                </p:nvSpPr>
                <p:spPr>
                  <a:xfrm>
                    <a:off x="3024786" y="2083073"/>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4" name="Rectangle 2683"/>
                  <p:cNvSpPr/>
                  <p:nvPr/>
                </p:nvSpPr>
                <p:spPr>
                  <a:xfrm>
                    <a:off x="3483365" y="2083073"/>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5" name="Rectangle 2684"/>
                  <p:cNvSpPr/>
                  <p:nvPr/>
                </p:nvSpPr>
                <p:spPr>
                  <a:xfrm>
                    <a:off x="5355176" y="2083073"/>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6" name="Rectangle 2685"/>
                  <p:cNvSpPr/>
                  <p:nvPr/>
                </p:nvSpPr>
                <p:spPr>
                  <a:xfrm>
                    <a:off x="6680704" y="2083073"/>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2" name="Group 168"/>
                <p:cNvGrpSpPr>
                  <a:grpSpLocks/>
                </p:cNvGrpSpPr>
                <p:nvPr/>
              </p:nvGrpSpPr>
              <p:grpSpPr bwMode="auto">
                <a:xfrm>
                  <a:off x="170796" y="3255508"/>
                  <a:ext cx="8381386" cy="55457"/>
                  <a:chOff x="1653221" y="2083207"/>
                  <a:chExt cx="5941859" cy="46043"/>
                </a:xfrm>
                <a:solidFill>
                  <a:schemeClr val="accent1"/>
                </a:solidFill>
              </p:grpSpPr>
              <p:sp>
                <p:nvSpPr>
                  <p:cNvPr id="2675" name="Rectangle 2674"/>
                  <p:cNvSpPr/>
                  <p:nvPr/>
                </p:nvSpPr>
                <p:spPr>
                  <a:xfrm>
                    <a:off x="1653221" y="20832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6" name="Rectangle 2675"/>
                  <p:cNvSpPr/>
                  <p:nvPr/>
                </p:nvSpPr>
                <p:spPr>
                  <a:xfrm>
                    <a:off x="2567597" y="20832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7" name="Rectangle 2676"/>
                  <p:cNvSpPr/>
                  <p:nvPr/>
                </p:nvSpPr>
                <p:spPr>
                  <a:xfrm>
                    <a:off x="3024786" y="20832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8" name="Rectangle 2677"/>
                  <p:cNvSpPr/>
                  <p:nvPr/>
                </p:nvSpPr>
                <p:spPr>
                  <a:xfrm>
                    <a:off x="3483365" y="20832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9" name="Rectangle 2678"/>
                  <p:cNvSpPr/>
                  <p:nvPr/>
                </p:nvSpPr>
                <p:spPr>
                  <a:xfrm>
                    <a:off x="5355176" y="20832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0" name="Rectangle 2679"/>
                  <p:cNvSpPr/>
                  <p:nvPr/>
                </p:nvSpPr>
                <p:spPr>
                  <a:xfrm>
                    <a:off x="6680704" y="20832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3" name="Group 176"/>
                <p:cNvGrpSpPr>
                  <a:grpSpLocks/>
                </p:cNvGrpSpPr>
                <p:nvPr/>
              </p:nvGrpSpPr>
              <p:grpSpPr bwMode="auto">
                <a:xfrm>
                  <a:off x="170796" y="3959235"/>
                  <a:ext cx="8381386" cy="55457"/>
                  <a:chOff x="1653221" y="2083474"/>
                  <a:chExt cx="5941859" cy="46043"/>
                </a:xfrm>
                <a:solidFill>
                  <a:schemeClr val="accent1"/>
                </a:solidFill>
              </p:grpSpPr>
              <p:sp>
                <p:nvSpPr>
                  <p:cNvPr id="2669" name="Rectangle 2668"/>
                  <p:cNvSpPr/>
                  <p:nvPr/>
                </p:nvSpPr>
                <p:spPr>
                  <a:xfrm>
                    <a:off x="1653221" y="2083474"/>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0" name="Rectangle 2669"/>
                  <p:cNvSpPr/>
                  <p:nvPr/>
                </p:nvSpPr>
                <p:spPr>
                  <a:xfrm>
                    <a:off x="2567597" y="20834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1" name="Rectangle 2670"/>
                  <p:cNvSpPr/>
                  <p:nvPr/>
                </p:nvSpPr>
                <p:spPr>
                  <a:xfrm>
                    <a:off x="3024786" y="20834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2" name="Rectangle 2671"/>
                  <p:cNvSpPr/>
                  <p:nvPr/>
                </p:nvSpPr>
                <p:spPr>
                  <a:xfrm>
                    <a:off x="3483365" y="2083474"/>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3" name="Rectangle 2672"/>
                  <p:cNvSpPr/>
                  <p:nvPr/>
                </p:nvSpPr>
                <p:spPr>
                  <a:xfrm>
                    <a:off x="5355176" y="2083474"/>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4" name="Rectangle 2673"/>
                  <p:cNvSpPr/>
                  <p:nvPr/>
                </p:nvSpPr>
                <p:spPr>
                  <a:xfrm>
                    <a:off x="6680704" y="2083474"/>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4" name="Group 184"/>
                <p:cNvGrpSpPr>
                  <a:grpSpLocks/>
                </p:cNvGrpSpPr>
                <p:nvPr/>
              </p:nvGrpSpPr>
              <p:grpSpPr bwMode="auto">
                <a:xfrm>
                  <a:off x="170796" y="4311098"/>
                  <a:ext cx="8381386" cy="55457"/>
                  <a:chOff x="1653221" y="2083607"/>
                  <a:chExt cx="5941859" cy="46043"/>
                </a:xfrm>
                <a:solidFill>
                  <a:schemeClr val="accent1"/>
                </a:solidFill>
              </p:grpSpPr>
              <p:sp>
                <p:nvSpPr>
                  <p:cNvPr id="2663" name="Rectangle 2662"/>
                  <p:cNvSpPr/>
                  <p:nvPr/>
                </p:nvSpPr>
                <p:spPr>
                  <a:xfrm>
                    <a:off x="1653221" y="20836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4" name="Rectangle 2663"/>
                  <p:cNvSpPr/>
                  <p:nvPr/>
                </p:nvSpPr>
                <p:spPr>
                  <a:xfrm>
                    <a:off x="2567597" y="20836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5" name="Rectangle 2664"/>
                  <p:cNvSpPr/>
                  <p:nvPr/>
                </p:nvSpPr>
                <p:spPr>
                  <a:xfrm>
                    <a:off x="3024786" y="20836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6" name="Rectangle 2665"/>
                  <p:cNvSpPr/>
                  <p:nvPr/>
                </p:nvSpPr>
                <p:spPr>
                  <a:xfrm>
                    <a:off x="3483365" y="20836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7" name="Rectangle 2666"/>
                  <p:cNvSpPr/>
                  <p:nvPr/>
                </p:nvSpPr>
                <p:spPr>
                  <a:xfrm>
                    <a:off x="5355176" y="20836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8" name="Rectangle 2667"/>
                  <p:cNvSpPr/>
                  <p:nvPr/>
                </p:nvSpPr>
                <p:spPr>
                  <a:xfrm>
                    <a:off x="6680704" y="20836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5" name="Group 192"/>
                <p:cNvGrpSpPr>
                  <a:grpSpLocks/>
                </p:cNvGrpSpPr>
                <p:nvPr/>
              </p:nvGrpSpPr>
              <p:grpSpPr bwMode="auto">
                <a:xfrm>
                  <a:off x="170796" y="4662961"/>
                  <a:ext cx="8381386" cy="55457"/>
                  <a:chOff x="1653221" y="2083741"/>
                  <a:chExt cx="5941859" cy="46043"/>
                </a:xfrm>
                <a:solidFill>
                  <a:schemeClr val="accent1"/>
                </a:solidFill>
              </p:grpSpPr>
              <p:sp>
                <p:nvSpPr>
                  <p:cNvPr id="2657" name="Rectangle 2656"/>
                  <p:cNvSpPr/>
                  <p:nvPr/>
                </p:nvSpPr>
                <p:spPr>
                  <a:xfrm>
                    <a:off x="1653221" y="2083741"/>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8" name="Rectangle 2657"/>
                  <p:cNvSpPr/>
                  <p:nvPr/>
                </p:nvSpPr>
                <p:spPr>
                  <a:xfrm>
                    <a:off x="2567597" y="2083741"/>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9" name="Rectangle 2658"/>
                  <p:cNvSpPr/>
                  <p:nvPr/>
                </p:nvSpPr>
                <p:spPr>
                  <a:xfrm>
                    <a:off x="3024786" y="2083741"/>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0" name="Rectangle 2659"/>
                  <p:cNvSpPr/>
                  <p:nvPr/>
                </p:nvSpPr>
                <p:spPr>
                  <a:xfrm>
                    <a:off x="3483365" y="2083741"/>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1" name="Rectangle 2660"/>
                  <p:cNvSpPr/>
                  <p:nvPr/>
                </p:nvSpPr>
                <p:spPr>
                  <a:xfrm>
                    <a:off x="5355176" y="2083741"/>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2" name="Rectangle 2661"/>
                  <p:cNvSpPr/>
                  <p:nvPr/>
                </p:nvSpPr>
                <p:spPr>
                  <a:xfrm>
                    <a:off x="6680704" y="2083741"/>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6" name="Group 200"/>
                <p:cNvGrpSpPr>
                  <a:grpSpLocks/>
                </p:cNvGrpSpPr>
                <p:nvPr/>
              </p:nvGrpSpPr>
              <p:grpSpPr bwMode="auto">
                <a:xfrm>
                  <a:off x="170796" y="5014824"/>
                  <a:ext cx="8381386" cy="55457"/>
                  <a:chOff x="1653221" y="2083874"/>
                  <a:chExt cx="5941859" cy="46043"/>
                </a:xfrm>
                <a:solidFill>
                  <a:schemeClr val="accent1"/>
                </a:solidFill>
              </p:grpSpPr>
              <p:sp>
                <p:nvSpPr>
                  <p:cNvPr id="2651" name="Rectangle 2650"/>
                  <p:cNvSpPr/>
                  <p:nvPr/>
                </p:nvSpPr>
                <p:spPr>
                  <a:xfrm>
                    <a:off x="1653221" y="2083874"/>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2" name="Rectangle 2651"/>
                  <p:cNvSpPr/>
                  <p:nvPr/>
                </p:nvSpPr>
                <p:spPr>
                  <a:xfrm>
                    <a:off x="2567597" y="20838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3" name="Rectangle 2652"/>
                  <p:cNvSpPr/>
                  <p:nvPr/>
                </p:nvSpPr>
                <p:spPr>
                  <a:xfrm>
                    <a:off x="3024786" y="20838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4" name="Rectangle 2653"/>
                  <p:cNvSpPr/>
                  <p:nvPr/>
                </p:nvSpPr>
                <p:spPr>
                  <a:xfrm>
                    <a:off x="3483365" y="2083874"/>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5" name="Rectangle 2654"/>
                  <p:cNvSpPr/>
                  <p:nvPr/>
                </p:nvSpPr>
                <p:spPr>
                  <a:xfrm>
                    <a:off x="5355176" y="2083874"/>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6" name="Rectangle 2655"/>
                  <p:cNvSpPr/>
                  <p:nvPr/>
                </p:nvSpPr>
                <p:spPr>
                  <a:xfrm>
                    <a:off x="6680704" y="2083874"/>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7" name="Group 208"/>
                <p:cNvGrpSpPr>
                  <a:grpSpLocks/>
                </p:cNvGrpSpPr>
                <p:nvPr/>
              </p:nvGrpSpPr>
              <p:grpSpPr bwMode="auto">
                <a:xfrm>
                  <a:off x="170796" y="5366687"/>
                  <a:ext cx="8381386" cy="55457"/>
                  <a:chOff x="1653221" y="2084007"/>
                  <a:chExt cx="5941859" cy="46043"/>
                </a:xfrm>
                <a:solidFill>
                  <a:schemeClr val="accent1"/>
                </a:solidFill>
              </p:grpSpPr>
              <p:sp>
                <p:nvSpPr>
                  <p:cNvPr id="2645" name="Rectangle 2644"/>
                  <p:cNvSpPr/>
                  <p:nvPr/>
                </p:nvSpPr>
                <p:spPr>
                  <a:xfrm>
                    <a:off x="1653221" y="20840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6" name="Rectangle 2645"/>
                  <p:cNvSpPr/>
                  <p:nvPr/>
                </p:nvSpPr>
                <p:spPr>
                  <a:xfrm>
                    <a:off x="2567597" y="20840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7" name="Rectangle 2646"/>
                  <p:cNvSpPr/>
                  <p:nvPr/>
                </p:nvSpPr>
                <p:spPr>
                  <a:xfrm>
                    <a:off x="3024786" y="20840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8" name="Rectangle 2647"/>
                  <p:cNvSpPr/>
                  <p:nvPr/>
                </p:nvSpPr>
                <p:spPr>
                  <a:xfrm>
                    <a:off x="3483365" y="20840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9" name="Rectangle 2648"/>
                  <p:cNvSpPr/>
                  <p:nvPr/>
                </p:nvSpPr>
                <p:spPr>
                  <a:xfrm>
                    <a:off x="5355176" y="20840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0" name="Rectangle 2649"/>
                  <p:cNvSpPr/>
                  <p:nvPr/>
                </p:nvSpPr>
                <p:spPr>
                  <a:xfrm>
                    <a:off x="6680704" y="20840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8" name="Group 224"/>
                <p:cNvGrpSpPr>
                  <a:grpSpLocks/>
                </p:cNvGrpSpPr>
                <p:nvPr/>
              </p:nvGrpSpPr>
              <p:grpSpPr bwMode="auto">
                <a:xfrm>
                  <a:off x="170796" y="3607373"/>
                  <a:ext cx="8381386" cy="55457"/>
                  <a:chOff x="1642524" y="3582355"/>
                  <a:chExt cx="5941859" cy="46043"/>
                </a:xfrm>
                <a:solidFill>
                  <a:srgbClr val="FF6600"/>
                </a:solidFill>
              </p:grpSpPr>
              <p:sp>
                <p:nvSpPr>
                  <p:cNvPr id="2639" name="Rectangle 2638"/>
                  <p:cNvSpPr/>
                  <p:nvPr/>
                </p:nvSpPr>
                <p:spPr>
                  <a:xfrm>
                    <a:off x="1642524" y="3582355"/>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0" name="Rectangle 2639"/>
                  <p:cNvSpPr/>
                  <p:nvPr/>
                </p:nvSpPr>
                <p:spPr>
                  <a:xfrm>
                    <a:off x="2798194" y="3582355"/>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1" name="Rectangle 2640"/>
                  <p:cNvSpPr/>
                  <p:nvPr/>
                </p:nvSpPr>
                <p:spPr>
                  <a:xfrm>
                    <a:off x="3256969" y="3582355"/>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2" name="Rectangle 2641"/>
                  <p:cNvSpPr/>
                  <p:nvPr/>
                </p:nvSpPr>
                <p:spPr>
                  <a:xfrm>
                    <a:off x="3746123" y="3582355"/>
                    <a:ext cx="160762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3" name="Rectangle 2642"/>
                  <p:cNvSpPr/>
                  <p:nvPr/>
                </p:nvSpPr>
                <p:spPr>
                  <a:xfrm>
                    <a:off x="5593709" y="3582355"/>
                    <a:ext cx="1096935"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4" name="Rectangle 2643"/>
                  <p:cNvSpPr/>
                  <p:nvPr/>
                </p:nvSpPr>
                <p:spPr>
                  <a:xfrm>
                    <a:off x="6944637" y="3582355"/>
                    <a:ext cx="63974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sp>
              <p:nvSpPr>
                <p:cNvPr id="2619" name="Rectangle 2618"/>
                <p:cNvSpPr/>
                <p:nvPr/>
              </p:nvSpPr>
              <p:spPr bwMode="auto">
                <a:xfrm>
                  <a:off x="1066800" y="1434529"/>
                  <a:ext cx="2076028" cy="253388"/>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dirty="0"/>
                    <a:t>IC</a:t>
                  </a:r>
                </a:p>
              </p:txBody>
            </p:sp>
            <p:sp>
              <p:nvSpPr>
                <p:cNvPr id="2620" name="Rectangle 2619"/>
                <p:cNvSpPr/>
                <p:nvPr/>
              </p:nvSpPr>
              <p:spPr bwMode="auto">
                <a:xfrm>
                  <a:off x="1248913"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1" name="Rectangle 2620"/>
                <p:cNvSpPr/>
                <p:nvPr/>
              </p:nvSpPr>
              <p:spPr bwMode="auto">
                <a:xfrm>
                  <a:off x="1896610"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2" name="Rectangle 2621"/>
                <p:cNvSpPr/>
                <p:nvPr/>
              </p:nvSpPr>
              <p:spPr bwMode="auto">
                <a:xfrm>
                  <a:off x="7031755" y="5521581"/>
                  <a:ext cx="515020"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3" name="Rectangle 2622"/>
                <p:cNvSpPr/>
                <p:nvPr/>
              </p:nvSpPr>
              <p:spPr bwMode="auto">
                <a:xfrm>
                  <a:off x="5135138" y="1434997"/>
                  <a:ext cx="515020" cy="219915"/>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cxnSp>
              <p:nvCxnSpPr>
                <p:cNvPr id="2624" name="Straight Connector 2623"/>
                <p:cNvCxnSpPr/>
                <p:nvPr/>
              </p:nvCxnSpPr>
              <p:spPr bwMode="auto">
                <a:xfrm>
                  <a:off x="5788241" y="1519238"/>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5" name="Straight Connector 2624"/>
                <p:cNvCxnSpPr/>
                <p:nvPr/>
              </p:nvCxnSpPr>
              <p:spPr bwMode="auto">
                <a:xfrm>
                  <a:off x="6665310" y="5688014"/>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26" name="Rectangle 2625"/>
                <p:cNvSpPr/>
                <p:nvPr/>
              </p:nvSpPr>
              <p:spPr bwMode="auto">
                <a:xfrm>
                  <a:off x="2527300"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7" name="TextBox 1077"/>
                <p:cNvSpPr txBox="1">
                  <a:spLocks noChangeArrowheads="1"/>
                </p:cNvSpPr>
                <p:nvPr/>
              </p:nvSpPr>
              <p:spPr bwMode="auto">
                <a:xfrm>
                  <a:off x="3868953" y="1628775"/>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a:latin typeface="Times New Roman" pitchFamily="18" charset="0"/>
                      <a:cs typeface="Times New Roman" pitchFamily="18" charset="0"/>
                    </a:rPr>
                    <a:t>GND</a:t>
                  </a:r>
                </a:p>
              </p:txBody>
            </p:sp>
            <p:sp>
              <p:nvSpPr>
                <p:cNvPr id="2628" name="TextBox 1078"/>
                <p:cNvSpPr txBox="1">
                  <a:spLocks noChangeArrowheads="1"/>
                </p:cNvSpPr>
                <p:nvPr/>
              </p:nvSpPr>
              <p:spPr bwMode="auto">
                <a:xfrm>
                  <a:off x="3868953" y="1978342"/>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29" name="TextBox 1079"/>
                <p:cNvSpPr txBox="1">
                  <a:spLocks noChangeArrowheads="1"/>
                </p:cNvSpPr>
                <p:nvPr/>
              </p:nvSpPr>
              <p:spPr bwMode="auto">
                <a:xfrm>
                  <a:off x="3868953" y="2327909"/>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0" name="TextBox 1080"/>
                <p:cNvSpPr txBox="1">
                  <a:spLocks noChangeArrowheads="1"/>
                </p:cNvSpPr>
                <p:nvPr/>
              </p:nvSpPr>
              <p:spPr bwMode="auto">
                <a:xfrm>
                  <a:off x="3868953" y="267747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1" name="TextBox 1081"/>
                <p:cNvSpPr txBox="1">
                  <a:spLocks noChangeArrowheads="1"/>
                </p:cNvSpPr>
                <p:nvPr/>
              </p:nvSpPr>
              <p:spPr bwMode="auto">
                <a:xfrm>
                  <a:off x="3868953" y="3028631"/>
                  <a:ext cx="614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2" name="TextBox 1082"/>
                <p:cNvSpPr txBox="1">
                  <a:spLocks noChangeArrowheads="1"/>
                </p:cNvSpPr>
                <p:nvPr/>
              </p:nvSpPr>
              <p:spPr bwMode="auto">
                <a:xfrm>
                  <a:off x="3868953" y="3730939"/>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3" name="TextBox 1083"/>
                <p:cNvSpPr txBox="1">
                  <a:spLocks noChangeArrowheads="1"/>
                </p:cNvSpPr>
                <p:nvPr/>
              </p:nvSpPr>
              <p:spPr bwMode="auto">
                <a:xfrm>
                  <a:off x="3868953" y="408050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4" name="TextBox 1084"/>
                <p:cNvSpPr txBox="1">
                  <a:spLocks noChangeArrowheads="1"/>
                </p:cNvSpPr>
                <p:nvPr/>
              </p:nvSpPr>
              <p:spPr bwMode="auto">
                <a:xfrm>
                  <a:off x="3868953" y="4431661"/>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5" name="TextBox 1085"/>
                <p:cNvSpPr txBox="1">
                  <a:spLocks noChangeArrowheads="1"/>
                </p:cNvSpPr>
                <p:nvPr/>
              </p:nvSpPr>
              <p:spPr bwMode="auto">
                <a:xfrm>
                  <a:off x="3868953" y="478281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6" name="TextBox 1086"/>
                <p:cNvSpPr txBox="1">
                  <a:spLocks noChangeArrowheads="1"/>
                </p:cNvSpPr>
                <p:nvPr/>
              </p:nvSpPr>
              <p:spPr bwMode="auto">
                <a:xfrm>
                  <a:off x="3868953" y="5133975"/>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7" name="TextBox 1087"/>
                <p:cNvSpPr txBox="1">
                  <a:spLocks noChangeArrowheads="1"/>
                </p:cNvSpPr>
                <p:nvPr/>
              </p:nvSpPr>
              <p:spPr bwMode="auto">
                <a:xfrm>
                  <a:off x="3868953" y="3379785"/>
                  <a:ext cx="614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PWR</a:t>
                  </a:r>
                </a:p>
              </p:txBody>
            </p:sp>
            <p:cxnSp>
              <p:nvCxnSpPr>
                <p:cNvPr id="2638" name="Straight Connector 2637"/>
                <p:cNvCxnSpPr/>
                <p:nvPr/>
              </p:nvCxnSpPr>
              <p:spPr bwMode="auto">
                <a:xfrm>
                  <a:off x="3005556" y="5678502"/>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71" name="Straight Arrow Connector 2470"/>
              <p:cNvCxnSpPr/>
              <p:nvPr/>
            </p:nvCxnSpPr>
            <p:spPr>
              <a:xfrm>
                <a:off x="1556839"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2" name="Straight Arrow Connector 2471"/>
              <p:cNvCxnSpPr/>
              <p:nvPr/>
            </p:nvCxnSpPr>
            <p:spPr>
              <a:xfrm>
                <a:off x="2200573"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3" name="Straight Arrow Connector 2472"/>
              <p:cNvCxnSpPr/>
              <p:nvPr/>
            </p:nvCxnSpPr>
            <p:spPr>
              <a:xfrm>
                <a:off x="2836960" y="181762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4" name="Straight Arrow Connector 2473"/>
              <p:cNvCxnSpPr/>
              <p:nvPr/>
            </p:nvCxnSpPr>
            <p:spPr>
              <a:xfrm>
                <a:off x="1559159"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5" name="Straight Arrow Connector 2474"/>
              <p:cNvCxnSpPr/>
              <p:nvPr/>
            </p:nvCxnSpPr>
            <p:spPr>
              <a:xfrm>
                <a:off x="2195273"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6" name="Straight Arrow Connector 2475"/>
              <p:cNvCxnSpPr/>
              <p:nvPr/>
            </p:nvCxnSpPr>
            <p:spPr>
              <a:xfrm>
                <a:off x="2831660"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7" name="Straight Arrow Connector 2476"/>
              <p:cNvCxnSpPr/>
              <p:nvPr/>
            </p:nvCxnSpPr>
            <p:spPr>
              <a:xfrm>
                <a:off x="7360920" y="3733800"/>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8" name="Straight Arrow Connector 2477"/>
              <p:cNvCxnSpPr/>
              <p:nvPr/>
            </p:nvCxnSpPr>
            <p:spPr>
              <a:xfrm flipV="1">
                <a:off x="5494020" y="1822858"/>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89" name="Group 2478"/>
              <p:cNvGrpSpPr/>
              <p:nvPr/>
            </p:nvGrpSpPr>
            <p:grpSpPr>
              <a:xfrm>
                <a:off x="1609030" y="1819363"/>
                <a:ext cx="138312" cy="1721469"/>
                <a:chOff x="1609030" y="1819363"/>
                <a:chExt cx="138312" cy="1721469"/>
              </a:xfrm>
            </p:grpSpPr>
            <p:cxnSp>
              <p:nvCxnSpPr>
                <p:cNvPr id="2588" name="Straight Arrow Connector 258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9" name="Freeform 258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0" name="Straight Arrow Connector 258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1" name="Freeform 259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2" name="Straight Arrow Connector 259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3" name="Freeform 259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4" name="Straight Arrow Connector 259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5" name="Freeform 259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6" name="Straight Arrow Connector 259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7" name="Freeform 259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0" name="Group 2479"/>
              <p:cNvGrpSpPr/>
              <p:nvPr/>
            </p:nvGrpSpPr>
            <p:grpSpPr>
              <a:xfrm>
                <a:off x="2255881" y="1823288"/>
                <a:ext cx="138312" cy="1721469"/>
                <a:chOff x="1609030" y="1819363"/>
                <a:chExt cx="138312" cy="1721469"/>
              </a:xfrm>
            </p:grpSpPr>
            <p:cxnSp>
              <p:nvCxnSpPr>
                <p:cNvPr id="2578" name="Straight Arrow Connector 257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9" name="Freeform 257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0" name="Straight Arrow Connector 257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1" name="Freeform 258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2" name="Straight Arrow Connector 258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3" name="Freeform 258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4" name="Straight Arrow Connector 258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5" name="Freeform 258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6" name="Straight Arrow Connector 258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7" name="Freeform 258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1" name="Group 2480"/>
              <p:cNvGrpSpPr/>
              <p:nvPr/>
            </p:nvGrpSpPr>
            <p:grpSpPr>
              <a:xfrm>
                <a:off x="2905409" y="1829638"/>
                <a:ext cx="138312" cy="1721469"/>
                <a:chOff x="1609030" y="1819363"/>
                <a:chExt cx="138312" cy="1721469"/>
              </a:xfrm>
            </p:grpSpPr>
            <p:cxnSp>
              <p:nvCxnSpPr>
                <p:cNvPr id="2568" name="Straight Arrow Connector 256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9" name="Freeform 256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0" name="Straight Arrow Connector 256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1" name="Freeform 257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2" name="Straight Arrow Connector 257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3" name="Freeform 257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4" name="Straight Arrow Connector 257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5" name="Freeform 257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6" name="Straight Arrow Connector 257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7" name="Freeform 257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2" name="Group 2481"/>
              <p:cNvGrpSpPr/>
              <p:nvPr/>
            </p:nvGrpSpPr>
            <p:grpSpPr>
              <a:xfrm>
                <a:off x="1608584" y="3733800"/>
                <a:ext cx="134323" cy="1691030"/>
                <a:chOff x="1609030" y="1635832"/>
                <a:chExt cx="134323" cy="1691030"/>
              </a:xfrm>
            </p:grpSpPr>
            <p:cxnSp>
              <p:nvCxnSpPr>
                <p:cNvPr id="2558" name="Straight Arrow Connector 255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9" name="Freeform 255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0" name="Straight Arrow Connector 255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1" name="Freeform 256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2" name="Straight Arrow Connector 256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3" name="Freeform 256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4" name="Straight Arrow Connector 256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5" name="Freeform 256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6" name="Straight Arrow Connector 2565"/>
                <p:cNvCxnSpPr/>
                <p:nvPr/>
              </p:nvCxnSpPr>
              <p:spPr>
                <a:xfrm flipV="1">
                  <a:off x="1736934" y="163583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7" name="Freeform 256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3" name="Group 2482"/>
              <p:cNvGrpSpPr/>
              <p:nvPr/>
            </p:nvGrpSpPr>
            <p:grpSpPr>
              <a:xfrm>
                <a:off x="2246743" y="3729697"/>
                <a:ext cx="134323" cy="1696260"/>
                <a:chOff x="1609030" y="1630602"/>
                <a:chExt cx="134323" cy="1696260"/>
              </a:xfrm>
            </p:grpSpPr>
            <p:cxnSp>
              <p:nvCxnSpPr>
                <p:cNvPr id="2548" name="Straight Arrow Connector 254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9" name="Freeform 254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0" name="Straight Arrow Connector 254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1" name="Freeform 255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2" name="Straight Arrow Connector 255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3" name="Freeform 255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4" name="Straight Arrow Connector 255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5" name="Freeform 255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6" name="Straight Arrow Connector 2555"/>
                <p:cNvCxnSpPr/>
                <p:nvPr/>
              </p:nvCxnSpPr>
              <p:spPr>
                <a:xfrm flipV="1">
                  <a:off x="1729066" y="163060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7" name="Freeform 255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4" name="Group 2483"/>
              <p:cNvGrpSpPr/>
              <p:nvPr/>
            </p:nvGrpSpPr>
            <p:grpSpPr>
              <a:xfrm>
                <a:off x="2903911" y="3743820"/>
                <a:ext cx="134323" cy="1691030"/>
                <a:chOff x="1609030" y="1635832"/>
                <a:chExt cx="134323" cy="1691030"/>
              </a:xfrm>
            </p:grpSpPr>
            <p:cxnSp>
              <p:nvCxnSpPr>
                <p:cNvPr id="2538" name="Straight Arrow Connector 253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9" name="Freeform 253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0" name="Straight Arrow Connector 253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1" name="Freeform 254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2" name="Straight Arrow Connector 254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3" name="Freeform 254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4" name="Straight Arrow Connector 254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5" name="Freeform 254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6" name="Straight Arrow Connector 2545"/>
                <p:cNvCxnSpPr/>
                <p:nvPr/>
              </p:nvCxnSpPr>
              <p:spPr>
                <a:xfrm flipV="1">
                  <a:off x="1736934" y="163583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7" name="Freeform 254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5" name="Group 2484"/>
              <p:cNvGrpSpPr/>
              <p:nvPr/>
            </p:nvGrpSpPr>
            <p:grpSpPr>
              <a:xfrm>
                <a:off x="7402725" y="3907669"/>
                <a:ext cx="134323" cy="1507499"/>
                <a:chOff x="1609030" y="1819363"/>
                <a:chExt cx="134323" cy="1507499"/>
              </a:xfrm>
            </p:grpSpPr>
            <p:cxnSp>
              <p:nvCxnSpPr>
                <p:cNvPr id="2529" name="Straight Arrow Connector 252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0" name="Freeform 252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1" name="Straight Arrow Connector 253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2" name="Freeform 253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3" name="Straight Arrow Connector 253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4" name="Freeform 253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5" name="Straight Arrow Connector 253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6" name="Freeform 253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7" name="Freeform 253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6" name="Group 2485"/>
              <p:cNvGrpSpPr/>
              <p:nvPr/>
            </p:nvGrpSpPr>
            <p:grpSpPr>
              <a:xfrm flipV="1">
                <a:off x="5548774" y="1821697"/>
                <a:ext cx="138312" cy="1715995"/>
                <a:chOff x="1609030" y="1955765"/>
                <a:chExt cx="138312" cy="1715995"/>
              </a:xfrm>
            </p:grpSpPr>
            <p:cxnSp>
              <p:nvCxnSpPr>
                <p:cNvPr id="2519" name="Straight Arrow Connector 251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0" name="Freeform 2519"/>
                <p:cNvSpPr/>
                <p:nvPr/>
              </p:nvSpPr>
              <p:spPr>
                <a:xfrm>
                  <a:off x="1611133" y="3561694"/>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1" name="Straight Arrow Connector 252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2" name="Freeform 252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3" name="Straight Arrow Connector 252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4" name="Freeform 252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5" name="Straight Arrow Connector 252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6" name="Freeform 252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7" name="Straight Arrow Connector 252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8" name="Freeform 252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7" name="Group 2486"/>
              <p:cNvGrpSpPr/>
              <p:nvPr/>
            </p:nvGrpSpPr>
            <p:grpSpPr>
              <a:xfrm flipH="1">
                <a:off x="1876425" y="1815481"/>
                <a:ext cx="138312" cy="1721469"/>
                <a:chOff x="1609030" y="1819363"/>
                <a:chExt cx="138312" cy="1721469"/>
              </a:xfrm>
            </p:grpSpPr>
            <p:cxnSp>
              <p:nvCxnSpPr>
                <p:cNvPr id="2509" name="Straight Arrow Connector 250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0" name="Freeform 250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1" name="Straight Arrow Connector 251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2" name="Freeform 251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3" name="Straight Arrow Connector 251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4" name="Freeform 251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5" name="Straight Arrow Connector 251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6" name="Freeform 251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7" name="Straight Arrow Connector 251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8" name="Freeform 251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8" name="Group 2487"/>
              <p:cNvGrpSpPr/>
              <p:nvPr/>
            </p:nvGrpSpPr>
            <p:grpSpPr>
              <a:xfrm flipH="1">
                <a:off x="2509594" y="1821697"/>
                <a:ext cx="138312" cy="1721469"/>
                <a:chOff x="1609030" y="1819363"/>
                <a:chExt cx="138312" cy="1721469"/>
              </a:xfrm>
            </p:grpSpPr>
            <p:cxnSp>
              <p:nvCxnSpPr>
                <p:cNvPr id="2499" name="Straight Arrow Connector 249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0" name="Freeform 249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1" name="Straight Arrow Connector 250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2" name="Freeform 250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3" name="Straight Arrow Connector 250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4" name="Freeform 250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5" name="Straight Arrow Connector 250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6" name="Freeform 250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7" name="Straight Arrow Connector 250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8" name="Freeform 250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89" name="Straight Arrow Connector 2488"/>
              <p:cNvCxnSpPr/>
              <p:nvPr/>
            </p:nvCxnSpPr>
            <p:spPr>
              <a:xfrm>
                <a:off x="2066570"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0" name="Straight Arrow Connector 2489"/>
              <p:cNvCxnSpPr/>
              <p:nvPr/>
            </p:nvCxnSpPr>
            <p:spPr>
              <a:xfrm>
                <a:off x="2704880" y="1817745"/>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1" name="Straight Arrow Connector 2490"/>
              <p:cNvCxnSpPr/>
              <p:nvPr/>
            </p:nvCxnSpPr>
            <p:spPr>
              <a:xfrm>
                <a:off x="2073133" y="3736739"/>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2" name="Straight Arrow Connector 2491"/>
              <p:cNvCxnSpPr/>
              <p:nvPr/>
            </p:nvCxnSpPr>
            <p:spPr>
              <a:xfrm>
                <a:off x="2709520" y="3736739"/>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3" name="Straight Arrow Connector 2492"/>
              <p:cNvCxnSpPr/>
              <p:nvPr/>
            </p:nvCxnSpPr>
            <p:spPr>
              <a:xfrm rot="16200000">
                <a:off x="4341536" y="2736046"/>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4" name="Straight Arrow Connector 2493"/>
              <p:cNvCxnSpPr/>
              <p:nvPr/>
            </p:nvCxnSpPr>
            <p:spPr>
              <a:xfrm rot="16200000">
                <a:off x="4341536" y="2859153"/>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5" name="Straight Arrow Connector 2494"/>
              <p:cNvCxnSpPr/>
              <p:nvPr/>
            </p:nvCxnSpPr>
            <p:spPr>
              <a:xfrm rot="5400000" flipH="1">
                <a:off x="4116664" y="2539721"/>
                <a:ext cx="0" cy="1680128"/>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6" name="Straight Arrow Connector 2495"/>
              <p:cNvCxnSpPr/>
              <p:nvPr/>
            </p:nvCxnSpPr>
            <p:spPr>
              <a:xfrm rot="5400000" flipH="1">
                <a:off x="4136462" y="3093115"/>
                <a:ext cx="0" cy="1680128"/>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7" name="Straight Arrow Connector 2496"/>
              <p:cNvCxnSpPr/>
              <p:nvPr/>
            </p:nvCxnSpPr>
            <p:spPr>
              <a:xfrm rot="16200000">
                <a:off x="6618504" y="3359081"/>
                <a:ext cx="0" cy="647762"/>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8" name="Straight Arrow Connector 2497"/>
              <p:cNvCxnSpPr/>
              <p:nvPr/>
            </p:nvCxnSpPr>
            <p:spPr>
              <a:xfrm rot="5400000" flipH="1">
                <a:off x="6413430" y="3593043"/>
                <a:ext cx="0" cy="647762"/>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178391" y="1306860"/>
              <a:ext cx="498475" cy="369888"/>
            </a:xfrm>
            <a:prstGeom prst="rect">
              <a:avLst/>
            </a:prstGeom>
            <a:noFill/>
          </p:spPr>
          <p:txBody>
            <a:bodyPr>
              <a:spAutoFit/>
            </a:bodyPr>
            <a:lstStyle/>
            <a:p>
              <a:pPr>
                <a:defRPr/>
              </a:pPr>
              <a:r>
                <a:rPr lang="en-US" dirty="0">
                  <a:solidFill>
                    <a:schemeClr val="bg1"/>
                  </a:solidFill>
                  <a:latin typeface="+mn-lt"/>
                </a:rPr>
                <a:t>IC</a:t>
              </a:r>
            </a:p>
          </p:txBody>
        </p:sp>
        <p:sp>
          <p:nvSpPr>
            <p:cNvPr id="6" name="Text Box 207"/>
            <p:cNvSpPr txBox="1">
              <a:spLocks noChangeArrowheads="1"/>
            </p:cNvSpPr>
            <p:nvPr/>
          </p:nvSpPr>
          <p:spPr bwMode="auto">
            <a:xfrm>
              <a:off x="4713503" y="1243360"/>
              <a:ext cx="3109913" cy="400110"/>
            </a:xfrm>
            <a:prstGeom prst="rect">
              <a:avLst/>
            </a:prstGeom>
            <a:noFill/>
            <a:ln w="9525">
              <a:noFill/>
              <a:miter lim="800000"/>
              <a:headEnd/>
              <a:tailEnd/>
            </a:ln>
          </p:spPr>
          <p:txBody>
            <a:bodyPr>
              <a:spAutoFit/>
            </a:bodyPr>
            <a:lstStyle/>
            <a:p>
              <a:pPr>
                <a:defRPr/>
              </a:pPr>
              <a:r>
                <a:rPr lang="en-US" altLang="ko-KR" sz="2000" dirty="0">
                  <a:latin typeface="+mn-lt"/>
                  <a:ea typeface="Gulim" pitchFamily="34" charset="-127"/>
                </a:rPr>
                <a:t>Top decoupling capacitors</a:t>
              </a:r>
            </a:p>
          </p:txBody>
        </p:sp>
        <p:sp>
          <p:nvSpPr>
            <p:cNvPr id="7" name="Text Box 207"/>
            <p:cNvSpPr txBox="1">
              <a:spLocks noChangeArrowheads="1"/>
            </p:cNvSpPr>
            <p:nvPr/>
          </p:nvSpPr>
          <p:spPr bwMode="auto">
            <a:xfrm>
              <a:off x="546100" y="1225897"/>
              <a:ext cx="2559050" cy="400110"/>
            </a:xfrm>
            <a:prstGeom prst="rect">
              <a:avLst/>
            </a:prstGeom>
            <a:noFill/>
            <a:ln w="9525">
              <a:noFill/>
              <a:miter lim="800000"/>
              <a:headEnd/>
              <a:tailEnd/>
            </a:ln>
          </p:spPr>
          <p:txBody>
            <a:bodyPr wrap="square">
              <a:spAutoFit/>
            </a:bodyPr>
            <a:lstStyle/>
            <a:p>
              <a:pPr>
                <a:defRPr/>
              </a:pPr>
              <a:r>
                <a:rPr lang="en-US" altLang="ko-KR" sz="2000" dirty="0">
                  <a:latin typeface="+mn-lt"/>
                  <a:ea typeface="Gulim" pitchFamily="34" charset="-127"/>
                </a:rPr>
                <a:t>Looking from the IC</a:t>
              </a:r>
            </a:p>
          </p:txBody>
        </p:sp>
        <p:sp>
          <p:nvSpPr>
            <p:cNvPr id="1074" name="Text Box 207"/>
            <p:cNvSpPr txBox="1">
              <a:spLocks noChangeArrowheads="1"/>
            </p:cNvSpPr>
            <p:nvPr/>
          </p:nvSpPr>
          <p:spPr bwMode="auto">
            <a:xfrm>
              <a:off x="199082" y="5906646"/>
              <a:ext cx="4215038" cy="400110"/>
            </a:xfrm>
            <a:prstGeom prst="rect">
              <a:avLst/>
            </a:prstGeom>
            <a:noFill/>
            <a:ln w="9525">
              <a:noFill/>
              <a:miter lim="800000"/>
              <a:headEnd/>
              <a:tailEnd/>
            </a:ln>
          </p:spPr>
          <p:txBody>
            <a:bodyPr wrap="square">
              <a:spAutoFit/>
            </a:bodyPr>
            <a:lstStyle/>
            <a:p>
              <a:pPr algn="l">
                <a:spcBef>
                  <a:spcPts val="0"/>
                </a:spcBef>
                <a:defRPr/>
              </a:pPr>
              <a:r>
                <a:rPr lang="en-US" altLang="ko-KR" sz="2000" dirty="0">
                  <a:latin typeface="+mn-lt"/>
                  <a:ea typeface="Gulim" pitchFamily="34" charset="-127"/>
                </a:rPr>
                <a:t>Decoupling capacitors sharing IC </a:t>
              </a:r>
              <a:r>
                <a:rPr lang="en-US" altLang="ko-KR" sz="2000" dirty="0" err="1">
                  <a:latin typeface="+mn-lt"/>
                  <a:ea typeface="Gulim" pitchFamily="34" charset="-127"/>
                </a:rPr>
                <a:t>vias</a:t>
              </a:r>
              <a:endParaRPr lang="en-US" altLang="ko-KR" sz="2000" dirty="0">
                <a:latin typeface="+mn-lt"/>
                <a:ea typeface="Gulim" pitchFamily="34" charset="-127"/>
              </a:endParaRPr>
            </a:p>
          </p:txBody>
        </p:sp>
        <p:sp>
          <p:nvSpPr>
            <p:cNvPr id="1972" name="Down Arrow 1971"/>
            <p:cNvSpPr/>
            <p:nvPr/>
          </p:nvSpPr>
          <p:spPr>
            <a:xfrm>
              <a:off x="1651000" y="1548161"/>
              <a:ext cx="422275"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sp>
        <p:nvSpPr>
          <p:cNvPr id="248" name="Title 2"/>
          <p:cNvSpPr>
            <a:spLocks noGrp="1"/>
          </p:cNvSpPr>
          <p:nvPr>
            <p:ph type="title"/>
          </p:nvPr>
        </p:nvSpPr>
        <p:spPr>
          <a:xfrm>
            <a:off x="1488511" y="206097"/>
            <a:ext cx="7200900" cy="842731"/>
          </a:xfrm>
        </p:spPr>
        <p:txBody>
          <a:bodyPr/>
          <a:lstStyle/>
          <a:p>
            <a:r>
              <a:rPr lang="en-US" sz="2800" dirty="0" smtClean="0"/>
              <a:t>The Objective and Guiding Physics:</a:t>
            </a:r>
            <a:br>
              <a:rPr lang="en-US" sz="2800" dirty="0" smtClean="0"/>
            </a:br>
            <a:r>
              <a:rPr lang="en-US" sz="2800" dirty="0" smtClean="0"/>
              <a:t>Conduction Current Path </a:t>
            </a:r>
            <a:r>
              <a:rPr lang="en-US" sz="2800" dirty="0" smtClean="0">
                <a:solidFill>
                  <a:schemeClr val="bg1">
                    <a:lumMod val="75000"/>
                  </a:schemeClr>
                </a:solidFill>
              </a:rPr>
              <a:t>results in Inductance </a:t>
            </a:r>
            <a:endParaRPr lang="en-US" sz="2800" dirty="0">
              <a:solidFill>
                <a:schemeClr val="bg1">
                  <a:lumMod val="75000"/>
                </a:schemeClr>
              </a:solidFill>
            </a:endParaRPr>
          </a:p>
        </p:txBody>
      </p:sp>
    </p:spTree>
    <p:extLst>
      <p:ext uri="{BB962C8B-B14F-4D97-AF65-F5344CB8AC3E}">
        <p14:creationId xmlns:p14="http://schemas.microsoft.com/office/powerpoint/2010/main" val="37651306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01600" y="1225897"/>
            <a:ext cx="8381386" cy="4737100"/>
            <a:chOff x="101600" y="1225897"/>
            <a:chExt cx="8381386" cy="4737100"/>
          </a:xfrm>
        </p:grpSpPr>
        <p:grpSp>
          <p:nvGrpSpPr>
            <p:cNvPr id="1636" name="Group 2468"/>
            <p:cNvGrpSpPr/>
            <p:nvPr/>
          </p:nvGrpSpPr>
          <p:grpSpPr>
            <a:xfrm>
              <a:off x="101600" y="1644426"/>
              <a:ext cx="8381386" cy="4318571"/>
              <a:chOff x="355996" y="1434529"/>
              <a:chExt cx="8381386" cy="4318571"/>
            </a:xfrm>
          </p:grpSpPr>
          <p:grpSp>
            <p:nvGrpSpPr>
              <p:cNvPr id="1637" name="Group 2469"/>
              <p:cNvGrpSpPr/>
              <p:nvPr/>
            </p:nvGrpSpPr>
            <p:grpSpPr>
              <a:xfrm>
                <a:off x="355996" y="1434529"/>
                <a:ext cx="8381386" cy="4318571"/>
                <a:chOff x="170796" y="1434529"/>
                <a:chExt cx="8381386" cy="4318571"/>
              </a:xfrm>
            </p:grpSpPr>
            <p:sp>
              <p:nvSpPr>
                <p:cNvPr id="2598" name="Rectangle 2597"/>
                <p:cNvSpPr/>
                <p:nvPr/>
              </p:nvSpPr>
              <p:spPr bwMode="auto">
                <a:xfrm>
                  <a:off x="1274290"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599" name="Rectangle 2598"/>
                <p:cNvSpPr/>
                <p:nvPr/>
              </p:nvSpPr>
              <p:spPr bwMode="auto">
                <a:xfrm>
                  <a:off x="1594923"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0" name="Rectangle 2599"/>
                <p:cNvSpPr/>
                <p:nvPr/>
              </p:nvSpPr>
              <p:spPr bwMode="auto">
                <a:xfrm>
                  <a:off x="1915131"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1" name="Rectangle 2600"/>
                <p:cNvSpPr/>
                <p:nvPr/>
              </p:nvSpPr>
              <p:spPr bwMode="auto">
                <a:xfrm>
                  <a:off x="2235339"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2" name="Rectangle 2601"/>
                <p:cNvSpPr/>
                <p:nvPr/>
              </p:nvSpPr>
              <p:spPr bwMode="auto">
                <a:xfrm>
                  <a:off x="2557361"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3" name="Rectangle 2602"/>
                <p:cNvSpPr/>
                <p:nvPr/>
              </p:nvSpPr>
              <p:spPr bwMode="auto">
                <a:xfrm>
                  <a:off x="2877571"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4" name="Rectangle 2603"/>
                <p:cNvSpPr/>
                <p:nvPr/>
              </p:nvSpPr>
              <p:spPr bwMode="auto">
                <a:xfrm>
                  <a:off x="5197823"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5" name="Rectangle 2604"/>
                <p:cNvSpPr/>
                <p:nvPr/>
              </p:nvSpPr>
              <p:spPr bwMode="auto">
                <a:xfrm>
                  <a:off x="5538183"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6" name="Rectangle 2605"/>
                <p:cNvSpPr/>
                <p:nvPr/>
              </p:nvSpPr>
              <p:spPr bwMode="auto">
                <a:xfrm>
                  <a:off x="7074287"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7" name="Rectangle 2606"/>
                <p:cNvSpPr/>
                <p:nvPr/>
              </p:nvSpPr>
              <p:spPr bwMode="auto">
                <a:xfrm>
                  <a:off x="7439277"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nvGrpSpPr>
                <p:cNvPr id="1638" name="Group 143"/>
                <p:cNvGrpSpPr>
                  <a:grpSpLocks/>
                </p:cNvGrpSpPr>
                <p:nvPr/>
              </p:nvGrpSpPr>
              <p:grpSpPr bwMode="auto">
                <a:xfrm>
                  <a:off x="170796" y="1849958"/>
                  <a:ext cx="8381386" cy="53544"/>
                  <a:chOff x="1653221" y="2084261"/>
                  <a:chExt cx="5941859" cy="44455"/>
                </a:xfrm>
                <a:solidFill>
                  <a:schemeClr val="accent1"/>
                </a:solidFill>
              </p:grpSpPr>
              <p:sp>
                <p:nvSpPr>
                  <p:cNvPr id="2699" name="Rectangle 2698"/>
                  <p:cNvSpPr/>
                  <p:nvPr/>
                </p:nvSpPr>
                <p:spPr>
                  <a:xfrm>
                    <a:off x="1653221" y="2084261"/>
                    <a:ext cx="685782"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0" name="Rectangle 2699"/>
                  <p:cNvSpPr/>
                  <p:nvPr/>
                </p:nvSpPr>
                <p:spPr>
                  <a:xfrm>
                    <a:off x="2567597" y="2084261"/>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1" name="Rectangle 2700"/>
                  <p:cNvSpPr/>
                  <p:nvPr/>
                </p:nvSpPr>
                <p:spPr>
                  <a:xfrm>
                    <a:off x="3024786" y="2084261"/>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2" name="Rectangle 2701"/>
                  <p:cNvSpPr/>
                  <p:nvPr/>
                </p:nvSpPr>
                <p:spPr>
                  <a:xfrm>
                    <a:off x="3483365" y="2084261"/>
                    <a:ext cx="1646827"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3" name="Rectangle 2702"/>
                  <p:cNvSpPr/>
                  <p:nvPr/>
                </p:nvSpPr>
                <p:spPr>
                  <a:xfrm>
                    <a:off x="5355176" y="2084261"/>
                    <a:ext cx="109693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4" name="Rectangle 2703"/>
                  <p:cNvSpPr/>
                  <p:nvPr/>
                </p:nvSpPr>
                <p:spPr>
                  <a:xfrm>
                    <a:off x="6680704" y="2084261"/>
                    <a:ext cx="914376"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39" name="Group 144"/>
                <p:cNvGrpSpPr>
                  <a:grpSpLocks/>
                </p:cNvGrpSpPr>
                <p:nvPr/>
              </p:nvGrpSpPr>
              <p:grpSpPr bwMode="auto">
                <a:xfrm>
                  <a:off x="170796" y="2201821"/>
                  <a:ext cx="8381386" cy="53544"/>
                  <a:chOff x="1653221" y="2084394"/>
                  <a:chExt cx="5941859" cy="44455"/>
                </a:xfrm>
                <a:solidFill>
                  <a:schemeClr val="accent1"/>
                </a:solidFill>
              </p:grpSpPr>
              <p:sp>
                <p:nvSpPr>
                  <p:cNvPr id="2693" name="Rectangle 2692"/>
                  <p:cNvSpPr/>
                  <p:nvPr/>
                </p:nvSpPr>
                <p:spPr>
                  <a:xfrm>
                    <a:off x="1653221" y="2084394"/>
                    <a:ext cx="685782"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4" name="Rectangle 2693"/>
                  <p:cNvSpPr/>
                  <p:nvPr/>
                </p:nvSpPr>
                <p:spPr>
                  <a:xfrm>
                    <a:off x="2567597" y="2084394"/>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5" name="Rectangle 2694"/>
                  <p:cNvSpPr/>
                  <p:nvPr/>
                </p:nvSpPr>
                <p:spPr>
                  <a:xfrm>
                    <a:off x="3024786" y="2084394"/>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6" name="Rectangle 2695"/>
                  <p:cNvSpPr/>
                  <p:nvPr/>
                </p:nvSpPr>
                <p:spPr>
                  <a:xfrm>
                    <a:off x="3483365" y="2084394"/>
                    <a:ext cx="1646827"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7" name="Rectangle 2696"/>
                  <p:cNvSpPr/>
                  <p:nvPr/>
                </p:nvSpPr>
                <p:spPr>
                  <a:xfrm>
                    <a:off x="5355176" y="2084394"/>
                    <a:ext cx="109693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8" name="Rectangle 2697"/>
                  <p:cNvSpPr/>
                  <p:nvPr/>
                </p:nvSpPr>
                <p:spPr>
                  <a:xfrm>
                    <a:off x="6680704" y="2084394"/>
                    <a:ext cx="914376"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40" name="Group 152"/>
                <p:cNvGrpSpPr>
                  <a:grpSpLocks/>
                </p:cNvGrpSpPr>
                <p:nvPr/>
              </p:nvGrpSpPr>
              <p:grpSpPr bwMode="auto">
                <a:xfrm>
                  <a:off x="170796" y="2551782"/>
                  <a:ext cx="8381386" cy="55457"/>
                  <a:chOff x="1653221" y="2082940"/>
                  <a:chExt cx="5941859" cy="46043"/>
                </a:xfrm>
                <a:solidFill>
                  <a:schemeClr val="accent1"/>
                </a:solidFill>
              </p:grpSpPr>
              <p:sp>
                <p:nvSpPr>
                  <p:cNvPr id="2687" name="Rectangle 2686"/>
                  <p:cNvSpPr/>
                  <p:nvPr/>
                </p:nvSpPr>
                <p:spPr>
                  <a:xfrm>
                    <a:off x="1653221" y="2082940"/>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8" name="Rectangle 2687"/>
                  <p:cNvSpPr/>
                  <p:nvPr/>
                </p:nvSpPr>
                <p:spPr>
                  <a:xfrm>
                    <a:off x="2567597" y="2082940"/>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9" name="Rectangle 2688"/>
                  <p:cNvSpPr/>
                  <p:nvPr/>
                </p:nvSpPr>
                <p:spPr>
                  <a:xfrm>
                    <a:off x="3024786" y="2082940"/>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0" name="Rectangle 2689"/>
                  <p:cNvSpPr/>
                  <p:nvPr/>
                </p:nvSpPr>
                <p:spPr>
                  <a:xfrm>
                    <a:off x="3483365" y="2082940"/>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1" name="Rectangle 2690"/>
                  <p:cNvSpPr/>
                  <p:nvPr/>
                </p:nvSpPr>
                <p:spPr>
                  <a:xfrm>
                    <a:off x="5355176" y="2082940"/>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2" name="Rectangle 2691"/>
                  <p:cNvSpPr/>
                  <p:nvPr/>
                </p:nvSpPr>
                <p:spPr>
                  <a:xfrm>
                    <a:off x="6680704" y="2082940"/>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41" name="Group 160"/>
                <p:cNvGrpSpPr>
                  <a:grpSpLocks/>
                </p:cNvGrpSpPr>
                <p:nvPr/>
              </p:nvGrpSpPr>
              <p:grpSpPr bwMode="auto">
                <a:xfrm>
                  <a:off x="170796" y="2903645"/>
                  <a:ext cx="8381386" cy="55457"/>
                  <a:chOff x="1653221" y="2083073"/>
                  <a:chExt cx="5941859" cy="46043"/>
                </a:xfrm>
                <a:solidFill>
                  <a:schemeClr val="accent1"/>
                </a:solidFill>
              </p:grpSpPr>
              <p:sp>
                <p:nvSpPr>
                  <p:cNvPr id="2681" name="Rectangle 2680"/>
                  <p:cNvSpPr/>
                  <p:nvPr/>
                </p:nvSpPr>
                <p:spPr>
                  <a:xfrm>
                    <a:off x="1653221" y="2083073"/>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2" name="Rectangle 2681"/>
                  <p:cNvSpPr/>
                  <p:nvPr/>
                </p:nvSpPr>
                <p:spPr>
                  <a:xfrm>
                    <a:off x="2567597" y="2083073"/>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3" name="Rectangle 2682"/>
                  <p:cNvSpPr/>
                  <p:nvPr/>
                </p:nvSpPr>
                <p:spPr>
                  <a:xfrm>
                    <a:off x="3024786" y="2083073"/>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4" name="Rectangle 2683"/>
                  <p:cNvSpPr/>
                  <p:nvPr/>
                </p:nvSpPr>
                <p:spPr>
                  <a:xfrm>
                    <a:off x="3483365" y="2083073"/>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5" name="Rectangle 2684"/>
                  <p:cNvSpPr/>
                  <p:nvPr/>
                </p:nvSpPr>
                <p:spPr>
                  <a:xfrm>
                    <a:off x="5355176" y="2083073"/>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6" name="Rectangle 2685"/>
                  <p:cNvSpPr/>
                  <p:nvPr/>
                </p:nvSpPr>
                <p:spPr>
                  <a:xfrm>
                    <a:off x="6680704" y="2083073"/>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2" name="Group 168"/>
                <p:cNvGrpSpPr>
                  <a:grpSpLocks/>
                </p:cNvGrpSpPr>
                <p:nvPr/>
              </p:nvGrpSpPr>
              <p:grpSpPr bwMode="auto">
                <a:xfrm>
                  <a:off x="170796" y="3255508"/>
                  <a:ext cx="8381386" cy="55457"/>
                  <a:chOff x="1653221" y="2083207"/>
                  <a:chExt cx="5941859" cy="46043"/>
                </a:xfrm>
                <a:solidFill>
                  <a:schemeClr val="accent1"/>
                </a:solidFill>
              </p:grpSpPr>
              <p:sp>
                <p:nvSpPr>
                  <p:cNvPr id="2675" name="Rectangle 2674"/>
                  <p:cNvSpPr/>
                  <p:nvPr/>
                </p:nvSpPr>
                <p:spPr>
                  <a:xfrm>
                    <a:off x="1653221" y="20832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6" name="Rectangle 2675"/>
                  <p:cNvSpPr/>
                  <p:nvPr/>
                </p:nvSpPr>
                <p:spPr>
                  <a:xfrm>
                    <a:off x="2567597" y="20832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7" name="Rectangle 2676"/>
                  <p:cNvSpPr/>
                  <p:nvPr/>
                </p:nvSpPr>
                <p:spPr>
                  <a:xfrm>
                    <a:off x="3024786" y="20832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8" name="Rectangle 2677"/>
                  <p:cNvSpPr/>
                  <p:nvPr/>
                </p:nvSpPr>
                <p:spPr>
                  <a:xfrm>
                    <a:off x="3483365" y="20832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9" name="Rectangle 2678"/>
                  <p:cNvSpPr/>
                  <p:nvPr/>
                </p:nvSpPr>
                <p:spPr>
                  <a:xfrm>
                    <a:off x="5355176" y="20832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0" name="Rectangle 2679"/>
                  <p:cNvSpPr/>
                  <p:nvPr/>
                </p:nvSpPr>
                <p:spPr>
                  <a:xfrm>
                    <a:off x="6680704" y="20832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3" name="Group 176"/>
                <p:cNvGrpSpPr>
                  <a:grpSpLocks/>
                </p:cNvGrpSpPr>
                <p:nvPr/>
              </p:nvGrpSpPr>
              <p:grpSpPr bwMode="auto">
                <a:xfrm>
                  <a:off x="170796" y="3959235"/>
                  <a:ext cx="8381386" cy="55457"/>
                  <a:chOff x="1653221" y="2083474"/>
                  <a:chExt cx="5941859" cy="46043"/>
                </a:xfrm>
                <a:solidFill>
                  <a:schemeClr val="accent1"/>
                </a:solidFill>
              </p:grpSpPr>
              <p:sp>
                <p:nvSpPr>
                  <p:cNvPr id="2669" name="Rectangle 2668"/>
                  <p:cNvSpPr/>
                  <p:nvPr/>
                </p:nvSpPr>
                <p:spPr>
                  <a:xfrm>
                    <a:off x="1653221" y="2083474"/>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0" name="Rectangle 2669"/>
                  <p:cNvSpPr/>
                  <p:nvPr/>
                </p:nvSpPr>
                <p:spPr>
                  <a:xfrm>
                    <a:off x="2567597" y="20834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1" name="Rectangle 2670"/>
                  <p:cNvSpPr/>
                  <p:nvPr/>
                </p:nvSpPr>
                <p:spPr>
                  <a:xfrm>
                    <a:off x="3024786" y="20834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2" name="Rectangle 2671"/>
                  <p:cNvSpPr/>
                  <p:nvPr/>
                </p:nvSpPr>
                <p:spPr>
                  <a:xfrm>
                    <a:off x="3483365" y="2083474"/>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3" name="Rectangle 2672"/>
                  <p:cNvSpPr/>
                  <p:nvPr/>
                </p:nvSpPr>
                <p:spPr>
                  <a:xfrm>
                    <a:off x="5355176" y="2083474"/>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4" name="Rectangle 2673"/>
                  <p:cNvSpPr/>
                  <p:nvPr/>
                </p:nvSpPr>
                <p:spPr>
                  <a:xfrm>
                    <a:off x="6680704" y="2083474"/>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4" name="Group 184"/>
                <p:cNvGrpSpPr>
                  <a:grpSpLocks/>
                </p:cNvGrpSpPr>
                <p:nvPr/>
              </p:nvGrpSpPr>
              <p:grpSpPr bwMode="auto">
                <a:xfrm>
                  <a:off x="170796" y="4311098"/>
                  <a:ext cx="8381386" cy="55457"/>
                  <a:chOff x="1653221" y="2083607"/>
                  <a:chExt cx="5941859" cy="46043"/>
                </a:xfrm>
                <a:solidFill>
                  <a:schemeClr val="accent1"/>
                </a:solidFill>
              </p:grpSpPr>
              <p:sp>
                <p:nvSpPr>
                  <p:cNvPr id="2663" name="Rectangle 2662"/>
                  <p:cNvSpPr/>
                  <p:nvPr/>
                </p:nvSpPr>
                <p:spPr>
                  <a:xfrm>
                    <a:off x="1653221" y="20836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4" name="Rectangle 2663"/>
                  <p:cNvSpPr/>
                  <p:nvPr/>
                </p:nvSpPr>
                <p:spPr>
                  <a:xfrm>
                    <a:off x="2567597" y="20836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5" name="Rectangle 2664"/>
                  <p:cNvSpPr/>
                  <p:nvPr/>
                </p:nvSpPr>
                <p:spPr>
                  <a:xfrm>
                    <a:off x="3024786" y="20836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6" name="Rectangle 2665"/>
                  <p:cNvSpPr/>
                  <p:nvPr/>
                </p:nvSpPr>
                <p:spPr>
                  <a:xfrm>
                    <a:off x="3483365" y="20836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7" name="Rectangle 2666"/>
                  <p:cNvSpPr/>
                  <p:nvPr/>
                </p:nvSpPr>
                <p:spPr>
                  <a:xfrm>
                    <a:off x="5355176" y="20836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8" name="Rectangle 2667"/>
                  <p:cNvSpPr/>
                  <p:nvPr/>
                </p:nvSpPr>
                <p:spPr>
                  <a:xfrm>
                    <a:off x="6680704" y="20836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5" name="Group 192"/>
                <p:cNvGrpSpPr>
                  <a:grpSpLocks/>
                </p:cNvGrpSpPr>
                <p:nvPr/>
              </p:nvGrpSpPr>
              <p:grpSpPr bwMode="auto">
                <a:xfrm>
                  <a:off x="170796" y="4662961"/>
                  <a:ext cx="8381386" cy="55457"/>
                  <a:chOff x="1653221" y="2083741"/>
                  <a:chExt cx="5941859" cy="46043"/>
                </a:xfrm>
                <a:solidFill>
                  <a:schemeClr val="accent1"/>
                </a:solidFill>
              </p:grpSpPr>
              <p:sp>
                <p:nvSpPr>
                  <p:cNvPr id="2657" name="Rectangle 2656"/>
                  <p:cNvSpPr/>
                  <p:nvPr/>
                </p:nvSpPr>
                <p:spPr>
                  <a:xfrm>
                    <a:off x="1653221" y="2083741"/>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8" name="Rectangle 2657"/>
                  <p:cNvSpPr/>
                  <p:nvPr/>
                </p:nvSpPr>
                <p:spPr>
                  <a:xfrm>
                    <a:off x="2567597" y="2083741"/>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9" name="Rectangle 2658"/>
                  <p:cNvSpPr/>
                  <p:nvPr/>
                </p:nvSpPr>
                <p:spPr>
                  <a:xfrm>
                    <a:off x="3024786" y="2083741"/>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0" name="Rectangle 2659"/>
                  <p:cNvSpPr/>
                  <p:nvPr/>
                </p:nvSpPr>
                <p:spPr>
                  <a:xfrm>
                    <a:off x="3483365" y="2083741"/>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1" name="Rectangle 2660"/>
                  <p:cNvSpPr/>
                  <p:nvPr/>
                </p:nvSpPr>
                <p:spPr>
                  <a:xfrm>
                    <a:off x="5355176" y="2083741"/>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2" name="Rectangle 2661"/>
                  <p:cNvSpPr/>
                  <p:nvPr/>
                </p:nvSpPr>
                <p:spPr>
                  <a:xfrm>
                    <a:off x="6680704" y="2083741"/>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6" name="Group 200"/>
                <p:cNvGrpSpPr>
                  <a:grpSpLocks/>
                </p:cNvGrpSpPr>
                <p:nvPr/>
              </p:nvGrpSpPr>
              <p:grpSpPr bwMode="auto">
                <a:xfrm>
                  <a:off x="170796" y="5014824"/>
                  <a:ext cx="8381386" cy="55457"/>
                  <a:chOff x="1653221" y="2083874"/>
                  <a:chExt cx="5941859" cy="46043"/>
                </a:xfrm>
                <a:solidFill>
                  <a:schemeClr val="accent1"/>
                </a:solidFill>
              </p:grpSpPr>
              <p:sp>
                <p:nvSpPr>
                  <p:cNvPr id="2651" name="Rectangle 2650"/>
                  <p:cNvSpPr/>
                  <p:nvPr/>
                </p:nvSpPr>
                <p:spPr>
                  <a:xfrm>
                    <a:off x="1653221" y="2083874"/>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2" name="Rectangle 2651"/>
                  <p:cNvSpPr/>
                  <p:nvPr/>
                </p:nvSpPr>
                <p:spPr>
                  <a:xfrm>
                    <a:off x="2567597" y="20838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3" name="Rectangle 2652"/>
                  <p:cNvSpPr/>
                  <p:nvPr/>
                </p:nvSpPr>
                <p:spPr>
                  <a:xfrm>
                    <a:off x="3024786" y="20838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4" name="Rectangle 2653"/>
                  <p:cNvSpPr/>
                  <p:nvPr/>
                </p:nvSpPr>
                <p:spPr>
                  <a:xfrm>
                    <a:off x="3483365" y="2083874"/>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5" name="Rectangle 2654"/>
                  <p:cNvSpPr/>
                  <p:nvPr/>
                </p:nvSpPr>
                <p:spPr>
                  <a:xfrm>
                    <a:off x="5355176" y="2083874"/>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6" name="Rectangle 2655"/>
                  <p:cNvSpPr/>
                  <p:nvPr/>
                </p:nvSpPr>
                <p:spPr>
                  <a:xfrm>
                    <a:off x="6680704" y="2083874"/>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7" name="Group 208"/>
                <p:cNvGrpSpPr>
                  <a:grpSpLocks/>
                </p:cNvGrpSpPr>
                <p:nvPr/>
              </p:nvGrpSpPr>
              <p:grpSpPr bwMode="auto">
                <a:xfrm>
                  <a:off x="170796" y="5366687"/>
                  <a:ext cx="8381386" cy="55457"/>
                  <a:chOff x="1653221" y="2084007"/>
                  <a:chExt cx="5941859" cy="46043"/>
                </a:xfrm>
                <a:solidFill>
                  <a:schemeClr val="accent1"/>
                </a:solidFill>
              </p:grpSpPr>
              <p:sp>
                <p:nvSpPr>
                  <p:cNvPr id="2645" name="Rectangle 2644"/>
                  <p:cNvSpPr/>
                  <p:nvPr/>
                </p:nvSpPr>
                <p:spPr>
                  <a:xfrm>
                    <a:off x="1653221" y="20840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6" name="Rectangle 2645"/>
                  <p:cNvSpPr/>
                  <p:nvPr/>
                </p:nvSpPr>
                <p:spPr>
                  <a:xfrm>
                    <a:off x="2567597" y="20840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7" name="Rectangle 2646"/>
                  <p:cNvSpPr/>
                  <p:nvPr/>
                </p:nvSpPr>
                <p:spPr>
                  <a:xfrm>
                    <a:off x="3024786" y="20840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8" name="Rectangle 2647"/>
                  <p:cNvSpPr/>
                  <p:nvPr/>
                </p:nvSpPr>
                <p:spPr>
                  <a:xfrm>
                    <a:off x="3483365" y="20840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9" name="Rectangle 2648"/>
                  <p:cNvSpPr/>
                  <p:nvPr/>
                </p:nvSpPr>
                <p:spPr>
                  <a:xfrm>
                    <a:off x="5355176" y="20840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0" name="Rectangle 2649"/>
                  <p:cNvSpPr/>
                  <p:nvPr/>
                </p:nvSpPr>
                <p:spPr>
                  <a:xfrm>
                    <a:off x="6680704" y="20840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8" name="Group 224"/>
                <p:cNvGrpSpPr>
                  <a:grpSpLocks/>
                </p:cNvGrpSpPr>
                <p:nvPr/>
              </p:nvGrpSpPr>
              <p:grpSpPr bwMode="auto">
                <a:xfrm>
                  <a:off x="170796" y="3607373"/>
                  <a:ext cx="8381386" cy="55457"/>
                  <a:chOff x="1642524" y="3582355"/>
                  <a:chExt cx="5941859" cy="46043"/>
                </a:xfrm>
                <a:solidFill>
                  <a:srgbClr val="FF6600"/>
                </a:solidFill>
              </p:grpSpPr>
              <p:sp>
                <p:nvSpPr>
                  <p:cNvPr id="2639" name="Rectangle 2638"/>
                  <p:cNvSpPr/>
                  <p:nvPr/>
                </p:nvSpPr>
                <p:spPr>
                  <a:xfrm>
                    <a:off x="1642524" y="3582355"/>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0" name="Rectangle 2639"/>
                  <p:cNvSpPr/>
                  <p:nvPr/>
                </p:nvSpPr>
                <p:spPr>
                  <a:xfrm>
                    <a:off x="2798194" y="3582355"/>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1" name="Rectangle 2640"/>
                  <p:cNvSpPr/>
                  <p:nvPr/>
                </p:nvSpPr>
                <p:spPr>
                  <a:xfrm>
                    <a:off x="3256969" y="3582355"/>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2" name="Rectangle 2641"/>
                  <p:cNvSpPr/>
                  <p:nvPr/>
                </p:nvSpPr>
                <p:spPr>
                  <a:xfrm>
                    <a:off x="3746123" y="3582355"/>
                    <a:ext cx="160762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3" name="Rectangle 2642"/>
                  <p:cNvSpPr/>
                  <p:nvPr/>
                </p:nvSpPr>
                <p:spPr>
                  <a:xfrm>
                    <a:off x="5593709" y="3582355"/>
                    <a:ext cx="1096935"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4" name="Rectangle 2643"/>
                  <p:cNvSpPr/>
                  <p:nvPr/>
                </p:nvSpPr>
                <p:spPr>
                  <a:xfrm>
                    <a:off x="6944637" y="3582355"/>
                    <a:ext cx="63974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sp>
              <p:nvSpPr>
                <p:cNvPr id="2619" name="Rectangle 2618"/>
                <p:cNvSpPr/>
                <p:nvPr/>
              </p:nvSpPr>
              <p:spPr bwMode="auto">
                <a:xfrm>
                  <a:off x="1066800" y="1434529"/>
                  <a:ext cx="2076028" cy="253388"/>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dirty="0"/>
                    <a:t>IC</a:t>
                  </a:r>
                </a:p>
              </p:txBody>
            </p:sp>
            <p:sp>
              <p:nvSpPr>
                <p:cNvPr id="2620" name="Rectangle 2619"/>
                <p:cNvSpPr/>
                <p:nvPr/>
              </p:nvSpPr>
              <p:spPr bwMode="auto">
                <a:xfrm>
                  <a:off x="1248913"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1" name="Rectangle 2620"/>
                <p:cNvSpPr/>
                <p:nvPr/>
              </p:nvSpPr>
              <p:spPr bwMode="auto">
                <a:xfrm>
                  <a:off x="1896610"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2" name="Rectangle 2621"/>
                <p:cNvSpPr/>
                <p:nvPr/>
              </p:nvSpPr>
              <p:spPr bwMode="auto">
                <a:xfrm>
                  <a:off x="7031755" y="5521581"/>
                  <a:ext cx="515020"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3" name="Rectangle 2622"/>
                <p:cNvSpPr/>
                <p:nvPr/>
              </p:nvSpPr>
              <p:spPr bwMode="auto">
                <a:xfrm>
                  <a:off x="5135138" y="1434997"/>
                  <a:ext cx="515020" cy="219915"/>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cxnSp>
              <p:nvCxnSpPr>
                <p:cNvPr id="2624" name="Straight Connector 2623"/>
                <p:cNvCxnSpPr/>
                <p:nvPr/>
              </p:nvCxnSpPr>
              <p:spPr bwMode="auto">
                <a:xfrm>
                  <a:off x="5788241" y="1519238"/>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5" name="Straight Connector 2624"/>
                <p:cNvCxnSpPr/>
                <p:nvPr/>
              </p:nvCxnSpPr>
              <p:spPr bwMode="auto">
                <a:xfrm>
                  <a:off x="6665310" y="5688014"/>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26" name="Rectangle 2625"/>
                <p:cNvSpPr/>
                <p:nvPr/>
              </p:nvSpPr>
              <p:spPr bwMode="auto">
                <a:xfrm>
                  <a:off x="2527300"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7" name="TextBox 1077"/>
                <p:cNvSpPr txBox="1">
                  <a:spLocks noChangeArrowheads="1"/>
                </p:cNvSpPr>
                <p:nvPr/>
              </p:nvSpPr>
              <p:spPr bwMode="auto">
                <a:xfrm>
                  <a:off x="3868953" y="1628775"/>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a:latin typeface="Times New Roman" pitchFamily="18" charset="0"/>
                      <a:cs typeface="Times New Roman" pitchFamily="18" charset="0"/>
                    </a:rPr>
                    <a:t>GND</a:t>
                  </a:r>
                </a:p>
              </p:txBody>
            </p:sp>
            <p:sp>
              <p:nvSpPr>
                <p:cNvPr id="2628" name="TextBox 1078"/>
                <p:cNvSpPr txBox="1">
                  <a:spLocks noChangeArrowheads="1"/>
                </p:cNvSpPr>
                <p:nvPr/>
              </p:nvSpPr>
              <p:spPr bwMode="auto">
                <a:xfrm>
                  <a:off x="3868953" y="1978342"/>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29" name="TextBox 1079"/>
                <p:cNvSpPr txBox="1">
                  <a:spLocks noChangeArrowheads="1"/>
                </p:cNvSpPr>
                <p:nvPr/>
              </p:nvSpPr>
              <p:spPr bwMode="auto">
                <a:xfrm>
                  <a:off x="3868953" y="2327909"/>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0" name="TextBox 1080"/>
                <p:cNvSpPr txBox="1">
                  <a:spLocks noChangeArrowheads="1"/>
                </p:cNvSpPr>
                <p:nvPr/>
              </p:nvSpPr>
              <p:spPr bwMode="auto">
                <a:xfrm>
                  <a:off x="3868953" y="267747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1" name="TextBox 1081"/>
                <p:cNvSpPr txBox="1">
                  <a:spLocks noChangeArrowheads="1"/>
                </p:cNvSpPr>
                <p:nvPr/>
              </p:nvSpPr>
              <p:spPr bwMode="auto">
                <a:xfrm>
                  <a:off x="3868953" y="3028631"/>
                  <a:ext cx="614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2" name="TextBox 1082"/>
                <p:cNvSpPr txBox="1">
                  <a:spLocks noChangeArrowheads="1"/>
                </p:cNvSpPr>
                <p:nvPr/>
              </p:nvSpPr>
              <p:spPr bwMode="auto">
                <a:xfrm>
                  <a:off x="3868953" y="3730939"/>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3" name="TextBox 1083"/>
                <p:cNvSpPr txBox="1">
                  <a:spLocks noChangeArrowheads="1"/>
                </p:cNvSpPr>
                <p:nvPr/>
              </p:nvSpPr>
              <p:spPr bwMode="auto">
                <a:xfrm>
                  <a:off x="3868953" y="408050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4" name="TextBox 1084"/>
                <p:cNvSpPr txBox="1">
                  <a:spLocks noChangeArrowheads="1"/>
                </p:cNvSpPr>
                <p:nvPr/>
              </p:nvSpPr>
              <p:spPr bwMode="auto">
                <a:xfrm>
                  <a:off x="3868953" y="4431661"/>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5" name="TextBox 1085"/>
                <p:cNvSpPr txBox="1">
                  <a:spLocks noChangeArrowheads="1"/>
                </p:cNvSpPr>
                <p:nvPr/>
              </p:nvSpPr>
              <p:spPr bwMode="auto">
                <a:xfrm>
                  <a:off x="3868953" y="478281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6" name="TextBox 1086"/>
                <p:cNvSpPr txBox="1">
                  <a:spLocks noChangeArrowheads="1"/>
                </p:cNvSpPr>
                <p:nvPr/>
              </p:nvSpPr>
              <p:spPr bwMode="auto">
                <a:xfrm>
                  <a:off x="3868953" y="5133975"/>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7" name="TextBox 1087"/>
                <p:cNvSpPr txBox="1">
                  <a:spLocks noChangeArrowheads="1"/>
                </p:cNvSpPr>
                <p:nvPr/>
              </p:nvSpPr>
              <p:spPr bwMode="auto">
                <a:xfrm>
                  <a:off x="3868953" y="3379785"/>
                  <a:ext cx="614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PWR</a:t>
                  </a:r>
                </a:p>
              </p:txBody>
            </p:sp>
            <p:cxnSp>
              <p:nvCxnSpPr>
                <p:cNvPr id="2638" name="Straight Connector 2637"/>
                <p:cNvCxnSpPr/>
                <p:nvPr/>
              </p:nvCxnSpPr>
              <p:spPr bwMode="auto">
                <a:xfrm>
                  <a:off x="3005556" y="5678502"/>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71" name="Straight Arrow Connector 2470"/>
              <p:cNvCxnSpPr/>
              <p:nvPr/>
            </p:nvCxnSpPr>
            <p:spPr>
              <a:xfrm>
                <a:off x="1556839"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2" name="Straight Arrow Connector 2471"/>
              <p:cNvCxnSpPr/>
              <p:nvPr/>
            </p:nvCxnSpPr>
            <p:spPr>
              <a:xfrm>
                <a:off x="2200573"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3" name="Straight Arrow Connector 2472"/>
              <p:cNvCxnSpPr/>
              <p:nvPr/>
            </p:nvCxnSpPr>
            <p:spPr>
              <a:xfrm>
                <a:off x="2836960" y="181762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4" name="Straight Arrow Connector 2473"/>
              <p:cNvCxnSpPr/>
              <p:nvPr/>
            </p:nvCxnSpPr>
            <p:spPr>
              <a:xfrm>
                <a:off x="1559159"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5" name="Straight Arrow Connector 2474"/>
              <p:cNvCxnSpPr/>
              <p:nvPr/>
            </p:nvCxnSpPr>
            <p:spPr>
              <a:xfrm>
                <a:off x="2195273"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6" name="Straight Arrow Connector 2475"/>
              <p:cNvCxnSpPr/>
              <p:nvPr/>
            </p:nvCxnSpPr>
            <p:spPr>
              <a:xfrm>
                <a:off x="2831660"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7" name="Straight Arrow Connector 2476"/>
              <p:cNvCxnSpPr/>
              <p:nvPr/>
            </p:nvCxnSpPr>
            <p:spPr>
              <a:xfrm>
                <a:off x="7360920" y="3733800"/>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8" name="Straight Arrow Connector 2477"/>
              <p:cNvCxnSpPr/>
              <p:nvPr/>
            </p:nvCxnSpPr>
            <p:spPr>
              <a:xfrm flipV="1">
                <a:off x="5494020" y="1822858"/>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89" name="Group 2478"/>
              <p:cNvGrpSpPr/>
              <p:nvPr/>
            </p:nvGrpSpPr>
            <p:grpSpPr>
              <a:xfrm>
                <a:off x="1609030" y="1819363"/>
                <a:ext cx="138312" cy="1721469"/>
                <a:chOff x="1609030" y="1819363"/>
                <a:chExt cx="138312" cy="1721469"/>
              </a:xfrm>
            </p:grpSpPr>
            <p:cxnSp>
              <p:nvCxnSpPr>
                <p:cNvPr id="2588" name="Straight Arrow Connector 258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9" name="Freeform 258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0" name="Straight Arrow Connector 258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1" name="Freeform 259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2" name="Straight Arrow Connector 259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3" name="Freeform 259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4" name="Straight Arrow Connector 259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5" name="Freeform 259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6" name="Straight Arrow Connector 259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7" name="Freeform 259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0" name="Group 2479"/>
              <p:cNvGrpSpPr/>
              <p:nvPr/>
            </p:nvGrpSpPr>
            <p:grpSpPr>
              <a:xfrm>
                <a:off x="2255881" y="1823288"/>
                <a:ext cx="138312" cy="1721469"/>
                <a:chOff x="1609030" y="1819363"/>
                <a:chExt cx="138312" cy="1721469"/>
              </a:xfrm>
            </p:grpSpPr>
            <p:cxnSp>
              <p:nvCxnSpPr>
                <p:cNvPr id="2578" name="Straight Arrow Connector 257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9" name="Freeform 257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0" name="Straight Arrow Connector 257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1" name="Freeform 258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2" name="Straight Arrow Connector 258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3" name="Freeform 258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4" name="Straight Arrow Connector 258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5" name="Freeform 258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6" name="Straight Arrow Connector 258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7" name="Freeform 258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1" name="Group 2480"/>
              <p:cNvGrpSpPr/>
              <p:nvPr/>
            </p:nvGrpSpPr>
            <p:grpSpPr>
              <a:xfrm>
                <a:off x="2905409" y="1829638"/>
                <a:ext cx="138312" cy="1721469"/>
                <a:chOff x="1609030" y="1819363"/>
                <a:chExt cx="138312" cy="1721469"/>
              </a:xfrm>
            </p:grpSpPr>
            <p:cxnSp>
              <p:nvCxnSpPr>
                <p:cNvPr id="2568" name="Straight Arrow Connector 256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9" name="Freeform 256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0" name="Straight Arrow Connector 256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1" name="Freeform 257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2" name="Straight Arrow Connector 257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3" name="Freeform 257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4" name="Straight Arrow Connector 257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5" name="Freeform 257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6" name="Straight Arrow Connector 257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7" name="Freeform 257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2" name="Group 2481"/>
              <p:cNvGrpSpPr/>
              <p:nvPr/>
            </p:nvGrpSpPr>
            <p:grpSpPr>
              <a:xfrm>
                <a:off x="1608584" y="3733800"/>
                <a:ext cx="134323" cy="1691030"/>
                <a:chOff x="1609030" y="1635832"/>
                <a:chExt cx="134323" cy="1691030"/>
              </a:xfrm>
            </p:grpSpPr>
            <p:cxnSp>
              <p:nvCxnSpPr>
                <p:cNvPr id="2558" name="Straight Arrow Connector 255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9" name="Freeform 255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0" name="Straight Arrow Connector 255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1" name="Freeform 256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2" name="Straight Arrow Connector 256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3" name="Freeform 256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4" name="Straight Arrow Connector 256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5" name="Freeform 256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6" name="Straight Arrow Connector 2565"/>
                <p:cNvCxnSpPr/>
                <p:nvPr/>
              </p:nvCxnSpPr>
              <p:spPr>
                <a:xfrm flipV="1">
                  <a:off x="1736934" y="163583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7" name="Freeform 256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3" name="Group 2482"/>
              <p:cNvGrpSpPr/>
              <p:nvPr/>
            </p:nvGrpSpPr>
            <p:grpSpPr>
              <a:xfrm>
                <a:off x="2246743" y="3729697"/>
                <a:ext cx="134323" cy="1696260"/>
                <a:chOff x="1609030" y="1630602"/>
                <a:chExt cx="134323" cy="1696260"/>
              </a:xfrm>
            </p:grpSpPr>
            <p:cxnSp>
              <p:nvCxnSpPr>
                <p:cNvPr id="2548" name="Straight Arrow Connector 254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9" name="Freeform 254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0" name="Straight Arrow Connector 254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1" name="Freeform 255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2" name="Straight Arrow Connector 255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3" name="Freeform 255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4" name="Straight Arrow Connector 255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5" name="Freeform 255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6" name="Straight Arrow Connector 2555"/>
                <p:cNvCxnSpPr/>
                <p:nvPr/>
              </p:nvCxnSpPr>
              <p:spPr>
                <a:xfrm flipV="1">
                  <a:off x="1729066" y="163060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7" name="Freeform 255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4" name="Group 2483"/>
              <p:cNvGrpSpPr/>
              <p:nvPr/>
            </p:nvGrpSpPr>
            <p:grpSpPr>
              <a:xfrm>
                <a:off x="2903911" y="3743820"/>
                <a:ext cx="134323" cy="1691030"/>
                <a:chOff x="1609030" y="1635832"/>
                <a:chExt cx="134323" cy="1691030"/>
              </a:xfrm>
            </p:grpSpPr>
            <p:cxnSp>
              <p:nvCxnSpPr>
                <p:cNvPr id="2538" name="Straight Arrow Connector 253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9" name="Freeform 253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0" name="Straight Arrow Connector 253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1" name="Freeform 254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2" name="Straight Arrow Connector 254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3" name="Freeform 254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4" name="Straight Arrow Connector 254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5" name="Freeform 254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6" name="Straight Arrow Connector 2545"/>
                <p:cNvCxnSpPr/>
                <p:nvPr/>
              </p:nvCxnSpPr>
              <p:spPr>
                <a:xfrm flipV="1">
                  <a:off x="1736934" y="163583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7" name="Freeform 254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5" name="Group 2484"/>
              <p:cNvGrpSpPr/>
              <p:nvPr/>
            </p:nvGrpSpPr>
            <p:grpSpPr>
              <a:xfrm>
                <a:off x="7402725" y="3907669"/>
                <a:ext cx="134323" cy="1507499"/>
                <a:chOff x="1609030" y="1819363"/>
                <a:chExt cx="134323" cy="1507499"/>
              </a:xfrm>
            </p:grpSpPr>
            <p:cxnSp>
              <p:nvCxnSpPr>
                <p:cNvPr id="2529" name="Straight Arrow Connector 252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0" name="Freeform 252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1" name="Straight Arrow Connector 253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2" name="Freeform 253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3" name="Straight Arrow Connector 253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4" name="Freeform 253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5" name="Straight Arrow Connector 253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6" name="Freeform 253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7" name="Freeform 253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6" name="Group 2485"/>
              <p:cNvGrpSpPr/>
              <p:nvPr/>
            </p:nvGrpSpPr>
            <p:grpSpPr>
              <a:xfrm flipV="1">
                <a:off x="5548774" y="1821697"/>
                <a:ext cx="138312" cy="1715995"/>
                <a:chOff x="1609030" y="1955765"/>
                <a:chExt cx="138312" cy="1715995"/>
              </a:xfrm>
            </p:grpSpPr>
            <p:cxnSp>
              <p:nvCxnSpPr>
                <p:cNvPr id="2519" name="Straight Arrow Connector 251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0" name="Freeform 2519"/>
                <p:cNvSpPr/>
                <p:nvPr/>
              </p:nvSpPr>
              <p:spPr>
                <a:xfrm>
                  <a:off x="1611133" y="3561694"/>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1" name="Straight Arrow Connector 252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2" name="Freeform 252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3" name="Straight Arrow Connector 252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4" name="Freeform 252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5" name="Straight Arrow Connector 252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6" name="Freeform 252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7" name="Straight Arrow Connector 252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8" name="Freeform 252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7" name="Group 2486"/>
              <p:cNvGrpSpPr/>
              <p:nvPr/>
            </p:nvGrpSpPr>
            <p:grpSpPr>
              <a:xfrm flipH="1">
                <a:off x="1876425" y="1815481"/>
                <a:ext cx="138312" cy="1721469"/>
                <a:chOff x="1609030" y="1819363"/>
                <a:chExt cx="138312" cy="1721469"/>
              </a:xfrm>
            </p:grpSpPr>
            <p:cxnSp>
              <p:nvCxnSpPr>
                <p:cNvPr id="2509" name="Straight Arrow Connector 250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0" name="Freeform 250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1" name="Straight Arrow Connector 251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2" name="Freeform 251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3" name="Straight Arrow Connector 251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4" name="Freeform 251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5" name="Straight Arrow Connector 251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6" name="Freeform 251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7" name="Straight Arrow Connector 251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8" name="Freeform 251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8" name="Group 2487"/>
              <p:cNvGrpSpPr/>
              <p:nvPr/>
            </p:nvGrpSpPr>
            <p:grpSpPr>
              <a:xfrm flipH="1">
                <a:off x="2509594" y="1821697"/>
                <a:ext cx="138312" cy="1721469"/>
                <a:chOff x="1609030" y="1819363"/>
                <a:chExt cx="138312" cy="1721469"/>
              </a:xfrm>
            </p:grpSpPr>
            <p:cxnSp>
              <p:nvCxnSpPr>
                <p:cNvPr id="2499" name="Straight Arrow Connector 249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0" name="Freeform 249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1" name="Straight Arrow Connector 250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2" name="Freeform 250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3" name="Straight Arrow Connector 250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4" name="Freeform 250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5" name="Straight Arrow Connector 250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6" name="Freeform 250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7" name="Straight Arrow Connector 250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8" name="Freeform 250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89" name="Straight Arrow Connector 2488"/>
              <p:cNvCxnSpPr/>
              <p:nvPr/>
            </p:nvCxnSpPr>
            <p:spPr>
              <a:xfrm>
                <a:off x="2066570"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0" name="Straight Arrow Connector 2489"/>
              <p:cNvCxnSpPr/>
              <p:nvPr/>
            </p:nvCxnSpPr>
            <p:spPr>
              <a:xfrm>
                <a:off x="2704880" y="1817745"/>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1" name="Straight Arrow Connector 2490"/>
              <p:cNvCxnSpPr/>
              <p:nvPr/>
            </p:nvCxnSpPr>
            <p:spPr>
              <a:xfrm>
                <a:off x="2073133" y="3736739"/>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2" name="Straight Arrow Connector 2491"/>
              <p:cNvCxnSpPr/>
              <p:nvPr/>
            </p:nvCxnSpPr>
            <p:spPr>
              <a:xfrm>
                <a:off x="2709520" y="3736739"/>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3" name="Straight Arrow Connector 2492"/>
              <p:cNvCxnSpPr/>
              <p:nvPr/>
            </p:nvCxnSpPr>
            <p:spPr>
              <a:xfrm rot="16200000">
                <a:off x="4341536" y="2736046"/>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4" name="Straight Arrow Connector 2493"/>
              <p:cNvCxnSpPr/>
              <p:nvPr/>
            </p:nvCxnSpPr>
            <p:spPr>
              <a:xfrm rot="16200000">
                <a:off x="4341536" y="2859153"/>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5" name="Straight Arrow Connector 2494"/>
              <p:cNvCxnSpPr/>
              <p:nvPr/>
            </p:nvCxnSpPr>
            <p:spPr>
              <a:xfrm rot="5400000" flipH="1">
                <a:off x="4116664" y="2539721"/>
                <a:ext cx="0" cy="1680128"/>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6" name="Straight Arrow Connector 2495"/>
              <p:cNvCxnSpPr/>
              <p:nvPr/>
            </p:nvCxnSpPr>
            <p:spPr>
              <a:xfrm rot="5400000" flipH="1">
                <a:off x="4136462" y="3093115"/>
                <a:ext cx="0" cy="1680128"/>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7" name="Straight Arrow Connector 2496"/>
              <p:cNvCxnSpPr/>
              <p:nvPr/>
            </p:nvCxnSpPr>
            <p:spPr>
              <a:xfrm rot="16200000">
                <a:off x="6618504" y="3359081"/>
                <a:ext cx="0" cy="647762"/>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8" name="Straight Arrow Connector 2497"/>
              <p:cNvCxnSpPr/>
              <p:nvPr/>
            </p:nvCxnSpPr>
            <p:spPr>
              <a:xfrm rot="5400000" flipH="1">
                <a:off x="6413430" y="3593043"/>
                <a:ext cx="0" cy="647762"/>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178391" y="1306860"/>
              <a:ext cx="498475" cy="369888"/>
            </a:xfrm>
            <a:prstGeom prst="rect">
              <a:avLst/>
            </a:prstGeom>
            <a:noFill/>
          </p:spPr>
          <p:txBody>
            <a:bodyPr>
              <a:spAutoFit/>
            </a:bodyPr>
            <a:lstStyle/>
            <a:p>
              <a:pPr>
                <a:defRPr/>
              </a:pPr>
              <a:r>
                <a:rPr lang="en-US" dirty="0">
                  <a:solidFill>
                    <a:schemeClr val="bg1"/>
                  </a:solidFill>
                  <a:latin typeface="+mn-lt"/>
                </a:rPr>
                <a:t>IC</a:t>
              </a:r>
            </a:p>
          </p:txBody>
        </p:sp>
        <p:sp>
          <p:nvSpPr>
            <p:cNvPr id="6" name="Text Box 207"/>
            <p:cNvSpPr txBox="1">
              <a:spLocks noChangeArrowheads="1"/>
            </p:cNvSpPr>
            <p:nvPr/>
          </p:nvSpPr>
          <p:spPr bwMode="auto">
            <a:xfrm>
              <a:off x="4713503" y="1243360"/>
              <a:ext cx="3109913" cy="400110"/>
            </a:xfrm>
            <a:prstGeom prst="rect">
              <a:avLst/>
            </a:prstGeom>
            <a:noFill/>
            <a:ln w="9525">
              <a:noFill/>
              <a:miter lim="800000"/>
              <a:headEnd/>
              <a:tailEnd/>
            </a:ln>
          </p:spPr>
          <p:txBody>
            <a:bodyPr>
              <a:spAutoFit/>
            </a:bodyPr>
            <a:lstStyle/>
            <a:p>
              <a:pPr>
                <a:defRPr/>
              </a:pPr>
              <a:r>
                <a:rPr lang="en-US" altLang="ko-KR" sz="2000" dirty="0">
                  <a:latin typeface="+mn-lt"/>
                  <a:ea typeface="Gulim" pitchFamily="34" charset="-127"/>
                </a:rPr>
                <a:t>Top decoupling capacitors</a:t>
              </a:r>
            </a:p>
          </p:txBody>
        </p:sp>
        <p:sp>
          <p:nvSpPr>
            <p:cNvPr id="7" name="Text Box 207"/>
            <p:cNvSpPr txBox="1">
              <a:spLocks noChangeArrowheads="1"/>
            </p:cNvSpPr>
            <p:nvPr/>
          </p:nvSpPr>
          <p:spPr bwMode="auto">
            <a:xfrm>
              <a:off x="546100" y="1225897"/>
              <a:ext cx="2559050" cy="400110"/>
            </a:xfrm>
            <a:prstGeom prst="rect">
              <a:avLst/>
            </a:prstGeom>
            <a:noFill/>
            <a:ln w="9525">
              <a:noFill/>
              <a:miter lim="800000"/>
              <a:headEnd/>
              <a:tailEnd/>
            </a:ln>
          </p:spPr>
          <p:txBody>
            <a:bodyPr wrap="square">
              <a:spAutoFit/>
            </a:bodyPr>
            <a:lstStyle/>
            <a:p>
              <a:pPr>
                <a:defRPr/>
              </a:pPr>
              <a:r>
                <a:rPr lang="en-US" altLang="ko-KR" sz="2000" dirty="0">
                  <a:latin typeface="+mn-lt"/>
                  <a:ea typeface="Gulim" pitchFamily="34" charset="-127"/>
                </a:rPr>
                <a:t>Looking from the IC</a:t>
              </a:r>
            </a:p>
          </p:txBody>
        </p:sp>
        <p:sp>
          <p:nvSpPr>
            <p:cNvPr id="1972" name="Down Arrow 1971"/>
            <p:cNvSpPr/>
            <p:nvPr/>
          </p:nvSpPr>
          <p:spPr>
            <a:xfrm>
              <a:off x="1651000" y="1548161"/>
              <a:ext cx="422275"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9" name="Group 8"/>
            <p:cNvGrpSpPr/>
            <p:nvPr/>
          </p:nvGrpSpPr>
          <p:grpSpPr>
            <a:xfrm>
              <a:off x="1018826" y="2228643"/>
              <a:ext cx="742652" cy="1532361"/>
              <a:chOff x="1011214" y="2228643"/>
              <a:chExt cx="742652" cy="1532361"/>
            </a:xfrm>
          </p:grpSpPr>
          <p:pic>
            <p:nvPicPr>
              <p:cNvPr id="3" name="Picture 2"/>
              <p:cNvPicPr>
                <a:picLocks noChangeAspect="1"/>
              </p:cNvPicPr>
              <p:nvPr/>
            </p:nvPicPr>
            <p:blipFill>
              <a:blip r:embed="rId3"/>
              <a:stretch>
                <a:fillRect/>
              </a:stretch>
            </p:blipFill>
            <p:spPr>
              <a:xfrm>
                <a:off x="1011214" y="2233404"/>
                <a:ext cx="348806" cy="1527600"/>
              </a:xfrm>
              <a:prstGeom prst="rect">
                <a:avLst/>
              </a:prstGeom>
            </p:spPr>
          </p:pic>
          <p:pic>
            <p:nvPicPr>
              <p:cNvPr id="252" name="Picture 251"/>
              <p:cNvPicPr>
                <a:picLocks noChangeAspect="1"/>
              </p:cNvPicPr>
              <p:nvPr/>
            </p:nvPicPr>
            <p:blipFill>
              <a:blip r:embed="rId3"/>
              <a:stretch>
                <a:fillRect/>
              </a:stretch>
            </p:blipFill>
            <p:spPr>
              <a:xfrm rot="10800000">
                <a:off x="1405965" y="2228643"/>
                <a:ext cx="347901" cy="1523635"/>
              </a:xfrm>
              <a:prstGeom prst="rect">
                <a:avLst/>
              </a:prstGeom>
            </p:spPr>
          </p:pic>
        </p:grpSp>
        <p:grpSp>
          <p:nvGrpSpPr>
            <p:cNvPr id="254" name="Group 253"/>
            <p:cNvGrpSpPr/>
            <p:nvPr/>
          </p:nvGrpSpPr>
          <p:grpSpPr>
            <a:xfrm>
              <a:off x="2329428" y="2251540"/>
              <a:ext cx="742652" cy="1532361"/>
              <a:chOff x="1011214" y="2228643"/>
              <a:chExt cx="742652" cy="1532361"/>
            </a:xfrm>
          </p:grpSpPr>
          <p:pic>
            <p:nvPicPr>
              <p:cNvPr id="255" name="Picture 254"/>
              <p:cNvPicPr>
                <a:picLocks noChangeAspect="1"/>
              </p:cNvPicPr>
              <p:nvPr/>
            </p:nvPicPr>
            <p:blipFill>
              <a:blip r:embed="rId3"/>
              <a:stretch>
                <a:fillRect/>
              </a:stretch>
            </p:blipFill>
            <p:spPr>
              <a:xfrm>
                <a:off x="1011214" y="2233404"/>
                <a:ext cx="348806" cy="1527600"/>
              </a:xfrm>
              <a:prstGeom prst="rect">
                <a:avLst/>
              </a:prstGeom>
            </p:spPr>
          </p:pic>
          <p:pic>
            <p:nvPicPr>
              <p:cNvPr id="256" name="Picture 255"/>
              <p:cNvPicPr>
                <a:picLocks noChangeAspect="1"/>
              </p:cNvPicPr>
              <p:nvPr/>
            </p:nvPicPr>
            <p:blipFill>
              <a:blip r:embed="rId3"/>
              <a:stretch>
                <a:fillRect/>
              </a:stretch>
            </p:blipFill>
            <p:spPr>
              <a:xfrm rot="10800000">
                <a:off x="1405965" y="2228643"/>
                <a:ext cx="347901" cy="1523635"/>
              </a:xfrm>
              <a:prstGeom prst="rect">
                <a:avLst/>
              </a:prstGeom>
            </p:spPr>
          </p:pic>
        </p:grpSp>
        <p:grpSp>
          <p:nvGrpSpPr>
            <p:cNvPr id="11" name="Group 10"/>
            <p:cNvGrpSpPr/>
            <p:nvPr/>
          </p:nvGrpSpPr>
          <p:grpSpPr>
            <a:xfrm>
              <a:off x="1794358" y="2888995"/>
              <a:ext cx="347324" cy="84654"/>
              <a:chOff x="8175855" y="1558816"/>
              <a:chExt cx="347324" cy="84654"/>
            </a:xfrm>
          </p:grpSpPr>
          <p:sp>
            <p:nvSpPr>
              <p:cNvPr id="10" name="Oval 9"/>
              <p:cNvSpPr/>
              <p:nvPr/>
            </p:nvSpPr>
            <p:spPr bwMode="auto">
              <a:xfrm>
                <a:off x="8175855" y="1563657"/>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58" name="Oval 257"/>
              <p:cNvSpPr/>
              <p:nvPr/>
            </p:nvSpPr>
            <p:spPr bwMode="auto">
              <a:xfrm>
                <a:off x="8309768" y="1558816"/>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59" name="Oval 258"/>
              <p:cNvSpPr/>
              <p:nvPr/>
            </p:nvSpPr>
            <p:spPr bwMode="auto">
              <a:xfrm>
                <a:off x="8442792" y="1560205"/>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grpSp>
          <p:nvGrpSpPr>
            <p:cNvPr id="264" name="Group 263"/>
            <p:cNvGrpSpPr/>
            <p:nvPr/>
          </p:nvGrpSpPr>
          <p:grpSpPr>
            <a:xfrm>
              <a:off x="4951874" y="2187385"/>
              <a:ext cx="742652" cy="1532361"/>
              <a:chOff x="1011214" y="2228643"/>
              <a:chExt cx="742652" cy="1532361"/>
            </a:xfrm>
          </p:grpSpPr>
          <p:pic>
            <p:nvPicPr>
              <p:cNvPr id="265" name="Picture 264"/>
              <p:cNvPicPr>
                <a:picLocks noChangeAspect="1"/>
              </p:cNvPicPr>
              <p:nvPr/>
            </p:nvPicPr>
            <p:blipFill>
              <a:blip r:embed="rId3"/>
              <a:stretch>
                <a:fillRect/>
              </a:stretch>
            </p:blipFill>
            <p:spPr>
              <a:xfrm>
                <a:off x="1011214" y="2233404"/>
                <a:ext cx="348806" cy="1527600"/>
              </a:xfrm>
              <a:prstGeom prst="rect">
                <a:avLst/>
              </a:prstGeom>
            </p:spPr>
          </p:pic>
          <p:pic>
            <p:nvPicPr>
              <p:cNvPr id="266" name="Picture 265"/>
              <p:cNvPicPr>
                <a:picLocks noChangeAspect="1"/>
              </p:cNvPicPr>
              <p:nvPr/>
            </p:nvPicPr>
            <p:blipFill>
              <a:blip r:embed="rId3"/>
              <a:stretch>
                <a:fillRect/>
              </a:stretch>
            </p:blipFill>
            <p:spPr>
              <a:xfrm rot="10800000">
                <a:off x="1405965" y="2228643"/>
                <a:ext cx="347901" cy="1523635"/>
              </a:xfrm>
              <a:prstGeom prst="rect">
                <a:avLst/>
              </a:prstGeom>
            </p:spPr>
          </p:pic>
        </p:grpSp>
        <p:grpSp>
          <p:nvGrpSpPr>
            <p:cNvPr id="267" name="Group 266"/>
            <p:cNvGrpSpPr/>
            <p:nvPr/>
          </p:nvGrpSpPr>
          <p:grpSpPr>
            <a:xfrm>
              <a:off x="6837021" y="3957175"/>
              <a:ext cx="742652" cy="1532361"/>
              <a:chOff x="1011214" y="2228643"/>
              <a:chExt cx="742652" cy="1532361"/>
            </a:xfrm>
          </p:grpSpPr>
          <p:pic>
            <p:nvPicPr>
              <p:cNvPr id="268" name="Picture 267"/>
              <p:cNvPicPr>
                <a:picLocks noChangeAspect="1"/>
              </p:cNvPicPr>
              <p:nvPr/>
            </p:nvPicPr>
            <p:blipFill>
              <a:blip r:embed="rId3"/>
              <a:stretch>
                <a:fillRect/>
              </a:stretch>
            </p:blipFill>
            <p:spPr>
              <a:xfrm>
                <a:off x="1011214" y="2233404"/>
                <a:ext cx="348806" cy="1527600"/>
              </a:xfrm>
              <a:prstGeom prst="rect">
                <a:avLst/>
              </a:prstGeom>
            </p:spPr>
          </p:pic>
          <p:pic>
            <p:nvPicPr>
              <p:cNvPr id="269" name="Picture 268"/>
              <p:cNvPicPr>
                <a:picLocks noChangeAspect="1"/>
              </p:cNvPicPr>
              <p:nvPr/>
            </p:nvPicPr>
            <p:blipFill>
              <a:blip r:embed="rId3"/>
              <a:stretch>
                <a:fillRect/>
              </a:stretch>
            </p:blipFill>
            <p:spPr>
              <a:xfrm rot="10800000">
                <a:off x="1405965" y="2228643"/>
                <a:ext cx="347901" cy="1523635"/>
              </a:xfrm>
              <a:prstGeom prst="rect">
                <a:avLst/>
              </a:prstGeom>
            </p:spPr>
          </p:pic>
        </p:grpSp>
        <p:grpSp>
          <p:nvGrpSpPr>
            <p:cNvPr id="270" name="Group 269"/>
            <p:cNvGrpSpPr/>
            <p:nvPr/>
          </p:nvGrpSpPr>
          <p:grpSpPr>
            <a:xfrm>
              <a:off x="1023778" y="3979415"/>
              <a:ext cx="742652" cy="1532361"/>
              <a:chOff x="1011214" y="2228643"/>
              <a:chExt cx="742652" cy="1532361"/>
            </a:xfrm>
          </p:grpSpPr>
          <p:pic>
            <p:nvPicPr>
              <p:cNvPr id="271" name="Picture 270"/>
              <p:cNvPicPr>
                <a:picLocks noChangeAspect="1"/>
              </p:cNvPicPr>
              <p:nvPr/>
            </p:nvPicPr>
            <p:blipFill>
              <a:blip r:embed="rId3"/>
              <a:stretch>
                <a:fillRect/>
              </a:stretch>
            </p:blipFill>
            <p:spPr>
              <a:xfrm>
                <a:off x="1011214" y="2233404"/>
                <a:ext cx="348806" cy="1527600"/>
              </a:xfrm>
              <a:prstGeom prst="rect">
                <a:avLst/>
              </a:prstGeom>
            </p:spPr>
          </p:pic>
          <p:pic>
            <p:nvPicPr>
              <p:cNvPr id="272" name="Picture 271"/>
              <p:cNvPicPr>
                <a:picLocks noChangeAspect="1"/>
              </p:cNvPicPr>
              <p:nvPr/>
            </p:nvPicPr>
            <p:blipFill>
              <a:blip r:embed="rId3"/>
              <a:stretch>
                <a:fillRect/>
              </a:stretch>
            </p:blipFill>
            <p:spPr>
              <a:xfrm rot="10800000">
                <a:off x="1405965" y="2228643"/>
                <a:ext cx="347901" cy="1523635"/>
              </a:xfrm>
              <a:prstGeom prst="rect">
                <a:avLst/>
              </a:prstGeom>
            </p:spPr>
          </p:pic>
        </p:grpSp>
        <p:grpSp>
          <p:nvGrpSpPr>
            <p:cNvPr id="273" name="Group 272"/>
            <p:cNvGrpSpPr/>
            <p:nvPr/>
          </p:nvGrpSpPr>
          <p:grpSpPr>
            <a:xfrm>
              <a:off x="2334380" y="4002312"/>
              <a:ext cx="742652" cy="1532361"/>
              <a:chOff x="1011214" y="2228643"/>
              <a:chExt cx="742652" cy="1532361"/>
            </a:xfrm>
          </p:grpSpPr>
          <p:pic>
            <p:nvPicPr>
              <p:cNvPr id="274" name="Picture 273"/>
              <p:cNvPicPr>
                <a:picLocks noChangeAspect="1"/>
              </p:cNvPicPr>
              <p:nvPr/>
            </p:nvPicPr>
            <p:blipFill>
              <a:blip r:embed="rId3"/>
              <a:stretch>
                <a:fillRect/>
              </a:stretch>
            </p:blipFill>
            <p:spPr>
              <a:xfrm>
                <a:off x="1011214" y="2233404"/>
                <a:ext cx="348806" cy="1527600"/>
              </a:xfrm>
              <a:prstGeom prst="rect">
                <a:avLst/>
              </a:prstGeom>
            </p:spPr>
          </p:pic>
          <p:pic>
            <p:nvPicPr>
              <p:cNvPr id="275" name="Picture 274"/>
              <p:cNvPicPr>
                <a:picLocks noChangeAspect="1"/>
              </p:cNvPicPr>
              <p:nvPr/>
            </p:nvPicPr>
            <p:blipFill>
              <a:blip r:embed="rId3"/>
              <a:stretch>
                <a:fillRect/>
              </a:stretch>
            </p:blipFill>
            <p:spPr>
              <a:xfrm rot="10800000">
                <a:off x="1405965" y="2228643"/>
                <a:ext cx="347901" cy="1523635"/>
              </a:xfrm>
              <a:prstGeom prst="rect">
                <a:avLst/>
              </a:prstGeom>
            </p:spPr>
          </p:pic>
        </p:grpSp>
        <p:grpSp>
          <p:nvGrpSpPr>
            <p:cNvPr id="512" name="Group 511"/>
            <p:cNvGrpSpPr/>
            <p:nvPr/>
          </p:nvGrpSpPr>
          <p:grpSpPr>
            <a:xfrm>
              <a:off x="1780114" y="4695048"/>
              <a:ext cx="347324" cy="84654"/>
              <a:chOff x="8175855" y="1558816"/>
              <a:chExt cx="347324" cy="84654"/>
            </a:xfrm>
          </p:grpSpPr>
          <p:sp>
            <p:nvSpPr>
              <p:cNvPr id="513" name="Oval 512"/>
              <p:cNvSpPr/>
              <p:nvPr/>
            </p:nvSpPr>
            <p:spPr bwMode="auto">
              <a:xfrm>
                <a:off x="8175855" y="1563657"/>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514" name="Oval 513"/>
              <p:cNvSpPr/>
              <p:nvPr/>
            </p:nvSpPr>
            <p:spPr bwMode="auto">
              <a:xfrm>
                <a:off x="8309768" y="1558816"/>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515" name="Oval 514"/>
              <p:cNvSpPr/>
              <p:nvPr/>
            </p:nvSpPr>
            <p:spPr bwMode="auto">
              <a:xfrm>
                <a:off x="8442792" y="1560205"/>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grpSp>
      <p:sp>
        <p:nvSpPr>
          <p:cNvPr id="276" name="Text Box 207"/>
          <p:cNvSpPr txBox="1">
            <a:spLocks noChangeArrowheads="1"/>
          </p:cNvSpPr>
          <p:nvPr/>
        </p:nvSpPr>
        <p:spPr bwMode="auto">
          <a:xfrm>
            <a:off x="199082" y="5906646"/>
            <a:ext cx="4215038" cy="400110"/>
          </a:xfrm>
          <a:prstGeom prst="rect">
            <a:avLst/>
          </a:prstGeom>
          <a:noFill/>
          <a:ln w="9525">
            <a:noFill/>
            <a:miter lim="800000"/>
            <a:headEnd/>
            <a:tailEnd/>
          </a:ln>
        </p:spPr>
        <p:txBody>
          <a:bodyPr wrap="square">
            <a:spAutoFit/>
          </a:bodyPr>
          <a:lstStyle/>
          <a:p>
            <a:pPr algn="l">
              <a:spcBef>
                <a:spcPts val="0"/>
              </a:spcBef>
              <a:defRPr/>
            </a:pPr>
            <a:r>
              <a:rPr lang="en-US" altLang="ko-KR" sz="2000" dirty="0">
                <a:latin typeface="+mn-lt"/>
                <a:ea typeface="Gulim" pitchFamily="34" charset="-127"/>
              </a:rPr>
              <a:t>Decoupling capacitors sharing IC </a:t>
            </a:r>
            <a:r>
              <a:rPr lang="en-US" altLang="ko-KR" sz="2000" dirty="0" err="1">
                <a:latin typeface="+mn-lt"/>
                <a:ea typeface="Gulim" pitchFamily="34" charset="-127"/>
              </a:rPr>
              <a:t>vias</a:t>
            </a:r>
            <a:endParaRPr lang="en-US" altLang="ko-KR" sz="2000" dirty="0">
              <a:latin typeface="+mn-lt"/>
              <a:ea typeface="Gulim" pitchFamily="34" charset="-127"/>
            </a:endParaRPr>
          </a:p>
        </p:txBody>
      </p:sp>
      <p:sp>
        <p:nvSpPr>
          <p:cNvPr id="277" name="Text Box 207"/>
          <p:cNvSpPr txBox="1">
            <a:spLocks noChangeArrowheads="1"/>
          </p:cNvSpPr>
          <p:nvPr/>
        </p:nvSpPr>
        <p:spPr bwMode="auto">
          <a:xfrm>
            <a:off x="5835153" y="5906158"/>
            <a:ext cx="3232647" cy="400110"/>
          </a:xfrm>
          <a:prstGeom prst="rect">
            <a:avLst/>
          </a:prstGeom>
          <a:noFill/>
          <a:ln w="9525">
            <a:noFill/>
            <a:miter lim="800000"/>
            <a:headEnd/>
            <a:tailEnd/>
          </a:ln>
        </p:spPr>
        <p:txBody>
          <a:bodyPr wrap="square">
            <a:spAutoFit/>
          </a:bodyPr>
          <a:lstStyle/>
          <a:p>
            <a:pPr algn="l">
              <a:spcBef>
                <a:spcPts val="0"/>
              </a:spcBef>
              <a:defRPr/>
            </a:pPr>
            <a:r>
              <a:rPr lang="en-US" altLang="ko-KR" sz="2000" dirty="0">
                <a:latin typeface="+mn-lt"/>
                <a:ea typeface="Gulim" pitchFamily="34" charset="-127"/>
              </a:rPr>
              <a:t>Bottom decoupling capacitors</a:t>
            </a:r>
          </a:p>
        </p:txBody>
      </p:sp>
      <p:sp>
        <p:nvSpPr>
          <p:cNvPr id="279" name="Title 2"/>
          <p:cNvSpPr>
            <a:spLocks noGrp="1"/>
          </p:cNvSpPr>
          <p:nvPr>
            <p:ph type="title"/>
          </p:nvPr>
        </p:nvSpPr>
        <p:spPr>
          <a:xfrm>
            <a:off x="1488511" y="206097"/>
            <a:ext cx="7200900" cy="842731"/>
          </a:xfrm>
        </p:spPr>
        <p:txBody>
          <a:bodyPr/>
          <a:lstStyle/>
          <a:p>
            <a:r>
              <a:rPr lang="en-US" sz="2800" dirty="0" smtClean="0"/>
              <a:t>The Objective and Guiding Physics:</a:t>
            </a:r>
            <a:br>
              <a:rPr lang="en-US" sz="2800" dirty="0" smtClean="0"/>
            </a:br>
            <a:r>
              <a:rPr lang="en-US" sz="2800" dirty="0" err="1">
                <a:solidFill>
                  <a:schemeClr val="bg1">
                    <a:lumMod val="75000"/>
                  </a:schemeClr>
                </a:solidFill>
              </a:rPr>
              <a:t>Condution</a:t>
            </a:r>
            <a:r>
              <a:rPr lang="en-US" sz="2800" dirty="0" smtClean="0"/>
              <a:t> </a:t>
            </a:r>
            <a:r>
              <a:rPr lang="en-US" sz="2800" dirty="0" smtClean="0">
                <a:solidFill>
                  <a:schemeClr val="bg1">
                    <a:lumMod val="75000"/>
                  </a:schemeClr>
                </a:solidFill>
              </a:rPr>
              <a:t>Current Path </a:t>
            </a:r>
            <a:r>
              <a:rPr lang="en-US" sz="2800" dirty="0" smtClean="0"/>
              <a:t>results in Inductance </a:t>
            </a:r>
            <a:endParaRPr lang="en-US" sz="2800" dirty="0"/>
          </a:p>
        </p:txBody>
      </p:sp>
      <p:pic>
        <p:nvPicPr>
          <p:cNvPr id="280" name="Picture 279"/>
          <p:cNvPicPr>
            <a:picLocks noChangeAspect="1"/>
          </p:cNvPicPr>
          <p:nvPr/>
        </p:nvPicPr>
        <p:blipFill>
          <a:blip r:embed="rId3" cstate="print"/>
          <a:stretch>
            <a:fillRect/>
          </a:stretch>
        </p:blipFill>
        <p:spPr>
          <a:xfrm rot="5400000">
            <a:off x="4061794" y="3102073"/>
            <a:ext cx="117820" cy="973263"/>
          </a:xfrm>
          <a:prstGeom prst="rect">
            <a:avLst/>
          </a:prstGeom>
        </p:spPr>
      </p:pic>
      <p:pic>
        <p:nvPicPr>
          <p:cNvPr id="281" name="Picture 280"/>
          <p:cNvPicPr>
            <a:picLocks noChangeAspect="1"/>
          </p:cNvPicPr>
          <p:nvPr/>
        </p:nvPicPr>
        <p:blipFill>
          <a:blip r:embed="rId3" cstate="print"/>
          <a:stretch>
            <a:fillRect/>
          </a:stretch>
        </p:blipFill>
        <p:spPr>
          <a:xfrm rot="16200000">
            <a:off x="4066243" y="3236522"/>
            <a:ext cx="117514" cy="970737"/>
          </a:xfrm>
          <a:prstGeom prst="rect">
            <a:avLst/>
          </a:prstGeom>
        </p:spPr>
      </p:pic>
      <p:pic>
        <p:nvPicPr>
          <p:cNvPr id="282" name="Picture 281"/>
          <p:cNvPicPr>
            <a:picLocks noChangeAspect="1"/>
          </p:cNvPicPr>
          <p:nvPr/>
        </p:nvPicPr>
        <p:blipFill>
          <a:blip r:embed="rId3" cstate="print"/>
          <a:stretch>
            <a:fillRect/>
          </a:stretch>
        </p:blipFill>
        <p:spPr>
          <a:xfrm rot="5400000">
            <a:off x="4018457" y="3472949"/>
            <a:ext cx="117820" cy="973263"/>
          </a:xfrm>
          <a:prstGeom prst="rect">
            <a:avLst/>
          </a:prstGeom>
        </p:spPr>
      </p:pic>
      <p:pic>
        <p:nvPicPr>
          <p:cNvPr id="283" name="Picture 282"/>
          <p:cNvPicPr>
            <a:picLocks noChangeAspect="1"/>
          </p:cNvPicPr>
          <p:nvPr/>
        </p:nvPicPr>
        <p:blipFill>
          <a:blip r:embed="rId3" cstate="print"/>
          <a:stretch>
            <a:fillRect/>
          </a:stretch>
        </p:blipFill>
        <p:spPr>
          <a:xfrm rot="16200000">
            <a:off x="4022906" y="3607398"/>
            <a:ext cx="117514" cy="970737"/>
          </a:xfrm>
          <a:prstGeom prst="rect">
            <a:avLst/>
          </a:prstGeom>
        </p:spPr>
      </p:pic>
    </p:spTree>
    <p:extLst>
      <p:ext uri="{BB962C8B-B14F-4D97-AF65-F5344CB8AC3E}">
        <p14:creationId xmlns:p14="http://schemas.microsoft.com/office/powerpoint/2010/main" val="36287954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60" y="13611"/>
            <a:ext cx="7390039" cy="842731"/>
          </a:xfrm>
        </p:spPr>
        <p:txBody>
          <a:bodyPr/>
          <a:lstStyle/>
          <a:p>
            <a:r>
              <a:rPr lang="en-US" dirty="0" smtClean="0"/>
              <a:t>Key Point – </a:t>
            </a:r>
            <a:r>
              <a:rPr lang="en-US" dirty="0" smtClean="0">
                <a:solidFill>
                  <a:schemeClr val="bg1">
                    <a:lumMod val="75000"/>
                  </a:schemeClr>
                </a:solidFill>
              </a:rPr>
              <a:t>Current Path and </a:t>
            </a:r>
            <a:r>
              <a:rPr lang="en-US" dirty="0" smtClean="0"/>
              <a:t>Inductance</a:t>
            </a:r>
            <a:endParaRPr lang="en-US" dirty="0"/>
          </a:p>
        </p:txBody>
      </p:sp>
      <p:grpSp>
        <p:nvGrpSpPr>
          <p:cNvPr id="4" name="Group 3"/>
          <p:cNvGrpSpPr/>
          <p:nvPr/>
        </p:nvGrpSpPr>
        <p:grpSpPr>
          <a:xfrm>
            <a:off x="101600" y="1197204"/>
            <a:ext cx="8381386" cy="4765793"/>
            <a:chOff x="101600" y="1197204"/>
            <a:chExt cx="8381386" cy="4765793"/>
          </a:xfrm>
        </p:grpSpPr>
        <p:grpSp>
          <p:nvGrpSpPr>
            <p:cNvPr id="1636" name="Group 2468"/>
            <p:cNvGrpSpPr/>
            <p:nvPr/>
          </p:nvGrpSpPr>
          <p:grpSpPr>
            <a:xfrm>
              <a:off x="101600" y="1644426"/>
              <a:ext cx="8381386" cy="4318571"/>
              <a:chOff x="355996" y="1434529"/>
              <a:chExt cx="8381386" cy="4318571"/>
            </a:xfrm>
          </p:grpSpPr>
          <p:grpSp>
            <p:nvGrpSpPr>
              <p:cNvPr id="1637" name="Group 2469"/>
              <p:cNvGrpSpPr/>
              <p:nvPr/>
            </p:nvGrpSpPr>
            <p:grpSpPr>
              <a:xfrm>
                <a:off x="355996" y="1434529"/>
                <a:ext cx="8381386" cy="4318571"/>
                <a:chOff x="170796" y="1434529"/>
                <a:chExt cx="8381386" cy="4318571"/>
              </a:xfrm>
            </p:grpSpPr>
            <p:sp>
              <p:nvSpPr>
                <p:cNvPr id="2598" name="Rectangle 2597"/>
                <p:cNvSpPr/>
                <p:nvPr/>
              </p:nvSpPr>
              <p:spPr bwMode="auto">
                <a:xfrm>
                  <a:off x="1274290"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599" name="Rectangle 2598"/>
                <p:cNvSpPr/>
                <p:nvPr/>
              </p:nvSpPr>
              <p:spPr bwMode="auto">
                <a:xfrm>
                  <a:off x="1594923"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0" name="Rectangle 2599"/>
                <p:cNvSpPr/>
                <p:nvPr/>
              </p:nvSpPr>
              <p:spPr bwMode="auto">
                <a:xfrm>
                  <a:off x="1915131"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1" name="Rectangle 2600"/>
                <p:cNvSpPr/>
                <p:nvPr/>
              </p:nvSpPr>
              <p:spPr bwMode="auto">
                <a:xfrm>
                  <a:off x="2235339"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2" name="Rectangle 2601"/>
                <p:cNvSpPr/>
                <p:nvPr/>
              </p:nvSpPr>
              <p:spPr bwMode="auto">
                <a:xfrm>
                  <a:off x="2557361"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3" name="Rectangle 2602"/>
                <p:cNvSpPr/>
                <p:nvPr/>
              </p:nvSpPr>
              <p:spPr bwMode="auto">
                <a:xfrm>
                  <a:off x="2877571"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4" name="Rectangle 2603"/>
                <p:cNvSpPr/>
                <p:nvPr/>
              </p:nvSpPr>
              <p:spPr bwMode="auto">
                <a:xfrm>
                  <a:off x="5197823"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5" name="Rectangle 2604"/>
                <p:cNvSpPr/>
                <p:nvPr/>
              </p:nvSpPr>
              <p:spPr bwMode="auto">
                <a:xfrm>
                  <a:off x="5538183"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6" name="Rectangle 2605"/>
                <p:cNvSpPr/>
                <p:nvPr/>
              </p:nvSpPr>
              <p:spPr bwMode="auto">
                <a:xfrm>
                  <a:off x="7074287" y="1666386"/>
                  <a:ext cx="64008" cy="385328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07" name="Rectangle 2606"/>
                <p:cNvSpPr/>
                <p:nvPr/>
              </p:nvSpPr>
              <p:spPr bwMode="auto">
                <a:xfrm>
                  <a:off x="7439277" y="1666386"/>
                  <a:ext cx="64008" cy="38532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nvGrpSpPr>
                <p:cNvPr id="1638" name="Group 143"/>
                <p:cNvGrpSpPr>
                  <a:grpSpLocks/>
                </p:cNvGrpSpPr>
                <p:nvPr/>
              </p:nvGrpSpPr>
              <p:grpSpPr bwMode="auto">
                <a:xfrm>
                  <a:off x="170796" y="1849958"/>
                  <a:ext cx="8381386" cy="53544"/>
                  <a:chOff x="1653221" y="2084261"/>
                  <a:chExt cx="5941859" cy="44455"/>
                </a:xfrm>
                <a:solidFill>
                  <a:schemeClr val="accent1"/>
                </a:solidFill>
              </p:grpSpPr>
              <p:sp>
                <p:nvSpPr>
                  <p:cNvPr id="2699" name="Rectangle 2698"/>
                  <p:cNvSpPr/>
                  <p:nvPr/>
                </p:nvSpPr>
                <p:spPr>
                  <a:xfrm>
                    <a:off x="1653221" y="2084261"/>
                    <a:ext cx="685782"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0" name="Rectangle 2699"/>
                  <p:cNvSpPr/>
                  <p:nvPr/>
                </p:nvSpPr>
                <p:spPr>
                  <a:xfrm>
                    <a:off x="2567597" y="2084261"/>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1" name="Rectangle 2700"/>
                  <p:cNvSpPr/>
                  <p:nvPr/>
                </p:nvSpPr>
                <p:spPr>
                  <a:xfrm>
                    <a:off x="3024786" y="2084261"/>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2" name="Rectangle 2701"/>
                  <p:cNvSpPr/>
                  <p:nvPr/>
                </p:nvSpPr>
                <p:spPr>
                  <a:xfrm>
                    <a:off x="3483365" y="2084261"/>
                    <a:ext cx="1646827"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3" name="Rectangle 2702"/>
                  <p:cNvSpPr/>
                  <p:nvPr/>
                </p:nvSpPr>
                <p:spPr>
                  <a:xfrm>
                    <a:off x="5355176" y="2084261"/>
                    <a:ext cx="109693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704" name="Rectangle 2703"/>
                  <p:cNvSpPr/>
                  <p:nvPr/>
                </p:nvSpPr>
                <p:spPr>
                  <a:xfrm>
                    <a:off x="6680704" y="2084261"/>
                    <a:ext cx="914376"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39" name="Group 144"/>
                <p:cNvGrpSpPr>
                  <a:grpSpLocks/>
                </p:cNvGrpSpPr>
                <p:nvPr/>
              </p:nvGrpSpPr>
              <p:grpSpPr bwMode="auto">
                <a:xfrm>
                  <a:off x="170796" y="2201821"/>
                  <a:ext cx="8381386" cy="53544"/>
                  <a:chOff x="1653221" y="2084394"/>
                  <a:chExt cx="5941859" cy="44455"/>
                </a:xfrm>
                <a:solidFill>
                  <a:schemeClr val="accent1"/>
                </a:solidFill>
              </p:grpSpPr>
              <p:sp>
                <p:nvSpPr>
                  <p:cNvPr id="2693" name="Rectangle 2692"/>
                  <p:cNvSpPr/>
                  <p:nvPr/>
                </p:nvSpPr>
                <p:spPr>
                  <a:xfrm>
                    <a:off x="1653221" y="2084394"/>
                    <a:ext cx="685782"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4" name="Rectangle 2693"/>
                  <p:cNvSpPr/>
                  <p:nvPr/>
                </p:nvSpPr>
                <p:spPr>
                  <a:xfrm>
                    <a:off x="2567597" y="2084394"/>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5" name="Rectangle 2694"/>
                  <p:cNvSpPr/>
                  <p:nvPr/>
                </p:nvSpPr>
                <p:spPr>
                  <a:xfrm>
                    <a:off x="3024786" y="2084394"/>
                    <a:ext cx="22859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6" name="Rectangle 2695"/>
                  <p:cNvSpPr/>
                  <p:nvPr/>
                </p:nvSpPr>
                <p:spPr>
                  <a:xfrm>
                    <a:off x="3483365" y="2084394"/>
                    <a:ext cx="1646827"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7" name="Rectangle 2696"/>
                  <p:cNvSpPr/>
                  <p:nvPr/>
                </p:nvSpPr>
                <p:spPr>
                  <a:xfrm>
                    <a:off x="5355176" y="2084394"/>
                    <a:ext cx="1096934"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8" name="Rectangle 2697"/>
                  <p:cNvSpPr/>
                  <p:nvPr/>
                </p:nvSpPr>
                <p:spPr>
                  <a:xfrm>
                    <a:off x="6680704" y="2084394"/>
                    <a:ext cx="914376" cy="4445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40" name="Group 152"/>
                <p:cNvGrpSpPr>
                  <a:grpSpLocks/>
                </p:cNvGrpSpPr>
                <p:nvPr/>
              </p:nvGrpSpPr>
              <p:grpSpPr bwMode="auto">
                <a:xfrm>
                  <a:off x="170796" y="2551782"/>
                  <a:ext cx="8381386" cy="55457"/>
                  <a:chOff x="1653221" y="2082940"/>
                  <a:chExt cx="5941859" cy="46043"/>
                </a:xfrm>
                <a:solidFill>
                  <a:schemeClr val="accent1"/>
                </a:solidFill>
              </p:grpSpPr>
              <p:sp>
                <p:nvSpPr>
                  <p:cNvPr id="2687" name="Rectangle 2686"/>
                  <p:cNvSpPr/>
                  <p:nvPr/>
                </p:nvSpPr>
                <p:spPr>
                  <a:xfrm>
                    <a:off x="1653221" y="2082940"/>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8" name="Rectangle 2687"/>
                  <p:cNvSpPr/>
                  <p:nvPr/>
                </p:nvSpPr>
                <p:spPr>
                  <a:xfrm>
                    <a:off x="2567597" y="2082940"/>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9" name="Rectangle 2688"/>
                  <p:cNvSpPr/>
                  <p:nvPr/>
                </p:nvSpPr>
                <p:spPr>
                  <a:xfrm>
                    <a:off x="3024786" y="2082940"/>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0" name="Rectangle 2689"/>
                  <p:cNvSpPr/>
                  <p:nvPr/>
                </p:nvSpPr>
                <p:spPr>
                  <a:xfrm>
                    <a:off x="3483365" y="2082940"/>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1" name="Rectangle 2690"/>
                  <p:cNvSpPr/>
                  <p:nvPr/>
                </p:nvSpPr>
                <p:spPr>
                  <a:xfrm>
                    <a:off x="5355176" y="2082940"/>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92" name="Rectangle 2691"/>
                  <p:cNvSpPr/>
                  <p:nvPr/>
                </p:nvSpPr>
                <p:spPr>
                  <a:xfrm>
                    <a:off x="6680704" y="2082940"/>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41" name="Group 160"/>
                <p:cNvGrpSpPr>
                  <a:grpSpLocks/>
                </p:cNvGrpSpPr>
                <p:nvPr/>
              </p:nvGrpSpPr>
              <p:grpSpPr bwMode="auto">
                <a:xfrm>
                  <a:off x="170796" y="2903645"/>
                  <a:ext cx="8381386" cy="55457"/>
                  <a:chOff x="1653221" y="2083073"/>
                  <a:chExt cx="5941859" cy="46043"/>
                </a:xfrm>
                <a:solidFill>
                  <a:schemeClr val="accent1"/>
                </a:solidFill>
              </p:grpSpPr>
              <p:sp>
                <p:nvSpPr>
                  <p:cNvPr id="2681" name="Rectangle 2680"/>
                  <p:cNvSpPr/>
                  <p:nvPr/>
                </p:nvSpPr>
                <p:spPr>
                  <a:xfrm>
                    <a:off x="1653221" y="2083073"/>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2" name="Rectangle 2681"/>
                  <p:cNvSpPr/>
                  <p:nvPr/>
                </p:nvSpPr>
                <p:spPr>
                  <a:xfrm>
                    <a:off x="2567597" y="2083073"/>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3" name="Rectangle 2682"/>
                  <p:cNvSpPr/>
                  <p:nvPr/>
                </p:nvSpPr>
                <p:spPr>
                  <a:xfrm>
                    <a:off x="3024786" y="2083073"/>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4" name="Rectangle 2683"/>
                  <p:cNvSpPr/>
                  <p:nvPr/>
                </p:nvSpPr>
                <p:spPr>
                  <a:xfrm>
                    <a:off x="3483365" y="2083073"/>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5" name="Rectangle 2684"/>
                  <p:cNvSpPr/>
                  <p:nvPr/>
                </p:nvSpPr>
                <p:spPr>
                  <a:xfrm>
                    <a:off x="5355176" y="2083073"/>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6" name="Rectangle 2685"/>
                  <p:cNvSpPr/>
                  <p:nvPr/>
                </p:nvSpPr>
                <p:spPr>
                  <a:xfrm>
                    <a:off x="6680704" y="2083073"/>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2" name="Group 168"/>
                <p:cNvGrpSpPr>
                  <a:grpSpLocks/>
                </p:cNvGrpSpPr>
                <p:nvPr/>
              </p:nvGrpSpPr>
              <p:grpSpPr bwMode="auto">
                <a:xfrm>
                  <a:off x="170796" y="3255508"/>
                  <a:ext cx="8381386" cy="55457"/>
                  <a:chOff x="1653221" y="2083207"/>
                  <a:chExt cx="5941859" cy="46043"/>
                </a:xfrm>
                <a:solidFill>
                  <a:schemeClr val="accent1"/>
                </a:solidFill>
              </p:grpSpPr>
              <p:sp>
                <p:nvSpPr>
                  <p:cNvPr id="2675" name="Rectangle 2674"/>
                  <p:cNvSpPr/>
                  <p:nvPr/>
                </p:nvSpPr>
                <p:spPr>
                  <a:xfrm>
                    <a:off x="1653221" y="20832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6" name="Rectangle 2675"/>
                  <p:cNvSpPr/>
                  <p:nvPr/>
                </p:nvSpPr>
                <p:spPr>
                  <a:xfrm>
                    <a:off x="2567597" y="20832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7" name="Rectangle 2676"/>
                  <p:cNvSpPr/>
                  <p:nvPr/>
                </p:nvSpPr>
                <p:spPr>
                  <a:xfrm>
                    <a:off x="3024786" y="20832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8" name="Rectangle 2677"/>
                  <p:cNvSpPr/>
                  <p:nvPr/>
                </p:nvSpPr>
                <p:spPr>
                  <a:xfrm>
                    <a:off x="3483365" y="20832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9" name="Rectangle 2678"/>
                  <p:cNvSpPr/>
                  <p:nvPr/>
                </p:nvSpPr>
                <p:spPr>
                  <a:xfrm>
                    <a:off x="5355176" y="20832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80" name="Rectangle 2679"/>
                  <p:cNvSpPr/>
                  <p:nvPr/>
                </p:nvSpPr>
                <p:spPr>
                  <a:xfrm>
                    <a:off x="6680704" y="20832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3" name="Group 176"/>
                <p:cNvGrpSpPr>
                  <a:grpSpLocks/>
                </p:cNvGrpSpPr>
                <p:nvPr/>
              </p:nvGrpSpPr>
              <p:grpSpPr bwMode="auto">
                <a:xfrm>
                  <a:off x="170796" y="3959235"/>
                  <a:ext cx="8381386" cy="55457"/>
                  <a:chOff x="1653221" y="2083474"/>
                  <a:chExt cx="5941859" cy="46043"/>
                </a:xfrm>
                <a:solidFill>
                  <a:schemeClr val="accent1"/>
                </a:solidFill>
              </p:grpSpPr>
              <p:sp>
                <p:nvSpPr>
                  <p:cNvPr id="2669" name="Rectangle 2668"/>
                  <p:cNvSpPr/>
                  <p:nvPr/>
                </p:nvSpPr>
                <p:spPr>
                  <a:xfrm>
                    <a:off x="1653221" y="2083474"/>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0" name="Rectangle 2669"/>
                  <p:cNvSpPr/>
                  <p:nvPr/>
                </p:nvSpPr>
                <p:spPr>
                  <a:xfrm>
                    <a:off x="2567597" y="20834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1" name="Rectangle 2670"/>
                  <p:cNvSpPr/>
                  <p:nvPr/>
                </p:nvSpPr>
                <p:spPr>
                  <a:xfrm>
                    <a:off x="3024786" y="20834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2" name="Rectangle 2671"/>
                  <p:cNvSpPr/>
                  <p:nvPr/>
                </p:nvSpPr>
                <p:spPr>
                  <a:xfrm>
                    <a:off x="3483365" y="2083474"/>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3" name="Rectangle 2672"/>
                  <p:cNvSpPr/>
                  <p:nvPr/>
                </p:nvSpPr>
                <p:spPr>
                  <a:xfrm>
                    <a:off x="5355176" y="2083474"/>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74" name="Rectangle 2673"/>
                  <p:cNvSpPr/>
                  <p:nvPr/>
                </p:nvSpPr>
                <p:spPr>
                  <a:xfrm>
                    <a:off x="6680704" y="2083474"/>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4" name="Group 184"/>
                <p:cNvGrpSpPr>
                  <a:grpSpLocks/>
                </p:cNvGrpSpPr>
                <p:nvPr/>
              </p:nvGrpSpPr>
              <p:grpSpPr bwMode="auto">
                <a:xfrm>
                  <a:off x="170796" y="4311098"/>
                  <a:ext cx="8381386" cy="55457"/>
                  <a:chOff x="1653221" y="2083607"/>
                  <a:chExt cx="5941859" cy="46043"/>
                </a:xfrm>
                <a:solidFill>
                  <a:schemeClr val="accent1"/>
                </a:solidFill>
              </p:grpSpPr>
              <p:sp>
                <p:nvSpPr>
                  <p:cNvPr id="2663" name="Rectangle 2662"/>
                  <p:cNvSpPr/>
                  <p:nvPr/>
                </p:nvSpPr>
                <p:spPr>
                  <a:xfrm>
                    <a:off x="1653221" y="20836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4" name="Rectangle 2663"/>
                  <p:cNvSpPr/>
                  <p:nvPr/>
                </p:nvSpPr>
                <p:spPr>
                  <a:xfrm>
                    <a:off x="2567597" y="20836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5" name="Rectangle 2664"/>
                  <p:cNvSpPr/>
                  <p:nvPr/>
                </p:nvSpPr>
                <p:spPr>
                  <a:xfrm>
                    <a:off x="3024786" y="20836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6" name="Rectangle 2665"/>
                  <p:cNvSpPr/>
                  <p:nvPr/>
                </p:nvSpPr>
                <p:spPr>
                  <a:xfrm>
                    <a:off x="3483365" y="20836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7" name="Rectangle 2666"/>
                  <p:cNvSpPr/>
                  <p:nvPr/>
                </p:nvSpPr>
                <p:spPr>
                  <a:xfrm>
                    <a:off x="5355176" y="20836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8" name="Rectangle 2667"/>
                  <p:cNvSpPr/>
                  <p:nvPr/>
                </p:nvSpPr>
                <p:spPr>
                  <a:xfrm>
                    <a:off x="6680704" y="20836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5" name="Group 192"/>
                <p:cNvGrpSpPr>
                  <a:grpSpLocks/>
                </p:cNvGrpSpPr>
                <p:nvPr/>
              </p:nvGrpSpPr>
              <p:grpSpPr bwMode="auto">
                <a:xfrm>
                  <a:off x="170796" y="4662961"/>
                  <a:ext cx="8381386" cy="55457"/>
                  <a:chOff x="1653221" y="2083741"/>
                  <a:chExt cx="5941859" cy="46043"/>
                </a:xfrm>
                <a:solidFill>
                  <a:schemeClr val="accent1"/>
                </a:solidFill>
              </p:grpSpPr>
              <p:sp>
                <p:nvSpPr>
                  <p:cNvPr id="2657" name="Rectangle 2656"/>
                  <p:cNvSpPr/>
                  <p:nvPr/>
                </p:nvSpPr>
                <p:spPr>
                  <a:xfrm>
                    <a:off x="1653221" y="2083741"/>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8" name="Rectangle 2657"/>
                  <p:cNvSpPr/>
                  <p:nvPr/>
                </p:nvSpPr>
                <p:spPr>
                  <a:xfrm>
                    <a:off x="2567597" y="2083741"/>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9" name="Rectangle 2658"/>
                  <p:cNvSpPr/>
                  <p:nvPr/>
                </p:nvSpPr>
                <p:spPr>
                  <a:xfrm>
                    <a:off x="3024786" y="2083741"/>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0" name="Rectangle 2659"/>
                  <p:cNvSpPr/>
                  <p:nvPr/>
                </p:nvSpPr>
                <p:spPr>
                  <a:xfrm>
                    <a:off x="3483365" y="2083741"/>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1" name="Rectangle 2660"/>
                  <p:cNvSpPr/>
                  <p:nvPr/>
                </p:nvSpPr>
                <p:spPr>
                  <a:xfrm>
                    <a:off x="5355176" y="2083741"/>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62" name="Rectangle 2661"/>
                  <p:cNvSpPr/>
                  <p:nvPr/>
                </p:nvSpPr>
                <p:spPr>
                  <a:xfrm>
                    <a:off x="6680704" y="2083741"/>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6" name="Group 200"/>
                <p:cNvGrpSpPr>
                  <a:grpSpLocks/>
                </p:cNvGrpSpPr>
                <p:nvPr/>
              </p:nvGrpSpPr>
              <p:grpSpPr bwMode="auto">
                <a:xfrm>
                  <a:off x="170796" y="5014824"/>
                  <a:ext cx="8381386" cy="55457"/>
                  <a:chOff x="1653221" y="2083874"/>
                  <a:chExt cx="5941859" cy="46043"/>
                </a:xfrm>
                <a:solidFill>
                  <a:schemeClr val="accent1"/>
                </a:solidFill>
              </p:grpSpPr>
              <p:sp>
                <p:nvSpPr>
                  <p:cNvPr id="2651" name="Rectangle 2650"/>
                  <p:cNvSpPr/>
                  <p:nvPr/>
                </p:nvSpPr>
                <p:spPr>
                  <a:xfrm>
                    <a:off x="1653221" y="2083874"/>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2" name="Rectangle 2651"/>
                  <p:cNvSpPr/>
                  <p:nvPr/>
                </p:nvSpPr>
                <p:spPr>
                  <a:xfrm>
                    <a:off x="2567597" y="20838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3" name="Rectangle 2652"/>
                  <p:cNvSpPr/>
                  <p:nvPr/>
                </p:nvSpPr>
                <p:spPr>
                  <a:xfrm>
                    <a:off x="3024786" y="2083874"/>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4" name="Rectangle 2653"/>
                  <p:cNvSpPr/>
                  <p:nvPr/>
                </p:nvSpPr>
                <p:spPr>
                  <a:xfrm>
                    <a:off x="3483365" y="2083874"/>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5" name="Rectangle 2654"/>
                  <p:cNvSpPr/>
                  <p:nvPr/>
                </p:nvSpPr>
                <p:spPr>
                  <a:xfrm>
                    <a:off x="5355176" y="2083874"/>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6" name="Rectangle 2655"/>
                  <p:cNvSpPr/>
                  <p:nvPr/>
                </p:nvSpPr>
                <p:spPr>
                  <a:xfrm>
                    <a:off x="6680704" y="2083874"/>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7" name="Group 208"/>
                <p:cNvGrpSpPr>
                  <a:grpSpLocks/>
                </p:cNvGrpSpPr>
                <p:nvPr/>
              </p:nvGrpSpPr>
              <p:grpSpPr bwMode="auto">
                <a:xfrm>
                  <a:off x="170796" y="5366687"/>
                  <a:ext cx="8381386" cy="55457"/>
                  <a:chOff x="1653221" y="2084007"/>
                  <a:chExt cx="5941859" cy="46043"/>
                </a:xfrm>
                <a:solidFill>
                  <a:schemeClr val="accent1"/>
                </a:solidFill>
              </p:grpSpPr>
              <p:sp>
                <p:nvSpPr>
                  <p:cNvPr id="2645" name="Rectangle 2644"/>
                  <p:cNvSpPr/>
                  <p:nvPr/>
                </p:nvSpPr>
                <p:spPr>
                  <a:xfrm>
                    <a:off x="1653221" y="2084007"/>
                    <a:ext cx="68578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6" name="Rectangle 2645"/>
                  <p:cNvSpPr/>
                  <p:nvPr/>
                </p:nvSpPr>
                <p:spPr>
                  <a:xfrm>
                    <a:off x="2567597" y="20840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7" name="Rectangle 2646"/>
                  <p:cNvSpPr/>
                  <p:nvPr/>
                </p:nvSpPr>
                <p:spPr>
                  <a:xfrm>
                    <a:off x="3024786" y="2084007"/>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8" name="Rectangle 2647"/>
                  <p:cNvSpPr/>
                  <p:nvPr/>
                </p:nvSpPr>
                <p:spPr>
                  <a:xfrm>
                    <a:off x="3483365" y="2084007"/>
                    <a:ext cx="1646827"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9" name="Rectangle 2648"/>
                  <p:cNvSpPr/>
                  <p:nvPr/>
                </p:nvSpPr>
                <p:spPr>
                  <a:xfrm>
                    <a:off x="5355176" y="2084007"/>
                    <a:ext cx="109693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50" name="Rectangle 2649"/>
                  <p:cNvSpPr/>
                  <p:nvPr/>
                </p:nvSpPr>
                <p:spPr>
                  <a:xfrm>
                    <a:off x="6680704" y="2084007"/>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grpSp>
              <p:nvGrpSpPr>
                <p:cNvPr id="1688" name="Group 224"/>
                <p:cNvGrpSpPr>
                  <a:grpSpLocks/>
                </p:cNvGrpSpPr>
                <p:nvPr/>
              </p:nvGrpSpPr>
              <p:grpSpPr bwMode="auto">
                <a:xfrm>
                  <a:off x="170796" y="3607373"/>
                  <a:ext cx="8381386" cy="55457"/>
                  <a:chOff x="1642524" y="3582355"/>
                  <a:chExt cx="5941859" cy="46043"/>
                </a:xfrm>
                <a:solidFill>
                  <a:srgbClr val="FF6600"/>
                </a:solidFill>
              </p:grpSpPr>
              <p:sp>
                <p:nvSpPr>
                  <p:cNvPr id="2639" name="Rectangle 2638"/>
                  <p:cNvSpPr/>
                  <p:nvPr/>
                </p:nvSpPr>
                <p:spPr>
                  <a:xfrm>
                    <a:off x="1642524" y="3582355"/>
                    <a:ext cx="91437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0" name="Rectangle 2639"/>
                  <p:cNvSpPr/>
                  <p:nvPr/>
                </p:nvSpPr>
                <p:spPr>
                  <a:xfrm>
                    <a:off x="2798194" y="3582355"/>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1" name="Rectangle 2640"/>
                  <p:cNvSpPr/>
                  <p:nvPr/>
                </p:nvSpPr>
                <p:spPr>
                  <a:xfrm>
                    <a:off x="3256969" y="3582355"/>
                    <a:ext cx="228594"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2" name="Rectangle 2641"/>
                  <p:cNvSpPr/>
                  <p:nvPr/>
                </p:nvSpPr>
                <p:spPr>
                  <a:xfrm>
                    <a:off x="3746123" y="3582355"/>
                    <a:ext cx="1607622"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3" name="Rectangle 2642"/>
                  <p:cNvSpPr/>
                  <p:nvPr/>
                </p:nvSpPr>
                <p:spPr>
                  <a:xfrm>
                    <a:off x="5593709" y="3582355"/>
                    <a:ext cx="1096935"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sp>
                <p:nvSpPr>
                  <p:cNvPr id="2644" name="Rectangle 2643"/>
                  <p:cNvSpPr/>
                  <p:nvPr/>
                </p:nvSpPr>
                <p:spPr>
                  <a:xfrm>
                    <a:off x="6944637" y="3582355"/>
                    <a:ext cx="639746" cy="4604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a:p>
                </p:txBody>
              </p:sp>
            </p:grpSp>
            <p:sp>
              <p:nvSpPr>
                <p:cNvPr id="2619" name="Rectangle 2618"/>
                <p:cNvSpPr/>
                <p:nvPr/>
              </p:nvSpPr>
              <p:spPr bwMode="auto">
                <a:xfrm>
                  <a:off x="1066800" y="1434529"/>
                  <a:ext cx="2076028" cy="253388"/>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r>
                    <a:rPr lang="en-US" sz="1400" dirty="0"/>
                    <a:t>IC</a:t>
                  </a:r>
                </a:p>
              </p:txBody>
            </p:sp>
            <p:sp>
              <p:nvSpPr>
                <p:cNvPr id="2620" name="Rectangle 2619"/>
                <p:cNvSpPr/>
                <p:nvPr/>
              </p:nvSpPr>
              <p:spPr bwMode="auto">
                <a:xfrm>
                  <a:off x="1248913"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1" name="Rectangle 2620"/>
                <p:cNvSpPr/>
                <p:nvPr/>
              </p:nvSpPr>
              <p:spPr bwMode="auto">
                <a:xfrm>
                  <a:off x="1896610"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2" name="Rectangle 2621"/>
                <p:cNvSpPr/>
                <p:nvPr/>
              </p:nvSpPr>
              <p:spPr bwMode="auto">
                <a:xfrm>
                  <a:off x="7031755" y="5521581"/>
                  <a:ext cx="515020"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3" name="Rectangle 2622"/>
                <p:cNvSpPr/>
                <p:nvPr/>
              </p:nvSpPr>
              <p:spPr bwMode="auto">
                <a:xfrm>
                  <a:off x="5135138" y="1434997"/>
                  <a:ext cx="515020" cy="219915"/>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cxnSp>
              <p:nvCxnSpPr>
                <p:cNvPr id="2624" name="Straight Connector 2623"/>
                <p:cNvCxnSpPr/>
                <p:nvPr/>
              </p:nvCxnSpPr>
              <p:spPr bwMode="auto">
                <a:xfrm>
                  <a:off x="5788241" y="1519238"/>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625" name="Straight Connector 2624"/>
                <p:cNvCxnSpPr/>
                <p:nvPr/>
              </p:nvCxnSpPr>
              <p:spPr bwMode="auto">
                <a:xfrm>
                  <a:off x="6665310" y="5688014"/>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2626" name="Rectangle 2625"/>
                <p:cNvSpPr/>
                <p:nvPr/>
              </p:nvSpPr>
              <p:spPr bwMode="auto">
                <a:xfrm>
                  <a:off x="2527300" y="5533186"/>
                  <a:ext cx="427486" cy="219914"/>
                </a:xfrm>
                <a:prstGeom prst="rect">
                  <a:avLst/>
                </a:prstGeom>
                <a:ln/>
              </p:spPr>
              <p:style>
                <a:lnRef idx="1">
                  <a:schemeClr val="dk1"/>
                </a:lnRef>
                <a:fillRef idx="2">
                  <a:schemeClr val="dk1"/>
                </a:fillRef>
                <a:effectRef idx="1">
                  <a:schemeClr val="dk1"/>
                </a:effectRef>
                <a:fontRef idx="minor">
                  <a:schemeClr val="dk1"/>
                </a:fontRef>
              </p:style>
              <p:txBody>
                <a:bodyPr anchor="ctr"/>
                <a:lstStyle/>
                <a:p>
                  <a:pPr algn="ctr">
                    <a:defRPr/>
                  </a:pPr>
                  <a:endParaRPr lang="en-US" sz="1400" dirty="0"/>
                </a:p>
              </p:txBody>
            </p:sp>
            <p:sp>
              <p:nvSpPr>
                <p:cNvPr id="2627" name="TextBox 1077"/>
                <p:cNvSpPr txBox="1">
                  <a:spLocks noChangeArrowheads="1"/>
                </p:cNvSpPr>
                <p:nvPr/>
              </p:nvSpPr>
              <p:spPr bwMode="auto">
                <a:xfrm>
                  <a:off x="3868953" y="1628775"/>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dirty="0">
                      <a:latin typeface="Times New Roman" pitchFamily="18" charset="0"/>
                      <a:cs typeface="Times New Roman" pitchFamily="18" charset="0"/>
                    </a:rPr>
                    <a:t>GND</a:t>
                  </a:r>
                </a:p>
              </p:txBody>
            </p:sp>
            <p:sp>
              <p:nvSpPr>
                <p:cNvPr id="2628" name="TextBox 1078"/>
                <p:cNvSpPr txBox="1">
                  <a:spLocks noChangeArrowheads="1"/>
                </p:cNvSpPr>
                <p:nvPr/>
              </p:nvSpPr>
              <p:spPr bwMode="auto">
                <a:xfrm>
                  <a:off x="3868953" y="1978342"/>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29" name="TextBox 1079"/>
                <p:cNvSpPr txBox="1">
                  <a:spLocks noChangeArrowheads="1"/>
                </p:cNvSpPr>
                <p:nvPr/>
              </p:nvSpPr>
              <p:spPr bwMode="auto">
                <a:xfrm>
                  <a:off x="3868953" y="2327909"/>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0" name="TextBox 1080"/>
                <p:cNvSpPr txBox="1">
                  <a:spLocks noChangeArrowheads="1"/>
                </p:cNvSpPr>
                <p:nvPr/>
              </p:nvSpPr>
              <p:spPr bwMode="auto">
                <a:xfrm>
                  <a:off x="3868953" y="267747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1" name="TextBox 1081"/>
                <p:cNvSpPr txBox="1">
                  <a:spLocks noChangeArrowheads="1"/>
                </p:cNvSpPr>
                <p:nvPr/>
              </p:nvSpPr>
              <p:spPr bwMode="auto">
                <a:xfrm>
                  <a:off x="3868953" y="3028631"/>
                  <a:ext cx="614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2" name="TextBox 1082"/>
                <p:cNvSpPr txBox="1">
                  <a:spLocks noChangeArrowheads="1"/>
                </p:cNvSpPr>
                <p:nvPr/>
              </p:nvSpPr>
              <p:spPr bwMode="auto">
                <a:xfrm>
                  <a:off x="3868953" y="3730939"/>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3" name="TextBox 1083"/>
                <p:cNvSpPr txBox="1">
                  <a:spLocks noChangeArrowheads="1"/>
                </p:cNvSpPr>
                <p:nvPr/>
              </p:nvSpPr>
              <p:spPr bwMode="auto">
                <a:xfrm>
                  <a:off x="3868953" y="408050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4" name="TextBox 1084"/>
                <p:cNvSpPr txBox="1">
                  <a:spLocks noChangeArrowheads="1"/>
                </p:cNvSpPr>
                <p:nvPr/>
              </p:nvSpPr>
              <p:spPr bwMode="auto">
                <a:xfrm>
                  <a:off x="3868953" y="4431661"/>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5" name="TextBox 1085"/>
                <p:cNvSpPr txBox="1">
                  <a:spLocks noChangeArrowheads="1"/>
                </p:cNvSpPr>
                <p:nvPr/>
              </p:nvSpPr>
              <p:spPr bwMode="auto">
                <a:xfrm>
                  <a:off x="3868953" y="4782816"/>
                  <a:ext cx="614363"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6" name="TextBox 1086"/>
                <p:cNvSpPr txBox="1">
                  <a:spLocks noChangeArrowheads="1"/>
                </p:cNvSpPr>
                <p:nvPr/>
              </p:nvSpPr>
              <p:spPr bwMode="auto">
                <a:xfrm>
                  <a:off x="3868953" y="5133975"/>
                  <a:ext cx="6143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GND</a:t>
                  </a:r>
                </a:p>
              </p:txBody>
            </p:sp>
            <p:sp>
              <p:nvSpPr>
                <p:cNvPr id="2637" name="TextBox 1087"/>
                <p:cNvSpPr txBox="1">
                  <a:spLocks noChangeArrowheads="1"/>
                </p:cNvSpPr>
                <p:nvPr/>
              </p:nvSpPr>
              <p:spPr bwMode="auto">
                <a:xfrm>
                  <a:off x="3868953" y="3379785"/>
                  <a:ext cx="614363"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altLang="en-US" sz="1200">
                      <a:latin typeface="Times New Roman" pitchFamily="18" charset="0"/>
                      <a:cs typeface="Times New Roman" pitchFamily="18" charset="0"/>
                    </a:rPr>
                    <a:t>PWR</a:t>
                  </a:r>
                </a:p>
              </p:txBody>
            </p:sp>
            <p:cxnSp>
              <p:nvCxnSpPr>
                <p:cNvPr id="2638" name="Straight Connector 2637"/>
                <p:cNvCxnSpPr/>
                <p:nvPr/>
              </p:nvCxnSpPr>
              <p:spPr bwMode="auto">
                <a:xfrm>
                  <a:off x="3005556" y="5678502"/>
                  <a:ext cx="274637" cy="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grpSp>
          <p:cxnSp>
            <p:nvCxnSpPr>
              <p:cNvPr id="2471" name="Straight Arrow Connector 2470"/>
              <p:cNvCxnSpPr/>
              <p:nvPr/>
            </p:nvCxnSpPr>
            <p:spPr>
              <a:xfrm>
                <a:off x="1556839"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2" name="Straight Arrow Connector 2471"/>
              <p:cNvCxnSpPr/>
              <p:nvPr/>
            </p:nvCxnSpPr>
            <p:spPr>
              <a:xfrm>
                <a:off x="2200573"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3" name="Straight Arrow Connector 2472"/>
              <p:cNvCxnSpPr/>
              <p:nvPr/>
            </p:nvCxnSpPr>
            <p:spPr>
              <a:xfrm>
                <a:off x="2836960" y="181762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4" name="Straight Arrow Connector 2473"/>
              <p:cNvCxnSpPr/>
              <p:nvPr/>
            </p:nvCxnSpPr>
            <p:spPr>
              <a:xfrm>
                <a:off x="1559159"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5" name="Straight Arrow Connector 2474"/>
              <p:cNvCxnSpPr/>
              <p:nvPr/>
            </p:nvCxnSpPr>
            <p:spPr>
              <a:xfrm>
                <a:off x="2195273"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6" name="Straight Arrow Connector 2475"/>
              <p:cNvCxnSpPr/>
              <p:nvPr/>
            </p:nvCxnSpPr>
            <p:spPr>
              <a:xfrm>
                <a:off x="2831660" y="3730072"/>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7" name="Straight Arrow Connector 2476"/>
              <p:cNvCxnSpPr/>
              <p:nvPr/>
            </p:nvCxnSpPr>
            <p:spPr>
              <a:xfrm>
                <a:off x="7360920" y="3733800"/>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78" name="Straight Arrow Connector 2477"/>
              <p:cNvCxnSpPr/>
              <p:nvPr/>
            </p:nvCxnSpPr>
            <p:spPr>
              <a:xfrm flipV="1">
                <a:off x="5494020" y="1822858"/>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689" name="Group 2478"/>
              <p:cNvGrpSpPr/>
              <p:nvPr/>
            </p:nvGrpSpPr>
            <p:grpSpPr>
              <a:xfrm>
                <a:off x="1609030" y="1819363"/>
                <a:ext cx="138312" cy="1721469"/>
                <a:chOff x="1609030" y="1819363"/>
                <a:chExt cx="138312" cy="1721469"/>
              </a:xfrm>
            </p:grpSpPr>
            <p:cxnSp>
              <p:nvCxnSpPr>
                <p:cNvPr id="2588" name="Straight Arrow Connector 258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9" name="Freeform 258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0" name="Straight Arrow Connector 258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1" name="Freeform 259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2" name="Straight Arrow Connector 259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3" name="Freeform 259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4" name="Straight Arrow Connector 259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5" name="Freeform 259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96" name="Straight Arrow Connector 259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97" name="Freeform 259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0" name="Group 2479"/>
              <p:cNvGrpSpPr/>
              <p:nvPr/>
            </p:nvGrpSpPr>
            <p:grpSpPr>
              <a:xfrm>
                <a:off x="2255881" y="1823288"/>
                <a:ext cx="138312" cy="1721469"/>
                <a:chOff x="1609030" y="1819363"/>
                <a:chExt cx="138312" cy="1721469"/>
              </a:xfrm>
            </p:grpSpPr>
            <p:cxnSp>
              <p:nvCxnSpPr>
                <p:cNvPr id="2578" name="Straight Arrow Connector 257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9" name="Freeform 257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0" name="Straight Arrow Connector 257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1" name="Freeform 258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2" name="Straight Arrow Connector 258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3" name="Freeform 258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4" name="Straight Arrow Connector 258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5" name="Freeform 258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86" name="Straight Arrow Connector 258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87" name="Freeform 258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91" name="Group 2480"/>
              <p:cNvGrpSpPr/>
              <p:nvPr/>
            </p:nvGrpSpPr>
            <p:grpSpPr>
              <a:xfrm>
                <a:off x="2905409" y="1829638"/>
                <a:ext cx="138312" cy="1721469"/>
                <a:chOff x="1609030" y="1819363"/>
                <a:chExt cx="138312" cy="1721469"/>
              </a:xfrm>
            </p:grpSpPr>
            <p:cxnSp>
              <p:nvCxnSpPr>
                <p:cNvPr id="2568" name="Straight Arrow Connector 256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9" name="Freeform 256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0" name="Straight Arrow Connector 256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1" name="Freeform 257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2" name="Straight Arrow Connector 257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3" name="Freeform 257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4" name="Straight Arrow Connector 257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5" name="Freeform 257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76" name="Straight Arrow Connector 2575"/>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77" name="Freeform 257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2" name="Group 2481"/>
              <p:cNvGrpSpPr/>
              <p:nvPr/>
            </p:nvGrpSpPr>
            <p:grpSpPr>
              <a:xfrm>
                <a:off x="1608584" y="3733800"/>
                <a:ext cx="134323" cy="1691030"/>
                <a:chOff x="1609030" y="1635832"/>
                <a:chExt cx="134323" cy="1691030"/>
              </a:xfrm>
            </p:grpSpPr>
            <p:cxnSp>
              <p:nvCxnSpPr>
                <p:cNvPr id="2558" name="Straight Arrow Connector 255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9" name="Freeform 255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0" name="Straight Arrow Connector 255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1" name="Freeform 256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2" name="Straight Arrow Connector 256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3" name="Freeform 256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4" name="Straight Arrow Connector 256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5" name="Freeform 256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66" name="Straight Arrow Connector 2565"/>
                <p:cNvCxnSpPr/>
                <p:nvPr/>
              </p:nvCxnSpPr>
              <p:spPr>
                <a:xfrm flipV="1">
                  <a:off x="1736934" y="163583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67" name="Freeform 256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3" name="Group 2482"/>
              <p:cNvGrpSpPr/>
              <p:nvPr/>
            </p:nvGrpSpPr>
            <p:grpSpPr>
              <a:xfrm>
                <a:off x="2246743" y="3729697"/>
                <a:ext cx="134323" cy="1696260"/>
                <a:chOff x="1609030" y="1630602"/>
                <a:chExt cx="134323" cy="1696260"/>
              </a:xfrm>
            </p:grpSpPr>
            <p:cxnSp>
              <p:nvCxnSpPr>
                <p:cNvPr id="2548" name="Straight Arrow Connector 254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9" name="Freeform 254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0" name="Straight Arrow Connector 254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1" name="Freeform 255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2" name="Straight Arrow Connector 255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3" name="Freeform 255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4" name="Straight Arrow Connector 255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5" name="Freeform 255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56" name="Straight Arrow Connector 2555"/>
                <p:cNvCxnSpPr/>
                <p:nvPr/>
              </p:nvCxnSpPr>
              <p:spPr>
                <a:xfrm flipV="1">
                  <a:off x="1729066" y="163060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57" name="Freeform 255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4" name="Group 2483"/>
              <p:cNvGrpSpPr/>
              <p:nvPr/>
            </p:nvGrpSpPr>
            <p:grpSpPr>
              <a:xfrm>
                <a:off x="2903911" y="3743820"/>
                <a:ext cx="134323" cy="1691030"/>
                <a:chOff x="1609030" y="1635832"/>
                <a:chExt cx="134323" cy="1691030"/>
              </a:xfrm>
            </p:grpSpPr>
            <p:cxnSp>
              <p:nvCxnSpPr>
                <p:cNvPr id="2538" name="Straight Arrow Connector 2537"/>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9" name="Freeform 2538"/>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0" name="Straight Arrow Connector 2539"/>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1" name="Freeform 2540"/>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2" name="Straight Arrow Connector 2541"/>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3" name="Freeform 2542"/>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4" name="Straight Arrow Connector 2543"/>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5" name="Freeform 2544"/>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46" name="Straight Arrow Connector 2545"/>
                <p:cNvCxnSpPr/>
                <p:nvPr/>
              </p:nvCxnSpPr>
              <p:spPr>
                <a:xfrm flipV="1">
                  <a:off x="1736934" y="163583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47" name="Freeform 254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5" name="Group 2484"/>
              <p:cNvGrpSpPr/>
              <p:nvPr/>
            </p:nvGrpSpPr>
            <p:grpSpPr>
              <a:xfrm>
                <a:off x="7402725" y="3907669"/>
                <a:ext cx="134323" cy="1507499"/>
                <a:chOff x="1609030" y="1819363"/>
                <a:chExt cx="134323" cy="1507499"/>
              </a:xfrm>
            </p:grpSpPr>
            <p:cxnSp>
              <p:nvCxnSpPr>
                <p:cNvPr id="2529" name="Straight Arrow Connector 252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0" name="Freeform 252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1" name="Straight Arrow Connector 253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2" name="Freeform 253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3" name="Straight Arrow Connector 253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4" name="Freeform 253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35" name="Straight Arrow Connector 253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36" name="Freeform 253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7" name="Freeform 2536"/>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6" name="Group 2485"/>
              <p:cNvGrpSpPr/>
              <p:nvPr/>
            </p:nvGrpSpPr>
            <p:grpSpPr>
              <a:xfrm flipV="1">
                <a:off x="5548774" y="1821697"/>
                <a:ext cx="138312" cy="1715995"/>
                <a:chOff x="1609030" y="1955765"/>
                <a:chExt cx="138312" cy="1715995"/>
              </a:xfrm>
            </p:grpSpPr>
            <p:cxnSp>
              <p:nvCxnSpPr>
                <p:cNvPr id="2519" name="Straight Arrow Connector 251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0" name="Freeform 2519"/>
                <p:cNvSpPr/>
                <p:nvPr/>
              </p:nvSpPr>
              <p:spPr>
                <a:xfrm>
                  <a:off x="1611133" y="3561694"/>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1" name="Straight Arrow Connector 252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2" name="Freeform 252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3" name="Straight Arrow Connector 252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4" name="Freeform 252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5" name="Straight Arrow Connector 252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6" name="Freeform 252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27" name="Straight Arrow Connector 252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28" name="Freeform 252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7" name="Group 2486"/>
              <p:cNvGrpSpPr/>
              <p:nvPr/>
            </p:nvGrpSpPr>
            <p:grpSpPr>
              <a:xfrm flipH="1">
                <a:off x="1876425" y="1815481"/>
                <a:ext cx="138312" cy="1721469"/>
                <a:chOff x="1609030" y="1819363"/>
                <a:chExt cx="138312" cy="1721469"/>
              </a:xfrm>
            </p:grpSpPr>
            <p:cxnSp>
              <p:nvCxnSpPr>
                <p:cNvPr id="2509" name="Straight Arrow Connector 250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0" name="Freeform 250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1" name="Straight Arrow Connector 251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2" name="Freeform 251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3" name="Straight Arrow Connector 251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4" name="Freeform 251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5" name="Straight Arrow Connector 251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6" name="Freeform 251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17" name="Straight Arrow Connector 251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18" name="Freeform 251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8" name="Group 2487"/>
              <p:cNvGrpSpPr/>
              <p:nvPr/>
            </p:nvGrpSpPr>
            <p:grpSpPr>
              <a:xfrm flipH="1">
                <a:off x="2509594" y="1821697"/>
                <a:ext cx="138312" cy="1721469"/>
                <a:chOff x="1609030" y="1819363"/>
                <a:chExt cx="138312" cy="1721469"/>
              </a:xfrm>
            </p:grpSpPr>
            <p:cxnSp>
              <p:nvCxnSpPr>
                <p:cNvPr id="2499" name="Straight Arrow Connector 2498"/>
                <p:cNvCxnSpPr/>
                <p:nvPr/>
              </p:nvCxnSpPr>
              <p:spPr>
                <a:xfrm flipV="1">
                  <a:off x="1742023" y="1955765"/>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0" name="Freeform 2499"/>
                <p:cNvSpPr/>
                <p:nvPr/>
              </p:nvSpPr>
              <p:spPr>
                <a:xfrm>
                  <a:off x="1611133" y="1819363"/>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1" name="Straight Arrow Connector 2500"/>
                <p:cNvCxnSpPr/>
                <p:nvPr/>
              </p:nvCxnSpPr>
              <p:spPr>
                <a:xfrm flipV="1">
                  <a:off x="1743353" y="2309962"/>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2" name="Freeform 2501"/>
                <p:cNvSpPr/>
                <p:nvPr/>
              </p:nvSpPr>
              <p:spPr>
                <a:xfrm>
                  <a:off x="1612463" y="2173560"/>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3" name="Straight Arrow Connector 2502"/>
                <p:cNvCxnSpPr/>
                <p:nvPr/>
              </p:nvCxnSpPr>
              <p:spPr>
                <a:xfrm flipV="1">
                  <a:off x="1742023" y="2657809"/>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4" name="Freeform 2503"/>
                <p:cNvSpPr/>
                <p:nvPr/>
              </p:nvSpPr>
              <p:spPr>
                <a:xfrm>
                  <a:off x="1611133" y="2521407"/>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5" name="Straight Arrow Connector 2504"/>
                <p:cNvCxnSpPr/>
                <p:nvPr/>
              </p:nvCxnSpPr>
              <p:spPr>
                <a:xfrm flipV="1">
                  <a:off x="1739920" y="3005437"/>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6" name="Freeform 2505"/>
                <p:cNvSpPr/>
                <p:nvPr/>
              </p:nvSpPr>
              <p:spPr>
                <a:xfrm>
                  <a:off x="1609030" y="2869035"/>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07" name="Straight Arrow Connector 2506"/>
                <p:cNvCxnSpPr/>
                <p:nvPr/>
              </p:nvCxnSpPr>
              <p:spPr>
                <a:xfrm flipV="1">
                  <a:off x="1747342" y="3353198"/>
                  <a:ext cx="0" cy="187634"/>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08" name="Freeform 2507"/>
                <p:cNvSpPr/>
                <p:nvPr/>
              </p:nvSpPr>
              <p:spPr>
                <a:xfrm>
                  <a:off x="1616452" y="3216796"/>
                  <a:ext cx="120036" cy="110066"/>
                </a:xfrm>
                <a:custGeom>
                  <a:avLst/>
                  <a:gdLst>
                    <a:gd name="connsiteX0" fmla="*/ 120036 w 120036"/>
                    <a:gd name="connsiteY0" fmla="*/ 107068 h 110066"/>
                    <a:gd name="connsiteX1" fmla="*/ 39073 w 120036"/>
                    <a:gd name="connsiteY1" fmla="*/ 107068 h 110066"/>
                    <a:gd name="connsiteX2" fmla="*/ 15261 w 120036"/>
                    <a:gd name="connsiteY2" fmla="*/ 107068 h 110066"/>
                    <a:gd name="connsiteX3" fmla="*/ 973 w 120036"/>
                    <a:gd name="connsiteY3" fmla="*/ 66587 h 110066"/>
                    <a:gd name="connsiteX4" fmla="*/ 5736 w 120036"/>
                    <a:gd name="connsiteY4" fmla="*/ 4675 h 110066"/>
                    <a:gd name="connsiteX5" fmla="*/ 41455 w 120036"/>
                    <a:gd name="connsiteY5" fmla="*/ 4675 h 110066"/>
                    <a:gd name="connsiteX6" fmla="*/ 103367 w 120036"/>
                    <a:gd name="connsiteY6" fmla="*/ 7056 h 11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036" h="110066">
                      <a:moveTo>
                        <a:pt x="120036" y="107068"/>
                      </a:moveTo>
                      <a:lnTo>
                        <a:pt x="39073" y="107068"/>
                      </a:lnTo>
                      <a:cubicBezTo>
                        <a:pt x="21611" y="107068"/>
                        <a:pt x="21611" y="113815"/>
                        <a:pt x="15261" y="107068"/>
                      </a:cubicBezTo>
                      <a:cubicBezTo>
                        <a:pt x="8911" y="100321"/>
                        <a:pt x="2560" y="83652"/>
                        <a:pt x="973" y="66587"/>
                      </a:cubicBezTo>
                      <a:cubicBezTo>
                        <a:pt x="-614" y="49522"/>
                        <a:pt x="-1011" y="14994"/>
                        <a:pt x="5736" y="4675"/>
                      </a:cubicBezTo>
                      <a:cubicBezTo>
                        <a:pt x="12483" y="-5644"/>
                        <a:pt x="25183" y="4278"/>
                        <a:pt x="41455" y="4675"/>
                      </a:cubicBezTo>
                      <a:cubicBezTo>
                        <a:pt x="57727" y="5072"/>
                        <a:pt x="80547" y="6064"/>
                        <a:pt x="103367" y="7056"/>
                      </a:cubicBezTo>
                    </a:path>
                  </a:pathLst>
                </a:custGeom>
                <a:noFill/>
                <a:ln w="12700">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2489" name="Straight Arrow Connector 2488"/>
              <p:cNvCxnSpPr/>
              <p:nvPr/>
            </p:nvCxnSpPr>
            <p:spPr>
              <a:xfrm>
                <a:off x="2066570" y="1825241"/>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0" name="Straight Arrow Connector 2489"/>
              <p:cNvCxnSpPr/>
              <p:nvPr/>
            </p:nvCxnSpPr>
            <p:spPr>
              <a:xfrm>
                <a:off x="2704880" y="1817745"/>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1" name="Straight Arrow Connector 2490"/>
              <p:cNvCxnSpPr/>
              <p:nvPr/>
            </p:nvCxnSpPr>
            <p:spPr>
              <a:xfrm>
                <a:off x="2073133" y="3736739"/>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2" name="Straight Arrow Connector 2491"/>
              <p:cNvCxnSpPr/>
              <p:nvPr/>
            </p:nvCxnSpPr>
            <p:spPr>
              <a:xfrm>
                <a:off x="2709520" y="3736739"/>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3" name="Straight Arrow Connector 2492"/>
              <p:cNvCxnSpPr/>
              <p:nvPr/>
            </p:nvCxnSpPr>
            <p:spPr>
              <a:xfrm rot="16200000">
                <a:off x="4341536" y="2736046"/>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4" name="Straight Arrow Connector 2493"/>
              <p:cNvCxnSpPr/>
              <p:nvPr/>
            </p:nvCxnSpPr>
            <p:spPr>
              <a:xfrm rot="16200000">
                <a:off x="4341536" y="2859153"/>
                <a:ext cx="0" cy="1680128"/>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5" name="Straight Arrow Connector 2494"/>
              <p:cNvCxnSpPr/>
              <p:nvPr/>
            </p:nvCxnSpPr>
            <p:spPr>
              <a:xfrm rot="5400000" flipH="1">
                <a:off x="4116664" y="2539721"/>
                <a:ext cx="0" cy="1680128"/>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6" name="Straight Arrow Connector 2495"/>
              <p:cNvCxnSpPr/>
              <p:nvPr/>
            </p:nvCxnSpPr>
            <p:spPr>
              <a:xfrm rot="5400000" flipH="1">
                <a:off x="4136462" y="3093115"/>
                <a:ext cx="0" cy="1680128"/>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7" name="Straight Arrow Connector 2496"/>
              <p:cNvCxnSpPr/>
              <p:nvPr/>
            </p:nvCxnSpPr>
            <p:spPr>
              <a:xfrm rot="16200000">
                <a:off x="6618504" y="3359081"/>
                <a:ext cx="0" cy="647762"/>
              </a:xfrm>
              <a:prstGeom prst="straightConnector1">
                <a:avLst/>
              </a:prstGeom>
              <a:ln w="12700">
                <a:solidFill>
                  <a:srgbClr val="FF66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98" name="Straight Arrow Connector 2497"/>
              <p:cNvCxnSpPr/>
              <p:nvPr/>
            </p:nvCxnSpPr>
            <p:spPr>
              <a:xfrm rot="5400000" flipH="1">
                <a:off x="6413430" y="3593043"/>
                <a:ext cx="0" cy="647762"/>
              </a:xfrm>
              <a:prstGeom prst="straightConnector1">
                <a:avLst/>
              </a:prstGeom>
              <a:ln w="12700">
                <a:solidFill>
                  <a:schemeClr val="accent1">
                    <a:lumMod val="5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extBox 4"/>
            <p:cNvSpPr txBox="1"/>
            <p:nvPr/>
          </p:nvSpPr>
          <p:spPr>
            <a:xfrm>
              <a:off x="3178391" y="1306860"/>
              <a:ext cx="498475" cy="369888"/>
            </a:xfrm>
            <a:prstGeom prst="rect">
              <a:avLst/>
            </a:prstGeom>
            <a:noFill/>
          </p:spPr>
          <p:txBody>
            <a:bodyPr>
              <a:spAutoFit/>
            </a:bodyPr>
            <a:lstStyle/>
            <a:p>
              <a:pPr>
                <a:defRPr/>
              </a:pPr>
              <a:r>
                <a:rPr lang="en-US" dirty="0">
                  <a:solidFill>
                    <a:schemeClr val="bg1"/>
                  </a:solidFill>
                  <a:latin typeface="+mn-lt"/>
                </a:rPr>
                <a:t>IC</a:t>
              </a:r>
            </a:p>
          </p:txBody>
        </p:sp>
        <p:sp>
          <p:nvSpPr>
            <p:cNvPr id="6" name="Text Box 207"/>
            <p:cNvSpPr txBox="1">
              <a:spLocks noChangeArrowheads="1"/>
            </p:cNvSpPr>
            <p:nvPr/>
          </p:nvSpPr>
          <p:spPr bwMode="auto">
            <a:xfrm>
              <a:off x="4716993" y="1197204"/>
              <a:ext cx="3109913" cy="400110"/>
            </a:xfrm>
            <a:prstGeom prst="rect">
              <a:avLst/>
            </a:prstGeom>
            <a:noFill/>
            <a:ln w="9525">
              <a:noFill/>
              <a:miter lim="800000"/>
              <a:headEnd/>
              <a:tailEnd/>
            </a:ln>
          </p:spPr>
          <p:txBody>
            <a:bodyPr>
              <a:spAutoFit/>
            </a:bodyPr>
            <a:lstStyle/>
            <a:p>
              <a:pPr>
                <a:defRPr/>
              </a:pPr>
              <a:r>
                <a:rPr lang="en-US" altLang="ko-KR" sz="2000" dirty="0">
                  <a:latin typeface="+mn-lt"/>
                  <a:ea typeface="Gulim" pitchFamily="34" charset="-127"/>
                </a:rPr>
                <a:t>Top decoupling capacitors</a:t>
              </a:r>
            </a:p>
          </p:txBody>
        </p:sp>
        <p:sp>
          <p:nvSpPr>
            <p:cNvPr id="7" name="Text Box 207"/>
            <p:cNvSpPr txBox="1">
              <a:spLocks noChangeArrowheads="1"/>
            </p:cNvSpPr>
            <p:nvPr/>
          </p:nvSpPr>
          <p:spPr bwMode="auto">
            <a:xfrm>
              <a:off x="546100" y="1225897"/>
              <a:ext cx="2559050" cy="400110"/>
            </a:xfrm>
            <a:prstGeom prst="rect">
              <a:avLst/>
            </a:prstGeom>
            <a:noFill/>
            <a:ln w="9525">
              <a:noFill/>
              <a:miter lim="800000"/>
              <a:headEnd/>
              <a:tailEnd/>
            </a:ln>
          </p:spPr>
          <p:txBody>
            <a:bodyPr wrap="square">
              <a:spAutoFit/>
            </a:bodyPr>
            <a:lstStyle/>
            <a:p>
              <a:pPr>
                <a:defRPr/>
              </a:pPr>
              <a:r>
                <a:rPr lang="en-US" altLang="ko-KR" sz="2000" dirty="0">
                  <a:latin typeface="+mn-lt"/>
                  <a:ea typeface="Gulim" pitchFamily="34" charset="-127"/>
                </a:rPr>
                <a:t>Looking from the IC</a:t>
              </a:r>
            </a:p>
          </p:txBody>
        </p:sp>
        <p:sp>
          <p:nvSpPr>
            <p:cNvPr id="1972" name="Down Arrow 1971"/>
            <p:cNvSpPr/>
            <p:nvPr/>
          </p:nvSpPr>
          <p:spPr>
            <a:xfrm>
              <a:off x="1651000" y="1548161"/>
              <a:ext cx="422275"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rgbClr val="FFFFFF"/>
                </a:solidFill>
              </a:endParaRPr>
            </a:p>
          </p:txBody>
        </p:sp>
        <p:grpSp>
          <p:nvGrpSpPr>
            <p:cNvPr id="9" name="Group 8"/>
            <p:cNvGrpSpPr/>
            <p:nvPr/>
          </p:nvGrpSpPr>
          <p:grpSpPr>
            <a:xfrm>
              <a:off x="1018826" y="2228643"/>
              <a:ext cx="742652" cy="1532361"/>
              <a:chOff x="1011214" y="2228643"/>
              <a:chExt cx="742652" cy="1532361"/>
            </a:xfrm>
          </p:grpSpPr>
          <p:pic>
            <p:nvPicPr>
              <p:cNvPr id="3" name="Picture 2"/>
              <p:cNvPicPr>
                <a:picLocks noChangeAspect="1"/>
              </p:cNvPicPr>
              <p:nvPr/>
            </p:nvPicPr>
            <p:blipFill>
              <a:blip r:embed="rId4" cstate="print"/>
              <a:stretch>
                <a:fillRect/>
              </a:stretch>
            </p:blipFill>
            <p:spPr>
              <a:xfrm>
                <a:off x="1011214" y="2233404"/>
                <a:ext cx="348806" cy="1527600"/>
              </a:xfrm>
              <a:prstGeom prst="rect">
                <a:avLst/>
              </a:prstGeom>
            </p:spPr>
          </p:pic>
          <p:pic>
            <p:nvPicPr>
              <p:cNvPr id="252" name="Picture 251"/>
              <p:cNvPicPr>
                <a:picLocks noChangeAspect="1"/>
              </p:cNvPicPr>
              <p:nvPr/>
            </p:nvPicPr>
            <p:blipFill>
              <a:blip r:embed="rId4" cstate="print"/>
              <a:stretch>
                <a:fillRect/>
              </a:stretch>
            </p:blipFill>
            <p:spPr>
              <a:xfrm rot="10800000">
                <a:off x="1405965" y="2228643"/>
                <a:ext cx="347901" cy="1523635"/>
              </a:xfrm>
              <a:prstGeom prst="rect">
                <a:avLst/>
              </a:prstGeom>
            </p:spPr>
          </p:pic>
        </p:grpSp>
        <p:grpSp>
          <p:nvGrpSpPr>
            <p:cNvPr id="254" name="Group 253"/>
            <p:cNvGrpSpPr/>
            <p:nvPr/>
          </p:nvGrpSpPr>
          <p:grpSpPr>
            <a:xfrm>
              <a:off x="2329428" y="2251540"/>
              <a:ext cx="742652" cy="1532361"/>
              <a:chOff x="1011214" y="2228643"/>
              <a:chExt cx="742652" cy="1532361"/>
            </a:xfrm>
          </p:grpSpPr>
          <p:pic>
            <p:nvPicPr>
              <p:cNvPr id="255" name="Picture 254"/>
              <p:cNvPicPr>
                <a:picLocks noChangeAspect="1"/>
              </p:cNvPicPr>
              <p:nvPr/>
            </p:nvPicPr>
            <p:blipFill>
              <a:blip r:embed="rId4" cstate="print"/>
              <a:stretch>
                <a:fillRect/>
              </a:stretch>
            </p:blipFill>
            <p:spPr>
              <a:xfrm>
                <a:off x="1011214" y="2233404"/>
                <a:ext cx="348806" cy="1527600"/>
              </a:xfrm>
              <a:prstGeom prst="rect">
                <a:avLst/>
              </a:prstGeom>
            </p:spPr>
          </p:pic>
          <p:pic>
            <p:nvPicPr>
              <p:cNvPr id="256" name="Picture 255"/>
              <p:cNvPicPr>
                <a:picLocks noChangeAspect="1"/>
              </p:cNvPicPr>
              <p:nvPr/>
            </p:nvPicPr>
            <p:blipFill>
              <a:blip r:embed="rId4" cstate="print"/>
              <a:stretch>
                <a:fillRect/>
              </a:stretch>
            </p:blipFill>
            <p:spPr>
              <a:xfrm rot="10800000">
                <a:off x="1405965" y="2228643"/>
                <a:ext cx="347901" cy="1523635"/>
              </a:xfrm>
              <a:prstGeom prst="rect">
                <a:avLst/>
              </a:prstGeom>
            </p:spPr>
          </p:pic>
        </p:grpSp>
        <p:grpSp>
          <p:nvGrpSpPr>
            <p:cNvPr id="11" name="Group 10"/>
            <p:cNvGrpSpPr/>
            <p:nvPr/>
          </p:nvGrpSpPr>
          <p:grpSpPr>
            <a:xfrm>
              <a:off x="1794358" y="2888995"/>
              <a:ext cx="347324" cy="84654"/>
              <a:chOff x="8175855" y="1558816"/>
              <a:chExt cx="347324" cy="84654"/>
            </a:xfrm>
          </p:grpSpPr>
          <p:sp>
            <p:nvSpPr>
              <p:cNvPr id="10" name="Oval 9"/>
              <p:cNvSpPr/>
              <p:nvPr/>
            </p:nvSpPr>
            <p:spPr bwMode="auto">
              <a:xfrm>
                <a:off x="8175855" y="1563657"/>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58" name="Oval 257"/>
              <p:cNvSpPr/>
              <p:nvPr/>
            </p:nvSpPr>
            <p:spPr bwMode="auto">
              <a:xfrm>
                <a:off x="8309768" y="1558816"/>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59" name="Oval 258"/>
              <p:cNvSpPr/>
              <p:nvPr/>
            </p:nvSpPr>
            <p:spPr bwMode="auto">
              <a:xfrm>
                <a:off x="8442792" y="1560205"/>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grpSp>
          <p:nvGrpSpPr>
            <p:cNvPr id="264" name="Group 263"/>
            <p:cNvGrpSpPr/>
            <p:nvPr/>
          </p:nvGrpSpPr>
          <p:grpSpPr>
            <a:xfrm>
              <a:off x="4951874" y="2187385"/>
              <a:ext cx="742652" cy="1532361"/>
              <a:chOff x="1011214" y="2228643"/>
              <a:chExt cx="742652" cy="1532361"/>
            </a:xfrm>
          </p:grpSpPr>
          <p:pic>
            <p:nvPicPr>
              <p:cNvPr id="265" name="Picture 264"/>
              <p:cNvPicPr>
                <a:picLocks noChangeAspect="1"/>
              </p:cNvPicPr>
              <p:nvPr/>
            </p:nvPicPr>
            <p:blipFill>
              <a:blip r:embed="rId4" cstate="print"/>
              <a:stretch>
                <a:fillRect/>
              </a:stretch>
            </p:blipFill>
            <p:spPr>
              <a:xfrm>
                <a:off x="1011214" y="2233404"/>
                <a:ext cx="348806" cy="1527600"/>
              </a:xfrm>
              <a:prstGeom prst="rect">
                <a:avLst/>
              </a:prstGeom>
            </p:spPr>
          </p:pic>
          <p:pic>
            <p:nvPicPr>
              <p:cNvPr id="266" name="Picture 265"/>
              <p:cNvPicPr>
                <a:picLocks noChangeAspect="1"/>
              </p:cNvPicPr>
              <p:nvPr/>
            </p:nvPicPr>
            <p:blipFill>
              <a:blip r:embed="rId4" cstate="print"/>
              <a:stretch>
                <a:fillRect/>
              </a:stretch>
            </p:blipFill>
            <p:spPr>
              <a:xfrm rot="10800000">
                <a:off x="1405965" y="2228643"/>
                <a:ext cx="347901" cy="1523635"/>
              </a:xfrm>
              <a:prstGeom prst="rect">
                <a:avLst/>
              </a:prstGeom>
            </p:spPr>
          </p:pic>
        </p:grpSp>
        <p:grpSp>
          <p:nvGrpSpPr>
            <p:cNvPr id="267" name="Group 266"/>
            <p:cNvGrpSpPr/>
            <p:nvPr/>
          </p:nvGrpSpPr>
          <p:grpSpPr>
            <a:xfrm>
              <a:off x="6837021" y="3957175"/>
              <a:ext cx="742652" cy="1532361"/>
              <a:chOff x="1011214" y="2228643"/>
              <a:chExt cx="742652" cy="1532361"/>
            </a:xfrm>
          </p:grpSpPr>
          <p:pic>
            <p:nvPicPr>
              <p:cNvPr id="268" name="Picture 267"/>
              <p:cNvPicPr>
                <a:picLocks noChangeAspect="1"/>
              </p:cNvPicPr>
              <p:nvPr/>
            </p:nvPicPr>
            <p:blipFill>
              <a:blip r:embed="rId4" cstate="print"/>
              <a:stretch>
                <a:fillRect/>
              </a:stretch>
            </p:blipFill>
            <p:spPr>
              <a:xfrm>
                <a:off x="1011214" y="2233404"/>
                <a:ext cx="348806" cy="1527600"/>
              </a:xfrm>
              <a:prstGeom prst="rect">
                <a:avLst/>
              </a:prstGeom>
            </p:spPr>
          </p:pic>
          <p:pic>
            <p:nvPicPr>
              <p:cNvPr id="269" name="Picture 268"/>
              <p:cNvPicPr>
                <a:picLocks noChangeAspect="1"/>
              </p:cNvPicPr>
              <p:nvPr/>
            </p:nvPicPr>
            <p:blipFill>
              <a:blip r:embed="rId4" cstate="print"/>
              <a:stretch>
                <a:fillRect/>
              </a:stretch>
            </p:blipFill>
            <p:spPr>
              <a:xfrm rot="10800000">
                <a:off x="1405965" y="2228643"/>
                <a:ext cx="347901" cy="1523635"/>
              </a:xfrm>
              <a:prstGeom prst="rect">
                <a:avLst/>
              </a:prstGeom>
            </p:spPr>
          </p:pic>
        </p:grpSp>
        <p:grpSp>
          <p:nvGrpSpPr>
            <p:cNvPr id="270" name="Group 269"/>
            <p:cNvGrpSpPr/>
            <p:nvPr/>
          </p:nvGrpSpPr>
          <p:grpSpPr>
            <a:xfrm>
              <a:off x="1023778" y="3979415"/>
              <a:ext cx="742652" cy="1532361"/>
              <a:chOff x="1011214" y="2228643"/>
              <a:chExt cx="742652" cy="1532361"/>
            </a:xfrm>
          </p:grpSpPr>
          <p:pic>
            <p:nvPicPr>
              <p:cNvPr id="271" name="Picture 270"/>
              <p:cNvPicPr>
                <a:picLocks noChangeAspect="1"/>
              </p:cNvPicPr>
              <p:nvPr/>
            </p:nvPicPr>
            <p:blipFill>
              <a:blip r:embed="rId4" cstate="print"/>
              <a:stretch>
                <a:fillRect/>
              </a:stretch>
            </p:blipFill>
            <p:spPr>
              <a:xfrm>
                <a:off x="1011214" y="2233404"/>
                <a:ext cx="348806" cy="1527600"/>
              </a:xfrm>
              <a:prstGeom prst="rect">
                <a:avLst/>
              </a:prstGeom>
            </p:spPr>
          </p:pic>
          <p:pic>
            <p:nvPicPr>
              <p:cNvPr id="272" name="Picture 271"/>
              <p:cNvPicPr>
                <a:picLocks noChangeAspect="1"/>
              </p:cNvPicPr>
              <p:nvPr/>
            </p:nvPicPr>
            <p:blipFill>
              <a:blip r:embed="rId4" cstate="print"/>
              <a:stretch>
                <a:fillRect/>
              </a:stretch>
            </p:blipFill>
            <p:spPr>
              <a:xfrm rot="10800000">
                <a:off x="1405965" y="2228643"/>
                <a:ext cx="347901" cy="1523635"/>
              </a:xfrm>
              <a:prstGeom prst="rect">
                <a:avLst/>
              </a:prstGeom>
            </p:spPr>
          </p:pic>
        </p:grpSp>
        <p:grpSp>
          <p:nvGrpSpPr>
            <p:cNvPr id="273" name="Group 272"/>
            <p:cNvGrpSpPr/>
            <p:nvPr/>
          </p:nvGrpSpPr>
          <p:grpSpPr>
            <a:xfrm>
              <a:off x="2334380" y="4002312"/>
              <a:ext cx="742652" cy="1532361"/>
              <a:chOff x="1011214" y="2228643"/>
              <a:chExt cx="742652" cy="1532361"/>
            </a:xfrm>
          </p:grpSpPr>
          <p:pic>
            <p:nvPicPr>
              <p:cNvPr id="274" name="Picture 273"/>
              <p:cNvPicPr>
                <a:picLocks noChangeAspect="1"/>
              </p:cNvPicPr>
              <p:nvPr/>
            </p:nvPicPr>
            <p:blipFill>
              <a:blip r:embed="rId4" cstate="print"/>
              <a:stretch>
                <a:fillRect/>
              </a:stretch>
            </p:blipFill>
            <p:spPr>
              <a:xfrm>
                <a:off x="1011214" y="2233404"/>
                <a:ext cx="348806" cy="1527600"/>
              </a:xfrm>
              <a:prstGeom prst="rect">
                <a:avLst/>
              </a:prstGeom>
            </p:spPr>
          </p:pic>
          <p:pic>
            <p:nvPicPr>
              <p:cNvPr id="275" name="Picture 274"/>
              <p:cNvPicPr>
                <a:picLocks noChangeAspect="1"/>
              </p:cNvPicPr>
              <p:nvPr/>
            </p:nvPicPr>
            <p:blipFill>
              <a:blip r:embed="rId4" cstate="print"/>
              <a:stretch>
                <a:fillRect/>
              </a:stretch>
            </p:blipFill>
            <p:spPr>
              <a:xfrm rot="10800000">
                <a:off x="1405965" y="2228643"/>
                <a:ext cx="347901" cy="1523635"/>
              </a:xfrm>
              <a:prstGeom prst="rect">
                <a:avLst/>
              </a:prstGeom>
            </p:spPr>
          </p:pic>
        </p:grpSp>
        <p:grpSp>
          <p:nvGrpSpPr>
            <p:cNvPr id="512" name="Group 511"/>
            <p:cNvGrpSpPr/>
            <p:nvPr/>
          </p:nvGrpSpPr>
          <p:grpSpPr>
            <a:xfrm>
              <a:off x="1780114" y="4695048"/>
              <a:ext cx="347324" cy="84654"/>
              <a:chOff x="8175855" y="1558816"/>
              <a:chExt cx="347324" cy="84654"/>
            </a:xfrm>
          </p:grpSpPr>
          <p:sp>
            <p:nvSpPr>
              <p:cNvPr id="513" name="Oval 512"/>
              <p:cNvSpPr/>
              <p:nvPr/>
            </p:nvSpPr>
            <p:spPr bwMode="auto">
              <a:xfrm>
                <a:off x="8175855" y="1563657"/>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514" name="Oval 513"/>
              <p:cNvSpPr/>
              <p:nvPr/>
            </p:nvSpPr>
            <p:spPr bwMode="auto">
              <a:xfrm>
                <a:off x="8309768" y="1558816"/>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515" name="Oval 514"/>
              <p:cNvSpPr/>
              <p:nvPr/>
            </p:nvSpPr>
            <p:spPr bwMode="auto">
              <a:xfrm>
                <a:off x="8442792" y="1560205"/>
                <a:ext cx="80387" cy="79813"/>
              </a:xfrm>
              <a:prstGeom prst="ellipse">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grpSp>
      <p:sp>
        <p:nvSpPr>
          <p:cNvPr id="276" name="Text Box 207"/>
          <p:cNvSpPr txBox="1">
            <a:spLocks noChangeArrowheads="1"/>
          </p:cNvSpPr>
          <p:nvPr/>
        </p:nvSpPr>
        <p:spPr bwMode="auto">
          <a:xfrm>
            <a:off x="850904" y="5942543"/>
            <a:ext cx="2491889" cy="707886"/>
          </a:xfrm>
          <a:prstGeom prst="rect">
            <a:avLst/>
          </a:prstGeom>
          <a:noFill/>
          <a:ln w="9525">
            <a:noFill/>
            <a:miter lim="800000"/>
            <a:headEnd/>
            <a:tailEnd/>
          </a:ln>
        </p:spPr>
        <p:txBody>
          <a:bodyPr wrap="square">
            <a:spAutoFit/>
          </a:bodyPr>
          <a:lstStyle/>
          <a:p>
            <a:pPr algn="l">
              <a:spcBef>
                <a:spcPts val="0"/>
              </a:spcBef>
              <a:defRPr/>
            </a:pPr>
            <a:r>
              <a:rPr lang="en-US" altLang="ko-KR" sz="2000" dirty="0">
                <a:latin typeface="+mn-lt"/>
                <a:ea typeface="Gulim" pitchFamily="34" charset="-127"/>
              </a:rPr>
              <a:t>Decoupling capacitors sharing IC </a:t>
            </a:r>
            <a:r>
              <a:rPr lang="en-US" altLang="ko-KR" sz="2000" dirty="0" err="1">
                <a:latin typeface="+mn-lt"/>
                <a:ea typeface="Gulim" pitchFamily="34" charset="-127"/>
              </a:rPr>
              <a:t>vias</a:t>
            </a:r>
            <a:endParaRPr lang="en-US" altLang="ko-KR" sz="2000" dirty="0">
              <a:latin typeface="+mn-lt"/>
              <a:ea typeface="Gulim" pitchFamily="34" charset="-127"/>
            </a:endParaRPr>
          </a:p>
        </p:txBody>
      </p:sp>
      <p:sp>
        <p:nvSpPr>
          <p:cNvPr id="277" name="Text Box 207"/>
          <p:cNvSpPr txBox="1">
            <a:spLocks noChangeArrowheads="1"/>
          </p:cNvSpPr>
          <p:nvPr/>
        </p:nvSpPr>
        <p:spPr bwMode="auto">
          <a:xfrm>
            <a:off x="6040227" y="5934888"/>
            <a:ext cx="3027574" cy="707886"/>
          </a:xfrm>
          <a:prstGeom prst="rect">
            <a:avLst/>
          </a:prstGeom>
          <a:noFill/>
          <a:ln w="9525">
            <a:noFill/>
            <a:miter lim="800000"/>
            <a:headEnd/>
            <a:tailEnd/>
          </a:ln>
        </p:spPr>
        <p:txBody>
          <a:bodyPr wrap="square">
            <a:spAutoFit/>
          </a:bodyPr>
          <a:lstStyle/>
          <a:p>
            <a:pPr algn="l">
              <a:spcBef>
                <a:spcPts val="0"/>
              </a:spcBef>
              <a:defRPr/>
            </a:pPr>
            <a:r>
              <a:rPr lang="en-US" altLang="ko-KR" sz="2000" dirty="0">
                <a:latin typeface="+mn-lt"/>
                <a:ea typeface="Gulim" pitchFamily="34" charset="-127"/>
              </a:rPr>
              <a:t>Bottom decoupling capacitors</a:t>
            </a:r>
          </a:p>
        </p:txBody>
      </p:sp>
      <p:cxnSp>
        <p:nvCxnSpPr>
          <p:cNvPr id="278" name="Straight Arrow Connector 277"/>
          <p:cNvCxnSpPr/>
          <p:nvPr/>
        </p:nvCxnSpPr>
        <p:spPr bwMode="auto">
          <a:xfrm flipV="1">
            <a:off x="1137467" y="1998223"/>
            <a:ext cx="0" cy="495300"/>
          </a:xfrm>
          <a:prstGeom prst="straightConnector1">
            <a:avLst/>
          </a:prstGeom>
          <a:noFill/>
          <a:ln w="38100" cap="flat" cmpd="sng" algn="ctr">
            <a:solidFill>
              <a:srgbClr val="0033CC"/>
            </a:solidFill>
            <a:prstDash val="sysDash"/>
            <a:round/>
            <a:headEnd type="triangle" w="med" len="med"/>
            <a:tailEnd type="none" w="med" len="med"/>
          </a:ln>
          <a:effectLst/>
        </p:spPr>
      </p:cxnSp>
      <p:cxnSp>
        <p:nvCxnSpPr>
          <p:cNvPr id="279" name="Straight Arrow Connector 278"/>
          <p:cNvCxnSpPr/>
          <p:nvPr/>
        </p:nvCxnSpPr>
        <p:spPr bwMode="auto">
          <a:xfrm flipV="1">
            <a:off x="2992112" y="1998223"/>
            <a:ext cx="0" cy="495300"/>
          </a:xfrm>
          <a:prstGeom prst="straightConnector1">
            <a:avLst/>
          </a:prstGeom>
          <a:noFill/>
          <a:ln w="38100" cap="flat" cmpd="sng" algn="ctr">
            <a:solidFill>
              <a:srgbClr val="0033CC"/>
            </a:solidFill>
            <a:prstDash val="sysDash"/>
            <a:round/>
            <a:headEnd type="triangle" w="med" len="med"/>
            <a:tailEnd type="none" w="med" len="med"/>
          </a:ln>
          <a:effectLst/>
        </p:spPr>
      </p:cxnSp>
      <p:cxnSp>
        <p:nvCxnSpPr>
          <p:cNvPr id="280" name="Straight Connector 279"/>
          <p:cNvCxnSpPr/>
          <p:nvPr/>
        </p:nvCxnSpPr>
        <p:spPr bwMode="auto">
          <a:xfrm>
            <a:off x="1110229" y="1982556"/>
            <a:ext cx="1881883" cy="4251"/>
          </a:xfrm>
          <a:prstGeom prst="line">
            <a:avLst/>
          </a:prstGeom>
          <a:noFill/>
          <a:ln w="28575" cap="flat" cmpd="sng" algn="ctr">
            <a:solidFill>
              <a:srgbClr val="0033CC"/>
            </a:solidFill>
            <a:prstDash val="sysDash"/>
            <a:round/>
            <a:headEnd type="none" w="med" len="med"/>
            <a:tailEnd type="none" w="med" len="med"/>
          </a:ln>
          <a:effectLst/>
        </p:spPr>
      </p:cxnSp>
      <p:sp>
        <p:nvSpPr>
          <p:cNvPr id="281" name="Rectangle 280"/>
          <p:cNvSpPr/>
          <p:nvPr/>
        </p:nvSpPr>
        <p:spPr bwMode="auto">
          <a:xfrm>
            <a:off x="3186032" y="2157094"/>
            <a:ext cx="1511300" cy="36933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8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282" name="Object 3"/>
          <p:cNvGraphicFramePr>
            <a:graphicFrameLocks noChangeAspect="1"/>
          </p:cNvGraphicFramePr>
          <p:nvPr>
            <p:extLst/>
          </p:nvPr>
        </p:nvGraphicFramePr>
        <p:xfrm>
          <a:off x="3259138" y="2163763"/>
          <a:ext cx="1412875" cy="463550"/>
        </p:xfrm>
        <a:graphic>
          <a:graphicData uri="http://schemas.openxmlformats.org/presentationml/2006/ole">
            <mc:AlternateContent xmlns:mc="http://schemas.openxmlformats.org/markup-compatibility/2006">
              <mc:Choice xmlns:v="urn:schemas-microsoft-com:vml" Requires="v">
                <p:oleObj spid="_x0000_s1858635" name="Equation" r:id="rId5" imgW="774364" imgH="253890" progId="">
                  <p:embed/>
                </p:oleObj>
              </mc:Choice>
              <mc:Fallback>
                <p:oleObj name="Equation" r:id="rId5" imgW="774364" imgH="253890" progId="">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9138" y="2163763"/>
                        <a:ext cx="1412875"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83" name="Group 282"/>
          <p:cNvGrpSpPr/>
          <p:nvPr/>
        </p:nvGrpSpPr>
        <p:grpSpPr>
          <a:xfrm rot="5400000">
            <a:off x="3996794" y="3167073"/>
            <a:ext cx="250853" cy="976296"/>
            <a:chOff x="9251776" y="2450053"/>
            <a:chExt cx="742652" cy="1532361"/>
          </a:xfrm>
        </p:grpSpPr>
        <p:pic>
          <p:nvPicPr>
            <p:cNvPr id="284" name="Picture 283"/>
            <p:cNvPicPr>
              <a:picLocks noChangeAspect="1"/>
            </p:cNvPicPr>
            <p:nvPr/>
          </p:nvPicPr>
          <p:blipFill>
            <a:blip r:embed="rId4" cstate="print"/>
            <a:stretch>
              <a:fillRect/>
            </a:stretch>
          </p:blipFill>
          <p:spPr>
            <a:xfrm>
              <a:off x="9251776" y="2454814"/>
              <a:ext cx="348806" cy="1527600"/>
            </a:xfrm>
            <a:prstGeom prst="rect">
              <a:avLst/>
            </a:prstGeom>
          </p:spPr>
        </p:pic>
        <p:pic>
          <p:nvPicPr>
            <p:cNvPr id="285" name="Picture 284"/>
            <p:cNvPicPr>
              <a:picLocks noChangeAspect="1"/>
            </p:cNvPicPr>
            <p:nvPr/>
          </p:nvPicPr>
          <p:blipFill>
            <a:blip r:embed="rId4" cstate="print"/>
            <a:stretch>
              <a:fillRect/>
            </a:stretch>
          </p:blipFill>
          <p:spPr>
            <a:xfrm rot="10800000">
              <a:off x="9646527" y="2450053"/>
              <a:ext cx="347901" cy="1523635"/>
            </a:xfrm>
            <a:prstGeom prst="rect">
              <a:avLst/>
            </a:prstGeom>
          </p:spPr>
        </p:pic>
      </p:grpSp>
      <p:grpSp>
        <p:nvGrpSpPr>
          <p:cNvPr id="286" name="Group 285"/>
          <p:cNvGrpSpPr/>
          <p:nvPr/>
        </p:nvGrpSpPr>
        <p:grpSpPr>
          <a:xfrm rot="5400000">
            <a:off x="3953457" y="3537949"/>
            <a:ext cx="250853" cy="976296"/>
            <a:chOff x="9251776" y="2450053"/>
            <a:chExt cx="742652" cy="1532361"/>
          </a:xfrm>
        </p:grpSpPr>
        <p:pic>
          <p:nvPicPr>
            <p:cNvPr id="287" name="Picture 286"/>
            <p:cNvPicPr>
              <a:picLocks noChangeAspect="1"/>
            </p:cNvPicPr>
            <p:nvPr/>
          </p:nvPicPr>
          <p:blipFill>
            <a:blip r:embed="rId4" cstate="print"/>
            <a:stretch>
              <a:fillRect/>
            </a:stretch>
          </p:blipFill>
          <p:spPr>
            <a:xfrm>
              <a:off x="9251776" y="2454814"/>
              <a:ext cx="348806" cy="1527600"/>
            </a:xfrm>
            <a:prstGeom prst="rect">
              <a:avLst/>
            </a:prstGeom>
          </p:spPr>
        </p:pic>
        <p:pic>
          <p:nvPicPr>
            <p:cNvPr id="288" name="Picture 287"/>
            <p:cNvPicPr>
              <a:picLocks noChangeAspect="1"/>
            </p:cNvPicPr>
            <p:nvPr/>
          </p:nvPicPr>
          <p:blipFill>
            <a:blip r:embed="rId4" cstate="print"/>
            <a:stretch>
              <a:fillRect/>
            </a:stretch>
          </p:blipFill>
          <p:spPr>
            <a:xfrm rot="10800000">
              <a:off x="9646527" y="2450053"/>
              <a:ext cx="347901" cy="1523635"/>
            </a:xfrm>
            <a:prstGeom prst="rect">
              <a:avLst/>
            </a:prstGeom>
          </p:spPr>
        </p:pic>
      </p:grpSp>
      <p:sp>
        <p:nvSpPr>
          <p:cNvPr id="13" name="Rectangle 12"/>
          <p:cNvSpPr/>
          <p:nvPr/>
        </p:nvSpPr>
        <p:spPr bwMode="auto">
          <a:xfrm>
            <a:off x="935697" y="1982556"/>
            <a:ext cx="2198697" cy="1454412"/>
          </a:xfrm>
          <a:prstGeom prst="rect">
            <a:avLst/>
          </a:prstGeom>
          <a:noFill/>
          <a:ln w="381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14" name="Rectangle 13"/>
          <p:cNvSpPr/>
          <p:nvPr/>
        </p:nvSpPr>
        <p:spPr bwMode="auto">
          <a:xfrm>
            <a:off x="4933105" y="2025000"/>
            <a:ext cx="829055" cy="1387865"/>
          </a:xfrm>
          <a:prstGeom prst="rect">
            <a:avLst/>
          </a:prstGeom>
          <a:noFill/>
          <a:ln w="381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89" name="Rectangle 288"/>
          <p:cNvSpPr/>
          <p:nvPr/>
        </p:nvSpPr>
        <p:spPr bwMode="auto">
          <a:xfrm>
            <a:off x="6772396" y="4138436"/>
            <a:ext cx="829055" cy="1387865"/>
          </a:xfrm>
          <a:prstGeom prst="rect">
            <a:avLst/>
          </a:prstGeom>
          <a:noFill/>
          <a:ln w="381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90" name="Rectangle 289"/>
          <p:cNvSpPr/>
          <p:nvPr/>
        </p:nvSpPr>
        <p:spPr bwMode="auto">
          <a:xfrm>
            <a:off x="1001234" y="4176678"/>
            <a:ext cx="829055" cy="1387865"/>
          </a:xfrm>
          <a:prstGeom prst="rect">
            <a:avLst/>
          </a:prstGeom>
          <a:noFill/>
          <a:ln w="381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91" name="Rectangle 290"/>
          <p:cNvSpPr/>
          <p:nvPr/>
        </p:nvSpPr>
        <p:spPr bwMode="auto">
          <a:xfrm>
            <a:off x="2276771" y="4215260"/>
            <a:ext cx="829055" cy="1387865"/>
          </a:xfrm>
          <a:prstGeom prst="rect">
            <a:avLst/>
          </a:prstGeom>
          <a:noFill/>
          <a:ln w="3810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15" name="Rectangle 14"/>
          <p:cNvSpPr/>
          <p:nvPr/>
        </p:nvSpPr>
        <p:spPr bwMode="auto">
          <a:xfrm>
            <a:off x="3023285" y="3537122"/>
            <a:ext cx="2013986" cy="601226"/>
          </a:xfrm>
          <a:prstGeom prst="rect">
            <a:avLst/>
          </a:prstGeom>
          <a:noFill/>
          <a:ln w="38100" cap="flat" cmpd="sng" algn="ctr">
            <a:solidFill>
              <a:srgbClr val="C0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16" name="TextBox 15"/>
          <p:cNvSpPr txBox="1"/>
          <p:nvPr/>
        </p:nvSpPr>
        <p:spPr>
          <a:xfrm>
            <a:off x="162652" y="3481726"/>
            <a:ext cx="1683912" cy="769441"/>
          </a:xfrm>
          <a:prstGeom prst="rect">
            <a:avLst/>
          </a:prstGeom>
          <a:solidFill>
            <a:srgbClr val="0070C0"/>
          </a:solidFill>
        </p:spPr>
        <p:txBody>
          <a:bodyPr wrap="square" rtlCol="0">
            <a:spAutoFit/>
          </a:bodyPr>
          <a:lstStyle/>
          <a:p>
            <a:pPr algn="l"/>
            <a:r>
              <a:rPr lang="en-US" dirty="0" err="1" smtClean="0">
                <a:solidFill>
                  <a:schemeClr val="bg1"/>
                </a:solidFill>
              </a:rPr>
              <a:t>pkg</a:t>
            </a:r>
            <a:r>
              <a:rPr lang="en-US" dirty="0" smtClean="0">
                <a:solidFill>
                  <a:schemeClr val="bg1"/>
                </a:solidFill>
              </a:rPr>
              <a:t>-to-PWR net area fill</a:t>
            </a:r>
            <a:endParaRPr lang="en-US" dirty="0">
              <a:solidFill>
                <a:schemeClr val="bg1"/>
              </a:solidFill>
            </a:endParaRPr>
          </a:p>
        </p:txBody>
      </p:sp>
      <p:sp>
        <p:nvSpPr>
          <p:cNvPr id="292" name="TextBox 291"/>
          <p:cNvSpPr txBox="1"/>
          <p:nvPr/>
        </p:nvSpPr>
        <p:spPr>
          <a:xfrm>
            <a:off x="5828261" y="1971430"/>
            <a:ext cx="1570574" cy="1107996"/>
          </a:xfrm>
          <a:prstGeom prst="rect">
            <a:avLst/>
          </a:prstGeom>
          <a:solidFill>
            <a:srgbClr val="7030A0"/>
          </a:solidFill>
        </p:spPr>
        <p:txBody>
          <a:bodyPr wrap="square" rtlCol="0">
            <a:spAutoFit/>
          </a:bodyPr>
          <a:lstStyle/>
          <a:p>
            <a:r>
              <a:rPr lang="en-US" dirty="0" smtClean="0">
                <a:solidFill>
                  <a:schemeClr val="bg1"/>
                </a:solidFill>
              </a:rPr>
              <a:t>caps-to-PWR net area fill</a:t>
            </a:r>
            <a:endParaRPr lang="en-US" dirty="0">
              <a:solidFill>
                <a:schemeClr val="bg1"/>
              </a:solidFill>
            </a:endParaRPr>
          </a:p>
        </p:txBody>
      </p:sp>
      <p:sp>
        <p:nvSpPr>
          <p:cNvPr id="293" name="TextBox 292"/>
          <p:cNvSpPr txBox="1"/>
          <p:nvPr/>
        </p:nvSpPr>
        <p:spPr>
          <a:xfrm>
            <a:off x="3640480" y="4149515"/>
            <a:ext cx="2441695" cy="430887"/>
          </a:xfrm>
          <a:prstGeom prst="rect">
            <a:avLst/>
          </a:prstGeom>
          <a:solidFill>
            <a:srgbClr val="C00000"/>
          </a:solidFill>
        </p:spPr>
        <p:txBody>
          <a:bodyPr wrap="none" rtlCol="0">
            <a:spAutoFit/>
          </a:bodyPr>
          <a:lstStyle/>
          <a:p>
            <a:r>
              <a:rPr lang="en-US" dirty="0" smtClean="0">
                <a:solidFill>
                  <a:schemeClr val="bg1"/>
                </a:solidFill>
              </a:rPr>
              <a:t>in PWR net area fill</a:t>
            </a:r>
            <a:endParaRPr lang="en-US" dirty="0">
              <a:solidFill>
                <a:schemeClr val="bg1"/>
              </a:solidFill>
            </a:endParaRPr>
          </a:p>
        </p:txBody>
      </p:sp>
      <p:sp>
        <p:nvSpPr>
          <p:cNvPr id="17" name="TextBox 16"/>
          <p:cNvSpPr txBox="1"/>
          <p:nvPr/>
        </p:nvSpPr>
        <p:spPr>
          <a:xfrm>
            <a:off x="1083499" y="855132"/>
            <a:ext cx="7285969" cy="430887"/>
          </a:xfrm>
          <a:prstGeom prst="rect">
            <a:avLst/>
          </a:prstGeom>
          <a:solidFill>
            <a:schemeClr val="bg1">
              <a:lumMod val="50000"/>
            </a:schemeClr>
          </a:solidFill>
        </p:spPr>
        <p:txBody>
          <a:bodyPr wrap="none" rtlCol="0">
            <a:spAutoFit/>
          </a:bodyPr>
          <a:lstStyle/>
          <a:p>
            <a:r>
              <a:rPr lang="en-US" dirty="0" smtClean="0">
                <a:solidFill>
                  <a:schemeClr val="bg1"/>
                </a:solidFill>
              </a:rPr>
              <a:t>Four contributions (current path pieces) to the Z</a:t>
            </a:r>
            <a:r>
              <a:rPr lang="en-US" baseline="-25000" dirty="0" smtClean="0">
                <a:solidFill>
                  <a:schemeClr val="bg1"/>
                </a:solidFill>
              </a:rPr>
              <a:t>PDN</a:t>
            </a:r>
            <a:r>
              <a:rPr lang="en-US" dirty="0" smtClean="0">
                <a:solidFill>
                  <a:schemeClr val="bg1"/>
                </a:solidFill>
              </a:rPr>
              <a:t> inductance</a:t>
            </a:r>
            <a:endParaRPr lang="en-US" dirty="0">
              <a:solidFill>
                <a:schemeClr val="bg1"/>
              </a:solidFill>
            </a:endParaRPr>
          </a:p>
        </p:txBody>
      </p:sp>
      <p:sp>
        <p:nvSpPr>
          <p:cNvPr id="294" name="TextBox 293"/>
          <p:cNvSpPr txBox="1"/>
          <p:nvPr/>
        </p:nvSpPr>
        <p:spPr>
          <a:xfrm>
            <a:off x="5672318" y="1511557"/>
            <a:ext cx="2666114" cy="430887"/>
          </a:xfrm>
          <a:prstGeom prst="rect">
            <a:avLst/>
          </a:prstGeom>
          <a:solidFill>
            <a:srgbClr val="00B050"/>
          </a:solidFill>
          <a:ln>
            <a:solidFill>
              <a:srgbClr val="00B050"/>
            </a:solidFill>
          </a:ln>
        </p:spPr>
        <p:txBody>
          <a:bodyPr wrap="none" rtlCol="0">
            <a:spAutoFit/>
          </a:bodyPr>
          <a:lstStyle/>
          <a:p>
            <a:r>
              <a:rPr lang="en-US" dirty="0" smtClean="0">
                <a:solidFill>
                  <a:schemeClr val="bg1"/>
                </a:solidFill>
              </a:rPr>
              <a:t>Above PCB to </a:t>
            </a:r>
            <a:r>
              <a:rPr lang="en-US" dirty="0" err="1" smtClean="0">
                <a:solidFill>
                  <a:schemeClr val="bg1"/>
                </a:solidFill>
              </a:rPr>
              <a:t>decaps</a:t>
            </a:r>
            <a:endParaRPr lang="en-US" dirty="0">
              <a:solidFill>
                <a:schemeClr val="bg1"/>
              </a:solidFill>
            </a:endParaRPr>
          </a:p>
        </p:txBody>
      </p:sp>
    </p:spTree>
    <p:extLst>
      <p:ext uri="{BB962C8B-B14F-4D97-AF65-F5344CB8AC3E}">
        <p14:creationId xmlns:p14="http://schemas.microsoft.com/office/powerpoint/2010/main" val="18045261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Geometry and Inductance Decomposition  </a:t>
            </a:r>
            <a:endParaRPr lang="en-US" dirty="0"/>
          </a:p>
        </p:txBody>
      </p:sp>
      <p:sp>
        <p:nvSpPr>
          <p:cNvPr id="4" name="Slide Number Placeholder 3"/>
          <p:cNvSpPr>
            <a:spLocks noGrp="1"/>
          </p:cNvSpPr>
          <p:nvPr>
            <p:ph type="sldNum" sz="quarter" idx="4294967295"/>
          </p:nvPr>
        </p:nvSpPr>
        <p:spPr>
          <a:xfrm>
            <a:off x="7010400" y="6400800"/>
            <a:ext cx="2133600" cy="381000"/>
          </a:xfrm>
        </p:spPr>
        <p:txBody>
          <a:bodyPr/>
          <a:lstStyle/>
          <a:p>
            <a:endParaRPr lang="zh-CN" altLang="en-US" dirty="0"/>
          </a:p>
        </p:txBody>
      </p:sp>
      <p:sp>
        <p:nvSpPr>
          <p:cNvPr id="8" name="Rectangle 7"/>
          <p:cNvSpPr/>
          <p:nvPr/>
        </p:nvSpPr>
        <p:spPr bwMode="auto">
          <a:xfrm>
            <a:off x="2643411" y="2528130"/>
            <a:ext cx="5475432" cy="34099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9" name="Rectangle 80"/>
          <p:cNvSpPr>
            <a:spLocks noChangeArrowheads="1"/>
          </p:cNvSpPr>
          <p:nvPr/>
        </p:nvSpPr>
        <p:spPr bwMode="auto">
          <a:xfrm>
            <a:off x="2643411" y="2659892"/>
            <a:ext cx="5468217" cy="106362"/>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0" name="Rectangle 80"/>
          <p:cNvSpPr>
            <a:spLocks noChangeArrowheads="1"/>
          </p:cNvSpPr>
          <p:nvPr/>
        </p:nvSpPr>
        <p:spPr bwMode="auto">
          <a:xfrm>
            <a:off x="2643411" y="2923417"/>
            <a:ext cx="5468217" cy="106362"/>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1" name="Rectangle 80"/>
          <p:cNvSpPr>
            <a:spLocks noChangeArrowheads="1"/>
          </p:cNvSpPr>
          <p:nvPr/>
        </p:nvSpPr>
        <p:spPr bwMode="auto">
          <a:xfrm>
            <a:off x="2644855" y="4188654"/>
            <a:ext cx="5469659" cy="1063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2" name="Rectangle 11"/>
          <p:cNvSpPr/>
          <p:nvPr/>
        </p:nvSpPr>
        <p:spPr bwMode="auto">
          <a:xfrm>
            <a:off x="3207695" y="3837817"/>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14" name="Rectangle 80"/>
          <p:cNvSpPr>
            <a:spLocks noChangeArrowheads="1"/>
          </p:cNvSpPr>
          <p:nvPr/>
        </p:nvSpPr>
        <p:spPr bwMode="auto">
          <a:xfrm>
            <a:off x="2644855" y="4636329"/>
            <a:ext cx="5469659" cy="1063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5" name="Rectangle 80"/>
          <p:cNvSpPr>
            <a:spLocks noChangeArrowheads="1"/>
          </p:cNvSpPr>
          <p:nvPr/>
        </p:nvSpPr>
        <p:spPr bwMode="auto">
          <a:xfrm>
            <a:off x="2637638" y="5715829"/>
            <a:ext cx="5469659" cy="107950"/>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6" name="Rectangle 15"/>
          <p:cNvSpPr/>
          <p:nvPr/>
        </p:nvSpPr>
        <p:spPr bwMode="auto">
          <a:xfrm>
            <a:off x="3750332" y="3837817"/>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18" name="Rectangle 17"/>
          <p:cNvSpPr/>
          <p:nvPr/>
        </p:nvSpPr>
        <p:spPr bwMode="auto">
          <a:xfrm>
            <a:off x="3454479" y="2869442"/>
            <a:ext cx="220807"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19" name="Rectangle 18"/>
          <p:cNvSpPr/>
          <p:nvPr/>
        </p:nvSpPr>
        <p:spPr bwMode="auto">
          <a:xfrm>
            <a:off x="4294411" y="3837817"/>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1" name="Rectangle 20"/>
          <p:cNvSpPr/>
          <p:nvPr/>
        </p:nvSpPr>
        <p:spPr bwMode="auto">
          <a:xfrm>
            <a:off x="4021650" y="2869442"/>
            <a:ext cx="191943"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2" name="Rectangle 21"/>
          <p:cNvSpPr/>
          <p:nvPr/>
        </p:nvSpPr>
        <p:spPr bwMode="auto">
          <a:xfrm>
            <a:off x="4837047" y="3837817"/>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4" name="Rectangle 23"/>
          <p:cNvSpPr/>
          <p:nvPr/>
        </p:nvSpPr>
        <p:spPr bwMode="auto">
          <a:xfrm>
            <a:off x="4565729" y="2869442"/>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5" name="Rectangle 24"/>
          <p:cNvSpPr/>
          <p:nvPr/>
        </p:nvSpPr>
        <p:spPr bwMode="auto">
          <a:xfrm>
            <a:off x="4565729" y="4055304"/>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6" name="Rectangle 25"/>
          <p:cNvSpPr/>
          <p:nvPr/>
        </p:nvSpPr>
        <p:spPr bwMode="auto">
          <a:xfrm>
            <a:off x="6808434" y="3856867"/>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7" name="Rectangle 106"/>
          <p:cNvSpPr>
            <a:spLocks noChangeArrowheads="1"/>
          </p:cNvSpPr>
          <p:nvPr/>
        </p:nvSpPr>
        <p:spPr bwMode="auto">
          <a:xfrm>
            <a:off x="6847400" y="2544004"/>
            <a:ext cx="83705" cy="338772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28" name="Rectangle 27"/>
          <p:cNvSpPr/>
          <p:nvPr/>
        </p:nvSpPr>
        <p:spPr bwMode="auto">
          <a:xfrm>
            <a:off x="7416014" y="3874330"/>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9" name="Rectangle 106"/>
          <p:cNvSpPr>
            <a:spLocks noChangeArrowheads="1"/>
          </p:cNvSpPr>
          <p:nvPr/>
        </p:nvSpPr>
        <p:spPr bwMode="auto">
          <a:xfrm>
            <a:off x="7456423" y="2551942"/>
            <a:ext cx="69272" cy="33797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30" name="Rectangle 80"/>
          <p:cNvSpPr>
            <a:spLocks noChangeArrowheads="1"/>
          </p:cNvSpPr>
          <p:nvPr/>
        </p:nvSpPr>
        <p:spPr bwMode="auto">
          <a:xfrm>
            <a:off x="2636195" y="3663192"/>
            <a:ext cx="5469659" cy="106362"/>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31" name="Rectangle 30"/>
          <p:cNvSpPr/>
          <p:nvPr/>
        </p:nvSpPr>
        <p:spPr bwMode="auto">
          <a:xfrm>
            <a:off x="3479013" y="2648779"/>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2" name="Rectangle 31"/>
          <p:cNvSpPr/>
          <p:nvPr/>
        </p:nvSpPr>
        <p:spPr bwMode="auto">
          <a:xfrm>
            <a:off x="3479013" y="4055304"/>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3" name="Rectangle 32"/>
          <p:cNvSpPr/>
          <p:nvPr/>
        </p:nvSpPr>
        <p:spPr bwMode="auto">
          <a:xfrm>
            <a:off x="3479013" y="4590292"/>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4" name="Rectangle 33"/>
          <p:cNvSpPr/>
          <p:nvPr/>
        </p:nvSpPr>
        <p:spPr bwMode="auto">
          <a:xfrm>
            <a:off x="3479013" y="5582479"/>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5" name="Rectangle 58"/>
          <p:cNvSpPr/>
          <p:nvPr/>
        </p:nvSpPr>
        <p:spPr bwMode="auto">
          <a:xfrm>
            <a:off x="3470354" y="3628267"/>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6" name="Rectangle 106"/>
          <p:cNvSpPr>
            <a:spLocks noChangeArrowheads="1"/>
          </p:cNvSpPr>
          <p:nvPr/>
        </p:nvSpPr>
        <p:spPr bwMode="auto">
          <a:xfrm>
            <a:off x="3517979" y="2545592"/>
            <a:ext cx="83705" cy="34051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37" name="Rectangle 36"/>
          <p:cNvSpPr/>
          <p:nvPr/>
        </p:nvSpPr>
        <p:spPr bwMode="auto">
          <a:xfrm>
            <a:off x="4021650" y="2661479"/>
            <a:ext cx="191943"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8" name="Rectangle 37"/>
          <p:cNvSpPr/>
          <p:nvPr/>
        </p:nvSpPr>
        <p:spPr bwMode="auto">
          <a:xfrm>
            <a:off x="4021650" y="4055304"/>
            <a:ext cx="191943"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9" name="Rectangle 38"/>
          <p:cNvSpPr/>
          <p:nvPr/>
        </p:nvSpPr>
        <p:spPr bwMode="auto">
          <a:xfrm>
            <a:off x="4021650" y="4590292"/>
            <a:ext cx="191943"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0" name="Rectangle 39"/>
          <p:cNvSpPr/>
          <p:nvPr/>
        </p:nvSpPr>
        <p:spPr bwMode="auto">
          <a:xfrm>
            <a:off x="4021650" y="5582479"/>
            <a:ext cx="191943"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1" name="Rectangle 68"/>
          <p:cNvSpPr/>
          <p:nvPr/>
        </p:nvSpPr>
        <p:spPr bwMode="auto">
          <a:xfrm>
            <a:off x="4014433" y="3628267"/>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2" name="Rectangle 106"/>
          <p:cNvSpPr>
            <a:spLocks noChangeArrowheads="1"/>
          </p:cNvSpPr>
          <p:nvPr/>
        </p:nvSpPr>
        <p:spPr bwMode="auto">
          <a:xfrm>
            <a:off x="4062059" y="2545592"/>
            <a:ext cx="83705" cy="34051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43" name="Rectangle 42"/>
          <p:cNvSpPr/>
          <p:nvPr/>
        </p:nvSpPr>
        <p:spPr bwMode="auto">
          <a:xfrm>
            <a:off x="4565729" y="2655129"/>
            <a:ext cx="190500" cy="2460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4" name="Rectangle 43"/>
          <p:cNvSpPr/>
          <p:nvPr/>
        </p:nvSpPr>
        <p:spPr bwMode="auto">
          <a:xfrm>
            <a:off x="4565729" y="4590292"/>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5" name="Rectangle 44"/>
          <p:cNvSpPr/>
          <p:nvPr/>
        </p:nvSpPr>
        <p:spPr bwMode="auto">
          <a:xfrm>
            <a:off x="4565729" y="5582479"/>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6" name="Rectangle 78"/>
          <p:cNvSpPr/>
          <p:nvPr/>
        </p:nvSpPr>
        <p:spPr bwMode="auto">
          <a:xfrm>
            <a:off x="4557070" y="3531429"/>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7" name="Rectangle 106"/>
          <p:cNvSpPr>
            <a:spLocks noChangeArrowheads="1"/>
          </p:cNvSpPr>
          <p:nvPr/>
        </p:nvSpPr>
        <p:spPr bwMode="auto">
          <a:xfrm>
            <a:off x="4604696" y="2545592"/>
            <a:ext cx="96693" cy="33861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48" name="Rectangle 47"/>
          <p:cNvSpPr/>
          <p:nvPr/>
        </p:nvSpPr>
        <p:spPr bwMode="auto">
          <a:xfrm>
            <a:off x="6509695" y="5582479"/>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9" name="Rectangle 48"/>
          <p:cNvSpPr/>
          <p:nvPr/>
        </p:nvSpPr>
        <p:spPr bwMode="auto">
          <a:xfrm>
            <a:off x="6509695" y="2658304"/>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0" name="Rectangle 49"/>
          <p:cNvSpPr/>
          <p:nvPr/>
        </p:nvSpPr>
        <p:spPr bwMode="auto">
          <a:xfrm>
            <a:off x="6509695" y="2869442"/>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1" name="Rectangle 50"/>
          <p:cNvSpPr/>
          <p:nvPr/>
        </p:nvSpPr>
        <p:spPr bwMode="auto">
          <a:xfrm>
            <a:off x="6509695" y="4055304"/>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2" name="Rectangle 51"/>
          <p:cNvSpPr/>
          <p:nvPr/>
        </p:nvSpPr>
        <p:spPr bwMode="auto">
          <a:xfrm>
            <a:off x="6509695" y="4590292"/>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3" name="Rectangle 103"/>
          <p:cNvSpPr/>
          <p:nvPr/>
        </p:nvSpPr>
        <p:spPr bwMode="auto">
          <a:xfrm>
            <a:off x="6501036" y="3525079"/>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4" name="Rectangle 53"/>
          <p:cNvSpPr>
            <a:spLocks noChangeArrowheads="1"/>
          </p:cNvSpPr>
          <p:nvPr/>
        </p:nvSpPr>
        <p:spPr bwMode="auto">
          <a:xfrm>
            <a:off x="6548661" y="2544004"/>
            <a:ext cx="69272" cy="338772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5" name="Rectangle 54"/>
          <p:cNvSpPr/>
          <p:nvPr/>
        </p:nvSpPr>
        <p:spPr bwMode="auto">
          <a:xfrm>
            <a:off x="7117274" y="2661479"/>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 name="Rectangle 55"/>
          <p:cNvSpPr/>
          <p:nvPr/>
        </p:nvSpPr>
        <p:spPr bwMode="auto">
          <a:xfrm>
            <a:off x="7117274" y="2886904"/>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 name="Rectangle 56"/>
          <p:cNvSpPr/>
          <p:nvPr/>
        </p:nvSpPr>
        <p:spPr bwMode="auto">
          <a:xfrm>
            <a:off x="7117274" y="4072768"/>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 name="Rectangle 57"/>
          <p:cNvSpPr/>
          <p:nvPr/>
        </p:nvSpPr>
        <p:spPr bwMode="auto">
          <a:xfrm>
            <a:off x="7117274" y="4607755"/>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 name="Rectangle 58"/>
          <p:cNvSpPr/>
          <p:nvPr/>
        </p:nvSpPr>
        <p:spPr bwMode="auto">
          <a:xfrm>
            <a:off x="7117274" y="5585654"/>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 name="Rectangle 131"/>
          <p:cNvSpPr/>
          <p:nvPr/>
        </p:nvSpPr>
        <p:spPr bwMode="auto">
          <a:xfrm>
            <a:off x="7108615" y="3518730"/>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 name="Rectangle 60"/>
          <p:cNvSpPr>
            <a:spLocks noChangeArrowheads="1"/>
          </p:cNvSpPr>
          <p:nvPr/>
        </p:nvSpPr>
        <p:spPr bwMode="auto">
          <a:xfrm>
            <a:off x="7156241" y="2551942"/>
            <a:ext cx="88034" cy="339725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 name="TextBox 61"/>
          <p:cNvSpPr txBox="1"/>
          <p:nvPr/>
        </p:nvSpPr>
        <p:spPr bwMode="auto">
          <a:xfrm>
            <a:off x="1970888" y="2511243"/>
            <a:ext cx="800966" cy="377825"/>
          </a:xfrm>
          <a:prstGeom prst="rect">
            <a:avLst/>
          </a:prstGeom>
          <a:noFill/>
        </p:spPr>
        <p:txBody>
          <a:bodyPr>
            <a:spAutoFit/>
          </a:bodyPr>
          <a:lstStyle/>
          <a:p>
            <a:pPr>
              <a:defRPr/>
            </a:pPr>
            <a:r>
              <a:rPr lang="en-US" sz="1600" dirty="0">
                <a:latin typeface="+mj-lt"/>
                <a:cs typeface="Arial" charset="0"/>
              </a:rPr>
              <a:t>GND1</a:t>
            </a:r>
          </a:p>
        </p:txBody>
      </p:sp>
      <p:sp>
        <p:nvSpPr>
          <p:cNvPr id="63" name="TextBox 62"/>
          <p:cNvSpPr txBox="1"/>
          <p:nvPr/>
        </p:nvSpPr>
        <p:spPr bwMode="auto">
          <a:xfrm>
            <a:off x="1970888" y="2788479"/>
            <a:ext cx="800966" cy="376238"/>
          </a:xfrm>
          <a:prstGeom prst="rect">
            <a:avLst/>
          </a:prstGeom>
          <a:noFill/>
        </p:spPr>
        <p:txBody>
          <a:bodyPr>
            <a:spAutoFit/>
          </a:bodyPr>
          <a:lstStyle/>
          <a:p>
            <a:pPr>
              <a:defRPr/>
            </a:pPr>
            <a:r>
              <a:rPr lang="en-US" sz="1600" dirty="0">
                <a:latin typeface="+mj-lt"/>
                <a:cs typeface="Arial" charset="0"/>
              </a:rPr>
              <a:t>GND2</a:t>
            </a:r>
          </a:p>
        </p:txBody>
      </p:sp>
      <p:sp>
        <p:nvSpPr>
          <p:cNvPr id="64" name="TextBox 63"/>
          <p:cNvSpPr txBox="1"/>
          <p:nvPr/>
        </p:nvSpPr>
        <p:spPr bwMode="auto">
          <a:xfrm>
            <a:off x="1970888" y="3547305"/>
            <a:ext cx="800966" cy="376238"/>
          </a:xfrm>
          <a:prstGeom prst="rect">
            <a:avLst/>
          </a:prstGeom>
          <a:noFill/>
        </p:spPr>
        <p:txBody>
          <a:bodyPr>
            <a:spAutoFit/>
          </a:bodyPr>
          <a:lstStyle/>
          <a:p>
            <a:pPr>
              <a:defRPr/>
            </a:pPr>
            <a:r>
              <a:rPr lang="en-US" sz="1600" dirty="0">
                <a:latin typeface="+mj-lt"/>
                <a:cs typeface="Arial" charset="0"/>
              </a:rPr>
              <a:t>GND3</a:t>
            </a:r>
          </a:p>
        </p:txBody>
      </p:sp>
      <p:sp>
        <p:nvSpPr>
          <p:cNvPr id="65" name="TextBox 64"/>
          <p:cNvSpPr txBox="1"/>
          <p:nvPr/>
        </p:nvSpPr>
        <p:spPr bwMode="auto">
          <a:xfrm>
            <a:off x="1970888" y="4052129"/>
            <a:ext cx="800966" cy="376238"/>
          </a:xfrm>
          <a:prstGeom prst="rect">
            <a:avLst/>
          </a:prstGeom>
          <a:noFill/>
        </p:spPr>
        <p:txBody>
          <a:bodyPr>
            <a:spAutoFit/>
          </a:bodyPr>
          <a:lstStyle/>
          <a:p>
            <a:pPr>
              <a:defRPr/>
            </a:pPr>
            <a:r>
              <a:rPr lang="en-US" sz="1600" dirty="0">
                <a:latin typeface="+mj-lt"/>
                <a:cs typeface="Arial" charset="0"/>
              </a:rPr>
              <a:t>GND4</a:t>
            </a:r>
          </a:p>
        </p:txBody>
      </p:sp>
      <p:sp>
        <p:nvSpPr>
          <p:cNvPr id="66" name="TextBox 65"/>
          <p:cNvSpPr txBox="1"/>
          <p:nvPr/>
        </p:nvSpPr>
        <p:spPr bwMode="auto">
          <a:xfrm>
            <a:off x="1970888" y="4490279"/>
            <a:ext cx="800966" cy="376238"/>
          </a:xfrm>
          <a:prstGeom prst="rect">
            <a:avLst/>
          </a:prstGeom>
          <a:noFill/>
        </p:spPr>
        <p:txBody>
          <a:bodyPr>
            <a:spAutoFit/>
          </a:bodyPr>
          <a:lstStyle/>
          <a:p>
            <a:pPr>
              <a:defRPr/>
            </a:pPr>
            <a:r>
              <a:rPr lang="en-US" sz="1600" dirty="0">
                <a:latin typeface="+mj-lt"/>
                <a:cs typeface="Arial" charset="0"/>
              </a:rPr>
              <a:t>GND5</a:t>
            </a:r>
          </a:p>
        </p:txBody>
      </p:sp>
      <p:sp>
        <p:nvSpPr>
          <p:cNvPr id="67" name="TextBox 66"/>
          <p:cNvSpPr txBox="1"/>
          <p:nvPr/>
        </p:nvSpPr>
        <p:spPr bwMode="auto">
          <a:xfrm>
            <a:off x="1970888" y="5579304"/>
            <a:ext cx="800966" cy="376238"/>
          </a:xfrm>
          <a:prstGeom prst="rect">
            <a:avLst/>
          </a:prstGeom>
          <a:noFill/>
        </p:spPr>
        <p:txBody>
          <a:bodyPr>
            <a:spAutoFit/>
          </a:bodyPr>
          <a:lstStyle/>
          <a:p>
            <a:pPr>
              <a:defRPr/>
            </a:pPr>
            <a:r>
              <a:rPr lang="en-US" sz="1600" dirty="0">
                <a:latin typeface="+mj-lt"/>
                <a:cs typeface="Arial" charset="0"/>
              </a:rPr>
              <a:t>GND6</a:t>
            </a:r>
          </a:p>
        </p:txBody>
      </p:sp>
      <p:sp>
        <p:nvSpPr>
          <p:cNvPr id="68" name="TextBox 67"/>
          <p:cNvSpPr txBox="1"/>
          <p:nvPr/>
        </p:nvSpPr>
        <p:spPr bwMode="auto">
          <a:xfrm>
            <a:off x="1970888" y="3807654"/>
            <a:ext cx="800966" cy="376238"/>
          </a:xfrm>
          <a:prstGeom prst="rect">
            <a:avLst/>
          </a:prstGeom>
          <a:noFill/>
        </p:spPr>
        <p:txBody>
          <a:bodyPr>
            <a:spAutoFit/>
          </a:bodyPr>
          <a:lstStyle/>
          <a:p>
            <a:pPr>
              <a:defRPr/>
            </a:pPr>
            <a:r>
              <a:rPr lang="en-US" sz="1600" dirty="0">
                <a:latin typeface="+mj-lt"/>
                <a:cs typeface="Arial" charset="0"/>
              </a:rPr>
              <a:t>PWR</a:t>
            </a:r>
          </a:p>
        </p:txBody>
      </p:sp>
      <p:sp>
        <p:nvSpPr>
          <p:cNvPr id="249" name="Rectangle 248"/>
          <p:cNvSpPr/>
          <p:nvPr/>
        </p:nvSpPr>
        <p:spPr bwMode="auto">
          <a:xfrm>
            <a:off x="6560208" y="2334454"/>
            <a:ext cx="339147" cy="19367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50" name="Rectangle 249"/>
          <p:cNvSpPr/>
          <p:nvPr/>
        </p:nvSpPr>
        <p:spPr bwMode="auto">
          <a:xfrm>
            <a:off x="6541447" y="2337628"/>
            <a:ext cx="119784" cy="193676"/>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51" name="Rectangle 250"/>
          <p:cNvSpPr/>
          <p:nvPr/>
        </p:nvSpPr>
        <p:spPr bwMode="auto">
          <a:xfrm>
            <a:off x="6827196" y="2337628"/>
            <a:ext cx="119784" cy="193676"/>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nvGrpSpPr>
          <p:cNvPr id="5" name="Group 4"/>
          <p:cNvGrpSpPr/>
          <p:nvPr/>
        </p:nvGrpSpPr>
        <p:grpSpPr>
          <a:xfrm flipV="1">
            <a:off x="7098514" y="5900850"/>
            <a:ext cx="519546" cy="260349"/>
            <a:chOff x="5320146" y="2037488"/>
            <a:chExt cx="519546" cy="260349"/>
          </a:xfrm>
        </p:grpSpPr>
        <p:grpSp>
          <p:nvGrpSpPr>
            <p:cNvPr id="3" name="Group 2"/>
            <p:cNvGrpSpPr/>
            <p:nvPr/>
          </p:nvGrpSpPr>
          <p:grpSpPr>
            <a:xfrm>
              <a:off x="5372100" y="2037488"/>
              <a:ext cx="405535" cy="196850"/>
              <a:chOff x="5372100" y="2037488"/>
              <a:chExt cx="405535" cy="196850"/>
            </a:xfrm>
          </p:grpSpPr>
          <p:sp>
            <p:nvSpPr>
              <p:cNvPr id="246" name="Rectangle 245"/>
              <p:cNvSpPr/>
              <p:nvPr/>
            </p:nvSpPr>
            <p:spPr bwMode="auto">
              <a:xfrm>
                <a:off x="5390861" y="2037488"/>
                <a:ext cx="339147" cy="193676"/>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7" name="Rectangle 246"/>
              <p:cNvSpPr/>
              <p:nvPr/>
            </p:nvSpPr>
            <p:spPr bwMode="auto">
              <a:xfrm>
                <a:off x="5372100" y="2040662"/>
                <a:ext cx="119784" cy="193676"/>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8" name="Rectangle 247"/>
              <p:cNvSpPr/>
              <p:nvPr/>
            </p:nvSpPr>
            <p:spPr bwMode="auto">
              <a:xfrm>
                <a:off x="5657851" y="2040662"/>
                <a:ext cx="119784" cy="193676"/>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71" name="Rectangle 80"/>
            <p:cNvSpPr>
              <a:spLocks noChangeArrowheads="1"/>
            </p:cNvSpPr>
            <p:nvPr/>
          </p:nvSpPr>
          <p:spPr bwMode="auto">
            <a:xfrm>
              <a:off x="5639089" y="2239100"/>
              <a:ext cx="200603"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2" name="Rectangle 80"/>
            <p:cNvSpPr>
              <a:spLocks noChangeArrowheads="1"/>
            </p:cNvSpPr>
            <p:nvPr/>
          </p:nvSpPr>
          <p:spPr bwMode="auto">
            <a:xfrm>
              <a:off x="5320146" y="2239100"/>
              <a:ext cx="200602"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sp>
        <p:nvSpPr>
          <p:cNvPr id="73" name="Rectangle 80"/>
          <p:cNvSpPr>
            <a:spLocks noChangeArrowheads="1"/>
          </p:cNvSpPr>
          <p:nvPr/>
        </p:nvSpPr>
        <p:spPr bwMode="auto">
          <a:xfrm>
            <a:off x="6806991" y="2529717"/>
            <a:ext cx="200602"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4" name="Rectangle 80"/>
          <p:cNvSpPr>
            <a:spLocks noChangeArrowheads="1"/>
          </p:cNvSpPr>
          <p:nvPr/>
        </p:nvSpPr>
        <p:spPr bwMode="auto">
          <a:xfrm>
            <a:off x="6492377" y="2529717"/>
            <a:ext cx="200602"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5" name="Rectangle 80"/>
          <p:cNvSpPr>
            <a:spLocks noChangeArrowheads="1"/>
          </p:cNvSpPr>
          <p:nvPr/>
        </p:nvSpPr>
        <p:spPr bwMode="auto">
          <a:xfrm>
            <a:off x="3171615" y="5895216"/>
            <a:ext cx="200603"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6" name="Rectangle 80"/>
          <p:cNvSpPr>
            <a:spLocks noChangeArrowheads="1"/>
          </p:cNvSpPr>
          <p:nvPr/>
        </p:nvSpPr>
        <p:spPr bwMode="auto">
          <a:xfrm>
            <a:off x="3448707" y="5895216"/>
            <a:ext cx="200603"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7" name="Rectangle 80"/>
          <p:cNvSpPr>
            <a:spLocks noChangeArrowheads="1"/>
          </p:cNvSpPr>
          <p:nvPr/>
        </p:nvSpPr>
        <p:spPr bwMode="auto">
          <a:xfrm>
            <a:off x="3735900" y="5895216"/>
            <a:ext cx="200602"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8" name="Rectangle 80"/>
          <p:cNvSpPr>
            <a:spLocks noChangeArrowheads="1"/>
          </p:cNvSpPr>
          <p:nvPr/>
        </p:nvSpPr>
        <p:spPr bwMode="auto">
          <a:xfrm>
            <a:off x="4014433" y="5895216"/>
            <a:ext cx="200603"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9" name="Rectangle 80"/>
          <p:cNvSpPr>
            <a:spLocks noChangeArrowheads="1"/>
          </p:cNvSpPr>
          <p:nvPr/>
        </p:nvSpPr>
        <p:spPr bwMode="auto">
          <a:xfrm>
            <a:off x="4256888" y="5895216"/>
            <a:ext cx="200603"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0" name="Rectangle 80"/>
          <p:cNvSpPr>
            <a:spLocks noChangeArrowheads="1"/>
          </p:cNvSpPr>
          <p:nvPr/>
        </p:nvSpPr>
        <p:spPr bwMode="auto">
          <a:xfrm>
            <a:off x="4535423" y="5895216"/>
            <a:ext cx="200602"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243" name="Rectangle 242"/>
          <p:cNvSpPr/>
          <p:nvPr/>
        </p:nvSpPr>
        <p:spPr bwMode="auto">
          <a:xfrm>
            <a:off x="3209138" y="5949192"/>
            <a:ext cx="339147" cy="195262"/>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4" name="Rectangle 243"/>
          <p:cNvSpPr/>
          <p:nvPr/>
        </p:nvSpPr>
        <p:spPr bwMode="auto">
          <a:xfrm>
            <a:off x="3190377" y="5952367"/>
            <a:ext cx="119784" cy="19526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5" name="Rectangle 244"/>
          <p:cNvSpPr/>
          <p:nvPr/>
        </p:nvSpPr>
        <p:spPr bwMode="auto">
          <a:xfrm>
            <a:off x="3476128" y="5952367"/>
            <a:ext cx="119784" cy="19526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0" name="Rectangle 239"/>
          <p:cNvSpPr/>
          <p:nvPr/>
        </p:nvSpPr>
        <p:spPr bwMode="auto">
          <a:xfrm>
            <a:off x="3783525" y="5949192"/>
            <a:ext cx="339147" cy="195262"/>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1" name="Rectangle 240"/>
          <p:cNvSpPr/>
          <p:nvPr/>
        </p:nvSpPr>
        <p:spPr bwMode="auto">
          <a:xfrm>
            <a:off x="3764764" y="5952367"/>
            <a:ext cx="119784" cy="19526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2" name="Rectangle 241"/>
          <p:cNvSpPr/>
          <p:nvPr/>
        </p:nvSpPr>
        <p:spPr bwMode="auto">
          <a:xfrm>
            <a:off x="4050513" y="5952367"/>
            <a:ext cx="119784" cy="19526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7" name="Rectangle 236"/>
          <p:cNvSpPr/>
          <p:nvPr/>
        </p:nvSpPr>
        <p:spPr bwMode="auto">
          <a:xfrm>
            <a:off x="4313173" y="5949192"/>
            <a:ext cx="337704" cy="195262"/>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8" name="Rectangle 237"/>
          <p:cNvSpPr/>
          <p:nvPr/>
        </p:nvSpPr>
        <p:spPr bwMode="auto">
          <a:xfrm>
            <a:off x="4294411" y="5952367"/>
            <a:ext cx="118341" cy="19526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9" name="Rectangle 238"/>
          <p:cNvSpPr/>
          <p:nvPr/>
        </p:nvSpPr>
        <p:spPr bwMode="auto">
          <a:xfrm>
            <a:off x="4580161" y="5952367"/>
            <a:ext cx="118341" cy="19526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92" name="Rectangle 91"/>
          <p:cNvSpPr/>
          <p:nvPr/>
        </p:nvSpPr>
        <p:spPr bwMode="auto">
          <a:xfrm>
            <a:off x="5118468" y="2659892"/>
            <a:ext cx="190500" cy="4238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93" name="Rectangle 92"/>
          <p:cNvSpPr/>
          <p:nvPr/>
        </p:nvSpPr>
        <p:spPr bwMode="auto">
          <a:xfrm>
            <a:off x="5118468" y="3417129"/>
            <a:ext cx="190500" cy="25146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94" name="Rectangle 106"/>
          <p:cNvSpPr>
            <a:spLocks noChangeArrowheads="1"/>
          </p:cNvSpPr>
          <p:nvPr/>
        </p:nvSpPr>
        <p:spPr bwMode="auto">
          <a:xfrm>
            <a:off x="5154547" y="2545592"/>
            <a:ext cx="96693" cy="33861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5" name="Rectangle 106"/>
          <p:cNvSpPr>
            <a:spLocks noChangeArrowheads="1"/>
          </p:cNvSpPr>
          <p:nvPr/>
        </p:nvSpPr>
        <p:spPr bwMode="auto">
          <a:xfrm>
            <a:off x="2644855" y="3941004"/>
            <a:ext cx="5469659" cy="10636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6" name="Rectangle 80"/>
          <p:cNvSpPr>
            <a:spLocks noChangeArrowheads="1"/>
          </p:cNvSpPr>
          <p:nvPr/>
        </p:nvSpPr>
        <p:spPr bwMode="auto">
          <a:xfrm>
            <a:off x="5124241" y="5895216"/>
            <a:ext cx="200602"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7" name="Rectangle 80"/>
          <p:cNvSpPr>
            <a:spLocks noChangeArrowheads="1"/>
          </p:cNvSpPr>
          <p:nvPr/>
        </p:nvSpPr>
        <p:spPr bwMode="auto">
          <a:xfrm>
            <a:off x="4832718" y="5895216"/>
            <a:ext cx="200602"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234" name="Rectangle 233"/>
          <p:cNvSpPr/>
          <p:nvPr/>
        </p:nvSpPr>
        <p:spPr bwMode="auto">
          <a:xfrm>
            <a:off x="4887559" y="5949192"/>
            <a:ext cx="337704" cy="195262"/>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5" name="Rectangle 234"/>
          <p:cNvSpPr/>
          <p:nvPr/>
        </p:nvSpPr>
        <p:spPr bwMode="auto">
          <a:xfrm>
            <a:off x="4868797" y="5952367"/>
            <a:ext cx="118341" cy="19526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6" name="Rectangle 235"/>
          <p:cNvSpPr/>
          <p:nvPr/>
        </p:nvSpPr>
        <p:spPr bwMode="auto">
          <a:xfrm>
            <a:off x="5154546" y="5952367"/>
            <a:ext cx="118341" cy="19526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nvGrpSpPr>
          <p:cNvPr id="110" name="Group 109"/>
          <p:cNvGrpSpPr/>
          <p:nvPr/>
        </p:nvGrpSpPr>
        <p:grpSpPr>
          <a:xfrm>
            <a:off x="3324593" y="2626554"/>
            <a:ext cx="1798205" cy="1154113"/>
            <a:chOff x="1546225" y="2335937"/>
            <a:chExt cx="1798205" cy="1154113"/>
          </a:xfrm>
        </p:grpSpPr>
        <p:sp>
          <p:nvSpPr>
            <p:cNvPr id="231" name="Freeform 230"/>
            <p:cNvSpPr/>
            <p:nvPr/>
          </p:nvSpPr>
          <p:spPr bwMode="auto">
            <a:xfrm rot="10576714">
              <a:off x="1557770" y="2629625"/>
              <a:ext cx="125558"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4" name="Group 103"/>
            <p:cNvGrpSpPr/>
            <p:nvPr/>
          </p:nvGrpSpPr>
          <p:grpSpPr>
            <a:xfrm>
              <a:off x="1546225" y="2335937"/>
              <a:ext cx="1798205" cy="1154113"/>
              <a:chOff x="1546225" y="2335937"/>
              <a:chExt cx="1798205" cy="1154113"/>
            </a:xfrm>
          </p:grpSpPr>
          <p:cxnSp>
            <p:nvCxnSpPr>
              <p:cNvPr id="228" name="直接箭头连接符 126"/>
              <p:cNvCxnSpPr/>
              <p:nvPr/>
            </p:nvCxnSpPr>
            <p:spPr bwMode="auto">
              <a:xfrm flipV="1">
                <a:off x="1554884" y="2497862"/>
                <a:ext cx="1443" cy="131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29" name="Freeform 228"/>
              <p:cNvSpPr/>
              <p:nvPr/>
            </p:nvSpPr>
            <p:spPr bwMode="auto">
              <a:xfrm rot="10576714">
                <a:off x="1546225" y="2353400"/>
                <a:ext cx="152978"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0" name="直接箭头连接符 126"/>
              <p:cNvCxnSpPr/>
              <p:nvPr/>
            </p:nvCxnSpPr>
            <p:spPr bwMode="auto">
              <a:xfrm flipH="1" flipV="1">
                <a:off x="1562100" y="2801075"/>
                <a:ext cx="2887" cy="555625"/>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32" name="Freeform 231"/>
              <p:cNvSpPr/>
              <p:nvPr/>
            </p:nvSpPr>
            <p:spPr bwMode="auto">
              <a:xfrm rot="10576714">
                <a:off x="1562100" y="3374162"/>
                <a:ext cx="139988"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2" name="Freeform 221"/>
              <p:cNvSpPr/>
              <p:nvPr/>
            </p:nvSpPr>
            <p:spPr bwMode="auto">
              <a:xfrm rot="21435684">
                <a:off x="1863725" y="2348637"/>
                <a:ext cx="132774" cy="12541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Freeform 222"/>
              <p:cNvSpPr/>
              <p:nvPr/>
            </p:nvSpPr>
            <p:spPr bwMode="auto">
              <a:xfrm rot="21435684">
                <a:off x="1878157" y="2620100"/>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4" name="直接箭头连接符 126"/>
              <p:cNvCxnSpPr/>
              <p:nvPr/>
            </p:nvCxnSpPr>
            <p:spPr bwMode="auto">
              <a:xfrm flipV="1">
                <a:off x="1977737" y="2496274"/>
                <a:ext cx="0" cy="131762"/>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5" name="直接箭头连接符 126"/>
              <p:cNvCxnSpPr/>
              <p:nvPr/>
            </p:nvCxnSpPr>
            <p:spPr bwMode="auto">
              <a:xfrm flipH="1" flipV="1">
                <a:off x="1983510" y="2774087"/>
                <a:ext cx="2887" cy="554038"/>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27" name="Freeform 226"/>
              <p:cNvSpPr/>
              <p:nvPr/>
            </p:nvSpPr>
            <p:spPr bwMode="auto">
              <a:xfrm rot="21435684">
                <a:off x="1870942" y="3351937"/>
                <a:ext cx="132774" cy="12223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6" name="直接箭头连接符 126"/>
              <p:cNvCxnSpPr/>
              <p:nvPr/>
            </p:nvCxnSpPr>
            <p:spPr bwMode="auto">
              <a:xfrm flipV="1">
                <a:off x="2119168" y="2491512"/>
                <a:ext cx="1442" cy="131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17" name="Freeform 216"/>
              <p:cNvSpPr/>
              <p:nvPr/>
            </p:nvSpPr>
            <p:spPr bwMode="auto">
              <a:xfrm rot="10576714">
                <a:off x="2110509" y="2347050"/>
                <a:ext cx="152978"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8" name="直接箭头连接符 126"/>
              <p:cNvCxnSpPr/>
              <p:nvPr/>
            </p:nvCxnSpPr>
            <p:spPr bwMode="auto">
              <a:xfrm flipH="1" flipV="1">
                <a:off x="2126384" y="2794725"/>
                <a:ext cx="2887" cy="555625"/>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19" name="Freeform 218"/>
              <p:cNvSpPr/>
              <p:nvPr/>
            </p:nvSpPr>
            <p:spPr bwMode="auto">
              <a:xfrm rot="10576714">
                <a:off x="2122055" y="2623275"/>
                <a:ext cx="125557"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Freeform 219"/>
              <p:cNvSpPr/>
              <p:nvPr/>
            </p:nvSpPr>
            <p:spPr bwMode="auto">
              <a:xfrm rot="10576714">
                <a:off x="2126384" y="3367812"/>
                <a:ext cx="139989"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0" name="Freeform 209"/>
              <p:cNvSpPr/>
              <p:nvPr/>
            </p:nvSpPr>
            <p:spPr bwMode="auto">
              <a:xfrm rot="21435684">
                <a:off x="2426565" y="2342287"/>
                <a:ext cx="132774" cy="12541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Freeform 210"/>
              <p:cNvSpPr/>
              <p:nvPr/>
            </p:nvSpPr>
            <p:spPr bwMode="auto">
              <a:xfrm rot="21435684">
                <a:off x="2440997" y="2613750"/>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2" name="直接箭头连接符 126"/>
              <p:cNvCxnSpPr/>
              <p:nvPr/>
            </p:nvCxnSpPr>
            <p:spPr bwMode="auto">
              <a:xfrm flipV="1">
                <a:off x="2540578" y="2491512"/>
                <a:ext cx="0" cy="131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3" name="直接箭头连接符 126"/>
              <p:cNvCxnSpPr/>
              <p:nvPr/>
            </p:nvCxnSpPr>
            <p:spPr bwMode="auto">
              <a:xfrm flipH="1" flipV="1">
                <a:off x="2546350" y="2767737"/>
                <a:ext cx="2887" cy="555625"/>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15" name="Freeform 214"/>
              <p:cNvSpPr/>
              <p:nvPr/>
            </p:nvSpPr>
            <p:spPr bwMode="auto">
              <a:xfrm rot="21435684">
                <a:off x="2433782" y="3347175"/>
                <a:ext cx="132774" cy="12223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4" name="直接箭头连接符 126"/>
              <p:cNvCxnSpPr/>
              <p:nvPr/>
            </p:nvCxnSpPr>
            <p:spPr bwMode="auto">
              <a:xfrm flipV="1">
                <a:off x="2656033" y="2485162"/>
                <a:ext cx="1442" cy="131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05" name="Freeform 204"/>
              <p:cNvSpPr/>
              <p:nvPr/>
            </p:nvSpPr>
            <p:spPr bwMode="auto">
              <a:xfrm rot="10576714">
                <a:off x="2647373" y="2340700"/>
                <a:ext cx="152978"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6" name="直接箭头连接符 126"/>
              <p:cNvCxnSpPr/>
              <p:nvPr/>
            </p:nvCxnSpPr>
            <p:spPr bwMode="auto">
              <a:xfrm flipH="1" flipV="1">
                <a:off x="2663248" y="2788375"/>
                <a:ext cx="2887" cy="555625"/>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07" name="Freeform 206"/>
              <p:cNvSpPr/>
              <p:nvPr/>
            </p:nvSpPr>
            <p:spPr bwMode="auto">
              <a:xfrm rot="10576714">
                <a:off x="2658919" y="2616926"/>
                <a:ext cx="125557"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Freeform 207"/>
              <p:cNvSpPr/>
              <p:nvPr/>
            </p:nvSpPr>
            <p:spPr bwMode="auto">
              <a:xfrm rot="10576714">
                <a:off x="2663248" y="3361462"/>
                <a:ext cx="139989"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8" name="Freeform 197"/>
              <p:cNvSpPr/>
              <p:nvPr/>
            </p:nvSpPr>
            <p:spPr bwMode="auto">
              <a:xfrm rot="21435684">
                <a:off x="2964874" y="2335937"/>
                <a:ext cx="132774" cy="12541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Freeform 198"/>
              <p:cNvSpPr/>
              <p:nvPr/>
            </p:nvSpPr>
            <p:spPr bwMode="auto">
              <a:xfrm rot="21435684">
                <a:off x="2979305" y="2607400"/>
                <a:ext cx="131329"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0" name="直接箭头连接符 126"/>
              <p:cNvCxnSpPr/>
              <p:nvPr/>
            </p:nvCxnSpPr>
            <p:spPr bwMode="auto">
              <a:xfrm flipV="1">
                <a:off x="3078884" y="2483575"/>
                <a:ext cx="0" cy="131762"/>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1" name="直接箭头连接符 126"/>
              <p:cNvCxnSpPr/>
              <p:nvPr/>
            </p:nvCxnSpPr>
            <p:spPr bwMode="auto">
              <a:xfrm flipH="1" flipV="1">
                <a:off x="3084657" y="2761387"/>
                <a:ext cx="2887" cy="554038"/>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03" name="Freeform 202"/>
              <p:cNvSpPr/>
              <p:nvPr/>
            </p:nvSpPr>
            <p:spPr bwMode="auto">
              <a:xfrm rot="21435684">
                <a:off x="2972088" y="3339237"/>
                <a:ext cx="132774" cy="12223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2" name="直接箭头连接符 126"/>
              <p:cNvCxnSpPr/>
              <p:nvPr/>
            </p:nvCxnSpPr>
            <p:spPr bwMode="auto">
              <a:xfrm flipV="1">
                <a:off x="3197225" y="2485162"/>
                <a:ext cx="1443" cy="131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93" name="Freeform 192"/>
              <p:cNvSpPr/>
              <p:nvPr/>
            </p:nvSpPr>
            <p:spPr bwMode="auto">
              <a:xfrm rot="10576714">
                <a:off x="3188566" y="2340700"/>
                <a:ext cx="152978"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4" name="直接箭头连接符 126"/>
              <p:cNvCxnSpPr/>
              <p:nvPr/>
            </p:nvCxnSpPr>
            <p:spPr bwMode="auto">
              <a:xfrm flipH="1" flipV="1">
                <a:off x="3204442" y="2788375"/>
                <a:ext cx="2887" cy="555625"/>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95" name="Freeform 194"/>
              <p:cNvSpPr/>
              <p:nvPr/>
            </p:nvSpPr>
            <p:spPr bwMode="auto">
              <a:xfrm rot="10576714">
                <a:off x="3200112" y="2616926"/>
                <a:ext cx="125558"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Freeform 195"/>
              <p:cNvSpPr/>
              <p:nvPr/>
            </p:nvSpPr>
            <p:spPr bwMode="auto">
              <a:xfrm rot="10576714">
                <a:off x="3204442" y="3361462"/>
                <a:ext cx="139988"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grpSp>
        <p:nvGrpSpPr>
          <p:cNvPr id="109" name="Group 108"/>
          <p:cNvGrpSpPr/>
          <p:nvPr/>
        </p:nvGrpSpPr>
        <p:grpSpPr>
          <a:xfrm>
            <a:off x="3484787" y="2623379"/>
            <a:ext cx="1642341" cy="1300163"/>
            <a:chOff x="1706419" y="2332762"/>
            <a:chExt cx="1642341" cy="1300163"/>
          </a:xfrm>
        </p:grpSpPr>
        <p:cxnSp>
          <p:nvCxnSpPr>
            <p:cNvPr id="233" name="直接箭头连接符 125"/>
            <p:cNvCxnSpPr/>
            <p:nvPr/>
          </p:nvCxnSpPr>
          <p:spPr bwMode="auto">
            <a:xfrm flipH="1">
              <a:off x="1706419" y="2345462"/>
              <a:ext cx="0" cy="1284288"/>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221" name="直接箭头连接符 125"/>
            <p:cNvCxnSpPr/>
            <p:nvPr/>
          </p:nvCxnSpPr>
          <p:spPr bwMode="auto">
            <a:xfrm flipH="1">
              <a:off x="2270702" y="2339112"/>
              <a:ext cx="0" cy="1284288"/>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214" name="直接箭头连接符 125"/>
            <p:cNvCxnSpPr/>
            <p:nvPr/>
          </p:nvCxnSpPr>
          <p:spPr bwMode="auto">
            <a:xfrm flipH="1">
              <a:off x="2407804" y="2343875"/>
              <a:ext cx="0" cy="1284287"/>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209" name="直接箭头连接符 125"/>
            <p:cNvCxnSpPr/>
            <p:nvPr/>
          </p:nvCxnSpPr>
          <p:spPr bwMode="auto">
            <a:xfrm flipH="1">
              <a:off x="2807567" y="2332762"/>
              <a:ext cx="0" cy="1284288"/>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202" name="直接箭头连接符 125"/>
            <p:cNvCxnSpPr/>
            <p:nvPr/>
          </p:nvCxnSpPr>
          <p:spPr bwMode="auto">
            <a:xfrm flipH="1">
              <a:off x="2946111" y="2337525"/>
              <a:ext cx="0" cy="1282700"/>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226" name="直接箭头连接符 125"/>
            <p:cNvCxnSpPr/>
            <p:nvPr/>
          </p:nvCxnSpPr>
          <p:spPr bwMode="auto">
            <a:xfrm flipH="1">
              <a:off x="1844964" y="2350225"/>
              <a:ext cx="0" cy="1282700"/>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97" name="直接箭头连接符 125"/>
            <p:cNvCxnSpPr/>
            <p:nvPr/>
          </p:nvCxnSpPr>
          <p:spPr bwMode="auto">
            <a:xfrm flipH="1">
              <a:off x="3348760" y="2332762"/>
              <a:ext cx="0" cy="1284288"/>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06" name="Group 105"/>
          <p:cNvGrpSpPr/>
          <p:nvPr/>
        </p:nvGrpSpPr>
        <p:grpSpPr>
          <a:xfrm>
            <a:off x="3324593" y="4175954"/>
            <a:ext cx="1815522" cy="1666875"/>
            <a:chOff x="1546225" y="3885337"/>
            <a:chExt cx="1815522" cy="1666875"/>
          </a:xfrm>
        </p:grpSpPr>
        <p:sp>
          <p:nvSpPr>
            <p:cNvPr id="170" name="Freeform 169"/>
            <p:cNvSpPr/>
            <p:nvPr/>
          </p:nvSpPr>
          <p:spPr bwMode="auto">
            <a:xfrm rot="10576714">
              <a:off x="2119169" y="3894862"/>
              <a:ext cx="152977"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Freeform 171"/>
            <p:cNvSpPr/>
            <p:nvPr/>
          </p:nvSpPr>
          <p:spPr bwMode="auto">
            <a:xfrm rot="10576714">
              <a:off x="2109065" y="5431562"/>
              <a:ext cx="152977"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Freeform 165"/>
            <p:cNvSpPr/>
            <p:nvPr/>
          </p:nvSpPr>
          <p:spPr bwMode="auto">
            <a:xfrm rot="21435684">
              <a:off x="2417906" y="4329837"/>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05" name="Group 104"/>
            <p:cNvGrpSpPr/>
            <p:nvPr/>
          </p:nvGrpSpPr>
          <p:grpSpPr>
            <a:xfrm>
              <a:off x="1546225" y="3885337"/>
              <a:ext cx="1815522" cy="1666875"/>
              <a:chOff x="1546225" y="3885337"/>
              <a:chExt cx="1815522" cy="1666875"/>
            </a:xfrm>
          </p:grpSpPr>
          <p:grpSp>
            <p:nvGrpSpPr>
              <p:cNvPr id="102" name="Group 101"/>
              <p:cNvGrpSpPr/>
              <p:nvPr/>
            </p:nvGrpSpPr>
            <p:grpSpPr>
              <a:xfrm>
                <a:off x="1546225" y="3885337"/>
                <a:ext cx="173181" cy="1652588"/>
                <a:chOff x="1546225" y="3885337"/>
                <a:chExt cx="173181" cy="1652588"/>
              </a:xfrm>
            </p:grpSpPr>
            <p:sp>
              <p:nvSpPr>
                <p:cNvPr id="185" name="Freeform 184"/>
                <p:cNvSpPr/>
                <p:nvPr/>
              </p:nvSpPr>
              <p:spPr bwMode="auto">
                <a:xfrm rot="10576714">
                  <a:off x="1566429" y="3885337"/>
                  <a:ext cx="152977"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1" name="Group 80"/>
                <p:cNvGrpSpPr/>
                <p:nvPr/>
              </p:nvGrpSpPr>
              <p:grpSpPr>
                <a:xfrm>
                  <a:off x="1546225" y="4023450"/>
                  <a:ext cx="163079" cy="1514475"/>
                  <a:chOff x="1546225" y="4023450"/>
                  <a:chExt cx="163079" cy="1514475"/>
                </a:xfrm>
              </p:grpSpPr>
              <p:sp>
                <p:nvSpPr>
                  <p:cNvPr id="186" name="Freeform 185"/>
                  <p:cNvSpPr/>
                  <p:nvPr/>
                </p:nvSpPr>
                <p:spPr bwMode="auto">
                  <a:xfrm rot="10576714">
                    <a:off x="1546225" y="4337775"/>
                    <a:ext cx="152977"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Freeform 186"/>
                  <p:cNvSpPr/>
                  <p:nvPr/>
                </p:nvSpPr>
                <p:spPr bwMode="auto">
                  <a:xfrm rot="10576714">
                    <a:off x="1556327" y="5422037"/>
                    <a:ext cx="152977"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9" name="直接箭头连接符 126"/>
                  <p:cNvCxnSpPr/>
                  <p:nvPr/>
                </p:nvCxnSpPr>
                <p:spPr bwMode="auto">
                  <a:xfrm flipH="1" flipV="1">
                    <a:off x="1566429" y="4023450"/>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0" name="直接箭头连接符 126"/>
                  <p:cNvCxnSpPr/>
                  <p:nvPr/>
                </p:nvCxnSpPr>
                <p:spPr bwMode="auto">
                  <a:xfrm flipH="1" flipV="1">
                    <a:off x="1562100" y="4482237"/>
                    <a:ext cx="1442" cy="893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82" name="Group 81"/>
              <p:cNvGrpSpPr/>
              <p:nvPr/>
            </p:nvGrpSpPr>
            <p:grpSpPr>
              <a:xfrm>
                <a:off x="1875270" y="3890100"/>
                <a:ext cx="376670" cy="1644650"/>
                <a:chOff x="1875270" y="3890100"/>
                <a:chExt cx="376670" cy="1644650"/>
              </a:xfrm>
            </p:grpSpPr>
            <p:sp>
              <p:nvSpPr>
                <p:cNvPr id="180" name="Freeform 179"/>
                <p:cNvSpPr/>
                <p:nvPr/>
              </p:nvSpPr>
              <p:spPr bwMode="auto">
                <a:xfrm rot="21435684">
                  <a:off x="1876714" y="3890100"/>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Freeform 180"/>
                <p:cNvSpPr/>
                <p:nvPr/>
              </p:nvSpPr>
              <p:spPr bwMode="auto">
                <a:xfrm rot="21435684">
                  <a:off x="1875270" y="4331425"/>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Freeform 181"/>
                <p:cNvSpPr/>
                <p:nvPr/>
              </p:nvSpPr>
              <p:spPr bwMode="auto">
                <a:xfrm rot="21435684">
                  <a:off x="1879600" y="5412512"/>
                  <a:ext cx="131330" cy="12223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3" name="直接箭头连接符 126"/>
                <p:cNvCxnSpPr/>
                <p:nvPr/>
              </p:nvCxnSpPr>
              <p:spPr bwMode="auto">
                <a:xfrm flipH="1" flipV="1">
                  <a:off x="1983510" y="4028212"/>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84" name="直接箭头连接符 126"/>
                <p:cNvCxnSpPr/>
                <p:nvPr/>
              </p:nvCxnSpPr>
              <p:spPr bwMode="auto">
                <a:xfrm flipH="1" flipV="1">
                  <a:off x="1977736" y="4506050"/>
                  <a:ext cx="1442" cy="893762"/>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71" name="Freeform 170"/>
                <p:cNvSpPr/>
                <p:nvPr/>
              </p:nvSpPr>
              <p:spPr bwMode="auto">
                <a:xfrm rot="10576714">
                  <a:off x="2098963" y="4347300"/>
                  <a:ext cx="152977"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4" name="直接箭头连接符 126"/>
                <p:cNvCxnSpPr/>
                <p:nvPr/>
              </p:nvCxnSpPr>
              <p:spPr bwMode="auto">
                <a:xfrm flipH="1" flipV="1">
                  <a:off x="2119169" y="4032975"/>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75" name="直接箭头连接符 126"/>
                <p:cNvCxnSpPr/>
                <p:nvPr/>
              </p:nvCxnSpPr>
              <p:spPr bwMode="auto">
                <a:xfrm flipH="1" flipV="1">
                  <a:off x="2114838" y="4491762"/>
                  <a:ext cx="1443" cy="893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03" name="Group 102"/>
              <p:cNvGrpSpPr/>
              <p:nvPr/>
            </p:nvGrpSpPr>
            <p:grpSpPr>
              <a:xfrm>
                <a:off x="2419350" y="3888512"/>
                <a:ext cx="399760" cy="1663700"/>
                <a:chOff x="2419350" y="3888512"/>
                <a:chExt cx="399760" cy="1663700"/>
              </a:xfrm>
            </p:grpSpPr>
            <p:sp>
              <p:nvSpPr>
                <p:cNvPr id="165" name="Freeform 164"/>
                <p:cNvSpPr/>
                <p:nvPr/>
              </p:nvSpPr>
              <p:spPr bwMode="auto">
                <a:xfrm rot="21435684">
                  <a:off x="2419350" y="3888512"/>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8" name="Group 97"/>
                <p:cNvGrpSpPr/>
                <p:nvPr/>
              </p:nvGrpSpPr>
              <p:grpSpPr>
                <a:xfrm>
                  <a:off x="2422236" y="4026625"/>
                  <a:ext cx="131330" cy="1506536"/>
                  <a:chOff x="2422236" y="4026625"/>
                  <a:chExt cx="131330" cy="1506536"/>
                </a:xfrm>
              </p:grpSpPr>
              <p:sp>
                <p:nvSpPr>
                  <p:cNvPr id="167" name="Freeform 166"/>
                  <p:cNvSpPr/>
                  <p:nvPr/>
                </p:nvSpPr>
                <p:spPr bwMode="auto">
                  <a:xfrm rot="21435684">
                    <a:off x="2422236" y="5410924"/>
                    <a:ext cx="131330" cy="12223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83" name="Group 82"/>
                  <p:cNvGrpSpPr/>
                  <p:nvPr/>
                </p:nvGrpSpPr>
                <p:grpSpPr>
                  <a:xfrm>
                    <a:off x="2520373" y="4026625"/>
                    <a:ext cx="8659" cy="1371600"/>
                    <a:chOff x="2520373" y="4026625"/>
                    <a:chExt cx="8659" cy="1371600"/>
                  </a:xfrm>
                </p:grpSpPr>
                <p:cxnSp>
                  <p:nvCxnSpPr>
                    <p:cNvPr id="168" name="直接箭头连接符 126"/>
                    <p:cNvCxnSpPr/>
                    <p:nvPr/>
                  </p:nvCxnSpPr>
                  <p:spPr bwMode="auto">
                    <a:xfrm flipH="1" flipV="1">
                      <a:off x="2526145" y="4026625"/>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9" name="直接箭头连接符 126"/>
                    <p:cNvCxnSpPr/>
                    <p:nvPr/>
                  </p:nvCxnSpPr>
                  <p:spPr bwMode="auto">
                    <a:xfrm flipH="1" flipV="1">
                      <a:off x="2520373" y="4504462"/>
                      <a:ext cx="1442" cy="893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100" name="Group 99"/>
                <p:cNvGrpSpPr/>
                <p:nvPr/>
              </p:nvGrpSpPr>
              <p:grpSpPr>
                <a:xfrm>
                  <a:off x="2645929" y="3899625"/>
                  <a:ext cx="173181" cy="1652587"/>
                  <a:chOff x="2645929" y="3899625"/>
                  <a:chExt cx="173181" cy="1652587"/>
                </a:xfrm>
              </p:grpSpPr>
              <p:sp>
                <p:nvSpPr>
                  <p:cNvPr id="155" name="Freeform 154"/>
                  <p:cNvSpPr/>
                  <p:nvPr/>
                </p:nvSpPr>
                <p:spPr bwMode="auto">
                  <a:xfrm rot="10576714">
                    <a:off x="2656032" y="5436325"/>
                    <a:ext cx="152977"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99" name="Group 98"/>
                  <p:cNvGrpSpPr/>
                  <p:nvPr/>
                </p:nvGrpSpPr>
                <p:grpSpPr>
                  <a:xfrm>
                    <a:off x="2645929" y="3899625"/>
                    <a:ext cx="173181" cy="1490662"/>
                    <a:chOff x="2645929" y="3899625"/>
                    <a:chExt cx="173181" cy="1490662"/>
                  </a:xfrm>
                </p:grpSpPr>
                <p:sp>
                  <p:nvSpPr>
                    <p:cNvPr id="153" name="Freeform 152"/>
                    <p:cNvSpPr/>
                    <p:nvPr/>
                  </p:nvSpPr>
                  <p:spPr bwMode="auto">
                    <a:xfrm rot="10576714">
                      <a:off x="2666133" y="3899625"/>
                      <a:ext cx="152977"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Freeform 153"/>
                    <p:cNvSpPr/>
                    <p:nvPr/>
                  </p:nvSpPr>
                  <p:spPr bwMode="auto">
                    <a:xfrm rot="10576714">
                      <a:off x="2645929" y="4352062"/>
                      <a:ext cx="152977"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7" name="直接箭头连接符 126"/>
                    <p:cNvCxnSpPr/>
                    <p:nvPr/>
                  </p:nvCxnSpPr>
                  <p:spPr bwMode="auto">
                    <a:xfrm flipH="1" flipV="1">
                      <a:off x="2666133" y="4037737"/>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8" name="直接箭头连接符 126"/>
                    <p:cNvCxnSpPr/>
                    <p:nvPr/>
                  </p:nvCxnSpPr>
                  <p:spPr bwMode="auto">
                    <a:xfrm flipH="1" flipV="1">
                      <a:off x="2661804" y="4496525"/>
                      <a:ext cx="1442" cy="893762"/>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grpSp>
          <p:grpSp>
            <p:nvGrpSpPr>
              <p:cNvPr id="101" name="Group 100"/>
              <p:cNvGrpSpPr/>
              <p:nvPr/>
            </p:nvGrpSpPr>
            <p:grpSpPr>
              <a:xfrm>
                <a:off x="2964872" y="3891687"/>
                <a:ext cx="396875" cy="1652588"/>
                <a:chOff x="2964872" y="3891687"/>
                <a:chExt cx="396875" cy="1652588"/>
              </a:xfrm>
            </p:grpSpPr>
            <p:sp>
              <p:nvSpPr>
                <p:cNvPr id="148" name="Freeform 147"/>
                <p:cNvSpPr/>
                <p:nvPr/>
              </p:nvSpPr>
              <p:spPr bwMode="auto">
                <a:xfrm rot="21435684">
                  <a:off x="2966316" y="3893275"/>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Freeform 148"/>
                <p:cNvSpPr/>
                <p:nvPr/>
              </p:nvSpPr>
              <p:spPr bwMode="auto">
                <a:xfrm rot="21435684">
                  <a:off x="2964872" y="4334600"/>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Freeform 149"/>
                <p:cNvSpPr/>
                <p:nvPr/>
              </p:nvSpPr>
              <p:spPr bwMode="auto">
                <a:xfrm rot="21435684">
                  <a:off x="2969201" y="5415687"/>
                  <a:ext cx="131330" cy="12223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1" name="直接箭头连接符 126"/>
                <p:cNvCxnSpPr/>
                <p:nvPr/>
              </p:nvCxnSpPr>
              <p:spPr bwMode="auto">
                <a:xfrm flipH="1" flipV="1">
                  <a:off x="3073111" y="4031387"/>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2" name="直接箭头连接符 126"/>
                <p:cNvCxnSpPr/>
                <p:nvPr/>
              </p:nvCxnSpPr>
              <p:spPr bwMode="auto">
                <a:xfrm flipH="1" flipV="1">
                  <a:off x="3067338" y="4509225"/>
                  <a:ext cx="1443" cy="893762"/>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36" name="Freeform 135"/>
                <p:cNvSpPr/>
                <p:nvPr/>
              </p:nvSpPr>
              <p:spPr bwMode="auto">
                <a:xfrm rot="10576714">
                  <a:off x="3208770" y="3891687"/>
                  <a:ext cx="152977"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Freeform 136"/>
                <p:cNvSpPr/>
                <p:nvPr/>
              </p:nvSpPr>
              <p:spPr bwMode="auto">
                <a:xfrm rot="10576714">
                  <a:off x="3188565" y="4344125"/>
                  <a:ext cx="152977" cy="11588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Freeform 137"/>
                <p:cNvSpPr/>
                <p:nvPr/>
              </p:nvSpPr>
              <p:spPr bwMode="auto">
                <a:xfrm rot="10576714">
                  <a:off x="3198668" y="5428387"/>
                  <a:ext cx="152977" cy="11588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40" name="直接箭头连接符 126"/>
                <p:cNvCxnSpPr/>
                <p:nvPr/>
              </p:nvCxnSpPr>
              <p:spPr bwMode="auto">
                <a:xfrm flipH="1" flipV="1">
                  <a:off x="3208770" y="4029800"/>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1" name="直接箭头连接符 126"/>
                <p:cNvCxnSpPr/>
                <p:nvPr/>
              </p:nvCxnSpPr>
              <p:spPr bwMode="auto">
                <a:xfrm flipH="1" flipV="1">
                  <a:off x="3204441" y="4488587"/>
                  <a:ext cx="1442" cy="893763"/>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grpSp>
      <p:grpSp>
        <p:nvGrpSpPr>
          <p:cNvPr id="69" name="Group 68"/>
          <p:cNvGrpSpPr/>
          <p:nvPr/>
        </p:nvGrpSpPr>
        <p:grpSpPr>
          <a:xfrm>
            <a:off x="6695866" y="2644017"/>
            <a:ext cx="144318" cy="1125537"/>
            <a:chOff x="4917498" y="2353400"/>
            <a:chExt cx="144318" cy="1125537"/>
          </a:xfrm>
        </p:grpSpPr>
        <p:sp>
          <p:nvSpPr>
            <p:cNvPr id="124" name="Freeform 123"/>
            <p:cNvSpPr/>
            <p:nvPr/>
          </p:nvSpPr>
          <p:spPr bwMode="auto">
            <a:xfrm rot="21435684">
              <a:off x="4917498" y="2353400"/>
              <a:ext cx="131330" cy="125412"/>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Freeform 124"/>
            <p:cNvSpPr/>
            <p:nvPr/>
          </p:nvSpPr>
          <p:spPr bwMode="auto">
            <a:xfrm rot="21435684">
              <a:off x="4930487" y="2624862"/>
              <a:ext cx="131329"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直接箭头连接符 126"/>
            <p:cNvCxnSpPr/>
            <p:nvPr/>
          </p:nvCxnSpPr>
          <p:spPr bwMode="auto">
            <a:xfrm flipV="1">
              <a:off x="5030066" y="2501037"/>
              <a:ext cx="1443" cy="131763"/>
            </a:xfrm>
            <a:prstGeom prst="straightConnector1">
              <a:avLst/>
            </a:prstGeom>
            <a:ln w="19050">
              <a:solidFill>
                <a:srgbClr val="0000FF"/>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bwMode="auto">
            <a:xfrm flipH="1" flipV="1">
              <a:off x="5035838" y="2778850"/>
              <a:ext cx="4330" cy="554037"/>
            </a:xfrm>
            <a:prstGeom prst="straightConnector1">
              <a:avLst/>
            </a:prstGeom>
            <a:ln w="19050">
              <a:solidFill>
                <a:srgbClr val="0000FF"/>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29" name="Freeform 128"/>
            <p:cNvSpPr/>
            <p:nvPr/>
          </p:nvSpPr>
          <p:spPr bwMode="auto">
            <a:xfrm rot="21435684">
              <a:off x="4924715" y="3356700"/>
              <a:ext cx="131329" cy="122237"/>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7" name="Group 6"/>
          <p:cNvGrpSpPr/>
          <p:nvPr/>
        </p:nvGrpSpPr>
        <p:grpSpPr>
          <a:xfrm>
            <a:off x="2952212" y="1225779"/>
            <a:ext cx="2349540" cy="1362675"/>
            <a:chOff x="1173844" y="935162"/>
            <a:chExt cx="2349540" cy="1362675"/>
          </a:xfrm>
        </p:grpSpPr>
        <p:sp>
          <p:nvSpPr>
            <p:cNvPr id="430" name="Oval 429"/>
            <p:cNvSpPr/>
            <p:nvPr/>
          </p:nvSpPr>
          <p:spPr>
            <a:xfrm>
              <a:off x="2279535" y="2121978"/>
              <a:ext cx="139855" cy="139855"/>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0"/>
            <p:cNvSpPr>
              <a:spLocks noChangeArrowheads="1"/>
            </p:cNvSpPr>
            <p:nvPr/>
          </p:nvSpPr>
          <p:spPr bwMode="auto">
            <a:xfrm>
              <a:off x="1393247" y="2239100"/>
              <a:ext cx="200603"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5" name="Rectangle 80"/>
            <p:cNvSpPr>
              <a:spLocks noChangeArrowheads="1"/>
            </p:cNvSpPr>
            <p:nvPr/>
          </p:nvSpPr>
          <p:spPr bwMode="auto">
            <a:xfrm>
              <a:off x="1958975" y="2239100"/>
              <a:ext cx="200603"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6" name="Rectangle 80"/>
            <p:cNvSpPr>
              <a:spLocks noChangeArrowheads="1"/>
            </p:cNvSpPr>
            <p:nvPr/>
          </p:nvSpPr>
          <p:spPr bwMode="auto">
            <a:xfrm>
              <a:off x="2491509" y="2239100"/>
              <a:ext cx="200602"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7" name="Rectangle 80"/>
            <p:cNvSpPr>
              <a:spLocks noChangeArrowheads="1"/>
            </p:cNvSpPr>
            <p:nvPr/>
          </p:nvSpPr>
          <p:spPr bwMode="auto">
            <a:xfrm>
              <a:off x="3050020" y="2239100"/>
              <a:ext cx="200603" cy="587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8" name="Rectangle 80"/>
            <p:cNvSpPr>
              <a:spLocks noChangeArrowheads="1"/>
            </p:cNvSpPr>
            <p:nvPr/>
          </p:nvSpPr>
          <p:spPr bwMode="auto">
            <a:xfrm>
              <a:off x="1670339" y="2239100"/>
              <a:ext cx="200603"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9" name="Rectangle 80"/>
            <p:cNvSpPr>
              <a:spLocks noChangeArrowheads="1"/>
            </p:cNvSpPr>
            <p:nvPr/>
          </p:nvSpPr>
          <p:spPr bwMode="auto">
            <a:xfrm>
              <a:off x="2221634" y="2239100"/>
              <a:ext cx="200603"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0" name="Rectangle 80"/>
            <p:cNvSpPr>
              <a:spLocks noChangeArrowheads="1"/>
            </p:cNvSpPr>
            <p:nvPr/>
          </p:nvSpPr>
          <p:spPr bwMode="auto">
            <a:xfrm>
              <a:off x="2781589" y="2239100"/>
              <a:ext cx="200603"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1" name="Rectangle 80"/>
            <p:cNvSpPr>
              <a:spLocks noChangeArrowheads="1"/>
            </p:cNvSpPr>
            <p:nvPr/>
          </p:nvSpPr>
          <p:spPr bwMode="auto">
            <a:xfrm>
              <a:off x="3322782" y="2239100"/>
              <a:ext cx="200602" cy="5873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332" name="Oval 331"/>
            <p:cNvSpPr/>
            <p:nvPr/>
          </p:nvSpPr>
          <p:spPr>
            <a:xfrm>
              <a:off x="1449785" y="2125720"/>
              <a:ext cx="139855" cy="139855"/>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3" name="Oval 332"/>
            <p:cNvSpPr/>
            <p:nvPr/>
          </p:nvSpPr>
          <p:spPr>
            <a:xfrm>
              <a:off x="1719286" y="2113842"/>
              <a:ext cx="139855" cy="139855"/>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4" name="Oval 333"/>
            <p:cNvSpPr/>
            <p:nvPr/>
          </p:nvSpPr>
          <p:spPr>
            <a:xfrm>
              <a:off x="1982915" y="2113842"/>
              <a:ext cx="139855" cy="139855"/>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5" name="Oval 334"/>
            <p:cNvSpPr/>
            <p:nvPr/>
          </p:nvSpPr>
          <p:spPr>
            <a:xfrm>
              <a:off x="2519993" y="2122895"/>
              <a:ext cx="139855" cy="139855"/>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7" name="Oval 336"/>
            <p:cNvSpPr/>
            <p:nvPr/>
          </p:nvSpPr>
          <p:spPr>
            <a:xfrm>
              <a:off x="2802262" y="2123348"/>
              <a:ext cx="139855" cy="139855"/>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8" name="Oval 257"/>
            <p:cNvSpPr/>
            <p:nvPr/>
          </p:nvSpPr>
          <p:spPr>
            <a:xfrm>
              <a:off x="1259375"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9" name="Oval 258"/>
            <p:cNvSpPr/>
            <p:nvPr/>
          </p:nvSpPr>
          <p:spPr>
            <a:xfrm>
              <a:off x="1412438"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0" name="Oval 259"/>
            <p:cNvSpPr/>
            <p:nvPr/>
          </p:nvSpPr>
          <p:spPr>
            <a:xfrm>
              <a:off x="1565500"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1" name="Oval 260"/>
            <p:cNvSpPr/>
            <p:nvPr/>
          </p:nvSpPr>
          <p:spPr>
            <a:xfrm>
              <a:off x="1718563"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2" name="Oval 261"/>
            <p:cNvSpPr/>
            <p:nvPr/>
          </p:nvSpPr>
          <p:spPr>
            <a:xfrm>
              <a:off x="1871625"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3" name="Oval 262"/>
            <p:cNvSpPr/>
            <p:nvPr/>
          </p:nvSpPr>
          <p:spPr>
            <a:xfrm>
              <a:off x="2024688"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4" name="Oval 263"/>
            <p:cNvSpPr/>
            <p:nvPr/>
          </p:nvSpPr>
          <p:spPr>
            <a:xfrm>
              <a:off x="2177751"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5" name="Oval 264"/>
            <p:cNvSpPr/>
            <p:nvPr/>
          </p:nvSpPr>
          <p:spPr>
            <a:xfrm>
              <a:off x="2330813"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6" name="Oval 265"/>
            <p:cNvSpPr/>
            <p:nvPr/>
          </p:nvSpPr>
          <p:spPr>
            <a:xfrm>
              <a:off x="2483876"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7" name="Oval 266"/>
            <p:cNvSpPr/>
            <p:nvPr/>
          </p:nvSpPr>
          <p:spPr>
            <a:xfrm>
              <a:off x="2636936" y="1125584"/>
              <a:ext cx="77697" cy="77697"/>
            </a:xfrm>
            <a:prstGeom prst="ellipse">
              <a:avLst/>
            </a:prstGeom>
            <a:solidFill>
              <a:schemeClr val="accent4">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8" name="Rectangle 267"/>
            <p:cNvSpPr/>
            <p:nvPr/>
          </p:nvSpPr>
          <p:spPr>
            <a:xfrm>
              <a:off x="1281506" y="935162"/>
              <a:ext cx="1594529" cy="19769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Silicon Die</a:t>
              </a:r>
              <a:endParaRPr lang="en-US" dirty="0">
                <a:solidFill>
                  <a:schemeClr val="tx1"/>
                </a:solidFill>
              </a:endParaRPr>
            </a:p>
          </p:txBody>
        </p:sp>
        <p:sp>
          <p:nvSpPr>
            <p:cNvPr id="269" name="Rectangle 268"/>
            <p:cNvSpPr/>
            <p:nvPr/>
          </p:nvSpPr>
          <p:spPr>
            <a:xfrm>
              <a:off x="1180287" y="2122415"/>
              <a:ext cx="188027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0" name="Rectangle 269"/>
            <p:cNvSpPr/>
            <p:nvPr/>
          </p:nvSpPr>
          <p:spPr>
            <a:xfrm>
              <a:off x="1175261" y="1185581"/>
              <a:ext cx="1880603" cy="96058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1" name="Rectangle 270"/>
            <p:cNvSpPr/>
            <p:nvPr/>
          </p:nvSpPr>
          <p:spPr>
            <a:xfrm>
              <a:off x="1175811" y="1544128"/>
              <a:ext cx="1880603" cy="279523"/>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2" name="Rectangle 271"/>
            <p:cNvSpPr/>
            <p:nvPr/>
          </p:nvSpPr>
          <p:spPr>
            <a:xfrm>
              <a:off x="1616417" y="1910738"/>
              <a:ext cx="1437396" cy="23309"/>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3" name="Rectangle 272"/>
            <p:cNvSpPr/>
            <p:nvPr/>
          </p:nvSpPr>
          <p:spPr>
            <a:xfrm>
              <a:off x="2251686" y="1995484"/>
              <a:ext cx="806848" cy="23309"/>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4" name="Rectangle 273"/>
            <p:cNvSpPr/>
            <p:nvPr/>
          </p:nvSpPr>
          <p:spPr>
            <a:xfrm>
              <a:off x="2314002" y="1824843"/>
              <a:ext cx="738122"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5" name="Rectangle 274"/>
            <p:cNvSpPr/>
            <p:nvPr/>
          </p:nvSpPr>
          <p:spPr>
            <a:xfrm>
              <a:off x="1176143" y="1996553"/>
              <a:ext cx="233091"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6" name="Rectangle 275"/>
            <p:cNvSpPr/>
            <p:nvPr/>
          </p:nvSpPr>
          <p:spPr>
            <a:xfrm>
              <a:off x="2464408" y="1516268"/>
              <a:ext cx="582728"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7" name="Rectangle 276"/>
            <p:cNvSpPr/>
            <p:nvPr/>
          </p:nvSpPr>
          <p:spPr>
            <a:xfrm>
              <a:off x="2289333" y="1434261"/>
              <a:ext cx="769201" cy="2564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8" name="Rectangle 277"/>
            <p:cNvSpPr/>
            <p:nvPr/>
          </p:nvSpPr>
          <p:spPr>
            <a:xfrm>
              <a:off x="2434192" y="1348962"/>
              <a:ext cx="621576"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9" name="Rectangle 278"/>
            <p:cNvSpPr/>
            <p:nvPr/>
          </p:nvSpPr>
          <p:spPr>
            <a:xfrm>
              <a:off x="1435867" y="1349276"/>
              <a:ext cx="815819"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0" name="Rectangle 279"/>
            <p:cNvSpPr/>
            <p:nvPr/>
          </p:nvSpPr>
          <p:spPr>
            <a:xfrm>
              <a:off x="1178170" y="1348592"/>
              <a:ext cx="25640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1" name="Rectangle 280"/>
            <p:cNvSpPr/>
            <p:nvPr/>
          </p:nvSpPr>
          <p:spPr>
            <a:xfrm>
              <a:off x="2289333" y="1185555"/>
              <a:ext cx="769201"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2" name="Rectangle 281"/>
            <p:cNvSpPr/>
            <p:nvPr/>
          </p:nvSpPr>
          <p:spPr>
            <a:xfrm>
              <a:off x="1175810" y="1190088"/>
              <a:ext cx="1059872" cy="23309"/>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3" name="Rectangle 282"/>
            <p:cNvSpPr/>
            <p:nvPr/>
          </p:nvSpPr>
          <p:spPr>
            <a:xfrm>
              <a:off x="1420354" y="1434261"/>
              <a:ext cx="1010062" cy="2564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4" name="Rectangle 283"/>
            <p:cNvSpPr/>
            <p:nvPr/>
          </p:nvSpPr>
          <p:spPr>
            <a:xfrm>
              <a:off x="1174763" y="1434261"/>
              <a:ext cx="54388" cy="2564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5" name="Rectangle 284"/>
            <p:cNvSpPr/>
            <p:nvPr/>
          </p:nvSpPr>
          <p:spPr>
            <a:xfrm>
              <a:off x="1616619" y="1998145"/>
              <a:ext cx="427334"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6" name="Rectangle 285"/>
            <p:cNvSpPr/>
            <p:nvPr/>
          </p:nvSpPr>
          <p:spPr>
            <a:xfrm>
              <a:off x="1177187" y="1907927"/>
              <a:ext cx="233091" cy="2564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7" name="Rectangle 286"/>
            <p:cNvSpPr/>
            <p:nvPr/>
          </p:nvSpPr>
          <p:spPr>
            <a:xfrm>
              <a:off x="1176143" y="1514301"/>
              <a:ext cx="815819"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8" name="Rectangle 287"/>
            <p:cNvSpPr/>
            <p:nvPr/>
          </p:nvSpPr>
          <p:spPr>
            <a:xfrm>
              <a:off x="1173844" y="1827738"/>
              <a:ext cx="815819"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5" name="Rectangle 314"/>
            <p:cNvSpPr/>
            <p:nvPr/>
          </p:nvSpPr>
          <p:spPr>
            <a:xfrm>
              <a:off x="1258258" y="1434261"/>
              <a:ext cx="12820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6" name="Rectangle 315"/>
            <p:cNvSpPr/>
            <p:nvPr/>
          </p:nvSpPr>
          <p:spPr>
            <a:xfrm>
              <a:off x="1277094" y="1375955"/>
              <a:ext cx="90529" cy="57371"/>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7" name="Rectangle 316"/>
            <p:cNvSpPr/>
            <p:nvPr/>
          </p:nvSpPr>
          <p:spPr>
            <a:xfrm>
              <a:off x="1258258" y="1348063"/>
              <a:ext cx="12820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8" name="Rectangle 317"/>
            <p:cNvSpPr/>
            <p:nvPr/>
          </p:nvSpPr>
          <p:spPr>
            <a:xfrm>
              <a:off x="1277094" y="1291781"/>
              <a:ext cx="90529" cy="57371"/>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9" name="Rectangle 318"/>
            <p:cNvSpPr/>
            <p:nvPr/>
          </p:nvSpPr>
          <p:spPr>
            <a:xfrm>
              <a:off x="1258258" y="1267545"/>
              <a:ext cx="12820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0" name="Rectangle 319"/>
            <p:cNvSpPr/>
            <p:nvPr/>
          </p:nvSpPr>
          <p:spPr>
            <a:xfrm>
              <a:off x="1277091" y="1209949"/>
              <a:ext cx="90529" cy="57371"/>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1" name="Rectangle 320"/>
            <p:cNvSpPr/>
            <p:nvPr/>
          </p:nvSpPr>
          <p:spPr>
            <a:xfrm>
              <a:off x="1258255" y="1191783"/>
              <a:ext cx="12820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2" name="Rectangle 321"/>
            <p:cNvSpPr/>
            <p:nvPr/>
          </p:nvSpPr>
          <p:spPr>
            <a:xfrm>
              <a:off x="1417456" y="1538440"/>
              <a:ext cx="195086" cy="290234"/>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3" name="Rectangle 322"/>
            <p:cNvSpPr/>
            <p:nvPr/>
          </p:nvSpPr>
          <p:spPr>
            <a:xfrm>
              <a:off x="1392973" y="1513060"/>
              <a:ext cx="233091"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4" name="Rectangle 323"/>
            <p:cNvSpPr/>
            <p:nvPr/>
          </p:nvSpPr>
          <p:spPr>
            <a:xfrm>
              <a:off x="1392973" y="1827899"/>
              <a:ext cx="233091"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5" name="Rectangle 324"/>
            <p:cNvSpPr/>
            <p:nvPr/>
          </p:nvSpPr>
          <p:spPr>
            <a:xfrm>
              <a:off x="1278819" y="1452673"/>
              <a:ext cx="90529" cy="57371"/>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6" name="Rectangle 325"/>
            <p:cNvSpPr/>
            <p:nvPr/>
          </p:nvSpPr>
          <p:spPr>
            <a:xfrm>
              <a:off x="1450899" y="1908862"/>
              <a:ext cx="12820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7" name="Rectangle 326"/>
            <p:cNvSpPr/>
            <p:nvPr/>
          </p:nvSpPr>
          <p:spPr>
            <a:xfrm>
              <a:off x="1469735" y="1850556"/>
              <a:ext cx="90529" cy="57371"/>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8" name="Rectangle 327"/>
            <p:cNvSpPr/>
            <p:nvPr/>
          </p:nvSpPr>
          <p:spPr>
            <a:xfrm>
              <a:off x="1469735" y="1974689"/>
              <a:ext cx="90529" cy="155394"/>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9" name="Rectangle 328"/>
            <p:cNvSpPr/>
            <p:nvPr/>
          </p:nvSpPr>
          <p:spPr>
            <a:xfrm>
              <a:off x="1450899" y="1997551"/>
              <a:ext cx="12820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0" name="Rectangle 329"/>
            <p:cNvSpPr/>
            <p:nvPr/>
          </p:nvSpPr>
          <p:spPr>
            <a:xfrm>
              <a:off x="1469735" y="1935197"/>
              <a:ext cx="90529" cy="57371"/>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1" name="Rectangle 330"/>
            <p:cNvSpPr/>
            <p:nvPr/>
          </p:nvSpPr>
          <p:spPr>
            <a:xfrm>
              <a:off x="1450899" y="2120525"/>
              <a:ext cx="128200" cy="25640"/>
            </a:xfrm>
            <a:prstGeom prst="rect">
              <a:avLst/>
            </a:prstGeom>
            <a:solidFill>
              <a:srgbClr val="2602FE"/>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0" name="Rectangle 289"/>
            <p:cNvSpPr/>
            <p:nvPr/>
          </p:nvSpPr>
          <p:spPr>
            <a:xfrm>
              <a:off x="1424368" y="1267345"/>
              <a:ext cx="1631638" cy="23309"/>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8" name="Group 297"/>
            <p:cNvGrpSpPr/>
            <p:nvPr/>
          </p:nvGrpSpPr>
          <p:grpSpPr>
            <a:xfrm>
              <a:off x="2028559" y="1185714"/>
              <a:ext cx="398079" cy="749373"/>
              <a:chOff x="1822610" y="1731925"/>
              <a:chExt cx="468491" cy="881921"/>
            </a:xfrm>
          </p:grpSpPr>
          <p:grpSp>
            <p:nvGrpSpPr>
              <p:cNvPr id="300" name="Group 299"/>
              <p:cNvGrpSpPr/>
              <p:nvPr/>
            </p:nvGrpSpPr>
            <p:grpSpPr>
              <a:xfrm>
                <a:off x="1850902" y="1731925"/>
                <a:ext cx="440199" cy="881921"/>
                <a:chOff x="1850902" y="1731925"/>
                <a:chExt cx="440199" cy="881921"/>
              </a:xfrm>
            </p:grpSpPr>
            <p:sp>
              <p:nvSpPr>
                <p:cNvPr id="302" name="Rectangle 301"/>
                <p:cNvSpPr/>
                <p:nvPr/>
              </p:nvSpPr>
              <p:spPr>
                <a:xfrm>
                  <a:off x="1996988" y="2024435"/>
                  <a:ext cx="150876" cy="30175"/>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3" name="Rectangle 302"/>
                <p:cNvSpPr/>
                <p:nvPr/>
              </p:nvSpPr>
              <p:spPr>
                <a:xfrm>
                  <a:off x="2139438" y="2024435"/>
                  <a:ext cx="150876" cy="30175"/>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4" name="Rectangle 303"/>
                <p:cNvSpPr/>
                <p:nvPr/>
              </p:nvSpPr>
              <p:spPr>
                <a:xfrm>
                  <a:off x="2161606" y="1955816"/>
                  <a:ext cx="106541" cy="67519"/>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5" name="Rectangle 304"/>
                <p:cNvSpPr/>
                <p:nvPr/>
              </p:nvSpPr>
              <p:spPr>
                <a:xfrm>
                  <a:off x="2139438" y="1925372"/>
                  <a:ext cx="150876" cy="30175"/>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6" name="Rectangle 305"/>
                <p:cNvSpPr/>
                <p:nvPr/>
              </p:nvSpPr>
              <p:spPr>
                <a:xfrm>
                  <a:off x="2161606" y="1856753"/>
                  <a:ext cx="106541" cy="67519"/>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7" name="Rectangle 306"/>
                <p:cNvSpPr/>
                <p:nvPr/>
              </p:nvSpPr>
              <p:spPr>
                <a:xfrm>
                  <a:off x="2139438" y="1828231"/>
                  <a:ext cx="150876" cy="30175"/>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 name="Rectangle 307"/>
                <p:cNvSpPr/>
                <p:nvPr/>
              </p:nvSpPr>
              <p:spPr>
                <a:xfrm>
                  <a:off x="2161606" y="1760447"/>
                  <a:ext cx="106541" cy="67519"/>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9" name="Rectangle 308"/>
                <p:cNvSpPr/>
                <p:nvPr/>
              </p:nvSpPr>
              <p:spPr>
                <a:xfrm>
                  <a:off x="2139438" y="1731925"/>
                  <a:ext cx="150876" cy="30175"/>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0" name="Rectangle 309"/>
                <p:cNvSpPr/>
                <p:nvPr/>
              </p:nvSpPr>
              <p:spPr>
                <a:xfrm>
                  <a:off x="1850902" y="2147730"/>
                  <a:ext cx="229592" cy="34157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1" name="Rectangle 310"/>
                <p:cNvSpPr/>
                <p:nvPr/>
              </p:nvSpPr>
              <p:spPr>
                <a:xfrm>
                  <a:off x="2160242" y="2056535"/>
                  <a:ext cx="106541" cy="67519"/>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2" name="Rectangle 311"/>
                <p:cNvSpPr/>
                <p:nvPr/>
              </p:nvSpPr>
              <p:spPr>
                <a:xfrm>
                  <a:off x="2016781" y="2116861"/>
                  <a:ext cx="274320" cy="30175"/>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3" name="Rectangle 312"/>
                <p:cNvSpPr/>
                <p:nvPr/>
              </p:nvSpPr>
              <p:spPr>
                <a:xfrm>
                  <a:off x="1890260" y="2583671"/>
                  <a:ext cx="150876" cy="30175"/>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4" name="Rectangle 313"/>
                <p:cNvSpPr/>
                <p:nvPr/>
              </p:nvSpPr>
              <p:spPr>
                <a:xfrm>
                  <a:off x="1912428" y="2515052"/>
                  <a:ext cx="106541" cy="67519"/>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1" name="Rectangle 300"/>
              <p:cNvSpPr/>
              <p:nvPr/>
            </p:nvSpPr>
            <p:spPr>
              <a:xfrm>
                <a:off x="1822610" y="2117861"/>
                <a:ext cx="274320" cy="30175"/>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9" name="Rectangle 298"/>
            <p:cNvSpPr/>
            <p:nvPr/>
          </p:nvSpPr>
          <p:spPr>
            <a:xfrm>
              <a:off x="2031712" y="1826462"/>
              <a:ext cx="233091" cy="2564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4" name="Rectangle 293"/>
            <p:cNvSpPr/>
            <p:nvPr/>
          </p:nvSpPr>
          <p:spPr>
            <a:xfrm>
              <a:off x="2107333" y="1983549"/>
              <a:ext cx="90528" cy="155394"/>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5" name="Rectangle 294"/>
            <p:cNvSpPr/>
            <p:nvPr/>
          </p:nvSpPr>
          <p:spPr>
            <a:xfrm>
              <a:off x="2107333" y="1938231"/>
              <a:ext cx="90528" cy="57371"/>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6" name="Rectangle 295"/>
            <p:cNvSpPr/>
            <p:nvPr/>
          </p:nvSpPr>
          <p:spPr>
            <a:xfrm>
              <a:off x="2084479" y="1994529"/>
              <a:ext cx="128200" cy="2564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7" name="Rectangle 296"/>
            <p:cNvSpPr/>
            <p:nvPr/>
          </p:nvSpPr>
          <p:spPr>
            <a:xfrm>
              <a:off x="2086240" y="2124438"/>
              <a:ext cx="128200" cy="2564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2" name="Rectangle 291"/>
            <p:cNvSpPr/>
            <p:nvPr/>
          </p:nvSpPr>
          <p:spPr>
            <a:xfrm>
              <a:off x="1176984" y="1268225"/>
              <a:ext cx="54388" cy="25640"/>
            </a:xfrm>
            <a:prstGeom prst="rect">
              <a:avLst/>
            </a:prstGeom>
            <a:solidFill>
              <a:srgbClr val="E65A04"/>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2" name="Rectangle 431"/>
          <p:cNvSpPr/>
          <p:nvPr/>
        </p:nvSpPr>
        <p:spPr bwMode="auto">
          <a:xfrm>
            <a:off x="3148919" y="3835371"/>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33" name="Rectangle 432"/>
          <p:cNvSpPr/>
          <p:nvPr/>
        </p:nvSpPr>
        <p:spPr bwMode="auto">
          <a:xfrm>
            <a:off x="3735178" y="3843195"/>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34" name="Rectangle 433"/>
          <p:cNvSpPr/>
          <p:nvPr/>
        </p:nvSpPr>
        <p:spPr bwMode="auto">
          <a:xfrm>
            <a:off x="4256166" y="3866050"/>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35" name="Rectangle 434"/>
          <p:cNvSpPr/>
          <p:nvPr/>
        </p:nvSpPr>
        <p:spPr bwMode="auto">
          <a:xfrm>
            <a:off x="4834374" y="3859171"/>
            <a:ext cx="190500" cy="2476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13" name="Rectangle 106"/>
          <p:cNvSpPr>
            <a:spLocks noChangeArrowheads="1"/>
          </p:cNvSpPr>
          <p:nvPr/>
        </p:nvSpPr>
        <p:spPr bwMode="auto">
          <a:xfrm>
            <a:off x="3226456" y="2545592"/>
            <a:ext cx="88035" cy="34051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7" name="Rectangle 106"/>
          <p:cNvSpPr>
            <a:spLocks noChangeArrowheads="1"/>
          </p:cNvSpPr>
          <p:nvPr/>
        </p:nvSpPr>
        <p:spPr bwMode="auto">
          <a:xfrm>
            <a:off x="3790741" y="2545592"/>
            <a:ext cx="85147" cy="34051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20" name="Rectangle 106"/>
          <p:cNvSpPr>
            <a:spLocks noChangeArrowheads="1"/>
          </p:cNvSpPr>
          <p:nvPr/>
        </p:nvSpPr>
        <p:spPr bwMode="auto">
          <a:xfrm>
            <a:off x="4333377" y="2545592"/>
            <a:ext cx="67829" cy="34051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23" name="Rectangle 106"/>
          <p:cNvSpPr>
            <a:spLocks noChangeArrowheads="1"/>
          </p:cNvSpPr>
          <p:nvPr/>
        </p:nvSpPr>
        <p:spPr bwMode="auto">
          <a:xfrm>
            <a:off x="4877456" y="2545592"/>
            <a:ext cx="88035" cy="338613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439" name="Group 438"/>
          <p:cNvGrpSpPr/>
          <p:nvPr/>
        </p:nvGrpSpPr>
        <p:grpSpPr>
          <a:xfrm>
            <a:off x="3346241" y="3798129"/>
            <a:ext cx="3154796" cy="352425"/>
            <a:chOff x="1567873" y="3507512"/>
            <a:chExt cx="3154796" cy="352425"/>
          </a:xfrm>
        </p:grpSpPr>
        <p:cxnSp>
          <p:nvCxnSpPr>
            <p:cNvPr id="116" name="直接箭头连接符 125"/>
            <p:cNvCxnSpPr/>
            <p:nvPr/>
          </p:nvCxnSpPr>
          <p:spPr bwMode="auto">
            <a:xfrm>
              <a:off x="3533487" y="3848825"/>
              <a:ext cx="1189182" cy="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nvGrpSpPr>
            <p:cNvPr id="438" name="Group 437"/>
            <p:cNvGrpSpPr/>
            <p:nvPr/>
          </p:nvGrpSpPr>
          <p:grpSpPr>
            <a:xfrm>
              <a:off x="1567873" y="3507512"/>
              <a:ext cx="3146137" cy="352425"/>
              <a:chOff x="1567873" y="3507512"/>
              <a:chExt cx="3146137" cy="352425"/>
            </a:xfrm>
          </p:grpSpPr>
          <p:cxnSp>
            <p:nvCxnSpPr>
              <p:cNvPr id="188" name="直接箭头连接符 126"/>
              <p:cNvCxnSpPr/>
              <p:nvPr/>
            </p:nvCxnSpPr>
            <p:spPr bwMode="auto">
              <a:xfrm flipH="1" flipV="1">
                <a:off x="1567873" y="3515450"/>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6" name="直接箭头连接符 126"/>
              <p:cNvCxnSpPr/>
              <p:nvPr/>
            </p:nvCxnSpPr>
            <p:spPr bwMode="auto">
              <a:xfrm flipH="1" flipV="1">
                <a:off x="2667577" y="3529737"/>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5" name="直接箭头连接符 125"/>
              <p:cNvCxnSpPr/>
              <p:nvPr/>
            </p:nvCxnSpPr>
            <p:spPr bwMode="auto">
              <a:xfrm>
                <a:off x="3524828" y="3507512"/>
                <a:ext cx="1189182" cy="0"/>
              </a:xfrm>
              <a:prstGeom prst="straightConnector1">
                <a:avLst/>
              </a:prstGeom>
              <a:ln w="1905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8" name="直接箭头连接符 126"/>
              <p:cNvCxnSpPr/>
              <p:nvPr/>
            </p:nvCxnSpPr>
            <p:spPr bwMode="auto">
              <a:xfrm flipH="1" flipV="1">
                <a:off x="1983510" y="3529737"/>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73" name="直接箭头连接符 126"/>
              <p:cNvCxnSpPr/>
              <p:nvPr/>
            </p:nvCxnSpPr>
            <p:spPr bwMode="auto">
              <a:xfrm flipH="1" flipV="1">
                <a:off x="2120611" y="3524975"/>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3" name="直接箭头连接符 126"/>
              <p:cNvCxnSpPr/>
              <p:nvPr/>
            </p:nvCxnSpPr>
            <p:spPr bwMode="auto">
              <a:xfrm flipH="1" flipV="1">
                <a:off x="2526145" y="3531326"/>
                <a:ext cx="4329"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6" name="直接箭头连接符 126"/>
              <p:cNvCxnSpPr/>
              <p:nvPr/>
            </p:nvCxnSpPr>
            <p:spPr bwMode="auto">
              <a:xfrm flipH="1" flipV="1">
                <a:off x="3073111" y="3536087"/>
                <a:ext cx="4330"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9" name="直接箭头连接符 126"/>
              <p:cNvCxnSpPr/>
              <p:nvPr/>
            </p:nvCxnSpPr>
            <p:spPr bwMode="auto">
              <a:xfrm flipH="1" flipV="1">
                <a:off x="3210214" y="3521800"/>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108" name="Group 107"/>
          <p:cNvGrpSpPr/>
          <p:nvPr/>
        </p:nvGrpSpPr>
        <p:grpSpPr>
          <a:xfrm>
            <a:off x="3494889" y="2645604"/>
            <a:ext cx="3780906" cy="3228975"/>
            <a:chOff x="1716521" y="2354987"/>
            <a:chExt cx="3780906" cy="3228975"/>
          </a:xfrm>
        </p:grpSpPr>
        <p:cxnSp>
          <p:nvCxnSpPr>
            <p:cNvPr id="191" name="直接箭头连接符 125"/>
            <p:cNvCxnSpPr/>
            <p:nvPr/>
          </p:nvCxnSpPr>
          <p:spPr bwMode="auto">
            <a:xfrm>
              <a:off x="1716521" y="3769450"/>
              <a:ext cx="5772" cy="1800225"/>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79" name="直接箭头连接符 125"/>
            <p:cNvCxnSpPr/>
            <p:nvPr/>
          </p:nvCxnSpPr>
          <p:spPr bwMode="auto">
            <a:xfrm>
              <a:off x="1843520" y="3769450"/>
              <a:ext cx="5772" cy="1800225"/>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76" name="直接箭头连接符 125"/>
            <p:cNvCxnSpPr/>
            <p:nvPr/>
          </p:nvCxnSpPr>
          <p:spPr bwMode="auto">
            <a:xfrm>
              <a:off x="2269259" y="3778975"/>
              <a:ext cx="5772" cy="1800225"/>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64" name="直接箭头连接符 125"/>
            <p:cNvCxnSpPr/>
            <p:nvPr/>
          </p:nvCxnSpPr>
          <p:spPr bwMode="auto">
            <a:xfrm>
              <a:off x="2386156" y="3767862"/>
              <a:ext cx="5772" cy="1800225"/>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59" name="直接箭头连接符 125"/>
            <p:cNvCxnSpPr/>
            <p:nvPr/>
          </p:nvCxnSpPr>
          <p:spPr bwMode="auto">
            <a:xfrm>
              <a:off x="2816225" y="3783737"/>
              <a:ext cx="5772" cy="1800225"/>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47" name="直接箭头连接符 125"/>
            <p:cNvCxnSpPr/>
            <p:nvPr/>
          </p:nvCxnSpPr>
          <p:spPr bwMode="auto">
            <a:xfrm>
              <a:off x="2943224" y="3772625"/>
              <a:ext cx="5772" cy="1800225"/>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42" name="直接箭头连接符 125"/>
            <p:cNvCxnSpPr/>
            <p:nvPr/>
          </p:nvCxnSpPr>
          <p:spPr bwMode="auto">
            <a:xfrm>
              <a:off x="3358861" y="3775800"/>
              <a:ext cx="5772" cy="1800225"/>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cxnSp>
          <p:nvCxnSpPr>
            <p:cNvPr id="128" name="直接箭头连接符 125"/>
            <p:cNvCxnSpPr/>
            <p:nvPr/>
          </p:nvCxnSpPr>
          <p:spPr bwMode="auto">
            <a:xfrm flipH="1">
              <a:off x="4869873" y="2354987"/>
              <a:ext cx="5772" cy="1282700"/>
            </a:xfrm>
            <a:prstGeom prst="straightConnector1">
              <a:avLst/>
            </a:prstGeom>
            <a:ln w="19050">
              <a:solidFill>
                <a:srgbClr val="FF0000"/>
              </a:solidFill>
              <a:headEnd type="none"/>
              <a:tailEnd type="arrow" w="sm" len="sm"/>
            </a:ln>
          </p:spPr>
          <p:style>
            <a:lnRef idx="1">
              <a:schemeClr val="accent1"/>
            </a:lnRef>
            <a:fillRef idx="0">
              <a:schemeClr val="accent1"/>
            </a:fillRef>
            <a:effectRef idx="0">
              <a:schemeClr val="accent1"/>
            </a:effectRef>
            <a:fontRef idx="minor">
              <a:schemeClr val="tx1"/>
            </a:fontRef>
          </p:style>
        </p:cxnSp>
        <p:cxnSp>
          <p:nvCxnSpPr>
            <p:cNvPr id="379" name="直接箭头连接符 125"/>
            <p:cNvCxnSpPr/>
            <p:nvPr/>
          </p:nvCxnSpPr>
          <p:spPr bwMode="auto">
            <a:xfrm>
              <a:off x="5491655" y="3745530"/>
              <a:ext cx="5772" cy="1800225"/>
            </a:xfrm>
            <a:prstGeom prst="straightConnector1">
              <a:avLst/>
            </a:prstGeom>
            <a:ln w="1905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7291671" y="4180612"/>
            <a:ext cx="144994" cy="1646236"/>
            <a:chOff x="5513303" y="3889995"/>
            <a:chExt cx="144994" cy="1646236"/>
          </a:xfrm>
        </p:grpSpPr>
        <p:sp>
          <p:nvSpPr>
            <p:cNvPr id="380" name="Freeform 379"/>
            <p:cNvSpPr/>
            <p:nvPr/>
          </p:nvSpPr>
          <p:spPr bwMode="auto">
            <a:xfrm rot="21435684">
              <a:off x="5514747" y="3889995"/>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1" name="Freeform 380"/>
            <p:cNvSpPr/>
            <p:nvPr/>
          </p:nvSpPr>
          <p:spPr bwMode="auto">
            <a:xfrm rot="21435684">
              <a:off x="5513303" y="4332906"/>
              <a:ext cx="131330" cy="12382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82" name="Freeform 381"/>
            <p:cNvSpPr/>
            <p:nvPr/>
          </p:nvSpPr>
          <p:spPr bwMode="auto">
            <a:xfrm rot="21435684">
              <a:off x="5517632" y="5413993"/>
              <a:ext cx="131330" cy="122238"/>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9050">
              <a:solidFill>
                <a:srgbClr val="0000FF"/>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383" name="直接箭头连接符 126"/>
            <p:cNvCxnSpPr/>
            <p:nvPr/>
          </p:nvCxnSpPr>
          <p:spPr bwMode="auto">
            <a:xfrm flipH="1" flipV="1">
              <a:off x="5655410" y="4004292"/>
              <a:ext cx="2887" cy="323850"/>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84" name="直接箭头连接符 126"/>
            <p:cNvCxnSpPr/>
            <p:nvPr/>
          </p:nvCxnSpPr>
          <p:spPr bwMode="auto">
            <a:xfrm flipH="1" flipV="1">
              <a:off x="5641170" y="4482130"/>
              <a:ext cx="1443" cy="893762"/>
            </a:xfrm>
            <a:prstGeom prst="straightConnector1">
              <a:avLst/>
            </a:prstGeom>
            <a:ln w="19050">
              <a:solidFill>
                <a:srgbClr val="0000FF"/>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07" name="Group 106"/>
          <p:cNvGrpSpPr/>
          <p:nvPr/>
        </p:nvGrpSpPr>
        <p:grpSpPr>
          <a:xfrm>
            <a:off x="5284434" y="3906079"/>
            <a:ext cx="1223095" cy="168275"/>
            <a:chOff x="3506066" y="3615462"/>
            <a:chExt cx="1223095" cy="168275"/>
          </a:xfrm>
        </p:grpSpPr>
        <p:cxnSp>
          <p:nvCxnSpPr>
            <p:cNvPr id="114" name="直接箭头连接符 125"/>
            <p:cNvCxnSpPr/>
            <p:nvPr/>
          </p:nvCxnSpPr>
          <p:spPr bwMode="auto">
            <a:xfrm flipH="1" flipV="1">
              <a:off x="3506066" y="3615462"/>
              <a:ext cx="1212273" cy="7938"/>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52" name="直接箭头连接符 125"/>
            <p:cNvCxnSpPr/>
            <p:nvPr/>
          </p:nvCxnSpPr>
          <p:spPr bwMode="auto">
            <a:xfrm flipH="1" flipV="1">
              <a:off x="3516888" y="3775800"/>
              <a:ext cx="1212273" cy="793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grpSp>
        <p:nvGrpSpPr>
          <p:cNvPr id="112" name="Group 111"/>
          <p:cNvGrpSpPr/>
          <p:nvPr/>
        </p:nvGrpSpPr>
        <p:grpSpPr>
          <a:xfrm>
            <a:off x="2616304" y="2053170"/>
            <a:ext cx="6262357" cy="4130593"/>
            <a:chOff x="837936" y="1762553"/>
            <a:chExt cx="6262357" cy="4130593"/>
          </a:xfrm>
        </p:grpSpPr>
        <p:sp>
          <p:nvSpPr>
            <p:cNvPr id="398" name="TextBox 397"/>
            <p:cNvSpPr txBox="1"/>
            <p:nvPr/>
          </p:nvSpPr>
          <p:spPr>
            <a:xfrm>
              <a:off x="1597057" y="2783442"/>
              <a:ext cx="1262608" cy="369332"/>
            </a:xfrm>
            <a:prstGeom prst="rect">
              <a:avLst/>
            </a:prstGeom>
            <a:noFill/>
          </p:spPr>
          <p:txBody>
            <a:bodyPr wrap="square">
              <a:spAutoFit/>
            </a:bodyPr>
            <a:lstStyle/>
            <a:p>
              <a:pPr>
                <a:defRPr/>
              </a:pPr>
              <a:r>
                <a:rPr lang="en-US" b="1" dirty="0">
                  <a:latin typeface="+mj-lt"/>
                  <a:cs typeface="Arial" charset="0"/>
                </a:rPr>
                <a:t>L</a:t>
              </a:r>
              <a:r>
                <a:rPr lang="en-US" b="1" baseline="-25000" dirty="0">
                  <a:latin typeface="+mj-lt"/>
                  <a:cs typeface="Arial" charset="0"/>
                </a:rPr>
                <a:t>PCB_IC</a:t>
              </a:r>
            </a:p>
          </p:txBody>
        </p:sp>
        <p:grpSp>
          <p:nvGrpSpPr>
            <p:cNvPr id="111" name="Group 110"/>
            <p:cNvGrpSpPr/>
            <p:nvPr/>
          </p:nvGrpSpPr>
          <p:grpSpPr>
            <a:xfrm>
              <a:off x="837936" y="1762553"/>
              <a:ext cx="6262357" cy="4130593"/>
              <a:chOff x="837936" y="1762553"/>
              <a:chExt cx="6262357" cy="4130593"/>
            </a:xfrm>
          </p:grpSpPr>
          <p:grpSp>
            <p:nvGrpSpPr>
              <p:cNvPr id="358" name="Group 357"/>
              <p:cNvGrpSpPr/>
              <p:nvPr/>
            </p:nvGrpSpPr>
            <p:grpSpPr>
              <a:xfrm>
                <a:off x="1302607" y="5431481"/>
                <a:ext cx="3326254" cy="461665"/>
                <a:chOff x="578654" y="2266021"/>
                <a:chExt cx="3326254" cy="461665"/>
              </a:xfrm>
            </p:grpSpPr>
            <p:sp>
              <p:nvSpPr>
                <p:cNvPr id="393" name="Rounded Rectangle 392"/>
                <p:cNvSpPr>
                  <a:spLocks noChangeArrowheads="1"/>
                </p:cNvSpPr>
                <p:nvPr/>
              </p:nvSpPr>
              <p:spPr bwMode="auto">
                <a:xfrm>
                  <a:off x="578654" y="2350577"/>
                  <a:ext cx="2334724" cy="13716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394" name="TextBox 393"/>
                <p:cNvSpPr txBox="1"/>
                <p:nvPr/>
              </p:nvSpPr>
              <p:spPr>
                <a:xfrm>
                  <a:off x="2873492" y="2266021"/>
                  <a:ext cx="1031416" cy="461665"/>
                </a:xfrm>
                <a:prstGeom prst="rect">
                  <a:avLst/>
                </a:prstGeom>
                <a:noFill/>
              </p:spPr>
              <p:txBody>
                <a:bodyPr wrap="square">
                  <a:spAutoFit/>
                </a:bodyPr>
                <a:lstStyle/>
                <a:p>
                  <a:pPr>
                    <a:defRPr/>
                  </a:pPr>
                  <a:r>
                    <a:rPr lang="en-US" sz="2400" b="1" dirty="0" err="1">
                      <a:latin typeface="+mj-lt"/>
                      <a:cs typeface="Arial" charset="0"/>
                    </a:rPr>
                    <a:t>L</a:t>
                  </a:r>
                  <a:r>
                    <a:rPr lang="en-US" sz="2400" b="1" baseline="-25000" dirty="0" err="1">
                      <a:latin typeface="+mj-lt"/>
                      <a:cs typeface="Arial" charset="0"/>
                    </a:rPr>
                    <a:t>above</a:t>
                  </a:r>
                  <a:endParaRPr lang="en-US" sz="2400" b="1" baseline="-25000" dirty="0">
                    <a:latin typeface="+mj-lt"/>
                    <a:cs typeface="Arial" charset="0"/>
                  </a:endParaRPr>
                </a:p>
              </p:txBody>
            </p:sp>
          </p:grpSp>
          <p:grpSp>
            <p:nvGrpSpPr>
              <p:cNvPr id="375" name="Group 374"/>
              <p:cNvGrpSpPr/>
              <p:nvPr/>
            </p:nvGrpSpPr>
            <p:grpSpPr>
              <a:xfrm>
                <a:off x="3824840" y="1762553"/>
                <a:ext cx="1477084" cy="608309"/>
                <a:chOff x="2316783" y="2711939"/>
                <a:chExt cx="1477084" cy="608309"/>
              </a:xfrm>
            </p:grpSpPr>
            <p:sp>
              <p:nvSpPr>
                <p:cNvPr id="385" name="Rounded Rectangle 384"/>
                <p:cNvSpPr>
                  <a:spLocks noChangeArrowheads="1"/>
                </p:cNvSpPr>
                <p:nvPr/>
              </p:nvSpPr>
              <p:spPr bwMode="auto">
                <a:xfrm>
                  <a:off x="3166523" y="3183088"/>
                  <a:ext cx="627344" cy="13716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386" name="TextBox 385"/>
                <p:cNvSpPr txBox="1"/>
                <p:nvPr/>
              </p:nvSpPr>
              <p:spPr>
                <a:xfrm>
                  <a:off x="2316783" y="2711939"/>
                  <a:ext cx="892175" cy="369332"/>
                </a:xfrm>
                <a:prstGeom prst="rect">
                  <a:avLst/>
                </a:prstGeom>
                <a:noFill/>
              </p:spPr>
              <p:txBody>
                <a:bodyPr>
                  <a:spAutoFit/>
                </a:bodyPr>
                <a:lstStyle/>
                <a:p>
                  <a:pPr>
                    <a:defRPr/>
                  </a:pPr>
                  <a:r>
                    <a:rPr lang="en-US" b="1" dirty="0" err="1">
                      <a:latin typeface="+mj-lt"/>
                      <a:cs typeface="Arial" charset="0"/>
                    </a:rPr>
                    <a:t>L</a:t>
                  </a:r>
                  <a:r>
                    <a:rPr lang="en-US" b="1" baseline="-25000" dirty="0" err="1">
                      <a:latin typeface="+mj-lt"/>
                      <a:cs typeface="Arial" charset="0"/>
                    </a:rPr>
                    <a:t>above</a:t>
                  </a:r>
                  <a:endParaRPr lang="en-US" b="1" baseline="-25000" dirty="0">
                    <a:latin typeface="+mj-lt"/>
                    <a:cs typeface="Arial" charset="0"/>
                  </a:endParaRPr>
                </a:p>
              </p:txBody>
            </p:sp>
          </p:grpSp>
          <p:sp>
            <p:nvSpPr>
              <p:cNvPr id="399" name="Rounded Rectangle 398"/>
              <p:cNvSpPr>
                <a:spLocks noChangeArrowheads="1"/>
              </p:cNvSpPr>
              <p:nvPr/>
            </p:nvSpPr>
            <p:spPr bwMode="auto">
              <a:xfrm>
                <a:off x="1296076" y="2448566"/>
                <a:ext cx="2387017" cy="912855"/>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401" name="TextBox 400"/>
              <p:cNvSpPr txBox="1"/>
              <p:nvPr/>
            </p:nvSpPr>
            <p:spPr>
              <a:xfrm>
                <a:off x="5100993" y="4358333"/>
                <a:ext cx="1384514" cy="369332"/>
              </a:xfrm>
              <a:prstGeom prst="rect">
                <a:avLst/>
              </a:prstGeom>
              <a:noFill/>
            </p:spPr>
            <p:txBody>
              <a:bodyPr wrap="square">
                <a:spAutoFit/>
              </a:bodyPr>
              <a:lstStyle/>
              <a:p>
                <a:pPr>
                  <a:defRPr/>
                </a:pPr>
                <a:r>
                  <a:rPr lang="en-US" b="1" dirty="0" err="1">
                    <a:latin typeface="+mj-lt"/>
                    <a:cs typeface="Arial" charset="0"/>
                  </a:rPr>
                  <a:t>L</a:t>
                </a:r>
                <a:r>
                  <a:rPr lang="en-US" b="1" baseline="-25000" dirty="0" err="1">
                    <a:latin typeface="+mj-lt"/>
                    <a:cs typeface="Arial" charset="0"/>
                  </a:rPr>
                  <a:t>PCB_Decap</a:t>
                </a:r>
                <a:endParaRPr lang="en-US" b="1" baseline="-25000" dirty="0">
                  <a:latin typeface="+mj-lt"/>
                  <a:cs typeface="Arial" charset="0"/>
                </a:endParaRPr>
              </a:p>
            </p:txBody>
          </p:sp>
          <p:sp>
            <p:nvSpPr>
              <p:cNvPr id="402" name="Rounded Rectangle 401"/>
              <p:cNvSpPr>
                <a:spLocks noChangeArrowheads="1"/>
              </p:cNvSpPr>
              <p:nvPr/>
            </p:nvSpPr>
            <p:spPr bwMode="auto">
              <a:xfrm>
                <a:off x="5236506" y="3996546"/>
                <a:ext cx="650223" cy="1434935"/>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404" name="Rounded Rectangle 403"/>
              <p:cNvSpPr>
                <a:spLocks noChangeArrowheads="1"/>
              </p:cNvSpPr>
              <p:nvPr/>
            </p:nvSpPr>
            <p:spPr bwMode="auto">
              <a:xfrm>
                <a:off x="1333394" y="4432693"/>
                <a:ext cx="2262824" cy="984501"/>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405" name="TextBox 404"/>
              <p:cNvSpPr txBox="1"/>
              <p:nvPr/>
            </p:nvSpPr>
            <p:spPr>
              <a:xfrm>
                <a:off x="837936" y="4719359"/>
                <a:ext cx="1571273" cy="369332"/>
              </a:xfrm>
              <a:prstGeom prst="rect">
                <a:avLst/>
              </a:prstGeom>
              <a:noFill/>
            </p:spPr>
            <p:txBody>
              <a:bodyPr wrap="square">
                <a:spAutoFit/>
              </a:bodyPr>
              <a:lstStyle/>
              <a:p>
                <a:pPr>
                  <a:defRPr/>
                </a:pPr>
                <a:r>
                  <a:rPr lang="en-US" b="1" dirty="0" err="1">
                    <a:latin typeface="+mj-lt"/>
                    <a:cs typeface="Arial" charset="0"/>
                  </a:rPr>
                  <a:t>L</a:t>
                </a:r>
                <a:r>
                  <a:rPr lang="en-US" b="1" baseline="-25000" dirty="0" err="1">
                    <a:latin typeface="+mj-lt"/>
                    <a:cs typeface="Arial" charset="0"/>
                  </a:rPr>
                  <a:t>PCB_Decap</a:t>
                </a:r>
                <a:endParaRPr lang="en-US" b="1" baseline="-25000" dirty="0">
                  <a:latin typeface="+mj-lt"/>
                  <a:cs typeface="Arial" charset="0"/>
                </a:endParaRPr>
              </a:p>
            </p:txBody>
          </p:sp>
          <p:sp>
            <p:nvSpPr>
              <p:cNvPr id="407" name="Rounded Rectangle 406"/>
              <p:cNvSpPr>
                <a:spLocks noChangeArrowheads="1"/>
              </p:cNvSpPr>
              <p:nvPr/>
            </p:nvSpPr>
            <p:spPr bwMode="auto">
              <a:xfrm>
                <a:off x="4678964" y="2473096"/>
                <a:ext cx="585609" cy="90749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408" name="TextBox 407"/>
              <p:cNvSpPr txBox="1"/>
              <p:nvPr/>
            </p:nvSpPr>
            <p:spPr>
              <a:xfrm>
                <a:off x="4960793" y="2669423"/>
                <a:ext cx="1789234" cy="369332"/>
              </a:xfrm>
              <a:prstGeom prst="rect">
                <a:avLst/>
              </a:prstGeom>
              <a:noFill/>
            </p:spPr>
            <p:txBody>
              <a:bodyPr wrap="square">
                <a:spAutoFit/>
              </a:bodyPr>
              <a:lstStyle/>
              <a:p>
                <a:pPr>
                  <a:defRPr/>
                </a:pPr>
                <a:r>
                  <a:rPr lang="en-US" b="1" dirty="0" err="1">
                    <a:latin typeface="+mj-lt"/>
                    <a:cs typeface="Arial" charset="0"/>
                  </a:rPr>
                  <a:t>L</a:t>
                </a:r>
                <a:r>
                  <a:rPr lang="en-US" b="1" baseline="-25000" dirty="0" err="1">
                    <a:latin typeface="+mj-lt"/>
                    <a:cs typeface="Arial" charset="0"/>
                  </a:rPr>
                  <a:t>PCB_Decap</a:t>
                </a:r>
                <a:endParaRPr lang="en-US" b="1" baseline="-25000" dirty="0">
                  <a:latin typeface="+mj-lt"/>
                  <a:cs typeface="Arial" charset="0"/>
                </a:endParaRPr>
              </a:p>
            </p:txBody>
          </p:sp>
          <p:sp>
            <p:nvSpPr>
              <p:cNvPr id="410" name="Rounded Rectangle 409"/>
              <p:cNvSpPr>
                <a:spLocks noChangeArrowheads="1"/>
              </p:cNvSpPr>
              <p:nvPr/>
            </p:nvSpPr>
            <p:spPr bwMode="auto">
              <a:xfrm>
                <a:off x="1268006" y="3482698"/>
                <a:ext cx="4666935" cy="410577"/>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411" name="TextBox 410"/>
              <p:cNvSpPr txBox="1"/>
              <p:nvPr/>
            </p:nvSpPr>
            <p:spPr>
              <a:xfrm>
                <a:off x="3427504" y="3463161"/>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nvGrpSpPr>
              <p:cNvPr id="412" name="Group 411"/>
              <p:cNvGrpSpPr/>
              <p:nvPr/>
            </p:nvGrpSpPr>
            <p:grpSpPr>
              <a:xfrm>
                <a:off x="5264573" y="5488933"/>
                <a:ext cx="1835720" cy="369332"/>
                <a:chOff x="578654" y="2300276"/>
                <a:chExt cx="1835720" cy="369332"/>
              </a:xfrm>
            </p:grpSpPr>
            <p:sp>
              <p:nvSpPr>
                <p:cNvPr id="413" name="Rounded Rectangle 412"/>
                <p:cNvSpPr>
                  <a:spLocks noChangeArrowheads="1"/>
                </p:cNvSpPr>
                <p:nvPr/>
              </p:nvSpPr>
              <p:spPr bwMode="auto">
                <a:xfrm>
                  <a:off x="578654" y="2334981"/>
                  <a:ext cx="627352" cy="152756"/>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414" name="TextBox 413"/>
                <p:cNvSpPr txBox="1"/>
                <p:nvPr/>
              </p:nvSpPr>
              <p:spPr>
                <a:xfrm>
                  <a:off x="1173281" y="2300276"/>
                  <a:ext cx="1241093" cy="369332"/>
                </a:xfrm>
                <a:prstGeom prst="rect">
                  <a:avLst/>
                </a:prstGeom>
                <a:noFill/>
              </p:spPr>
              <p:txBody>
                <a:bodyPr wrap="square">
                  <a:spAutoFit/>
                </a:bodyPr>
                <a:lstStyle/>
                <a:p>
                  <a:pPr>
                    <a:defRPr/>
                  </a:pPr>
                  <a:r>
                    <a:rPr lang="en-US" b="1" dirty="0" err="1">
                      <a:latin typeface="+mj-lt"/>
                      <a:cs typeface="Arial" charset="0"/>
                    </a:rPr>
                    <a:t>L</a:t>
                  </a:r>
                  <a:r>
                    <a:rPr lang="en-US" b="1" baseline="-25000" dirty="0" err="1">
                      <a:latin typeface="+mj-lt"/>
                      <a:cs typeface="Arial" charset="0"/>
                    </a:rPr>
                    <a:t>above</a:t>
                  </a:r>
                  <a:endParaRPr lang="en-US" b="1" baseline="-25000" dirty="0">
                    <a:latin typeface="+mj-lt"/>
                    <a:cs typeface="Arial" charset="0"/>
                  </a:endParaRPr>
                </a:p>
              </p:txBody>
            </p:sp>
          </p:grpSp>
        </p:grpSp>
      </p:grpSp>
      <p:cxnSp>
        <p:nvCxnSpPr>
          <p:cNvPr id="113" name="Straight Arrow Connector 112"/>
          <p:cNvCxnSpPr/>
          <p:nvPr/>
        </p:nvCxnSpPr>
        <p:spPr bwMode="auto">
          <a:xfrm>
            <a:off x="1970888" y="3329372"/>
            <a:ext cx="1255568" cy="0"/>
          </a:xfrm>
          <a:prstGeom prst="straightConnector1">
            <a:avLst/>
          </a:prstGeom>
          <a:noFill/>
          <a:ln w="28575" cap="flat" cmpd="sng" algn="ctr">
            <a:solidFill>
              <a:schemeClr val="tx1"/>
            </a:solidFill>
            <a:prstDash val="solid"/>
            <a:round/>
            <a:headEnd type="none" w="med" len="med"/>
            <a:tailEnd type="triangle" w="med" len="med"/>
          </a:ln>
          <a:effectLst/>
        </p:spPr>
      </p:cxnSp>
      <p:sp>
        <p:nvSpPr>
          <p:cNvPr id="120" name="TextBox 119"/>
          <p:cNvSpPr txBox="1"/>
          <p:nvPr/>
        </p:nvSpPr>
        <p:spPr>
          <a:xfrm>
            <a:off x="252017" y="2911546"/>
            <a:ext cx="1852033" cy="769441"/>
          </a:xfrm>
          <a:prstGeom prst="rect">
            <a:avLst/>
          </a:prstGeom>
          <a:noFill/>
        </p:spPr>
        <p:txBody>
          <a:bodyPr wrap="square" rtlCol="0">
            <a:spAutoFit/>
          </a:bodyPr>
          <a:lstStyle/>
          <a:p>
            <a:r>
              <a:rPr lang="en-US" dirty="0" smtClean="0"/>
              <a:t>Must account for mutual L</a:t>
            </a:r>
            <a:endParaRPr lang="en-US" dirty="0"/>
          </a:p>
        </p:txBody>
      </p:sp>
      <p:cxnSp>
        <p:nvCxnSpPr>
          <p:cNvPr id="345" name="Straight Arrow Connector 344"/>
          <p:cNvCxnSpPr/>
          <p:nvPr/>
        </p:nvCxnSpPr>
        <p:spPr bwMode="auto">
          <a:xfrm>
            <a:off x="1942356" y="5025347"/>
            <a:ext cx="1255568" cy="0"/>
          </a:xfrm>
          <a:prstGeom prst="straightConnector1">
            <a:avLst/>
          </a:prstGeom>
          <a:noFill/>
          <a:ln w="28575" cap="flat" cmpd="sng" algn="ctr">
            <a:solidFill>
              <a:schemeClr val="tx1"/>
            </a:solidFill>
            <a:prstDash val="solid"/>
            <a:round/>
            <a:headEnd type="none" w="med" len="med"/>
            <a:tailEnd type="triangle" w="med" len="med"/>
          </a:ln>
          <a:effectLst/>
        </p:spPr>
      </p:cxnSp>
      <p:sp>
        <p:nvSpPr>
          <p:cNvPr id="346" name="TextBox 345"/>
          <p:cNvSpPr txBox="1"/>
          <p:nvPr/>
        </p:nvSpPr>
        <p:spPr>
          <a:xfrm>
            <a:off x="223485" y="4607521"/>
            <a:ext cx="1852033" cy="769441"/>
          </a:xfrm>
          <a:prstGeom prst="rect">
            <a:avLst/>
          </a:prstGeom>
          <a:noFill/>
        </p:spPr>
        <p:txBody>
          <a:bodyPr wrap="square" rtlCol="0">
            <a:spAutoFit/>
          </a:bodyPr>
          <a:lstStyle/>
          <a:p>
            <a:r>
              <a:rPr lang="en-US" dirty="0" smtClean="0"/>
              <a:t>Must account for mutual L</a:t>
            </a:r>
            <a:endParaRPr lang="en-US" dirty="0"/>
          </a:p>
        </p:txBody>
      </p:sp>
      <p:cxnSp>
        <p:nvCxnSpPr>
          <p:cNvPr id="347" name="Straight Arrow Connector 346"/>
          <p:cNvCxnSpPr/>
          <p:nvPr/>
        </p:nvCxnSpPr>
        <p:spPr bwMode="auto">
          <a:xfrm>
            <a:off x="1933365" y="4052931"/>
            <a:ext cx="1255568" cy="0"/>
          </a:xfrm>
          <a:prstGeom prst="straightConnector1">
            <a:avLst/>
          </a:prstGeom>
          <a:noFill/>
          <a:ln w="28575" cap="flat" cmpd="sng" algn="ctr">
            <a:solidFill>
              <a:schemeClr val="tx1"/>
            </a:solidFill>
            <a:prstDash val="solid"/>
            <a:round/>
            <a:headEnd type="none" w="med" len="med"/>
            <a:tailEnd type="triangle" w="med" len="med"/>
          </a:ln>
          <a:effectLst/>
        </p:spPr>
      </p:cxnSp>
      <p:sp>
        <p:nvSpPr>
          <p:cNvPr id="348" name="TextBox 347"/>
          <p:cNvSpPr txBox="1"/>
          <p:nvPr/>
        </p:nvSpPr>
        <p:spPr>
          <a:xfrm>
            <a:off x="214494" y="3635105"/>
            <a:ext cx="1852033" cy="769441"/>
          </a:xfrm>
          <a:prstGeom prst="rect">
            <a:avLst/>
          </a:prstGeom>
          <a:noFill/>
        </p:spPr>
        <p:txBody>
          <a:bodyPr wrap="square" rtlCol="0">
            <a:spAutoFit/>
          </a:bodyPr>
          <a:lstStyle/>
          <a:p>
            <a:r>
              <a:rPr lang="en-US" dirty="0" smtClean="0"/>
              <a:t>Must account for mutual L</a:t>
            </a:r>
            <a:endParaRPr lang="en-US" dirty="0"/>
          </a:p>
        </p:txBody>
      </p:sp>
      <p:cxnSp>
        <p:nvCxnSpPr>
          <p:cNvPr id="349" name="Straight Arrow Connector 348"/>
          <p:cNvCxnSpPr/>
          <p:nvPr/>
        </p:nvCxnSpPr>
        <p:spPr bwMode="auto">
          <a:xfrm flipH="1">
            <a:off x="7085526" y="3437384"/>
            <a:ext cx="1262784" cy="2912"/>
          </a:xfrm>
          <a:prstGeom prst="straightConnector1">
            <a:avLst/>
          </a:prstGeom>
          <a:noFill/>
          <a:ln w="28575" cap="flat" cmpd="sng" algn="ctr">
            <a:solidFill>
              <a:schemeClr val="tx1"/>
            </a:solidFill>
            <a:prstDash val="solid"/>
            <a:round/>
            <a:headEnd type="none" w="med" len="med"/>
            <a:tailEnd type="triangle" w="med" len="med"/>
          </a:ln>
          <a:effectLst/>
        </p:spPr>
      </p:cxnSp>
      <p:cxnSp>
        <p:nvCxnSpPr>
          <p:cNvPr id="350" name="Straight Arrow Connector 349"/>
          <p:cNvCxnSpPr/>
          <p:nvPr/>
        </p:nvCxnSpPr>
        <p:spPr bwMode="auto">
          <a:xfrm flipH="1">
            <a:off x="7332881" y="5222339"/>
            <a:ext cx="1262784" cy="2912"/>
          </a:xfrm>
          <a:prstGeom prst="straightConnector1">
            <a:avLst/>
          </a:prstGeom>
          <a:noFill/>
          <a:ln w="28575" cap="flat" cmpd="sng" algn="ctr">
            <a:solidFill>
              <a:schemeClr val="tx1"/>
            </a:solidFill>
            <a:prstDash val="solid"/>
            <a:round/>
            <a:headEnd type="none" w="med" len="med"/>
            <a:tailEnd type="triangle" w="med" len="med"/>
          </a:ln>
          <a:effectLst/>
        </p:spPr>
      </p:cxnSp>
    </p:spTree>
    <p:extLst>
      <p:ext uri="{BB962C8B-B14F-4D97-AF65-F5344CB8AC3E}">
        <p14:creationId xmlns:p14="http://schemas.microsoft.com/office/powerpoint/2010/main" val="33303593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1"/>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mn-lt"/>
            </a:endParaRPr>
          </a:p>
        </p:txBody>
      </p:sp>
      <p:sp>
        <p:nvSpPr>
          <p:cNvPr id="43" name="Title 1"/>
          <p:cNvSpPr>
            <a:spLocks noGrp="1"/>
          </p:cNvSpPr>
          <p:nvPr>
            <p:ph type="title"/>
          </p:nvPr>
        </p:nvSpPr>
        <p:spPr>
          <a:xfrm>
            <a:off x="1536700" y="13611"/>
            <a:ext cx="7696199" cy="842731"/>
          </a:xfrm>
        </p:spPr>
        <p:txBody>
          <a:bodyPr/>
          <a:lstStyle/>
          <a:p>
            <a:r>
              <a:rPr lang="en-US" dirty="0" smtClean="0"/>
              <a:t>Current Path, and Inductance</a:t>
            </a:r>
            <a:endParaRPr lang="en-US" i="1" baseline="-25000" dirty="0" smtClean="0"/>
          </a:p>
        </p:txBody>
      </p:sp>
      <p:sp>
        <p:nvSpPr>
          <p:cNvPr id="6" name="TextBox 5"/>
          <p:cNvSpPr txBox="1"/>
          <p:nvPr/>
        </p:nvSpPr>
        <p:spPr>
          <a:xfrm>
            <a:off x="184731" y="5278259"/>
            <a:ext cx="8672190" cy="1107996"/>
          </a:xfrm>
          <a:prstGeom prst="rect">
            <a:avLst/>
          </a:prstGeom>
          <a:noFill/>
        </p:spPr>
        <p:txBody>
          <a:bodyPr wrap="square" rtlCol="0">
            <a:spAutoFit/>
          </a:bodyPr>
          <a:lstStyle/>
          <a:p>
            <a:pPr algn="l"/>
            <a:r>
              <a:rPr lang="en-US" dirty="0" smtClean="0"/>
              <a:t>Current path from IC to </a:t>
            </a:r>
            <a:r>
              <a:rPr lang="en-US" dirty="0" err="1" smtClean="0"/>
              <a:t>decaps</a:t>
            </a:r>
            <a:r>
              <a:rPr lang="en-US" dirty="0" smtClean="0"/>
              <a:t> </a:t>
            </a:r>
            <a:r>
              <a:rPr lang="en-US" i="1" u="sng" dirty="0" smtClean="0"/>
              <a:t>in the power net area fill layer </a:t>
            </a:r>
            <a:r>
              <a:rPr lang="en-US" dirty="0" smtClean="0"/>
              <a:t>is better to be in line (and not cross cutouts, around corners, etc.).  </a:t>
            </a:r>
            <a:r>
              <a:rPr lang="en-US" dirty="0" err="1" smtClean="0"/>
              <a:t>L</a:t>
            </a:r>
            <a:r>
              <a:rPr lang="en-US" baseline="-25000" dirty="0" err="1" smtClean="0"/>
              <a:t>PCB_plane</a:t>
            </a:r>
            <a:r>
              <a:rPr lang="en-US" dirty="0" smtClean="0"/>
              <a:t> is increased otherwise.</a:t>
            </a:r>
            <a:endParaRPr lang="en-US" dirty="0"/>
          </a:p>
        </p:txBody>
      </p:sp>
      <p:pic>
        <p:nvPicPr>
          <p:cNvPr id="7" name="Picture 6"/>
          <p:cNvPicPr>
            <a:picLocks noChangeAspect="1"/>
          </p:cNvPicPr>
          <p:nvPr/>
        </p:nvPicPr>
        <p:blipFill>
          <a:blip r:embed="rId3"/>
          <a:stretch>
            <a:fillRect/>
          </a:stretch>
        </p:blipFill>
        <p:spPr>
          <a:xfrm>
            <a:off x="1266314" y="1094604"/>
            <a:ext cx="6509024" cy="4183655"/>
          </a:xfrm>
          <a:prstGeom prst="rect">
            <a:avLst/>
          </a:prstGeom>
        </p:spPr>
      </p:pic>
    </p:spTree>
    <p:extLst>
      <p:ext uri="{BB962C8B-B14F-4D97-AF65-F5344CB8AC3E}">
        <p14:creationId xmlns:p14="http://schemas.microsoft.com/office/powerpoint/2010/main" val="42462311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300" y="1035051"/>
            <a:ext cx="4953000" cy="5286828"/>
          </a:xfrm>
        </p:spPr>
        <p:txBody>
          <a:bodyPr/>
          <a:lstStyle/>
          <a:p>
            <a:r>
              <a:rPr lang="en-US" sz="2000" dirty="0" smtClean="0"/>
              <a:t>Production printed circuit boards that use area fills for the power net will have from 4 to over 40 layers.  The IC package may have tens to hundreds of </a:t>
            </a:r>
            <a:r>
              <a:rPr lang="en-US" sz="2000" dirty="0" err="1" smtClean="0"/>
              <a:t>vias</a:t>
            </a:r>
            <a:r>
              <a:rPr lang="en-US" sz="2000" dirty="0" smtClean="0"/>
              <a:t>, and there may be tens to hundreds of decoupling capacitors.  The </a:t>
            </a:r>
            <a:r>
              <a:rPr lang="en-US" sz="2000" b="1" i="1" dirty="0" smtClean="0">
                <a:solidFill>
                  <a:srgbClr val="0033CC"/>
                </a:solidFill>
              </a:rPr>
              <a:t>complexity is high</a:t>
            </a:r>
            <a:r>
              <a:rPr lang="en-US" sz="2000" dirty="0" smtClean="0"/>
              <a:t>, but the </a:t>
            </a:r>
            <a:r>
              <a:rPr lang="en-US" sz="2000" b="1" i="1" dirty="0" smtClean="0">
                <a:solidFill>
                  <a:srgbClr val="0033CC"/>
                </a:solidFill>
              </a:rPr>
              <a:t>current path physics </a:t>
            </a:r>
            <a:r>
              <a:rPr lang="en-US" sz="2000" b="1" dirty="0" smtClean="0">
                <a:solidFill>
                  <a:srgbClr val="0033CC"/>
                </a:solidFill>
              </a:rPr>
              <a:t>are very </a:t>
            </a:r>
            <a:r>
              <a:rPr lang="en-US" sz="2000" b="1" i="1" dirty="0" smtClean="0">
                <a:solidFill>
                  <a:srgbClr val="0033CC"/>
                </a:solidFill>
              </a:rPr>
              <a:t>straight-forward</a:t>
            </a:r>
            <a:r>
              <a:rPr lang="en-US" sz="2000" dirty="0" smtClean="0"/>
              <a:t>, though there will be many parallel paths.</a:t>
            </a:r>
          </a:p>
          <a:p>
            <a:r>
              <a:rPr lang="en-US" sz="2000" dirty="0" smtClean="0"/>
              <a:t>The inductance associated with a current path can be decomposed into four pieces along the path.</a:t>
            </a:r>
          </a:p>
          <a:p>
            <a:r>
              <a:rPr lang="en-US" sz="2000" dirty="0" smtClean="0"/>
              <a:t>Direct, “line-of-sight” current paths between the IC and the </a:t>
            </a:r>
            <a:r>
              <a:rPr lang="en-US" sz="2000" dirty="0" err="1" smtClean="0"/>
              <a:t>decaps</a:t>
            </a:r>
            <a:r>
              <a:rPr lang="en-US" sz="2000" dirty="0" smtClean="0"/>
              <a:t> will have less L</a:t>
            </a:r>
            <a:r>
              <a:rPr lang="en-US" sz="2000" baseline="-25000" dirty="0" smtClean="0"/>
              <a:t>PCB Plane </a:t>
            </a:r>
            <a:r>
              <a:rPr lang="en-US" sz="2000" dirty="0" smtClean="0"/>
              <a:t>inductance than current paths that cross cutouts, slots, go around corners, etc.</a:t>
            </a:r>
            <a:endParaRPr lang="en-US" sz="2000" dirty="0"/>
          </a:p>
        </p:txBody>
      </p:sp>
      <p:sp>
        <p:nvSpPr>
          <p:cNvPr id="3" name="Title 2"/>
          <p:cNvSpPr>
            <a:spLocks noGrp="1"/>
          </p:cNvSpPr>
          <p:nvPr>
            <p:ph type="title"/>
          </p:nvPr>
        </p:nvSpPr>
        <p:spPr/>
        <p:txBody>
          <a:bodyPr/>
          <a:lstStyle/>
          <a:p>
            <a:r>
              <a:rPr lang="en-US" dirty="0" smtClean="0"/>
              <a:t>Key Points</a:t>
            </a:r>
            <a:endParaRPr lang="en-US" dirty="0"/>
          </a:p>
        </p:txBody>
      </p:sp>
      <p:pic>
        <p:nvPicPr>
          <p:cNvPr id="5" name="Picture 4"/>
          <p:cNvPicPr>
            <a:picLocks noChangeAspect="1"/>
          </p:cNvPicPr>
          <p:nvPr/>
        </p:nvPicPr>
        <p:blipFill>
          <a:blip r:embed="rId2"/>
          <a:stretch>
            <a:fillRect/>
          </a:stretch>
        </p:blipFill>
        <p:spPr>
          <a:xfrm>
            <a:off x="4890216" y="1800240"/>
            <a:ext cx="4427839" cy="2770819"/>
          </a:xfrm>
          <a:prstGeom prst="rect">
            <a:avLst/>
          </a:prstGeom>
        </p:spPr>
      </p:pic>
      <p:pic>
        <p:nvPicPr>
          <p:cNvPr id="6" name="Picture 5"/>
          <p:cNvPicPr>
            <a:picLocks noChangeAspect="1"/>
          </p:cNvPicPr>
          <p:nvPr/>
        </p:nvPicPr>
        <p:blipFill>
          <a:blip r:embed="rId3"/>
          <a:stretch>
            <a:fillRect/>
          </a:stretch>
        </p:blipFill>
        <p:spPr>
          <a:xfrm>
            <a:off x="5278211" y="4502461"/>
            <a:ext cx="3664801" cy="2355539"/>
          </a:xfrm>
          <a:prstGeom prst="rect">
            <a:avLst/>
          </a:prstGeom>
          <a:solidFill>
            <a:schemeClr val="bg1"/>
          </a:solidFill>
        </p:spPr>
      </p:pic>
    </p:spTree>
    <p:extLst>
      <p:ext uri="{BB962C8B-B14F-4D97-AF65-F5344CB8AC3E}">
        <p14:creationId xmlns:p14="http://schemas.microsoft.com/office/powerpoint/2010/main" val="4021896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dirty="0" smtClean="0">
                <a:solidFill>
                  <a:schemeClr val="bg1">
                    <a:lumMod val="75000"/>
                  </a:schemeClr>
                </a:solidFill>
              </a:rPr>
              <a:t>The PDN problem </a:t>
            </a:r>
          </a:p>
          <a:p>
            <a:pPr eaLnBrk="1" hangingPunct="1">
              <a:spcBef>
                <a:spcPts val="0"/>
              </a:spcBef>
            </a:pPr>
            <a:r>
              <a:rPr lang="en-US" dirty="0" smtClean="0">
                <a:solidFill>
                  <a:schemeClr val="bg1">
                    <a:lumMod val="75000"/>
                  </a:schemeClr>
                </a:solidFill>
              </a:rPr>
              <a:t>Noise on the PDN and an FPGA example</a:t>
            </a:r>
          </a:p>
          <a:p>
            <a:pPr eaLnBrk="1" hangingPunct="1">
              <a:spcBef>
                <a:spcPts val="0"/>
              </a:spcBef>
            </a:pPr>
            <a:r>
              <a:rPr lang="en-US" dirty="0" smtClean="0">
                <a:solidFill>
                  <a:schemeClr val="bg1">
                    <a:lumMod val="75000"/>
                  </a:schemeClr>
                </a:solidFill>
              </a:rPr>
              <a:t>PDN design considerations</a:t>
            </a:r>
          </a:p>
          <a:p>
            <a:pPr eaLnBrk="1" hangingPunct="1">
              <a:spcBef>
                <a:spcPts val="0"/>
              </a:spcBef>
            </a:pPr>
            <a:r>
              <a:rPr lang="en-US" dirty="0" smtClean="0">
                <a:solidFill>
                  <a:schemeClr val="bg1">
                    <a:lumMod val="75000"/>
                  </a:schemeClr>
                </a:solidFill>
              </a:rPr>
              <a:t>A couple of preliminary concepts</a:t>
            </a:r>
          </a:p>
          <a:p>
            <a:pPr eaLnBrk="1" hangingPunct="1">
              <a:spcBef>
                <a:spcPts val="0"/>
              </a:spcBef>
            </a:pPr>
            <a:r>
              <a:rPr lang="en-US" dirty="0" smtClean="0">
                <a:solidFill>
                  <a:schemeClr val="bg1">
                    <a:lumMod val="75000"/>
                  </a:schemeClr>
                </a:solidFill>
              </a:rPr>
              <a:t>Current and inductance physics</a:t>
            </a:r>
          </a:p>
          <a:p>
            <a:pPr eaLnBrk="1" hangingPunct="1">
              <a:spcBef>
                <a:spcPts val="0"/>
              </a:spcBef>
            </a:pPr>
            <a:r>
              <a:rPr lang="en-US" dirty="0" smtClean="0"/>
              <a:t>A reduced order circuit model from a first principles formulation</a:t>
            </a:r>
          </a:p>
          <a:p>
            <a:pPr lvl="1" eaLnBrk="1" hangingPunct="1">
              <a:spcBef>
                <a:spcPts val="0"/>
              </a:spcBef>
            </a:pPr>
            <a:r>
              <a:rPr lang="en-US" dirty="0" smtClean="0"/>
              <a:t>Impedance from a Maxwell’s equation formulation</a:t>
            </a:r>
          </a:p>
          <a:p>
            <a:pPr lvl="1" eaLnBrk="1" hangingPunct="1">
              <a:spcBef>
                <a:spcPts val="0"/>
              </a:spcBef>
            </a:pPr>
            <a:r>
              <a:rPr lang="en-US" dirty="0" smtClean="0"/>
              <a:t>A many element physics-based model to a reduced order impedance equivalent circuit with inductance related to geometry decomposition</a:t>
            </a:r>
          </a:p>
          <a:p>
            <a:pPr lvl="1" eaLnBrk="1" hangingPunct="1">
              <a:spcBef>
                <a:spcPts val="0"/>
              </a:spcBef>
            </a:pPr>
            <a:endParaRPr lang="en-US" dirty="0" smtClean="0"/>
          </a:p>
          <a:p>
            <a:pPr eaLnBrk="1" hangingPunct="1">
              <a:spcBef>
                <a:spcPts val="0"/>
              </a:spcBef>
            </a:pPr>
            <a:endParaRPr lang="en-US" dirty="0" smtClean="0"/>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1825571902"/>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405" y="13611"/>
            <a:ext cx="8485256" cy="842731"/>
          </a:xfrm>
        </p:spPr>
        <p:txBody>
          <a:bodyPr/>
          <a:lstStyle/>
          <a:p>
            <a:r>
              <a:rPr lang="en-US" dirty="0" smtClean="0"/>
              <a:t>Calculating Inductance from Current Path Physics</a:t>
            </a:r>
            <a:endParaRPr lang="en-US" dirty="0"/>
          </a:p>
        </p:txBody>
      </p:sp>
      <p:pic>
        <p:nvPicPr>
          <p:cNvPr id="3" name="Picture 2"/>
          <p:cNvPicPr>
            <a:picLocks noChangeAspect="1"/>
          </p:cNvPicPr>
          <p:nvPr/>
        </p:nvPicPr>
        <p:blipFill>
          <a:blip r:embed="rId2"/>
          <a:stretch>
            <a:fillRect/>
          </a:stretch>
        </p:blipFill>
        <p:spPr>
          <a:xfrm>
            <a:off x="1289010" y="2546299"/>
            <a:ext cx="6303281" cy="4099586"/>
          </a:xfrm>
          <a:prstGeom prst="rect">
            <a:avLst/>
          </a:prstGeom>
        </p:spPr>
      </p:pic>
      <p:sp>
        <p:nvSpPr>
          <p:cNvPr id="4" name="TextBox 3"/>
          <p:cNvSpPr txBox="1"/>
          <p:nvPr/>
        </p:nvSpPr>
        <p:spPr>
          <a:xfrm>
            <a:off x="312734" y="898464"/>
            <a:ext cx="8693043" cy="1446550"/>
          </a:xfrm>
          <a:prstGeom prst="rect">
            <a:avLst/>
          </a:prstGeom>
          <a:noFill/>
        </p:spPr>
        <p:txBody>
          <a:bodyPr wrap="square" rtlCol="0">
            <a:spAutoFit/>
          </a:bodyPr>
          <a:lstStyle/>
          <a:p>
            <a:pPr marL="169863" indent="-169863" algn="l">
              <a:buFont typeface="Arial" panose="020B0604020202020204" pitchFamily="34" charset="0"/>
              <a:buChar char="•"/>
            </a:pPr>
            <a:r>
              <a:rPr lang="en-US" dirty="0" smtClean="0"/>
              <a:t>All current segments in all layers are modeled (often many thousands or tens of thousands) and self inductances for every segment and mutual between segments are extracted using the (first principles) cavity model.</a:t>
            </a:r>
          </a:p>
          <a:p>
            <a:pPr marL="169863" indent="-169863" algn="l">
              <a:spcBef>
                <a:spcPts val="0"/>
              </a:spcBef>
              <a:buFont typeface="Arial" panose="020B0604020202020204" pitchFamily="34" charset="0"/>
              <a:buChar char="•"/>
            </a:pPr>
            <a:r>
              <a:rPr lang="en-US" dirty="0" smtClean="0"/>
              <a:t>Self and mutual inductances are included.</a:t>
            </a:r>
          </a:p>
        </p:txBody>
      </p:sp>
    </p:spTree>
    <p:extLst>
      <p:ext uri="{BB962C8B-B14F-4D97-AF65-F5344CB8AC3E}">
        <p14:creationId xmlns:p14="http://schemas.microsoft.com/office/powerpoint/2010/main" val="6690651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dirty="0" smtClean="0"/>
              <a:t>The PDN problem </a:t>
            </a:r>
          </a:p>
          <a:p>
            <a:pPr eaLnBrk="1" hangingPunct="1">
              <a:spcBef>
                <a:spcPts val="0"/>
              </a:spcBef>
            </a:pPr>
            <a:r>
              <a:rPr lang="en-US" dirty="0" smtClean="0"/>
              <a:t>Noise on the PDN and an FPGA example</a:t>
            </a:r>
          </a:p>
          <a:p>
            <a:pPr eaLnBrk="1" hangingPunct="1">
              <a:spcBef>
                <a:spcPts val="0"/>
              </a:spcBef>
            </a:pPr>
            <a:r>
              <a:rPr lang="en-US" dirty="0" smtClean="0"/>
              <a:t>PDN design considerations</a:t>
            </a:r>
          </a:p>
          <a:p>
            <a:pPr eaLnBrk="1" hangingPunct="1">
              <a:spcBef>
                <a:spcPts val="0"/>
              </a:spcBef>
            </a:pPr>
            <a:r>
              <a:rPr lang="en-US" dirty="0" smtClean="0"/>
              <a:t>A couple of preliminary concepts</a:t>
            </a:r>
          </a:p>
          <a:p>
            <a:pPr eaLnBrk="1" hangingPunct="1">
              <a:spcBef>
                <a:spcPts val="0"/>
              </a:spcBef>
            </a:pPr>
            <a:r>
              <a:rPr lang="en-US" dirty="0" smtClean="0"/>
              <a:t>Current and inductance physics</a:t>
            </a:r>
          </a:p>
          <a:p>
            <a:pPr eaLnBrk="1" hangingPunct="1">
              <a:spcBef>
                <a:spcPts val="0"/>
              </a:spcBef>
            </a:pPr>
            <a:r>
              <a:rPr lang="en-US" dirty="0" smtClean="0"/>
              <a:t>A reduced order circuit model from a first principles formulation</a:t>
            </a:r>
          </a:p>
          <a:p>
            <a:pPr eaLnBrk="1" hangingPunct="1">
              <a:spcBef>
                <a:spcPts val="0"/>
              </a:spcBef>
            </a:pPr>
            <a:r>
              <a:rPr lang="en-US" dirty="0" smtClean="0"/>
              <a:t>Characteristic Z</a:t>
            </a:r>
            <a:r>
              <a:rPr lang="en-US" baseline="-25000" dirty="0" smtClean="0"/>
              <a:t>PDN</a:t>
            </a:r>
            <a:r>
              <a:rPr lang="en-US" dirty="0" smtClean="0"/>
              <a:t> and relationship to physics</a:t>
            </a:r>
          </a:p>
          <a:p>
            <a:pPr eaLnBrk="1" hangingPunct="1">
              <a:spcBef>
                <a:spcPts val="0"/>
              </a:spcBef>
            </a:pPr>
            <a:r>
              <a:rPr lang="en-US" dirty="0" smtClean="0"/>
              <a:t>Understanding PDN physics and design through examples</a:t>
            </a:r>
          </a:p>
          <a:p>
            <a:pPr eaLnBrk="1" hangingPunct="1">
              <a:spcBef>
                <a:spcPts val="0"/>
              </a:spcBef>
            </a:pPr>
            <a:r>
              <a:rPr lang="en-US" dirty="0" smtClean="0"/>
              <a:t>Identifying limiting physics in design</a:t>
            </a:r>
          </a:p>
          <a:p>
            <a:pPr eaLnBrk="1" hangingPunct="1">
              <a:spcBef>
                <a:spcPts val="0"/>
              </a:spcBef>
            </a:pPr>
            <a:r>
              <a:rPr lang="en-US" dirty="0" smtClean="0"/>
              <a:t>Adding decoupling capacitors</a:t>
            </a:r>
          </a:p>
          <a:p>
            <a:pPr eaLnBrk="1" hangingPunct="1">
              <a:spcBef>
                <a:spcPts val="0"/>
              </a:spcBef>
            </a:pPr>
            <a:endParaRPr lang="en-US" dirty="0" smtClean="0"/>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78052458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Circuit Model </a:t>
            </a:r>
            <a:r>
              <a:rPr lang="en-US" dirty="0"/>
              <a:t>for PCB PDN </a:t>
            </a:r>
          </a:p>
        </p:txBody>
      </p:sp>
      <p:sp>
        <p:nvSpPr>
          <p:cNvPr id="565" name="TextBox 564"/>
          <p:cNvSpPr txBox="1"/>
          <p:nvPr/>
        </p:nvSpPr>
        <p:spPr>
          <a:xfrm>
            <a:off x="3870594" y="784276"/>
            <a:ext cx="4604765" cy="430887"/>
          </a:xfrm>
          <a:prstGeom prst="rect">
            <a:avLst/>
          </a:prstGeom>
          <a:noFill/>
        </p:spPr>
        <p:txBody>
          <a:bodyPr wrap="square">
            <a:spAutoFit/>
          </a:bodyPr>
          <a:lstStyle/>
          <a:p>
            <a:pPr eaLnBrk="1" hangingPunct="1">
              <a:defRPr/>
            </a:pPr>
            <a:r>
              <a:rPr lang="en-US" dirty="0" smtClean="0">
                <a:latin typeface="+mj-lt"/>
              </a:rPr>
              <a:t>physics-based </a:t>
            </a:r>
            <a:r>
              <a:rPr lang="en-US" dirty="0">
                <a:latin typeface="+mj-lt"/>
              </a:rPr>
              <a:t>circuit model  </a:t>
            </a:r>
          </a:p>
        </p:txBody>
      </p:sp>
      <p:sp>
        <p:nvSpPr>
          <p:cNvPr id="566" name="Down Arrow 565"/>
          <p:cNvSpPr/>
          <p:nvPr/>
        </p:nvSpPr>
        <p:spPr bwMode="auto">
          <a:xfrm>
            <a:off x="691138" y="1259306"/>
            <a:ext cx="1176337" cy="20320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567" name="Group 566"/>
          <p:cNvGrpSpPr/>
          <p:nvPr/>
        </p:nvGrpSpPr>
        <p:grpSpPr>
          <a:xfrm>
            <a:off x="-7336" y="1395831"/>
            <a:ext cx="3362817" cy="1685925"/>
            <a:chOff x="120650" y="1503363"/>
            <a:chExt cx="2954338" cy="1481137"/>
          </a:xfrm>
        </p:grpSpPr>
        <p:sp>
          <p:nvSpPr>
            <p:cNvPr id="568" name="Rectangle 567"/>
            <p:cNvSpPr/>
            <p:nvPr/>
          </p:nvSpPr>
          <p:spPr bwMode="auto">
            <a:xfrm>
              <a:off x="569913" y="1584325"/>
              <a:ext cx="2505075" cy="1312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9" name="Rectangle 80"/>
            <p:cNvSpPr>
              <a:spLocks noChangeArrowheads="1"/>
            </p:cNvSpPr>
            <p:nvPr/>
          </p:nvSpPr>
          <p:spPr bwMode="auto">
            <a:xfrm>
              <a:off x="569913" y="1635125"/>
              <a:ext cx="2501900"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0" name="Rectangle 80"/>
            <p:cNvSpPr>
              <a:spLocks noChangeArrowheads="1"/>
            </p:cNvSpPr>
            <p:nvPr/>
          </p:nvSpPr>
          <p:spPr bwMode="auto">
            <a:xfrm>
              <a:off x="569913" y="173513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1" name="Rectangle 80"/>
            <p:cNvSpPr>
              <a:spLocks noChangeArrowheads="1"/>
            </p:cNvSpPr>
            <p:nvPr/>
          </p:nvSpPr>
          <p:spPr bwMode="auto">
            <a:xfrm>
              <a:off x="569913" y="2224088"/>
              <a:ext cx="2503487" cy="396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2" name="Rectangle 571"/>
            <p:cNvSpPr/>
            <p:nvPr/>
          </p:nvSpPr>
          <p:spPr bwMode="auto">
            <a:xfrm>
              <a:off x="827088"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3" name="Rectangle 106"/>
            <p:cNvSpPr>
              <a:spLocks noChangeArrowheads="1"/>
            </p:cNvSpPr>
            <p:nvPr/>
          </p:nvSpPr>
          <p:spPr bwMode="auto">
            <a:xfrm>
              <a:off x="836613" y="1590675"/>
              <a:ext cx="39687"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4" name="Rectangle 80"/>
            <p:cNvSpPr>
              <a:spLocks noChangeArrowheads="1"/>
            </p:cNvSpPr>
            <p:nvPr/>
          </p:nvSpPr>
          <p:spPr bwMode="auto">
            <a:xfrm>
              <a:off x="569913" y="2395538"/>
              <a:ext cx="2503487"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5" name="Rectangle 80"/>
            <p:cNvSpPr>
              <a:spLocks noChangeArrowheads="1"/>
            </p:cNvSpPr>
            <p:nvPr/>
          </p:nvSpPr>
          <p:spPr bwMode="auto">
            <a:xfrm>
              <a:off x="566738" y="2813050"/>
              <a:ext cx="2503487"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6" name="Rectangle 575"/>
            <p:cNvSpPr/>
            <p:nvPr/>
          </p:nvSpPr>
          <p:spPr bwMode="auto">
            <a:xfrm>
              <a:off x="1076325"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7" name="Rectangle 106"/>
            <p:cNvSpPr>
              <a:spLocks noChangeArrowheads="1"/>
            </p:cNvSpPr>
            <p:nvPr/>
          </p:nvSpPr>
          <p:spPr bwMode="auto">
            <a:xfrm>
              <a:off x="1095375" y="1590675"/>
              <a:ext cx="39688"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8" name="Rectangle 577"/>
            <p:cNvSpPr/>
            <p:nvPr/>
          </p:nvSpPr>
          <p:spPr bwMode="auto">
            <a:xfrm>
              <a:off x="941388" y="1714500"/>
              <a:ext cx="39687"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9" name="Rectangle 578"/>
            <p:cNvSpPr/>
            <p:nvPr/>
          </p:nvSpPr>
          <p:spPr bwMode="auto">
            <a:xfrm>
              <a:off x="1325563"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0" name="Rectangle 106"/>
            <p:cNvSpPr>
              <a:spLocks noChangeArrowheads="1"/>
            </p:cNvSpPr>
            <p:nvPr/>
          </p:nvSpPr>
          <p:spPr bwMode="auto">
            <a:xfrm>
              <a:off x="1343025" y="1590675"/>
              <a:ext cx="31750"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1" name="Rectangle 580"/>
            <p:cNvSpPr/>
            <p:nvPr/>
          </p:nvSpPr>
          <p:spPr bwMode="auto">
            <a:xfrm>
              <a:off x="1201738" y="17145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2" name="Rectangle 581"/>
            <p:cNvSpPr/>
            <p:nvPr/>
          </p:nvSpPr>
          <p:spPr bwMode="auto">
            <a:xfrm>
              <a:off x="1574800"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3" name="Rectangle 106"/>
            <p:cNvSpPr>
              <a:spLocks noChangeArrowheads="1"/>
            </p:cNvSpPr>
            <p:nvPr/>
          </p:nvSpPr>
          <p:spPr bwMode="auto">
            <a:xfrm>
              <a:off x="1592263" y="1590675"/>
              <a:ext cx="39687"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4" name="Rectangle 583"/>
            <p:cNvSpPr/>
            <p:nvPr/>
          </p:nvSpPr>
          <p:spPr bwMode="auto">
            <a:xfrm>
              <a:off x="1449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5" name="Rectangle 584"/>
            <p:cNvSpPr/>
            <p:nvPr/>
          </p:nvSpPr>
          <p:spPr bwMode="auto">
            <a:xfrm>
              <a:off x="1449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6" name="Rectangle 585"/>
            <p:cNvSpPr/>
            <p:nvPr/>
          </p:nvSpPr>
          <p:spPr bwMode="auto">
            <a:xfrm>
              <a:off x="2474913" y="2095500"/>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7" name="Rectangle 106"/>
            <p:cNvSpPr>
              <a:spLocks noChangeArrowheads="1"/>
            </p:cNvSpPr>
            <p:nvPr/>
          </p:nvSpPr>
          <p:spPr bwMode="auto">
            <a:xfrm>
              <a:off x="2493963" y="1590675"/>
              <a:ext cx="36512"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8" name="Rectangle 587"/>
            <p:cNvSpPr/>
            <p:nvPr/>
          </p:nvSpPr>
          <p:spPr bwMode="auto">
            <a:xfrm>
              <a:off x="2752725" y="2101850"/>
              <a:ext cx="88900"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9" name="Rectangle 106"/>
            <p:cNvSpPr>
              <a:spLocks noChangeArrowheads="1"/>
            </p:cNvSpPr>
            <p:nvPr/>
          </p:nvSpPr>
          <p:spPr bwMode="auto">
            <a:xfrm>
              <a:off x="2771775" y="1593850"/>
              <a:ext cx="31750" cy="13001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0" name="Rectangle 80"/>
            <p:cNvSpPr>
              <a:spLocks noChangeArrowheads="1"/>
            </p:cNvSpPr>
            <p:nvPr/>
          </p:nvSpPr>
          <p:spPr bwMode="auto">
            <a:xfrm>
              <a:off x="566738" y="202088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1" name="Rectangle 590"/>
            <p:cNvSpPr/>
            <p:nvPr/>
          </p:nvSpPr>
          <p:spPr bwMode="auto">
            <a:xfrm>
              <a:off x="952500" y="163830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2" name="Rectangle 591"/>
            <p:cNvSpPr/>
            <p:nvPr/>
          </p:nvSpPr>
          <p:spPr bwMode="auto">
            <a:xfrm>
              <a:off x="952500" y="217328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3" name="Rectangle 592"/>
            <p:cNvSpPr/>
            <p:nvPr/>
          </p:nvSpPr>
          <p:spPr bwMode="auto">
            <a:xfrm>
              <a:off x="952500" y="237807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4" name="Rectangle 593"/>
            <p:cNvSpPr/>
            <p:nvPr/>
          </p:nvSpPr>
          <p:spPr bwMode="auto">
            <a:xfrm>
              <a:off x="952500" y="2760663"/>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5" name="Rectangle 58"/>
            <p:cNvSpPr/>
            <p:nvPr/>
          </p:nvSpPr>
          <p:spPr bwMode="auto">
            <a:xfrm>
              <a:off x="949325" y="20066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6" name="Rectangle 106"/>
            <p:cNvSpPr>
              <a:spLocks noChangeArrowheads="1"/>
            </p:cNvSpPr>
            <p:nvPr/>
          </p:nvSpPr>
          <p:spPr bwMode="auto">
            <a:xfrm>
              <a:off x="971550" y="1590675"/>
              <a:ext cx="36513"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7" name="Rectangle 596"/>
            <p:cNvSpPr/>
            <p:nvPr/>
          </p:nvSpPr>
          <p:spPr bwMode="auto">
            <a:xfrm>
              <a:off x="1201738" y="1636713"/>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8" name="Rectangle 597"/>
            <p:cNvSpPr/>
            <p:nvPr/>
          </p:nvSpPr>
          <p:spPr bwMode="auto">
            <a:xfrm>
              <a:off x="1201738" y="2173288"/>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9" name="Rectangle 598"/>
            <p:cNvSpPr/>
            <p:nvPr/>
          </p:nvSpPr>
          <p:spPr bwMode="auto">
            <a:xfrm>
              <a:off x="1201738" y="2378075"/>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0" name="Rectangle 599"/>
            <p:cNvSpPr/>
            <p:nvPr/>
          </p:nvSpPr>
          <p:spPr bwMode="auto">
            <a:xfrm>
              <a:off x="1201738" y="2760663"/>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1" name="Rectangle 68"/>
            <p:cNvSpPr/>
            <p:nvPr/>
          </p:nvSpPr>
          <p:spPr bwMode="auto">
            <a:xfrm>
              <a:off x="1196975" y="2006600"/>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2" name="Rectangle 106"/>
            <p:cNvSpPr>
              <a:spLocks noChangeArrowheads="1"/>
            </p:cNvSpPr>
            <p:nvPr/>
          </p:nvSpPr>
          <p:spPr bwMode="auto">
            <a:xfrm>
              <a:off x="1219200" y="1590675"/>
              <a:ext cx="38100"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3" name="Rectangle 602"/>
            <p:cNvSpPr/>
            <p:nvPr/>
          </p:nvSpPr>
          <p:spPr bwMode="auto">
            <a:xfrm>
              <a:off x="1449388" y="1638300"/>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4" name="Rectangle 603"/>
            <p:cNvSpPr/>
            <p:nvPr/>
          </p:nvSpPr>
          <p:spPr bwMode="auto">
            <a:xfrm>
              <a:off x="1449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5" name="Rectangle 604"/>
            <p:cNvSpPr/>
            <p:nvPr/>
          </p:nvSpPr>
          <p:spPr bwMode="auto">
            <a:xfrm>
              <a:off x="1449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6" name="Rectangle 78"/>
            <p:cNvSpPr/>
            <p:nvPr/>
          </p:nvSpPr>
          <p:spPr bwMode="auto">
            <a:xfrm>
              <a:off x="1444625" y="1970088"/>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7" name="Rectangle 106"/>
            <p:cNvSpPr>
              <a:spLocks noChangeArrowheads="1"/>
            </p:cNvSpPr>
            <p:nvPr/>
          </p:nvSpPr>
          <p:spPr bwMode="auto">
            <a:xfrm>
              <a:off x="1466850"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8" name="Rectangle 607"/>
            <p:cNvSpPr/>
            <p:nvPr/>
          </p:nvSpPr>
          <p:spPr bwMode="auto">
            <a:xfrm>
              <a:off x="2338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9" name="Rectangle 608"/>
            <p:cNvSpPr/>
            <p:nvPr/>
          </p:nvSpPr>
          <p:spPr bwMode="auto">
            <a:xfrm>
              <a:off x="2338388" y="1635125"/>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0" name="Rectangle 609"/>
            <p:cNvSpPr/>
            <p:nvPr/>
          </p:nvSpPr>
          <p:spPr bwMode="auto">
            <a:xfrm>
              <a:off x="2338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1" name="Rectangle 610"/>
            <p:cNvSpPr/>
            <p:nvPr/>
          </p:nvSpPr>
          <p:spPr bwMode="auto">
            <a:xfrm>
              <a:off x="2338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2" name="Rectangle 611"/>
            <p:cNvSpPr/>
            <p:nvPr/>
          </p:nvSpPr>
          <p:spPr bwMode="auto">
            <a:xfrm>
              <a:off x="2338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3" name="Rectangle 103"/>
            <p:cNvSpPr/>
            <p:nvPr/>
          </p:nvSpPr>
          <p:spPr bwMode="auto">
            <a:xfrm>
              <a:off x="2335213" y="196691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4" name="Rectangle 613"/>
            <p:cNvSpPr>
              <a:spLocks noChangeArrowheads="1"/>
            </p:cNvSpPr>
            <p:nvPr/>
          </p:nvSpPr>
          <p:spPr bwMode="auto">
            <a:xfrm>
              <a:off x="2357438" y="1590675"/>
              <a:ext cx="30162"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15" name="Rectangle 614"/>
            <p:cNvSpPr/>
            <p:nvPr/>
          </p:nvSpPr>
          <p:spPr bwMode="auto">
            <a:xfrm>
              <a:off x="2616200" y="1636713"/>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6" name="Rectangle 615"/>
            <p:cNvSpPr/>
            <p:nvPr/>
          </p:nvSpPr>
          <p:spPr bwMode="auto">
            <a:xfrm>
              <a:off x="2616200" y="1722438"/>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7" name="Rectangle 616"/>
            <p:cNvSpPr/>
            <p:nvPr/>
          </p:nvSpPr>
          <p:spPr bwMode="auto">
            <a:xfrm>
              <a:off x="2616200" y="217963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8" name="Rectangle 617"/>
            <p:cNvSpPr/>
            <p:nvPr/>
          </p:nvSpPr>
          <p:spPr bwMode="auto">
            <a:xfrm>
              <a:off x="2616200" y="2384425"/>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9" name="Rectangle 618"/>
            <p:cNvSpPr/>
            <p:nvPr/>
          </p:nvSpPr>
          <p:spPr bwMode="auto">
            <a:xfrm>
              <a:off x="2616200" y="276225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0" name="Rectangle 131"/>
            <p:cNvSpPr/>
            <p:nvPr/>
          </p:nvSpPr>
          <p:spPr bwMode="auto">
            <a:xfrm>
              <a:off x="2613025" y="196532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1" name="Rectangle 620"/>
            <p:cNvSpPr>
              <a:spLocks noChangeArrowheads="1"/>
            </p:cNvSpPr>
            <p:nvPr/>
          </p:nvSpPr>
          <p:spPr bwMode="auto">
            <a:xfrm>
              <a:off x="2635250" y="1593850"/>
              <a:ext cx="39688" cy="130810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22" name="Group 129"/>
            <p:cNvGrpSpPr>
              <a:grpSpLocks/>
            </p:cNvGrpSpPr>
            <p:nvPr/>
          </p:nvGrpSpPr>
          <p:grpSpPr bwMode="auto">
            <a:xfrm>
              <a:off x="2353564" y="1522123"/>
              <a:ext cx="185312" cy="76120"/>
              <a:chOff x="4707931" y="1539831"/>
              <a:chExt cx="369303" cy="163813"/>
            </a:xfrm>
          </p:grpSpPr>
          <p:sp>
            <p:nvSpPr>
              <p:cNvPr id="664" name="Rectangle 663"/>
              <p:cNvSpPr/>
              <p:nvPr/>
            </p:nvSpPr>
            <p:spPr>
              <a:xfrm>
                <a:off x="4725141" y="1540455"/>
                <a:ext cx="310041" cy="1332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5" name="Rectangle 664"/>
              <p:cNvSpPr/>
              <p:nvPr/>
            </p:nvSpPr>
            <p:spPr>
              <a:xfrm>
                <a:off x="4709324"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6" name="Rectangle 665"/>
              <p:cNvSpPr/>
              <p:nvPr/>
            </p:nvSpPr>
            <p:spPr>
              <a:xfrm>
                <a:off x="4968746"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23" name="Rectangle 80"/>
            <p:cNvSpPr>
              <a:spLocks noChangeArrowheads="1"/>
            </p:cNvSpPr>
            <p:nvPr/>
          </p:nvSpPr>
          <p:spPr bwMode="auto">
            <a:xfrm>
              <a:off x="2754313" y="2884487"/>
              <a:ext cx="90487"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4" name="Rectangle 80"/>
            <p:cNvSpPr>
              <a:spLocks noChangeArrowheads="1"/>
            </p:cNvSpPr>
            <p:nvPr/>
          </p:nvSpPr>
          <p:spPr bwMode="auto">
            <a:xfrm>
              <a:off x="2608263" y="2884487"/>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5" name="Rectangle 80"/>
            <p:cNvSpPr>
              <a:spLocks noChangeArrowheads="1"/>
            </p:cNvSpPr>
            <p:nvPr/>
          </p:nvSpPr>
          <p:spPr bwMode="auto">
            <a:xfrm>
              <a:off x="2474913" y="15843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6" name="Rectangle 80"/>
            <p:cNvSpPr>
              <a:spLocks noChangeArrowheads="1"/>
            </p:cNvSpPr>
            <p:nvPr/>
          </p:nvSpPr>
          <p:spPr bwMode="auto">
            <a:xfrm>
              <a:off x="2330450" y="15843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7" name="Rectangle 80"/>
            <p:cNvSpPr>
              <a:spLocks noChangeArrowheads="1"/>
            </p:cNvSpPr>
            <p:nvPr/>
          </p:nvSpPr>
          <p:spPr bwMode="auto">
            <a:xfrm>
              <a:off x="812800" y="2879725"/>
              <a:ext cx="90488"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8" name="Rectangle 80"/>
            <p:cNvSpPr>
              <a:spLocks noChangeArrowheads="1"/>
            </p:cNvSpPr>
            <p:nvPr/>
          </p:nvSpPr>
          <p:spPr bwMode="auto">
            <a:xfrm>
              <a:off x="938213"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9" name="Rectangle 80"/>
            <p:cNvSpPr>
              <a:spLocks noChangeArrowheads="1"/>
            </p:cNvSpPr>
            <p:nvPr/>
          </p:nvSpPr>
          <p:spPr bwMode="auto">
            <a:xfrm>
              <a:off x="106997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0" name="Rectangle 80"/>
            <p:cNvSpPr>
              <a:spLocks noChangeArrowheads="1"/>
            </p:cNvSpPr>
            <p:nvPr/>
          </p:nvSpPr>
          <p:spPr bwMode="auto">
            <a:xfrm>
              <a:off x="1196975" y="2879725"/>
              <a:ext cx="90488"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1" name="Rectangle 80"/>
            <p:cNvSpPr>
              <a:spLocks noChangeArrowheads="1"/>
            </p:cNvSpPr>
            <p:nvPr/>
          </p:nvSpPr>
          <p:spPr bwMode="auto">
            <a:xfrm>
              <a:off x="1308100"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2" name="Rectangle 80"/>
            <p:cNvSpPr>
              <a:spLocks noChangeArrowheads="1"/>
            </p:cNvSpPr>
            <p:nvPr/>
          </p:nvSpPr>
          <p:spPr bwMode="auto">
            <a:xfrm>
              <a:off x="1435100"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33" name="Group 149"/>
            <p:cNvGrpSpPr>
              <a:grpSpLocks/>
            </p:cNvGrpSpPr>
            <p:nvPr/>
          </p:nvGrpSpPr>
          <p:grpSpPr bwMode="auto">
            <a:xfrm>
              <a:off x="820117" y="2902030"/>
              <a:ext cx="185312" cy="76120"/>
              <a:chOff x="4707931" y="1539831"/>
              <a:chExt cx="369303" cy="163813"/>
            </a:xfrm>
          </p:grpSpPr>
          <p:sp>
            <p:nvSpPr>
              <p:cNvPr id="661" name="Rectangle 660"/>
              <p:cNvSpPr/>
              <p:nvPr/>
            </p:nvSpPr>
            <p:spPr>
              <a:xfrm>
                <a:off x="47281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2" name="Rectangle 661"/>
              <p:cNvSpPr/>
              <p:nvPr/>
            </p:nvSpPr>
            <p:spPr>
              <a:xfrm>
                <a:off x="4709169"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3" name="Rectangle 662"/>
              <p:cNvSpPr/>
              <p:nvPr/>
            </p:nvSpPr>
            <p:spPr>
              <a:xfrm>
                <a:off x="4968591"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4" name="Group 153"/>
            <p:cNvGrpSpPr>
              <a:grpSpLocks/>
            </p:cNvGrpSpPr>
            <p:nvPr/>
          </p:nvGrpSpPr>
          <p:grpSpPr bwMode="auto">
            <a:xfrm>
              <a:off x="1083020" y="2902030"/>
              <a:ext cx="185312" cy="76120"/>
              <a:chOff x="4707931" y="1539831"/>
              <a:chExt cx="369303" cy="163813"/>
            </a:xfrm>
          </p:grpSpPr>
          <p:sp>
            <p:nvSpPr>
              <p:cNvPr id="658" name="Rectangle 657"/>
              <p:cNvSpPr/>
              <p:nvPr/>
            </p:nvSpPr>
            <p:spPr>
              <a:xfrm>
                <a:off x="4726226" y="1539659"/>
                <a:ext cx="306878"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9" name="Rectangle 658"/>
              <p:cNvSpPr/>
              <p:nvPr/>
            </p:nvSpPr>
            <p:spPr>
              <a:xfrm>
                <a:off x="4707243"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0" name="Rectangle 659"/>
              <p:cNvSpPr/>
              <p:nvPr/>
            </p:nvSpPr>
            <p:spPr>
              <a:xfrm>
                <a:off x="4966666"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5" name="Group 157"/>
            <p:cNvGrpSpPr>
              <a:grpSpLocks/>
            </p:cNvGrpSpPr>
            <p:nvPr/>
          </p:nvGrpSpPr>
          <p:grpSpPr bwMode="auto">
            <a:xfrm>
              <a:off x="1325042" y="2902030"/>
              <a:ext cx="185312" cy="76120"/>
              <a:chOff x="4707931" y="1539831"/>
              <a:chExt cx="369303" cy="163813"/>
            </a:xfrm>
          </p:grpSpPr>
          <p:sp>
            <p:nvSpPr>
              <p:cNvPr id="655" name="Rectangle 654"/>
              <p:cNvSpPr/>
              <p:nvPr/>
            </p:nvSpPr>
            <p:spPr>
              <a:xfrm>
                <a:off x="47279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6" name="Rectangle 655"/>
              <p:cNvSpPr/>
              <p:nvPr/>
            </p:nvSpPr>
            <p:spPr>
              <a:xfrm>
                <a:off x="4708969"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7" name="Rectangle 656"/>
              <p:cNvSpPr/>
              <p:nvPr/>
            </p:nvSpPr>
            <p:spPr>
              <a:xfrm>
                <a:off x="4965227"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36" name="Rectangle 635"/>
            <p:cNvSpPr/>
            <p:nvPr/>
          </p:nvSpPr>
          <p:spPr bwMode="auto">
            <a:xfrm>
              <a:off x="1701800" y="1635125"/>
              <a:ext cx="87313" cy="1635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7" name="Rectangle 636"/>
            <p:cNvSpPr/>
            <p:nvPr/>
          </p:nvSpPr>
          <p:spPr bwMode="auto">
            <a:xfrm>
              <a:off x="1701800" y="1927225"/>
              <a:ext cx="87313" cy="966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8" name="Rectangle 106"/>
            <p:cNvSpPr>
              <a:spLocks noChangeArrowheads="1"/>
            </p:cNvSpPr>
            <p:nvPr/>
          </p:nvSpPr>
          <p:spPr bwMode="auto">
            <a:xfrm>
              <a:off x="1717675"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9" name="Rectangle 106"/>
            <p:cNvSpPr>
              <a:spLocks noChangeArrowheads="1"/>
            </p:cNvSpPr>
            <p:nvPr/>
          </p:nvSpPr>
          <p:spPr bwMode="auto">
            <a:xfrm>
              <a:off x="569913" y="2128838"/>
              <a:ext cx="2503487" cy="4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0" name="Rectangle 80"/>
            <p:cNvSpPr>
              <a:spLocks noChangeArrowheads="1"/>
            </p:cNvSpPr>
            <p:nvPr/>
          </p:nvSpPr>
          <p:spPr bwMode="auto">
            <a:xfrm>
              <a:off x="1703388"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1" name="Rectangle 80"/>
            <p:cNvSpPr>
              <a:spLocks noChangeArrowheads="1"/>
            </p:cNvSpPr>
            <p:nvPr/>
          </p:nvSpPr>
          <p:spPr bwMode="auto">
            <a:xfrm>
              <a:off x="157162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42" name="Group 183"/>
            <p:cNvGrpSpPr>
              <a:grpSpLocks/>
            </p:cNvGrpSpPr>
            <p:nvPr/>
          </p:nvGrpSpPr>
          <p:grpSpPr bwMode="auto">
            <a:xfrm>
              <a:off x="1587846" y="2902030"/>
              <a:ext cx="185312" cy="76120"/>
              <a:chOff x="4707931" y="1539831"/>
              <a:chExt cx="369303" cy="163813"/>
            </a:xfrm>
          </p:grpSpPr>
          <p:sp>
            <p:nvSpPr>
              <p:cNvPr id="652" name="Rectangle 651"/>
              <p:cNvSpPr/>
              <p:nvPr/>
            </p:nvSpPr>
            <p:spPr>
              <a:xfrm>
                <a:off x="4726224" y="1539659"/>
                <a:ext cx="310041"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3" name="Rectangle 652"/>
              <p:cNvSpPr/>
              <p:nvPr/>
            </p:nvSpPr>
            <p:spPr>
              <a:xfrm>
                <a:off x="4707241"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4" name="Rectangle 653"/>
              <p:cNvSpPr/>
              <p:nvPr/>
            </p:nvSpPr>
            <p:spPr>
              <a:xfrm>
                <a:off x="4969828"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43" name="TextBox 16"/>
            <p:cNvSpPr txBox="1">
              <a:spLocks noChangeArrowheads="1"/>
            </p:cNvSpPr>
            <p:nvPr/>
          </p:nvSpPr>
          <p:spPr bwMode="auto">
            <a:xfrm>
              <a:off x="120650" y="1503363"/>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GND1</a:t>
              </a:r>
              <a:endParaRPr lang="en-US" altLang="en-US" sz="1000" dirty="0">
                <a:latin typeface="+mn-lt"/>
              </a:endParaRPr>
            </a:p>
          </p:txBody>
        </p:sp>
        <p:sp>
          <p:nvSpPr>
            <p:cNvPr id="644" name="TextBox 16"/>
            <p:cNvSpPr txBox="1">
              <a:spLocks noChangeArrowheads="1"/>
            </p:cNvSpPr>
            <p:nvPr/>
          </p:nvSpPr>
          <p:spPr bwMode="auto">
            <a:xfrm>
              <a:off x="120650" y="1898650"/>
              <a:ext cx="617538" cy="25241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GND3</a:t>
              </a:r>
              <a:endParaRPr lang="en-US" altLang="en-US" sz="1000" dirty="0">
                <a:latin typeface="+mn-lt"/>
              </a:endParaRPr>
            </a:p>
          </p:txBody>
        </p:sp>
        <p:sp>
          <p:nvSpPr>
            <p:cNvPr id="645" name="TextBox 16"/>
            <p:cNvSpPr txBox="1">
              <a:spLocks noChangeArrowheads="1"/>
            </p:cNvSpPr>
            <p:nvPr/>
          </p:nvSpPr>
          <p:spPr bwMode="auto">
            <a:xfrm>
              <a:off x="120650" y="202088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PWR</a:t>
              </a:r>
              <a:endParaRPr lang="en-US" altLang="en-US" sz="1000" dirty="0">
                <a:latin typeface="+mn-lt"/>
              </a:endParaRPr>
            </a:p>
          </p:txBody>
        </p:sp>
        <p:sp>
          <p:nvSpPr>
            <p:cNvPr id="646" name="TextBox 16"/>
            <p:cNvSpPr txBox="1">
              <a:spLocks noChangeArrowheads="1"/>
            </p:cNvSpPr>
            <p:nvPr/>
          </p:nvSpPr>
          <p:spPr bwMode="auto">
            <a:xfrm>
              <a:off x="120650" y="212883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GND4</a:t>
              </a:r>
              <a:endParaRPr lang="en-US" altLang="en-US" sz="1000" dirty="0">
                <a:latin typeface="+mn-lt"/>
              </a:endParaRPr>
            </a:p>
          </p:txBody>
        </p:sp>
        <p:sp>
          <p:nvSpPr>
            <p:cNvPr id="647" name="TextBox 16"/>
            <p:cNvSpPr txBox="1">
              <a:spLocks noChangeArrowheads="1"/>
            </p:cNvSpPr>
            <p:nvPr/>
          </p:nvSpPr>
          <p:spPr bwMode="auto">
            <a:xfrm>
              <a:off x="120650" y="2693988"/>
              <a:ext cx="617538" cy="254000"/>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GND6</a:t>
              </a:r>
              <a:endParaRPr lang="en-US" altLang="en-US" sz="1000" dirty="0">
                <a:latin typeface="+mn-lt"/>
              </a:endParaRPr>
            </a:p>
          </p:txBody>
        </p:sp>
        <p:grpSp>
          <p:nvGrpSpPr>
            <p:cNvPr id="648" name="Group 647"/>
            <p:cNvGrpSpPr/>
            <p:nvPr/>
          </p:nvGrpSpPr>
          <p:grpSpPr>
            <a:xfrm>
              <a:off x="2628899" y="2908300"/>
              <a:ext cx="187325" cy="76200"/>
              <a:chOff x="1739900" y="3054350"/>
              <a:chExt cx="187325" cy="76200"/>
            </a:xfrm>
          </p:grpSpPr>
          <p:sp>
            <p:nvSpPr>
              <p:cNvPr id="649" name="Rectangle 648"/>
              <p:cNvSpPr/>
              <p:nvPr/>
            </p:nvSpPr>
            <p:spPr bwMode="auto">
              <a:xfrm>
                <a:off x="1749425" y="3054350"/>
                <a:ext cx="155575" cy="746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0" name="Rectangle 649"/>
              <p:cNvSpPr/>
              <p:nvPr/>
            </p:nvSpPr>
            <p:spPr bwMode="auto">
              <a:xfrm>
                <a:off x="1739900" y="3055938"/>
                <a:ext cx="55563"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1" name="Rectangle 650"/>
              <p:cNvSpPr/>
              <p:nvPr/>
            </p:nvSpPr>
            <p:spPr bwMode="auto">
              <a:xfrm>
                <a:off x="1871663" y="3055938"/>
                <a:ext cx="55562"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grpSp>
        <p:nvGrpSpPr>
          <p:cNvPr id="667" name="Group 666"/>
          <p:cNvGrpSpPr/>
          <p:nvPr/>
        </p:nvGrpSpPr>
        <p:grpSpPr>
          <a:xfrm>
            <a:off x="4124297" y="1110396"/>
            <a:ext cx="4398989" cy="2090004"/>
            <a:chOff x="4293345" y="978134"/>
            <a:chExt cx="4443834" cy="2090004"/>
          </a:xfrm>
        </p:grpSpPr>
        <p:sp>
          <p:nvSpPr>
            <p:cNvPr id="668" name="TextBox 16"/>
            <p:cNvSpPr txBox="1">
              <a:spLocks noChangeArrowheads="1"/>
            </p:cNvSpPr>
            <p:nvPr/>
          </p:nvSpPr>
          <p:spPr bwMode="auto">
            <a:xfrm>
              <a:off x="4310211" y="1297688"/>
              <a:ext cx="650141" cy="276999"/>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200" dirty="0" smtClean="0">
                  <a:latin typeface="+mn-lt"/>
                </a:rPr>
                <a:t>GND1</a:t>
              </a:r>
              <a:endParaRPr lang="en-US" altLang="en-US" sz="1200" dirty="0">
                <a:latin typeface="+mn-lt"/>
              </a:endParaRPr>
            </a:p>
          </p:txBody>
        </p:sp>
        <p:sp>
          <p:nvSpPr>
            <p:cNvPr id="669" name="TextBox 16"/>
            <p:cNvSpPr txBox="1">
              <a:spLocks noChangeArrowheads="1"/>
            </p:cNvSpPr>
            <p:nvPr/>
          </p:nvSpPr>
          <p:spPr bwMode="auto">
            <a:xfrm>
              <a:off x="4858951" y="987169"/>
              <a:ext cx="1204505" cy="338554"/>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smtClean="0">
                  <a:latin typeface="+mn-lt"/>
                </a:rPr>
                <a:t>P</a:t>
              </a:r>
              <a:r>
                <a:rPr lang="en-US" altLang="en-US" sz="1600" b="1" baseline="-25000" dirty="0" smtClean="0">
                  <a:latin typeface="+mn-lt"/>
                </a:rPr>
                <a:t>IC_G1</a:t>
              </a:r>
              <a:endParaRPr lang="en-US" altLang="en-US" sz="1600" b="1" baseline="-25000" dirty="0">
                <a:latin typeface="+mn-lt"/>
              </a:endParaRPr>
            </a:p>
          </p:txBody>
        </p:sp>
        <p:sp>
          <p:nvSpPr>
            <p:cNvPr id="670" name="TextBox 16"/>
            <p:cNvSpPr txBox="1">
              <a:spLocks noChangeArrowheads="1"/>
            </p:cNvSpPr>
            <p:nvPr/>
          </p:nvSpPr>
          <p:spPr bwMode="auto">
            <a:xfrm>
              <a:off x="4299557" y="1564775"/>
              <a:ext cx="673648" cy="276999"/>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200" dirty="0" smtClean="0">
                  <a:latin typeface="+mn-lt"/>
                </a:rPr>
                <a:t>GND3</a:t>
              </a:r>
              <a:endParaRPr lang="en-US" altLang="en-US" sz="1200" dirty="0">
                <a:latin typeface="+mn-lt"/>
              </a:endParaRPr>
            </a:p>
          </p:txBody>
        </p:sp>
        <p:sp>
          <p:nvSpPr>
            <p:cNvPr id="671" name="TextBox 16"/>
            <p:cNvSpPr txBox="1">
              <a:spLocks noChangeArrowheads="1"/>
            </p:cNvSpPr>
            <p:nvPr/>
          </p:nvSpPr>
          <p:spPr bwMode="auto">
            <a:xfrm>
              <a:off x="5361910" y="1163138"/>
              <a:ext cx="449694" cy="2397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smtClean="0">
                  <a:solidFill>
                    <a:srgbClr val="FF0000"/>
                  </a:solidFill>
                  <a:latin typeface="+mn-lt"/>
                </a:rPr>
                <a:t>+</a:t>
              </a:r>
              <a:endParaRPr lang="en-US" altLang="en-US" sz="1600" b="1" baseline="-25000" dirty="0">
                <a:solidFill>
                  <a:srgbClr val="FF0000"/>
                </a:solidFill>
                <a:latin typeface="+mn-lt"/>
              </a:endParaRPr>
            </a:p>
          </p:txBody>
        </p:sp>
        <p:sp>
          <p:nvSpPr>
            <p:cNvPr id="672" name="TextBox 16"/>
            <p:cNvSpPr txBox="1">
              <a:spLocks noChangeArrowheads="1"/>
            </p:cNvSpPr>
            <p:nvPr/>
          </p:nvSpPr>
          <p:spPr bwMode="auto">
            <a:xfrm>
              <a:off x="4817089" y="1183775"/>
              <a:ext cx="949785" cy="338554"/>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smtClean="0">
                  <a:latin typeface="+mn-lt"/>
                </a:rPr>
                <a:t>-</a:t>
              </a:r>
              <a:endParaRPr lang="en-US" altLang="en-US" sz="1600" b="1" baseline="-25000" dirty="0">
                <a:latin typeface="+mn-lt"/>
              </a:endParaRPr>
            </a:p>
          </p:txBody>
        </p:sp>
        <p:sp>
          <p:nvSpPr>
            <p:cNvPr id="673" name="TextBox 16"/>
            <p:cNvSpPr txBox="1">
              <a:spLocks noChangeArrowheads="1"/>
            </p:cNvSpPr>
            <p:nvPr/>
          </p:nvSpPr>
          <p:spPr bwMode="auto">
            <a:xfrm>
              <a:off x="6011948" y="1186950"/>
              <a:ext cx="455459" cy="23177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smtClean="0">
                  <a:latin typeface="+mn-lt"/>
                </a:rPr>
                <a:t>-</a:t>
              </a:r>
              <a:endParaRPr lang="en-US" altLang="en-US" sz="1600" b="1" baseline="-25000" dirty="0">
                <a:latin typeface="+mn-lt"/>
              </a:endParaRPr>
            </a:p>
          </p:txBody>
        </p:sp>
        <p:sp>
          <p:nvSpPr>
            <p:cNvPr id="674" name="TextBox 16"/>
            <p:cNvSpPr txBox="1">
              <a:spLocks noChangeArrowheads="1"/>
            </p:cNvSpPr>
            <p:nvPr/>
          </p:nvSpPr>
          <p:spPr bwMode="auto">
            <a:xfrm>
              <a:off x="6429933" y="1153613"/>
              <a:ext cx="455459" cy="23177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smtClean="0">
                  <a:solidFill>
                    <a:srgbClr val="FF0000"/>
                  </a:solidFill>
                  <a:latin typeface="+mn-lt"/>
                </a:rPr>
                <a:t>+</a:t>
              </a:r>
              <a:endParaRPr lang="en-US" altLang="en-US" sz="1600" b="1" baseline="-25000" dirty="0">
                <a:solidFill>
                  <a:srgbClr val="FF0000"/>
                </a:solidFill>
                <a:latin typeface="+mn-lt"/>
              </a:endParaRPr>
            </a:p>
          </p:txBody>
        </p:sp>
        <p:sp>
          <p:nvSpPr>
            <p:cNvPr id="675" name="TextBox 16"/>
            <p:cNvSpPr txBox="1">
              <a:spLocks noChangeArrowheads="1"/>
            </p:cNvSpPr>
            <p:nvPr/>
          </p:nvSpPr>
          <p:spPr bwMode="auto">
            <a:xfrm>
              <a:off x="6078110" y="978134"/>
              <a:ext cx="709133" cy="230188"/>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smtClean="0">
                  <a:latin typeface="+mn-lt"/>
                </a:rPr>
                <a:t>P</a:t>
              </a:r>
              <a:r>
                <a:rPr lang="en-US" altLang="en-US" sz="1600" b="1" baseline="-25000" dirty="0" smtClean="0">
                  <a:latin typeface="+mn-lt"/>
                </a:rPr>
                <a:t>IC_G2</a:t>
              </a:r>
              <a:endParaRPr lang="en-US" altLang="en-US" sz="1600" b="1" baseline="-25000" dirty="0">
                <a:latin typeface="+mn-lt"/>
              </a:endParaRPr>
            </a:p>
          </p:txBody>
        </p:sp>
        <p:sp>
          <p:nvSpPr>
            <p:cNvPr id="676" name="TextBox 16"/>
            <p:cNvSpPr txBox="1">
              <a:spLocks noChangeArrowheads="1"/>
            </p:cNvSpPr>
            <p:nvPr/>
          </p:nvSpPr>
          <p:spPr bwMode="auto">
            <a:xfrm>
              <a:off x="4297363" y="2158169"/>
              <a:ext cx="598148" cy="276999"/>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200" dirty="0" smtClean="0">
                  <a:latin typeface="+mn-lt"/>
                </a:rPr>
                <a:t>GND4</a:t>
              </a:r>
              <a:endParaRPr lang="en-US" altLang="en-US" sz="1200" dirty="0">
                <a:latin typeface="+mn-lt"/>
              </a:endParaRPr>
            </a:p>
          </p:txBody>
        </p:sp>
        <p:sp>
          <p:nvSpPr>
            <p:cNvPr id="677" name="TextBox 16"/>
            <p:cNvSpPr txBox="1">
              <a:spLocks noChangeArrowheads="1"/>
            </p:cNvSpPr>
            <p:nvPr/>
          </p:nvSpPr>
          <p:spPr bwMode="auto">
            <a:xfrm>
              <a:off x="4293345" y="2491119"/>
              <a:ext cx="614548" cy="276999"/>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200" dirty="0" smtClean="0">
                  <a:latin typeface="+mn-lt"/>
                </a:rPr>
                <a:t>GND6</a:t>
              </a:r>
              <a:endParaRPr lang="en-US" altLang="en-US" sz="1200" dirty="0">
                <a:latin typeface="+mn-lt"/>
              </a:endParaRPr>
            </a:p>
          </p:txBody>
        </p:sp>
        <p:cxnSp>
          <p:nvCxnSpPr>
            <p:cNvPr id="678" name="Straight Connector 235"/>
            <p:cNvCxnSpPr>
              <a:cxnSpLocks noChangeShapeType="1"/>
            </p:cNvCxnSpPr>
            <p:nvPr/>
          </p:nvCxnSpPr>
          <p:spPr bwMode="auto">
            <a:xfrm flipV="1">
              <a:off x="5044818" y="1269500"/>
              <a:ext cx="0" cy="1682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79" name="TextBox 16"/>
            <p:cNvSpPr txBox="1">
              <a:spLocks noChangeArrowheads="1"/>
            </p:cNvSpPr>
            <p:nvPr/>
          </p:nvSpPr>
          <p:spPr bwMode="auto">
            <a:xfrm>
              <a:off x="4377484" y="1874338"/>
              <a:ext cx="567882" cy="1889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200" dirty="0" smtClean="0">
                  <a:latin typeface="+mn-lt"/>
                </a:rPr>
                <a:t>PWR</a:t>
              </a:r>
              <a:endParaRPr lang="en-US" altLang="en-US" sz="1200" dirty="0">
                <a:latin typeface="+mn-lt"/>
              </a:endParaRPr>
            </a:p>
          </p:txBody>
        </p:sp>
        <p:grpSp>
          <p:nvGrpSpPr>
            <p:cNvPr id="680" name="Group 720"/>
            <p:cNvGrpSpPr>
              <a:grpSpLocks/>
            </p:cNvGrpSpPr>
            <p:nvPr/>
          </p:nvGrpSpPr>
          <p:grpSpPr bwMode="auto">
            <a:xfrm>
              <a:off x="5221235" y="1269500"/>
              <a:ext cx="155089" cy="1095116"/>
              <a:chOff x="285179" y="2082106"/>
              <a:chExt cx="171098" cy="1457359"/>
            </a:xfrm>
          </p:grpSpPr>
          <p:grpSp>
            <p:nvGrpSpPr>
              <p:cNvPr id="961" name="Group 726"/>
              <p:cNvGrpSpPr>
                <a:grpSpLocks/>
              </p:cNvGrpSpPr>
              <p:nvPr/>
            </p:nvGrpSpPr>
            <p:grpSpPr bwMode="auto">
              <a:xfrm>
                <a:off x="304800" y="2082106"/>
                <a:ext cx="151477" cy="712834"/>
                <a:chOff x="1683497" y="2438191"/>
                <a:chExt cx="151477" cy="712834"/>
              </a:xfrm>
            </p:grpSpPr>
            <p:sp>
              <p:nvSpPr>
                <p:cNvPr id="972"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73" name="Straight Connector 235"/>
                <p:cNvCxnSpPr>
                  <a:cxnSpLocks noChangeShapeType="1"/>
                </p:cNvCxnSpPr>
                <p:nvPr/>
              </p:nvCxnSpPr>
              <p:spPr bwMode="auto">
                <a:xfrm flipV="1">
                  <a:off x="1804902" y="2438191"/>
                  <a:ext cx="0" cy="381594"/>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74"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75"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962" name="Group 727"/>
              <p:cNvGrpSpPr>
                <a:grpSpLocks/>
              </p:cNvGrpSpPr>
              <p:nvPr/>
            </p:nvGrpSpPr>
            <p:grpSpPr bwMode="auto">
              <a:xfrm>
                <a:off x="292403" y="2667000"/>
                <a:ext cx="151477" cy="488290"/>
                <a:chOff x="1683497" y="2662735"/>
                <a:chExt cx="151477" cy="488290"/>
              </a:xfrm>
            </p:grpSpPr>
            <p:sp>
              <p:nvSpPr>
                <p:cNvPr id="968"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69"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70"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71"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963" name="Group 728"/>
              <p:cNvGrpSpPr>
                <a:grpSpLocks/>
              </p:cNvGrpSpPr>
              <p:nvPr/>
            </p:nvGrpSpPr>
            <p:grpSpPr bwMode="auto">
              <a:xfrm>
                <a:off x="285179" y="3051175"/>
                <a:ext cx="151477" cy="488290"/>
                <a:chOff x="1683497" y="2662735"/>
                <a:chExt cx="151477" cy="488290"/>
              </a:xfrm>
            </p:grpSpPr>
            <p:sp>
              <p:nvSpPr>
                <p:cNvPr id="964"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65"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66"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67"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grpSp>
          <p:nvGrpSpPr>
            <p:cNvPr id="681" name="Group 721"/>
            <p:cNvGrpSpPr>
              <a:grpSpLocks/>
            </p:cNvGrpSpPr>
            <p:nvPr/>
          </p:nvGrpSpPr>
          <p:grpSpPr bwMode="auto">
            <a:xfrm>
              <a:off x="5210572" y="2278943"/>
              <a:ext cx="137304" cy="366920"/>
              <a:chOff x="1683497" y="2662735"/>
              <a:chExt cx="151477" cy="488290"/>
            </a:xfrm>
          </p:grpSpPr>
          <p:sp>
            <p:nvSpPr>
              <p:cNvPr id="957"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58"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59"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60"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sp>
          <p:nvSpPr>
            <p:cNvPr id="682" name="Freeform 874"/>
            <p:cNvSpPr>
              <a:spLocks/>
            </p:cNvSpPr>
            <p:nvPr/>
          </p:nvSpPr>
          <p:spPr bwMode="auto">
            <a:xfrm rot="5400000">
              <a:off x="5506629" y="1933678"/>
              <a:ext cx="96838" cy="152780"/>
            </a:xfrm>
            <a:custGeom>
              <a:avLst/>
              <a:gdLst>
                <a:gd name="T0" fmla="*/ 991 w 135467"/>
                <a:gd name="T1" fmla="*/ 58555 h 241300"/>
                <a:gd name="T2" fmla="*/ 20 w 135467"/>
                <a:gd name="T3" fmla="*/ 49310 h 241300"/>
                <a:gd name="T4" fmla="*/ 1052 w 135467"/>
                <a:gd name="T5" fmla="*/ 38523 h 241300"/>
                <a:gd name="T6" fmla="*/ 1234 w 135467"/>
                <a:gd name="T7" fmla="*/ 41604 h 241300"/>
                <a:gd name="T8" fmla="*/ 931 w 135467"/>
                <a:gd name="T9" fmla="*/ 43145 h 241300"/>
                <a:gd name="T10" fmla="*/ 20 w 135467"/>
                <a:gd name="T11" fmla="*/ 29278 h 241300"/>
                <a:gd name="T12" fmla="*/ 1052 w 135467"/>
                <a:gd name="T13" fmla="*/ 18491 h 241300"/>
                <a:gd name="T14" fmla="*/ 1295 w 135467"/>
                <a:gd name="T15" fmla="*/ 21573 h 241300"/>
                <a:gd name="T16" fmla="*/ 1052 w 135467"/>
                <a:gd name="T17" fmla="*/ 23114 h 241300"/>
                <a:gd name="T18" fmla="*/ 20 w 135467"/>
                <a:gd name="T19" fmla="*/ 9246 h 241300"/>
                <a:gd name="T20" fmla="*/ 1052 w 135467"/>
                <a:gd name="T21" fmla="*/ 0 h 241300"/>
                <a:gd name="T22" fmla="*/ 1052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83" name="Straight Connector 235"/>
            <p:cNvCxnSpPr>
              <a:cxnSpLocks noChangeShapeType="1"/>
            </p:cNvCxnSpPr>
            <p:nvPr/>
          </p:nvCxnSpPr>
          <p:spPr bwMode="auto">
            <a:xfrm>
              <a:off x="5612700" y="2012450"/>
              <a:ext cx="1500421"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684" name="Oval 872"/>
            <p:cNvSpPr>
              <a:spLocks noChangeArrowheads="1"/>
            </p:cNvSpPr>
            <p:nvPr/>
          </p:nvSpPr>
          <p:spPr bwMode="auto">
            <a:xfrm rot="5400000">
              <a:off x="5651807" y="1946882"/>
              <a:ext cx="42862" cy="3747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685" name="Straight Connector 235"/>
            <p:cNvCxnSpPr>
              <a:cxnSpLocks noChangeShapeType="1"/>
            </p:cNvCxnSpPr>
            <p:nvPr/>
          </p:nvCxnSpPr>
          <p:spPr bwMode="auto">
            <a:xfrm rot="5400000" flipV="1">
              <a:off x="5142108" y="1694512"/>
              <a:ext cx="0" cy="664451"/>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nvGrpSpPr>
            <p:cNvPr id="686" name="Group 699"/>
            <p:cNvGrpSpPr>
              <a:grpSpLocks/>
            </p:cNvGrpSpPr>
            <p:nvPr/>
          </p:nvGrpSpPr>
          <p:grpSpPr bwMode="auto">
            <a:xfrm>
              <a:off x="6365647" y="1280613"/>
              <a:ext cx="155089" cy="1091964"/>
              <a:chOff x="285179" y="2086174"/>
              <a:chExt cx="171098" cy="1453291"/>
            </a:xfrm>
          </p:grpSpPr>
          <p:grpSp>
            <p:nvGrpSpPr>
              <p:cNvPr id="942" name="Group 705"/>
              <p:cNvGrpSpPr>
                <a:grpSpLocks/>
              </p:cNvGrpSpPr>
              <p:nvPr/>
            </p:nvGrpSpPr>
            <p:grpSpPr bwMode="auto">
              <a:xfrm>
                <a:off x="304800" y="2086174"/>
                <a:ext cx="151477" cy="708766"/>
                <a:chOff x="1683497" y="2442259"/>
                <a:chExt cx="151477" cy="708766"/>
              </a:xfrm>
            </p:grpSpPr>
            <p:sp>
              <p:nvSpPr>
                <p:cNvPr id="953"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54" name="Straight Connector 235"/>
                <p:cNvCxnSpPr>
                  <a:cxnSpLocks noChangeShapeType="1"/>
                </p:cNvCxnSpPr>
                <p:nvPr/>
              </p:nvCxnSpPr>
              <p:spPr bwMode="auto">
                <a:xfrm flipV="1">
                  <a:off x="1804902" y="2442259"/>
                  <a:ext cx="0" cy="37752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55"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56"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943" name="Group 706"/>
              <p:cNvGrpSpPr>
                <a:grpSpLocks/>
              </p:cNvGrpSpPr>
              <p:nvPr/>
            </p:nvGrpSpPr>
            <p:grpSpPr bwMode="auto">
              <a:xfrm>
                <a:off x="292403" y="2667000"/>
                <a:ext cx="151477" cy="488290"/>
                <a:chOff x="1683497" y="2662735"/>
                <a:chExt cx="151477" cy="488290"/>
              </a:xfrm>
            </p:grpSpPr>
            <p:sp>
              <p:nvSpPr>
                <p:cNvPr id="949"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50"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51"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52"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944" name="Group 707"/>
              <p:cNvGrpSpPr>
                <a:grpSpLocks/>
              </p:cNvGrpSpPr>
              <p:nvPr/>
            </p:nvGrpSpPr>
            <p:grpSpPr bwMode="auto">
              <a:xfrm>
                <a:off x="285179" y="3051175"/>
                <a:ext cx="151477" cy="488290"/>
                <a:chOff x="1683497" y="2662735"/>
                <a:chExt cx="151477" cy="488290"/>
              </a:xfrm>
            </p:grpSpPr>
            <p:sp>
              <p:nvSpPr>
                <p:cNvPr id="945"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46"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47"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48"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grpSp>
          <p:nvGrpSpPr>
            <p:cNvPr id="687" name="Group 700"/>
            <p:cNvGrpSpPr>
              <a:grpSpLocks/>
            </p:cNvGrpSpPr>
            <p:nvPr/>
          </p:nvGrpSpPr>
          <p:grpSpPr bwMode="auto">
            <a:xfrm>
              <a:off x="6354984" y="2286912"/>
              <a:ext cx="137304" cy="366888"/>
              <a:chOff x="1683497" y="2662735"/>
              <a:chExt cx="151477" cy="488290"/>
            </a:xfrm>
          </p:grpSpPr>
          <p:sp>
            <p:nvSpPr>
              <p:cNvPr id="938"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39"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40"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41"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688" name="Group 678"/>
            <p:cNvGrpSpPr>
              <a:grpSpLocks/>
            </p:cNvGrpSpPr>
            <p:nvPr/>
          </p:nvGrpSpPr>
          <p:grpSpPr bwMode="auto">
            <a:xfrm>
              <a:off x="6096119" y="1440950"/>
              <a:ext cx="155090" cy="926735"/>
              <a:chOff x="285179" y="2306650"/>
              <a:chExt cx="171098" cy="1232815"/>
            </a:xfrm>
          </p:grpSpPr>
          <p:grpSp>
            <p:nvGrpSpPr>
              <p:cNvPr id="923" name="Group 684"/>
              <p:cNvGrpSpPr>
                <a:grpSpLocks/>
              </p:cNvGrpSpPr>
              <p:nvPr/>
            </p:nvGrpSpPr>
            <p:grpSpPr bwMode="auto">
              <a:xfrm>
                <a:off x="304800" y="2306650"/>
                <a:ext cx="151477" cy="488290"/>
                <a:chOff x="1683497" y="2662735"/>
                <a:chExt cx="151477" cy="488290"/>
              </a:xfrm>
            </p:grpSpPr>
            <p:sp>
              <p:nvSpPr>
                <p:cNvPr id="934"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35"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36"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937"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924" name="Group 685"/>
              <p:cNvGrpSpPr>
                <a:grpSpLocks/>
              </p:cNvGrpSpPr>
              <p:nvPr/>
            </p:nvGrpSpPr>
            <p:grpSpPr bwMode="auto">
              <a:xfrm>
                <a:off x="292403" y="2667000"/>
                <a:ext cx="151477" cy="488290"/>
                <a:chOff x="1683497" y="2662735"/>
                <a:chExt cx="151477" cy="488290"/>
              </a:xfrm>
            </p:grpSpPr>
            <p:sp>
              <p:nvSpPr>
                <p:cNvPr id="930"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31"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32"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933"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925" name="Group 686"/>
              <p:cNvGrpSpPr>
                <a:grpSpLocks/>
              </p:cNvGrpSpPr>
              <p:nvPr/>
            </p:nvGrpSpPr>
            <p:grpSpPr bwMode="auto">
              <a:xfrm>
                <a:off x="285179" y="3051175"/>
                <a:ext cx="151477" cy="488290"/>
                <a:chOff x="1683497" y="2662735"/>
                <a:chExt cx="151477" cy="488290"/>
              </a:xfrm>
            </p:grpSpPr>
            <p:sp>
              <p:nvSpPr>
                <p:cNvPr id="926"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27"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28"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929"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grpSp>
          <p:nvGrpSpPr>
            <p:cNvPr id="689" name="Group 679"/>
            <p:cNvGrpSpPr>
              <a:grpSpLocks/>
            </p:cNvGrpSpPr>
            <p:nvPr/>
          </p:nvGrpSpPr>
          <p:grpSpPr bwMode="auto">
            <a:xfrm>
              <a:off x="6085456" y="2281979"/>
              <a:ext cx="137304" cy="367059"/>
              <a:chOff x="1683497" y="2662735"/>
              <a:chExt cx="151477" cy="488290"/>
            </a:xfrm>
          </p:grpSpPr>
          <p:sp>
            <p:nvSpPr>
              <p:cNvPr id="919"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20"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921"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922"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cxnSp>
          <p:nvCxnSpPr>
            <p:cNvPr id="690" name="Straight Connector 235"/>
            <p:cNvCxnSpPr>
              <a:cxnSpLocks noChangeShapeType="1"/>
            </p:cNvCxnSpPr>
            <p:nvPr/>
          </p:nvCxnSpPr>
          <p:spPr bwMode="auto">
            <a:xfrm flipV="1">
              <a:off x="7090357" y="2660637"/>
              <a:ext cx="0" cy="343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691" name="Oval 1452"/>
            <p:cNvSpPr>
              <a:spLocks noChangeArrowheads="1"/>
            </p:cNvSpPr>
            <p:nvPr/>
          </p:nvSpPr>
          <p:spPr bwMode="auto">
            <a:xfrm>
              <a:off x="7071628" y="2635745"/>
              <a:ext cx="41494" cy="34370"/>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400">
                <a:latin typeface="Arial" panose="020B0604020202020204" pitchFamily="34" charset="0"/>
                <a:ea typeface="Gulim" panose="020B0600000101010101" pitchFamily="34" charset="-127"/>
              </a:endParaRPr>
            </a:p>
          </p:txBody>
        </p:sp>
        <p:sp>
          <p:nvSpPr>
            <p:cNvPr id="692" name="Freeform 874"/>
            <p:cNvSpPr>
              <a:spLocks/>
            </p:cNvSpPr>
            <p:nvPr/>
          </p:nvSpPr>
          <p:spPr bwMode="auto">
            <a:xfrm>
              <a:off x="6373721" y="2743290"/>
              <a:ext cx="116567" cy="127233"/>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3" name="Straight Connector 235"/>
            <p:cNvCxnSpPr>
              <a:cxnSpLocks noChangeShapeType="1"/>
            </p:cNvCxnSpPr>
            <p:nvPr/>
          </p:nvCxnSpPr>
          <p:spPr bwMode="auto">
            <a:xfrm flipV="1">
              <a:off x="6462994" y="2625225"/>
              <a:ext cx="0" cy="11806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694" name="Straight Connector 235"/>
            <p:cNvCxnSpPr>
              <a:cxnSpLocks noChangeShapeType="1"/>
            </p:cNvCxnSpPr>
            <p:nvPr/>
          </p:nvCxnSpPr>
          <p:spPr bwMode="auto">
            <a:xfrm flipV="1">
              <a:off x="6452830" y="2874242"/>
              <a:ext cx="0" cy="11806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695" name="Freeform 874"/>
            <p:cNvSpPr>
              <a:spLocks/>
            </p:cNvSpPr>
            <p:nvPr/>
          </p:nvSpPr>
          <p:spPr bwMode="auto">
            <a:xfrm rot="16200000" flipH="1" flipV="1">
              <a:off x="6621832" y="2901875"/>
              <a:ext cx="96554" cy="15360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696" name="Straight Connector 235"/>
            <p:cNvCxnSpPr>
              <a:cxnSpLocks noChangeShapeType="1"/>
            </p:cNvCxnSpPr>
            <p:nvPr/>
          </p:nvCxnSpPr>
          <p:spPr bwMode="auto">
            <a:xfrm rot="16200000" flipH="1">
              <a:off x="6818179" y="2933078"/>
              <a:ext cx="0" cy="14253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697" name="Straight Connector 235"/>
            <p:cNvCxnSpPr>
              <a:cxnSpLocks noChangeShapeType="1"/>
            </p:cNvCxnSpPr>
            <p:nvPr/>
          </p:nvCxnSpPr>
          <p:spPr bwMode="auto">
            <a:xfrm rot="16200000" flipH="1">
              <a:off x="6517549" y="2924660"/>
              <a:ext cx="0" cy="142536"/>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698" name="Line 237"/>
            <p:cNvSpPr>
              <a:spLocks noChangeShapeType="1"/>
            </p:cNvSpPr>
            <p:nvPr/>
          </p:nvSpPr>
          <p:spPr bwMode="auto">
            <a:xfrm rot="5400000">
              <a:off x="6824983" y="2995907"/>
              <a:ext cx="138113"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699" name="Line 237"/>
            <p:cNvSpPr>
              <a:spLocks noChangeShapeType="1"/>
            </p:cNvSpPr>
            <p:nvPr/>
          </p:nvSpPr>
          <p:spPr bwMode="auto">
            <a:xfrm rot="5400000" flipH="1" flipV="1">
              <a:off x="7025921" y="2928968"/>
              <a:ext cx="0" cy="15134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00" name="Line 237"/>
            <p:cNvSpPr>
              <a:spLocks noChangeShapeType="1"/>
            </p:cNvSpPr>
            <p:nvPr/>
          </p:nvSpPr>
          <p:spPr bwMode="auto">
            <a:xfrm rot="5400000" flipH="1" flipV="1">
              <a:off x="6847917" y="2972364"/>
              <a:ext cx="0" cy="83597"/>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41" name="Line 237"/>
            <p:cNvSpPr>
              <a:spLocks noChangeShapeType="1"/>
            </p:cNvSpPr>
            <p:nvPr/>
          </p:nvSpPr>
          <p:spPr bwMode="auto">
            <a:xfrm rot="5400000">
              <a:off x="6881194" y="2995907"/>
              <a:ext cx="138113"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44" name="Line 237"/>
            <p:cNvSpPr>
              <a:spLocks noChangeShapeType="1"/>
            </p:cNvSpPr>
            <p:nvPr/>
          </p:nvSpPr>
          <p:spPr bwMode="auto">
            <a:xfrm>
              <a:off x="4817089" y="2645863"/>
              <a:ext cx="3900227"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47" name="Line 237"/>
            <p:cNvSpPr>
              <a:spLocks noChangeShapeType="1"/>
            </p:cNvSpPr>
            <p:nvPr/>
          </p:nvSpPr>
          <p:spPr bwMode="auto">
            <a:xfrm>
              <a:off x="4836951" y="1437775"/>
              <a:ext cx="3900228"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73" name="Line 237"/>
            <p:cNvSpPr>
              <a:spLocks noChangeShapeType="1"/>
            </p:cNvSpPr>
            <p:nvPr/>
          </p:nvSpPr>
          <p:spPr bwMode="auto">
            <a:xfrm>
              <a:off x="4817088" y="1728288"/>
              <a:ext cx="3900228"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74" name="Line 237"/>
            <p:cNvSpPr>
              <a:spLocks noChangeShapeType="1"/>
            </p:cNvSpPr>
            <p:nvPr/>
          </p:nvSpPr>
          <p:spPr bwMode="auto">
            <a:xfrm>
              <a:off x="4817089" y="2298200"/>
              <a:ext cx="3900227" cy="0"/>
            </a:xfrm>
            <a:prstGeom prst="line">
              <a:avLst/>
            </a:prstGeom>
            <a:noFill/>
            <a:ln w="19050">
              <a:solidFill>
                <a:schemeClr val="tx1"/>
              </a:solidFill>
              <a:round/>
              <a:headEnd/>
              <a:tailEnd/>
            </a:ln>
          </p:spPr>
          <p:txBody>
            <a:bodyPr/>
            <a:lstStyle/>
            <a:p>
              <a:pPr>
                <a:defRPr/>
              </a:pPr>
              <a:endParaRPr lang="en-US" sz="2000">
                <a:latin typeface="+mn-lt"/>
              </a:endParaRPr>
            </a:p>
          </p:txBody>
        </p:sp>
        <p:cxnSp>
          <p:nvCxnSpPr>
            <p:cNvPr id="775" name="Straight Connector 235"/>
            <p:cNvCxnSpPr>
              <a:cxnSpLocks noChangeShapeType="1"/>
            </p:cNvCxnSpPr>
            <p:nvPr/>
          </p:nvCxnSpPr>
          <p:spPr bwMode="auto">
            <a:xfrm flipV="1">
              <a:off x="5941575" y="2663812"/>
              <a:ext cx="0" cy="343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776" name="Oval 1452"/>
            <p:cNvSpPr>
              <a:spLocks noChangeArrowheads="1"/>
            </p:cNvSpPr>
            <p:nvPr/>
          </p:nvSpPr>
          <p:spPr bwMode="auto">
            <a:xfrm>
              <a:off x="5917044" y="2638920"/>
              <a:ext cx="41574" cy="34370"/>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400">
                <a:latin typeface="Arial" panose="020B0604020202020204" pitchFamily="34" charset="0"/>
                <a:ea typeface="Gulim" panose="020B0600000101010101" pitchFamily="34" charset="-127"/>
              </a:endParaRPr>
            </a:p>
          </p:txBody>
        </p:sp>
        <p:sp>
          <p:nvSpPr>
            <p:cNvPr id="777" name="Freeform 874"/>
            <p:cNvSpPr>
              <a:spLocks/>
            </p:cNvSpPr>
            <p:nvPr/>
          </p:nvSpPr>
          <p:spPr bwMode="auto">
            <a:xfrm>
              <a:off x="5217777" y="2746465"/>
              <a:ext cx="116793" cy="127233"/>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78" name="Straight Connector 235"/>
            <p:cNvCxnSpPr>
              <a:cxnSpLocks noChangeShapeType="1"/>
            </p:cNvCxnSpPr>
            <p:nvPr/>
          </p:nvCxnSpPr>
          <p:spPr bwMode="auto">
            <a:xfrm flipV="1">
              <a:off x="5307223" y="2628400"/>
              <a:ext cx="0" cy="11806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779" name="Straight Connector 235"/>
            <p:cNvCxnSpPr>
              <a:cxnSpLocks noChangeShapeType="1"/>
            </p:cNvCxnSpPr>
            <p:nvPr/>
          </p:nvCxnSpPr>
          <p:spPr bwMode="auto">
            <a:xfrm flipV="1">
              <a:off x="5297041" y="2877417"/>
              <a:ext cx="0" cy="11806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780" name="Freeform 874"/>
            <p:cNvSpPr>
              <a:spLocks/>
            </p:cNvSpPr>
            <p:nvPr/>
          </p:nvSpPr>
          <p:spPr bwMode="auto">
            <a:xfrm rot="16200000" flipH="1" flipV="1">
              <a:off x="5466465" y="2904900"/>
              <a:ext cx="96554" cy="153903"/>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781" name="Straight Connector 235"/>
            <p:cNvCxnSpPr>
              <a:cxnSpLocks noChangeShapeType="1"/>
            </p:cNvCxnSpPr>
            <p:nvPr/>
          </p:nvCxnSpPr>
          <p:spPr bwMode="auto">
            <a:xfrm rot="16200000" flipH="1">
              <a:off x="5663101" y="2936115"/>
              <a:ext cx="0" cy="1428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782" name="Straight Connector 235"/>
            <p:cNvCxnSpPr>
              <a:cxnSpLocks noChangeShapeType="1"/>
            </p:cNvCxnSpPr>
            <p:nvPr/>
          </p:nvCxnSpPr>
          <p:spPr bwMode="auto">
            <a:xfrm rot="16200000" flipH="1">
              <a:off x="5361886" y="2927696"/>
              <a:ext cx="0" cy="1428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783" name="Line 237"/>
            <p:cNvSpPr>
              <a:spLocks noChangeShapeType="1"/>
            </p:cNvSpPr>
            <p:nvPr/>
          </p:nvSpPr>
          <p:spPr bwMode="auto">
            <a:xfrm rot="5400000">
              <a:off x="5670480" y="2999082"/>
              <a:ext cx="138113"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84" name="Line 237"/>
            <p:cNvSpPr>
              <a:spLocks noChangeShapeType="1"/>
            </p:cNvSpPr>
            <p:nvPr/>
          </p:nvSpPr>
          <p:spPr bwMode="auto">
            <a:xfrm rot="5400000" flipH="1" flipV="1">
              <a:off x="5871420" y="2932143"/>
              <a:ext cx="0" cy="151339"/>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85" name="Line 237"/>
            <p:cNvSpPr>
              <a:spLocks noChangeShapeType="1"/>
            </p:cNvSpPr>
            <p:nvPr/>
          </p:nvSpPr>
          <p:spPr bwMode="auto">
            <a:xfrm rot="5400000" flipH="1" flipV="1">
              <a:off x="5693415" y="2975539"/>
              <a:ext cx="0" cy="83597"/>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86" name="Line 237"/>
            <p:cNvSpPr>
              <a:spLocks noChangeShapeType="1"/>
            </p:cNvSpPr>
            <p:nvPr/>
          </p:nvSpPr>
          <p:spPr bwMode="auto">
            <a:xfrm rot="5400000">
              <a:off x="5726693" y="2999082"/>
              <a:ext cx="138113"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787" name="Oval 882"/>
            <p:cNvSpPr>
              <a:spLocks noChangeArrowheads="1"/>
            </p:cNvSpPr>
            <p:nvPr/>
          </p:nvSpPr>
          <p:spPr bwMode="auto">
            <a:xfrm>
              <a:off x="6797471" y="1704475"/>
              <a:ext cx="54770" cy="33338"/>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sp>
          <p:nvSpPr>
            <p:cNvPr id="788" name="Line 237"/>
            <p:cNvSpPr>
              <a:spLocks noChangeShapeType="1"/>
            </p:cNvSpPr>
            <p:nvPr/>
          </p:nvSpPr>
          <p:spPr bwMode="auto">
            <a:xfrm>
              <a:off x="6703785" y="1877513"/>
              <a:ext cx="224847" cy="0"/>
            </a:xfrm>
            <a:prstGeom prst="line">
              <a:avLst/>
            </a:prstGeom>
            <a:noFill/>
            <a:ln w="19050">
              <a:solidFill>
                <a:schemeClr val="tx1"/>
              </a:solidFill>
              <a:round/>
              <a:headEnd/>
              <a:tailEnd/>
            </a:ln>
          </p:spPr>
          <p:txBody>
            <a:bodyPr/>
            <a:lstStyle/>
            <a:p>
              <a:pPr>
                <a:defRPr/>
              </a:pPr>
              <a:endParaRPr lang="en-US" sz="2400">
                <a:latin typeface="+mn-lt"/>
              </a:endParaRPr>
            </a:p>
          </p:txBody>
        </p:sp>
        <p:sp>
          <p:nvSpPr>
            <p:cNvPr id="789" name="Line 237"/>
            <p:cNvSpPr>
              <a:spLocks noChangeShapeType="1"/>
            </p:cNvSpPr>
            <p:nvPr/>
          </p:nvSpPr>
          <p:spPr bwMode="auto">
            <a:xfrm>
              <a:off x="6703785" y="1834650"/>
              <a:ext cx="224847" cy="0"/>
            </a:xfrm>
            <a:prstGeom prst="line">
              <a:avLst/>
            </a:prstGeom>
            <a:noFill/>
            <a:ln w="19050">
              <a:solidFill>
                <a:schemeClr val="tx1"/>
              </a:solidFill>
              <a:round/>
              <a:headEnd/>
              <a:tailEnd/>
            </a:ln>
          </p:spPr>
          <p:txBody>
            <a:bodyPr/>
            <a:lstStyle/>
            <a:p>
              <a:pPr>
                <a:defRPr/>
              </a:pPr>
              <a:endParaRPr lang="en-US" sz="2400">
                <a:latin typeface="+mn-lt"/>
              </a:endParaRPr>
            </a:p>
          </p:txBody>
        </p:sp>
        <p:sp>
          <p:nvSpPr>
            <p:cNvPr id="790" name="Freeform 874"/>
            <p:cNvSpPr>
              <a:spLocks/>
            </p:cNvSpPr>
            <p:nvPr/>
          </p:nvSpPr>
          <p:spPr bwMode="auto">
            <a:xfrm rot="5400000">
              <a:off x="7145490" y="1921053"/>
              <a:ext cx="95250" cy="154222"/>
            </a:xfrm>
            <a:custGeom>
              <a:avLst/>
              <a:gdLst>
                <a:gd name="T0" fmla="*/ 944 w 135467"/>
                <a:gd name="T1" fmla="*/ 60227 h 241300"/>
                <a:gd name="T2" fmla="*/ 19 w 135467"/>
                <a:gd name="T3" fmla="*/ 50717 h 241300"/>
                <a:gd name="T4" fmla="*/ 1002 w 135467"/>
                <a:gd name="T5" fmla="*/ 39623 h 241300"/>
                <a:gd name="T6" fmla="*/ 1175 w 135467"/>
                <a:gd name="T7" fmla="*/ 42793 h 241300"/>
                <a:gd name="T8" fmla="*/ 886 w 135467"/>
                <a:gd name="T9" fmla="*/ 44378 h 241300"/>
                <a:gd name="T10" fmla="*/ 19 w 135467"/>
                <a:gd name="T11" fmla="*/ 30113 h 241300"/>
                <a:gd name="T12" fmla="*/ 1002 w 135467"/>
                <a:gd name="T13" fmla="*/ 19019 h 241300"/>
                <a:gd name="T14" fmla="*/ 1233 w 135467"/>
                <a:gd name="T15" fmla="*/ 22189 h 241300"/>
                <a:gd name="T16" fmla="*/ 1002 w 135467"/>
                <a:gd name="T17" fmla="*/ 23774 h 241300"/>
                <a:gd name="T18" fmla="*/ 19 w 135467"/>
                <a:gd name="T19" fmla="*/ 9510 h 241300"/>
                <a:gd name="T20" fmla="*/ 1002 w 135467"/>
                <a:gd name="T21" fmla="*/ 0 h 241300"/>
                <a:gd name="T22" fmla="*/ 1002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91" name="Oval 872"/>
            <p:cNvSpPr>
              <a:spLocks noChangeArrowheads="1"/>
            </p:cNvSpPr>
            <p:nvPr/>
          </p:nvSpPr>
          <p:spPr bwMode="auto">
            <a:xfrm rot="5400000">
              <a:off x="7290665" y="1924730"/>
              <a:ext cx="41275" cy="3891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792" name="Straight Connector 235"/>
            <p:cNvCxnSpPr>
              <a:cxnSpLocks noChangeShapeType="1"/>
            </p:cNvCxnSpPr>
            <p:nvPr/>
          </p:nvCxnSpPr>
          <p:spPr bwMode="auto">
            <a:xfrm>
              <a:off x="7270225" y="2026738"/>
              <a:ext cx="144709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793" name="Line 237"/>
            <p:cNvSpPr>
              <a:spLocks noChangeShapeType="1"/>
            </p:cNvSpPr>
            <p:nvPr/>
          </p:nvSpPr>
          <p:spPr bwMode="auto">
            <a:xfrm>
              <a:off x="6715315" y="2147388"/>
              <a:ext cx="224847" cy="0"/>
            </a:xfrm>
            <a:prstGeom prst="line">
              <a:avLst/>
            </a:prstGeom>
            <a:noFill/>
            <a:ln w="19050">
              <a:solidFill>
                <a:schemeClr val="tx1"/>
              </a:solidFill>
              <a:round/>
              <a:headEnd/>
              <a:tailEnd/>
            </a:ln>
          </p:spPr>
          <p:txBody>
            <a:bodyPr/>
            <a:lstStyle/>
            <a:p>
              <a:pPr>
                <a:defRPr/>
              </a:pPr>
              <a:endParaRPr lang="en-US" sz="2400">
                <a:latin typeface="+mn-lt"/>
              </a:endParaRPr>
            </a:p>
          </p:txBody>
        </p:sp>
        <p:sp>
          <p:nvSpPr>
            <p:cNvPr id="794" name="Line 237"/>
            <p:cNvSpPr>
              <a:spLocks noChangeShapeType="1"/>
            </p:cNvSpPr>
            <p:nvPr/>
          </p:nvSpPr>
          <p:spPr bwMode="auto">
            <a:xfrm>
              <a:off x="6715315" y="2104525"/>
              <a:ext cx="224847" cy="0"/>
            </a:xfrm>
            <a:prstGeom prst="line">
              <a:avLst/>
            </a:prstGeom>
            <a:noFill/>
            <a:ln w="19050">
              <a:solidFill>
                <a:schemeClr val="tx1"/>
              </a:solidFill>
              <a:round/>
              <a:headEnd/>
              <a:tailEnd/>
            </a:ln>
          </p:spPr>
          <p:txBody>
            <a:bodyPr/>
            <a:lstStyle/>
            <a:p>
              <a:pPr>
                <a:defRPr/>
              </a:pPr>
              <a:endParaRPr lang="en-US" sz="2400">
                <a:latin typeface="+mn-lt"/>
              </a:endParaRPr>
            </a:p>
          </p:txBody>
        </p:sp>
        <p:sp>
          <p:nvSpPr>
            <p:cNvPr id="795" name="Line 237"/>
            <p:cNvSpPr>
              <a:spLocks noChangeShapeType="1"/>
            </p:cNvSpPr>
            <p:nvPr/>
          </p:nvSpPr>
          <p:spPr bwMode="auto">
            <a:xfrm>
              <a:off x="6715315" y="2506163"/>
              <a:ext cx="224847" cy="0"/>
            </a:xfrm>
            <a:prstGeom prst="line">
              <a:avLst/>
            </a:prstGeom>
            <a:noFill/>
            <a:ln w="19050">
              <a:solidFill>
                <a:schemeClr val="tx1"/>
              </a:solidFill>
              <a:round/>
              <a:headEnd/>
              <a:tailEnd/>
            </a:ln>
          </p:spPr>
          <p:txBody>
            <a:bodyPr/>
            <a:lstStyle/>
            <a:p>
              <a:pPr>
                <a:defRPr/>
              </a:pPr>
              <a:endParaRPr lang="en-US" sz="2400">
                <a:latin typeface="+mn-lt"/>
              </a:endParaRPr>
            </a:p>
          </p:txBody>
        </p:sp>
        <p:sp>
          <p:nvSpPr>
            <p:cNvPr id="796" name="Line 237"/>
            <p:cNvSpPr>
              <a:spLocks noChangeShapeType="1"/>
            </p:cNvSpPr>
            <p:nvPr/>
          </p:nvSpPr>
          <p:spPr bwMode="auto">
            <a:xfrm>
              <a:off x="6715315" y="2463300"/>
              <a:ext cx="224847" cy="0"/>
            </a:xfrm>
            <a:prstGeom prst="line">
              <a:avLst/>
            </a:prstGeom>
            <a:noFill/>
            <a:ln w="19050">
              <a:solidFill>
                <a:schemeClr val="tx1"/>
              </a:solidFill>
              <a:round/>
              <a:headEnd/>
              <a:tailEnd/>
            </a:ln>
          </p:spPr>
          <p:txBody>
            <a:bodyPr/>
            <a:lstStyle/>
            <a:p>
              <a:pPr>
                <a:defRPr/>
              </a:pPr>
              <a:endParaRPr lang="en-US" sz="2400">
                <a:latin typeface="+mn-lt"/>
              </a:endParaRPr>
            </a:p>
          </p:txBody>
        </p:sp>
        <p:sp>
          <p:nvSpPr>
            <p:cNvPr id="797" name="Line 237"/>
            <p:cNvSpPr>
              <a:spLocks noChangeShapeType="1"/>
            </p:cNvSpPr>
            <p:nvPr/>
          </p:nvSpPr>
          <p:spPr bwMode="auto">
            <a:xfrm>
              <a:off x="6699461" y="1606050"/>
              <a:ext cx="224847" cy="0"/>
            </a:xfrm>
            <a:prstGeom prst="line">
              <a:avLst/>
            </a:prstGeom>
            <a:noFill/>
            <a:ln w="19050">
              <a:solidFill>
                <a:schemeClr val="tx1"/>
              </a:solidFill>
              <a:round/>
              <a:headEnd/>
              <a:tailEnd/>
            </a:ln>
          </p:spPr>
          <p:txBody>
            <a:bodyPr/>
            <a:lstStyle/>
            <a:p>
              <a:pPr>
                <a:defRPr/>
              </a:pPr>
              <a:endParaRPr lang="en-US" sz="2400">
                <a:latin typeface="+mn-lt"/>
              </a:endParaRPr>
            </a:p>
          </p:txBody>
        </p:sp>
        <p:sp>
          <p:nvSpPr>
            <p:cNvPr id="798" name="Line 237"/>
            <p:cNvSpPr>
              <a:spLocks noChangeShapeType="1"/>
            </p:cNvSpPr>
            <p:nvPr/>
          </p:nvSpPr>
          <p:spPr bwMode="auto">
            <a:xfrm>
              <a:off x="6699461" y="1564775"/>
              <a:ext cx="224847" cy="0"/>
            </a:xfrm>
            <a:prstGeom prst="line">
              <a:avLst/>
            </a:prstGeom>
            <a:noFill/>
            <a:ln w="19050">
              <a:solidFill>
                <a:schemeClr val="tx1"/>
              </a:solidFill>
              <a:round/>
              <a:headEnd/>
              <a:tailEnd/>
            </a:ln>
          </p:spPr>
          <p:txBody>
            <a:bodyPr/>
            <a:lstStyle/>
            <a:p>
              <a:pPr>
                <a:defRPr/>
              </a:pPr>
              <a:endParaRPr lang="en-US" sz="2400">
                <a:latin typeface="+mn-lt"/>
              </a:endParaRPr>
            </a:p>
          </p:txBody>
        </p:sp>
        <p:cxnSp>
          <p:nvCxnSpPr>
            <p:cNvPr id="799" name="Straight Connector 235"/>
            <p:cNvCxnSpPr>
              <a:cxnSpLocks noChangeShapeType="1"/>
            </p:cNvCxnSpPr>
            <p:nvPr/>
          </p:nvCxnSpPr>
          <p:spPr bwMode="auto">
            <a:xfrm>
              <a:off x="8181143" y="1162731"/>
              <a:ext cx="0" cy="274320"/>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00" name="Oval 1452"/>
            <p:cNvSpPr>
              <a:spLocks noChangeArrowheads="1"/>
            </p:cNvSpPr>
            <p:nvPr/>
          </p:nvSpPr>
          <p:spPr bwMode="auto">
            <a:xfrm flipV="1">
              <a:off x="8156641" y="1413963"/>
              <a:ext cx="41798" cy="25400"/>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400">
                <a:latin typeface="Arial" panose="020B0604020202020204" pitchFamily="34" charset="0"/>
                <a:ea typeface="Gulim" panose="020B0600000101010101" pitchFamily="34" charset="-127"/>
              </a:endParaRPr>
            </a:p>
          </p:txBody>
        </p:sp>
        <p:sp>
          <p:nvSpPr>
            <p:cNvPr id="801" name="Freeform 874"/>
            <p:cNvSpPr>
              <a:spLocks/>
            </p:cNvSpPr>
            <p:nvPr/>
          </p:nvSpPr>
          <p:spPr bwMode="auto">
            <a:xfrm flipV="1">
              <a:off x="7459039" y="1263191"/>
              <a:ext cx="116747" cy="95494"/>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02" name="Straight Connector 235"/>
            <p:cNvCxnSpPr>
              <a:cxnSpLocks noChangeShapeType="1"/>
            </p:cNvCxnSpPr>
            <p:nvPr/>
          </p:nvCxnSpPr>
          <p:spPr bwMode="auto">
            <a:xfrm>
              <a:off x="7548451" y="1358685"/>
              <a:ext cx="0" cy="8861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803" name="Straight Connector 235"/>
            <p:cNvCxnSpPr>
              <a:cxnSpLocks noChangeShapeType="1"/>
            </p:cNvCxnSpPr>
            <p:nvPr/>
          </p:nvCxnSpPr>
          <p:spPr bwMode="auto">
            <a:xfrm>
              <a:off x="7538272" y="1181390"/>
              <a:ext cx="0" cy="7900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nvGrpSpPr>
            <p:cNvPr id="804" name="Group 601"/>
            <p:cNvGrpSpPr>
              <a:grpSpLocks/>
            </p:cNvGrpSpPr>
            <p:nvPr/>
          </p:nvGrpSpPr>
          <p:grpSpPr bwMode="auto">
            <a:xfrm rot="5400000" flipH="1">
              <a:off x="7716860" y="923409"/>
              <a:ext cx="72229" cy="443737"/>
              <a:chOff x="1771816" y="2662735"/>
              <a:chExt cx="128435" cy="488290"/>
            </a:xfrm>
          </p:grpSpPr>
          <p:sp>
            <p:nvSpPr>
              <p:cNvPr id="916" name="Freeform 874"/>
              <p:cNvSpPr>
                <a:spLocks/>
              </p:cNvSpPr>
              <p:nvPr/>
            </p:nvSpPr>
            <p:spPr bwMode="auto">
              <a:xfrm rot="10800000" flipV="1">
                <a:off x="1771816"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17"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918"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sp>
          <p:nvSpPr>
            <p:cNvPr id="805" name="Line 237"/>
            <p:cNvSpPr>
              <a:spLocks noChangeShapeType="1"/>
            </p:cNvSpPr>
            <p:nvPr/>
          </p:nvSpPr>
          <p:spPr bwMode="auto">
            <a:xfrm rot="16200000" flipV="1">
              <a:off x="7927764" y="1168694"/>
              <a:ext cx="103188"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06" name="Line 237"/>
            <p:cNvSpPr>
              <a:spLocks noChangeShapeType="1"/>
            </p:cNvSpPr>
            <p:nvPr/>
          </p:nvSpPr>
          <p:spPr bwMode="auto">
            <a:xfrm rot="16200000" flipH="1">
              <a:off x="8111240" y="1087468"/>
              <a:ext cx="0" cy="151339"/>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07" name="Line 237"/>
            <p:cNvSpPr>
              <a:spLocks noChangeShapeType="1"/>
            </p:cNvSpPr>
            <p:nvPr/>
          </p:nvSpPr>
          <p:spPr bwMode="auto">
            <a:xfrm rot="16200000" flipH="1">
              <a:off x="7933237" y="1113401"/>
              <a:ext cx="0" cy="83597"/>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08" name="Line 237"/>
            <p:cNvSpPr>
              <a:spLocks noChangeShapeType="1"/>
            </p:cNvSpPr>
            <p:nvPr/>
          </p:nvSpPr>
          <p:spPr bwMode="auto">
            <a:xfrm rot="16200000" flipV="1">
              <a:off x="7983976" y="1168694"/>
              <a:ext cx="103188" cy="0"/>
            </a:xfrm>
            <a:prstGeom prst="line">
              <a:avLst/>
            </a:prstGeom>
            <a:noFill/>
            <a:ln w="19050">
              <a:solidFill>
                <a:schemeClr val="tx1"/>
              </a:solidFill>
              <a:round/>
              <a:headEnd/>
              <a:tailEnd/>
            </a:ln>
          </p:spPr>
          <p:txBody>
            <a:bodyPr/>
            <a:lstStyle/>
            <a:p>
              <a:pPr>
                <a:defRPr/>
              </a:pPr>
              <a:endParaRPr lang="en-US" sz="2000">
                <a:latin typeface="+mn-lt"/>
              </a:endParaRPr>
            </a:p>
          </p:txBody>
        </p:sp>
        <p:grpSp>
          <p:nvGrpSpPr>
            <p:cNvPr id="809" name="Group 593"/>
            <p:cNvGrpSpPr>
              <a:grpSpLocks/>
            </p:cNvGrpSpPr>
            <p:nvPr/>
          </p:nvGrpSpPr>
          <p:grpSpPr bwMode="auto">
            <a:xfrm rot="16200000">
              <a:off x="8317928" y="2739091"/>
              <a:ext cx="73262" cy="448780"/>
              <a:chOff x="1771816" y="2656098"/>
              <a:chExt cx="128435" cy="494927"/>
            </a:xfrm>
          </p:grpSpPr>
          <p:sp>
            <p:nvSpPr>
              <p:cNvPr id="913" name="Freeform 874"/>
              <p:cNvSpPr>
                <a:spLocks/>
              </p:cNvSpPr>
              <p:nvPr/>
            </p:nvSpPr>
            <p:spPr bwMode="auto">
              <a:xfrm rot="10800000" flipV="1">
                <a:off x="1771816"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14" name="Straight Connector 235"/>
              <p:cNvCxnSpPr>
                <a:cxnSpLocks noChangeShapeType="1"/>
              </p:cNvCxnSpPr>
              <p:nvPr/>
            </p:nvCxnSpPr>
            <p:spPr bwMode="auto">
              <a:xfrm flipV="1">
                <a:off x="1812027" y="2656098"/>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915"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sp>
          <p:nvSpPr>
            <p:cNvPr id="810" name="Line 237"/>
            <p:cNvSpPr>
              <a:spLocks noChangeShapeType="1"/>
            </p:cNvSpPr>
            <p:nvPr/>
          </p:nvSpPr>
          <p:spPr bwMode="auto">
            <a:xfrm rot="5400000" flipH="1" flipV="1">
              <a:off x="8078309" y="2987176"/>
              <a:ext cx="104775" cy="0"/>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11" name="Line 237"/>
            <p:cNvSpPr>
              <a:spLocks noChangeShapeType="1"/>
            </p:cNvSpPr>
            <p:nvPr/>
          </p:nvSpPr>
          <p:spPr bwMode="auto">
            <a:xfrm rot="5400000">
              <a:off x="7999536" y="2905876"/>
              <a:ext cx="0" cy="149898"/>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12" name="Line 237"/>
            <p:cNvSpPr>
              <a:spLocks noChangeShapeType="1"/>
            </p:cNvSpPr>
            <p:nvPr/>
          </p:nvSpPr>
          <p:spPr bwMode="auto">
            <a:xfrm rot="5400000">
              <a:off x="8177540" y="2933397"/>
              <a:ext cx="0" cy="82156"/>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13" name="Line 237"/>
            <p:cNvSpPr>
              <a:spLocks noChangeShapeType="1"/>
            </p:cNvSpPr>
            <p:nvPr/>
          </p:nvSpPr>
          <p:spPr bwMode="auto">
            <a:xfrm rot="5400000" flipH="1" flipV="1">
              <a:off x="8022098" y="2987176"/>
              <a:ext cx="104775" cy="0"/>
            </a:xfrm>
            <a:prstGeom prst="line">
              <a:avLst/>
            </a:prstGeom>
            <a:noFill/>
            <a:ln w="19050">
              <a:solidFill>
                <a:schemeClr val="tx1"/>
              </a:solidFill>
              <a:round/>
              <a:headEnd/>
              <a:tailEnd/>
            </a:ln>
          </p:spPr>
          <p:txBody>
            <a:bodyPr/>
            <a:lstStyle/>
            <a:p>
              <a:pPr>
                <a:defRPr/>
              </a:pPr>
              <a:endParaRPr lang="en-US" sz="2000">
                <a:latin typeface="+mn-lt"/>
              </a:endParaRPr>
            </a:p>
          </p:txBody>
        </p:sp>
        <p:cxnSp>
          <p:nvCxnSpPr>
            <p:cNvPr id="814" name="Straight Connector 235"/>
            <p:cNvCxnSpPr>
              <a:cxnSpLocks noChangeShapeType="1"/>
            </p:cNvCxnSpPr>
            <p:nvPr/>
          </p:nvCxnSpPr>
          <p:spPr bwMode="auto">
            <a:xfrm flipV="1">
              <a:off x="6222382" y="1280613"/>
              <a:ext cx="0" cy="168275"/>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15" name="Line 237"/>
            <p:cNvSpPr>
              <a:spLocks noChangeShapeType="1"/>
            </p:cNvSpPr>
            <p:nvPr/>
          </p:nvSpPr>
          <p:spPr bwMode="auto">
            <a:xfrm flipH="1" flipV="1">
              <a:off x="6827739" y="2150563"/>
              <a:ext cx="0" cy="320675"/>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16" name="Line 237"/>
            <p:cNvSpPr>
              <a:spLocks noChangeShapeType="1"/>
            </p:cNvSpPr>
            <p:nvPr/>
          </p:nvSpPr>
          <p:spPr bwMode="auto">
            <a:xfrm flipH="1" flipV="1">
              <a:off x="6824856" y="1875925"/>
              <a:ext cx="0" cy="220663"/>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17" name="Line 237"/>
            <p:cNvSpPr>
              <a:spLocks noChangeShapeType="1"/>
            </p:cNvSpPr>
            <p:nvPr/>
          </p:nvSpPr>
          <p:spPr bwMode="auto">
            <a:xfrm flipH="1" flipV="1">
              <a:off x="6826297" y="1612400"/>
              <a:ext cx="0" cy="220663"/>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18" name="Line 237"/>
            <p:cNvSpPr>
              <a:spLocks noChangeShapeType="1"/>
            </p:cNvSpPr>
            <p:nvPr/>
          </p:nvSpPr>
          <p:spPr bwMode="auto">
            <a:xfrm flipH="1" flipV="1">
              <a:off x="6826297" y="1433013"/>
              <a:ext cx="0" cy="131762"/>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19" name="Line 237"/>
            <p:cNvSpPr>
              <a:spLocks noChangeShapeType="1"/>
            </p:cNvSpPr>
            <p:nvPr/>
          </p:nvSpPr>
          <p:spPr bwMode="auto">
            <a:xfrm flipH="1" flipV="1">
              <a:off x="6826297" y="2517275"/>
              <a:ext cx="0" cy="131763"/>
            </a:xfrm>
            <a:prstGeom prst="line">
              <a:avLst/>
            </a:prstGeom>
            <a:noFill/>
            <a:ln w="19050">
              <a:solidFill>
                <a:schemeClr val="tx1"/>
              </a:solidFill>
              <a:round/>
              <a:headEnd/>
              <a:tailEnd/>
            </a:ln>
          </p:spPr>
          <p:txBody>
            <a:bodyPr/>
            <a:lstStyle/>
            <a:p>
              <a:pPr>
                <a:defRPr/>
              </a:pPr>
              <a:endParaRPr lang="en-US" sz="2000">
                <a:latin typeface="+mn-lt"/>
              </a:endParaRPr>
            </a:p>
          </p:txBody>
        </p:sp>
        <p:sp>
          <p:nvSpPr>
            <p:cNvPr id="820" name="Oval 882"/>
            <p:cNvSpPr>
              <a:spLocks noChangeArrowheads="1"/>
            </p:cNvSpPr>
            <p:nvPr/>
          </p:nvSpPr>
          <p:spPr bwMode="auto">
            <a:xfrm>
              <a:off x="6800354" y="1428250"/>
              <a:ext cx="56212" cy="34925"/>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sp>
          <p:nvSpPr>
            <p:cNvPr id="821" name="Oval 882"/>
            <p:cNvSpPr>
              <a:spLocks noChangeArrowheads="1"/>
            </p:cNvSpPr>
            <p:nvPr/>
          </p:nvSpPr>
          <p:spPr bwMode="auto">
            <a:xfrm>
              <a:off x="6803235" y="1987050"/>
              <a:ext cx="54770" cy="34925"/>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sp>
          <p:nvSpPr>
            <p:cNvPr id="822" name="Oval 882"/>
            <p:cNvSpPr>
              <a:spLocks noChangeArrowheads="1"/>
            </p:cNvSpPr>
            <p:nvPr/>
          </p:nvSpPr>
          <p:spPr bwMode="auto">
            <a:xfrm>
              <a:off x="6803235" y="2280738"/>
              <a:ext cx="56212" cy="33337"/>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sp>
          <p:nvSpPr>
            <p:cNvPr id="823" name="Oval 882"/>
            <p:cNvSpPr>
              <a:spLocks noChangeArrowheads="1"/>
            </p:cNvSpPr>
            <p:nvPr/>
          </p:nvSpPr>
          <p:spPr bwMode="auto">
            <a:xfrm>
              <a:off x="6803235" y="2620463"/>
              <a:ext cx="54770" cy="34925"/>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grpSp>
          <p:nvGrpSpPr>
            <p:cNvPr id="824" name="Group 561"/>
            <p:cNvGrpSpPr>
              <a:grpSpLocks/>
            </p:cNvGrpSpPr>
            <p:nvPr/>
          </p:nvGrpSpPr>
          <p:grpSpPr bwMode="auto">
            <a:xfrm flipH="1">
              <a:off x="7516693" y="1440950"/>
              <a:ext cx="155663" cy="927100"/>
              <a:chOff x="285179" y="2306650"/>
              <a:chExt cx="171098" cy="1232815"/>
            </a:xfrm>
          </p:grpSpPr>
          <p:grpSp>
            <p:nvGrpSpPr>
              <p:cNvPr id="898" name="Group 649"/>
              <p:cNvGrpSpPr>
                <a:grpSpLocks/>
              </p:cNvGrpSpPr>
              <p:nvPr/>
            </p:nvGrpSpPr>
            <p:grpSpPr bwMode="auto">
              <a:xfrm>
                <a:off x="304800" y="2306650"/>
                <a:ext cx="151477" cy="488290"/>
                <a:chOff x="1683497" y="2662735"/>
                <a:chExt cx="151477" cy="488290"/>
              </a:xfrm>
            </p:grpSpPr>
            <p:sp>
              <p:nvSpPr>
                <p:cNvPr id="909"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10"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11"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12"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899" name="Group 650"/>
              <p:cNvGrpSpPr>
                <a:grpSpLocks/>
              </p:cNvGrpSpPr>
              <p:nvPr/>
            </p:nvGrpSpPr>
            <p:grpSpPr bwMode="auto">
              <a:xfrm>
                <a:off x="292403" y="2667000"/>
                <a:ext cx="151477" cy="488290"/>
                <a:chOff x="1683497" y="2662735"/>
                <a:chExt cx="151477" cy="488290"/>
              </a:xfrm>
            </p:grpSpPr>
            <p:sp>
              <p:nvSpPr>
                <p:cNvPr id="905"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06"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07"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08"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900" name="Group 651"/>
              <p:cNvGrpSpPr>
                <a:grpSpLocks/>
              </p:cNvGrpSpPr>
              <p:nvPr/>
            </p:nvGrpSpPr>
            <p:grpSpPr bwMode="auto">
              <a:xfrm>
                <a:off x="285179" y="3051175"/>
                <a:ext cx="151477" cy="488290"/>
                <a:chOff x="1683497" y="2662735"/>
                <a:chExt cx="151477" cy="488290"/>
              </a:xfrm>
            </p:grpSpPr>
            <p:sp>
              <p:nvSpPr>
                <p:cNvPr id="901"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902"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903"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904"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grpSp>
          <p:nvGrpSpPr>
            <p:cNvPr id="825" name="Group 562"/>
            <p:cNvGrpSpPr>
              <a:grpSpLocks/>
            </p:cNvGrpSpPr>
            <p:nvPr/>
          </p:nvGrpSpPr>
          <p:grpSpPr bwMode="auto">
            <a:xfrm flipH="1">
              <a:off x="7545520" y="2282325"/>
              <a:ext cx="136925" cy="366713"/>
              <a:chOff x="1683497" y="2662735"/>
              <a:chExt cx="151477" cy="488290"/>
            </a:xfrm>
          </p:grpSpPr>
          <p:sp>
            <p:nvSpPr>
              <p:cNvPr id="894"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95"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896"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897"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826" name="Group 563"/>
            <p:cNvGrpSpPr>
              <a:grpSpLocks/>
            </p:cNvGrpSpPr>
            <p:nvPr/>
          </p:nvGrpSpPr>
          <p:grpSpPr bwMode="auto">
            <a:xfrm flipH="1">
              <a:off x="7786220" y="1436188"/>
              <a:ext cx="155663" cy="927100"/>
              <a:chOff x="285179" y="2306650"/>
              <a:chExt cx="171098" cy="1232815"/>
            </a:xfrm>
          </p:grpSpPr>
          <p:grpSp>
            <p:nvGrpSpPr>
              <p:cNvPr id="879" name="Group 630"/>
              <p:cNvGrpSpPr>
                <a:grpSpLocks/>
              </p:cNvGrpSpPr>
              <p:nvPr/>
            </p:nvGrpSpPr>
            <p:grpSpPr bwMode="auto">
              <a:xfrm>
                <a:off x="304800" y="2306650"/>
                <a:ext cx="151477" cy="488290"/>
                <a:chOff x="1683497" y="2662735"/>
                <a:chExt cx="151477" cy="488290"/>
              </a:xfrm>
            </p:grpSpPr>
            <p:sp>
              <p:nvSpPr>
                <p:cNvPr id="890"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91"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92"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893"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880" name="Group 631"/>
              <p:cNvGrpSpPr>
                <a:grpSpLocks/>
              </p:cNvGrpSpPr>
              <p:nvPr/>
            </p:nvGrpSpPr>
            <p:grpSpPr bwMode="auto">
              <a:xfrm>
                <a:off x="292403" y="2667000"/>
                <a:ext cx="151477" cy="488290"/>
                <a:chOff x="1683497" y="2662735"/>
                <a:chExt cx="151477" cy="488290"/>
              </a:xfrm>
            </p:grpSpPr>
            <p:sp>
              <p:nvSpPr>
                <p:cNvPr id="886"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87"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88"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889"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881" name="Group 632"/>
              <p:cNvGrpSpPr>
                <a:grpSpLocks/>
              </p:cNvGrpSpPr>
              <p:nvPr/>
            </p:nvGrpSpPr>
            <p:grpSpPr bwMode="auto">
              <a:xfrm>
                <a:off x="285179" y="3051175"/>
                <a:ext cx="151477" cy="488290"/>
                <a:chOff x="1683497" y="2662735"/>
                <a:chExt cx="151477" cy="488290"/>
              </a:xfrm>
            </p:grpSpPr>
            <p:sp>
              <p:nvSpPr>
                <p:cNvPr id="882"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83"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84"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885"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grpSp>
          <p:nvGrpSpPr>
            <p:cNvPr id="827" name="Group 564"/>
            <p:cNvGrpSpPr>
              <a:grpSpLocks/>
            </p:cNvGrpSpPr>
            <p:nvPr/>
          </p:nvGrpSpPr>
          <p:grpSpPr bwMode="auto">
            <a:xfrm flipH="1">
              <a:off x="7815047" y="2277563"/>
              <a:ext cx="138367" cy="366712"/>
              <a:chOff x="1683497" y="2662735"/>
              <a:chExt cx="151477" cy="488290"/>
            </a:xfrm>
          </p:grpSpPr>
          <p:sp>
            <p:nvSpPr>
              <p:cNvPr id="875"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76"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77"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878"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828" name="Group 561"/>
            <p:cNvGrpSpPr>
              <a:grpSpLocks/>
            </p:cNvGrpSpPr>
            <p:nvPr/>
          </p:nvGrpSpPr>
          <p:grpSpPr bwMode="auto">
            <a:xfrm flipH="1">
              <a:off x="8515708" y="1447300"/>
              <a:ext cx="155663" cy="927100"/>
              <a:chOff x="285179" y="2306650"/>
              <a:chExt cx="171098" cy="1232815"/>
            </a:xfrm>
          </p:grpSpPr>
          <p:grpSp>
            <p:nvGrpSpPr>
              <p:cNvPr id="860" name="Group 649"/>
              <p:cNvGrpSpPr>
                <a:grpSpLocks/>
              </p:cNvGrpSpPr>
              <p:nvPr/>
            </p:nvGrpSpPr>
            <p:grpSpPr bwMode="auto">
              <a:xfrm>
                <a:off x="304800" y="2306650"/>
                <a:ext cx="151477" cy="488290"/>
                <a:chOff x="1683497" y="2662735"/>
                <a:chExt cx="151477" cy="488290"/>
              </a:xfrm>
            </p:grpSpPr>
            <p:sp>
              <p:nvSpPr>
                <p:cNvPr id="871"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72"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873"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874"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861" name="Group 650"/>
              <p:cNvGrpSpPr>
                <a:grpSpLocks/>
              </p:cNvGrpSpPr>
              <p:nvPr/>
            </p:nvGrpSpPr>
            <p:grpSpPr bwMode="auto">
              <a:xfrm>
                <a:off x="292403" y="2667000"/>
                <a:ext cx="151477" cy="488290"/>
                <a:chOff x="1683497" y="2662735"/>
                <a:chExt cx="151477" cy="488290"/>
              </a:xfrm>
            </p:grpSpPr>
            <p:sp>
              <p:nvSpPr>
                <p:cNvPr id="867"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68"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869"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870"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862" name="Group 651"/>
              <p:cNvGrpSpPr>
                <a:grpSpLocks/>
              </p:cNvGrpSpPr>
              <p:nvPr/>
            </p:nvGrpSpPr>
            <p:grpSpPr bwMode="auto">
              <a:xfrm>
                <a:off x="285179" y="3051175"/>
                <a:ext cx="151477" cy="488290"/>
                <a:chOff x="1683497" y="2662735"/>
                <a:chExt cx="151477" cy="488290"/>
              </a:xfrm>
            </p:grpSpPr>
            <p:sp>
              <p:nvSpPr>
                <p:cNvPr id="863"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64"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865"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866"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grpSp>
          <p:nvGrpSpPr>
            <p:cNvPr id="829" name="Group 562"/>
            <p:cNvGrpSpPr>
              <a:grpSpLocks/>
            </p:cNvGrpSpPr>
            <p:nvPr/>
          </p:nvGrpSpPr>
          <p:grpSpPr bwMode="auto">
            <a:xfrm flipH="1">
              <a:off x="8544535" y="2288675"/>
              <a:ext cx="136925" cy="366713"/>
              <a:chOff x="1683497" y="2662735"/>
              <a:chExt cx="151477" cy="488290"/>
            </a:xfrm>
          </p:grpSpPr>
          <p:sp>
            <p:nvSpPr>
              <p:cNvPr id="856"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57" name="Straight Connector 235"/>
              <p:cNvCxnSpPr>
                <a:cxnSpLocks noChangeShapeType="1"/>
              </p:cNvCxnSpPr>
              <p:nvPr/>
            </p:nvCxnSpPr>
            <p:spPr bwMode="auto">
              <a:xfrm flipV="1">
                <a:off x="1804902" y="2662735"/>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sp>
            <p:nvSpPr>
              <p:cNvPr id="858" name="Oval 872"/>
              <p:cNvSpPr>
                <a:spLocks noChangeArrowheads="1"/>
              </p:cNvSpPr>
              <p:nvPr/>
            </p:nvSpPr>
            <p:spPr bwMode="auto">
              <a:xfrm>
                <a:off x="1683497" y="2753637"/>
                <a:ext cx="56118" cy="4130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a:latin typeface="Arial" panose="020B0604020202020204" pitchFamily="34" charset="0"/>
                  <a:ea typeface="Gulim" panose="020B0600000101010101" pitchFamily="34" charset="-127"/>
                </a:endParaRPr>
              </a:p>
            </p:txBody>
          </p:sp>
          <p:cxnSp>
            <p:nvCxnSpPr>
              <p:cNvPr id="859" name="Straight Connector 235"/>
              <p:cNvCxnSpPr>
                <a:cxnSpLocks noChangeShapeType="1"/>
              </p:cNvCxnSpPr>
              <p:nvPr/>
            </p:nvCxnSpPr>
            <p:spPr bwMode="auto">
              <a:xfrm flipV="1">
                <a:off x="1793704" y="2993976"/>
                <a:ext cx="0" cy="157049"/>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grpSp>
        <p:grpSp>
          <p:nvGrpSpPr>
            <p:cNvPr id="830" name="Group 563"/>
            <p:cNvGrpSpPr>
              <a:grpSpLocks/>
            </p:cNvGrpSpPr>
            <p:nvPr/>
          </p:nvGrpSpPr>
          <p:grpSpPr bwMode="auto">
            <a:xfrm flipH="1">
              <a:off x="8261042" y="1443327"/>
              <a:ext cx="155663" cy="927100"/>
              <a:chOff x="285179" y="2306650"/>
              <a:chExt cx="171098" cy="1232815"/>
            </a:xfrm>
          </p:grpSpPr>
          <p:grpSp>
            <p:nvGrpSpPr>
              <p:cNvPr id="841" name="Group 630"/>
              <p:cNvGrpSpPr>
                <a:grpSpLocks/>
              </p:cNvGrpSpPr>
              <p:nvPr/>
            </p:nvGrpSpPr>
            <p:grpSpPr bwMode="auto">
              <a:xfrm>
                <a:off x="304800" y="2306650"/>
                <a:ext cx="151477" cy="488290"/>
                <a:chOff x="1683497" y="2662735"/>
                <a:chExt cx="151477" cy="488290"/>
              </a:xfrm>
            </p:grpSpPr>
            <p:sp>
              <p:nvSpPr>
                <p:cNvPr id="852"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53"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54"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855"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842" name="Group 631"/>
              <p:cNvGrpSpPr>
                <a:grpSpLocks/>
              </p:cNvGrpSpPr>
              <p:nvPr/>
            </p:nvGrpSpPr>
            <p:grpSpPr bwMode="auto">
              <a:xfrm>
                <a:off x="292403" y="2667000"/>
                <a:ext cx="151477" cy="488290"/>
                <a:chOff x="1683497" y="2662735"/>
                <a:chExt cx="151477" cy="488290"/>
              </a:xfrm>
            </p:grpSpPr>
            <p:sp>
              <p:nvSpPr>
                <p:cNvPr id="848"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49"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50"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851"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nvGrpSpPr>
              <p:cNvPr id="843" name="Group 632"/>
              <p:cNvGrpSpPr>
                <a:grpSpLocks/>
              </p:cNvGrpSpPr>
              <p:nvPr/>
            </p:nvGrpSpPr>
            <p:grpSpPr bwMode="auto">
              <a:xfrm>
                <a:off x="285179" y="3051175"/>
                <a:ext cx="151477" cy="488290"/>
                <a:chOff x="1683497" y="2662735"/>
                <a:chExt cx="151477" cy="488290"/>
              </a:xfrm>
            </p:grpSpPr>
            <p:sp>
              <p:nvSpPr>
                <p:cNvPr id="844"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45"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46"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847"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grpSp>
        <p:grpSp>
          <p:nvGrpSpPr>
            <p:cNvPr id="831" name="Group 564"/>
            <p:cNvGrpSpPr>
              <a:grpSpLocks/>
            </p:cNvGrpSpPr>
            <p:nvPr/>
          </p:nvGrpSpPr>
          <p:grpSpPr bwMode="auto">
            <a:xfrm flipH="1">
              <a:off x="8289869" y="2284702"/>
              <a:ext cx="138367" cy="366712"/>
              <a:chOff x="1683497" y="2662735"/>
              <a:chExt cx="151477" cy="488290"/>
            </a:xfrm>
          </p:grpSpPr>
          <p:sp>
            <p:nvSpPr>
              <p:cNvPr id="837" name="Freeform 874"/>
              <p:cNvSpPr>
                <a:spLocks/>
              </p:cNvSpPr>
              <p:nvPr/>
            </p:nvSpPr>
            <p:spPr bwMode="auto">
              <a:xfrm>
                <a:off x="1706539" y="2819784"/>
                <a:ext cx="128435" cy="169245"/>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38" name="Straight Connector 235"/>
              <p:cNvCxnSpPr>
                <a:cxnSpLocks noChangeShapeType="1"/>
              </p:cNvCxnSpPr>
              <p:nvPr/>
            </p:nvCxnSpPr>
            <p:spPr bwMode="auto">
              <a:xfrm flipV="1">
                <a:off x="1804902" y="2662735"/>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sp>
            <p:nvSpPr>
              <p:cNvPr id="839" name="Oval 872"/>
              <p:cNvSpPr>
                <a:spLocks noChangeArrowheads="1"/>
              </p:cNvSpPr>
              <p:nvPr/>
            </p:nvSpPr>
            <p:spPr bwMode="auto">
              <a:xfrm>
                <a:off x="1683497" y="2753637"/>
                <a:ext cx="56118" cy="41303"/>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ko-KR" altLang="en-US" sz="2000" b="1">
                  <a:latin typeface="Arial" panose="020B0604020202020204" pitchFamily="34" charset="0"/>
                  <a:ea typeface="Gulim" panose="020B0600000101010101" pitchFamily="34" charset="-127"/>
                </a:endParaRPr>
              </a:p>
            </p:txBody>
          </p:sp>
          <p:cxnSp>
            <p:nvCxnSpPr>
              <p:cNvPr id="840" name="Straight Connector 235"/>
              <p:cNvCxnSpPr>
                <a:cxnSpLocks noChangeShapeType="1"/>
              </p:cNvCxnSpPr>
              <p:nvPr/>
            </p:nvCxnSpPr>
            <p:spPr bwMode="auto">
              <a:xfrm flipV="1">
                <a:off x="1793704" y="2993976"/>
                <a:ext cx="0" cy="157049"/>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cxnSp>
        </p:grpSp>
        <p:sp>
          <p:nvSpPr>
            <p:cNvPr id="832" name="Freeform 874"/>
            <p:cNvSpPr>
              <a:spLocks/>
            </p:cNvSpPr>
            <p:nvPr/>
          </p:nvSpPr>
          <p:spPr bwMode="auto">
            <a:xfrm>
              <a:off x="8496951" y="2746465"/>
              <a:ext cx="116793" cy="127233"/>
            </a:xfrm>
            <a:custGeom>
              <a:avLst/>
              <a:gdLst>
                <a:gd name="T0" fmla="*/ 3078 w 135467"/>
                <a:gd name="T1" fmla="*/ 59573 h 241300"/>
                <a:gd name="T2" fmla="*/ 62 w 135467"/>
                <a:gd name="T3" fmla="*/ 50167 h 241300"/>
                <a:gd name="T4" fmla="*/ 3267 w 135467"/>
                <a:gd name="T5" fmla="*/ 39193 h 241300"/>
                <a:gd name="T6" fmla="*/ 3834 w 135467"/>
                <a:gd name="T7" fmla="*/ 42328 h 241300"/>
                <a:gd name="T8" fmla="*/ 2890 w 135467"/>
                <a:gd name="T9" fmla="*/ 43896 h 241300"/>
                <a:gd name="T10" fmla="*/ 62 w 135467"/>
                <a:gd name="T11" fmla="*/ 29787 h 241300"/>
                <a:gd name="T12" fmla="*/ 3267 w 135467"/>
                <a:gd name="T13" fmla="*/ 18813 h 241300"/>
                <a:gd name="T14" fmla="*/ 4022 w 135467"/>
                <a:gd name="T15" fmla="*/ 21948 h 241300"/>
                <a:gd name="T16" fmla="*/ 3267 w 135467"/>
                <a:gd name="T17" fmla="*/ 23516 h 241300"/>
                <a:gd name="T18" fmla="*/ 62 w 135467"/>
                <a:gd name="T19" fmla="*/ 9406 h 241300"/>
                <a:gd name="T20" fmla="*/ 3267 w 135467"/>
                <a:gd name="T21" fmla="*/ 0 h 241300"/>
                <a:gd name="T22" fmla="*/ 3267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833" name="Straight Connector 235"/>
            <p:cNvCxnSpPr>
              <a:cxnSpLocks noChangeShapeType="1"/>
            </p:cNvCxnSpPr>
            <p:nvPr/>
          </p:nvCxnSpPr>
          <p:spPr bwMode="auto">
            <a:xfrm flipV="1">
              <a:off x="8586397" y="2628400"/>
              <a:ext cx="0" cy="11806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834" name="Straight Connector 235"/>
            <p:cNvCxnSpPr>
              <a:cxnSpLocks noChangeShapeType="1"/>
            </p:cNvCxnSpPr>
            <p:nvPr/>
          </p:nvCxnSpPr>
          <p:spPr bwMode="auto">
            <a:xfrm flipV="1">
              <a:off x="8576215" y="2877417"/>
              <a:ext cx="0" cy="118065"/>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cxnSp>
        <p:cxnSp>
          <p:nvCxnSpPr>
            <p:cNvPr id="835" name="Straight Connector 235"/>
            <p:cNvCxnSpPr>
              <a:cxnSpLocks noChangeShapeType="1"/>
            </p:cNvCxnSpPr>
            <p:nvPr/>
          </p:nvCxnSpPr>
          <p:spPr bwMode="auto">
            <a:xfrm flipV="1">
              <a:off x="7935312" y="2645064"/>
              <a:ext cx="0" cy="343709"/>
            </a:xfrm>
            <a:prstGeom prst="line">
              <a:avLst/>
            </a:prstGeom>
            <a:noFill/>
            <a:ln w="19050" algn="ctr">
              <a:solidFill>
                <a:schemeClr val="tx1"/>
              </a:solidFill>
              <a:round/>
              <a:headEnd/>
              <a:tailEnd/>
            </a:ln>
            <a:extLst>
              <a:ext uri="{909E8E84-426E-40DD-AFC4-6F175D3DCCD1}">
                <a14:hiddenFill xmlns:a14="http://schemas.microsoft.com/office/drawing/2010/main">
                  <a:noFill/>
                </a14:hiddenFill>
              </a:ext>
            </a:extLst>
          </p:spPr>
        </p:cxnSp>
        <p:sp>
          <p:nvSpPr>
            <p:cNvPr id="836" name="Oval 1452"/>
            <p:cNvSpPr>
              <a:spLocks noChangeArrowheads="1"/>
            </p:cNvSpPr>
            <p:nvPr/>
          </p:nvSpPr>
          <p:spPr bwMode="auto">
            <a:xfrm>
              <a:off x="7909198" y="2623596"/>
              <a:ext cx="41494" cy="34370"/>
            </a:xfrm>
            <a:prstGeom prst="ellipse">
              <a:avLst/>
            </a:prstGeom>
            <a:solidFill>
              <a:schemeClr val="tx1"/>
            </a:solidFill>
            <a:ln w="19050" algn="ctr">
              <a:solidFill>
                <a:schemeClr val="tx1"/>
              </a:solidFill>
              <a:round/>
              <a:headEnd/>
              <a:tailEnd/>
            </a:ln>
          </p:spPr>
          <p:txBody>
            <a:bodyPr anchor="ct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eaLnBrk="1" hangingPunct="1">
                <a:spcBef>
                  <a:spcPct val="0"/>
                </a:spcBef>
                <a:buClrTx/>
                <a:buSzTx/>
                <a:buFontTx/>
                <a:buNone/>
              </a:pPr>
              <a:endParaRPr lang="ko-KR" altLang="en-US" sz="2400">
                <a:latin typeface="Arial" panose="020B0604020202020204" pitchFamily="34" charset="0"/>
                <a:ea typeface="Gulim" panose="020B0600000101010101" pitchFamily="34" charset="-127"/>
              </a:endParaRPr>
            </a:p>
          </p:txBody>
        </p:sp>
      </p:grpSp>
      <p:grpSp>
        <p:nvGrpSpPr>
          <p:cNvPr id="976" name="Group 975"/>
          <p:cNvGrpSpPr/>
          <p:nvPr/>
        </p:nvGrpSpPr>
        <p:grpSpPr>
          <a:xfrm>
            <a:off x="4642756" y="1844202"/>
            <a:ext cx="3880531" cy="583879"/>
            <a:chOff x="4806269" y="1711940"/>
            <a:chExt cx="3880531" cy="583879"/>
          </a:xfrm>
        </p:grpSpPr>
        <p:sp>
          <p:nvSpPr>
            <p:cNvPr id="977" name="Rounded Rectangle 976"/>
            <p:cNvSpPr>
              <a:spLocks noChangeArrowheads="1"/>
            </p:cNvSpPr>
            <p:nvPr/>
          </p:nvSpPr>
          <p:spPr bwMode="auto">
            <a:xfrm>
              <a:off x="4806269" y="1711940"/>
              <a:ext cx="3880531" cy="583879"/>
            </a:xfrm>
            <a:prstGeom prst="roundRect">
              <a:avLst>
                <a:gd name="adj" fmla="val 11338"/>
              </a:avLst>
            </a:prstGeom>
            <a:solidFill>
              <a:srgbClr val="FFC000">
                <a:alpha val="14902"/>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978" name="TextBox 16"/>
            <p:cNvSpPr txBox="1">
              <a:spLocks noChangeArrowheads="1"/>
            </p:cNvSpPr>
            <p:nvPr/>
          </p:nvSpPr>
          <p:spPr bwMode="auto">
            <a:xfrm>
              <a:off x="5081751" y="1830988"/>
              <a:ext cx="1008062" cy="23177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err="1" smtClean="0">
                  <a:latin typeface="+mn-lt"/>
                </a:rPr>
                <a:t>L</a:t>
              </a:r>
              <a:r>
                <a:rPr lang="en-US" altLang="en-US" sz="1600" b="1" baseline="-25000" dirty="0" err="1" smtClean="0">
                  <a:latin typeface="+mn-lt"/>
                </a:rPr>
                <a:t>PCB_Plane</a:t>
              </a:r>
              <a:endParaRPr lang="en-US" altLang="en-US" sz="1600" b="1" baseline="-25000" dirty="0">
                <a:latin typeface="+mn-lt"/>
              </a:endParaRPr>
            </a:p>
          </p:txBody>
        </p:sp>
      </p:grpSp>
      <p:grpSp>
        <p:nvGrpSpPr>
          <p:cNvPr id="979" name="Group 978"/>
          <p:cNvGrpSpPr/>
          <p:nvPr/>
        </p:nvGrpSpPr>
        <p:grpSpPr>
          <a:xfrm>
            <a:off x="4662418" y="1506537"/>
            <a:ext cx="2376488" cy="352835"/>
            <a:chOff x="4825931" y="1374275"/>
            <a:chExt cx="2376488" cy="352835"/>
          </a:xfrm>
        </p:grpSpPr>
        <p:sp>
          <p:nvSpPr>
            <p:cNvPr id="980" name="TextBox 16"/>
            <p:cNvSpPr txBox="1">
              <a:spLocks noChangeArrowheads="1"/>
            </p:cNvSpPr>
            <p:nvPr/>
          </p:nvSpPr>
          <p:spPr bwMode="auto">
            <a:xfrm>
              <a:off x="5319290" y="1374275"/>
              <a:ext cx="1008062" cy="23177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smtClean="0">
                  <a:latin typeface="+mn-lt"/>
                </a:rPr>
                <a:t>L</a:t>
              </a:r>
              <a:r>
                <a:rPr lang="en-US" altLang="en-US" sz="1600" b="1" baseline="-25000" dirty="0" smtClean="0">
                  <a:latin typeface="+mn-lt"/>
                </a:rPr>
                <a:t>PCB_IC</a:t>
              </a:r>
              <a:endParaRPr lang="en-US" altLang="en-US" sz="1600" b="1" baseline="-25000" dirty="0">
                <a:latin typeface="+mn-lt"/>
              </a:endParaRPr>
            </a:p>
          </p:txBody>
        </p:sp>
        <p:sp>
          <p:nvSpPr>
            <p:cNvPr id="981" name="Rounded Rectangle 980"/>
            <p:cNvSpPr>
              <a:spLocks noChangeArrowheads="1"/>
            </p:cNvSpPr>
            <p:nvPr/>
          </p:nvSpPr>
          <p:spPr bwMode="auto">
            <a:xfrm>
              <a:off x="4825931" y="1457235"/>
              <a:ext cx="2376488" cy="269875"/>
            </a:xfrm>
            <a:prstGeom prst="roundRect">
              <a:avLst>
                <a:gd name="adj" fmla="val 11338"/>
              </a:avLst>
            </a:prstGeom>
            <a:solidFill>
              <a:srgbClr val="0631EA">
                <a:alpha val="14902"/>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982" name="Group 981"/>
          <p:cNvGrpSpPr>
            <a:grpSpLocks/>
          </p:cNvGrpSpPr>
          <p:nvPr/>
        </p:nvGrpSpPr>
        <p:grpSpPr bwMode="auto">
          <a:xfrm>
            <a:off x="4629210" y="2416963"/>
            <a:ext cx="2344877" cy="343697"/>
            <a:chOff x="4554175" y="3833112"/>
            <a:chExt cx="2375775" cy="343713"/>
          </a:xfrm>
        </p:grpSpPr>
        <p:sp>
          <p:nvSpPr>
            <p:cNvPr id="983" name="Rounded Rectangle 548"/>
            <p:cNvSpPr>
              <a:spLocks noChangeArrowheads="1"/>
            </p:cNvSpPr>
            <p:nvPr/>
          </p:nvSpPr>
          <p:spPr bwMode="auto">
            <a:xfrm>
              <a:off x="4575493" y="3858130"/>
              <a:ext cx="2354457" cy="318695"/>
            </a:xfrm>
            <a:prstGeom prst="roundRect">
              <a:avLst>
                <a:gd name="adj" fmla="val 11338"/>
              </a:avLst>
            </a:prstGeom>
            <a:solidFill>
              <a:srgbClr val="FF0000">
                <a:alpha val="14902"/>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984" name="TextBox 16"/>
            <p:cNvSpPr txBox="1">
              <a:spLocks noChangeArrowheads="1"/>
            </p:cNvSpPr>
            <p:nvPr/>
          </p:nvSpPr>
          <p:spPr bwMode="auto">
            <a:xfrm>
              <a:off x="4554175" y="3833112"/>
              <a:ext cx="1411403" cy="33815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err="1" smtClean="0">
                  <a:latin typeface="+mn-lt"/>
                </a:rPr>
                <a:t>L</a:t>
              </a:r>
              <a:r>
                <a:rPr lang="en-US" altLang="en-US" sz="1600" b="1" baseline="-25000" dirty="0" err="1" smtClean="0">
                  <a:latin typeface="+mn-lt"/>
                </a:rPr>
                <a:t>PCB_Decap</a:t>
              </a:r>
              <a:endParaRPr lang="en-US" altLang="en-US" sz="1600" b="1" baseline="-25000" dirty="0">
                <a:latin typeface="+mn-lt"/>
              </a:endParaRPr>
            </a:p>
          </p:txBody>
        </p:sp>
      </p:grpSp>
      <p:grpSp>
        <p:nvGrpSpPr>
          <p:cNvPr id="985" name="Group 984"/>
          <p:cNvGrpSpPr/>
          <p:nvPr/>
        </p:nvGrpSpPr>
        <p:grpSpPr>
          <a:xfrm>
            <a:off x="6422016" y="1500818"/>
            <a:ext cx="1729153" cy="369257"/>
            <a:chOff x="6585529" y="1368556"/>
            <a:chExt cx="1729153" cy="369257"/>
          </a:xfrm>
        </p:grpSpPr>
        <p:sp>
          <p:nvSpPr>
            <p:cNvPr id="986" name="Rounded Rectangle 985"/>
            <p:cNvSpPr>
              <a:spLocks noChangeArrowheads="1"/>
            </p:cNvSpPr>
            <p:nvPr/>
          </p:nvSpPr>
          <p:spPr bwMode="auto">
            <a:xfrm>
              <a:off x="6585529" y="1429975"/>
              <a:ext cx="1506615" cy="307838"/>
            </a:xfrm>
            <a:prstGeom prst="roundRect">
              <a:avLst>
                <a:gd name="adj" fmla="val 11338"/>
              </a:avLst>
            </a:prstGeom>
            <a:solidFill>
              <a:srgbClr val="FF0000">
                <a:alpha val="14902"/>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987" name="TextBox 16"/>
            <p:cNvSpPr txBox="1">
              <a:spLocks noChangeArrowheads="1"/>
            </p:cNvSpPr>
            <p:nvPr/>
          </p:nvSpPr>
          <p:spPr bwMode="auto">
            <a:xfrm>
              <a:off x="7079607" y="1368556"/>
              <a:ext cx="1235075" cy="23177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err="1" smtClean="0">
                  <a:latin typeface="+mn-lt"/>
                </a:rPr>
                <a:t>L</a:t>
              </a:r>
              <a:r>
                <a:rPr lang="en-US" altLang="en-US" sz="1600" b="1" baseline="-25000" dirty="0" err="1" smtClean="0">
                  <a:latin typeface="+mn-lt"/>
                </a:rPr>
                <a:t>PCB_Decap</a:t>
              </a:r>
              <a:endParaRPr lang="en-US" altLang="en-US" sz="1600" b="1" baseline="-25000" dirty="0">
                <a:latin typeface="+mn-lt"/>
              </a:endParaRPr>
            </a:p>
          </p:txBody>
        </p:sp>
      </p:grpSp>
      <p:grpSp>
        <p:nvGrpSpPr>
          <p:cNvPr id="988" name="Group 987"/>
          <p:cNvGrpSpPr/>
          <p:nvPr/>
        </p:nvGrpSpPr>
        <p:grpSpPr>
          <a:xfrm>
            <a:off x="6481937" y="2415076"/>
            <a:ext cx="2263264" cy="339099"/>
            <a:chOff x="6645450" y="2282814"/>
            <a:chExt cx="2263264" cy="339099"/>
          </a:xfrm>
        </p:grpSpPr>
        <p:sp>
          <p:nvSpPr>
            <p:cNvPr id="989" name="Rounded Rectangle 988"/>
            <p:cNvSpPr>
              <a:spLocks noChangeArrowheads="1"/>
            </p:cNvSpPr>
            <p:nvPr/>
          </p:nvSpPr>
          <p:spPr bwMode="auto">
            <a:xfrm>
              <a:off x="6645450" y="2314075"/>
              <a:ext cx="2021687" cy="307838"/>
            </a:xfrm>
            <a:prstGeom prst="roundRect">
              <a:avLst>
                <a:gd name="adj" fmla="val 11338"/>
              </a:avLst>
            </a:prstGeom>
            <a:solidFill>
              <a:srgbClr val="FF0000">
                <a:alpha val="14902"/>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990" name="TextBox 16"/>
            <p:cNvSpPr txBox="1">
              <a:spLocks noChangeArrowheads="1"/>
            </p:cNvSpPr>
            <p:nvPr/>
          </p:nvSpPr>
          <p:spPr bwMode="auto">
            <a:xfrm>
              <a:off x="7827470" y="2282814"/>
              <a:ext cx="1081244" cy="338554"/>
            </a:xfrm>
            <a:prstGeom prst="rect">
              <a:avLst/>
            </a:prstGeom>
            <a:noFill/>
            <a:ln>
              <a:noFill/>
            </a:ln>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err="1" smtClean="0">
                  <a:latin typeface="+mn-lt"/>
                </a:rPr>
                <a:t>L</a:t>
              </a:r>
              <a:r>
                <a:rPr lang="en-US" altLang="en-US" sz="1600" b="1" baseline="-25000" dirty="0" err="1" smtClean="0">
                  <a:latin typeface="+mn-lt"/>
                </a:rPr>
                <a:t>PCB_Decap</a:t>
              </a:r>
              <a:endParaRPr lang="en-US" altLang="en-US" sz="1600" b="1" baseline="-25000" dirty="0">
                <a:latin typeface="+mn-lt"/>
              </a:endParaRPr>
            </a:p>
          </p:txBody>
        </p:sp>
      </p:grpSp>
      <p:grpSp>
        <p:nvGrpSpPr>
          <p:cNvPr id="991" name="Group 990"/>
          <p:cNvGrpSpPr/>
          <p:nvPr/>
        </p:nvGrpSpPr>
        <p:grpSpPr>
          <a:xfrm>
            <a:off x="243965" y="1219200"/>
            <a:ext cx="8481310" cy="1981492"/>
            <a:chOff x="243965" y="1219200"/>
            <a:chExt cx="8481310" cy="1981492"/>
          </a:xfrm>
        </p:grpSpPr>
        <p:grpSp>
          <p:nvGrpSpPr>
            <p:cNvPr id="992" name="Group 991"/>
            <p:cNvGrpSpPr/>
            <p:nvPr/>
          </p:nvGrpSpPr>
          <p:grpSpPr>
            <a:xfrm>
              <a:off x="2496244" y="1219200"/>
              <a:ext cx="1099974" cy="322591"/>
              <a:chOff x="2496244" y="1269582"/>
              <a:chExt cx="1099974" cy="322591"/>
            </a:xfrm>
          </p:grpSpPr>
          <p:sp>
            <p:nvSpPr>
              <p:cNvPr id="1011" name="Rounded Rectangle 1010"/>
              <p:cNvSpPr>
                <a:spLocks noChangeArrowheads="1"/>
              </p:cNvSpPr>
              <p:nvPr/>
            </p:nvSpPr>
            <p:spPr bwMode="auto">
              <a:xfrm>
                <a:off x="2496244" y="1529826"/>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2" name="TextBox 1011"/>
              <p:cNvSpPr txBox="1"/>
              <p:nvPr/>
            </p:nvSpPr>
            <p:spPr>
              <a:xfrm>
                <a:off x="2704043" y="1269582"/>
                <a:ext cx="892175" cy="306388"/>
              </a:xfrm>
              <a:prstGeom prst="rect">
                <a:avLst/>
              </a:prstGeom>
              <a:noFill/>
            </p:spPr>
            <p:txBody>
              <a:bodyPr>
                <a:spAutoFit/>
              </a:bodyPr>
              <a:lstStyle/>
              <a:p>
                <a:pPr>
                  <a:defRPr/>
                </a:pPr>
                <a:r>
                  <a:rPr lang="en-US" sz="1400" b="1">
                    <a:latin typeface="+mj-lt"/>
                    <a:cs typeface="Arial" charset="0"/>
                  </a:rPr>
                  <a:t>L</a:t>
                </a:r>
                <a:r>
                  <a:rPr lang="en-US" sz="1400" b="1" baseline="-25000">
                    <a:latin typeface="+mj-lt"/>
                    <a:cs typeface="Arial" charset="0"/>
                  </a:rPr>
                  <a:t>above</a:t>
                </a:r>
                <a:endParaRPr lang="en-US" sz="1400" b="1" baseline="-25000" dirty="0">
                  <a:latin typeface="+mj-lt"/>
                  <a:cs typeface="Arial" charset="0"/>
                </a:endParaRPr>
              </a:p>
            </p:txBody>
          </p:sp>
        </p:grpSp>
        <p:grpSp>
          <p:nvGrpSpPr>
            <p:cNvPr id="993" name="Group 992"/>
            <p:cNvGrpSpPr/>
            <p:nvPr/>
          </p:nvGrpSpPr>
          <p:grpSpPr>
            <a:xfrm>
              <a:off x="243965" y="2883192"/>
              <a:ext cx="1710796" cy="317500"/>
              <a:chOff x="243965" y="2933574"/>
              <a:chExt cx="1710796" cy="317500"/>
            </a:xfrm>
          </p:grpSpPr>
          <p:sp>
            <p:nvSpPr>
              <p:cNvPr id="1009" name="Rounded Rectangle 1008"/>
              <p:cNvSpPr>
                <a:spLocks noChangeArrowheads="1"/>
              </p:cNvSpPr>
              <p:nvPr/>
            </p:nvSpPr>
            <p:spPr bwMode="auto">
              <a:xfrm>
                <a:off x="746954" y="2970166"/>
                <a:ext cx="1207807" cy="7113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0" name="TextBox 1009"/>
              <p:cNvSpPr txBox="1"/>
              <p:nvPr/>
            </p:nvSpPr>
            <p:spPr>
              <a:xfrm>
                <a:off x="243965" y="2933574"/>
                <a:ext cx="882650" cy="317500"/>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4" name="Group 993"/>
            <p:cNvGrpSpPr/>
            <p:nvPr/>
          </p:nvGrpSpPr>
          <p:grpSpPr>
            <a:xfrm>
              <a:off x="7717212" y="2719490"/>
              <a:ext cx="1008063" cy="340519"/>
              <a:chOff x="6669160" y="3813967"/>
              <a:chExt cx="1008063" cy="340519"/>
            </a:xfrm>
          </p:grpSpPr>
          <p:sp>
            <p:nvSpPr>
              <p:cNvPr id="1007" name="TextBox 16"/>
              <p:cNvSpPr txBox="1">
                <a:spLocks noChangeArrowheads="1"/>
              </p:cNvSpPr>
              <p:nvPr/>
            </p:nvSpPr>
            <p:spPr bwMode="auto">
              <a:xfrm>
                <a:off x="6669160" y="3813967"/>
                <a:ext cx="1008063" cy="230187"/>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err="1" smtClean="0">
                    <a:latin typeface="+mn-lt"/>
                  </a:rPr>
                  <a:t>L</a:t>
                </a:r>
                <a:r>
                  <a:rPr lang="en-US" altLang="en-US" sz="1600" b="1" baseline="-25000" dirty="0" err="1" smtClean="0">
                    <a:latin typeface="+mn-lt"/>
                  </a:rPr>
                  <a:t>above</a:t>
                </a:r>
                <a:endParaRPr lang="en-US" altLang="en-US" sz="1600" b="1" baseline="-25000" dirty="0">
                  <a:latin typeface="+mn-lt"/>
                </a:endParaRPr>
              </a:p>
            </p:txBody>
          </p:sp>
          <p:sp>
            <p:nvSpPr>
              <p:cNvPr id="1008" name="Rounded Rectangle 1007"/>
              <p:cNvSpPr>
                <a:spLocks noChangeArrowheads="1"/>
              </p:cNvSpPr>
              <p:nvPr/>
            </p:nvSpPr>
            <p:spPr bwMode="auto">
              <a:xfrm>
                <a:off x="7119143" y="3929061"/>
                <a:ext cx="300037" cy="225425"/>
              </a:xfrm>
              <a:prstGeom prst="roundRect">
                <a:avLst>
                  <a:gd name="adj" fmla="val 11338"/>
                </a:avLst>
              </a:prstGeom>
              <a:solidFill>
                <a:srgbClr val="00B050">
                  <a:alpha val="14902"/>
                </a:srgbClr>
              </a:solidFill>
              <a:ln w="9525" algn="ctr">
                <a:solidFill>
                  <a:schemeClr val="tx1"/>
                </a:solidFill>
                <a:prstDash val="dash"/>
                <a:round/>
                <a:headEnd/>
                <a:tailEnd/>
              </a:ln>
            </p:spPr>
            <p:txBody>
              <a:bodyPr>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995" name="Group 994"/>
            <p:cNvGrpSpPr/>
            <p:nvPr/>
          </p:nvGrpSpPr>
          <p:grpSpPr>
            <a:xfrm>
              <a:off x="4559468" y="2754960"/>
              <a:ext cx="1008062" cy="312090"/>
              <a:chOff x="6041799" y="3521926"/>
              <a:chExt cx="1008062" cy="312090"/>
            </a:xfrm>
          </p:grpSpPr>
          <p:sp>
            <p:nvSpPr>
              <p:cNvPr id="1005" name="Rounded Rectangle 1004"/>
              <p:cNvSpPr>
                <a:spLocks noChangeArrowheads="1"/>
              </p:cNvSpPr>
              <p:nvPr/>
            </p:nvSpPr>
            <p:spPr bwMode="auto">
              <a:xfrm>
                <a:off x="6362649" y="3583191"/>
                <a:ext cx="338138" cy="250825"/>
              </a:xfrm>
              <a:prstGeom prst="roundRect">
                <a:avLst>
                  <a:gd name="adj" fmla="val 11338"/>
                </a:avLst>
              </a:prstGeom>
              <a:solidFill>
                <a:srgbClr val="00B050">
                  <a:alpha val="14902"/>
                </a:srgbClr>
              </a:solidFill>
              <a:ln w="9525" algn="ctr">
                <a:solidFill>
                  <a:schemeClr val="tx1"/>
                </a:solidFill>
                <a:prstDash val="dash"/>
                <a:round/>
                <a:headEnd/>
                <a:tailEnd/>
              </a:ln>
            </p:spPr>
            <p:txBody>
              <a:bodyPr>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6" name="TextBox 16"/>
              <p:cNvSpPr txBox="1">
                <a:spLocks noChangeArrowheads="1"/>
              </p:cNvSpPr>
              <p:nvPr/>
            </p:nvSpPr>
            <p:spPr bwMode="auto">
              <a:xfrm>
                <a:off x="6041799" y="3521926"/>
                <a:ext cx="1008062" cy="23177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err="1" smtClean="0">
                    <a:latin typeface="+mn-lt"/>
                  </a:rPr>
                  <a:t>L</a:t>
                </a:r>
                <a:r>
                  <a:rPr lang="en-US" altLang="en-US" sz="1600" b="1" baseline="-25000" dirty="0" err="1" smtClean="0">
                    <a:latin typeface="+mn-lt"/>
                  </a:rPr>
                  <a:t>above</a:t>
                </a:r>
                <a:endParaRPr lang="en-US" altLang="en-US" sz="1600" b="1" baseline="-25000" dirty="0">
                  <a:latin typeface="+mn-lt"/>
                </a:endParaRPr>
              </a:p>
            </p:txBody>
          </p:sp>
        </p:grpSp>
        <p:grpSp>
          <p:nvGrpSpPr>
            <p:cNvPr id="996" name="Group 995"/>
            <p:cNvGrpSpPr/>
            <p:nvPr/>
          </p:nvGrpSpPr>
          <p:grpSpPr>
            <a:xfrm>
              <a:off x="7165061" y="1249362"/>
              <a:ext cx="1198886" cy="292934"/>
              <a:chOff x="7328574" y="1117100"/>
              <a:chExt cx="1198886" cy="292934"/>
            </a:xfrm>
          </p:grpSpPr>
          <p:sp>
            <p:nvSpPr>
              <p:cNvPr id="1003" name="TextBox 16"/>
              <p:cNvSpPr txBox="1">
                <a:spLocks noChangeArrowheads="1"/>
              </p:cNvSpPr>
              <p:nvPr/>
            </p:nvSpPr>
            <p:spPr bwMode="auto">
              <a:xfrm>
                <a:off x="7519398" y="1117100"/>
                <a:ext cx="1008062" cy="23177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err="1" smtClean="0">
                    <a:latin typeface="+mn-lt"/>
                  </a:rPr>
                  <a:t>L</a:t>
                </a:r>
                <a:r>
                  <a:rPr lang="en-US" altLang="en-US" sz="1600" b="1" baseline="-25000" dirty="0" err="1" smtClean="0">
                    <a:latin typeface="+mn-lt"/>
                  </a:rPr>
                  <a:t>above</a:t>
                </a:r>
                <a:endParaRPr lang="en-US" altLang="en-US" sz="1600" b="1" baseline="-25000" dirty="0">
                  <a:latin typeface="+mn-lt"/>
                </a:endParaRPr>
              </a:p>
            </p:txBody>
          </p:sp>
          <p:sp>
            <p:nvSpPr>
              <p:cNvPr id="1004" name="Rounded Rectangle 1003"/>
              <p:cNvSpPr>
                <a:spLocks noChangeArrowheads="1"/>
              </p:cNvSpPr>
              <p:nvPr/>
            </p:nvSpPr>
            <p:spPr bwMode="auto">
              <a:xfrm>
                <a:off x="7328574" y="1203659"/>
                <a:ext cx="347663" cy="206375"/>
              </a:xfrm>
              <a:prstGeom prst="roundRect">
                <a:avLst>
                  <a:gd name="adj" fmla="val 11338"/>
                </a:avLst>
              </a:prstGeom>
              <a:solidFill>
                <a:srgbClr val="00B050">
                  <a:alpha val="14902"/>
                </a:srgbClr>
              </a:solidFill>
              <a:ln w="9525" algn="ctr">
                <a:solidFill>
                  <a:schemeClr val="tx1"/>
                </a:solidFill>
                <a:prstDash val="dash"/>
                <a:round/>
                <a:headEnd/>
                <a:tailEnd/>
              </a:ln>
            </p:spPr>
            <p:txBody>
              <a:bodyPr>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997" name="Group 996"/>
            <p:cNvGrpSpPr/>
            <p:nvPr/>
          </p:nvGrpSpPr>
          <p:grpSpPr>
            <a:xfrm>
              <a:off x="2277349" y="2851681"/>
              <a:ext cx="892175" cy="306388"/>
              <a:chOff x="2277349" y="2902063"/>
              <a:chExt cx="892175" cy="306388"/>
            </a:xfrm>
          </p:grpSpPr>
          <p:sp>
            <p:nvSpPr>
              <p:cNvPr id="1001" name="Rounded Rectangle 1000"/>
              <p:cNvSpPr>
                <a:spLocks noChangeArrowheads="1"/>
              </p:cNvSpPr>
              <p:nvPr/>
            </p:nvSpPr>
            <p:spPr bwMode="auto">
              <a:xfrm>
                <a:off x="2808317" y="2977573"/>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2" name="TextBox 1001"/>
              <p:cNvSpPr txBox="1"/>
              <p:nvPr/>
            </p:nvSpPr>
            <p:spPr>
              <a:xfrm>
                <a:off x="2277349" y="2902063"/>
                <a:ext cx="892175" cy="306388"/>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8" name="Group 997"/>
            <p:cNvGrpSpPr/>
            <p:nvPr/>
          </p:nvGrpSpPr>
          <p:grpSpPr>
            <a:xfrm>
              <a:off x="5779295" y="2785336"/>
              <a:ext cx="1008062" cy="312090"/>
              <a:chOff x="6041799" y="3521926"/>
              <a:chExt cx="1008062" cy="312090"/>
            </a:xfrm>
          </p:grpSpPr>
          <p:sp>
            <p:nvSpPr>
              <p:cNvPr id="999" name="Rounded Rectangle 998"/>
              <p:cNvSpPr>
                <a:spLocks noChangeArrowheads="1"/>
              </p:cNvSpPr>
              <p:nvPr/>
            </p:nvSpPr>
            <p:spPr bwMode="auto">
              <a:xfrm>
                <a:off x="6362649" y="3583191"/>
                <a:ext cx="338138" cy="250825"/>
              </a:xfrm>
              <a:prstGeom prst="roundRect">
                <a:avLst>
                  <a:gd name="adj" fmla="val 11338"/>
                </a:avLst>
              </a:prstGeom>
              <a:solidFill>
                <a:srgbClr val="00B050">
                  <a:alpha val="14902"/>
                </a:srgbClr>
              </a:solidFill>
              <a:ln w="9525" algn="ctr">
                <a:solidFill>
                  <a:schemeClr val="tx1"/>
                </a:solidFill>
                <a:prstDash val="dash"/>
                <a:round/>
                <a:headEnd/>
                <a:tailEnd/>
              </a:ln>
            </p:spPr>
            <p:txBody>
              <a:bodyPr>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0" name="TextBox 16"/>
              <p:cNvSpPr txBox="1">
                <a:spLocks noChangeArrowheads="1"/>
              </p:cNvSpPr>
              <p:nvPr/>
            </p:nvSpPr>
            <p:spPr bwMode="auto">
              <a:xfrm>
                <a:off x="6041799" y="3521926"/>
                <a:ext cx="1008062" cy="231775"/>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600" b="1" dirty="0" err="1" smtClean="0">
                    <a:latin typeface="+mn-lt"/>
                  </a:rPr>
                  <a:t>L</a:t>
                </a:r>
                <a:r>
                  <a:rPr lang="en-US" altLang="en-US" sz="1600" b="1" baseline="-25000" dirty="0" err="1" smtClean="0">
                    <a:latin typeface="+mn-lt"/>
                  </a:rPr>
                  <a:t>above</a:t>
                </a:r>
                <a:endParaRPr lang="en-US" altLang="en-US" sz="1600" b="1" baseline="-25000" dirty="0">
                  <a:latin typeface="+mn-lt"/>
                </a:endParaRPr>
              </a:p>
            </p:txBody>
          </p:sp>
        </p:grpSp>
      </p:grpSp>
      <p:sp>
        <p:nvSpPr>
          <p:cNvPr id="1013" name="Right Arrow 1012"/>
          <p:cNvSpPr/>
          <p:nvPr/>
        </p:nvSpPr>
        <p:spPr>
          <a:xfrm>
            <a:off x="3612702" y="1697666"/>
            <a:ext cx="499898" cy="43068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5" name="Group 1014"/>
          <p:cNvGrpSpPr/>
          <p:nvPr/>
        </p:nvGrpSpPr>
        <p:grpSpPr>
          <a:xfrm>
            <a:off x="745029" y="1580609"/>
            <a:ext cx="1214986" cy="403581"/>
            <a:chOff x="739775" y="1638940"/>
            <a:chExt cx="1214986" cy="403581"/>
          </a:xfrm>
        </p:grpSpPr>
        <p:sp>
          <p:nvSpPr>
            <p:cNvPr id="1016" name="TextBox 1015"/>
            <p:cNvSpPr txBox="1"/>
            <p:nvPr/>
          </p:nvSpPr>
          <p:spPr>
            <a:xfrm>
              <a:off x="863635" y="1683421"/>
              <a:ext cx="749300" cy="317500"/>
            </a:xfrm>
            <a:prstGeom prst="rect">
              <a:avLst/>
            </a:prstGeom>
            <a:noFill/>
          </p:spPr>
          <p:txBody>
            <a:bodyPr>
              <a:spAutoFit/>
            </a:bodyPr>
            <a:lstStyle/>
            <a:p>
              <a:pPr>
                <a:defRPr/>
              </a:pPr>
              <a:r>
                <a:rPr lang="en-US" sz="1400" b="1" dirty="0">
                  <a:latin typeface="+mj-lt"/>
                  <a:cs typeface="Arial" charset="0"/>
                </a:rPr>
                <a:t>L</a:t>
              </a:r>
              <a:r>
                <a:rPr lang="en-US" sz="1400" b="1" baseline="-25000" dirty="0">
                  <a:latin typeface="+mj-lt"/>
                  <a:cs typeface="Arial" charset="0"/>
                </a:rPr>
                <a:t>PCB_IC</a:t>
              </a:r>
            </a:p>
          </p:txBody>
        </p:sp>
        <p:sp>
          <p:nvSpPr>
            <p:cNvPr id="1017" name="Rounded Rectangle 1016"/>
            <p:cNvSpPr>
              <a:spLocks noChangeArrowheads="1"/>
            </p:cNvSpPr>
            <p:nvPr/>
          </p:nvSpPr>
          <p:spPr bwMode="auto">
            <a:xfrm>
              <a:off x="739775" y="1638940"/>
              <a:ext cx="1214986" cy="403581"/>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020" name="Group 1019"/>
          <p:cNvGrpSpPr/>
          <p:nvPr/>
        </p:nvGrpSpPr>
        <p:grpSpPr>
          <a:xfrm>
            <a:off x="2235522" y="1580609"/>
            <a:ext cx="1061007" cy="394548"/>
            <a:chOff x="2230268" y="1638940"/>
            <a:chExt cx="1061007" cy="394548"/>
          </a:xfrm>
        </p:grpSpPr>
        <p:sp>
          <p:nvSpPr>
            <p:cNvPr id="1120" name="TextBox 1119"/>
            <p:cNvSpPr txBox="1"/>
            <p:nvPr/>
          </p:nvSpPr>
          <p:spPr>
            <a:xfrm>
              <a:off x="2230268" y="1661591"/>
              <a:ext cx="1061007"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sp>
          <p:nvSpPr>
            <p:cNvPr id="1360" name="Rounded Rectangle 1359"/>
            <p:cNvSpPr>
              <a:spLocks noChangeArrowheads="1"/>
            </p:cNvSpPr>
            <p:nvPr/>
          </p:nvSpPr>
          <p:spPr bwMode="auto">
            <a:xfrm>
              <a:off x="2461303" y="1638940"/>
              <a:ext cx="350272" cy="394548"/>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366" name="Group 1365"/>
          <p:cNvGrpSpPr/>
          <p:nvPr/>
        </p:nvGrpSpPr>
        <p:grpSpPr>
          <a:xfrm>
            <a:off x="746648" y="2251976"/>
            <a:ext cx="1255810" cy="630557"/>
            <a:chOff x="741394" y="2310307"/>
            <a:chExt cx="1255810" cy="630557"/>
          </a:xfrm>
        </p:grpSpPr>
        <p:sp>
          <p:nvSpPr>
            <p:cNvPr id="1369" name="Rounded Rectangle 1368"/>
            <p:cNvSpPr>
              <a:spLocks noChangeArrowheads="1"/>
            </p:cNvSpPr>
            <p:nvPr/>
          </p:nvSpPr>
          <p:spPr bwMode="auto">
            <a:xfrm>
              <a:off x="741394" y="2310307"/>
              <a:ext cx="1242504"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372" name="TextBox 1371"/>
            <p:cNvSpPr txBox="1"/>
            <p:nvPr/>
          </p:nvSpPr>
          <p:spPr>
            <a:xfrm>
              <a:off x="960590" y="2525507"/>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375" name="Group 1374"/>
          <p:cNvGrpSpPr/>
          <p:nvPr/>
        </p:nvGrpSpPr>
        <p:grpSpPr>
          <a:xfrm>
            <a:off x="2458885" y="2251976"/>
            <a:ext cx="1036614" cy="630557"/>
            <a:chOff x="2453631" y="2310307"/>
            <a:chExt cx="1036614" cy="630557"/>
          </a:xfrm>
        </p:grpSpPr>
        <p:sp>
          <p:nvSpPr>
            <p:cNvPr id="1398" name="Rounded Rectangle 1397"/>
            <p:cNvSpPr>
              <a:spLocks noChangeArrowheads="1"/>
            </p:cNvSpPr>
            <p:nvPr/>
          </p:nvSpPr>
          <p:spPr bwMode="auto">
            <a:xfrm>
              <a:off x="2793109" y="2310307"/>
              <a:ext cx="341581"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12" name="TextBox 1411"/>
            <p:cNvSpPr txBox="1"/>
            <p:nvPr/>
          </p:nvSpPr>
          <p:spPr>
            <a:xfrm>
              <a:off x="2453631" y="2577574"/>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415" name="Group 1414"/>
          <p:cNvGrpSpPr/>
          <p:nvPr/>
        </p:nvGrpSpPr>
        <p:grpSpPr>
          <a:xfrm>
            <a:off x="696540" y="1923901"/>
            <a:ext cx="2602158" cy="307777"/>
            <a:chOff x="691286" y="1982232"/>
            <a:chExt cx="2602158" cy="307777"/>
          </a:xfrm>
        </p:grpSpPr>
        <p:sp>
          <p:nvSpPr>
            <p:cNvPr id="1418" name="Rounded Rectangle 1417"/>
            <p:cNvSpPr>
              <a:spLocks noChangeArrowheads="1"/>
            </p:cNvSpPr>
            <p:nvPr/>
          </p:nvSpPr>
          <p:spPr bwMode="auto">
            <a:xfrm>
              <a:off x="691286" y="2070275"/>
              <a:ext cx="2443404" cy="208923"/>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21" name="TextBox 1420"/>
            <p:cNvSpPr txBox="1"/>
            <p:nvPr/>
          </p:nvSpPr>
          <p:spPr>
            <a:xfrm>
              <a:off x="1783995" y="1982232"/>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sp>
        <p:nvSpPr>
          <p:cNvPr id="556" name="Right Arrow 555"/>
          <p:cNvSpPr/>
          <p:nvPr/>
        </p:nvSpPr>
        <p:spPr>
          <a:xfrm rot="8166457">
            <a:off x="4473315" y="3490658"/>
            <a:ext cx="507948" cy="4172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7" name="Group 556"/>
          <p:cNvGrpSpPr/>
          <p:nvPr/>
        </p:nvGrpSpPr>
        <p:grpSpPr>
          <a:xfrm>
            <a:off x="351848" y="3172345"/>
            <a:ext cx="4433098" cy="2352396"/>
            <a:chOff x="3505200" y="2628504"/>
            <a:chExt cx="4436984" cy="2280613"/>
          </a:xfrm>
        </p:grpSpPr>
        <p:cxnSp>
          <p:nvCxnSpPr>
            <p:cNvPr id="558" name="Straight Connector 582">
              <a:extLst>
                <a:ext uri="{FF2B5EF4-FFF2-40B4-BE49-F238E27FC236}">
                  <a16:creationId xmlns:a16="http://schemas.microsoft.com/office/drawing/2014/main" id="{9A6C705E-08B7-406F-8CB5-DC9C058E4D3E}"/>
                </a:ext>
              </a:extLst>
            </p:cNvPr>
            <p:cNvCxnSpPr>
              <a:cxnSpLocks noChangeShapeType="1"/>
            </p:cNvCxnSpPr>
            <p:nvPr/>
          </p:nvCxnSpPr>
          <p:spPr bwMode="auto">
            <a:xfrm>
              <a:off x="3505200" y="4894711"/>
              <a:ext cx="3729508"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559" name="Freeform 599">
              <a:extLst>
                <a:ext uri="{FF2B5EF4-FFF2-40B4-BE49-F238E27FC236}">
                  <a16:creationId xmlns:a16="http://schemas.microsoft.com/office/drawing/2014/main" id="{6E3EF712-BACD-4858-9408-35810DA3AD7C}"/>
                </a:ext>
              </a:extLst>
            </p:cNvPr>
            <p:cNvSpPr>
              <a:spLocks/>
            </p:cNvSpPr>
            <p:nvPr/>
          </p:nvSpPr>
          <p:spPr bwMode="auto">
            <a:xfrm rot="10800000" flipH="1">
              <a:off x="5416244" y="3759791"/>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560" name="Straight Connector 600">
              <a:extLst>
                <a:ext uri="{FF2B5EF4-FFF2-40B4-BE49-F238E27FC236}">
                  <a16:creationId xmlns:a16="http://schemas.microsoft.com/office/drawing/2014/main" id="{8D148D7C-ED41-4B29-A532-3DE4E1DBA668}"/>
                </a:ext>
              </a:extLst>
            </p:cNvPr>
            <p:cNvCxnSpPr>
              <a:cxnSpLocks noChangeShapeType="1"/>
            </p:cNvCxnSpPr>
            <p:nvPr/>
          </p:nvCxnSpPr>
          <p:spPr bwMode="auto">
            <a:xfrm>
              <a:off x="5534979" y="3952901"/>
              <a:ext cx="0" cy="174321"/>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561" name="Straight Connector 560">
              <a:extLst>
                <a:ext uri="{FF2B5EF4-FFF2-40B4-BE49-F238E27FC236}">
                  <a16:creationId xmlns:a16="http://schemas.microsoft.com/office/drawing/2014/main" id="{D95BEA2A-5F72-483C-8DDF-A2FEA0643648}"/>
                </a:ext>
              </a:extLst>
            </p:cNvPr>
            <p:cNvCxnSpPr/>
            <p:nvPr/>
          </p:nvCxnSpPr>
          <p:spPr>
            <a:xfrm rot="16200000">
              <a:off x="5514934" y="4204884"/>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2" name="Straight Connector 561">
              <a:extLst>
                <a:ext uri="{FF2B5EF4-FFF2-40B4-BE49-F238E27FC236}">
                  <a16:creationId xmlns:a16="http://schemas.microsoft.com/office/drawing/2014/main" id="{51A371B5-D6ED-4B6C-962D-FB35E5DD1A59}"/>
                </a:ext>
              </a:extLst>
            </p:cNvPr>
            <p:cNvCxnSpPr/>
            <p:nvPr/>
          </p:nvCxnSpPr>
          <p:spPr>
            <a:xfrm rot="16200000" flipV="1">
              <a:off x="5510890" y="4184638"/>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3" name="Straight Connector 562">
              <a:extLst>
                <a:ext uri="{FF2B5EF4-FFF2-40B4-BE49-F238E27FC236}">
                  <a16:creationId xmlns:a16="http://schemas.microsoft.com/office/drawing/2014/main" id="{99F71457-68F9-4A22-8527-FD302AA03752}"/>
                </a:ext>
              </a:extLst>
            </p:cNvPr>
            <p:cNvCxnSpPr/>
            <p:nvPr/>
          </p:nvCxnSpPr>
          <p:spPr>
            <a:xfrm rot="16200000">
              <a:off x="5525025" y="4151059"/>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Straight Connector 563">
              <a:extLst>
                <a:ext uri="{FF2B5EF4-FFF2-40B4-BE49-F238E27FC236}">
                  <a16:creationId xmlns:a16="http://schemas.microsoft.com/office/drawing/2014/main" id="{FB34927D-008D-4CC5-B5EA-304C06526E16}"/>
                </a:ext>
              </a:extLst>
            </p:cNvPr>
            <p:cNvCxnSpPr/>
            <p:nvPr/>
          </p:nvCxnSpPr>
          <p:spPr>
            <a:xfrm rot="16200000" flipV="1">
              <a:off x="5520981" y="4130813"/>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Straight Connector 1013">
              <a:extLst>
                <a:ext uri="{FF2B5EF4-FFF2-40B4-BE49-F238E27FC236}">
                  <a16:creationId xmlns:a16="http://schemas.microsoft.com/office/drawing/2014/main" id="{E1DA6BB8-2DC8-48FC-A078-99904E9FD6F2}"/>
                </a:ext>
              </a:extLst>
            </p:cNvPr>
            <p:cNvCxnSpPr/>
            <p:nvPr/>
          </p:nvCxnSpPr>
          <p:spPr>
            <a:xfrm rot="16200000">
              <a:off x="5516841" y="4099881"/>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8" name="Straight Connector 1017">
              <a:extLst>
                <a:ext uri="{FF2B5EF4-FFF2-40B4-BE49-F238E27FC236}">
                  <a16:creationId xmlns:a16="http://schemas.microsoft.com/office/drawing/2014/main" id="{389674E2-A669-4CF9-A82B-681BA0CBDA7D}"/>
                </a:ext>
              </a:extLst>
            </p:cNvPr>
            <p:cNvCxnSpPr/>
            <p:nvPr/>
          </p:nvCxnSpPr>
          <p:spPr>
            <a:xfrm rot="16200000" flipV="1">
              <a:off x="5512797" y="4079635"/>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9" name="Straight Connector 1018">
              <a:extLst>
                <a:ext uri="{FF2B5EF4-FFF2-40B4-BE49-F238E27FC236}">
                  <a16:creationId xmlns:a16="http://schemas.microsoft.com/office/drawing/2014/main" id="{9C1AE87F-06F3-4EB1-8930-130937848657}"/>
                </a:ext>
              </a:extLst>
            </p:cNvPr>
            <p:cNvCxnSpPr/>
            <p:nvPr/>
          </p:nvCxnSpPr>
          <p:spPr>
            <a:xfrm rot="16200000" flipV="1">
              <a:off x="5471085" y="4286080"/>
              <a:ext cx="26852" cy="807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1" name="Straight Connector 1020">
              <a:extLst>
                <a:ext uri="{FF2B5EF4-FFF2-40B4-BE49-F238E27FC236}">
                  <a16:creationId xmlns:a16="http://schemas.microsoft.com/office/drawing/2014/main" id="{B1F12A9A-59F8-4272-84EF-79C4124EF16C}"/>
                </a:ext>
              </a:extLst>
            </p:cNvPr>
            <p:cNvCxnSpPr/>
            <p:nvPr/>
          </p:nvCxnSpPr>
          <p:spPr>
            <a:xfrm rot="16200000" flipH="1" flipV="1">
              <a:off x="5460657" y="4089970"/>
              <a:ext cx="33912" cy="945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1022" name="TextBox 1021">
              <a:extLst>
                <a:ext uri="{FF2B5EF4-FFF2-40B4-BE49-F238E27FC236}">
                  <a16:creationId xmlns:a16="http://schemas.microsoft.com/office/drawing/2014/main" id="{6B94750C-6794-4E83-AA2C-01691018B7CF}"/>
                </a:ext>
              </a:extLst>
            </p:cNvPr>
            <p:cNvSpPr txBox="1"/>
            <p:nvPr/>
          </p:nvSpPr>
          <p:spPr>
            <a:xfrm>
              <a:off x="5010521" y="4057132"/>
              <a:ext cx="465519" cy="369332"/>
            </a:xfrm>
            <a:prstGeom prst="rect">
              <a:avLst/>
            </a:prstGeom>
            <a:noFill/>
          </p:spPr>
          <p:txBody>
            <a:bodyPr wrap="square" rtlCol="0">
              <a:spAutoFit/>
            </a:bodyPr>
            <a:lstStyle/>
            <a:p>
              <a:r>
                <a:rPr lang="en-US" dirty="0" err="1" smtClean="0"/>
                <a:t>R</a:t>
              </a:r>
              <a:r>
                <a:rPr lang="en-US" i="1" baseline="-25000" dirty="0" err="1" smtClean="0"/>
                <a:t>i</a:t>
              </a:r>
              <a:endParaRPr lang="en-US" i="1" baseline="-25000" dirty="0"/>
            </a:p>
          </p:txBody>
        </p:sp>
        <p:cxnSp>
          <p:nvCxnSpPr>
            <p:cNvPr id="1023" name="Straight Connector 600">
              <a:extLst>
                <a:ext uri="{FF2B5EF4-FFF2-40B4-BE49-F238E27FC236}">
                  <a16:creationId xmlns:a16="http://schemas.microsoft.com/office/drawing/2014/main" id="{D39D9E1F-1680-4874-9663-5506998F307D}"/>
                </a:ext>
              </a:extLst>
            </p:cNvPr>
            <p:cNvCxnSpPr>
              <a:cxnSpLocks noChangeShapeType="1"/>
            </p:cNvCxnSpPr>
            <p:nvPr/>
          </p:nvCxnSpPr>
          <p:spPr bwMode="auto">
            <a:xfrm>
              <a:off x="5513900" y="4341271"/>
              <a:ext cx="0" cy="15096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24" name="Line 237">
              <a:extLst>
                <a:ext uri="{FF2B5EF4-FFF2-40B4-BE49-F238E27FC236}">
                  <a16:creationId xmlns:a16="http://schemas.microsoft.com/office/drawing/2014/main" id="{2857CE91-31F9-447E-AD24-969315FCB244}"/>
                </a:ext>
              </a:extLst>
            </p:cNvPr>
            <p:cNvSpPr>
              <a:spLocks noChangeShapeType="1"/>
            </p:cNvSpPr>
            <p:nvPr/>
          </p:nvSpPr>
          <p:spPr bwMode="auto">
            <a:xfrm rot="10800000">
              <a:off x="5363622" y="4496338"/>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1025" name="Line 237">
              <a:extLst>
                <a:ext uri="{FF2B5EF4-FFF2-40B4-BE49-F238E27FC236}">
                  <a16:creationId xmlns:a16="http://schemas.microsoft.com/office/drawing/2014/main" id="{DD8F4D53-B43E-4F67-AD4D-A764F0D04261}"/>
                </a:ext>
              </a:extLst>
            </p:cNvPr>
            <p:cNvSpPr>
              <a:spLocks noChangeShapeType="1"/>
            </p:cNvSpPr>
            <p:nvPr/>
          </p:nvSpPr>
          <p:spPr bwMode="auto">
            <a:xfrm rot="10800000">
              <a:off x="5364977" y="4550056"/>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1026" name="Straight Connector 600">
              <a:extLst>
                <a:ext uri="{FF2B5EF4-FFF2-40B4-BE49-F238E27FC236}">
                  <a16:creationId xmlns:a16="http://schemas.microsoft.com/office/drawing/2014/main" id="{40E7D013-7E79-4F90-A82A-FEE7486BBF01}"/>
                </a:ext>
              </a:extLst>
            </p:cNvPr>
            <p:cNvCxnSpPr>
              <a:cxnSpLocks noChangeShapeType="1"/>
            </p:cNvCxnSpPr>
            <p:nvPr/>
          </p:nvCxnSpPr>
          <p:spPr bwMode="auto">
            <a:xfrm>
              <a:off x="5502458" y="4546225"/>
              <a:ext cx="0" cy="356478"/>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27" name="Freeform 599">
              <a:extLst>
                <a:ext uri="{FF2B5EF4-FFF2-40B4-BE49-F238E27FC236}">
                  <a16:creationId xmlns:a16="http://schemas.microsoft.com/office/drawing/2014/main" id="{25CAC3BC-701F-4ED4-BA61-EA7772377D99}"/>
                </a:ext>
              </a:extLst>
            </p:cNvPr>
            <p:cNvSpPr>
              <a:spLocks/>
            </p:cNvSpPr>
            <p:nvPr/>
          </p:nvSpPr>
          <p:spPr bwMode="auto">
            <a:xfrm rot="10800000" flipH="1">
              <a:off x="5416414" y="3426391"/>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028" name="Straight Connector 600">
              <a:extLst>
                <a:ext uri="{FF2B5EF4-FFF2-40B4-BE49-F238E27FC236}">
                  <a16:creationId xmlns:a16="http://schemas.microsoft.com/office/drawing/2014/main" id="{4E6D558F-E798-4C44-A276-C52B25FF706F}"/>
                </a:ext>
              </a:extLst>
            </p:cNvPr>
            <p:cNvCxnSpPr>
              <a:cxnSpLocks noChangeShapeType="1"/>
            </p:cNvCxnSpPr>
            <p:nvPr/>
          </p:nvCxnSpPr>
          <p:spPr bwMode="auto">
            <a:xfrm>
              <a:off x="5539239" y="3622994"/>
              <a:ext cx="0" cy="147402"/>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29" name="Straight Connector 600">
              <a:extLst>
                <a:ext uri="{FF2B5EF4-FFF2-40B4-BE49-F238E27FC236}">
                  <a16:creationId xmlns:a16="http://schemas.microsoft.com/office/drawing/2014/main" id="{55F02BCE-9B02-4645-A2E1-7D888397209A}"/>
                </a:ext>
              </a:extLst>
            </p:cNvPr>
            <p:cNvCxnSpPr>
              <a:cxnSpLocks noChangeShapeType="1"/>
            </p:cNvCxnSpPr>
            <p:nvPr/>
          </p:nvCxnSpPr>
          <p:spPr bwMode="auto">
            <a:xfrm>
              <a:off x="5543386" y="3100169"/>
              <a:ext cx="0" cy="33489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30" name="Straight Connector 600">
              <a:extLst>
                <a:ext uri="{FF2B5EF4-FFF2-40B4-BE49-F238E27FC236}">
                  <a16:creationId xmlns:a16="http://schemas.microsoft.com/office/drawing/2014/main" id="{CEC93CF6-CD27-4CF2-A504-F531AF49E5A6}"/>
                </a:ext>
              </a:extLst>
            </p:cNvPr>
            <p:cNvCxnSpPr>
              <a:cxnSpLocks noChangeShapeType="1"/>
            </p:cNvCxnSpPr>
            <p:nvPr/>
          </p:nvCxnSpPr>
          <p:spPr bwMode="auto">
            <a:xfrm>
              <a:off x="6141822" y="3087342"/>
              <a:ext cx="0" cy="99255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31" name="Line 237">
              <a:extLst>
                <a:ext uri="{FF2B5EF4-FFF2-40B4-BE49-F238E27FC236}">
                  <a16:creationId xmlns:a16="http://schemas.microsoft.com/office/drawing/2014/main" id="{F301D91B-E310-4A9B-8A17-941EA3EA46F9}"/>
                </a:ext>
              </a:extLst>
            </p:cNvPr>
            <p:cNvSpPr>
              <a:spLocks noChangeShapeType="1"/>
            </p:cNvSpPr>
            <p:nvPr/>
          </p:nvSpPr>
          <p:spPr bwMode="auto">
            <a:xfrm rot="10800000">
              <a:off x="6010919" y="4083997"/>
              <a:ext cx="274320"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1032" name="Line 237">
              <a:extLst>
                <a:ext uri="{FF2B5EF4-FFF2-40B4-BE49-F238E27FC236}">
                  <a16:creationId xmlns:a16="http://schemas.microsoft.com/office/drawing/2014/main" id="{C6B7EDE6-6F62-4BB6-8BA1-CA7A9B71B1B7}"/>
                </a:ext>
              </a:extLst>
            </p:cNvPr>
            <p:cNvSpPr>
              <a:spLocks noChangeShapeType="1"/>
            </p:cNvSpPr>
            <p:nvPr/>
          </p:nvSpPr>
          <p:spPr bwMode="auto">
            <a:xfrm rot="10800000">
              <a:off x="6012099" y="4137714"/>
              <a:ext cx="274320"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1033" name="Straight Connector 600">
              <a:extLst>
                <a:ext uri="{FF2B5EF4-FFF2-40B4-BE49-F238E27FC236}">
                  <a16:creationId xmlns:a16="http://schemas.microsoft.com/office/drawing/2014/main" id="{507A8A7A-B8A1-48F5-95D4-8A606B48146D}"/>
                </a:ext>
              </a:extLst>
            </p:cNvPr>
            <p:cNvCxnSpPr>
              <a:cxnSpLocks noChangeShapeType="1"/>
            </p:cNvCxnSpPr>
            <p:nvPr/>
          </p:nvCxnSpPr>
          <p:spPr bwMode="auto">
            <a:xfrm>
              <a:off x="6131855" y="4133884"/>
              <a:ext cx="0" cy="768819"/>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34" name="Freeform 599">
              <a:extLst>
                <a:ext uri="{FF2B5EF4-FFF2-40B4-BE49-F238E27FC236}">
                  <a16:creationId xmlns:a16="http://schemas.microsoft.com/office/drawing/2014/main" id="{40BF502F-43A5-4119-9CCD-13FE77F9D7BF}"/>
                </a:ext>
              </a:extLst>
            </p:cNvPr>
            <p:cNvSpPr>
              <a:spLocks/>
            </p:cNvSpPr>
            <p:nvPr/>
          </p:nvSpPr>
          <p:spPr bwMode="auto">
            <a:xfrm rot="16200000" flipH="1">
              <a:off x="6848861" y="2937156"/>
              <a:ext cx="117084" cy="26896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035" name="Straight Connector 600">
              <a:extLst>
                <a:ext uri="{FF2B5EF4-FFF2-40B4-BE49-F238E27FC236}">
                  <a16:creationId xmlns:a16="http://schemas.microsoft.com/office/drawing/2014/main" id="{D01F1FC9-AB4E-4D67-B0AD-B3B47C920B89}"/>
                </a:ext>
              </a:extLst>
            </p:cNvPr>
            <p:cNvCxnSpPr>
              <a:cxnSpLocks noChangeShapeType="1"/>
            </p:cNvCxnSpPr>
            <p:nvPr/>
          </p:nvCxnSpPr>
          <p:spPr bwMode="auto">
            <a:xfrm flipH="1" flipV="1">
              <a:off x="5900553" y="3100169"/>
              <a:ext cx="868636"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36" name="Straight Connector 600">
              <a:extLst>
                <a:ext uri="{FF2B5EF4-FFF2-40B4-BE49-F238E27FC236}">
                  <a16:creationId xmlns:a16="http://schemas.microsoft.com/office/drawing/2014/main" id="{B6DC9B17-7062-480D-A188-7B3FFFA21CC7}"/>
                </a:ext>
              </a:extLst>
            </p:cNvPr>
            <p:cNvCxnSpPr>
              <a:cxnSpLocks noChangeShapeType="1"/>
            </p:cNvCxnSpPr>
            <p:nvPr/>
          </p:nvCxnSpPr>
          <p:spPr bwMode="auto">
            <a:xfrm flipH="1">
              <a:off x="7041889" y="3100169"/>
              <a:ext cx="273311"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37" name="Straight Connector 1036">
              <a:extLst>
                <a:ext uri="{FF2B5EF4-FFF2-40B4-BE49-F238E27FC236}">
                  <a16:creationId xmlns:a16="http://schemas.microsoft.com/office/drawing/2014/main" id="{2831AE4E-259F-4939-B883-EEEDB82FFD19}"/>
                </a:ext>
              </a:extLst>
            </p:cNvPr>
            <p:cNvCxnSpPr/>
            <p:nvPr/>
          </p:nvCxnSpPr>
          <p:spPr>
            <a:xfrm rot="16200000">
              <a:off x="6700539" y="3841944"/>
              <a:ext cx="23548" cy="1678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8" name="Straight Connector 1037">
              <a:extLst>
                <a:ext uri="{FF2B5EF4-FFF2-40B4-BE49-F238E27FC236}">
                  <a16:creationId xmlns:a16="http://schemas.microsoft.com/office/drawing/2014/main" id="{F3D86D85-AE19-485F-AE6A-0CFDA5BA9D2F}"/>
                </a:ext>
              </a:extLst>
            </p:cNvPr>
            <p:cNvCxnSpPr/>
            <p:nvPr/>
          </p:nvCxnSpPr>
          <p:spPr>
            <a:xfrm rot="16200000" flipV="1">
              <a:off x="6696730" y="3820986"/>
              <a:ext cx="27996" cy="1582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F990DBB9-9BFF-46B5-B414-41899F5482ED}"/>
                </a:ext>
              </a:extLst>
            </p:cNvPr>
            <p:cNvCxnSpPr/>
            <p:nvPr/>
          </p:nvCxnSpPr>
          <p:spPr>
            <a:xfrm rot="16200000">
              <a:off x="6709329" y="3788119"/>
              <a:ext cx="23548" cy="1678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0" name="Straight Connector 1039">
              <a:extLst>
                <a:ext uri="{FF2B5EF4-FFF2-40B4-BE49-F238E27FC236}">
                  <a16:creationId xmlns:a16="http://schemas.microsoft.com/office/drawing/2014/main" id="{A008970F-8807-4E30-93B1-0853DB76DEAD}"/>
                </a:ext>
              </a:extLst>
            </p:cNvPr>
            <p:cNvCxnSpPr/>
            <p:nvPr/>
          </p:nvCxnSpPr>
          <p:spPr>
            <a:xfrm rot="16200000" flipV="1">
              <a:off x="6705520" y="3767161"/>
              <a:ext cx="27996" cy="1582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1" name="Straight Connector 1040">
              <a:extLst>
                <a:ext uri="{FF2B5EF4-FFF2-40B4-BE49-F238E27FC236}">
                  <a16:creationId xmlns:a16="http://schemas.microsoft.com/office/drawing/2014/main" id="{858ACF81-90A9-4549-81CB-08BAD03DD7F5}"/>
                </a:ext>
              </a:extLst>
            </p:cNvPr>
            <p:cNvCxnSpPr/>
            <p:nvPr/>
          </p:nvCxnSpPr>
          <p:spPr>
            <a:xfrm rot="16200000">
              <a:off x="6702200" y="3736941"/>
              <a:ext cx="23548" cy="1678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2" name="Straight Connector 1041">
              <a:extLst>
                <a:ext uri="{FF2B5EF4-FFF2-40B4-BE49-F238E27FC236}">
                  <a16:creationId xmlns:a16="http://schemas.microsoft.com/office/drawing/2014/main" id="{3CE96D67-D8CB-4D5C-BD42-C0466200537D}"/>
                </a:ext>
              </a:extLst>
            </p:cNvPr>
            <p:cNvCxnSpPr/>
            <p:nvPr/>
          </p:nvCxnSpPr>
          <p:spPr>
            <a:xfrm rot="16200000" flipV="1">
              <a:off x="6698391" y="3715983"/>
              <a:ext cx="27996" cy="1582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3" name="Straight Connector 1042">
              <a:extLst>
                <a:ext uri="{FF2B5EF4-FFF2-40B4-BE49-F238E27FC236}">
                  <a16:creationId xmlns:a16="http://schemas.microsoft.com/office/drawing/2014/main" id="{3FBBC0AC-843E-486E-ADA6-BFCEE07503F1}"/>
                </a:ext>
              </a:extLst>
            </p:cNvPr>
            <p:cNvCxnSpPr/>
            <p:nvPr/>
          </p:nvCxnSpPr>
          <p:spPr>
            <a:xfrm rot="16200000" flipV="1">
              <a:off x="6662130" y="3915920"/>
              <a:ext cx="26852" cy="70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Straight Connector 1043">
              <a:extLst>
                <a:ext uri="{FF2B5EF4-FFF2-40B4-BE49-F238E27FC236}">
                  <a16:creationId xmlns:a16="http://schemas.microsoft.com/office/drawing/2014/main" id="{EBDFB6CE-13D0-47A2-95E2-5D70D5995F17}"/>
                </a:ext>
              </a:extLst>
            </p:cNvPr>
            <p:cNvCxnSpPr/>
            <p:nvPr/>
          </p:nvCxnSpPr>
          <p:spPr>
            <a:xfrm rot="16200000" flipH="1" flipV="1">
              <a:off x="6652592" y="3720700"/>
              <a:ext cx="33912" cy="8236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5" name="Straight Connector 600">
              <a:extLst>
                <a:ext uri="{FF2B5EF4-FFF2-40B4-BE49-F238E27FC236}">
                  <a16:creationId xmlns:a16="http://schemas.microsoft.com/office/drawing/2014/main" id="{EAC795B2-BA98-43AE-B0A7-53B358924292}"/>
                </a:ext>
              </a:extLst>
            </p:cNvPr>
            <p:cNvCxnSpPr>
              <a:cxnSpLocks noChangeShapeType="1"/>
            </p:cNvCxnSpPr>
            <p:nvPr/>
          </p:nvCxnSpPr>
          <p:spPr bwMode="auto">
            <a:xfrm>
              <a:off x="6710943" y="3087342"/>
              <a:ext cx="0" cy="65758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46" name="Straight Connector 600">
              <a:extLst>
                <a:ext uri="{FF2B5EF4-FFF2-40B4-BE49-F238E27FC236}">
                  <a16:creationId xmlns:a16="http://schemas.microsoft.com/office/drawing/2014/main" id="{7B9A3523-DF52-483A-935D-EF7EB0CE1EBC}"/>
                </a:ext>
              </a:extLst>
            </p:cNvPr>
            <p:cNvCxnSpPr>
              <a:cxnSpLocks noChangeShapeType="1"/>
            </p:cNvCxnSpPr>
            <p:nvPr/>
          </p:nvCxnSpPr>
          <p:spPr bwMode="auto">
            <a:xfrm>
              <a:off x="6697246" y="3958316"/>
              <a:ext cx="0" cy="936395"/>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47" name="TextBox 1046">
              <a:extLst>
                <a:ext uri="{FF2B5EF4-FFF2-40B4-BE49-F238E27FC236}">
                  <a16:creationId xmlns:a16="http://schemas.microsoft.com/office/drawing/2014/main" id="{F0D793F9-8CF4-4BF9-B33B-D5C9F0911E1B}"/>
                </a:ext>
              </a:extLst>
            </p:cNvPr>
            <p:cNvSpPr txBox="1"/>
            <p:nvPr/>
          </p:nvSpPr>
          <p:spPr>
            <a:xfrm>
              <a:off x="6362369" y="2628504"/>
              <a:ext cx="1029961" cy="430887"/>
            </a:xfrm>
            <a:prstGeom prst="rect">
              <a:avLst/>
            </a:prstGeom>
            <a:noFill/>
          </p:spPr>
          <p:txBody>
            <a:bodyPr wrap="square" rtlCol="0">
              <a:spAutoFit/>
            </a:bodyPr>
            <a:lstStyle/>
            <a:p>
              <a:r>
                <a:rPr lang="en-US" dirty="0"/>
                <a:t>L</a:t>
              </a:r>
              <a:r>
                <a:rPr lang="en-US" baseline="-25000" dirty="0"/>
                <a:t>PCB_IC</a:t>
              </a:r>
              <a:endParaRPr lang="en-US" dirty="0"/>
            </a:p>
          </p:txBody>
        </p:sp>
        <p:sp>
          <p:nvSpPr>
            <p:cNvPr id="1048" name="Rectangle 1047">
              <a:extLst>
                <a:ext uri="{FF2B5EF4-FFF2-40B4-BE49-F238E27FC236}">
                  <a16:creationId xmlns:a16="http://schemas.microsoft.com/office/drawing/2014/main" id="{08DD4CC2-193C-4428-9C3C-535FE7B9055F}"/>
                </a:ext>
              </a:extLst>
            </p:cNvPr>
            <p:cNvSpPr/>
            <p:nvPr/>
          </p:nvSpPr>
          <p:spPr>
            <a:xfrm>
              <a:off x="4295787" y="3240419"/>
              <a:ext cx="1207382" cy="369332"/>
            </a:xfrm>
            <a:prstGeom prst="rect">
              <a:avLst/>
            </a:prstGeom>
          </p:spPr>
          <p:txBody>
            <a:bodyPr wrap="none">
              <a:spAutoFit/>
            </a:bodyPr>
            <a:lstStyle/>
            <a:p>
              <a:r>
                <a:rPr lang="en-US" dirty="0" err="1" smtClean="0"/>
                <a:t>L</a:t>
              </a:r>
              <a:r>
                <a:rPr lang="en-US" baseline="-25000" dirty="0" err="1" smtClean="0"/>
                <a:t>PCB_Decap_</a:t>
              </a:r>
              <a:r>
                <a:rPr lang="en-US" i="1" baseline="-25000" dirty="0" err="1"/>
                <a:t>i</a:t>
              </a:r>
              <a:endParaRPr lang="en-US" dirty="0"/>
            </a:p>
          </p:txBody>
        </p:sp>
        <p:sp>
          <p:nvSpPr>
            <p:cNvPr id="1049" name="Rectangle 1048">
              <a:extLst>
                <a:ext uri="{FF2B5EF4-FFF2-40B4-BE49-F238E27FC236}">
                  <a16:creationId xmlns:a16="http://schemas.microsoft.com/office/drawing/2014/main" id="{480AB663-77FA-43F5-8195-E2351E85A99D}"/>
                </a:ext>
              </a:extLst>
            </p:cNvPr>
            <p:cNvSpPr/>
            <p:nvPr/>
          </p:nvSpPr>
          <p:spPr>
            <a:xfrm>
              <a:off x="4564955" y="3599386"/>
              <a:ext cx="814647" cy="369332"/>
            </a:xfrm>
            <a:prstGeom prst="rect">
              <a:avLst/>
            </a:prstGeom>
          </p:spPr>
          <p:txBody>
            <a:bodyPr wrap="none">
              <a:spAutoFit/>
            </a:bodyPr>
            <a:lstStyle/>
            <a:p>
              <a:r>
                <a:rPr lang="en-US" dirty="0" err="1" smtClean="0"/>
                <a:t>L</a:t>
              </a:r>
              <a:r>
                <a:rPr lang="en-US" baseline="-25000" dirty="0" err="1" smtClean="0"/>
                <a:t>above_</a:t>
              </a:r>
              <a:r>
                <a:rPr lang="en-US" i="1" baseline="-25000" dirty="0" err="1"/>
                <a:t>i</a:t>
              </a:r>
              <a:endParaRPr lang="en-US" dirty="0"/>
            </a:p>
          </p:txBody>
        </p:sp>
        <p:sp>
          <p:nvSpPr>
            <p:cNvPr id="1050" name="Right Arrow 1049"/>
            <p:cNvSpPr/>
            <p:nvPr/>
          </p:nvSpPr>
          <p:spPr>
            <a:xfrm flipH="1">
              <a:off x="7128679" y="3757984"/>
              <a:ext cx="270030" cy="30516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51" name="Object 1050"/>
            <p:cNvGraphicFramePr>
              <a:graphicFrameLocks noChangeAspect="1"/>
            </p:cNvGraphicFramePr>
            <p:nvPr>
              <p:extLst>
                <p:ext uri="{D42A27DB-BD31-4B8C-83A1-F6EECF244321}">
                  <p14:modId xmlns:p14="http://schemas.microsoft.com/office/powerpoint/2010/main" val="615559501"/>
                </p:ext>
              </p:extLst>
            </p:nvPr>
          </p:nvGraphicFramePr>
          <p:xfrm>
            <a:off x="7529547" y="3723706"/>
            <a:ext cx="412637" cy="436910"/>
          </p:xfrm>
          <a:graphic>
            <a:graphicData uri="http://schemas.openxmlformats.org/presentationml/2006/ole">
              <mc:AlternateContent xmlns:mc="http://schemas.openxmlformats.org/markup-compatibility/2006">
                <mc:Choice xmlns:v="urn:schemas-microsoft-com:vml" Requires="v">
                  <p:oleObj spid="_x0000_s1886258" name="Equation" r:id="rId4" imgW="215640" imgH="228600" progId="Equation.DSMT4">
                    <p:embed/>
                  </p:oleObj>
                </mc:Choice>
                <mc:Fallback>
                  <p:oleObj name="Equation" r:id="rId4" imgW="215640" imgH="228600" progId="Equation.DSMT4">
                    <p:embed/>
                    <p:pic>
                      <p:nvPicPr>
                        <p:cNvPr id="89" name="Object 88"/>
                        <p:cNvPicPr/>
                        <p:nvPr/>
                      </p:nvPicPr>
                      <p:blipFill>
                        <a:blip r:embed="rId5"/>
                        <a:stretch>
                          <a:fillRect/>
                        </a:stretch>
                      </p:blipFill>
                      <p:spPr>
                        <a:xfrm>
                          <a:off x="7529547" y="3723706"/>
                          <a:ext cx="412637" cy="436910"/>
                        </a:xfrm>
                        <a:prstGeom prst="rect">
                          <a:avLst/>
                        </a:prstGeom>
                      </p:spPr>
                    </p:pic>
                  </p:oleObj>
                </mc:Fallback>
              </mc:AlternateContent>
            </a:graphicData>
          </a:graphic>
        </p:graphicFrame>
        <p:sp>
          <p:nvSpPr>
            <p:cNvPr id="1052" name="TextBox 1051">
              <a:extLst>
                <a:ext uri="{FF2B5EF4-FFF2-40B4-BE49-F238E27FC236}">
                  <a16:creationId xmlns:a16="http://schemas.microsoft.com/office/drawing/2014/main" id="{6B94750C-6794-4E83-AA2C-01691018B7CF}"/>
                </a:ext>
              </a:extLst>
            </p:cNvPr>
            <p:cNvSpPr txBox="1"/>
            <p:nvPr/>
          </p:nvSpPr>
          <p:spPr>
            <a:xfrm>
              <a:off x="6769189" y="3680191"/>
              <a:ext cx="465519" cy="369332"/>
            </a:xfrm>
            <a:prstGeom prst="rect">
              <a:avLst/>
            </a:prstGeom>
            <a:noFill/>
          </p:spPr>
          <p:txBody>
            <a:bodyPr wrap="square" rtlCol="0">
              <a:spAutoFit/>
            </a:bodyPr>
            <a:lstStyle/>
            <a:p>
              <a:r>
                <a:rPr lang="en-US" dirty="0" smtClean="0"/>
                <a:t>G</a:t>
              </a:r>
              <a:endParaRPr lang="en-US" baseline="-25000" dirty="0"/>
            </a:p>
          </p:txBody>
        </p:sp>
        <p:sp>
          <p:nvSpPr>
            <p:cNvPr id="1053" name="TextBox 1052">
              <a:extLst>
                <a:ext uri="{FF2B5EF4-FFF2-40B4-BE49-F238E27FC236}">
                  <a16:creationId xmlns:a16="http://schemas.microsoft.com/office/drawing/2014/main" id="{75E6F26B-21EB-468E-9FF7-CBF56ECFC000}"/>
                </a:ext>
              </a:extLst>
            </p:cNvPr>
            <p:cNvSpPr txBox="1"/>
            <p:nvPr/>
          </p:nvSpPr>
          <p:spPr>
            <a:xfrm>
              <a:off x="4509097" y="4265954"/>
              <a:ext cx="819455" cy="369332"/>
            </a:xfrm>
            <a:prstGeom prst="rect">
              <a:avLst/>
            </a:prstGeom>
            <a:noFill/>
          </p:spPr>
          <p:txBody>
            <a:bodyPr wrap="none" rtlCol="0">
              <a:spAutoFit/>
            </a:bodyPr>
            <a:lstStyle/>
            <a:p>
              <a:r>
                <a:rPr lang="en-US" dirty="0" err="1" smtClean="0"/>
                <a:t>C</a:t>
              </a:r>
              <a:r>
                <a:rPr lang="en-US" baseline="-25000" dirty="0" err="1" smtClean="0"/>
                <a:t>decap_</a:t>
              </a:r>
              <a:r>
                <a:rPr lang="en-US" i="1" baseline="-25000" dirty="0" err="1" smtClean="0"/>
                <a:t>i</a:t>
              </a:r>
              <a:endParaRPr lang="en-US" i="1" baseline="-25000" dirty="0"/>
            </a:p>
          </p:txBody>
        </p:sp>
        <p:sp>
          <p:nvSpPr>
            <p:cNvPr id="1054" name="TextBox 1053">
              <a:extLst>
                <a:ext uri="{FF2B5EF4-FFF2-40B4-BE49-F238E27FC236}">
                  <a16:creationId xmlns:a16="http://schemas.microsoft.com/office/drawing/2014/main" id="{75E6F26B-21EB-468E-9FF7-CBF56ECFC000}"/>
                </a:ext>
              </a:extLst>
            </p:cNvPr>
            <p:cNvSpPr txBox="1"/>
            <p:nvPr/>
          </p:nvSpPr>
          <p:spPr>
            <a:xfrm>
              <a:off x="6090887" y="4096454"/>
              <a:ext cx="681597" cy="369332"/>
            </a:xfrm>
            <a:prstGeom prst="rect">
              <a:avLst/>
            </a:prstGeom>
            <a:noFill/>
          </p:spPr>
          <p:txBody>
            <a:bodyPr wrap="none" rtlCol="0">
              <a:spAutoFit/>
            </a:bodyPr>
            <a:lstStyle/>
            <a:p>
              <a:r>
                <a:rPr lang="en-US" dirty="0" err="1" smtClean="0"/>
                <a:t>C</a:t>
              </a:r>
              <a:r>
                <a:rPr lang="en-US" baseline="-25000" dirty="0" err="1" smtClean="0"/>
                <a:t>Plane</a:t>
              </a:r>
              <a:endParaRPr lang="en-US" baseline="-25000" dirty="0"/>
            </a:p>
          </p:txBody>
        </p:sp>
        <p:sp>
          <p:nvSpPr>
            <p:cNvPr id="1055" name="Freeform 599">
              <a:extLst>
                <a:ext uri="{FF2B5EF4-FFF2-40B4-BE49-F238E27FC236}">
                  <a16:creationId xmlns:a16="http://schemas.microsoft.com/office/drawing/2014/main" id="{40BF502F-43A5-4119-9CCD-13FE77F9D7BF}"/>
                </a:ext>
              </a:extLst>
            </p:cNvPr>
            <p:cNvSpPr>
              <a:spLocks/>
            </p:cNvSpPr>
            <p:nvPr/>
          </p:nvSpPr>
          <p:spPr bwMode="auto">
            <a:xfrm rot="16200000" flipH="1">
              <a:off x="5707527" y="2946823"/>
              <a:ext cx="117084" cy="26896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056" name="Straight Connector 600">
              <a:extLst>
                <a:ext uri="{FF2B5EF4-FFF2-40B4-BE49-F238E27FC236}">
                  <a16:creationId xmlns:a16="http://schemas.microsoft.com/office/drawing/2014/main" id="{D01F1FC9-AB4E-4D67-B0AD-B3B47C920B89}"/>
                </a:ext>
              </a:extLst>
            </p:cNvPr>
            <p:cNvCxnSpPr>
              <a:cxnSpLocks noChangeShapeType="1"/>
            </p:cNvCxnSpPr>
            <p:nvPr/>
          </p:nvCxnSpPr>
          <p:spPr bwMode="auto">
            <a:xfrm flipH="1">
              <a:off x="3585970" y="3100169"/>
              <a:ext cx="2043366"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57" name="Freeform 599">
              <a:extLst>
                <a:ext uri="{FF2B5EF4-FFF2-40B4-BE49-F238E27FC236}">
                  <a16:creationId xmlns:a16="http://schemas.microsoft.com/office/drawing/2014/main" id="{6E3EF712-BACD-4858-9408-35810DA3AD7C}"/>
                </a:ext>
              </a:extLst>
            </p:cNvPr>
            <p:cNvSpPr>
              <a:spLocks/>
            </p:cNvSpPr>
            <p:nvPr/>
          </p:nvSpPr>
          <p:spPr bwMode="auto">
            <a:xfrm rot="10800000" flipH="1">
              <a:off x="4168645" y="3766205"/>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058" name="Straight Connector 600">
              <a:extLst>
                <a:ext uri="{FF2B5EF4-FFF2-40B4-BE49-F238E27FC236}">
                  <a16:creationId xmlns:a16="http://schemas.microsoft.com/office/drawing/2014/main" id="{8D148D7C-ED41-4B29-A532-3DE4E1DBA668}"/>
                </a:ext>
              </a:extLst>
            </p:cNvPr>
            <p:cNvCxnSpPr>
              <a:cxnSpLocks noChangeShapeType="1"/>
            </p:cNvCxnSpPr>
            <p:nvPr/>
          </p:nvCxnSpPr>
          <p:spPr bwMode="auto">
            <a:xfrm>
              <a:off x="4287380" y="3959315"/>
              <a:ext cx="0" cy="174321"/>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59" name="Straight Connector 1058">
              <a:extLst>
                <a:ext uri="{FF2B5EF4-FFF2-40B4-BE49-F238E27FC236}">
                  <a16:creationId xmlns:a16="http://schemas.microsoft.com/office/drawing/2014/main" id="{D95BEA2A-5F72-483C-8DDF-A2FEA0643648}"/>
                </a:ext>
              </a:extLst>
            </p:cNvPr>
            <p:cNvCxnSpPr/>
            <p:nvPr/>
          </p:nvCxnSpPr>
          <p:spPr>
            <a:xfrm rot="16200000">
              <a:off x="4267335" y="4211298"/>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0" name="Straight Connector 1059">
              <a:extLst>
                <a:ext uri="{FF2B5EF4-FFF2-40B4-BE49-F238E27FC236}">
                  <a16:creationId xmlns:a16="http://schemas.microsoft.com/office/drawing/2014/main" id="{51A371B5-D6ED-4B6C-962D-FB35E5DD1A59}"/>
                </a:ext>
              </a:extLst>
            </p:cNvPr>
            <p:cNvCxnSpPr/>
            <p:nvPr/>
          </p:nvCxnSpPr>
          <p:spPr>
            <a:xfrm rot="16200000" flipV="1">
              <a:off x="4263291" y="4191052"/>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1" name="Straight Connector 1060">
              <a:extLst>
                <a:ext uri="{FF2B5EF4-FFF2-40B4-BE49-F238E27FC236}">
                  <a16:creationId xmlns:a16="http://schemas.microsoft.com/office/drawing/2014/main" id="{99F71457-68F9-4A22-8527-FD302AA03752}"/>
                </a:ext>
              </a:extLst>
            </p:cNvPr>
            <p:cNvCxnSpPr/>
            <p:nvPr/>
          </p:nvCxnSpPr>
          <p:spPr>
            <a:xfrm rot="16200000">
              <a:off x="4277426" y="4157473"/>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2" name="Straight Connector 1061">
              <a:extLst>
                <a:ext uri="{FF2B5EF4-FFF2-40B4-BE49-F238E27FC236}">
                  <a16:creationId xmlns:a16="http://schemas.microsoft.com/office/drawing/2014/main" id="{FB34927D-008D-4CC5-B5EA-304C06526E16}"/>
                </a:ext>
              </a:extLst>
            </p:cNvPr>
            <p:cNvCxnSpPr/>
            <p:nvPr/>
          </p:nvCxnSpPr>
          <p:spPr>
            <a:xfrm rot="16200000" flipV="1">
              <a:off x="4273382" y="4137227"/>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3" name="Straight Connector 1062">
              <a:extLst>
                <a:ext uri="{FF2B5EF4-FFF2-40B4-BE49-F238E27FC236}">
                  <a16:creationId xmlns:a16="http://schemas.microsoft.com/office/drawing/2014/main" id="{E1DA6BB8-2DC8-48FC-A078-99904E9FD6F2}"/>
                </a:ext>
              </a:extLst>
            </p:cNvPr>
            <p:cNvCxnSpPr/>
            <p:nvPr/>
          </p:nvCxnSpPr>
          <p:spPr>
            <a:xfrm rot="16200000">
              <a:off x="4269242" y="4106295"/>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Straight Connector 1063">
              <a:extLst>
                <a:ext uri="{FF2B5EF4-FFF2-40B4-BE49-F238E27FC236}">
                  <a16:creationId xmlns:a16="http://schemas.microsoft.com/office/drawing/2014/main" id="{389674E2-A669-4CF9-A82B-681BA0CBDA7D}"/>
                </a:ext>
              </a:extLst>
            </p:cNvPr>
            <p:cNvCxnSpPr/>
            <p:nvPr/>
          </p:nvCxnSpPr>
          <p:spPr>
            <a:xfrm rot="16200000" flipV="1">
              <a:off x="4265198" y="4086049"/>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5" name="Straight Connector 1064">
              <a:extLst>
                <a:ext uri="{FF2B5EF4-FFF2-40B4-BE49-F238E27FC236}">
                  <a16:creationId xmlns:a16="http://schemas.microsoft.com/office/drawing/2014/main" id="{9C1AE87F-06F3-4EB1-8930-130937848657}"/>
                </a:ext>
              </a:extLst>
            </p:cNvPr>
            <p:cNvCxnSpPr/>
            <p:nvPr/>
          </p:nvCxnSpPr>
          <p:spPr>
            <a:xfrm rot="16200000" flipV="1">
              <a:off x="4223486" y="4292494"/>
              <a:ext cx="26852" cy="807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6" name="Straight Connector 1065">
              <a:extLst>
                <a:ext uri="{FF2B5EF4-FFF2-40B4-BE49-F238E27FC236}">
                  <a16:creationId xmlns:a16="http://schemas.microsoft.com/office/drawing/2014/main" id="{B1F12A9A-59F8-4272-84EF-79C4124EF16C}"/>
                </a:ext>
              </a:extLst>
            </p:cNvPr>
            <p:cNvCxnSpPr/>
            <p:nvPr/>
          </p:nvCxnSpPr>
          <p:spPr>
            <a:xfrm rot="16200000" flipH="1" flipV="1">
              <a:off x="4213058" y="4096384"/>
              <a:ext cx="33912" cy="945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7" name="Straight Connector 600">
              <a:extLst>
                <a:ext uri="{FF2B5EF4-FFF2-40B4-BE49-F238E27FC236}">
                  <a16:creationId xmlns:a16="http://schemas.microsoft.com/office/drawing/2014/main" id="{D39D9E1F-1680-4874-9663-5506998F307D}"/>
                </a:ext>
              </a:extLst>
            </p:cNvPr>
            <p:cNvCxnSpPr>
              <a:cxnSpLocks noChangeShapeType="1"/>
            </p:cNvCxnSpPr>
            <p:nvPr/>
          </p:nvCxnSpPr>
          <p:spPr bwMode="auto">
            <a:xfrm>
              <a:off x="4266301" y="4347685"/>
              <a:ext cx="0" cy="15096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68" name="Line 237">
              <a:extLst>
                <a:ext uri="{FF2B5EF4-FFF2-40B4-BE49-F238E27FC236}">
                  <a16:creationId xmlns:a16="http://schemas.microsoft.com/office/drawing/2014/main" id="{2857CE91-31F9-447E-AD24-969315FCB244}"/>
                </a:ext>
              </a:extLst>
            </p:cNvPr>
            <p:cNvSpPr>
              <a:spLocks noChangeShapeType="1"/>
            </p:cNvSpPr>
            <p:nvPr/>
          </p:nvSpPr>
          <p:spPr bwMode="auto">
            <a:xfrm rot="10800000">
              <a:off x="4116023" y="4502752"/>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1069" name="Line 237">
              <a:extLst>
                <a:ext uri="{FF2B5EF4-FFF2-40B4-BE49-F238E27FC236}">
                  <a16:creationId xmlns:a16="http://schemas.microsoft.com/office/drawing/2014/main" id="{DD8F4D53-B43E-4F67-AD4D-A764F0D04261}"/>
                </a:ext>
              </a:extLst>
            </p:cNvPr>
            <p:cNvSpPr>
              <a:spLocks noChangeShapeType="1"/>
            </p:cNvSpPr>
            <p:nvPr/>
          </p:nvSpPr>
          <p:spPr bwMode="auto">
            <a:xfrm rot="10800000">
              <a:off x="4117378" y="4556470"/>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1070" name="Straight Connector 600">
              <a:extLst>
                <a:ext uri="{FF2B5EF4-FFF2-40B4-BE49-F238E27FC236}">
                  <a16:creationId xmlns:a16="http://schemas.microsoft.com/office/drawing/2014/main" id="{40E7D013-7E79-4F90-A82A-FEE7486BBF01}"/>
                </a:ext>
              </a:extLst>
            </p:cNvPr>
            <p:cNvCxnSpPr>
              <a:cxnSpLocks noChangeShapeType="1"/>
            </p:cNvCxnSpPr>
            <p:nvPr/>
          </p:nvCxnSpPr>
          <p:spPr bwMode="auto">
            <a:xfrm>
              <a:off x="4254859" y="4552639"/>
              <a:ext cx="0" cy="356478"/>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71" name="Freeform 599">
              <a:extLst>
                <a:ext uri="{FF2B5EF4-FFF2-40B4-BE49-F238E27FC236}">
                  <a16:creationId xmlns:a16="http://schemas.microsoft.com/office/drawing/2014/main" id="{25CAC3BC-701F-4ED4-BA61-EA7772377D99}"/>
                </a:ext>
              </a:extLst>
            </p:cNvPr>
            <p:cNvSpPr>
              <a:spLocks/>
            </p:cNvSpPr>
            <p:nvPr/>
          </p:nvSpPr>
          <p:spPr bwMode="auto">
            <a:xfrm rot="10800000" flipH="1">
              <a:off x="4168815" y="3432805"/>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072" name="Straight Connector 600">
              <a:extLst>
                <a:ext uri="{FF2B5EF4-FFF2-40B4-BE49-F238E27FC236}">
                  <a16:creationId xmlns:a16="http://schemas.microsoft.com/office/drawing/2014/main" id="{4E6D558F-E798-4C44-A276-C52B25FF706F}"/>
                </a:ext>
              </a:extLst>
            </p:cNvPr>
            <p:cNvCxnSpPr>
              <a:cxnSpLocks noChangeShapeType="1"/>
            </p:cNvCxnSpPr>
            <p:nvPr/>
          </p:nvCxnSpPr>
          <p:spPr bwMode="auto">
            <a:xfrm>
              <a:off x="4291640" y="3629408"/>
              <a:ext cx="0" cy="147402"/>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73" name="Straight Connector 600">
              <a:extLst>
                <a:ext uri="{FF2B5EF4-FFF2-40B4-BE49-F238E27FC236}">
                  <a16:creationId xmlns:a16="http://schemas.microsoft.com/office/drawing/2014/main" id="{55F02BCE-9B02-4645-A2E1-7D888397209A}"/>
                </a:ext>
              </a:extLst>
            </p:cNvPr>
            <p:cNvCxnSpPr>
              <a:cxnSpLocks noChangeShapeType="1"/>
            </p:cNvCxnSpPr>
            <p:nvPr/>
          </p:nvCxnSpPr>
          <p:spPr bwMode="auto">
            <a:xfrm>
              <a:off x="4295787" y="3106583"/>
              <a:ext cx="0" cy="33489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74" name="Freeform 599">
              <a:extLst>
                <a:ext uri="{FF2B5EF4-FFF2-40B4-BE49-F238E27FC236}">
                  <a16:creationId xmlns:a16="http://schemas.microsoft.com/office/drawing/2014/main" id="{6E3EF712-BACD-4858-9408-35810DA3AD7C}"/>
                </a:ext>
              </a:extLst>
            </p:cNvPr>
            <p:cNvSpPr>
              <a:spLocks/>
            </p:cNvSpPr>
            <p:nvPr/>
          </p:nvSpPr>
          <p:spPr bwMode="auto">
            <a:xfrm rot="10800000" flipH="1">
              <a:off x="3638593" y="3742657"/>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075" name="Straight Connector 600">
              <a:extLst>
                <a:ext uri="{FF2B5EF4-FFF2-40B4-BE49-F238E27FC236}">
                  <a16:creationId xmlns:a16="http://schemas.microsoft.com/office/drawing/2014/main" id="{8D148D7C-ED41-4B29-A532-3DE4E1DBA668}"/>
                </a:ext>
              </a:extLst>
            </p:cNvPr>
            <p:cNvCxnSpPr>
              <a:cxnSpLocks noChangeShapeType="1"/>
              <a:stCxn id="1074" idx="10"/>
            </p:cNvCxnSpPr>
            <p:nvPr/>
          </p:nvCxnSpPr>
          <p:spPr bwMode="auto">
            <a:xfrm flipH="1">
              <a:off x="3757328" y="3947762"/>
              <a:ext cx="0" cy="162326"/>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76" name="Straight Connector 1075">
              <a:extLst>
                <a:ext uri="{FF2B5EF4-FFF2-40B4-BE49-F238E27FC236}">
                  <a16:creationId xmlns:a16="http://schemas.microsoft.com/office/drawing/2014/main" id="{D95BEA2A-5F72-483C-8DDF-A2FEA0643648}"/>
                </a:ext>
              </a:extLst>
            </p:cNvPr>
            <p:cNvCxnSpPr/>
            <p:nvPr/>
          </p:nvCxnSpPr>
          <p:spPr>
            <a:xfrm flipV="1">
              <a:off x="3652686" y="4272348"/>
              <a:ext cx="192742" cy="235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7" name="Straight Connector 1076">
              <a:extLst>
                <a:ext uri="{FF2B5EF4-FFF2-40B4-BE49-F238E27FC236}">
                  <a16:creationId xmlns:a16="http://schemas.microsoft.com/office/drawing/2014/main" id="{51A371B5-D6ED-4B6C-962D-FB35E5DD1A59}"/>
                </a:ext>
              </a:extLst>
            </p:cNvPr>
            <p:cNvCxnSpPr/>
            <p:nvPr/>
          </p:nvCxnSpPr>
          <p:spPr>
            <a:xfrm flipH="1" flipV="1">
              <a:off x="3656392" y="4244352"/>
              <a:ext cx="181691" cy="279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8" name="Straight Connector 1077">
              <a:extLst>
                <a:ext uri="{FF2B5EF4-FFF2-40B4-BE49-F238E27FC236}">
                  <a16:creationId xmlns:a16="http://schemas.microsoft.com/office/drawing/2014/main" id="{99F71457-68F9-4A22-8527-FD302AA03752}"/>
                </a:ext>
              </a:extLst>
            </p:cNvPr>
            <p:cNvCxnSpPr/>
            <p:nvPr/>
          </p:nvCxnSpPr>
          <p:spPr>
            <a:xfrm flipV="1">
              <a:off x="3662777" y="4218523"/>
              <a:ext cx="192742" cy="235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Straight Connector 1078">
              <a:extLst>
                <a:ext uri="{FF2B5EF4-FFF2-40B4-BE49-F238E27FC236}">
                  <a16:creationId xmlns:a16="http://schemas.microsoft.com/office/drawing/2014/main" id="{FB34927D-008D-4CC5-B5EA-304C06526E16}"/>
                </a:ext>
              </a:extLst>
            </p:cNvPr>
            <p:cNvCxnSpPr/>
            <p:nvPr/>
          </p:nvCxnSpPr>
          <p:spPr>
            <a:xfrm flipH="1" flipV="1">
              <a:off x="3666483" y="4190527"/>
              <a:ext cx="181691" cy="279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0" name="Straight Connector 1079">
              <a:extLst>
                <a:ext uri="{FF2B5EF4-FFF2-40B4-BE49-F238E27FC236}">
                  <a16:creationId xmlns:a16="http://schemas.microsoft.com/office/drawing/2014/main" id="{E1DA6BB8-2DC8-48FC-A078-99904E9FD6F2}"/>
                </a:ext>
              </a:extLst>
            </p:cNvPr>
            <p:cNvCxnSpPr/>
            <p:nvPr/>
          </p:nvCxnSpPr>
          <p:spPr>
            <a:xfrm flipV="1">
              <a:off x="3654593" y="4167345"/>
              <a:ext cx="192742" cy="235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1" name="Straight Connector 1080">
              <a:extLst>
                <a:ext uri="{FF2B5EF4-FFF2-40B4-BE49-F238E27FC236}">
                  <a16:creationId xmlns:a16="http://schemas.microsoft.com/office/drawing/2014/main" id="{389674E2-A669-4CF9-A82B-681BA0CBDA7D}"/>
                </a:ext>
              </a:extLst>
            </p:cNvPr>
            <p:cNvCxnSpPr/>
            <p:nvPr/>
          </p:nvCxnSpPr>
          <p:spPr>
            <a:xfrm flipH="1" flipV="1">
              <a:off x="3658299" y="4139349"/>
              <a:ext cx="181691" cy="279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2" name="Straight Connector 1081">
              <a:extLst>
                <a:ext uri="{FF2B5EF4-FFF2-40B4-BE49-F238E27FC236}">
                  <a16:creationId xmlns:a16="http://schemas.microsoft.com/office/drawing/2014/main" id="{9C1AE87F-06F3-4EB1-8930-130937848657}"/>
                </a:ext>
              </a:extLst>
            </p:cNvPr>
            <p:cNvCxnSpPr/>
            <p:nvPr/>
          </p:nvCxnSpPr>
          <p:spPr>
            <a:xfrm flipH="1" flipV="1">
              <a:off x="3666483" y="4295898"/>
              <a:ext cx="80755" cy="268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3" name="Straight Connector 1082">
              <a:extLst>
                <a:ext uri="{FF2B5EF4-FFF2-40B4-BE49-F238E27FC236}">
                  <a16:creationId xmlns:a16="http://schemas.microsoft.com/office/drawing/2014/main" id="{B1F12A9A-59F8-4272-84EF-79C4124EF16C}"/>
                </a:ext>
              </a:extLst>
            </p:cNvPr>
            <p:cNvCxnSpPr/>
            <p:nvPr/>
          </p:nvCxnSpPr>
          <p:spPr>
            <a:xfrm flipH="1">
              <a:off x="3652687" y="4103156"/>
              <a:ext cx="94551" cy="339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Straight Connector 600">
              <a:extLst>
                <a:ext uri="{FF2B5EF4-FFF2-40B4-BE49-F238E27FC236}">
                  <a16:creationId xmlns:a16="http://schemas.microsoft.com/office/drawing/2014/main" id="{D39D9E1F-1680-4874-9663-5506998F307D}"/>
                </a:ext>
              </a:extLst>
            </p:cNvPr>
            <p:cNvCxnSpPr>
              <a:cxnSpLocks noChangeShapeType="1"/>
            </p:cNvCxnSpPr>
            <p:nvPr/>
          </p:nvCxnSpPr>
          <p:spPr bwMode="auto">
            <a:xfrm>
              <a:off x="3736249" y="4324137"/>
              <a:ext cx="0" cy="15096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85" name="Line 237">
              <a:extLst>
                <a:ext uri="{FF2B5EF4-FFF2-40B4-BE49-F238E27FC236}">
                  <a16:creationId xmlns:a16="http://schemas.microsoft.com/office/drawing/2014/main" id="{2857CE91-31F9-447E-AD24-969315FCB244}"/>
                </a:ext>
              </a:extLst>
            </p:cNvPr>
            <p:cNvSpPr>
              <a:spLocks noChangeShapeType="1"/>
            </p:cNvSpPr>
            <p:nvPr/>
          </p:nvSpPr>
          <p:spPr bwMode="auto">
            <a:xfrm rot="10800000">
              <a:off x="3585971" y="4479204"/>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1086" name="Line 237">
              <a:extLst>
                <a:ext uri="{FF2B5EF4-FFF2-40B4-BE49-F238E27FC236}">
                  <a16:creationId xmlns:a16="http://schemas.microsoft.com/office/drawing/2014/main" id="{DD8F4D53-B43E-4F67-AD4D-A764F0D04261}"/>
                </a:ext>
              </a:extLst>
            </p:cNvPr>
            <p:cNvSpPr>
              <a:spLocks noChangeShapeType="1"/>
            </p:cNvSpPr>
            <p:nvPr/>
          </p:nvSpPr>
          <p:spPr bwMode="auto">
            <a:xfrm rot="10800000">
              <a:off x="3587326" y="4532922"/>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1087" name="Straight Connector 600">
              <a:extLst>
                <a:ext uri="{FF2B5EF4-FFF2-40B4-BE49-F238E27FC236}">
                  <a16:creationId xmlns:a16="http://schemas.microsoft.com/office/drawing/2014/main" id="{40E7D013-7E79-4F90-A82A-FEE7486BBF01}"/>
                </a:ext>
              </a:extLst>
            </p:cNvPr>
            <p:cNvCxnSpPr>
              <a:cxnSpLocks noChangeShapeType="1"/>
            </p:cNvCxnSpPr>
            <p:nvPr/>
          </p:nvCxnSpPr>
          <p:spPr bwMode="auto">
            <a:xfrm>
              <a:off x="3724807" y="4529091"/>
              <a:ext cx="0" cy="356478"/>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88" name="Freeform 599">
              <a:extLst>
                <a:ext uri="{FF2B5EF4-FFF2-40B4-BE49-F238E27FC236}">
                  <a16:creationId xmlns:a16="http://schemas.microsoft.com/office/drawing/2014/main" id="{25CAC3BC-701F-4ED4-BA61-EA7772377D99}"/>
                </a:ext>
              </a:extLst>
            </p:cNvPr>
            <p:cNvSpPr>
              <a:spLocks/>
            </p:cNvSpPr>
            <p:nvPr/>
          </p:nvSpPr>
          <p:spPr bwMode="auto">
            <a:xfrm rot="10800000" flipH="1">
              <a:off x="3638763" y="3409257"/>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089" name="Straight Connector 600">
              <a:extLst>
                <a:ext uri="{FF2B5EF4-FFF2-40B4-BE49-F238E27FC236}">
                  <a16:creationId xmlns:a16="http://schemas.microsoft.com/office/drawing/2014/main" id="{4E6D558F-E798-4C44-A276-C52B25FF706F}"/>
                </a:ext>
              </a:extLst>
            </p:cNvPr>
            <p:cNvCxnSpPr>
              <a:cxnSpLocks noChangeShapeType="1"/>
            </p:cNvCxnSpPr>
            <p:nvPr/>
          </p:nvCxnSpPr>
          <p:spPr bwMode="auto">
            <a:xfrm>
              <a:off x="3761588" y="3605860"/>
              <a:ext cx="0" cy="147402"/>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090" name="Straight Connector 600">
              <a:extLst>
                <a:ext uri="{FF2B5EF4-FFF2-40B4-BE49-F238E27FC236}">
                  <a16:creationId xmlns:a16="http://schemas.microsoft.com/office/drawing/2014/main" id="{55F02BCE-9B02-4645-A2E1-7D888397209A}"/>
                </a:ext>
              </a:extLst>
            </p:cNvPr>
            <p:cNvCxnSpPr>
              <a:cxnSpLocks noChangeShapeType="1"/>
            </p:cNvCxnSpPr>
            <p:nvPr/>
          </p:nvCxnSpPr>
          <p:spPr bwMode="auto">
            <a:xfrm>
              <a:off x="3765735" y="3083035"/>
              <a:ext cx="0" cy="33489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91" name="TextBox 1090"/>
            <p:cNvSpPr txBox="1"/>
            <p:nvPr/>
          </p:nvSpPr>
          <p:spPr>
            <a:xfrm>
              <a:off x="3823933" y="3782848"/>
              <a:ext cx="367346" cy="369332"/>
            </a:xfrm>
            <a:prstGeom prst="rect">
              <a:avLst/>
            </a:prstGeom>
            <a:noFill/>
          </p:spPr>
          <p:txBody>
            <a:bodyPr wrap="square" rtlCol="0">
              <a:spAutoFit/>
            </a:bodyPr>
            <a:lstStyle/>
            <a:p>
              <a:r>
                <a:rPr lang="en-US" dirty="0" smtClean="0"/>
                <a:t>…</a:t>
              </a:r>
              <a:endParaRPr lang="en-US" dirty="0"/>
            </a:p>
          </p:txBody>
        </p:sp>
        <p:sp>
          <p:nvSpPr>
            <p:cNvPr id="1092" name="Rectangle 1091">
              <a:extLst>
                <a:ext uri="{FF2B5EF4-FFF2-40B4-BE49-F238E27FC236}">
                  <a16:creationId xmlns:a16="http://schemas.microsoft.com/office/drawing/2014/main" id="{08DD4CC2-193C-4428-9C3C-535FE7B9055F}"/>
                </a:ext>
              </a:extLst>
            </p:cNvPr>
            <p:cNvSpPr/>
            <p:nvPr/>
          </p:nvSpPr>
          <p:spPr>
            <a:xfrm>
              <a:off x="5235335" y="2633484"/>
              <a:ext cx="1035861" cy="369332"/>
            </a:xfrm>
            <a:prstGeom prst="rect">
              <a:avLst/>
            </a:prstGeom>
          </p:spPr>
          <p:txBody>
            <a:bodyPr wrap="none">
              <a:spAutoFit/>
            </a:bodyPr>
            <a:lstStyle/>
            <a:p>
              <a:r>
                <a:rPr lang="en-US" dirty="0" err="1" smtClean="0"/>
                <a:t>L</a:t>
              </a:r>
              <a:r>
                <a:rPr lang="en-US" baseline="-25000" dirty="0" err="1" smtClean="0"/>
                <a:t>PCB_Plane</a:t>
              </a:r>
              <a:endParaRPr lang="en-US" dirty="0"/>
            </a:p>
          </p:txBody>
        </p:sp>
      </p:grpSp>
      <p:graphicFrame>
        <p:nvGraphicFramePr>
          <p:cNvPr id="1093" name="Object 1092"/>
          <p:cNvGraphicFramePr>
            <a:graphicFrameLocks noChangeAspect="1"/>
          </p:cNvGraphicFramePr>
          <p:nvPr>
            <p:extLst>
              <p:ext uri="{D42A27DB-BD31-4B8C-83A1-F6EECF244321}">
                <p14:modId xmlns:p14="http://schemas.microsoft.com/office/powerpoint/2010/main" val="4132975200"/>
              </p:ext>
            </p:extLst>
          </p:nvPr>
        </p:nvGraphicFramePr>
        <p:xfrm>
          <a:off x="985442" y="699304"/>
          <a:ext cx="548122" cy="554141"/>
        </p:xfrm>
        <a:graphic>
          <a:graphicData uri="http://schemas.openxmlformats.org/presentationml/2006/ole">
            <mc:AlternateContent xmlns:mc="http://schemas.openxmlformats.org/markup-compatibility/2006">
              <mc:Choice xmlns:v="urn:schemas-microsoft-com:vml" Requires="v">
                <p:oleObj spid="_x0000_s1886259" name="Equation" r:id="rId4" imgW="215640" imgH="228600" progId="Equation.DSMT4">
                  <p:embed/>
                </p:oleObj>
              </mc:Choice>
              <mc:Fallback>
                <p:oleObj name="Equation" r:id="rId4" imgW="215640" imgH="228600" progId="Equation.DSMT4">
                  <p:embed/>
                  <p:pic>
                    <p:nvPicPr>
                      <p:cNvPr id="1051" name="Object 1050"/>
                      <p:cNvPicPr/>
                      <p:nvPr/>
                    </p:nvPicPr>
                    <p:blipFill>
                      <a:blip r:embed="rId5"/>
                      <a:stretch>
                        <a:fillRect/>
                      </a:stretch>
                    </p:blipFill>
                    <p:spPr>
                      <a:xfrm>
                        <a:off x="985442" y="699304"/>
                        <a:ext cx="548122" cy="554141"/>
                      </a:xfrm>
                      <a:prstGeom prst="rect">
                        <a:avLst/>
                      </a:prstGeom>
                    </p:spPr>
                  </p:pic>
                </p:oleObj>
              </mc:Fallback>
            </mc:AlternateContent>
          </a:graphicData>
        </a:graphic>
      </p:graphicFrame>
      <p:sp>
        <p:nvSpPr>
          <p:cNvPr id="3" name="Rectangle 2"/>
          <p:cNvSpPr/>
          <p:nvPr/>
        </p:nvSpPr>
        <p:spPr>
          <a:xfrm>
            <a:off x="5218456" y="3197157"/>
            <a:ext cx="3925544" cy="2031325"/>
          </a:xfrm>
          <a:prstGeom prst="rect">
            <a:avLst/>
          </a:prstGeom>
        </p:spPr>
        <p:txBody>
          <a:bodyPr wrap="square">
            <a:spAutoFit/>
          </a:bodyPr>
          <a:lstStyle/>
          <a:p>
            <a:pPr algn="l"/>
            <a:r>
              <a:rPr lang="en-US" sz="1800" dirty="0"/>
              <a:t>All current segments in all layers are modeled (often many thousands or tens of thousands) and self inductances for every segment and mutual between segments are extracted using the (first principles) cavity </a:t>
            </a:r>
            <a:r>
              <a:rPr lang="en-US" sz="1800" dirty="0" smtClean="0"/>
              <a:t>model and a SPICE model is assembled.</a:t>
            </a:r>
            <a:endParaRPr lang="en-US" sz="1800" dirty="0"/>
          </a:p>
        </p:txBody>
      </p:sp>
      <p:sp>
        <p:nvSpPr>
          <p:cNvPr id="4" name="Rectangle 3"/>
          <p:cNvSpPr/>
          <p:nvPr/>
        </p:nvSpPr>
        <p:spPr>
          <a:xfrm>
            <a:off x="212572" y="5608754"/>
            <a:ext cx="5338344" cy="1200329"/>
          </a:xfrm>
          <a:prstGeom prst="rect">
            <a:avLst/>
          </a:prstGeom>
        </p:spPr>
        <p:txBody>
          <a:bodyPr wrap="square">
            <a:spAutoFit/>
          </a:bodyPr>
          <a:lstStyle/>
          <a:p>
            <a:pPr algn="l">
              <a:spcBef>
                <a:spcPts val="0"/>
              </a:spcBef>
            </a:pPr>
            <a:r>
              <a:rPr lang="en-US" sz="1800" dirty="0"/>
              <a:t>Circuit reduction is used to get an impedance equivalent circuit model that coincides </a:t>
            </a:r>
            <a:r>
              <a:rPr lang="en-US" sz="1800" dirty="0" smtClean="0"/>
              <a:t>with </a:t>
            </a:r>
            <a:r>
              <a:rPr lang="en-US" sz="1800" dirty="0"/>
              <a:t>the large-scale current path from IC package to </a:t>
            </a:r>
            <a:r>
              <a:rPr lang="en-US" sz="1800" dirty="0" err="1"/>
              <a:t>decaps</a:t>
            </a:r>
            <a:r>
              <a:rPr lang="en-US" sz="1800" dirty="0" smtClean="0"/>
              <a:t>.  Inductances are related to the current path on the geometry.</a:t>
            </a:r>
            <a:endParaRPr lang="en-US" sz="1800" dirty="0"/>
          </a:p>
        </p:txBody>
      </p:sp>
    </p:spTree>
    <p:extLst>
      <p:ext uri="{BB962C8B-B14F-4D97-AF65-F5344CB8AC3E}">
        <p14:creationId xmlns:p14="http://schemas.microsoft.com/office/powerpoint/2010/main" val="2457858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7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6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37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85"/>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8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8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1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97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Impedance Equivalent Circuit</a:t>
            </a:r>
            <a:endParaRPr lang="en-US" dirty="0"/>
          </a:p>
        </p:txBody>
      </p:sp>
      <p:sp>
        <p:nvSpPr>
          <p:cNvPr id="4" name="Slide Number Placeholder 3"/>
          <p:cNvSpPr>
            <a:spLocks noGrp="1"/>
          </p:cNvSpPr>
          <p:nvPr>
            <p:ph type="sldNum" sz="quarter" idx="4294967295"/>
          </p:nvPr>
        </p:nvSpPr>
        <p:spPr>
          <a:xfrm>
            <a:off x="7010400" y="6400800"/>
            <a:ext cx="2133600" cy="381000"/>
          </a:xfrm>
        </p:spPr>
        <p:txBody>
          <a:bodyPr/>
          <a:lstStyle/>
          <a:p>
            <a:endParaRPr lang="zh-CN" altLang="en-US" dirty="0"/>
          </a:p>
        </p:txBody>
      </p:sp>
      <p:grpSp>
        <p:nvGrpSpPr>
          <p:cNvPr id="2" name="Group 1"/>
          <p:cNvGrpSpPr/>
          <p:nvPr/>
        </p:nvGrpSpPr>
        <p:grpSpPr>
          <a:xfrm>
            <a:off x="247276" y="984478"/>
            <a:ext cx="7778842" cy="5307333"/>
            <a:chOff x="247276" y="984478"/>
            <a:chExt cx="7778842" cy="5307333"/>
          </a:xfrm>
        </p:grpSpPr>
        <p:grpSp>
          <p:nvGrpSpPr>
            <p:cNvPr id="7" name="그룹 294"/>
            <p:cNvGrpSpPr>
              <a:grpSpLocks/>
            </p:cNvGrpSpPr>
            <p:nvPr/>
          </p:nvGrpSpPr>
          <p:grpSpPr bwMode="auto">
            <a:xfrm>
              <a:off x="247276" y="1624641"/>
              <a:ext cx="6762750" cy="3820135"/>
              <a:chOff x="616285" y="1371537"/>
              <a:chExt cx="6389237" cy="3608759"/>
            </a:xfrm>
          </p:grpSpPr>
          <p:sp>
            <p:nvSpPr>
              <p:cNvPr id="8" name="Rectangle 7"/>
              <p:cNvSpPr/>
              <p:nvPr/>
            </p:nvSpPr>
            <p:spPr>
              <a:xfrm>
                <a:off x="1315202" y="1561071"/>
                <a:ext cx="5690320" cy="322127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9" name="Rectangle 80"/>
              <p:cNvSpPr>
                <a:spLocks noChangeArrowheads="1"/>
              </p:cNvSpPr>
              <p:nvPr/>
            </p:nvSpPr>
            <p:spPr bwMode="auto">
              <a:xfrm>
                <a:off x="1315202" y="1685543"/>
                <a:ext cx="5682822" cy="10047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0" name="Rectangle 80"/>
              <p:cNvSpPr>
                <a:spLocks noChangeArrowheads="1"/>
              </p:cNvSpPr>
              <p:nvPr/>
            </p:nvSpPr>
            <p:spPr bwMode="auto">
              <a:xfrm>
                <a:off x="1315202" y="1934486"/>
                <a:ext cx="5682822" cy="10047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1" name="Rectangle 80"/>
              <p:cNvSpPr>
                <a:spLocks noChangeArrowheads="1"/>
              </p:cNvSpPr>
              <p:nvPr/>
            </p:nvSpPr>
            <p:spPr bwMode="auto">
              <a:xfrm>
                <a:off x="1316702" y="3129715"/>
                <a:ext cx="5684321" cy="10047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2" name="Rectangle 11"/>
              <p:cNvSpPr/>
              <p:nvPr/>
            </p:nvSpPr>
            <p:spPr>
              <a:xfrm>
                <a:off x="1901632" y="2798291"/>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13" name="Rectangle 106"/>
              <p:cNvSpPr>
                <a:spLocks noChangeArrowheads="1"/>
              </p:cNvSpPr>
              <p:nvPr/>
            </p:nvSpPr>
            <p:spPr bwMode="auto">
              <a:xfrm>
                <a:off x="1921129" y="1577567"/>
                <a:ext cx="91490" cy="3216771"/>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4" name="Rectangle 80"/>
              <p:cNvSpPr>
                <a:spLocks noChangeArrowheads="1"/>
              </p:cNvSpPr>
              <p:nvPr/>
            </p:nvSpPr>
            <p:spPr bwMode="auto">
              <a:xfrm>
                <a:off x="1316702" y="3552619"/>
                <a:ext cx="5684321" cy="10047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5" name="Rectangle 80"/>
              <p:cNvSpPr>
                <a:spLocks noChangeArrowheads="1"/>
              </p:cNvSpPr>
              <p:nvPr/>
            </p:nvSpPr>
            <p:spPr bwMode="auto">
              <a:xfrm>
                <a:off x="1309202" y="4572388"/>
                <a:ext cx="5684321" cy="10197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6" name="Rectangle 15"/>
              <p:cNvSpPr/>
              <p:nvPr/>
            </p:nvSpPr>
            <p:spPr>
              <a:xfrm>
                <a:off x="2465565" y="2798291"/>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17" name="Rectangle 106"/>
              <p:cNvSpPr>
                <a:spLocks noChangeArrowheads="1"/>
              </p:cNvSpPr>
              <p:nvPr/>
            </p:nvSpPr>
            <p:spPr bwMode="auto">
              <a:xfrm>
                <a:off x="2507560" y="1577567"/>
                <a:ext cx="88489" cy="3216771"/>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18" name="Rectangle 17"/>
              <p:cNvSpPr/>
              <p:nvPr/>
            </p:nvSpPr>
            <p:spPr>
              <a:xfrm>
                <a:off x="2158101" y="1883498"/>
                <a:ext cx="229473"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19" name="Rectangle 18"/>
              <p:cNvSpPr/>
              <p:nvPr/>
            </p:nvSpPr>
            <p:spPr>
              <a:xfrm>
                <a:off x="3030997" y="2798291"/>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0" name="Rectangle 106"/>
              <p:cNvSpPr>
                <a:spLocks noChangeArrowheads="1"/>
              </p:cNvSpPr>
              <p:nvPr/>
            </p:nvSpPr>
            <p:spPr bwMode="auto">
              <a:xfrm>
                <a:off x="3071492" y="1577567"/>
                <a:ext cx="70491" cy="3216771"/>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21" name="Rectangle 20"/>
              <p:cNvSpPr/>
              <p:nvPr/>
            </p:nvSpPr>
            <p:spPr>
              <a:xfrm>
                <a:off x="2747531" y="1883498"/>
                <a:ext cx="1994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2" name="Rectangle 21"/>
              <p:cNvSpPr/>
              <p:nvPr/>
            </p:nvSpPr>
            <p:spPr>
              <a:xfrm>
                <a:off x="3594929" y="2798291"/>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3" name="Rectangle 106"/>
              <p:cNvSpPr>
                <a:spLocks noChangeArrowheads="1"/>
              </p:cNvSpPr>
              <p:nvPr/>
            </p:nvSpPr>
            <p:spPr bwMode="auto">
              <a:xfrm>
                <a:off x="3636924" y="1577567"/>
                <a:ext cx="91490" cy="31987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24" name="Rectangle 23"/>
              <p:cNvSpPr/>
              <p:nvPr/>
            </p:nvSpPr>
            <p:spPr>
              <a:xfrm>
                <a:off x="3312963" y="1883498"/>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5" name="Rectangle 24"/>
              <p:cNvSpPr/>
              <p:nvPr/>
            </p:nvSpPr>
            <p:spPr>
              <a:xfrm>
                <a:off x="3312963" y="3003744"/>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6" name="Rectangle 25"/>
              <p:cNvSpPr/>
              <p:nvPr/>
            </p:nvSpPr>
            <p:spPr>
              <a:xfrm>
                <a:off x="5643685" y="2816287"/>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7" name="Rectangle 106"/>
              <p:cNvSpPr>
                <a:spLocks noChangeArrowheads="1"/>
              </p:cNvSpPr>
              <p:nvPr/>
            </p:nvSpPr>
            <p:spPr bwMode="auto">
              <a:xfrm>
                <a:off x="5684180" y="1576067"/>
                <a:ext cx="86990" cy="3200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28" name="Rectangle 27"/>
              <p:cNvSpPr/>
              <p:nvPr/>
            </p:nvSpPr>
            <p:spPr>
              <a:xfrm>
                <a:off x="6275110" y="2832783"/>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9" name="Rectangle 106"/>
              <p:cNvSpPr>
                <a:spLocks noChangeArrowheads="1"/>
              </p:cNvSpPr>
              <p:nvPr/>
            </p:nvSpPr>
            <p:spPr bwMode="auto">
              <a:xfrm>
                <a:off x="6317105" y="1583566"/>
                <a:ext cx="71991" cy="3192776"/>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30" name="Rectangle 80"/>
              <p:cNvSpPr>
                <a:spLocks noChangeArrowheads="1"/>
              </p:cNvSpPr>
              <p:nvPr/>
            </p:nvSpPr>
            <p:spPr bwMode="auto">
              <a:xfrm>
                <a:off x="1307703" y="2633328"/>
                <a:ext cx="5684321" cy="10047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31" name="Rectangle 30"/>
              <p:cNvSpPr/>
              <p:nvPr/>
            </p:nvSpPr>
            <p:spPr>
              <a:xfrm>
                <a:off x="2183598" y="1675045"/>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2" name="Rectangle 31"/>
              <p:cNvSpPr/>
              <p:nvPr/>
            </p:nvSpPr>
            <p:spPr>
              <a:xfrm>
                <a:off x="2183598" y="3003744"/>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3" name="Rectangle 32"/>
              <p:cNvSpPr/>
              <p:nvPr/>
            </p:nvSpPr>
            <p:spPr>
              <a:xfrm>
                <a:off x="2183598" y="3509130"/>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4" name="Rectangle 33"/>
              <p:cNvSpPr/>
              <p:nvPr/>
            </p:nvSpPr>
            <p:spPr>
              <a:xfrm>
                <a:off x="2183598" y="4446417"/>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5" name="Rectangle 58"/>
              <p:cNvSpPr/>
              <p:nvPr/>
            </p:nvSpPr>
            <p:spPr>
              <a:xfrm>
                <a:off x="2174599" y="2600336"/>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6" name="Rectangle 106"/>
              <p:cNvSpPr>
                <a:spLocks noChangeArrowheads="1"/>
              </p:cNvSpPr>
              <p:nvPr/>
            </p:nvSpPr>
            <p:spPr bwMode="auto">
              <a:xfrm>
                <a:off x="2224093" y="1577567"/>
                <a:ext cx="86990" cy="3216771"/>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37" name="Rectangle 36"/>
              <p:cNvSpPr/>
              <p:nvPr/>
            </p:nvSpPr>
            <p:spPr>
              <a:xfrm>
                <a:off x="2747531" y="1687042"/>
                <a:ext cx="1994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8" name="Rectangle 37"/>
              <p:cNvSpPr/>
              <p:nvPr/>
            </p:nvSpPr>
            <p:spPr>
              <a:xfrm>
                <a:off x="2747531" y="3003744"/>
                <a:ext cx="1994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39" name="Rectangle 38"/>
              <p:cNvSpPr/>
              <p:nvPr/>
            </p:nvSpPr>
            <p:spPr>
              <a:xfrm>
                <a:off x="2747531" y="3509130"/>
                <a:ext cx="1994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0" name="Rectangle 39"/>
              <p:cNvSpPr/>
              <p:nvPr/>
            </p:nvSpPr>
            <p:spPr>
              <a:xfrm>
                <a:off x="2747531" y="4446417"/>
                <a:ext cx="1994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1" name="Rectangle 68"/>
              <p:cNvSpPr/>
              <p:nvPr/>
            </p:nvSpPr>
            <p:spPr>
              <a:xfrm>
                <a:off x="2740031" y="2600336"/>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2" name="Rectangle 106"/>
              <p:cNvSpPr>
                <a:spLocks noChangeArrowheads="1"/>
              </p:cNvSpPr>
              <p:nvPr/>
            </p:nvSpPr>
            <p:spPr bwMode="auto">
              <a:xfrm>
                <a:off x="2789526" y="1577567"/>
                <a:ext cx="86990" cy="3216771"/>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43" name="Rectangle 42"/>
              <p:cNvSpPr/>
              <p:nvPr/>
            </p:nvSpPr>
            <p:spPr>
              <a:xfrm>
                <a:off x="3312963" y="1681043"/>
                <a:ext cx="197976" cy="23244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4" name="Rectangle 43"/>
              <p:cNvSpPr/>
              <p:nvPr/>
            </p:nvSpPr>
            <p:spPr>
              <a:xfrm>
                <a:off x="3312963" y="3509130"/>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5" name="Rectangle 44"/>
              <p:cNvSpPr/>
              <p:nvPr/>
            </p:nvSpPr>
            <p:spPr>
              <a:xfrm>
                <a:off x="3312963" y="4446417"/>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6" name="Rectangle 78"/>
              <p:cNvSpPr/>
              <p:nvPr/>
            </p:nvSpPr>
            <p:spPr>
              <a:xfrm>
                <a:off x="3303964" y="2508856"/>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7" name="Rectangle 106"/>
              <p:cNvSpPr>
                <a:spLocks noChangeArrowheads="1"/>
              </p:cNvSpPr>
              <p:nvPr/>
            </p:nvSpPr>
            <p:spPr bwMode="auto">
              <a:xfrm>
                <a:off x="3353459" y="1577567"/>
                <a:ext cx="100488" cy="31987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48" name="Rectangle 47"/>
              <p:cNvSpPr/>
              <p:nvPr/>
            </p:nvSpPr>
            <p:spPr>
              <a:xfrm>
                <a:off x="5333222" y="4446417"/>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49" name="Rectangle 48"/>
              <p:cNvSpPr/>
              <p:nvPr/>
            </p:nvSpPr>
            <p:spPr>
              <a:xfrm>
                <a:off x="5333222" y="1684043"/>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0" name="Rectangle 49"/>
              <p:cNvSpPr/>
              <p:nvPr/>
            </p:nvSpPr>
            <p:spPr>
              <a:xfrm>
                <a:off x="5333222" y="1883498"/>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1" name="Rectangle 50"/>
              <p:cNvSpPr/>
              <p:nvPr/>
            </p:nvSpPr>
            <p:spPr>
              <a:xfrm>
                <a:off x="5333222" y="3003744"/>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2" name="Rectangle 51"/>
              <p:cNvSpPr/>
              <p:nvPr/>
            </p:nvSpPr>
            <p:spPr>
              <a:xfrm>
                <a:off x="5333222" y="3509130"/>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3" name="Rectangle 103"/>
              <p:cNvSpPr/>
              <p:nvPr/>
            </p:nvSpPr>
            <p:spPr>
              <a:xfrm>
                <a:off x="5324223" y="2502857"/>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4" name="Rectangle 53"/>
              <p:cNvSpPr>
                <a:spLocks noChangeArrowheads="1"/>
              </p:cNvSpPr>
              <p:nvPr/>
            </p:nvSpPr>
            <p:spPr bwMode="auto">
              <a:xfrm>
                <a:off x="5373717" y="1576067"/>
                <a:ext cx="71991" cy="3200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5" name="Rectangle 54"/>
              <p:cNvSpPr/>
              <p:nvPr/>
            </p:nvSpPr>
            <p:spPr>
              <a:xfrm>
                <a:off x="5964646" y="1687042"/>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 name="Rectangle 55"/>
              <p:cNvSpPr/>
              <p:nvPr/>
            </p:nvSpPr>
            <p:spPr>
              <a:xfrm>
                <a:off x="5964646" y="1899994"/>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 name="Rectangle 56"/>
              <p:cNvSpPr/>
              <p:nvPr/>
            </p:nvSpPr>
            <p:spPr>
              <a:xfrm>
                <a:off x="5964646" y="3020241"/>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 name="Rectangle 57"/>
              <p:cNvSpPr/>
              <p:nvPr/>
            </p:nvSpPr>
            <p:spPr>
              <a:xfrm>
                <a:off x="5964646" y="3525626"/>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 name="Rectangle 58"/>
              <p:cNvSpPr/>
              <p:nvPr/>
            </p:nvSpPr>
            <p:spPr>
              <a:xfrm>
                <a:off x="5964646" y="4449416"/>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 name="Rectangle 131"/>
              <p:cNvSpPr/>
              <p:nvPr/>
            </p:nvSpPr>
            <p:spPr>
              <a:xfrm>
                <a:off x="5955647" y="2496859"/>
                <a:ext cx="197976" cy="233947"/>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 name="Rectangle 60"/>
              <p:cNvSpPr>
                <a:spLocks noChangeArrowheads="1"/>
              </p:cNvSpPr>
              <p:nvPr/>
            </p:nvSpPr>
            <p:spPr bwMode="auto">
              <a:xfrm>
                <a:off x="6005142" y="1583566"/>
                <a:ext cx="91489" cy="320927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 name="TextBox 61"/>
              <p:cNvSpPr txBox="1"/>
              <p:nvPr/>
            </p:nvSpPr>
            <p:spPr>
              <a:xfrm>
                <a:off x="616285" y="1545119"/>
                <a:ext cx="832401" cy="356919"/>
              </a:xfrm>
              <a:prstGeom prst="rect">
                <a:avLst/>
              </a:prstGeom>
              <a:noFill/>
            </p:spPr>
            <p:txBody>
              <a:bodyPr>
                <a:spAutoFit/>
              </a:bodyPr>
              <a:lstStyle/>
              <a:p>
                <a:pPr>
                  <a:defRPr/>
                </a:pPr>
                <a:r>
                  <a:rPr lang="en-US" sz="1600" dirty="0">
                    <a:latin typeface="+mj-lt"/>
                    <a:cs typeface="Arial" charset="0"/>
                  </a:rPr>
                  <a:t>GND1</a:t>
                </a:r>
              </a:p>
            </p:txBody>
          </p:sp>
          <p:sp>
            <p:nvSpPr>
              <p:cNvPr id="63" name="TextBox 62"/>
              <p:cNvSpPr txBox="1"/>
              <p:nvPr/>
            </p:nvSpPr>
            <p:spPr>
              <a:xfrm>
                <a:off x="616285" y="1807015"/>
                <a:ext cx="832401" cy="355420"/>
              </a:xfrm>
              <a:prstGeom prst="rect">
                <a:avLst/>
              </a:prstGeom>
              <a:noFill/>
            </p:spPr>
            <p:txBody>
              <a:bodyPr>
                <a:spAutoFit/>
              </a:bodyPr>
              <a:lstStyle/>
              <a:p>
                <a:pPr>
                  <a:defRPr/>
                </a:pPr>
                <a:r>
                  <a:rPr lang="en-US" sz="1600" dirty="0">
                    <a:latin typeface="+mj-lt"/>
                    <a:cs typeface="Arial" charset="0"/>
                  </a:rPr>
                  <a:t>GND2</a:t>
                </a:r>
              </a:p>
            </p:txBody>
          </p:sp>
          <p:sp>
            <p:nvSpPr>
              <p:cNvPr id="64" name="TextBox 63"/>
              <p:cNvSpPr txBox="1"/>
              <p:nvPr/>
            </p:nvSpPr>
            <p:spPr>
              <a:xfrm>
                <a:off x="616285" y="2523853"/>
                <a:ext cx="832401" cy="355420"/>
              </a:xfrm>
              <a:prstGeom prst="rect">
                <a:avLst/>
              </a:prstGeom>
              <a:noFill/>
            </p:spPr>
            <p:txBody>
              <a:bodyPr>
                <a:spAutoFit/>
              </a:bodyPr>
              <a:lstStyle/>
              <a:p>
                <a:pPr>
                  <a:defRPr/>
                </a:pPr>
                <a:r>
                  <a:rPr lang="en-US" sz="1600" dirty="0">
                    <a:latin typeface="+mj-lt"/>
                    <a:cs typeface="Arial" charset="0"/>
                  </a:rPr>
                  <a:t>GND3</a:t>
                </a:r>
              </a:p>
            </p:txBody>
          </p:sp>
          <p:sp>
            <p:nvSpPr>
              <p:cNvPr id="65" name="TextBox 64"/>
              <p:cNvSpPr txBox="1"/>
              <p:nvPr/>
            </p:nvSpPr>
            <p:spPr>
              <a:xfrm>
                <a:off x="616285" y="3000744"/>
                <a:ext cx="832401" cy="355420"/>
              </a:xfrm>
              <a:prstGeom prst="rect">
                <a:avLst/>
              </a:prstGeom>
              <a:noFill/>
            </p:spPr>
            <p:txBody>
              <a:bodyPr>
                <a:spAutoFit/>
              </a:bodyPr>
              <a:lstStyle/>
              <a:p>
                <a:pPr>
                  <a:defRPr/>
                </a:pPr>
                <a:r>
                  <a:rPr lang="en-US" sz="1600" dirty="0">
                    <a:latin typeface="+mj-lt"/>
                    <a:cs typeface="Arial" charset="0"/>
                  </a:rPr>
                  <a:t>GND4</a:t>
                </a:r>
              </a:p>
            </p:txBody>
          </p:sp>
          <p:sp>
            <p:nvSpPr>
              <p:cNvPr id="66" name="TextBox 65"/>
              <p:cNvSpPr txBox="1"/>
              <p:nvPr/>
            </p:nvSpPr>
            <p:spPr>
              <a:xfrm>
                <a:off x="616285" y="3414651"/>
                <a:ext cx="832401" cy="355420"/>
              </a:xfrm>
              <a:prstGeom prst="rect">
                <a:avLst/>
              </a:prstGeom>
              <a:noFill/>
            </p:spPr>
            <p:txBody>
              <a:bodyPr>
                <a:spAutoFit/>
              </a:bodyPr>
              <a:lstStyle/>
              <a:p>
                <a:pPr>
                  <a:defRPr/>
                </a:pPr>
                <a:r>
                  <a:rPr lang="en-US" sz="1600" dirty="0">
                    <a:latin typeface="+mj-lt"/>
                    <a:cs typeface="Arial" charset="0"/>
                  </a:rPr>
                  <a:t>GND5</a:t>
                </a:r>
              </a:p>
            </p:txBody>
          </p:sp>
          <p:sp>
            <p:nvSpPr>
              <p:cNvPr id="67" name="TextBox 66"/>
              <p:cNvSpPr txBox="1"/>
              <p:nvPr/>
            </p:nvSpPr>
            <p:spPr>
              <a:xfrm>
                <a:off x="616285" y="4443418"/>
                <a:ext cx="832401" cy="355420"/>
              </a:xfrm>
              <a:prstGeom prst="rect">
                <a:avLst/>
              </a:prstGeom>
              <a:noFill/>
            </p:spPr>
            <p:txBody>
              <a:bodyPr>
                <a:spAutoFit/>
              </a:bodyPr>
              <a:lstStyle/>
              <a:p>
                <a:pPr>
                  <a:defRPr/>
                </a:pPr>
                <a:r>
                  <a:rPr lang="en-US" sz="1600" dirty="0">
                    <a:latin typeface="+mj-lt"/>
                    <a:cs typeface="Arial" charset="0"/>
                  </a:rPr>
                  <a:t>GND6</a:t>
                </a:r>
              </a:p>
            </p:txBody>
          </p:sp>
          <p:sp>
            <p:nvSpPr>
              <p:cNvPr id="68" name="TextBox 67"/>
              <p:cNvSpPr txBox="1"/>
              <p:nvPr/>
            </p:nvSpPr>
            <p:spPr>
              <a:xfrm>
                <a:off x="616285" y="2769797"/>
                <a:ext cx="832401" cy="355420"/>
              </a:xfrm>
              <a:prstGeom prst="rect">
                <a:avLst/>
              </a:prstGeom>
              <a:noFill/>
            </p:spPr>
            <p:txBody>
              <a:bodyPr>
                <a:spAutoFit/>
              </a:bodyPr>
              <a:lstStyle/>
              <a:p>
                <a:pPr>
                  <a:defRPr/>
                </a:pPr>
                <a:r>
                  <a:rPr lang="en-US" sz="1600" dirty="0">
                    <a:latin typeface="+mj-lt"/>
                    <a:cs typeface="Arial" charset="0"/>
                  </a:rPr>
                  <a:t>PWR</a:t>
                </a:r>
              </a:p>
            </p:txBody>
          </p:sp>
          <p:grpSp>
            <p:nvGrpSpPr>
              <p:cNvPr id="69" name="Group 220"/>
              <p:cNvGrpSpPr>
                <a:grpSpLocks/>
              </p:cNvGrpSpPr>
              <p:nvPr/>
            </p:nvGrpSpPr>
            <p:grpSpPr bwMode="auto">
              <a:xfrm>
                <a:off x="5366742" y="1377484"/>
                <a:ext cx="420953" cy="186724"/>
                <a:chOff x="4707931" y="1539831"/>
                <a:chExt cx="369303" cy="163813"/>
              </a:xfrm>
            </p:grpSpPr>
            <p:sp>
              <p:nvSpPr>
                <p:cNvPr id="249" name="Rectangle 248"/>
                <p:cNvSpPr/>
                <p:nvPr/>
              </p:nvSpPr>
              <p:spPr>
                <a:xfrm>
                  <a:off x="4724577" y="1540382"/>
                  <a:ext cx="309212" cy="16051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50" name="Rectangle 249"/>
                <p:cNvSpPr/>
                <p:nvPr/>
              </p:nvSpPr>
              <p:spPr>
                <a:xfrm>
                  <a:off x="4707472" y="1543013"/>
                  <a:ext cx="109211" cy="16051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51" name="Rectangle 250"/>
                <p:cNvSpPr/>
                <p:nvPr/>
              </p:nvSpPr>
              <p:spPr>
                <a:xfrm>
                  <a:off x="4967999" y="1543013"/>
                  <a:ext cx="109211" cy="16051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70" name="Group 221"/>
              <p:cNvGrpSpPr>
                <a:grpSpLocks/>
              </p:cNvGrpSpPr>
              <p:nvPr/>
            </p:nvGrpSpPr>
            <p:grpSpPr bwMode="auto">
              <a:xfrm>
                <a:off x="5999033" y="1371537"/>
                <a:ext cx="420953" cy="186724"/>
                <a:chOff x="4707931" y="1539831"/>
                <a:chExt cx="369303" cy="163813"/>
              </a:xfrm>
            </p:grpSpPr>
            <p:sp>
              <p:nvSpPr>
                <p:cNvPr id="246" name="Rectangle 245"/>
                <p:cNvSpPr/>
                <p:nvPr/>
              </p:nvSpPr>
              <p:spPr>
                <a:xfrm>
                  <a:off x="4725132" y="1540337"/>
                  <a:ext cx="309212" cy="16051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7" name="Rectangle 246"/>
                <p:cNvSpPr/>
                <p:nvPr/>
              </p:nvSpPr>
              <p:spPr>
                <a:xfrm>
                  <a:off x="4708027" y="1542968"/>
                  <a:ext cx="109211" cy="16051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8" name="Rectangle 247"/>
                <p:cNvSpPr/>
                <p:nvPr/>
              </p:nvSpPr>
              <p:spPr>
                <a:xfrm>
                  <a:off x="4968555" y="1542968"/>
                  <a:ext cx="109211" cy="160510"/>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71" name="Rectangle 80"/>
              <p:cNvSpPr>
                <a:spLocks noChangeArrowheads="1"/>
              </p:cNvSpPr>
              <p:nvPr/>
            </p:nvSpPr>
            <p:spPr bwMode="auto">
              <a:xfrm>
                <a:off x="6276609" y="1562571"/>
                <a:ext cx="208476"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2" name="Rectangle 80"/>
              <p:cNvSpPr>
                <a:spLocks noChangeArrowheads="1"/>
              </p:cNvSpPr>
              <p:nvPr/>
            </p:nvSpPr>
            <p:spPr bwMode="auto">
              <a:xfrm>
                <a:off x="5945149" y="1562571"/>
                <a:ext cx="208475"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3" name="Rectangle 80"/>
              <p:cNvSpPr>
                <a:spLocks noChangeArrowheads="1"/>
              </p:cNvSpPr>
              <p:nvPr/>
            </p:nvSpPr>
            <p:spPr bwMode="auto">
              <a:xfrm>
                <a:off x="5642185" y="1562571"/>
                <a:ext cx="208475"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4" name="Rectangle 80"/>
              <p:cNvSpPr>
                <a:spLocks noChangeArrowheads="1"/>
              </p:cNvSpPr>
              <p:nvPr/>
            </p:nvSpPr>
            <p:spPr bwMode="auto">
              <a:xfrm>
                <a:off x="5315224" y="1562571"/>
                <a:ext cx="208475"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5" name="Rectangle 80"/>
              <p:cNvSpPr>
                <a:spLocks noChangeArrowheads="1"/>
              </p:cNvSpPr>
              <p:nvPr/>
            </p:nvSpPr>
            <p:spPr bwMode="auto">
              <a:xfrm>
                <a:off x="1864136" y="4741850"/>
                <a:ext cx="208476"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6" name="Rectangle 80"/>
              <p:cNvSpPr>
                <a:spLocks noChangeArrowheads="1"/>
              </p:cNvSpPr>
              <p:nvPr/>
            </p:nvSpPr>
            <p:spPr bwMode="auto">
              <a:xfrm>
                <a:off x="2152102" y="4741850"/>
                <a:ext cx="208476"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7" name="Rectangle 80"/>
              <p:cNvSpPr>
                <a:spLocks noChangeArrowheads="1"/>
              </p:cNvSpPr>
              <p:nvPr/>
            </p:nvSpPr>
            <p:spPr bwMode="auto">
              <a:xfrm>
                <a:off x="2450566" y="4741850"/>
                <a:ext cx="208475"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8" name="Rectangle 80"/>
              <p:cNvSpPr>
                <a:spLocks noChangeArrowheads="1"/>
              </p:cNvSpPr>
              <p:nvPr/>
            </p:nvSpPr>
            <p:spPr bwMode="auto">
              <a:xfrm>
                <a:off x="2740031" y="4741850"/>
                <a:ext cx="208476"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79" name="Rectangle 80"/>
              <p:cNvSpPr>
                <a:spLocks noChangeArrowheads="1"/>
              </p:cNvSpPr>
              <p:nvPr/>
            </p:nvSpPr>
            <p:spPr bwMode="auto">
              <a:xfrm>
                <a:off x="2992001" y="4741850"/>
                <a:ext cx="208476"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0" name="Rectangle 80"/>
              <p:cNvSpPr>
                <a:spLocks noChangeArrowheads="1"/>
              </p:cNvSpPr>
              <p:nvPr/>
            </p:nvSpPr>
            <p:spPr bwMode="auto">
              <a:xfrm>
                <a:off x="3281467" y="4741850"/>
                <a:ext cx="208475"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81" name="Group 256"/>
              <p:cNvGrpSpPr>
                <a:grpSpLocks/>
              </p:cNvGrpSpPr>
              <p:nvPr/>
            </p:nvGrpSpPr>
            <p:grpSpPr bwMode="auto">
              <a:xfrm>
                <a:off x="1883381" y="4793572"/>
                <a:ext cx="420953" cy="186724"/>
                <a:chOff x="4707931" y="1539831"/>
                <a:chExt cx="369303" cy="163813"/>
              </a:xfrm>
            </p:grpSpPr>
            <p:sp>
              <p:nvSpPr>
                <p:cNvPr id="243" name="Rectangle 242"/>
                <p:cNvSpPr/>
                <p:nvPr/>
              </p:nvSpPr>
              <p:spPr>
                <a:xfrm>
                  <a:off x="4725258" y="1539188"/>
                  <a:ext cx="309212" cy="161825"/>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4" name="Rectangle 243"/>
                <p:cNvSpPr/>
                <p:nvPr/>
              </p:nvSpPr>
              <p:spPr>
                <a:xfrm>
                  <a:off x="4708153" y="1541819"/>
                  <a:ext cx="109211" cy="161825"/>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5" name="Rectangle 244"/>
                <p:cNvSpPr/>
                <p:nvPr/>
              </p:nvSpPr>
              <p:spPr>
                <a:xfrm>
                  <a:off x="4968681" y="1541819"/>
                  <a:ext cx="109211" cy="161825"/>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82" name="Group 260"/>
              <p:cNvGrpSpPr>
                <a:grpSpLocks/>
              </p:cNvGrpSpPr>
              <p:nvPr/>
            </p:nvGrpSpPr>
            <p:grpSpPr bwMode="auto">
              <a:xfrm>
                <a:off x="2480588" y="4793572"/>
                <a:ext cx="420953" cy="186724"/>
                <a:chOff x="4707931" y="1539831"/>
                <a:chExt cx="369303" cy="163813"/>
              </a:xfrm>
            </p:grpSpPr>
            <p:sp>
              <p:nvSpPr>
                <p:cNvPr id="240" name="Rectangle 239"/>
                <p:cNvSpPr/>
                <p:nvPr/>
              </p:nvSpPr>
              <p:spPr>
                <a:xfrm>
                  <a:off x="4725014" y="1539188"/>
                  <a:ext cx="309212" cy="161825"/>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1" name="Rectangle 240"/>
                <p:cNvSpPr/>
                <p:nvPr/>
              </p:nvSpPr>
              <p:spPr>
                <a:xfrm>
                  <a:off x="4707909" y="1541819"/>
                  <a:ext cx="109211" cy="161825"/>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42" name="Rectangle 241"/>
                <p:cNvSpPr/>
                <p:nvPr/>
              </p:nvSpPr>
              <p:spPr>
                <a:xfrm>
                  <a:off x="4968436" y="1541819"/>
                  <a:ext cx="109211" cy="161825"/>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83" name="Group 264"/>
              <p:cNvGrpSpPr>
                <a:grpSpLocks/>
              </p:cNvGrpSpPr>
              <p:nvPr/>
            </p:nvGrpSpPr>
            <p:grpSpPr bwMode="auto">
              <a:xfrm>
                <a:off x="3030363" y="4793572"/>
                <a:ext cx="420953" cy="186724"/>
                <a:chOff x="4707931" y="1539831"/>
                <a:chExt cx="369303" cy="163813"/>
              </a:xfrm>
            </p:grpSpPr>
            <p:sp>
              <p:nvSpPr>
                <p:cNvPr id="237" name="Rectangle 236"/>
                <p:cNvSpPr/>
                <p:nvPr/>
              </p:nvSpPr>
              <p:spPr>
                <a:xfrm>
                  <a:off x="4725593" y="1539188"/>
                  <a:ext cx="307896" cy="161825"/>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8" name="Rectangle 237"/>
                <p:cNvSpPr/>
                <p:nvPr/>
              </p:nvSpPr>
              <p:spPr>
                <a:xfrm>
                  <a:off x="4708487" y="1541819"/>
                  <a:ext cx="107895" cy="161825"/>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9" name="Rectangle 238"/>
                <p:cNvSpPr/>
                <p:nvPr/>
              </p:nvSpPr>
              <p:spPr>
                <a:xfrm>
                  <a:off x="4969015" y="1541819"/>
                  <a:ext cx="107895" cy="161825"/>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84" name="Rectangle 80"/>
              <p:cNvSpPr>
                <a:spLocks noChangeArrowheads="1"/>
              </p:cNvSpPr>
              <p:nvPr/>
            </p:nvSpPr>
            <p:spPr bwMode="auto">
              <a:xfrm>
                <a:off x="1864136" y="1562571"/>
                <a:ext cx="208476"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5" name="Rectangle 80"/>
              <p:cNvSpPr>
                <a:spLocks noChangeArrowheads="1"/>
              </p:cNvSpPr>
              <p:nvPr/>
            </p:nvSpPr>
            <p:spPr bwMode="auto">
              <a:xfrm>
                <a:off x="2452066" y="1562571"/>
                <a:ext cx="208476"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6" name="Rectangle 80"/>
              <p:cNvSpPr>
                <a:spLocks noChangeArrowheads="1"/>
              </p:cNvSpPr>
              <p:nvPr/>
            </p:nvSpPr>
            <p:spPr bwMode="auto">
              <a:xfrm>
                <a:off x="3005500" y="1562571"/>
                <a:ext cx="208475"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7" name="Rectangle 80"/>
              <p:cNvSpPr>
                <a:spLocks noChangeArrowheads="1"/>
              </p:cNvSpPr>
              <p:nvPr/>
            </p:nvSpPr>
            <p:spPr bwMode="auto">
              <a:xfrm>
                <a:off x="3585930" y="1562571"/>
                <a:ext cx="208476"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8" name="Rectangle 80"/>
              <p:cNvSpPr>
                <a:spLocks noChangeArrowheads="1"/>
              </p:cNvSpPr>
              <p:nvPr/>
            </p:nvSpPr>
            <p:spPr bwMode="auto">
              <a:xfrm>
                <a:off x="2152102" y="1562571"/>
                <a:ext cx="208476"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89" name="Rectangle 80"/>
              <p:cNvSpPr>
                <a:spLocks noChangeArrowheads="1"/>
              </p:cNvSpPr>
              <p:nvPr/>
            </p:nvSpPr>
            <p:spPr bwMode="auto">
              <a:xfrm>
                <a:off x="2725033" y="1562571"/>
                <a:ext cx="208476"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0" name="Rectangle 80"/>
              <p:cNvSpPr>
                <a:spLocks noChangeArrowheads="1"/>
              </p:cNvSpPr>
              <p:nvPr/>
            </p:nvSpPr>
            <p:spPr bwMode="auto">
              <a:xfrm>
                <a:off x="3306964" y="1562571"/>
                <a:ext cx="208476"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1" name="Rectangle 80"/>
              <p:cNvSpPr>
                <a:spLocks noChangeArrowheads="1"/>
              </p:cNvSpPr>
              <p:nvPr/>
            </p:nvSpPr>
            <p:spPr bwMode="auto">
              <a:xfrm>
                <a:off x="3869397" y="1562571"/>
                <a:ext cx="208475"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2" name="Rectangle 91"/>
              <p:cNvSpPr/>
              <p:nvPr/>
            </p:nvSpPr>
            <p:spPr>
              <a:xfrm>
                <a:off x="3887395" y="1685543"/>
                <a:ext cx="197976" cy="400409"/>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93" name="Rectangle 92"/>
              <p:cNvSpPr/>
              <p:nvPr/>
            </p:nvSpPr>
            <p:spPr>
              <a:xfrm>
                <a:off x="3887395" y="2400880"/>
                <a:ext cx="197976" cy="23754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94" name="Rectangle 106"/>
              <p:cNvSpPr>
                <a:spLocks noChangeArrowheads="1"/>
              </p:cNvSpPr>
              <p:nvPr/>
            </p:nvSpPr>
            <p:spPr bwMode="auto">
              <a:xfrm>
                <a:off x="3924890" y="1577567"/>
                <a:ext cx="100488" cy="31987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5" name="Rectangle 106"/>
              <p:cNvSpPr>
                <a:spLocks noChangeArrowheads="1"/>
              </p:cNvSpPr>
              <p:nvPr/>
            </p:nvSpPr>
            <p:spPr bwMode="auto">
              <a:xfrm>
                <a:off x="1316702" y="2895768"/>
                <a:ext cx="5684321" cy="10047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6" name="Rectangle 80"/>
              <p:cNvSpPr>
                <a:spLocks noChangeArrowheads="1"/>
              </p:cNvSpPr>
              <p:nvPr/>
            </p:nvSpPr>
            <p:spPr bwMode="auto">
              <a:xfrm>
                <a:off x="3893394" y="4741850"/>
                <a:ext cx="208475" cy="55487"/>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97" name="Rectangle 80"/>
              <p:cNvSpPr>
                <a:spLocks noChangeArrowheads="1"/>
              </p:cNvSpPr>
              <p:nvPr/>
            </p:nvSpPr>
            <p:spPr bwMode="auto">
              <a:xfrm>
                <a:off x="3590430" y="4741850"/>
                <a:ext cx="208475" cy="554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98" name="Group 133"/>
              <p:cNvGrpSpPr>
                <a:grpSpLocks/>
              </p:cNvGrpSpPr>
              <p:nvPr/>
            </p:nvGrpSpPr>
            <p:grpSpPr bwMode="auto">
              <a:xfrm>
                <a:off x="3627345" y="4793572"/>
                <a:ext cx="420953" cy="186724"/>
                <a:chOff x="4707931" y="1539831"/>
                <a:chExt cx="369303" cy="163813"/>
              </a:xfrm>
            </p:grpSpPr>
            <p:sp>
              <p:nvSpPr>
                <p:cNvPr id="234" name="Rectangle 233"/>
                <p:cNvSpPr/>
                <p:nvPr/>
              </p:nvSpPr>
              <p:spPr>
                <a:xfrm>
                  <a:off x="4725546" y="1539188"/>
                  <a:ext cx="307896" cy="161825"/>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5" name="Rectangle 234"/>
                <p:cNvSpPr/>
                <p:nvPr/>
              </p:nvSpPr>
              <p:spPr>
                <a:xfrm>
                  <a:off x="4708440" y="1541819"/>
                  <a:ext cx="107895" cy="161825"/>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236" name="Rectangle 235"/>
                <p:cNvSpPr/>
                <p:nvPr/>
              </p:nvSpPr>
              <p:spPr>
                <a:xfrm>
                  <a:off x="4968967" y="1541819"/>
                  <a:ext cx="107895" cy="161825"/>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99" name="Group 138"/>
              <p:cNvGrpSpPr>
                <a:grpSpLocks/>
              </p:cNvGrpSpPr>
              <p:nvPr/>
            </p:nvGrpSpPr>
            <p:grpSpPr bwMode="auto">
              <a:xfrm>
                <a:off x="2023538" y="1662370"/>
                <a:ext cx="172638" cy="1213198"/>
                <a:chOff x="1595459" y="1611079"/>
                <a:chExt cx="172638" cy="1213198"/>
              </a:xfrm>
            </p:grpSpPr>
            <p:cxnSp>
              <p:nvCxnSpPr>
                <p:cNvPr id="228" name="直接箭头连接符 126"/>
                <p:cNvCxnSpPr/>
                <p:nvPr/>
              </p:nvCxnSpPr>
              <p:spPr>
                <a:xfrm flipV="1">
                  <a:off x="1604037" y="1755724"/>
                  <a:ext cx="1500" cy="124472"/>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29" name="Freeform 228"/>
                <p:cNvSpPr/>
                <p:nvPr/>
              </p:nvSpPr>
              <p:spPr>
                <a:xfrm rot="10576714">
                  <a:off x="1595038" y="1619255"/>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0" name="直接箭头连接符 126"/>
                <p:cNvCxnSpPr/>
                <p:nvPr/>
              </p:nvCxnSpPr>
              <p:spPr>
                <a:xfrm flipH="1" flipV="1">
                  <a:off x="1611536" y="2042159"/>
                  <a:ext cx="3000" cy="52488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31" name="Freeform 230"/>
                <p:cNvSpPr/>
                <p:nvPr/>
              </p:nvSpPr>
              <p:spPr>
                <a:xfrm rot="10576714">
                  <a:off x="1607036" y="1880196"/>
                  <a:ext cx="130485"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2" name="Freeform 231"/>
                <p:cNvSpPr/>
                <p:nvPr/>
              </p:nvSpPr>
              <p:spPr>
                <a:xfrm rot="10576714">
                  <a:off x="1611536" y="2583536"/>
                  <a:ext cx="145482"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33" name="直接箭头连接符 125"/>
                <p:cNvCxnSpPr/>
                <p:nvPr/>
              </p:nvCxnSpPr>
              <p:spPr>
                <a:xfrm flipH="1">
                  <a:off x="1761519" y="1611756"/>
                  <a:ext cx="5999" cy="121322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00" name="Group 5"/>
              <p:cNvGrpSpPr>
                <a:grpSpLocks/>
              </p:cNvGrpSpPr>
              <p:nvPr/>
            </p:nvGrpSpPr>
            <p:grpSpPr bwMode="auto">
              <a:xfrm>
                <a:off x="2333115" y="1665579"/>
                <a:ext cx="171075" cy="1214157"/>
                <a:chOff x="2333115" y="1665579"/>
                <a:chExt cx="171075" cy="1214157"/>
              </a:xfrm>
            </p:grpSpPr>
            <p:sp>
              <p:nvSpPr>
                <p:cNvPr id="222" name="Freeform 221"/>
                <p:cNvSpPr/>
                <p:nvPr/>
              </p:nvSpPr>
              <p:spPr>
                <a:xfrm rot="21435684">
                  <a:off x="2353078" y="1666047"/>
                  <a:ext cx="137984" cy="118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3" name="Freeform 222"/>
                <p:cNvSpPr/>
                <p:nvPr/>
              </p:nvSpPr>
              <p:spPr>
                <a:xfrm rot="21435684">
                  <a:off x="2368076" y="1922489"/>
                  <a:ext cx="1364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4" name="直接箭头连接符 126"/>
                <p:cNvCxnSpPr/>
                <p:nvPr/>
              </p:nvCxnSpPr>
              <p:spPr>
                <a:xfrm flipV="1">
                  <a:off x="2471564" y="1805515"/>
                  <a:ext cx="0" cy="12447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5" name="直接箭头连接符 126"/>
                <p:cNvCxnSpPr/>
                <p:nvPr/>
              </p:nvCxnSpPr>
              <p:spPr>
                <a:xfrm flipH="1" flipV="1">
                  <a:off x="2477564" y="2067956"/>
                  <a:ext cx="3000" cy="523382"/>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6" name="直接箭头连接符 125"/>
                <p:cNvCxnSpPr/>
                <p:nvPr/>
              </p:nvCxnSpPr>
              <p:spPr>
                <a:xfrm flipH="1">
                  <a:off x="2333581" y="1667547"/>
                  <a:ext cx="5999" cy="121172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sp>
              <p:nvSpPr>
                <p:cNvPr id="227" name="Freeform 226"/>
                <p:cNvSpPr/>
                <p:nvPr/>
              </p:nvSpPr>
              <p:spPr>
                <a:xfrm rot="21435684">
                  <a:off x="2360578" y="2613832"/>
                  <a:ext cx="137984" cy="115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1" name="Group 163"/>
              <p:cNvGrpSpPr>
                <a:grpSpLocks/>
              </p:cNvGrpSpPr>
              <p:nvPr/>
            </p:nvGrpSpPr>
            <p:grpSpPr bwMode="auto">
              <a:xfrm>
                <a:off x="2609330" y="1656960"/>
                <a:ext cx="172638" cy="1213198"/>
                <a:chOff x="1595459" y="1611079"/>
                <a:chExt cx="172638" cy="1213198"/>
              </a:xfrm>
            </p:grpSpPr>
            <p:cxnSp>
              <p:nvCxnSpPr>
                <p:cNvPr id="216" name="直接箭头连接符 126"/>
                <p:cNvCxnSpPr/>
                <p:nvPr/>
              </p:nvCxnSpPr>
              <p:spPr>
                <a:xfrm flipV="1">
                  <a:off x="1604675" y="1755135"/>
                  <a:ext cx="1499" cy="124472"/>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17" name="Freeform 216"/>
                <p:cNvSpPr/>
                <p:nvPr/>
              </p:nvSpPr>
              <p:spPr>
                <a:xfrm rot="10576714">
                  <a:off x="1595676" y="1618667"/>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8" name="直接箭头连接符 126"/>
                <p:cNvCxnSpPr/>
                <p:nvPr/>
              </p:nvCxnSpPr>
              <p:spPr>
                <a:xfrm flipH="1" flipV="1">
                  <a:off x="1612174" y="2041571"/>
                  <a:ext cx="3000" cy="52488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19" name="Freeform 218"/>
                <p:cNvSpPr/>
                <p:nvPr/>
              </p:nvSpPr>
              <p:spPr>
                <a:xfrm rot="10576714">
                  <a:off x="1607675" y="1879607"/>
                  <a:ext cx="130484"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0" name="Freeform 219"/>
                <p:cNvSpPr/>
                <p:nvPr/>
              </p:nvSpPr>
              <p:spPr>
                <a:xfrm rot="10576714">
                  <a:off x="1612174" y="2582947"/>
                  <a:ext cx="145483"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21" name="直接箭头连接符 125"/>
                <p:cNvCxnSpPr/>
                <p:nvPr/>
              </p:nvCxnSpPr>
              <p:spPr>
                <a:xfrm flipH="1">
                  <a:off x="1762156" y="1611168"/>
                  <a:ext cx="5999" cy="121322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02" name="Group 170"/>
              <p:cNvGrpSpPr>
                <a:grpSpLocks/>
              </p:cNvGrpSpPr>
              <p:nvPr/>
            </p:nvGrpSpPr>
            <p:grpSpPr bwMode="auto">
              <a:xfrm>
                <a:off x="2918907" y="1660169"/>
                <a:ext cx="171075" cy="1214157"/>
                <a:chOff x="2333115" y="1665579"/>
                <a:chExt cx="171075" cy="1214157"/>
              </a:xfrm>
            </p:grpSpPr>
            <p:sp>
              <p:nvSpPr>
                <p:cNvPr id="210" name="Freeform 209"/>
                <p:cNvSpPr/>
                <p:nvPr/>
              </p:nvSpPr>
              <p:spPr>
                <a:xfrm rot="21435684">
                  <a:off x="2352215" y="1665458"/>
                  <a:ext cx="137984" cy="118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1" name="Freeform 210"/>
                <p:cNvSpPr/>
                <p:nvPr/>
              </p:nvSpPr>
              <p:spPr>
                <a:xfrm rot="21435684">
                  <a:off x="2367214" y="1921900"/>
                  <a:ext cx="1364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12" name="直接箭头连接符 126"/>
                <p:cNvCxnSpPr/>
                <p:nvPr/>
              </p:nvCxnSpPr>
              <p:spPr>
                <a:xfrm flipV="1">
                  <a:off x="2470702" y="1806426"/>
                  <a:ext cx="0" cy="124472"/>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3" name="直接箭头连接符 126"/>
                <p:cNvCxnSpPr/>
                <p:nvPr/>
              </p:nvCxnSpPr>
              <p:spPr>
                <a:xfrm flipH="1" flipV="1">
                  <a:off x="2476701" y="2067367"/>
                  <a:ext cx="3000" cy="52488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4" name="直接箭头连接符 125"/>
                <p:cNvCxnSpPr/>
                <p:nvPr/>
              </p:nvCxnSpPr>
              <p:spPr>
                <a:xfrm flipH="1">
                  <a:off x="2332718" y="1666958"/>
                  <a:ext cx="5999" cy="121322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sp>
              <p:nvSpPr>
                <p:cNvPr id="215" name="Freeform 214"/>
                <p:cNvSpPr/>
                <p:nvPr/>
              </p:nvSpPr>
              <p:spPr>
                <a:xfrm rot="21435684">
                  <a:off x="2359715" y="2614743"/>
                  <a:ext cx="137984" cy="1154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3" name="Group 177"/>
              <p:cNvGrpSpPr>
                <a:grpSpLocks/>
              </p:cNvGrpSpPr>
              <p:nvPr/>
            </p:nvGrpSpPr>
            <p:grpSpPr bwMode="auto">
              <a:xfrm>
                <a:off x="3167622" y="1650536"/>
                <a:ext cx="172638" cy="1213198"/>
                <a:chOff x="1595459" y="1611079"/>
                <a:chExt cx="172638" cy="1213198"/>
              </a:xfrm>
            </p:grpSpPr>
            <p:cxnSp>
              <p:nvCxnSpPr>
                <p:cNvPr id="204" name="直接箭头连接符 126"/>
                <p:cNvCxnSpPr/>
                <p:nvPr/>
              </p:nvCxnSpPr>
              <p:spPr>
                <a:xfrm flipV="1">
                  <a:off x="1604317" y="1755560"/>
                  <a:ext cx="1499" cy="124472"/>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05" name="Freeform 204"/>
                <p:cNvSpPr/>
                <p:nvPr/>
              </p:nvSpPr>
              <p:spPr>
                <a:xfrm rot="10576714">
                  <a:off x="1595318" y="1619092"/>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6" name="直接箭头连接符 126"/>
                <p:cNvCxnSpPr/>
                <p:nvPr/>
              </p:nvCxnSpPr>
              <p:spPr>
                <a:xfrm flipH="1" flipV="1">
                  <a:off x="1611816" y="2041996"/>
                  <a:ext cx="3000" cy="52488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07" name="Freeform 206"/>
                <p:cNvSpPr/>
                <p:nvPr/>
              </p:nvSpPr>
              <p:spPr>
                <a:xfrm rot="10576714">
                  <a:off x="1607317" y="1880033"/>
                  <a:ext cx="130484"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8" name="Freeform 207"/>
                <p:cNvSpPr/>
                <p:nvPr/>
              </p:nvSpPr>
              <p:spPr>
                <a:xfrm rot="10576714">
                  <a:off x="1611816" y="2583373"/>
                  <a:ext cx="145483"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9" name="直接箭头连接符 125"/>
                <p:cNvCxnSpPr/>
                <p:nvPr/>
              </p:nvCxnSpPr>
              <p:spPr>
                <a:xfrm flipH="1">
                  <a:off x="1761798" y="1611593"/>
                  <a:ext cx="5999" cy="121322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04" name="Group 184"/>
              <p:cNvGrpSpPr>
                <a:grpSpLocks/>
              </p:cNvGrpSpPr>
              <p:nvPr/>
            </p:nvGrpSpPr>
            <p:grpSpPr bwMode="auto">
              <a:xfrm>
                <a:off x="3477199" y="1653745"/>
                <a:ext cx="171075" cy="1214157"/>
                <a:chOff x="2333115" y="1665579"/>
                <a:chExt cx="171075" cy="1214157"/>
              </a:xfrm>
            </p:grpSpPr>
            <p:sp>
              <p:nvSpPr>
                <p:cNvPr id="198" name="Freeform 197"/>
                <p:cNvSpPr/>
                <p:nvPr/>
              </p:nvSpPr>
              <p:spPr>
                <a:xfrm rot="21435684">
                  <a:off x="2353358" y="1665883"/>
                  <a:ext cx="137984" cy="118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9" name="Freeform 198"/>
                <p:cNvSpPr/>
                <p:nvPr/>
              </p:nvSpPr>
              <p:spPr>
                <a:xfrm rot="21435684">
                  <a:off x="2368356" y="1922326"/>
                  <a:ext cx="136483"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200" name="直接箭头连接符 126"/>
                <p:cNvCxnSpPr/>
                <p:nvPr/>
              </p:nvCxnSpPr>
              <p:spPr>
                <a:xfrm flipV="1">
                  <a:off x="2471843" y="1805352"/>
                  <a:ext cx="0" cy="12447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1" name="直接箭头连接符 126"/>
                <p:cNvCxnSpPr/>
                <p:nvPr/>
              </p:nvCxnSpPr>
              <p:spPr>
                <a:xfrm flipH="1" flipV="1">
                  <a:off x="2477842" y="2067792"/>
                  <a:ext cx="3000" cy="523382"/>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2" name="直接箭头连接符 125"/>
                <p:cNvCxnSpPr/>
                <p:nvPr/>
              </p:nvCxnSpPr>
              <p:spPr>
                <a:xfrm flipH="1">
                  <a:off x="2333859" y="1667383"/>
                  <a:ext cx="5999" cy="121172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sp>
              <p:nvSpPr>
                <p:cNvPr id="203" name="Freeform 202"/>
                <p:cNvSpPr/>
                <p:nvPr/>
              </p:nvSpPr>
              <p:spPr>
                <a:xfrm rot="21435684">
                  <a:off x="2360856" y="2613668"/>
                  <a:ext cx="137984" cy="115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05" name="Group 209"/>
              <p:cNvGrpSpPr>
                <a:grpSpLocks/>
              </p:cNvGrpSpPr>
              <p:nvPr/>
            </p:nvGrpSpPr>
            <p:grpSpPr bwMode="auto">
              <a:xfrm>
                <a:off x="3729383" y="1650536"/>
                <a:ext cx="172638" cy="1213198"/>
                <a:chOff x="1595459" y="1611079"/>
                <a:chExt cx="172638" cy="1213198"/>
              </a:xfrm>
            </p:grpSpPr>
            <p:cxnSp>
              <p:nvCxnSpPr>
                <p:cNvPr id="192" name="直接箭头连接符 126"/>
                <p:cNvCxnSpPr/>
                <p:nvPr/>
              </p:nvCxnSpPr>
              <p:spPr>
                <a:xfrm flipV="1">
                  <a:off x="1604988" y="1755560"/>
                  <a:ext cx="1500" cy="124472"/>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93" name="Freeform 192"/>
                <p:cNvSpPr/>
                <p:nvPr/>
              </p:nvSpPr>
              <p:spPr>
                <a:xfrm rot="10576714">
                  <a:off x="1595989" y="1619092"/>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4" name="直接箭头连接符 126"/>
                <p:cNvCxnSpPr/>
                <p:nvPr/>
              </p:nvCxnSpPr>
              <p:spPr>
                <a:xfrm flipH="1" flipV="1">
                  <a:off x="1612488" y="2041996"/>
                  <a:ext cx="3000" cy="52488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95" name="Freeform 194"/>
                <p:cNvSpPr/>
                <p:nvPr/>
              </p:nvSpPr>
              <p:spPr>
                <a:xfrm rot="10576714">
                  <a:off x="1607988" y="1880033"/>
                  <a:ext cx="130485"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6" name="Freeform 195"/>
                <p:cNvSpPr/>
                <p:nvPr/>
              </p:nvSpPr>
              <p:spPr>
                <a:xfrm rot="10576714">
                  <a:off x="1612488" y="2583373"/>
                  <a:ext cx="145482"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97" name="直接箭头连接符 125"/>
                <p:cNvCxnSpPr/>
                <p:nvPr/>
              </p:nvCxnSpPr>
              <p:spPr>
                <a:xfrm flipH="1">
                  <a:off x="1762470" y="1611593"/>
                  <a:ext cx="5999" cy="121322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06" name="Group 9"/>
              <p:cNvGrpSpPr>
                <a:grpSpLocks/>
              </p:cNvGrpSpPr>
              <p:nvPr/>
            </p:nvGrpSpPr>
            <p:grpSpPr bwMode="auto">
              <a:xfrm>
                <a:off x="2023063" y="2768649"/>
                <a:ext cx="183619" cy="1940565"/>
                <a:chOff x="2023063" y="2768649"/>
                <a:chExt cx="183619" cy="1940565"/>
              </a:xfrm>
            </p:grpSpPr>
            <p:sp>
              <p:nvSpPr>
                <p:cNvPr id="185" name="Freeform 184"/>
                <p:cNvSpPr/>
                <p:nvPr/>
              </p:nvSpPr>
              <p:spPr>
                <a:xfrm rot="10576714">
                  <a:off x="2044114" y="3117718"/>
                  <a:ext cx="158981"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6" name="Freeform 185"/>
                <p:cNvSpPr/>
                <p:nvPr/>
              </p:nvSpPr>
              <p:spPr>
                <a:xfrm rot="10576714">
                  <a:off x="2023117" y="3545122"/>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7" name="Freeform 186"/>
                <p:cNvSpPr/>
                <p:nvPr/>
              </p:nvSpPr>
              <p:spPr>
                <a:xfrm rot="10576714">
                  <a:off x="2033616" y="4569389"/>
                  <a:ext cx="158981"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8" name="直接箭头连接符 126"/>
                <p:cNvCxnSpPr/>
                <p:nvPr/>
              </p:nvCxnSpPr>
              <p:spPr>
                <a:xfrm flipH="1" flipV="1">
                  <a:off x="2045615" y="2768298"/>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89" name="直接箭头连接符 126"/>
                <p:cNvCxnSpPr/>
                <p:nvPr/>
              </p:nvCxnSpPr>
              <p:spPr>
                <a:xfrm flipH="1" flipV="1">
                  <a:off x="2044114" y="3248189"/>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0" name="直接箭头连接符 126"/>
                <p:cNvCxnSpPr/>
                <p:nvPr/>
              </p:nvCxnSpPr>
              <p:spPr>
                <a:xfrm flipH="1" flipV="1">
                  <a:off x="2039615" y="3681590"/>
                  <a:ext cx="1499" cy="844309"/>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1" name="直接箭头连接符 125"/>
                <p:cNvCxnSpPr/>
                <p:nvPr/>
              </p:nvCxnSpPr>
              <p:spPr>
                <a:xfrm>
                  <a:off x="2200096" y="3008243"/>
                  <a:ext cx="5999" cy="170061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07" name="Group 11"/>
              <p:cNvGrpSpPr>
                <a:grpSpLocks/>
              </p:cNvGrpSpPr>
              <p:nvPr/>
            </p:nvGrpSpPr>
            <p:grpSpPr bwMode="auto">
              <a:xfrm>
                <a:off x="2331674" y="2781846"/>
                <a:ext cx="174212" cy="1926942"/>
                <a:chOff x="2331674" y="2781846"/>
                <a:chExt cx="174212" cy="1926942"/>
              </a:xfrm>
            </p:grpSpPr>
            <p:grpSp>
              <p:nvGrpSpPr>
                <p:cNvPr id="177" name="Group 10"/>
                <p:cNvGrpSpPr>
                  <a:grpSpLocks/>
                </p:cNvGrpSpPr>
                <p:nvPr/>
              </p:nvGrpSpPr>
              <p:grpSpPr bwMode="auto">
                <a:xfrm>
                  <a:off x="2331674" y="3007688"/>
                  <a:ext cx="174212" cy="1701100"/>
                  <a:chOff x="2331674" y="3007688"/>
                  <a:chExt cx="174212" cy="1701100"/>
                </a:xfrm>
              </p:grpSpPr>
              <p:cxnSp>
                <p:nvCxnSpPr>
                  <p:cNvPr id="179" name="直接箭头连接符 125"/>
                  <p:cNvCxnSpPr/>
                  <p:nvPr/>
                </p:nvCxnSpPr>
                <p:spPr>
                  <a:xfrm>
                    <a:off x="2332080" y="3008243"/>
                    <a:ext cx="5999" cy="1700614"/>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sp>
                <p:nvSpPr>
                  <p:cNvPr id="180" name="Freeform 179"/>
                  <p:cNvSpPr/>
                  <p:nvPr/>
                </p:nvSpPr>
                <p:spPr>
                  <a:xfrm rot="21435684">
                    <a:off x="2366577" y="3122218"/>
                    <a:ext cx="1364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1" name="Freeform 180"/>
                  <p:cNvSpPr/>
                  <p:nvPr/>
                </p:nvSpPr>
                <p:spPr>
                  <a:xfrm rot="21435684">
                    <a:off x="2365076" y="3539123"/>
                    <a:ext cx="1364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2" name="Freeform 181"/>
                  <p:cNvSpPr/>
                  <p:nvPr/>
                </p:nvSpPr>
                <p:spPr>
                  <a:xfrm rot="21435684">
                    <a:off x="2369576" y="4560391"/>
                    <a:ext cx="136484" cy="115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83" name="直接箭头连接符 126"/>
                  <p:cNvCxnSpPr/>
                  <p:nvPr/>
                </p:nvCxnSpPr>
                <p:spPr>
                  <a:xfrm flipH="1" flipV="1">
                    <a:off x="2477564" y="3252688"/>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84" name="直接箭头连接符 126"/>
                  <p:cNvCxnSpPr/>
                  <p:nvPr/>
                </p:nvCxnSpPr>
                <p:spPr>
                  <a:xfrm flipH="1" flipV="1">
                    <a:off x="2471564" y="3704086"/>
                    <a:ext cx="1499" cy="844308"/>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178" name="直接箭头连接符 126"/>
                <p:cNvCxnSpPr/>
                <p:nvPr/>
              </p:nvCxnSpPr>
              <p:spPr>
                <a:xfrm flipH="1" flipV="1">
                  <a:off x="2477564" y="2781794"/>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108" name="Group 15"/>
              <p:cNvGrpSpPr>
                <a:grpSpLocks/>
              </p:cNvGrpSpPr>
              <p:nvPr/>
            </p:nvGrpSpPr>
            <p:grpSpPr bwMode="auto">
              <a:xfrm>
                <a:off x="2597773" y="2777747"/>
                <a:ext cx="472461" cy="1940565"/>
                <a:chOff x="2597773" y="2777747"/>
                <a:chExt cx="472461" cy="1940565"/>
              </a:xfrm>
            </p:grpSpPr>
            <p:grpSp>
              <p:nvGrpSpPr>
                <p:cNvPr id="160" name="Group 284"/>
                <p:cNvGrpSpPr>
                  <a:grpSpLocks/>
                </p:cNvGrpSpPr>
                <p:nvPr/>
              </p:nvGrpSpPr>
              <p:grpSpPr bwMode="auto">
                <a:xfrm>
                  <a:off x="2597773" y="2777747"/>
                  <a:ext cx="183619" cy="1940565"/>
                  <a:chOff x="2023063" y="2768649"/>
                  <a:chExt cx="183619" cy="1940565"/>
                </a:xfrm>
              </p:grpSpPr>
              <p:sp>
                <p:nvSpPr>
                  <p:cNvPr id="170" name="Freeform 169"/>
                  <p:cNvSpPr/>
                  <p:nvPr/>
                </p:nvSpPr>
                <p:spPr>
                  <a:xfrm rot="10576714">
                    <a:off x="2043837" y="3117618"/>
                    <a:ext cx="158981"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1" name="Freeform 170"/>
                  <p:cNvSpPr/>
                  <p:nvPr/>
                </p:nvSpPr>
                <p:spPr>
                  <a:xfrm rot="10576714">
                    <a:off x="2022839" y="3545021"/>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2" name="Freeform 171"/>
                  <p:cNvSpPr/>
                  <p:nvPr/>
                </p:nvSpPr>
                <p:spPr>
                  <a:xfrm rot="10576714">
                    <a:off x="2033337" y="4569289"/>
                    <a:ext cx="158981"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3" name="直接箭头连接符 126"/>
                  <p:cNvCxnSpPr/>
                  <p:nvPr/>
                </p:nvCxnSpPr>
                <p:spPr>
                  <a:xfrm flipH="1" flipV="1">
                    <a:off x="2045336" y="2768197"/>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74" name="直接箭头连接符 126"/>
                  <p:cNvCxnSpPr/>
                  <p:nvPr/>
                </p:nvCxnSpPr>
                <p:spPr>
                  <a:xfrm flipH="1" flipV="1">
                    <a:off x="2043837" y="3248089"/>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75" name="直接箭头连接符 126"/>
                  <p:cNvCxnSpPr/>
                  <p:nvPr/>
                </p:nvCxnSpPr>
                <p:spPr>
                  <a:xfrm flipH="1" flipV="1">
                    <a:off x="2039337" y="3681490"/>
                    <a:ext cx="1500" cy="844309"/>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76" name="直接箭头连接符 125"/>
                  <p:cNvCxnSpPr/>
                  <p:nvPr/>
                </p:nvCxnSpPr>
                <p:spPr>
                  <a:xfrm>
                    <a:off x="2199818" y="3008143"/>
                    <a:ext cx="5999" cy="170061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61" name="Group 12"/>
                <p:cNvGrpSpPr>
                  <a:grpSpLocks/>
                </p:cNvGrpSpPr>
                <p:nvPr/>
              </p:nvGrpSpPr>
              <p:grpSpPr bwMode="auto">
                <a:xfrm>
                  <a:off x="2896022" y="2783286"/>
                  <a:ext cx="174212" cy="1924744"/>
                  <a:chOff x="2896022" y="2783286"/>
                  <a:chExt cx="174212" cy="1924744"/>
                </a:xfrm>
              </p:grpSpPr>
              <p:grpSp>
                <p:nvGrpSpPr>
                  <p:cNvPr id="162" name="Group 277"/>
                  <p:cNvGrpSpPr>
                    <a:grpSpLocks/>
                  </p:cNvGrpSpPr>
                  <p:nvPr/>
                </p:nvGrpSpPr>
                <p:grpSpPr bwMode="auto">
                  <a:xfrm>
                    <a:off x="2896022" y="3006930"/>
                    <a:ext cx="174212" cy="1701100"/>
                    <a:chOff x="2331674" y="3007688"/>
                    <a:chExt cx="174212" cy="1701100"/>
                  </a:xfrm>
                </p:grpSpPr>
                <p:cxnSp>
                  <p:nvCxnSpPr>
                    <p:cNvPr id="164" name="直接箭头连接符 125"/>
                    <p:cNvCxnSpPr/>
                    <p:nvPr/>
                  </p:nvCxnSpPr>
                  <p:spPr>
                    <a:xfrm>
                      <a:off x="2331665" y="3007502"/>
                      <a:ext cx="5999" cy="1700614"/>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sp>
                  <p:nvSpPr>
                    <p:cNvPr id="165" name="Freeform 164"/>
                    <p:cNvSpPr/>
                    <p:nvPr/>
                  </p:nvSpPr>
                  <p:spPr>
                    <a:xfrm rot="21435684">
                      <a:off x="2366161" y="3121476"/>
                      <a:ext cx="1364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6" name="Freeform 165"/>
                    <p:cNvSpPr/>
                    <p:nvPr/>
                  </p:nvSpPr>
                  <p:spPr>
                    <a:xfrm rot="21435684">
                      <a:off x="2364661" y="3538382"/>
                      <a:ext cx="1364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7" name="Freeform 166"/>
                    <p:cNvSpPr/>
                    <p:nvPr/>
                  </p:nvSpPr>
                  <p:spPr>
                    <a:xfrm rot="21435684">
                      <a:off x="2369161" y="4559650"/>
                      <a:ext cx="136484" cy="1154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8" name="直接箭头连接符 126"/>
                    <p:cNvCxnSpPr/>
                    <p:nvPr/>
                  </p:nvCxnSpPr>
                  <p:spPr>
                    <a:xfrm flipH="1" flipV="1">
                      <a:off x="2477148" y="3251947"/>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9" name="直接箭头连接符 126"/>
                    <p:cNvCxnSpPr/>
                    <p:nvPr/>
                  </p:nvCxnSpPr>
                  <p:spPr>
                    <a:xfrm flipH="1" flipV="1">
                      <a:off x="2471149" y="3703344"/>
                      <a:ext cx="1499" cy="844309"/>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163" name="直接箭头连接符 126"/>
                  <p:cNvCxnSpPr/>
                  <p:nvPr/>
                </p:nvCxnSpPr>
                <p:spPr>
                  <a:xfrm flipH="1" flipV="1">
                    <a:off x="3041496" y="2783295"/>
                    <a:ext cx="4499"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109" name="Group 294"/>
              <p:cNvGrpSpPr>
                <a:grpSpLocks/>
              </p:cNvGrpSpPr>
              <p:nvPr/>
            </p:nvGrpSpPr>
            <p:grpSpPr bwMode="auto">
              <a:xfrm>
                <a:off x="3165513" y="2781892"/>
                <a:ext cx="472461" cy="1940565"/>
                <a:chOff x="2597773" y="2777747"/>
                <a:chExt cx="472461" cy="1940565"/>
              </a:xfrm>
            </p:grpSpPr>
            <p:grpSp>
              <p:nvGrpSpPr>
                <p:cNvPr id="143" name="Group 295"/>
                <p:cNvGrpSpPr>
                  <a:grpSpLocks/>
                </p:cNvGrpSpPr>
                <p:nvPr/>
              </p:nvGrpSpPr>
              <p:grpSpPr bwMode="auto">
                <a:xfrm>
                  <a:off x="2597773" y="2777747"/>
                  <a:ext cx="183619" cy="1940565"/>
                  <a:chOff x="2023063" y="2768649"/>
                  <a:chExt cx="183619" cy="1940565"/>
                </a:xfrm>
              </p:grpSpPr>
              <p:sp>
                <p:nvSpPr>
                  <p:cNvPr id="153" name="Freeform 152"/>
                  <p:cNvSpPr/>
                  <p:nvPr/>
                </p:nvSpPr>
                <p:spPr>
                  <a:xfrm rot="10576714">
                    <a:off x="2044528" y="3117972"/>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4" name="Freeform 153"/>
                  <p:cNvSpPr/>
                  <p:nvPr/>
                </p:nvSpPr>
                <p:spPr>
                  <a:xfrm rot="10576714">
                    <a:off x="2023531" y="3545375"/>
                    <a:ext cx="158981"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5" name="Freeform 154"/>
                  <p:cNvSpPr/>
                  <p:nvPr/>
                </p:nvSpPr>
                <p:spPr>
                  <a:xfrm rot="10576714">
                    <a:off x="2034030" y="4569643"/>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6" name="直接箭头连接符 126"/>
                  <p:cNvCxnSpPr/>
                  <p:nvPr/>
                </p:nvCxnSpPr>
                <p:spPr>
                  <a:xfrm flipH="1" flipV="1">
                    <a:off x="2046028" y="2768551"/>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7" name="直接箭头连接符 126"/>
                  <p:cNvCxnSpPr/>
                  <p:nvPr/>
                </p:nvCxnSpPr>
                <p:spPr>
                  <a:xfrm flipH="1" flipV="1">
                    <a:off x="2044528" y="3248442"/>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8" name="直接箭头连接符 126"/>
                  <p:cNvCxnSpPr/>
                  <p:nvPr/>
                </p:nvCxnSpPr>
                <p:spPr>
                  <a:xfrm flipH="1" flipV="1">
                    <a:off x="2040029" y="3681844"/>
                    <a:ext cx="1499" cy="844308"/>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9" name="直接箭头连接符 125"/>
                  <p:cNvCxnSpPr/>
                  <p:nvPr/>
                </p:nvCxnSpPr>
                <p:spPr>
                  <a:xfrm>
                    <a:off x="2200510" y="3008496"/>
                    <a:ext cx="5999" cy="170061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44" name="Group 296"/>
                <p:cNvGrpSpPr>
                  <a:grpSpLocks/>
                </p:cNvGrpSpPr>
                <p:nvPr/>
              </p:nvGrpSpPr>
              <p:grpSpPr bwMode="auto">
                <a:xfrm>
                  <a:off x="2906594" y="2783286"/>
                  <a:ext cx="163640" cy="1924744"/>
                  <a:chOff x="2906594" y="2783286"/>
                  <a:chExt cx="163640" cy="1924744"/>
                </a:xfrm>
              </p:grpSpPr>
              <p:grpSp>
                <p:nvGrpSpPr>
                  <p:cNvPr id="145" name="Group 297"/>
                  <p:cNvGrpSpPr>
                    <a:grpSpLocks/>
                  </p:cNvGrpSpPr>
                  <p:nvPr/>
                </p:nvGrpSpPr>
                <p:grpSpPr bwMode="auto">
                  <a:xfrm>
                    <a:off x="2906594" y="3006930"/>
                    <a:ext cx="163640" cy="1701100"/>
                    <a:chOff x="2342246" y="3007688"/>
                    <a:chExt cx="163640" cy="1701100"/>
                  </a:xfrm>
                </p:grpSpPr>
                <p:cxnSp>
                  <p:nvCxnSpPr>
                    <p:cNvPr id="147" name="直接箭头连接符 125"/>
                    <p:cNvCxnSpPr/>
                    <p:nvPr/>
                  </p:nvCxnSpPr>
                  <p:spPr>
                    <a:xfrm>
                      <a:off x="2342855" y="3007856"/>
                      <a:ext cx="5999" cy="1700614"/>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sp>
                  <p:nvSpPr>
                    <p:cNvPr id="148" name="Freeform 147"/>
                    <p:cNvSpPr/>
                    <p:nvPr/>
                  </p:nvSpPr>
                  <p:spPr>
                    <a:xfrm rot="21435684">
                      <a:off x="2366853" y="3121830"/>
                      <a:ext cx="1364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9" name="Freeform 148"/>
                    <p:cNvSpPr/>
                    <p:nvPr/>
                  </p:nvSpPr>
                  <p:spPr>
                    <a:xfrm rot="21435684">
                      <a:off x="2365353" y="3538736"/>
                      <a:ext cx="1364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0" name="Freeform 149"/>
                    <p:cNvSpPr/>
                    <p:nvPr/>
                  </p:nvSpPr>
                  <p:spPr>
                    <a:xfrm rot="21435684">
                      <a:off x="2369852" y="4560004"/>
                      <a:ext cx="136484" cy="115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1" name="直接箭头连接符 126"/>
                    <p:cNvCxnSpPr/>
                    <p:nvPr/>
                  </p:nvCxnSpPr>
                  <p:spPr>
                    <a:xfrm flipH="1" flipV="1">
                      <a:off x="2477840" y="3252300"/>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2" name="直接箭头连接符 126"/>
                    <p:cNvCxnSpPr/>
                    <p:nvPr/>
                  </p:nvCxnSpPr>
                  <p:spPr>
                    <a:xfrm flipH="1" flipV="1">
                      <a:off x="2471840" y="3703698"/>
                      <a:ext cx="1500" cy="844308"/>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cxnSp>
                <p:nvCxnSpPr>
                  <p:cNvPr id="146" name="直接箭头连接符 126"/>
                  <p:cNvCxnSpPr/>
                  <p:nvPr/>
                </p:nvCxnSpPr>
                <p:spPr>
                  <a:xfrm flipH="1" flipV="1">
                    <a:off x="3042188" y="2783648"/>
                    <a:ext cx="45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grpSp>
            <p:nvGrpSpPr>
              <p:cNvPr id="110" name="Group 312"/>
              <p:cNvGrpSpPr>
                <a:grpSpLocks/>
              </p:cNvGrpSpPr>
              <p:nvPr/>
            </p:nvGrpSpPr>
            <p:grpSpPr bwMode="auto">
              <a:xfrm>
                <a:off x="3729521" y="2774733"/>
                <a:ext cx="183619" cy="1940565"/>
                <a:chOff x="2023063" y="2768649"/>
                <a:chExt cx="183619" cy="1940565"/>
              </a:xfrm>
            </p:grpSpPr>
            <p:sp>
              <p:nvSpPr>
                <p:cNvPr id="136" name="Freeform 135"/>
                <p:cNvSpPr/>
                <p:nvPr/>
              </p:nvSpPr>
              <p:spPr>
                <a:xfrm rot="10576714">
                  <a:off x="2044453" y="3117633"/>
                  <a:ext cx="158981"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7" name="Freeform 136"/>
                <p:cNvSpPr/>
                <p:nvPr/>
              </p:nvSpPr>
              <p:spPr>
                <a:xfrm rot="10576714">
                  <a:off x="2023455" y="3545037"/>
                  <a:ext cx="1589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8" name="Freeform 137"/>
                <p:cNvSpPr/>
                <p:nvPr/>
              </p:nvSpPr>
              <p:spPr>
                <a:xfrm rot="10576714">
                  <a:off x="2033954" y="4569304"/>
                  <a:ext cx="158981"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w="sm" len="sm"/>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9" name="直接箭头连接符 126"/>
                <p:cNvCxnSpPr/>
                <p:nvPr/>
              </p:nvCxnSpPr>
              <p:spPr>
                <a:xfrm flipH="1" flipV="1">
                  <a:off x="2045953" y="2768213"/>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0" name="直接箭头连接符 126"/>
                <p:cNvCxnSpPr/>
                <p:nvPr/>
              </p:nvCxnSpPr>
              <p:spPr>
                <a:xfrm flipH="1" flipV="1">
                  <a:off x="2044453" y="3248104"/>
                  <a:ext cx="3000" cy="305931"/>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1" name="直接箭头连接符 126"/>
                <p:cNvCxnSpPr/>
                <p:nvPr/>
              </p:nvCxnSpPr>
              <p:spPr>
                <a:xfrm flipH="1" flipV="1">
                  <a:off x="2039954" y="3681505"/>
                  <a:ext cx="1499" cy="844309"/>
                </a:xfrm>
                <a:prstGeom prst="straightConnector1">
                  <a:avLst/>
                </a:prstGeom>
                <a:ln w="12700">
                  <a:solidFill>
                    <a:srgbClr val="0070C0"/>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2" name="直接箭头连接符 125"/>
                <p:cNvCxnSpPr/>
                <p:nvPr/>
              </p:nvCxnSpPr>
              <p:spPr>
                <a:xfrm>
                  <a:off x="2200434" y="3008158"/>
                  <a:ext cx="5999" cy="1700615"/>
                </a:xfrm>
                <a:prstGeom prst="straightConnector1">
                  <a:avLst/>
                </a:prstGeom>
                <a:ln w="12700">
                  <a:solidFill>
                    <a:srgbClr val="FF0000"/>
                  </a:solidFill>
                  <a:headEnd type="arrow"/>
                  <a:tailEnd type="none" w="sm" len="sm"/>
                </a:ln>
              </p:spPr>
              <p:style>
                <a:lnRef idx="1">
                  <a:schemeClr val="accent1"/>
                </a:lnRef>
                <a:fillRef idx="0">
                  <a:schemeClr val="accent1"/>
                </a:fillRef>
                <a:effectRef idx="0">
                  <a:schemeClr val="accent1"/>
                </a:effectRef>
                <a:fontRef idx="minor">
                  <a:schemeClr val="tx1"/>
                </a:fontRef>
              </p:style>
            </p:cxnSp>
          </p:grpSp>
          <p:grpSp>
            <p:nvGrpSpPr>
              <p:cNvPr id="111" name="Group 320"/>
              <p:cNvGrpSpPr>
                <a:grpSpLocks/>
              </p:cNvGrpSpPr>
              <p:nvPr/>
            </p:nvGrpSpPr>
            <p:grpSpPr bwMode="auto">
              <a:xfrm>
                <a:off x="5781596" y="1642639"/>
                <a:ext cx="200817" cy="1213198"/>
                <a:chOff x="1595459" y="1611079"/>
                <a:chExt cx="200817" cy="1213198"/>
              </a:xfrm>
            </p:grpSpPr>
            <p:cxnSp>
              <p:nvCxnSpPr>
                <p:cNvPr id="130" name="直接箭头连接符 126"/>
                <p:cNvCxnSpPr/>
                <p:nvPr/>
              </p:nvCxnSpPr>
              <p:spPr>
                <a:xfrm flipV="1">
                  <a:off x="1604530" y="1754460"/>
                  <a:ext cx="1500" cy="124472"/>
                </a:xfrm>
                <a:prstGeom prst="straightConnector1">
                  <a:avLst/>
                </a:prstGeom>
                <a:ln w="12700">
                  <a:solidFill>
                    <a:srgbClr val="0070C0"/>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31" name="Freeform 130"/>
                <p:cNvSpPr/>
                <p:nvPr/>
              </p:nvSpPr>
              <p:spPr>
                <a:xfrm rot="10576714">
                  <a:off x="1595531" y="1617991"/>
                  <a:ext cx="160481"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none" w="sm" len="sm"/>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2" name="直接箭头连接符 126"/>
                <p:cNvCxnSpPr/>
                <p:nvPr/>
              </p:nvCxnSpPr>
              <p:spPr>
                <a:xfrm flipH="1" flipV="1">
                  <a:off x="1612029" y="2040895"/>
                  <a:ext cx="3000" cy="524881"/>
                </a:xfrm>
                <a:prstGeom prst="straightConnector1">
                  <a:avLst/>
                </a:prstGeom>
                <a:ln w="12700">
                  <a:solidFill>
                    <a:srgbClr val="0070C0"/>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33" name="Freeform 132"/>
                <p:cNvSpPr/>
                <p:nvPr/>
              </p:nvSpPr>
              <p:spPr>
                <a:xfrm rot="10576714">
                  <a:off x="1607529" y="1878932"/>
                  <a:ext cx="130485" cy="109475"/>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none" w="sm" len="sm"/>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34" name="Freeform 133"/>
                <p:cNvSpPr/>
                <p:nvPr/>
              </p:nvSpPr>
              <p:spPr>
                <a:xfrm rot="10576714">
                  <a:off x="1612029" y="2582272"/>
                  <a:ext cx="145482" cy="109476"/>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none" w="sm" len="sm"/>
                  <a:tailEnd type="arrow"/>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35" name="直接箭头连接符 125"/>
                <p:cNvCxnSpPr/>
                <p:nvPr/>
              </p:nvCxnSpPr>
              <p:spPr>
                <a:xfrm flipH="1">
                  <a:off x="1790507" y="1610492"/>
                  <a:ext cx="5999" cy="1213225"/>
                </a:xfrm>
                <a:prstGeom prst="straightConnector1">
                  <a:avLst/>
                </a:prstGeom>
                <a:ln w="12700">
                  <a:solidFill>
                    <a:srgbClr val="FF0000"/>
                  </a:solidFill>
                  <a:headEnd type="none"/>
                  <a:tailEnd type="arrow" w="sm" len="sm"/>
                </a:ln>
              </p:spPr>
              <p:style>
                <a:lnRef idx="1">
                  <a:schemeClr val="accent1"/>
                </a:lnRef>
                <a:fillRef idx="0">
                  <a:schemeClr val="accent1"/>
                </a:fillRef>
                <a:effectRef idx="0">
                  <a:schemeClr val="accent1"/>
                </a:effectRef>
                <a:fontRef idx="minor">
                  <a:schemeClr val="tx1"/>
                </a:fontRef>
              </p:style>
            </p:cxnSp>
          </p:grpSp>
          <p:grpSp>
            <p:nvGrpSpPr>
              <p:cNvPr id="112" name="Group 327"/>
              <p:cNvGrpSpPr>
                <a:grpSpLocks/>
              </p:cNvGrpSpPr>
              <p:nvPr/>
            </p:nvGrpSpPr>
            <p:grpSpPr bwMode="auto">
              <a:xfrm>
                <a:off x="5476459" y="1669982"/>
                <a:ext cx="200566" cy="1214157"/>
                <a:chOff x="2303624" y="1665579"/>
                <a:chExt cx="200566" cy="1214157"/>
              </a:xfrm>
            </p:grpSpPr>
            <p:sp>
              <p:nvSpPr>
                <p:cNvPr id="124" name="Freeform 123"/>
                <p:cNvSpPr/>
                <p:nvPr/>
              </p:nvSpPr>
              <p:spPr>
                <a:xfrm rot="21435684">
                  <a:off x="2353864" y="1666143"/>
                  <a:ext cx="136484" cy="1184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5" name="Freeform 124"/>
                <p:cNvSpPr/>
                <p:nvPr/>
              </p:nvSpPr>
              <p:spPr>
                <a:xfrm rot="21435684">
                  <a:off x="2367363" y="1922584"/>
                  <a:ext cx="136483"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6" name="直接箭头连接符 126"/>
                <p:cNvCxnSpPr/>
                <p:nvPr/>
              </p:nvCxnSpPr>
              <p:spPr>
                <a:xfrm flipV="1">
                  <a:off x="2470850" y="1805611"/>
                  <a:ext cx="1500" cy="124472"/>
                </a:xfrm>
                <a:prstGeom prst="straightConnector1">
                  <a:avLst/>
                </a:prstGeom>
                <a:ln w="12700">
                  <a:solidFill>
                    <a:srgbClr val="0070C0"/>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7" name="直接箭头连接符 126"/>
                <p:cNvCxnSpPr/>
                <p:nvPr/>
              </p:nvCxnSpPr>
              <p:spPr>
                <a:xfrm flipH="1" flipV="1">
                  <a:off x="2476849" y="2068052"/>
                  <a:ext cx="4500" cy="523381"/>
                </a:xfrm>
                <a:prstGeom prst="straightConnector1">
                  <a:avLst/>
                </a:prstGeom>
                <a:ln w="12700">
                  <a:solidFill>
                    <a:srgbClr val="0070C0"/>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8" name="直接箭头连接符 125"/>
                <p:cNvCxnSpPr/>
                <p:nvPr/>
              </p:nvCxnSpPr>
              <p:spPr>
                <a:xfrm flipH="1">
                  <a:off x="2304370" y="1667642"/>
                  <a:ext cx="5999" cy="1211725"/>
                </a:xfrm>
                <a:prstGeom prst="straightConnector1">
                  <a:avLst/>
                </a:prstGeom>
                <a:ln w="12700">
                  <a:solidFill>
                    <a:srgbClr val="FF0000"/>
                  </a:solidFill>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129" name="Freeform 128"/>
                <p:cNvSpPr/>
                <p:nvPr/>
              </p:nvSpPr>
              <p:spPr>
                <a:xfrm rot="21435684">
                  <a:off x="2361364" y="2613928"/>
                  <a:ext cx="136483" cy="1154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113" name="Group 334"/>
              <p:cNvGrpSpPr>
                <a:grpSpLocks/>
              </p:cNvGrpSpPr>
              <p:nvPr/>
            </p:nvGrpSpPr>
            <p:grpSpPr bwMode="auto">
              <a:xfrm>
                <a:off x="6115797" y="1662778"/>
                <a:ext cx="200566" cy="1214157"/>
                <a:chOff x="2303624" y="1665579"/>
                <a:chExt cx="200566" cy="1214157"/>
              </a:xfrm>
            </p:grpSpPr>
            <p:sp>
              <p:nvSpPr>
                <p:cNvPr id="118" name="Freeform 117"/>
                <p:cNvSpPr/>
                <p:nvPr/>
              </p:nvSpPr>
              <p:spPr>
                <a:xfrm rot="21435684">
                  <a:off x="2353449" y="1665848"/>
                  <a:ext cx="137984" cy="118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9" name="Freeform 118"/>
                <p:cNvSpPr/>
                <p:nvPr/>
              </p:nvSpPr>
              <p:spPr>
                <a:xfrm rot="21435684">
                  <a:off x="2366948" y="1922291"/>
                  <a:ext cx="137984" cy="116973"/>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20" name="直接箭头连接符 126"/>
                <p:cNvCxnSpPr/>
                <p:nvPr/>
              </p:nvCxnSpPr>
              <p:spPr>
                <a:xfrm flipV="1">
                  <a:off x="2471936" y="1805317"/>
                  <a:ext cx="0" cy="124471"/>
                </a:xfrm>
                <a:prstGeom prst="straightConnector1">
                  <a:avLst/>
                </a:prstGeom>
                <a:ln w="12700">
                  <a:solidFill>
                    <a:srgbClr val="0070C0"/>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1" name="直接箭头连接符 126"/>
                <p:cNvCxnSpPr/>
                <p:nvPr/>
              </p:nvCxnSpPr>
              <p:spPr>
                <a:xfrm flipH="1" flipV="1">
                  <a:off x="2477935" y="2067757"/>
                  <a:ext cx="3000" cy="523382"/>
                </a:xfrm>
                <a:prstGeom prst="straightConnector1">
                  <a:avLst/>
                </a:prstGeom>
                <a:ln w="12700">
                  <a:solidFill>
                    <a:srgbClr val="0070C0"/>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2" name="直接箭头连接符 125"/>
                <p:cNvCxnSpPr/>
                <p:nvPr/>
              </p:nvCxnSpPr>
              <p:spPr>
                <a:xfrm flipH="1">
                  <a:off x="2303956" y="1667348"/>
                  <a:ext cx="5999" cy="1211725"/>
                </a:xfrm>
                <a:prstGeom prst="straightConnector1">
                  <a:avLst/>
                </a:prstGeom>
                <a:ln w="12700">
                  <a:solidFill>
                    <a:srgbClr val="FF0000"/>
                  </a:solidFill>
                  <a:headEnd type="none"/>
                  <a:tailEnd type="arrow" w="sm" len="sm"/>
                </a:ln>
              </p:spPr>
              <p:style>
                <a:lnRef idx="1">
                  <a:schemeClr val="accent1"/>
                </a:lnRef>
                <a:fillRef idx="0">
                  <a:schemeClr val="accent1"/>
                </a:fillRef>
                <a:effectRef idx="0">
                  <a:schemeClr val="accent1"/>
                </a:effectRef>
                <a:fontRef idx="minor">
                  <a:schemeClr val="tx1"/>
                </a:fontRef>
              </p:style>
            </p:cxnSp>
            <p:sp>
              <p:nvSpPr>
                <p:cNvPr id="123" name="Freeform 122"/>
                <p:cNvSpPr/>
                <p:nvPr/>
              </p:nvSpPr>
              <p:spPr>
                <a:xfrm rot="21435684">
                  <a:off x="2360949" y="2613633"/>
                  <a:ext cx="137984" cy="115474"/>
                </a:xfrm>
                <a:custGeom>
                  <a:avLst/>
                  <a:gdLst>
                    <a:gd name="connsiteX0" fmla="*/ 2195093 w 2205484"/>
                    <a:gd name="connsiteY0" fmla="*/ 104144 h 1835288"/>
                    <a:gd name="connsiteX1" fmla="*/ 283166 w 2205484"/>
                    <a:gd name="connsiteY1" fmla="*/ 156098 h 1835288"/>
                    <a:gd name="connsiteX2" fmla="*/ 210429 w 2205484"/>
                    <a:gd name="connsiteY2" fmla="*/ 1590044 h 1835288"/>
                    <a:gd name="connsiteX3" fmla="*/ 2205484 w 2205484"/>
                    <a:gd name="connsiteY3" fmla="*/ 1829034 h 1835288"/>
                  </a:gdLst>
                  <a:ahLst/>
                  <a:cxnLst>
                    <a:cxn ang="0">
                      <a:pos x="connsiteX0" y="connsiteY0"/>
                    </a:cxn>
                    <a:cxn ang="0">
                      <a:pos x="connsiteX1" y="connsiteY1"/>
                    </a:cxn>
                    <a:cxn ang="0">
                      <a:pos x="connsiteX2" y="connsiteY2"/>
                    </a:cxn>
                    <a:cxn ang="0">
                      <a:pos x="connsiteX3" y="connsiteY3"/>
                    </a:cxn>
                  </a:cxnLst>
                  <a:rect l="l" t="t" r="r" b="b"/>
                  <a:pathLst>
                    <a:path w="2205484" h="1835288">
                      <a:moveTo>
                        <a:pt x="2195093" y="104144"/>
                      </a:moveTo>
                      <a:cubicBezTo>
                        <a:pt x="1404518" y="6296"/>
                        <a:pt x="613943" y="-91552"/>
                        <a:pt x="283166" y="156098"/>
                      </a:cubicBezTo>
                      <a:cubicBezTo>
                        <a:pt x="-47611" y="403748"/>
                        <a:pt x="-109957" y="1311221"/>
                        <a:pt x="210429" y="1590044"/>
                      </a:cubicBezTo>
                      <a:cubicBezTo>
                        <a:pt x="530815" y="1868867"/>
                        <a:pt x="1859120" y="1839425"/>
                        <a:pt x="2205484" y="1829034"/>
                      </a:cubicBezTo>
                    </a:path>
                  </a:pathLst>
                </a:custGeom>
                <a:noFill/>
                <a:ln w="12700">
                  <a:solidFill>
                    <a:srgbClr val="0631EA"/>
                  </a:solidFill>
                  <a:headEnd type="arrow"/>
                  <a:tailEnd type="non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cxnSp>
            <p:nvCxnSpPr>
              <p:cNvPr id="114" name="直接箭头连接符 125"/>
              <p:cNvCxnSpPr/>
              <p:nvPr/>
            </p:nvCxnSpPr>
            <p:spPr>
              <a:xfrm flipH="1" flipV="1">
                <a:off x="4059874" y="2862776"/>
                <a:ext cx="1259850" cy="7499"/>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5" name="直接箭头连接符 125"/>
              <p:cNvCxnSpPr/>
              <p:nvPr/>
            </p:nvCxnSpPr>
            <p:spPr>
              <a:xfrm>
                <a:off x="4079372" y="2760799"/>
                <a:ext cx="1235852" cy="0"/>
              </a:xfrm>
              <a:prstGeom prst="straightConnector1">
                <a:avLst/>
              </a:prstGeom>
              <a:ln w="12700">
                <a:solidFill>
                  <a:srgbClr val="0631EA"/>
                </a:solidFill>
                <a:tailEnd type="arrow"/>
              </a:ln>
            </p:spPr>
            <p:style>
              <a:lnRef idx="1">
                <a:schemeClr val="accent1"/>
              </a:lnRef>
              <a:fillRef idx="0">
                <a:schemeClr val="accent1"/>
              </a:fillRef>
              <a:effectRef idx="0">
                <a:schemeClr val="accent1"/>
              </a:effectRef>
              <a:fontRef idx="minor">
                <a:schemeClr val="tx1"/>
              </a:fontRef>
            </p:style>
          </p:cxnSp>
          <p:cxnSp>
            <p:nvCxnSpPr>
              <p:cNvPr id="116" name="直接箭头连接符 125"/>
              <p:cNvCxnSpPr/>
              <p:nvPr/>
            </p:nvCxnSpPr>
            <p:spPr>
              <a:xfrm>
                <a:off x="4088371" y="3083226"/>
                <a:ext cx="1235852" cy="0"/>
              </a:xfrm>
              <a:prstGeom prst="straightConnector1">
                <a:avLst/>
              </a:prstGeom>
              <a:ln w="12700">
                <a:solidFill>
                  <a:srgbClr val="0631EA"/>
                </a:solidFill>
                <a:tailEnd type="arrow"/>
              </a:ln>
            </p:spPr>
            <p:style>
              <a:lnRef idx="1">
                <a:schemeClr val="accent1"/>
              </a:lnRef>
              <a:fillRef idx="0">
                <a:schemeClr val="accent1"/>
              </a:fillRef>
              <a:effectRef idx="0">
                <a:schemeClr val="accent1"/>
              </a:effectRef>
              <a:fontRef idx="minor">
                <a:schemeClr val="tx1"/>
              </a:fontRef>
            </p:style>
          </p:cxnSp>
          <p:cxnSp>
            <p:nvCxnSpPr>
              <p:cNvPr id="117" name="直接箭头连接符 125"/>
              <p:cNvCxnSpPr/>
              <p:nvPr/>
            </p:nvCxnSpPr>
            <p:spPr>
              <a:xfrm flipH="1" flipV="1">
                <a:off x="4068873" y="3014242"/>
                <a:ext cx="1259850" cy="749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252" name="TextBox 251"/>
            <p:cNvSpPr txBox="1"/>
            <p:nvPr/>
          </p:nvSpPr>
          <p:spPr>
            <a:xfrm>
              <a:off x="3599175" y="5510829"/>
              <a:ext cx="2433638" cy="338554"/>
            </a:xfrm>
            <a:prstGeom prst="rect">
              <a:avLst/>
            </a:prstGeom>
            <a:noFill/>
          </p:spPr>
          <p:txBody>
            <a:bodyPr wrap="square">
              <a:spAutoFit/>
            </a:bodyPr>
            <a:lstStyle/>
            <a:p>
              <a:pPr>
                <a:defRPr/>
              </a:pPr>
              <a:r>
                <a:rPr lang="en-US" sz="1600" dirty="0">
                  <a:latin typeface="+mj-lt"/>
                  <a:cs typeface="Arial" charset="0"/>
                </a:rPr>
                <a:t>Decaps on Bottom Layer</a:t>
              </a:r>
            </a:p>
          </p:txBody>
        </p:sp>
        <p:sp>
          <p:nvSpPr>
            <p:cNvPr id="253" name="TextBox 252"/>
            <p:cNvSpPr txBox="1"/>
            <p:nvPr/>
          </p:nvSpPr>
          <p:spPr>
            <a:xfrm>
              <a:off x="5254251" y="984478"/>
              <a:ext cx="2079625" cy="338554"/>
            </a:xfrm>
            <a:prstGeom prst="rect">
              <a:avLst/>
            </a:prstGeom>
            <a:noFill/>
          </p:spPr>
          <p:txBody>
            <a:bodyPr>
              <a:spAutoFit/>
            </a:bodyPr>
            <a:lstStyle/>
            <a:p>
              <a:pPr>
                <a:defRPr/>
              </a:pPr>
              <a:r>
                <a:rPr lang="en-US" sz="1600" dirty="0">
                  <a:latin typeface="+mj-lt"/>
                  <a:cs typeface="Arial" charset="0"/>
                </a:rPr>
                <a:t>Decaps on Top layer</a:t>
              </a:r>
            </a:p>
          </p:txBody>
        </p:sp>
        <p:grpSp>
          <p:nvGrpSpPr>
            <p:cNvPr id="254" name="Group 216"/>
            <p:cNvGrpSpPr>
              <a:grpSpLocks/>
            </p:cNvGrpSpPr>
            <p:nvPr/>
          </p:nvGrpSpPr>
          <p:grpSpPr bwMode="auto">
            <a:xfrm>
              <a:off x="1322737" y="1417301"/>
              <a:ext cx="2711450" cy="409575"/>
              <a:chOff x="1461337" y="1246867"/>
              <a:chExt cx="2235465" cy="358814"/>
            </a:xfrm>
          </p:grpSpPr>
          <p:sp>
            <p:nvSpPr>
              <p:cNvPr id="255" name="Rounded Rectangle 254"/>
              <p:cNvSpPr/>
              <p:nvPr/>
            </p:nvSpPr>
            <p:spPr>
              <a:xfrm>
                <a:off x="1907037" y="1484685"/>
                <a:ext cx="189423" cy="120996"/>
              </a:xfrm>
              <a:prstGeom prst="roundRect">
                <a:avLst>
                  <a:gd name="adj" fmla="val 41340"/>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56" name="Rounded Rectangle 255"/>
              <p:cNvSpPr/>
              <p:nvPr/>
            </p:nvSpPr>
            <p:spPr>
              <a:xfrm>
                <a:off x="1646581" y="1484685"/>
                <a:ext cx="190816" cy="120996"/>
              </a:xfrm>
              <a:prstGeom prst="roundRect">
                <a:avLst>
                  <a:gd name="adj" fmla="val 41340"/>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57" name="Rounded Rectangle 256"/>
              <p:cNvSpPr/>
              <p:nvPr/>
            </p:nvSpPr>
            <p:spPr>
              <a:xfrm>
                <a:off x="2157744" y="1484685"/>
                <a:ext cx="190815" cy="120996"/>
              </a:xfrm>
              <a:prstGeom prst="roundRect">
                <a:avLst>
                  <a:gd name="adj" fmla="val 41340"/>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58" name="Rounded Rectangle 257"/>
              <p:cNvSpPr/>
              <p:nvPr/>
            </p:nvSpPr>
            <p:spPr>
              <a:xfrm>
                <a:off x="2401486" y="1484685"/>
                <a:ext cx="189423" cy="120996"/>
              </a:xfrm>
              <a:prstGeom prst="roundRect">
                <a:avLst>
                  <a:gd name="adj" fmla="val 41340"/>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59" name="Rounded Rectangle 258"/>
              <p:cNvSpPr/>
              <p:nvPr/>
            </p:nvSpPr>
            <p:spPr>
              <a:xfrm>
                <a:off x="2648014" y="1484685"/>
                <a:ext cx="190815" cy="120996"/>
              </a:xfrm>
              <a:prstGeom prst="roundRect">
                <a:avLst>
                  <a:gd name="adj" fmla="val 41340"/>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60" name="Rounded Rectangle 259"/>
              <p:cNvSpPr/>
              <p:nvPr/>
            </p:nvSpPr>
            <p:spPr>
              <a:xfrm>
                <a:off x="2909863" y="1484685"/>
                <a:ext cx="190815" cy="120996"/>
              </a:xfrm>
              <a:prstGeom prst="roundRect">
                <a:avLst>
                  <a:gd name="adj" fmla="val 41340"/>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61" name="Rounded Rectangle 260"/>
              <p:cNvSpPr/>
              <p:nvPr/>
            </p:nvSpPr>
            <p:spPr>
              <a:xfrm>
                <a:off x="3160569" y="1484685"/>
                <a:ext cx="190815" cy="120996"/>
              </a:xfrm>
              <a:prstGeom prst="roundRect">
                <a:avLst>
                  <a:gd name="adj" fmla="val 41340"/>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62" name="Rounded Rectangle 261"/>
              <p:cNvSpPr/>
              <p:nvPr/>
            </p:nvSpPr>
            <p:spPr>
              <a:xfrm>
                <a:off x="3402919" y="1484685"/>
                <a:ext cx="190815" cy="120996"/>
              </a:xfrm>
              <a:prstGeom prst="roundRect">
                <a:avLst>
                  <a:gd name="adj" fmla="val 41340"/>
                </a:avLst>
              </a:prstGeom>
              <a:solidFill>
                <a:srgbClr val="FF99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263" name="Rectangle 262"/>
              <p:cNvSpPr/>
              <p:nvPr/>
            </p:nvSpPr>
            <p:spPr>
              <a:xfrm>
                <a:off x="1461337" y="1246867"/>
                <a:ext cx="2235465" cy="235037"/>
              </a:xfrm>
              <a:prstGeom prst="rect">
                <a:avLst/>
              </a:prstGeom>
              <a:solidFill>
                <a:srgbClr val="7030A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t>PKG + IC</a:t>
                </a:r>
              </a:p>
            </p:txBody>
          </p:sp>
        </p:grpSp>
        <p:sp>
          <p:nvSpPr>
            <p:cNvPr id="279" name="Down Arrow 278"/>
            <p:cNvSpPr/>
            <p:nvPr/>
          </p:nvSpPr>
          <p:spPr bwMode="auto">
            <a:xfrm>
              <a:off x="1799851" y="1482376"/>
              <a:ext cx="1720850" cy="250825"/>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285" name="그룹 1135"/>
            <p:cNvGrpSpPr>
              <a:grpSpLocks/>
            </p:cNvGrpSpPr>
            <p:nvPr/>
          </p:nvGrpSpPr>
          <p:grpSpPr bwMode="auto">
            <a:xfrm rot="5400000">
              <a:off x="4308319" y="575882"/>
              <a:ext cx="447675" cy="2441139"/>
              <a:chOff x="7089340" y="852689"/>
              <a:chExt cx="295314" cy="1610379"/>
            </a:xfrm>
          </p:grpSpPr>
          <p:sp>
            <p:nvSpPr>
              <p:cNvPr id="286" name="Line 237"/>
              <p:cNvSpPr>
                <a:spLocks noChangeShapeType="1"/>
              </p:cNvSpPr>
              <p:nvPr/>
            </p:nvSpPr>
            <p:spPr bwMode="auto">
              <a:xfrm>
                <a:off x="7089340" y="1057949"/>
                <a:ext cx="295314"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287" name="Line 237"/>
              <p:cNvSpPr>
                <a:spLocks noChangeShapeType="1"/>
              </p:cNvSpPr>
              <p:nvPr/>
            </p:nvSpPr>
            <p:spPr bwMode="auto">
              <a:xfrm flipH="1" flipV="1">
                <a:off x="7239091" y="852689"/>
                <a:ext cx="0" cy="15499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288" name="Line 237"/>
              <p:cNvSpPr>
                <a:spLocks noChangeShapeType="1"/>
              </p:cNvSpPr>
              <p:nvPr/>
            </p:nvSpPr>
            <p:spPr bwMode="auto">
              <a:xfrm flipH="1" flipV="1">
                <a:off x="7239085" y="1055854"/>
                <a:ext cx="0" cy="1407214"/>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289" name="Line 237"/>
              <p:cNvSpPr>
                <a:spLocks noChangeShapeType="1"/>
              </p:cNvSpPr>
              <p:nvPr/>
            </p:nvSpPr>
            <p:spPr bwMode="auto">
              <a:xfrm>
                <a:off x="7089340" y="1002445"/>
                <a:ext cx="295314"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grpSp>
        <p:grpSp>
          <p:nvGrpSpPr>
            <p:cNvPr id="290" name="그룹 1108"/>
            <p:cNvGrpSpPr>
              <a:grpSpLocks/>
            </p:cNvGrpSpPr>
            <p:nvPr/>
          </p:nvGrpSpPr>
          <p:grpSpPr bwMode="auto">
            <a:xfrm rot="5400000">
              <a:off x="2785585" y="4993149"/>
              <a:ext cx="447758" cy="609568"/>
              <a:chOff x="7089549" y="852831"/>
              <a:chExt cx="295369" cy="402122"/>
            </a:xfrm>
          </p:grpSpPr>
          <p:sp>
            <p:nvSpPr>
              <p:cNvPr id="291" name="Line 237"/>
              <p:cNvSpPr>
                <a:spLocks noChangeShapeType="1"/>
              </p:cNvSpPr>
              <p:nvPr/>
            </p:nvSpPr>
            <p:spPr bwMode="auto">
              <a:xfrm>
                <a:off x="7089603" y="1058040"/>
                <a:ext cx="295314"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292" name="Line 237"/>
              <p:cNvSpPr>
                <a:spLocks noChangeShapeType="1"/>
              </p:cNvSpPr>
              <p:nvPr/>
            </p:nvSpPr>
            <p:spPr bwMode="auto">
              <a:xfrm flipH="1" flipV="1">
                <a:off x="7239355" y="852780"/>
                <a:ext cx="0" cy="15499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293" name="Line 237"/>
              <p:cNvSpPr>
                <a:spLocks noChangeShapeType="1"/>
              </p:cNvSpPr>
              <p:nvPr/>
            </p:nvSpPr>
            <p:spPr bwMode="auto">
              <a:xfrm flipH="1" flipV="1">
                <a:off x="7239355" y="1055946"/>
                <a:ext cx="0" cy="200024"/>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294" name="Line 237"/>
              <p:cNvSpPr>
                <a:spLocks noChangeShapeType="1"/>
              </p:cNvSpPr>
              <p:nvPr/>
            </p:nvSpPr>
            <p:spPr bwMode="auto">
              <a:xfrm>
                <a:off x="7089603" y="1002536"/>
                <a:ext cx="295314"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grpSp>
        <p:cxnSp>
          <p:nvCxnSpPr>
            <p:cNvPr id="295" name="Straight Connector 619"/>
            <p:cNvCxnSpPr>
              <a:cxnSpLocks noChangeShapeType="1"/>
            </p:cNvCxnSpPr>
            <p:nvPr/>
          </p:nvCxnSpPr>
          <p:spPr bwMode="auto">
            <a:xfrm>
              <a:off x="3311552" y="1482376"/>
              <a:ext cx="0" cy="3813175"/>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296" name="Straight Connector 619"/>
            <p:cNvCxnSpPr>
              <a:cxnSpLocks noChangeShapeType="1"/>
            </p:cNvCxnSpPr>
            <p:nvPr/>
          </p:nvCxnSpPr>
          <p:spPr bwMode="auto">
            <a:xfrm>
              <a:off x="1909762" y="1482376"/>
              <a:ext cx="0" cy="3813175"/>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297" name="Straight Connector 619"/>
            <p:cNvCxnSpPr>
              <a:cxnSpLocks noChangeShapeType="1"/>
            </p:cNvCxnSpPr>
            <p:nvPr/>
          </p:nvCxnSpPr>
          <p:spPr bwMode="auto">
            <a:xfrm>
              <a:off x="6398520" y="1785537"/>
              <a:ext cx="0" cy="151294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298" name="Straight Connector 619"/>
            <p:cNvCxnSpPr>
              <a:cxnSpLocks noChangeShapeType="1"/>
            </p:cNvCxnSpPr>
            <p:nvPr/>
          </p:nvCxnSpPr>
          <p:spPr bwMode="auto">
            <a:xfrm flipH="1">
              <a:off x="1924696" y="3288192"/>
              <a:ext cx="4457279"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299" name="Straight Connector 619"/>
            <p:cNvCxnSpPr>
              <a:cxnSpLocks noChangeShapeType="1"/>
            </p:cNvCxnSpPr>
            <p:nvPr/>
          </p:nvCxnSpPr>
          <p:spPr bwMode="auto">
            <a:xfrm flipH="1">
              <a:off x="1924698" y="5303077"/>
              <a:ext cx="778440"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300" name="Straight Connector 619"/>
            <p:cNvCxnSpPr>
              <a:cxnSpLocks noChangeShapeType="1"/>
            </p:cNvCxnSpPr>
            <p:nvPr/>
          </p:nvCxnSpPr>
          <p:spPr bwMode="auto">
            <a:xfrm flipH="1">
              <a:off x="5752726" y="1799043"/>
              <a:ext cx="674261"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301" name="Oval 629"/>
            <p:cNvSpPr>
              <a:spLocks noChangeArrowheads="1"/>
            </p:cNvSpPr>
            <p:nvPr/>
          </p:nvSpPr>
          <p:spPr bwMode="auto">
            <a:xfrm>
              <a:off x="3269303" y="1774347"/>
              <a:ext cx="86773" cy="71224"/>
            </a:xfrm>
            <a:prstGeom prst="ellipse">
              <a:avLst/>
            </a:prstGeom>
            <a:solidFill>
              <a:schemeClr val="tx1"/>
            </a:solidFill>
            <a:ln w="25400" algn="ctr">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ko-KR" altLang="en-US">
                <a:ea typeface="굴림" panose="020B0600000101010101" pitchFamily="34" charset="-127"/>
              </a:endParaRPr>
            </a:p>
          </p:txBody>
        </p:sp>
        <p:sp>
          <p:nvSpPr>
            <p:cNvPr id="302" name="Oval 629"/>
            <p:cNvSpPr>
              <a:spLocks noChangeArrowheads="1"/>
            </p:cNvSpPr>
            <p:nvPr/>
          </p:nvSpPr>
          <p:spPr bwMode="auto">
            <a:xfrm>
              <a:off x="1855529" y="3262037"/>
              <a:ext cx="86773" cy="71224"/>
            </a:xfrm>
            <a:prstGeom prst="ellipse">
              <a:avLst/>
            </a:prstGeom>
            <a:solidFill>
              <a:schemeClr val="tx1"/>
            </a:solidFill>
            <a:ln w="25400" algn="ctr">
              <a:solidFill>
                <a:schemeClr val="tx1"/>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ko-KR" altLang="en-US">
                <a:ea typeface="굴림" panose="020B0600000101010101" pitchFamily="34" charset="-127"/>
              </a:endParaRPr>
            </a:p>
          </p:txBody>
        </p:sp>
        <p:sp>
          <p:nvSpPr>
            <p:cNvPr id="303" name="TextBox 302"/>
            <p:cNvSpPr txBox="1"/>
            <p:nvPr/>
          </p:nvSpPr>
          <p:spPr>
            <a:xfrm>
              <a:off x="2663883" y="5365678"/>
              <a:ext cx="1012825" cy="400110"/>
            </a:xfrm>
            <a:prstGeom prst="rect">
              <a:avLst/>
            </a:prstGeom>
            <a:noFill/>
          </p:spPr>
          <p:txBody>
            <a:bodyPr wrap="square">
              <a:spAutoFit/>
            </a:bodyPr>
            <a:lstStyle/>
            <a:p>
              <a:pPr>
                <a:defRPr/>
              </a:pPr>
              <a:r>
                <a:rPr lang="en-US" sz="2000" dirty="0" smtClean="0">
                  <a:latin typeface="+mj-lt"/>
                  <a:cs typeface="Arial" charset="0"/>
                </a:rPr>
                <a:t>C</a:t>
              </a:r>
              <a:r>
                <a:rPr lang="en-US" sz="2000" baseline="-25000" dirty="0" smtClean="0">
                  <a:latin typeface="+mj-lt"/>
                  <a:cs typeface="Arial" charset="0"/>
                </a:rPr>
                <a:t>decap2</a:t>
              </a:r>
              <a:endParaRPr lang="en-US" sz="2000" baseline="-25000" dirty="0">
                <a:latin typeface="+mj-lt"/>
                <a:cs typeface="Arial" charset="0"/>
              </a:endParaRPr>
            </a:p>
          </p:txBody>
        </p:sp>
        <p:sp>
          <p:nvSpPr>
            <p:cNvPr id="304" name="TextBox 303"/>
            <p:cNvSpPr txBox="1"/>
            <p:nvPr/>
          </p:nvSpPr>
          <p:spPr>
            <a:xfrm>
              <a:off x="4974749" y="1175134"/>
              <a:ext cx="1012825" cy="400110"/>
            </a:xfrm>
            <a:prstGeom prst="rect">
              <a:avLst/>
            </a:prstGeom>
            <a:noFill/>
          </p:spPr>
          <p:txBody>
            <a:bodyPr wrap="square">
              <a:spAutoFit/>
            </a:bodyPr>
            <a:lstStyle/>
            <a:p>
              <a:pPr>
                <a:defRPr/>
              </a:pPr>
              <a:r>
                <a:rPr lang="en-US" sz="2000" dirty="0" smtClean="0">
                  <a:latin typeface="+mj-lt"/>
                  <a:cs typeface="Arial" charset="0"/>
                </a:rPr>
                <a:t>C</a:t>
              </a:r>
              <a:r>
                <a:rPr lang="en-US" sz="2000" baseline="-25000" dirty="0" smtClean="0">
                  <a:latin typeface="+mj-lt"/>
                  <a:cs typeface="Arial" charset="0"/>
                </a:rPr>
                <a:t>decap1</a:t>
              </a:r>
              <a:endParaRPr lang="en-US" sz="2000" baseline="-25000" dirty="0">
                <a:latin typeface="+mj-lt"/>
                <a:cs typeface="Arial" charset="0"/>
              </a:endParaRPr>
            </a:p>
          </p:txBody>
        </p:sp>
        <p:sp>
          <p:nvSpPr>
            <p:cNvPr id="307" name="Rectangle 306"/>
            <p:cNvSpPr/>
            <p:nvPr/>
          </p:nvSpPr>
          <p:spPr>
            <a:xfrm>
              <a:off x="1883389" y="2414896"/>
              <a:ext cx="45719" cy="388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 name="Rectangle 307"/>
            <p:cNvSpPr/>
            <p:nvPr/>
          </p:nvSpPr>
          <p:spPr>
            <a:xfrm>
              <a:off x="1898629" y="4150080"/>
              <a:ext cx="45719" cy="38858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 name="Rectangle 308"/>
            <p:cNvSpPr/>
            <p:nvPr/>
          </p:nvSpPr>
          <p:spPr>
            <a:xfrm>
              <a:off x="6375152" y="2283243"/>
              <a:ext cx="45719" cy="388581"/>
            </a:xfrm>
            <a:prstGeom prst="rect">
              <a:avLst/>
            </a:prstGeom>
            <a:solidFill>
              <a:srgbClr val="EBEB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0" name="Rectangle 309"/>
            <p:cNvSpPr/>
            <p:nvPr/>
          </p:nvSpPr>
          <p:spPr>
            <a:xfrm>
              <a:off x="4756928" y="3266071"/>
              <a:ext cx="55449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1" name="Rectangle 310"/>
            <p:cNvSpPr/>
            <p:nvPr/>
          </p:nvSpPr>
          <p:spPr>
            <a:xfrm>
              <a:off x="2113674" y="5281325"/>
              <a:ext cx="554498" cy="457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 name="Rectangle 311"/>
            <p:cNvSpPr/>
            <p:nvPr/>
          </p:nvSpPr>
          <p:spPr>
            <a:xfrm>
              <a:off x="5731236" y="1786166"/>
              <a:ext cx="554498"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3" name="Group 13"/>
            <p:cNvGrpSpPr>
              <a:grpSpLocks/>
            </p:cNvGrpSpPr>
            <p:nvPr/>
          </p:nvGrpSpPr>
          <p:grpSpPr bwMode="auto">
            <a:xfrm>
              <a:off x="4571627" y="3082553"/>
              <a:ext cx="1121901" cy="263150"/>
              <a:chOff x="5513246" y="4757381"/>
              <a:chExt cx="1341234" cy="197070"/>
            </a:xfrm>
          </p:grpSpPr>
          <p:sp>
            <p:nvSpPr>
              <p:cNvPr id="314" name="Freeform 578"/>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315" name="Straight Connector 580"/>
              <p:cNvCxnSpPr>
                <a:cxnSpLocks noChangeShapeType="1"/>
              </p:cNvCxnSpPr>
              <p:nvPr/>
            </p:nvCxnSpPr>
            <p:spPr bwMode="auto">
              <a:xfrm>
                <a:off x="6240347" y="4911935"/>
                <a:ext cx="614133" cy="0"/>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cxnSp>
            <p:nvCxnSpPr>
              <p:cNvPr id="316" name="Straight Connector 582"/>
              <p:cNvCxnSpPr>
                <a:cxnSpLocks noChangeShapeType="1"/>
              </p:cNvCxnSpPr>
              <p:nvPr/>
            </p:nvCxnSpPr>
            <p:spPr bwMode="auto">
              <a:xfrm>
                <a:off x="5513246" y="4911935"/>
                <a:ext cx="343047" cy="0"/>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grpSp>
        <p:grpSp>
          <p:nvGrpSpPr>
            <p:cNvPr id="317" name="Group 316"/>
            <p:cNvGrpSpPr/>
            <p:nvPr/>
          </p:nvGrpSpPr>
          <p:grpSpPr>
            <a:xfrm>
              <a:off x="1810932" y="1482376"/>
              <a:ext cx="263141" cy="1615823"/>
              <a:chOff x="1714501" y="1066800"/>
              <a:chExt cx="263141" cy="1615823"/>
            </a:xfrm>
          </p:grpSpPr>
          <p:sp>
            <p:nvSpPr>
              <p:cNvPr id="318" name="Freeform 587"/>
              <p:cNvSpPr>
                <a:spLocks/>
              </p:cNvSpPr>
              <p:nvPr/>
            </p:nvSpPr>
            <p:spPr bwMode="auto">
              <a:xfrm rot="10800000">
                <a:off x="1714501" y="2030431"/>
                <a:ext cx="263141" cy="321255"/>
              </a:xfrm>
              <a:custGeom>
                <a:avLst/>
                <a:gdLst>
                  <a:gd name="T0" fmla="*/ 201479 w 135467"/>
                  <a:gd name="T1" fmla="*/ 321263 h 241300"/>
                  <a:gd name="T2" fmla="*/ 4112 w 135467"/>
                  <a:gd name="T3" fmla="*/ 270537 h 241300"/>
                  <a:gd name="T4" fmla="*/ 213814 w 135467"/>
                  <a:gd name="T5" fmla="*/ 211357 h 241300"/>
                  <a:gd name="T6" fmla="*/ 250821 w 135467"/>
                  <a:gd name="T7" fmla="*/ 228266 h 241300"/>
                  <a:gd name="T8" fmla="*/ 189144 w 135467"/>
                  <a:gd name="T9" fmla="*/ 236720 h 241300"/>
                  <a:gd name="T10" fmla="*/ 4112 w 135467"/>
                  <a:gd name="T11" fmla="*/ 160632 h 241300"/>
                  <a:gd name="T12" fmla="*/ 213814 w 135467"/>
                  <a:gd name="T13" fmla="*/ 101451 h 241300"/>
                  <a:gd name="T14" fmla="*/ 263156 w 135467"/>
                  <a:gd name="T15" fmla="*/ 118360 h 241300"/>
                  <a:gd name="T16" fmla="*/ 213814 w 135467"/>
                  <a:gd name="T17" fmla="*/ 126814 h 241300"/>
                  <a:gd name="T18" fmla="*/ 4112 w 135467"/>
                  <a:gd name="T19" fmla="*/ 50726 h 241300"/>
                  <a:gd name="T20" fmla="*/ 213814 w 135467"/>
                  <a:gd name="T21" fmla="*/ 0 h 241300"/>
                  <a:gd name="T22" fmla="*/ 213814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319" name="Straight Connector 588"/>
              <p:cNvCxnSpPr>
                <a:cxnSpLocks noChangeShapeType="1"/>
              </p:cNvCxnSpPr>
              <p:nvPr/>
            </p:nvCxnSpPr>
            <p:spPr bwMode="auto">
              <a:xfrm rot="5400000">
                <a:off x="1652455" y="2513013"/>
                <a:ext cx="339220" cy="0"/>
              </a:xfrm>
              <a:prstGeom prst="line">
                <a:avLst/>
              </a:prstGeom>
              <a:noFill/>
              <a:ln w="25400">
                <a:solidFill>
                  <a:srgbClr val="FF0000"/>
                </a:solidFill>
                <a:round/>
                <a:headEnd/>
                <a:tailEnd/>
              </a:ln>
              <a:extLst>
                <a:ext uri="{909E8E84-426E-40DD-AFC4-6F175D3DCCD1}">
                  <a14:hiddenFill xmlns:a14="http://schemas.microsoft.com/office/drawing/2010/main">
                    <a:noFill/>
                  </a14:hiddenFill>
                </a:ext>
              </a:extLst>
            </p:spPr>
          </p:cxnSp>
          <p:cxnSp>
            <p:nvCxnSpPr>
              <p:cNvPr id="320" name="Straight Connector 589"/>
              <p:cNvCxnSpPr>
                <a:cxnSpLocks noChangeShapeType="1"/>
              </p:cNvCxnSpPr>
              <p:nvPr/>
            </p:nvCxnSpPr>
            <p:spPr bwMode="auto">
              <a:xfrm>
                <a:off x="1808195" y="1066800"/>
                <a:ext cx="0" cy="963633"/>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grpSp>
        <p:grpSp>
          <p:nvGrpSpPr>
            <p:cNvPr id="321" name="Group 590"/>
            <p:cNvGrpSpPr>
              <a:grpSpLocks/>
            </p:cNvGrpSpPr>
            <p:nvPr/>
          </p:nvGrpSpPr>
          <p:grpSpPr bwMode="auto">
            <a:xfrm rot="5400000">
              <a:off x="892626" y="4065305"/>
              <a:ext cx="2197353" cy="263141"/>
              <a:chOff x="4558567" y="4757381"/>
              <a:chExt cx="2626855" cy="197070"/>
            </a:xfrm>
          </p:grpSpPr>
          <p:sp>
            <p:nvSpPr>
              <p:cNvPr id="322" name="Freeform 591"/>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323" name="Straight Connector 592"/>
              <p:cNvCxnSpPr>
                <a:cxnSpLocks noChangeShapeType="1"/>
              </p:cNvCxnSpPr>
              <p:nvPr/>
            </p:nvCxnSpPr>
            <p:spPr bwMode="auto">
              <a:xfrm rot="16200000">
                <a:off x="6712884" y="4439396"/>
                <a:ext cx="0" cy="945077"/>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cxnSp>
            <p:nvCxnSpPr>
              <p:cNvPr id="324" name="Straight Connector 593"/>
              <p:cNvCxnSpPr>
                <a:cxnSpLocks noChangeShapeType="1"/>
              </p:cNvCxnSpPr>
              <p:nvPr/>
            </p:nvCxnSpPr>
            <p:spPr bwMode="auto">
              <a:xfrm rot="16200000">
                <a:off x="5207431" y="4263071"/>
                <a:ext cx="0" cy="1297728"/>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grpSp>
        <p:grpSp>
          <p:nvGrpSpPr>
            <p:cNvPr id="325" name="Group 594"/>
            <p:cNvGrpSpPr>
              <a:grpSpLocks/>
            </p:cNvGrpSpPr>
            <p:nvPr/>
          </p:nvGrpSpPr>
          <p:grpSpPr bwMode="auto">
            <a:xfrm>
              <a:off x="1922974" y="5099077"/>
              <a:ext cx="903066" cy="263149"/>
              <a:chOff x="5450770" y="4757381"/>
              <a:chExt cx="1079617" cy="197070"/>
            </a:xfrm>
          </p:grpSpPr>
          <p:sp>
            <p:nvSpPr>
              <p:cNvPr id="326" name="Freeform 595"/>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327" name="Straight Connector 596"/>
              <p:cNvCxnSpPr>
                <a:cxnSpLocks noChangeShapeType="1"/>
              </p:cNvCxnSpPr>
              <p:nvPr/>
            </p:nvCxnSpPr>
            <p:spPr bwMode="auto">
              <a:xfrm>
                <a:off x="6240345" y="4911935"/>
                <a:ext cx="290042" cy="0"/>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cxnSp>
            <p:nvCxnSpPr>
              <p:cNvPr id="328" name="Straight Connector 597"/>
              <p:cNvCxnSpPr>
                <a:cxnSpLocks noChangeShapeType="1"/>
              </p:cNvCxnSpPr>
              <p:nvPr/>
            </p:nvCxnSpPr>
            <p:spPr bwMode="auto">
              <a:xfrm>
                <a:off x="5450770" y="4911935"/>
                <a:ext cx="405525" cy="0"/>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grpSp>
        <p:grpSp>
          <p:nvGrpSpPr>
            <p:cNvPr id="329" name="Group 598"/>
            <p:cNvGrpSpPr>
              <a:grpSpLocks/>
            </p:cNvGrpSpPr>
            <p:nvPr/>
          </p:nvGrpSpPr>
          <p:grpSpPr bwMode="auto">
            <a:xfrm rot="5400000">
              <a:off x="5699751" y="2430089"/>
              <a:ext cx="1502209" cy="263141"/>
              <a:chOff x="5280836" y="4757381"/>
              <a:chExt cx="1795836" cy="197070"/>
            </a:xfrm>
          </p:grpSpPr>
          <p:sp>
            <p:nvSpPr>
              <p:cNvPr id="330" name="Freeform 599"/>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331" name="Straight Connector 600"/>
              <p:cNvCxnSpPr>
                <a:cxnSpLocks noChangeShapeType="1"/>
              </p:cNvCxnSpPr>
              <p:nvPr/>
            </p:nvCxnSpPr>
            <p:spPr bwMode="auto">
              <a:xfrm rot="16200000">
                <a:off x="6658509" y="4473561"/>
                <a:ext cx="0" cy="836326"/>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cxnSp>
            <p:nvCxnSpPr>
              <p:cNvPr id="332" name="Straight Connector 601"/>
              <p:cNvCxnSpPr>
                <a:cxnSpLocks noChangeShapeType="1"/>
              </p:cNvCxnSpPr>
              <p:nvPr/>
            </p:nvCxnSpPr>
            <p:spPr bwMode="auto">
              <a:xfrm rot="16200000">
                <a:off x="5560973" y="4612778"/>
                <a:ext cx="0" cy="560273"/>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grpSp>
        <p:grpSp>
          <p:nvGrpSpPr>
            <p:cNvPr id="333" name="Group 594"/>
            <p:cNvGrpSpPr>
              <a:grpSpLocks/>
            </p:cNvGrpSpPr>
            <p:nvPr/>
          </p:nvGrpSpPr>
          <p:grpSpPr bwMode="auto">
            <a:xfrm>
              <a:off x="5693526" y="1596190"/>
              <a:ext cx="733462" cy="263149"/>
              <a:chOff x="5653532" y="4757381"/>
              <a:chExt cx="876855" cy="197070"/>
            </a:xfrm>
          </p:grpSpPr>
          <p:sp>
            <p:nvSpPr>
              <p:cNvPr id="334" name="Freeform 595"/>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335" name="Straight Connector 596"/>
              <p:cNvCxnSpPr>
                <a:cxnSpLocks noChangeShapeType="1"/>
              </p:cNvCxnSpPr>
              <p:nvPr/>
            </p:nvCxnSpPr>
            <p:spPr bwMode="auto">
              <a:xfrm>
                <a:off x="6240345" y="4911935"/>
                <a:ext cx="290042" cy="0"/>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cxnSp>
            <p:nvCxnSpPr>
              <p:cNvPr id="336" name="Straight Connector 597"/>
              <p:cNvCxnSpPr>
                <a:cxnSpLocks noChangeShapeType="1"/>
              </p:cNvCxnSpPr>
              <p:nvPr/>
            </p:nvCxnSpPr>
            <p:spPr bwMode="auto">
              <a:xfrm>
                <a:off x="5653532" y="4911935"/>
                <a:ext cx="202763" cy="0"/>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grpSp>
        <p:sp>
          <p:nvSpPr>
            <p:cNvPr id="337" name="TextBox 336"/>
            <p:cNvSpPr txBox="1"/>
            <p:nvPr/>
          </p:nvSpPr>
          <p:spPr>
            <a:xfrm>
              <a:off x="5875563" y="1213326"/>
              <a:ext cx="1012825" cy="400110"/>
            </a:xfrm>
            <a:prstGeom prst="rect">
              <a:avLst/>
            </a:prstGeom>
            <a:noFill/>
          </p:spPr>
          <p:txBody>
            <a:bodyPr wrap="square">
              <a:spAutoFit/>
            </a:bodyPr>
            <a:lstStyle/>
            <a:p>
              <a:pPr>
                <a:defRPr/>
              </a:pPr>
              <a:r>
                <a:rPr lang="en-US" sz="2000" smtClean="0">
                  <a:latin typeface="+mj-lt"/>
                  <a:cs typeface="Arial" charset="0"/>
                </a:rPr>
                <a:t>L</a:t>
              </a:r>
              <a:r>
                <a:rPr lang="en-US" sz="2000" baseline="-25000" smtClean="0">
                  <a:latin typeface="+mj-lt"/>
                  <a:cs typeface="Arial" charset="0"/>
                </a:rPr>
                <a:t>above1</a:t>
              </a:r>
              <a:endParaRPr lang="en-US" sz="2000" baseline="-25000" dirty="0">
                <a:latin typeface="+mj-lt"/>
                <a:cs typeface="Arial" charset="0"/>
              </a:endParaRPr>
            </a:p>
          </p:txBody>
        </p:sp>
        <p:sp>
          <p:nvSpPr>
            <p:cNvPr id="341" name="TextBox 340"/>
            <p:cNvSpPr txBox="1"/>
            <p:nvPr/>
          </p:nvSpPr>
          <p:spPr>
            <a:xfrm>
              <a:off x="5019857" y="3292066"/>
              <a:ext cx="2142195" cy="400110"/>
            </a:xfrm>
            <a:prstGeom prst="rect">
              <a:avLst/>
            </a:prstGeom>
            <a:noFill/>
          </p:spPr>
          <p:txBody>
            <a:bodyPr wrap="square">
              <a:spAutoFit/>
            </a:bodyPr>
            <a:lstStyle/>
            <a:p>
              <a:pPr>
                <a:defRPr/>
              </a:pPr>
              <a:r>
                <a:rPr lang="en-US" sz="2000" dirty="0" err="1" smtClean="0">
                  <a:latin typeface="+mj-lt"/>
                  <a:cs typeface="Arial" charset="0"/>
                </a:rPr>
                <a:t>L</a:t>
              </a:r>
              <a:r>
                <a:rPr lang="en-US" sz="2000" baseline="-25000" dirty="0" err="1" smtClean="0">
                  <a:latin typeface="+mj-lt"/>
                  <a:cs typeface="Arial" charset="0"/>
                </a:rPr>
                <a:t>PCB_Plane</a:t>
              </a:r>
              <a:endParaRPr lang="en-US" sz="2000" baseline="-25000" dirty="0">
                <a:latin typeface="+mj-lt"/>
                <a:cs typeface="Arial" charset="0"/>
              </a:endParaRPr>
            </a:p>
          </p:txBody>
        </p:sp>
        <p:sp>
          <p:nvSpPr>
            <p:cNvPr id="342" name="TextBox 341"/>
            <p:cNvSpPr txBox="1"/>
            <p:nvPr/>
          </p:nvSpPr>
          <p:spPr>
            <a:xfrm>
              <a:off x="1873671" y="5328337"/>
              <a:ext cx="1012825" cy="400110"/>
            </a:xfrm>
            <a:prstGeom prst="rect">
              <a:avLst/>
            </a:prstGeom>
            <a:noFill/>
          </p:spPr>
          <p:txBody>
            <a:bodyPr wrap="square">
              <a:spAutoFit/>
            </a:bodyPr>
            <a:lstStyle/>
            <a:p>
              <a:pPr>
                <a:defRPr/>
              </a:pPr>
              <a:r>
                <a:rPr lang="en-US" sz="2000" dirty="0" smtClean="0">
                  <a:latin typeface="+mj-lt"/>
                  <a:cs typeface="Arial" charset="0"/>
                </a:rPr>
                <a:t>L</a:t>
              </a:r>
              <a:r>
                <a:rPr lang="en-US" sz="2000" baseline="-25000" dirty="0" smtClean="0">
                  <a:latin typeface="+mj-lt"/>
                  <a:cs typeface="Arial" charset="0"/>
                </a:rPr>
                <a:t>above2</a:t>
              </a:r>
              <a:endParaRPr lang="en-US" sz="2000" baseline="-25000" dirty="0">
                <a:latin typeface="+mj-lt"/>
                <a:cs typeface="Arial" charset="0"/>
              </a:endParaRPr>
            </a:p>
          </p:txBody>
        </p:sp>
        <p:sp>
          <p:nvSpPr>
            <p:cNvPr id="346" name="TextBox 345"/>
            <p:cNvSpPr txBox="1"/>
            <p:nvPr/>
          </p:nvSpPr>
          <p:spPr>
            <a:xfrm>
              <a:off x="4139469" y="3625512"/>
              <a:ext cx="1012825" cy="400110"/>
            </a:xfrm>
            <a:prstGeom prst="rect">
              <a:avLst/>
            </a:prstGeom>
            <a:noFill/>
          </p:spPr>
          <p:txBody>
            <a:bodyPr wrap="square">
              <a:spAutoFit/>
            </a:bodyPr>
            <a:lstStyle/>
            <a:p>
              <a:pPr>
                <a:defRPr/>
              </a:pPr>
              <a:r>
                <a:rPr lang="en-US" sz="2000" dirty="0" smtClean="0">
                  <a:latin typeface="+mj-lt"/>
                  <a:cs typeface="Arial" charset="0"/>
                </a:rPr>
                <a:t>C</a:t>
              </a:r>
              <a:r>
                <a:rPr lang="en-US" sz="2000" baseline="-25000" dirty="0" smtClean="0">
                  <a:latin typeface="+mj-lt"/>
                  <a:cs typeface="Arial" charset="0"/>
                </a:rPr>
                <a:t>plane2</a:t>
              </a:r>
              <a:endParaRPr lang="en-US" sz="2000" baseline="-25000" dirty="0">
                <a:latin typeface="+mj-lt"/>
                <a:cs typeface="Arial" charset="0"/>
              </a:endParaRPr>
            </a:p>
          </p:txBody>
        </p:sp>
        <p:sp>
          <p:nvSpPr>
            <p:cNvPr id="347" name="TextBox 346"/>
            <p:cNvSpPr txBox="1"/>
            <p:nvPr/>
          </p:nvSpPr>
          <p:spPr>
            <a:xfrm>
              <a:off x="4241426" y="2682913"/>
              <a:ext cx="1012825" cy="400110"/>
            </a:xfrm>
            <a:prstGeom prst="rect">
              <a:avLst/>
            </a:prstGeom>
            <a:noFill/>
          </p:spPr>
          <p:txBody>
            <a:bodyPr wrap="square">
              <a:spAutoFit/>
            </a:bodyPr>
            <a:lstStyle/>
            <a:p>
              <a:pPr>
                <a:defRPr/>
              </a:pPr>
              <a:r>
                <a:rPr lang="en-US" sz="2000" dirty="0" smtClean="0">
                  <a:latin typeface="+mj-lt"/>
                  <a:cs typeface="Arial" charset="0"/>
                </a:rPr>
                <a:t>C</a:t>
              </a:r>
              <a:r>
                <a:rPr lang="en-US" sz="2000" baseline="-25000" dirty="0" smtClean="0">
                  <a:latin typeface="+mj-lt"/>
                  <a:cs typeface="Arial" charset="0"/>
                </a:rPr>
                <a:t>plane1</a:t>
              </a:r>
              <a:endParaRPr lang="en-US" sz="2000" baseline="-25000" dirty="0">
                <a:latin typeface="+mj-lt"/>
                <a:cs typeface="Arial" charset="0"/>
              </a:endParaRPr>
            </a:p>
          </p:txBody>
        </p:sp>
        <p:cxnSp>
          <p:nvCxnSpPr>
            <p:cNvPr id="348" name="Straight Connector 582"/>
            <p:cNvCxnSpPr>
              <a:cxnSpLocks noChangeShapeType="1"/>
            </p:cNvCxnSpPr>
            <p:nvPr/>
          </p:nvCxnSpPr>
          <p:spPr bwMode="auto">
            <a:xfrm>
              <a:off x="3314245" y="2930144"/>
              <a:ext cx="1066741" cy="0"/>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cxnSp>
        <p:cxnSp>
          <p:nvCxnSpPr>
            <p:cNvPr id="349" name="Straight Connector 582"/>
            <p:cNvCxnSpPr>
              <a:cxnSpLocks noChangeShapeType="1"/>
            </p:cNvCxnSpPr>
            <p:nvPr/>
          </p:nvCxnSpPr>
          <p:spPr bwMode="auto">
            <a:xfrm>
              <a:off x="3314245" y="3613016"/>
              <a:ext cx="1066741" cy="0"/>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cxnSp>
        <p:grpSp>
          <p:nvGrpSpPr>
            <p:cNvPr id="352" name="Group 590"/>
            <p:cNvGrpSpPr>
              <a:grpSpLocks/>
            </p:cNvGrpSpPr>
            <p:nvPr/>
          </p:nvGrpSpPr>
          <p:grpSpPr bwMode="auto">
            <a:xfrm rot="5400000">
              <a:off x="990171" y="4165446"/>
              <a:ext cx="1997074" cy="263141"/>
              <a:chOff x="4797993" y="4757381"/>
              <a:chExt cx="2387429" cy="197070"/>
            </a:xfrm>
          </p:grpSpPr>
          <p:sp>
            <p:nvSpPr>
              <p:cNvPr id="353" name="Freeform 591"/>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317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354" name="Straight Connector 592"/>
              <p:cNvCxnSpPr>
                <a:cxnSpLocks noChangeShapeType="1"/>
              </p:cNvCxnSpPr>
              <p:nvPr/>
            </p:nvCxnSpPr>
            <p:spPr bwMode="auto">
              <a:xfrm rot="16200000">
                <a:off x="6712884" y="4439396"/>
                <a:ext cx="0" cy="945077"/>
              </a:xfrm>
              <a:prstGeom prst="line">
                <a:avLst/>
              </a:prstGeom>
              <a:noFill/>
              <a:ln w="317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cxnSp>
            <p:nvCxnSpPr>
              <p:cNvPr id="355" name="Straight Connector 593"/>
              <p:cNvCxnSpPr>
                <a:cxnSpLocks noChangeShapeType="1"/>
              </p:cNvCxnSpPr>
              <p:nvPr/>
            </p:nvCxnSpPr>
            <p:spPr bwMode="auto">
              <a:xfrm rot="16200000">
                <a:off x="5327144" y="4382784"/>
                <a:ext cx="0" cy="1058302"/>
              </a:xfrm>
              <a:prstGeom prst="line">
                <a:avLst/>
              </a:prstGeom>
              <a:noFill/>
              <a:ln w="317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grpSp>
        <p:grpSp>
          <p:nvGrpSpPr>
            <p:cNvPr id="356" name="Group 594"/>
            <p:cNvGrpSpPr>
              <a:grpSpLocks/>
            </p:cNvGrpSpPr>
            <p:nvPr/>
          </p:nvGrpSpPr>
          <p:grpSpPr bwMode="auto">
            <a:xfrm>
              <a:off x="1922974" y="5101880"/>
              <a:ext cx="903066" cy="263149"/>
              <a:chOff x="5450770" y="4757381"/>
              <a:chExt cx="1079617" cy="197070"/>
            </a:xfrm>
          </p:grpSpPr>
          <p:sp>
            <p:nvSpPr>
              <p:cNvPr id="357" name="Freeform 595"/>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358" name="Straight Connector 596"/>
              <p:cNvCxnSpPr>
                <a:cxnSpLocks noChangeShapeType="1"/>
              </p:cNvCxnSpPr>
              <p:nvPr/>
            </p:nvCxnSpPr>
            <p:spPr bwMode="auto">
              <a:xfrm>
                <a:off x="6240345" y="4911935"/>
                <a:ext cx="290042" cy="0"/>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cxnSp>
            <p:nvCxnSpPr>
              <p:cNvPr id="359" name="Straight Connector 597"/>
              <p:cNvCxnSpPr>
                <a:cxnSpLocks noChangeShapeType="1"/>
              </p:cNvCxnSpPr>
              <p:nvPr/>
            </p:nvCxnSpPr>
            <p:spPr bwMode="auto">
              <a:xfrm>
                <a:off x="5450770" y="4911935"/>
                <a:ext cx="405525" cy="0"/>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grpSp>
        <p:grpSp>
          <p:nvGrpSpPr>
            <p:cNvPr id="360" name="Group 598"/>
            <p:cNvGrpSpPr>
              <a:grpSpLocks/>
            </p:cNvGrpSpPr>
            <p:nvPr/>
          </p:nvGrpSpPr>
          <p:grpSpPr bwMode="auto">
            <a:xfrm rot="5400000">
              <a:off x="5707797" y="2433472"/>
              <a:ext cx="1502208" cy="263141"/>
              <a:chOff x="5280836" y="4757381"/>
              <a:chExt cx="1795835" cy="197070"/>
            </a:xfrm>
          </p:grpSpPr>
          <p:sp>
            <p:nvSpPr>
              <p:cNvPr id="361" name="Freeform 599"/>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317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362" name="Straight Connector 600"/>
              <p:cNvCxnSpPr>
                <a:cxnSpLocks noChangeShapeType="1"/>
              </p:cNvCxnSpPr>
              <p:nvPr/>
            </p:nvCxnSpPr>
            <p:spPr bwMode="auto">
              <a:xfrm rot="16200000">
                <a:off x="6658508" y="4484262"/>
                <a:ext cx="0" cy="836326"/>
              </a:xfrm>
              <a:prstGeom prst="line">
                <a:avLst/>
              </a:prstGeom>
              <a:noFill/>
              <a:ln w="317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cxnSp>
            <p:nvCxnSpPr>
              <p:cNvPr id="363" name="Straight Connector 601"/>
              <p:cNvCxnSpPr>
                <a:cxnSpLocks noChangeShapeType="1"/>
              </p:cNvCxnSpPr>
              <p:nvPr/>
            </p:nvCxnSpPr>
            <p:spPr bwMode="auto">
              <a:xfrm rot="16200000">
                <a:off x="5560973" y="4619838"/>
                <a:ext cx="0" cy="560273"/>
              </a:xfrm>
              <a:prstGeom prst="line">
                <a:avLst/>
              </a:prstGeom>
              <a:noFill/>
              <a:ln w="3175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grpSp>
        <p:grpSp>
          <p:nvGrpSpPr>
            <p:cNvPr id="364" name="그룹 1108"/>
            <p:cNvGrpSpPr>
              <a:grpSpLocks/>
            </p:cNvGrpSpPr>
            <p:nvPr/>
          </p:nvGrpSpPr>
          <p:grpSpPr bwMode="auto">
            <a:xfrm rot="5400000">
              <a:off x="2785585" y="5002225"/>
              <a:ext cx="447758" cy="609568"/>
              <a:chOff x="7089549" y="852831"/>
              <a:chExt cx="295369" cy="402122"/>
            </a:xfrm>
          </p:grpSpPr>
          <p:sp>
            <p:nvSpPr>
              <p:cNvPr id="365" name="Line 237"/>
              <p:cNvSpPr>
                <a:spLocks noChangeShapeType="1"/>
              </p:cNvSpPr>
              <p:nvPr/>
            </p:nvSpPr>
            <p:spPr bwMode="auto">
              <a:xfrm>
                <a:off x="7089603" y="1058040"/>
                <a:ext cx="295314" cy="0"/>
              </a:xfrm>
              <a:prstGeom prst="line">
                <a:avLst/>
              </a:prstGeom>
              <a:noFill/>
              <a:ln w="25400">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66" name="Line 237"/>
              <p:cNvSpPr>
                <a:spLocks noChangeShapeType="1"/>
              </p:cNvSpPr>
              <p:nvPr/>
            </p:nvSpPr>
            <p:spPr bwMode="auto">
              <a:xfrm flipH="1" flipV="1">
                <a:off x="7239355" y="852780"/>
                <a:ext cx="0" cy="154993"/>
              </a:xfrm>
              <a:prstGeom prst="line">
                <a:avLst/>
              </a:prstGeom>
              <a:noFill/>
              <a:ln w="25400">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67" name="Line 237"/>
              <p:cNvSpPr>
                <a:spLocks noChangeShapeType="1"/>
              </p:cNvSpPr>
              <p:nvPr/>
            </p:nvSpPr>
            <p:spPr bwMode="auto">
              <a:xfrm flipH="1" flipV="1">
                <a:off x="7239355" y="1055946"/>
                <a:ext cx="0" cy="200024"/>
              </a:xfrm>
              <a:prstGeom prst="line">
                <a:avLst/>
              </a:prstGeom>
              <a:noFill/>
              <a:ln w="25400">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68" name="Line 237"/>
              <p:cNvSpPr>
                <a:spLocks noChangeShapeType="1"/>
              </p:cNvSpPr>
              <p:nvPr/>
            </p:nvSpPr>
            <p:spPr bwMode="auto">
              <a:xfrm>
                <a:off x="7089603" y="1002536"/>
                <a:ext cx="295314" cy="0"/>
              </a:xfrm>
              <a:prstGeom prst="line">
                <a:avLst/>
              </a:prstGeom>
              <a:noFill/>
              <a:ln w="25400">
                <a:solidFill>
                  <a:schemeClr val="bg1">
                    <a:lumMod val="75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grpSp>
        <p:grpSp>
          <p:nvGrpSpPr>
            <p:cNvPr id="369" name="Group 594"/>
            <p:cNvGrpSpPr>
              <a:grpSpLocks/>
            </p:cNvGrpSpPr>
            <p:nvPr/>
          </p:nvGrpSpPr>
          <p:grpSpPr bwMode="auto">
            <a:xfrm>
              <a:off x="5523921" y="1595464"/>
              <a:ext cx="903066" cy="263149"/>
              <a:chOff x="5450770" y="4757381"/>
              <a:chExt cx="1079617" cy="197070"/>
            </a:xfrm>
          </p:grpSpPr>
          <p:sp>
            <p:nvSpPr>
              <p:cNvPr id="370" name="Freeform 595"/>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371" name="Straight Connector 596"/>
              <p:cNvCxnSpPr>
                <a:cxnSpLocks noChangeShapeType="1"/>
              </p:cNvCxnSpPr>
              <p:nvPr/>
            </p:nvCxnSpPr>
            <p:spPr bwMode="auto">
              <a:xfrm>
                <a:off x="6240345" y="4911935"/>
                <a:ext cx="290042" cy="0"/>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cxnSp>
            <p:nvCxnSpPr>
              <p:cNvPr id="372" name="Straight Connector 597"/>
              <p:cNvCxnSpPr>
                <a:cxnSpLocks noChangeShapeType="1"/>
              </p:cNvCxnSpPr>
              <p:nvPr/>
            </p:nvCxnSpPr>
            <p:spPr bwMode="auto">
              <a:xfrm>
                <a:off x="5450770" y="4911935"/>
                <a:ext cx="405525" cy="0"/>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grpSp>
        <p:cxnSp>
          <p:nvCxnSpPr>
            <p:cNvPr id="381" name="Straight Connector 619"/>
            <p:cNvCxnSpPr>
              <a:cxnSpLocks noChangeShapeType="1"/>
            </p:cNvCxnSpPr>
            <p:nvPr/>
          </p:nvCxnSpPr>
          <p:spPr bwMode="auto">
            <a:xfrm flipH="1">
              <a:off x="1924698" y="3288475"/>
              <a:ext cx="2933876" cy="0"/>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cxnSp>
          <p:nvCxnSpPr>
            <p:cNvPr id="382" name="Straight Connector 619"/>
            <p:cNvCxnSpPr>
              <a:cxnSpLocks noChangeShapeType="1"/>
            </p:cNvCxnSpPr>
            <p:nvPr/>
          </p:nvCxnSpPr>
          <p:spPr bwMode="auto">
            <a:xfrm>
              <a:off x="3314330" y="1482376"/>
              <a:ext cx="0" cy="3813175"/>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sp>
          <p:nvSpPr>
            <p:cNvPr id="383" name="Line 237"/>
            <p:cNvSpPr>
              <a:spLocks noChangeShapeType="1"/>
            </p:cNvSpPr>
            <p:nvPr/>
          </p:nvSpPr>
          <p:spPr bwMode="auto">
            <a:xfrm rot="5400000" flipH="1" flipV="1">
              <a:off x="4275775" y="835687"/>
              <a:ext cx="0" cy="1928378"/>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384" name="Straight Connector 619"/>
            <p:cNvCxnSpPr>
              <a:cxnSpLocks noChangeShapeType="1"/>
            </p:cNvCxnSpPr>
            <p:nvPr/>
          </p:nvCxnSpPr>
          <p:spPr bwMode="auto">
            <a:xfrm flipH="1">
              <a:off x="5181789" y="3287365"/>
              <a:ext cx="1211724" cy="0"/>
            </a:xfrm>
            <a:prstGeom prst="line">
              <a:avLst/>
            </a:prstGeom>
            <a:noFill/>
            <a:ln w="25400">
              <a:solidFill>
                <a:srgbClr val="FF0000"/>
              </a:solidFill>
              <a:round/>
              <a:headEnd/>
              <a:tailEnd/>
            </a:ln>
            <a:extLst>
              <a:ext uri="{909E8E84-426E-40DD-AFC4-6F175D3DCCD1}">
                <a14:hiddenFill xmlns:a14="http://schemas.microsoft.com/office/drawing/2010/main">
                  <a:solidFill>
                    <a:srgbClr val="FFFFFF"/>
                  </a:solidFill>
                </a14:hiddenFill>
              </a:ext>
            </a:extLst>
          </p:spPr>
        </p:cxnSp>
        <p:sp>
          <p:nvSpPr>
            <p:cNvPr id="385" name="Oval 629"/>
            <p:cNvSpPr>
              <a:spLocks noChangeArrowheads="1"/>
            </p:cNvSpPr>
            <p:nvPr/>
          </p:nvSpPr>
          <p:spPr bwMode="auto">
            <a:xfrm>
              <a:off x="1862510" y="3265456"/>
              <a:ext cx="86773" cy="71224"/>
            </a:xfrm>
            <a:prstGeom prst="ellipse">
              <a:avLst/>
            </a:prstGeom>
            <a:solidFill>
              <a:srgbClr val="FF0000"/>
            </a:solidFill>
            <a:ln w="25400" algn="ctr">
              <a:solidFill>
                <a:srgbClr val="FF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ko-KR" altLang="en-US">
                <a:ea typeface="굴림" panose="020B0600000101010101" pitchFamily="34" charset="-127"/>
              </a:endParaRPr>
            </a:p>
          </p:txBody>
        </p:sp>
        <p:sp>
          <p:nvSpPr>
            <p:cNvPr id="386" name="Oval 629"/>
            <p:cNvSpPr>
              <a:spLocks noChangeArrowheads="1"/>
            </p:cNvSpPr>
            <p:nvPr/>
          </p:nvSpPr>
          <p:spPr bwMode="auto">
            <a:xfrm>
              <a:off x="3264237" y="1772261"/>
              <a:ext cx="86773" cy="71224"/>
            </a:xfrm>
            <a:prstGeom prst="ellipse">
              <a:avLst/>
            </a:prstGeom>
            <a:solidFill>
              <a:srgbClr val="FF0000"/>
            </a:solidFill>
            <a:ln w="25400" algn="ctr">
              <a:solidFill>
                <a:srgbClr val="FF000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ko-KR" altLang="en-US">
                <a:ea typeface="굴림" panose="020B0600000101010101" pitchFamily="34" charset="-127"/>
              </a:endParaRPr>
            </a:p>
          </p:txBody>
        </p:sp>
        <p:sp>
          <p:nvSpPr>
            <p:cNvPr id="387" name="Oval 628"/>
            <p:cNvSpPr>
              <a:spLocks noChangeArrowheads="1"/>
            </p:cNvSpPr>
            <p:nvPr/>
          </p:nvSpPr>
          <p:spPr bwMode="auto">
            <a:xfrm>
              <a:off x="3269798" y="2885695"/>
              <a:ext cx="86773" cy="71224"/>
            </a:xfrm>
            <a:prstGeom prst="ellipse">
              <a:avLst/>
            </a:prstGeom>
            <a:solidFill>
              <a:srgbClr val="0070C0"/>
            </a:solidFill>
            <a:ln w="25400" algn="ctr">
              <a:solidFill>
                <a:srgbClr val="0070C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ko-KR" altLang="en-US">
                <a:ea typeface="굴림" panose="020B0600000101010101" pitchFamily="34" charset="-127"/>
              </a:endParaRPr>
            </a:p>
          </p:txBody>
        </p:sp>
        <p:grpSp>
          <p:nvGrpSpPr>
            <p:cNvPr id="388" name="그룹 1140"/>
            <p:cNvGrpSpPr>
              <a:grpSpLocks/>
            </p:cNvGrpSpPr>
            <p:nvPr/>
          </p:nvGrpSpPr>
          <p:grpSpPr bwMode="auto">
            <a:xfrm rot="10800000">
              <a:off x="4144718" y="2922136"/>
              <a:ext cx="454031" cy="696905"/>
              <a:chOff x="7086378" y="637084"/>
              <a:chExt cx="299517" cy="459723"/>
            </a:xfrm>
          </p:grpSpPr>
          <p:sp>
            <p:nvSpPr>
              <p:cNvPr id="389" name="Line 237"/>
              <p:cNvSpPr>
                <a:spLocks noChangeShapeType="1"/>
              </p:cNvSpPr>
              <p:nvPr/>
            </p:nvSpPr>
            <p:spPr bwMode="auto">
              <a:xfrm>
                <a:off x="7090572" y="986848"/>
                <a:ext cx="295323" cy="0"/>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90" name="Line 237"/>
              <p:cNvSpPr>
                <a:spLocks noChangeShapeType="1"/>
              </p:cNvSpPr>
              <p:nvPr/>
            </p:nvSpPr>
            <p:spPr bwMode="auto">
              <a:xfrm flipH="1" flipV="1">
                <a:off x="7240329" y="849665"/>
                <a:ext cx="0" cy="87898"/>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91" name="Line 237"/>
              <p:cNvSpPr>
                <a:spLocks noChangeShapeType="1"/>
              </p:cNvSpPr>
              <p:nvPr/>
            </p:nvSpPr>
            <p:spPr bwMode="auto">
              <a:xfrm flipH="1" flipV="1">
                <a:off x="7237187" y="997322"/>
                <a:ext cx="0" cy="99485"/>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92" name="Line 237"/>
              <p:cNvSpPr>
                <a:spLocks noChangeShapeType="1"/>
              </p:cNvSpPr>
              <p:nvPr/>
            </p:nvSpPr>
            <p:spPr bwMode="auto">
              <a:xfrm>
                <a:off x="7090572" y="931346"/>
                <a:ext cx="295323" cy="0"/>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93" name="Line 237"/>
              <p:cNvSpPr>
                <a:spLocks noChangeShapeType="1"/>
              </p:cNvSpPr>
              <p:nvPr/>
            </p:nvSpPr>
            <p:spPr bwMode="auto">
              <a:xfrm>
                <a:off x="7086378" y="792072"/>
                <a:ext cx="295323" cy="0"/>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94" name="Line 237"/>
              <p:cNvSpPr>
                <a:spLocks noChangeShapeType="1"/>
              </p:cNvSpPr>
              <p:nvPr/>
            </p:nvSpPr>
            <p:spPr bwMode="auto">
              <a:xfrm flipH="1" flipV="1">
                <a:off x="7236143" y="789977"/>
                <a:ext cx="0" cy="99485"/>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95" name="Line 237"/>
              <p:cNvSpPr>
                <a:spLocks noChangeShapeType="1"/>
              </p:cNvSpPr>
              <p:nvPr/>
            </p:nvSpPr>
            <p:spPr bwMode="auto">
              <a:xfrm>
                <a:off x="7086385" y="736569"/>
                <a:ext cx="295323" cy="0"/>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396" name="Line 237"/>
              <p:cNvSpPr>
                <a:spLocks noChangeShapeType="1"/>
              </p:cNvSpPr>
              <p:nvPr/>
            </p:nvSpPr>
            <p:spPr bwMode="auto">
              <a:xfrm flipH="1" flipV="1">
                <a:off x="7236139" y="637084"/>
                <a:ext cx="0" cy="100533"/>
              </a:xfrm>
              <a:prstGeom prst="line">
                <a:avLst/>
              </a:prstGeom>
              <a:noFill/>
              <a:ln w="25400">
                <a:solidFill>
                  <a:srgbClr val="0070C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grpSp>
        <p:sp>
          <p:nvSpPr>
            <p:cNvPr id="397" name="Oval 628"/>
            <p:cNvSpPr>
              <a:spLocks noChangeArrowheads="1"/>
            </p:cNvSpPr>
            <p:nvPr/>
          </p:nvSpPr>
          <p:spPr bwMode="auto">
            <a:xfrm>
              <a:off x="4330188" y="3252610"/>
              <a:ext cx="86773" cy="71224"/>
            </a:xfrm>
            <a:prstGeom prst="ellipse">
              <a:avLst/>
            </a:prstGeom>
            <a:solidFill>
              <a:srgbClr val="0070C0"/>
            </a:solidFill>
            <a:ln w="25400" algn="ctr">
              <a:solidFill>
                <a:srgbClr val="0070C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ko-KR" altLang="en-US">
                <a:ea typeface="굴림" panose="020B0600000101010101" pitchFamily="34" charset="-127"/>
              </a:endParaRPr>
            </a:p>
          </p:txBody>
        </p:sp>
        <p:grpSp>
          <p:nvGrpSpPr>
            <p:cNvPr id="398" name="Group 13"/>
            <p:cNvGrpSpPr>
              <a:grpSpLocks/>
            </p:cNvGrpSpPr>
            <p:nvPr/>
          </p:nvGrpSpPr>
          <p:grpSpPr bwMode="auto">
            <a:xfrm>
              <a:off x="4416960" y="3082553"/>
              <a:ext cx="1984333" cy="263150"/>
              <a:chOff x="5328343" y="4757381"/>
              <a:chExt cx="2372273" cy="197070"/>
            </a:xfrm>
          </p:grpSpPr>
          <p:sp>
            <p:nvSpPr>
              <p:cNvPr id="399" name="Freeform 578"/>
              <p:cNvSpPr>
                <a:spLocks/>
              </p:cNvSpPr>
              <p:nvPr/>
            </p:nvSpPr>
            <p:spPr bwMode="auto">
              <a:xfrm rot="5400000">
                <a:off x="5949785" y="4663891"/>
                <a:ext cx="197070" cy="38404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400" name="Straight Connector 580"/>
              <p:cNvCxnSpPr>
                <a:cxnSpLocks noChangeShapeType="1"/>
              </p:cNvCxnSpPr>
              <p:nvPr/>
            </p:nvCxnSpPr>
            <p:spPr bwMode="auto">
              <a:xfrm>
                <a:off x="6240347" y="4911935"/>
                <a:ext cx="1460269" cy="0"/>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cxnSp>
            <p:nvCxnSpPr>
              <p:cNvPr id="401" name="Straight Connector 582"/>
              <p:cNvCxnSpPr>
                <a:cxnSpLocks noChangeShapeType="1"/>
              </p:cNvCxnSpPr>
              <p:nvPr/>
            </p:nvCxnSpPr>
            <p:spPr bwMode="auto">
              <a:xfrm>
                <a:off x="5328343" y="4911935"/>
                <a:ext cx="527950" cy="0"/>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grpSp>
        <p:cxnSp>
          <p:nvCxnSpPr>
            <p:cNvPr id="402" name="Straight Connector 619"/>
            <p:cNvCxnSpPr>
              <a:cxnSpLocks noChangeShapeType="1"/>
            </p:cNvCxnSpPr>
            <p:nvPr/>
          </p:nvCxnSpPr>
          <p:spPr bwMode="auto">
            <a:xfrm>
              <a:off x="3314245" y="3615976"/>
              <a:ext cx="0" cy="1679575"/>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cxnSp>
        <p:grpSp>
          <p:nvGrpSpPr>
            <p:cNvPr id="403" name="그룹 1135"/>
            <p:cNvGrpSpPr>
              <a:grpSpLocks/>
            </p:cNvGrpSpPr>
            <p:nvPr/>
          </p:nvGrpSpPr>
          <p:grpSpPr bwMode="auto">
            <a:xfrm rot="5400000">
              <a:off x="4297055" y="576132"/>
              <a:ext cx="447675" cy="2441139"/>
              <a:chOff x="7089340" y="852689"/>
              <a:chExt cx="295314" cy="1610379"/>
            </a:xfrm>
          </p:grpSpPr>
          <p:sp>
            <p:nvSpPr>
              <p:cNvPr id="404" name="Line 237"/>
              <p:cNvSpPr>
                <a:spLocks noChangeShapeType="1"/>
              </p:cNvSpPr>
              <p:nvPr/>
            </p:nvSpPr>
            <p:spPr bwMode="auto">
              <a:xfrm>
                <a:off x="7089340" y="1057949"/>
                <a:ext cx="295314" cy="0"/>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405" name="Line 237"/>
              <p:cNvSpPr>
                <a:spLocks noChangeShapeType="1"/>
              </p:cNvSpPr>
              <p:nvPr/>
            </p:nvSpPr>
            <p:spPr bwMode="auto">
              <a:xfrm flipH="1" flipV="1">
                <a:off x="7239091" y="852689"/>
                <a:ext cx="0" cy="154993"/>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406" name="Line 237"/>
              <p:cNvSpPr>
                <a:spLocks noChangeShapeType="1"/>
              </p:cNvSpPr>
              <p:nvPr/>
            </p:nvSpPr>
            <p:spPr bwMode="auto">
              <a:xfrm flipH="1" flipV="1">
                <a:off x="7239085" y="1055854"/>
                <a:ext cx="0" cy="1407214"/>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407" name="Line 237"/>
              <p:cNvSpPr>
                <a:spLocks noChangeShapeType="1"/>
              </p:cNvSpPr>
              <p:nvPr/>
            </p:nvSpPr>
            <p:spPr bwMode="auto">
              <a:xfrm>
                <a:off x="7089340" y="1002445"/>
                <a:ext cx="295314" cy="0"/>
              </a:xfrm>
              <a:prstGeom prst="line">
                <a:avLst/>
              </a:prstGeom>
              <a:noFill/>
              <a:ln w="25400">
                <a:solidFill>
                  <a:schemeClr val="bg1">
                    <a:lumMod val="50000"/>
                  </a:schemeClr>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grpSp>
        <p:sp>
          <p:nvSpPr>
            <p:cNvPr id="408" name="Oval 628"/>
            <p:cNvSpPr>
              <a:spLocks noChangeArrowheads="1"/>
            </p:cNvSpPr>
            <p:nvPr/>
          </p:nvSpPr>
          <p:spPr bwMode="auto">
            <a:xfrm>
              <a:off x="3269798" y="3568567"/>
              <a:ext cx="86773" cy="71224"/>
            </a:xfrm>
            <a:prstGeom prst="ellipse">
              <a:avLst/>
            </a:prstGeom>
            <a:solidFill>
              <a:srgbClr val="0070C0"/>
            </a:solidFill>
            <a:ln w="25400" algn="ctr">
              <a:solidFill>
                <a:srgbClr val="0070C0"/>
              </a:solidFill>
              <a:round/>
              <a:headEnd/>
              <a:tailEnd/>
            </a:ln>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endParaRPr lang="ko-KR" altLang="en-US">
                <a:ea typeface="굴림" panose="020B0600000101010101" pitchFamily="34" charset="-127"/>
              </a:endParaRPr>
            </a:p>
          </p:txBody>
        </p:sp>
        <p:sp>
          <p:nvSpPr>
            <p:cNvPr id="409" name="TextBox 408"/>
            <p:cNvSpPr txBox="1"/>
            <p:nvPr/>
          </p:nvSpPr>
          <p:spPr>
            <a:xfrm>
              <a:off x="781533" y="4191680"/>
              <a:ext cx="1373063" cy="400110"/>
            </a:xfrm>
            <a:prstGeom prst="rect">
              <a:avLst/>
            </a:prstGeom>
            <a:noFill/>
          </p:spPr>
          <p:txBody>
            <a:bodyPr wrap="square">
              <a:spAutoFit/>
            </a:bodyPr>
            <a:lstStyle/>
            <a:p>
              <a:pPr>
                <a:defRPr/>
              </a:pPr>
              <a:r>
                <a:rPr lang="en-US" sz="2000" dirty="0" err="1" smtClean="0">
                  <a:latin typeface="+mj-lt"/>
                  <a:cs typeface="Arial" charset="0"/>
                </a:rPr>
                <a:t>L</a:t>
              </a:r>
              <a:r>
                <a:rPr lang="en-US" sz="2000" baseline="-25000" dirty="0" err="1" smtClean="0">
                  <a:latin typeface="+mj-lt"/>
                  <a:cs typeface="Arial" charset="0"/>
                </a:rPr>
                <a:t>PCB_Decap</a:t>
              </a:r>
              <a:endParaRPr lang="en-US" sz="2000" baseline="-25000" dirty="0">
                <a:latin typeface="+mj-lt"/>
                <a:cs typeface="Arial" charset="0"/>
              </a:endParaRPr>
            </a:p>
          </p:txBody>
        </p:sp>
        <p:sp>
          <p:nvSpPr>
            <p:cNvPr id="410" name="TextBox 409"/>
            <p:cNvSpPr txBox="1"/>
            <p:nvPr/>
          </p:nvSpPr>
          <p:spPr>
            <a:xfrm>
              <a:off x="6653055" y="2174203"/>
              <a:ext cx="1373063" cy="400110"/>
            </a:xfrm>
            <a:prstGeom prst="rect">
              <a:avLst/>
            </a:prstGeom>
            <a:noFill/>
          </p:spPr>
          <p:txBody>
            <a:bodyPr wrap="square">
              <a:spAutoFit/>
            </a:bodyPr>
            <a:lstStyle/>
            <a:p>
              <a:pPr>
                <a:defRPr/>
              </a:pPr>
              <a:r>
                <a:rPr lang="en-US" sz="2000" dirty="0" err="1" smtClean="0">
                  <a:latin typeface="+mj-lt"/>
                  <a:cs typeface="Arial" charset="0"/>
                </a:rPr>
                <a:t>L</a:t>
              </a:r>
              <a:r>
                <a:rPr lang="en-US" sz="2000" baseline="-25000" dirty="0" err="1" smtClean="0">
                  <a:latin typeface="+mj-lt"/>
                  <a:cs typeface="Arial" charset="0"/>
                </a:rPr>
                <a:t>PCB_Decap</a:t>
              </a:r>
              <a:endParaRPr lang="en-US" sz="2000" baseline="-25000" dirty="0">
                <a:latin typeface="+mj-lt"/>
                <a:cs typeface="Arial" charset="0"/>
              </a:endParaRPr>
            </a:p>
          </p:txBody>
        </p:sp>
        <p:graphicFrame>
          <p:nvGraphicFramePr>
            <p:cNvPr id="411" name="Object 410"/>
            <p:cNvGraphicFramePr>
              <a:graphicFrameLocks noChangeAspect="1"/>
            </p:cNvGraphicFramePr>
            <p:nvPr>
              <p:extLst/>
            </p:nvPr>
          </p:nvGraphicFramePr>
          <p:xfrm>
            <a:off x="530901" y="5903195"/>
            <a:ext cx="4704300" cy="388616"/>
          </p:xfrm>
          <a:graphic>
            <a:graphicData uri="http://schemas.openxmlformats.org/presentationml/2006/ole">
              <mc:AlternateContent xmlns:mc="http://schemas.openxmlformats.org/markup-compatibility/2006">
                <mc:Choice xmlns:v="urn:schemas-microsoft-com:vml" Requires="v">
                  <p:oleObj spid="_x0000_s1876003" name="Equation" r:id="rId3" imgW="2920680" imgH="241200" progId="Equation.DSMT4">
                    <p:embed/>
                  </p:oleObj>
                </mc:Choice>
                <mc:Fallback>
                  <p:oleObj name="Equation" r:id="rId3" imgW="2920680" imgH="241200" progId="Equation.DSMT4">
                    <p:embed/>
                    <p:pic>
                      <p:nvPicPr>
                        <p:cNvPr id="411" name="Object 410"/>
                        <p:cNvPicPr/>
                        <p:nvPr/>
                      </p:nvPicPr>
                      <p:blipFill>
                        <a:blip r:embed="rId4"/>
                        <a:stretch>
                          <a:fillRect/>
                        </a:stretch>
                      </p:blipFill>
                      <p:spPr>
                        <a:xfrm>
                          <a:off x="530901" y="5903195"/>
                          <a:ext cx="4704300" cy="388616"/>
                        </a:xfrm>
                        <a:prstGeom prst="rect">
                          <a:avLst/>
                        </a:prstGeom>
                      </p:spPr>
                    </p:pic>
                  </p:oleObj>
                </mc:Fallback>
              </mc:AlternateContent>
            </a:graphicData>
          </a:graphic>
        </p:graphicFrame>
      </p:grpSp>
      <p:sp>
        <p:nvSpPr>
          <p:cNvPr id="3" name="Rectangle 2"/>
          <p:cNvSpPr/>
          <p:nvPr/>
        </p:nvSpPr>
        <p:spPr bwMode="auto">
          <a:xfrm>
            <a:off x="249914" y="5849383"/>
            <a:ext cx="5190075" cy="551417"/>
          </a:xfrm>
          <a:prstGeom prst="rect">
            <a:avLst/>
          </a:prstGeom>
          <a:noFill/>
          <a:ln w="9525" cap="flat" cmpd="sng" algn="ctr">
            <a:solidFill>
              <a:schemeClr val="tx1">
                <a:lumMod val="95000"/>
                <a:lumOff val="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cxnSp>
        <p:nvCxnSpPr>
          <p:cNvPr id="264" name="Straight Arrow Connector 263"/>
          <p:cNvCxnSpPr/>
          <p:nvPr/>
        </p:nvCxnSpPr>
        <p:spPr bwMode="auto">
          <a:xfrm flipV="1">
            <a:off x="5487407" y="6124659"/>
            <a:ext cx="396876" cy="865"/>
          </a:xfrm>
          <a:prstGeom prst="straightConnector1">
            <a:avLst/>
          </a:prstGeom>
          <a:noFill/>
          <a:ln w="38100" cap="flat" cmpd="sng" algn="ctr">
            <a:solidFill>
              <a:schemeClr val="tx1">
                <a:lumMod val="95000"/>
                <a:lumOff val="5000"/>
              </a:schemeClr>
            </a:solidFill>
            <a:prstDash val="solid"/>
            <a:round/>
            <a:headEnd type="triangle" w="med" len="med"/>
            <a:tailEnd type="none" w="med" len="med"/>
          </a:ln>
          <a:effectLst/>
        </p:spPr>
      </p:cxnSp>
      <p:sp>
        <p:nvSpPr>
          <p:cNvPr id="267" name="TextBox 266"/>
          <p:cNvSpPr txBox="1"/>
          <p:nvPr/>
        </p:nvSpPr>
        <p:spPr>
          <a:xfrm>
            <a:off x="5958746" y="5893061"/>
            <a:ext cx="3098925" cy="400110"/>
          </a:xfrm>
          <a:prstGeom prst="rect">
            <a:avLst/>
          </a:prstGeom>
          <a:noFill/>
        </p:spPr>
        <p:txBody>
          <a:bodyPr wrap="none" rtlCol="0">
            <a:spAutoFit/>
          </a:bodyPr>
          <a:lstStyle/>
          <a:p>
            <a:r>
              <a:rPr lang="en-US" sz="2000" dirty="0" smtClean="0"/>
              <a:t>Includes mutual inductances</a:t>
            </a:r>
            <a:endParaRPr lang="en-US" sz="2000" dirty="0"/>
          </a:p>
        </p:txBody>
      </p:sp>
    </p:spTree>
    <p:extLst>
      <p:ext uri="{BB962C8B-B14F-4D97-AF65-F5344CB8AC3E}">
        <p14:creationId xmlns:p14="http://schemas.microsoft.com/office/powerpoint/2010/main" val="214882275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3611"/>
            <a:ext cx="8622629" cy="842731"/>
          </a:xfrm>
        </p:spPr>
        <p:txBody>
          <a:bodyPr/>
          <a:lstStyle/>
          <a:p>
            <a:r>
              <a:rPr lang="en-US" dirty="0" smtClean="0"/>
              <a:t>Geometry and Impedance Equivalent Circuit</a:t>
            </a:r>
            <a:endParaRPr lang="en-US" dirty="0"/>
          </a:p>
        </p:txBody>
      </p:sp>
      <p:grpSp>
        <p:nvGrpSpPr>
          <p:cNvPr id="46" name="Group 45"/>
          <p:cNvGrpSpPr/>
          <p:nvPr/>
        </p:nvGrpSpPr>
        <p:grpSpPr>
          <a:xfrm>
            <a:off x="1581150" y="3762876"/>
            <a:ext cx="5893826" cy="2892546"/>
            <a:chOff x="3505200" y="2628504"/>
            <a:chExt cx="4436984" cy="2280613"/>
          </a:xfrm>
        </p:grpSpPr>
        <p:cxnSp>
          <p:nvCxnSpPr>
            <p:cNvPr id="49" name="Straight Connector 582">
              <a:extLst>
                <a:ext uri="{FF2B5EF4-FFF2-40B4-BE49-F238E27FC236}">
                  <a16:creationId xmlns:a16="http://schemas.microsoft.com/office/drawing/2014/main" id="{9A6C705E-08B7-406F-8CB5-DC9C058E4D3E}"/>
                </a:ext>
              </a:extLst>
            </p:cNvPr>
            <p:cNvCxnSpPr>
              <a:cxnSpLocks noChangeShapeType="1"/>
            </p:cNvCxnSpPr>
            <p:nvPr/>
          </p:nvCxnSpPr>
          <p:spPr bwMode="auto">
            <a:xfrm>
              <a:off x="3505200" y="4894711"/>
              <a:ext cx="3729508"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50" name="Freeform 599">
              <a:extLst>
                <a:ext uri="{FF2B5EF4-FFF2-40B4-BE49-F238E27FC236}">
                  <a16:creationId xmlns:a16="http://schemas.microsoft.com/office/drawing/2014/main" id="{6E3EF712-BACD-4858-9408-35810DA3AD7C}"/>
                </a:ext>
              </a:extLst>
            </p:cNvPr>
            <p:cNvSpPr>
              <a:spLocks/>
            </p:cNvSpPr>
            <p:nvPr/>
          </p:nvSpPr>
          <p:spPr bwMode="auto">
            <a:xfrm rot="10800000" flipH="1">
              <a:off x="5416244" y="3759791"/>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51" name="Straight Connector 600">
              <a:extLst>
                <a:ext uri="{FF2B5EF4-FFF2-40B4-BE49-F238E27FC236}">
                  <a16:creationId xmlns:a16="http://schemas.microsoft.com/office/drawing/2014/main" id="{8D148D7C-ED41-4B29-A532-3DE4E1DBA668}"/>
                </a:ext>
              </a:extLst>
            </p:cNvPr>
            <p:cNvCxnSpPr>
              <a:cxnSpLocks noChangeShapeType="1"/>
            </p:cNvCxnSpPr>
            <p:nvPr/>
          </p:nvCxnSpPr>
          <p:spPr bwMode="auto">
            <a:xfrm>
              <a:off x="5534979" y="3952901"/>
              <a:ext cx="0" cy="174321"/>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52" name="Straight Connector 51">
              <a:extLst>
                <a:ext uri="{FF2B5EF4-FFF2-40B4-BE49-F238E27FC236}">
                  <a16:creationId xmlns:a16="http://schemas.microsoft.com/office/drawing/2014/main" id="{D95BEA2A-5F72-483C-8DDF-A2FEA0643648}"/>
                </a:ext>
              </a:extLst>
            </p:cNvPr>
            <p:cNvCxnSpPr/>
            <p:nvPr/>
          </p:nvCxnSpPr>
          <p:spPr>
            <a:xfrm rot="16200000">
              <a:off x="5514934" y="4204884"/>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1A371B5-D6ED-4B6C-962D-FB35E5DD1A59}"/>
                </a:ext>
              </a:extLst>
            </p:cNvPr>
            <p:cNvCxnSpPr/>
            <p:nvPr/>
          </p:nvCxnSpPr>
          <p:spPr>
            <a:xfrm rot="16200000" flipV="1">
              <a:off x="5510890" y="4184638"/>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99F71457-68F9-4A22-8527-FD302AA03752}"/>
                </a:ext>
              </a:extLst>
            </p:cNvPr>
            <p:cNvCxnSpPr/>
            <p:nvPr/>
          </p:nvCxnSpPr>
          <p:spPr>
            <a:xfrm rot="16200000">
              <a:off x="5525025" y="4151059"/>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FB34927D-008D-4CC5-B5EA-304C06526E16}"/>
                </a:ext>
              </a:extLst>
            </p:cNvPr>
            <p:cNvCxnSpPr/>
            <p:nvPr/>
          </p:nvCxnSpPr>
          <p:spPr>
            <a:xfrm rot="16200000" flipV="1">
              <a:off x="5520981" y="4130813"/>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E1DA6BB8-2DC8-48FC-A078-99904E9FD6F2}"/>
                </a:ext>
              </a:extLst>
            </p:cNvPr>
            <p:cNvCxnSpPr/>
            <p:nvPr/>
          </p:nvCxnSpPr>
          <p:spPr>
            <a:xfrm rot="16200000">
              <a:off x="5516841" y="4099881"/>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389674E2-A669-4CF9-A82B-681BA0CBDA7D}"/>
                </a:ext>
              </a:extLst>
            </p:cNvPr>
            <p:cNvCxnSpPr/>
            <p:nvPr/>
          </p:nvCxnSpPr>
          <p:spPr>
            <a:xfrm rot="16200000" flipV="1">
              <a:off x="5512797" y="4079635"/>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C1AE87F-06F3-4EB1-8930-130937848657}"/>
                </a:ext>
              </a:extLst>
            </p:cNvPr>
            <p:cNvCxnSpPr/>
            <p:nvPr/>
          </p:nvCxnSpPr>
          <p:spPr>
            <a:xfrm rot="16200000" flipV="1">
              <a:off x="5471085" y="4286080"/>
              <a:ext cx="26852" cy="807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B1F12A9A-59F8-4272-84EF-79C4124EF16C}"/>
                </a:ext>
              </a:extLst>
            </p:cNvPr>
            <p:cNvCxnSpPr/>
            <p:nvPr/>
          </p:nvCxnSpPr>
          <p:spPr>
            <a:xfrm rot="16200000" flipH="1" flipV="1">
              <a:off x="5460657" y="4089970"/>
              <a:ext cx="33912" cy="945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6B94750C-6794-4E83-AA2C-01691018B7CF}"/>
                </a:ext>
              </a:extLst>
            </p:cNvPr>
            <p:cNvSpPr txBox="1"/>
            <p:nvPr/>
          </p:nvSpPr>
          <p:spPr>
            <a:xfrm>
              <a:off x="5010521" y="4057132"/>
              <a:ext cx="465519" cy="369332"/>
            </a:xfrm>
            <a:prstGeom prst="rect">
              <a:avLst/>
            </a:prstGeom>
            <a:noFill/>
          </p:spPr>
          <p:txBody>
            <a:bodyPr wrap="square" rtlCol="0">
              <a:spAutoFit/>
            </a:bodyPr>
            <a:lstStyle/>
            <a:p>
              <a:r>
                <a:rPr lang="en-US" dirty="0" err="1" smtClean="0"/>
                <a:t>R</a:t>
              </a:r>
              <a:r>
                <a:rPr lang="en-US" i="1" baseline="-25000" dirty="0" err="1" smtClean="0"/>
                <a:t>i</a:t>
              </a:r>
              <a:endParaRPr lang="en-US" i="1" baseline="-25000" dirty="0"/>
            </a:p>
          </p:txBody>
        </p:sp>
        <p:cxnSp>
          <p:nvCxnSpPr>
            <p:cNvPr id="61" name="Straight Connector 600">
              <a:extLst>
                <a:ext uri="{FF2B5EF4-FFF2-40B4-BE49-F238E27FC236}">
                  <a16:creationId xmlns:a16="http://schemas.microsoft.com/office/drawing/2014/main" id="{D39D9E1F-1680-4874-9663-5506998F307D}"/>
                </a:ext>
              </a:extLst>
            </p:cNvPr>
            <p:cNvCxnSpPr>
              <a:cxnSpLocks noChangeShapeType="1"/>
            </p:cNvCxnSpPr>
            <p:nvPr/>
          </p:nvCxnSpPr>
          <p:spPr bwMode="auto">
            <a:xfrm>
              <a:off x="5513900" y="4341271"/>
              <a:ext cx="0" cy="15096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62" name="Line 237">
              <a:extLst>
                <a:ext uri="{FF2B5EF4-FFF2-40B4-BE49-F238E27FC236}">
                  <a16:creationId xmlns:a16="http://schemas.microsoft.com/office/drawing/2014/main" id="{2857CE91-31F9-447E-AD24-969315FCB244}"/>
                </a:ext>
              </a:extLst>
            </p:cNvPr>
            <p:cNvSpPr>
              <a:spLocks noChangeShapeType="1"/>
            </p:cNvSpPr>
            <p:nvPr/>
          </p:nvSpPr>
          <p:spPr bwMode="auto">
            <a:xfrm rot="10800000">
              <a:off x="5363622" y="4496338"/>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63" name="Line 237">
              <a:extLst>
                <a:ext uri="{FF2B5EF4-FFF2-40B4-BE49-F238E27FC236}">
                  <a16:creationId xmlns:a16="http://schemas.microsoft.com/office/drawing/2014/main" id="{DD8F4D53-B43E-4F67-AD4D-A764F0D04261}"/>
                </a:ext>
              </a:extLst>
            </p:cNvPr>
            <p:cNvSpPr>
              <a:spLocks noChangeShapeType="1"/>
            </p:cNvSpPr>
            <p:nvPr/>
          </p:nvSpPr>
          <p:spPr bwMode="auto">
            <a:xfrm rot="10800000">
              <a:off x="5364977" y="4550056"/>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64" name="Straight Connector 600">
              <a:extLst>
                <a:ext uri="{FF2B5EF4-FFF2-40B4-BE49-F238E27FC236}">
                  <a16:creationId xmlns:a16="http://schemas.microsoft.com/office/drawing/2014/main" id="{40E7D013-7E79-4F90-A82A-FEE7486BBF01}"/>
                </a:ext>
              </a:extLst>
            </p:cNvPr>
            <p:cNvCxnSpPr>
              <a:cxnSpLocks noChangeShapeType="1"/>
            </p:cNvCxnSpPr>
            <p:nvPr/>
          </p:nvCxnSpPr>
          <p:spPr bwMode="auto">
            <a:xfrm>
              <a:off x="5502458" y="4546225"/>
              <a:ext cx="0" cy="356478"/>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65" name="Freeform 599">
              <a:extLst>
                <a:ext uri="{FF2B5EF4-FFF2-40B4-BE49-F238E27FC236}">
                  <a16:creationId xmlns:a16="http://schemas.microsoft.com/office/drawing/2014/main" id="{25CAC3BC-701F-4ED4-BA61-EA7772377D99}"/>
                </a:ext>
              </a:extLst>
            </p:cNvPr>
            <p:cNvSpPr>
              <a:spLocks/>
            </p:cNvSpPr>
            <p:nvPr/>
          </p:nvSpPr>
          <p:spPr bwMode="auto">
            <a:xfrm rot="10800000" flipH="1">
              <a:off x="5416414" y="3426391"/>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66" name="Straight Connector 600">
              <a:extLst>
                <a:ext uri="{FF2B5EF4-FFF2-40B4-BE49-F238E27FC236}">
                  <a16:creationId xmlns:a16="http://schemas.microsoft.com/office/drawing/2014/main" id="{4E6D558F-E798-4C44-A276-C52B25FF706F}"/>
                </a:ext>
              </a:extLst>
            </p:cNvPr>
            <p:cNvCxnSpPr>
              <a:cxnSpLocks noChangeShapeType="1"/>
            </p:cNvCxnSpPr>
            <p:nvPr/>
          </p:nvCxnSpPr>
          <p:spPr bwMode="auto">
            <a:xfrm>
              <a:off x="5539239" y="3622994"/>
              <a:ext cx="0" cy="147402"/>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67" name="Straight Connector 600">
              <a:extLst>
                <a:ext uri="{FF2B5EF4-FFF2-40B4-BE49-F238E27FC236}">
                  <a16:creationId xmlns:a16="http://schemas.microsoft.com/office/drawing/2014/main" id="{55F02BCE-9B02-4645-A2E1-7D888397209A}"/>
                </a:ext>
              </a:extLst>
            </p:cNvPr>
            <p:cNvCxnSpPr>
              <a:cxnSpLocks noChangeShapeType="1"/>
            </p:cNvCxnSpPr>
            <p:nvPr/>
          </p:nvCxnSpPr>
          <p:spPr bwMode="auto">
            <a:xfrm>
              <a:off x="5543386" y="3100169"/>
              <a:ext cx="0" cy="33489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68" name="Straight Connector 600">
              <a:extLst>
                <a:ext uri="{FF2B5EF4-FFF2-40B4-BE49-F238E27FC236}">
                  <a16:creationId xmlns:a16="http://schemas.microsoft.com/office/drawing/2014/main" id="{CEC93CF6-CD27-4CF2-A504-F531AF49E5A6}"/>
                </a:ext>
              </a:extLst>
            </p:cNvPr>
            <p:cNvCxnSpPr>
              <a:cxnSpLocks noChangeShapeType="1"/>
            </p:cNvCxnSpPr>
            <p:nvPr/>
          </p:nvCxnSpPr>
          <p:spPr bwMode="auto">
            <a:xfrm>
              <a:off x="6141822" y="3087342"/>
              <a:ext cx="0" cy="99255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69" name="Line 237">
              <a:extLst>
                <a:ext uri="{FF2B5EF4-FFF2-40B4-BE49-F238E27FC236}">
                  <a16:creationId xmlns:a16="http://schemas.microsoft.com/office/drawing/2014/main" id="{F301D91B-E310-4A9B-8A17-941EA3EA46F9}"/>
                </a:ext>
              </a:extLst>
            </p:cNvPr>
            <p:cNvSpPr>
              <a:spLocks noChangeShapeType="1"/>
            </p:cNvSpPr>
            <p:nvPr/>
          </p:nvSpPr>
          <p:spPr bwMode="auto">
            <a:xfrm rot="10800000">
              <a:off x="6010919" y="4083997"/>
              <a:ext cx="274320"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70" name="Line 237">
              <a:extLst>
                <a:ext uri="{FF2B5EF4-FFF2-40B4-BE49-F238E27FC236}">
                  <a16:creationId xmlns:a16="http://schemas.microsoft.com/office/drawing/2014/main" id="{C6B7EDE6-6F62-4BB6-8BA1-CA7A9B71B1B7}"/>
                </a:ext>
              </a:extLst>
            </p:cNvPr>
            <p:cNvSpPr>
              <a:spLocks noChangeShapeType="1"/>
            </p:cNvSpPr>
            <p:nvPr/>
          </p:nvSpPr>
          <p:spPr bwMode="auto">
            <a:xfrm rot="10800000">
              <a:off x="6012099" y="4137714"/>
              <a:ext cx="274320"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71" name="Straight Connector 600">
              <a:extLst>
                <a:ext uri="{FF2B5EF4-FFF2-40B4-BE49-F238E27FC236}">
                  <a16:creationId xmlns:a16="http://schemas.microsoft.com/office/drawing/2014/main" id="{507A8A7A-B8A1-48F5-95D4-8A606B48146D}"/>
                </a:ext>
              </a:extLst>
            </p:cNvPr>
            <p:cNvCxnSpPr>
              <a:cxnSpLocks noChangeShapeType="1"/>
            </p:cNvCxnSpPr>
            <p:nvPr/>
          </p:nvCxnSpPr>
          <p:spPr bwMode="auto">
            <a:xfrm>
              <a:off x="6131855" y="4133884"/>
              <a:ext cx="0" cy="768819"/>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72" name="Freeform 599">
              <a:extLst>
                <a:ext uri="{FF2B5EF4-FFF2-40B4-BE49-F238E27FC236}">
                  <a16:creationId xmlns:a16="http://schemas.microsoft.com/office/drawing/2014/main" id="{40BF502F-43A5-4119-9CCD-13FE77F9D7BF}"/>
                </a:ext>
              </a:extLst>
            </p:cNvPr>
            <p:cNvSpPr>
              <a:spLocks/>
            </p:cNvSpPr>
            <p:nvPr/>
          </p:nvSpPr>
          <p:spPr bwMode="auto">
            <a:xfrm rot="16200000" flipH="1">
              <a:off x="6848861" y="2937156"/>
              <a:ext cx="117084" cy="26896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73" name="Straight Connector 600">
              <a:extLst>
                <a:ext uri="{FF2B5EF4-FFF2-40B4-BE49-F238E27FC236}">
                  <a16:creationId xmlns:a16="http://schemas.microsoft.com/office/drawing/2014/main" id="{D01F1FC9-AB4E-4D67-B0AD-B3B47C920B89}"/>
                </a:ext>
              </a:extLst>
            </p:cNvPr>
            <p:cNvCxnSpPr>
              <a:cxnSpLocks noChangeShapeType="1"/>
            </p:cNvCxnSpPr>
            <p:nvPr/>
          </p:nvCxnSpPr>
          <p:spPr bwMode="auto">
            <a:xfrm flipH="1" flipV="1">
              <a:off x="5900553" y="3100169"/>
              <a:ext cx="868636"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74" name="Straight Connector 600">
              <a:extLst>
                <a:ext uri="{FF2B5EF4-FFF2-40B4-BE49-F238E27FC236}">
                  <a16:creationId xmlns:a16="http://schemas.microsoft.com/office/drawing/2014/main" id="{B6DC9B17-7062-480D-A188-7B3FFFA21CC7}"/>
                </a:ext>
              </a:extLst>
            </p:cNvPr>
            <p:cNvCxnSpPr>
              <a:cxnSpLocks noChangeShapeType="1"/>
            </p:cNvCxnSpPr>
            <p:nvPr/>
          </p:nvCxnSpPr>
          <p:spPr bwMode="auto">
            <a:xfrm flipH="1">
              <a:off x="7041889" y="3100169"/>
              <a:ext cx="273311"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75" name="Straight Connector 74">
              <a:extLst>
                <a:ext uri="{FF2B5EF4-FFF2-40B4-BE49-F238E27FC236}">
                  <a16:creationId xmlns:a16="http://schemas.microsoft.com/office/drawing/2014/main" id="{2831AE4E-259F-4939-B883-EEEDB82FFD19}"/>
                </a:ext>
              </a:extLst>
            </p:cNvPr>
            <p:cNvCxnSpPr/>
            <p:nvPr/>
          </p:nvCxnSpPr>
          <p:spPr>
            <a:xfrm rot="16200000">
              <a:off x="6700539" y="3841944"/>
              <a:ext cx="23548" cy="1678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F3D86D85-AE19-485F-AE6A-0CFDA5BA9D2F}"/>
                </a:ext>
              </a:extLst>
            </p:cNvPr>
            <p:cNvCxnSpPr/>
            <p:nvPr/>
          </p:nvCxnSpPr>
          <p:spPr>
            <a:xfrm rot="16200000" flipV="1">
              <a:off x="6696730" y="3820986"/>
              <a:ext cx="27996" cy="1582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F990DBB9-9BFF-46B5-B414-41899F5482ED}"/>
                </a:ext>
              </a:extLst>
            </p:cNvPr>
            <p:cNvCxnSpPr/>
            <p:nvPr/>
          </p:nvCxnSpPr>
          <p:spPr>
            <a:xfrm rot="16200000">
              <a:off x="6709329" y="3788119"/>
              <a:ext cx="23548" cy="1678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A008970F-8807-4E30-93B1-0853DB76DEAD}"/>
                </a:ext>
              </a:extLst>
            </p:cNvPr>
            <p:cNvCxnSpPr/>
            <p:nvPr/>
          </p:nvCxnSpPr>
          <p:spPr>
            <a:xfrm rot="16200000" flipV="1">
              <a:off x="6705520" y="3767161"/>
              <a:ext cx="27996" cy="1582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58ACF81-90A9-4549-81CB-08BAD03DD7F5}"/>
                </a:ext>
              </a:extLst>
            </p:cNvPr>
            <p:cNvCxnSpPr/>
            <p:nvPr/>
          </p:nvCxnSpPr>
          <p:spPr>
            <a:xfrm rot="16200000">
              <a:off x="6702200" y="3736941"/>
              <a:ext cx="23548" cy="16789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3CE96D67-D8CB-4D5C-BD42-C0466200537D}"/>
                </a:ext>
              </a:extLst>
            </p:cNvPr>
            <p:cNvCxnSpPr/>
            <p:nvPr/>
          </p:nvCxnSpPr>
          <p:spPr>
            <a:xfrm rot="16200000" flipV="1">
              <a:off x="6698391" y="3715983"/>
              <a:ext cx="27996" cy="15826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3FBBC0AC-843E-486E-ADA6-BFCEE07503F1}"/>
                </a:ext>
              </a:extLst>
            </p:cNvPr>
            <p:cNvCxnSpPr/>
            <p:nvPr/>
          </p:nvCxnSpPr>
          <p:spPr>
            <a:xfrm rot="16200000" flipV="1">
              <a:off x="6662130" y="3915920"/>
              <a:ext cx="26852" cy="703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EBDFB6CE-13D0-47A2-95E2-5D70D5995F17}"/>
                </a:ext>
              </a:extLst>
            </p:cNvPr>
            <p:cNvCxnSpPr/>
            <p:nvPr/>
          </p:nvCxnSpPr>
          <p:spPr>
            <a:xfrm rot="16200000" flipH="1" flipV="1">
              <a:off x="6652592" y="3720700"/>
              <a:ext cx="33912" cy="8236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600">
              <a:extLst>
                <a:ext uri="{FF2B5EF4-FFF2-40B4-BE49-F238E27FC236}">
                  <a16:creationId xmlns:a16="http://schemas.microsoft.com/office/drawing/2014/main" id="{EAC795B2-BA98-43AE-B0A7-53B358924292}"/>
                </a:ext>
              </a:extLst>
            </p:cNvPr>
            <p:cNvCxnSpPr>
              <a:cxnSpLocks noChangeShapeType="1"/>
            </p:cNvCxnSpPr>
            <p:nvPr/>
          </p:nvCxnSpPr>
          <p:spPr bwMode="auto">
            <a:xfrm>
              <a:off x="6710943" y="3087342"/>
              <a:ext cx="0" cy="65758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84" name="Straight Connector 600">
              <a:extLst>
                <a:ext uri="{FF2B5EF4-FFF2-40B4-BE49-F238E27FC236}">
                  <a16:creationId xmlns:a16="http://schemas.microsoft.com/office/drawing/2014/main" id="{7B9A3523-DF52-483A-935D-EF7EB0CE1EBC}"/>
                </a:ext>
              </a:extLst>
            </p:cNvPr>
            <p:cNvCxnSpPr>
              <a:cxnSpLocks noChangeShapeType="1"/>
            </p:cNvCxnSpPr>
            <p:nvPr/>
          </p:nvCxnSpPr>
          <p:spPr bwMode="auto">
            <a:xfrm>
              <a:off x="6697246" y="3958316"/>
              <a:ext cx="0" cy="936395"/>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85" name="TextBox 84">
              <a:extLst>
                <a:ext uri="{FF2B5EF4-FFF2-40B4-BE49-F238E27FC236}">
                  <a16:creationId xmlns:a16="http://schemas.microsoft.com/office/drawing/2014/main" id="{F0D793F9-8CF4-4BF9-B33B-D5C9F0911E1B}"/>
                </a:ext>
              </a:extLst>
            </p:cNvPr>
            <p:cNvSpPr txBox="1"/>
            <p:nvPr/>
          </p:nvSpPr>
          <p:spPr>
            <a:xfrm>
              <a:off x="6362369" y="2628504"/>
              <a:ext cx="1029961" cy="430887"/>
            </a:xfrm>
            <a:prstGeom prst="rect">
              <a:avLst/>
            </a:prstGeom>
            <a:noFill/>
          </p:spPr>
          <p:txBody>
            <a:bodyPr wrap="square" rtlCol="0">
              <a:spAutoFit/>
            </a:bodyPr>
            <a:lstStyle/>
            <a:p>
              <a:r>
                <a:rPr lang="en-US" dirty="0"/>
                <a:t>L</a:t>
              </a:r>
              <a:r>
                <a:rPr lang="en-US" baseline="-25000" dirty="0"/>
                <a:t>PCB_IC</a:t>
              </a:r>
              <a:endParaRPr lang="en-US" dirty="0"/>
            </a:p>
          </p:txBody>
        </p:sp>
        <p:sp>
          <p:nvSpPr>
            <p:cNvPr id="86" name="Rectangle 85">
              <a:extLst>
                <a:ext uri="{FF2B5EF4-FFF2-40B4-BE49-F238E27FC236}">
                  <a16:creationId xmlns:a16="http://schemas.microsoft.com/office/drawing/2014/main" id="{08DD4CC2-193C-4428-9C3C-535FE7B9055F}"/>
                </a:ext>
              </a:extLst>
            </p:cNvPr>
            <p:cNvSpPr/>
            <p:nvPr/>
          </p:nvSpPr>
          <p:spPr>
            <a:xfrm>
              <a:off x="4295787" y="3240419"/>
              <a:ext cx="1207382" cy="369332"/>
            </a:xfrm>
            <a:prstGeom prst="rect">
              <a:avLst/>
            </a:prstGeom>
          </p:spPr>
          <p:txBody>
            <a:bodyPr wrap="none">
              <a:spAutoFit/>
            </a:bodyPr>
            <a:lstStyle/>
            <a:p>
              <a:r>
                <a:rPr lang="en-US" dirty="0" err="1" smtClean="0"/>
                <a:t>L</a:t>
              </a:r>
              <a:r>
                <a:rPr lang="en-US" baseline="-25000" dirty="0" err="1" smtClean="0"/>
                <a:t>PCB_Decap_</a:t>
              </a:r>
              <a:r>
                <a:rPr lang="en-US" i="1" baseline="-25000" dirty="0" err="1"/>
                <a:t>i</a:t>
              </a:r>
              <a:endParaRPr lang="en-US" dirty="0"/>
            </a:p>
          </p:txBody>
        </p:sp>
        <p:sp>
          <p:nvSpPr>
            <p:cNvPr id="87" name="Rectangle 86">
              <a:extLst>
                <a:ext uri="{FF2B5EF4-FFF2-40B4-BE49-F238E27FC236}">
                  <a16:creationId xmlns:a16="http://schemas.microsoft.com/office/drawing/2014/main" id="{480AB663-77FA-43F5-8195-E2351E85A99D}"/>
                </a:ext>
              </a:extLst>
            </p:cNvPr>
            <p:cNvSpPr/>
            <p:nvPr/>
          </p:nvSpPr>
          <p:spPr>
            <a:xfrm>
              <a:off x="4564955" y="3599386"/>
              <a:ext cx="814647" cy="369332"/>
            </a:xfrm>
            <a:prstGeom prst="rect">
              <a:avLst/>
            </a:prstGeom>
          </p:spPr>
          <p:txBody>
            <a:bodyPr wrap="none">
              <a:spAutoFit/>
            </a:bodyPr>
            <a:lstStyle/>
            <a:p>
              <a:r>
                <a:rPr lang="en-US" dirty="0" err="1" smtClean="0"/>
                <a:t>L</a:t>
              </a:r>
              <a:r>
                <a:rPr lang="en-US" baseline="-25000" dirty="0" err="1" smtClean="0"/>
                <a:t>above_</a:t>
              </a:r>
              <a:r>
                <a:rPr lang="en-US" i="1" baseline="-25000" dirty="0" err="1"/>
                <a:t>i</a:t>
              </a:r>
              <a:endParaRPr lang="en-US" dirty="0"/>
            </a:p>
          </p:txBody>
        </p:sp>
        <p:sp>
          <p:nvSpPr>
            <p:cNvPr id="88" name="Right Arrow 87"/>
            <p:cNvSpPr/>
            <p:nvPr/>
          </p:nvSpPr>
          <p:spPr>
            <a:xfrm flipH="1">
              <a:off x="7128679" y="3757984"/>
              <a:ext cx="270030" cy="305161"/>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9" name="Object 88"/>
            <p:cNvGraphicFramePr>
              <a:graphicFrameLocks noChangeAspect="1"/>
            </p:cNvGraphicFramePr>
            <p:nvPr>
              <p:extLst>
                <p:ext uri="{D42A27DB-BD31-4B8C-83A1-F6EECF244321}">
                  <p14:modId xmlns:p14="http://schemas.microsoft.com/office/powerpoint/2010/main" val="275951595"/>
                </p:ext>
              </p:extLst>
            </p:nvPr>
          </p:nvGraphicFramePr>
          <p:xfrm>
            <a:off x="7529547" y="3723706"/>
            <a:ext cx="412637" cy="436910"/>
          </p:xfrm>
          <a:graphic>
            <a:graphicData uri="http://schemas.openxmlformats.org/presentationml/2006/ole">
              <mc:AlternateContent xmlns:mc="http://schemas.openxmlformats.org/markup-compatibility/2006">
                <mc:Choice xmlns:v="urn:schemas-microsoft-com:vml" Requires="v">
                  <p:oleObj spid="_x0000_s1877035" name="Equation" r:id="rId3" imgW="215640" imgH="228600" progId="Equation.DSMT4">
                    <p:embed/>
                  </p:oleObj>
                </mc:Choice>
                <mc:Fallback>
                  <p:oleObj name="Equation" r:id="rId3" imgW="215640" imgH="228600" progId="Equation.DSMT4">
                    <p:embed/>
                    <p:pic>
                      <p:nvPicPr>
                        <p:cNvPr id="192" name="Object 191"/>
                        <p:cNvPicPr/>
                        <p:nvPr/>
                      </p:nvPicPr>
                      <p:blipFill>
                        <a:blip r:embed="rId4"/>
                        <a:stretch>
                          <a:fillRect/>
                        </a:stretch>
                      </p:blipFill>
                      <p:spPr>
                        <a:xfrm>
                          <a:off x="7529547" y="3723706"/>
                          <a:ext cx="412637" cy="436910"/>
                        </a:xfrm>
                        <a:prstGeom prst="rect">
                          <a:avLst/>
                        </a:prstGeom>
                      </p:spPr>
                    </p:pic>
                  </p:oleObj>
                </mc:Fallback>
              </mc:AlternateContent>
            </a:graphicData>
          </a:graphic>
        </p:graphicFrame>
        <p:sp>
          <p:nvSpPr>
            <p:cNvPr id="90" name="TextBox 89">
              <a:extLst>
                <a:ext uri="{FF2B5EF4-FFF2-40B4-BE49-F238E27FC236}">
                  <a16:creationId xmlns:a16="http://schemas.microsoft.com/office/drawing/2014/main" id="{6B94750C-6794-4E83-AA2C-01691018B7CF}"/>
                </a:ext>
              </a:extLst>
            </p:cNvPr>
            <p:cNvSpPr txBox="1"/>
            <p:nvPr/>
          </p:nvSpPr>
          <p:spPr>
            <a:xfrm>
              <a:off x="6769189" y="3680191"/>
              <a:ext cx="465519" cy="369332"/>
            </a:xfrm>
            <a:prstGeom prst="rect">
              <a:avLst/>
            </a:prstGeom>
            <a:noFill/>
          </p:spPr>
          <p:txBody>
            <a:bodyPr wrap="square" rtlCol="0">
              <a:spAutoFit/>
            </a:bodyPr>
            <a:lstStyle/>
            <a:p>
              <a:r>
                <a:rPr lang="en-US" dirty="0" smtClean="0"/>
                <a:t>G</a:t>
              </a:r>
              <a:endParaRPr lang="en-US" baseline="-25000" dirty="0"/>
            </a:p>
          </p:txBody>
        </p:sp>
        <p:sp>
          <p:nvSpPr>
            <p:cNvPr id="91" name="TextBox 90">
              <a:extLst>
                <a:ext uri="{FF2B5EF4-FFF2-40B4-BE49-F238E27FC236}">
                  <a16:creationId xmlns:a16="http://schemas.microsoft.com/office/drawing/2014/main" id="{75E6F26B-21EB-468E-9FF7-CBF56ECFC000}"/>
                </a:ext>
              </a:extLst>
            </p:cNvPr>
            <p:cNvSpPr txBox="1"/>
            <p:nvPr/>
          </p:nvSpPr>
          <p:spPr>
            <a:xfrm>
              <a:off x="4509097" y="4265954"/>
              <a:ext cx="819455" cy="369332"/>
            </a:xfrm>
            <a:prstGeom prst="rect">
              <a:avLst/>
            </a:prstGeom>
            <a:noFill/>
          </p:spPr>
          <p:txBody>
            <a:bodyPr wrap="none" rtlCol="0">
              <a:spAutoFit/>
            </a:bodyPr>
            <a:lstStyle/>
            <a:p>
              <a:r>
                <a:rPr lang="en-US" dirty="0" err="1" smtClean="0"/>
                <a:t>C</a:t>
              </a:r>
              <a:r>
                <a:rPr lang="en-US" baseline="-25000" dirty="0" err="1" smtClean="0"/>
                <a:t>decap_</a:t>
              </a:r>
              <a:r>
                <a:rPr lang="en-US" i="1" baseline="-25000" dirty="0" err="1" smtClean="0"/>
                <a:t>i</a:t>
              </a:r>
              <a:endParaRPr lang="en-US" i="1" baseline="-25000" dirty="0"/>
            </a:p>
          </p:txBody>
        </p:sp>
        <p:sp>
          <p:nvSpPr>
            <p:cNvPr id="92" name="TextBox 91">
              <a:extLst>
                <a:ext uri="{FF2B5EF4-FFF2-40B4-BE49-F238E27FC236}">
                  <a16:creationId xmlns:a16="http://schemas.microsoft.com/office/drawing/2014/main" id="{75E6F26B-21EB-468E-9FF7-CBF56ECFC000}"/>
                </a:ext>
              </a:extLst>
            </p:cNvPr>
            <p:cNvSpPr txBox="1"/>
            <p:nvPr/>
          </p:nvSpPr>
          <p:spPr>
            <a:xfrm>
              <a:off x="6090887" y="4096454"/>
              <a:ext cx="681597" cy="369332"/>
            </a:xfrm>
            <a:prstGeom prst="rect">
              <a:avLst/>
            </a:prstGeom>
            <a:noFill/>
          </p:spPr>
          <p:txBody>
            <a:bodyPr wrap="none" rtlCol="0">
              <a:spAutoFit/>
            </a:bodyPr>
            <a:lstStyle/>
            <a:p>
              <a:r>
                <a:rPr lang="en-US" dirty="0" err="1" smtClean="0"/>
                <a:t>C</a:t>
              </a:r>
              <a:r>
                <a:rPr lang="en-US" baseline="-25000" dirty="0" err="1" smtClean="0"/>
                <a:t>Plane</a:t>
              </a:r>
              <a:endParaRPr lang="en-US" baseline="-25000" dirty="0"/>
            </a:p>
          </p:txBody>
        </p:sp>
        <p:sp>
          <p:nvSpPr>
            <p:cNvPr id="93" name="Freeform 599">
              <a:extLst>
                <a:ext uri="{FF2B5EF4-FFF2-40B4-BE49-F238E27FC236}">
                  <a16:creationId xmlns:a16="http://schemas.microsoft.com/office/drawing/2014/main" id="{40BF502F-43A5-4119-9CCD-13FE77F9D7BF}"/>
                </a:ext>
              </a:extLst>
            </p:cNvPr>
            <p:cNvSpPr>
              <a:spLocks/>
            </p:cNvSpPr>
            <p:nvPr/>
          </p:nvSpPr>
          <p:spPr bwMode="auto">
            <a:xfrm rot="16200000" flipH="1">
              <a:off x="5707527" y="2946823"/>
              <a:ext cx="117084" cy="268969"/>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94" name="Straight Connector 600">
              <a:extLst>
                <a:ext uri="{FF2B5EF4-FFF2-40B4-BE49-F238E27FC236}">
                  <a16:creationId xmlns:a16="http://schemas.microsoft.com/office/drawing/2014/main" id="{D01F1FC9-AB4E-4D67-B0AD-B3B47C920B89}"/>
                </a:ext>
              </a:extLst>
            </p:cNvPr>
            <p:cNvCxnSpPr>
              <a:cxnSpLocks noChangeShapeType="1"/>
            </p:cNvCxnSpPr>
            <p:nvPr/>
          </p:nvCxnSpPr>
          <p:spPr bwMode="auto">
            <a:xfrm flipH="1">
              <a:off x="3585970" y="3100169"/>
              <a:ext cx="2043366"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95" name="Freeform 599">
              <a:extLst>
                <a:ext uri="{FF2B5EF4-FFF2-40B4-BE49-F238E27FC236}">
                  <a16:creationId xmlns:a16="http://schemas.microsoft.com/office/drawing/2014/main" id="{6E3EF712-BACD-4858-9408-35810DA3AD7C}"/>
                </a:ext>
              </a:extLst>
            </p:cNvPr>
            <p:cNvSpPr>
              <a:spLocks/>
            </p:cNvSpPr>
            <p:nvPr/>
          </p:nvSpPr>
          <p:spPr bwMode="auto">
            <a:xfrm rot="10800000" flipH="1">
              <a:off x="4168645" y="3766205"/>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96" name="Straight Connector 600">
              <a:extLst>
                <a:ext uri="{FF2B5EF4-FFF2-40B4-BE49-F238E27FC236}">
                  <a16:creationId xmlns:a16="http://schemas.microsoft.com/office/drawing/2014/main" id="{8D148D7C-ED41-4B29-A532-3DE4E1DBA668}"/>
                </a:ext>
              </a:extLst>
            </p:cNvPr>
            <p:cNvCxnSpPr>
              <a:cxnSpLocks noChangeShapeType="1"/>
            </p:cNvCxnSpPr>
            <p:nvPr/>
          </p:nvCxnSpPr>
          <p:spPr bwMode="auto">
            <a:xfrm>
              <a:off x="4287380" y="3959315"/>
              <a:ext cx="0" cy="174321"/>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97" name="Straight Connector 96">
              <a:extLst>
                <a:ext uri="{FF2B5EF4-FFF2-40B4-BE49-F238E27FC236}">
                  <a16:creationId xmlns:a16="http://schemas.microsoft.com/office/drawing/2014/main" id="{D95BEA2A-5F72-483C-8DDF-A2FEA0643648}"/>
                </a:ext>
              </a:extLst>
            </p:cNvPr>
            <p:cNvCxnSpPr/>
            <p:nvPr/>
          </p:nvCxnSpPr>
          <p:spPr>
            <a:xfrm rot="16200000">
              <a:off x="4267335" y="4211298"/>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51A371B5-D6ED-4B6C-962D-FB35E5DD1A59}"/>
                </a:ext>
              </a:extLst>
            </p:cNvPr>
            <p:cNvCxnSpPr/>
            <p:nvPr/>
          </p:nvCxnSpPr>
          <p:spPr>
            <a:xfrm rot="16200000" flipV="1">
              <a:off x="4263291" y="4191052"/>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99F71457-68F9-4A22-8527-FD302AA03752}"/>
                </a:ext>
              </a:extLst>
            </p:cNvPr>
            <p:cNvCxnSpPr/>
            <p:nvPr/>
          </p:nvCxnSpPr>
          <p:spPr>
            <a:xfrm rot="16200000">
              <a:off x="4277426" y="4157473"/>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FB34927D-008D-4CC5-B5EA-304C06526E16}"/>
                </a:ext>
              </a:extLst>
            </p:cNvPr>
            <p:cNvCxnSpPr/>
            <p:nvPr/>
          </p:nvCxnSpPr>
          <p:spPr>
            <a:xfrm rot="16200000" flipV="1">
              <a:off x="4273382" y="4137227"/>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E1DA6BB8-2DC8-48FC-A078-99904E9FD6F2}"/>
                </a:ext>
              </a:extLst>
            </p:cNvPr>
            <p:cNvCxnSpPr/>
            <p:nvPr/>
          </p:nvCxnSpPr>
          <p:spPr>
            <a:xfrm rot="16200000">
              <a:off x="4269242" y="4106295"/>
              <a:ext cx="23548" cy="192743"/>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389674E2-A669-4CF9-A82B-681BA0CBDA7D}"/>
                </a:ext>
              </a:extLst>
            </p:cNvPr>
            <p:cNvCxnSpPr/>
            <p:nvPr/>
          </p:nvCxnSpPr>
          <p:spPr>
            <a:xfrm rot="16200000" flipV="1">
              <a:off x="4265198" y="4086049"/>
              <a:ext cx="27996" cy="18169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9C1AE87F-06F3-4EB1-8930-130937848657}"/>
                </a:ext>
              </a:extLst>
            </p:cNvPr>
            <p:cNvCxnSpPr/>
            <p:nvPr/>
          </p:nvCxnSpPr>
          <p:spPr>
            <a:xfrm rot="16200000" flipV="1">
              <a:off x="4223486" y="4292494"/>
              <a:ext cx="26852" cy="80755"/>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1F12A9A-59F8-4272-84EF-79C4124EF16C}"/>
                </a:ext>
              </a:extLst>
            </p:cNvPr>
            <p:cNvCxnSpPr/>
            <p:nvPr/>
          </p:nvCxnSpPr>
          <p:spPr>
            <a:xfrm rot="16200000" flipH="1" flipV="1">
              <a:off x="4213058" y="4096384"/>
              <a:ext cx="33912" cy="94551"/>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 name="Straight Connector 600">
              <a:extLst>
                <a:ext uri="{FF2B5EF4-FFF2-40B4-BE49-F238E27FC236}">
                  <a16:creationId xmlns:a16="http://schemas.microsoft.com/office/drawing/2014/main" id="{D39D9E1F-1680-4874-9663-5506998F307D}"/>
                </a:ext>
              </a:extLst>
            </p:cNvPr>
            <p:cNvCxnSpPr>
              <a:cxnSpLocks noChangeShapeType="1"/>
            </p:cNvCxnSpPr>
            <p:nvPr/>
          </p:nvCxnSpPr>
          <p:spPr bwMode="auto">
            <a:xfrm>
              <a:off x="4266301" y="4347685"/>
              <a:ext cx="0" cy="15096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6" name="Line 237">
              <a:extLst>
                <a:ext uri="{FF2B5EF4-FFF2-40B4-BE49-F238E27FC236}">
                  <a16:creationId xmlns:a16="http://schemas.microsoft.com/office/drawing/2014/main" id="{2857CE91-31F9-447E-AD24-969315FCB244}"/>
                </a:ext>
              </a:extLst>
            </p:cNvPr>
            <p:cNvSpPr>
              <a:spLocks noChangeShapeType="1"/>
            </p:cNvSpPr>
            <p:nvPr/>
          </p:nvSpPr>
          <p:spPr bwMode="auto">
            <a:xfrm rot="10800000">
              <a:off x="4116023" y="4502752"/>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107" name="Line 237">
              <a:extLst>
                <a:ext uri="{FF2B5EF4-FFF2-40B4-BE49-F238E27FC236}">
                  <a16:creationId xmlns:a16="http://schemas.microsoft.com/office/drawing/2014/main" id="{DD8F4D53-B43E-4F67-AD4D-A764F0D04261}"/>
                </a:ext>
              </a:extLst>
            </p:cNvPr>
            <p:cNvSpPr>
              <a:spLocks noChangeShapeType="1"/>
            </p:cNvSpPr>
            <p:nvPr/>
          </p:nvSpPr>
          <p:spPr bwMode="auto">
            <a:xfrm rot="10800000">
              <a:off x="4117378" y="4556470"/>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108" name="Straight Connector 600">
              <a:extLst>
                <a:ext uri="{FF2B5EF4-FFF2-40B4-BE49-F238E27FC236}">
                  <a16:creationId xmlns:a16="http://schemas.microsoft.com/office/drawing/2014/main" id="{40E7D013-7E79-4F90-A82A-FEE7486BBF01}"/>
                </a:ext>
              </a:extLst>
            </p:cNvPr>
            <p:cNvCxnSpPr>
              <a:cxnSpLocks noChangeShapeType="1"/>
            </p:cNvCxnSpPr>
            <p:nvPr/>
          </p:nvCxnSpPr>
          <p:spPr bwMode="auto">
            <a:xfrm>
              <a:off x="4254859" y="4552639"/>
              <a:ext cx="0" cy="356478"/>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09" name="Freeform 599">
              <a:extLst>
                <a:ext uri="{FF2B5EF4-FFF2-40B4-BE49-F238E27FC236}">
                  <a16:creationId xmlns:a16="http://schemas.microsoft.com/office/drawing/2014/main" id="{25CAC3BC-701F-4ED4-BA61-EA7772377D99}"/>
                </a:ext>
              </a:extLst>
            </p:cNvPr>
            <p:cNvSpPr>
              <a:spLocks/>
            </p:cNvSpPr>
            <p:nvPr/>
          </p:nvSpPr>
          <p:spPr bwMode="auto">
            <a:xfrm rot="10800000" flipH="1">
              <a:off x="4168815" y="3432805"/>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10" name="Straight Connector 600">
              <a:extLst>
                <a:ext uri="{FF2B5EF4-FFF2-40B4-BE49-F238E27FC236}">
                  <a16:creationId xmlns:a16="http://schemas.microsoft.com/office/drawing/2014/main" id="{4E6D558F-E798-4C44-A276-C52B25FF706F}"/>
                </a:ext>
              </a:extLst>
            </p:cNvPr>
            <p:cNvCxnSpPr>
              <a:cxnSpLocks noChangeShapeType="1"/>
            </p:cNvCxnSpPr>
            <p:nvPr/>
          </p:nvCxnSpPr>
          <p:spPr bwMode="auto">
            <a:xfrm>
              <a:off x="4291640" y="3629408"/>
              <a:ext cx="0" cy="147402"/>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11" name="Straight Connector 600">
              <a:extLst>
                <a:ext uri="{FF2B5EF4-FFF2-40B4-BE49-F238E27FC236}">
                  <a16:creationId xmlns:a16="http://schemas.microsoft.com/office/drawing/2014/main" id="{55F02BCE-9B02-4645-A2E1-7D888397209A}"/>
                </a:ext>
              </a:extLst>
            </p:cNvPr>
            <p:cNvCxnSpPr>
              <a:cxnSpLocks noChangeShapeType="1"/>
            </p:cNvCxnSpPr>
            <p:nvPr/>
          </p:nvCxnSpPr>
          <p:spPr bwMode="auto">
            <a:xfrm>
              <a:off x="4295787" y="3106583"/>
              <a:ext cx="0" cy="33489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12" name="Freeform 599">
              <a:extLst>
                <a:ext uri="{FF2B5EF4-FFF2-40B4-BE49-F238E27FC236}">
                  <a16:creationId xmlns:a16="http://schemas.microsoft.com/office/drawing/2014/main" id="{6E3EF712-BACD-4858-9408-35810DA3AD7C}"/>
                </a:ext>
              </a:extLst>
            </p:cNvPr>
            <p:cNvSpPr>
              <a:spLocks/>
            </p:cNvSpPr>
            <p:nvPr/>
          </p:nvSpPr>
          <p:spPr bwMode="auto">
            <a:xfrm rot="10800000" flipH="1">
              <a:off x="3638593" y="3742657"/>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13" name="Straight Connector 600">
              <a:extLst>
                <a:ext uri="{FF2B5EF4-FFF2-40B4-BE49-F238E27FC236}">
                  <a16:creationId xmlns:a16="http://schemas.microsoft.com/office/drawing/2014/main" id="{8D148D7C-ED41-4B29-A532-3DE4E1DBA668}"/>
                </a:ext>
              </a:extLst>
            </p:cNvPr>
            <p:cNvCxnSpPr>
              <a:cxnSpLocks noChangeShapeType="1"/>
              <a:stCxn id="112" idx="10"/>
            </p:cNvCxnSpPr>
            <p:nvPr/>
          </p:nvCxnSpPr>
          <p:spPr bwMode="auto">
            <a:xfrm flipH="1">
              <a:off x="3757328" y="3947762"/>
              <a:ext cx="0" cy="162326"/>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14" name="Straight Connector 113">
              <a:extLst>
                <a:ext uri="{FF2B5EF4-FFF2-40B4-BE49-F238E27FC236}">
                  <a16:creationId xmlns:a16="http://schemas.microsoft.com/office/drawing/2014/main" id="{D95BEA2A-5F72-483C-8DDF-A2FEA0643648}"/>
                </a:ext>
              </a:extLst>
            </p:cNvPr>
            <p:cNvCxnSpPr/>
            <p:nvPr/>
          </p:nvCxnSpPr>
          <p:spPr>
            <a:xfrm flipV="1">
              <a:off x="3652686" y="4272348"/>
              <a:ext cx="192742" cy="235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1A371B5-D6ED-4B6C-962D-FB35E5DD1A59}"/>
                </a:ext>
              </a:extLst>
            </p:cNvPr>
            <p:cNvCxnSpPr/>
            <p:nvPr/>
          </p:nvCxnSpPr>
          <p:spPr>
            <a:xfrm flipH="1" flipV="1">
              <a:off x="3656392" y="4244352"/>
              <a:ext cx="181691" cy="279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9F71457-68F9-4A22-8527-FD302AA03752}"/>
                </a:ext>
              </a:extLst>
            </p:cNvPr>
            <p:cNvCxnSpPr/>
            <p:nvPr/>
          </p:nvCxnSpPr>
          <p:spPr>
            <a:xfrm flipV="1">
              <a:off x="3662777" y="4218523"/>
              <a:ext cx="192742" cy="235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FB34927D-008D-4CC5-B5EA-304C06526E16}"/>
                </a:ext>
              </a:extLst>
            </p:cNvPr>
            <p:cNvCxnSpPr/>
            <p:nvPr/>
          </p:nvCxnSpPr>
          <p:spPr>
            <a:xfrm flipH="1" flipV="1">
              <a:off x="3666483" y="4190527"/>
              <a:ext cx="181691" cy="279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E1DA6BB8-2DC8-48FC-A078-99904E9FD6F2}"/>
                </a:ext>
              </a:extLst>
            </p:cNvPr>
            <p:cNvCxnSpPr/>
            <p:nvPr/>
          </p:nvCxnSpPr>
          <p:spPr>
            <a:xfrm flipV="1">
              <a:off x="3654593" y="4167345"/>
              <a:ext cx="192742" cy="23548"/>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389674E2-A669-4CF9-A82B-681BA0CBDA7D}"/>
                </a:ext>
              </a:extLst>
            </p:cNvPr>
            <p:cNvCxnSpPr/>
            <p:nvPr/>
          </p:nvCxnSpPr>
          <p:spPr>
            <a:xfrm flipH="1" flipV="1">
              <a:off x="3658299" y="4139349"/>
              <a:ext cx="181691" cy="27996"/>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9C1AE87F-06F3-4EB1-8930-130937848657}"/>
                </a:ext>
              </a:extLst>
            </p:cNvPr>
            <p:cNvCxnSpPr/>
            <p:nvPr/>
          </p:nvCxnSpPr>
          <p:spPr>
            <a:xfrm flipH="1" flipV="1">
              <a:off x="3666483" y="4295898"/>
              <a:ext cx="80755" cy="2685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1F12A9A-59F8-4272-84EF-79C4124EF16C}"/>
                </a:ext>
              </a:extLst>
            </p:cNvPr>
            <p:cNvCxnSpPr/>
            <p:nvPr/>
          </p:nvCxnSpPr>
          <p:spPr>
            <a:xfrm flipH="1">
              <a:off x="3652687" y="4103156"/>
              <a:ext cx="94551" cy="33912"/>
            </a:xfrm>
            <a:prstGeom prst="line">
              <a:avLst/>
            </a:prstGeom>
            <a:ln w="222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Straight Connector 600">
              <a:extLst>
                <a:ext uri="{FF2B5EF4-FFF2-40B4-BE49-F238E27FC236}">
                  <a16:creationId xmlns:a16="http://schemas.microsoft.com/office/drawing/2014/main" id="{D39D9E1F-1680-4874-9663-5506998F307D}"/>
                </a:ext>
              </a:extLst>
            </p:cNvPr>
            <p:cNvCxnSpPr>
              <a:cxnSpLocks noChangeShapeType="1"/>
            </p:cNvCxnSpPr>
            <p:nvPr/>
          </p:nvCxnSpPr>
          <p:spPr bwMode="auto">
            <a:xfrm>
              <a:off x="3736249" y="4324137"/>
              <a:ext cx="0" cy="15096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23" name="Line 237">
              <a:extLst>
                <a:ext uri="{FF2B5EF4-FFF2-40B4-BE49-F238E27FC236}">
                  <a16:creationId xmlns:a16="http://schemas.microsoft.com/office/drawing/2014/main" id="{2857CE91-31F9-447E-AD24-969315FCB244}"/>
                </a:ext>
              </a:extLst>
            </p:cNvPr>
            <p:cNvSpPr>
              <a:spLocks noChangeShapeType="1"/>
            </p:cNvSpPr>
            <p:nvPr/>
          </p:nvSpPr>
          <p:spPr bwMode="auto">
            <a:xfrm rot="10800000">
              <a:off x="3585971" y="4479204"/>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sp>
          <p:nvSpPr>
            <p:cNvPr id="124" name="Line 237">
              <a:extLst>
                <a:ext uri="{FF2B5EF4-FFF2-40B4-BE49-F238E27FC236}">
                  <a16:creationId xmlns:a16="http://schemas.microsoft.com/office/drawing/2014/main" id="{DD8F4D53-B43E-4F67-AD4D-A764F0D04261}"/>
                </a:ext>
              </a:extLst>
            </p:cNvPr>
            <p:cNvSpPr>
              <a:spLocks noChangeShapeType="1"/>
            </p:cNvSpPr>
            <p:nvPr/>
          </p:nvSpPr>
          <p:spPr bwMode="auto">
            <a:xfrm rot="10800000">
              <a:off x="3587326" y="4532922"/>
              <a:ext cx="314922" cy="0"/>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chemeClr val="bg1">
                    <a:lumMod val="50000"/>
                  </a:schemeClr>
                </a:solidFill>
              </a:endParaRPr>
            </a:p>
          </p:txBody>
        </p:sp>
        <p:cxnSp>
          <p:nvCxnSpPr>
            <p:cNvPr id="125" name="Straight Connector 600">
              <a:extLst>
                <a:ext uri="{FF2B5EF4-FFF2-40B4-BE49-F238E27FC236}">
                  <a16:creationId xmlns:a16="http://schemas.microsoft.com/office/drawing/2014/main" id="{40E7D013-7E79-4F90-A82A-FEE7486BBF01}"/>
                </a:ext>
              </a:extLst>
            </p:cNvPr>
            <p:cNvCxnSpPr>
              <a:cxnSpLocks noChangeShapeType="1"/>
            </p:cNvCxnSpPr>
            <p:nvPr/>
          </p:nvCxnSpPr>
          <p:spPr bwMode="auto">
            <a:xfrm>
              <a:off x="3724807" y="4529091"/>
              <a:ext cx="0" cy="356478"/>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26" name="Freeform 599">
              <a:extLst>
                <a:ext uri="{FF2B5EF4-FFF2-40B4-BE49-F238E27FC236}">
                  <a16:creationId xmlns:a16="http://schemas.microsoft.com/office/drawing/2014/main" id="{25CAC3BC-701F-4ED4-BA61-EA7772377D99}"/>
                </a:ext>
              </a:extLst>
            </p:cNvPr>
            <p:cNvSpPr>
              <a:spLocks/>
            </p:cNvSpPr>
            <p:nvPr/>
          </p:nvSpPr>
          <p:spPr bwMode="auto">
            <a:xfrm rot="10800000" flipH="1">
              <a:off x="3638763" y="3409257"/>
              <a:ext cx="176267" cy="205105"/>
            </a:xfrm>
            <a:custGeom>
              <a:avLst/>
              <a:gdLst>
                <a:gd name="T0" fmla="*/ 150882 w 135467"/>
                <a:gd name="T1" fmla="*/ 384049 h 241300"/>
                <a:gd name="T2" fmla="*/ 3080 w 135467"/>
                <a:gd name="T3" fmla="*/ 323410 h 241300"/>
                <a:gd name="T4" fmla="*/ 160119 w 135467"/>
                <a:gd name="T5" fmla="*/ 252664 h 241300"/>
                <a:gd name="T6" fmla="*/ 187832 w 135467"/>
                <a:gd name="T7" fmla="*/ 272877 h 241300"/>
                <a:gd name="T8" fmla="*/ 141644 w 135467"/>
                <a:gd name="T9" fmla="*/ 282983 h 241300"/>
                <a:gd name="T10" fmla="*/ 3080 w 135467"/>
                <a:gd name="T11" fmla="*/ 192025 h 241300"/>
                <a:gd name="T12" fmla="*/ 160119 w 135467"/>
                <a:gd name="T13" fmla="*/ 121279 h 241300"/>
                <a:gd name="T14" fmla="*/ 197070 w 135467"/>
                <a:gd name="T15" fmla="*/ 141492 h 241300"/>
                <a:gd name="T16" fmla="*/ 160119 w 135467"/>
                <a:gd name="T17" fmla="*/ 151598 h 241300"/>
                <a:gd name="T18" fmla="*/ 3080 w 135467"/>
                <a:gd name="T19" fmla="*/ 60639 h 241300"/>
                <a:gd name="T20" fmla="*/ 160119 w 135467"/>
                <a:gd name="T21" fmla="*/ 0 h 241300"/>
                <a:gd name="T22" fmla="*/ 160119 w 135467"/>
                <a:gd name="T23" fmla="*/ 0 h 241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35467" h="241300">
                  <a:moveTo>
                    <a:pt x="103717" y="241300"/>
                  </a:moveTo>
                  <a:cubicBezTo>
                    <a:pt x="52388" y="229129"/>
                    <a:pt x="1059" y="216958"/>
                    <a:pt x="2117" y="203200"/>
                  </a:cubicBezTo>
                  <a:cubicBezTo>
                    <a:pt x="3175" y="189442"/>
                    <a:pt x="88901" y="164042"/>
                    <a:pt x="110067" y="158750"/>
                  </a:cubicBezTo>
                  <a:cubicBezTo>
                    <a:pt x="131233" y="153458"/>
                    <a:pt x="131234" y="168275"/>
                    <a:pt x="129117" y="171450"/>
                  </a:cubicBezTo>
                  <a:cubicBezTo>
                    <a:pt x="127000" y="174625"/>
                    <a:pt x="118534" y="186267"/>
                    <a:pt x="97367" y="177800"/>
                  </a:cubicBezTo>
                  <a:cubicBezTo>
                    <a:pt x="76200" y="169333"/>
                    <a:pt x="0" y="137583"/>
                    <a:pt x="2117" y="120650"/>
                  </a:cubicBezTo>
                  <a:cubicBezTo>
                    <a:pt x="4234" y="103717"/>
                    <a:pt x="87842" y="81492"/>
                    <a:pt x="110067" y="76200"/>
                  </a:cubicBezTo>
                  <a:cubicBezTo>
                    <a:pt x="132292" y="70908"/>
                    <a:pt x="135467" y="85725"/>
                    <a:pt x="135467" y="88900"/>
                  </a:cubicBezTo>
                  <a:cubicBezTo>
                    <a:pt x="135467" y="92075"/>
                    <a:pt x="132292" y="103717"/>
                    <a:pt x="110067" y="95250"/>
                  </a:cubicBezTo>
                  <a:cubicBezTo>
                    <a:pt x="87842" y="86783"/>
                    <a:pt x="2117" y="53975"/>
                    <a:pt x="2117" y="38100"/>
                  </a:cubicBezTo>
                  <a:cubicBezTo>
                    <a:pt x="2117" y="22225"/>
                    <a:pt x="110067" y="0"/>
                    <a:pt x="110067" y="0"/>
                  </a:cubicBezTo>
                </a:path>
              </a:pathLst>
            </a:cu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0000"/>
                </a:solidFill>
              </a:endParaRPr>
            </a:p>
          </p:txBody>
        </p:sp>
        <p:cxnSp>
          <p:nvCxnSpPr>
            <p:cNvPr id="127" name="Straight Connector 600">
              <a:extLst>
                <a:ext uri="{FF2B5EF4-FFF2-40B4-BE49-F238E27FC236}">
                  <a16:creationId xmlns:a16="http://schemas.microsoft.com/office/drawing/2014/main" id="{4E6D558F-E798-4C44-A276-C52B25FF706F}"/>
                </a:ext>
              </a:extLst>
            </p:cNvPr>
            <p:cNvCxnSpPr>
              <a:cxnSpLocks noChangeShapeType="1"/>
            </p:cNvCxnSpPr>
            <p:nvPr/>
          </p:nvCxnSpPr>
          <p:spPr bwMode="auto">
            <a:xfrm>
              <a:off x="3761588" y="3605860"/>
              <a:ext cx="0" cy="147402"/>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cxnSp>
          <p:nvCxnSpPr>
            <p:cNvPr id="128" name="Straight Connector 600">
              <a:extLst>
                <a:ext uri="{FF2B5EF4-FFF2-40B4-BE49-F238E27FC236}">
                  <a16:creationId xmlns:a16="http://schemas.microsoft.com/office/drawing/2014/main" id="{55F02BCE-9B02-4645-A2E1-7D888397209A}"/>
                </a:ext>
              </a:extLst>
            </p:cNvPr>
            <p:cNvCxnSpPr>
              <a:cxnSpLocks noChangeShapeType="1"/>
            </p:cNvCxnSpPr>
            <p:nvPr/>
          </p:nvCxnSpPr>
          <p:spPr bwMode="auto">
            <a:xfrm>
              <a:off x="3765735" y="3083035"/>
              <a:ext cx="0" cy="334893"/>
            </a:xfrm>
            <a:prstGeom prst="line">
              <a:avLst/>
            </a:prstGeom>
            <a:noFill/>
            <a:ln w="25400">
              <a:solidFill>
                <a:schemeClr val="tx1"/>
              </a:solidFill>
              <a:round/>
              <a:headEnd/>
              <a:tailEnd/>
            </a:ln>
            <a:extLst>
              <a:ext uri="{909E8E84-426E-40DD-AFC4-6F175D3DCCD1}">
                <a14:hiddenFill xmlns:a14="http://schemas.microsoft.com/office/drawing/2010/main">
                  <a:solidFill>
                    <a:srgbClr val="FFFFFF"/>
                  </a:solidFill>
                </a14:hiddenFill>
              </a:ext>
            </a:extLst>
          </p:spPr>
        </p:cxnSp>
        <p:sp>
          <p:nvSpPr>
            <p:cNvPr id="129" name="TextBox 128"/>
            <p:cNvSpPr txBox="1"/>
            <p:nvPr/>
          </p:nvSpPr>
          <p:spPr>
            <a:xfrm>
              <a:off x="3823933" y="3782848"/>
              <a:ext cx="367346" cy="369332"/>
            </a:xfrm>
            <a:prstGeom prst="rect">
              <a:avLst/>
            </a:prstGeom>
            <a:noFill/>
          </p:spPr>
          <p:txBody>
            <a:bodyPr wrap="square" rtlCol="0">
              <a:spAutoFit/>
            </a:bodyPr>
            <a:lstStyle/>
            <a:p>
              <a:r>
                <a:rPr lang="en-US" dirty="0" smtClean="0"/>
                <a:t>…</a:t>
              </a:r>
              <a:endParaRPr lang="en-US" dirty="0"/>
            </a:p>
          </p:txBody>
        </p:sp>
        <p:sp>
          <p:nvSpPr>
            <p:cNvPr id="130" name="Rectangle 129">
              <a:extLst>
                <a:ext uri="{FF2B5EF4-FFF2-40B4-BE49-F238E27FC236}">
                  <a16:creationId xmlns:a16="http://schemas.microsoft.com/office/drawing/2014/main" id="{08DD4CC2-193C-4428-9C3C-535FE7B9055F}"/>
                </a:ext>
              </a:extLst>
            </p:cNvPr>
            <p:cNvSpPr/>
            <p:nvPr/>
          </p:nvSpPr>
          <p:spPr>
            <a:xfrm>
              <a:off x="5235335" y="2633484"/>
              <a:ext cx="1035861" cy="369332"/>
            </a:xfrm>
            <a:prstGeom prst="rect">
              <a:avLst/>
            </a:prstGeom>
          </p:spPr>
          <p:txBody>
            <a:bodyPr wrap="none">
              <a:spAutoFit/>
            </a:bodyPr>
            <a:lstStyle/>
            <a:p>
              <a:r>
                <a:rPr lang="en-US" dirty="0" err="1" smtClean="0"/>
                <a:t>L</a:t>
              </a:r>
              <a:r>
                <a:rPr lang="en-US" baseline="-25000" dirty="0" err="1" smtClean="0"/>
                <a:t>PCB_Plane</a:t>
              </a:r>
              <a:endParaRPr lang="en-US" dirty="0"/>
            </a:p>
          </p:txBody>
        </p:sp>
      </p:grpSp>
      <p:pic>
        <p:nvPicPr>
          <p:cNvPr id="7" name="Picture 6"/>
          <p:cNvPicPr>
            <a:picLocks noChangeAspect="1"/>
          </p:cNvPicPr>
          <p:nvPr/>
        </p:nvPicPr>
        <p:blipFill>
          <a:blip r:embed="rId5"/>
          <a:stretch>
            <a:fillRect/>
          </a:stretch>
        </p:blipFill>
        <p:spPr>
          <a:xfrm>
            <a:off x="1727857" y="680709"/>
            <a:ext cx="5121396" cy="3197486"/>
          </a:xfrm>
          <a:prstGeom prst="rect">
            <a:avLst/>
          </a:prstGeom>
        </p:spPr>
      </p:pic>
    </p:spTree>
    <p:extLst>
      <p:ext uri="{BB962C8B-B14F-4D97-AF65-F5344CB8AC3E}">
        <p14:creationId xmlns:p14="http://schemas.microsoft.com/office/powerpoint/2010/main" val="269549709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 y="932997"/>
            <a:ext cx="4238626" cy="5286828"/>
          </a:xfrm>
        </p:spPr>
        <p:txBody>
          <a:bodyPr/>
          <a:lstStyle/>
          <a:p>
            <a:r>
              <a:rPr lang="en-US" sz="2200" dirty="0"/>
              <a:t>All current segments in all layers are modeled (often many thousands or tens of thousands) and self inductances for every segment and </a:t>
            </a:r>
            <a:r>
              <a:rPr lang="en-US" sz="2200" dirty="0" smtClean="0"/>
              <a:t>mutual inductance </a:t>
            </a:r>
            <a:r>
              <a:rPr lang="en-US" sz="2200" dirty="0"/>
              <a:t>between segments are extracted using the (first principles) cavity model and a SPICE model is assembled</a:t>
            </a:r>
            <a:r>
              <a:rPr lang="en-US" sz="2200" dirty="0" smtClean="0"/>
              <a:t>.</a:t>
            </a:r>
          </a:p>
          <a:p>
            <a:r>
              <a:rPr lang="en-US" sz="2200" dirty="0" smtClean="0"/>
              <a:t>Circuit reduction can be done to produce an impedance equivalent circuit model in which the model values can be calculated.  The impedance equivalent circuit model can be directly related to the geometry and current paths</a:t>
            </a:r>
            <a:endParaRPr lang="en-US" sz="2200" dirty="0"/>
          </a:p>
          <a:p>
            <a:endParaRPr lang="en-US" sz="2200" dirty="0"/>
          </a:p>
        </p:txBody>
      </p:sp>
      <p:sp>
        <p:nvSpPr>
          <p:cNvPr id="2" name="Title 1"/>
          <p:cNvSpPr>
            <a:spLocks noGrp="1"/>
          </p:cNvSpPr>
          <p:nvPr>
            <p:ph type="title"/>
          </p:nvPr>
        </p:nvSpPr>
        <p:spPr/>
        <p:txBody>
          <a:bodyPr/>
          <a:lstStyle/>
          <a:p>
            <a:r>
              <a:rPr lang="en-US" dirty="0" smtClean="0"/>
              <a:t>Key Points</a:t>
            </a:r>
            <a:endParaRPr lang="en-US" dirty="0"/>
          </a:p>
        </p:txBody>
      </p:sp>
      <p:pic>
        <p:nvPicPr>
          <p:cNvPr id="4" name="Picture 3"/>
          <p:cNvPicPr>
            <a:picLocks noChangeAspect="1"/>
          </p:cNvPicPr>
          <p:nvPr/>
        </p:nvPicPr>
        <p:blipFill>
          <a:blip r:embed="rId2"/>
          <a:stretch>
            <a:fillRect/>
          </a:stretch>
        </p:blipFill>
        <p:spPr>
          <a:xfrm>
            <a:off x="4429126" y="787054"/>
            <a:ext cx="4627265" cy="2121592"/>
          </a:xfrm>
          <a:prstGeom prst="rect">
            <a:avLst/>
          </a:prstGeom>
        </p:spPr>
      </p:pic>
      <p:pic>
        <p:nvPicPr>
          <p:cNvPr id="6" name="Picture 5"/>
          <p:cNvPicPr>
            <a:picLocks noChangeAspect="1"/>
          </p:cNvPicPr>
          <p:nvPr/>
        </p:nvPicPr>
        <p:blipFill>
          <a:blip r:embed="rId3"/>
          <a:stretch>
            <a:fillRect/>
          </a:stretch>
        </p:blipFill>
        <p:spPr>
          <a:xfrm>
            <a:off x="4900929" y="3012470"/>
            <a:ext cx="3395346" cy="3451526"/>
          </a:xfrm>
          <a:prstGeom prst="rect">
            <a:avLst/>
          </a:prstGeom>
        </p:spPr>
      </p:pic>
    </p:spTree>
    <p:extLst>
      <p:ext uri="{BB962C8B-B14F-4D97-AF65-F5344CB8AC3E}">
        <p14:creationId xmlns:p14="http://schemas.microsoft.com/office/powerpoint/2010/main" val="104558318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852584" cy="5286375"/>
          </a:xfrm>
        </p:spPr>
        <p:txBody>
          <a:bodyPr/>
          <a:lstStyle/>
          <a:p>
            <a:pPr eaLnBrk="1" hangingPunct="1">
              <a:spcBef>
                <a:spcPts val="0"/>
              </a:spcBef>
            </a:pPr>
            <a:r>
              <a:rPr lang="en-US" dirty="0" smtClean="0">
                <a:solidFill>
                  <a:schemeClr val="bg1">
                    <a:lumMod val="75000"/>
                  </a:schemeClr>
                </a:solidFill>
              </a:rPr>
              <a:t>The PDN problem </a:t>
            </a:r>
          </a:p>
          <a:p>
            <a:pPr eaLnBrk="1" hangingPunct="1">
              <a:spcBef>
                <a:spcPts val="0"/>
              </a:spcBef>
            </a:pPr>
            <a:r>
              <a:rPr lang="en-US" dirty="0" smtClean="0">
                <a:solidFill>
                  <a:schemeClr val="bg1">
                    <a:lumMod val="75000"/>
                  </a:schemeClr>
                </a:solidFill>
              </a:rPr>
              <a:t>Noise on the PDN and an FPGA example</a:t>
            </a:r>
          </a:p>
          <a:p>
            <a:pPr eaLnBrk="1" hangingPunct="1">
              <a:spcBef>
                <a:spcPts val="0"/>
              </a:spcBef>
            </a:pPr>
            <a:r>
              <a:rPr lang="en-US" dirty="0" smtClean="0">
                <a:solidFill>
                  <a:schemeClr val="bg1">
                    <a:lumMod val="75000"/>
                  </a:schemeClr>
                </a:solidFill>
              </a:rPr>
              <a:t>PDN design considerations</a:t>
            </a:r>
          </a:p>
          <a:p>
            <a:pPr eaLnBrk="1" hangingPunct="1">
              <a:spcBef>
                <a:spcPts val="0"/>
              </a:spcBef>
            </a:pPr>
            <a:r>
              <a:rPr lang="en-US" dirty="0" smtClean="0">
                <a:solidFill>
                  <a:schemeClr val="bg1">
                    <a:lumMod val="75000"/>
                  </a:schemeClr>
                </a:solidFill>
              </a:rPr>
              <a:t>A couple of preliminary concepts</a:t>
            </a:r>
          </a:p>
          <a:p>
            <a:pPr eaLnBrk="1" hangingPunct="1">
              <a:spcBef>
                <a:spcPts val="0"/>
              </a:spcBef>
            </a:pPr>
            <a:r>
              <a:rPr lang="en-US" dirty="0" smtClean="0">
                <a:solidFill>
                  <a:schemeClr val="bg1">
                    <a:lumMod val="75000"/>
                  </a:schemeClr>
                </a:solidFill>
              </a:rPr>
              <a:t>Current and inductance physics</a:t>
            </a:r>
          </a:p>
          <a:p>
            <a:pPr eaLnBrk="1" hangingPunct="1">
              <a:spcBef>
                <a:spcPts val="0"/>
              </a:spcBef>
            </a:pPr>
            <a:r>
              <a:rPr lang="en-US" dirty="0" smtClean="0">
                <a:solidFill>
                  <a:schemeClr val="bg1">
                    <a:lumMod val="75000"/>
                  </a:schemeClr>
                </a:solidFill>
              </a:rPr>
              <a:t>A reduced order circuit model from a first principles formulation</a:t>
            </a:r>
          </a:p>
          <a:p>
            <a:pPr eaLnBrk="1" hangingPunct="1">
              <a:spcBef>
                <a:spcPts val="0"/>
              </a:spcBef>
            </a:pPr>
            <a:r>
              <a:rPr lang="en-US" dirty="0" smtClean="0"/>
              <a:t>Characteristic Z</a:t>
            </a:r>
            <a:r>
              <a:rPr lang="en-US" baseline="-25000" dirty="0" smtClean="0"/>
              <a:t>PDN</a:t>
            </a:r>
            <a:r>
              <a:rPr lang="en-US" dirty="0" smtClean="0"/>
              <a:t> and relationship to physics</a:t>
            </a:r>
          </a:p>
          <a:p>
            <a:pPr lvl="1" eaLnBrk="1" hangingPunct="1">
              <a:spcBef>
                <a:spcPts val="0"/>
              </a:spcBef>
            </a:pPr>
            <a:r>
              <a:rPr lang="en-US" dirty="0" smtClean="0"/>
              <a:t>Characteristic Z</a:t>
            </a:r>
            <a:r>
              <a:rPr lang="en-US" baseline="-25000" dirty="0" smtClean="0"/>
              <a:t>PDN</a:t>
            </a:r>
            <a:r>
              <a:rPr lang="en-US" dirty="0" smtClean="0"/>
              <a:t> response resulting from current-path physics and associated inductance</a:t>
            </a:r>
          </a:p>
          <a:p>
            <a:pPr lvl="1" eaLnBrk="1" hangingPunct="1">
              <a:spcBef>
                <a:spcPts val="0"/>
              </a:spcBef>
            </a:pPr>
            <a:r>
              <a:rPr lang="en-US" dirty="0" smtClean="0"/>
              <a:t>Relating the </a:t>
            </a:r>
            <a:r>
              <a:rPr lang="en-US" dirty="0"/>
              <a:t>Z</a:t>
            </a:r>
            <a:r>
              <a:rPr lang="en-US" baseline="-25000" dirty="0"/>
              <a:t>PDN</a:t>
            </a:r>
            <a:r>
              <a:rPr lang="en-US" dirty="0"/>
              <a:t> response </a:t>
            </a:r>
            <a:r>
              <a:rPr lang="en-US" dirty="0" smtClean="0"/>
              <a:t>to geometry and the impedance equivalent circuit model</a:t>
            </a:r>
          </a:p>
          <a:p>
            <a:pPr lvl="1" eaLnBrk="1" hangingPunct="1">
              <a:spcBef>
                <a:spcPts val="0"/>
              </a:spcBef>
            </a:pPr>
            <a:r>
              <a:rPr lang="en-US" dirty="0"/>
              <a:t>Z</a:t>
            </a:r>
            <a:r>
              <a:rPr lang="en-US" baseline="-25000" dirty="0"/>
              <a:t>PDN</a:t>
            </a:r>
            <a:r>
              <a:rPr lang="en-US" dirty="0"/>
              <a:t> </a:t>
            </a:r>
            <a:r>
              <a:rPr lang="en-US" dirty="0" smtClean="0"/>
              <a:t>frequency response related to physics</a:t>
            </a:r>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780244500"/>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3611"/>
            <a:ext cx="8622629" cy="842731"/>
          </a:xfrm>
        </p:spPr>
        <p:txBody>
          <a:bodyPr/>
          <a:lstStyle/>
          <a:p>
            <a:r>
              <a:rPr lang="en-US" dirty="0" smtClean="0"/>
              <a:t>Resulting Z</a:t>
            </a:r>
            <a:r>
              <a:rPr lang="en-US" baseline="-25000" dirty="0" smtClean="0"/>
              <a:t>PDN</a:t>
            </a:r>
            <a:r>
              <a:rPr lang="en-US" dirty="0" smtClean="0"/>
              <a:t> Response</a:t>
            </a:r>
            <a:endParaRPr lang="en-US" dirty="0"/>
          </a:p>
        </p:txBody>
      </p:sp>
      <p:pic>
        <p:nvPicPr>
          <p:cNvPr id="132" name="Picture 131"/>
          <p:cNvPicPr>
            <a:picLocks noChangeAspect="1"/>
          </p:cNvPicPr>
          <p:nvPr/>
        </p:nvPicPr>
        <p:blipFill>
          <a:blip r:embed="rId2"/>
          <a:stretch>
            <a:fillRect/>
          </a:stretch>
        </p:blipFill>
        <p:spPr>
          <a:xfrm>
            <a:off x="123167" y="3830172"/>
            <a:ext cx="3980754" cy="2985566"/>
          </a:xfrm>
          <a:prstGeom prst="rect">
            <a:avLst/>
          </a:prstGeom>
        </p:spPr>
      </p:pic>
      <p:grpSp>
        <p:nvGrpSpPr>
          <p:cNvPr id="4" name="Group 3"/>
          <p:cNvGrpSpPr/>
          <p:nvPr/>
        </p:nvGrpSpPr>
        <p:grpSpPr>
          <a:xfrm>
            <a:off x="256032" y="1128153"/>
            <a:ext cx="3186992" cy="2824180"/>
            <a:chOff x="5294964" y="1230269"/>
            <a:chExt cx="3186992" cy="2824180"/>
          </a:xfrm>
        </p:grpSpPr>
        <p:grpSp>
          <p:nvGrpSpPr>
            <p:cNvPr id="134" name="Group 133"/>
            <p:cNvGrpSpPr/>
            <p:nvPr/>
          </p:nvGrpSpPr>
          <p:grpSpPr>
            <a:xfrm>
              <a:off x="5294964" y="1230269"/>
              <a:ext cx="3186992" cy="2824180"/>
              <a:chOff x="3814266" y="1295400"/>
              <a:chExt cx="4988422" cy="3917950"/>
            </a:xfrm>
          </p:grpSpPr>
          <p:grpSp>
            <p:nvGrpSpPr>
              <p:cNvPr id="135" name="Group 493"/>
              <p:cNvGrpSpPr>
                <a:grpSpLocks/>
              </p:cNvGrpSpPr>
              <p:nvPr/>
            </p:nvGrpSpPr>
            <p:grpSpPr bwMode="auto">
              <a:xfrm>
                <a:off x="4992688" y="1371600"/>
                <a:ext cx="3810000" cy="3124200"/>
                <a:chOff x="1192213" y="522288"/>
                <a:chExt cx="7088188" cy="5586413"/>
              </a:xfrm>
            </p:grpSpPr>
            <p:sp>
              <p:nvSpPr>
                <p:cNvPr id="155" name="Rectangle 253"/>
                <p:cNvSpPr>
                  <a:spLocks noChangeArrowheads="1"/>
                </p:cNvSpPr>
                <p:nvPr/>
              </p:nvSpPr>
              <p:spPr bwMode="auto">
                <a:xfrm>
                  <a:off x="1192213" y="522288"/>
                  <a:ext cx="7086600" cy="5584825"/>
                </a:xfrm>
                <a:prstGeom prst="rect">
                  <a:avLst/>
                </a:prstGeom>
                <a:noFill/>
                <a:ln w="19050">
                  <a:solidFill>
                    <a:srgbClr val="FFFFFF"/>
                  </a:solidFill>
                  <a:miter lim="800000"/>
                  <a:headEnd/>
                  <a:tailEnd/>
                </a:ln>
              </p:spPr>
              <p:txBody>
                <a:bodyPr/>
                <a:lstStyle/>
                <a:p>
                  <a:endParaRPr lang="ko-KR" altLang="en-US">
                    <a:ea typeface="Gulim" pitchFamily="34" charset="-127"/>
                  </a:endParaRPr>
                </a:p>
              </p:txBody>
            </p:sp>
            <p:sp>
              <p:nvSpPr>
                <p:cNvPr id="156" name="Line 254"/>
                <p:cNvSpPr>
                  <a:spLocks noChangeShapeType="1"/>
                </p:cNvSpPr>
                <p:nvPr/>
              </p:nvSpPr>
              <p:spPr bwMode="auto">
                <a:xfrm>
                  <a:off x="1192213" y="522288"/>
                  <a:ext cx="7086600" cy="1588"/>
                </a:xfrm>
                <a:prstGeom prst="line">
                  <a:avLst/>
                </a:prstGeom>
                <a:noFill/>
                <a:ln w="19050">
                  <a:solidFill>
                    <a:srgbClr val="000000"/>
                  </a:solidFill>
                  <a:round/>
                  <a:headEnd/>
                  <a:tailEnd/>
                </a:ln>
              </p:spPr>
              <p:txBody>
                <a:bodyPr/>
                <a:lstStyle/>
                <a:p>
                  <a:endParaRPr lang="en-US"/>
                </a:p>
              </p:txBody>
            </p:sp>
            <p:sp>
              <p:nvSpPr>
                <p:cNvPr id="157" name="Line 255"/>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158" name="Line 256"/>
                <p:cNvSpPr>
                  <a:spLocks noChangeShapeType="1"/>
                </p:cNvSpPr>
                <p:nvPr/>
              </p:nvSpPr>
              <p:spPr bwMode="auto">
                <a:xfrm flipV="1">
                  <a:off x="8278813" y="522288"/>
                  <a:ext cx="1588" cy="5584825"/>
                </a:xfrm>
                <a:prstGeom prst="line">
                  <a:avLst/>
                </a:prstGeom>
                <a:noFill/>
                <a:ln w="19050">
                  <a:solidFill>
                    <a:srgbClr val="000000"/>
                  </a:solidFill>
                  <a:round/>
                  <a:headEnd/>
                  <a:tailEnd/>
                </a:ln>
              </p:spPr>
              <p:txBody>
                <a:bodyPr/>
                <a:lstStyle/>
                <a:p>
                  <a:endParaRPr lang="en-US"/>
                </a:p>
              </p:txBody>
            </p:sp>
            <p:sp>
              <p:nvSpPr>
                <p:cNvPr id="159" name="Line 257"/>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160" name="Line 258"/>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161" name="Line 259"/>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162" name="Line 260"/>
                <p:cNvSpPr>
                  <a:spLocks noChangeShapeType="1"/>
                </p:cNvSpPr>
                <p:nvPr/>
              </p:nvSpPr>
              <p:spPr bwMode="auto">
                <a:xfrm flipV="1">
                  <a:off x="1322388" y="6057901"/>
                  <a:ext cx="1588" cy="49213"/>
                </a:xfrm>
                <a:prstGeom prst="line">
                  <a:avLst/>
                </a:prstGeom>
                <a:noFill/>
                <a:ln w="19050">
                  <a:solidFill>
                    <a:srgbClr val="000000"/>
                  </a:solidFill>
                  <a:round/>
                  <a:headEnd/>
                  <a:tailEnd/>
                </a:ln>
              </p:spPr>
              <p:txBody>
                <a:bodyPr/>
                <a:lstStyle/>
                <a:p>
                  <a:endParaRPr lang="en-US"/>
                </a:p>
              </p:txBody>
            </p:sp>
            <p:sp>
              <p:nvSpPr>
                <p:cNvPr id="163" name="Line 261"/>
                <p:cNvSpPr>
                  <a:spLocks noChangeShapeType="1"/>
                </p:cNvSpPr>
                <p:nvPr/>
              </p:nvSpPr>
              <p:spPr bwMode="auto">
                <a:xfrm>
                  <a:off x="1322388" y="522288"/>
                  <a:ext cx="1588" cy="33338"/>
                </a:xfrm>
                <a:prstGeom prst="line">
                  <a:avLst/>
                </a:prstGeom>
                <a:noFill/>
                <a:ln w="19050">
                  <a:solidFill>
                    <a:srgbClr val="000000"/>
                  </a:solidFill>
                  <a:round/>
                  <a:headEnd/>
                  <a:tailEnd/>
                </a:ln>
              </p:spPr>
              <p:txBody>
                <a:bodyPr/>
                <a:lstStyle/>
                <a:p>
                  <a:endParaRPr lang="en-US"/>
                </a:p>
              </p:txBody>
            </p:sp>
            <p:sp>
              <p:nvSpPr>
                <p:cNvPr id="164" name="Line 262"/>
                <p:cNvSpPr>
                  <a:spLocks noChangeShapeType="1"/>
                </p:cNvSpPr>
                <p:nvPr/>
              </p:nvSpPr>
              <p:spPr bwMode="auto">
                <a:xfrm flipV="1">
                  <a:off x="1257301" y="6057901"/>
                  <a:ext cx="1588" cy="49213"/>
                </a:xfrm>
                <a:prstGeom prst="line">
                  <a:avLst/>
                </a:prstGeom>
                <a:noFill/>
                <a:ln w="19050">
                  <a:solidFill>
                    <a:srgbClr val="000000"/>
                  </a:solidFill>
                  <a:round/>
                  <a:headEnd/>
                  <a:tailEnd/>
                </a:ln>
              </p:spPr>
              <p:txBody>
                <a:bodyPr/>
                <a:lstStyle/>
                <a:p>
                  <a:endParaRPr lang="en-US"/>
                </a:p>
              </p:txBody>
            </p:sp>
            <p:sp>
              <p:nvSpPr>
                <p:cNvPr id="165" name="Line 263"/>
                <p:cNvSpPr>
                  <a:spLocks noChangeShapeType="1"/>
                </p:cNvSpPr>
                <p:nvPr/>
              </p:nvSpPr>
              <p:spPr bwMode="auto">
                <a:xfrm>
                  <a:off x="1257301" y="522288"/>
                  <a:ext cx="1588" cy="33338"/>
                </a:xfrm>
                <a:prstGeom prst="line">
                  <a:avLst/>
                </a:prstGeom>
                <a:noFill/>
                <a:ln w="19050">
                  <a:solidFill>
                    <a:srgbClr val="000000"/>
                  </a:solidFill>
                  <a:round/>
                  <a:headEnd/>
                  <a:tailEnd/>
                </a:ln>
              </p:spPr>
              <p:txBody>
                <a:bodyPr/>
                <a:lstStyle/>
                <a:p>
                  <a:endParaRPr lang="en-US"/>
                </a:p>
              </p:txBody>
            </p:sp>
            <p:sp>
              <p:nvSpPr>
                <p:cNvPr id="166" name="Line 264"/>
                <p:cNvSpPr>
                  <a:spLocks noChangeShapeType="1"/>
                </p:cNvSpPr>
                <p:nvPr/>
              </p:nvSpPr>
              <p:spPr bwMode="auto">
                <a:xfrm flipV="1">
                  <a:off x="1322388" y="6024563"/>
                  <a:ext cx="1588" cy="82550"/>
                </a:xfrm>
                <a:prstGeom prst="line">
                  <a:avLst/>
                </a:prstGeom>
                <a:noFill/>
                <a:ln w="19050">
                  <a:solidFill>
                    <a:srgbClr val="000000"/>
                  </a:solidFill>
                  <a:round/>
                  <a:headEnd/>
                  <a:tailEnd/>
                </a:ln>
              </p:spPr>
              <p:txBody>
                <a:bodyPr/>
                <a:lstStyle/>
                <a:p>
                  <a:endParaRPr lang="en-US"/>
                </a:p>
              </p:txBody>
            </p:sp>
            <p:sp>
              <p:nvSpPr>
                <p:cNvPr id="167" name="Line 265"/>
                <p:cNvSpPr>
                  <a:spLocks noChangeShapeType="1"/>
                </p:cNvSpPr>
                <p:nvPr/>
              </p:nvSpPr>
              <p:spPr bwMode="auto">
                <a:xfrm>
                  <a:off x="1322388" y="522288"/>
                  <a:ext cx="1588" cy="65088"/>
                </a:xfrm>
                <a:prstGeom prst="line">
                  <a:avLst/>
                </a:prstGeom>
                <a:noFill/>
                <a:ln w="19050">
                  <a:solidFill>
                    <a:srgbClr val="000000"/>
                  </a:solidFill>
                  <a:round/>
                  <a:headEnd/>
                  <a:tailEnd/>
                </a:ln>
              </p:spPr>
              <p:txBody>
                <a:bodyPr/>
                <a:lstStyle/>
                <a:p>
                  <a:endParaRPr lang="en-US"/>
                </a:p>
              </p:txBody>
            </p:sp>
            <p:sp>
              <p:nvSpPr>
                <p:cNvPr id="168" name="Line 268"/>
                <p:cNvSpPr>
                  <a:spLocks noChangeShapeType="1"/>
                </p:cNvSpPr>
                <p:nvPr/>
              </p:nvSpPr>
              <p:spPr bwMode="auto">
                <a:xfrm flipV="1">
                  <a:off x="1763713" y="6057901"/>
                  <a:ext cx="1588" cy="49213"/>
                </a:xfrm>
                <a:prstGeom prst="line">
                  <a:avLst/>
                </a:prstGeom>
                <a:noFill/>
                <a:ln w="19050">
                  <a:solidFill>
                    <a:srgbClr val="000000"/>
                  </a:solidFill>
                  <a:round/>
                  <a:headEnd/>
                  <a:tailEnd/>
                </a:ln>
              </p:spPr>
              <p:txBody>
                <a:bodyPr/>
                <a:lstStyle/>
                <a:p>
                  <a:endParaRPr lang="en-US"/>
                </a:p>
              </p:txBody>
            </p:sp>
            <p:sp>
              <p:nvSpPr>
                <p:cNvPr id="169" name="Line 269"/>
                <p:cNvSpPr>
                  <a:spLocks noChangeShapeType="1"/>
                </p:cNvSpPr>
                <p:nvPr/>
              </p:nvSpPr>
              <p:spPr bwMode="auto">
                <a:xfrm>
                  <a:off x="1763713" y="522288"/>
                  <a:ext cx="1588" cy="33338"/>
                </a:xfrm>
                <a:prstGeom prst="line">
                  <a:avLst/>
                </a:prstGeom>
                <a:noFill/>
                <a:ln w="19050">
                  <a:solidFill>
                    <a:srgbClr val="000000"/>
                  </a:solidFill>
                  <a:round/>
                  <a:headEnd/>
                  <a:tailEnd/>
                </a:ln>
              </p:spPr>
              <p:txBody>
                <a:bodyPr/>
                <a:lstStyle/>
                <a:p>
                  <a:endParaRPr lang="en-US"/>
                </a:p>
              </p:txBody>
            </p:sp>
            <p:sp>
              <p:nvSpPr>
                <p:cNvPr id="170" name="Line 270"/>
                <p:cNvSpPr>
                  <a:spLocks noChangeShapeType="1"/>
                </p:cNvSpPr>
                <p:nvPr/>
              </p:nvSpPr>
              <p:spPr bwMode="auto">
                <a:xfrm flipV="1">
                  <a:off x="2024063" y="6057901"/>
                  <a:ext cx="1588" cy="49213"/>
                </a:xfrm>
                <a:prstGeom prst="line">
                  <a:avLst/>
                </a:prstGeom>
                <a:noFill/>
                <a:ln w="19050">
                  <a:solidFill>
                    <a:srgbClr val="000000"/>
                  </a:solidFill>
                  <a:round/>
                  <a:headEnd/>
                  <a:tailEnd/>
                </a:ln>
              </p:spPr>
              <p:txBody>
                <a:bodyPr/>
                <a:lstStyle/>
                <a:p>
                  <a:endParaRPr lang="en-US"/>
                </a:p>
              </p:txBody>
            </p:sp>
            <p:sp>
              <p:nvSpPr>
                <p:cNvPr id="171" name="Line 271"/>
                <p:cNvSpPr>
                  <a:spLocks noChangeShapeType="1"/>
                </p:cNvSpPr>
                <p:nvPr/>
              </p:nvSpPr>
              <p:spPr bwMode="auto">
                <a:xfrm>
                  <a:off x="2024063" y="522288"/>
                  <a:ext cx="1588" cy="33338"/>
                </a:xfrm>
                <a:prstGeom prst="line">
                  <a:avLst/>
                </a:prstGeom>
                <a:noFill/>
                <a:ln w="19050">
                  <a:solidFill>
                    <a:srgbClr val="000000"/>
                  </a:solidFill>
                  <a:round/>
                  <a:headEnd/>
                  <a:tailEnd/>
                </a:ln>
              </p:spPr>
              <p:txBody>
                <a:bodyPr/>
                <a:lstStyle/>
                <a:p>
                  <a:endParaRPr lang="en-US"/>
                </a:p>
              </p:txBody>
            </p:sp>
            <p:sp>
              <p:nvSpPr>
                <p:cNvPr id="172" name="Line 272"/>
                <p:cNvSpPr>
                  <a:spLocks noChangeShapeType="1"/>
                </p:cNvSpPr>
                <p:nvPr/>
              </p:nvSpPr>
              <p:spPr bwMode="auto">
                <a:xfrm flipV="1">
                  <a:off x="2205038" y="6057901"/>
                  <a:ext cx="1588" cy="49213"/>
                </a:xfrm>
                <a:prstGeom prst="line">
                  <a:avLst/>
                </a:prstGeom>
                <a:noFill/>
                <a:ln w="19050">
                  <a:solidFill>
                    <a:srgbClr val="000000"/>
                  </a:solidFill>
                  <a:round/>
                  <a:headEnd/>
                  <a:tailEnd/>
                </a:ln>
              </p:spPr>
              <p:txBody>
                <a:bodyPr/>
                <a:lstStyle/>
                <a:p>
                  <a:endParaRPr lang="en-US"/>
                </a:p>
              </p:txBody>
            </p:sp>
            <p:sp>
              <p:nvSpPr>
                <p:cNvPr id="173" name="Line 273"/>
                <p:cNvSpPr>
                  <a:spLocks noChangeShapeType="1"/>
                </p:cNvSpPr>
                <p:nvPr/>
              </p:nvSpPr>
              <p:spPr bwMode="auto">
                <a:xfrm>
                  <a:off x="2205038" y="522288"/>
                  <a:ext cx="1588" cy="33338"/>
                </a:xfrm>
                <a:prstGeom prst="line">
                  <a:avLst/>
                </a:prstGeom>
                <a:noFill/>
                <a:ln w="19050">
                  <a:solidFill>
                    <a:srgbClr val="000000"/>
                  </a:solidFill>
                  <a:round/>
                  <a:headEnd/>
                  <a:tailEnd/>
                </a:ln>
              </p:spPr>
              <p:txBody>
                <a:bodyPr/>
                <a:lstStyle/>
                <a:p>
                  <a:endParaRPr lang="en-US"/>
                </a:p>
              </p:txBody>
            </p:sp>
            <p:sp>
              <p:nvSpPr>
                <p:cNvPr id="174" name="Line 274"/>
                <p:cNvSpPr>
                  <a:spLocks noChangeShapeType="1"/>
                </p:cNvSpPr>
                <p:nvPr/>
              </p:nvSpPr>
              <p:spPr bwMode="auto">
                <a:xfrm flipV="1">
                  <a:off x="2335213" y="6057901"/>
                  <a:ext cx="1588" cy="49213"/>
                </a:xfrm>
                <a:prstGeom prst="line">
                  <a:avLst/>
                </a:prstGeom>
                <a:noFill/>
                <a:ln w="19050">
                  <a:solidFill>
                    <a:srgbClr val="000000"/>
                  </a:solidFill>
                  <a:round/>
                  <a:headEnd/>
                  <a:tailEnd/>
                </a:ln>
              </p:spPr>
              <p:txBody>
                <a:bodyPr/>
                <a:lstStyle/>
                <a:p>
                  <a:endParaRPr lang="en-US"/>
                </a:p>
              </p:txBody>
            </p:sp>
            <p:sp>
              <p:nvSpPr>
                <p:cNvPr id="175" name="Line 275"/>
                <p:cNvSpPr>
                  <a:spLocks noChangeShapeType="1"/>
                </p:cNvSpPr>
                <p:nvPr/>
              </p:nvSpPr>
              <p:spPr bwMode="auto">
                <a:xfrm>
                  <a:off x="2335213" y="522288"/>
                  <a:ext cx="1588" cy="33338"/>
                </a:xfrm>
                <a:prstGeom prst="line">
                  <a:avLst/>
                </a:prstGeom>
                <a:noFill/>
                <a:ln w="19050">
                  <a:solidFill>
                    <a:srgbClr val="000000"/>
                  </a:solidFill>
                  <a:round/>
                  <a:headEnd/>
                  <a:tailEnd/>
                </a:ln>
              </p:spPr>
              <p:txBody>
                <a:bodyPr/>
                <a:lstStyle/>
                <a:p>
                  <a:endParaRPr lang="en-US"/>
                </a:p>
              </p:txBody>
            </p:sp>
            <p:sp>
              <p:nvSpPr>
                <p:cNvPr id="176" name="Line 276"/>
                <p:cNvSpPr>
                  <a:spLocks noChangeShapeType="1"/>
                </p:cNvSpPr>
                <p:nvPr/>
              </p:nvSpPr>
              <p:spPr bwMode="auto">
                <a:xfrm flipV="1">
                  <a:off x="2449513" y="6057901"/>
                  <a:ext cx="1588" cy="49213"/>
                </a:xfrm>
                <a:prstGeom prst="line">
                  <a:avLst/>
                </a:prstGeom>
                <a:noFill/>
                <a:ln w="19050">
                  <a:solidFill>
                    <a:srgbClr val="000000"/>
                  </a:solidFill>
                  <a:round/>
                  <a:headEnd/>
                  <a:tailEnd/>
                </a:ln>
              </p:spPr>
              <p:txBody>
                <a:bodyPr/>
                <a:lstStyle/>
                <a:p>
                  <a:endParaRPr lang="en-US"/>
                </a:p>
              </p:txBody>
            </p:sp>
            <p:sp>
              <p:nvSpPr>
                <p:cNvPr id="177" name="Line 277"/>
                <p:cNvSpPr>
                  <a:spLocks noChangeShapeType="1"/>
                </p:cNvSpPr>
                <p:nvPr/>
              </p:nvSpPr>
              <p:spPr bwMode="auto">
                <a:xfrm>
                  <a:off x="2449513" y="522288"/>
                  <a:ext cx="1588" cy="33338"/>
                </a:xfrm>
                <a:prstGeom prst="line">
                  <a:avLst/>
                </a:prstGeom>
                <a:noFill/>
                <a:ln w="19050">
                  <a:solidFill>
                    <a:srgbClr val="000000"/>
                  </a:solidFill>
                  <a:round/>
                  <a:headEnd/>
                  <a:tailEnd/>
                </a:ln>
              </p:spPr>
              <p:txBody>
                <a:bodyPr/>
                <a:lstStyle/>
                <a:p>
                  <a:endParaRPr lang="en-US"/>
                </a:p>
              </p:txBody>
            </p:sp>
            <p:sp>
              <p:nvSpPr>
                <p:cNvPr id="178" name="Line 278"/>
                <p:cNvSpPr>
                  <a:spLocks noChangeShapeType="1"/>
                </p:cNvSpPr>
                <p:nvPr/>
              </p:nvSpPr>
              <p:spPr bwMode="auto">
                <a:xfrm flipV="1">
                  <a:off x="2547938" y="6057901"/>
                  <a:ext cx="1588" cy="49213"/>
                </a:xfrm>
                <a:prstGeom prst="line">
                  <a:avLst/>
                </a:prstGeom>
                <a:noFill/>
                <a:ln w="19050">
                  <a:solidFill>
                    <a:srgbClr val="000000"/>
                  </a:solidFill>
                  <a:round/>
                  <a:headEnd/>
                  <a:tailEnd/>
                </a:ln>
              </p:spPr>
              <p:txBody>
                <a:bodyPr/>
                <a:lstStyle/>
                <a:p>
                  <a:endParaRPr lang="en-US"/>
                </a:p>
              </p:txBody>
            </p:sp>
            <p:sp>
              <p:nvSpPr>
                <p:cNvPr id="179" name="Line 279"/>
                <p:cNvSpPr>
                  <a:spLocks noChangeShapeType="1"/>
                </p:cNvSpPr>
                <p:nvPr/>
              </p:nvSpPr>
              <p:spPr bwMode="auto">
                <a:xfrm>
                  <a:off x="2547938" y="522288"/>
                  <a:ext cx="1588" cy="33338"/>
                </a:xfrm>
                <a:prstGeom prst="line">
                  <a:avLst/>
                </a:prstGeom>
                <a:noFill/>
                <a:ln w="19050">
                  <a:solidFill>
                    <a:srgbClr val="000000"/>
                  </a:solidFill>
                  <a:round/>
                  <a:headEnd/>
                  <a:tailEnd/>
                </a:ln>
              </p:spPr>
              <p:txBody>
                <a:bodyPr/>
                <a:lstStyle/>
                <a:p>
                  <a:endParaRPr lang="en-US"/>
                </a:p>
              </p:txBody>
            </p:sp>
            <p:sp>
              <p:nvSpPr>
                <p:cNvPr id="180" name="Line 280"/>
                <p:cNvSpPr>
                  <a:spLocks noChangeShapeType="1"/>
                </p:cNvSpPr>
                <p:nvPr/>
              </p:nvSpPr>
              <p:spPr bwMode="auto">
                <a:xfrm flipV="1">
                  <a:off x="2644776" y="6057901"/>
                  <a:ext cx="1588" cy="49213"/>
                </a:xfrm>
                <a:prstGeom prst="line">
                  <a:avLst/>
                </a:prstGeom>
                <a:noFill/>
                <a:ln w="19050">
                  <a:solidFill>
                    <a:srgbClr val="000000"/>
                  </a:solidFill>
                  <a:round/>
                  <a:headEnd/>
                  <a:tailEnd/>
                </a:ln>
              </p:spPr>
              <p:txBody>
                <a:bodyPr/>
                <a:lstStyle/>
                <a:p>
                  <a:endParaRPr lang="en-US"/>
                </a:p>
              </p:txBody>
            </p:sp>
            <p:sp>
              <p:nvSpPr>
                <p:cNvPr id="181" name="Line 281"/>
                <p:cNvSpPr>
                  <a:spLocks noChangeShapeType="1"/>
                </p:cNvSpPr>
                <p:nvPr/>
              </p:nvSpPr>
              <p:spPr bwMode="auto">
                <a:xfrm>
                  <a:off x="2644776" y="522288"/>
                  <a:ext cx="1588" cy="33338"/>
                </a:xfrm>
                <a:prstGeom prst="line">
                  <a:avLst/>
                </a:prstGeom>
                <a:noFill/>
                <a:ln w="19050">
                  <a:solidFill>
                    <a:srgbClr val="000000"/>
                  </a:solidFill>
                  <a:round/>
                  <a:headEnd/>
                  <a:tailEnd/>
                </a:ln>
              </p:spPr>
              <p:txBody>
                <a:bodyPr/>
                <a:lstStyle/>
                <a:p>
                  <a:endParaRPr lang="en-US"/>
                </a:p>
              </p:txBody>
            </p:sp>
            <p:sp>
              <p:nvSpPr>
                <p:cNvPr id="182" name="Line 282"/>
                <p:cNvSpPr>
                  <a:spLocks noChangeShapeType="1"/>
                </p:cNvSpPr>
                <p:nvPr/>
              </p:nvSpPr>
              <p:spPr bwMode="auto">
                <a:xfrm flipV="1">
                  <a:off x="2709863" y="6057901"/>
                  <a:ext cx="1588" cy="49213"/>
                </a:xfrm>
                <a:prstGeom prst="line">
                  <a:avLst/>
                </a:prstGeom>
                <a:noFill/>
                <a:ln w="19050">
                  <a:solidFill>
                    <a:srgbClr val="000000"/>
                  </a:solidFill>
                  <a:round/>
                  <a:headEnd/>
                  <a:tailEnd/>
                </a:ln>
              </p:spPr>
              <p:txBody>
                <a:bodyPr/>
                <a:lstStyle/>
                <a:p>
                  <a:endParaRPr lang="en-US"/>
                </a:p>
              </p:txBody>
            </p:sp>
            <p:sp>
              <p:nvSpPr>
                <p:cNvPr id="183" name="Line 283"/>
                <p:cNvSpPr>
                  <a:spLocks noChangeShapeType="1"/>
                </p:cNvSpPr>
                <p:nvPr/>
              </p:nvSpPr>
              <p:spPr bwMode="auto">
                <a:xfrm>
                  <a:off x="2709863" y="522288"/>
                  <a:ext cx="1588" cy="33338"/>
                </a:xfrm>
                <a:prstGeom prst="line">
                  <a:avLst/>
                </a:prstGeom>
                <a:noFill/>
                <a:ln w="19050">
                  <a:solidFill>
                    <a:srgbClr val="000000"/>
                  </a:solidFill>
                  <a:round/>
                  <a:headEnd/>
                  <a:tailEnd/>
                </a:ln>
              </p:spPr>
              <p:txBody>
                <a:bodyPr/>
                <a:lstStyle/>
                <a:p>
                  <a:endParaRPr lang="en-US"/>
                </a:p>
              </p:txBody>
            </p:sp>
            <p:sp>
              <p:nvSpPr>
                <p:cNvPr id="184" name="Line 284"/>
                <p:cNvSpPr>
                  <a:spLocks noChangeShapeType="1"/>
                </p:cNvSpPr>
                <p:nvPr/>
              </p:nvSpPr>
              <p:spPr bwMode="auto">
                <a:xfrm flipV="1">
                  <a:off x="2776538" y="6057901"/>
                  <a:ext cx="1588" cy="49213"/>
                </a:xfrm>
                <a:prstGeom prst="line">
                  <a:avLst/>
                </a:prstGeom>
                <a:noFill/>
                <a:ln w="19050">
                  <a:solidFill>
                    <a:srgbClr val="000000"/>
                  </a:solidFill>
                  <a:round/>
                  <a:headEnd/>
                  <a:tailEnd/>
                </a:ln>
              </p:spPr>
              <p:txBody>
                <a:bodyPr/>
                <a:lstStyle/>
                <a:p>
                  <a:endParaRPr lang="en-US"/>
                </a:p>
              </p:txBody>
            </p:sp>
            <p:sp>
              <p:nvSpPr>
                <p:cNvPr id="185" name="Line 285"/>
                <p:cNvSpPr>
                  <a:spLocks noChangeShapeType="1"/>
                </p:cNvSpPr>
                <p:nvPr/>
              </p:nvSpPr>
              <p:spPr bwMode="auto">
                <a:xfrm>
                  <a:off x="2776538" y="522288"/>
                  <a:ext cx="1588" cy="33338"/>
                </a:xfrm>
                <a:prstGeom prst="line">
                  <a:avLst/>
                </a:prstGeom>
                <a:noFill/>
                <a:ln w="19050">
                  <a:solidFill>
                    <a:srgbClr val="000000"/>
                  </a:solidFill>
                  <a:round/>
                  <a:headEnd/>
                  <a:tailEnd/>
                </a:ln>
              </p:spPr>
              <p:txBody>
                <a:bodyPr/>
                <a:lstStyle/>
                <a:p>
                  <a:endParaRPr lang="en-US"/>
                </a:p>
              </p:txBody>
            </p:sp>
            <p:sp>
              <p:nvSpPr>
                <p:cNvPr id="186" name="Line 286"/>
                <p:cNvSpPr>
                  <a:spLocks noChangeShapeType="1"/>
                </p:cNvSpPr>
                <p:nvPr/>
              </p:nvSpPr>
              <p:spPr bwMode="auto">
                <a:xfrm flipV="1">
                  <a:off x="2776538" y="6024563"/>
                  <a:ext cx="1588" cy="82550"/>
                </a:xfrm>
                <a:prstGeom prst="line">
                  <a:avLst/>
                </a:prstGeom>
                <a:noFill/>
                <a:ln w="19050">
                  <a:solidFill>
                    <a:srgbClr val="000000"/>
                  </a:solidFill>
                  <a:round/>
                  <a:headEnd/>
                  <a:tailEnd/>
                </a:ln>
              </p:spPr>
              <p:txBody>
                <a:bodyPr/>
                <a:lstStyle/>
                <a:p>
                  <a:endParaRPr lang="en-US"/>
                </a:p>
              </p:txBody>
            </p:sp>
            <p:sp>
              <p:nvSpPr>
                <p:cNvPr id="187" name="Line 287"/>
                <p:cNvSpPr>
                  <a:spLocks noChangeShapeType="1"/>
                </p:cNvSpPr>
                <p:nvPr/>
              </p:nvSpPr>
              <p:spPr bwMode="auto">
                <a:xfrm>
                  <a:off x="2776538" y="522288"/>
                  <a:ext cx="1588" cy="65088"/>
                </a:xfrm>
                <a:prstGeom prst="line">
                  <a:avLst/>
                </a:prstGeom>
                <a:noFill/>
                <a:ln w="19050">
                  <a:solidFill>
                    <a:srgbClr val="000000"/>
                  </a:solidFill>
                  <a:round/>
                  <a:headEnd/>
                  <a:tailEnd/>
                </a:ln>
              </p:spPr>
              <p:txBody>
                <a:bodyPr/>
                <a:lstStyle/>
                <a:p>
                  <a:endParaRPr lang="en-US"/>
                </a:p>
              </p:txBody>
            </p:sp>
            <p:sp>
              <p:nvSpPr>
                <p:cNvPr id="188" name="Line 290"/>
                <p:cNvSpPr>
                  <a:spLocks noChangeShapeType="1"/>
                </p:cNvSpPr>
                <p:nvPr/>
              </p:nvSpPr>
              <p:spPr bwMode="auto">
                <a:xfrm flipV="1">
                  <a:off x="3216276" y="6057901"/>
                  <a:ext cx="1588" cy="49213"/>
                </a:xfrm>
                <a:prstGeom prst="line">
                  <a:avLst/>
                </a:prstGeom>
                <a:noFill/>
                <a:ln w="19050">
                  <a:solidFill>
                    <a:srgbClr val="000000"/>
                  </a:solidFill>
                  <a:round/>
                  <a:headEnd/>
                  <a:tailEnd/>
                </a:ln>
              </p:spPr>
              <p:txBody>
                <a:bodyPr/>
                <a:lstStyle/>
                <a:p>
                  <a:endParaRPr lang="en-US"/>
                </a:p>
              </p:txBody>
            </p:sp>
            <p:sp>
              <p:nvSpPr>
                <p:cNvPr id="189" name="Line 291"/>
                <p:cNvSpPr>
                  <a:spLocks noChangeShapeType="1"/>
                </p:cNvSpPr>
                <p:nvPr/>
              </p:nvSpPr>
              <p:spPr bwMode="auto">
                <a:xfrm>
                  <a:off x="3216276" y="522288"/>
                  <a:ext cx="1588" cy="33338"/>
                </a:xfrm>
                <a:prstGeom prst="line">
                  <a:avLst/>
                </a:prstGeom>
                <a:noFill/>
                <a:ln w="19050">
                  <a:solidFill>
                    <a:srgbClr val="000000"/>
                  </a:solidFill>
                  <a:round/>
                  <a:headEnd/>
                  <a:tailEnd/>
                </a:ln>
              </p:spPr>
              <p:txBody>
                <a:bodyPr/>
                <a:lstStyle/>
                <a:p>
                  <a:endParaRPr lang="en-US"/>
                </a:p>
              </p:txBody>
            </p:sp>
            <p:sp>
              <p:nvSpPr>
                <p:cNvPr id="190" name="Line 292"/>
                <p:cNvSpPr>
                  <a:spLocks noChangeShapeType="1"/>
                </p:cNvSpPr>
                <p:nvPr/>
              </p:nvSpPr>
              <p:spPr bwMode="auto">
                <a:xfrm flipV="1">
                  <a:off x="3478213" y="6057901"/>
                  <a:ext cx="1588" cy="49213"/>
                </a:xfrm>
                <a:prstGeom prst="line">
                  <a:avLst/>
                </a:prstGeom>
                <a:noFill/>
                <a:ln w="19050">
                  <a:solidFill>
                    <a:srgbClr val="000000"/>
                  </a:solidFill>
                  <a:round/>
                  <a:headEnd/>
                  <a:tailEnd/>
                </a:ln>
              </p:spPr>
              <p:txBody>
                <a:bodyPr/>
                <a:lstStyle/>
                <a:p>
                  <a:endParaRPr lang="en-US"/>
                </a:p>
              </p:txBody>
            </p:sp>
            <p:sp>
              <p:nvSpPr>
                <p:cNvPr id="191" name="Line 293"/>
                <p:cNvSpPr>
                  <a:spLocks noChangeShapeType="1"/>
                </p:cNvSpPr>
                <p:nvPr/>
              </p:nvSpPr>
              <p:spPr bwMode="auto">
                <a:xfrm>
                  <a:off x="3478213" y="522288"/>
                  <a:ext cx="1588" cy="33338"/>
                </a:xfrm>
                <a:prstGeom prst="line">
                  <a:avLst/>
                </a:prstGeom>
                <a:noFill/>
                <a:ln w="19050">
                  <a:solidFill>
                    <a:srgbClr val="000000"/>
                  </a:solidFill>
                  <a:round/>
                  <a:headEnd/>
                  <a:tailEnd/>
                </a:ln>
              </p:spPr>
              <p:txBody>
                <a:bodyPr/>
                <a:lstStyle/>
                <a:p>
                  <a:endParaRPr lang="en-US"/>
                </a:p>
              </p:txBody>
            </p:sp>
            <p:sp>
              <p:nvSpPr>
                <p:cNvPr id="192" name="Line 294"/>
                <p:cNvSpPr>
                  <a:spLocks noChangeShapeType="1"/>
                </p:cNvSpPr>
                <p:nvPr/>
              </p:nvSpPr>
              <p:spPr bwMode="auto">
                <a:xfrm flipV="1">
                  <a:off x="3657601" y="6057901"/>
                  <a:ext cx="1588" cy="49213"/>
                </a:xfrm>
                <a:prstGeom prst="line">
                  <a:avLst/>
                </a:prstGeom>
                <a:noFill/>
                <a:ln w="19050">
                  <a:solidFill>
                    <a:srgbClr val="000000"/>
                  </a:solidFill>
                  <a:round/>
                  <a:headEnd/>
                  <a:tailEnd/>
                </a:ln>
              </p:spPr>
              <p:txBody>
                <a:bodyPr/>
                <a:lstStyle/>
                <a:p>
                  <a:endParaRPr lang="en-US"/>
                </a:p>
              </p:txBody>
            </p:sp>
            <p:sp>
              <p:nvSpPr>
                <p:cNvPr id="193" name="Line 295"/>
                <p:cNvSpPr>
                  <a:spLocks noChangeShapeType="1"/>
                </p:cNvSpPr>
                <p:nvPr/>
              </p:nvSpPr>
              <p:spPr bwMode="auto">
                <a:xfrm>
                  <a:off x="3657601" y="522288"/>
                  <a:ext cx="1588" cy="33338"/>
                </a:xfrm>
                <a:prstGeom prst="line">
                  <a:avLst/>
                </a:prstGeom>
                <a:noFill/>
                <a:ln w="19050">
                  <a:solidFill>
                    <a:srgbClr val="000000"/>
                  </a:solidFill>
                  <a:round/>
                  <a:headEnd/>
                  <a:tailEnd/>
                </a:ln>
              </p:spPr>
              <p:txBody>
                <a:bodyPr/>
                <a:lstStyle/>
                <a:p>
                  <a:endParaRPr lang="en-US"/>
                </a:p>
              </p:txBody>
            </p:sp>
            <p:sp>
              <p:nvSpPr>
                <p:cNvPr id="194" name="Line 296"/>
                <p:cNvSpPr>
                  <a:spLocks noChangeShapeType="1"/>
                </p:cNvSpPr>
                <p:nvPr/>
              </p:nvSpPr>
              <p:spPr bwMode="auto">
                <a:xfrm flipV="1">
                  <a:off x="3787776" y="6057901"/>
                  <a:ext cx="1588" cy="49213"/>
                </a:xfrm>
                <a:prstGeom prst="line">
                  <a:avLst/>
                </a:prstGeom>
                <a:noFill/>
                <a:ln w="19050">
                  <a:solidFill>
                    <a:srgbClr val="000000"/>
                  </a:solidFill>
                  <a:round/>
                  <a:headEnd/>
                  <a:tailEnd/>
                </a:ln>
              </p:spPr>
              <p:txBody>
                <a:bodyPr/>
                <a:lstStyle/>
                <a:p>
                  <a:endParaRPr lang="en-US"/>
                </a:p>
              </p:txBody>
            </p:sp>
            <p:sp>
              <p:nvSpPr>
                <p:cNvPr id="195" name="Line 297"/>
                <p:cNvSpPr>
                  <a:spLocks noChangeShapeType="1"/>
                </p:cNvSpPr>
                <p:nvPr/>
              </p:nvSpPr>
              <p:spPr bwMode="auto">
                <a:xfrm>
                  <a:off x="3787776" y="522288"/>
                  <a:ext cx="1588" cy="33338"/>
                </a:xfrm>
                <a:prstGeom prst="line">
                  <a:avLst/>
                </a:prstGeom>
                <a:noFill/>
                <a:ln w="19050">
                  <a:solidFill>
                    <a:srgbClr val="000000"/>
                  </a:solidFill>
                  <a:round/>
                  <a:headEnd/>
                  <a:tailEnd/>
                </a:ln>
              </p:spPr>
              <p:txBody>
                <a:bodyPr/>
                <a:lstStyle/>
                <a:p>
                  <a:endParaRPr lang="en-US"/>
                </a:p>
              </p:txBody>
            </p:sp>
            <p:sp>
              <p:nvSpPr>
                <p:cNvPr id="196" name="Line 298"/>
                <p:cNvSpPr>
                  <a:spLocks noChangeShapeType="1"/>
                </p:cNvSpPr>
                <p:nvPr/>
              </p:nvSpPr>
              <p:spPr bwMode="auto">
                <a:xfrm flipV="1">
                  <a:off x="3902076" y="6057901"/>
                  <a:ext cx="1588" cy="49213"/>
                </a:xfrm>
                <a:prstGeom prst="line">
                  <a:avLst/>
                </a:prstGeom>
                <a:noFill/>
                <a:ln w="19050">
                  <a:solidFill>
                    <a:srgbClr val="000000"/>
                  </a:solidFill>
                  <a:round/>
                  <a:headEnd/>
                  <a:tailEnd/>
                </a:ln>
              </p:spPr>
              <p:txBody>
                <a:bodyPr/>
                <a:lstStyle/>
                <a:p>
                  <a:endParaRPr lang="en-US"/>
                </a:p>
              </p:txBody>
            </p:sp>
            <p:sp>
              <p:nvSpPr>
                <p:cNvPr id="197" name="Line 299"/>
                <p:cNvSpPr>
                  <a:spLocks noChangeShapeType="1"/>
                </p:cNvSpPr>
                <p:nvPr/>
              </p:nvSpPr>
              <p:spPr bwMode="auto">
                <a:xfrm>
                  <a:off x="3902076" y="522288"/>
                  <a:ext cx="1588" cy="33338"/>
                </a:xfrm>
                <a:prstGeom prst="line">
                  <a:avLst/>
                </a:prstGeom>
                <a:noFill/>
                <a:ln w="19050">
                  <a:solidFill>
                    <a:srgbClr val="000000"/>
                  </a:solidFill>
                  <a:round/>
                  <a:headEnd/>
                  <a:tailEnd/>
                </a:ln>
              </p:spPr>
              <p:txBody>
                <a:bodyPr/>
                <a:lstStyle/>
                <a:p>
                  <a:endParaRPr lang="en-US"/>
                </a:p>
              </p:txBody>
            </p:sp>
            <p:sp>
              <p:nvSpPr>
                <p:cNvPr id="198" name="Line 300"/>
                <p:cNvSpPr>
                  <a:spLocks noChangeShapeType="1"/>
                </p:cNvSpPr>
                <p:nvPr/>
              </p:nvSpPr>
              <p:spPr bwMode="auto">
                <a:xfrm flipV="1">
                  <a:off x="4000501" y="6057901"/>
                  <a:ext cx="1588" cy="49213"/>
                </a:xfrm>
                <a:prstGeom prst="line">
                  <a:avLst/>
                </a:prstGeom>
                <a:noFill/>
                <a:ln w="19050">
                  <a:solidFill>
                    <a:srgbClr val="000000"/>
                  </a:solidFill>
                  <a:round/>
                  <a:headEnd/>
                  <a:tailEnd/>
                </a:ln>
              </p:spPr>
              <p:txBody>
                <a:bodyPr/>
                <a:lstStyle/>
                <a:p>
                  <a:endParaRPr lang="en-US"/>
                </a:p>
              </p:txBody>
            </p:sp>
            <p:sp>
              <p:nvSpPr>
                <p:cNvPr id="199" name="Line 301"/>
                <p:cNvSpPr>
                  <a:spLocks noChangeShapeType="1"/>
                </p:cNvSpPr>
                <p:nvPr/>
              </p:nvSpPr>
              <p:spPr bwMode="auto">
                <a:xfrm>
                  <a:off x="4000501" y="522288"/>
                  <a:ext cx="1588" cy="33338"/>
                </a:xfrm>
                <a:prstGeom prst="line">
                  <a:avLst/>
                </a:prstGeom>
                <a:noFill/>
                <a:ln w="19050">
                  <a:solidFill>
                    <a:srgbClr val="000000"/>
                  </a:solidFill>
                  <a:round/>
                  <a:headEnd/>
                  <a:tailEnd/>
                </a:ln>
              </p:spPr>
              <p:txBody>
                <a:bodyPr/>
                <a:lstStyle/>
                <a:p>
                  <a:endParaRPr lang="en-US"/>
                </a:p>
              </p:txBody>
            </p:sp>
            <p:sp>
              <p:nvSpPr>
                <p:cNvPr id="200" name="Line 302"/>
                <p:cNvSpPr>
                  <a:spLocks noChangeShapeType="1"/>
                </p:cNvSpPr>
                <p:nvPr/>
              </p:nvSpPr>
              <p:spPr bwMode="auto">
                <a:xfrm flipV="1">
                  <a:off x="4098926" y="6057901"/>
                  <a:ext cx="1588" cy="49213"/>
                </a:xfrm>
                <a:prstGeom prst="line">
                  <a:avLst/>
                </a:prstGeom>
                <a:noFill/>
                <a:ln w="19050">
                  <a:solidFill>
                    <a:srgbClr val="000000"/>
                  </a:solidFill>
                  <a:round/>
                  <a:headEnd/>
                  <a:tailEnd/>
                </a:ln>
              </p:spPr>
              <p:txBody>
                <a:bodyPr/>
                <a:lstStyle/>
                <a:p>
                  <a:endParaRPr lang="en-US"/>
                </a:p>
              </p:txBody>
            </p:sp>
            <p:sp>
              <p:nvSpPr>
                <p:cNvPr id="201" name="Line 303"/>
                <p:cNvSpPr>
                  <a:spLocks noChangeShapeType="1"/>
                </p:cNvSpPr>
                <p:nvPr/>
              </p:nvSpPr>
              <p:spPr bwMode="auto">
                <a:xfrm>
                  <a:off x="4098926" y="522288"/>
                  <a:ext cx="1588" cy="33338"/>
                </a:xfrm>
                <a:prstGeom prst="line">
                  <a:avLst/>
                </a:prstGeom>
                <a:noFill/>
                <a:ln w="19050">
                  <a:solidFill>
                    <a:srgbClr val="000000"/>
                  </a:solidFill>
                  <a:round/>
                  <a:headEnd/>
                  <a:tailEnd/>
                </a:ln>
              </p:spPr>
              <p:txBody>
                <a:bodyPr/>
                <a:lstStyle/>
                <a:p>
                  <a:endParaRPr lang="en-US"/>
                </a:p>
              </p:txBody>
            </p:sp>
            <p:sp>
              <p:nvSpPr>
                <p:cNvPr id="202" name="Line 304"/>
                <p:cNvSpPr>
                  <a:spLocks noChangeShapeType="1"/>
                </p:cNvSpPr>
                <p:nvPr/>
              </p:nvSpPr>
              <p:spPr bwMode="auto">
                <a:xfrm flipV="1">
                  <a:off x="4164013" y="6057901"/>
                  <a:ext cx="1588" cy="49213"/>
                </a:xfrm>
                <a:prstGeom prst="line">
                  <a:avLst/>
                </a:prstGeom>
                <a:noFill/>
                <a:ln w="19050">
                  <a:solidFill>
                    <a:srgbClr val="000000"/>
                  </a:solidFill>
                  <a:round/>
                  <a:headEnd/>
                  <a:tailEnd/>
                </a:ln>
              </p:spPr>
              <p:txBody>
                <a:bodyPr/>
                <a:lstStyle/>
                <a:p>
                  <a:endParaRPr lang="en-US"/>
                </a:p>
              </p:txBody>
            </p:sp>
            <p:sp>
              <p:nvSpPr>
                <p:cNvPr id="203" name="Line 305"/>
                <p:cNvSpPr>
                  <a:spLocks noChangeShapeType="1"/>
                </p:cNvSpPr>
                <p:nvPr/>
              </p:nvSpPr>
              <p:spPr bwMode="auto">
                <a:xfrm>
                  <a:off x="4164013" y="522288"/>
                  <a:ext cx="1588" cy="33338"/>
                </a:xfrm>
                <a:prstGeom prst="line">
                  <a:avLst/>
                </a:prstGeom>
                <a:noFill/>
                <a:ln w="19050">
                  <a:solidFill>
                    <a:srgbClr val="000000"/>
                  </a:solidFill>
                  <a:round/>
                  <a:headEnd/>
                  <a:tailEnd/>
                </a:ln>
              </p:spPr>
              <p:txBody>
                <a:bodyPr/>
                <a:lstStyle/>
                <a:p>
                  <a:endParaRPr lang="en-US"/>
                </a:p>
              </p:txBody>
            </p:sp>
            <p:sp>
              <p:nvSpPr>
                <p:cNvPr id="204" name="Line 306"/>
                <p:cNvSpPr>
                  <a:spLocks noChangeShapeType="1"/>
                </p:cNvSpPr>
                <p:nvPr/>
              </p:nvSpPr>
              <p:spPr bwMode="auto">
                <a:xfrm flipV="1">
                  <a:off x="4229101" y="6057901"/>
                  <a:ext cx="1588" cy="49213"/>
                </a:xfrm>
                <a:prstGeom prst="line">
                  <a:avLst/>
                </a:prstGeom>
                <a:noFill/>
                <a:ln w="19050">
                  <a:solidFill>
                    <a:srgbClr val="000000"/>
                  </a:solidFill>
                  <a:round/>
                  <a:headEnd/>
                  <a:tailEnd/>
                </a:ln>
              </p:spPr>
              <p:txBody>
                <a:bodyPr/>
                <a:lstStyle/>
                <a:p>
                  <a:endParaRPr lang="en-US"/>
                </a:p>
              </p:txBody>
            </p:sp>
            <p:sp>
              <p:nvSpPr>
                <p:cNvPr id="205" name="Line 307"/>
                <p:cNvSpPr>
                  <a:spLocks noChangeShapeType="1"/>
                </p:cNvSpPr>
                <p:nvPr/>
              </p:nvSpPr>
              <p:spPr bwMode="auto">
                <a:xfrm>
                  <a:off x="4229101" y="522288"/>
                  <a:ext cx="1588" cy="33338"/>
                </a:xfrm>
                <a:prstGeom prst="line">
                  <a:avLst/>
                </a:prstGeom>
                <a:noFill/>
                <a:ln w="19050">
                  <a:solidFill>
                    <a:srgbClr val="000000"/>
                  </a:solidFill>
                  <a:round/>
                  <a:headEnd/>
                  <a:tailEnd/>
                </a:ln>
              </p:spPr>
              <p:txBody>
                <a:bodyPr/>
                <a:lstStyle/>
                <a:p>
                  <a:endParaRPr lang="en-US"/>
                </a:p>
              </p:txBody>
            </p:sp>
            <p:sp>
              <p:nvSpPr>
                <p:cNvPr id="206" name="Line 308"/>
                <p:cNvSpPr>
                  <a:spLocks noChangeShapeType="1"/>
                </p:cNvSpPr>
                <p:nvPr/>
              </p:nvSpPr>
              <p:spPr bwMode="auto">
                <a:xfrm flipV="1">
                  <a:off x="4229101" y="6024563"/>
                  <a:ext cx="1588" cy="82550"/>
                </a:xfrm>
                <a:prstGeom prst="line">
                  <a:avLst/>
                </a:prstGeom>
                <a:noFill/>
                <a:ln w="19050">
                  <a:solidFill>
                    <a:srgbClr val="000000"/>
                  </a:solidFill>
                  <a:round/>
                  <a:headEnd/>
                  <a:tailEnd/>
                </a:ln>
              </p:spPr>
              <p:txBody>
                <a:bodyPr/>
                <a:lstStyle/>
                <a:p>
                  <a:endParaRPr lang="en-US"/>
                </a:p>
              </p:txBody>
            </p:sp>
            <p:sp>
              <p:nvSpPr>
                <p:cNvPr id="207" name="Line 309"/>
                <p:cNvSpPr>
                  <a:spLocks noChangeShapeType="1"/>
                </p:cNvSpPr>
                <p:nvPr/>
              </p:nvSpPr>
              <p:spPr bwMode="auto">
                <a:xfrm>
                  <a:off x="4229101" y="522288"/>
                  <a:ext cx="1588" cy="65088"/>
                </a:xfrm>
                <a:prstGeom prst="line">
                  <a:avLst/>
                </a:prstGeom>
                <a:noFill/>
                <a:ln w="19050">
                  <a:solidFill>
                    <a:srgbClr val="000000"/>
                  </a:solidFill>
                  <a:round/>
                  <a:headEnd/>
                  <a:tailEnd/>
                </a:ln>
              </p:spPr>
              <p:txBody>
                <a:bodyPr/>
                <a:lstStyle/>
                <a:p>
                  <a:endParaRPr lang="en-US"/>
                </a:p>
              </p:txBody>
            </p:sp>
            <p:sp>
              <p:nvSpPr>
                <p:cNvPr id="208" name="Line 312"/>
                <p:cNvSpPr>
                  <a:spLocks noChangeShapeType="1"/>
                </p:cNvSpPr>
                <p:nvPr/>
              </p:nvSpPr>
              <p:spPr bwMode="auto">
                <a:xfrm flipV="1">
                  <a:off x="4670426" y="6057901"/>
                  <a:ext cx="1588" cy="49213"/>
                </a:xfrm>
                <a:prstGeom prst="line">
                  <a:avLst/>
                </a:prstGeom>
                <a:noFill/>
                <a:ln w="19050">
                  <a:solidFill>
                    <a:srgbClr val="000000"/>
                  </a:solidFill>
                  <a:round/>
                  <a:headEnd/>
                  <a:tailEnd/>
                </a:ln>
              </p:spPr>
              <p:txBody>
                <a:bodyPr/>
                <a:lstStyle/>
                <a:p>
                  <a:endParaRPr lang="en-US"/>
                </a:p>
              </p:txBody>
            </p:sp>
            <p:sp>
              <p:nvSpPr>
                <p:cNvPr id="209" name="Line 313"/>
                <p:cNvSpPr>
                  <a:spLocks noChangeShapeType="1"/>
                </p:cNvSpPr>
                <p:nvPr/>
              </p:nvSpPr>
              <p:spPr bwMode="auto">
                <a:xfrm>
                  <a:off x="4670426" y="522288"/>
                  <a:ext cx="1588" cy="33338"/>
                </a:xfrm>
                <a:prstGeom prst="line">
                  <a:avLst/>
                </a:prstGeom>
                <a:noFill/>
                <a:ln w="19050">
                  <a:solidFill>
                    <a:srgbClr val="000000"/>
                  </a:solidFill>
                  <a:round/>
                  <a:headEnd/>
                  <a:tailEnd/>
                </a:ln>
              </p:spPr>
              <p:txBody>
                <a:bodyPr/>
                <a:lstStyle/>
                <a:p>
                  <a:endParaRPr lang="en-US"/>
                </a:p>
              </p:txBody>
            </p:sp>
            <p:sp>
              <p:nvSpPr>
                <p:cNvPr id="210" name="Line 314"/>
                <p:cNvSpPr>
                  <a:spLocks noChangeShapeType="1"/>
                </p:cNvSpPr>
                <p:nvPr/>
              </p:nvSpPr>
              <p:spPr bwMode="auto">
                <a:xfrm flipV="1">
                  <a:off x="4930776" y="6057901"/>
                  <a:ext cx="1588" cy="49213"/>
                </a:xfrm>
                <a:prstGeom prst="line">
                  <a:avLst/>
                </a:prstGeom>
                <a:noFill/>
                <a:ln w="19050">
                  <a:solidFill>
                    <a:srgbClr val="000000"/>
                  </a:solidFill>
                  <a:round/>
                  <a:headEnd/>
                  <a:tailEnd/>
                </a:ln>
              </p:spPr>
              <p:txBody>
                <a:bodyPr/>
                <a:lstStyle/>
                <a:p>
                  <a:endParaRPr lang="en-US"/>
                </a:p>
              </p:txBody>
            </p:sp>
            <p:sp>
              <p:nvSpPr>
                <p:cNvPr id="211" name="Line 315"/>
                <p:cNvSpPr>
                  <a:spLocks noChangeShapeType="1"/>
                </p:cNvSpPr>
                <p:nvPr/>
              </p:nvSpPr>
              <p:spPr bwMode="auto">
                <a:xfrm>
                  <a:off x="4930776" y="522288"/>
                  <a:ext cx="1588" cy="33338"/>
                </a:xfrm>
                <a:prstGeom prst="line">
                  <a:avLst/>
                </a:prstGeom>
                <a:noFill/>
                <a:ln w="19050">
                  <a:solidFill>
                    <a:srgbClr val="000000"/>
                  </a:solidFill>
                  <a:round/>
                  <a:headEnd/>
                  <a:tailEnd/>
                </a:ln>
              </p:spPr>
              <p:txBody>
                <a:bodyPr/>
                <a:lstStyle/>
                <a:p>
                  <a:endParaRPr lang="en-US"/>
                </a:p>
              </p:txBody>
            </p:sp>
            <p:sp>
              <p:nvSpPr>
                <p:cNvPr id="212" name="Line 316"/>
                <p:cNvSpPr>
                  <a:spLocks noChangeShapeType="1"/>
                </p:cNvSpPr>
                <p:nvPr/>
              </p:nvSpPr>
              <p:spPr bwMode="auto">
                <a:xfrm flipV="1">
                  <a:off x="5110163" y="6057901"/>
                  <a:ext cx="1588" cy="49213"/>
                </a:xfrm>
                <a:prstGeom prst="line">
                  <a:avLst/>
                </a:prstGeom>
                <a:noFill/>
                <a:ln w="19050">
                  <a:solidFill>
                    <a:srgbClr val="000000"/>
                  </a:solidFill>
                  <a:round/>
                  <a:headEnd/>
                  <a:tailEnd/>
                </a:ln>
              </p:spPr>
              <p:txBody>
                <a:bodyPr/>
                <a:lstStyle/>
                <a:p>
                  <a:endParaRPr lang="en-US"/>
                </a:p>
              </p:txBody>
            </p:sp>
            <p:sp>
              <p:nvSpPr>
                <p:cNvPr id="213" name="Line 317"/>
                <p:cNvSpPr>
                  <a:spLocks noChangeShapeType="1"/>
                </p:cNvSpPr>
                <p:nvPr/>
              </p:nvSpPr>
              <p:spPr bwMode="auto">
                <a:xfrm>
                  <a:off x="5110163" y="522288"/>
                  <a:ext cx="1588" cy="33338"/>
                </a:xfrm>
                <a:prstGeom prst="line">
                  <a:avLst/>
                </a:prstGeom>
                <a:noFill/>
                <a:ln w="19050">
                  <a:solidFill>
                    <a:srgbClr val="000000"/>
                  </a:solidFill>
                  <a:round/>
                  <a:headEnd/>
                  <a:tailEnd/>
                </a:ln>
              </p:spPr>
              <p:txBody>
                <a:bodyPr/>
                <a:lstStyle/>
                <a:p>
                  <a:endParaRPr lang="en-US"/>
                </a:p>
              </p:txBody>
            </p:sp>
            <p:sp>
              <p:nvSpPr>
                <p:cNvPr id="214" name="Line 318"/>
                <p:cNvSpPr>
                  <a:spLocks noChangeShapeType="1"/>
                </p:cNvSpPr>
                <p:nvPr/>
              </p:nvSpPr>
              <p:spPr bwMode="auto">
                <a:xfrm flipV="1">
                  <a:off x="5241926" y="6057901"/>
                  <a:ext cx="1588" cy="49213"/>
                </a:xfrm>
                <a:prstGeom prst="line">
                  <a:avLst/>
                </a:prstGeom>
                <a:noFill/>
                <a:ln w="19050">
                  <a:solidFill>
                    <a:srgbClr val="000000"/>
                  </a:solidFill>
                  <a:round/>
                  <a:headEnd/>
                  <a:tailEnd/>
                </a:ln>
              </p:spPr>
              <p:txBody>
                <a:bodyPr/>
                <a:lstStyle/>
                <a:p>
                  <a:endParaRPr lang="en-US"/>
                </a:p>
              </p:txBody>
            </p:sp>
            <p:sp>
              <p:nvSpPr>
                <p:cNvPr id="215" name="Line 319"/>
                <p:cNvSpPr>
                  <a:spLocks noChangeShapeType="1"/>
                </p:cNvSpPr>
                <p:nvPr/>
              </p:nvSpPr>
              <p:spPr bwMode="auto">
                <a:xfrm>
                  <a:off x="5241926" y="522288"/>
                  <a:ext cx="1588" cy="33338"/>
                </a:xfrm>
                <a:prstGeom prst="line">
                  <a:avLst/>
                </a:prstGeom>
                <a:noFill/>
                <a:ln w="19050">
                  <a:solidFill>
                    <a:srgbClr val="000000"/>
                  </a:solidFill>
                  <a:round/>
                  <a:headEnd/>
                  <a:tailEnd/>
                </a:ln>
              </p:spPr>
              <p:txBody>
                <a:bodyPr/>
                <a:lstStyle/>
                <a:p>
                  <a:endParaRPr lang="en-US"/>
                </a:p>
              </p:txBody>
            </p:sp>
            <p:sp>
              <p:nvSpPr>
                <p:cNvPr id="216" name="Line 320"/>
                <p:cNvSpPr>
                  <a:spLocks noChangeShapeType="1"/>
                </p:cNvSpPr>
                <p:nvPr/>
              </p:nvSpPr>
              <p:spPr bwMode="auto">
                <a:xfrm flipV="1">
                  <a:off x="5356226" y="6057901"/>
                  <a:ext cx="1588" cy="49213"/>
                </a:xfrm>
                <a:prstGeom prst="line">
                  <a:avLst/>
                </a:prstGeom>
                <a:noFill/>
                <a:ln w="19050">
                  <a:solidFill>
                    <a:srgbClr val="000000"/>
                  </a:solidFill>
                  <a:round/>
                  <a:headEnd/>
                  <a:tailEnd/>
                </a:ln>
              </p:spPr>
              <p:txBody>
                <a:bodyPr/>
                <a:lstStyle/>
                <a:p>
                  <a:endParaRPr lang="en-US"/>
                </a:p>
              </p:txBody>
            </p:sp>
            <p:sp>
              <p:nvSpPr>
                <p:cNvPr id="217" name="Line 321"/>
                <p:cNvSpPr>
                  <a:spLocks noChangeShapeType="1"/>
                </p:cNvSpPr>
                <p:nvPr/>
              </p:nvSpPr>
              <p:spPr bwMode="auto">
                <a:xfrm>
                  <a:off x="5356226" y="522288"/>
                  <a:ext cx="1588" cy="33338"/>
                </a:xfrm>
                <a:prstGeom prst="line">
                  <a:avLst/>
                </a:prstGeom>
                <a:noFill/>
                <a:ln w="19050">
                  <a:solidFill>
                    <a:srgbClr val="000000"/>
                  </a:solidFill>
                  <a:round/>
                  <a:headEnd/>
                  <a:tailEnd/>
                </a:ln>
              </p:spPr>
              <p:txBody>
                <a:bodyPr/>
                <a:lstStyle/>
                <a:p>
                  <a:endParaRPr lang="en-US"/>
                </a:p>
              </p:txBody>
            </p:sp>
            <p:sp>
              <p:nvSpPr>
                <p:cNvPr id="218" name="Line 322"/>
                <p:cNvSpPr>
                  <a:spLocks noChangeShapeType="1"/>
                </p:cNvSpPr>
                <p:nvPr/>
              </p:nvSpPr>
              <p:spPr bwMode="auto">
                <a:xfrm flipV="1">
                  <a:off x="5453063" y="6057901"/>
                  <a:ext cx="1588" cy="49213"/>
                </a:xfrm>
                <a:prstGeom prst="line">
                  <a:avLst/>
                </a:prstGeom>
                <a:noFill/>
                <a:ln w="19050">
                  <a:solidFill>
                    <a:srgbClr val="000000"/>
                  </a:solidFill>
                  <a:round/>
                  <a:headEnd/>
                  <a:tailEnd/>
                </a:ln>
              </p:spPr>
              <p:txBody>
                <a:bodyPr/>
                <a:lstStyle/>
                <a:p>
                  <a:endParaRPr lang="en-US"/>
                </a:p>
              </p:txBody>
            </p:sp>
            <p:sp>
              <p:nvSpPr>
                <p:cNvPr id="219" name="Line 323"/>
                <p:cNvSpPr>
                  <a:spLocks noChangeShapeType="1"/>
                </p:cNvSpPr>
                <p:nvPr/>
              </p:nvSpPr>
              <p:spPr bwMode="auto">
                <a:xfrm>
                  <a:off x="5453063" y="522288"/>
                  <a:ext cx="1588" cy="33338"/>
                </a:xfrm>
                <a:prstGeom prst="line">
                  <a:avLst/>
                </a:prstGeom>
                <a:noFill/>
                <a:ln w="19050">
                  <a:solidFill>
                    <a:srgbClr val="000000"/>
                  </a:solidFill>
                  <a:round/>
                  <a:headEnd/>
                  <a:tailEnd/>
                </a:ln>
              </p:spPr>
              <p:txBody>
                <a:bodyPr/>
                <a:lstStyle/>
                <a:p>
                  <a:endParaRPr lang="en-US"/>
                </a:p>
              </p:txBody>
            </p:sp>
            <p:sp>
              <p:nvSpPr>
                <p:cNvPr id="220" name="Line 324"/>
                <p:cNvSpPr>
                  <a:spLocks noChangeShapeType="1"/>
                </p:cNvSpPr>
                <p:nvPr/>
              </p:nvSpPr>
              <p:spPr bwMode="auto">
                <a:xfrm flipV="1">
                  <a:off x="5551488" y="6057901"/>
                  <a:ext cx="1588" cy="49213"/>
                </a:xfrm>
                <a:prstGeom prst="line">
                  <a:avLst/>
                </a:prstGeom>
                <a:noFill/>
                <a:ln w="19050">
                  <a:solidFill>
                    <a:srgbClr val="000000"/>
                  </a:solidFill>
                  <a:round/>
                  <a:headEnd/>
                  <a:tailEnd/>
                </a:ln>
              </p:spPr>
              <p:txBody>
                <a:bodyPr/>
                <a:lstStyle/>
                <a:p>
                  <a:endParaRPr lang="en-US"/>
                </a:p>
              </p:txBody>
            </p:sp>
            <p:sp>
              <p:nvSpPr>
                <p:cNvPr id="221" name="Line 325"/>
                <p:cNvSpPr>
                  <a:spLocks noChangeShapeType="1"/>
                </p:cNvSpPr>
                <p:nvPr/>
              </p:nvSpPr>
              <p:spPr bwMode="auto">
                <a:xfrm>
                  <a:off x="5551488" y="522288"/>
                  <a:ext cx="1588" cy="33338"/>
                </a:xfrm>
                <a:prstGeom prst="line">
                  <a:avLst/>
                </a:prstGeom>
                <a:noFill/>
                <a:ln w="19050">
                  <a:solidFill>
                    <a:srgbClr val="000000"/>
                  </a:solidFill>
                  <a:round/>
                  <a:headEnd/>
                  <a:tailEnd/>
                </a:ln>
              </p:spPr>
              <p:txBody>
                <a:bodyPr/>
                <a:lstStyle/>
                <a:p>
                  <a:endParaRPr lang="en-US"/>
                </a:p>
              </p:txBody>
            </p:sp>
            <p:sp>
              <p:nvSpPr>
                <p:cNvPr id="222" name="Line 326"/>
                <p:cNvSpPr>
                  <a:spLocks noChangeShapeType="1"/>
                </p:cNvSpPr>
                <p:nvPr/>
              </p:nvSpPr>
              <p:spPr bwMode="auto">
                <a:xfrm flipV="1">
                  <a:off x="5616576" y="6057901"/>
                  <a:ext cx="1588" cy="49213"/>
                </a:xfrm>
                <a:prstGeom prst="line">
                  <a:avLst/>
                </a:prstGeom>
                <a:noFill/>
                <a:ln w="19050">
                  <a:solidFill>
                    <a:srgbClr val="000000"/>
                  </a:solidFill>
                  <a:round/>
                  <a:headEnd/>
                  <a:tailEnd/>
                </a:ln>
              </p:spPr>
              <p:txBody>
                <a:bodyPr/>
                <a:lstStyle/>
                <a:p>
                  <a:endParaRPr lang="en-US"/>
                </a:p>
              </p:txBody>
            </p:sp>
            <p:sp>
              <p:nvSpPr>
                <p:cNvPr id="223" name="Line 327"/>
                <p:cNvSpPr>
                  <a:spLocks noChangeShapeType="1"/>
                </p:cNvSpPr>
                <p:nvPr/>
              </p:nvSpPr>
              <p:spPr bwMode="auto">
                <a:xfrm>
                  <a:off x="5616576" y="522288"/>
                  <a:ext cx="1588" cy="33338"/>
                </a:xfrm>
                <a:prstGeom prst="line">
                  <a:avLst/>
                </a:prstGeom>
                <a:noFill/>
                <a:ln w="19050">
                  <a:solidFill>
                    <a:srgbClr val="000000"/>
                  </a:solidFill>
                  <a:round/>
                  <a:headEnd/>
                  <a:tailEnd/>
                </a:ln>
              </p:spPr>
              <p:txBody>
                <a:bodyPr/>
                <a:lstStyle/>
                <a:p>
                  <a:endParaRPr lang="en-US"/>
                </a:p>
              </p:txBody>
            </p:sp>
            <p:sp>
              <p:nvSpPr>
                <p:cNvPr id="224" name="Line 328"/>
                <p:cNvSpPr>
                  <a:spLocks noChangeShapeType="1"/>
                </p:cNvSpPr>
                <p:nvPr/>
              </p:nvSpPr>
              <p:spPr bwMode="auto">
                <a:xfrm flipV="1">
                  <a:off x="5681663" y="6057901"/>
                  <a:ext cx="1588" cy="49213"/>
                </a:xfrm>
                <a:prstGeom prst="line">
                  <a:avLst/>
                </a:prstGeom>
                <a:noFill/>
                <a:ln w="19050">
                  <a:solidFill>
                    <a:srgbClr val="000000"/>
                  </a:solidFill>
                  <a:round/>
                  <a:headEnd/>
                  <a:tailEnd/>
                </a:ln>
              </p:spPr>
              <p:txBody>
                <a:bodyPr/>
                <a:lstStyle/>
                <a:p>
                  <a:endParaRPr lang="en-US"/>
                </a:p>
              </p:txBody>
            </p:sp>
            <p:sp>
              <p:nvSpPr>
                <p:cNvPr id="225" name="Line 329"/>
                <p:cNvSpPr>
                  <a:spLocks noChangeShapeType="1"/>
                </p:cNvSpPr>
                <p:nvPr/>
              </p:nvSpPr>
              <p:spPr bwMode="auto">
                <a:xfrm>
                  <a:off x="5681663" y="522288"/>
                  <a:ext cx="1588" cy="33338"/>
                </a:xfrm>
                <a:prstGeom prst="line">
                  <a:avLst/>
                </a:prstGeom>
                <a:noFill/>
                <a:ln w="19050">
                  <a:solidFill>
                    <a:srgbClr val="000000"/>
                  </a:solidFill>
                  <a:round/>
                  <a:headEnd/>
                  <a:tailEnd/>
                </a:ln>
              </p:spPr>
              <p:txBody>
                <a:bodyPr/>
                <a:lstStyle/>
                <a:p>
                  <a:endParaRPr lang="en-US"/>
                </a:p>
              </p:txBody>
            </p:sp>
            <p:sp>
              <p:nvSpPr>
                <p:cNvPr id="226" name="Line 330"/>
                <p:cNvSpPr>
                  <a:spLocks noChangeShapeType="1"/>
                </p:cNvSpPr>
                <p:nvPr/>
              </p:nvSpPr>
              <p:spPr bwMode="auto">
                <a:xfrm flipV="1">
                  <a:off x="5681663" y="6024563"/>
                  <a:ext cx="1588" cy="82550"/>
                </a:xfrm>
                <a:prstGeom prst="line">
                  <a:avLst/>
                </a:prstGeom>
                <a:noFill/>
                <a:ln w="19050">
                  <a:solidFill>
                    <a:srgbClr val="000000"/>
                  </a:solidFill>
                  <a:round/>
                  <a:headEnd/>
                  <a:tailEnd/>
                </a:ln>
              </p:spPr>
              <p:txBody>
                <a:bodyPr/>
                <a:lstStyle/>
                <a:p>
                  <a:endParaRPr lang="en-US"/>
                </a:p>
              </p:txBody>
            </p:sp>
            <p:sp>
              <p:nvSpPr>
                <p:cNvPr id="227" name="Line 331"/>
                <p:cNvSpPr>
                  <a:spLocks noChangeShapeType="1"/>
                </p:cNvSpPr>
                <p:nvPr/>
              </p:nvSpPr>
              <p:spPr bwMode="auto">
                <a:xfrm>
                  <a:off x="5681663" y="522288"/>
                  <a:ext cx="1588" cy="65088"/>
                </a:xfrm>
                <a:prstGeom prst="line">
                  <a:avLst/>
                </a:prstGeom>
                <a:noFill/>
                <a:ln w="19050">
                  <a:solidFill>
                    <a:srgbClr val="000000"/>
                  </a:solidFill>
                  <a:round/>
                  <a:headEnd/>
                  <a:tailEnd/>
                </a:ln>
              </p:spPr>
              <p:txBody>
                <a:bodyPr/>
                <a:lstStyle/>
                <a:p>
                  <a:endParaRPr lang="en-US"/>
                </a:p>
              </p:txBody>
            </p:sp>
            <p:sp>
              <p:nvSpPr>
                <p:cNvPr id="228" name="Line 334"/>
                <p:cNvSpPr>
                  <a:spLocks noChangeShapeType="1"/>
                </p:cNvSpPr>
                <p:nvPr/>
              </p:nvSpPr>
              <p:spPr bwMode="auto">
                <a:xfrm flipV="1">
                  <a:off x="6122988" y="6057901"/>
                  <a:ext cx="1588" cy="49213"/>
                </a:xfrm>
                <a:prstGeom prst="line">
                  <a:avLst/>
                </a:prstGeom>
                <a:noFill/>
                <a:ln w="19050">
                  <a:solidFill>
                    <a:srgbClr val="000000"/>
                  </a:solidFill>
                  <a:round/>
                  <a:headEnd/>
                  <a:tailEnd/>
                </a:ln>
              </p:spPr>
              <p:txBody>
                <a:bodyPr/>
                <a:lstStyle/>
                <a:p>
                  <a:endParaRPr lang="en-US"/>
                </a:p>
              </p:txBody>
            </p:sp>
            <p:sp>
              <p:nvSpPr>
                <p:cNvPr id="229" name="Line 335"/>
                <p:cNvSpPr>
                  <a:spLocks noChangeShapeType="1"/>
                </p:cNvSpPr>
                <p:nvPr/>
              </p:nvSpPr>
              <p:spPr bwMode="auto">
                <a:xfrm>
                  <a:off x="6122988" y="522288"/>
                  <a:ext cx="1588" cy="33338"/>
                </a:xfrm>
                <a:prstGeom prst="line">
                  <a:avLst/>
                </a:prstGeom>
                <a:noFill/>
                <a:ln w="19050">
                  <a:solidFill>
                    <a:srgbClr val="000000"/>
                  </a:solidFill>
                  <a:round/>
                  <a:headEnd/>
                  <a:tailEnd/>
                </a:ln>
              </p:spPr>
              <p:txBody>
                <a:bodyPr/>
                <a:lstStyle/>
                <a:p>
                  <a:endParaRPr lang="en-US"/>
                </a:p>
              </p:txBody>
            </p:sp>
            <p:sp>
              <p:nvSpPr>
                <p:cNvPr id="230" name="Line 336"/>
                <p:cNvSpPr>
                  <a:spLocks noChangeShapeType="1"/>
                </p:cNvSpPr>
                <p:nvPr/>
              </p:nvSpPr>
              <p:spPr bwMode="auto">
                <a:xfrm flipV="1">
                  <a:off x="6384926" y="6057901"/>
                  <a:ext cx="1588" cy="49213"/>
                </a:xfrm>
                <a:prstGeom prst="line">
                  <a:avLst/>
                </a:prstGeom>
                <a:noFill/>
                <a:ln w="19050">
                  <a:solidFill>
                    <a:srgbClr val="000000"/>
                  </a:solidFill>
                  <a:round/>
                  <a:headEnd/>
                  <a:tailEnd/>
                </a:ln>
              </p:spPr>
              <p:txBody>
                <a:bodyPr/>
                <a:lstStyle/>
                <a:p>
                  <a:endParaRPr lang="en-US"/>
                </a:p>
              </p:txBody>
            </p:sp>
            <p:sp>
              <p:nvSpPr>
                <p:cNvPr id="231" name="Line 337"/>
                <p:cNvSpPr>
                  <a:spLocks noChangeShapeType="1"/>
                </p:cNvSpPr>
                <p:nvPr/>
              </p:nvSpPr>
              <p:spPr bwMode="auto">
                <a:xfrm>
                  <a:off x="6384926" y="522288"/>
                  <a:ext cx="1588" cy="33338"/>
                </a:xfrm>
                <a:prstGeom prst="line">
                  <a:avLst/>
                </a:prstGeom>
                <a:noFill/>
                <a:ln w="19050">
                  <a:solidFill>
                    <a:srgbClr val="000000"/>
                  </a:solidFill>
                  <a:round/>
                  <a:headEnd/>
                  <a:tailEnd/>
                </a:ln>
              </p:spPr>
              <p:txBody>
                <a:bodyPr/>
                <a:lstStyle/>
                <a:p>
                  <a:endParaRPr lang="en-US"/>
                </a:p>
              </p:txBody>
            </p:sp>
            <p:sp>
              <p:nvSpPr>
                <p:cNvPr id="232" name="Line 338"/>
                <p:cNvSpPr>
                  <a:spLocks noChangeShapeType="1"/>
                </p:cNvSpPr>
                <p:nvPr/>
              </p:nvSpPr>
              <p:spPr bwMode="auto">
                <a:xfrm flipV="1">
                  <a:off x="6564313" y="6057901"/>
                  <a:ext cx="1588" cy="49213"/>
                </a:xfrm>
                <a:prstGeom prst="line">
                  <a:avLst/>
                </a:prstGeom>
                <a:noFill/>
                <a:ln w="19050">
                  <a:solidFill>
                    <a:srgbClr val="000000"/>
                  </a:solidFill>
                  <a:round/>
                  <a:headEnd/>
                  <a:tailEnd/>
                </a:ln>
              </p:spPr>
              <p:txBody>
                <a:bodyPr/>
                <a:lstStyle/>
                <a:p>
                  <a:endParaRPr lang="en-US"/>
                </a:p>
              </p:txBody>
            </p:sp>
            <p:sp>
              <p:nvSpPr>
                <p:cNvPr id="233" name="Line 339"/>
                <p:cNvSpPr>
                  <a:spLocks noChangeShapeType="1"/>
                </p:cNvSpPr>
                <p:nvPr/>
              </p:nvSpPr>
              <p:spPr bwMode="auto">
                <a:xfrm>
                  <a:off x="6564313" y="522288"/>
                  <a:ext cx="1588" cy="33338"/>
                </a:xfrm>
                <a:prstGeom prst="line">
                  <a:avLst/>
                </a:prstGeom>
                <a:noFill/>
                <a:ln w="19050">
                  <a:solidFill>
                    <a:srgbClr val="000000"/>
                  </a:solidFill>
                  <a:round/>
                  <a:headEnd/>
                  <a:tailEnd/>
                </a:ln>
              </p:spPr>
              <p:txBody>
                <a:bodyPr/>
                <a:lstStyle/>
                <a:p>
                  <a:endParaRPr lang="en-US"/>
                </a:p>
              </p:txBody>
            </p:sp>
            <p:sp>
              <p:nvSpPr>
                <p:cNvPr id="234" name="Line 340"/>
                <p:cNvSpPr>
                  <a:spLocks noChangeShapeType="1"/>
                </p:cNvSpPr>
                <p:nvPr/>
              </p:nvSpPr>
              <p:spPr bwMode="auto">
                <a:xfrm flipV="1">
                  <a:off x="6694488" y="6057901"/>
                  <a:ext cx="1588" cy="49213"/>
                </a:xfrm>
                <a:prstGeom prst="line">
                  <a:avLst/>
                </a:prstGeom>
                <a:noFill/>
                <a:ln w="19050">
                  <a:solidFill>
                    <a:srgbClr val="000000"/>
                  </a:solidFill>
                  <a:round/>
                  <a:headEnd/>
                  <a:tailEnd/>
                </a:ln>
              </p:spPr>
              <p:txBody>
                <a:bodyPr/>
                <a:lstStyle/>
                <a:p>
                  <a:endParaRPr lang="en-US"/>
                </a:p>
              </p:txBody>
            </p:sp>
            <p:sp>
              <p:nvSpPr>
                <p:cNvPr id="235" name="Line 341"/>
                <p:cNvSpPr>
                  <a:spLocks noChangeShapeType="1"/>
                </p:cNvSpPr>
                <p:nvPr/>
              </p:nvSpPr>
              <p:spPr bwMode="auto">
                <a:xfrm>
                  <a:off x="6694488" y="522288"/>
                  <a:ext cx="1588" cy="33338"/>
                </a:xfrm>
                <a:prstGeom prst="line">
                  <a:avLst/>
                </a:prstGeom>
                <a:noFill/>
                <a:ln w="19050">
                  <a:solidFill>
                    <a:srgbClr val="000000"/>
                  </a:solidFill>
                  <a:round/>
                  <a:headEnd/>
                  <a:tailEnd/>
                </a:ln>
              </p:spPr>
              <p:txBody>
                <a:bodyPr/>
                <a:lstStyle/>
                <a:p>
                  <a:endParaRPr lang="en-US"/>
                </a:p>
              </p:txBody>
            </p:sp>
            <p:sp>
              <p:nvSpPr>
                <p:cNvPr id="236" name="Line 342"/>
                <p:cNvSpPr>
                  <a:spLocks noChangeShapeType="1"/>
                </p:cNvSpPr>
                <p:nvPr/>
              </p:nvSpPr>
              <p:spPr bwMode="auto">
                <a:xfrm flipV="1">
                  <a:off x="6808788" y="6057901"/>
                  <a:ext cx="1588" cy="49213"/>
                </a:xfrm>
                <a:prstGeom prst="line">
                  <a:avLst/>
                </a:prstGeom>
                <a:noFill/>
                <a:ln w="19050">
                  <a:solidFill>
                    <a:srgbClr val="000000"/>
                  </a:solidFill>
                  <a:round/>
                  <a:headEnd/>
                  <a:tailEnd/>
                </a:ln>
              </p:spPr>
              <p:txBody>
                <a:bodyPr/>
                <a:lstStyle/>
                <a:p>
                  <a:endParaRPr lang="en-US"/>
                </a:p>
              </p:txBody>
            </p:sp>
            <p:sp>
              <p:nvSpPr>
                <p:cNvPr id="237" name="Line 343"/>
                <p:cNvSpPr>
                  <a:spLocks noChangeShapeType="1"/>
                </p:cNvSpPr>
                <p:nvPr/>
              </p:nvSpPr>
              <p:spPr bwMode="auto">
                <a:xfrm>
                  <a:off x="6808788" y="522288"/>
                  <a:ext cx="1588" cy="33338"/>
                </a:xfrm>
                <a:prstGeom prst="line">
                  <a:avLst/>
                </a:prstGeom>
                <a:noFill/>
                <a:ln w="19050">
                  <a:solidFill>
                    <a:srgbClr val="000000"/>
                  </a:solidFill>
                  <a:round/>
                  <a:headEnd/>
                  <a:tailEnd/>
                </a:ln>
              </p:spPr>
              <p:txBody>
                <a:bodyPr/>
                <a:lstStyle/>
                <a:p>
                  <a:endParaRPr lang="en-US"/>
                </a:p>
              </p:txBody>
            </p:sp>
            <p:sp>
              <p:nvSpPr>
                <p:cNvPr id="238" name="Line 344"/>
                <p:cNvSpPr>
                  <a:spLocks noChangeShapeType="1"/>
                </p:cNvSpPr>
                <p:nvPr/>
              </p:nvSpPr>
              <p:spPr bwMode="auto">
                <a:xfrm flipV="1">
                  <a:off x="6907213" y="6057901"/>
                  <a:ext cx="1588" cy="49213"/>
                </a:xfrm>
                <a:prstGeom prst="line">
                  <a:avLst/>
                </a:prstGeom>
                <a:noFill/>
                <a:ln w="19050">
                  <a:solidFill>
                    <a:srgbClr val="000000"/>
                  </a:solidFill>
                  <a:round/>
                  <a:headEnd/>
                  <a:tailEnd/>
                </a:ln>
              </p:spPr>
              <p:txBody>
                <a:bodyPr/>
                <a:lstStyle/>
                <a:p>
                  <a:endParaRPr lang="en-US"/>
                </a:p>
              </p:txBody>
            </p:sp>
            <p:sp>
              <p:nvSpPr>
                <p:cNvPr id="239" name="Line 345"/>
                <p:cNvSpPr>
                  <a:spLocks noChangeShapeType="1"/>
                </p:cNvSpPr>
                <p:nvPr/>
              </p:nvSpPr>
              <p:spPr bwMode="auto">
                <a:xfrm>
                  <a:off x="6907213" y="522288"/>
                  <a:ext cx="1588" cy="33338"/>
                </a:xfrm>
                <a:prstGeom prst="line">
                  <a:avLst/>
                </a:prstGeom>
                <a:noFill/>
                <a:ln w="19050">
                  <a:solidFill>
                    <a:srgbClr val="000000"/>
                  </a:solidFill>
                  <a:round/>
                  <a:headEnd/>
                  <a:tailEnd/>
                </a:ln>
              </p:spPr>
              <p:txBody>
                <a:bodyPr/>
                <a:lstStyle/>
                <a:p>
                  <a:endParaRPr lang="en-US"/>
                </a:p>
              </p:txBody>
            </p:sp>
            <p:sp>
              <p:nvSpPr>
                <p:cNvPr id="240" name="Line 346"/>
                <p:cNvSpPr>
                  <a:spLocks noChangeShapeType="1"/>
                </p:cNvSpPr>
                <p:nvPr/>
              </p:nvSpPr>
              <p:spPr bwMode="auto">
                <a:xfrm flipV="1">
                  <a:off x="7005638" y="6057901"/>
                  <a:ext cx="1588" cy="49213"/>
                </a:xfrm>
                <a:prstGeom prst="line">
                  <a:avLst/>
                </a:prstGeom>
                <a:noFill/>
                <a:ln w="19050">
                  <a:solidFill>
                    <a:srgbClr val="000000"/>
                  </a:solidFill>
                  <a:round/>
                  <a:headEnd/>
                  <a:tailEnd/>
                </a:ln>
              </p:spPr>
              <p:txBody>
                <a:bodyPr/>
                <a:lstStyle/>
                <a:p>
                  <a:endParaRPr lang="en-US"/>
                </a:p>
              </p:txBody>
            </p:sp>
            <p:sp>
              <p:nvSpPr>
                <p:cNvPr id="241" name="Line 347"/>
                <p:cNvSpPr>
                  <a:spLocks noChangeShapeType="1"/>
                </p:cNvSpPr>
                <p:nvPr/>
              </p:nvSpPr>
              <p:spPr bwMode="auto">
                <a:xfrm>
                  <a:off x="7005638" y="522288"/>
                  <a:ext cx="1588" cy="33338"/>
                </a:xfrm>
                <a:prstGeom prst="line">
                  <a:avLst/>
                </a:prstGeom>
                <a:noFill/>
                <a:ln w="19050">
                  <a:solidFill>
                    <a:srgbClr val="000000"/>
                  </a:solidFill>
                  <a:round/>
                  <a:headEnd/>
                  <a:tailEnd/>
                </a:ln>
              </p:spPr>
              <p:txBody>
                <a:bodyPr/>
                <a:lstStyle/>
                <a:p>
                  <a:endParaRPr lang="en-US"/>
                </a:p>
              </p:txBody>
            </p:sp>
            <p:sp>
              <p:nvSpPr>
                <p:cNvPr id="242" name="Line 348"/>
                <p:cNvSpPr>
                  <a:spLocks noChangeShapeType="1"/>
                </p:cNvSpPr>
                <p:nvPr/>
              </p:nvSpPr>
              <p:spPr bwMode="auto">
                <a:xfrm flipV="1">
                  <a:off x="7070726" y="6057901"/>
                  <a:ext cx="1588" cy="49213"/>
                </a:xfrm>
                <a:prstGeom prst="line">
                  <a:avLst/>
                </a:prstGeom>
                <a:noFill/>
                <a:ln w="19050">
                  <a:solidFill>
                    <a:srgbClr val="000000"/>
                  </a:solidFill>
                  <a:round/>
                  <a:headEnd/>
                  <a:tailEnd/>
                </a:ln>
              </p:spPr>
              <p:txBody>
                <a:bodyPr/>
                <a:lstStyle/>
                <a:p>
                  <a:endParaRPr lang="en-US"/>
                </a:p>
              </p:txBody>
            </p:sp>
            <p:sp>
              <p:nvSpPr>
                <p:cNvPr id="243" name="Line 349"/>
                <p:cNvSpPr>
                  <a:spLocks noChangeShapeType="1"/>
                </p:cNvSpPr>
                <p:nvPr/>
              </p:nvSpPr>
              <p:spPr bwMode="auto">
                <a:xfrm>
                  <a:off x="7070726" y="522288"/>
                  <a:ext cx="1588" cy="33338"/>
                </a:xfrm>
                <a:prstGeom prst="line">
                  <a:avLst/>
                </a:prstGeom>
                <a:noFill/>
                <a:ln w="19050">
                  <a:solidFill>
                    <a:srgbClr val="000000"/>
                  </a:solidFill>
                  <a:round/>
                  <a:headEnd/>
                  <a:tailEnd/>
                </a:ln>
              </p:spPr>
              <p:txBody>
                <a:bodyPr/>
                <a:lstStyle/>
                <a:p>
                  <a:endParaRPr lang="en-US"/>
                </a:p>
              </p:txBody>
            </p:sp>
            <p:sp>
              <p:nvSpPr>
                <p:cNvPr id="244" name="Line 350"/>
                <p:cNvSpPr>
                  <a:spLocks noChangeShapeType="1"/>
                </p:cNvSpPr>
                <p:nvPr/>
              </p:nvSpPr>
              <p:spPr bwMode="auto">
                <a:xfrm flipV="1">
                  <a:off x="7135813" y="6057901"/>
                  <a:ext cx="1588" cy="49213"/>
                </a:xfrm>
                <a:prstGeom prst="line">
                  <a:avLst/>
                </a:prstGeom>
                <a:noFill/>
                <a:ln w="19050">
                  <a:solidFill>
                    <a:srgbClr val="000000"/>
                  </a:solidFill>
                  <a:round/>
                  <a:headEnd/>
                  <a:tailEnd/>
                </a:ln>
              </p:spPr>
              <p:txBody>
                <a:bodyPr/>
                <a:lstStyle/>
                <a:p>
                  <a:endParaRPr lang="en-US"/>
                </a:p>
              </p:txBody>
            </p:sp>
            <p:sp>
              <p:nvSpPr>
                <p:cNvPr id="245" name="Line 351"/>
                <p:cNvSpPr>
                  <a:spLocks noChangeShapeType="1"/>
                </p:cNvSpPr>
                <p:nvPr/>
              </p:nvSpPr>
              <p:spPr bwMode="auto">
                <a:xfrm>
                  <a:off x="7135813" y="522288"/>
                  <a:ext cx="1588" cy="33338"/>
                </a:xfrm>
                <a:prstGeom prst="line">
                  <a:avLst/>
                </a:prstGeom>
                <a:noFill/>
                <a:ln w="19050">
                  <a:solidFill>
                    <a:srgbClr val="000000"/>
                  </a:solidFill>
                  <a:round/>
                  <a:headEnd/>
                  <a:tailEnd/>
                </a:ln>
              </p:spPr>
              <p:txBody>
                <a:bodyPr/>
                <a:lstStyle/>
                <a:p>
                  <a:endParaRPr lang="en-US"/>
                </a:p>
              </p:txBody>
            </p:sp>
            <p:sp>
              <p:nvSpPr>
                <p:cNvPr id="246" name="Line 352"/>
                <p:cNvSpPr>
                  <a:spLocks noChangeShapeType="1"/>
                </p:cNvSpPr>
                <p:nvPr/>
              </p:nvSpPr>
              <p:spPr bwMode="auto">
                <a:xfrm flipV="1">
                  <a:off x="7135813" y="6024563"/>
                  <a:ext cx="1588" cy="82550"/>
                </a:xfrm>
                <a:prstGeom prst="line">
                  <a:avLst/>
                </a:prstGeom>
                <a:noFill/>
                <a:ln w="19050">
                  <a:solidFill>
                    <a:srgbClr val="000000"/>
                  </a:solidFill>
                  <a:round/>
                  <a:headEnd/>
                  <a:tailEnd/>
                </a:ln>
              </p:spPr>
              <p:txBody>
                <a:bodyPr/>
                <a:lstStyle/>
                <a:p>
                  <a:endParaRPr lang="en-US"/>
                </a:p>
              </p:txBody>
            </p:sp>
            <p:sp>
              <p:nvSpPr>
                <p:cNvPr id="247" name="Line 353"/>
                <p:cNvSpPr>
                  <a:spLocks noChangeShapeType="1"/>
                </p:cNvSpPr>
                <p:nvPr/>
              </p:nvSpPr>
              <p:spPr bwMode="auto">
                <a:xfrm>
                  <a:off x="7135813" y="522288"/>
                  <a:ext cx="1588" cy="65088"/>
                </a:xfrm>
                <a:prstGeom prst="line">
                  <a:avLst/>
                </a:prstGeom>
                <a:noFill/>
                <a:ln w="19050">
                  <a:solidFill>
                    <a:srgbClr val="000000"/>
                  </a:solidFill>
                  <a:round/>
                  <a:headEnd/>
                  <a:tailEnd/>
                </a:ln>
              </p:spPr>
              <p:txBody>
                <a:bodyPr/>
                <a:lstStyle/>
                <a:p>
                  <a:endParaRPr lang="en-US"/>
                </a:p>
              </p:txBody>
            </p:sp>
            <p:sp>
              <p:nvSpPr>
                <p:cNvPr id="248" name="Line 356"/>
                <p:cNvSpPr>
                  <a:spLocks noChangeShapeType="1"/>
                </p:cNvSpPr>
                <p:nvPr/>
              </p:nvSpPr>
              <p:spPr bwMode="auto">
                <a:xfrm flipV="1">
                  <a:off x="7577138" y="6057901"/>
                  <a:ext cx="1588" cy="49213"/>
                </a:xfrm>
                <a:prstGeom prst="line">
                  <a:avLst/>
                </a:prstGeom>
                <a:noFill/>
                <a:ln w="19050">
                  <a:solidFill>
                    <a:srgbClr val="000000"/>
                  </a:solidFill>
                  <a:round/>
                  <a:headEnd/>
                  <a:tailEnd/>
                </a:ln>
              </p:spPr>
              <p:txBody>
                <a:bodyPr/>
                <a:lstStyle/>
                <a:p>
                  <a:endParaRPr lang="en-US"/>
                </a:p>
              </p:txBody>
            </p:sp>
            <p:sp>
              <p:nvSpPr>
                <p:cNvPr id="249" name="Line 357"/>
                <p:cNvSpPr>
                  <a:spLocks noChangeShapeType="1"/>
                </p:cNvSpPr>
                <p:nvPr/>
              </p:nvSpPr>
              <p:spPr bwMode="auto">
                <a:xfrm>
                  <a:off x="7577138" y="522288"/>
                  <a:ext cx="1588" cy="33338"/>
                </a:xfrm>
                <a:prstGeom prst="line">
                  <a:avLst/>
                </a:prstGeom>
                <a:noFill/>
                <a:ln w="19050">
                  <a:solidFill>
                    <a:srgbClr val="000000"/>
                  </a:solidFill>
                  <a:round/>
                  <a:headEnd/>
                  <a:tailEnd/>
                </a:ln>
              </p:spPr>
              <p:txBody>
                <a:bodyPr/>
                <a:lstStyle/>
                <a:p>
                  <a:endParaRPr lang="en-US"/>
                </a:p>
              </p:txBody>
            </p:sp>
            <p:sp>
              <p:nvSpPr>
                <p:cNvPr id="250" name="Line 358"/>
                <p:cNvSpPr>
                  <a:spLocks noChangeShapeType="1"/>
                </p:cNvSpPr>
                <p:nvPr/>
              </p:nvSpPr>
              <p:spPr bwMode="auto">
                <a:xfrm flipV="1">
                  <a:off x="7837488" y="6057901"/>
                  <a:ext cx="1588" cy="49213"/>
                </a:xfrm>
                <a:prstGeom prst="line">
                  <a:avLst/>
                </a:prstGeom>
                <a:noFill/>
                <a:ln w="19050">
                  <a:solidFill>
                    <a:srgbClr val="000000"/>
                  </a:solidFill>
                  <a:round/>
                  <a:headEnd/>
                  <a:tailEnd/>
                </a:ln>
              </p:spPr>
              <p:txBody>
                <a:bodyPr/>
                <a:lstStyle/>
                <a:p>
                  <a:endParaRPr lang="en-US"/>
                </a:p>
              </p:txBody>
            </p:sp>
            <p:sp>
              <p:nvSpPr>
                <p:cNvPr id="251" name="Line 359"/>
                <p:cNvSpPr>
                  <a:spLocks noChangeShapeType="1"/>
                </p:cNvSpPr>
                <p:nvPr/>
              </p:nvSpPr>
              <p:spPr bwMode="auto">
                <a:xfrm>
                  <a:off x="7837488" y="522288"/>
                  <a:ext cx="1588" cy="33338"/>
                </a:xfrm>
                <a:prstGeom prst="line">
                  <a:avLst/>
                </a:prstGeom>
                <a:noFill/>
                <a:ln w="19050">
                  <a:solidFill>
                    <a:srgbClr val="000000"/>
                  </a:solidFill>
                  <a:round/>
                  <a:headEnd/>
                  <a:tailEnd/>
                </a:ln>
              </p:spPr>
              <p:txBody>
                <a:bodyPr/>
                <a:lstStyle/>
                <a:p>
                  <a:endParaRPr lang="en-US"/>
                </a:p>
              </p:txBody>
            </p:sp>
            <p:sp>
              <p:nvSpPr>
                <p:cNvPr id="252" name="Line 360"/>
                <p:cNvSpPr>
                  <a:spLocks noChangeShapeType="1"/>
                </p:cNvSpPr>
                <p:nvPr/>
              </p:nvSpPr>
              <p:spPr bwMode="auto">
                <a:xfrm flipV="1">
                  <a:off x="8016876" y="6057901"/>
                  <a:ext cx="1588" cy="49213"/>
                </a:xfrm>
                <a:prstGeom prst="line">
                  <a:avLst/>
                </a:prstGeom>
                <a:noFill/>
                <a:ln w="19050">
                  <a:solidFill>
                    <a:srgbClr val="000000"/>
                  </a:solidFill>
                  <a:round/>
                  <a:headEnd/>
                  <a:tailEnd/>
                </a:ln>
              </p:spPr>
              <p:txBody>
                <a:bodyPr/>
                <a:lstStyle/>
                <a:p>
                  <a:endParaRPr lang="en-US"/>
                </a:p>
              </p:txBody>
            </p:sp>
            <p:sp>
              <p:nvSpPr>
                <p:cNvPr id="253" name="Line 361"/>
                <p:cNvSpPr>
                  <a:spLocks noChangeShapeType="1"/>
                </p:cNvSpPr>
                <p:nvPr/>
              </p:nvSpPr>
              <p:spPr bwMode="auto">
                <a:xfrm>
                  <a:off x="8016876" y="522288"/>
                  <a:ext cx="1588" cy="33338"/>
                </a:xfrm>
                <a:prstGeom prst="line">
                  <a:avLst/>
                </a:prstGeom>
                <a:noFill/>
                <a:ln w="19050">
                  <a:solidFill>
                    <a:srgbClr val="000000"/>
                  </a:solidFill>
                  <a:round/>
                  <a:headEnd/>
                  <a:tailEnd/>
                </a:ln>
              </p:spPr>
              <p:txBody>
                <a:bodyPr/>
                <a:lstStyle/>
                <a:p>
                  <a:endParaRPr lang="en-US"/>
                </a:p>
              </p:txBody>
            </p:sp>
            <p:sp>
              <p:nvSpPr>
                <p:cNvPr id="254" name="Line 362"/>
                <p:cNvSpPr>
                  <a:spLocks noChangeShapeType="1"/>
                </p:cNvSpPr>
                <p:nvPr/>
              </p:nvSpPr>
              <p:spPr bwMode="auto">
                <a:xfrm flipV="1">
                  <a:off x="8148638" y="6057901"/>
                  <a:ext cx="1588" cy="49213"/>
                </a:xfrm>
                <a:prstGeom prst="line">
                  <a:avLst/>
                </a:prstGeom>
                <a:noFill/>
                <a:ln w="19050">
                  <a:solidFill>
                    <a:srgbClr val="000000"/>
                  </a:solidFill>
                  <a:round/>
                  <a:headEnd/>
                  <a:tailEnd/>
                </a:ln>
              </p:spPr>
              <p:txBody>
                <a:bodyPr/>
                <a:lstStyle/>
                <a:p>
                  <a:endParaRPr lang="en-US"/>
                </a:p>
              </p:txBody>
            </p:sp>
            <p:sp>
              <p:nvSpPr>
                <p:cNvPr id="255" name="Line 363"/>
                <p:cNvSpPr>
                  <a:spLocks noChangeShapeType="1"/>
                </p:cNvSpPr>
                <p:nvPr/>
              </p:nvSpPr>
              <p:spPr bwMode="auto">
                <a:xfrm>
                  <a:off x="8148638" y="522288"/>
                  <a:ext cx="1588" cy="33338"/>
                </a:xfrm>
                <a:prstGeom prst="line">
                  <a:avLst/>
                </a:prstGeom>
                <a:noFill/>
                <a:ln w="19050">
                  <a:solidFill>
                    <a:srgbClr val="000000"/>
                  </a:solidFill>
                  <a:round/>
                  <a:headEnd/>
                  <a:tailEnd/>
                </a:ln>
              </p:spPr>
              <p:txBody>
                <a:bodyPr/>
                <a:lstStyle/>
                <a:p>
                  <a:endParaRPr lang="en-US"/>
                </a:p>
              </p:txBody>
            </p:sp>
            <p:sp>
              <p:nvSpPr>
                <p:cNvPr id="256" name="Line 364"/>
                <p:cNvSpPr>
                  <a:spLocks noChangeShapeType="1"/>
                </p:cNvSpPr>
                <p:nvPr/>
              </p:nvSpPr>
              <p:spPr bwMode="auto">
                <a:xfrm flipV="1">
                  <a:off x="8262938" y="6057901"/>
                  <a:ext cx="1588" cy="49213"/>
                </a:xfrm>
                <a:prstGeom prst="line">
                  <a:avLst/>
                </a:prstGeom>
                <a:noFill/>
                <a:ln w="19050">
                  <a:solidFill>
                    <a:srgbClr val="000000"/>
                  </a:solidFill>
                  <a:round/>
                  <a:headEnd/>
                  <a:tailEnd/>
                </a:ln>
              </p:spPr>
              <p:txBody>
                <a:bodyPr/>
                <a:lstStyle/>
                <a:p>
                  <a:endParaRPr lang="en-US"/>
                </a:p>
              </p:txBody>
            </p:sp>
            <p:sp>
              <p:nvSpPr>
                <p:cNvPr id="257" name="Line 365"/>
                <p:cNvSpPr>
                  <a:spLocks noChangeShapeType="1"/>
                </p:cNvSpPr>
                <p:nvPr/>
              </p:nvSpPr>
              <p:spPr bwMode="auto">
                <a:xfrm>
                  <a:off x="8262938" y="522288"/>
                  <a:ext cx="1588" cy="33338"/>
                </a:xfrm>
                <a:prstGeom prst="line">
                  <a:avLst/>
                </a:prstGeom>
                <a:noFill/>
                <a:ln w="19050">
                  <a:solidFill>
                    <a:srgbClr val="000000"/>
                  </a:solidFill>
                  <a:round/>
                  <a:headEnd/>
                  <a:tailEnd/>
                </a:ln>
              </p:spPr>
              <p:txBody>
                <a:bodyPr/>
                <a:lstStyle/>
                <a:p>
                  <a:endParaRPr lang="en-US"/>
                </a:p>
              </p:txBody>
            </p:sp>
            <p:sp>
              <p:nvSpPr>
                <p:cNvPr id="258" name="Line 366"/>
                <p:cNvSpPr>
                  <a:spLocks noChangeShapeType="1"/>
                </p:cNvSpPr>
                <p:nvPr/>
              </p:nvSpPr>
              <p:spPr bwMode="auto">
                <a:xfrm>
                  <a:off x="1192213" y="6107113"/>
                  <a:ext cx="31750" cy="1588"/>
                </a:xfrm>
                <a:prstGeom prst="line">
                  <a:avLst/>
                </a:prstGeom>
                <a:noFill/>
                <a:ln w="19050">
                  <a:solidFill>
                    <a:srgbClr val="000000"/>
                  </a:solidFill>
                  <a:round/>
                  <a:headEnd/>
                  <a:tailEnd/>
                </a:ln>
              </p:spPr>
              <p:txBody>
                <a:bodyPr/>
                <a:lstStyle/>
                <a:p>
                  <a:endParaRPr lang="en-US"/>
                </a:p>
              </p:txBody>
            </p:sp>
            <p:sp>
              <p:nvSpPr>
                <p:cNvPr id="259" name="Line 367"/>
                <p:cNvSpPr>
                  <a:spLocks noChangeShapeType="1"/>
                </p:cNvSpPr>
                <p:nvPr/>
              </p:nvSpPr>
              <p:spPr bwMode="auto">
                <a:xfrm flipH="1">
                  <a:off x="8229601" y="6107113"/>
                  <a:ext cx="49213" cy="1588"/>
                </a:xfrm>
                <a:prstGeom prst="line">
                  <a:avLst/>
                </a:prstGeom>
                <a:noFill/>
                <a:ln w="19050">
                  <a:solidFill>
                    <a:srgbClr val="000000"/>
                  </a:solidFill>
                  <a:round/>
                  <a:headEnd/>
                  <a:tailEnd/>
                </a:ln>
              </p:spPr>
              <p:txBody>
                <a:bodyPr/>
                <a:lstStyle/>
                <a:p>
                  <a:endParaRPr lang="en-US"/>
                </a:p>
              </p:txBody>
            </p:sp>
            <p:sp>
              <p:nvSpPr>
                <p:cNvPr id="260" name="Line 368"/>
                <p:cNvSpPr>
                  <a:spLocks noChangeShapeType="1"/>
                </p:cNvSpPr>
                <p:nvPr/>
              </p:nvSpPr>
              <p:spPr bwMode="auto">
                <a:xfrm>
                  <a:off x="1192213" y="6107113"/>
                  <a:ext cx="65088" cy="1588"/>
                </a:xfrm>
                <a:prstGeom prst="line">
                  <a:avLst/>
                </a:prstGeom>
                <a:noFill/>
                <a:ln w="19050">
                  <a:solidFill>
                    <a:srgbClr val="000000"/>
                  </a:solidFill>
                  <a:round/>
                  <a:headEnd/>
                  <a:tailEnd/>
                </a:ln>
              </p:spPr>
              <p:txBody>
                <a:bodyPr/>
                <a:lstStyle/>
                <a:p>
                  <a:endParaRPr lang="en-US"/>
                </a:p>
              </p:txBody>
            </p:sp>
            <p:sp>
              <p:nvSpPr>
                <p:cNvPr id="261" name="Line 369"/>
                <p:cNvSpPr>
                  <a:spLocks noChangeShapeType="1"/>
                </p:cNvSpPr>
                <p:nvPr/>
              </p:nvSpPr>
              <p:spPr bwMode="auto">
                <a:xfrm flipH="1">
                  <a:off x="8196263" y="6107113"/>
                  <a:ext cx="82550" cy="1588"/>
                </a:xfrm>
                <a:prstGeom prst="line">
                  <a:avLst/>
                </a:prstGeom>
                <a:noFill/>
                <a:ln w="19050">
                  <a:solidFill>
                    <a:srgbClr val="000000"/>
                  </a:solidFill>
                  <a:round/>
                  <a:headEnd/>
                  <a:tailEnd/>
                </a:ln>
              </p:spPr>
              <p:txBody>
                <a:bodyPr/>
                <a:lstStyle/>
                <a:p>
                  <a:endParaRPr lang="en-US"/>
                </a:p>
              </p:txBody>
            </p:sp>
            <p:sp>
              <p:nvSpPr>
                <p:cNvPr id="262" name="Line 372"/>
                <p:cNvSpPr>
                  <a:spLocks noChangeShapeType="1"/>
                </p:cNvSpPr>
                <p:nvPr/>
              </p:nvSpPr>
              <p:spPr bwMode="auto">
                <a:xfrm>
                  <a:off x="1192213" y="5764213"/>
                  <a:ext cx="31750" cy="1588"/>
                </a:xfrm>
                <a:prstGeom prst="line">
                  <a:avLst/>
                </a:prstGeom>
                <a:noFill/>
                <a:ln w="19050">
                  <a:solidFill>
                    <a:srgbClr val="000000"/>
                  </a:solidFill>
                  <a:round/>
                  <a:headEnd/>
                  <a:tailEnd/>
                </a:ln>
              </p:spPr>
              <p:txBody>
                <a:bodyPr/>
                <a:lstStyle/>
                <a:p>
                  <a:endParaRPr lang="en-US"/>
                </a:p>
              </p:txBody>
            </p:sp>
            <p:sp>
              <p:nvSpPr>
                <p:cNvPr id="263" name="Line 373"/>
                <p:cNvSpPr>
                  <a:spLocks noChangeShapeType="1"/>
                </p:cNvSpPr>
                <p:nvPr/>
              </p:nvSpPr>
              <p:spPr bwMode="auto">
                <a:xfrm flipH="1">
                  <a:off x="8229601" y="5764213"/>
                  <a:ext cx="49213" cy="1588"/>
                </a:xfrm>
                <a:prstGeom prst="line">
                  <a:avLst/>
                </a:prstGeom>
                <a:noFill/>
                <a:ln w="19050">
                  <a:solidFill>
                    <a:srgbClr val="000000"/>
                  </a:solidFill>
                  <a:round/>
                  <a:headEnd/>
                  <a:tailEnd/>
                </a:ln>
              </p:spPr>
              <p:txBody>
                <a:bodyPr/>
                <a:lstStyle/>
                <a:p>
                  <a:endParaRPr lang="en-US"/>
                </a:p>
              </p:txBody>
            </p:sp>
            <p:sp>
              <p:nvSpPr>
                <p:cNvPr id="264" name="Line 374"/>
                <p:cNvSpPr>
                  <a:spLocks noChangeShapeType="1"/>
                </p:cNvSpPr>
                <p:nvPr/>
              </p:nvSpPr>
              <p:spPr bwMode="auto">
                <a:xfrm>
                  <a:off x="1192213" y="5567363"/>
                  <a:ext cx="31750" cy="1588"/>
                </a:xfrm>
                <a:prstGeom prst="line">
                  <a:avLst/>
                </a:prstGeom>
                <a:noFill/>
                <a:ln w="19050">
                  <a:solidFill>
                    <a:srgbClr val="000000"/>
                  </a:solidFill>
                  <a:round/>
                  <a:headEnd/>
                  <a:tailEnd/>
                </a:ln>
              </p:spPr>
              <p:txBody>
                <a:bodyPr/>
                <a:lstStyle/>
                <a:p>
                  <a:endParaRPr lang="en-US"/>
                </a:p>
              </p:txBody>
            </p:sp>
            <p:sp>
              <p:nvSpPr>
                <p:cNvPr id="265" name="Line 375"/>
                <p:cNvSpPr>
                  <a:spLocks noChangeShapeType="1"/>
                </p:cNvSpPr>
                <p:nvPr/>
              </p:nvSpPr>
              <p:spPr bwMode="auto">
                <a:xfrm flipH="1">
                  <a:off x="8229601" y="5567363"/>
                  <a:ext cx="49213" cy="1588"/>
                </a:xfrm>
                <a:prstGeom prst="line">
                  <a:avLst/>
                </a:prstGeom>
                <a:noFill/>
                <a:ln w="19050">
                  <a:solidFill>
                    <a:srgbClr val="000000"/>
                  </a:solidFill>
                  <a:round/>
                  <a:headEnd/>
                  <a:tailEnd/>
                </a:ln>
              </p:spPr>
              <p:txBody>
                <a:bodyPr/>
                <a:lstStyle/>
                <a:p>
                  <a:endParaRPr lang="en-US"/>
                </a:p>
              </p:txBody>
            </p:sp>
            <p:sp>
              <p:nvSpPr>
                <p:cNvPr id="266" name="Line 376"/>
                <p:cNvSpPr>
                  <a:spLocks noChangeShapeType="1"/>
                </p:cNvSpPr>
                <p:nvPr/>
              </p:nvSpPr>
              <p:spPr bwMode="auto">
                <a:xfrm>
                  <a:off x="1192213" y="5421313"/>
                  <a:ext cx="31750" cy="1588"/>
                </a:xfrm>
                <a:prstGeom prst="line">
                  <a:avLst/>
                </a:prstGeom>
                <a:noFill/>
                <a:ln w="19050">
                  <a:solidFill>
                    <a:srgbClr val="000000"/>
                  </a:solidFill>
                  <a:round/>
                  <a:headEnd/>
                  <a:tailEnd/>
                </a:ln>
              </p:spPr>
              <p:txBody>
                <a:bodyPr/>
                <a:lstStyle/>
                <a:p>
                  <a:endParaRPr lang="en-US"/>
                </a:p>
              </p:txBody>
            </p:sp>
            <p:sp>
              <p:nvSpPr>
                <p:cNvPr id="267" name="Line 377"/>
                <p:cNvSpPr>
                  <a:spLocks noChangeShapeType="1"/>
                </p:cNvSpPr>
                <p:nvPr/>
              </p:nvSpPr>
              <p:spPr bwMode="auto">
                <a:xfrm flipH="1">
                  <a:off x="8229601" y="5421313"/>
                  <a:ext cx="49213" cy="1588"/>
                </a:xfrm>
                <a:prstGeom prst="line">
                  <a:avLst/>
                </a:prstGeom>
                <a:noFill/>
                <a:ln w="19050">
                  <a:solidFill>
                    <a:srgbClr val="000000"/>
                  </a:solidFill>
                  <a:round/>
                  <a:headEnd/>
                  <a:tailEnd/>
                </a:ln>
              </p:spPr>
              <p:txBody>
                <a:bodyPr/>
                <a:lstStyle/>
                <a:p>
                  <a:endParaRPr lang="en-US"/>
                </a:p>
              </p:txBody>
            </p:sp>
            <p:sp>
              <p:nvSpPr>
                <p:cNvPr id="268" name="Line 378"/>
                <p:cNvSpPr>
                  <a:spLocks noChangeShapeType="1"/>
                </p:cNvSpPr>
                <p:nvPr/>
              </p:nvSpPr>
              <p:spPr bwMode="auto">
                <a:xfrm>
                  <a:off x="1192213" y="5322888"/>
                  <a:ext cx="31750" cy="1588"/>
                </a:xfrm>
                <a:prstGeom prst="line">
                  <a:avLst/>
                </a:prstGeom>
                <a:noFill/>
                <a:ln w="19050">
                  <a:solidFill>
                    <a:srgbClr val="000000"/>
                  </a:solidFill>
                  <a:round/>
                  <a:headEnd/>
                  <a:tailEnd/>
                </a:ln>
              </p:spPr>
              <p:txBody>
                <a:bodyPr/>
                <a:lstStyle/>
                <a:p>
                  <a:endParaRPr lang="en-US"/>
                </a:p>
              </p:txBody>
            </p:sp>
            <p:sp>
              <p:nvSpPr>
                <p:cNvPr id="269" name="Line 379"/>
                <p:cNvSpPr>
                  <a:spLocks noChangeShapeType="1"/>
                </p:cNvSpPr>
                <p:nvPr/>
              </p:nvSpPr>
              <p:spPr bwMode="auto">
                <a:xfrm flipH="1">
                  <a:off x="8229601" y="5322888"/>
                  <a:ext cx="49213" cy="1588"/>
                </a:xfrm>
                <a:prstGeom prst="line">
                  <a:avLst/>
                </a:prstGeom>
                <a:noFill/>
                <a:ln w="19050">
                  <a:solidFill>
                    <a:srgbClr val="000000"/>
                  </a:solidFill>
                  <a:round/>
                  <a:headEnd/>
                  <a:tailEnd/>
                </a:ln>
              </p:spPr>
              <p:txBody>
                <a:bodyPr/>
                <a:lstStyle/>
                <a:p>
                  <a:endParaRPr lang="en-US"/>
                </a:p>
              </p:txBody>
            </p:sp>
            <p:sp>
              <p:nvSpPr>
                <p:cNvPr id="270" name="Line 380"/>
                <p:cNvSpPr>
                  <a:spLocks noChangeShapeType="1"/>
                </p:cNvSpPr>
                <p:nvPr/>
              </p:nvSpPr>
              <p:spPr bwMode="auto">
                <a:xfrm>
                  <a:off x="1192213" y="5224463"/>
                  <a:ext cx="31750" cy="1588"/>
                </a:xfrm>
                <a:prstGeom prst="line">
                  <a:avLst/>
                </a:prstGeom>
                <a:noFill/>
                <a:ln w="19050">
                  <a:solidFill>
                    <a:srgbClr val="000000"/>
                  </a:solidFill>
                  <a:round/>
                  <a:headEnd/>
                  <a:tailEnd/>
                </a:ln>
              </p:spPr>
              <p:txBody>
                <a:bodyPr/>
                <a:lstStyle/>
                <a:p>
                  <a:endParaRPr lang="en-US"/>
                </a:p>
              </p:txBody>
            </p:sp>
            <p:sp>
              <p:nvSpPr>
                <p:cNvPr id="271" name="Line 381"/>
                <p:cNvSpPr>
                  <a:spLocks noChangeShapeType="1"/>
                </p:cNvSpPr>
                <p:nvPr/>
              </p:nvSpPr>
              <p:spPr bwMode="auto">
                <a:xfrm flipH="1">
                  <a:off x="8229601" y="5224463"/>
                  <a:ext cx="49213" cy="1588"/>
                </a:xfrm>
                <a:prstGeom prst="line">
                  <a:avLst/>
                </a:prstGeom>
                <a:noFill/>
                <a:ln w="19050">
                  <a:solidFill>
                    <a:srgbClr val="000000"/>
                  </a:solidFill>
                  <a:round/>
                  <a:headEnd/>
                  <a:tailEnd/>
                </a:ln>
              </p:spPr>
              <p:txBody>
                <a:bodyPr/>
                <a:lstStyle/>
                <a:p>
                  <a:endParaRPr lang="en-US"/>
                </a:p>
              </p:txBody>
            </p:sp>
            <p:sp>
              <p:nvSpPr>
                <p:cNvPr id="272" name="Line 382"/>
                <p:cNvSpPr>
                  <a:spLocks noChangeShapeType="1"/>
                </p:cNvSpPr>
                <p:nvPr/>
              </p:nvSpPr>
              <p:spPr bwMode="auto">
                <a:xfrm>
                  <a:off x="1192213" y="5159376"/>
                  <a:ext cx="31750" cy="1588"/>
                </a:xfrm>
                <a:prstGeom prst="line">
                  <a:avLst/>
                </a:prstGeom>
                <a:noFill/>
                <a:ln w="19050">
                  <a:solidFill>
                    <a:srgbClr val="000000"/>
                  </a:solidFill>
                  <a:round/>
                  <a:headEnd/>
                  <a:tailEnd/>
                </a:ln>
              </p:spPr>
              <p:txBody>
                <a:bodyPr/>
                <a:lstStyle/>
                <a:p>
                  <a:endParaRPr lang="en-US"/>
                </a:p>
              </p:txBody>
            </p:sp>
            <p:sp>
              <p:nvSpPr>
                <p:cNvPr id="273" name="Line 383"/>
                <p:cNvSpPr>
                  <a:spLocks noChangeShapeType="1"/>
                </p:cNvSpPr>
                <p:nvPr/>
              </p:nvSpPr>
              <p:spPr bwMode="auto">
                <a:xfrm flipH="1">
                  <a:off x="8229601" y="5159376"/>
                  <a:ext cx="49213" cy="1588"/>
                </a:xfrm>
                <a:prstGeom prst="line">
                  <a:avLst/>
                </a:prstGeom>
                <a:noFill/>
                <a:ln w="19050">
                  <a:solidFill>
                    <a:srgbClr val="000000"/>
                  </a:solidFill>
                  <a:round/>
                  <a:headEnd/>
                  <a:tailEnd/>
                </a:ln>
              </p:spPr>
              <p:txBody>
                <a:bodyPr/>
                <a:lstStyle/>
                <a:p>
                  <a:endParaRPr lang="en-US"/>
                </a:p>
              </p:txBody>
            </p:sp>
            <p:sp>
              <p:nvSpPr>
                <p:cNvPr id="274" name="Line 384"/>
                <p:cNvSpPr>
                  <a:spLocks noChangeShapeType="1"/>
                </p:cNvSpPr>
                <p:nvPr/>
              </p:nvSpPr>
              <p:spPr bwMode="auto">
                <a:xfrm>
                  <a:off x="1192213" y="5094288"/>
                  <a:ext cx="31750" cy="1588"/>
                </a:xfrm>
                <a:prstGeom prst="line">
                  <a:avLst/>
                </a:prstGeom>
                <a:noFill/>
                <a:ln w="19050">
                  <a:solidFill>
                    <a:srgbClr val="000000"/>
                  </a:solidFill>
                  <a:round/>
                  <a:headEnd/>
                  <a:tailEnd/>
                </a:ln>
              </p:spPr>
              <p:txBody>
                <a:bodyPr/>
                <a:lstStyle/>
                <a:p>
                  <a:endParaRPr lang="en-US"/>
                </a:p>
              </p:txBody>
            </p:sp>
            <p:sp>
              <p:nvSpPr>
                <p:cNvPr id="275" name="Line 385"/>
                <p:cNvSpPr>
                  <a:spLocks noChangeShapeType="1"/>
                </p:cNvSpPr>
                <p:nvPr/>
              </p:nvSpPr>
              <p:spPr bwMode="auto">
                <a:xfrm flipH="1">
                  <a:off x="8229601" y="5094288"/>
                  <a:ext cx="49213" cy="1588"/>
                </a:xfrm>
                <a:prstGeom prst="line">
                  <a:avLst/>
                </a:prstGeom>
                <a:noFill/>
                <a:ln w="19050">
                  <a:solidFill>
                    <a:srgbClr val="000000"/>
                  </a:solidFill>
                  <a:round/>
                  <a:headEnd/>
                  <a:tailEnd/>
                </a:ln>
              </p:spPr>
              <p:txBody>
                <a:bodyPr/>
                <a:lstStyle/>
                <a:p>
                  <a:endParaRPr lang="en-US"/>
                </a:p>
              </p:txBody>
            </p:sp>
            <p:sp>
              <p:nvSpPr>
                <p:cNvPr id="276" name="Line 386"/>
                <p:cNvSpPr>
                  <a:spLocks noChangeShapeType="1"/>
                </p:cNvSpPr>
                <p:nvPr/>
              </p:nvSpPr>
              <p:spPr bwMode="auto">
                <a:xfrm>
                  <a:off x="1192213" y="5029201"/>
                  <a:ext cx="31750" cy="1588"/>
                </a:xfrm>
                <a:prstGeom prst="line">
                  <a:avLst/>
                </a:prstGeom>
                <a:noFill/>
                <a:ln w="19050">
                  <a:solidFill>
                    <a:srgbClr val="000000"/>
                  </a:solidFill>
                  <a:round/>
                  <a:headEnd/>
                  <a:tailEnd/>
                </a:ln>
              </p:spPr>
              <p:txBody>
                <a:bodyPr/>
                <a:lstStyle/>
                <a:p>
                  <a:endParaRPr lang="en-US"/>
                </a:p>
              </p:txBody>
            </p:sp>
            <p:sp>
              <p:nvSpPr>
                <p:cNvPr id="277" name="Line 387"/>
                <p:cNvSpPr>
                  <a:spLocks noChangeShapeType="1"/>
                </p:cNvSpPr>
                <p:nvPr/>
              </p:nvSpPr>
              <p:spPr bwMode="auto">
                <a:xfrm flipH="1">
                  <a:off x="8229601" y="5029201"/>
                  <a:ext cx="49213" cy="1588"/>
                </a:xfrm>
                <a:prstGeom prst="line">
                  <a:avLst/>
                </a:prstGeom>
                <a:noFill/>
                <a:ln w="19050">
                  <a:solidFill>
                    <a:srgbClr val="000000"/>
                  </a:solidFill>
                  <a:round/>
                  <a:headEnd/>
                  <a:tailEnd/>
                </a:ln>
              </p:spPr>
              <p:txBody>
                <a:bodyPr/>
                <a:lstStyle/>
                <a:p>
                  <a:endParaRPr lang="en-US"/>
                </a:p>
              </p:txBody>
            </p:sp>
            <p:sp>
              <p:nvSpPr>
                <p:cNvPr id="278" name="Line 388"/>
                <p:cNvSpPr>
                  <a:spLocks noChangeShapeType="1"/>
                </p:cNvSpPr>
                <p:nvPr/>
              </p:nvSpPr>
              <p:spPr bwMode="auto">
                <a:xfrm>
                  <a:off x="1192213" y="4979988"/>
                  <a:ext cx="31750" cy="1588"/>
                </a:xfrm>
                <a:prstGeom prst="line">
                  <a:avLst/>
                </a:prstGeom>
                <a:noFill/>
                <a:ln w="19050">
                  <a:solidFill>
                    <a:srgbClr val="000000"/>
                  </a:solidFill>
                  <a:round/>
                  <a:headEnd/>
                  <a:tailEnd/>
                </a:ln>
              </p:spPr>
              <p:txBody>
                <a:bodyPr/>
                <a:lstStyle/>
                <a:p>
                  <a:endParaRPr lang="en-US"/>
                </a:p>
              </p:txBody>
            </p:sp>
            <p:sp>
              <p:nvSpPr>
                <p:cNvPr id="279" name="Line 389"/>
                <p:cNvSpPr>
                  <a:spLocks noChangeShapeType="1"/>
                </p:cNvSpPr>
                <p:nvPr/>
              </p:nvSpPr>
              <p:spPr bwMode="auto">
                <a:xfrm flipH="1">
                  <a:off x="8229601" y="4979988"/>
                  <a:ext cx="49213" cy="1588"/>
                </a:xfrm>
                <a:prstGeom prst="line">
                  <a:avLst/>
                </a:prstGeom>
                <a:noFill/>
                <a:ln w="19050">
                  <a:solidFill>
                    <a:srgbClr val="000000"/>
                  </a:solidFill>
                  <a:round/>
                  <a:headEnd/>
                  <a:tailEnd/>
                </a:ln>
              </p:spPr>
              <p:txBody>
                <a:bodyPr/>
                <a:lstStyle/>
                <a:p>
                  <a:endParaRPr lang="en-US"/>
                </a:p>
              </p:txBody>
            </p:sp>
            <p:sp>
              <p:nvSpPr>
                <p:cNvPr id="280" name="Line 390"/>
                <p:cNvSpPr>
                  <a:spLocks noChangeShapeType="1"/>
                </p:cNvSpPr>
                <p:nvPr/>
              </p:nvSpPr>
              <p:spPr bwMode="auto">
                <a:xfrm>
                  <a:off x="1192213" y="4979988"/>
                  <a:ext cx="65088" cy="1588"/>
                </a:xfrm>
                <a:prstGeom prst="line">
                  <a:avLst/>
                </a:prstGeom>
                <a:noFill/>
                <a:ln w="19050">
                  <a:solidFill>
                    <a:srgbClr val="000000"/>
                  </a:solidFill>
                  <a:round/>
                  <a:headEnd/>
                  <a:tailEnd/>
                </a:ln>
              </p:spPr>
              <p:txBody>
                <a:bodyPr/>
                <a:lstStyle/>
                <a:p>
                  <a:endParaRPr lang="en-US"/>
                </a:p>
              </p:txBody>
            </p:sp>
            <p:sp>
              <p:nvSpPr>
                <p:cNvPr id="281" name="Line 391"/>
                <p:cNvSpPr>
                  <a:spLocks noChangeShapeType="1"/>
                </p:cNvSpPr>
                <p:nvPr/>
              </p:nvSpPr>
              <p:spPr bwMode="auto">
                <a:xfrm flipH="1">
                  <a:off x="8196263" y="4979988"/>
                  <a:ext cx="82550" cy="1588"/>
                </a:xfrm>
                <a:prstGeom prst="line">
                  <a:avLst/>
                </a:prstGeom>
                <a:noFill/>
                <a:ln w="19050">
                  <a:solidFill>
                    <a:srgbClr val="000000"/>
                  </a:solidFill>
                  <a:round/>
                  <a:headEnd/>
                  <a:tailEnd/>
                </a:ln>
              </p:spPr>
              <p:txBody>
                <a:bodyPr/>
                <a:lstStyle/>
                <a:p>
                  <a:endParaRPr lang="en-US"/>
                </a:p>
              </p:txBody>
            </p:sp>
            <p:sp>
              <p:nvSpPr>
                <p:cNvPr id="282" name="Line 394"/>
                <p:cNvSpPr>
                  <a:spLocks noChangeShapeType="1"/>
                </p:cNvSpPr>
                <p:nvPr/>
              </p:nvSpPr>
              <p:spPr bwMode="auto">
                <a:xfrm>
                  <a:off x="1192213" y="4652963"/>
                  <a:ext cx="31750" cy="1588"/>
                </a:xfrm>
                <a:prstGeom prst="line">
                  <a:avLst/>
                </a:prstGeom>
                <a:noFill/>
                <a:ln w="19050">
                  <a:solidFill>
                    <a:srgbClr val="000000"/>
                  </a:solidFill>
                  <a:round/>
                  <a:headEnd/>
                  <a:tailEnd/>
                </a:ln>
              </p:spPr>
              <p:txBody>
                <a:bodyPr/>
                <a:lstStyle/>
                <a:p>
                  <a:endParaRPr lang="en-US"/>
                </a:p>
              </p:txBody>
            </p:sp>
            <p:sp>
              <p:nvSpPr>
                <p:cNvPr id="283" name="Line 395"/>
                <p:cNvSpPr>
                  <a:spLocks noChangeShapeType="1"/>
                </p:cNvSpPr>
                <p:nvPr/>
              </p:nvSpPr>
              <p:spPr bwMode="auto">
                <a:xfrm flipH="1">
                  <a:off x="8229601" y="4652963"/>
                  <a:ext cx="49213" cy="1588"/>
                </a:xfrm>
                <a:prstGeom prst="line">
                  <a:avLst/>
                </a:prstGeom>
                <a:noFill/>
                <a:ln w="19050">
                  <a:solidFill>
                    <a:srgbClr val="000000"/>
                  </a:solidFill>
                  <a:round/>
                  <a:headEnd/>
                  <a:tailEnd/>
                </a:ln>
              </p:spPr>
              <p:txBody>
                <a:bodyPr/>
                <a:lstStyle/>
                <a:p>
                  <a:endParaRPr lang="en-US"/>
                </a:p>
              </p:txBody>
            </p:sp>
            <p:sp>
              <p:nvSpPr>
                <p:cNvPr id="284" name="Line 396"/>
                <p:cNvSpPr>
                  <a:spLocks noChangeShapeType="1"/>
                </p:cNvSpPr>
                <p:nvPr/>
              </p:nvSpPr>
              <p:spPr bwMode="auto">
                <a:xfrm>
                  <a:off x="1192213" y="4441826"/>
                  <a:ext cx="31750" cy="1588"/>
                </a:xfrm>
                <a:prstGeom prst="line">
                  <a:avLst/>
                </a:prstGeom>
                <a:noFill/>
                <a:ln w="19050">
                  <a:solidFill>
                    <a:srgbClr val="000000"/>
                  </a:solidFill>
                  <a:round/>
                  <a:headEnd/>
                  <a:tailEnd/>
                </a:ln>
              </p:spPr>
              <p:txBody>
                <a:bodyPr/>
                <a:lstStyle/>
                <a:p>
                  <a:endParaRPr lang="en-US"/>
                </a:p>
              </p:txBody>
            </p:sp>
            <p:sp>
              <p:nvSpPr>
                <p:cNvPr id="285" name="Line 397"/>
                <p:cNvSpPr>
                  <a:spLocks noChangeShapeType="1"/>
                </p:cNvSpPr>
                <p:nvPr/>
              </p:nvSpPr>
              <p:spPr bwMode="auto">
                <a:xfrm flipH="1">
                  <a:off x="8229601" y="4441826"/>
                  <a:ext cx="49213" cy="1588"/>
                </a:xfrm>
                <a:prstGeom prst="line">
                  <a:avLst/>
                </a:prstGeom>
                <a:noFill/>
                <a:ln w="19050">
                  <a:solidFill>
                    <a:srgbClr val="000000"/>
                  </a:solidFill>
                  <a:round/>
                  <a:headEnd/>
                  <a:tailEnd/>
                </a:ln>
              </p:spPr>
              <p:txBody>
                <a:bodyPr/>
                <a:lstStyle/>
                <a:p>
                  <a:endParaRPr lang="en-US"/>
                </a:p>
              </p:txBody>
            </p:sp>
            <p:sp>
              <p:nvSpPr>
                <p:cNvPr id="286" name="Line 398"/>
                <p:cNvSpPr>
                  <a:spLocks noChangeShapeType="1"/>
                </p:cNvSpPr>
                <p:nvPr/>
              </p:nvSpPr>
              <p:spPr bwMode="auto">
                <a:xfrm>
                  <a:off x="1192213" y="4310063"/>
                  <a:ext cx="31750" cy="1588"/>
                </a:xfrm>
                <a:prstGeom prst="line">
                  <a:avLst/>
                </a:prstGeom>
                <a:noFill/>
                <a:ln w="19050">
                  <a:solidFill>
                    <a:srgbClr val="000000"/>
                  </a:solidFill>
                  <a:round/>
                  <a:headEnd/>
                  <a:tailEnd/>
                </a:ln>
              </p:spPr>
              <p:txBody>
                <a:bodyPr/>
                <a:lstStyle/>
                <a:p>
                  <a:endParaRPr lang="en-US"/>
                </a:p>
              </p:txBody>
            </p:sp>
            <p:sp>
              <p:nvSpPr>
                <p:cNvPr id="287" name="Line 399"/>
                <p:cNvSpPr>
                  <a:spLocks noChangeShapeType="1"/>
                </p:cNvSpPr>
                <p:nvPr/>
              </p:nvSpPr>
              <p:spPr bwMode="auto">
                <a:xfrm flipH="1">
                  <a:off x="8229601" y="4310063"/>
                  <a:ext cx="49213" cy="1588"/>
                </a:xfrm>
                <a:prstGeom prst="line">
                  <a:avLst/>
                </a:prstGeom>
                <a:noFill/>
                <a:ln w="19050">
                  <a:solidFill>
                    <a:srgbClr val="000000"/>
                  </a:solidFill>
                  <a:round/>
                  <a:headEnd/>
                  <a:tailEnd/>
                </a:ln>
              </p:spPr>
              <p:txBody>
                <a:bodyPr/>
                <a:lstStyle/>
                <a:p>
                  <a:endParaRPr lang="en-US"/>
                </a:p>
              </p:txBody>
            </p:sp>
            <p:sp>
              <p:nvSpPr>
                <p:cNvPr id="288" name="Line 400"/>
                <p:cNvSpPr>
                  <a:spLocks noChangeShapeType="1"/>
                </p:cNvSpPr>
                <p:nvPr/>
              </p:nvSpPr>
              <p:spPr bwMode="auto">
                <a:xfrm>
                  <a:off x="1192213" y="4195763"/>
                  <a:ext cx="31750" cy="1588"/>
                </a:xfrm>
                <a:prstGeom prst="line">
                  <a:avLst/>
                </a:prstGeom>
                <a:noFill/>
                <a:ln w="19050">
                  <a:solidFill>
                    <a:srgbClr val="000000"/>
                  </a:solidFill>
                  <a:round/>
                  <a:headEnd/>
                  <a:tailEnd/>
                </a:ln>
              </p:spPr>
              <p:txBody>
                <a:bodyPr/>
                <a:lstStyle/>
                <a:p>
                  <a:endParaRPr lang="en-US"/>
                </a:p>
              </p:txBody>
            </p:sp>
            <p:sp>
              <p:nvSpPr>
                <p:cNvPr id="289" name="Line 401"/>
                <p:cNvSpPr>
                  <a:spLocks noChangeShapeType="1"/>
                </p:cNvSpPr>
                <p:nvPr/>
              </p:nvSpPr>
              <p:spPr bwMode="auto">
                <a:xfrm flipH="1">
                  <a:off x="8229601" y="4195763"/>
                  <a:ext cx="49213" cy="1588"/>
                </a:xfrm>
                <a:prstGeom prst="line">
                  <a:avLst/>
                </a:prstGeom>
                <a:noFill/>
                <a:ln w="19050">
                  <a:solidFill>
                    <a:srgbClr val="000000"/>
                  </a:solidFill>
                  <a:round/>
                  <a:headEnd/>
                  <a:tailEnd/>
                </a:ln>
              </p:spPr>
              <p:txBody>
                <a:bodyPr/>
                <a:lstStyle/>
                <a:p>
                  <a:endParaRPr lang="en-US"/>
                </a:p>
              </p:txBody>
            </p:sp>
            <p:sp>
              <p:nvSpPr>
                <p:cNvPr id="290" name="Line 402"/>
                <p:cNvSpPr>
                  <a:spLocks noChangeShapeType="1"/>
                </p:cNvSpPr>
                <p:nvPr/>
              </p:nvSpPr>
              <p:spPr bwMode="auto">
                <a:xfrm>
                  <a:off x="1192213" y="4114801"/>
                  <a:ext cx="31750" cy="1588"/>
                </a:xfrm>
                <a:prstGeom prst="line">
                  <a:avLst/>
                </a:prstGeom>
                <a:noFill/>
                <a:ln w="19050">
                  <a:solidFill>
                    <a:srgbClr val="000000"/>
                  </a:solidFill>
                  <a:round/>
                  <a:headEnd/>
                  <a:tailEnd/>
                </a:ln>
              </p:spPr>
              <p:txBody>
                <a:bodyPr/>
                <a:lstStyle/>
                <a:p>
                  <a:endParaRPr lang="en-US"/>
                </a:p>
              </p:txBody>
            </p:sp>
            <p:sp>
              <p:nvSpPr>
                <p:cNvPr id="291" name="Line 403"/>
                <p:cNvSpPr>
                  <a:spLocks noChangeShapeType="1"/>
                </p:cNvSpPr>
                <p:nvPr/>
              </p:nvSpPr>
              <p:spPr bwMode="auto">
                <a:xfrm flipH="1">
                  <a:off x="8229601" y="4114801"/>
                  <a:ext cx="49213" cy="1588"/>
                </a:xfrm>
                <a:prstGeom prst="line">
                  <a:avLst/>
                </a:prstGeom>
                <a:noFill/>
                <a:ln w="19050">
                  <a:solidFill>
                    <a:srgbClr val="000000"/>
                  </a:solidFill>
                  <a:round/>
                  <a:headEnd/>
                  <a:tailEnd/>
                </a:ln>
              </p:spPr>
              <p:txBody>
                <a:bodyPr/>
                <a:lstStyle/>
                <a:p>
                  <a:endParaRPr lang="en-US"/>
                </a:p>
              </p:txBody>
            </p:sp>
            <p:sp>
              <p:nvSpPr>
                <p:cNvPr id="292" name="Line 404"/>
                <p:cNvSpPr>
                  <a:spLocks noChangeShapeType="1"/>
                </p:cNvSpPr>
                <p:nvPr/>
              </p:nvSpPr>
              <p:spPr bwMode="auto">
                <a:xfrm>
                  <a:off x="1192213" y="4033838"/>
                  <a:ext cx="31750" cy="1588"/>
                </a:xfrm>
                <a:prstGeom prst="line">
                  <a:avLst/>
                </a:prstGeom>
                <a:noFill/>
                <a:ln w="19050">
                  <a:solidFill>
                    <a:srgbClr val="000000"/>
                  </a:solidFill>
                  <a:round/>
                  <a:headEnd/>
                  <a:tailEnd/>
                </a:ln>
              </p:spPr>
              <p:txBody>
                <a:bodyPr/>
                <a:lstStyle/>
                <a:p>
                  <a:endParaRPr lang="en-US"/>
                </a:p>
              </p:txBody>
            </p:sp>
            <p:sp>
              <p:nvSpPr>
                <p:cNvPr id="293" name="Line 405"/>
                <p:cNvSpPr>
                  <a:spLocks noChangeShapeType="1"/>
                </p:cNvSpPr>
                <p:nvPr/>
              </p:nvSpPr>
              <p:spPr bwMode="auto">
                <a:xfrm flipH="1">
                  <a:off x="8229601" y="4033838"/>
                  <a:ext cx="49213" cy="1588"/>
                </a:xfrm>
                <a:prstGeom prst="line">
                  <a:avLst/>
                </a:prstGeom>
                <a:noFill/>
                <a:ln w="19050">
                  <a:solidFill>
                    <a:srgbClr val="000000"/>
                  </a:solidFill>
                  <a:round/>
                  <a:headEnd/>
                  <a:tailEnd/>
                </a:ln>
              </p:spPr>
              <p:txBody>
                <a:bodyPr/>
                <a:lstStyle/>
                <a:p>
                  <a:endParaRPr lang="en-US"/>
                </a:p>
              </p:txBody>
            </p:sp>
            <p:sp>
              <p:nvSpPr>
                <p:cNvPr id="294" name="Line 406"/>
                <p:cNvSpPr>
                  <a:spLocks noChangeShapeType="1"/>
                </p:cNvSpPr>
                <p:nvPr/>
              </p:nvSpPr>
              <p:spPr bwMode="auto">
                <a:xfrm>
                  <a:off x="1192213" y="3967163"/>
                  <a:ext cx="31750" cy="1588"/>
                </a:xfrm>
                <a:prstGeom prst="line">
                  <a:avLst/>
                </a:prstGeom>
                <a:noFill/>
                <a:ln w="19050">
                  <a:solidFill>
                    <a:srgbClr val="000000"/>
                  </a:solidFill>
                  <a:round/>
                  <a:headEnd/>
                  <a:tailEnd/>
                </a:ln>
              </p:spPr>
              <p:txBody>
                <a:bodyPr/>
                <a:lstStyle/>
                <a:p>
                  <a:endParaRPr lang="en-US"/>
                </a:p>
              </p:txBody>
            </p:sp>
            <p:sp>
              <p:nvSpPr>
                <p:cNvPr id="295" name="Line 407"/>
                <p:cNvSpPr>
                  <a:spLocks noChangeShapeType="1"/>
                </p:cNvSpPr>
                <p:nvPr/>
              </p:nvSpPr>
              <p:spPr bwMode="auto">
                <a:xfrm flipH="1">
                  <a:off x="8229601" y="3967163"/>
                  <a:ext cx="49213" cy="1588"/>
                </a:xfrm>
                <a:prstGeom prst="line">
                  <a:avLst/>
                </a:prstGeom>
                <a:noFill/>
                <a:ln w="19050">
                  <a:solidFill>
                    <a:srgbClr val="000000"/>
                  </a:solidFill>
                  <a:round/>
                  <a:headEnd/>
                  <a:tailEnd/>
                </a:ln>
              </p:spPr>
              <p:txBody>
                <a:bodyPr/>
                <a:lstStyle/>
                <a:p>
                  <a:endParaRPr lang="en-US"/>
                </a:p>
              </p:txBody>
            </p:sp>
            <p:sp>
              <p:nvSpPr>
                <p:cNvPr id="296" name="Line 408"/>
                <p:cNvSpPr>
                  <a:spLocks noChangeShapeType="1"/>
                </p:cNvSpPr>
                <p:nvPr/>
              </p:nvSpPr>
              <p:spPr bwMode="auto">
                <a:xfrm>
                  <a:off x="1192213" y="3919538"/>
                  <a:ext cx="31750" cy="1588"/>
                </a:xfrm>
                <a:prstGeom prst="line">
                  <a:avLst/>
                </a:prstGeom>
                <a:noFill/>
                <a:ln w="19050">
                  <a:solidFill>
                    <a:srgbClr val="000000"/>
                  </a:solidFill>
                  <a:round/>
                  <a:headEnd/>
                  <a:tailEnd/>
                </a:ln>
              </p:spPr>
              <p:txBody>
                <a:bodyPr/>
                <a:lstStyle/>
                <a:p>
                  <a:endParaRPr lang="en-US"/>
                </a:p>
              </p:txBody>
            </p:sp>
            <p:sp>
              <p:nvSpPr>
                <p:cNvPr id="297" name="Line 409"/>
                <p:cNvSpPr>
                  <a:spLocks noChangeShapeType="1"/>
                </p:cNvSpPr>
                <p:nvPr/>
              </p:nvSpPr>
              <p:spPr bwMode="auto">
                <a:xfrm flipH="1">
                  <a:off x="8229601" y="3919538"/>
                  <a:ext cx="49213" cy="1588"/>
                </a:xfrm>
                <a:prstGeom prst="line">
                  <a:avLst/>
                </a:prstGeom>
                <a:noFill/>
                <a:ln w="19050">
                  <a:solidFill>
                    <a:srgbClr val="000000"/>
                  </a:solidFill>
                  <a:round/>
                  <a:headEnd/>
                  <a:tailEnd/>
                </a:ln>
              </p:spPr>
              <p:txBody>
                <a:bodyPr/>
                <a:lstStyle/>
                <a:p>
                  <a:endParaRPr lang="en-US"/>
                </a:p>
              </p:txBody>
            </p:sp>
            <p:sp>
              <p:nvSpPr>
                <p:cNvPr id="298" name="Line 410"/>
                <p:cNvSpPr>
                  <a:spLocks noChangeShapeType="1"/>
                </p:cNvSpPr>
                <p:nvPr/>
              </p:nvSpPr>
              <p:spPr bwMode="auto">
                <a:xfrm>
                  <a:off x="1192213" y="3870326"/>
                  <a:ext cx="31750" cy="1588"/>
                </a:xfrm>
                <a:prstGeom prst="line">
                  <a:avLst/>
                </a:prstGeom>
                <a:noFill/>
                <a:ln w="19050">
                  <a:solidFill>
                    <a:srgbClr val="000000"/>
                  </a:solidFill>
                  <a:round/>
                  <a:headEnd/>
                  <a:tailEnd/>
                </a:ln>
              </p:spPr>
              <p:txBody>
                <a:bodyPr/>
                <a:lstStyle/>
                <a:p>
                  <a:endParaRPr lang="en-US"/>
                </a:p>
              </p:txBody>
            </p:sp>
            <p:sp>
              <p:nvSpPr>
                <p:cNvPr id="299" name="Line 411"/>
                <p:cNvSpPr>
                  <a:spLocks noChangeShapeType="1"/>
                </p:cNvSpPr>
                <p:nvPr/>
              </p:nvSpPr>
              <p:spPr bwMode="auto">
                <a:xfrm flipH="1">
                  <a:off x="8229601" y="3870326"/>
                  <a:ext cx="49213" cy="1588"/>
                </a:xfrm>
                <a:prstGeom prst="line">
                  <a:avLst/>
                </a:prstGeom>
                <a:noFill/>
                <a:ln w="19050">
                  <a:solidFill>
                    <a:srgbClr val="000000"/>
                  </a:solidFill>
                  <a:round/>
                  <a:headEnd/>
                  <a:tailEnd/>
                </a:ln>
              </p:spPr>
              <p:txBody>
                <a:bodyPr/>
                <a:lstStyle/>
                <a:p>
                  <a:endParaRPr lang="en-US"/>
                </a:p>
              </p:txBody>
            </p:sp>
            <p:sp>
              <p:nvSpPr>
                <p:cNvPr id="300" name="Line 412"/>
                <p:cNvSpPr>
                  <a:spLocks noChangeShapeType="1"/>
                </p:cNvSpPr>
                <p:nvPr/>
              </p:nvSpPr>
              <p:spPr bwMode="auto">
                <a:xfrm>
                  <a:off x="1192213" y="3870326"/>
                  <a:ext cx="65088" cy="1588"/>
                </a:xfrm>
                <a:prstGeom prst="line">
                  <a:avLst/>
                </a:prstGeom>
                <a:noFill/>
                <a:ln w="19050">
                  <a:solidFill>
                    <a:srgbClr val="000000"/>
                  </a:solidFill>
                  <a:round/>
                  <a:headEnd/>
                  <a:tailEnd/>
                </a:ln>
              </p:spPr>
              <p:txBody>
                <a:bodyPr/>
                <a:lstStyle/>
                <a:p>
                  <a:endParaRPr lang="en-US"/>
                </a:p>
              </p:txBody>
            </p:sp>
            <p:sp>
              <p:nvSpPr>
                <p:cNvPr id="301" name="Line 413"/>
                <p:cNvSpPr>
                  <a:spLocks noChangeShapeType="1"/>
                </p:cNvSpPr>
                <p:nvPr/>
              </p:nvSpPr>
              <p:spPr bwMode="auto">
                <a:xfrm flipH="1">
                  <a:off x="8196263" y="3870326"/>
                  <a:ext cx="82550" cy="1588"/>
                </a:xfrm>
                <a:prstGeom prst="line">
                  <a:avLst/>
                </a:prstGeom>
                <a:noFill/>
                <a:ln w="19050">
                  <a:solidFill>
                    <a:srgbClr val="000000"/>
                  </a:solidFill>
                  <a:round/>
                  <a:headEnd/>
                  <a:tailEnd/>
                </a:ln>
              </p:spPr>
              <p:txBody>
                <a:bodyPr/>
                <a:lstStyle/>
                <a:p>
                  <a:endParaRPr lang="en-US"/>
                </a:p>
              </p:txBody>
            </p:sp>
            <p:sp>
              <p:nvSpPr>
                <p:cNvPr id="302" name="Line 416"/>
                <p:cNvSpPr>
                  <a:spLocks noChangeShapeType="1"/>
                </p:cNvSpPr>
                <p:nvPr/>
              </p:nvSpPr>
              <p:spPr bwMode="auto">
                <a:xfrm>
                  <a:off x="1192213" y="3527426"/>
                  <a:ext cx="31750" cy="1588"/>
                </a:xfrm>
                <a:prstGeom prst="line">
                  <a:avLst/>
                </a:prstGeom>
                <a:noFill/>
                <a:ln w="19050">
                  <a:solidFill>
                    <a:srgbClr val="000000"/>
                  </a:solidFill>
                  <a:round/>
                  <a:headEnd/>
                  <a:tailEnd/>
                </a:ln>
              </p:spPr>
              <p:txBody>
                <a:bodyPr/>
                <a:lstStyle/>
                <a:p>
                  <a:endParaRPr lang="en-US"/>
                </a:p>
              </p:txBody>
            </p:sp>
            <p:sp>
              <p:nvSpPr>
                <p:cNvPr id="303" name="Line 417"/>
                <p:cNvSpPr>
                  <a:spLocks noChangeShapeType="1"/>
                </p:cNvSpPr>
                <p:nvPr/>
              </p:nvSpPr>
              <p:spPr bwMode="auto">
                <a:xfrm flipH="1">
                  <a:off x="8229601" y="3527426"/>
                  <a:ext cx="49213" cy="1588"/>
                </a:xfrm>
                <a:prstGeom prst="line">
                  <a:avLst/>
                </a:prstGeom>
                <a:noFill/>
                <a:ln w="19050">
                  <a:solidFill>
                    <a:srgbClr val="000000"/>
                  </a:solidFill>
                  <a:round/>
                  <a:headEnd/>
                  <a:tailEnd/>
                </a:ln>
              </p:spPr>
              <p:txBody>
                <a:bodyPr/>
                <a:lstStyle/>
                <a:p>
                  <a:endParaRPr lang="en-US"/>
                </a:p>
              </p:txBody>
            </p:sp>
            <p:sp>
              <p:nvSpPr>
                <p:cNvPr id="304" name="Line 418"/>
                <p:cNvSpPr>
                  <a:spLocks noChangeShapeType="1"/>
                </p:cNvSpPr>
                <p:nvPr/>
              </p:nvSpPr>
              <p:spPr bwMode="auto">
                <a:xfrm>
                  <a:off x="1192213" y="3330576"/>
                  <a:ext cx="31750" cy="1588"/>
                </a:xfrm>
                <a:prstGeom prst="line">
                  <a:avLst/>
                </a:prstGeom>
                <a:noFill/>
                <a:ln w="19050">
                  <a:solidFill>
                    <a:srgbClr val="000000"/>
                  </a:solidFill>
                  <a:round/>
                  <a:headEnd/>
                  <a:tailEnd/>
                </a:ln>
              </p:spPr>
              <p:txBody>
                <a:bodyPr/>
                <a:lstStyle/>
                <a:p>
                  <a:endParaRPr lang="en-US"/>
                </a:p>
              </p:txBody>
            </p:sp>
            <p:sp>
              <p:nvSpPr>
                <p:cNvPr id="305" name="Line 419"/>
                <p:cNvSpPr>
                  <a:spLocks noChangeShapeType="1"/>
                </p:cNvSpPr>
                <p:nvPr/>
              </p:nvSpPr>
              <p:spPr bwMode="auto">
                <a:xfrm flipH="1">
                  <a:off x="8229601" y="3330576"/>
                  <a:ext cx="49213" cy="1588"/>
                </a:xfrm>
                <a:prstGeom prst="line">
                  <a:avLst/>
                </a:prstGeom>
                <a:noFill/>
                <a:ln w="19050">
                  <a:solidFill>
                    <a:srgbClr val="000000"/>
                  </a:solidFill>
                  <a:round/>
                  <a:headEnd/>
                  <a:tailEnd/>
                </a:ln>
              </p:spPr>
              <p:txBody>
                <a:bodyPr/>
                <a:lstStyle/>
                <a:p>
                  <a:endParaRPr lang="en-US"/>
                </a:p>
              </p:txBody>
            </p:sp>
            <p:sp>
              <p:nvSpPr>
                <p:cNvPr id="306" name="Line 420"/>
                <p:cNvSpPr>
                  <a:spLocks noChangeShapeType="1"/>
                </p:cNvSpPr>
                <p:nvPr/>
              </p:nvSpPr>
              <p:spPr bwMode="auto">
                <a:xfrm>
                  <a:off x="1192213" y="3200401"/>
                  <a:ext cx="31750" cy="1588"/>
                </a:xfrm>
                <a:prstGeom prst="line">
                  <a:avLst/>
                </a:prstGeom>
                <a:noFill/>
                <a:ln w="19050">
                  <a:solidFill>
                    <a:srgbClr val="000000"/>
                  </a:solidFill>
                  <a:round/>
                  <a:headEnd/>
                  <a:tailEnd/>
                </a:ln>
              </p:spPr>
              <p:txBody>
                <a:bodyPr/>
                <a:lstStyle/>
                <a:p>
                  <a:endParaRPr lang="en-US"/>
                </a:p>
              </p:txBody>
            </p:sp>
            <p:sp>
              <p:nvSpPr>
                <p:cNvPr id="307" name="Line 421"/>
                <p:cNvSpPr>
                  <a:spLocks noChangeShapeType="1"/>
                </p:cNvSpPr>
                <p:nvPr/>
              </p:nvSpPr>
              <p:spPr bwMode="auto">
                <a:xfrm flipH="1">
                  <a:off x="8229601" y="3200401"/>
                  <a:ext cx="49213" cy="1588"/>
                </a:xfrm>
                <a:prstGeom prst="line">
                  <a:avLst/>
                </a:prstGeom>
                <a:noFill/>
                <a:ln w="19050">
                  <a:solidFill>
                    <a:srgbClr val="000000"/>
                  </a:solidFill>
                  <a:round/>
                  <a:headEnd/>
                  <a:tailEnd/>
                </a:ln>
              </p:spPr>
              <p:txBody>
                <a:bodyPr/>
                <a:lstStyle/>
                <a:p>
                  <a:endParaRPr lang="en-US"/>
                </a:p>
              </p:txBody>
            </p:sp>
            <p:sp>
              <p:nvSpPr>
                <p:cNvPr id="308" name="Line 422"/>
                <p:cNvSpPr>
                  <a:spLocks noChangeShapeType="1"/>
                </p:cNvSpPr>
                <p:nvPr/>
              </p:nvSpPr>
              <p:spPr bwMode="auto">
                <a:xfrm>
                  <a:off x="1192213" y="3086101"/>
                  <a:ext cx="31750" cy="1588"/>
                </a:xfrm>
                <a:prstGeom prst="line">
                  <a:avLst/>
                </a:prstGeom>
                <a:noFill/>
                <a:ln w="19050">
                  <a:solidFill>
                    <a:srgbClr val="000000"/>
                  </a:solidFill>
                  <a:round/>
                  <a:headEnd/>
                  <a:tailEnd/>
                </a:ln>
              </p:spPr>
              <p:txBody>
                <a:bodyPr/>
                <a:lstStyle/>
                <a:p>
                  <a:endParaRPr lang="en-US"/>
                </a:p>
              </p:txBody>
            </p:sp>
            <p:sp>
              <p:nvSpPr>
                <p:cNvPr id="309" name="Line 423"/>
                <p:cNvSpPr>
                  <a:spLocks noChangeShapeType="1"/>
                </p:cNvSpPr>
                <p:nvPr/>
              </p:nvSpPr>
              <p:spPr bwMode="auto">
                <a:xfrm flipH="1">
                  <a:off x="8229601" y="3086101"/>
                  <a:ext cx="49213" cy="1588"/>
                </a:xfrm>
                <a:prstGeom prst="line">
                  <a:avLst/>
                </a:prstGeom>
                <a:noFill/>
                <a:ln w="19050">
                  <a:solidFill>
                    <a:srgbClr val="000000"/>
                  </a:solidFill>
                  <a:round/>
                  <a:headEnd/>
                  <a:tailEnd/>
                </a:ln>
              </p:spPr>
              <p:txBody>
                <a:bodyPr/>
                <a:lstStyle/>
                <a:p>
                  <a:endParaRPr lang="en-US"/>
                </a:p>
              </p:txBody>
            </p:sp>
            <p:sp>
              <p:nvSpPr>
                <p:cNvPr id="310" name="Line 424"/>
                <p:cNvSpPr>
                  <a:spLocks noChangeShapeType="1"/>
                </p:cNvSpPr>
                <p:nvPr/>
              </p:nvSpPr>
              <p:spPr bwMode="auto">
                <a:xfrm>
                  <a:off x="1192213" y="2987676"/>
                  <a:ext cx="31750" cy="1588"/>
                </a:xfrm>
                <a:prstGeom prst="line">
                  <a:avLst/>
                </a:prstGeom>
                <a:noFill/>
                <a:ln w="19050">
                  <a:solidFill>
                    <a:srgbClr val="000000"/>
                  </a:solidFill>
                  <a:round/>
                  <a:headEnd/>
                  <a:tailEnd/>
                </a:ln>
              </p:spPr>
              <p:txBody>
                <a:bodyPr/>
                <a:lstStyle/>
                <a:p>
                  <a:endParaRPr lang="en-US"/>
                </a:p>
              </p:txBody>
            </p:sp>
            <p:sp>
              <p:nvSpPr>
                <p:cNvPr id="311" name="Line 425"/>
                <p:cNvSpPr>
                  <a:spLocks noChangeShapeType="1"/>
                </p:cNvSpPr>
                <p:nvPr/>
              </p:nvSpPr>
              <p:spPr bwMode="auto">
                <a:xfrm flipH="1">
                  <a:off x="8229601" y="2987676"/>
                  <a:ext cx="49213" cy="1588"/>
                </a:xfrm>
                <a:prstGeom prst="line">
                  <a:avLst/>
                </a:prstGeom>
                <a:noFill/>
                <a:ln w="19050">
                  <a:solidFill>
                    <a:srgbClr val="000000"/>
                  </a:solidFill>
                  <a:round/>
                  <a:headEnd/>
                  <a:tailEnd/>
                </a:ln>
              </p:spPr>
              <p:txBody>
                <a:bodyPr/>
                <a:lstStyle/>
                <a:p>
                  <a:endParaRPr lang="en-US"/>
                </a:p>
              </p:txBody>
            </p:sp>
            <p:sp>
              <p:nvSpPr>
                <p:cNvPr id="312" name="Line 426"/>
                <p:cNvSpPr>
                  <a:spLocks noChangeShapeType="1"/>
                </p:cNvSpPr>
                <p:nvPr/>
              </p:nvSpPr>
              <p:spPr bwMode="auto">
                <a:xfrm>
                  <a:off x="1192213" y="2922588"/>
                  <a:ext cx="31750" cy="1588"/>
                </a:xfrm>
                <a:prstGeom prst="line">
                  <a:avLst/>
                </a:prstGeom>
                <a:noFill/>
                <a:ln w="19050">
                  <a:solidFill>
                    <a:srgbClr val="000000"/>
                  </a:solidFill>
                  <a:round/>
                  <a:headEnd/>
                  <a:tailEnd/>
                </a:ln>
              </p:spPr>
              <p:txBody>
                <a:bodyPr/>
                <a:lstStyle/>
                <a:p>
                  <a:endParaRPr lang="en-US"/>
                </a:p>
              </p:txBody>
            </p:sp>
            <p:sp>
              <p:nvSpPr>
                <p:cNvPr id="313" name="Line 427"/>
                <p:cNvSpPr>
                  <a:spLocks noChangeShapeType="1"/>
                </p:cNvSpPr>
                <p:nvPr/>
              </p:nvSpPr>
              <p:spPr bwMode="auto">
                <a:xfrm flipH="1">
                  <a:off x="8229601" y="2922588"/>
                  <a:ext cx="49213" cy="1588"/>
                </a:xfrm>
                <a:prstGeom prst="line">
                  <a:avLst/>
                </a:prstGeom>
                <a:noFill/>
                <a:ln w="19050">
                  <a:solidFill>
                    <a:srgbClr val="000000"/>
                  </a:solidFill>
                  <a:round/>
                  <a:headEnd/>
                  <a:tailEnd/>
                </a:ln>
              </p:spPr>
              <p:txBody>
                <a:bodyPr/>
                <a:lstStyle/>
                <a:p>
                  <a:endParaRPr lang="en-US"/>
                </a:p>
              </p:txBody>
            </p:sp>
            <p:sp>
              <p:nvSpPr>
                <p:cNvPr id="314" name="Line 428"/>
                <p:cNvSpPr>
                  <a:spLocks noChangeShapeType="1"/>
                </p:cNvSpPr>
                <p:nvPr/>
              </p:nvSpPr>
              <p:spPr bwMode="auto">
                <a:xfrm>
                  <a:off x="1192213" y="2857501"/>
                  <a:ext cx="31750" cy="1588"/>
                </a:xfrm>
                <a:prstGeom prst="line">
                  <a:avLst/>
                </a:prstGeom>
                <a:noFill/>
                <a:ln w="19050">
                  <a:solidFill>
                    <a:srgbClr val="000000"/>
                  </a:solidFill>
                  <a:round/>
                  <a:headEnd/>
                  <a:tailEnd/>
                </a:ln>
              </p:spPr>
              <p:txBody>
                <a:bodyPr/>
                <a:lstStyle/>
                <a:p>
                  <a:endParaRPr lang="en-US"/>
                </a:p>
              </p:txBody>
            </p:sp>
            <p:sp>
              <p:nvSpPr>
                <p:cNvPr id="315" name="Line 429"/>
                <p:cNvSpPr>
                  <a:spLocks noChangeShapeType="1"/>
                </p:cNvSpPr>
                <p:nvPr/>
              </p:nvSpPr>
              <p:spPr bwMode="auto">
                <a:xfrm flipH="1">
                  <a:off x="8229601" y="2857501"/>
                  <a:ext cx="49213" cy="1588"/>
                </a:xfrm>
                <a:prstGeom prst="line">
                  <a:avLst/>
                </a:prstGeom>
                <a:noFill/>
                <a:ln w="19050">
                  <a:solidFill>
                    <a:srgbClr val="000000"/>
                  </a:solidFill>
                  <a:round/>
                  <a:headEnd/>
                  <a:tailEnd/>
                </a:ln>
              </p:spPr>
              <p:txBody>
                <a:bodyPr/>
                <a:lstStyle/>
                <a:p>
                  <a:endParaRPr lang="en-US"/>
                </a:p>
              </p:txBody>
            </p:sp>
            <p:sp>
              <p:nvSpPr>
                <p:cNvPr id="316" name="Line 430"/>
                <p:cNvSpPr>
                  <a:spLocks noChangeShapeType="1"/>
                </p:cNvSpPr>
                <p:nvPr/>
              </p:nvSpPr>
              <p:spPr bwMode="auto">
                <a:xfrm>
                  <a:off x="1192213" y="2792413"/>
                  <a:ext cx="31750" cy="1588"/>
                </a:xfrm>
                <a:prstGeom prst="line">
                  <a:avLst/>
                </a:prstGeom>
                <a:noFill/>
                <a:ln w="19050">
                  <a:solidFill>
                    <a:srgbClr val="000000"/>
                  </a:solidFill>
                  <a:round/>
                  <a:headEnd/>
                  <a:tailEnd/>
                </a:ln>
              </p:spPr>
              <p:txBody>
                <a:bodyPr/>
                <a:lstStyle/>
                <a:p>
                  <a:endParaRPr lang="en-US"/>
                </a:p>
              </p:txBody>
            </p:sp>
            <p:sp>
              <p:nvSpPr>
                <p:cNvPr id="317" name="Line 431"/>
                <p:cNvSpPr>
                  <a:spLocks noChangeShapeType="1"/>
                </p:cNvSpPr>
                <p:nvPr/>
              </p:nvSpPr>
              <p:spPr bwMode="auto">
                <a:xfrm flipH="1">
                  <a:off x="8229601" y="2792413"/>
                  <a:ext cx="49213" cy="1588"/>
                </a:xfrm>
                <a:prstGeom prst="line">
                  <a:avLst/>
                </a:prstGeom>
                <a:noFill/>
                <a:ln w="19050">
                  <a:solidFill>
                    <a:srgbClr val="000000"/>
                  </a:solidFill>
                  <a:round/>
                  <a:headEnd/>
                  <a:tailEnd/>
                </a:ln>
              </p:spPr>
              <p:txBody>
                <a:bodyPr/>
                <a:lstStyle/>
                <a:p>
                  <a:endParaRPr lang="en-US"/>
                </a:p>
              </p:txBody>
            </p:sp>
            <p:sp>
              <p:nvSpPr>
                <p:cNvPr id="318" name="Line 432"/>
                <p:cNvSpPr>
                  <a:spLocks noChangeShapeType="1"/>
                </p:cNvSpPr>
                <p:nvPr/>
              </p:nvSpPr>
              <p:spPr bwMode="auto">
                <a:xfrm>
                  <a:off x="1192213" y="2743201"/>
                  <a:ext cx="31750" cy="1588"/>
                </a:xfrm>
                <a:prstGeom prst="line">
                  <a:avLst/>
                </a:prstGeom>
                <a:noFill/>
                <a:ln w="19050">
                  <a:solidFill>
                    <a:srgbClr val="000000"/>
                  </a:solidFill>
                  <a:round/>
                  <a:headEnd/>
                  <a:tailEnd/>
                </a:ln>
              </p:spPr>
              <p:txBody>
                <a:bodyPr/>
                <a:lstStyle/>
                <a:p>
                  <a:endParaRPr lang="en-US"/>
                </a:p>
              </p:txBody>
            </p:sp>
            <p:sp>
              <p:nvSpPr>
                <p:cNvPr id="319" name="Line 433"/>
                <p:cNvSpPr>
                  <a:spLocks noChangeShapeType="1"/>
                </p:cNvSpPr>
                <p:nvPr/>
              </p:nvSpPr>
              <p:spPr bwMode="auto">
                <a:xfrm flipH="1">
                  <a:off x="8229601" y="2743201"/>
                  <a:ext cx="49213" cy="1588"/>
                </a:xfrm>
                <a:prstGeom prst="line">
                  <a:avLst/>
                </a:prstGeom>
                <a:noFill/>
                <a:ln w="19050">
                  <a:solidFill>
                    <a:srgbClr val="000000"/>
                  </a:solidFill>
                  <a:round/>
                  <a:headEnd/>
                  <a:tailEnd/>
                </a:ln>
              </p:spPr>
              <p:txBody>
                <a:bodyPr/>
                <a:lstStyle/>
                <a:p>
                  <a:endParaRPr lang="en-US"/>
                </a:p>
              </p:txBody>
            </p:sp>
            <p:sp>
              <p:nvSpPr>
                <p:cNvPr id="320" name="Line 434"/>
                <p:cNvSpPr>
                  <a:spLocks noChangeShapeType="1"/>
                </p:cNvSpPr>
                <p:nvPr/>
              </p:nvSpPr>
              <p:spPr bwMode="auto">
                <a:xfrm>
                  <a:off x="1192213" y="2743201"/>
                  <a:ext cx="65088" cy="1588"/>
                </a:xfrm>
                <a:prstGeom prst="line">
                  <a:avLst/>
                </a:prstGeom>
                <a:noFill/>
                <a:ln w="19050">
                  <a:solidFill>
                    <a:srgbClr val="000000"/>
                  </a:solidFill>
                  <a:round/>
                  <a:headEnd/>
                  <a:tailEnd/>
                </a:ln>
              </p:spPr>
              <p:txBody>
                <a:bodyPr/>
                <a:lstStyle/>
                <a:p>
                  <a:endParaRPr lang="en-US"/>
                </a:p>
              </p:txBody>
            </p:sp>
            <p:sp>
              <p:nvSpPr>
                <p:cNvPr id="321" name="Line 435"/>
                <p:cNvSpPr>
                  <a:spLocks noChangeShapeType="1"/>
                </p:cNvSpPr>
                <p:nvPr/>
              </p:nvSpPr>
              <p:spPr bwMode="auto">
                <a:xfrm flipH="1">
                  <a:off x="8196263" y="2743201"/>
                  <a:ext cx="82550" cy="1588"/>
                </a:xfrm>
                <a:prstGeom prst="line">
                  <a:avLst/>
                </a:prstGeom>
                <a:noFill/>
                <a:ln w="19050">
                  <a:solidFill>
                    <a:srgbClr val="000000"/>
                  </a:solidFill>
                  <a:round/>
                  <a:headEnd/>
                  <a:tailEnd/>
                </a:ln>
              </p:spPr>
              <p:txBody>
                <a:bodyPr/>
                <a:lstStyle/>
                <a:p>
                  <a:endParaRPr lang="en-US"/>
                </a:p>
              </p:txBody>
            </p:sp>
            <p:sp>
              <p:nvSpPr>
                <p:cNvPr id="322" name="Line 438"/>
                <p:cNvSpPr>
                  <a:spLocks noChangeShapeType="1"/>
                </p:cNvSpPr>
                <p:nvPr/>
              </p:nvSpPr>
              <p:spPr bwMode="auto">
                <a:xfrm>
                  <a:off x="1192213" y="2416176"/>
                  <a:ext cx="31750" cy="1588"/>
                </a:xfrm>
                <a:prstGeom prst="line">
                  <a:avLst/>
                </a:prstGeom>
                <a:noFill/>
                <a:ln w="19050">
                  <a:solidFill>
                    <a:srgbClr val="000000"/>
                  </a:solidFill>
                  <a:round/>
                  <a:headEnd/>
                  <a:tailEnd/>
                </a:ln>
              </p:spPr>
              <p:txBody>
                <a:bodyPr/>
                <a:lstStyle/>
                <a:p>
                  <a:endParaRPr lang="en-US"/>
                </a:p>
              </p:txBody>
            </p:sp>
            <p:sp>
              <p:nvSpPr>
                <p:cNvPr id="323" name="Line 439"/>
                <p:cNvSpPr>
                  <a:spLocks noChangeShapeType="1"/>
                </p:cNvSpPr>
                <p:nvPr/>
              </p:nvSpPr>
              <p:spPr bwMode="auto">
                <a:xfrm flipH="1">
                  <a:off x="8229601" y="2416176"/>
                  <a:ext cx="49213" cy="1588"/>
                </a:xfrm>
                <a:prstGeom prst="line">
                  <a:avLst/>
                </a:prstGeom>
                <a:noFill/>
                <a:ln w="19050">
                  <a:solidFill>
                    <a:srgbClr val="000000"/>
                  </a:solidFill>
                  <a:round/>
                  <a:headEnd/>
                  <a:tailEnd/>
                </a:ln>
              </p:spPr>
              <p:txBody>
                <a:bodyPr/>
                <a:lstStyle/>
                <a:p>
                  <a:endParaRPr lang="en-US"/>
                </a:p>
              </p:txBody>
            </p:sp>
            <p:sp>
              <p:nvSpPr>
                <p:cNvPr id="324" name="Line 440"/>
                <p:cNvSpPr>
                  <a:spLocks noChangeShapeType="1"/>
                </p:cNvSpPr>
                <p:nvPr/>
              </p:nvSpPr>
              <p:spPr bwMode="auto">
                <a:xfrm>
                  <a:off x="1192213" y="2220913"/>
                  <a:ext cx="31750" cy="1588"/>
                </a:xfrm>
                <a:prstGeom prst="line">
                  <a:avLst/>
                </a:prstGeom>
                <a:noFill/>
                <a:ln w="19050">
                  <a:solidFill>
                    <a:srgbClr val="000000"/>
                  </a:solidFill>
                  <a:round/>
                  <a:headEnd/>
                  <a:tailEnd/>
                </a:ln>
              </p:spPr>
              <p:txBody>
                <a:bodyPr/>
                <a:lstStyle/>
                <a:p>
                  <a:endParaRPr lang="en-US"/>
                </a:p>
              </p:txBody>
            </p:sp>
            <p:sp>
              <p:nvSpPr>
                <p:cNvPr id="325" name="Line 441"/>
                <p:cNvSpPr>
                  <a:spLocks noChangeShapeType="1"/>
                </p:cNvSpPr>
                <p:nvPr/>
              </p:nvSpPr>
              <p:spPr bwMode="auto">
                <a:xfrm flipH="1">
                  <a:off x="8229601" y="2220913"/>
                  <a:ext cx="49213" cy="1588"/>
                </a:xfrm>
                <a:prstGeom prst="line">
                  <a:avLst/>
                </a:prstGeom>
                <a:noFill/>
                <a:ln w="19050">
                  <a:solidFill>
                    <a:srgbClr val="000000"/>
                  </a:solidFill>
                  <a:round/>
                  <a:headEnd/>
                  <a:tailEnd/>
                </a:ln>
              </p:spPr>
              <p:txBody>
                <a:bodyPr/>
                <a:lstStyle/>
                <a:p>
                  <a:endParaRPr lang="en-US"/>
                </a:p>
              </p:txBody>
            </p:sp>
            <p:sp>
              <p:nvSpPr>
                <p:cNvPr id="326" name="Line 442"/>
                <p:cNvSpPr>
                  <a:spLocks noChangeShapeType="1"/>
                </p:cNvSpPr>
                <p:nvPr/>
              </p:nvSpPr>
              <p:spPr bwMode="auto">
                <a:xfrm>
                  <a:off x="1192213" y="2073276"/>
                  <a:ext cx="31750" cy="1588"/>
                </a:xfrm>
                <a:prstGeom prst="line">
                  <a:avLst/>
                </a:prstGeom>
                <a:noFill/>
                <a:ln w="19050">
                  <a:solidFill>
                    <a:srgbClr val="000000"/>
                  </a:solidFill>
                  <a:round/>
                  <a:headEnd/>
                  <a:tailEnd/>
                </a:ln>
              </p:spPr>
              <p:txBody>
                <a:bodyPr/>
                <a:lstStyle/>
                <a:p>
                  <a:endParaRPr lang="en-US"/>
                </a:p>
              </p:txBody>
            </p:sp>
            <p:sp>
              <p:nvSpPr>
                <p:cNvPr id="327" name="Line 443"/>
                <p:cNvSpPr>
                  <a:spLocks noChangeShapeType="1"/>
                </p:cNvSpPr>
                <p:nvPr/>
              </p:nvSpPr>
              <p:spPr bwMode="auto">
                <a:xfrm flipH="1">
                  <a:off x="8229601" y="2073276"/>
                  <a:ext cx="49213" cy="1588"/>
                </a:xfrm>
                <a:prstGeom prst="line">
                  <a:avLst/>
                </a:prstGeom>
                <a:noFill/>
                <a:ln w="19050">
                  <a:solidFill>
                    <a:srgbClr val="000000"/>
                  </a:solidFill>
                  <a:round/>
                  <a:headEnd/>
                  <a:tailEnd/>
                </a:ln>
              </p:spPr>
              <p:txBody>
                <a:bodyPr/>
                <a:lstStyle/>
                <a:p>
                  <a:endParaRPr lang="en-US"/>
                </a:p>
              </p:txBody>
            </p:sp>
            <p:sp>
              <p:nvSpPr>
                <p:cNvPr id="328" name="Line 444"/>
                <p:cNvSpPr>
                  <a:spLocks noChangeShapeType="1"/>
                </p:cNvSpPr>
                <p:nvPr/>
              </p:nvSpPr>
              <p:spPr bwMode="auto">
                <a:xfrm>
                  <a:off x="1192213" y="1958976"/>
                  <a:ext cx="31750" cy="1588"/>
                </a:xfrm>
                <a:prstGeom prst="line">
                  <a:avLst/>
                </a:prstGeom>
                <a:noFill/>
                <a:ln w="19050">
                  <a:solidFill>
                    <a:srgbClr val="000000"/>
                  </a:solidFill>
                  <a:round/>
                  <a:headEnd/>
                  <a:tailEnd/>
                </a:ln>
              </p:spPr>
              <p:txBody>
                <a:bodyPr/>
                <a:lstStyle/>
                <a:p>
                  <a:endParaRPr lang="en-US"/>
                </a:p>
              </p:txBody>
            </p:sp>
            <p:sp>
              <p:nvSpPr>
                <p:cNvPr id="329" name="Line 445"/>
                <p:cNvSpPr>
                  <a:spLocks noChangeShapeType="1"/>
                </p:cNvSpPr>
                <p:nvPr/>
              </p:nvSpPr>
              <p:spPr bwMode="auto">
                <a:xfrm flipH="1">
                  <a:off x="8229601" y="1958976"/>
                  <a:ext cx="49213" cy="1588"/>
                </a:xfrm>
                <a:prstGeom prst="line">
                  <a:avLst/>
                </a:prstGeom>
                <a:noFill/>
                <a:ln w="19050">
                  <a:solidFill>
                    <a:srgbClr val="000000"/>
                  </a:solidFill>
                  <a:round/>
                  <a:headEnd/>
                  <a:tailEnd/>
                </a:ln>
              </p:spPr>
              <p:txBody>
                <a:bodyPr/>
                <a:lstStyle/>
                <a:p>
                  <a:endParaRPr lang="en-US"/>
                </a:p>
              </p:txBody>
            </p:sp>
            <p:sp>
              <p:nvSpPr>
                <p:cNvPr id="330" name="Line 446"/>
                <p:cNvSpPr>
                  <a:spLocks noChangeShapeType="1"/>
                </p:cNvSpPr>
                <p:nvPr/>
              </p:nvSpPr>
              <p:spPr bwMode="auto">
                <a:xfrm>
                  <a:off x="1192213" y="1878013"/>
                  <a:ext cx="31750" cy="1588"/>
                </a:xfrm>
                <a:prstGeom prst="line">
                  <a:avLst/>
                </a:prstGeom>
                <a:noFill/>
                <a:ln w="19050">
                  <a:solidFill>
                    <a:srgbClr val="000000"/>
                  </a:solidFill>
                  <a:round/>
                  <a:headEnd/>
                  <a:tailEnd/>
                </a:ln>
              </p:spPr>
              <p:txBody>
                <a:bodyPr/>
                <a:lstStyle/>
                <a:p>
                  <a:endParaRPr lang="en-US"/>
                </a:p>
              </p:txBody>
            </p:sp>
            <p:sp>
              <p:nvSpPr>
                <p:cNvPr id="331" name="Line 447"/>
                <p:cNvSpPr>
                  <a:spLocks noChangeShapeType="1"/>
                </p:cNvSpPr>
                <p:nvPr/>
              </p:nvSpPr>
              <p:spPr bwMode="auto">
                <a:xfrm flipH="1">
                  <a:off x="8229601" y="1878013"/>
                  <a:ext cx="49213" cy="1588"/>
                </a:xfrm>
                <a:prstGeom prst="line">
                  <a:avLst/>
                </a:prstGeom>
                <a:noFill/>
                <a:ln w="19050">
                  <a:solidFill>
                    <a:srgbClr val="000000"/>
                  </a:solidFill>
                  <a:round/>
                  <a:headEnd/>
                  <a:tailEnd/>
                </a:ln>
              </p:spPr>
              <p:txBody>
                <a:bodyPr/>
                <a:lstStyle/>
                <a:p>
                  <a:endParaRPr lang="en-US"/>
                </a:p>
              </p:txBody>
            </p:sp>
            <p:sp>
              <p:nvSpPr>
                <p:cNvPr id="332" name="Line 448"/>
                <p:cNvSpPr>
                  <a:spLocks noChangeShapeType="1"/>
                </p:cNvSpPr>
                <p:nvPr/>
              </p:nvSpPr>
              <p:spPr bwMode="auto">
                <a:xfrm>
                  <a:off x="1192213" y="1795463"/>
                  <a:ext cx="31750" cy="1588"/>
                </a:xfrm>
                <a:prstGeom prst="line">
                  <a:avLst/>
                </a:prstGeom>
                <a:noFill/>
                <a:ln w="19050">
                  <a:solidFill>
                    <a:srgbClr val="000000"/>
                  </a:solidFill>
                  <a:round/>
                  <a:headEnd/>
                  <a:tailEnd/>
                </a:ln>
              </p:spPr>
              <p:txBody>
                <a:bodyPr/>
                <a:lstStyle/>
                <a:p>
                  <a:endParaRPr lang="en-US"/>
                </a:p>
              </p:txBody>
            </p:sp>
            <p:sp>
              <p:nvSpPr>
                <p:cNvPr id="333" name="Line 449"/>
                <p:cNvSpPr>
                  <a:spLocks noChangeShapeType="1"/>
                </p:cNvSpPr>
                <p:nvPr/>
              </p:nvSpPr>
              <p:spPr bwMode="auto">
                <a:xfrm flipH="1">
                  <a:off x="8229601" y="1795463"/>
                  <a:ext cx="49213" cy="1588"/>
                </a:xfrm>
                <a:prstGeom prst="line">
                  <a:avLst/>
                </a:prstGeom>
                <a:noFill/>
                <a:ln w="19050">
                  <a:solidFill>
                    <a:srgbClr val="000000"/>
                  </a:solidFill>
                  <a:round/>
                  <a:headEnd/>
                  <a:tailEnd/>
                </a:ln>
              </p:spPr>
              <p:txBody>
                <a:bodyPr/>
                <a:lstStyle/>
                <a:p>
                  <a:endParaRPr lang="en-US"/>
                </a:p>
              </p:txBody>
            </p:sp>
            <p:sp>
              <p:nvSpPr>
                <p:cNvPr id="334" name="Line 450"/>
                <p:cNvSpPr>
                  <a:spLocks noChangeShapeType="1"/>
                </p:cNvSpPr>
                <p:nvPr/>
              </p:nvSpPr>
              <p:spPr bwMode="auto">
                <a:xfrm>
                  <a:off x="1192213" y="1747838"/>
                  <a:ext cx="31750" cy="1588"/>
                </a:xfrm>
                <a:prstGeom prst="line">
                  <a:avLst/>
                </a:prstGeom>
                <a:noFill/>
                <a:ln w="19050">
                  <a:solidFill>
                    <a:srgbClr val="000000"/>
                  </a:solidFill>
                  <a:round/>
                  <a:headEnd/>
                  <a:tailEnd/>
                </a:ln>
              </p:spPr>
              <p:txBody>
                <a:bodyPr/>
                <a:lstStyle/>
                <a:p>
                  <a:endParaRPr lang="en-US"/>
                </a:p>
              </p:txBody>
            </p:sp>
            <p:sp>
              <p:nvSpPr>
                <p:cNvPr id="335" name="Line 451"/>
                <p:cNvSpPr>
                  <a:spLocks noChangeShapeType="1"/>
                </p:cNvSpPr>
                <p:nvPr/>
              </p:nvSpPr>
              <p:spPr bwMode="auto">
                <a:xfrm flipH="1">
                  <a:off x="8229601" y="1747838"/>
                  <a:ext cx="49213" cy="1588"/>
                </a:xfrm>
                <a:prstGeom prst="line">
                  <a:avLst/>
                </a:prstGeom>
                <a:noFill/>
                <a:ln w="19050">
                  <a:solidFill>
                    <a:srgbClr val="000000"/>
                  </a:solidFill>
                  <a:round/>
                  <a:headEnd/>
                  <a:tailEnd/>
                </a:ln>
              </p:spPr>
              <p:txBody>
                <a:bodyPr/>
                <a:lstStyle/>
                <a:p>
                  <a:endParaRPr lang="en-US"/>
                </a:p>
              </p:txBody>
            </p:sp>
            <p:sp>
              <p:nvSpPr>
                <p:cNvPr id="336" name="Line 453"/>
                <p:cNvSpPr>
                  <a:spLocks noChangeShapeType="1"/>
                </p:cNvSpPr>
                <p:nvPr/>
              </p:nvSpPr>
              <p:spPr bwMode="auto">
                <a:xfrm>
                  <a:off x="1192213" y="1681163"/>
                  <a:ext cx="31750" cy="1588"/>
                </a:xfrm>
                <a:prstGeom prst="line">
                  <a:avLst/>
                </a:prstGeom>
                <a:noFill/>
                <a:ln w="19050">
                  <a:solidFill>
                    <a:srgbClr val="000000"/>
                  </a:solidFill>
                  <a:round/>
                  <a:headEnd/>
                  <a:tailEnd/>
                </a:ln>
              </p:spPr>
              <p:txBody>
                <a:bodyPr/>
                <a:lstStyle/>
                <a:p>
                  <a:endParaRPr lang="en-US"/>
                </a:p>
              </p:txBody>
            </p:sp>
            <p:sp>
              <p:nvSpPr>
                <p:cNvPr id="337" name="Line 454"/>
                <p:cNvSpPr>
                  <a:spLocks noChangeShapeType="1"/>
                </p:cNvSpPr>
                <p:nvPr/>
              </p:nvSpPr>
              <p:spPr bwMode="auto">
                <a:xfrm flipH="1">
                  <a:off x="8229600" y="1681163"/>
                  <a:ext cx="49213" cy="1588"/>
                </a:xfrm>
                <a:prstGeom prst="line">
                  <a:avLst/>
                </a:prstGeom>
                <a:noFill/>
                <a:ln w="19050">
                  <a:solidFill>
                    <a:srgbClr val="000000"/>
                  </a:solidFill>
                  <a:round/>
                  <a:headEnd/>
                  <a:tailEnd/>
                </a:ln>
              </p:spPr>
              <p:txBody>
                <a:bodyPr/>
                <a:lstStyle/>
                <a:p>
                  <a:endParaRPr lang="en-US"/>
                </a:p>
              </p:txBody>
            </p:sp>
            <p:sp>
              <p:nvSpPr>
                <p:cNvPr id="338" name="Line 455"/>
                <p:cNvSpPr>
                  <a:spLocks noChangeShapeType="1"/>
                </p:cNvSpPr>
                <p:nvPr/>
              </p:nvSpPr>
              <p:spPr bwMode="auto">
                <a:xfrm>
                  <a:off x="1192213" y="1633538"/>
                  <a:ext cx="31750" cy="1588"/>
                </a:xfrm>
                <a:prstGeom prst="line">
                  <a:avLst/>
                </a:prstGeom>
                <a:noFill/>
                <a:ln w="19050">
                  <a:solidFill>
                    <a:srgbClr val="000000"/>
                  </a:solidFill>
                  <a:round/>
                  <a:headEnd/>
                  <a:tailEnd/>
                </a:ln>
              </p:spPr>
              <p:txBody>
                <a:bodyPr/>
                <a:lstStyle/>
                <a:p>
                  <a:endParaRPr lang="en-US"/>
                </a:p>
              </p:txBody>
            </p:sp>
            <p:sp>
              <p:nvSpPr>
                <p:cNvPr id="339" name="Line 456"/>
                <p:cNvSpPr>
                  <a:spLocks noChangeShapeType="1"/>
                </p:cNvSpPr>
                <p:nvPr/>
              </p:nvSpPr>
              <p:spPr bwMode="auto">
                <a:xfrm flipH="1">
                  <a:off x="8229600" y="1633538"/>
                  <a:ext cx="49213" cy="1588"/>
                </a:xfrm>
                <a:prstGeom prst="line">
                  <a:avLst/>
                </a:prstGeom>
                <a:noFill/>
                <a:ln w="19050">
                  <a:solidFill>
                    <a:srgbClr val="000000"/>
                  </a:solidFill>
                  <a:round/>
                  <a:headEnd/>
                  <a:tailEnd/>
                </a:ln>
              </p:spPr>
              <p:txBody>
                <a:bodyPr/>
                <a:lstStyle/>
                <a:p>
                  <a:endParaRPr lang="en-US"/>
                </a:p>
              </p:txBody>
            </p:sp>
            <p:sp>
              <p:nvSpPr>
                <p:cNvPr id="340" name="Line 457"/>
                <p:cNvSpPr>
                  <a:spLocks noChangeShapeType="1"/>
                </p:cNvSpPr>
                <p:nvPr/>
              </p:nvSpPr>
              <p:spPr bwMode="auto">
                <a:xfrm>
                  <a:off x="1192213" y="1633538"/>
                  <a:ext cx="65088" cy="1588"/>
                </a:xfrm>
                <a:prstGeom prst="line">
                  <a:avLst/>
                </a:prstGeom>
                <a:noFill/>
                <a:ln w="19050">
                  <a:solidFill>
                    <a:srgbClr val="000000"/>
                  </a:solidFill>
                  <a:round/>
                  <a:headEnd/>
                  <a:tailEnd/>
                </a:ln>
              </p:spPr>
              <p:txBody>
                <a:bodyPr/>
                <a:lstStyle/>
                <a:p>
                  <a:endParaRPr lang="en-US"/>
                </a:p>
              </p:txBody>
            </p:sp>
            <p:sp>
              <p:nvSpPr>
                <p:cNvPr id="341" name="Line 458"/>
                <p:cNvSpPr>
                  <a:spLocks noChangeShapeType="1"/>
                </p:cNvSpPr>
                <p:nvPr/>
              </p:nvSpPr>
              <p:spPr bwMode="auto">
                <a:xfrm flipH="1">
                  <a:off x="8196263" y="1633538"/>
                  <a:ext cx="82550" cy="1588"/>
                </a:xfrm>
                <a:prstGeom prst="line">
                  <a:avLst/>
                </a:prstGeom>
                <a:noFill/>
                <a:ln w="19050">
                  <a:solidFill>
                    <a:srgbClr val="000000"/>
                  </a:solidFill>
                  <a:round/>
                  <a:headEnd/>
                  <a:tailEnd/>
                </a:ln>
              </p:spPr>
              <p:txBody>
                <a:bodyPr/>
                <a:lstStyle/>
                <a:p>
                  <a:endParaRPr lang="en-US"/>
                </a:p>
              </p:txBody>
            </p:sp>
            <p:sp>
              <p:nvSpPr>
                <p:cNvPr id="342" name="Line 461"/>
                <p:cNvSpPr>
                  <a:spLocks noChangeShapeType="1"/>
                </p:cNvSpPr>
                <p:nvPr/>
              </p:nvSpPr>
              <p:spPr bwMode="auto">
                <a:xfrm>
                  <a:off x="1192213" y="1290638"/>
                  <a:ext cx="31750" cy="1588"/>
                </a:xfrm>
                <a:prstGeom prst="line">
                  <a:avLst/>
                </a:prstGeom>
                <a:noFill/>
                <a:ln w="19050">
                  <a:solidFill>
                    <a:srgbClr val="000000"/>
                  </a:solidFill>
                  <a:round/>
                  <a:headEnd/>
                  <a:tailEnd/>
                </a:ln>
              </p:spPr>
              <p:txBody>
                <a:bodyPr/>
                <a:lstStyle/>
                <a:p>
                  <a:endParaRPr lang="en-US"/>
                </a:p>
              </p:txBody>
            </p:sp>
            <p:sp>
              <p:nvSpPr>
                <p:cNvPr id="343" name="Line 462"/>
                <p:cNvSpPr>
                  <a:spLocks noChangeShapeType="1"/>
                </p:cNvSpPr>
                <p:nvPr/>
              </p:nvSpPr>
              <p:spPr bwMode="auto">
                <a:xfrm flipH="1">
                  <a:off x="8229600" y="1290638"/>
                  <a:ext cx="49213" cy="1588"/>
                </a:xfrm>
                <a:prstGeom prst="line">
                  <a:avLst/>
                </a:prstGeom>
                <a:noFill/>
                <a:ln w="19050">
                  <a:solidFill>
                    <a:srgbClr val="000000"/>
                  </a:solidFill>
                  <a:round/>
                  <a:headEnd/>
                  <a:tailEnd/>
                </a:ln>
              </p:spPr>
              <p:txBody>
                <a:bodyPr/>
                <a:lstStyle/>
                <a:p>
                  <a:endParaRPr lang="en-US"/>
                </a:p>
              </p:txBody>
            </p:sp>
            <p:sp>
              <p:nvSpPr>
                <p:cNvPr id="344" name="Line 463"/>
                <p:cNvSpPr>
                  <a:spLocks noChangeShapeType="1"/>
                </p:cNvSpPr>
                <p:nvPr/>
              </p:nvSpPr>
              <p:spPr bwMode="auto">
                <a:xfrm>
                  <a:off x="1192213" y="1093788"/>
                  <a:ext cx="31750" cy="1588"/>
                </a:xfrm>
                <a:prstGeom prst="line">
                  <a:avLst/>
                </a:prstGeom>
                <a:noFill/>
                <a:ln w="19050">
                  <a:solidFill>
                    <a:srgbClr val="000000"/>
                  </a:solidFill>
                  <a:round/>
                  <a:headEnd/>
                  <a:tailEnd/>
                </a:ln>
              </p:spPr>
              <p:txBody>
                <a:bodyPr/>
                <a:lstStyle/>
                <a:p>
                  <a:endParaRPr lang="en-US"/>
                </a:p>
              </p:txBody>
            </p:sp>
            <p:sp>
              <p:nvSpPr>
                <p:cNvPr id="345" name="Line 464"/>
                <p:cNvSpPr>
                  <a:spLocks noChangeShapeType="1"/>
                </p:cNvSpPr>
                <p:nvPr/>
              </p:nvSpPr>
              <p:spPr bwMode="auto">
                <a:xfrm flipH="1">
                  <a:off x="8229600" y="1093788"/>
                  <a:ext cx="49213" cy="1588"/>
                </a:xfrm>
                <a:prstGeom prst="line">
                  <a:avLst/>
                </a:prstGeom>
                <a:noFill/>
                <a:ln w="19050">
                  <a:solidFill>
                    <a:srgbClr val="000000"/>
                  </a:solidFill>
                  <a:round/>
                  <a:headEnd/>
                  <a:tailEnd/>
                </a:ln>
              </p:spPr>
              <p:txBody>
                <a:bodyPr/>
                <a:lstStyle/>
                <a:p>
                  <a:endParaRPr lang="en-US"/>
                </a:p>
              </p:txBody>
            </p:sp>
            <p:sp>
              <p:nvSpPr>
                <p:cNvPr id="346" name="Line 465"/>
                <p:cNvSpPr>
                  <a:spLocks noChangeShapeType="1"/>
                </p:cNvSpPr>
                <p:nvPr/>
              </p:nvSpPr>
              <p:spPr bwMode="auto">
                <a:xfrm>
                  <a:off x="1192213" y="963613"/>
                  <a:ext cx="31750" cy="1588"/>
                </a:xfrm>
                <a:prstGeom prst="line">
                  <a:avLst/>
                </a:prstGeom>
                <a:noFill/>
                <a:ln w="19050">
                  <a:solidFill>
                    <a:srgbClr val="000000"/>
                  </a:solidFill>
                  <a:round/>
                  <a:headEnd/>
                  <a:tailEnd/>
                </a:ln>
              </p:spPr>
              <p:txBody>
                <a:bodyPr/>
                <a:lstStyle/>
                <a:p>
                  <a:endParaRPr lang="en-US"/>
                </a:p>
              </p:txBody>
            </p:sp>
            <p:sp>
              <p:nvSpPr>
                <p:cNvPr id="347" name="Line 466"/>
                <p:cNvSpPr>
                  <a:spLocks noChangeShapeType="1"/>
                </p:cNvSpPr>
                <p:nvPr/>
              </p:nvSpPr>
              <p:spPr bwMode="auto">
                <a:xfrm flipH="1">
                  <a:off x="8229600" y="963613"/>
                  <a:ext cx="49213" cy="1588"/>
                </a:xfrm>
                <a:prstGeom prst="line">
                  <a:avLst/>
                </a:prstGeom>
                <a:noFill/>
                <a:ln w="19050">
                  <a:solidFill>
                    <a:srgbClr val="000000"/>
                  </a:solidFill>
                  <a:round/>
                  <a:headEnd/>
                  <a:tailEnd/>
                </a:ln>
              </p:spPr>
              <p:txBody>
                <a:bodyPr/>
                <a:lstStyle/>
                <a:p>
                  <a:endParaRPr lang="en-US"/>
                </a:p>
              </p:txBody>
            </p:sp>
            <p:sp>
              <p:nvSpPr>
                <p:cNvPr id="348" name="Line 467"/>
                <p:cNvSpPr>
                  <a:spLocks noChangeShapeType="1"/>
                </p:cNvSpPr>
                <p:nvPr/>
              </p:nvSpPr>
              <p:spPr bwMode="auto">
                <a:xfrm>
                  <a:off x="1192213" y="849313"/>
                  <a:ext cx="31750" cy="1588"/>
                </a:xfrm>
                <a:prstGeom prst="line">
                  <a:avLst/>
                </a:prstGeom>
                <a:noFill/>
                <a:ln w="19050">
                  <a:solidFill>
                    <a:srgbClr val="000000"/>
                  </a:solidFill>
                  <a:round/>
                  <a:headEnd/>
                  <a:tailEnd/>
                </a:ln>
              </p:spPr>
              <p:txBody>
                <a:bodyPr/>
                <a:lstStyle/>
                <a:p>
                  <a:endParaRPr lang="en-US"/>
                </a:p>
              </p:txBody>
            </p:sp>
            <p:sp>
              <p:nvSpPr>
                <p:cNvPr id="349" name="Line 468"/>
                <p:cNvSpPr>
                  <a:spLocks noChangeShapeType="1"/>
                </p:cNvSpPr>
                <p:nvPr/>
              </p:nvSpPr>
              <p:spPr bwMode="auto">
                <a:xfrm flipH="1">
                  <a:off x="8229600" y="849313"/>
                  <a:ext cx="49213" cy="1588"/>
                </a:xfrm>
                <a:prstGeom prst="line">
                  <a:avLst/>
                </a:prstGeom>
                <a:noFill/>
                <a:ln w="19050">
                  <a:solidFill>
                    <a:srgbClr val="000000"/>
                  </a:solidFill>
                  <a:round/>
                  <a:headEnd/>
                  <a:tailEnd/>
                </a:ln>
              </p:spPr>
              <p:txBody>
                <a:bodyPr/>
                <a:lstStyle/>
                <a:p>
                  <a:endParaRPr lang="en-US"/>
                </a:p>
              </p:txBody>
            </p:sp>
            <p:sp>
              <p:nvSpPr>
                <p:cNvPr id="350" name="Line 469"/>
                <p:cNvSpPr>
                  <a:spLocks noChangeShapeType="1"/>
                </p:cNvSpPr>
                <p:nvPr/>
              </p:nvSpPr>
              <p:spPr bwMode="auto">
                <a:xfrm>
                  <a:off x="1192213" y="766763"/>
                  <a:ext cx="31750" cy="1588"/>
                </a:xfrm>
                <a:prstGeom prst="line">
                  <a:avLst/>
                </a:prstGeom>
                <a:noFill/>
                <a:ln w="19050">
                  <a:solidFill>
                    <a:srgbClr val="000000"/>
                  </a:solidFill>
                  <a:round/>
                  <a:headEnd/>
                  <a:tailEnd/>
                </a:ln>
              </p:spPr>
              <p:txBody>
                <a:bodyPr/>
                <a:lstStyle/>
                <a:p>
                  <a:endParaRPr lang="en-US"/>
                </a:p>
              </p:txBody>
            </p:sp>
            <p:sp>
              <p:nvSpPr>
                <p:cNvPr id="351" name="Line 470"/>
                <p:cNvSpPr>
                  <a:spLocks noChangeShapeType="1"/>
                </p:cNvSpPr>
                <p:nvPr/>
              </p:nvSpPr>
              <p:spPr bwMode="auto">
                <a:xfrm flipH="1">
                  <a:off x="8229600" y="766763"/>
                  <a:ext cx="49213" cy="1588"/>
                </a:xfrm>
                <a:prstGeom prst="line">
                  <a:avLst/>
                </a:prstGeom>
                <a:noFill/>
                <a:ln w="19050">
                  <a:solidFill>
                    <a:srgbClr val="000000"/>
                  </a:solidFill>
                  <a:round/>
                  <a:headEnd/>
                  <a:tailEnd/>
                </a:ln>
              </p:spPr>
              <p:txBody>
                <a:bodyPr/>
                <a:lstStyle/>
                <a:p>
                  <a:endParaRPr lang="en-US"/>
                </a:p>
              </p:txBody>
            </p:sp>
            <p:sp>
              <p:nvSpPr>
                <p:cNvPr id="352" name="Line 471"/>
                <p:cNvSpPr>
                  <a:spLocks noChangeShapeType="1"/>
                </p:cNvSpPr>
                <p:nvPr/>
              </p:nvSpPr>
              <p:spPr bwMode="auto">
                <a:xfrm>
                  <a:off x="1192213" y="685800"/>
                  <a:ext cx="31750" cy="1588"/>
                </a:xfrm>
                <a:prstGeom prst="line">
                  <a:avLst/>
                </a:prstGeom>
                <a:noFill/>
                <a:ln w="19050">
                  <a:solidFill>
                    <a:srgbClr val="000000"/>
                  </a:solidFill>
                  <a:round/>
                  <a:headEnd/>
                  <a:tailEnd/>
                </a:ln>
              </p:spPr>
              <p:txBody>
                <a:bodyPr/>
                <a:lstStyle/>
                <a:p>
                  <a:endParaRPr lang="en-US"/>
                </a:p>
              </p:txBody>
            </p:sp>
            <p:sp>
              <p:nvSpPr>
                <p:cNvPr id="353" name="Line 472"/>
                <p:cNvSpPr>
                  <a:spLocks noChangeShapeType="1"/>
                </p:cNvSpPr>
                <p:nvPr/>
              </p:nvSpPr>
              <p:spPr bwMode="auto">
                <a:xfrm flipH="1">
                  <a:off x="8229600" y="685800"/>
                  <a:ext cx="49213" cy="1588"/>
                </a:xfrm>
                <a:prstGeom prst="line">
                  <a:avLst/>
                </a:prstGeom>
                <a:noFill/>
                <a:ln w="19050">
                  <a:solidFill>
                    <a:srgbClr val="000000"/>
                  </a:solidFill>
                  <a:round/>
                  <a:headEnd/>
                  <a:tailEnd/>
                </a:ln>
              </p:spPr>
              <p:txBody>
                <a:bodyPr/>
                <a:lstStyle/>
                <a:p>
                  <a:endParaRPr lang="en-US"/>
                </a:p>
              </p:txBody>
            </p:sp>
            <p:sp>
              <p:nvSpPr>
                <p:cNvPr id="354" name="Line 473"/>
                <p:cNvSpPr>
                  <a:spLocks noChangeShapeType="1"/>
                </p:cNvSpPr>
                <p:nvPr/>
              </p:nvSpPr>
              <p:spPr bwMode="auto">
                <a:xfrm>
                  <a:off x="1192213" y="620713"/>
                  <a:ext cx="31750" cy="1588"/>
                </a:xfrm>
                <a:prstGeom prst="line">
                  <a:avLst/>
                </a:prstGeom>
                <a:noFill/>
                <a:ln w="19050">
                  <a:solidFill>
                    <a:srgbClr val="000000"/>
                  </a:solidFill>
                  <a:round/>
                  <a:headEnd/>
                  <a:tailEnd/>
                </a:ln>
              </p:spPr>
              <p:txBody>
                <a:bodyPr/>
                <a:lstStyle/>
                <a:p>
                  <a:endParaRPr lang="en-US"/>
                </a:p>
              </p:txBody>
            </p:sp>
            <p:sp>
              <p:nvSpPr>
                <p:cNvPr id="355" name="Line 474"/>
                <p:cNvSpPr>
                  <a:spLocks noChangeShapeType="1"/>
                </p:cNvSpPr>
                <p:nvPr/>
              </p:nvSpPr>
              <p:spPr bwMode="auto">
                <a:xfrm flipH="1">
                  <a:off x="8229600" y="620713"/>
                  <a:ext cx="49213" cy="1588"/>
                </a:xfrm>
                <a:prstGeom prst="line">
                  <a:avLst/>
                </a:prstGeom>
                <a:noFill/>
                <a:ln w="19050">
                  <a:solidFill>
                    <a:srgbClr val="000000"/>
                  </a:solidFill>
                  <a:round/>
                  <a:headEnd/>
                  <a:tailEnd/>
                </a:ln>
              </p:spPr>
              <p:txBody>
                <a:bodyPr/>
                <a:lstStyle/>
                <a:p>
                  <a:endParaRPr lang="en-US"/>
                </a:p>
              </p:txBody>
            </p:sp>
            <p:sp>
              <p:nvSpPr>
                <p:cNvPr id="356" name="Line 475"/>
                <p:cNvSpPr>
                  <a:spLocks noChangeShapeType="1"/>
                </p:cNvSpPr>
                <p:nvPr/>
              </p:nvSpPr>
              <p:spPr bwMode="auto">
                <a:xfrm>
                  <a:off x="1192213" y="571500"/>
                  <a:ext cx="31750" cy="1588"/>
                </a:xfrm>
                <a:prstGeom prst="line">
                  <a:avLst/>
                </a:prstGeom>
                <a:noFill/>
                <a:ln w="19050">
                  <a:solidFill>
                    <a:srgbClr val="000000"/>
                  </a:solidFill>
                  <a:round/>
                  <a:headEnd/>
                  <a:tailEnd/>
                </a:ln>
              </p:spPr>
              <p:txBody>
                <a:bodyPr/>
                <a:lstStyle/>
                <a:p>
                  <a:endParaRPr lang="en-US"/>
                </a:p>
              </p:txBody>
            </p:sp>
            <p:sp>
              <p:nvSpPr>
                <p:cNvPr id="357" name="Line 476"/>
                <p:cNvSpPr>
                  <a:spLocks noChangeShapeType="1"/>
                </p:cNvSpPr>
                <p:nvPr/>
              </p:nvSpPr>
              <p:spPr bwMode="auto">
                <a:xfrm flipH="1">
                  <a:off x="8229600" y="571500"/>
                  <a:ext cx="49213" cy="1588"/>
                </a:xfrm>
                <a:prstGeom prst="line">
                  <a:avLst/>
                </a:prstGeom>
                <a:noFill/>
                <a:ln w="19050">
                  <a:solidFill>
                    <a:srgbClr val="000000"/>
                  </a:solidFill>
                  <a:round/>
                  <a:headEnd/>
                  <a:tailEnd/>
                </a:ln>
              </p:spPr>
              <p:txBody>
                <a:bodyPr/>
                <a:lstStyle/>
                <a:p>
                  <a:endParaRPr lang="en-US"/>
                </a:p>
              </p:txBody>
            </p:sp>
            <p:sp>
              <p:nvSpPr>
                <p:cNvPr id="358" name="Line 477"/>
                <p:cNvSpPr>
                  <a:spLocks noChangeShapeType="1"/>
                </p:cNvSpPr>
                <p:nvPr/>
              </p:nvSpPr>
              <p:spPr bwMode="auto">
                <a:xfrm>
                  <a:off x="1192213" y="522288"/>
                  <a:ext cx="31750" cy="1588"/>
                </a:xfrm>
                <a:prstGeom prst="line">
                  <a:avLst/>
                </a:prstGeom>
                <a:noFill/>
                <a:ln w="19050">
                  <a:solidFill>
                    <a:srgbClr val="000000"/>
                  </a:solidFill>
                  <a:round/>
                  <a:headEnd/>
                  <a:tailEnd/>
                </a:ln>
              </p:spPr>
              <p:txBody>
                <a:bodyPr/>
                <a:lstStyle/>
                <a:p>
                  <a:endParaRPr lang="en-US"/>
                </a:p>
              </p:txBody>
            </p:sp>
            <p:sp>
              <p:nvSpPr>
                <p:cNvPr id="359" name="Line 478"/>
                <p:cNvSpPr>
                  <a:spLocks noChangeShapeType="1"/>
                </p:cNvSpPr>
                <p:nvPr/>
              </p:nvSpPr>
              <p:spPr bwMode="auto">
                <a:xfrm flipH="1">
                  <a:off x="8229600" y="522288"/>
                  <a:ext cx="49213" cy="1588"/>
                </a:xfrm>
                <a:prstGeom prst="line">
                  <a:avLst/>
                </a:prstGeom>
                <a:noFill/>
                <a:ln w="19050">
                  <a:solidFill>
                    <a:srgbClr val="000000"/>
                  </a:solidFill>
                  <a:round/>
                  <a:headEnd/>
                  <a:tailEnd/>
                </a:ln>
              </p:spPr>
              <p:txBody>
                <a:bodyPr/>
                <a:lstStyle/>
                <a:p>
                  <a:endParaRPr lang="en-US"/>
                </a:p>
              </p:txBody>
            </p:sp>
            <p:sp>
              <p:nvSpPr>
                <p:cNvPr id="360" name="Line 479"/>
                <p:cNvSpPr>
                  <a:spLocks noChangeShapeType="1"/>
                </p:cNvSpPr>
                <p:nvPr/>
              </p:nvSpPr>
              <p:spPr bwMode="auto">
                <a:xfrm>
                  <a:off x="1192213" y="522288"/>
                  <a:ext cx="65088" cy="1588"/>
                </a:xfrm>
                <a:prstGeom prst="line">
                  <a:avLst/>
                </a:prstGeom>
                <a:noFill/>
                <a:ln w="19050">
                  <a:solidFill>
                    <a:srgbClr val="000000"/>
                  </a:solidFill>
                  <a:round/>
                  <a:headEnd/>
                  <a:tailEnd/>
                </a:ln>
              </p:spPr>
              <p:txBody>
                <a:bodyPr/>
                <a:lstStyle/>
                <a:p>
                  <a:endParaRPr lang="en-US"/>
                </a:p>
              </p:txBody>
            </p:sp>
            <p:sp>
              <p:nvSpPr>
                <p:cNvPr id="361" name="Line 480"/>
                <p:cNvSpPr>
                  <a:spLocks noChangeShapeType="1"/>
                </p:cNvSpPr>
                <p:nvPr/>
              </p:nvSpPr>
              <p:spPr bwMode="auto">
                <a:xfrm flipH="1">
                  <a:off x="8196263" y="522288"/>
                  <a:ext cx="82550" cy="1588"/>
                </a:xfrm>
                <a:prstGeom prst="line">
                  <a:avLst/>
                </a:prstGeom>
                <a:noFill/>
                <a:ln w="19050">
                  <a:solidFill>
                    <a:srgbClr val="000000"/>
                  </a:solidFill>
                  <a:round/>
                  <a:headEnd/>
                  <a:tailEnd/>
                </a:ln>
              </p:spPr>
              <p:txBody>
                <a:bodyPr/>
                <a:lstStyle/>
                <a:p>
                  <a:endParaRPr lang="en-US"/>
                </a:p>
              </p:txBody>
            </p:sp>
            <p:sp>
              <p:nvSpPr>
                <p:cNvPr id="362" name="Line 483"/>
                <p:cNvSpPr>
                  <a:spLocks noChangeShapeType="1"/>
                </p:cNvSpPr>
                <p:nvPr/>
              </p:nvSpPr>
              <p:spPr bwMode="auto">
                <a:xfrm>
                  <a:off x="1192213" y="522288"/>
                  <a:ext cx="7086600" cy="1588"/>
                </a:xfrm>
                <a:prstGeom prst="line">
                  <a:avLst/>
                </a:prstGeom>
                <a:noFill/>
                <a:ln w="19050">
                  <a:solidFill>
                    <a:srgbClr val="000000"/>
                  </a:solidFill>
                  <a:round/>
                  <a:headEnd/>
                  <a:tailEnd/>
                </a:ln>
              </p:spPr>
              <p:txBody>
                <a:bodyPr/>
                <a:lstStyle/>
                <a:p>
                  <a:endParaRPr lang="en-US"/>
                </a:p>
              </p:txBody>
            </p:sp>
            <p:sp>
              <p:nvSpPr>
                <p:cNvPr id="363" name="Line 484"/>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364" name="Line 485"/>
                <p:cNvSpPr>
                  <a:spLocks noChangeShapeType="1"/>
                </p:cNvSpPr>
                <p:nvPr/>
              </p:nvSpPr>
              <p:spPr bwMode="auto">
                <a:xfrm flipV="1">
                  <a:off x="8278813" y="522288"/>
                  <a:ext cx="1588" cy="5584825"/>
                </a:xfrm>
                <a:prstGeom prst="line">
                  <a:avLst/>
                </a:prstGeom>
                <a:noFill/>
                <a:ln w="19050">
                  <a:solidFill>
                    <a:srgbClr val="000000"/>
                  </a:solidFill>
                  <a:round/>
                  <a:headEnd/>
                  <a:tailEnd/>
                </a:ln>
              </p:spPr>
              <p:txBody>
                <a:bodyPr/>
                <a:lstStyle/>
                <a:p>
                  <a:endParaRPr lang="en-US"/>
                </a:p>
              </p:txBody>
            </p:sp>
            <p:sp>
              <p:nvSpPr>
                <p:cNvPr id="365" name="Line 486"/>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366" name="Freeform 491"/>
                <p:cNvSpPr>
                  <a:spLocks/>
                </p:cNvSpPr>
                <p:nvPr/>
              </p:nvSpPr>
              <p:spPr bwMode="auto">
                <a:xfrm>
                  <a:off x="8245475" y="2171700"/>
                  <a:ext cx="33338" cy="1588"/>
                </a:xfrm>
                <a:custGeom>
                  <a:avLst/>
                  <a:gdLst>
                    <a:gd name="T0" fmla="*/ 0 w 21"/>
                    <a:gd name="T1" fmla="*/ 0 h 1588"/>
                    <a:gd name="T2" fmla="*/ 27722931 w 21"/>
                    <a:gd name="T3" fmla="*/ 0 h 1588"/>
                    <a:gd name="T4" fmla="*/ 52924874 w 21"/>
                    <a:gd name="T5" fmla="*/ 0 h 1588"/>
                    <a:gd name="T6" fmla="*/ 0 60000 65536"/>
                    <a:gd name="T7" fmla="*/ 0 60000 65536"/>
                    <a:gd name="T8" fmla="*/ 0 60000 65536"/>
                    <a:gd name="T9" fmla="*/ 0 w 21"/>
                    <a:gd name="T10" fmla="*/ 0 h 1588"/>
                    <a:gd name="T11" fmla="*/ 21 w 21"/>
                    <a:gd name="T12" fmla="*/ 1588 h 1588"/>
                  </a:gdLst>
                  <a:ahLst/>
                  <a:cxnLst>
                    <a:cxn ang="T6">
                      <a:pos x="T0" y="T1"/>
                    </a:cxn>
                    <a:cxn ang="T7">
                      <a:pos x="T2" y="T3"/>
                    </a:cxn>
                    <a:cxn ang="T8">
                      <a:pos x="T4" y="T5"/>
                    </a:cxn>
                  </a:cxnLst>
                  <a:rect l="T9" t="T10" r="T11" b="T12"/>
                  <a:pathLst>
                    <a:path w="21" h="1588">
                      <a:moveTo>
                        <a:pt x="0" y="0"/>
                      </a:moveTo>
                      <a:lnTo>
                        <a:pt x="11" y="0"/>
                      </a:lnTo>
                      <a:lnTo>
                        <a:pt x="21" y="0"/>
                      </a:lnTo>
                    </a:path>
                  </a:pathLst>
                </a:custGeom>
                <a:noFill/>
                <a:ln w="19050">
                  <a:solidFill>
                    <a:srgbClr val="FF0000"/>
                  </a:solidFill>
                  <a:prstDash val="solid"/>
                  <a:round/>
                  <a:headEnd/>
                  <a:tailEnd/>
                </a:ln>
              </p:spPr>
              <p:txBody>
                <a:bodyPr/>
                <a:lstStyle/>
                <a:p>
                  <a:endParaRPr lang="en-US"/>
                </a:p>
              </p:txBody>
            </p:sp>
            <p:sp>
              <p:nvSpPr>
                <p:cNvPr id="367" name="Freeform 492"/>
                <p:cNvSpPr>
                  <a:spLocks/>
                </p:cNvSpPr>
                <p:nvPr/>
              </p:nvSpPr>
              <p:spPr bwMode="auto">
                <a:xfrm>
                  <a:off x="1192213" y="2678113"/>
                  <a:ext cx="5013325" cy="3314700"/>
                </a:xfrm>
                <a:custGeom>
                  <a:avLst/>
                  <a:gdLst>
                    <a:gd name="T0" fmla="*/ 2147483647 w 3158"/>
                    <a:gd name="T1" fmla="*/ 2147483647 h 2088"/>
                    <a:gd name="T2" fmla="*/ 2147483647 w 3158"/>
                    <a:gd name="T3" fmla="*/ 2147483647 h 2088"/>
                    <a:gd name="T4" fmla="*/ 2147483647 w 3158"/>
                    <a:gd name="T5" fmla="*/ 2147483647 h 2088"/>
                    <a:gd name="T6" fmla="*/ 2147483647 w 3158"/>
                    <a:gd name="T7" fmla="*/ 2147483647 h 2088"/>
                    <a:gd name="T8" fmla="*/ 2147483647 w 3158"/>
                    <a:gd name="T9" fmla="*/ 2147483647 h 2088"/>
                    <a:gd name="T10" fmla="*/ 2147483647 w 3158"/>
                    <a:gd name="T11" fmla="*/ 2147483647 h 2088"/>
                    <a:gd name="T12" fmla="*/ 2147483647 w 3158"/>
                    <a:gd name="T13" fmla="*/ 2147483647 h 2088"/>
                    <a:gd name="T14" fmla="*/ 2147483647 w 3158"/>
                    <a:gd name="T15" fmla="*/ 2147483647 h 2088"/>
                    <a:gd name="T16" fmla="*/ 2147483647 w 3158"/>
                    <a:gd name="T17" fmla="*/ 2147483647 h 2088"/>
                    <a:gd name="T18" fmla="*/ 2147483647 w 3158"/>
                    <a:gd name="T19" fmla="*/ 2074087624 h 2088"/>
                    <a:gd name="T20" fmla="*/ 2147483647 w 3158"/>
                    <a:gd name="T21" fmla="*/ 1995963610 h 2088"/>
                    <a:gd name="T22" fmla="*/ 2147483647 w 3158"/>
                    <a:gd name="T23" fmla="*/ 1943039560 h 2088"/>
                    <a:gd name="T24" fmla="*/ 2147483647 w 3158"/>
                    <a:gd name="T25" fmla="*/ 1864915547 h 2088"/>
                    <a:gd name="T26" fmla="*/ 2147483647 w 3158"/>
                    <a:gd name="T27" fmla="*/ 1814512445 h 2088"/>
                    <a:gd name="T28" fmla="*/ 2147483647 w 3158"/>
                    <a:gd name="T29" fmla="*/ 1761588395 h 2088"/>
                    <a:gd name="T30" fmla="*/ 2147483647 w 3158"/>
                    <a:gd name="T31" fmla="*/ 1683464381 h 2088"/>
                    <a:gd name="T32" fmla="*/ 2147483647 w 3158"/>
                    <a:gd name="T33" fmla="*/ 1633060883 h 2088"/>
                    <a:gd name="T34" fmla="*/ 2147483647 w 3158"/>
                    <a:gd name="T35" fmla="*/ 1554935282 h 2088"/>
                    <a:gd name="T36" fmla="*/ 2147483647 w 3158"/>
                    <a:gd name="T37" fmla="*/ 1502012819 h 2088"/>
                    <a:gd name="T38" fmla="*/ 2147483647 w 3158"/>
                    <a:gd name="T39" fmla="*/ 1426408167 h 2088"/>
                    <a:gd name="T40" fmla="*/ 2147483647 w 3158"/>
                    <a:gd name="T41" fmla="*/ 1373484117 h 2088"/>
                    <a:gd name="T42" fmla="*/ 2147483647 w 3158"/>
                    <a:gd name="T43" fmla="*/ 1320561654 h 2088"/>
                    <a:gd name="T44" fmla="*/ 2147483647 w 3158"/>
                    <a:gd name="T45" fmla="*/ 1244957002 h 2088"/>
                    <a:gd name="T46" fmla="*/ 2147483647 w 3158"/>
                    <a:gd name="T47" fmla="*/ 1192032952 h 2088"/>
                    <a:gd name="T48" fmla="*/ 2147483647 w 3158"/>
                    <a:gd name="T49" fmla="*/ 1139110489 h 2088"/>
                    <a:gd name="T50" fmla="*/ 2147483647 w 3158"/>
                    <a:gd name="T51" fmla="*/ 1063505837 h 2088"/>
                    <a:gd name="T52" fmla="*/ 2147483647 w 3158"/>
                    <a:gd name="T53" fmla="*/ 1010581787 h 2088"/>
                    <a:gd name="T54" fmla="*/ 2147483647 w 3158"/>
                    <a:gd name="T55" fmla="*/ 957659324 h 2088"/>
                    <a:gd name="T56" fmla="*/ 2147483647 w 3158"/>
                    <a:gd name="T57" fmla="*/ 907256223 h 2088"/>
                    <a:gd name="T58" fmla="*/ 2147483647 w 3158"/>
                    <a:gd name="T59" fmla="*/ 829130423 h 2088"/>
                    <a:gd name="T60" fmla="*/ 2147483647 w 3158"/>
                    <a:gd name="T61" fmla="*/ 776207960 h 2088"/>
                    <a:gd name="T62" fmla="*/ 2147483647 w 3158"/>
                    <a:gd name="T63" fmla="*/ 700603308 h 2088"/>
                    <a:gd name="T64" fmla="*/ 2147483647 w 3158"/>
                    <a:gd name="T65" fmla="*/ 647680846 h 2088"/>
                    <a:gd name="T66" fmla="*/ 2147483647 w 3158"/>
                    <a:gd name="T67" fmla="*/ 569555245 h 2088"/>
                    <a:gd name="T68" fmla="*/ 2147483647 w 3158"/>
                    <a:gd name="T69" fmla="*/ 519152143 h 2088"/>
                    <a:gd name="T70" fmla="*/ 2147483647 w 3158"/>
                    <a:gd name="T71" fmla="*/ 466228093 h 2088"/>
                    <a:gd name="T72" fmla="*/ 2147483647 w 3158"/>
                    <a:gd name="T73" fmla="*/ 388103980 h 2088"/>
                    <a:gd name="T74" fmla="*/ 2147483647 w 3158"/>
                    <a:gd name="T75" fmla="*/ 337700879 h 2088"/>
                    <a:gd name="T76" fmla="*/ 2147483647 w 3158"/>
                    <a:gd name="T77" fmla="*/ 259575278 h 2088"/>
                    <a:gd name="T78" fmla="*/ 2147483647 w 3158"/>
                    <a:gd name="T79" fmla="*/ 181451215 h 2088"/>
                    <a:gd name="T80" fmla="*/ 2147483647 w 3158"/>
                    <a:gd name="T81" fmla="*/ 128527164 h 2088"/>
                    <a:gd name="T82" fmla="*/ 2147483647 w 3158"/>
                    <a:gd name="T83" fmla="*/ 50403114 h 20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58"/>
                    <a:gd name="T127" fmla="*/ 0 h 2088"/>
                    <a:gd name="T128" fmla="*/ 3158 w 3158"/>
                    <a:gd name="T129" fmla="*/ 2088 h 20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58" h="2088">
                      <a:moveTo>
                        <a:pt x="0" y="545"/>
                      </a:moveTo>
                      <a:lnTo>
                        <a:pt x="843" y="1244"/>
                      </a:lnTo>
                      <a:lnTo>
                        <a:pt x="1100" y="1594"/>
                      </a:lnTo>
                      <a:lnTo>
                        <a:pt x="1255" y="2088"/>
                      </a:lnTo>
                      <a:lnTo>
                        <a:pt x="1358" y="1625"/>
                      </a:lnTo>
                      <a:lnTo>
                        <a:pt x="1450" y="1450"/>
                      </a:lnTo>
                      <a:lnTo>
                        <a:pt x="1522" y="1368"/>
                      </a:lnTo>
                      <a:lnTo>
                        <a:pt x="1574" y="1285"/>
                      </a:lnTo>
                      <a:lnTo>
                        <a:pt x="1625" y="1234"/>
                      </a:lnTo>
                      <a:lnTo>
                        <a:pt x="1676" y="1183"/>
                      </a:lnTo>
                      <a:lnTo>
                        <a:pt x="1718" y="1131"/>
                      </a:lnTo>
                      <a:lnTo>
                        <a:pt x="1759" y="1111"/>
                      </a:lnTo>
                      <a:lnTo>
                        <a:pt x="1790" y="1142"/>
                      </a:lnTo>
                      <a:lnTo>
                        <a:pt x="1820" y="1111"/>
                      </a:lnTo>
                      <a:lnTo>
                        <a:pt x="1851" y="1080"/>
                      </a:lnTo>
                      <a:lnTo>
                        <a:pt x="1872" y="1049"/>
                      </a:lnTo>
                      <a:lnTo>
                        <a:pt x="1903" y="1028"/>
                      </a:lnTo>
                      <a:lnTo>
                        <a:pt x="1923" y="998"/>
                      </a:lnTo>
                      <a:lnTo>
                        <a:pt x="1944" y="977"/>
                      </a:lnTo>
                      <a:lnTo>
                        <a:pt x="1975" y="967"/>
                      </a:lnTo>
                      <a:lnTo>
                        <a:pt x="1985" y="946"/>
                      </a:lnTo>
                      <a:lnTo>
                        <a:pt x="2006" y="926"/>
                      </a:lnTo>
                      <a:lnTo>
                        <a:pt x="2026" y="915"/>
                      </a:lnTo>
                      <a:lnTo>
                        <a:pt x="2047" y="905"/>
                      </a:lnTo>
                      <a:lnTo>
                        <a:pt x="2057" y="884"/>
                      </a:lnTo>
                      <a:lnTo>
                        <a:pt x="2078" y="874"/>
                      </a:lnTo>
                      <a:lnTo>
                        <a:pt x="2098" y="864"/>
                      </a:lnTo>
                      <a:lnTo>
                        <a:pt x="2108" y="843"/>
                      </a:lnTo>
                      <a:lnTo>
                        <a:pt x="2119" y="833"/>
                      </a:lnTo>
                      <a:lnTo>
                        <a:pt x="2139" y="823"/>
                      </a:lnTo>
                      <a:lnTo>
                        <a:pt x="2150" y="812"/>
                      </a:lnTo>
                      <a:lnTo>
                        <a:pt x="2160" y="802"/>
                      </a:lnTo>
                      <a:lnTo>
                        <a:pt x="2180" y="792"/>
                      </a:lnTo>
                      <a:lnTo>
                        <a:pt x="2191" y="782"/>
                      </a:lnTo>
                      <a:lnTo>
                        <a:pt x="2201" y="771"/>
                      </a:lnTo>
                      <a:lnTo>
                        <a:pt x="2211" y="771"/>
                      </a:lnTo>
                      <a:lnTo>
                        <a:pt x="2222" y="761"/>
                      </a:lnTo>
                      <a:lnTo>
                        <a:pt x="2232" y="751"/>
                      </a:lnTo>
                      <a:lnTo>
                        <a:pt x="2242" y="740"/>
                      </a:lnTo>
                      <a:lnTo>
                        <a:pt x="2252" y="730"/>
                      </a:lnTo>
                      <a:lnTo>
                        <a:pt x="2263" y="720"/>
                      </a:lnTo>
                      <a:lnTo>
                        <a:pt x="2273" y="720"/>
                      </a:lnTo>
                      <a:lnTo>
                        <a:pt x="2283" y="710"/>
                      </a:lnTo>
                      <a:lnTo>
                        <a:pt x="2294" y="699"/>
                      </a:lnTo>
                      <a:lnTo>
                        <a:pt x="2304" y="699"/>
                      </a:lnTo>
                      <a:lnTo>
                        <a:pt x="2314" y="689"/>
                      </a:lnTo>
                      <a:lnTo>
                        <a:pt x="2324" y="679"/>
                      </a:lnTo>
                      <a:lnTo>
                        <a:pt x="2335" y="668"/>
                      </a:lnTo>
                      <a:lnTo>
                        <a:pt x="2345" y="658"/>
                      </a:lnTo>
                      <a:lnTo>
                        <a:pt x="2355" y="658"/>
                      </a:lnTo>
                      <a:lnTo>
                        <a:pt x="2366" y="648"/>
                      </a:lnTo>
                      <a:lnTo>
                        <a:pt x="2376" y="638"/>
                      </a:lnTo>
                      <a:lnTo>
                        <a:pt x="2386" y="627"/>
                      </a:lnTo>
                      <a:lnTo>
                        <a:pt x="2396" y="617"/>
                      </a:lnTo>
                      <a:lnTo>
                        <a:pt x="2407" y="607"/>
                      </a:lnTo>
                      <a:lnTo>
                        <a:pt x="2417" y="607"/>
                      </a:lnTo>
                      <a:lnTo>
                        <a:pt x="2427" y="596"/>
                      </a:lnTo>
                      <a:lnTo>
                        <a:pt x="2438" y="586"/>
                      </a:lnTo>
                      <a:lnTo>
                        <a:pt x="2448" y="576"/>
                      </a:lnTo>
                      <a:lnTo>
                        <a:pt x="2458" y="566"/>
                      </a:lnTo>
                      <a:lnTo>
                        <a:pt x="2468" y="566"/>
                      </a:lnTo>
                      <a:lnTo>
                        <a:pt x="2479" y="555"/>
                      </a:lnTo>
                      <a:lnTo>
                        <a:pt x="2489" y="545"/>
                      </a:lnTo>
                      <a:lnTo>
                        <a:pt x="2499" y="535"/>
                      </a:lnTo>
                      <a:lnTo>
                        <a:pt x="2510" y="535"/>
                      </a:lnTo>
                      <a:lnTo>
                        <a:pt x="2520" y="524"/>
                      </a:lnTo>
                      <a:lnTo>
                        <a:pt x="2530" y="514"/>
                      </a:lnTo>
                      <a:lnTo>
                        <a:pt x="2540" y="504"/>
                      </a:lnTo>
                      <a:lnTo>
                        <a:pt x="2551" y="494"/>
                      </a:lnTo>
                      <a:lnTo>
                        <a:pt x="2561" y="494"/>
                      </a:lnTo>
                      <a:lnTo>
                        <a:pt x="2571" y="483"/>
                      </a:lnTo>
                      <a:lnTo>
                        <a:pt x="2582" y="473"/>
                      </a:lnTo>
                      <a:lnTo>
                        <a:pt x="2592" y="463"/>
                      </a:lnTo>
                      <a:lnTo>
                        <a:pt x="2602" y="463"/>
                      </a:lnTo>
                      <a:lnTo>
                        <a:pt x="2612" y="452"/>
                      </a:lnTo>
                      <a:lnTo>
                        <a:pt x="2623" y="442"/>
                      </a:lnTo>
                      <a:lnTo>
                        <a:pt x="2633" y="432"/>
                      </a:lnTo>
                      <a:lnTo>
                        <a:pt x="2643" y="422"/>
                      </a:lnTo>
                      <a:lnTo>
                        <a:pt x="2654" y="422"/>
                      </a:lnTo>
                      <a:lnTo>
                        <a:pt x="2664" y="411"/>
                      </a:lnTo>
                      <a:lnTo>
                        <a:pt x="2674" y="401"/>
                      </a:lnTo>
                      <a:lnTo>
                        <a:pt x="2684" y="391"/>
                      </a:lnTo>
                      <a:lnTo>
                        <a:pt x="2695" y="391"/>
                      </a:lnTo>
                      <a:lnTo>
                        <a:pt x="2705" y="380"/>
                      </a:lnTo>
                      <a:lnTo>
                        <a:pt x="2715" y="370"/>
                      </a:lnTo>
                      <a:lnTo>
                        <a:pt x="2726" y="360"/>
                      </a:lnTo>
                      <a:lnTo>
                        <a:pt x="2736" y="360"/>
                      </a:lnTo>
                      <a:lnTo>
                        <a:pt x="2746" y="350"/>
                      </a:lnTo>
                      <a:lnTo>
                        <a:pt x="2756" y="339"/>
                      </a:lnTo>
                      <a:lnTo>
                        <a:pt x="2767" y="329"/>
                      </a:lnTo>
                      <a:lnTo>
                        <a:pt x="2777" y="319"/>
                      </a:lnTo>
                      <a:lnTo>
                        <a:pt x="2787" y="308"/>
                      </a:lnTo>
                      <a:lnTo>
                        <a:pt x="2798" y="308"/>
                      </a:lnTo>
                      <a:lnTo>
                        <a:pt x="2808" y="298"/>
                      </a:lnTo>
                      <a:lnTo>
                        <a:pt x="2818" y="288"/>
                      </a:lnTo>
                      <a:lnTo>
                        <a:pt x="2828" y="278"/>
                      </a:lnTo>
                      <a:lnTo>
                        <a:pt x="2839" y="267"/>
                      </a:lnTo>
                      <a:lnTo>
                        <a:pt x="2849" y="267"/>
                      </a:lnTo>
                      <a:lnTo>
                        <a:pt x="2859" y="257"/>
                      </a:lnTo>
                      <a:lnTo>
                        <a:pt x="2870" y="247"/>
                      </a:lnTo>
                      <a:lnTo>
                        <a:pt x="2880" y="236"/>
                      </a:lnTo>
                      <a:lnTo>
                        <a:pt x="2890" y="226"/>
                      </a:lnTo>
                      <a:lnTo>
                        <a:pt x="2900" y="226"/>
                      </a:lnTo>
                      <a:lnTo>
                        <a:pt x="2911" y="216"/>
                      </a:lnTo>
                      <a:lnTo>
                        <a:pt x="2921" y="206"/>
                      </a:lnTo>
                      <a:lnTo>
                        <a:pt x="2931" y="195"/>
                      </a:lnTo>
                      <a:lnTo>
                        <a:pt x="2942" y="185"/>
                      </a:lnTo>
                      <a:lnTo>
                        <a:pt x="2952" y="185"/>
                      </a:lnTo>
                      <a:lnTo>
                        <a:pt x="2962" y="175"/>
                      </a:lnTo>
                      <a:lnTo>
                        <a:pt x="2972" y="164"/>
                      </a:lnTo>
                      <a:lnTo>
                        <a:pt x="2983" y="154"/>
                      </a:lnTo>
                      <a:lnTo>
                        <a:pt x="2993" y="144"/>
                      </a:lnTo>
                      <a:lnTo>
                        <a:pt x="3003" y="134"/>
                      </a:lnTo>
                      <a:lnTo>
                        <a:pt x="3014" y="134"/>
                      </a:lnTo>
                      <a:lnTo>
                        <a:pt x="3024" y="123"/>
                      </a:lnTo>
                      <a:lnTo>
                        <a:pt x="3034" y="113"/>
                      </a:lnTo>
                      <a:lnTo>
                        <a:pt x="3044" y="103"/>
                      </a:lnTo>
                      <a:lnTo>
                        <a:pt x="3055" y="92"/>
                      </a:lnTo>
                      <a:lnTo>
                        <a:pt x="3065" y="82"/>
                      </a:lnTo>
                      <a:lnTo>
                        <a:pt x="3075" y="72"/>
                      </a:lnTo>
                      <a:lnTo>
                        <a:pt x="3086" y="62"/>
                      </a:lnTo>
                      <a:lnTo>
                        <a:pt x="3096" y="62"/>
                      </a:lnTo>
                      <a:lnTo>
                        <a:pt x="3106" y="51"/>
                      </a:lnTo>
                      <a:lnTo>
                        <a:pt x="3116" y="41"/>
                      </a:lnTo>
                      <a:lnTo>
                        <a:pt x="3127" y="31"/>
                      </a:lnTo>
                      <a:lnTo>
                        <a:pt x="3137" y="20"/>
                      </a:lnTo>
                      <a:lnTo>
                        <a:pt x="3147" y="10"/>
                      </a:lnTo>
                      <a:lnTo>
                        <a:pt x="3158" y="0"/>
                      </a:lnTo>
                    </a:path>
                  </a:pathLst>
                </a:custGeom>
                <a:noFill/>
                <a:ln w="19050">
                  <a:solidFill>
                    <a:srgbClr val="0000FF"/>
                  </a:solidFill>
                  <a:prstDash val="solid"/>
                  <a:round/>
                  <a:headEnd/>
                  <a:tailEnd/>
                </a:ln>
              </p:spPr>
              <p:txBody>
                <a:bodyPr/>
                <a:lstStyle/>
                <a:p>
                  <a:endParaRPr lang="en-US"/>
                </a:p>
              </p:txBody>
            </p:sp>
            <p:sp>
              <p:nvSpPr>
                <p:cNvPr id="368" name="Freeform 493"/>
                <p:cNvSpPr>
                  <a:spLocks/>
                </p:cNvSpPr>
                <p:nvPr/>
              </p:nvSpPr>
              <p:spPr bwMode="auto">
                <a:xfrm>
                  <a:off x="6205538" y="930275"/>
                  <a:ext cx="1681163" cy="3200400"/>
                </a:xfrm>
                <a:custGeom>
                  <a:avLst/>
                  <a:gdLst>
                    <a:gd name="T0" fmla="*/ 50403129 w 1059"/>
                    <a:gd name="T1" fmla="*/ 2147483647 h 2016"/>
                    <a:gd name="T2" fmla="*/ 128528791 w 1059"/>
                    <a:gd name="T3" fmla="*/ 2147483647 h 2016"/>
                    <a:gd name="T4" fmla="*/ 231854436 w 1059"/>
                    <a:gd name="T5" fmla="*/ 2147483647 h 2016"/>
                    <a:gd name="T6" fmla="*/ 284778503 w 1059"/>
                    <a:gd name="T7" fmla="*/ 2147483647 h 2016"/>
                    <a:gd name="T8" fmla="*/ 362902540 w 1059"/>
                    <a:gd name="T9" fmla="*/ 2147483647 h 2016"/>
                    <a:gd name="T10" fmla="*/ 388104098 w 1059"/>
                    <a:gd name="T11" fmla="*/ 2099291235 h 2016"/>
                    <a:gd name="T12" fmla="*/ 438507314 w 1059"/>
                    <a:gd name="T13" fmla="*/ 1917840029 h 2016"/>
                    <a:gd name="T14" fmla="*/ 466229822 w 1059"/>
                    <a:gd name="T15" fmla="*/ 1401206932 h 2016"/>
                    <a:gd name="T16" fmla="*/ 516632939 w 1059"/>
                    <a:gd name="T17" fmla="*/ 156249699 h 2016"/>
                    <a:gd name="T18" fmla="*/ 544353859 w 1059"/>
                    <a:gd name="T19" fmla="*/ 1529735664 h 2016"/>
                    <a:gd name="T20" fmla="*/ 569555418 w 1059"/>
                    <a:gd name="T21" fmla="*/ 2147483647 h 2016"/>
                    <a:gd name="T22" fmla="*/ 619958534 w 1059"/>
                    <a:gd name="T23" fmla="*/ 2147483647 h 2016"/>
                    <a:gd name="T24" fmla="*/ 647681042 w 1059"/>
                    <a:gd name="T25" fmla="*/ 2147483647 h 2016"/>
                    <a:gd name="T26" fmla="*/ 672882601 w 1059"/>
                    <a:gd name="T27" fmla="*/ 2147483647 h 2016"/>
                    <a:gd name="T28" fmla="*/ 725805080 w 1059"/>
                    <a:gd name="T29" fmla="*/ 2147483647 h 2016"/>
                    <a:gd name="T30" fmla="*/ 751006638 w 1059"/>
                    <a:gd name="T31" fmla="*/ 2147483647 h 2016"/>
                    <a:gd name="T32" fmla="*/ 829132263 w 1059"/>
                    <a:gd name="T33" fmla="*/ 2147483647 h 2016"/>
                    <a:gd name="T34" fmla="*/ 879535578 w 1059"/>
                    <a:gd name="T35" fmla="*/ 2147483647 h 2016"/>
                    <a:gd name="T36" fmla="*/ 957659615 w 1059"/>
                    <a:gd name="T37" fmla="*/ 2147483647 h 2016"/>
                    <a:gd name="T38" fmla="*/ 1060986798 w 1059"/>
                    <a:gd name="T39" fmla="*/ 2147483647 h 2016"/>
                    <a:gd name="T40" fmla="*/ 1113909277 w 1059"/>
                    <a:gd name="T41" fmla="*/ 2147483647 h 2016"/>
                    <a:gd name="T42" fmla="*/ 1192034902 w 1059"/>
                    <a:gd name="T43" fmla="*/ 2127012154 h 2016"/>
                    <a:gd name="T44" fmla="*/ 1270158939 w 1059"/>
                    <a:gd name="T45" fmla="*/ 1892638473 h 2016"/>
                    <a:gd name="T46" fmla="*/ 1270158939 w 1059"/>
                    <a:gd name="T47" fmla="*/ 2147483647 h 2016"/>
                    <a:gd name="T48" fmla="*/ 1320562056 w 1059"/>
                    <a:gd name="T49" fmla="*/ 2147483647 h 2016"/>
                    <a:gd name="T50" fmla="*/ 1373486122 w 1059"/>
                    <a:gd name="T51" fmla="*/ 2048888123 h 2016"/>
                    <a:gd name="T52" fmla="*/ 1451610159 w 1059"/>
                    <a:gd name="T53" fmla="*/ 1970762504 h 2016"/>
                    <a:gd name="T54" fmla="*/ 1527214834 w 1059"/>
                    <a:gd name="T55" fmla="*/ 1892638473 h 2016"/>
                    <a:gd name="T56" fmla="*/ 1605340459 w 1059"/>
                    <a:gd name="T57" fmla="*/ 1814512854 h 2016"/>
                    <a:gd name="T58" fmla="*/ 1683464893 w 1059"/>
                    <a:gd name="T59" fmla="*/ 1764109741 h 2016"/>
                    <a:gd name="T60" fmla="*/ 1761590518 w 1059"/>
                    <a:gd name="T61" fmla="*/ 1685985710 h 2016"/>
                    <a:gd name="T62" fmla="*/ 1839714555 w 1059"/>
                    <a:gd name="T63" fmla="*/ 1633061251 h 2016"/>
                    <a:gd name="T64" fmla="*/ 1917840180 w 1059"/>
                    <a:gd name="T65" fmla="*/ 1582658139 h 2016"/>
                    <a:gd name="T66" fmla="*/ 1995964217 w 1059"/>
                    <a:gd name="T67" fmla="*/ 1504534107 h 2016"/>
                    <a:gd name="T68" fmla="*/ 2071568892 w 1059"/>
                    <a:gd name="T69" fmla="*/ 1451610045 h 2016"/>
                    <a:gd name="T70" fmla="*/ 2147483647 w 1059"/>
                    <a:gd name="T71" fmla="*/ 1373486014 h 2016"/>
                    <a:gd name="T72" fmla="*/ 2147483647 w 1059"/>
                    <a:gd name="T73" fmla="*/ 1323082901 h 2016"/>
                    <a:gd name="T74" fmla="*/ 2147483647 w 1059"/>
                    <a:gd name="T75" fmla="*/ 1270158839 h 2016"/>
                    <a:gd name="T76" fmla="*/ 2147483647 w 1059"/>
                    <a:gd name="T77" fmla="*/ 1192034808 h 2016"/>
                    <a:gd name="T78" fmla="*/ 2147483647 w 1059"/>
                    <a:gd name="T79" fmla="*/ 1141631695 h 2016"/>
                    <a:gd name="T80" fmla="*/ 2147483647 w 1059"/>
                    <a:gd name="T81" fmla="*/ 1088707633 h 2016"/>
                    <a:gd name="T82" fmla="*/ 2147483647 w 1059"/>
                    <a:gd name="T83" fmla="*/ 1010583602 h 2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9"/>
                    <a:gd name="T127" fmla="*/ 0 h 2016"/>
                    <a:gd name="T128" fmla="*/ 1059 w 1059"/>
                    <a:gd name="T129" fmla="*/ 2016 h 2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9" h="2016">
                      <a:moveTo>
                        <a:pt x="0" y="1101"/>
                      </a:moveTo>
                      <a:lnTo>
                        <a:pt x="10" y="1091"/>
                      </a:lnTo>
                      <a:lnTo>
                        <a:pt x="20" y="1080"/>
                      </a:lnTo>
                      <a:lnTo>
                        <a:pt x="30" y="1070"/>
                      </a:lnTo>
                      <a:lnTo>
                        <a:pt x="51" y="1049"/>
                      </a:lnTo>
                      <a:lnTo>
                        <a:pt x="51" y="1039"/>
                      </a:lnTo>
                      <a:lnTo>
                        <a:pt x="61" y="1029"/>
                      </a:lnTo>
                      <a:lnTo>
                        <a:pt x="72" y="1019"/>
                      </a:lnTo>
                      <a:lnTo>
                        <a:pt x="92" y="998"/>
                      </a:lnTo>
                      <a:lnTo>
                        <a:pt x="92" y="988"/>
                      </a:lnTo>
                      <a:lnTo>
                        <a:pt x="113" y="967"/>
                      </a:lnTo>
                      <a:lnTo>
                        <a:pt x="113" y="947"/>
                      </a:lnTo>
                      <a:lnTo>
                        <a:pt x="133" y="926"/>
                      </a:lnTo>
                      <a:lnTo>
                        <a:pt x="133" y="905"/>
                      </a:lnTo>
                      <a:lnTo>
                        <a:pt x="144" y="895"/>
                      </a:lnTo>
                      <a:lnTo>
                        <a:pt x="144" y="875"/>
                      </a:lnTo>
                      <a:lnTo>
                        <a:pt x="154" y="864"/>
                      </a:lnTo>
                      <a:lnTo>
                        <a:pt x="154" y="833"/>
                      </a:lnTo>
                      <a:lnTo>
                        <a:pt x="164" y="823"/>
                      </a:lnTo>
                      <a:lnTo>
                        <a:pt x="164" y="772"/>
                      </a:lnTo>
                      <a:lnTo>
                        <a:pt x="174" y="761"/>
                      </a:lnTo>
                      <a:lnTo>
                        <a:pt x="174" y="700"/>
                      </a:lnTo>
                      <a:lnTo>
                        <a:pt x="185" y="689"/>
                      </a:lnTo>
                      <a:lnTo>
                        <a:pt x="185" y="556"/>
                      </a:lnTo>
                      <a:lnTo>
                        <a:pt x="195" y="545"/>
                      </a:lnTo>
                      <a:lnTo>
                        <a:pt x="195" y="124"/>
                      </a:lnTo>
                      <a:lnTo>
                        <a:pt x="205" y="62"/>
                      </a:lnTo>
                      <a:lnTo>
                        <a:pt x="205" y="0"/>
                      </a:lnTo>
                      <a:lnTo>
                        <a:pt x="205" y="587"/>
                      </a:lnTo>
                      <a:lnTo>
                        <a:pt x="216" y="607"/>
                      </a:lnTo>
                      <a:lnTo>
                        <a:pt x="216" y="926"/>
                      </a:lnTo>
                      <a:lnTo>
                        <a:pt x="226" y="936"/>
                      </a:lnTo>
                      <a:lnTo>
                        <a:pt x="226" y="1204"/>
                      </a:lnTo>
                      <a:lnTo>
                        <a:pt x="236" y="1224"/>
                      </a:lnTo>
                      <a:lnTo>
                        <a:pt x="236" y="1656"/>
                      </a:lnTo>
                      <a:lnTo>
                        <a:pt x="246" y="1697"/>
                      </a:lnTo>
                      <a:lnTo>
                        <a:pt x="246" y="2016"/>
                      </a:lnTo>
                      <a:lnTo>
                        <a:pt x="246" y="1615"/>
                      </a:lnTo>
                      <a:lnTo>
                        <a:pt x="257" y="1595"/>
                      </a:lnTo>
                      <a:lnTo>
                        <a:pt x="257" y="1368"/>
                      </a:lnTo>
                      <a:lnTo>
                        <a:pt x="267" y="1358"/>
                      </a:lnTo>
                      <a:lnTo>
                        <a:pt x="267" y="1255"/>
                      </a:lnTo>
                      <a:lnTo>
                        <a:pt x="277" y="1245"/>
                      </a:lnTo>
                      <a:lnTo>
                        <a:pt x="277" y="1193"/>
                      </a:lnTo>
                      <a:lnTo>
                        <a:pt x="288" y="1183"/>
                      </a:lnTo>
                      <a:lnTo>
                        <a:pt x="288" y="1142"/>
                      </a:lnTo>
                      <a:lnTo>
                        <a:pt x="298" y="1132"/>
                      </a:lnTo>
                      <a:lnTo>
                        <a:pt x="298" y="1111"/>
                      </a:lnTo>
                      <a:lnTo>
                        <a:pt x="308" y="1101"/>
                      </a:lnTo>
                      <a:lnTo>
                        <a:pt x="308" y="1080"/>
                      </a:lnTo>
                      <a:lnTo>
                        <a:pt x="329" y="1060"/>
                      </a:lnTo>
                      <a:lnTo>
                        <a:pt x="329" y="1039"/>
                      </a:lnTo>
                      <a:lnTo>
                        <a:pt x="349" y="1019"/>
                      </a:lnTo>
                      <a:lnTo>
                        <a:pt x="349" y="998"/>
                      </a:lnTo>
                      <a:lnTo>
                        <a:pt x="360" y="988"/>
                      </a:lnTo>
                      <a:lnTo>
                        <a:pt x="380" y="967"/>
                      </a:lnTo>
                      <a:lnTo>
                        <a:pt x="380" y="957"/>
                      </a:lnTo>
                      <a:lnTo>
                        <a:pt x="390" y="947"/>
                      </a:lnTo>
                      <a:lnTo>
                        <a:pt x="401" y="936"/>
                      </a:lnTo>
                      <a:lnTo>
                        <a:pt x="421" y="916"/>
                      </a:lnTo>
                      <a:lnTo>
                        <a:pt x="421" y="905"/>
                      </a:lnTo>
                      <a:lnTo>
                        <a:pt x="432" y="895"/>
                      </a:lnTo>
                      <a:lnTo>
                        <a:pt x="442" y="885"/>
                      </a:lnTo>
                      <a:lnTo>
                        <a:pt x="452" y="875"/>
                      </a:lnTo>
                      <a:lnTo>
                        <a:pt x="473" y="854"/>
                      </a:lnTo>
                      <a:lnTo>
                        <a:pt x="473" y="844"/>
                      </a:lnTo>
                      <a:lnTo>
                        <a:pt x="493" y="823"/>
                      </a:lnTo>
                      <a:lnTo>
                        <a:pt x="493" y="761"/>
                      </a:lnTo>
                      <a:lnTo>
                        <a:pt x="504" y="751"/>
                      </a:lnTo>
                      <a:lnTo>
                        <a:pt x="504" y="1049"/>
                      </a:lnTo>
                      <a:lnTo>
                        <a:pt x="504" y="638"/>
                      </a:lnTo>
                      <a:lnTo>
                        <a:pt x="504" y="998"/>
                      </a:lnTo>
                      <a:lnTo>
                        <a:pt x="514" y="988"/>
                      </a:lnTo>
                      <a:lnTo>
                        <a:pt x="514" y="875"/>
                      </a:lnTo>
                      <a:lnTo>
                        <a:pt x="524" y="864"/>
                      </a:lnTo>
                      <a:lnTo>
                        <a:pt x="524" y="844"/>
                      </a:lnTo>
                      <a:lnTo>
                        <a:pt x="545" y="823"/>
                      </a:lnTo>
                      <a:lnTo>
                        <a:pt x="545" y="813"/>
                      </a:lnTo>
                      <a:lnTo>
                        <a:pt x="555" y="803"/>
                      </a:lnTo>
                      <a:lnTo>
                        <a:pt x="565" y="792"/>
                      </a:lnTo>
                      <a:lnTo>
                        <a:pt x="576" y="782"/>
                      </a:lnTo>
                      <a:lnTo>
                        <a:pt x="586" y="772"/>
                      </a:lnTo>
                      <a:lnTo>
                        <a:pt x="596" y="761"/>
                      </a:lnTo>
                      <a:lnTo>
                        <a:pt x="606" y="751"/>
                      </a:lnTo>
                      <a:lnTo>
                        <a:pt x="617" y="741"/>
                      </a:lnTo>
                      <a:lnTo>
                        <a:pt x="627" y="731"/>
                      </a:lnTo>
                      <a:lnTo>
                        <a:pt x="637" y="720"/>
                      </a:lnTo>
                      <a:lnTo>
                        <a:pt x="648" y="720"/>
                      </a:lnTo>
                      <a:lnTo>
                        <a:pt x="658" y="710"/>
                      </a:lnTo>
                      <a:lnTo>
                        <a:pt x="668" y="700"/>
                      </a:lnTo>
                      <a:lnTo>
                        <a:pt x="678" y="689"/>
                      </a:lnTo>
                      <a:lnTo>
                        <a:pt x="689" y="679"/>
                      </a:lnTo>
                      <a:lnTo>
                        <a:pt x="699" y="669"/>
                      </a:lnTo>
                      <a:lnTo>
                        <a:pt x="709" y="669"/>
                      </a:lnTo>
                      <a:lnTo>
                        <a:pt x="720" y="659"/>
                      </a:lnTo>
                      <a:lnTo>
                        <a:pt x="730" y="648"/>
                      </a:lnTo>
                      <a:lnTo>
                        <a:pt x="740" y="638"/>
                      </a:lnTo>
                      <a:lnTo>
                        <a:pt x="750" y="628"/>
                      </a:lnTo>
                      <a:lnTo>
                        <a:pt x="761" y="628"/>
                      </a:lnTo>
                      <a:lnTo>
                        <a:pt x="771" y="617"/>
                      </a:lnTo>
                      <a:lnTo>
                        <a:pt x="781" y="607"/>
                      </a:lnTo>
                      <a:lnTo>
                        <a:pt x="792" y="597"/>
                      </a:lnTo>
                      <a:lnTo>
                        <a:pt x="802" y="587"/>
                      </a:lnTo>
                      <a:lnTo>
                        <a:pt x="812" y="587"/>
                      </a:lnTo>
                      <a:lnTo>
                        <a:pt x="822" y="576"/>
                      </a:lnTo>
                      <a:lnTo>
                        <a:pt x="833" y="566"/>
                      </a:lnTo>
                      <a:lnTo>
                        <a:pt x="843" y="556"/>
                      </a:lnTo>
                      <a:lnTo>
                        <a:pt x="853" y="545"/>
                      </a:lnTo>
                      <a:lnTo>
                        <a:pt x="864" y="545"/>
                      </a:lnTo>
                      <a:lnTo>
                        <a:pt x="874" y="535"/>
                      </a:lnTo>
                      <a:lnTo>
                        <a:pt x="884" y="525"/>
                      </a:lnTo>
                      <a:lnTo>
                        <a:pt x="894" y="515"/>
                      </a:lnTo>
                      <a:lnTo>
                        <a:pt x="905" y="504"/>
                      </a:lnTo>
                      <a:lnTo>
                        <a:pt x="915" y="504"/>
                      </a:lnTo>
                      <a:lnTo>
                        <a:pt x="925" y="494"/>
                      </a:lnTo>
                      <a:lnTo>
                        <a:pt x="936" y="484"/>
                      </a:lnTo>
                      <a:lnTo>
                        <a:pt x="946" y="473"/>
                      </a:lnTo>
                      <a:lnTo>
                        <a:pt x="956" y="473"/>
                      </a:lnTo>
                      <a:lnTo>
                        <a:pt x="966" y="463"/>
                      </a:lnTo>
                      <a:lnTo>
                        <a:pt x="977" y="453"/>
                      </a:lnTo>
                      <a:lnTo>
                        <a:pt x="987" y="443"/>
                      </a:lnTo>
                      <a:lnTo>
                        <a:pt x="997" y="432"/>
                      </a:lnTo>
                      <a:lnTo>
                        <a:pt x="1008" y="432"/>
                      </a:lnTo>
                      <a:lnTo>
                        <a:pt x="1018" y="422"/>
                      </a:lnTo>
                      <a:lnTo>
                        <a:pt x="1028" y="412"/>
                      </a:lnTo>
                      <a:lnTo>
                        <a:pt x="1038" y="401"/>
                      </a:lnTo>
                      <a:lnTo>
                        <a:pt x="1049" y="391"/>
                      </a:lnTo>
                      <a:lnTo>
                        <a:pt x="1059" y="391"/>
                      </a:lnTo>
                    </a:path>
                  </a:pathLst>
                </a:custGeom>
                <a:noFill/>
                <a:ln w="19050">
                  <a:solidFill>
                    <a:srgbClr val="0000FF"/>
                  </a:solidFill>
                  <a:prstDash val="solid"/>
                  <a:round/>
                  <a:headEnd/>
                  <a:tailEnd/>
                </a:ln>
              </p:spPr>
              <p:txBody>
                <a:bodyPr/>
                <a:lstStyle/>
                <a:p>
                  <a:endParaRPr lang="en-US"/>
                </a:p>
              </p:txBody>
            </p:sp>
            <p:sp>
              <p:nvSpPr>
                <p:cNvPr id="369" name="Freeform 494"/>
                <p:cNvSpPr>
                  <a:spLocks/>
                </p:cNvSpPr>
                <p:nvPr/>
              </p:nvSpPr>
              <p:spPr bwMode="auto">
                <a:xfrm>
                  <a:off x="7886700" y="1257300"/>
                  <a:ext cx="392113" cy="293688"/>
                </a:xfrm>
                <a:custGeom>
                  <a:avLst/>
                  <a:gdLst>
                    <a:gd name="T0" fmla="*/ 0 w 247"/>
                    <a:gd name="T1" fmla="*/ 466230538 h 185"/>
                    <a:gd name="T2" fmla="*/ 25201595 w 247"/>
                    <a:gd name="T3" fmla="*/ 441028941 h 185"/>
                    <a:gd name="T4" fmla="*/ 52924154 w 247"/>
                    <a:gd name="T5" fmla="*/ 415827245 h 185"/>
                    <a:gd name="T6" fmla="*/ 78125743 w 247"/>
                    <a:gd name="T7" fmla="*/ 415827245 h 185"/>
                    <a:gd name="T8" fmla="*/ 103327331 w 247"/>
                    <a:gd name="T9" fmla="*/ 388104694 h 185"/>
                    <a:gd name="T10" fmla="*/ 128528944 w 247"/>
                    <a:gd name="T11" fmla="*/ 362903097 h 185"/>
                    <a:gd name="T12" fmla="*/ 156249898 w 247"/>
                    <a:gd name="T13" fmla="*/ 362903097 h 185"/>
                    <a:gd name="T14" fmla="*/ 181451486 w 247"/>
                    <a:gd name="T15" fmla="*/ 337701500 h 185"/>
                    <a:gd name="T16" fmla="*/ 206653075 w 247"/>
                    <a:gd name="T17" fmla="*/ 309980537 h 185"/>
                    <a:gd name="T18" fmla="*/ 234375665 w 247"/>
                    <a:gd name="T19" fmla="*/ 284778940 h 185"/>
                    <a:gd name="T20" fmla="*/ 259577254 w 247"/>
                    <a:gd name="T21" fmla="*/ 259577343 h 185"/>
                    <a:gd name="T22" fmla="*/ 284778842 w 247"/>
                    <a:gd name="T23" fmla="*/ 259577343 h 185"/>
                    <a:gd name="T24" fmla="*/ 309980430 w 247"/>
                    <a:gd name="T25" fmla="*/ 234375746 h 185"/>
                    <a:gd name="T26" fmla="*/ 337701384 w 247"/>
                    <a:gd name="T27" fmla="*/ 206653146 h 185"/>
                    <a:gd name="T28" fmla="*/ 362902972 w 247"/>
                    <a:gd name="T29" fmla="*/ 181451549 h 185"/>
                    <a:gd name="T30" fmla="*/ 388104561 w 247"/>
                    <a:gd name="T31" fmla="*/ 156249952 h 185"/>
                    <a:gd name="T32" fmla="*/ 415827102 w 247"/>
                    <a:gd name="T33" fmla="*/ 156249952 h 185"/>
                    <a:gd name="T34" fmla="*/ 441028789 w 247"/>
                    <a:gd name="T35" fmla="*/ 128528989 h 185"/>
                    <a:gd name="T36" fmla="*/ 466230378 w 247"/>
                    <a:gd name="T37" fmla="*/ 103327367 h 185"/>
                    <a:gd name="T38" fmla="*/ 491431966 w 247"/>
                    <a:gd name="T39" fmla="*/ 78125770 h 185"/>
                    <a:gd name="T40" fmla="*/ 519152920 w 247"/>
                    <a:gd name="T41" fmla="*/ 78125770 h 185"/>
                    <a:gd name="T42" fmla="*/ 544354508 w 247"/>
                    <a:gd name="T43" fmla="*/ 52924172 h 185"/>
                    <a:gd name="T44" fmla="*/ 569556096 w 247"/>
                    <a:gd name="T45" fmla="*/ 25201603 h 185"/>
                    <a:gd name="T46" fmla="*/ 597278637 w 247"/>
                    <a:gd name="T47" fmla="*/ 0 h 185"/>
                    <a:gd name="T48" fmla="*/ 622480226 w 247"/>
                    <a:gd name="T49" fmla="*/ 0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7"/>
                    <a:gd name="T76" fmla="*/ 0 h 185"/>
                    <a:gd name="T77" fmla="*/ 247 w 247"/>
                    <a:gd name="T78" fmla="*/ 185 h 1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7" h="185">
                      <a:moveTo>
                        <a:pt x="0" y="185"/>
                      </a:moveTo>
                      <a:lnTo>
                        <a:pt x="10" y="175"/>
                      </a:lnTo>
                      <a:lnTo>
                        <a:pt x="21" y="165"/>
                      </a:lnTo>
                      <a:lnTo>
                        <a:pt x="31" y="165"/>
                      </a:lnTo>
                      <a:lnTo>
                        <a:pt x="41" y="154"/>
                      </a:lnTo>
                      <a:lnTo>
                        <a:pt x="51" y="144"/>
                      </a:lnTo>
                      <a:lnTo>
                        <a:pt x="62" y="144"/>
                      </a:lnTo>
                      <a:lnTo>
                        <a:pt x="72" y="134"/>
                      </a:lnTo>
                      <a:lnTo>
                        <a:pt x="82" y="123"/>
                      </a:lnTo>
                      <a:lnTo>
                        <a:pt x="93" y="113"/>
                      </a:lnTo>
                      <a:lnTo>
                        <a:pt x="103" y="103"/>
                      </a:lnTo>
                      <a:lnTo>
                        <a:pt x="113" y="103"/>
                      </a:lnTo>
                      <a:lnTo>
                        <a:pt x="123" y="93"/>
                      </a:lnTo>
                      <a:lnTo>
                        <a:pt x="134" y="82"/>
                      </a:lnTo>
                      <a:lnTo>
                        <a:pt x="144" y="72"/>
                      </a:lnTo>
                      <a:lnTo>
                        <a:pt x="154" y="62"/>
                      </a:lnTo>
                      <a:lnTo>
                        <a:pt x="165" y="62"/>
                      </a:lnTo>
                      <a:lnTo>
                        <a:pt x="175" y="51"/>
                      </a:lnTo>
                      <a:lnTo>
                        <a:pt x="185" y="41"/>
                      </a:lnTo>
                      <a:lnTo>
                        <a:pt x="195" y="31"/>
                      </a:lnTo>
                      <a:lnTo>
                        <a:pt x="206" y="31"/>
                      </a:lnTo>
                      <a:lnTo>
                        <a:pt x="216" y="21"/>
                      </a:lnTo>
                      <a:lnTo>
                        <a:pt x="226" y="10"/>
                      </a:lnTo>
                      <a:lnTo>
                        <a:pt x="237" y="0"/>
                      </a:lnTo>
                      <a:lnTo>
                        <a:pt x="247" y="0"/>
                      </a:lnTo>
                    </a:path>
                  </a:pathLst>
                </a:custGeom>
                <a:noFill/>
                <a:ln w="19050">
                  <a:solidFill>
                    <a:srgbClr val="0000FF"/>
                  </a:solidFill>
                  <a:prstDash val="solid"/>
                  <a:round/>
                  <a:headEnd/>
                  <a:tailEnd/>
                </a:ln>
              </p:spPr>
              <p:txBody>
                <a:bodyPr/>
                <a:lstStyle/>
                <a:p>
                  <a:endParaRPr lang="en-US"/>
                </a:p>
              </p:txBody>
            </p:sp>
            <p:sp>
              <p:nvSpPr>
                <p:cNvPr id="370" name="Freeform 495"/>
                <p:cNvSpPr>
                  <a:spLocks/>
                </p:cNvSpPr>
                <p:nvPr/>
              </p:nvSpPr>
              <p:spPr bwMode="auto">
                <a:xfrm>
                  <a:off x="1192213" y="3509963"/>
                  <a:ext cx="2792413" cy="996950"/>
                </a:xfrm>
                <a:custGeom>
                  <a:avLst/>
                  <a:gdLst>
                    <a:gd name="T0" fmla="*/ 803930757 w 1759"/>
                    <a:gd name="T1" fmla="*/ 337700905 h 628"/>
                    <a:gd name="T2" fmla="*/ 1398687772 w 1759"/>
                    <a:gd name="T3" fmla="*/ 725804916 h 628"/>
                    <a:gd name="T4" fmla="*/ 1789311555 w 1759"/>
                    <a:gd name="T5" fmla="*/ 1038304368 h 628"/>
                    <a:gd name="T6" fmla="*/ 2046367467 w 1759"/>
                    <a:gd name="T7" fmla="*/ 882054741 h 628"/>
                    <a:gd name="T8" fmla="*/ 2147483647 w 1759"/>
                    <a:gd name="T9" fmla="*/ 1116428388 h 628"/>
                    <a:gd name="T10" fmla="*/ 2147483647 w 1759"/>
                    <a:gd name="T11" fmla="*/ 725804916 h 628"/>
                    <a:gd name="T12" fmla="*/ 2147483647 w 1759"/>
                    <a:gd name="T13" fmla="*/ 753527418 h 628"/>
                    <a:gd name="T14" fmla="*/ 2147483647 w 1759"/>
                    <a:gd name="T15" fmla="*/ 778728971 h 628"/>
                    <a:gd name="T16" fmla="*/ 2147483647 w 1759"/>
                    <a:gd name="T17" fmla="*/ 907256294 h 628"/>
                    <a:gd name="T18" fmla="*/ 2147483647 w 1759"/>
                    <a:gd name="T19" fmla="*/ 803928936 h 628"/>
                    <a:gd name="T20" fmla="*/ 2147483647 w 1759"/>
                    <a:gd name="T21" fmla="*/ 1194553995 h 628"/>
                    <a:gd name="T22" fmla="*/ 2147483647 w 1759"/>
                    <a:gd name="T23" fmla="*/ 985380314 h 628"/>
                    <a:gd name="T24" fmla="*/ 2147483647 w 1759"/>
                    <a:gd name="T25" fmla="*/ 1376005174 h 628"/>
                    <a:gd name="T26" fmla="*/ 2147483647 w 1759"/>
                    <a:gd name="T27" fmla="*/ 1219755548 h 628"/>
                    <a:gd name="T28" fmla="*/ 2147483647 w 1759"/>
                    <a:gd name="T29" fmla="*/ 1013102816 h 628"/>
                    <a:gd name="T30" fmla="*/ 2147483647 w 1759"/>
                    <a:gd name="T31" fmla="*/ 1166831493 h 628"/>
                    <a:gd name="T32" fmla="*/ 2147483647 w 1759"/>
                    <a:gd name="T33" fmla="*/ 985380314 h 628"/>
                    <a:gd name="T34" fmla="*/ 2147483647 w 1759"/>
                    <a:gd name="T35" fmla="*/ 1401206727 h 628"/>
                    <a:gd name="T36" fmla="*/ 2147483647 w 1759"/>
                    <a:gd name="T37" fmla="*/ 1013102816 h 628"/>
                    <a:gd name="T38" fmla="*/ 2147483647 w 1759"/>
                    <a:gd name="T39" fmla="*/ 1194553995 h 628"/>
                    <a:gd name="T40" fmla="*/ 2147483647 w 1759"/>
                    <a:gd name="T41" fmla="*/ 1088707474 h 628"/>
                    <a:gd name="T42" fmla="*/ 2147483647 w 1759"/>
                    <a:gd name="T43" fmla="*/ 907256294 h 628"/>
                    <a:gd name="T44" fmla="*/ 2147483647 w 1759"/>
                    <a:gd name="T45" fmla="*/ 1479332334 h 628"/>
                    <a:gd name="T46" fmla="*/ 2147483647 w 1759"/>
                    <a:gd name="T47" fmla="*/ 803928936 h 628"/>
                    <a:gd name="T48" fmla="*/ 2147483647 w 1759"/>
                    <a:gd name="T49" fmla="*/ 1582657907 h 628"/>
                    <a:gd name="T50" fmla="*/ 2147483647 w 1759"/>
                    <a:gd name="T51" fmla="*/ 1013102816 h 628"/>
                    <a:gd name="T52" fmla="*/ 2147483647 w 1759"/>
                    <a:gd name="T53" fmla="*/ 934977208 h 628"/>
                    <a:gd name="T54" fmla="*/ 2147483647 w 1759"/>
                    <a:gd name="T55" fmla="*/ 882054741 h 628"/>
                    <a:gd name="T56" fmla="*/ 2147483647 w 1759"/>
                    <a:gd name="T57" fmla="*/ 882054741 h 628"/>
                    <a:gd name="T58" fmla="*/ 2147483647 w 1759"/>
                    <a:gd name="T59" fmla="*/ 960178761 h 628"/>
                    <a:gd name="T60" fmla="*/ 2147483647 w 1759"/>
                    <a:gd name="T61" fmla="*/ 1401206727 h 628"/>
                    <a:gd name="T62" fmla="*/ 2147483647 w 1759"/>
                    <a:gd name="T63" fmla="*/ 1348284260 h 628"/>
                    <a:gd name="T64" fmla="*/ 2147483647 w 1759"/>
                    <a:gd name="T65" fmla="*/ 1038304368 h 628"/>
                    <a:gd name="T66" fmla="*/ 2147483647 w 1759"/>
                    <a:gd name="T67" fmla="*/ 1038304368 h 628"/>
                    <a:gd name="T68" fmla="*/ 2147483647 w 1759"/>
                    <a:gd name="T69" fmla="*/ 1038304368 h 628"/>
                    <a:gd name="T70" fmla="*/ 2147483647 w 1759"/>
                    <a:gd name="T71" fmla="*/ 1063505921 h 628"/>
                    <a:gd name="T72" fmla="*/ 2147483647 w 1759"/>
                    <a:gd name="T73" fmla="*/ 1116428388 h 628"/>
                    <a:gd name="T74" fmla="*/ 2147483647 w 1759"/>
                    <a:gd name="T75" fmla="*/ 1038304368 h 628"/>
                    <a:gd name="T76" fmla="*/ 2147483647 w 1759"/>
                    <a:gd name="T77" fmla="*/ 1270158653 h 628"/>
                    <a:gd name="T78" fmla="*/ 2147483647 w 1759"/>
                    <a:gd name="T79" fmla="*/ 1063505921 h 628"/>
                    <a:gd name="T80" fmla="*/ 2147483647 w 1759"/>
                    <a:gd name="T81" fmla="*/ 1297881155 h 628"/>
                    <a:gd name="T82" fmla="*/ 2147483647 w 1759"/>
                    <a:gd name="T83" fmla="*/ 1166831493 h 6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59"/>
                    <a:gd name="T127" fmla="*/ 0 h 628"/>
                    <a:gd name="T128" fmla="*/ 1759 w 1759"/>
                    <a:gd name="T129" fmla="*/ 628 h 6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59" h="628">
                      <a:moveTo>
                        <a:pt x="0" y="0"/>
                      </a:moveTo>
                      <a:lnTo>
                        <a:pt x="185" y="42"/>
                      </a:lnTo>
                      <a:lnTo>
                        <a:pt x="319" y="134"/>
                      </a:lnTo>
                      <a:lnTo>
                        <a:pt x="411" y="278"/>
                      </a:lnTo>
                      <a:lnTo>
                        <a:pt x="494" y="330"/>
                      </a:lnTo>
                      <a:lnTo>
                        <a:pt x="555" y="288"/>
                      </a:lnTo>
                      <a:lnTo>
                        <a:pt x="617" y="330"/>
                      </a:lnTo>
                      <a:lnTo>
                        <a:pt x="658" y="422"/>
                      </a:lnTo>
                      <a:lnTo>
                        <a:pt x="710" y="412"/>
                      </a:lnTo>
                      <a:lnTo>
                        <a:pt x="751" y="319"/>
                      </a:lnTo>
                      <a:lnTo>
                        <a:pt x="782" y="391"/>
                      </a:lnTo>
                      <a:lnTo>
                        <a:pt x="812" y="350"/>
                      </a:lnTo>
                      <a:lnTo>
                        <a:pt x="843" y="515"/>
                      </a:lnTo>
                      <a:lnTo>
                        <a:pt x="874" y="474"/>
                      </a:lnTo>
                      <a:lnTo>
                        <a:pt x="905" y="443"/>
                      </a:lnTo>
                      <a:lnTo>
                        <a:pt x="926" y="494"/>
                      </a:lnTo>
                      <a:lnTo>
                        <a:pt x="946" y="330"/>
                      </a:lnTo>
                      <a:lnTo>
                        <a:pt x="967" y="288"/>
                      </a:lnTo>
                      <a:lnTo>
                        <a:pt x="987" y="515"/>
                      </a:lnTo>
                      <a:lnTo>
                        <a:pt x="1008" y="535"/>
                      </a:lnTo>
                      <a:lnTo>
                        <a:pt x="1028" y="299"/>
                      </a:lnTo>
                      <a:lnTo>
                        <a:pt x="1049" y="402"/>
                      </a:lnTo>
                      <a:lnTo>
                        <a:pt x="1070" y="422"/>
                      </a:lnTo>
                      <a:lnTo>
                        <a:pt x="1080" y="309"/>
                      </a:lnTo>
                      <a:lnTo>
                        <a:pt x="1100" y="474"/>
                      </a:lnTo>
                      <a:lnTo>
                        <a:pt x="1111" y="432"/>
                      </a:lnTo>
                      <a:lnTo>
                        <a:pt x="1131" y="360"/>
                      </a:lnTo>
                      <a:lnTo>
                        <a:pt x="1142" y="494"/>
                      </a:lnTo>
                      <a:lnTo>
                        <a:pt x="1152" y="402"/>
                      </a:lnTo>
                      <a:lnTo>
                        <a:pt x="1172" y="319"/>
                      </a:lnTo>
                      <a:lnTo>
                        <a:pt x="1183" y="463"/>
                      </a:lnTo>
                      <a:lnTo>
                        <a:pt x="1193" y="422"/>
                      </a:lnTo>
                      <a:lnTo>
                        <a:pt x="1203" y="474"/>
                      </a:lnTo>
                      <a:lnTo>
                        <a:pt x="1214" y="371"/>
                      </a:lnTo>
                      <a:lnTo>
                        <a:pt x="1224" y="453"/>
                      </a:lnTo>
                      <a:lnTo>
                        <a:pt x="1234" y="391"/>
                      </a:lnTo>
                      <a:lnTo>
                        <a:pt x="1255" y="432"/>
                      </a:lnTo>
                      <a:lnTo>
                        <a:pt x="1265" y="525"/>
                      </a:lnTo>
                      <a:lnTo>
                        <a:pt x="1275" y="546"/>
                      </a:lnTo>
                      <a:lnTo>
                        <a:pt x="1275" y="402"/>
                      </a:lnTo>
                      <a:lnTo>
                        <a:pt x="1286" y="422"/>
                      </a:lnTo>
                      <a:lnTo>
                        <a:pt x="1296" y="484"/>
                      </a:lnTo>
                      <a:lnTo>
                        <a:pt x="1306" y="381"/>
                      </a:lnTo>
                      <a:lnTo>
                        <a:pt x="1316" y="618"/>
                      </a:lnTo>
                      <a:lnTo>
                        <a:pt x="1327" y="402"/>
                      </a:lnTo>
                      <a:lnTo>
                        <a:pt x="1337" y="515"/>
                      </a:lnTo>
                      <a:lnTo>
                        <a:pt x="1347" y="381"/>
                      </a:lnTo>
                      <a:lnTo>
                        <a:pt x="1347" y="463"/>
                      </a:lnTo>
                      <a:lnTo>
                        <a:pt x="1358" y="556"/>
                      </a:lnTo>
                      <a:lnTo>
                        <a:pt x="1368" y="453"/>
                      </a:lnTo>
                      <a:lnTo>
                        <a:pt x="1378" y="391"/>
                      </a:lnTo>
                      <a:lnTo>
                        <a:pt x="1388" y="535"/>
                      </a:lnTo>
                      <a:lnTo>
                        <a:pt x="1388" y="463"/>
                      </a:lnTo>
                      <a:lnTo>
                        <a:pt x="1399" y="556"/>
                      </a:lnTo>
                      <a:lnTo>
                        <a:pt x="1409" y="515"/>
                      </a:lnTo>
                      <a:lnTo>
                        <a:pt x="1409" y="453"/>
                      </a:lnTo>
                      <a:lnTo>
                        <a:pt x="1419" y="402"/>
                      </a:lnTo>
                      <a:lnTo>
                        <a:pt x="1430" y="412"/>
                      </a:lnTo>
                      <a:lnTo>
                        <a:pt x="1430" y="474"/>
                      </a:lnTo>
                      <a:lnTo>
                        <a:pt x="1440" y="474"/>
                      </a:lnTo>
                      <a:lnTo>
                        <a:pt x="1450" y="340"/>
                      </a:lnTo>
                      <a:lnTo>
                        <a:pt x="1450" y="587"/>
                      </a:lnTo>
                      <a:lnTo>
                        <a:pt x="1460" y="432"/>
                      </a:lnTo>
                      <a:lnTo>
                        <a:pt x="1460" y="391"/>
                      </a:lnTo>
                      <a:lnTo>
                        <a:pt x="1471" y="330"/>
                      </a:lnTo>
                      <a:lnTo>
                        <a:pt x="1481" y="360"/>
                      </a:lnTo>
                      <a:lnTo>
                        <a:pt x="1481" y="535"/>
                      </a:lnTo>
                      <a:lnTo>
                        <a:pt x="1491" y="381"/>
                      </a:lnTo>
                      <a:lnTo>
                        <a:pt x="1491" y="587"/>
                      </a:lnTo>
                      <a:lnTo>
                        <a:pt x="1502" y="422"/>
                      </a:lnTo>
                      <a:lnTo>
                        <a:pt x="1502" y="453"/>
                      </a:lnTo>
                      <a:lnTo>
                        <a:pt x="1512" y="319"/>
                      </a:lnTo>
                      <a:lnTo>
                        <a:pt x="1512" y="474"/>
                      </a:lnTo>
                      <a:lnTo>
                        <a:pt x="1522" y="432"/>
                      </a:lnTo>
                      <a:lnTo>
                        <a:pt x="1532" y="628"/>
                      </a:lnTo>
                      <a:lnTo>
                        <a:pt x="1532" y="453"/>
                      </a:lnTo>
                      <a:lnTo>
                        <a:pt x="1543" y="587"/>
                      </a:lnTo>
                      <a:lnTo>
                        <a:pt x="1543" y="402"/>
                      </a:lnTo>
                      <a:lnTo>
                        <a:pt x="1553" y="360"/>
                      </a:lnTo>
                      <a:lnTo>
                        <a:pt x="1553" y="463"/>
                      </a:lnTo>
                      <a:lnTo>
                        <a:pt x="1553" y="371"/>
                      </a:lnTo>
                      <a:lnTo>
                        <a:pt x="1563" y="299"/>
                      </a:lnTo>
                      <a:lnTo>
                        <a:pt x="1563" y="391"/>
                      </a:lnTo>
                      <a:lnTo>
                        <a:pt x="1574" y="350"/>
                      </a:lnTo>
                      <a:lnTo>
                        <a:pt x="1584" y="381"/>
                      </a:lnTo>
                      <a:lnTo>
                        <a:pt x="1584" y="453"/>
                      </a:lnTo>
                      <a:lnTo>
                        <a:pt x="1594" y="350"/>
                      </a:lnTo>
                      <a:lnTo>
                        <a:pt x="1594" y="360"/>
                      </a:lnTo>
                      <a:lnTo>
                        <a:pt x="1604" y="391"/>
                      </a:lnTo>
                      <a:lnTo>
                        <a:pt x="1604" y="381"/>
                      </a:lnTo>
                      <a:lnTo>
                        <a:pt x="1604" y="391"/>
                      </a:lnTo>
                      <a:lnTo>
                        <a:pt x="1615" y="402"/>
                      </a:lnTo>
                      <a:lnTo>
                        <a:pt x="1615" y="556"/>
                      </a:lnTo>
                      <a:lnTo>
                        <a:pt x="1625" y="381"/>
                      </a:lnTo>
                      <a:lnTo>
                        <a:pt x="1625" y="350"/>
                      </a:lnTo>
                      <a:lnTo>
                        <a:pt x="1625" y="535"/>
                      </a:lnTo>
                      <a:lnTo>
                        <a:pt x="1635" y="412"/>
                      </a:lnTo>
                      <a:lnTo>
                        <a:pt x="1635" y="504"/>
                      </a:lnTo>
                      <a:lnTo>
                        <a:pt x="1646" y="412"/>
                      </a:lnTo>
                      <a:lnTo>
                        <a:pt x="1646" y="360"/>
                      </a:lnTo>
                      <a:lnTo>
                        <a:pt x="1656" y="268"/>
                      </a:lnTo>
                      <a:lnTo>
                        <a:pt x="1656" y="412"/>
                      </a:lnTo>
                      <a:lnTo>
                        <a:pt x="1656" y="371"/>
                      </a:lnTo>
                      <a:lnTo>
                        <a:pt x="1666" y="309"/>
                      </a:lnTo>
                      <a:lnTo>
                        <a:pt x="1666" y="412"/>
                      </a:lnTo>
                      <a:lnTo>
                        <a:pt x="1676" y="515"/>
                      </a:lnTo>
                      <a:lnTo>
                        <a:pt x="1676" y="371"/>
                      </a:lnTo>
                      <a:lnTo>
                        <a:pt x="1676" y="422"/>
                      </a:lnTo>
                      <a:lnTo>
                        <a:pt x="1687" y="391"/>
                      </a:lnTo>
                      <a:lnTo>
                        <a:pt x="1687" y="309"/>
                      </a:lnTo>
                      <a:lnTo>
                        <a:pt x="1687" y="443"/>
                      </a:lnTo>
                      <a:lnTo>
                        <a:pt x="1697" y="566"/>
                      </a:lnTo>
                      <a:lnTo>
                        <a:pt x="1697" y="381"/>
                      </a:lnTo>
                      <a:lnTo>
                        <a:pt x="1697" y="412"/>
                      </a:lnTo>
                      <a:lnTo>
                        <a:pt x="1707" y="443"/>
                      </a:lnTo>
                      <a:lnTo>
                        <a:pt x="1707" y="340"/>
                      </a:lnTo>
                      <a:lnTo>
                        <a:pt x="1718" y="504"/>
                      </a:lnTo>
                      <a:lnTo>
                        <a:pt x="1718" y="340"/>
                      </a:lnTo>
                      <a:lnTo>
                        <a:pt x="1718" y="443"/>
                      </a:lnTo>
                      <a:lnTo>
                        <a:pt x="1728" y="422"/>
                      </a:lnTo>
                      <a:lnTo>
                        <a:pt x="1728" y="535"/>
                      </a:lnTo>
                      <a:lnTo>
                        <a:pt x="1738" y="432"/>
                      </a:lnTo>
                      <a:lnTo>
                        <a:pt x="1738" y="515"/>
                      </a:lnTo>
                      <a:lnTo>
                        <a:pt x="1748" y="535"/>
                      </a:lnTo>
                      <a:lnTo>
                        <a:pt x="1748" y="443"/>
                      </a:lnTo>
                      <a:lnTo>
                        <a:pt x="1748" y="463"/>
                      </a:lnTo>
                      <a:lnTo>
                        <a:pt x="1759" y="402"/>
                      </a:lnTo>
                      <a:lnTo>
                        <a:pt x="1759" y="299"/>
                      </a:lnTo>
                    </a:path>
                  </a:pathLst>
                </a:custGeom>
                <a:noFill/>
                <a:ln w="19050">
                  <a:solidFill>
                    <a:srgbClr val="000000"/>
                  </a:solidFill>
                  <a:prstDash val="solid"/>
                  <a:round/>
                  <a:headEnd/>
                  <a:tailEnd/>
                </a:ln>
              </p:spPr>
              <p:txBody>
                <a:bodyPr/>
                <a:lstStyle/>
                <a:p>
                  <a:endParaRPr lang="en-US"/>
                </a:p>
              </p:txBody>
            </p:sp>
            <p:sp>
              <p:nvSpPr>
                <p:cNvPr id="371" name="Freeform 496"/>
                <p:cNvSpPr>
                  <a:spLocks/>
                </p:cNvSpPr>
                <p:nvPr/>
              </p:nvSpPr>
              <p:spPr bwMode="auto">
                <a:xfrm>
                  <a:off x="3984625" y="3722688"/>
                  <a:ext cx="636588" cy="833438"/>
                </a:xfrm>
                <a:custGeom>
                  <a:avLst/>
                  <a:gdLst>
                    <a:gd name="T0" fmla="*/ 25201581 w 401"/>
                    <a:gd name="T1" fmla="*/ 647681236 h 525"/>
                    <a:gd name="T2" fmla="*/ 50403162 w 401"/>
                    <a:gd name="T3" fmla="*/ 647681236 h 525"/>
                    <a:gd name="T4" fmla="*/ 78125700 w 401"/>
                    <a:gd name="T5" fmla="*/ 597278104 h 525"/>
                    <a:gd name="T6" fmla="*/ 103327275 w 401"/>
                    <a:gd name="T7" fmla="*/ 1323083400 h 525"/>
                    <a:gd name="T8" fmla="*/ 128528874 w 401"/>
                    <a:gd name="T9" fmla="*/ 829132510 h 525"/>
                    <a:gd name="T10" fmla="*/ 153730449 w 401"/>
                    <a:gd name="T11" fmla="*/ 675402165 h 525"/>
                    <a:gd name="T12" fmla="*/ 181451387 w 401"/>
                    <a:gd name="T13" fmla="*/ 647681236 h 525"/>
                    <a:gd name="T14" fmla="*/ 206652962 w 401"/>
                    <a:gd name="T15" fmla="*/ 519152456 h 525"/>
                    <a:gd name="T16" fmla="*/ 231854586 w 401"/>
                    <a:gd name="T17" fmla="*/ 597278104 h 525"/>
                    <a:gd name="T18" fmla="*/ 231854586 w 401"/>
                    <a:gd name="T19" fmla="*/ 544354022 h 525"/>
                    <a:gd name="T20" fmla="*/ 259577112 w 401"/>
                    <a:gd name="T21" fmla="*/ 932458335 h 525"/>
                    <a:gd name="T22" fmla="*/ 284778686 w 401"/>
                    <a:gd name="T23" fmla="*/ 725805296 h 525"/>
                    <a:gd name="T24" fmla="*/ 335181835 w 401"/>
                    <a:gd name="T25" fmla="*/ 622479670 h 525"/>
                    <a:gd name="T26" fmla="*/ 362902774 w 401"/>
                    <a:gd name="T27" fmla="*/ 751006862 h 525"/>
                    <a:gd name="T28" fmla="*/ 388104348 w 401"/>
                    <a:gd name="T29" fmla="*/ 569555588 h 525"/>
                    <a:gd name="T30" fmla="*/ 413305923 w 401"/>
                    <a:gd name="T31" fmla="*/ 647681236 h 525"/>
                    <a:gd name="T32" fmla="*/ 441028548 w 401"/>
                    <a:gd name="T33" fmla="*/ 493950890 h 525"/>
                    <a:gd name="T34" fmla="*/ 441028548 w 401"/>
                    <a:gd name="T35" fmla="*/ 466229961 h 525"/>
                    <a:gd name="T36" fmla="*/ 466230123 w 401"/>
                    <a:gd name="T37" fmla="*/ 362902648 h 525"/>
                    <a:gd name="T38" fmla="*/ 491431697 w 401"/>
                    <a:gd name="T39" fmla="*/ 181451324 h 525"/>
                    <a:gd name="T40" fmla="*/ 516633272 w 401"/>
                    <a:gd name="T41" fmla="*/ 284778588 h 525"/>
                    <a:gd name="T42" fmla="*/ 544354210 w 401"/>
                    <a:gd name="T43" fmla="*/ 569555588 h 525"/>
                    <a:gd name="T44" fmla="*/ 569555785 w 401"/>
                    <a:gd name="T45" fmla="*/ 751006862 h 525"/>
                    <a:gd name="T46" fmla="*/ 594757360 w 401"/>
                    <a:gd name="T47" fmla="*/ 466229961 h 525"/>
                    <a:gd name="T48" fmla="*/ 622479885 w 401"/>
                    <a:gd name="T49" fmla="*/ 441028395 h 525"/>
                    <a:gd name="T50" fmla="*/ 622479885 w 401"/>
                    <a:gd name="T51" fmla="*/ 415826730 h 525"/>
                    <a:gd name="T52" fmla="*/ 647681460 w 401"/>
                    <a:gd name="T53" fmla="*/ 441028395 h 525"/>
                    <a:gd name="T54" fmla="*/ 672883035 w 401"/>
                    <a:gd name="T55" fmla="*/ 206652890 h 525"/>
                    <a:gd name="T56" fmla="*/ 698084609 w 401"/>
                    <a:gd name="T57" fmla="*/ 181451324 h 525"/>
                    <a:gd name="T58" fmla="*/ 725805548 w 401"/>
                    <a:gd name="T59" fmla="*/ 259577022 h 525"/>
                    <a:gd name="T60" fmla="*/ 751007122 w 401"/>
                    <a:gd name="T61" fmla="*/ 597278104 h 525"/>
                    <a:gd name="T62" fmla="*/ 776208697 w 401"/>
                    <a:gd name="T63" fmla="*/ 362902648 h 525"/>
                    <a:gd name="T64" fmla="*/ 776208697 w 401"/>
                    <a:gd name="T65" fmla="*/ 388104214 h 525"/>
                    <a:gd name="T66" fmla="*/ 803931223 w 401"/>
                    <a:gd name="T67" fmla="*/ 466229961 h 525"/>
                    <a:gd name="T68" fmla="*/ 829132797 w 401"/>
                    <a:gd name="T69" fmla="*/ 493950890 h 525"/>
                    <a:gd name="T70" fmla="*/ 854334570 w 401"/>
                    <a:gd name="T71" fmla="*/ 78125673 h 525"/>
                    <a:gd name="T72" fmla="*/ 879536145 w 401"/>
                    <a:gd name="T73" fmla="*/ 388104214 h 525"/>
                    <a:gd name="T74" fmla="*/ 907257083 w 401"/>
                    <a:gd name="T75" fmla="*/ 259577022 h 525"/>
                    <a:gd name="T76" fmla="*/ 932458658 w 401"/>
                    <a:gd name="T77" fmla="*/ 362902648 h 525"/>
                    <a:gd name="T78" fmla="*/ 957660233 w 401"/>
                    <a:gd name="T79" fmla="*/ 103327239 h 525"/>
                    <a:gd name="T80" fmla="*/ 985382758 w 401"/>
                    <a:gd name="T81" fmla="*/ 415826730 h 525"/>
                    <a:gd name="T82" fmla="*/ 1010584333 w 401"/>
                    <a:gd name="T83" fmla="*/ 284778588 h 5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525"/>
                    <a:gd name="T128" fmla="*/ 401 w 401"/>
                    <a:gd name="T129" fmla="*/ 525 h 5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525">
                      <a:moveTo>
                        <a:pt x="0" y="165"/>
                      </a:moveTo>
                      <a:lnTo>
                        <a:pt x="0" y="237"/>
                      </a:lnTo>
                      <a:lnTo>
                        <a:pt x="10" y="257"/>
                      </a:lnTo>
                      <a:lnTo>
                        <a:pt x="10" y="309"/>
                      </a:lnTo>
                      <a:lnTo>
                        <a:pt x="10" y="268"/>
                      </a:lnTo>
                      <a:lnTo>
                        <a:pt x="20" y="257"/>
                      </a:lnTo>
                      <a:lnTo>
                        <a:pt x="20" y="216"/>
                      </a:lnTo>
                      <a:lnTo>
                        <a:pt x="20" y="247"/>
                      </a:lnTo>
                      <a:lnTo>
                        <a:pt x="31" y="237"/>
                      </a:lnTo>
                      <a:lnTo>
                        <a:pt x="31" y="206"/>
                      </a:lnTo>
                      <a:lnTo>
                        <a:pt x="41" y="525"/>
                      </a:lnTo>
                      <a:lnTo>
                        <a:pt x="41" y="309"/>
                      </a:lnTo>
                      <a:lnTo>
                        <a:pt x="41" y="494"/>
                      </a:lnTo>
                      <a:lnTo>
                        <a:pt x="51" y="329"/>
                      </a:lnTo>
                      <a:lnTo>
                        <a:pt x="51" y="175"/>
                      </a:lnTo>
                      <a:lnTo>
                        <a:pt x="51" y="226"/>
                      </a:lnTo>
                      <a:lnTo>
                        <a:pt x="61" y="268"/>
                      </a:lnTo>
                      <a:lnTo>
                        <a:pt x="61" y="278"/>
                      </a:lnTo>
                      <a:lnTo>
                        <a:pt x="61" y="185"/>
                      </a:lnTo>
                      <a:lnTo>
                        <a:pt x="72" y="257"/>
                      </a:lnTo>
                      <a:lnTo>
                        <a:pt x="72" y="52"/>
                      </a:lnTo>
                      <a:lnTo>
                        <a:pt x="72" y="216"/>
                      </a:lnTo>
                      <a:lnTo>
                        <a:pt x="82" y="206"/>
                      </a:lnTo>
                      <a:lnTo>
                        <a:pt x="82" y="453"/>
                      </a:lnTo>
                      <a:lnTo>
                        <a:pt x="82" y="268"/>
                      </a:lnTo>
                      <a:lnTo>
                        <a:pt x="92" y="237"/>
                      </a:lnTo>
                      <a:lnTo>
                        <a:pt x="92" y="257"/>
                      </a:lnTo>
                      <a:lnTo>
                        <a:pt x="92" y="154"/>
                      </a:lnTo>
                      <a:lnTo>
                        <a:pt x="92" y="216"/>
                      </a:lnTo>
                      <a:lnTo>
                        <a:pt x="103" y="237"/>
                      </a:lnTo>
                      <a:lnTo>
                        <a:pt x="103" y="185"/>
                      </a:lnTo>
                      <a:lnTo>
                        <a:pt x="103" y="370"/>
                      </a:lnTo>
                      <a:lnTo>
                        <a:pt x="113" y="226"/>
                      </a:lnTo>
                      <a:lnTo>
                        <a:pt x="113" y="144"/>
                      </a:lnTo>
                      <a:lnTo>
                        <a:pt x="113" y="288"/>
                      </a:lnTo>
                      <a:lnTo>
                        <a:pt x="123" y="216"/>
                      </a:lnTo>
                      <a:lnTo>
                        <a:pt x="123" y="154"/>
                      </a:lnTo>
                      <a:lnTo>
                        <a:pt x="133" y="247"/>
                      </a:lnTo>
                      <a:lnTo>
                        <a:pt x="133" y="103"/>
                      </a:lnTo>
                      <a:lnTo>
                        <a:pt x="133" y="206"/>
                      </a:lnTo>
                      <a:lnTo>
                        <a:pt x="144" y="298"/>
                      </a:lnTo>
                      <a:lnTo>
                        <a:pt x="144" y="93"/>
                      </a:lnTo>
                      <a:lnTo>
                        <a:pt x="144" y="124"/>
                      </a:lnTo>
                      <a:lnTo>
                        <a:pt x="154" y="226"/>
                      </a:lnTo>
                      <a:lnTo>
                        <a:pt x="154" y="103"/>
                      </a:lnTo>
                      <a:lnTo>
                        <a:pt x="154" y="154"/>
                      </a:lnTo>
                      <a:lnTo>
                        <a:pt x="164" y="257"/>
                      </a:lnTo>
                      <a:lnTo>
                        <a:pt x="164" y="298"/>
                      </a:lnTo>
                      <a:lnTo>
                        <a:pt x="164" y="124"/>
                      </a:lnTo>
                      <a:lnTo>
                        <a:pt x="175" y="196"/>
                      </a:lnTo>
                      <a:lnTo>
                        <a:pt x="175" y="134"/>
                      </a:lnTo>
                      <a:lnTo>
                        <a:pt x="175" y="185"/>
                      </a:lnTo>
                      <a:lnTo>
                        <a:pt x="185" y="113"/>
                      </a:lnTo>
                      <a:lnTo>
                        <a:pt x="185" y="226"/>
                      </a:lnTo>
                      <a:lnTo>
                        <a:pt x="185" y="144"/>
                      </a:lnTo>
                      <a:lnTo>
                        <a:pt x="195" y="144"/>
                      </a:lnTo>
                      <a:lnTo>
                        <a:pt x="195" y="216"/>
                      </a:lnTo>
                      <a:lnTo>
                        <a:pt x="195" y="72"/>
                      </a:lnTo>
                      <a:lnTo>
                        <a:pt x="195" y="165"/>
                      </a:lnTo>
                      <a:lnTo>
                        <a:pt x="205" y="247"/>
                      </a:lnTo>
                      <a:lnTo>
                        <a:pt x="205" y="113"/>
                      </a:lnTo>
                      <a:lnTo>
                        <a:pt x="205" y="185"/>
                      </a:lnTo>
                      <a:lnTo>
                        <a:pt x="216" y="185"/>
                      </a:lnTo>
                      <a:lnTo>
                        <a:pt x="216" y="226"/>
                      </a:lnTo>
                      <a:lnTo>
                        <a:pt x="216" y="93"/>
                      </a:lnTo>
                      <a:lnTo>
                        <a:pt x="216" y="154"/>
                      </a:lnTo>
                      <a:lnTo>
                        <a:pt x="226" y="298"/>
                      </a:lnTo>
                      <a:lnTo>
                        <a:pt x="226" y="93"/>
                      </a:lnTo>
                      <a:lnTo>
                        <a:pt x="226" y="196"/>
                      </a:lnTo>
                      <a:lnTo>
                        <a:pt x="236" y="185"/>
                      </a:lnTo>
                      <a:lnTo>
                        <a:pt x="236" y="298"/>
                      </a:lnTo>
                      <a:lnTo>
                        <a:pt x="236" y="103"/>
                      </a:lnTo>
                      <a:lnTo>
                        <a:pt x="247" y="175"/>
                      </a:lnTo>
                      <a:lnTo>
                        <a:pt x="247" y="268"/>
                      </a:lnTo>
                      <a:lnTo>
                        <a:pt x="247" y="93"/>
                      </a:lnTo>
                      <a:lnTo>
                        <a:pt x="247" y="165"/>
                      </a:lnTo>
                      <a:lnTo>
                        <a:pt x="257" y="124"/>
                      </a:lnTo>
                      <a:lnTo>
                        <a:pt x="257" y="134"/>
                      </a:lnTo>
                      <a:lnTo>
                        <a:pt x="257" y="175"/>
                      </a:lnTo>
                      <a:lnTo>
                        <a:pt x="267" y="144"/>
                      </a:lnTo>
                      <a:lnTo>
                        <a:pt x="267" y="206"/>
                      </a:lnTo>
                      <a:lnTo>
                        <a:pt x="267" y="82"/>
                      </a:lnTo>
                      <a:lnTo>
                        <a:pt x="277" y="72"/>
                      </a:lnTo>
                      <a:lnTo>
                        <a:pt x="277" y="154"/>
                      </a:lnTo>
                      <a:lnTo>
                        <a:pt x="277" y="72"/>
                      </a:lnTo>
                      <a:lnTo>
                        <a:pt x="277" y="82"/>
                      </a:lnTo>
                      <a:lnTo>
                        <a:pt x="288" y="165"/>
                      </a:lnTo>
                      <a:lnTo>
                        <a:pt x="288" y="103"/>
                      </a:lnTo>
                      <a:lnTo>
                        <a:pt x="288" y="216"/>
                      </a:lnTo>
                      <a:lnTo>
                        <a:pt x="298" y="175"/>
                      </a:lnTo>
                      <a:lnTo>
                        <a:pt x="298" y="237"/>
                      </a:lnTo>
                      <a:lnTo>
                        <a:pt x="298" y="52"/>
                      </a:lnTo>
                      <a:lnTo>
                        <a:pt x="298" y="113"/>
                      </a:lnTo>
                      <a:lnTo>
                        <a:pt x="308" y="144"/>
                      </a:lnTo>
                      <a:lnTo>
                        <a:pt x="308" y="175"/>
                      </a:lnTo>
                      <a:lnTo>
                        <a:pt x="308" y="103"/>
                      </a:lnTo>
                      <a:lnTo>
                        <a:pt x="308" y="154"/>
                      </a:lnTo>
                      <a:lnTo>
                        <a:pt x="319" y="113"/>
                      </a:lnTo>
                      <a:lnTo>
                        <a:pt x="319" y="41"/>
                      </a:lnTo>
                      <a:lnTo>
                        <a:pt x="319" y="185"/>
                      </a:lnTo>
                      <a:lnTo>
                        <a:pt x="329" y="72"/>
                      </a:lnTo>
                      <a:lnTo>
                        <a:pt x="329" y="0"/>
                      </a:lnTo>
                      <a:lnTo>
                        <a:pt x="329" y="196"/>
                      </a:lnTo>
                      <a:lnTo>
                        <a:pt x="339" y="134"/>
                      </a:lnTo>
                      <a:lnTo>
                        <a:pt x="339" y="175"/>
                      </a:lnTo>
                      <a:lnTo>
                        <a:pt x="339" y="31"/>
                      </a:lnTo>
                      <a:lnTo>
                        <a:pt x="339" y="103"/>
                      </a:lnTo>
                      <a:lnTo>
                        <a:pt x="349" y="72"/>
                      </a:lnTo>
                      <a:lnTo>
                        <a:pt x="349" y="154"/>
                      </a:lnTo>
                      <a:lnTo>
                        <a:pt x="349" y="62"/>
                      </a:lnTo>
                      <a:lnTo>
                        <a:pt x="360" y="41"/>
                      </a:lnTo>
                      <a:lnTo>
                        <a:pt x="360" y="103"/>
                      </a:lnTo>
                      <a:lnTo>
                        <a:pt x="360" y="52"/>
                      </a:lnTo>
                      <a:lnTo>
                        <a:pt x="370" y="72"/>
                      </a:lnTo>
                      <a:lnTo>
                        <a:pt x="370" y="144"/>
                      </a:lnTo>
                      <a:lnTo>
                        <a:pt x="370" y="103"/>
                      </a:lnTo>
                      <a:lnTo>
                        <a:pt x="380" y="185"/>
                      </a:lnTo>
                      <a:lnTo>
                        <a:pt x="380" y="41"/>
                      </a:lnTo>
                      <a:lnTo>
                        <a:pt x="380" y="103"/>
                      </a:lnTo>
                      <a:lnTo>
                        <a:pt x="391" y="103"/>
                      </a:lnTo>
                      <a:lnTo>
                        <a:pt x="391" y="165"/>
                      </a:lnTo>
                      <a:lnTo>
                        <a:pt x="391" y="31"/>
                      </a:lnTo>
                      <a:lnTo>
                        <a:pt x="391" y="124"/>
                      </a:lnTo>
                      <a:lnTo>
                        <a:pt x="401" y="113"/>
                      </a:lnTo>
                      <a:lnTo>
                        <a:pt x="401" y="134"/>
                      </a:lnTo>
                      <a:lnTo>
                        <a:pt x="401" y="62"/>
                      </a:lnTo>
                    </a:path>
                  </a:pathLst>
                </a:custGeom>
                <a:noFill/>
                <a:ln w="19050">
                  <a:solidFill>
                    <a:srgbClr val="000000"/>
                  </a:solidFill>
                  <a:prstDash val="solid"/>
                  <a:round/>
                  <a:headEnd/>
                  <a:tailEnd/>
                </a:ln>
              </p:spPr>
              <p:txBody>
                <a:bodyPr/>
                <a:lstStyle/>
                <a:p>
                  <a:endParaRPr lang="en-US"/>
                </a:p>
              </p:txBody>
            </p:sp>
            <p:sp>
              <p:nvSpPr>
                <p:cNvPr id="372" name="Freeform 497"/>
                <p:cNvSpPr>
                  <a:spLocks/>
                </p:cNvSpPr>
                <p:nvPr/>
              </p:nvSpPr>
              <p:spPr bwMode="auto">
                <a:xfrm>
                  <a:off x="4621213" y="3429000"/>
                  <a:ext cx="555625" cy="473075"/>
                </a:xfrm>
                <a:custGeom>
                  <a:avLst/>
                  <a:gdLst>
                    <a:gd name="T0" fmla="*/ 25201560 w 350"/>
                    <a:gd name="T1" fmla="*/ 569555278 h 298"/>
                    <a:gd name="T2" fmla="*/ 50403120 w 350"/>
                    <a:gd name="T3" fmla="*/ 700603349 h 298"/>
                    <a:gd name="T4" fmla="*/ 78124048 w 350"/>
                    <a:gd name="T5" fmla="*/ 466228120 h 298"/>
                    <a:gd name="T6" fmla="*/ 103327189 w 350"/>
                    <a:gd name="T7" fmla="*/ 672882435 h 298"/>
                    <a:gd name="T8" fmla="*/ 103327189 w 350"/>
                    <a:gd name="T9" fmla="*/ 466228120 h 298"/>
                    <a:gd name="T10" fmla="*/ 128527180 w 350"/>
                    <a:gd name="T11" fmla="*/ 441026568 h 298"/>
                    <a:gd name="T12" fmla="*/ 156249683 w 350"/>
                    <a:gd name="T13" fmla="*/ 672882435 h 298"/>
                    <a:gd name="T14" fmla="*/ 181451236 w 350"/>
                    <a:gd name="T15" fmla="*/ 491429672 h 298"/>
                    <a:gd name="T16" fmla="*/ 181451236 w 350"/>
                    <a:gd name="T17" fmla="*/ 466228120 h 298"/>
                    <a:gd name="T18" fmla="*/ 206652790 w 350"/>
                    <a:gd name="T19" fmla="*/ 362902451 h 298"/>
                    <a:gd name="T20" fmla="*/ 231854393 w 350"/>
                    <a:gd name="T21" fmla="*/ 597276191 h 298"/>
                    <a:gd name="T22" fmla="*/ 259575309 w 350"/>
                    <a:gd name="T23" fmla="*/ 569555278 h 298"/>
                    <a:gd name="T24" fmla="*/ 284776862 w 350"/>
                    <a:gd name="T25" fmla="*/ 519152173 h 298"/>
                    <a:gd name="T26" fmla="*/ 284776862 w 350"/>
                    <a:gd name="T27" fmla="*/ 491429672 h 298"/>
                    <a:gd name="T28" fmla="*/ 309978416 w 350"/>
                    <a:gd name="T29" fmla="*/ 362902451 h 298"/>
                    <a:gd name="T30" fmla="*/ 337700919 w 350"/>
                    <a:gd name="T31" fmla="*/ 491429672 h 298"/>
                    <a:gd name="T32" fmla="*/ 362902473 w 350"/>
                    <a:gd name="T33" fmla="*/ 415824916 h 298"/>
                    <a:gd name="T34" fmla="*/ 362902473 w 350"/>
                    <a:gd name="T35" fmla="*/ 466228120 h 298"/>
                    <a:gd name="T36" fmla="*/ 388104026 w 350"/>
                    <a:gd name="T37" fmla="*/ 309978397 h 298"/>
                    <a:gd name="T38" fmla="*/ 413305580 w 350"/>
                    <a:gd name="T39" fmla="*/ 466228120 h 298"/>
                    <a:gd name="T40" fmla="*/ 441028182 w 350"/>
                    <a:gd name="T41" fmla="*/ 337700898 h 298"/>
                    <a:gd name="T42" fmla="*/ 441028182 w 350"/>
                    <a:gd name="T43" fmla="*/ 337700898 h 298"/>
                    <a:gd name="T44" fmla="*/ 466228148 w 350"/>
                    <a:gd name="T45" fmla="*/ 206652777 h 298"/>
                    <a:gd name="T46" fmla="*/ 491429702 w 350"/>
                    <a:gd name="T47" fmla="*/ 388104003 h 298"/>
                    <a:gd name="T48" fmla="*/ 519152205 w 350"/>
                    <a:gd name="T49" fmla="*/ 441026568 h 298"/>
                    <a:gd name="T50" fmla="*/ 544353759 w 350"/>
                    <a:gd name="T51" fmla="*/ 234373741 h 298"/>
                    <a:gd name="T52" fmla="*/ 544353759 w 350"/>
                    <a:gd name="T53" fmla="*/ 337700898 h 298"/>
                    <a:gd name="T54" fmla="*/ 569555312 w 350"/>
                    <a:gd name="T55" fmla="*/ 206652777 h 298"/>
                    <a:gd name="T56" fmla="*/ 594756866 w 350"/>
                    <a:gd name="T57" fmla="*/ 181451225 h 298"/>
                    <a:gd name="T58" fmla="*/ 622477781 w 350"/>
                    <a:gd name="T59" fmla="*/ 309978397 h 298"/>
                    <a:gd name="T60" fmla="*/ 647680923 w 350"/>
                    <a:gd name="T61" fmla="*/ 181451225 h 298"/>
                    <a:gd name="T62" fmla="*/ 647680923 w 350"/>
                    <a:gd name="T63" fmla="*/ 259575293 h 298"/>
                    <a:gd name="T64" fmla="*/ 672882476 w 350"/>
                    <a:gd name="T65" fmla="*/ 156249673 h 298"/>
                    <a:gd name="T66" fmla="*/ 700603392 w 350"/>
                    <a:gd name="T67" fmla="*/ 103325595 h 298"/>
                    <a:gd name="T68" fmla="*/ 725804945 w 350"/>
                    <a:gd name="T69" fmla="*/ 234373741 h 298"/>
                    <a:gd name="T70" fmla="*/ 751006499 w 350"/>
                    <a:gd name="T71" fmla="*/ 181451225 h 298"/>
                    <a:gd name="T72" fmla="*/ 751006499 w 350"/>
                    <a:gd name="T73" fmla="*/ 181451225 h 298"/>
                    <a:gd name="T74" fmla="*/ 776208053 w 350"/>
                    <a:gd name="T75" fmla="*/ 78124043 h 298"/>
                    <a:gd name="T76" fmla="*/ 803930556 w 350"/>
                    <a:gd name="T77" fmla="*/ 181451225 h 298"/>
                    <a:gd name="T78" fmla="*/ 829132109 w 350"/>
                    <a:gd name="T79" fmla="*/ 78124043 h 298"/>
                    <a:gd name="T80" fmla="*/ 829132109 w 350"/>
                    <a:gd name="T81" fmla="*/ 128527172 h 298"/>
                    <a:gd name="T82" fmla="*/ 854333861 w 350"/>
                    <a:gd name="T83" fmla="*/ 0 h 2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0"/>
                    <a:gd name="T127" fmla="*/ 0 h 298"/>
                    <a:gd name="T128" fmla="*/ 350 w 350"/>
                    <a:gd name="T129" fmla="*/ 298 h 2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0" h="298">
                      <a:moveTo>
                        <a:pt x="0" y="247"/>
                      </a:moveTo>
                      <a:lnTo>
                        <a:pt x="10" y="298"/>
                      </a:lnTo>
                      <a:lnTo>
                        <a:pt x="10" y="226"/>
                      </a:lnTo>
                      <a:lnTo>
                        <a:pt x="10" y="278"/>
                      </a:lnTo>
                      <a:lnTo>
                        <a:pt x="20" y="226"/>
                      </a:lnTo>
                      <a:lnTo>
                        <a:pt x="20" y="278"/>
                      </a:lnTo>
                      <a:lnTo>
                        <a:pt x="20" y="216"/>
                      </a:lnTo>
                      <a:lnTo>
                        <a:pt x="20" y="247"/>
                      </a:lnTo>
                      <a:lnTo>
                        <a:pt x="31" y="185"/>
                      </a:lnTo>
                      <a:lnTo>
                        <a:pt x="31" y="278"/>
                      </a:lnTo>
                      <a:lnTo>
                        <a:pt x="41" y="267"/>
                      </a:lnTo>
                      <a:lnTo>
                        <a:pt x="41" y="288"/>
                      </a:lnTo>
                      <a:lnTo>
                        <a:pt x="41" y="154"/>
                      </a:lnTo>
                      <a:lnTo>
                        <a:pt x="41" y="185"/>
                      </a:lnTo>
                      <a:lnTo>
                        <a:pt x="51" y="226"/>
                      </a:lnTo>
                      <a:lnTo>
                        <a:pt x="51" y="257"/>
                      </a:lnTo>
                      <a:lnTo>
                        <a:pt x="51" y="175"/>
                      </a:lnTo>
                      <a:lnTo>
                        <a:pt x="51" y="216"/>
                      </a:lnTo>
                      <a:lnTo>
                        <a:pt x="62" y="216"/>
                      </a:lnTo>
                      <a:lnTo>
                        <a:pt x="62" y="267"/>
                      </a:lnTo>
                      <a:lnTo>
                        <a:pt x="62" y="185"/>
                      </a:lnTo>
                      <a:lnTo>
                        <a:pt x="72" y="195"/>
                      </a:lnTo>
                      <a:lnTo>
                        <a:pt x="72" y="226"/>
                      </a:lnTo>
                      <a:lnTo>
                        <a:pt x="72" y="165"/>
                      </a:lnTo>
                      <a:lnTo>
                        <a:pt x="72" y="185"/>
                      </a:lnTo>
                      <a:lnTo>
                        <a:pt x="82" y="175"/>
                      </a:lnTo>
                      <a:lnTo>
                        <a:pt x="82" y="226"/>
                      </a:lnTo>
                      <a:lnTo>
                        <a:pt x="82" y="144"/>
                      </a:lnTo>
                      <a:lnTo>
                        <a:pt x="82" y="195"/>
                      </a:lnTo>
                      <a:lnTo>
                        <a:pt x="92" y="185"/>
                      </a:lnTo>
                      <a:lnTo>
                        <a:pt x="92" y="237"/>
                      </a:lnTo>
                      <a:lnTo>
                        <a:pt x="92" y="144"/>
                      </a:lnTo>
                      <a:lnTo>
                        <a:pt x="103" y="206"/>
                      </a:lnTo>
                      <a:lnTo>
                        <a:pt x="103" y="226"/>
                      </a:lnTo>
                      <a:lnTo>
                        <a:pt x="103" y="175"/>
                      </a:lnTo>
                      <a:lnTo>
                        <a:pt x="103" y="216"/>
                      </a:lnTo>
                      <a:lnTo>
                        <a:pt x="113" y="206"/>
                      </a:lnTo>
                      <a:lnTo>
                        <a:pt x="113" y="165"/>
                      </a:lnTo>
                      <a:lnTo>
                        <a:pt x="113" y="195"/>
                      </a:lnTo>
                      <a:lnTo>
                        <a:pt x="123" y="185"/>
                      </a:lnTo>
                      <a:lnTo>
                        <a:pt x="123" y="206"/>
                      </a:lnTo>
                      <a:lnTo>
                        <a:pt x="123" y="144"/>
                      </a:lnTo>
                      <a:lnTo>
                        <a:pt x="123" y="154"/>
                      </a:lnTo>
                      <a:lnTo>
                        <a:pt x="134" y="123"/>
                      </a:lnTo>
                      <a:lnTo>
                        <a:pt x="134" y="195"/>
                      </a:lnTo>
                      <a:lnTo>
                        <a:pt x="134" y="123"/>
                      </a:lnTo>
                      <a:lnTo>
                        <a:pt x="134" y="175"/>
                      </a:lnTo>
                      <a:lnTo>
                        <a:pt x="144" y="165"/>
                      </a:lnTo>
                      <a:lnTo>
                        <a:pt x="144" y="226"/>
                      </a:lnTo>
                      <a:lnTo>
                        <a:pt x="144" y="134"/>
                      </a:lnTo>
                      <a:lnTo>
                        <a:pt x="144" y="185"/>
                      </a:lnTo>
                      <a:lnTo>
                        <a:pt x="154" y="134"/>
                      </a:lnTo>
                      <a:lnTo>
                        <a:pt x="154" y="195"/>
                      </a:lnTo>
                      <a:lnTo>
                        <a:pt x="154" y="123"/>
                      </a:lnTo>
                      <a:lnTo>
                        <a:pt x="154" y="134"/>
                      </a:lnTo>
                      <a:lnTo>
                        <a:pt x="164" y="123"/>
                      </a:lnTo>
                      <a:lnTo>
                        <a:pt x="164" y="185"/>
                      </a:lnTo>
                      <a:lnTo>
                        <a:pt x="164" y="123"/>
                      </a:lnTo>
                      <a:lnTo>
                        <a:pt x="164" y="134"/>
                      </a:lnTo>
                      <a:lnTo>
                        <a:pt x="175" y="134"/>
                      </a:lnTo>
                      <a:lnTo>
                        <a:pt x="175" y="175"/>
                      </a:lnTo>
                      <a:lnTo>
                        <a:pt x="175" y="103"/>
                      </a:lnTo>
                      <a:lnTo>
                        <a:pt x="175" y="134"/>
                      </a:lnTo>
                      <a:lnTo>
                        <a:pt x="185" y="103"/>
                      </a:lnTo>
                      <a:lnTo>
                        <a:pt x="185" y="165"/>
                      </a:lnTo>
                      <a:lnTo>
                        <a:pt x="185" y="82"/>
                      </a:lnTo>
                      <a:lnTo>
                        <a:pt x="185" y="123"/>
                      </a:lnTo>
                      <a:lnTo>
                        <a:pt x="195" y="123"/>
                      </a:lnTo>
                      <a:lnTo>
                        <a:pt x="195" y="154"/>
                      </a:lnTo>
                      <a:lnTo>
                        <a:pt x="195" y="82"/>
                      </a:lnTo>
                      <a:lnTo>
                        <a:pt x="206" y="113"/>
                      </a:lnTo>
                      <a:lnTo>
                        <a:pt x="206" y="175"/>
                      </a:lnTo>
                      <a:lnTo>
                        <a:pt x="206" y="82"/>
                      </a:lnTo>
                      <a:lnTo>
                        <a:pt x="206" y="134"/>
                      </a:lnTo>
                      <a:lnTo>
                        <a:pt x="216" y="93"/>
                      </a:lnTo>
                      <a:lnTo>
                        <a:pt x="216" y="154"/>
                      </a:lnTo>
                      <a:lnTo>
                        <a:pt x="216" y="93"/>
                      </a:lnTo>
                      <a:lnTo>
                        <a:pt x="216" y="134"/>
                      </a:lnTo>
                      <a:lnTo>
                        <a:pt x="226" y="113"/>
                      </a:lnTo>
                      <a:lnTo>
                        <a:pt x="226" y="154"/>
                      </a:lnTo>
                      <a:lnTo>
                        <a:pt x="226" y="82"/>
                      </a:lnTo>
                      <a:lnTo>
                        <a:pt x="236" y="144"/>
                      </a:lnTo>
                      <a:lnTo>
                        <a:pt x="236" y="154"/>
                      </a:lnTo>
                      <a:lnTo>
                        <a:pt x="236" y="72"/>
                      </a:lnTo>
                      <a:lnTo>
                        <a:pt x="236" y="113"/>
                      </a:lnTo>
                      <a:lnTo>
                        <a:pt x="247" y="123"/>
                      </a:lnTo>
                      <a:lnTo>
                        <a:pt x="247" y="82"/>
                      </a:lnTo>
                      <a:lnTo>
                        <a:pt x="247" y="103"/>
                      </a:lnTo>
                      <a:lnTo>
                        <a:pt x="257" y="72"/>
                      </a:lnTo>
                      <a:lnTo>
                        <a:pt x="257" y="113"/>
                      </a:lnTo>
                      <a:lnTo>
                        <a:pt x="257" y="62"/>
                      </a:lnTo>
                      <a:lnTo>
                        <a:pt x="257" y="103"/>
                      </a:lnTo>
                      <a:lnTo>
                        <a:pt x="267" y="93"/>
                      </a:lnTo>
                      <a:lnTo>
                        <a:pt x="267" y="113"/>
                      </a:lnTo>
                      <a:lnTo>
                        <a:pt x="267" y="62"/>
                      </a:lnTo>
                      <a:lnTo>
                        <a:pt x="278" y="62"/>
                      </a:lnTo>
                      <a:lnTo>
                        <a:pt x="278" y="113"/>
                      </a:lnTo>
                      <a:lnTo>
                        <a:pt x="278" y="41"/>
                      </a:lnTo>
                      <a:lnTo>
                        <a:pt x="278" y="62"/>
                      </a:lnTo>
                      <a:lnTo>
                        <a:pt x="288" y="72"/>
                      </a:lnTo>
                      <a:lnTo>
                        <a:pt x="288" y="93"/>
                      </a:lnTo>
                      <a:lnTo>
                        <a:pt x="288" y="41"/>
                      </a:lnTo>
                      <a:lnTo>
                        <a:pt x="288" y="72"/>
                      </a:lnTo>
                      <a:lnTo>
                        <a:pt x="298" y="72"/>
                      </a:lnTo>
                      <a:lnTo>
                        <a:pt x="298" y="93"/>
                      </a:lnTo>
                      <a:lnTo>
                        <a:pt x="298" y="41"/>
                      </a:lnTo>
                      <a:lnTo>
                        <a:pt x="298" y="72"/>
                      </a:lnTo>
                      <a:lnTo>
                        <a:pt x="308" y="62"/>
                      </a:lnTo>
                      <a:lnTo>
                        <a:pt x="308" y="82"/>
                      </a:lnTo>
                      <a:lnTo>
                        <a:pt x="308" y="31"/>
                      </a:lnTo>
                      <a:lnTo>
                        <a:pt x="308" y="72"/>
                      </a:lnTo>
                      <a:lnTo>
                        <a:pt x="319" y="51"/>
                      </a:lnTo>
                      <a:lnTo>
                        <a:pt x="319" y="72"/>
                      </a:lnTo>
                      <a:lnTo>
                        <a:pt x="319" y="31"/>
                      </a:lnTo>
                      <a:lnTo>
                        <a:pt x="319" y="41"/>
                      </a:lnTo>
                      <a:lnTo>
                        <a:pt x="329" y="31"/>
                      </a:lnTo>
                      <a:lnTo>
                        <a:pt x="329" y="72"/>
                      </a:lnTo>
                      <a:lnTo>
                        <a:pt x="329" y="10"/>
                      </a:lnTo>
                      <a:lnTo>
                        <a:pt x="329" y="51"/>
                      </a:lnTo>
                      <a:lnTo>
                        <a:pt x="339" y="41"/>
                      </a:lnTo>
                      <a:lnTo>
                        <a:pt x="339" y="51"/>
                      </a:lnTo>
                      <a:lnTo>
                        <a:pt x="339" y="0"/>
                      </a:lnTo>
                      <a:lnTo>
                        <a:pt x="339" y="41"/>
                      </a:lnTo>
                      <a:lnTo>
                        <a:pt x="350" y="31"/>
                      </a:lnTo>
                    </a:path>
                  </a:pathLst>
                </a:custGeom>
                <a:noFill/>
                <a:ln w="19050">
                  <a:solidFill>
                    <a:srgbClr val="000000"/>
                  </a:solidFill>
                  <a:prstDash val="solid"/>
                  <a:round/>
                  <a:headEnd/>
                  <a:tailEnd/>
                </a:ln>
              </p:spPr>
              <p:txBody>
                <a:bodyPr/>
                <a:lstStyle/>
                <a:p>
                  <a:endParaRPr lang="en-US"/>
                </a:p>
              </p:txBody>
            </p:sp>
            <p:sp>
              <p:nvSpPr>
                <p:cNvPr id="373" name="Freeform 498"/>
                <p:cNvSpPr>
                  <a:spLocks/>
                </p:cNvSpPr>
                <p:nvPr/>
              </p:nvSpPr>
              <p:spPr bwMode="auto">
                <a:xfrm>
                  <a:off x="5176838" y="2481263"/>
                  <a:ext cx="1109663" cy="1046163"/>
                </a:xfrm>
                <a:custGeom>
                  <a:avLst/>
                  <a:gdLst>
                    <a:gd name="T0" fmla="*/ 0 w 699"/>
                    <a:gd name="T1" fmla="*/ 1504534634 h 659"/>
                    <a:gd name="T2" fmla="*/ 25201571 w 699"/>
                    <a:gd name="T3" fmla="*/ 1633061822 h 659"/>
                    <a:gd name="T4" fmla="*/ 50403143 w 699"/>
                    <a:gd name="T5" fmla="*/ 1607860257 h 659"/>
                    <a:gd name="T6" fmla="*/ 75604720 w 699"/>
                    <a:gd name="T7" fmla="*/ 1529736199 h 659"/>
                    <a:gd name="T8" fmla="*/ 75604720 w 699"/>
                    <a:gd name="T9" fmla="*/ 1504534634 h 659"/>
                    <a:gd name="T10" fmla="*/ 103327235 w 699"/>
                    <a:gd name="T11" fmla="*/ 1504534634 h 659"/>
                    <a:gd name="T12" fmla="*/ 128528825 w 699"/>
                    <a:gd name="T13" fmla="*/ 1426408988 h 659"/>
                    <a:gd name="T14" fmla="*/ 153730390 w 699"/>
                    <a:gd name="T15" fmla="*/ 1479333068 h 659"/>
                    <a:gd name="T16" fmla="*/ 181451318 w 699"/>
                    <a:gd name="T17" fmla="*/ 1376005857 h 659"/>
                    <a:gd name="T18" fmla="*/ 206652883 w 699"/>
                    <a:gd name="T19" fmla="*/ 1479333068 h 659"/>
                    <a:gd name="T20" fmla="*/ 231854498 w 699"/>
                    <a:gd name="T21" fmla="*/ 1401207422 h 659"/>
                    <a:gd name="T22" fmla="*/ 231854498 w 699"/>
                    <a:gd name="T23" fmla="*/ 1376005857 h 659"/>
                    <a:gd name="T24" fmla="*/ 257056063 w 699"/>
                    <a:gd name="T25" fmla="*/ 1323083364 h 659"/>
                    <a:gd name="T26" fmla="*/ 284778578 w 699"/>
                    <a:gd name="T27" fmla="*/ 1426408988 h 659"/>
                    <a:gd name="T28" fmla="*/ 309980143 w 699"/>
                    <a:gd name="T29" fmla="*/ 1401207422 h 659"/>
                    <a:gd name="T30" fmla="*/ 335181708 w 699"/>
                    <a:gd name="T31" fmla="*/ 1270159283 h 659"/>
                    <a:gd name="T32" fmla="*/ 335181708 w 699"/>
                    <a:gd name="T33" fmla="*/ 1297881799 h 659"/>
                    <a:gd name="T34" fmla="*/ 362902636 w 699"/>
                    <a:gd name="T35" fmla="*/ 1297881799 h 659"/>
                    <a:gd name="T36" fmla="*/ 388104201 w 699"/>
                    <a:gd name="T37" fmla="*/ 1219756153 h 659"/>
                    <a:gd name="T38" fmla="*/ 413305766 w 699"/>
                    <a:gd name="T39" fmla="*/ 1166833660 h 659"/>
                    <a:gd name="T40" fmla="*/ 438507430 w 699"/>
                    <a:gd name="T41" fmla="*/ 1166833660 h 659"/>
                    <a:gd name="T42" fmla="*/ 466229946 w 699"/>
                    <a:gd name="T43" fmla="*/ 1166833660 h 659"/>
                    <a:gd name="T44" fmla="*/ 491431511 w 699"/>
                    <a:gd name="T45" fmla="*/ 1219756153 h 659"/>
                    <a:gd name="T46" fmla="*/ 516633076 w 699"/>
                    <a:gd name="T47" fmla="*/ 1194554588 h 659"/>
                    <a:gd name="T48" fmla="*/ 516633076 w 699"/>
                    <a:gd name="T49" fmla="*/ 1141632095 h 659"/>
                    <a:gd name="T50" fmla="*/ 544354004 w 699"/>
                    <a:gd name="T51" fmla="*/ 1088708014 h 659"/>
                    <a:gd name="T52" fmla="*/ 569555569 w 699"/>
                    <a:gd name="T53" fmla="*/ 1166833660 h 659"/>
                    <a:gd name="T54" fmla="*/ 619958699 w 699"/>
                    <a:gd name="T55" fmla="*/ 1116430529 h 659"/>
                    <a:gd name="T56" fmla="*/ 672882779 w 699"/>
                    <a:gd name="T57" fmla="*/ 1088708014 h 659"/>
                    <a:gd name="T58" fmla="*/ 801409967 w 699"/>
                    <a:gd name="T59" fmla="*/ 985382390 h 659"/>
                    <a:gd name="T60" fmla="*/ 907256739 w 699"/>
                    <a:gd name="T61" fmla="*/ 907256744 h 659"/>
                    <a:gd name="T62" fmla="*/ 982861434 w 699"/>
                    <a:gd name="T63" fmla="*/ 831651850 h 659"/>
                    <a:gd name="T64" fmla="*/ 1088708007 w 699"/>
                    <a:gd name="T65" fmla="*/ 700603711 h 659"/>
                    <a:gd name="T66" fmla="*/ 1164312702 w 699"/>
                    <a:gd name="T67" fmla="*/ 650200581 h 659"/>
                    <a:gd name="T68" fmla="*/ 1242438348 w 699"/>
                    <a:gd name="T69" fmla="*/ 597278088 h 659"/>
                    <a:gd name="T70" fmla="*/ 1320562406 w 699"/>
                    <a:gd name="T71" fmla="*/ 519152442 h 659"/>
                    <a:gd name="T72" fmla="*/ 1398688051 w 699"/>
                    <a:gd name="T73" fmla="*/ 415826719 h 659"/>
                    <a:gd name="T74" fmla="*/ 1451610544 w 699"/>
                    <a:gd name="T75" fmla="*/ 390625154 h 659"/>
                    <a:gd name="T76" fmla="*/ 1527215239 w 699"/>
                    <a:gd name="T77" fmla="*/ 312499508 h 659"/>
                    <a:gd name="T78" fmla="*/ 1580139319 w 699"/>
                    <a:gd name="T79" fmla="*/ 209173884 h 659"/>
                    <a:gd name="T80" fmla="*/ 1658263377 w 699"/>
                    <a:gd name="T81" fmla="*/ 156249754 h 659"/>
                    <a:gd name="T82" fmla="*/ 1736389420 w 699"/>
                    <a:gd name="T83" fmla="*/ 78125671 h 6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659"/>
                    <a:gd name="T128" fmla="*/ 699 w 699"/>
                    <a:gd name="T129" fmla="*/ 659 h 6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659">
                      <a:moveTo>
                        <a:pt x="0" y="628"/>
                      </a:moveTo>
                      <a:lnTo>
                        <a:pt x="0" y="659"/>
                      </a:lnTo>
                      <a:lnTo>
                        <a:pt x="0" y="597"/>
                      </a:lnTo>
                      <a:lnTo>
                        <a:pt x="0" y="648"/>
                      </a:lnTo>
                      <a:lnTo>
                        <a:pt x="10" y="607"/>
                      </a:lnTo>
                      <a:lnTo>
                        <a:pt x="10" y="648"/>
                      </a:lnTo>
                      <a:lnTo>
                        <a:pt x="10" y="576"/>
                      </a:lnTo>
                      <a:lnTo>
                        <a:pt x="10" y="618"/>
                      </a:lnTo>
                      <a:lnTo>
                        <a:pt x="20" y="638"/>
                      </a:lnTo>
                      <a:lnTo>
                        <a:pt x="20" y="587"/>
                      </a:lnTo>
                      <a:lnTo>
                        <a:pt x="20" y="597"/>
                      </a:lnTo>
                      <a:lnTo>
                        <a:pt x="30" y="607"/>
                      </a:lnTo>
                      <a:lnTo>
                        <a:pt x="30" y="618"/>
                      </a:lnTo>
                      <a:lnTo>
                        <a:pt x="30" y="576"/>
                      </a:lnTo>
                      <a:lnTo>
                        <a:pt x="30" y="597"/>
                      </a:lnTo>
                      <a:lnTo>
                        <a:pt x="41" y="628"/>
                      </a:lnTo>
                      <a:lnTo>
                        <a:pt x="41" y="566"/>
                      </a:lnTo>
                      <a:lnTo>
                        <a:pt x="41" y="597"/>
                      </a:lnTo>
                      <a:lnTo>
                        <a:pt x="51" y="607"/>
                      </a:lnTo>
                      <a:lnTo>
                        <a:pt x="51" y="566"/>
                      </a:lnTo>
                      <a:lnTo>
                        <a:pt x="51" y="576"/>
                      </a:lnTo>
                      <a:lnTo>
                        <a:pt x="61" y="546"/>
                      </a:lnTo>
                      <a:lnTo>
                        <a:pt x="61" y="587"/>
                      </a:lnTo>
                      <a:lnTo>
                        <a:pt x="72" y="556"/>
                      </a:lnTo>
                      <a:lnTo>
                        <a:pt x="72" y="546"/>
                      </a:lnTo>
                      <a:lnTo>
                        <a:pt x="72" y="576"/>
                      </a:lnTo>
                      <a:lnTo>
                        <a:pt x="82" y="566"/>
                      </a:lnTo>
                      <a:lnTo>
                        <a:pt x="82" y="587"/>
                      </a:lnTo>
                      <a:lnTo>
                        <a:pt x="82" y="535"/>
                      </a:lnTo>
                      <a:lnTo>
                        <a:pt x="82" y="566"/>
                      </a:lnTo>
                      <a:lnTo>
                        <a:pt x="92" y="556"/>
                      </a:lnTo>
                      <a:lnTo>
                        <a:pt x="92" y="576"/>
                      </a:lnTo>
                      <a:lnTo>
                        <a:pt x="92" y="525"/>
                      </a:lnTo>
                      <a:lnTo>
                        <a:pt x="92" y="546"/>
                      </a:lnTo>
                      <a:lnTo>
                        <a:pt x="102" y="525"/>
                      </a:lnTo>
                      <a:lnTo>
                        <a:pt x="102" y="566"/>
                      </a:lnTo>
                      <a:lnTo>
                        <a:pt x="102" y="525"/>
                      </a:lnTo>
                      <a:lnTo>
                        <a:pt x="102" y="546"/>
                      </a:lnTo>
                      <a:lnTo>
                        <a:pt x="113" y="535"/>
                      </a:lnTo>
                      <a:lnTo>
                        <a:pt x="113" y="566"/>
                      </a:lnTo>
                      <a:lnTo>
                        <a:pt x="113" y="515"/>
                      </a:lnTo>
                      <a:lnTo>
                        <a:pt x="113" y="546"/>
                      </a:lnTo>
                      <a:lnTo>
                        <a:pt x="123" y="556"/>
                      </a:lnTo>
                      <a:lnTo>
                        <a:pt x="123" y="504"/>
                      </a:lnTo>
                      <a:lnTo>
                        <a:pt x="123" y="535"/>
                      </a:lnTo>
                      <a:lnTo>
                        <a:pt x="133" y="504"/>
                      </a:lnTo>
                      <a:lnTo>
                        <a:pt x="133" y="546"/>
                      </a:lnTo>
                      <a:lnTo>
                        <a:pt x="133" y="494"/>
                      </a:lnTo>
                      <a:lnTo>
                        <a:pt x="133" y="515"/>
                      </a:lnTo>
                      <a:lnTo>
                        <a:pt x="144" y="535"/>
                      </a:lnTo>
                      <a:lnTo>
                        <a:pt x="144" y="484"/>
                      </a:lnTo>
                      <a:lnTo>
                        <a:pt x="144" y="515"/>
                      </a:lnTo>
                      <a:lnTo>
                        <a:pt x="154" y="494"/>
                      </a:lnTo>
                      <a:lnTo>
                        <a:pt x="154" y="525"/>
                      </a:lnTo>
                      <a:lnTo>
                        <a:pt x="154" y="484"/>
                      </a:lnTo>
                      <a:lnTo>
                        <a:pt x="154" y="494"/>
                      </a:lnTo>
                      <a:lnTo>
                        <a:pt x="164" y="484"/>
                      </a:lnTo>
                      <a:lnTo>
                        <a:pt x="164" y="463"/>
                      </a:lnTo>
                      <a:lnTo>
                        <a:pt x="164" y="515"/>
                      </a:lnTo>
                      <a:lnTo>
                        <a:pt x="174" y="504"/>
                      </a:lnTo>
                      <a:lnTo>
                        <a:pt x="174" y="463"/>
                      </a:lnTo>
                      <a:lnTo>
                        <a:pt x="174" y="484"/>
                      </a:lnTo>
                      <a:lnTo>
                        <a:pt x="185" y="494"/>
                      </a:lnTo>
                      <a:lnTo>
                        <a:pt x="185" y="463"/>
                      </a:lnTo>
                      <a:lnTo>
                        <a:pt x="185" y="474"/>
                      </a:lnTo>
                      <a:lnTo>
                        <a:pt x="195" y="463"/>
                      </a:lnTo>
                      <a:lnTo>
                        <a:pt x="195" y="484"/>
                      </a:lnTo>
                      <a:lnTo>
                        <a:pt x="195" y="453"/>
                      </a:lnTo>
                      <a:lnTo>
                        <a:pt x="195" y="463"/>
                      </a:lnTo>
                      <a:lnTo>
                        <a:pt x="205" y="474"/>
                      </a:lnTo>
                      <a:lnTo>
                        <a:pt x="205" y="484"/>
                      </a:lnTo>
                      <a:lnTo>
                        <a:pt x="205" y="443"/>
                      </a:lnTo>
                      <a:lnTo>
                        <a:pt x="205" y="453"/>
                      </a:lnTo>
                      <a:lnTo>
                        <a:pt x="216" y="463"/>
                      </a:lnTo>
                      <a:lnTo>
                        <a:pt x="216" y="474"/>
                      </a:lnTo>
                      <a:lnTo>
                        <a:pt x="216" y="432"/>
                      </a:lnTo>
                      <a:lnTo>
                        <a:pt x="216" y="463"/>
                      </a:lnTo>
                      <a:lnTo>
                        <a:pt x="226" y="443"/>
                      </a:lnTo>
                      <a:lnTo>
                        <a:pt x="226" y="463"/>
                      </a:lnTo>
                      <a:lnTo>
                        <a:pt x="226" y="432"/>
                      </a:lnTo>
                      <a:lnTo>
                        <a:pt x="226" y="443"/>
                      </a:lnTo>
                      <a:lnTo>
                        <a:pt x="246" y="443"/>
                      </a:lnTo>
                      <a:lnTo>
                        <a:pt x="236" y="443"/>
                      </a:lnTo>
                      <a:lnTo>
                        <a:pt x="246" y="443"/>
                      </a:lnTo>
                      <a:lnTo>
                        <a:pt x="267" y="432"/>
                      </a:lnTo>
                      <a:lnTo>
                        <a:pt x="288" y="432"/>
                      </a:lnTo>
                      <a:lnTo>
                        <a:pt x="298" y="402"/>
                      </a:lnTo>
                      <a:lnTo>
                        <a:pt x="318" y="391"/>
                      </a:lnTo>
                      <a:lnTo>
                        <a:pt x="329" y="381"/>
                      </a:lnTo>
                      <a:lnTo>
                        <a:pt x="339" y="371"/>
                      </a:lnTo>
                      <a:lnTo>
                        <a:pt x="360" y="360"/>
                      </a:lnTo>
                      <a:lnTo>
                        <a:pt x="370" y="350"/>
                      </a:lnTo>
                      <a:lnTo>
                        <a:pt x="380" y="340"/>
                      </a:lnTo>
                      <a:lnTo>
                        <a:pt x="390" y="330"/>
                      </a:lnTo>
                      <a:lnTo>
                        <a:pt x="411" y="309"/>
                      </a:lnTo>
                      <a:lnTo>
                        <a:pt x="421" y="288"/>
                      </a:lnTo>
                      <a:lnTo>
                        <a:pt x="432" y="278"/>
                      </a:lnTo>
                      <a:lnTo>
                        <a:pt x="442" y="278"/>
                      </a:lnTo>
                      <a:lnTo>
                        <a:pt x="452" y="268"/>
                      </a:lnTo>
                      <a:lnTo>
                        <a:pt x="462" y="258"/>
                      </a:lnTo>
                      <a:lnTo>
                        <a:pt x="473" y="247"/>
                      </a:lnTo>
                      <a:lnTo>
                        <a:pt x="483" y="237"/>
                      </a:lnTo>
                      <a:lnTo>
                        <a:pt x="493" y="237"/>
                      </a:lnTo>
                      <a:lnTo>
                        <a:pt x="504" y="216"/>
                      </a:lnTo>
                      <a:lnTo>
                        <a:pt x="514" y="216"/>
                      </a:lnTo>
                      <a:lnTo>
                        <a:pt x="524" y="206"/>
                      </a:lnTo>
                      <a:lnTo>
                        <a:pt x="534" y="186"/>
                      </a:lnTo>
                      <a:lnTo>
                        <a:pt x="545" y="186"/>
                      </a:lnTo>
                      <a:lnTo>
                        <a:pt x="555" y="165"/>
                      </a:lnTo>
                      <a:lnTo>
                        <a:pt x="565" y="186"/>
                      </a:lnTo>
                      <a:lnTo>
                        <a:pt x="565" y="155"/>
                      </a:lnTo>
                      <a:lnTo>
                        <a:pt x="576" y="155"/>
                      </a:lnTo>
                      <a:lnTo>
                        <a:pt x="586" y="144"/>
                      </a:lnTo>
                      <a:lnTo>
                        <a:pt x="596" y="134"/>
                      </a:lnTo>
                      <a:lnTo>
                        <a:pt x="606" y="124"/>
                      </a:lnTo>
                      <a:lnTo>
                        <a:pt x="617" y="114"/>
                      </a:lnTo>
                      <a:lnTo>
                        <a:pt x="617" y="103"/>
                      </a:lnTo>
                      <a:lnTo>
                        <a:pt x="627" y="83"/>
                      </a:lnTo>
                      <a:lnTo>
                        <a:pt x="637" y="83"/>
                      </a:lnTo>
                      <a:lnTo>
                        <a:pt x="648" y="83"/>
                      </a:lnTo>
                      <a:lnTo>
                        <a:pt x="658" y="62"/>
                      </a:lnTo>
                      <a:lnTo>
                        <a:pt x="668" y="52"/>
                      </a:lnTo>
                      <a:lnTo>
                        <a:pt x="678" y="42"/>
                      </a:lnTo>
                      <a:lnTo>
                        <a:pt x="689" y="31"/>
                      </a:lnTo>
                      <a:lnTo>
                        <a:pt x="699" y="21"/>
                      </a:lnTo>
                      <a:lnTo>
                        <a:pt x="699" y="0"/>
                      </a:lnTo>
                    </a:path>
                  </a:pathLst>
                </a:custGeom>
                <a:noFill/>
                <a:ln w="19050">
                  <a:solidFill>
                    <a:srgbClr val="000000"/>
                  </a:solidFill>
                  <a:prstDash val="solid"/>
                  <a:round/>
                  <a:headEnd/>
                  <a:tailEnd/>
                </a:ln>
              </p:spPr>
              <p:txBody>
                <a:bodyPr/>
                <a:lstStyle/>
                <a:p>
                  <a:endParaRPr lang="en-US"/>
                </a:p>
              </p:txBody>
            </p:sp>
            <p:sp>
              <p:nvSpPr>
                <p:cNvPr id="374" name="Freeform 499"/>
                <p:cNvSpPr>
                  <a:spLocks/>
                </p:cNvSpPr>
                <p:nvPr/>
              </p:nvSpPr>
              <p:spPr bwMode="auto">
                <a:xfrm>
                  <a:off x="6286500" y="1698625"/>
                  <a:ext cx="1371600" cy="1763713"/>
                </a:xfrm>
                <a:custGeom>
                  <a:avLst/>
                  <a:gdLst>
                    <a:gd name="T0" fmla="*/ 78124053 w 864"/>
                    <a:gd name="T1" fmla="*/ 1166833352 h 1111"/>
                    <a:gd name="T2" fmla="*/ 103327196 w 864"/>
                    <a:gd name="T3" fmla="*/ 1088707727 h 1111"/>
                    <a:gd name="T4" fmla="*/ 156249693 w 864"/>
                    <a:gd name="T5" fmla="*/ 985382131 h 1111"/>
                    <a:gd name="T6" fmla="*/ 181451248 w 864"/>
                    <a:gd name="T7" fmla="*/ 879535585 h 1111"/>
                    <a:gd name="T8" fmla="*/ 234375358 w 864"/>
                    <a:gd name="T9" fmla="*/ 776208202 h 1111"/>
                    <a:gd name="T10" fmla="*/ 284776881 w 864"/>
                    <a:gd name="T11" fmla="*/ 622479489 h 1111"/>
                    <a:gd name="T12" fmla="*/ 309978437 w 864"/>
                    <a:gd name="T13" fmla="*/ 309980063 h 1111"/>
                    <a:gd name="T14" fmla="*/ 362902497 w 864"/>
                    <a:gd name="T15" fmla="*/ 25201565 h 1111"/>
                    <a:gd name="T16" fmla="*/ 388104052 w 864"/>
                    <a:gd name="T17" fmla="*/ 103327209 h 1111"/>
                    <a:gd name="T18" fmla="*/ 441028211 w 864"/>
                    <a:gd name="T19" fmla="*/ 776208202 h 1111"/>
                    <a:gd name="T20" fmla="*/ 466229767 w 864"/>
                    <a:gd name="T21" fmla="*/ 1476811729 h 1111"/>
                    <a:gd name="T22" fmla="*/ 519152239 w 864"/>
                    <a:gd name="T23" fmla="*/ 2147483647 h 1111"/>
                    <a:gd name="T24" fmla="*/ 544353795 w 864"/>
                    <a:gd name="T25" fmla="*/ 2147483647 h 1111"/>
                    <a:gd name="T26" fmla="*/ 569555350 w 864"/>
                    <a:gd name="T27" fmla="*/ 2147483647 h 1111"/>
                    <a:gd name="T28" fmla="*/ 622477823 w 864"/>
                    <a:gd name="T29" fmla="*/ 2124492975 h 1111"/>
                    <a:gd name="T30" fmla="*/ 672882521 w 864"/>
                    <a:gd name="T31" fmla="*/ 1864916128 h 1111"/>
                    <a:gd name="T32" fmla="*/ 700603438 w 864"/>
                    <a:gd name="T33" fmla="*/ 1736388973 h 1111"/>
                    <a:gd name="T34" fmla="*/ 751006549 w 864"/>
                    <a:gd name="T35" fmla="*/ 1658262951 h 1111"/>
                    <a:gd name="T36" fmla="*/ 778729053 w 864"/>
                    <a:gd name="T37" fmla="*/ 1529735796 h 1111"/>
                    <a:gd name="T38" fmla="*/ 829132164 w 864"/>
                    <a:gd name="T39" fmla="*/ 1423889250 h 1111"/>
                    <a:gd name="T40" fmla="*/ 854333918 w 864"/>
                    <a:gd name="T41" fmla="*/ 1398687691 h 1111"/>
                    <a:gd name="T42" fmla="*/ 907256391 w 864"/>
                    <a:gd name="T43" fmla="*/ 1295360507 h 1111"/>
                    <a:gd name="T44" fmla="*/ 1010583561 w 864"/>
                    <a:gd name="T45" fmla="*/ 1166833352 h 1111"/>
                    <a:gd name="T46" fmla="*/ 1063506034 w 864"/>
                    <a:gd name="T47" fmla="*/ 1088707727 h 1111"/>
                    <a:gd name="T48" fmla="*/ 1141630062 w 864"/>
                    <a:gd name="T49" fmla="*/ 1010583689 h 1111"/>
                    <a:gd name="T50" fmla="*/ 1217234728 w 864"/>
                    <a:gd name="T51" fmla="*/ 932458064 h 1111"/>
                    <a:gd name="T52" fmla="*/ 1244957233 w 864"/>
                    <a:gd name="T53" fmla="*/ 879535585 h 1111"/>
                    <a:gd name="T54" fmla="*/ 1323082848 w 864"/>
                    <a:gd name="T55" fmla="*/ 776208202 h 1111"/>
                    <a:gd name="T56" fmla="*/ 1398687514 w 864"/>
                    <a:gd name="T57" fmla="*/ 751006644 h 1111"/>
                    <a:gd name="T58" fmla="*/ 1451609987 w 864"/>
                    <a:gd name="T59" fmla="*/ 647681047 h 1111"/>
                    <a:gd name="T60" fmla="*/ 1529735602 w 864"/>
                    <a:gd name="T61" fmla="*/ 516632943 h 1111"/>
                    <a:gd name="T62" fmla="*/ 1580138713 w 864"/>
                    <a:gd name="T63" fmla="*/ 441028267 h 1111"/>
                    <a:gd name="T64" fmla="*/ 1607859630 w 864"/>
                    <a:gd name="T65" fmla="*/ 698084165 h 1111"/>
                    <a:gd name="T66" fmla="*/ 1685985642 w 864"/>
                    <a:gd name="T67" fmla="*/ 569555422 h 1111"/>
                    <a:gd name="T68" fmla="*/ 1736388753 w 864"/>
                    <a:gd name="T69" fmla="*/ 466229826 h 1111"/>
                    <a:gd name="T70" fmla="*/ 1789311226 w 864"/>
                    <a:gd name="T71" fmla="*/ 441028267 h 1111"/>
                    <a:gd name="T72" fmla="*/ 1839714336 w 864"/>
                    <a:gd name="T73" fmla="*/ 335181622 h 1111"/>
                    <a:gd name="T74" fmla="*/ 1917839952 w 864"/>
                    <a:gd name="T75" fmla="*/ 206652830 h 1111"/>
                    <a:gd name="T76" fmla="*/ 1943041507 w 864"/>
                    <a:gd name="T77" fmla="*/ 231854438 h 1111"/>
                    <a:gd name="T78" fmla="*/ 1995963980 w 864"/>
                    <a:gd name="T79" fmla="*/ 335181622 h 1111"/>
                    <a:gd name="T80" fmla="*/ 2074089595 w 864"/>
                    <a:gd name="T81" fmla="*/ 259576946 h 1111"/>
                    <a:gd name="T82" fmla="*/ 2147483647 w 864"/>
                    <a:gd name="T83" fmla="*/ 153730351 h 1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1111"/>
                    <a:gd name="T128" fmla="*/ 864 w 864"/>
                    <a:gd name="T129" fmla="*/ 1111 h 1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1111">
                      <a:moveTo>
                        <a:pt x="0" y="493"/>
                      </a:moveTo>
                      <a:lnTo>
                        <a:pt x="10" y="493"/>
                      </a:lnTo>
                      <a:lnTo>
                        <a:pt x="31" y="463"/>
                      </a:lnTo>
                      <a:lnTo>
                        <a:pt x="31" y="452"/>
                      </a:lnTo>
                      <a:lnTo>
                        <a:pt x="41" y="442"/>
                      </a:lnTo>
                      <a:lnTo>
                        <a:pt x="41" y="432"/>
                      </a:lnTo>
                      <a:lnTo>
                        <a:pt x="51" y="421"/>
                      </a:lnTo>
                      <a:lnTo>
                        <a:pt x="51" y="411"/>
                      </a:lnTo>
                      <a:lnTo>
                        <a:pt x="62" y="391"/>
                      </a:lnTo>
                      <a:lnTo>
                        <a:pt x="62" y="380"/>
                      </a:lnTo>
                      <a:lnTo>
                        <a:pt x="72" y="370"/>
                      </a:lnTo>
                      <a:lnTo>
                        <a:pt x="72" y="349"/>
                      </a:lnTo>
                      <a:lnTo>
                        <a:pt x="82" y="339"/>
                      </a:lnTo>
                      <a:lnTo>
                        <a:pt x="82" y="329"/>
                      </a:lnTo>
                      <a:lnTo>
                        <a:pt x="93" y="308"/>
                      </a:lnTo>
                      <a:lnTo>
                        <a:pt x="103" y="298"/>
                      </a:lnTo>
                      <a:lnTo>
                        <a:pt x="103" y="267"/>
                      </a:lnTo>
                      <a:lnTo>
                        <a:pt x="113" y="247"/>
                      </a:lnTo>
                      <a:lnTo>
                        <a:pt x="113" y="216"/>
                      </a:lnTo>
                      <a:lnTo>
                        <a:pt x="123" y="185"/>
                      </a:lnTo>
                      <a:lnTo>
                        <a:pt x="123" y="123"/>
                      </a:lnTo>
                      <a:lnTo>
                        <a:pt x="134" y="82"/>
                      </a:lnTo>
                      <a:lnTo>
                        <a:pt x="134" y="41"/>
                      </a:lnTo>
                      <a:lnTo>
                        <a:pt x="144" y="10"/>
                      </a:lnTo>
                      <a:lnTo>
                        <a:pt x="144" y="0"/>
                      </a:lnTo>
                      <a:lnTo>
                        <a:pt x="154" y="10"/>
                      </a:lnTo>
                      <a:lnTo>
                        <a:pt x="154" y="41"/>
                      </a:lnTo>
                      <a:lnTo>
                        <a:pt x="165" y="92"/>
                      </a:lnTo>
                      <a:lnTo>
                        <a:pt x="165" y="236"/>
                      </a:lnTo>
                      <a:lnTo>
                        <a:pt x="175" y="308"/>
                      </a:lnTo>
                      <a:lnTo>
                        <a:pt x="175" y="432"/>
                      </a:lnTo>
                      <a:lnTo>
                        <a:pt x="185" y="483"/>
                      </a:lnTo>
                      <a:lnTo>
                        <a:pt x="185" y="586"/>
                      </a:lnTo>
                      <a:lnTo>
                        <a:pt x="195" y="648"/>
                      </a:lnTo>
                      <a:lnTo>
                        <a:pt x="195" y="781"/>
                      </a:lnTo>
                      <a:lnTo>
                        <a:pt x="206" y="864"/>
                      </a:lnTo>
                      <a:lnTo>
                        <a:pt x="206" y="1039"/>
                      </a:lnTo>
                      <a:lnTo>
                        <a:pt x="216" y="1090"/>
                      </a:lnTo>
                      <a:lnTo>
                        <a:pt x="216" y="1111"/>
                      </a:lnTo>
                      <a:lnTo>
                        <a:pt x="216" y="1039"/>
                      </a:lnTo>
                      <a:lnTo>
                        <a:pt x="226" y="987"/>
                      </a:lnTo>
                      <a:lnTo>
                        <a:pt x="226" y="905"/>
                      </a:lnTo>
                      <a:lnTo>
                        <a:pt x="247" y="905"/>
                      </a:lnTo>
                      <a:lnTo>
                        <a:pt x="237" y="905"/>
                      </a:lnTo>
                      <a:lnTo>
                        <a:pt x="247" y="843"/>
                      </a:lnTo>
                      <a:lnTo>
                        <a:pt x="257" y="823"/>
                      </a:lnTo>
                      <a:lnTo>
                        <a:pt x="257" y="761"/>
                      </a:lnTo>
                      <a:lnTo>
                        <a:pt x="267" y="740"/>
                      </a:lnTo>
                      <a:lnTo>
                        <a:pt x="267" y="720"/>
                      </a:lnTo>
                      <a:lnTo>
                        <a:pt x="278" y="699"/>
                      </a:lnTo>
                      <a:lnTo>
                        <a:pt x="278" y="689"/>
                      </a:lnTo>
                      <a:lnTo>
                        <a:pt x="288" y="679"/>
                      </a:lnTo>
                      <a:lnTo>
                        <a:pt x="288" y="648"/>
                      </a:lnTo>
                      <a:lnTo>
                        <a:pt x="298" y="658"/>
                      </a:lnTo>
                      <a:lnTo>
                        <a:pt x="298" y="627"/>
                      </a:lnTo>
                      <a:lnTo>
                        <a:pt x="309" y="617"/>
                      </a:lnTo>
                      <a:lnTo>
                        <a:pt x="309" y="607"/>
                      </a:lnTo>
                      <a:lnTo>
                        <a:pt x="319" y="596"/>
                      </a:lnTo>
                      <a:lnTo>
                        <a:pt x="319" y="586"/>
                      </a:lnTo>
                      <a:lnTo>
                        <a:pt x="329" y="565"/>
                      </a:lnTo>
                      <a:lnTo>
                        <a:pt x="329" y="576"/>
                      </a:lnTo>
                      <a:lnTo>
                        <a:pt x="329" y="565"/>
                      </a:lnTo>
                      <a:lnTo>
                        <a:pt x="339" y="555"/>
                      </a:lnTo>
                      <a:lnTo>
                        <a:pt x="339" y="545"/>
                      </a:lnTo>
                      <a:lnTo>
                        <a:pt x="360" y="524"/>
                      </a:lnTo>
                      <a:lnTo>
                        <a:pt x="360" y="514"/>
                      </a:lnTo>
                      <a:lnTo>
                        <a:pt x="381" y="493"/>
                      </a:lnTo>
                      <a:lnTo>
                        <a:pt x="381" y="483"/>
                      </a:lnTo>
                      <a:lnTo>
                        <a:pt x="401" y="463"/>
                      </a:lnTo>
                      <a:lnTo>
                        <a:pt x="401" y="452"/>
                      </a:lnTo>
                      <a:lnTo>
                        <a:pt x="411" y="442"/>
                      </a:lnTo>
                      <a:lnTo>
                        <a:pt x="422" y="432"/>
                      </a:lnTo>
                      <a:lnTo>
                        <a:pt x="432" y="421"/>
                      </a:lnTo>
                      <a:lnTo>
                        <a:pt x="442" y="411"/>
                      </a:lnTo>
                      <a:lnTo>
                        <a:pt x="453" y="401"/>
                      </a:lnTo>
                      <a:lnTo>
                        <a:pt x="463" y="391"/>
                      </a:lnTo>
                      <a:lnTo>
                        <a:pt x="473" y="380"/>
                      </a:lnTo>
                      <a:lnTo>
                        <a:pt x="483" y="370"/>
                      </a:lnTo>
                      <a:lnTo>
                        <a:pt x="483" y="380"/>
                      </a:lnTo>
                      <a:lnTo>
                        <a:pt x="483" y="360"/>
                      </a:lnTo>
                      <a:lnTo>
                        <a:pt x="494" y="349"/>
                      </a:lnTo>
                      <a:lnTo>
                        <a:pt x="504" y="339"/>
                      </a:lnTo>
                      <a:lnTo>
                        <a:pt x="525" y="319"/>
                      </a:lnTo>
                      <a:lnTo>
                        <a:pt x="525" y="308"/>
                      </a:lnTo>
                      <a:lnTo>
                        <a:pt x="535" y="298"/>
                      </a:lnTo>
                      <a:lnTo>
                        <a:pt x="545" y="288"/>
                      </a:lnTo>
                      <a:lnTo>
                        <a:pt x="555" y="298"/>
                      </a:lnTo>
                      <a:lnTo>
                        <a:pt x="555" y="277"/>
                      </a:lnTo>
                      <a:lnTo>
                        <a:pt x="566" y="267"/>
                      </a:lnTo>
                      <a:lnTo>
                        <a:pt x="576" y="257"/>
                      </a:lnTo>
                      <a:lnTo>
                        <a:pt x="586" y="247"/>
                      </a:lnTo>
                      <a:lnTo>
                        <a:pt x="607" y="226"/>
                      </a:lnTo>
                      <a:lnTo>
                        <a:pt x="607" y="205"/>
                      </a:lnTo>
                      <a:lnTo>
                        <a:pt x="617" y="195"/>
                      </a:lnTo>
                      <a:lnTo>
                        <a:pt x="617" y="185"/>
                      </a:lnTo>
                      <a:lnTo>
                        <a:pt x="627" y="175"/>
                      </a:lnTo>
                      <a:lnTo>
                        <a:pt x="627" y="185"/>
                      </a:lnTo>
                      <a:lnTo>
                        <a:pt x="638" y="195"/>
                      </a:lnTo>
                      <a:lnTo>
                        <a:pt x="638" y="277"/>
                      </a:lnTo>
                      <a:lnTo>
                        <a:pt x="648" y="267"/>
                      </a:lnTo>
                      <a:lnTo>
                        <a:pt x="648" y="247"/>
                      </a:lnTo>
                      <a:lnTo>
                        <a:pt x="669" y="226"/>
                      </a:lnTo>
                      <a:lnTo>
                        <a:pt x="669" y="205"/>
                      </a:lnTo>
                      <a:lnTo>
                        <a:pt x="679" y="195"/>
                      </a:lnTo>
                      <a:lnTo>
                        <a:pt x="689" y="185"/>
                      </a:lnTo>
                      <a:lnTo>
                        <a:pt x="699" y="175"/>
                      </a:lnTo>
                      <a:lnTo>
                        <a:pt x="710" y="164"/>
                      </a:lnTo>
                      <a:lnTo>
                        <a:pt x="710" y="175"/>
                      </a:lnTo>
                      <a:lnTo>
                        <a:pt x="710" y="164"/>
                      </a:lnTo>
                      <a:lnTo>
                        <a:pt x="730" y="144"/>
                      </a:lnTo>
                      <a:lnTo>
                        <a:pt x="730" y="133"/>
                      </a:lnTo>
                      <a:lnTo>
                        <a:pt x="751" y="113"/>
                      </a:lnTo>
                      <a:lnTo>
                        <a:pt x="751" y="92"/>
                      </a:lnTo>
                      <a:lnTo>
                        <a:pt x="761" y="82"/>
                      </a:lnTo>
                      <a:lnTo>
                        <a:pt x="771" y="92"/>
                      </a:lnTo>
                      <a:lnTo>
                        <a:pt x="771" y="82"/>
                      </a:lnTo>
                      <a:lnTo>
                        <a:pt x="771" y="92"/>
                      </a:lnTo>
                      <a:lnTo>
                        <a:pt x="782" y="82"/>
                      </a:lnTo>
                      <a:lnTo>
                        <a:pt x="792" y="92"/>
                      </a:lnTo>
                      <a:lnTo>
                        <a:pt x="792" y="133"/>
                      </a:lnTo>
                      <a:lnTo>
                        <a:pt x="802" y="133"/>
                      </a:lnTo>
                      <a:lnTo>
                        <a:pt x="823" y="113"/>
                      </a:lnTo>
                      <a:lnTo>
                        <a:pt x="823" y="103"/>
                      </a:lnTo>
                      <a:lnTo>
                        <a:pt x="843" y="82"/>
                      </a:lnTo>
                      <a:lnTo>
                        <a:pt x="843" y="72"/>
                      </a:lnTo>
                      <a:lnTo>
                        <a:pt x="854" y="61"/>
                      </a:lnTo>
                      <a:lnTo>
                        <a:pt x="864" y="51"/>
                      </a:lnTo>
                      <a:lnTo>
                        <a:pt x="864" y="41"/>
                      </a:lnTo>
                    </a:path>
                  </a:pathLst>
                </a:custGeom>
                <a:noFill/>
                <a:ln w="19050">
                  <a:solidFill>
                    <a:srgbClr val="000000"/>
                  </a:solidFill>
                  <a:prstDash val="solid"/>
                  <a:round/>
                  <a:headEnd/>
                  <a:tailEnd/>
                </a:ln>
              </p:spPr>
              <p:txBody>
                <a:bodyPr/>
                <a:lstStyle/>
                <a:p>
                  <a:endParaRPr lang="en-US"/>
                </a:p>
              </p:txBody>
            </p:sp>
            <p:sp>
              <p:nvSpPr>
                <p:cNvPr id="375" name="Freeform 500"/>
                <p:cNvSpPr>
                  <a:spLocks/>
                </p:cNvSpPr>
                <p:nvPr/>
              </p:nvSpPr>
              <p:spPr bwMode="auto">
                <a:xfrm>
                  <a:off x="7658100" y="1192213"/>
                  <a:ext cx="620713" cy="571500"/>
                </a:xfrm>
                <a:custGeom>
                  <a:avLst/>
                  <a:gdLst>
                    <a:gd name="T0" fmla="*/ 0 w 391"/>
                    <a:gd name="T1" fmla="*/ 907256339 h 360"/>
                    <a:gd name="T2" fmla="*/ 0 w 391"/>
                    <a:gd name="T3" fmla="*/ 907256339 h 360"/>
                    <a:gd name="T4" fmla="*/ 25201581 w 391"/>
                    <a:gd name="T5" fmla="*/ 882054785 h 360"/>
                    <a:gd name="T6" fmla="*/ 52924126 w 391"/>
                    <a:gd name="T7" fmla="*/ 854333870 h 360"/>
                    <a:gd name="T8" fmla="*/ 103327276 w 391"/>
                    <a:gd name="T9" fmla="*/ 803930563 h 360"/>
                    <a:gd name="T10" fmla="*/ 103327276 w 391"/>
                    <a:gd name="T11" fmla="*/ 776208060 h 360"/>
                    <a:gd name="T12" fmla="*/ 128528876 w 391"/>
                    <a:gd name="T13" fmla="*/ 751006506 h 360"/>
                    <a:gd name="T14" fmla="*/ 156249814 w 391"/>
                    <a:gd name="T15" fmla="*/ 725804952 h 360"/>
                    <a:gd name="T16" fmla="*/ 206652964 w 391"/>
                    <a:gd name="T17" fmla="*/ 672882483 h 360"/>
                    <a:gd name="T18" fmla="*/ 206652964 w 391"/>
                    <a:gd name="T19" fmla="*/ 647680929 h 360"/>
                    <a:gd name="T20" fmla="*/ 259577115 w 391"/>
                    <a:gd name="T21" fmla="*/ 594756872 h 360"/>
                    <a:gd name="T22" fmla="*/ 259577115 w 391"/>
                    <a:gd name="T23" fmla="*/ 544353764 h 360"/>
                    <a:gd name="T24" fmla="*/ 309980265 w 391"/>
                    <a:gd name="T25" fmla="*/ 491429707 h 360"/>
                    <a:gd name="T26" fmla="*/ 309980265 w 391"/>
                    <a:gd name="T27" fmla="*/ 413305584 h 360"/>
                    <a:gd name="T28" fmla="*/ 337701203 w 391"/>
                    <a:gd name="T29" fmla="*/ 388104030 h 360"/>
                    <a:gd name="T30" fmla="*/ 337701203 w 391"/>
                    <a:gd name="T31" fmla="*/ 309978419 h 360"/>
                    <a:gd name="T32" fmla="*/ 388104353 w 391"/>
                    <a:gd name="T33" fmla="*/ 259575311 h 360"/>
                    <a:gd name="T34" fmla="*/ 362902778 w 391"/>
                    <a:gd name="T35" fmla="*/ 259575311 h 360"/>
                    <a:gd name="T36" fmla="*/ 388104353 w 391"/>
                    <a:gd name="T37" fmla="*/ 594756872 h 360"/>
                    <a:gd name="T38" fmla="*/ 415826879 w 391"/>
                    <a:gd name="T39" fmla="*/ 622477787 h 360"/>
                    <a:gd name="T40" fmla="*/ 415826879 w 391"/>
                    <a:gd name="T41" fmla="*/ 907256339 h 360"/>
                    <a:gd name="T42" fmla="*/ 441028554 w 391"/>
                    <a:gd name="T43" fmla="*/ 882054785 h 360"/>
                    <a:gd name="T44" fmla="*/ 441028554 w 391"/>
                    <a:gd name="T45" fmla="*/ 776208060 h 360"/>
                    <a:gd name="T46" fmla="*/ 466230128 w 391"/>
                    <a:gd name="T47" fmla="*/ 776208060 h 360"/>
                    <a:gd name="T48" fmla="*/ 491431703 w 391"/>
                    <a:gd name="T49" fmla="*/ 803930563 h 360"/>
                    <a:gd name="T50" fmla="*/ 491431703 w 391"/>
                    <a:gd name="T51" fmla="*/ 803930563 h 360"/>
                    <a:gd name="T52" fmla="*/ 491431703 w 391"/>
                    <a:gd name="T53" fmla="*/ 776208060 h 360"/>
                    <a:gd name="T54" fmla="*/ 491431703 w 391"/>
                    <a:gd name="T55" fmla="*/ 776208060 h 360"/>
                    <a:gd name="T56" fmla="*/ 519152642 w 391"/>
                    <a:gd name="T57" fmla="*/ 751006506 h 360"/>
                    <a:gd name="T58" fmla="*/ 519152642 w 391"/>
                    <a:gd name="T59" fmla="*/ 700603398 h 360"/>
                    <a:gd name="T60" fmla="*/ 544354217 w 391"/>
                    <a:gd name="T61" fmla="*/ 672882483 h 360"/>
                    <a:gd name="T62" fmla="*/ 544354217 w 391"/>
                    <a:gd name="T63" fmla="*/ 622477787 h 360"/>
                    <a:gd name="T64" fmla="*/ 597278318 w 391"/>
                    <a:gd name="T65" fmla="*/ 569555318 h 360"/>
                    <a:gd name="T66" fmla="*/ 597278318 w 391"/>
                    <a:gd name="T67" fmla="*/ 519152210 h 360"/>
                    <a:gd name="T68" fmla="*/ 622479893 w 391"/>
                    <a:gd name="T69" fmla="*/ 491429707 h 360"/>
                    <a:gd name="T70" fmla="*/ 622479893 w 391"/>
                    <a:gd name="T71" fmla="*/ 519152210 h 360"/>
                    <a:gd name="T72" fmla="*/ 622479893 w 391"/>
                    <a:gd name="T73" fmla="*/ 466228153 h 360"/>
                    <a:gd name="T74" fmla="*/ 647681468 w 391"/>
                    <a:gd name="T75" fmla="*/ 441028186 h 360"/>
                    <a:gd name="T76" fmla="*/ 700603982 w 391"/>
                    <a:gd name="T77" fmla="*/ 388104030 h 360"/>
                    <a:gd name="T78" fmla="*/ 700603982 w 391"/>
                    <a:gd name="T79" fmla="*/ 362902476 h 360"/>
                    <a:gd name="T80" fmla="*/ 725805556 w 391"/>
                    <a:gd name="T81" fmla="*/ 337700922 h 360"/>
                    <a:gd name="T82" fmla="*/ 751007131 w 391"/>
                    <a:gd name="T83" fmla="*/ 309978419 h 360"/>
                    <a:gd name="T84" fmla="*/ 751007131 w 391"/>
                    <a:gd name="T85" fmla="*/ 337700922 h 360"/>
                    <a:gd name="T86" fmla="*/ 751007131 w 391"/>
                    <a:gd name="T87" fmla="*/ 309978419 h 360"/>
                    <a:gd name="T88" fmla="*/ 803931233 w 391"/>
                    <a:gd name="T89" fmla="*/ 259575311 h 360"/>
                    <a:gd name="T90" fmla="*/ 803931233 w 391"/>
                    <a:gd name="T91" fmla="*/ 231854396 h 360"/>
                    <a:gd name="T92" fmla="*/ 829132807 w 391"/>
                    <a:gd name="T93" fmla="*/ 206652792 h 360"/>
                    <a:gd name="T94" fmla="*/ 829132807 w 391"/>
                    <a:gd name="T95" fmla="*/ 231854396 h 360"/>
                    <a:gd name="T96" fmla="*/ 829132807 w 391"/>
                    <a:gd name="T97" fmla="*/ 181451238 h 360"/>
                    <a:gd name="T98" fmla="*/ 854334581 w 391"/>
                    <a:gd name="T99" fmla="*/ 156249684 h 360"/>
                    <a:gd name="T100" fmla="*/ 854334581 w 391"/>
                    <a:gd name="T101" fmla="*/ 181451238 h 360"/>
                    <a:gd name="T102" fmla="*/ 854334581 w 391"/>
                    <a:gd name="T103" fmla="*/ 156249684 h 360"/>
                    <a:gd name="T104" fmla="*/ 882055520 w 391"/>
                    <a:gd name="T105" fmla="*/ 128527181 h 360"/>
                    <a:gd name="T106" fmla="*/ 882055520 w 391"/>
                    <a:gd name="T107" fmla="*/ 156249684 h 360"/>
                    <a:gd name="T108" fmla="*/ 882055520 w 391"/>
                    <a:gd name="T109" fmla="*/ 128527181 h 360"/>
                    <a:gd name="T110" fmla="*/ 932458669 w 391"/>
                    <a:gd name="T111" fmla="*/ 78124048 h 360"/>
                    <a:gd name="T112" fmla="*/ 932458669 w 391"/>
                    <a:gd name="T113" fmla="*/ 50403120 h 360"/>
                    <a:gd name="T114" fmla="*/ 960181196 w 391"/>
                    <a:gd name="T115" fmla="*/ 25201560 h 360"/>
                    <a:gd name="T116" fmla="*/ 960181196 w 391"/>
                    <a:gd name="T117" fmla="*/ 50403120 h 360"/>
                    <a:gd name="T118" fmla="*/ 960181196 w 391"/>
                    <a:gd name="T119" fmla="*/ 0 h 360"/>
                    <a:gd name="T120" fmla="*/ 985382770 w 391"/>
                    <a:gd name="T121" fmla="*/ 0 h 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1"/>
                    <a:gd name="T184" fmla="*/ 0 h 360"/>
                    <a:gd name="T185" fmla="*/ 391 w 391"/>
                    <a:gd name="T186" fmla="*/ 360 h 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1" h="360">
                      <a:moveTo>
                        <a:pt x="0" y="360"/>
                      </a:moveTo>
                      <a:lnTo>
                        <a:pt x="0" y="360"/>
                      </a:lnTo>
                      <a:lnTo>
                        <a:pt x="10" y="350"/>
                      </a:lnTo>
                      <a:lnTo>
                        <a:pt x="21" y="339"/>
                      </a:lnTo>
                      <a:lnTo>
                        <a:pt x="41" y="319"/>
                      </a:lnTo>
                      <a:lnTo>
                        <a:pt x="41" y="308"/>
                      </a:lnTo>
                      <a:lnTo>
                        <a:pt x="51" y="298"/>
                      </a:lnTo>
                      <a:lnTo>
                        <a:pt x="62" y="288"/>
                      </a:lnTo>
                      <a:lnTo>
                        <a:pt x="82" y="267"/>
                      </a:lnTo>
                      <a:lnTo>
                        <a:pt x="82" y="257"/>
                      </a:lnTo>
                      <a:lnTo>
                        <a:pt x="103" y="236"/>
                      </a:lnTo>
                      <a:lnTo>
                        <a:pt x="103" y="216"/>
                      </a:lnTo>
                      <a:lnTo>
                        <a:pt x="123" y="195"/>
                      </a:lnTo>
                      <a:lnTo>
                        <a:pt x="123" y="164"/>
                      </a:lnTo>
                      <a:lnTo>
                        <a:pt x="134" y="154"/>
                      </a:lnTo>
                      <a:lnTo>
                        <a:pt x="134" y="123"/>
                      </a:lnTo>
                      <a:lnTo>
                        <a:pt x="154" y="103"/>
                      </a:lnTo>
                      <a:lnTo>
                        <a:pt x="144" y="103"/>
                      </a:lnTo>
                      <a:lnTo>
                        <a:pt x="154" y="236"/>
                      </a:lnTo>
                      <a:lnTo>
                        <a:pt x="165" y="247"/>
                      </a:lnTo>
                      <a:lnTo>
                        <a:pt x="165" y="360"/>
                      </a:lnTo>
                      <a:lnTo>
                        <a:pt x="175" y="350"/>
                      </a:lnTo>
                      <a:lnTo>
                        <a:pt x="175" y="308"/>
                      </a:lnTo>
                      <a:lnTo>
                        <a:pt x="185" y="308"/>
                      </a:lnTo>
                      <a:lnTo>
                        <a:pt x="195" y="319"/>
                      </a:lnTo>
                      <a:lnTo>
                        <a:pt x="195" y="308"/>
                      </a:lnTo>
                      <a:lnTo>
                        <a:pt x="206" y="298"/>
                      </a:lnTo>
                      <a:lnTo>
                        <a:pt x="206" y="278"/>
                      </a:lnTo>
                      <a:lnTo>
                        <a:pt x="216" y="267"/>
                      </a:lnTo>
                      <a:lnTo>
                        <a:pt x="216" y="247"/>
                      </a:lnTo>
                      <a:lnTo>
                        <a:pt x="237" y="226"/>
                      </a:lnTo>
                      <a:lnTo>
                        <a:pt x="237" y="206"/>
                      </a:lnTo>
                      <a:lnTo>
                        <a:pt x="247" y="195"/>
                      </a:lnTo>
                      <a:lnTo>
                        <a:pt x="247" y="206"/>
                      </a:lnTo>
                      <a:lnTo>
                        <a:pt x="247" y="185"/>
                      </a:lnTo>
                      <a:lnTo>
                        <a:pt x="257" y="175"/>
                      </a:lnTo>
                      <a:lnTo>
                        <a:pt x="278" y="154"/>
                      </a:lnTo>
                      <a:lnTo>
                        <a:pt x="278" y="144"/>
                      </a:lnTo>
                      <a:lnTo>
                        <a:pt x="288" y="134"/>
                      </a:lnTo>
                      <a:lnTo>
                        <a:pt x="298" y="123"/>
                      </a:lnTo>
                      <a:lnTo>
                        <a:pt x="298" y="134"/>
                      </a:lnTo>
                      <a:lnTo>
                        <a:pt x="298" y="123"/>
                      </a:lnTo>
                      <a:lnTo>
                        <a:pt x="319" y="103"/>
                      </a:lnTo>
                      <a:lnTo>
                        <a:pt x="319" y="92"/>
                      </a:lnTo>
                      <a:lnTo>
                        <a:pt x="329" y="82"/>
                      </a:lnTo>
                      <a:lnTo>
                        <a:pt x="329" y="92"/>
                      </a:lnTo>
                      <a:lnTo>
                        <a:pt x="329" y="72"/>
                      </a:lnTo>
                      <a:lnTo>
                        <a:pt x="339" y="62"/>
                      </a:lnTo>
                      <a:lnTo>
                        <a:pt x="339" y="72"/>
                      </a:lnTo>
                      <a:lnTo>
                        <a:pt x="339" y="62"/>
                      </a:lnTo>
                      <a:lnTo>
                        <a:pt x="350" y="51"/>
                      </a:lnTo>
                      <a:lnTo>
                        <a:pt x="350" y="62"/>
                      </a:lnTo>
                      <a:lnTo>
                        <a:pt x="350" y="51"/>
                      </a:lnTo>
                      <a:lnTo>
                        <a:pt x="370" y="31"/>
                      </a:lnTo>
                      <a:lnTo>
                        <a:pt x="370" y="20"/>
                      </a:lnTo>
                      <a:lnTo>
                        <a:pt x="381" y="10"/>
                      </a:lnTo>
                      <a:lnTo>
                        <a:pt x="381" y="20"/>
                      </a:lnTo>
                      <a:lnTo>
                        <a:pt x="381" y="0"/>
                      </a:lnTo>
                      <a:lnTo>
                        <a:pt x="391" y="0"/>
                      </a:lnTo>
                    </a:path>
                  </a:pathLst>
                </a:custGeom>
                <a:noFill/>
                <a:ln w="19050">
                  <a:solidFill>
                    <a:srgbClr val="000000"/>
                  </a:solidFill>
                  <a:prstDash val="solid"/>
                  <a:round/>
                  <a:headEnd/>
                  <a:tailEnd/>
                </a:ln>
              </p:spPr>
              <p:txBody>
                <a:bodyPr/>
                <a:lstStyle/>
                <a:p>
                  <a:endParaRPr lang="en-US"/>
                </a:p>
              </p:txBody>
            </p:sp>
          </p:grpSp>
          <p:grpSp>
            <p:nvGrpSpPr>
              <p:cNvPr id="136" name="Group 440"/>
              <p:cNvGrpSpPr/>
              <p:nvPr/>
            </p:nvGrpSpPr>
            <p:grpSpPr>
              <a:xfrm>
                <a:off x="3814266" y="1295400"/>
                <a:ext cx="1011734" cy="3262313"/>
                <a:chOff x="3814266" y="1295400"/>
                <a:chExt cx="1011734" cy="3262313"/>
              </a:xfrm>
              <a:solidFill>
                <a:schemeClr val="bg1"/>
              </a:solidFill>
            </p:grpSpPr>
            <p:sp>
              <p:nvSpPr>
                <p:cNvPr id="148" name="Rectangle 123"/>
                <p:cNvSpPr>
                  <a:spLocks noChangeArrowheads="1"/>
                </p:cNvSpPr>
                <p:nvPr/>
              </p:nvSpPr>
              <p:spPr bwMode="auto">
                <a:xfrm>
                  <a:off x="4419600" y="4344988"/>
                  <a:ext cx="400050" cy="212725"/>
                </a:xfrm>
                <a:prstGeom prst="rect">
                  <a:avLst/>
                </a:prstGeom>
                <a:grpFill/>
                <a:ln w="9525">
                  <a:noFill/>
                  <a:miter lim="800000"/>
                  <a:headEnd/>
                  <a:tailEnd/>
                </a:ln>
              </p:spPr>
              <p:txBody>
                <a:bodyPr wrap="none" lIns="0" tIns="0" rIns="0" bIns="0">
                  <a:spAutoFit/>
                </a:bodyPr>
                <a:lstStyle/>
                <a:p>
                  <a:r>
                    <a:rPr lang="en-US" altLang="ko-KR" sz="1400" dirty="0">
                      <a:solidFill>
                        <a:srgbClr val="000000"/>
                      </a:solidFill>
                      <a:latin typeface="Times New Roman" pitchFamily="18" charset="0"/>
                      <a:ea typeface="Gulim" pitchFamily="34" charset="-127"/>
                    </a:rPr>
                    <a:t>0.001</a:t>
                  </a:r>
                  <a:endParaRPr lang="en-US" altLang="ko-KR" sz="1400" dirty="0">
                    <a:latin typeface="Times New Roman" pitchFamily="18" charset="0"/>
                    <a:ea typeface="Gulim" pitchFamily="34" charset="-127"/>
                  </a:endParaRPr>
                </a:p>
              </p:txBody>
            </p:sp>
            <p:sp>
              <p:nvSpPr>
                <p:cNvPr id="149" name="Rectangle 145"/>
                <p:cNvSpPr>
                  <a:spLocks noChangeArrowheads="1"/>
                </p:cNvSpPr>
                <p:nvPr/>
              </p:nvSpPr>
              <p:spPr bwMode="auto">
                <a:xfrm>
                  <a:off x="4511675" y="3767138"/>
                  <a:ext cx="31115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0.01</a:t>
                  </a:r>
                  <a:endParaRPr lang="en-US" altLang="ko-KR" sz="1400">
                    <a:latin typeface="Times New Roman" pitchFamily="18" charset="0"/>
                    <a:ea typeface="Gulim" pitchFamily="34" charset="-127"/>
                  </a:endParaRPr>
                </a:p>
              </p:txBody>
            </p:sp>
            <p:sp>
              <p:nvSpPr>
                <p:cNvPr id="150" name="Rectangle 167"/>
                <p:cNvSpPr>
                  <a:spLocks noChangeArrowheads="1"/>
                </p:cNvSpPr>
                <p:nvPr/>
              </p:nvSpPr>
              <p:spPr bwMode="auto">
                <a:xfrm>
                  <a:off x="4603750" y="3154363"/>
                  <a:ext cx="222250" cy="212725"/>
                </a:xfrm>
                <a:prstGeom prst="rect">
                  <a:avLst/>
                </a:prstGeom>
                <a:grpFill/>
                <a:ln w="9525">
                  <a:noFill/>
                  <a:miter lim="800000"/>
                  <a:headEnd/>
                  <a:tailEnd/>
                </a:ln>
              </p:spPr>
              <p:txBody>
                <a:bodyPr wrap="none" lIns="0" tIns="0" rIns="0" bIns="0">
                  <a:spAutoFit/>
                </a:bodyPr>
                <a:lstStyle/>
                <a:p>
                  <a:r>
                    <a:rPr lang="en-US" altLang="ko-KR" sz="1400" dirty="0">
                      <a:solidFill>
                        <a:srgbClr val="000000"/>
                      </a:solidFill>
                      <a:latin typeface="Times New Roman" pitchFamily="18" charset="0"/>
                      <a:ea typeface="Gulim" pitchFamily="34" charset="-127"/>
                    </a:rPr>
                    <a:t>0.1</a:t>
                  </a:r>
                  <a:endParaRPr lang="en-US" altLang="ko-KR" sz="1400" dirty="0">
                    <a:latin typeface="Times New Roman" pitchFamily="18" charset="0"/>
                    <a:ea typeface="Gulim" pitchFamily="34" charset="-127"/>
                  </a:endParaRPr>
                </a:p>
              </p:txBody>
            </p:sp>
            <p:sp>
              <p:nvSpPr>
                <p:cNvPr id="151" name="Rectangle 189"/>
                <p:cNvSpPr>
                  <a:spLocks noChangeArrowheads="1"/>
                </p:cNvSpPr>
                <p:nvPr/>
              </p:nvSpPr>
              <p:spPr bwMode="auto">
                <a:xfrm>
                  <a:off x="4691063" y="2576513"/>
                  <a:ext cx="889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152" name="Rectangle 212"/>
                <p:cNvSpPr>
                  <a:spLocks noChangeArrowheads="1"/>
                </p:cNvSpPr>
                <p:nvPr/>
              </p:nvSpPr>
              <p:spPr bwMode="auto">
                <a:xfrm>
                  <a:off x="4603750" y="1873250"/>
                  <a:ext cx="1778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153" name="Rectangle 234"/>
                <p:cNvSpPr>
                  <a:spLocks noChangeArrowheads="1"/>
                </p:cNvSpPr>
                <p:nvPr/>
              </p:nvSpPr>
              <p:spPr bwMode="auto">
                <a:xfrm>
                  <a:off x="4511675" y="1295400"/>
                  <a:ext cx="2667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154" name="Text Box 207"/>
                <p:cNvSpPr txBox="1">
                  <a:spLocks noChangeArrowheads="1"/>
                </p:cNvSpPr>
                <p:nvPr/>
              </p:nvSpPr>
              <p:spPr bwMode="auto">
                <a:xfrm rot="16200000">
                  <a:off x="2494260" y="2794794"/>
                  <a:ext cx="2976562" cy="336550"/>
                </a:xfrm>
                <a:prstGeom prst="rect">
                  <a:avLst/>
                </a:prstGeom>
                <a:grpFill/>
                <a:ln w="9525">
                  <a:noFill/>
                  <a:miter lim="800000"/>
                  <a:headEnd/>
                  <a:tailEnd/>
                </a:ln>
              </p:spPr>
              <p:txBody>
                <a:bodyPr wrap="none">
                  <a:spAutoFit/>
                </a:bodyPr>
                <a:lstStyle/>
                <a:p>
                  <a:r>
                    <a:rPr lang="en-US" altLang="ko-KR" sz="1600" dirty="0">
                      <a:latin typeface="Times New Roman" pitchFamily="18" charset="0"/>
                      <a:ea typeface="Gulim" pitchFamily="34" charset="-127"/>
                    </a:rPr>
                    <a:t>Input Impedance at an IC port [</a:t>
                  </a:r>
                  <a:r>
                    <a:rPr lang="el-GR" altLang="ko-KR" sz="1600" dirty="0">
                      <a:latin typeface="Times New Roman" pitchFamily="18" charset="0"/>
                    </a:rPr>
                    <a:t>Ω</a:t>
                  </a:r>
                  <a:r>
                    <a:rPr lang="en-US" altLang="ko-KR" sz="1600" dirty="0">
                      <a:latin typeface="Times New Roman" pitchFamily="18" charset="0"/>
                      <a:ea typeface="Gulim" pitchFamily="34" charset="-127"/>
                    </a:rPr>
                    <a:t>]</a:t>
                  </a:r>
                  <a:endParaRPr lang="en-US" altLang="ko-KR" sz="1600" baseline="-25000" dirty="0">
                    <a:latin typeface="Times New Roman" pitchFamily="18" charset="0"/>
                    <a:ea typeface="Gulim" pitchFamily="34" charset="-127"/>
                  </a:endParaRPr>
                </a:p>
              </p:txBody>
            </p:sp>
          </p:grpSp>
          <p:grpSp>
            <p:nvGrpSpPr>
              <p:cNvPr id="137" name="Group 441"/>
              <p:cNvGrpSpPr/>
              <p:nvPr/>
            </p:nvGrpSpPr>
            <p:grpSpPr>
              <a:xfrm>
                <a:off x="4986338" y="4670425"/>
                <a:ext cx="3416300" cy="542925"/>
                <a:chOff x="4986338" y="4670425"/>
                <a:chExt cx="3416300" cy="542925"/>
              </a:xfrm>
            </p:grpSpPr>
            <p:sp>
              <p:nvSpPr>
                <p:cNvPr id="142" name="Rectangle 19"/>
                <p:cNvSpPr>
                  <a:spLocks noChangeArrowheads="1"/>
                </p:cNvSpPr>
                <p:nvPr/>
              </p:nvSpPr>
              <p:spPr bwMode="auto">
                <a:xfrm>
                  <a:off x="4986338" y="4670425"/>
                  <a:ext cx="2222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0.1</a:t>
                  </a:r>
                  <a:endParaRPr lang="en-US" altLang="ko-KR" sz="1400">
                    <a:latin typeface="Times New Roman" pitchFamily="18" charset="0"/>
                    <a:ea typeface="Gulim" pitchFamily="34" charset="-127"/>
                  </a:endParaRPr>
                </a:p>
              </p:txBody>
            </p:sp>
            <p:sp>
              <p:nvSpPr>
                <p:cNvPr id="143" name="Rectangle 41"/>
                <p:cNvSpPr>
                  <a:spLocks noChangeArrowheads="1"/>
                </p:cNvSpPr>
                <p:nvPr/>
              </p:nvSpPr>
              <p:spPr bwMode="auto">
                <a:xfrm>
                  <a:off x="5795963" y="4670425"/>
                  <a:ext cx="889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144" name="Rectangle 63"/>
                <p:cNvSpPr>
                  <a:spLocks noChangeArrowheads="1"/>
                </p:cNvSpPr>
                <p:nvPr/>
              </p:nvSpPr>
              <p:spPr bwMode="auto">
                <a:xfrm>
                  <a:off x="6530975" y="4670425"/>
                  <a:ext cx="1778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145" name="Rectangle 85"/>
                <p:cNvSpPr>
                  <a:spLocks noChangeArrowheads="1"/>
                </p:cNvSpPr>
                <p:nvPr/>
              </p:nvSpPr>
              <p:spPr bwMode="auto">
                <a:xfrm>
                  <a:off x="7304088" y="4670425"/>
                  <a:ext cx="2667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146" name="Rectangle 107"/>
                <p:cNvSpPr>
                  <a:spLocks noChangeArrowheads="1"/>
                </p:cNvSpPr>
                <p:nvPr/>
              </p:nvSpPr>
              <p:spPr bwMode="auto">
                <a:xfrm>
                  <a:off x="8047038" y="4670425"/>
                  <a:ext cx="3556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1000</a:t>
                  </a:r>
                  <a:endParaRPr lang="en-US" altLang="ko-KR" sz="1400">
                    <a:latin typeface="Times New Roman" pitchFamily="18" charset="0"/>
                    <a:ea typeface="Gulim" pitchFamily="34" charset="-127"/>
                  </a:endParaRPr>
                </a:p>
              </p:txBody>
            </p:sp>
            <p:sp>
              <p:nvSpPr>
                <p:cNvPr id="147" name="Text Box 207"/>
                <p:cNvSpPr txBox="1">
                  <a:spLocks noChangeArrowheads="1"/>
                </p:cNvSpPr>
                <p:nvPr/>
              </p:nvSpPr>
              <p:spPr bwMode="auto">
                <a:xfrm>
                  <a:off x="6186488" y="4876800"/>
                  <a:ext cx="1647825" cy="336550"/>
                </a:xfrm>
                <a:prstGeom prst="rect">
                  <a:avLst/>
                </a:prstGeom>
                <a:noFill/>
                <a:ln w="9525">
                  <a:noFill/>
                  <a:miter lim="800000"/>
                  <a:headEnd/>
                  <a:tailEnd/>
                </a:ln>
              </p:spPr>
              <p:txBody>
                <a:bodyPr wrap="none">
                  <a:spAutoFit/>
                </a:bodyPr>
                <a:lstStyle/>
                <a:p>
                  <a:r>
                    <a:rPr lang="en-US" altLang="ko-KR" sz="1600">
                      <a:latin typeface="Times New Roman" pitchFamily="18" charset="0"/>
                      <a:ea typeface="Gulim" pitchFamily="34" charset="-127"/>
                    </a:rPr>
                    <a:t>Frequency [MHz]</a:t>
                  </a:r>
                  <a:endParaRPr lang="en-US" altLang="ko-KR" sz="1600" baseline="-25000">
                    <a:latin typeface="Times New Roman" pitchFamily="18" charset="0"/>
                    <a:ea typeface="Gulim" pitchFamily="34" charset="-127"/>
                  </a:endParaRPr>
                </a:p>
              </p:txBody>
            </p:sp>
          </p:grpSp>
        </p:grpSp>
        <p:cxnSp>
          <p:nvCxnSpPr>
            <p:cNvPr id="377" name="Straight Connector 376"/>
            <p:cNvCxnSpPr/>
            <p:nvPr/>
          </p:nvCxnSpPr>
          <p:spPr bwMode="auto">
            <a:xfrm>
              <a:off x="6347819" y="1495132"/>
              <a:ext cx="210042" cy="0"/>
            </a:xfrm>
            <a:prstGeom prst="line">
              <a:avLst/>
            </a:prstGeom>
            <a:noFill/>
            <a:ln w="28575" cap="flat" cmpd="sng" algn="ctr">
              <a:solidFill>
                <a:schemeClr val="tx1"/>
              </a:solidFill>
              <a:prstDash val="solid"/>
              <a:round/>
              <a:headEnd type="none" w="med" len="med"/>
              <a:tailEnd type="none" w="med" len="med"/>
            </a:ln>
            <a:effectLst/>
          </p:spPr>
        </p:cxnSp>
        <p:sp>
          <p:nvSpPr>
            <p:cNvPr id="378" name="TextBox 377"/>
            <p:cNvSpPr txBox="1"/>
            <p:nvPr/>
          </p:nvSpPr>
          <p:spPr>
            <a:xfrm>
              <a:off x="6561246" y="1348310"/>
              <a:ext cx="1282722" cy="338554"/>
            </a:xfrm>
            <a:prstGeom prst="rect">
              <a:avLst/>
            </a:prstGeom>
            <a:noFill/>
          </p:spPr>
          <p:txBody>
            <a:bodyPr wrap="none" rtlCol="0">
              <a:spAutoFit/>
            </a:bodyPr>
            <a:lstStyle/>
            <a:p>
              <a:r>
                <a:rPr lang="en-US" sz="1600" dirty="0" smtClean="0"/>
                <a:t>measurement</a:t>
              </a:r>
              <a:endParaRPr lang="en-US" sz="1600" dirty="0"/>
            </a:p>
          </p:txBody>
        </p:sp>
        <p:cxnSp>
          <p:nvCxnSpPr>
            <p:cNvPr id="379" name="Straight Connector 378"/>
            <p:cNvCxnSpPr/>
            <p:nvPr/>
          </p:nvCxnSpPr>
          <p:spPr bwMode="auto">
            <a:xfrm>
              <a:off x="6344771" y="1684108"/>
              <a:ext cx="210042" cy="0"/>
            </a:xfrm>
            <a:prstGeom prst="line">
              <a:avLst/>
            </a:prstGeom>
            <a:noFill/>
            <a:ln w="28575" cap="flat" cmpd="sng" algn="ctr">
              <a:solidFill>
                <a:srgbClr val="0033CC"/>
              </a:solidFill>
              <a:prstDash val="solid"/>
              <a:round/>
              <a:headEnd type="none" w="med" len="med"/>
              <a:tailEnd type="none" w="med" len="med"/>
            </a:ln>
            <a:effectLst/>
          </p:spPr>
        </p:cxnSp>
        <p:sp>
          <p:nvSpPr>
            <p:cNvPr id="380" name="TextBox 379"/>
            <p:cNvSpPr txBox="1"/>
            <p:nvPr/>
          </p:nvSpPr>
          <p:spPr>
            <a:xfrm>
              <a:off x="6559550" y="1537286"/>
              <a:ext cx="1042273" cy="338554"/>
            </a:xfrm>
            <a:prstGeom prst="rect">
              <a:avLst/>
            </a:prstGeom>
            <a:noFill/>
          </p:spPr>
          <p:txBody>
            <a:bodyPr wrap="none" rtlCol="0">
              <a:spAutoFit/>
            </a:bodyPr>
            <a:lstStyle/>
            <a:p>
              <a:pPr algn="l"/>
              <a:r>
                <a:rPr lang="en-US" sz="1600" dirty="0" smtClean="0"/>
                <a:t>Eq. circuit</a:t>
              </a:r>
              <a:endParaRPr lang="en-US" sz="1600" dirty="0"/>
            </a:p>
          </p:txBody>
        </p:sp>
        <p:sp>
          <p:nvSpPr>
            <p:cNvPr id="3" name="TextBox 2"/>
            <p:cNvSpPr txBox="1"/>
            <p:nvPr/>
          </p:nvSpPr>
          <p:spPr>
            <a:xfrm>
              <a:off x="6231425" y="1988904"/>
              <a:ext cx="1428596" cy="369332"/>
            </a:xfrm>
            <a:prstGeom prst="rect">
              <a:avLst/>
            </a:prstGeom>
            <a:noFill/>
          </p:spPr>
          <p:txBody>
            <a:bodyPr wrap="none" rtlCol="0">
              <a:spAutoFit/>
            </a:bodyPr>
            <a:lstStyle/>
            <a:p>
              <a:r>
                <a:rPr lang="en-US" sz="1800" dirty="0" smtClean="0"/>
                <a:t>28 layer PCB</a:t>
              </a:r>
              <a:endParaRPr lang="en-US" sz="1800" dirty="0"/>
            </a:p>
          </p:txBody>
        </p:sp>
      </p:grpSp>
      <p:grpSp>
        <p:nvGrpSpPr>
          <p:cNvPr id="6" name="Group 5"/>
          <p:cNvGrpSpPr/>
          <p:nvPr/>
        </p:nvGrpSpPr>
        <p:grpSpPr>
          <a:xfrm>
            <a:off x="4205934" y="1336877"/>
            <a:ext cx="4010720" cy="2558924"/>
            <a:chOff x="-184042" y="4399497"/>
            <a:chExt cx="3620174" cy="2469178"/>
          </a:xfrm>
        </p:grpSpPr>
        <p:pic>
          <p:nvPicPr>
            <p:cNvPr id="131" name="Picture 130"/>
            <p:cNvPicPr>
              <a:picLocks noChangeAspect="1"/>
            </p:cNvPicPr>
            <p:nvPr/>
          </p:nvPicPr>
          <p:blipFill>
            <a:blip r:embed="rId3"/>
            <a:stretch>
              <a:fillRect/>
            </a:stretch>
          </p:blipFill>
          <p:spPr>
            <a:xfrm>
              <a:off x="-184042" y="4399497"/>
              <a:ext cx="3620174" cy="2469178"/>
            </a:xfrm>
            <a:prstGeom prst="rect">
              <a:avLst/>
            </a:prstGeom>
          </p:spPr>
        </p:pic>
        <p:sp>
          <p:nvSpPr>
            <p:cNvPr id="376" name="TextBox 375"/>
            <p:cNvSpPr txBox="1"/>
            <p:nvPr/>
          </p:nvSpPr>
          <p:spPr>
            <a:xfrm>
              <a:off x="1504825" y="5765465"/>
              <a:ext cx="1313180" cy="369332"/>
            </a:xfrm>
            <a:prstGeom prst="rect">
              <a:avLst/>
            </a:prstGeom>
            <a:noFill/>
          </p:spPr>
          <p:txBody>
            <a:bodyPr wrap="none" rtlCol="0">
              <a:spAutoFit/>
            </a:bodyPr>
            <a:lstStyle/>
            <a:p>
              <a:r>
                <a:rPr lang="en-US" sz="1800" dirty="0"/>
                <a:t>6</a:t>
              </a:r>
              <a:r>
                <a:rPr lang="en-US" sz="1800" dirty="0" smtClean="0"/>
                <a:t> layer PCB</a:t>
              </a:r>
              <a:endParaRPr lang="en-US" sz="1800" dirty="0"/>
            </a:p>
          </p:txBody>
        </p:sp>
      </p:grpSp>
      <p:grpSp>
        <p:nvGrpSpPr>
          <p:cNvPr id="14" name="Group 13"/>
          <p:cNvGrpSpPr/>
          <p:nvPr/>
        </p:nvGrpSpPr>
        <p:grpSpPr>
          <a:xfrm>
            <a:off x="3821977" y="4043531"/>
            <a:ext cx="5098736" cy="2770313"/>
            <a:chOff x="3776494" y="3809463"/>
            <a:chExt cx="5098736" cy="2770313"/>
          </a:xfrm>
        </p:grpSpPr>
        <p:pic>
          <p:nvPicPr>
            <p:cNvPr id="5" name="Picture 4"/>
            <p:cNvPicPr>
              <a:picLocks noChangeAspect="1"/>
            </p:cNvPicPr>
            <p:nvPr/>
          </p:nvPicPr>
          <p:blipFill>
            <a:blip r:embed="rId4"/>
            <a:stretch>
              <a:fillRect/>
            </a:stretch>
          </p:blipFill>
          <p:spPr>
            <a:xfrm>
              <a:off x="3776494" y="3809463"/>
              <a:ext cx="5098736" cy="2770313"/>
            </a:xfrm>
            <a:prstGeom prst="rect">
              <a:avLst/>
            </a:prstGeom>
          </p:spPr>
        </p:pic>
        <p:sp>
          <p:nvSpPr>
            <p:cNvPr id="8" name="TextBox 7"/>
            <p:cNvSpPr txBox="1"/>
            <p:nvPr/>
          </p:nvSpPr>
          <p:spPr>
            <a:xfrm>
              <a:off x="5059228" y="5704764"/>
              <a:ext cx="595035" cy="307777"/>
            </a:xfrm>
            <a:prstGeom prst="rect">
              <a:avLst/>
            </a:prstGeom>
            <a:noFill/>
          </p:spPr>
          <p:txBody>
            <a:bodyPr wrap="none" rtlCol="0">
              <a:spAutoFit/>
            </a:bodyPr>
            <a:lstStyle/>
            <a:p>
              <a:r>
                <a:rPr lang="en-US" sz="1400" dirty="0" smtClean="0"/>
                <a:t>VRM</a:t>
              </a:r>
              <a:endParaRPr lang="en-US" sz="1400" dirty="0"/>
            </a:p>
          </p:txBody>
        </p:sp>
        <p:sp>
          <p:nvSpPr>
            <p:cNvPr id="381" name="TextBox 380"/>
            <p:cNvSpPr txBox="1"/>
            <p:nvPr/>
          </p:nvSpPr>
          <p:spPr>
            <a:xfrm>
              <a:off x="5931221" y="5261212"/>
              <a:ext cx="675185" cy="523220"/>
            </a:xfrm>
            <a:prstGeom prst="rect">
              <a:avLst/>
            </a:prstGeom>
            <a:noFill/>
          </p:spPr>
          <p:txBody>
            <a:bodyPr wrap="none" rtlCol="0">
              <a:spAutoFit/>
            </a:bodyPr>
            <a:lstStyle/>
            <a:p>
              <a:pPr>
                <a:spcBef>
                  <a:spcPts val="0"/>
                </a:spcBef>
              </a:pPr>
              <a:r>
                <a:rPr lang="en-US" sz="1400" dirty="0" smtClean="0"/>
                <a:t>bulk</a:t>
              </a:r>
            </a:p>
            <a:p>
              <a:pPr>
                <a:spcBef>
                  <a:spcPts val="0"/>
                </a:spcBef>
              </a:pPr>
              <a:r>
                <a:rPr lang="en-US" sz="1400" dirty="0" err="1" smtClean="0"/>
                <a:t>decaps</a:t>
              </a:r>
              <a:endParaRPr lang="en-US" sz="1400" dirty="0"/>
            </a:p>
          </p:txBody>
        </p:sp>
        <p:sp>
          <p:nvSpPr>
            <p:cNvPr id="382" name="TextBox 381"/>
            <p:cNvSpPr txBox="1"/>
            <p:nvPr/>
          </p:nvSpPr>
          <p:spPr>
            <a:xfrm>
              <a:off x="6479407" y="4874054"/>
              <a:ext cx="1079142" cy="523220"/>
            </a:xfrm>
            <a:prstGeom prst="rect">
              <a:avLst/>
            </a:prstGeom>
            <a:noFill/>
          </p:spPr>
          <p:txBody>
            <a:bodyPr wrap="none" rtlCol="0">
              <a:spAutoFit/>
            </a:bodyPr>
            <a:lstStyle/>
            <a:p>
              <a:pPr>
                <a:spcBef>
                  <a:spcPts val="0"/>
                </a:spcBef>
              </a:pPr>
              <a:r>
                <a:rPr lang="en-US" sz="1400" dirty="0" smtClean="0"/>
                <a:t>0402 </a:t>
              </a:r>
              <a:r>
                <a:rPr lang="en-US" sz="1400" dirty="0" err="1" smtClean="0"/>
                <a:t>decaps</a:t>
              </a:r>
              <a:endParaRPr lang="en-US" sz="1400" dirty="0" smtClean="0"/>
            </a:p>
            <a:p>
              <a:pPr>
                <a:spcBef>
                  <a:spcPts val="0"/>
                </a:spcBef>
              </a:pPr>
              <a:r>
                <a:rPr lang="en-US" sz="1400" dirty="0" smtClean="0"/>
                <a:t> under IC</a:t>
              </a:r>
              <a:endParaRPr lang="en-US" sz="1400" dirty="0"/>
            </a:p>
          </p:txBody>
        </p:sp>
        <p:cxnSp>
          <p:nvCxnSpPr>
            <p:cNvPr id="10" name="Straight Arrow Connector 9"/>
            <p:cNvCxnSpPr/>
            <p:nvPr/>
          </p:nvCxnSpPr>
          <p:spPr bwMode="auto">
            <a:xfrm>
              <a:off x="7047929" y="5296212"/>
              <a:ext cx="0" cy="189497"/>
            </a:xfrm>
            <a:prstGeom prst="straightConnector1">
              <a:avLst/>
            </a:prstGeom>
            <a:noFill/>
            <a:ln w="9525" cap="flat" cmpd="sng" algn="ctr">
              <a:solidFill>
                <a:schemeClr val="tx1"/>
              </a:solidFill>
              <a:prstDash val="solid"/>
              <a:round/>
              <a:headEnd type="none" w="med" len="med"/>
              <a:tailEnd type="triangle"/>
            </a:ln>
            <a:effectLst/>
          </p:spPr>
        </p:cxnSp>
        <p:sp>
          <p:nvSpPr>
            <p:cNvPr id="13" name="Left Brace 12"/>
            <p:cNvSpPr/>
            <p:nvPr/>
          </p:nvSpPr>
          <p:spPr bwMode="auto">
            <a:xfrm rot="5400000">
              <a:off x="6917572" y="5200945"/>
              <a:ext cx="264548" cy="83407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sp>
        <p:nvSpPr>
          <p:cNvPr id="383" name="TextBox 382"/>
          <p:cNvSpPr txBox="1"/>
          <p:nvPr/>
        </p:nvSpPr>
        <p:spPr>
          <a:xfrm>
            <a:off x="1253532" y="4825287"/>
            <a:ext cx="1428596" cy="369332"/>
          </a:xfrm>
          <a:prstGeom prst="rect">
            <a:avLst/>
          </a:prstGeom>
          <a:noFill/>
        </p:spPr>
        <p:txBody>
          <a:bodyPr wrap="none" rtlCol="0">
            <a:spAutoFit/>
          </a:bodyPr>
          <a:lstStyle/>
          <a:p>
            <a:r>
              <a:rPr lang="en-US" sz="1800" dirty="0" smtClean="0"/>
              <a:t>44 layer PCB</a:t>
            </a:r>
            <a:endParaRPr lang="en-US" sz="1800" dirty="0"/>
          </a:p>
        </p:txBody>
      </p:sp>
      <p:sp>
        <p:nvSpPr>
          <p:cNvPr id="384" name="TextBox 383"/>
          <p:cNvSpPr txBox="1"/>
          <p:nvPr/>
        </p:nvSpPr>
        <p:spPr>
          <a:xfrm>
            <a:off x="5937591" y="4351632"/>
            <a:ext cx="1428596" cy="369332"/>
          </a:xfrm>
          <a:prstGeom prst="rect">
            <a:avLst/>
          </a:prstGeom>
          <a:noFill/>
        </p:spPr>
        <p:txBody>
          <a:bodyPr wrap="none" rtlCol="0">
            <a:spAutoFit/>
          </a:bodyPr>
          <a:lstStyle/>
          <a:p>
            <a:r>
              <a:rPr lang="en-US" sz="1800" dirty="0" smtClean="0"/>
              <a:t>18 layer PCB</a:t>
            </a:r>
            <a:endParaRPr lang="en-US" sz="1800" dirty="0"/>
          </a:p>
        </p:txBody>
      </p:sp>
      <p:sp>
        <p:nvSpPr>
          <p:cNvPr id="7" name="TextBox 6"/>
          <p:cNvSpPr txBox="1"/>
          <p:nvPr/>
        </p:nvSpPr>
        <p:spPr>
          <a:xfrm>
            <a:off x="4628091" y="285989"/>
            <a:ext cx="4401034" cy="923330"/>
          </a:xfrm>
          <a:prstGeom prst="rect">
            <a:avLst/>
          </a:prstGeom>
          <a:noFill/>
        </p:spPr>
        <p:txBody>
          <a:bodyPr wrap="square" rtlCol="0">
            <a:spAutoFit/>
          </a:bodyPr>
          <a:lstStyle/>
          <a:p>
            <a:pPr algn="l"/>
            <a:r>
              <a:rPr lang="en-US" sz="1800" dirty="0" smtClean="0"/>
              <a:t>Each of these production real PCBs use only a single layer for the power net area fill (with adjacent layers for power return ground).</a:t>
            </a:r>
            <a:endParaRPr lang="en-US" sz="1800" dirty="0"/>
          </a:p>
        </p:txBody>
      </p:sp>
    </p:spTree>
    <p:extLst>
      <p:ext uri="{BB962C8B-B14F-4D97-AF65-F5344CB8AC3E}">
        <p14:creationId xmlns:p14="http://schemas.microsoft.com/office/powerpoint/2010/main" val="41049336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3611"/>
            <a:ext cx="8622629" cy="842731"/>
          </a:xfrm>
        </p:spPr>
        <p:txBody>
          <a:bodyPr/>
          <a:lstStyle/>
          <a:p>
            <a:r>
              <a:rPr lang="en-US" dirty="0" smtClean="0"/>
              <a:t>Resulting Z</a:t>
            </a:r>
            <a:r>
              <a:rPr lang="en-US" baseline="-25000" dirty="0" smtClean="0"/>
              <a:t>PDN</a:t>
            </a:r>
            <a:r>
              <a:rPr lang="en-US" dirty="0" smtClean="0"/>
              <a:t> Response</a:t>
            </a:r>
            <a:endParaRPr lang="en-US" dirty="0"/>
          </a:p>
        </p:txBody>
      </p:sp>
      <p:pic>
        <p:nvPicPr>
          <p:cNvPr id="132" name="Picture 131"/>
          <p:cNvPicPr>
            <a:picLocks noChangeAspect="1"/>
          </p:cNvPicPr>
          <p:nvPr/>
        </p:nvPicPr>
        <p:blipFill>
          <a:blip r:embed="rId2"/>
          <a:stretch>
            <a:fillRect/>
          </a:stretch>
        </p:blipFill>
        <p:spPr>
          <a:xfrm>
            <a:off x="123167" y="3830172"/>
            <a:ext cx="3980754" cy="2985566"/>
          </a:xfrm>
          <a:prstGeom prst="rect">
            <a:avLst/>
          </a:prstGeom>
        </p:spPr>
      </p:pic>
      <p:grpSp>
        <p:nvGrpSpPr>
          <p:cNvPr id="6" name="Group 5"/>
          <p:cNvGrpSpPr/>
          <p:nvPr/>
        </p:nvGrpSpPr>
        <p:grpSpPr>
          <a:xfrm>
            <a:off x="4580421" y="1506007"/>
            <a:ext cx="4010720" cy="2558924"/>
            <a:chOff x="-184042" y="4399497"/>
            <a:chExt cx="3620174" cy="2469178"/>
          </a:xfrm>
        </p:grpSpPr>
        <p:pic>
          <p:nvPicPr>
            <p:cNvPr id="131" name="Picture 130"/>
            <p:cNvPicPr>
              <a:picLocks noChangeAspect="1"/>
            </p:cNvPicPr>
            <p:nvPr/>
          </p:nvPicPr>
          <p:blipFill>
            <a:blip r:embed="rId3"/>
            <a:stretch>
              <a:fillRect/>
            </a:stretch>
          </p:blipFill>
          <p:spPr>
            <a:xfrm>
              <a:off x="-184042" y="4399497"/>
              <a:ext cx="3620174" cy="2469178"/>
            </a:xfrm>
            <a:prstGeom prst="rect">
              <a:avLst/>
            </a:prstGeom>
          </p:spPr>
        </p:pic>
        <p:sp>
          <p:nvSpPr>
            <p:cNvPr id="376" name="TextBox 375"/>
            <p:cNvSpPr txBox="1"/>
            <p:nvPr/>
          </p:nvSpPr>
          <p:spPr>
            <a:xfrm>
              <a:off x="1504825" y="5765465"/>
              <a:ext cx="1313180" cy="369332"/>
            </a:xfrm>
            <a:prstGeom prst="rect">
              <a:avLst/>
            </a:prstGeom>
            <a:noFill/>
          </p:spPr>
          <p:txBody>
            <a:bodyPr wrap="none" rtlCol="0">
              <a:spAutoFit/>
            </a:bodyPr>
            <a:lstStyle/>
            <a:p>
              <a:r>
                <a:rPr lang="en-US" sz="1800" dirty="0"/>
                <a:t>6</a:t>
              </a:r>
              <a:r>
                <a:rPr lang="en-US" sz="1800" dirty="0" smtClean="0"/>
                <a:t> layer PCB</a:t>
              </a:r>
              <a:endParaRPr lang="en-US" sz="1800" dirty="0"/>
            </a:p>
          </p:txBody>
        </p:sp>
      </p:grpSp>
      <p:grpSp>
        <p:nvGrpSpPr>
          <p:cNvPr id="14" name="Group 13"/>
          <p:cNvGrpSpPr/>
          <p:nvPr/>
        </p:nvGrpSpPr>
        <p:grpSpPr>
          <a:xfrm>
            <a:off x="3821977" y="4043531"/>
            <a:ext cx="5098736" cy="2770313"/>
            <a:chOff x="3776494" y="3809463"/>
            <a:chExt cx="5098736" cy="2770313"/>
          </a:xfrm>
        </p:grpSpPr>
        <p:pic>
          <p:nvPicPr>
            <p:cNvPr id="5" name="Picture 4"/>
            <p:cNvPicPr>
              <a:picLocks noChangeAspect="1"/>
            </p:cNvPicPr>
            <p:nvPr/>
          </p:nvPicPr>
          <p:blipFill>
            <a:blip r:embed="rId4"/>
            <a:stretch>
              <a:fillRect/>
            </a:stretch>
          </p:blipFill>
          <p:spPr>
            <a:xfrm>
              <a:off x="3776494" y="3809463"/>
              <a:ext cx="5098736" cy="2770313"/>
            </a:xfrm>
            <a:prstGeom prst="rect">
              <a:avLst/>
            </a:prstGeom>
          </p:spPr>
        </p:pic>
        <p:sp>
          <p:nvSpPr>
            <p:cNvPr id="8" name="TextBox 7"/>
            <p:cNvSpPr txBox="1"/>
            <p:nvPr/>
          </p:nvSpPr>
          <p:spPr>
            <a:xfrm>
              <a:off x="5059228" y="5704764"/>
              <a:ext cx="595035" cy="307777"/>
            </a:xfrm>
            <a:prstGeom prst="rect">
              <a:avLst/>
            </a:prstGeom>
            <a:noFill/>
          </p:spPr>
          <p:txBody>
            <a:bodyPr wrap="none" rtlCol="0">
              <a:spAutoFit/>
            </a:bodyPr>
            <a:lstStyle/>
            <a:p>
              <a:r>
                <a:rPr lang="en-US" sz="1400" dirty="0" smtClean="0"/>
                <a:t>VRM</a:t>
              </a:r>
              <a:endParaRPr lang="en-US" sz="1400" dirty="0"/>
            </a:p>
          </p:txBody>
        </p:sp>
        <p:sp>
          <p:nvSpPr>
            <p:cNvPr id="381" name="TextBox 380"/>
            <p:cNvSpPr txBox="1"/>
            <p:nvPr/>
          </p:nvSpPr>
          <p:spPr>
            <a:xfrm>
              <a:off x="5931221" y="5261212"/>
              <a:ext cx="675185" cy="523220"/>
            </a:xfrm>
            <a:prstGeom prst="rect">
              <a:avLst/>
            </a:prstGeom>
            <a:noFill/>
          </p:spPr>
          <p:txBody>
            <a:bodyPr wrap="none" rtlCol="0">
              <a:spAutoFit/>
            </a:bodyPr>
            <a:lstStyle/>
            <a:p>
              <a:pPr>
                <a:spcBef>
                  <a:spcPts val="0"/>
                </a:spcBef>
              </a:pPr>
              <a:r>
                <a:rPr lang="en-US" sz="1400" dirty="0" smtClean="0"/>
                <a:t>bulk</a:t>
              </a:r>
            </a:p>
            <a:p>
              <a:pPr>
                <a:spcBef>
                  <a:spcPts val="0"/>
                </a:spcBef>
              </a:pPr>
              <a:r>
                <a:rPr lang="en-US" sz="1400" dirty="0" err="1" smtClean="0"/>
                <a:t>decaps</a:t>
              </a:r>
              <a:endParaRPr lang="en-US" sz="1400" dirty="0"/>
            </a:p>
          </p:txBody>
        </p:sp>
        <p:sp>
          <p:nvSpPr>
            <p:cNvPr id="382" name="TextBox 381"/>
            <p:cNvSpPr txBox="1"/>
            <p:nvPr/>
          </p:nvSpPr>
          <p:spPr>
            <a:xfrm>
              <a:off x="6479407" y="4874054"/>
              <a:ext cx="1079142" cy="523220"/>
            </a:xfrm>
            <a:prstGeom prst="rect">
              <a:avLst/>
            </a:prstGeom>
            <a:noFill/>
          </p:spPr>
          <p:txBody>
            <a:bodyPr wrap="none" rtlCol="0">
              <a:spAutoFit/>
            </a:bodyPr>
            <a:lstStyle/>
            <a:p>
              <a:pPr>
                <a:spcBef>
                  <a:spcPts val="0"/>
                </a:spcBef>
              </a:pPr>
              <a:r>
                <a:rPr lang="en-US" sz="1400" dirty="0" smtClean="0"/>
                <a:t>0402 </a:t>
              </a:r>
              <a:r>
                <a:rPr lang="en-US" sz="1400" dirty="0" err="1" smtClean="0"/>
                <a:t>decaps</a:t>
              </a:r>
              <a:endParaRPr lang="en-US" sz="1400" dirty="0" smtClean="0"/>
            </a:p>
            <a:p>
              <a:pPr>
                <a:spcBef>
                  <a:spcPts val="0"/>
                </a:spcBef>
              </a:pPr>
              <a:r>
                <a:rPr lang="en-US" sz="1400" dirty="0" smtClean="0"/>
                <a:t> under IC</a:t>
              </a:r>
              <a:endParaRPr lang="en-US" sz="1400" dirty="0"/>
            </a:p>
          </p:txBody>
        </p:sp>
        <p:cxnSp>
          <p:nvCxnSpPr>
            <p:cNvPr id="10" name="Straight Arrow Connector 9"/>
            <p:cNvCxnSpPr/>
            <p:nvPr/>
          </p:nvCxnSpPr>
          <p:spPr bwMode="auto">
            <a:xfrm>
              <a:off x="7047929" y="5296212"/>
              <a:ext cx="0" cy="189497"/>
            </a:xfrm>
            <a:prstGeom prst="straightConnector1">
              <a:avLst/>
            </a:prstGeom>
            <a:noFill/>
            <a:ln w="9525" cap="flat" cmpd="sng" algn="ctr">
              <a:solidFill>
                <a:schemeClr val="tx1"/>
              </a:solidFill>
              <a:prstDash val="solid"/>
              <a:round/>
              <a:headEnd type="none" w="med" len="med"/>
              <a:tailEnd type="triangle"/>
            </a:ln>
            <a:effectLst/>
          </p:spPr>
        </p:cxnSp>
        <p:sp>
          <p:nvSpPr>
            <p:cNvPr id="13" name="Left Brace 12"/>
            <p:cNvSpPr/>
            <p:nvPr/>
          </p:nvSpPr>
          <p:spPr bwMode="auto">
            <a:xfrm rot="5400000">
              <a:off x="6917572" y="5200945"/>
              <a:ext cx="264548" cy="83407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sp>
        <p:nvSpPr>
          <p:cNvPr id="383" name="TextBox 382"/>
          <p:cNvSpPr txBox="1"/>
          <p:nvPr/>
        </p:nvSpPr>
        <p:spPr>
          <a:xfrm>
            <a:off x="1253532" y="4825287"/>
            <a:ext cx="1428596" cy="369332"/>
          </a:xfrm>
          <a:prstGeom prst="rect">
            <a:avLst/>
          </a:prstGeom>
          <a:noFill/>
        </p:spPr>
        <p:txBody>
          <a:bodyPr wrap="none" rtlCol="0">
            <a:spAutoFit/>
          </a:bodyPr>
          <a:lstStyle/>
          <a:p>
            <a:r>
              <a:rPr lang="en-US" sz="1800" dirty="0" smtClean="0"/>
              <a:t>44 layer PCB</a:t>
            </a:r>
            <a:endParaRPr lang="en-US" sz="1800" dirty="0"/>
          </a:p>
        </p:txBody>
      </p:sp>
      <p:sp>
        <p:nvSpPr>
          <p:cNvPr id="15" name="TextBox 14"/>
          <p:cNvSpPr txBox="1"/>
          <p:nvPr/>
        </p:nvSpPr>
        <p:spPr>
          <a:xfrm>
            <a:off x="256032" y="849153"/>
            <a:ext cx="6671038" cy="1107996"/>
          </a:xfrm>
          <a:prstGeom prst="rect">
            <a:avLst/>
          </a:prstGeom>
          <a:noFill/>
        </p:spPr>
        <p:txBody>
          <a:bodyPr wrap="square" rtlCol="0">
            <a:spAutoFit/>
          </a:bodyPr>
          <a:lstStyle/>
          <a:p>
            <a:pPr algn="l"/>
            <a:r>
              <a:rPr lang="en-US" dirty="0" smtClean="0"/>
              <a:t>Z</a:t>
            </a:r>
            <a:r>
              <a:rPr lang="en-US" baseline="-25000" dirty="0" smtClean="0"/>
              <a:t>PDN</a:t>
            </a:r>
            <a:r>
              <a:rPr lang="en-US" dirty="0" smtClean="0"/>
              <a:t> response is very consistent because of the current path and its associated inductance as seen from the impedance equivalent circuit model</a:t>
            </a:r>
            <a:endParaRPr lang="en-US" dirty="0"/>
          </a:p>
        </p:txBody>
      </p:sp>
      <p:pic>
        <p:nvPicPr>
          <p:cNvPr id="7" name="Picture 6"/>
          <p:cNvPicPr>
            <a:picLocks noChangeAspect="1"/>
          </p:cNvPicPr>
          <p:nvPr/>
        </p:nvPicPr>
        <p:blipFill>
          <a:blip r:embed="rId5"/>
          <a:stretch>
            <a:fillRect/>
          </a:stretch>
        </p:blipFill>
        <p:spPr>
          <a:xfrm>
            <a:off x="537628" y="1840949"/>
            <a:ext cx="3761197" cy="1882544"/>
          </a:xfrm>
          <a:prstGeom prst="rect">
            <a:avLst/>
          </a:prstGeom>
        </p:spPr>
      </p:pic>
      <p:sp>
        <p:nvSpPr>
          <p:cNvPr id="3" name="TextBox 2"/>
          <p:cNvSpPr txBox="1"/>
          <p:nvPr/>
        </p:nvSpPr>
        <p:spPr>
          <a:xfrm>
            <a:off x="1396680" y="5301298"/>
            <a:ext cx="716864" cy="430887"/>
          </a:xfrm>
          <a:prstGeom prst="rect">
            <a:avLst/>
          </a:prstGeom>
          <a:noFill/>
        </p:spPr>
        <p:txBody>
          <a:bodyPr wrap="none" rtlCol="0">
            <a:spAutoFit/>
          </a:bodyPr>
          <a:lstStyle/>
          <a:p>
            <a:r>
              <a:rPr lang="en-US" dirty="0" smtClean="0"/>
              <a:t>PCB</a:t>
            </a:r>
            <a:endParaRPr lang="en-US" dirty="0"/>
          </a:p>
        </p:txBody>
      </p:sp>
      <p:sp>
        <p:nvSpPr>
          <p:cNvPr id="18" name="TextBox 17"/>
          <p:cNvSpPr txBox="1"/>
          <p:nvPr/>
        </p:nvSpPr>
        <p:spPr>
          <a:xfrm>
            <a:off x="2277726" y="5758847"/>
            <a:ext cx="607860" cy="430887"/>
          </a:xfrm>
          <a:prstGeom prst="rect">
            <a:avLst/>
          </a:prstGeom>
          <a:noFill/>
        </p:spPr>
        <p:txBody>
          <a:bodyPr wrap="none" rtlCol="0">
            <a:spAutoFit/>
          </a:bodyPr>
          <a:lstStyle/>
          <a:p>
            <a:r>
              <a:rPr lang="en-US" dirty="0" err="1" smtClean="0"/>
              <a:t>pkg</a:t>
            </a:r>
            <a:endParaRPr lang="en-US" dirty="0"/>
          </a:p>
        </p:txBody>
      </p:sp>
      <p:sp>
        <p:nvSpPr>
          <p:cNvPr id="19" name="TextBox 18"/>
          <p:cNvSpPr txBox="1"/>
          <p:nvPr/>
        </p:nvSpPr>
        <p:spPr>
          <a:xfrm>
            <a:off x="2960922" y="5528220"/>
            <a:ext cx="466794" cy="430887"/>
          </a:xfrm>
          <a:prstGeom prst="rect">
            <a:avLst/>
          </a:prstGeom>
          <a:noFill/>
        </p:spPr>
        <p:txBody>
          <a:bodyPr wrap="none" rtlCol="0">
            <a:spAutoFit/>
          </a:bodyPr>
          <a:lstStyle/>
          <a:p>
            <a:r>
              <a:rPr lang="en-US" dirty="0" smtClean="0"/>
              <a:t>IC</a:t>
            </a:r>
            <a:endParaRPr lang="en-US" dirty="0"/>
          </a:p>
        </p:txBody>
      </p:sp>
    </p:spTree>
    <p:extLst>
      <p:ext uri="{BB962C8B-B14F-4D97-AF65-F5344CB8AC3E}">
        <p14:creationId xmlns:p14="http://schemas.microsoft.com/office/powerpoint/2010/main" val="38392058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4"/>
          <p:cNvPicPr>
            <a:picLocks noChangeAspect="1" noChangeArrowheads="1"/>
          </p:cNvPicPr>
          <p:nvPr/>
        </p:nvPicPr>
        <p:blipFill>
          <a:blip r:embed="rId4" cstate="print"/>
          <a:srcRect/>
          <a:stretch>
            <a:fillRect/>
          </a:stretch>
        </p:blipFill>
        <p:spPr bwMode="auto">
          <a:xfrm>
            <a:off x="228600" y="3352800"/>
            <a:ext cx="3657600" cy="3200400"/>
          </a:xfrm>
          <a:prstGeom prst="rect">
            <a:avLst/>
          </a:prstGeom>
          <a:noFill/>
          <a:ln w="9525">
            <a:noFill/>
            <a:miter lim="800000"/>
            <a:headEnd/>
            <a:tailEnd/>
          </a:ln>
        </p:spPr>
      </p:pic>
      <p:pic>
        <p:nvPicPr>
          <p:cNvPr id="2056" name="Picture 5"/>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4759276" y="922540"/>
            <a:ext cx="3990975" cy="2590800"/>
          </a:xfrm>
          <a:prstGeom prst="rect">
            <a:avLst/>
          </a:prstGeom>
          <a:noFill/>
          <a:ln w="9525">
            <a:noFill/>
            <a:miter lim="800000"/>
            <a:headEnd/>
            <a:tailEnd/>
          </a:ln>
        </p:spPr>
      </p:pic>
      <p:pic>
        <p:nvPicPr>
          <p:cNvPr id="2058" name="Picture 7"/>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76200" y="914400"/>
            <a:ext cx="4267200" cy="2743200"/>
          </a:xfrm>
          <a:prstGeom prst="rect">
            <a:avLst/>
          </a:prstGeom>
          <a:noFill/>
          <a:ln w="9525">
            <a:noFill/>
            <a:miter lim="800000"/>
            <a:headEnd/>
            <a:tailEnd/>
          </a:ln>
        </p:spPr>
      </p:pic>
      <p:sp>
        <p:nvSpPr>
          <p:cNvPr id="8" name="Oval 7"/>
          <p:cNvSpPr/>
          <p:nvPr/>
        </p:nvSpPr>
        <p:spPr>
          <a:xfrm rot="2647745">
            <a:off x="255588" y="4616450"/>
            <a:ext cx="1524000" cy="742950"/>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60" name="Rectangle 11"/>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mn-lt"/>
            </a:endParaRPr>
          </a:p>
        </p:txBody>
      </p:sp>
      <p:sp>
        <p:nvSpPr>
          <p:cNvPr id="14" name="Rectangle 13"/>
          <p:cNvSpPr/>
          <p:nvPr/>
        </p:nvSpPr>
        <p:spPr>
          <a:xfrm>
            <a:off x="64560" y="4229367"/>
            <a:ext cx="2231288" cy="304267"/>
          </a:xfrm>
          <a:prstGeom prst="rect">
            <a:avLst/>
          </a:prstGeom>
          <a:solidFill>
            <a:srgbClr val="8E0404"/>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2538" name="Object 10"/>
          <p:cNvGraphicFramePr>
            <a:graphicFrameLocks noChangeAspect="1"/>
          </p:cNvGraphicFramePr>
          <p:nvPr>
            <p:extLst/>
          </p:nvPr>
        </p:nvGraphicFramePr>
        <p:xfrm>
          <a:off x="38100" y="4183356"/>
          <a:ext cx="2206420" cy="396287"/>
        </p:xfrm>
        <a:graphic>
          <a:graphicData uri="http://schemas.openxmlformats.org/presentationml/2006/ole">
            <mc:AlternateContent xmlns:mc="http://schemas.openxmlformats.org/markup-compatibility/2006">
              <mc:Choice xmlns:v="urn:schemas-microsoft-com:vml" Requires="v">
                <p:oleObj spid="_x0000_s1681941" name="Equation" r:id="rId7" imgW="1384300" imgH="241300" progId="">
                  <p:embed/>
                </p:oleObj>
              </mc:Choice>
              <mc:Fallback>
                <p:oleObj name="Equation" r:id="rId7" imgW="1384300" imgH="241300" progId="">
                  <p:embed/>
                  <p:pic>
                    <p:nvPicPr>
                      <p:cNvPr id="0" name="Picture 19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 y="4183356"/>
                        <a:ext cx="2206420" cy="39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Oval 14"/>
          <p:cNvSpPr/>
          <p:nvPr/>
        </p:nvSpPr>
        <p:spPr>
          <a:xfrm rot="19114593">
            <a:off x="2722563" y="3763963"/>
            <a:ext cx="1524000" cy="74295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p:cNvSpPr/>
          <p:nvPr/>
        </p:nvSpPr>
        <p:spPr>
          <a:xfrm>
            <a:off x="2971800" y="3535251"/>
            <a:ext cx="1524000" cy="274749"/>
          </a:xfrm>
          <a:prstGeom prst="rect">
            <a:avLst/>
          </a:prstGeom>
          <a:solidFill>
            <a:srgbClr val="0070C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17" name="Object 12"/>
          <p:cNvGraphicFramePr>
            <a:graphicFrameLocks noChangeAspect="1"/>
          </p:cNvGraphicFramePr>
          <p:nvPr>
            <p:extLst>
              <p:ext uri="{D42A27DB-BD31-4B8C-83A1-F6EECF244321}">
                <p14:modId xmlns:p14="http://schemas.microsoft.com/office/powerpoint/2010/main" val="1514778038"/>
              </p:ext>
            </p:extLst>
          </p:nvPr>
        </p:nvGraphicFramePr>
        <p:xfrm>
          <a:off x="3387725" y="3484563"/>
          <a:ext cx="692150" cy="376237"/>
        </p:xfrm>
        <a:graphic>
          <a:graphicData uri="http://schemas.openxmlformats.org/presentationml/2006/ole">
            <mc:AlternateContent xmlns:mc="http://schemas.openxmlformats.org/markup-compatibility/2006">
              <mc:Choice xmlns:v="urn:schemas-microsoft-com:vml" Requires="v">
                <p:oleObj spid="_x0000_s1681942" name="Equation" r:id="rId9" imgW="431640" imgH="228600" progId="Equation.DSMT4">
                  <p:embed/>
                </p:oleObj>
              </mc:Choice>
              <mc:Fallback>
                <p:oleObj name="Equation" r:id="rId9" imgW="431640" imgH="228600" progId="Equation.DSMT4">
                  <p:embed/>
                  <p:pic>
                    <p:nvPicPr>
                      <p:cNvPr id="0" name="Picture 195"/>
                      <p:cNvPicPr>
                        <a:picLocks noChangeAspect="1" noChangeArrowheads="1"/>
                      </p:cNvPicPr>
                      <p:nvPr/>
                    </p:nvPicPr>
                    <p:blipFill>
                      <a:blip r:embed="rId10"/>
                      <a:srcRect/>
                      <a:stretch>
                        <a:fillRect/>
                      </a:stretch>
                    </p:blipFill>
                    <p:spPr bwMode="auto">
                      <a:xfrm>
                        <a:off x="3387725" y="3484563"/>
                        <a:ext cx="69215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8" name="Oval 17"/>
          <p:cNvSpPr/>
          <p:nvPr/>
        </p:nvSpPr>
        <p:spPr>
          <a:xfrm rot="19114593">
            <a:off x="1503363" y="4602163"/>
            <a:ext cx="1524000"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p:cNvSpPr/>
          <p:nvPr/>
        </p:nvSpPr>
        <p:spPr>
          <a:xfrm>
            <a:off x="1898572" y="5402568"/>
            <a:ext cx="2669199" cy="368163"/>
          </a:xfrm>
          <a:prstGeom prst="rect">
            <a:avLst/>
          </a:prstGeom>
          <a:solidFill>
            <a:srgbClr val="7030A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20" name="Object 13"/>
          <p:cNvGraphicFramePr>
            <a:graphicFrameLocks noChangeAspect="1"/>
          </p:cNvGraphicFramePr>
          <p:nvPr>
            <p:extLst>
              <p:ext uri="{D42A27DB-BD31-4B8C-83A1-F6EECF244321}">
                <p14:modId xmlns:p14="http://schemas.microsoft.com/office/powerpoint/2010/main" val="3965524486"/>
              </p:ext>
            </p:extLst>
          </p:nvPr>
        </p:nvGraphicFramePr>
        <p:xfrm>
          <a:off x="1887752" y="5415973"/>
          <a:ext cx="2703513" cy="298450"/>
        </p:xfrm>
        <a:graphic>
          <a:graphicData uri="http://schemas.openxmlformats.org/presentationml/2006/ole">
            <mc:AlternateContent xmlns:mc="http://schemas.openxmlformats.org/markup-compatibility/2006">
              <mc:Choice xmlns:v="urn:schemas-microsoft-com:vml" Requires="v">
                <p:oleObj spid="_x0000_s1681943" name="Equation" r:id="rId11" imgW="2247840" imgH="241200" progId="Equation.DSMT4">
                  <p:embed/>
                </p:oleObj>
              </mc:Choice>
              <mc:Fallback>
                <p:oleObj name="Equation" r:id="rId11" imgW="2247840" imgH="241200" progId="Equation.DSMT4">
                  <p:embed/>
                  <p:pic>
                    <p:nvPicPr>
                      <p:cNvPr id="0" name="Picture 196"/>
                      <p:cNvPicPr>
                        <a:picLocks noChangeAspect="1" noChangeArrowheads="1"/>
                      </p:cNvPicPr>
                      <p:nvPr/>
                    </p:nvPicPr>
                    <p:blipFill>
                      <a:blip r:embed="rId12"/>
                      <a:srcRect/>
                      <a:stretch>
                        <a:fillRect/>
                      </a:stretch>
                    </p:blipFill>
                    <p:spPr bwMode="auto">
                      <a:xfrm>
                        <a:off x="1887752" y="5415973"/>
                        <a:ext cx="2703513" cy="2984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Oval 20"/>
          <p:cNvSpPr/>
          <p:nvPr/>
        </p:nvSpPr>
        <p:spPr>
          <a:xfrm rot="181191">
            <a:off x="5170439" y="3011690"/>
            <a:ext cx="1204912" cy="546100"/>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2" name="Oval 21"/>
          <p:cNvSpPr/>
          <p:nvPr/>
        </p:nvSpPr>
        <p:spPr>
          <a:xfrm>
            <a:off x="5243464" y="1294015"/>
            <a:ext cx="1524000" cy="893874"/>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3" name="Oval 22"/>
          <p:cNvSpPr/>
          <p:nvPr/>
        </p:nvSpPr>
        <p:spPr>
          <a:xfrm rot="181191">
            <a:off x="7799339" y="2922790"/>
            <a:ext cx="755650" cy="547688"/>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 name="Oval 23"/>
          <p:cNvSpPr/>
          <p:nvPr/>
        </p:nvSpPr>
        <p:spPr>
          <a:xfrm rot="181191">
            <a:off x="6907164" y="1017790"/>
            <a:ext cx="739775" cy="547688"/>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 name="Oval 24"/>
          <p:cNvSpPr/>
          <p:nvPr/>
        </p:nvSpPr>
        <p:spPr>
          <a:xfrm>
            <a:off x="5445076" y="2217940"/>
            <a:ext cx="762000" cy="106680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Oval 25"/>
          <p:cNvSpPr/>
          <p:nvPr/>
        </p:nvSpPr>
        <p:spPr>
          <a:xfrm>
            <a:off x="5216476" y="1379740"/>
            <a:ext cx="1524000" cy="83820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 name="Oval 26"/>
          <p:cNvSpPr/>
          <p:nvPr/>
        </p:nvSpPr>
        <p:spPr>
          <a:xfrm>
            <a:off x="7045276" y="1227340"/>
            <a:ext cx="457200" cy="106680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 name="Oval 27"/>
          <p:cNvSpPr/>
          <p:nvPr/>
        </p:nvSpPr>
        <p:spPr>
          <a:xfrm>
            <a:off x="7883476" y="2294140"/>
            <a:ext cx="457200" cy="106680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Oval 28"/>
          <p:cNvSpPr/>
          <p:nvPr/>
        </p:nvSpPr>
        <p:spPr>
          <a:xfrm>
            <a:off x="5292676" y="1989340"/>
            <a:ext cx="3048000" cy="38100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Oval 29"/>
          <p:cNvSpPr/>
          <p:nvPr/>
        </p:nvSpPr>
        <p:spPr>
          <a:xfrm>
            <a:off x="4514485" y="5548751"/>
            <a:ext cx="2441302" cy="546100"/>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Oval 30"/>
          <p:cNvSpPr/>
          <p:nvPr/>
        </p:nvSpPr>
        <p:spPr>
          <a:xfrm rot="181191">
            <a:off x="6858114" y="5099305"/>
            <a:ext cx="1015114" cy="547688"/>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4" name="Oval 33"/>
          <p:cNvSpPr/>
          <p:nvPr/>
        </p:nvSpPr>
        <p:spPr>
          <a:xfrm>
            <a:off x="4759325" y="2065540"/>
            <a:ext cx="4128361" cy="547688"/>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5" name="Oval 34"/>
          <p:cNvSpPr/>
          <p:nvPr/>
        </p:nvSpPr>
        <p:spPr>
          <a:xfrm>
            <a:off x="4864445" y="4516037"/>
            <a:ext cx="656881" cy="415945"/>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Oval 35"/>
          <p:cNvSpPr/>
          <p:nvPr/>
        </p:nvSpPr>
        <p:spPr>
          <a:xfrm>
            <a:off x="7623317" y="3761567"/>
            <a:ext cx="1036680" cy="682789"/>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7" name="Oval 36"/>
          <p:cNvSpPr/>
          <p:nvPr/>
        </p:nvSpPr>
        <p:spPr>
          <a:xfrm>
            <a:off x="5381207" y="4381499"/>
            <a:ext cx="1632818" cy="573957"/>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0" name="Oval 39"/>
          <p:cNvSpPr/>
          <p:nvPr/>
        </p:nvSpPr>
        <p:spPr>
          <a:xfrm>
            <a:off x="4343400" y="4492562"/>
            <a:ext cx="543658" cy="425577"/>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1" name="Oval 40"/>
          <p:cNvSpPr/>
          <p:nvPr/>
        </p:nvSpPr>
        <p:spPr>
          <a:xfrm>
            <a:off x="7632486" y="3765757"/>
            <a:ext cx="1027511" cy="668019"/>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3" name="Title 1"/>
          <p:cNvSpPr>
            <a:spLocks noGrp="1"/>
          </p:cNvSpPr>
          <p:nvPr>
            <p:ph type="title"/>
          </p:nvPr>
        </p:nvSpPr>
        <p:spPr>
          <a:xfrm>
            <a:off x="1536700" y="13611"/>
            <a:ext cx="7696199" cy="842731"/>
          </a:xfrm>
        </p:spPr>
        <p:txBody>
          <a:bodyPr/>
          <a:lstStyle/>
          <a:p>
            <a:r>
              <a:rPr lang="en-US" sz="2800" dirty="0" smtClean="0"/>
              <a:t>Geometry, Current Path, Model, and </a:t>
            </a:r>
            <a:r>
              <a:rPr lang="en-US" sz="2800" i="1" dirty="0" smtClean="0"/>
              <a:t>Z</a:t>
            </a:r>
            <a:r>
              <a:rPr lang="en-US" sz="2800" i="1" baseline="-25000" dirty="0" smtClean="0"/>
              <a:t>PDN</a:t>
            </a:r>
          </a:p>
        </p:txBody>
      </p:sp>
      <p:pic>
        <p:nvPicPr>
          <p:cNvPr id="38" name="Picture 37"/>
          <p:cNvPicPr>
            <a:picLocks noChangeAspect="1"/>
          </p:cNvPicPr>
          <p:nvPr/>
        </p:nvPicPr>
        <p:blipFill>
          <a:blip r:embed="rId13"/>
          <a:stretch>
            <a:fillRect/>
          </a:stretch>
        </p:blipFill>
        <p:spPr>
          <a:xfrm>
            <a:off x="4429014" y="3746087"/>
            <a:ext cx="4830756" cy="2418737"/>
          </a:xfrm>
          <a:prstGeom prst="rect">
            <a:avLst/>
          </a:prstGeom>
        </p:spPr>
      </p:pic>
      <p:sp>
        <p:nvSpPr>
          <p:cNvPr id="42" name="Oval 41"/>
          <p:cNvSpPr/>
          <p:nvPr/>
        </p:nvSpPr>
        <p:spPr>
          <a:xfrm>
            <a:off x="5445076" y="2141740"/>
            <a:ext cx="3048000" cy="38100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4" name="Oval 43"/>
          <p:cNvSpPr/>
          <p:nvPr/>
        </p:nvSpPr>
        <p:spPr>
          <a:xfrm>
            <a:off x="6198269" y="3778629"/>
            <a:ext cx="1230965" cy="60287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55205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nodeType="clickEffect">
                                  <p:stCondLst>
                                    <p:cond delay="0"/>
                                  </p:stCondLst>
                                  <p:childTnLst>
                                    <p:set>
                                      <p:cBhvr>
                                        <p:cTn id="30" dur="1" fill="hold">
                                          <p:stCondLst>
                                            <p:cond delay="0"/>
                                          </p:stCondLst>
                                        </p:cTn>
                                        <p:tgtEl>
                                          <p:spTgt spid="22538"/>
                                        </p:tgtEl>
                                        <p:attrNameLst>
                                          <p:attrName>style.visibility</p:attrName>
                                        </p:attrNameLst>
                                      </p:cBhvr>
                                      <p:to>
                                        <p:strVal val="hidden"/>
                                      </p:to>
                                    </p:set>
                                  </p:childTnLst>
                                </p:cTn>
                              </p:par>
                              <p:par>
                                <p:cTn id="31" presetID="1" presetClass="exit" presetSubtype="0" fill="hold" grpId="1" nodeType="withEffect">
                                  <p:stCondLst>
                                    <p:cond delay="0"/>
                                  </p:stCondLst>
                                  <p:childTnLst>
                                    <p:set>
                                      <p:cBhvr>
                                        <p:cTn id="32" dur="1" fill="hold">
                                          <p:stCondLst>
                                            <p:cond delay="0"/>
                                          </p:stCondLst>
                                        </p:cTn>
                                        <p:tgtEl>
                                          <p:spTgt spid="14"/>
                                        </p:tgtEl>
                                        <p:attrNameLst>
                                          <p:attrName>style.visibility</p:attrName>
                                        </p:attrNameLst>
                                      </p:cBhvr>
                                      <p:to>
                                        <p:strVal val="hidden"/>
                                      </p:to>
                                    </p:set>
                                  </p:childTnLst>
                                </p:cTn>
                              </p:par>
                              <p:par>
                                <p:cTn id="33" presetID="1" presetClass="exit" presetSubtype="0" fill="hold" grpId="1" nodeType="withEffect">
                                  <p:stCondLst>
                                    <p:cond delay="0"/>
                                  </p:stCondLst>
                                  <p:childTnLst>
                                    <p:set>
                                      <p:cBhvr>
                                        <p:cTn id="34" dur="1" fill="hold">
                                          <p:stCondLst>
                                            <p:cond delay="0"/>
                                          </p:stCondLst>
                                        </p:cTn>
                                        <p:tgtEl>
                                          <p:spTgt spid="8"/>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21"/>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23"/>
                                        </p:tgtEl>
                                        <p:attrNameLst>
                                          <p:attrName>style.visibility</p:attrName>
                                        </p:attrNameLst>
                                      </p:cBhvr>
                                      <p:to>
                                        <p:strVal val="hidden"/>
                                      </p:to>
                                    </p:set>
                                  </p:childTnLst>
                                </p:cTn>
                              </p:par>
                              <p:par>
                                <p:cTn id="39" presetID="1" presetClass="exit" presetSubtype="0" fill="hold" grpId="1" nodeType="withEffect">
                                  <p:stCondLst>
                                    <p:cond delay="0"/>
                                  </p:stCondLst>
                                  <p:childTnLst>
                                    <p:set>
                                      <p:cBhvr>
                                        <p:cTn id="40" dur="1" fill="hold">
                                          <p:stCondLst>
                                            <p:cond delay="0"/>
                                          </p:stCondLst>
                                        </p:cTn>
                                        <p:tgtEl>
                                          <p:spTgt spid="24"/>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3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34"/>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8"/>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9"/>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2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29"/>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27"/>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5"/>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8"/>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40"/>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xit" presetSubtype="0" fill="hold" grpId="1" nodeType="clickEffect">
                                  <p:stCondLst>
                                    <p:cond delay="0"/>
                                  </p:stCondLst>
                                  <p:childTnLst>
                                    <p:set>
                                      <p:cBhvr>
                                        <p:cTn id="86" dur="1" fill="hold">
                                          <p:stCondLst>
                                            <p:cond delay="0"/>
                                          </p:stCondLst>
                                        </p:cTn>
                                        <p:tgtEl>
                                          <p:spTgt spid="18"/>
                                        </p:tgtEl>
                                        <p:attrNameLst>
                                          <p:attrName>style.visibility</p:attrName>
                                        </p:attrNameLst>
                                      </p:cBhvr>
                                      <p:to>
                                        <p:strVal val="hidden"/>
                                      </p:to>
                                    </p:set>
                                  </p:childTnLst>
                                </p:cTn>
                              </p:par>
                              <p:par>
                                <p:cTn id="87" presetID="1" presetClass="exit" presetSubtype="0" fill="hold" grpId="1" nodeType="withEffect">
                                  <p:stCondLst>
                                    <p:cond delay="0"/>
                                  </p:stCondLst>
                                  <p:childTnLst>
                                    <p:set>
                                      <p:cBhvr>
                                        <p:cTn id="88" dur="1" fill="hold">
                                          <p:stCondLst>
                                            <p:cond delay="0"/>
                                          </p:stCondLst>
                                        </p:cTn>
                                        <p:tgtEl>
                                          <p:spTgt spid="19"/>
                                        </p:tgtEl>
                                        <p:attrNameLst>
                                          <p:attrName>style.visibility</p:attrName>
                                        </p:attrNameLst>
                                      </p:cBhvr>
                                      <p:to>
                                        <p:strVal val="hidden"/>
                                      </p:to>
                                    </p:set>
                                  </p:childTnLst>
                                </p:cTn>
                              </p:par>
                              <p:par>
                                <p:cTn id="89" presetID="1" presetClass="exit" presetSubtype="0" fill="hold" nodeType="withEffect">
                                  <p:stCondLst>
                                    <p:cond delay="0"/>
                                  </p:stCondLst>
                                  <p:childTnLst>
                                    <p:set>
                                      <p:cBhvr>
                                        <p:cTn id="90" dur="1" fill="hold">
                                          <p:stCondLst>
                                            <p:cond delay="0"/>
                                          </p:stCondLst>
                                        </p:cTn>
                                        <p:tgtEl>
                                          <p:spTgt spid="20"/>
                                        </p:tgtEl>
                                        <p:attrNameLst>
                                          <p:attrName>style.visibility</p:attrName>
                                        </p:attrNameLst>
                                      </p:cBhvr>
                                      <p:to>
                                        <p:strVal val="hidden"/>
                                      </p:to>
                                    </p:set>
                                  </p:childTnLst>
                                </p:cTn>
                              </p:par>
                              <p:par>
                                <p:cTn id="91" presetID="1" presetClass="exit" presetSubtype="0" fill="hold" grpId="1" nodeType="withEffect">
                                  <p:stCondLst>
                                    <p:cond delay="0"/>
                                  </p:stCondLst>
                                  <p:childTnLst>
                                    <p:set>
                                      <p:cBhvr>
                                        <p:cTn id="92" dur="1" fill="hold">
                                          <p:stCondLst>
                                            <p:cond delay="0"/>
                                          </p:stCondLst>
                                        </p:cTn>
                                        <p:tgtEl>
                                          <p:spTgt spid="25"/>
                                        </p:tgtEl>
                                        <p:attrNameLst>
                                          <p:attrName>style.visibility</p:attrName>
                                        </p:attrNameLst>
                                      </p:cBhvr>
                                      <p:to>
                                        <p:strVal val="hidden"/>
                                      </p:to>
                                    </p:set>
                                  </p:childTnLst>
                                </p:cTn>
                              </p:par>
                              <p:par>
                                <p:cTn id="93" presetID="1" presetClass="exit" presetSubtype="0" fill="hold" grpId="1" nodeType="withEffect">
                                  <p:stCondLst>
                                    <p:cond delay="0"/>
                                  </p:stCondLst>
                                  <p:childTnLst>
                                    <p:set>
                                      <p:cBhvr>
                                        <p:cTn id="94" dur="1" fill="hold">
                                          <p:stCondLst>
                                            <p:cond delay="0"/>
                                          </p:stCondLst>
                                        </p:cTn>
                                        <p:tgtEl>
                                          <p:spTgt spid="26"/>
                                        </p:tgtEl>
                                        <p:attrNameLst>
                                          <p:attrName>style.visibility</p:attrName>
                                        </p:attrNameLst>
                                      </p:cBhvr>
                                      <p:to>
                                        <p:strVal val="hidden"/>
                                      </p:to>
                                    </p:set>
                                  </p:childTnLst>
                                </p:cTn>
                              </p:par>
                              <p:par>
                                <p:cTn id="95" presetID="1" presetClass="exit" presetSubtype="0" fill="hold" grpId="1" nodeType="withEffect">
                                  <p:stCondLst>
                                    <p:cond delay="0"/>
                                  </p:stCondLst>
                                  <p:childTnLst>
                                    <p:set>
                                      <p:cBhvr>
                                        <p:cTn id="96" dur="1" fill="hold">
                                          <p:stCondLst>
                                            <p:cond delay="0"/>
                                          </p:stCondLst>
                                        </p:cTn>
                                        <p:tgtEl>
                                          <p:spTgt spid="27"/>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8"/>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35"/>
                                        </p:tgtEl>
                                        <p:attrNameLst>
                                          <p:attrName>style.visibility</p:attrName>
                                        </p:attrNameLst>
                                      </p:cBhvr>
                                      <p:to>
                                        <p:strVal val="hidden"/>
                                      </p:to>
                                    </p:set>
                                  </p:childTnLst>
                                </p:cTn>
                              </p:par>
                              <p:par>
                                <p:cTn id="103" presetID="1" presetClass="exit"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hidden"/>
                                      </p:to>
                                    </p:set>
                                  </p:childTnLst>
                                </p:cTn>
                              </p:par>
                              <p:par>
                                <p:cTn id="105" presetID="1" presetClass="exit" presetSubtype="0" fill="hold" grpId="1" nodeType="withEffect">
                                  <p:stCondLst>
                                    <p:cond delay="0"/>
                                  </p:stCondLst>
                                  <p:childTnLst>
                                    <p:set>
                                      <p:cBhvr>
                                        <p:cTn id="106" dur="1" fill="hold">
                                          <p:stCondLst>
                                            <p:cond delay="0"/>
                                          </p:stCondLst>
                                        </p:cTn>
                                        <p:tgtEl>
                                          <p:spTgt spid="37"/>
                                        </p:tgtEl>
                                        <p:attrNameLst>
                                          <p:attrName>style.visibility</p:attrName>
                                        </p:attrNameLst>
                                      </p:cBhvr>
                                      <p:to>
                                        <p:strVal val="hidden"/>
                                      </p:to>
                                    </p:set>
                                  </p:childTnLst>
                                </p:cTn>
                              </p:par>
                              <p:par>
                                <p:cTn id="107" presetID="1" presetClass="exit" presetSubtype="0" fill="hold" grpId="1" nodeType="withEffect">
                                  <p:stCondLst>
                                    <p:cond delay="0"/>
                                  </p:stCondLst>
                                  <p:childTnLst>
                                    <p:set>
                                      <p:cBhvr>
                                        <p:cTn id="108" dur="1" fill="hold">
                                          <p:stCondLst>
                                            <p:cond delay="0"/>
                                          </p:stCondLst>
                                        </p:cTn>
                                        <p:tgtEl>
                                          <p:spTgt spid="40"/>
                                        </p:tgtEl>
                                        <p:attrNameLst>
                                          <p:attrName>style.visibility</p:attrName>
                                        </p:attrNameLst>
                                      </p:cBhvr>
                                      <p:to>
                                        <p:strVal val="hidden"/>
                                      </p:to>
                                    </p:set>
                                  </p:childTnLst>
                                </p:cTn>
                              </p:par>
                            </p:childTnLst>
                          </p:cTn>
                        </p:par>
                      </p:childTnLst>
                    </p:cTn>
                  </p:par>
                  <p:par>
                    <p:cTn id="109" fill="hold">
                      <p:stCondLst>
                        <p:cond delay="indefinite"/>
                      </p:stCondLst>
                      <p:childTnLst>
                        <p:par>
                          <p:cTn id="110" fill="hold">
                            <p:stCondLst>
                              <p:cond delay="0"/>
                            </p:stCondLst>
                            <p:childTnLst>
                              <p:par>
                                <p:cTn id="111" presetID="1" presetClass="entr" presetSubtype="0" fill="hold" grpId="0" nodeType="clickEffect">
                                  <p:stCondLst>
                                    <p:cond delay="0"/>
                                  </p:stCondLst>
                                  <p:childTnLst>
                                    <p:set>
                                      <p:cBhvr>
                                        <p:cTn id="112" dur="1" fill="hold">
                                          <p:stCondLst>
                                            <p:cond delay="0"/>
                                          </p:stCondLst>
                                        </p:cTn>
                                        <p:tgtEl>
                                          <p:spTgt spid="1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7"/>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5"/>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22"/>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4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16"/>
                                        </p:tgtEl>
                                        <p:attrNameLst>
                                          <p:attrName>style.visibility</p:attrName>
                                        </p:attrNameLst>
                                      </p:cBhvr>
                                      <p:to>
                                        <p:strVal val="hidden"/>
                                      </p:to>
                                    </p:set>
                                  </p:childTnLst>
                                </p:cTn>
                              </p:par>
                              <p:par>
                                <p:cTn id="127" presetID="1" presetClass="exit" presetSubtype="0" fill="hold" grpId="1" nodeType="withEffect">
                                  <p:stCondLst>
                                    <p:cond delay="0"/>
                                  </p:stCondLst>
                                  <p:childTnLst>
                                    <p:set>
                                      <p:cBhvr>
                                        <p:cTn id="128" dur="1" fill="hold">
                                          <p:stCondLst>
                                            <p:cond delay="0"/>
                                          </p:stCondLst>
                                        </p:cTn>
                                        <p:tgtEl>
                                          <p:spTgt spid="15"/>
                                        </p:tgtEl>
                                        <p:attrNameLst>
                                          <p:attrName>style.visibility</p:attrName>
                                        </p:attrNameLst>
                                      </p:cBhvr>
                                      <p:to>
                                        <p:strVal val="hidden"/>
                                      </p:to>
                                    </p:set>
                                  </p:childTnLst>
                                </p:cTn>
                              </p:par>
                              <p:par>
                                <p:cTn id="129" presetID="1" presetClass="exit" presetSubtype="0" fill="hold" grpId="1" nodeType="withEffect">
                                  <p:stCondLst>
                                    <p:cond delay="0"/>
                                  </p:stCondLst>
                                  <p:childTnLst>
                                    <p:set>
                                      <p:cBhvr>
                                        <p:cTn id="130" dur="1" fill="hold">
                                          <p:stCondLst>
                                            <p:cond delay="0"/>
                                          </p:stCondLst>
                                        </p:cTn>
                                        <p:tgtEl>
                                          <p:spTgt spid="22"/>
                                        </p:tgtEl>
                                        <p:attrNameLst>
                                          <p:attrName>style.visibility</p:attrName>
                                        </p:attrNameLst>
                                      </p:cBhvr>
                                      <p:to>
                                        <p:strVal val="hidden"/>
                                      </p:to>
                                    </p:set>
                                  </p:childTnLst>
                                </p:cTn>
                              </p:par>
                              <p:par>
                                <p:cTn id="131" presetID="1" presetClass="exit" presetSubtype="0" fill="hold" nodeType="withEffect">
                                  <p:stCondLst>
                                    <p:cond delay="0"/>
                                  </p:stCondLst>
                                  <p:childTnLst>
                                    <p:set>
                                      <p:cBhvr>
                                        <p:cTn id="132" dur="1" fill="hold">
                                          <p:stCondLst>
                                            <p:cond delay="0"/>
                                          </p:stCondLst>
                                        </p:cTn>
                                        <p:tgtEl>
                                          <p:spTgt spid="17"/>
                                        </p:tgtEl>
                                        <p:attrNameLst>
                                          <p:attrName>style.visibility</p:attrName>
                                        </p:attrNameLst>
                                      </p:cBhvr>
                                      <p:to>
                                        <p:strVal val="hidden"/>
                                      </p:to>
                                    </p:set>
                                  </p:childTnLst>
                                </p:cTn>
                              </p:par>
                              <p:par>
                                <p:cTn id="133" presetID="1" presetClass="exit" presetSubtype="0" fill="hold" grpId="1" nodeType="withEffect">
                                  <p:stCondLst>
                                    <p:cond delay="0"/>
                                  </p:stCondLst>
                                  <p:childTnLst>
                                    <p:set>
                                      <p:cBhvr>
                                        <p:cTn id="134" dur="1" fill="hold">
                                          <p:stCondLst>
                                            <p:cond delay="0"/>
                                          </p:stCondLst>
                                        </p:cTn>
                                        <p:tgtEl>
                                          <p:spTgt spid="41"/>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2"/>
                                        </p:tgtEl>
                                        <p:attrNameLst>
                                          <p:attrName>style.visibility</p:attrName>
                                        </p:attrNameLst>
                                      </p:cBhvr>
                                      <p:to>
                                        <p:strVal val="visible"/>
                                      </p:to>
                                    </p:set>
                                  </p:childTnLst>
                                </p:cTn>
                              </p:par>
                              <p:par>
                                <p:cTn id="139" presetID="1" presetClass="exit" presetSubtype="0" fill="hold" grpId="1" nodeType="withEffect">
                                  <p:stCondLst>
                                    <p:cond delay="0"/>
                                  </p:stCondLst>
                                  <p:childTnLst>
                                    <p:set>
                                      <p:cBhvr>
                                        <p:cTn id="140" dur="1" fill="hold">
                                          <p:stCondLst>
                                            <p:cond delay="0"/>
                                          </p:stCondLst>
                                        </p:cTn>
                                        <p:tgtEl>
                                          <p:spTgt spid="42"/>
                                        </p:tgtEl>
                                        <p:attrNameLst>
                                          <p:attrName>style.visibility</p:attrName>
                                        </p:attrNameLst>
                                      </p:cBhvr>
                                      <p:to>
                                        <p:strVal val="hidden"/>
                                      </p:to>
                                    </p:set>
                                  </p:childTnLst>
                                </p:cTn>
                              </p:par>
                            </p:childTnLst>
                          </p:cTn>
                        </p:par>
                      </p:childTnLst>
                    </p:cTn>
                  </p:par>
                  <p:par>
                    <p:cTn id="141" fill="hold">
                      <p:stCondLst>
                        <p:cond delay="indefinite"/>
                      </p:stCondLst>
                      <p:childTnLst>
                        <p:par>
                          <p:cTn id="142" fill="hold">
                            <p:stCondLst>
                              <p:cond delay="0"/>
                            </p:stCondLst>
                            <p:childTnLst>
                              <p:par>
                                <p:cTn id="143" presetID="1" presetClass="entr" presetSubtype="0" fill="hold" grpId="0" nodeType="clickEffect">
                                  <p:stCondLst>
                                    <p:cond delay="0"/>
                                  </p:stCondLst>
                                  <p:childTnLst>
                                    <p:set>
                                      <p:cBhvr>
                                        <p:cTn id="144" dur="1" fill="hold">
                                          <p:stCondLst>
                                            <p:cond delay="0"/>
                                          </p:stCondLst>
                                        </p:cTn>
                                        <p:tgtEl>
                                          <p:spTgt spid="44"/>
                                        </p:tgtEl>
                                        <p:attrNameLst>
                                          <p:attrName>style.visibility</p:attrName>
                                        </p:attrNameLst>
                                      </p:cBhvr>
                                      <p:to>
                                        <p:strVal val="visible"/>
                                      </p:to>
                                    </p:set>
                                  </p:childTnLst>
                                </p:cTn>
                              </p:par>
                              <p:par>
                                <p:cTn id="145" presetID="1" presetClass="exit" presetSubtype="0" fill="hold" grpId="1" nodeType="withEffect">
                                  <p:stCondLst>
                                    <p:cond delay="0"/>
                                  </p:stCondLst>
                                  <p:childTnLst>
                                    <p:set>
                                      <p:cBhvr>
                                        <p:cTn id="146" dur="1" fill="hold">
                                          <p:stCondLst>
                                            <p:cond delay="0"/>
                                          </p:stCondLst>
                                        </p:cTn>
                                        <p:tgtEl>
                                          <p:spTgt spid="4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4" grpId="0" animBg="1"/>
      <p:bldP spid="14" grpId="1" animBg="1"/>
      <p:bldP spid="15" grpId="0" animBg="1"/>
      <p:bldP spid="15" grpId="1" animBg="1"/>
      <p:bldP spid="16" grpId="0" animBg="1"/>
      <p:bldP spid="16" grpId="1" animBg="1"/>
      <p:bldP spid="18" grpId="0" animBg="1"/>
      <p:bldP spid="18" grpId="1" animBg="1"/>
      <p:bldP spid="19" grpId="0" animBg="1"/>
      <p:bldP spid="19"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8" grpId="0" animBg="1"/>
      <p:bldP spid="28" grpId="1" animBg="1"/>
      <p:bldP spid="29" grpId="0" animBg="1"/>
      <p:bldP spid="29" grpId="1" animBg="1"/>
      <p:bldP spid="30" grpId="0" animBg="1"/>
      <p:bldP spid="30" grpId="1" animBg="1"/>
      <p:bldP spid="31" grpId="0" animBg="1"/>
      <p:bldP spid="31" grpId="1" animBg="1"/>
      <p:bldP spid="34" grpId="0" animBg="1"/>
      <p:bldP spid="34" grpId="1" animBg="1"/>
      <p:bldP spid="35" grpId="0" animBg="1"/>
      <p:bldP spid="35" grpId="1" animBg="1"/>
      <p:bldP spid="36" grpId="0" animBg="1"/>
      <p:bldP spid="36" grpId="1" animBg="1"/>
      <p:bldP spid="37" grpId="0" animBg="1"/>
      <p:bldP spid="37" grpId="1" animBg="1"/>
      <p:bldP spid="40" grpId="0" animBg="1"/>
      <p:bldP spid="40" grpId="1" animBg="1"/>
      <p:bldP spid="41" grpId="0" animBg="1"/>
      <p:bldP spid="41" grpId="1" animBg="1"/>
      <p:bldP spid="42" grpId="0" animBg="1"/>
      <p:bldP spid="42" grpId="1" animBg="1"/>
      <p:bldP spid="44" grpId="0" animBg="1"/>
      <p:bldP spid="44" grpId="1"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Response for </a:t>
            </a:r>
            <a:r>
              <a:rPr lang="en-US" dirty="0"/>
              <a:t>PCB </a:t>
            </a:r>
            <a:r>
              <a:rPr lang="en-US" dirty="0" smtClean="0"/>
              <a:t>PDN - C </a:t>
            </a:r>
            <a:endParaRPr lang="en-US" dirty="0"/>
          </a:p>
        </p:txBody>
      </p:sp>
      <p:grpSp>
        <p:nvGrpSpPr>
          <p:cNvPr id="3" name="Group 2"/>
          <p:cNvGrpSpPr/>
          <p:nvPr/>
        </p:nvGrpSpPr>
        <p:grpSpPr>
          <a:xfrm>
            <a:off x="3834960" y="1395831"/>
            <a:ext cx="4925934" cy="1786270"/>
            <a:chOff x="0" y="3524250"/>
            <a:chExt cx="3146504" cy="1377950"/>
          </a:xfrm>
        </p:grpSpPr>
        <p:cxnSp>
          <p:nvCxnSpPr>
            <p:cNvPr id="83" name="Straight Connector 82"/>
            <p:cNvCxnSpPr/>
            <p:nvPr/>
          </p:nvCxnSpPr>
          <p:spPr bwMode="auto">
            <a:xfrm>
              <a:off x="619125" y="3606800"/>
              <a:ext cx="0" cy="112712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flipH="1">
              <a:off x="500063" y="4614863"/>
              <a:ext cx="2243137"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9246" name="Object 103"/>
            <p:cNvGraphicFramePr>
              <a:graphicFrameLocks noChangeAspect="1"/>
            </p:cNvGraphicFramePr>
            <p:nvPr>
              <p:extLst>
                <p:ext uri="{D42A27DB-BD31-4B8C-83A1-F6EECF244321}">
                  <p14:modId xmlns:p14="http://schemas.microsoft.com/office/powerpoint/2010/main" val="4229993286"/>
                </p:ext>
              </p:extLst>
            </p:nvPr>
          </p:nvGraphicFramePr>
          <p:xfrm>
            <a:off x="0" y="3600419"/>
            <a:ext cx="593343" cy="258491"/>
          </p:xfrm>
          <a:graphic>
            <a:graphicData uri="http://schemas.openxmlformats.org/presentationml/2006/ole">
              <mc:AlternateContent xmlns:mc="http://schemas.openxmlformats.org/markup-compatibility/2006">
                <mc:Choice xmlns:v="urn:schemas-microsoft-com:vml" Requires="v">
                  <p:oleObj spid="_x0000_s1889392" name="Equation" r:id="rId4" imgW="583947" imgH="253890" progId="Equation.DSMT4">
                    <p:embed/>
                  </p:oleObj>
                </mc:Choice>
                <mc:Fallback>
                  <p:oleObj name="Equation" r:id="rId4" imgW="583947" imgH="253890" progId="Equation.DSMT4">
                    <p:embed/>
                    <p:pic>
                      <p:nvPicPr>
                        <p:cNvPr id="39246" name="Object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0419"/>
                          <a:ext cx="593343" cy="25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47" name="Object 104"/>
            <p:cNvGraphicFramePr>
              <a:graphicFrameLocks noChangeAspect="1"/>
            </p:cNvGraphicFramePr>
            <p:nvPr>
              <p:extLst>
                <p:ext uri="{D42A27DB-BD31-4B8C-83A1-F6EECF244321}">
                  <p14:modId xmlns:p14="http://schemas.microsoft.com/office/powerpoint/2010/main" val="2997414331"/>
                </p:ext>
              </p:extLst>
            </p:nvPr>
          </p:nvGraphicFramePr>
          <p:xfrm>
            <a:off x="937650" y="4637382"/>
            <a:ext cx="1136675" cy="264818"/>
          </p:xfrm>
          <a:graphic>
            <a:graphicData uri="http://schemas.openxmlformats.org/presentationml/2006/ole">
              <mc:AlternateContent xmlns:mc="http://schemas.openxmlformats.org/markup-compatibility/2006">
                <mc:Choice xmlns:v="urn:schemas-microsoft-com:vml" Requires="v">
                  <p:oleObj spid="_x0000_s1889393" name="Equation" r:id="rId6" imgW="1091726" imgH="253890" progId="Equation.DSMT4">
                    <p:embed/>
                  </p:oleObj>
                </mc:Choice>
                <mc:Fallback>
                  <p:oleObj name="Equation" r:id="rId6" imgW="1091726" imgH="253890" progId="Equation.DSMT4">
                    <p:embed/>
                    <p:pic>
                      <p:nvPicPr>
                        <p:cNvPr id="39247"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50" y="4637382"/>
                          <a:ext cx="1136675" cy="2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1" name="Straight Connector 110"/>
            <p:cNvCxnSpPr/>
            <p:nvPr/>
          </p:nvCxnSpPr>
          <p:spPr bwMode="auto">
            <a:xfrm>
              <a:off x="720725" y="3959225"/>
              <a:ext cx="519113" cy="520700"/>
            </a:xfrm>
            <a:prstGeom prst="line">
              <a:avLst/>
            </a:prstGeom>
            <a:ln w="57150">
              <a:solidFill>
                <a:srgbClr val="C00000"/>
              </a:solidFill>
              <a:prstDash val="sysDash"/>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874838" y="3867150"/>
              <a:ext cx="312737" cy="3127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auto">
            <a:xfrm>
              <a:off x="455814" y="3576401"/>
              <a:ext cx="942975" cy="451102"/>
            </a:xfrm>
            <a:prstGeom prst="rect">
              <a:avLst/>
            </a:prstGeom>
            <a:noFill/>
          </p:spPr>
          <p:txBody>
            <a:bodyPr>
              <a:spAutoFit/>
            </a:bodyPr>
            <a:lstStyle/>
            <a:p>
              <a:pPr eaLnBrk="1" hangingPunct="1">
                <a:spcBef>
                  <a:spcPts val="0"/>
                </a:spcBef>
                <a:defRPr/>
              </a:pPr>
              <a:r>
                <a:rPr lang="en-US" sz="1600" dirty="0" err="1" smtClean="0">
                  <a:latin typeface="+mn-lt"/>
                </a:rPr>
                <a:t>C</a:t>
              </a:r>
              <a:r>
                <a:rPr lang="en-US" sz="1600" baseline="-25000" dirty="0" err="1" smtClean="0">
                  <a:latin typeface="+mn-lt"/>
                </a:rPr>
                <a:t>plane</a:t>
              </a:r>
              <a:endParaRPr lang="en-US" sz="1600" baseline="-25000" dirty="0" smtClean="0">
                <a:latin typeface="+mn-lt"/>
              </a:endParaRPr>
            </a:p>
            <a:p>
              <a:pPr eaLnBrk="1" hangingPunct="1">
                <a:spcBef>
                  <a:spcPts val="0"/>
                </a:spcBef>
                <a:defRPr/>
              </a:pPr>
              <a:r>
                <a:rPr lang="en-US" sz="1600" dirty="0" smtClean="0">
                  <a:latin typeface="+mn-lt"/>
                </a:rPr>
                <a:t>+</a:t>
              </a:r>
              <a:r>
                <a:rPr lang="en-US" sz="1600" dirty="0" err="1" smtClean="0">
                  <a:latin typeface="+mn-lt"/>
                </a:rPr>
                <a:t>C</a:t>
              </a:r>
              <a:r>
                <a:rPr lang="en-US" sz="1600" baseline="-25000" dirty="0" err="1" smtClean="0">
                  <a:latin typeface="+mn-lt"/>
                </a:rPr>
                <a:t>Decap</a:t>
              </a:r>
              <a:endParaRPr lang="en-US" sz="1600" baseline="-25000" dirty="0">
                <a:latin typeface="+mn-lt"/>
              </a:endParaRPr>
            </a:p>
          </p:txBody>
        </p:sp>
        <p:grpSp>
          <p:nvGrpSpPr>
            <p:cNvPr id="15" name="Group 14"/>
            <p:cNvGrpSpPr/>
            <p:nvPr/>
          </p:nvGrpSpPr>
          <p:grpSpPr>
            <a:xfrm>
              <a:off x="1230016" y="3861138"/>
              <a:ext cx="1119733" cy="611188"/>
              <a:chOff x="1230313" y="3860800"/>
              <a:chExt cx="1119733" cy="611188"/>
            </a:xfrm>
          </p:grpSpPr>
          <p:cxnSp>
            <p:nvCxnSpPr>
              <p:cNvPr id="119" name="Straight Connector 118"/>
              <p:cNvCxnSpPr/>
              <p:nvPr/>
            </p:nvCxnSpPr>
            <p:spPr bwMode="auto">
              <a:xfrm flipH="1">
                <a:off x="1230313" y="3860800"/>
                <a:ext cx="650875" cy="6111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bwMode="auto">
              <a:xfrm>
                <a:off x="1299121" y="4076700"/>
                <a:ext cx="1050925"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PCB_EQ</a:t>
                </a:r>
              </a:p>
            </p:txBody>
          </p:sp>
        </p:grpSp>
        <p:sp>
          <p:nvSpPr>
            <p:cNvPr id="123" name="TextBox 122"/>
            <p:cNvSpPr txBox="1"/>
            <p:nvPr/>
          </p:nvSpPr>
          <p:spPr bwMode="auto">
            <a:xfrm>
              <a:off x="1830388" y="3624263"/>
              <a:ext cx="625473" cy="338137"/>
            </a:xfrm>
            <a:prstGeom prst="rect">
              <a:avLst/>
            </a:prstGeom>
            <a:noFill/>
          </p:spPr>
          <p:txBody>
            <a:bodyPr wrap="square">
              <a:spAutoFit/>
            </a:bodyPr>
            <a:lstStyle/>
            <a:p>
              <a:pPr eaLnBrk="1" hangingPunct="1">
                <a:defRPr/>
              </a:pPr>
              <a:r>
                <a:rPr lang="en-US" sz="1600" dirty="0" err="1">
                  <a:latin typeface="+mn-lt"/>
                </a:rPr>
                <a:t>C</a:t>
              </a:r>
              <a:r>
                <a:rPr lang="en-US" sz="1600" baseline="-25000" dirty="0" err="1">
                  <a:latin typeface="+mn-lt"/>
                </a:rPr>
                <a:t>Plane</a:t>
              </a:r>
              <a:endParaRPr lang="en-US" sz="1600" baseline="-25000" dirty="0">
                <a:latin typeface="+mn-lt"/>
              </a:endParaRPr>
            </a:p>
          </p:txBody>
        </p:sp>
        <p:cxnSp>
          <p:nvCxnSpPr>
            <p:cNvPr id="125" name="Straight Connector 124"/>
            <p:cNvCxnSpPr/>
            <p:nvPr/>
          </p:nvCxnSpPr>
          <p:spPr bwMode="auto">
            <a:xfrm>
              <a:off x="1231900"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2187575"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257" name="Object 126"/>
            <p:cNvGraphicFramePr>
              <a:graphicFrameLocks noChangeAspect="1"/>
            </p:cNvGraphicFramePr>
            <p:nvPr>
              <p:extLst>
                <p:ext uri="{D42A27DB-BD31-4B8C-83A1-F6EECF244321}">
                  <p14:modId xmlns:p14="http://schemas.microsoft.com/office/powerpoint/2010/main" val="2459376205"/>
                </p:ext>
              </p:extLst>
            </p:nvPr>
          </p:nvGraphicFramePr>
          <p:xfrm>
            <a:off x="2198176" y="4378889"/>
            <a:ext cx="181966" cy="250895"/>
          </p:xfrm>
          <a:graphic>
            <a:graphicData uri="http://schemas.openxmlformats.org/presentationml/2006/ole">
              <mc:AlternateContent xmlns:mc="http://schemas.openxmlformats.org/markup-compatibility/2006">
                <mc:Choice xmlns:v="urn:schemas-microsoft-com:vml" Requires="v">
                  <p:oleObj spid="_x0000_s1889394" name="Equation" r:id="rId8" imgW="165028" imgH="228501" progId="Equation.DSMT4">
                    <p:embed/>
                  </p:oleObj>
                </mc:Choice>
                <mc:Fallback>
                  <p:oleObj name="Equation" r:id="rId8" imgW="165028" imgH="228501" progId="Equation.DSMT4">
                    <p:embed/>
                    <p:pic>
                      <p:nvPicPr>
                        <p:cNvPr id="39257"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176" y="4378889"/>
                          <a:ext cx="181966"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58" name="Object 127"/>
            <p:cNvGraphicFramePr>
              <a:graphicFrameLocks noChangeAspect="1"/>
            </p:cNvGraphicFramePr>
            <p:nvPr>
              <p:extLst>
                <p:ext uri="{D42A27DB-BD31-4B8C-83A1-F6EECF244321}">
                  <p14:modId xmlns:p14="http://schemas.microsoft.com/office/powerpoint/2010/main" val="2808796155"/>
                </p:ext>
              </p:extLst>
            </p:nvPr>
          </p:nvGraphicFramePr>
          <p:xfrm>
            <a:off x="1266835" y="4387850"/>
            <a:ext cx="166727" cy="250895"/>
          </p:xfrm>
          <a:graphic>
            <a:graphicData uri="http://schemas.openxmlformats.org/presentationml/2006/ole">
              <mc:AlternateContent xmlns:mc="http://schemas.openxmlformats.org/markup-compatibility/2006">
                <mc:Choice xmlns:v="urn:schemas-microsoft-com:vml" Requires="v">
                  <p:oleObj spid="_x0000_s1889395" name="Equation" r:id="rId10" imgW="152334" imgH="228501" progId="Equation.DSMT4">
                    <p:embed/>
                  </p:oleObj>
                </mc:Choice>
                <mc:Fallback>
                  <p:oleObj name="Equation" r:id="rId10" imgW="152334" imgH="228501" progId="Equation.DSMT4">
                    <p:embed/>
                    <p:pic>
                      <p:nvPicPr>
                        <p:cNvPr id="39258" name="Object 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835" y="4387850"/>
                          <a:ext cx="166727"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0" name="Straight Connector 79"/>
            <p:cNvCxnSpPr/>
            <p:nvPr/>
          </p:nvCxnSpPr>
          <p:spPr bwMode="auto">
            <a:xfrm>
              <a:off x="2679700" y="3524250"/>
              <a:ext cx="0" cy="1193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74942" y="3830638"/>
              <a:ext cx="1071562" cy="402362"/>
              <a:chOff x="2074942" y="3830638"/>
              <a:chExt cx="1071562" cy="402362"/>
            </a:xfrm>
          </p:grpSpPr>
          <p:sp>
            <p:nvSpPr>
              <p:cNvPr id="124" name="TextBox 123"/>
              <p:cNvSpPr txBox="1"/>
              <p:nvPr/>
            </p:nvSpPr>
            <p:spPr bwMode="auto">
              <a:xfrm>
                <a:off x="2074942" y="3893275"/>
                <a:ext cx="1071562"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PCB_IC</a:t>
                </a:r>
              </a:p>
            </p:txBody>
          </p:sp>
          <p:cxnSp>
            <p:nvCxnSpPr>
              <p:cNvPr id="120" name="Straight Connector 119"/>
              <p:cNvCxnSpPr/>
              <p:nvPr/>
            </p:nvCxnSpPr>
            <p:spPr bwMode="auto">
              <a:xfrm flipH="1">
                <a:off x="2193925" y="3830638"/>
                <a:ext cx="319088" cy="3540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66" name="Down Arrow 565"/>
          <p:cNvSpPr/>
          <p:nvPr/>
        </p:nvSpPr>
        <p:spPr bwMode="auto">
          <a:xfrm>
            <a:off x="691138" y="1259306"/>
            <a:ext cx="1176337" cy="20320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567" name="Group 566"/>
          <p:cNvGrpSpPr/>
          <p:nvPr/>
        </p:nvGrpSpPr>
        <p:grpSpPr>
          <a:xfrm>
            <a:off x="-7336" y="1395831"/>
            <a:ext cx="3362817" cy="1685925"/>
            <a:chOff x="120650" y="1503363"/>
            <a:chExt cx="2954338" cy="1481137"/>
          </a:xfrm>
        </p:grpSpPr>
        <p:sp>
          <p:nvSpPr>
            <p:cNvPr id="568" name="Rectangle 567"/>
            <p:cNvSpPr/>
            <p:nvPr/>
          </p:nvSpPr>
          <p:spPr bwMode="auto">
            <a:xfrm>
              <a:off x="569913" y="1584325"/>
              <a:ext cx="2505075" cy="1312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9" name="Rectangle 80"/>
            <p:cNvSpPr>
              <a:spLocks noChangeArrowheads="1"/>
            </p:cNvSpPr>
            <p:nvPr/>
          </p:nvSpPr>
          <p:spPr bwMode="auto">
            <a:xfrm>
              <a:off x="569913" y="1635125"/>
              <a:ext cx="2501900"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0" name="Rectangle 80"/>
            <p:cNvSpPr>
              <a:spLocks noChangeArrowheads="1"/>
            </p:cNvSpPr>
            <p:nvPr/>
          </p:nvSpPr>
          <p:spPr bwMode="auto">
            <a:xfrm>
              <a:off x="569913" y="173513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1" name="Rectangle 80"/>
            <p:cNvSpPr>
              <a:spLocks noChangeArrowheads="1"/>
            </p:cNvSpPr>
            <p:nvPr/>
          </p:nvSpPr>
          <p:spPr bwMode="auto">
            <a:xfrm>
              <a:off x="569913" y="2224088"/>
              <a:ext cx="2503487" cy="396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2" name="Rectangle 571"/>
            <p:cNvSpPr/>
            <p:nvPr/>
          </p:nvSpPr>
          <p:spPr bwMode="auto">
            <a:xfrm>
              <a:off x="827088"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3" name="Rectangle 106"/>
            <p:cNvSpPr>
              <a:spLocks noChangeArrowheads="1"/>
            </p:cNvSpPr>
            <p:nvPr/>
          </p:nvSpPr>
          <p:spPr bwMode="auto">
            <a:xfrm>
              <a:off x="836613" y="1590675"/>
              <a:ext cx="39687"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4" name="Rectangle 80"/>
            <p:cNvSpPr>
              <a:spLocks noChangeArrowheads="1"/>
            </p:cNvSpPr>
            <p:nvPr/>
          </p:nvSpPr>
          <p:spPr bwMode="auto">
            <a:xfrm>
              <a:off x="569913" y="2395538"/>
              <a:ext cx="2503487"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5" name="Rectangle 80"/>
            <p:cNvSpPr>
              <a:spLocks noChangeArrowheads="1"/>
            </p:cNvSpPr>
            <p:nvPr/>
          </p:nvSpPr>
          <p:spPr bwMode="auto">
            <a:xfrm>
              <a:off x="566738" y="2813050"/>
              <a:ext cx="2503487"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6" name="Rectangle 575"/>
            <p:cNvSpPr/>
            <p:nvPr/>
          </p:nvSpPr>
          <p:spPr bwMode="auto">
            <a:xfrm>
              <a:off x="1076325"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7" name="Rectangle 106"/>
            <p:cNvSpPr>
              <a:spLocks noChangeArrowheads="1"/>
            </p:cNvSpPr>
            <p:nvPr/>
          </p:nvSpPr>
          <p:spPr bwMode="auto">
            <a:xfrm>
              <a:off x="1095375" y="1590675"/>
              <a:ext cx="39688"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8" name="Rectangle 577"/>
            <p:cNvSpPr/>
            <p:nvPr/>
          </p:nvSpPr>
          <p:spPr bwMode="auto">
            <a:xfrm>
              <a:off x="941388" y="1714500"/>
              <a:ext cx="39687"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9" name="Rectangle 578"/>
            <p:cNvSpPr/>
            <p:nvPr/>
          </p:nvSpPr>
          <p:spPr bwMode="auto">
            <a:xfrm>
              <a:off x="1325563"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0" name="Rectangle 106"/>
            <p:cNvSpPr>
              <a:spLocks noChangeArrowheads="1"/>
            </p:cNvSpPr>
            <p:nvPr/>
          </p:nvSpPr>
          <p:spPr bwMode="auto">
            <a:xfrm>
              <a:off x="1343025" y="1590675"/>
              <a:ext cx="31750"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1" name="Rectangle 580"/>
            <p:cNvSpPr/>
            <p:nvPr/>
          </p:nvSpPr>
          <p:spPr bwMode="auto">
            <a:xfrm>
              <a:off x="1201738" y="17145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2" name="Rectangle 581"/>
            <p:cNvSpPr/>
            <p:nvPr/>
          </p:nvSpPr>
          <p:spPr bwMode="auto">
            <a:xfrm>
              <a:off x="1574800"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3" name="Rectangle 106"/>
            <p:cNvSpPr>
              <a:spLocks noChangeArrowheads="1"/>
            </p:cNvSpPr>
            <p:nvPr/>
          </p:nvSpPr>
          <p:spPr bwMode="auto">
            <a:xfrm>
              <a:off x="1592263" y="1590675"/>
              <a:ext cx="39687"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4" name="Rectangle 583"/>
            <p:cNvSpPr/>
            <p:nvPr/>
          </p:nvSpPr>
          <p:spPr bwMode="auto">
            <a:xfrm>
              <a:off x="1449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5" name="Rectangle 584"/>
            <p:cNvSpPr/>
            <p:nvPr/>
          </p:nvSpPr>
          <p:spPr bwMode="auto">
            <a:xfrm>
              <a:off x="1449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6" name="Rectangle 585"/>
            <p:cNvSpPr/>
            <p:nvPr/>
          </p:nvSpPr>
          <p:spPr bwMode="auto">
            <a:xfrm>
              <a:off x="2474913" y="2095500"/>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7" name="Rectangle 106"/>
            <p:cNvSpPr>
              <a:spLocks noChangeArrowheads="1"/>
            </p:cNvSpPr>
            <p:nvPr/>
          </p:nvSpPr>
          <p:spPr bwMode="auto">
            <a:xfrm>
              <a:off x="2493963" y="1590675"/>
              <a:ext cx="36512"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8" name="Rectangle 587"/>
            <p:cNvSpPr/>
            <p:nvPr/>
          </p:nvSpPr>
          <p:spPr bwMode="auto">
            <a:xfrm>
              <a:off x="2752725" y="2101850"/>
              <a:ext cx="88900"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9" name="Rectangle 106"/>
            <p:cNvSpPr>
              <a:spLocks noChangeArrowheads="1"/>
            </p:cNvSpPr>
            <p:nvPr/>
          </p:nvSpPr>
          <p:spPr bwMode="auto">
            <a:xfrm>
              <a:off x="2771775" y="1593850"/>
              <a:ext cx="31750" cy="13001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0" name="Rectangle 80"/>
            <p:cNvSpPr>
              <a:spLocks noChangeArrowheads="1"/>
            </p:cNvSpPr>
            <p:nvPr/>
          </p:nvSpPr>
          <p:spPr bwMode="auto">
            <a:xfrm>
              <a:off x="566738" y="202088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1" name="Rectangle 590"/>
            <p:cNvSpPr/>
            <p:nvPr/>
          </p:nvSpPr>
          <p:spPr bwMode="auto">
            <a:xfrm>
              <a:off x="952500" y="163830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2" name="Rectangle 591"/>
            <p:cNvSpPr/>
            <p:nvPr/>
          </p:nvSpPr>
          <p:spPr bwMode="auto">
            <a:xfrm>
              <a:off x="952500" y="217328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3" name="Rectangle 592"/>
            <p:cNvSpPr/>
            <p:nvPr/>
          </p:nvSpPr>
          <p:spPr bwMode="auto">
            <a:xfrm>
              <a:off x="952500" y="237807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4" name="Rectangle 593"/>
            <p:cNvSpPr/>
            <p:nvPr/>
          </p:nvSpPr>
          <p:spPr bwMode="auto">
            <a:xfrm>
              <a:off x="952500" y="2760663"/>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5" name="Rectangle 58"/>
            <p:cNvSpPr/>
            <p:nvPr/>
          </p:nvSpPr>
          <p:spPr bwMode="auto">
            <a:xfrm>
              <a:off x="949325" y="20066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6" name="Rectangle 106"/>
            <p:cNvSpPr>
              <a:spLocks noChangeArrowheads="1"/>
            </p:cNvSpPr>
            <p:nvPr/>
          </p:nvSpPr>
          <p:spPr bwMode="auto">
            <a:xfrm>
              <a:off x="971550" y="1590675"/>
              <a:ext cx="36513"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7" name="Rectangle 596"/>
            <p:cNvSpPr/>
            <p:nvPr/>
          </p:nvSpPr>
          <p:spPr bwMode="auto">
            <a:xfrm>
              <a:off x="1201738" y="1636713"/>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8" name="Rectangle 597"/>
            <p:cNvSpPr/>
            <p:nvPr/>
          </p:nvSpPr>
          <p:spPr bwMode="auto">
            <a:xfrm>
              <a:off x="1201738" y="2173288"/>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9" name="Rectangle 598"/>
            <p:cNvSpPr/>
            <p:nvPr/>
          </p:nvSpPr>
          <p:spPr bwMode="auto">
            <a:xfrm>
              <a:off x="1201738" y="2378075"/>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0" name="Rectangle 599"/>
            <p:cNvSpPr/>
            <p:nvPr/>
          </p:nvSpPr>
          <p:spPr bwMode="auto">
            <a:xfrm>
              <a:off x="1201738" y="2760663"/>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1" name="Rectangle 68"/>
            <p:cNvSpPr/>
            <p:nvPr/>
          </p:nvSpPr>
          <p:spPr bwMode="auto">
            <a:xfrm>
              <a:off x="1196975" y="2006600"/>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2" name="Rectangle 106"/>
            <p:cNvSpPr>
              <a:spLocks noChangeArrowheads="1"/>
            </p:cNvSpPr>
            <p:nvPr/>
          </p:nvSpPr>
          <p:spPr bwMode="auto">
            <a:xfrm>
              <a:off x="1219200" y="1590675"/>
              <a:ext cx="38100"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3" name="Rectangle 602"/>
            <p:cNvSpPr/>
            <p:nvPr/>
          </p:nvSpPr>
          <p:spPr bwMode="auto">
            <a:xfrm>
              <a:off x="1449388" y="1638300"/>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4" name="Rectangle 603"/>
            <p:cNvSpPr/>
            <p:nvPr/>
          </p:nvSpPr>
          <p:spPr bwMode="auto">
            <a:xfrm>
              <a:off x="1449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5" name="Rectangle 604"/>
            <p:cNvSpPr/>
            <p:nvPr/>
          </p:nvSpPr>
          <p:spPr bwMode="auto">
            <a:xfrm>
              <a:off x="1449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6" name="Rectangle 78"/>
            <p:cNvSpPr/>
            <p:nvPr/>
          </p:nvSpPr>
          <p:spPr bwMode="auto">
            <a:xfrm>
              <a:off x="1444625" y="1970088"/>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7" name="Rectangle 106"/>
            <p:cNvSpPr>
              <a:spLocks noChangeArrowheads="1"/>
            </p:cNvSpPr>
            <p:nvPr/>
          </p:nvSpPr>
          <p:spPr bwMode="auto">
            <a:xfrm>
              <a:off x="1466850"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8" name="Rectangle 607"/>
            <p:cNvSpPr/>
            <p:nvPr/>
          </p:nvSpPr>
          <p:spPr bwMode="auto">
            <a:xfrm>
              <a:off x="2338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9" name="Rectangle 608"/>
            <p:cNvSpPr/>
            <p:nvPr/>
          </p:nvSpPr>
          <p:spPr bwMode="auto">
            <a:xfrm>
              <a:off x="2338388" y="1635125"/>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0" name="Rectangle 609"/>
            <p:cNvSpPr/>
            <p:nvPr/>
          </p:nvSpPr>
          <p:spPr bwMode="auto">
            <a:xfrm>
              <a:off x="2338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1" name="Rectangle 610"/>
            <p:cNvSpPr/>
            <p:nvPr/>
          </p:nvSpPr>
          <p:spPr bwMode="auto">
            <a:xfrm>
              <a:off x="2338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2" name="Rectangle 611"/>
            <p:cNvSpPr/>
            <p:nvPr/>
          </p:nvSpPr>
          <p:spPr bwMode="auto">
            <a:xfrm>
              <a:off x="2338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3" name="Rectangle 103"/>
            <p:cNvSpPr/>
            <p:nvPr/>
          </p:nvSpPr>
          <p:spPr bwMode="auto">
            <a:xfrm>
              <a:off x="2335213" y="196691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4" name="Rectangle 613"/>
            <p:cNvSpPr>
              <a:spLocks noChangeArrowheads="1"/>
            </p:cNvSpPr>
            <p:nvPr/>
          </p:nvSpPr>
          <p:spPr bwMode="auto">
            <a:xfrm>
              <a:off x="2357438" y="1590675"/>
              <a:ext cx="30162"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15" name="Rectangle 614"/>
            <p:cNvSpPr/>
            <p:nvPr/>
          </p:nvSpPr>
          <p:spPr bwMode="auto">
            <a:xfrm>
              <a:off x="2616200" y="1636713"/>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6" name="Rectangle 615"/>
            <p:cNvSpPr/>
            <p:nvPr/>
          </p:nvSpPr>
          <p:spPr bwMode="auto">
            <a:xfrm>
              <a:off x="2616200" y="1722438"/>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7" name="Rectangle 616"/>
            <p:cNvSpPr/>
            <p:nvPr/>
          </p:nvSpPr>
          <p:spPr bwMode="auto">
            <a:xfrm>
              <a:off x="2616200" y="217963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8" name="Rectangle 617"/>
            <p:cNvSpPr/>
            <p:nvPr/>
          </p:nvSpPr>
          <p:spPr bwMode="auto">
            <a:xfrm>
              <a:off x="2616200" y="2384425"/>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9" name="Rectangle 618"/>
            <p:cNvSpPr/>
            <p:nvPr/>
          </p:nvSpPr>
          <p:spPr bwMode="auto">
            <a:xfrm>
              <a:off x="2616200" y="276225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0" name="Rectangle 131"/>
            <p:cNvSpPr/>
            <p:nvPr/>
          </p:nvSpPr>
          <p:spPr bwMode="auto">
            <a:xfrm>
              <a:off x="2613025" y="196532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1" name="Rectangle 620"/>
            <p:cNvSpPr>
              <a:spLocks noChangeArrowheads="1"/>
            </p:cNvSpPr>
            <p:nvPr/>
          </p:nvSpPr>
          <p:spPr bwMode="auto">
            <a:xfrm>
              <a:off x="2635250" y="1593850"/>
              <a:ext cx="39688" cy="130810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22" name="Group 129"/>
            <p:cNvGrpSpPr>
              <a:grpSpLocks/>
            </p:cNvGrpSpPr>
            <p:nvPr/>
          </p:nvGrpSpPr>
          <p:grpSpPr bwMode="auto">
            <a:xfrm>
              <a:off x="2353564" y="1522123"/>
              <a:ext cx="185312" cy="76120"/>
              <a:chOff x="4707931" y="1539831"/>
              <a:chExt cx="369303" cy="163813"/>
            </a:xfrm>
          </p:grpSpPr>
          <p:sp>
            <p:nvSpPr>
              <p:cNvPr id="664" name="Rectangle 663"/>
              <p:cNvSpPr/>
              <p:nvPr/>
            </p:nvSpPr>
            <p:spPr>
              <a:xfrm>
                <a:off x="4725141" y="1540455"/>
                <a:ext cx="310041" cy="1332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5" name="Rectangle 664"/>
              <p:cNvSpPr/>
              <p:nvPr/>
            </p:nvSpPr>
            <p:spPr>
              <a:xfrm>
                <a:off x="4709324"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6" name="Rectangle 665"/>
              <p:cNvSpPr/>
              <p:nvPr/>
            </p:nvSpPr>
            <p:spPr>
              <a:xfrm>
                <a:off x="4968746"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23" name="Rectangle 80"/>
            <p:cNvSpPr>
              <a:spLocks noChangeArrowheads="1"/>
            </p:cNvSpPr>
            <p:nvPr/>
          </p:nvSpPr>
          <p:spPr bwMode="auto">
            <a:xfrm>
              <a:off x="2754313" y="2884487"/>
              <a:ext cx="90487"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4" name="Rectangle 80"/>
            <p:cNvSpPr>
              <a:spLocks noChangeArrowheads="1"/>
            </p:cNvSpPr>
            <p:nvPr/>
          </p:nvSpPr>
          <p:spPr bwMode="auto">
            <a:xfrm>
              <a:off x="2608263" y="2884487"/>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5" name="Rectangle 80"/>
            <p:cNvSpPr>
              <a:spLocks noChangeArrowheads="1"/>
            </p:cNvSpPr>
            <p:nvPr/>
          </p:nvSpPr>
          <p:spPr bwMode="auto">
            <a:xfrm>
              <a:off x="2474913" y="15843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6" name="Rectangle 80"/>
            <p:cNvSpPr>
              <a:spLocks noChangeArrowheads="1"/>
            </p:cNvSpPr>
            <p:nvPr/>
          </p:nvSpPr>
          <p:spPr bwMode="auto">
            <a:xfrm>
              <a:off x="2330450" y="15843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7" name="Rectangle 80"/>
            <p:cNvSpPr>
              <a:spLocks noChangeArrowheads="1"/>
            </p:cNvSpPr>
            <p:nvPr/>
          </p:nvSpPr>
          <p:spPr bwMode="auto">
            <a:xfrm>
              <a:off x="812800" y="2879725"/>
              <a:ext cx="90488"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8" name="Rectangle 80"/>
            <p:cNvSpPr>
              <a:spLocks noChangeArrowheads="1"/>
            </p:cNvSpPr>
            <p:nvPr/>
          </p:nvSpPr>
          <p:spPr bwMode="auto">
            <a:xfrm>
              <a:off x="938213"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9" name="Rectangle 80"/>
            <p:cNvSpPr>
              <a:spLocks noChangeArrowheads="1"/>
            </p:cNvSpPr>
            <p:nvPr/>
          </p:nvSpPr>
          <p:spPr bwMode="auto">
            <a:xfrm>
              <a:off x="106997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0" name="Rectangle 80"/>
            <p:cNvSpPr>
              <a:spLocks noChangeArrowheads="1"/>
            </p:cNvSpPr>
            <p:nvPr/>
          </p:nvSpPr>
          <p:spPr bwMode="auto">
            <a:xfrm>
              <a:off x="1196975" y="2879725"/>
              <a:ext cx="90488"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1" name="Rectangle 80"/>
            <p:cNvSpPr>
              <a:spLocks noChangeArrowheads="1"/>
            </p:cNvSpPr>
            <p:nvPr/>
          </p:nvSpPr>
          <p:spPr bwMode="auto">
            <a:xfrm>
              <a:off x="1308100"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2" name="Rectangle 80"/>
            <p:cNvSpPr>
              <a:spLocks noChangeArrowheads="1"/>
            </p:cNvSpPr>
            <p:nvPr/>
          </p:nvSpPr>
          <p:spPr bwMode="auto">
            <a:xfrm>
              <a:off x="1435100"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33" name="Group 149"/>
            <p:cNvGrpSpPr>
              <a:grpSpLocks/>
            </p:cNvGrpSpPr>
            <p:nvPr/>
          </p:nvGrpSpPr>
          <p:grpSpPr bwMode="auto">
            <a:xfrm>
              <a:off x="820117" y="2902030"/>
              <a:ext cx="185312" cy="76120"/>
              <a:chOff x="4707931" y="1539831"/>
              <a:chExt cx="369303" cy="163813"/>
            </a:xfrm>
          </p:grpSpPr>
          <p:sp>
            <p:nvSpPr>
              <p:cNvPr id="661" name="Rectangle 660"/>
              <p:cNvSpPr/>
              <p:nvPr/>
            </p:nvSpPr>
            <p:spPr>
              <a:xfrm>
                <a:off x="47281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2" name="Rectangle 661"/>
              <p:cNvSpPr/>
              <p:nvPr/>
            </p:nvSpPr>
            <p:spPr>
              <a:xfrm>
                <a:off x="4709169"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3" name="Rectangle 662"/>
              <p:cNvSpPr/>
              <p:nvPr/>
            </p:nvSpPr>
            <p:spPr>
              <a:xfrm>
                <a:off x="4968591"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4" name="Group 153"/>
            <p:cNvGrpSpPr>
              <a:grpSpLocks/>
            </p:cNvGrpSpPr>
            <p:nvPr/>
          </p:nvGrpSpPr>
          <p:grpSpPr bwMode="auto">
            <a:xfrm>
              <a:off x="1083020" y="2902030"/>
              <a:ext cx="185312" cy="76120"/>
              <a:chOff x="4707931" y="1539831"/>
              <a:chExt cx="369303" cy="163813"/>
            </a:xfrm>
          </p:grpSpPr>
          <p:sp>
            <p:nvSpPr>
              <p:cNvPr id="658" name="Rectangle 657"/>
              <p:cNvSpPr/>
              <p:nvPr/>
            </p:nvSpPr>
            <p:spPr>
              <a:xfrm>
                <a:off x="4726226" y="1539659"/>
                <a:ext cx="306878"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9" name="Rectangle 658"/>
              <p:cNvSpPr/>
              <p:nvPr/>
            </p:nvSpPr>
            <p:spPr>
              <a:xfrm>
                <a:off x="4707243"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0" name="Rectangle 659"/>
              <p:cNvSpPr/>
              <p:nvPr/>
            </p:nvSpPr>
            <p:spPr>
              <a:xfrm>
                <a:off x="4966666"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5" name="Group 157"/>
            <p:cNvGrpSpPr>
              <a:grpSpLocks/>
            </p:cNvGrpSpPr>
            <p:nvPr/>
          </p:nvGrpSpPr>
          <p:grpSpPr bwMode="auto">
            <a:xfrm>
              <a:off x="1325042" y="2902030"/>
              <a:ext cx="185312" cy="76120"/>
              <a:chOff x="4707931" y="1539831"/>
              <a:chExt cx="369303" cy="163813"/>
            </a:xfrm>
          </p:grpSpPr>
          <p:sp>
            <p:nvSpPr>
              <p:cNvPr id="655" name="Rectangle 654"/>
              <p:cNvSpPr/>
              <p:nvPr/>
            </p:nvSpPr>
            <p:spPr>
              <a:xfrm>
                <a:off x="47279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6" name="Rectangle 655"/>
              <p:cNvSpPr/>
              <p:nvPr/>
            </p:nvSpPr>
            <p:spPr>
              <a:xfrm>
                <a:off x="4708969"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7" name="Rectangle 656"/>
              <p:cNvSpPr/>
              <p:nvPr/>
            </p:nvSpPr>
            <p:spPr>
              <a:xfrm>
                <a:off x="4965227"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36" name="Rectangle 635"/>
            <p:cNvSpPr/>
            <p:nvPr/>
          </p:nvSpPr>
          <p:spPr bwMode="auto">
            <a:xfrm>
              <a:off x="1701800" y="1635125"/>
              <a:ext cx="87313" cy="1635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7" name="Rectangle 636"/>
            <p:cNvSpPr/>
            <p:nvPr/>
          </p:nvSpPr>
          <p:spPr bwMode="auto">
            <a:xfrm>
              <a:off x="1701800" y="1927225"/>
              <a:ext cx="87313" cy="966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8" name="Rectangle 106"/>
            <p:cNvSpPr>
              <a:spLocks noChangeArrowheads="1"/>
            </p:cNvSpPr>
            <p:nvPr/>
          </p:nvSpPr>
          <p:spPr bwMode="auto">
            <a:xfrm>
              <a:off x="1717675"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9" name="Rectangle 106"/>
            <p:cNvSpPr>
              <a:spLocks noChangeArrowheads="1"/>
            </p:cNvSpPr>
            <p:nvPr/>
          </p:nvSpPr>
          <p:spPr bwMode="auto">
            <a:xfrm>
              <a:off x="569913" y="2128838"/>
              <a:ext cx="2503487" cy="4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0" name="Rectangle 80"/>
            <p:cNvSpPr>
              <a:spLocks noChangeArrowheads="1"/>
            </p:cNvSpPr>
            <p:nvPr/>
          </p:nvSpPr>
          <p:spPr bwMode="auto">
            <a:xfrm>
              <a:off x="1703388"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1" name="Rectangle 80"/>
            <p:cNvSpPr>
              <a:spLocks noChangeArrowheads="1"/>
            </p:cNvSpPr>
            <p:nvPr/>
          </p:nvSpPr>
          <p:spPr bwMode="auto">
            <a:xfrm>
              <a:off x="157162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42" name="Group 183"/>
            <p:cNvGrpSpPr>
              <a:grpSpLocks/>
            </p:cNvGrpSpPr>
            <p:nvPr/>
          </p:nvGrpSpPr>
          <p:grpSpPr bwMode="auto">
            <a:xfrm>
              <a:off x="1587846" y="2902030"/>
              <a:ext cx="185312" cy="76120"/>
              <a:chOff x="4707931" y="1539831"/>
              <a:chExt cx="369303" cy="163813"/>
            </a:xfrm>
          </p:grpSpPr>
          <p:sp>
            <p:nvSpPr>
              <p:cNvPr id="652" name="Rectangle 651"/>
              <p:cNvSpPr/>
              <p:nvPr/>
            </p:nvSpPr>
            <p:spPr>
              <a:xfrm>
                <a:off x="4726224" y="1539659"/>
                <a:ext cx="310041"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3" name="Rectangle 652"/>
              <p:cNvSpPr/>
              <p:nvPr/>
            </p:nvSpPr>
            <p:spPr>
              <a:xfrm>
                <a:off x="4707241"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4" name="Rectangle 653"/>
              <p:cNvSpPr/>
              <p:nvPr/>
            </p:nvSpPr>
            <p:spPr>
              <a:xfrm>
                <a:off x="4969828"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43" name="TextBox 16"/>
            <p:cNvSpPr txBox="1">
              <a:spLocks noChangeArrowheads="1"/>
            </p:cNvSpPr>
            <p:nvPr/>
          </p:nvSpPr>
          <p:spPr bwMode="auto">
            <a:xfrm>
              <a:off x="120650" y="1503363"/>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GND1</a:t>
              </a:r>
              <a:endParaRPr lang="en-US" altLang="en-US" sz="1000" dirty="0">
                <a:latin typeface="+mn-lt"/>
              </a:endParaRPr>
            </a:p>
          </p:txBody>
        </p:sp>
        <p:sp>
          <p:nvSpPr>
            <p:cNvPr id="644" name="TextBox 16"/>
            <p:cNvSpPr txBox="1">
              <a:spLocks noChangeArrowheads="1"/>
            </p:cNvSpPr>
            <p:nvPr/>
          </p:nvSpPr>
          <p:spPr bwMode="auto">
            <a:xfrm>
              <a:off x="120650" y="1898650"/>
              <a:ext cx="617538" cy="25241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GND3</a:t>
              </a:r>
              <a:endParaRPr lang="en-US" altLang="en-US" sz="1000" dirty="0">
                <a:latin typeface="+mn-lt"/>
              </a:endParaRPr>
            </a:p>
          </p:txBody>
        </p:sp>
        <p:sp>
          <p:nvSpPr>
            <p:cNvPr id="645" name="TextBox 16"/>
            <p:cNvSpPr txBox="1">
              <a:spLocks noChangeArrowheads="1"/>
            </p:cNvSpPr>
            <p:nvPr/>
          </p:nvSpPr>
          <p:spPr bwMode="auto">
            <a:xfrm>
              <a:off x="120650" y="202088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PWR</a:t>
              </a:r>
              <a:endParaRPr lang="en-US" altLang="en-US" sz="1000" dirty="0">
                <a:latin typeface="+mn-lt"/>
              </a:endParaRPr>
            </a:p>
          </p:txBody>
        </p:sp>
        <p:sp>
          <p:nvSpPr>
            <p:cNvPr id="646" name="TextBox 16"/>
            <p:cNvSpPr txBox="1">
              <a:spLocks noChangeArrowheads="1"/>
            </p:cNvSpPr>
            <p:nvPr/>
          </p:nvSpPr>
          <p:spPr bwMode="auto">
            <a:xfrm>
              <a:off x="120650" y="212883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GND4</a:t>
              </a:r>
              <a:endParaRPr lang="en-US" altLang="en-US" sz="1000" dirty="0">
                <a:latin typeface="+mn-lt"/>
              </a:endParaRPr>
            </a:p>
          </p:txBody>
        </p:sp>
        <p:sp>
          <p:nvSpPr>
            <p:cNvPr id="647" name="TextBox 16"/>
            <p:cNvSpPr txBox="1">
              <a:spLocks noChangeArrowheads="1"/>
            </p:cNvSpPr>
            <p:nvPr/>
          </p:nvSpPr>
          <p:spPr bwMode="auto">
            <a:xfrm>
              <a:off x="120650" y="2693988"/>
              <a:ext cx="617538" cy="254000"/>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GND6</a:t>
              </a:r>
              <a:endParaRPr lang="en-US" altLang="en-US" sz="1000" dirty="0">
                <a:latin typeface="+mn-lt"/>
              </a:endParaRPr>
            </a:p>
          </p:txBody>
        </p:sp>
        <p:grpSp>
          <p:nvGrpSpPr>
            <p:cNvPr id="648" name="Group 647"/>
            <p:cNvGrpSpPr/>
            <p:nvPr/>
          </p:nvGrpSpPr>
          <p:grpSpPr>
            <a:xfrm>
              <a:off x="2628899" y="2908300"/>
              <a:ext cx="187325" cy="76200"/>
              <a:chOff x="1739900" y="3054350"/>
              <a:chExt cx="187325" cy="76200"/>
            </a:xfrm>
          </p:grpSpPr>
          <p:sp>
            <p:nvSpPr>
              <p:cNvPr id="649" name="Rectangle 648"/>
              <p:cNvSpPr/>
              <p:nvPr/>
            </p:nvSpPr>
            <p:spPr bwMode="auto">
              <a:xfrm>
                <a:off x="1749425" y="3054350"/>
                <a:ext cx="155575" cy="746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0" name="Rectangle 649"/>
              <p:cNvSpPr/>
              <p:nvPr/>
            </p:nvSpPr>
            <p:spPr bwMode="auto">
              <a:xfrm>
                <a:off x="1739900" y="3055938"/>
                <a:ext cx="55563"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1" name="Rectangle 650"/>
              <p:cNvSpPr/>
              <p:nvPr/>
            </p:nvSpPr>
            <p:spPr bwMode="auto">
              <a:xfrm>
                <a:off x="1871663" y="3055938"/>
                <a:ext cx="55562"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grpSp>
        <p:nvGrpSpPr>
          <p:cNvPr id="991" name="Group 990"/>
          <p:cNvGrpSpPr/>
          <p:nvPr/>
        </p:nvGrpSpPr>
        <p:grpSpPr>
          <a:xfrm>
            <a:off x="243965" y="1219200"/>
            <a:ext cx="3352253" cy="1981492"/>
            <a:chOff x="243965" y="1219200"/>
            <a:chExt cx="3352253" cy="1981492"/>
          </a:xfrm>
        </p:grpSpPr>
        <p:grpSp>
          <p:nvGrpSpPr>
            <p:cNvPr id="992" name="Group 991"/>
            <p:cNvGrpSpPr/>
            <p:nvPr/>
          </p:nvGrpSpPr>
          <p:grpSpPr>
            <a:xfrm>
              <a:off x="2496244" y="1219200"/>
              <a:ext cx="1099974" cy="322591"/>
              <a:chOff x="2496244" y="1269582"/>
              <a:chExt cx="1099974" cy="322591"/>
            </a:xfrm>
          </p:grpSpPr>
          <p:sp>
            <p:nvSpPr>
              <p:cNvPr id="1011" name="Rounded Rectangle 1010"/>
              <p:cNvSpPr>
                <a:spLocks noChangeArrowheads="1"/>
              </p:cNvSpPr>
              <p:nvPr/>
            </p:nvSpPr>
            <p:spPr bwMode="auto">
              <a:xfrm>
                <a:off x="2496244" y="1529826"/>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2" name="TextBox 1011"/>
              <p:cNvSpPr txBox="1"/>
              <p:nvPr/>
            </p:nvSpPr>
            <p:spPr>
              <a:xfrm>
                <a:off x="2704043" y="1269582"/>
                <a:ext cx="892175" cy="306388"/>
              </a:xfrm>
              <a:prstGeom prst="rect">
                <a:avLst/>
              </a:prstGeom>
              <a:noFill/>
            </p:spPr>
            <p:txBody>
              <a:bodyPr>
                <a:spAutoFit/>
              </a:bodyPr>
              <a:lstStyle/>
              <a:p>
                <a:pPr>
                  <a:defRPr/>
                </a:pPr>
                <a:r>
                  <a:rPr lang="en-US" sz="1400" b="1">
                    <a:latin typeface="+mj-lt"/>
                    <a:cs typeface="Arial" charset="0"/>
                  </a:rPr>
                  <a:t>L</a:t>
                </a:r>
                <a:r>
                  <a:rPr lang="en-US" sz="1400" b="1" baseline="-25000">
                    <a:latin typeface="+mj-lt"/>
                    <a:cs typeface="Arial" charset="0"/>
                  </a:rPr>
                  <a:t>above</a:t>
                </a:r>
                <a:endParaRPr lang="en-US" sz="1400" b="1" baseline="-25000" dirty="0">
                  <a:latin typeface="+mj-lt"/>
                  <a:cs typeface="Arial" charset="0"/>
                </a:endParaRPr>
              </a:p>
            </p:txBody>
          </p:sp>
        </p:grpSp>
        <p:grpSp>
          <p:nvGrpSpPr>
            <p:cNvPr id="993" name="Group 992"/>
            <p:cNvGrpSpPr/>
            <p:nvPr/>
          </p:nvGrpSpPr>
          <p:grpSpPr>
            <a:xfrm>
              <a:off x="243965" y="2883192"/>
              <a:ext cx="1710796" cy="317500"/>
              <a:chOff x="243965" y="2933574"/>
              <a:chExt cx="1710796" cy="317500"/>
            </a:xfrm>
          </p:grpSpPr>
          <p:sp>
            <p:nvSpPr>
              <p:cNvPr id="1009" name="Rounded Rectangle 1008"/>
              <p:cNvSpPr>
                <a:spLocks noChangeArrowheads="1"/>
              </p:cNvSpPr>
              <p:nvPr/>
            </p:nvSpPr>
            <p:spPr bwMode="auto">
              <a:xfrm>
                <a:off x="746954" y="2970166"/>
                <a:ext cx="1207807" cy="7113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0" name="TextBox 1009"/>
              <p:cNvSpPr txBox="1"/>
              <p:nvPr/>
            </p:nvSpPr>
            <p:spPr>
              <a:xfrm>
                <a:off x="243965" y="2933574"/>
                <a:ext cx="882650" cy="317500"/>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7" name="Group 996"/>
            <p:cNvGrpSpPr/>
            <p:nvPr/>
          </p:nvGrpSpPr>
          <p:grpSpPr>
            <a:xfrm>
              <a:off x="2277349" y="2851681"/>
              <a:ext cx="892175" cy="306388"/>
              <a:chOff x="2277349" y="2902063"/>
              <a:chExt cx="892175" cy="306388"/>
            </a:xfrm>
          </p:grpSpPr>
          <p:sp>
            <p:nvSpPr>
              <p:cNvPr id="1001" name="Rounded Rectangle 1000"/>
              <p:cNvSpPr>
                <a:spLocks noChangeArrowheads="1"/>
              </p:cNvSpPr>
              <p:nvPr/>
            </p:nvSpPr>
            <p:spPr bwMode="auto">
              <a:xfrm>
                <a:off x="2808317" y="2977573"/>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2" name="TextBox 1001"/>
              <p:cNvSpPr txBox="1"/>
              <p:nvPr/>
            </p:nvSpPr>
            <p:spPr>
              <a:xfrm>
                <a:off x="2277349" y="2902063"/>
                <a:ext cx="892175" cy="306388"/>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grpSp>
        <p:nvGrpSpPr>
          <p:cNvPr id="1015" name="Group 1014"/>
          <p:cNvGrpSpPr/>
          <p:nvPr/>
        </p:nvGrpSpPr>
        <p:grpSpPr>
          <a:xfrm>
            <a:off x="745029" y="1580609"/>
            <a:ext cx="1214986" cy="403581"/>
            <a:chOff x="739775" y="1638940"/>
            <a:chExt cx="1214986" cy="403581"/>
          </a:xfrm>
        </p:grpSpPr>
        <p:sp>
          <p:nvSpPr>
            <p:cNvPr id="1016" name="TextBox 1015"/>
            <p:cNvSpPr txBox="1"/>
            <p:nvPr/>
          </p:nvSpPr>
          <p:spPr>
            <a:xfrm>
              <a:off x="863635" y="1683421"/>
              <a:ext cx="749300" cy="317500"/>
            </a:xfrm>
            <a:prstGeom prst="rect">
              <a:avLst/>
            </a:prstGeom>
            <a:noFill/>
          </p:spPr>
          <p:txBody>
            <a:bodyPr>
              <a:spAutoFit/>
            </a:bodyPr>
            <a:lstStyle/>
            <a:p>
              <a:pPr>
                <a:defRPr/>
              </a:pPr>
              <a:r>
                <a:rPr lang="en-US" sz="1400" b="1" dirty="0">
                  <a:latin typeface="+mj-lt"/>
                  <a:cs typeface="Arial" charset="0"/>
                </a:rPr>
                <a:t>L</a:t>
              </a:r>
              <a:r>
                <a:rPr lang="en-US" sz="1400" b="1" baseline="-25000" dirty="0">
                  <a:latin typeface="+mj-lt"/>
                  <a:cs typeface="Arial" charset="0"/>
                </a:rPr>
                <a:t>PCB_IC</a:t>
              </a:r>
            </a:p>
          </p:txBody>
        </p:sp>
        <p:sp>
          <p:nvSpPr>
            <p:cNvPr id="1017" name="Rounded Rectangle 1016"/>
            <p:cNvSpPr>
              <a:spLocks noChangeArrowheads="1"/>
            </p:cNvSpPr>
            <p:nvPr/>
          </p:nvSpPr>
          <p:spPr bwMode="auto">
            <a:xfrm>
              <a:off x="739775" y="1638940"/>
              <a:ext cx="1214986" cy="403581"/>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020" name="Group 1019"/>
          <p:cNvGrpSpPr/>
          <p:nvPr/>
        </p:nvGrpSpPr>
        <p:grpSpPr>
          <a:xfrm>
            <a:off x="2235522" y="1580609"/>
            <a:ext cx="1061007" cy="394548"/>
            <a:chOff x="2230268" y="1638940"/>
            <a:chExt cx="1061007" cy="394548"/>
          </a:xfrm>
        </p:grpSpPr>
        <p:sp>
          <p:nvSpPr>
            <p:cNvPr id="1120" name="TextBox 1119"/>
            <p:cNvSpPr txBox="1"/>
            <p:nvPr/>
          </p:nvSpPr>
          <p:spPr>
            <a:xfrm>
              <a:off x="2230268" y="1661591"/>
              <a:ext cx="1061007"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sp>
          <p:nvSpPr>
            <p:cNvPr id="1360" name="Rounded Rectangle 1359"/>
            <p:cNvSpPr>
              <a:spLocks noChangeArrowheads="1"/>
            </p:cNvSpPr>
            <p:nvPr/>
          </p:nvSpPr>
          <p:spPr bwMode="auto">
            <a:xfrm>
              <a:off x="2461303" y="1638940"/>
              <a:ext cx="350272" cy="394548"/>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366" name="Group 1365"/>
          <p:cNvGrpSpPr/>
          <p:nvPr/>
        </p:nvGrpSpPr>
        <p:grpSpPr>
          <a:xfrm>
            <a:off x="746648" y="2251976"/>
            <a:ext cx="1255810" cy="630557"/>
            <a:chOff x="741394" y="2310307"/>
            <a:chExt cx="1255810" cy="630557"/>
          </a:xfrm>
        </p:grpSpPr>
        <p:sp>
          <p:nvSpPr>
            <p:cNvPr id="1369" name="Rounded Rectangle 1368"/>
            <p:cNvSpPr>
              <a:spLocks noChangeArrowheads="1"/>
            </p:cNvSpPr>
            <p:nvPr/>
          </p:nvSpPr>
          <p:spPr bwMode="auto">
            <a:xfrm>
              <a:off x="741394" y="2310307"/>
              <a:ext cx="1242504"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372" name="TextBox 1371"/>
            <p:cNvSpPr txBox="1"/>
            <p:nvPr/>
          </p:nvSpPr>
          <p:spPr>
            <a:xfrm>
              <a:off x="960590" y="2525507"/>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375" name="Group 1374"/>
          <p:cNvGrpSpPr/>
          <p:nvPr/>
        </p:nvGrpSpPr>
        <p:grpSpPr>
          <a:xfrm>
            <a:off x="2458885" y="2251976"/>
            <a:ext cx="1036614" cy="630557"/>
            <a:chOff x="2453631" y="2310307"/>
            <a:chExt cx="1036614" cy="630557"/>
          </a:xfrm>
        </p:grpSpPr>
        <p:sp>
          <p:nvSpPr>
            <p:cNvPr id="1398" name="Rounded Rectangle 1397"/>
            <p:cNvSpPr>
              <a:spLocks noChangeArrowheads="1"/>
            </p:cNvSpPr>
            <p:nvPr/>
          </p:nvSpPr>
          <p:spPr bwMode="auto">
            <a:xfrm>
              <a:off x="2793109" y="2310307"/>
              <a:ext cx="341581"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12" name="TextBox 1411"/>
            <p:cNvSpPr txBox="1"/>
            <p:nvPr/>
          </p:nvSpPr>
          <p:spPr>
            <a:xfrm>
              <a:off x="2453631" y="2577574"/>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415" name="Group 1414"/>
          <p:cNvGrpSpPr/>
          <p:nvPr/>
        </p:nvGrpSpPr>
        <p:grpSpPr>
          <a:xfrm>
            <a:off x="696540" y="1923901"/>
            <a:ext cx="2602158" cy="307777"/>
            <a:chOff x="691286" y="1982232"/>
            <a:chExt cx="2602158" cy="307777"/>
          </a:xfrm>
        </p:grpSpPr>
        <p:sp>
          <p:nvSpPr>
            <p:cNvPr id="1418" name="Rounded Rectangle 1417"/>
            <p:cNvSpPr>
              <a:spLocks noChangeArrowheads="1"/>
            </p:cNvSpPr>
            <p:nvPr/>
          </p:nvSpPr>
          <p:spPr bwMode="auto">
            <a:xfrm>
              <a:off x="691286" y="2070275"/>
              <a:ext cx="2443404" cy="208923"/>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21" name="TextBox 1420"/>
            <p:cNvSpPr txBox="1"/>
            <p:nvPr/>
          </p:nvSpPr>
          <p:spPr>
            <a:xfrm>
              <a:off x="1783995" y="1982232"/>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graphicFrame>
        <p:nvGraphicFramePr>
          <p:cNvPr id="287" name="Object 126"/>
          <p:cNvGraphicFramePr>
            <a:graphicFrameLocks noChangeAspect="1"/>
          </p:cNvGraphicFramePr>
          <p:nvPr>
            <p:extLst>
              <p:ext uri="{D42A27DB-BD31-4B8C-83A1-F6EECF244321}">
                <p14:modId xmlns:p14="http://schemas.microsoft.com/office/powerpoint/2010/main" val="1047120487"/>
              </p:ext>
            </p:extLst>
          </p:nvPr>
        </p:nvGraphicFramePr>
        <p:xfrm>
          <a:off x="6546850" y="1474788"/>
          <a:ext cx="306388" cy="325437"/>
        </p:xfrm>
        <a:graphic>
          <a:graphicData uri="http://schemas.openxmlformats.org/presentationml/2006/ole">
            <mc:AlternateContent xmlns:mc="http://schemas.openxmlformats.org/markup-compatibility/2006">
              <mc:Choice xmlns:v="urn:schemas-microsoft-com:vml" Requires="v">
                <p:oleObj spid="_x0000_s1889396" name="Equation" r:id="rId12" imgW="177480" imgH="228600" progId="Equation.DSMT4">
                  <p:embed/>
                </p:oleObj>
              </mc:Choice>
              <mc:Fallback>
                <p:oleObj name="Equation" r:id="rId12" imgW="177480" imgH="228600" progId="Equation.DSMT4">
                  <p:embed/>
                  <p:pic>
                    <p:nvPicPr>
                      <p:cNvPr id="39257" name="Object 126"/>
                      <p:cNvPicPr>
                        <a:picLocks noChangeAspect="1" noChangeArrowheads="1"/>
                      </p:cNvPicPr>
                      <p:nvPr/>
                    </p:nvPicPr>
                    <p:blipFill>
                      <a:blip r:embed="rId13"/>
                      <a:srcRect/>
                      <a:stretch>
                        <a:fillRect/>
                      </a:stretch>
                    </p:blipFill>
                    <p:spPr bwMode="auto">
                      <a:xfrm>
                        <a:off x="6546850" y="1474788"/>
                        <a:ext cx="30638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8" name="Picture 287"/>
          <p:cNvPicPr>
            <a:picLocks noChangeAspect="1"/>
          </p:cNvPicPr>
          <p:nvPr/>
        </p:nvPicPr>
        <p:blipFill>
          <a:blip r:embed="rId14"/>
          <a:stretch>
            <a:fillRect/>
          </a:stretch>
        </p:blipFill>
        <p:spPr>
          <a:xfrm>
            <a:off x="1211636" y="3625259"/>
            <a:ext cx="5202824" cy="2604104"/>
          </a:xfrm>
          <a:prstGeom prst="rect">
            <a:avLst/>
          </a:prstGeom>
        </p:spPr>
      </p:pic>
      <p:cxnSp>
        <p:nvCxnSpPr>
          <p:cNvPr id="289" name="Straight Connector 288"/>
          <p:cNvCxnSpPr/>
          <p:nvPr/>
        </p:nvCxnSpPr>
        <p:spPr bwMode="auto">
          <a:xfrm flipV="1">
            <a:off x="3596218" y="4190960"/>
            <a:ext cx="0" cy="1104054"/>
          </a:xfrm>
          <a:prstGeom prst="line">
            <a:avLst/>
          </a:prstGeom>
          <a:noFill/>
          <a:ln w="76200" cap="flat" cmpd="sng" algn="ctr">
            <a:solidFill>
              <a:srgbClr val="C00000"/>
            </a:solidFill>
            <a:prstDash val="solid"/>
            <a:round/>
            <a:headEnd type="none" w="med" len="med"/>
            <a:tailEnd type="none" w="med" len="med"/>
          </a:ln>
          <a:effectLst/>
        </p:spPr>
      </p:cxnSp>
      <p:cxnSp>
        <p:nvCxnSpPr>
          <p:cNvPr id="291" name="Straight Connector 290"/>
          <p:cNvCxnSpPr/>
          <p:nvPr/>
        </p:nvCxnSpPr>
        <p:spPr bwMode="auto">
          <a:xfrm flipV="1">
            <a:off x="2100571" y="4195370"/>
            <a:ext cx="0" cy="1104054"/>
          </a:xfrm>
          <a:prstGeom prst="line">
            <a:avLst/>
          </a:prstGeom>
          <a:noFill/>
          <a:ln w="76200" cap="flat" cmpd="sng" algn="ctr">
            <a:solidFill>
              <a:srgbClr val="C00000"/>
            </a:solidFill>
            <a:prstDash val="solid"/>
            <a:round/>
            <a:headEnd type="none" w="med" len="med"/>
            <a:tailEnd type="none" w="med" len="med"/>
          </a:ln>
          <a:effectLst/>
        </p:spPr>
      </p:cxnSp>
      <p:cxnSp>
        <p:nvCxnSpPr>
          <p:cNvPr id="292" name="Straight Connector 291"/>
          <p:cNvCxnSpPr/>
          <p:nvPr/>
        </p:nvCxnSpPr>
        <p:spPr bwMode="auto">
          <a:xfrm flipV="1">
            <a:off x="1468843" y="4190960"/>
            <a:ext cx="0" cy="1104054"/>
          </a:xfrm>
          <a:prstGeom prst="line">
            <a:avLst/>
          </a:prstGeom>
          <a:noFill/>
          <a:ln w="76200" cap="flat" cmpd="sng" algn="ctr">
            <a:solidFill>
              <a:srgbClr val="C00000"/>
            </a:solidFill>
            <a:prstDash val="solid"/>
            <a:round/>
            <a:headEnd type="none" w="med" len="med"/>
            <a:tailEnd type="none" w="med" len="med"/>
          </a:ln>
          <a:effectLst/>
        </p:spPr>
      </p:cxnSp>
      <p:sp>
        <p:nvSpPr>
          <p:cNvPr id="293" name="TextBox 292"/>
          <p:cNvSpPr txBox="1"/>
          <p:nvPr/>
        </p:nvSpPr>
        <p:spPr>
          <a:xfrm>
            <a:off x="749312" y="4200439"/>
            <a:ext cx="599844" cy="430887"/>
          </a:xfrm>
          <a:prstGeom prst="rect">
            <a:avLst/>
          </a:prstGeom>
          <a:noFill/>
        </p:spPr>
        <p:txBody>
          <a:bodyPr wrap="none" rtlCol="0">
            <a:spAutoFit/>
          </a:bodyPr>
          <a:lstStyle/>
          <a:p>
            <a:r>
              <a:rPr lang="en-US" dirty="0" smtClean="0">
                <a:solidFill>
                  <a:srgbClr val="C00000"/>
                </a:solidFill>
              </a:rPr>
              <a:t>S.C</a:t>
            </a:r>
            <a:endParaRPr lang="en-US" dirty="0">
              <a:solidFill>
                <a:srgbClr val="C00000"/>
              </a:solidFill>
            </a:endParaRPr>
          </a:p>
        </p:txBody>
      </p:sp>
      <p:sp>
        <p:nvSpPr>
          <p:cNvPr id="294" name="TextBox 293"/>
          <p:cNvSpPr txBox="1"/>
          <p:nvPr/>
        </p:nvSpPr>
        <p:spPr>
          <a:xfrm>
            <a:off x="1524995" y="4209511"/>
            <a:ext cx="599844" cy="430887"/>
          </a:xfrm>
          <a:prstGeom prst="rect">
            <a:avLst/>
          </a:prstGeom>
          <a:noFill/>
        </p:spPr>
        <p:txBody>
          <a:bodyPr wrap="none" rtlCol="0">
            <a:spAutoFit/>
          </a:bodyPr>
          <a:lstStyle/>
          <a:p>
            <a:r>
              <a:rPr lang="en-US" dirty="0" smtClean="0">
                <a:solidFill>
                  <a:srgbClr val="C00000"/>
                </a:solidFill>
              </a:rPr>
              <a:t>S.C</a:t>
            </a:r>
            <a:endParaRPr lang="en-US" dirty="0">
              <a:solidFill>
                <a:srgbClr val="C00000"/>
              </a:solidFill>
            </a:endParaRPr>
          </a:p>
        </p:txBody>
      </p:sp>
      <p:sp>
        <p:nvSpPr>
          <p:cNvPr id="295" name="TextBox 294"/>
          <p:cNvSpPr txBox="1"/>
          <p:nvPr/>
        </p:nvSpPr>
        <p:spPr>
          <a:xfrm>
            <a:off x="2940223" y="4210425"/>
            <a:ext cx="599844" cy="430887"/>
          </a:xfrm>
          <a:prstGeom prst="rect">
            <a:avLst/>
          </a:prstGeom>
          <a:noFill/>
        </p:spPr>
        <p:txBody>
          <a:bodyPr wrap="none" rtlCol="0">
            <a:spAutoFit/>
          </a:bodyPr>
          <a:lstStyle/>
          <a:p>
            <a:r>
              <a:rPr lang="en-US" dirty="0" smtClean="0">
                <a:solidFill>
                  <a:srgbClr val="C00000"/>
                </a:solidFill>
              </a:rPr>
              <a:t>S.C</a:t>
            </a:r>
            <a:endParaRPr lang="en-US" dirty="0">
              <a:solidFill>
                <a:srgbClr val="C00000"/>
              </a:solidFill>
            </a:endParaRPr>
          </a:p>
        </p:txBody>
      </p:sp>
      <p:sp>
        <p:nvSpPr>
          <p:cNvPr id="296" name="Oval 295"/>
          <p:cNvSpPr/>
          <p:nvPr/>
        </p:nvSpPr>
        <p:spPr>
          <a:xfrm>
            <a:off x="524472" y="5428774"/>
            <a:ext cx="3398942" cy="742950"/>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7" name="Oval 296"/>
          <p:cNvSpPr/>
          <p:nvPr/>
        </p:nvSpPr>
        <p:spPr>
          <a:xfrm>
            <a:off x="3834960" y="5105917"/>
            <a:ext cx="977389" cy="742950"/>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955975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Frequency Response for </a:t>
            </a:r>
            <a:r>
              <a:rPr lang="en-US" dirty="0"/>
              <a:t>PCB </a:t>
            </a:r>
            <a:r>
              <a:rPr lang="en-US" dirty="0" smtClean="0"/>
              <a:t>PDN – </a:t>
            </a:r>
            <a:r>
              <a:rPr lang="en-US" i="1" dirty="0" smtClean="0"/>
              <a:t>f</a:t>
            </a:r>
            <a:r>
              <a:rPr lang="en-US" i="1" baseline="-25000" dirty="0" smtClean="0"/>
              <a:t>1</a:t>
            </a:r>
            <a:r>
              <a:rPr lang="en-US" dirty="0" smtClean="0"/>
              <a:t> </a:t>
            </a:r>
            <a:endParaRPr lang="en-US" dirty="0"/>
          </a:p>
        </p:txBody>
      </p:sp>
      <p:grpSp>
        <p:nvGrpSpPr>
          <p:cNvPr id="3" name="Group 2"/>
          <p:cNvGrpSpPr/>
          <p:nvPr/>
        </p:nvGrpSpPr>
        <p:grpSpPr>
          <a:xfrm>
            <a:off x="3834960" y="1395831"/>
            <a:ext cx="4925934" cy="1786270"/>
            <a:chOff x="0" y="3524250"/>
            <a:chExt cx="3146504" cy="1377950"/>
          </a:xfrm>
        </p:grpSpPr>
        <p:cxnSp>
          <p:nvCxnSpPr>
            <p:cNvPr id="83" name="Straight Connector 82"/>
            <p:cNvCxnSpPr/>
            <p:nvPr/>
          </p:nvCxnSpPr>
          <p:spPr bwMode="auto">
            <a:xfrm>
              <a:off x="619125" y="3606800"/>
              <a:ext cx="0" cy="112712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flipH="1">
              <a:off x="500063" y="4614863"/>
              <a:ext cx="2243137"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9246" name="Object 103"/>
            <p:cNvGraphicFramePr>
              <a:graphicFrameLocks noChangeAspect="1"/>
            </p:cNvGraphicFramePr>
            <p:nvPr/>
          </p:nvGraphicFramePr>
          <p:xfrm>
            <a:off x="0" y="3600419"/>
            <a:ext cx="593343" cy="258491"/>
          </p:xfrm>
          <a:graphic>
            <a:graphicData uri="http://schemas.openxmlformats.org/presentationml/2006/ole">
              <mc:AlternateContent xmlns:mc="http://schemas.openxmlformats.org/markup-compatibility/2006">
                <mc:Choice xmlns:v="urn:schemas-microsoft-com:vml" Requires="v">
                  <p:oleObj spid="_x0000_s1890386" name="Equation" r:id="rId4" imgW="583947" imgH="253890" progId="Equation.DSMT4">
                    <p:embed/>
                  </p:oleObj>
                </mc:Choice>
                <mc:Fallback>
                  <p:oleObj name="Equation" r:id="rId4" imgW="583947" imgH="253890" progId="Equation.DSMT4">
                    <p:embed/>
                    <p:pic>
                      <p:nvPicPr>
                        <p:cNvPr id="39246" name="Object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0419"/>
                          <a:ext cx="593343" cy="25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47" name="Object 104"/>
            <p:cNvGraphicFramePr>
              <a:graphicFrameLocks noChangeAspect="1"/>
            </p:cNvGraphicFramePr>
            <p:nvPr/>
          </p:nvGraphicFramePr>
          <p:xfrm>
            <a:off x="937650" y="4637382"/>
            <a:ext cx="1136675" cy="264818"/>
          </p:xfrm>
          <a:graphic>
            <a:graphicData uri="http://schemas.openxmlformats.org/presentationml/2006/ole">
              <mc:AlternateContent xmlns:mc="http://schemas.openxmlformats.org/markup-compatibility/2006">
                <mc:Choice xmlns:v="urn:schemas-microsoft-com:vml" Requires="v">
                  <p:oleObj spid="_x0000_s1890387" name="Equation" r:id="rId6" imgW="1091726" imgH="253890" progId="Equation.DSMT4">
                    <p:embed/>
                  </p:oleObj>
                </mc:Choice>
                <mc:Fallback>
                  <p:oleObj name="Equation" r:id="rId6" imgW="1091726" imgH="253890" progId="Equation.DSMT4">
                    <p:embed/>
                    <p:pic>
                      <p:nvPicPr>
                        <p:cNvPr id="39247"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50" y="4637382"/>
                          <a:ext cx="1136675" cy="2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1" name="Straight Connector 110"/>
            <p:cNvCxnSpPr/>
            <p:nvPr/>
          </p:nvCxnSpPr>
          <p:spPr bwMode="auto">
            <a:xfrm>
              <a:off x="720725" y="3959225"/>
              <a:ext cx="519113" cy="5207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874838" y="3867150"/>
              <a:ext cx="312737" cy="3127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auto">
            <a:xfrm>
              <a:off x="454025" y="3733800"/>
              <a:ext cx="942975" cy="338138"/>
            </a:xfrm>
            <a:prstGeom prst="rect">
              <a:avLst/>
            </a:prstGeom>
            <a:noFill/>
          </p:spPr>
          <p:txBody>
            <a:bodyPr>
              <a:spAutoFit/>
            </a:bodyPr>
            <a:lstStyle/>
            <a:p>
              <a:pPr eaLnBrk="1" hangingPunct="1">
                <a:defRPr/>
              </a:pPr>
              <a:r>
                <a:rPr lang="en-US" sz="1600" dirty="0" err="1">
                  <a:latin typeface="+mn-lt"/>
                </a:rPr>
                <a:t>C</a:t>
              </a:r>
              <a:r>
                <a:rPr lang="en-US" sz="1600" baseline="-25000" dirty="0" err="1">
                  <a:latin typeface="+mn-lt"/>
                </a:rPr>
                <a:t>Decap</a:t>
              </a:r>
              <a:endParaRPr lang="en-US" sz="1600" baseline="-25000" dirty="0">
                <a:latin typeface="+mn-lt"/>
              </a:endParaRPr>
            </a:p>
          </p:txBody>
        </p:sp>
        <p:grpSp>
          <p:nvGrpSpPr>
            <p:cNvPr id="15" name="Group 14"/>
            <p:cNvGrpSpPr/>
            <p:nvPr/>
          </p:nvGrpSpPr>
          <p:grpSpPr>
            <a:xfrm>
              <a:off x="1230016" y="3861138"/>
              <a:ext cx="1119733" cy="611188"/>
              <a:chOff x="1230313" y="3860800"/>
              <a:chExt cx="1119733" cy="611188"/>
            </a:xfrm>
          </p:grpSpPr>
          <p:cxnSp>
            <p:nvCxnSpPr>
              <p:cNvPr id="119" name="Straight Connector 118"/>
              <p:cNvCxnSpPr/>
              <p:nvPr/>
            </p:nvCxnSpPr>
            <p:spPr bwMode="auto">
              <a:xfrm flipH="1">
                <a:off x="1230313" y="3860800"/>
                <a:ext cx="650875" cy="6111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bwMode="auto">
              <a:xfrm>
                <a:off x="1299121" y="4076700"/>
                <a:ext cx="1050925"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PCB_EQ</a:t>
                </a:r>
              </a:p>
            </p:txBody>
          </p:sp>
        </p:grpSp>
        <p:sp>
          <p:nvSpPr>
            <p:cNvPr id="123" name="TextBox 122"/>
            <p:cNvSpPr txBox="1"/>
            <p:nvPr/>
          </p:nvSpPr>
          <p:spPr bwMode="auto">
            <a:xfrm>
              <a:off x="1830388" y="3624263"/>
              <a:ext cx="625473" cy="338137"/>
            </a:xfrm>
            <a:prstGeom prst="rect">
              <a:avLst/>
            </a:prstGeom>
            <a:noFill/>
          </p:spPr>
          <p:txBody>
            <a:bodyPr wrap="square">
              <a:spAutoFit/>
            </a:bodyPr>
            <a:lstStyle/>
            <a:p>
              <a:pPr eaLnBrk="1" hangingPunct="1">
                <a:defRPr/>
              </a:pPr>
              <a:r>
                <a:rPr lang="en-US" sz="1600" dirty="0" err="1">
                  <a:latin typeface="+mn-lt"/>
                </a:rPr>
                <a:t>C</a:t>
              </a:r>
              <a:r>
                <a:rPr lang="en-US" sz="1600" baseline="-25000" dirty="0" err="1">
                  <a:latin typeface="+mn-lt"/>
                </a:rPr>
                <a:t>Plane</a:t>
              </a:r>
              <a:endParaRPr lang="en-US" sz="1600" baseline="-25000" dirty="0">
                <a:latin typeface="+mn-lt"/>
              </a:endParaRPr>
            </a:p>
          </p:txBody>
        </p:sp>
        <p:cxnSp>
          <p:nvCxnSpPr>
            <p:cNvPr id="125" name="Straight Connector 124"/>
            <p:cNvCxnSpPr/>
            <p:nvPr/>
          </p:nvCxnSpPr>
          <p:spPr bwMode="auto">
            <a:xfrm>
              <a:off x="1231900"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2187575"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257" name="Object 126"/>
            <p:cNvGraphicFramePr>
              <a:graphicFrameLocks noChangeAspect="1"/>
            </p:cNvGraphicFramePr>
            <p:nvPr/>
          </p:nvGraphicFramePr>
          <p:xfrm>
            <a:off x="2198176" y="4378889"/>
            <a:ext cx="181966" cy="250895"/>
          </p:xfrm>
          <a:graphic>
            <a:graphicData uri="http://schemas.openxmlformats.org/presentationml/2006/ole">
              <mc:AlternateContent xmlns:mc="http://schemas.openxmlformats.org/markup-compatibility/2006">
                <mc:Choice xmlns:v="urn:schemas-microsoft-com:vml" Requires="v">
                  <p:oleObj spid="_x0000_s1890388" name="Equation" r:id="rId8" imgW="165028" imgH="228501" progId="Equation.DSMT4">
                    <p:embed/>
                  </p:oleObj>
                </mc:Choice>
                <mc:Fallback>
                  <p:oleObj name="Equation" r:id="rId8" imgW="165028" imgH="228501" progId="Equation.DSMT4">
                    <p:embed/>
                    <p:pic>
                      <p:nvPicPr>
                        <p:cNvPr id="39257"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176" y="4378889"/>
                          <a:ext cx="181966"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58" name="Object 127"/>
            <p:cNvGraphicFramePr>
              <a:graphicFrameLocks noChangeAspect="1"/>
            </p:cNvGraphicFramePr>
            <p:nvPr/>
          </p:nvGraphicFramePr>
          <p:xfrm>
            <a:off x="1266835" y="4387850"/>
            <a:ext cx="166727" cy="250895"/>
          </p:xfrm>
          <a:graphic>
            <a:graphicData uri="http://schemas.openxmlformats.org/presentationml/2006/ole">
              <mc:AlternateContent xmlns:mc="http://schemas.openxmlformats.org/markup-compatibility/2006">
                <mc:Choice xmlns:v="urn:schemas-microsoft-com:vml" Requires="v">
                  <p:oleObj spid="_x0000_s1890389" name="Equation" r:id="rId10" imgW="152334" imgH="228501" progId="Equation.DSMT4">
                    <p:embed/>
                  </p:oleObj>
                </mc:Choice>
                <mc:Fallback>
                  <p:oleObj name="Equation" r:id="rId10" imgW="152334" imgH="228501" progId="Equation.DSMT4">
                    <p:embed/>
                    <p:pic>
                      <p:nvPicPr>
                        <p:cNvPr id="39258" name="Object 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835" y="4387850"/>
                          <a:ext cx="166727"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0" name="Straight Connector 79"/>
            <p:cNvCxnSpPr/>
            <p:nvPr/>
          </p:nvCxnSpPr>
          <p:spPr bwMode="auto">
            <a:xfrm>
              <a:off x="2679700" y="3524250"/>
              <a:ext cx="0" cy="1193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74942" y="3830638"/>
              <a:ext cx="1071562" cy="402362"/>
              <a:chOff x="2074942" y="3830638"/>
              <a:chExt cx="1071562" cy="402362"/>
            </a:xfrm>
          </p:grpSpPr>
          <p:sp>
            <p:nvSpPr>
              <p:cNvPr id="124" name="TextBox 123"/>
              <p:cNvSpPr txBox="1"/>
              <p:nvPr/>
            </p:nvSpPr>
            <p:spPr bwMode="auto">
              <a:xfrm>
                <a:off x="2074942" y="3893275"/>
                <a:ext cx="1071562"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PCB_IC</a:t>
                </a:r>
              </a:p>
            </p:txBody>
          </p:sp>
          <p:cxnSp>
            <p:nvCxnSpPr>
              <p:cNvPr id="120" name="Straight Connector 119"/>
              <p:cNvCxnSpPr/>
              <p:nvPr/>
            </p:nvCxnSpPr>
            <p:spPr bwMode="auto">
              <a:xfrm flipH="1">
                <a:off x="2193925" y="3830638"/>
                <a:ext cx="319088" cy="3540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66" name="Down Arrow 565"/>
          <p:cNvSpPr/>
          <p:nvPr/>
        </p:nvSpPr>
        <p:spPr bwMode="auto">
          <a:xfrm>
            <a:off x="691138" y="1259306"/>
            <a:ext cx="1176337" cy="20320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567" name="Group 566"/>
          <p:cNvGrpSpPr/>
          <p:nvPr/>
        </p:nvGrpSpPr>
        <p:grpSpPr>
          <a:xfrm>
            <a:off x="-7336" y="1395831"/>
            <a:ext cx="3362817" cy="1685925"/>
            <a:chOff x="120650" y="1503363"/>
            <a:chExt cx="2954338" cy="1481137"/>
          </a:xfrm>
        </p:grpSpPr>
        <p:sp>
          <p:nvSpPr>
            <p:cNvPr id="568" name="Rectangle 567"/>
            <p:cNvSpPr/>
            <p:nvPr/>
          </p:nvSpPr>
          <p:spPr bwMode="auto">
            <a:xfrm>
              <a:off x="569913" y="1584325"/>
              <a:ext cx="2505075" cy="1312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9" name="Rectangle 80"/>
            <p:cNvSpPr>
              <a:spLocks noChangeArrowheads="1"/>
            </p:cNvSpPr>
            <p:nvPr/>
          </p:nvSpPr>
          <p:spPr bwMode="auto">
            <a:xfrm>
              <a:off x="569913" y="1635125"/>
              <a:ext cx="2501900"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0" name="Rectangle 80"/>
            <p:cNvSpPr>
              <a:spLocks noChangeArrowheads="1"/>
            </p:cNvSpPr>
            <p:nvPr/>
          </p:nvSpPr>
          <p:spPr bwMode="auto">
            <a:xfrm>
              <a:off x="569913" y="173513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1" name="Rectangle 80"/>
            <p:cNvSpPr>
              <a:spLocks noChangeArrowheads="1"/>
            </p:cNvSpPr>
            <p:nvPr/>
          </p:nvSpPr>
          <p:spPr bwMode="auto">
            <a:xfrm>
              <a:off x="569913" y="2224088"/>
              <a:ext cx="2503487" cy="396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2" name="Rectangle 571"/>
            <p:cNvSpPr/>
            <p:nvPr/>
          </p:nvSpPr>
          <p:spPr bwMode="auto">
            <a:xfrm>
              <a:off x="827088"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3" name="Rectangle 106"/>
            <p:cNvSpPr>
              <a:spLocks noChangeArrowheads="1"/>
            </p:cNvSpPr>
            <p:nvPr/>
          </p:nvSpPr>
          <p:spPr bwMode="auto">
            <a:xfrm>
              <a:off x="836613" y="1590675"/>
              <a:ext cx="39687"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4" name="Rectangle 80"/>
            <p:cNvSpPr>
              <a:spLocks noChangeArrowheads="1"/>
            </p:cNvSpPr>
            <p:nvPr/>
          </p:nvSpPr>
          <p:spPr bwMode="auto">
            <a:xfrm>
              <a:off x="569913" y="2395538"/>
              <a:ext cx="2503487"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5" name="Rectangle 80"/>
            <p:cNvSpPr>
              <a:spLocks noChangeArrowheads="1"/>
            </p:cNvSpPr>
            <p:nvPr/>
          </p:nvSpPr>
          <p:spPr bwMode="auto">
            <a:xfrm>
              <a:off x="566738" y="2813050"/>
              <a:ext cx="2503487"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6" name="Rectangle 575"/>
            <p:cNvSpPr/>
            <p:nvPr/>
          </p:nvSpPr>
          <p:spPr bwMode="auto">
            <a:xfrm>
              <a:off x="1076325"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7" name="Rectangle 106"/>
            <p:cNvSpPr>
              <a:spLocks noChangeArrowheads="1"/>
            </p:cNvSpPr>
            <p:nvPr/>
          </p:nvSpPr>
          <p:spPr bwMode="auto">
            <a:xfrm>
              <a:off x="1095375" y="1590675"/>
              <a:ext cx="39688"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8" name="Rectangle 577"/>
            <p:cNvSpPr/>
            <p:nvPr/>
          </p:nvSpPr>
          <p:spPr bwMode="auto">
            <a:xfrm>
              <a:off x="941388" y="1714500"/>
              <a:ext cx="39687"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9" name="Rectangle 578"/>
            <p:cNvSpPr/>
            <p:nvPr/>
          </p:nvSpPr>
          <p:spPr bwMode="auto">
            <a:xfrm>
              <a:off x="1325563"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0" name="Rectangle 106"/>
            <p:cNvSpPr>
              <a:spLocks noChangeArrowheads="1"/>
            </p:cNvSpPr>
            <p:nvPr/>
          </p:nvSpPr>
          <p:spPr bwMode="auto">
            <a:xfrm>
              <a:off x="1343025" y="1590675"/>
              <a:ext cx="31750"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1" name="Rectangle 580"/>
            <p:cNvSpPr/>
            <p:nvPr/>
          </p:nvSpPr>
          <p:spPr bwMode="auto">
            <a:xfrm>
              <a:off x="1201738" y="17145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2" name="Rectangle 581"/>
            <p:cNvSpPr/>
            <p:nvPr/>
          </p:nvSpPr>
          <p:spPr bwMode="auto">
            <a:xfrm>
              <a:off x="1574800"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3" name="Rectangle 106"/>
            <p:cNvSpPr>
              <a:spLocks noChangeArrowheads="1"/>
            </p:cNvSpPr>
            <p:nvPr/>
          </p:nvSpPr>
          <p:spPr bwMode="auto">
            <a:xfrm>
              <a:off x="1592263" y="1590675"/>
              <a:ext cx="39687"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4" name="Rectangle 583"/>
            <p:cNvSpPr/>
            <p:nvPr/>
          </p:nvSpPr>
          <p:spPr bwMode="auto">
            <a:xfrm>
              <a:off x="1449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5" name="Rectangle 584"/>
            <p:cNvSpPr/>
            <p:nvPr/>
          </p:nvSpPr>
          <p:spPr bwMode="auto">
            <a:xfrm>
              <a:off x="1449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6" name="Rectangle 585"/>
            <p:cNvSpPr/>
            <p:nvPr/>
          </p:nvSpPr>
          <p:spPr bwMode="auto">
            <a:xfrm>
              <a:off x="2474913" y="2095500"/>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7" name="Rectangle 106"/>
            <p:cNvSpPr>
              <a:spLocks noChangeArrowheads="1"/>
            </p:cNvSpPr>
            <p:nvPr/>
          </p:nvSpPr>
          <p:spPr bwMode="auto">
            <a:xfrm>
              <a:off x="2493963" y="1590675"/>
              <a:ext cx="36512"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8" name="Rectangle 587"/>
            <p:cNvSpPr/>
            <p:nvPr/>
          </p:nvSpPr>
          <p:spPr bwMode="auto">
            <a:xfrm>
              <a:off x="2752725" y="2101850"/>
              <a:ext cx="88900"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9" name="Rectangle 106"/>
            <p:cNvSpPr>
              <a:spLocks noChangeArrowheads="1"/>
            </p:cNvSpPr>
            <p:nvPr/>
          </p:nvSpPr>
          <p:spPr bwMode="auto">
            <a:xfrm>
              <a:off x="2771775" y="1593850"/>
              <a:ext cx="31750" cy="13001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0" name="Rectangle 80"/>
            <p:cNvSpPr>
              <a:spLocks noChangeArrowheads="1"/>
            </p:cNvSpPr>
            <p:nvPr/>
          </p:nvSpPr>
          <p:spPr bwMode="auto">
            <a:xfrm>
              <a:off x="566738" y="202088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1" name="Rectangle 590"/>
            <p:cNvSpPr/>
            <p:nvPr/>
          </p:nvSpPr>
          <p:spPr bwMode="auto">
            <a:xfrm>
              <a:off x="952500" y="163830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2" name="Rectangle 591"/>
            <p:cNvSpPr/>
            <p:nvPr/>
          </p:nvSpPr>
          <p:spPr bwMode="auto">
            <a:xfrm>
              <a:off x="952500" y="217328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3" name="Rectangle 592"/>
            <p:cNvSpPr/>
            <p:nvPr/>
          </p:nvSpPr>
          <p:spPr bwMode="auto">
            <a:xfrm>
              <a:off x="952500" y="237807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4" name="Rectangle 593"/>
            <p:cNvSpPr/>
            <p:nvPr/>
          </p:nvSpPr>
          <p:spPr bwMode="auto">
            <a:xfrm>
              <a:off x="952500" y="2760663"/>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5" name="Rectangle 58"/>
            <p:cNvSpPr/>
            <p:nvPr/>
          </p:nvSpPr>
          <p:spPr bwMode="auto">
            <a:xfrm>
              <a:off x="949325" y="20066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6" name="Rectangle 106"/>
            <p:cNvSpPr>
              <a:spLocks noChangeArrowheads="1"/>
            </p:cNvSpPr>
            <p:nvPr/>
          </p:nvSpPr>
          <p:spPr bwMode="auto">
            <a:xfrm>
              <a:off x="971550" y="1590675"/>
              <a:ext cx="36513"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7" name="Rectangle 596"/>
            <p:cNvSpPr/>
            <p:nvPr/>
          </p:nvSpPr>
          <p:spPr bwMode="auto">
            <a:xfrm>
              <a:off x="1201738" y="1636713"/>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8" name="Rectangle 597"/>
            <p:cNvSpPr/>
            <p:nvPr/>
          </p:nvSpPr>
          <p:spPr bwMode="auto">
            <a:xfrm>
              <a:off x="1201738" y="2173288"/>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9" name="Rectangle 598"/>
            <p:cNvSpPr/>
            <p:nvPr/>
          </p:nvSpPr>
          <p:spPr bwMode="auto">
            <a:xfrm>
              <a:off x="1201738" y="2378075"/>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0" name="Rectangle 599"/>
            <p:cNvSpPr/>
            <p:nvPr/>
          </p:nvSpPr>
          <p:spPr bwMode="auto">
            <a:xfrm>
              <a:off x="1201738" y="2760663"/>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1" name="Rectangle 68"/>
            <p:cNvSpPr/>
            <p:nvPr/>
          </p:nvSpPr>
          <p:spPr bwMode="auto">
            <a:xfrm>
              <a:off x="1196975" y="2006600"/>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2" name="Rectangle 106"/>
            <p:cNvSpPr>
              <a:spLocks noChangeArrowheads="1"/>
            </p:cNvSpPr>
            <p:nvPr/>
          </p:nvSpPr>
          <p:spPr bwMode="auto">
            <a:xfrm>
              <a:off x="1219200" y="1590675"/>
              <a:ext cx="38100"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3" name="Rectangle 602"/>
            <p:cNvSpPr/>
            <p:nvPr/>
          </p:nvSpPr>
          <p:spPr bwMode="auto">
            <a:xfrm>
              <a:off x="1449388" y="1638300"/>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4" name="Rectangle 603"/>
            <p:cNvSpPr/>
            <p:nvPr/>
          </p:nvSpPr>
          <p:spPr bwMode="auto">
            <a:xfrm>
              <a:off x="1449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5" name="Rectangle 604"/>
            <p:cNvSpPr/>
            <p:nvPr/>
          </p:nvSpPr>
          <p:spPr bwMode="auto">
            <a:xfrm>
              <a:off x="1449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6" name="Rectangle 78"/>
            <p:cNvSpPr/>
            <p:nvPr/>
          </p:nvSpPr>
          <p:spPr bwMode="auto">
            <a:xfrm>
              <a:off x="1444625" y="1970088"/>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7" name="Rectangle 106"/>
            <p:cNvSpPr>
              <a:spLocks noChangeArrowheads="1"/>
            </p:cNvSpPr>
            <p:nvPr/>
          </p:nvSpPr>
          <p:spPr bwMode="auto">
            <a:xfrm>
              <a:off x="1466850"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8" name="Rectangle 607"/>
            <p:cNvSpPr/>
            <p:nvPr/>
          </p:nvSpPr>
          <p:spPr bwMode="auto">
            <a:xfrm>
              <a:off x="2338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9" name="Rectangle 608"/>
            <p:cNvSpPr/>
            <p:nvPr/>
          </p:nvSpPr>
          <p:spPr bwMode="auto">
            <a:xfrm>
              <a:off x="2338388" y="1635125"/>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0" name="Rectangle 609"/>
            <p:cNvSpPr/>
            <p:nvPr/>
          </p:nvSpPr>
          <p:spPr bwMode="auto">
            <a:xfrm>
              <a:off x="2338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1" name="Rectangle 610"/>
            <p:cNvSpPr/>
            <p:nvPr/>
          </p:nvSpPr>
          <p:spPr bwMode="auto">
            <a:xfrm>
              <a:off x="2338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2" name="Rectangle 611"/>
            <p:cNvSpPr/>
            <p:nvPr/>
          </p:nvSpPr>
          <p:spPr bwMode="auto">
            <a:xfrm>
              <a:off x="2338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3" name="Rectangle 103"/>
            <p:cNvSpPr/>
            <p:nvPr/>
          </p:nvSpPr>
          <p:spPr bwMode="auto">
            <a:xfrm>
              <a:off x="2335213" y="196691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4" name="Rectangle 613"/>
            <p:cNvSpPr>
              <a:spLocks noChangeArrowheads="1"/>
            </p:cNvSpPr>
            <p:nvPr/>
          </p:nvSpPr>
          <p:spPr bwMode="auto">
            <a:xfrm>
              <a:off x="2357438" y="1590675"/>
              <a:ext cx="30162"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15" name="Rectangle 614"/>
            <p:cNvSpPr/>
            <p:nvPr/>
          </p:nvSpPr>
          <p:spPr bwMode="auto">
            <a:xfrm>
              <a:off x="2616200" y="1636713"/>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6" name="Rectangle 615"/>
            <p:cNvSpPr/>
            <p:nvPr/>
          </p:nvSpPr>
          <p:spPr bwMode="auto">
            <a:xfrm>
              <a:off x="2616200" y="1722438"/>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7" name="Rectangle 616"/>
            <p:cNvSpPr/>
            <p:nvPr/>
          </p:nvSpPr>
          <p:spPr bwMode="auto">
            <a:xfrm>
              <a:off x="2616200" y="217963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8" name="Rectangle 617"/>
            <p:cNvSpPr/>
            <p:nvPr/>
          </p:nvSpPr>
          <p:spPr bwMode="auto">
            <a:xfrm>
              <a:off x="2616200" y="2384425"/>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9" name="Rectangle 618"/>
            <p:cNvSpPr/>
            <p:nvPr/>
          </p:nvSpPr>
          <p:spPr bwMode="auto">
            <a:xfrm>
              <a:off x="2616200" y="276225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0" name="Rectangle 131"/>
            <p:cNvSpPr/>
            <p:nvPr/>
          </p:nvSpPr>
          <p:spPr bwMode="auto">
            <a:xfrm>
              <a:off x="2613025" y="196532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1" name="Rectangle 620"/>
            <p:cNvSpPr>
              <a:spLocks noChangeArrowheads="1"/>
            </p:cNvSpPr>
            <p:nvPr/>
          </p:nvSpPr>
          <p:spPr bwMode="auto">
            <a:xfrm>
              <a:off x="2635250" y="1593850"/>
              <a:ext cx="39688" cy="130810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22" name="Group 129"/>
            <p:cNvGrpSpPr>
              <a:grpSpLocks/>
            </p:cNvGrpSpPr>
            <p:nvPr/>
          </p:nvGrpSpPr>
          <p:grpSpPr bwMode="auto">
            <a:xfrm>
              <a:off x="2353564" y="1522123"/>
              <a:ext cx="185312" cy="76120"/>
              <a:chOff x="4707931" y="1539831"/>
              <a:chExt cx="369303" cy="163813"/>
            </a:xfrm>
          </p:grpSpPr>
          <p:sp>
            <p:nvSpPr>
              <p:cNvPr id="664" name="Rectangle 663"/>
              <p:cNvSpPr/>
              <p:nvPr/>
            </p:nvSpPr>
            <p:spPr>
              <a:xfrm>
                <a:off x="4725141" y="1540455"/>
                <a:ext cx="310041" cy="1332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5" name="Rectangle 664"/>
              <p:cNvSpPr/>
              <p:nvPr/>
            </p:nvSpPr>
            <p:spPr>
              <a:xfrm>
                <a:off x="4709324"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6" name="Rectangle 665"/>
              <p:cNvSpPr/>
              <p:nvPr/>
            </p:nvSpPr>
            <p:spPr>
              <a:xfrm>
                <a:off x="4968746"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23" name="Rectangle 80"/>
            <p:cNvSpPr>
              <a:spLocks noChangeArrowheads="1"/>
            </p:cNvSpPr>
            <p:nvPr/>
          </p:nvSpPr>
          <p:spPr bwMode="auto">
            <a:xfrm>
              <a:off x="2754313" y="2884487"/>
              <a:ext cx="90487"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4" name="Rectangle 80"/>
            <p:cNvSpPr>
              <a:spLocks noChangeArrowheads="1"/>
            </p:cNvSpPr>
            <p:nvPr/>
          </p:nvSpPr>
          <p:spPr bwMode="auto">
            <a:xfrm>
              <a:off x="2608263" y="2884487"/>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5" name="Rectangle 80"/>
            <p:cNvSpPr>
              <a:spLocks noChangeArrowheads="1"/>
            </p:cNvSpPr>
            <p:nvPr/>
          </p:nvSpPr>
          <p:spPr bwMode="auto">
            <a:xfrm>
              <a:off x="2474913" y="15843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6" name="Rectangle 80"/>
            <p:cNvSpPr>
              <a:spLocks noChangeArrowheads="1"/>
            </p:cNvSpPr>
            <p:nvPr/>
          </p:nvSpPr>
          <p:spPr bwMode="auto">
            <a:xfrm>
              <a:off x="2330450" y="15843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7" name="Rectangle 80"/>
            <p:cNvSpPr>
              <a:spLocks noChangeArrowheads="1"/>
            </p:cNvSpPr>
            <p:nvPr/>
          </p:nvSpPr>
          <p:spPr bwMode="auto">
            <a:xfrm>
              <a:off x="812800" y="2879725"/>
              <a:ext cx="90488"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8" name="Rectangle 80"/>
            <p:cNvSpPr>
              <a:spLocks noChangeArrowheads="1"/>
            </p:cNvSpPr>
            <p:nvPr/>
          </p:nvSpPr>
          <p:spPr bwMode="auto">
            <a:xfrm>
              <a:off x="938213"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9" name="Rectangle 80"/>
            <p:cNvSpPr>
              <a:spLocks noChangeArrowheads="1"/>
            </p:cNvSpPr>
            <p:nvPr/>
          </p:nvSpPr>
          <p:spPr bwMode="auto">
            <a:xfrm>
              <a:off x="106997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0" name="Rectangle 80"/>
            <p:cNvSpPr>
              <a:spLocks noChangeArrowheads="1"/>
            </p:cNvSpPr>
            <p:nvPr/>
          </p:nvSpPr>
          <p:spPr bwMode="auto">
            <a:xfrm>
              <a:off x="1196975" y="2879725"/>
              <a:ext cx="90488"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1" name="Rectangle 80"/>
            <p:cNvSpPr>
              <a:spLocks noChangeArrowheads="1"/>
            </p:cNvSpPr>
            <p:nvPr/>
          </p:nvSpPr>
          <p:spPr bwMode="auto">
            <a:xfrm>
              <a:off x="1308100"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2" name="Rectangle 80"/>
            <p:cNvSpPr>
              <a:spLocks noChangeArrowheads="1"/>
            </p:cNvSpPr>
            <p:nvPr/>
          </p:nvSpPr>
          <p:spPr bwMode="auto">
            <a:xfrm>
              <a:off x="1435100"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33" name="Group 149"/>
            <p:cNvGrpSpPr>
              <a:grpSpLocks/>
            </p:cNvGrpSpPr>
            <p:nvPr/>
          </p:nvGrpSpPr>
          <p:grpSpPr bwMode="auto">
            <a:xfrm>
              <a:off x="820117" y="2902030"/>
              <a:ext cx="185312" cy="76120"/>
              <a:chOff x="4707931" y="1539831"/>
              <a:chExt cx="369303" cy="163813"/>
            </a:xfrm>
          </p:grpSpPr>
          <p:sp>
            <p:nvSpPr>
              <p:cNvPr id="661" name="Rectangle 660"/>
              <p:cNvSpPr/>
              <p:nvPr/>
            </p:nvSpPr>
            <p:spPr>
              <a:xfrm>
                <a:off x="47281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2" name="Rectangle 661"/>
              <p:cNvSpPr/>
              <p:nvPr/>
            </p:nvSpPr>
            <p:spPr>
              <a:xfrm>
                <a:off x="4709169"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3" name="Rectangle 662"/>
              <p:cNvSpPr/>
              <p:nvPr/>
            </p:nvSpPr>
            <p:spPr>
              <a:xfrm>
                <a:off x="4968591"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4" name="Group 153"/>
            <p:cNvGrpSpPr>
              <a:grpSpLocks/>
            </p:cNvGrpSpPr>
            <p:nvPr/>
          </p:nvGrpSpPr>
          <p:grpSpPr bwMode="auto">
            <a:xfrm>
              <a:off x="1083020" y="2902030"/>
              <a:ext cx="185312" cy="76120"/>
              <a:chOff x="4707931" y="1539831"/>
              <a:chExt cx="369303" cy="163813"/>
            </a:xfrm>
          </p:grpSpPr>
          <p:sp>
            <p:nvSpPr>
              <p:cNvPr id="658" name="Rectangle 657"/>
              <p:cNvSpPr/>
              <p:nvPr/>
            </p:nvSpPr>
            <p:spPr>
              <a:xfrm>
                <a:off x="4726226" y="1539659"/>
                <a:ext cx="306878"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9" name="Rectangle 658"/>
              <p:cNvSpPr/>
              <p:nvPr/>
            </p:nvSpPr>
            <p:spPr>
              <a:xfrm>
                <a:off x="4707243"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0" name="Rectangle 659"/>
              <p:cNvSpPr/>
              <p:nvPr/>
            </p:nvSpPr>
            <p:spPr>
              <a:xfrm>
                <a:off x="4966666"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5" name="Group 157"/>
            <p:cNvGrpSpPr>
              <a:grpSpLocks/>
            </p:cNvGrpSpPr>
            <p:nvPr/>
          </p:nvGrpSpPr>
          <p:grpSpPr bwMode="auto">
            <a:xfrm>
              <a:off x="1325042" y="2902030"/>
              <a:ext cx="185312" cy="76120"/>
              <a:chOff x="4707931" y="1539831"/>
              <a:chExt cx="369303" cy="163813"/>
            </a:xfrm>
          </p:grpSpPr>
          <p:sp>
            <p:nvSpPr>
              <p:cNvPr id="655" name="Rectangle 654"/>
              <p:cNvSpPr/>
              <p:nvPr/>
            </p:nvSpPr>
            <p:spPr>
              <a:xfrm>
                <a:off x="47279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6" name="Rectangle 655"/>
              <p:cNvSpPr/>
              <p:nvPr/>
            </p:nvSpPr>
            <p:spPr>
              <a:xfrm>
                <a:off x="4708969"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7" name="Rectangle 656"/>
              <p:cNvSpPr/>
              <p:nvPr/>
            </p:nvSpPr>
            <p:spPr>
              <a:xfrm>
                <a:off x="4965227"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36" name="Rectangle 635"/>
            <p:cNvSpPr/>
            <p:nvPr/>
          </p:nvSpPr>
          <p:spPr bwMode="auto">
            <a:xfrm>
              <a:off x="1701800" y="1635125"/>
              <a:ext cx="87313" cy="1635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7" name="Rectangle 636"/>
            <p:cNvSpPr/>
            <p:nvPr/>
          </p:nvSpPr>
          <p:spPr bwMode="auto">
            <a:xfrm>
              <a:off x="1701800" y="1927225"/>
              <a:ext cx="87313" cy="966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8" name="Rectangle 106"/>
            <p:cNvSpPr>
              <a:spLocks noChangeArrowheads="1"/>
            </p:cNvSpPr>
            <p:nvPr/>
          </p:nvSpPr>
          <p:spPr bwMode="auto">
            <a:xfrm>
              <a:off x="1717675"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9" name="Rectangle 106"/>
            <p:cNvSpPr>
              <a:spLocks noChangeArrowheads="1"/>
            </p:cNvSpPr>
            <p:nvPr/>
          </p:nvSpPr>
          <p:spPr bwMode="auto">
            <a:xfrm>
              <a:off x="569913" y="2128838"/>
              <a:ext cx="2503487" cy="4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0" name="Rectangle 80"/>
            <p:cNvSpPr>
              <a:spLocks noChangeArrowheads="1"/>
            </p:cNvSpPr>
            <p:nvPr/>
          </p:nvSpPr>
          <p:spPr bwMode="auto">
            <a:xfrm>
              <a:off x="1703388"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1" name="Rectangle 80"/>
            <p:cNvSpPr>
              <a:spLocks noChangeArrowheads="1"/>
            </p:cNvSpPr>
            <p:nvPr/>
          </p:nvSpPr>
          <p:spPr bwMode="auto">
            <a:xfrm>
              <a:off x="157162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42" name="Group 183"/>
            <p:cNvGrpSpPr>
              <a:grpSpLocks/>
            </p:cNvGrpSpPr>
            <p:nvPr/>
          </p:nvGrpSpPr>
          <p:grpSpPr bwMode="auto">
            <a:xfrm>
              <a:off x="1587846" y="2902030"/>
              <a:ext cx="185312" cy="76120"/>
              <a:chOff x="4707931" y="1539831"/>
              <a:chExt cx="369303" cy="163813"/>
            </a:xfrm>
          </p:grpSpPr>
          <p:sp>
            <p:nvSpPr>
              <p:cNvPr id="652" name="Rectangle 651"/>
              <p:cNvSpPr/>
              <p:nvPr/>
            </p:nvSpPr>
            <p:spPr>
              <a:xfrm>
                <a:off x="4726224" y="1539659"/>
                <a:ext cx="310041"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3" name="Rectangle 652"/>
              <p:cNvSpPr/>
              <p:nvPr/>
            </p:nvSpPr>
            <p:spPr>
              <a:xfrm>
                <a:off x="4707241"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4" name="Rectangle 653"/>
              <p:cNvSpPr/>
              <p:nvPr/>
            </p:nvSpPr>
            <p:spPr>
              <a:xfrm>
                <a:off x="4969828"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43" name="TextBox 16"/>
            <p:cNvSpPr txBox="1">
              <a:spLocks noChangeArrowheads="1"/>
            </p:cNvSpPr>
            <p:nvPr/>
          </p:nvSpPr>
          <p:spPr bwMode="auto">
            <a:xfrm>
              <a:off x="120650" y="1503363"/>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GND1</a:t>
              </a:r>
              <a:endParaRPr lang="en-US" altLang="en-US" sz="1000" dirty="0">
                <a:latin typeface="+mn-lt"/>
              </a:endParaRPr>
            </a:p>
          </p:txBody>
        </p:sp>
        <p:sp>
          <p:nvSpPr>
            <p:cNvPr id="644" name="TextBox 16"/>
            <p:cNvSpPr txBox="1">
              <a:spLocks noChangeArrowheads="1"/>
            </p:cNvSpPr>
            <p:nvPr/>
          </p:nvSpPr>
          <p:spPr bwMode="auto">
            <a:xfrm>
              <a:off x="120650" y="1898650"/>
              <a:ext cx="617538" cy="25241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GND3</a:t>
              </a:r>
              <a:endParaRPr lang="en-US" altLang="en-US" sz="1000" dirty="0">
                <a:latin typeface="+mn-lt"/>
              </a:endParaRPr>
            </a:p>
          </p:txBody>
        </p:sp>
        <p:sp>
          <p:nvSpPr>
            <p:cNvPr id="645" name="TextBox 16"/>
            <p:cNvSpPr txBox="1">
              <a:spLocks noChangeArrowheads="1"/>
            </p:cNvSpPr>
            <p:nvPr/>
          </p:nvSpPr>
          <p:spPr bwMode="auto">
            <a:xfrm>
              <a:off x="120650" y="202088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PWR</a:t>
              </a:r>
              <a:endParaRPr lang="en-US" altLang="en-US" sz="1000" dirty="0">
                <a:latin typeface="+mn-lt"/>
              </a:endParaRPr>
            </a:p>
          </p:txBody>
        </p:sp>
        <p:sp>
          <p:nvSpPr>
            <p:cNvPr id="646" name="TextBox 16"/>
            <p:cNvSpPr txBox="1">
              <a:spLocks noChangeArrowheads="1"/>
            </p:cNvSpPr>
            <p:nvPr/>
          </p:nvSpPr>
          <p:spPr bwMode="auto">
            <a:xfrm>
              <a:off x="120650" y="212883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GND4</a:t>
              </a:r>
              <a:endParaRPr lang="en-US" altLang="en-US" sz="1000" dirty="0">
                <a:latin typeface="+mn-lt"/>
              </a:endParaRPr>
            </a:p>
          </p:txBody>
        </p:sp>
        <p:sp>
          <p:nvSpPr>
            <p:cNvPr id="647" name="TextBox 16"/>
            <p:cNvSpPr txBox="1">
              <a:spLocks noChangeArrowheads="1"/>
            </p:cNvSpPr>
            <p:nvPr/>
          </p:nvSpPr>
          <p:spPr bwMode="auto">
            <a:xfrm>
              <a:off x="120650" y="2693988"/>
              <a:ext cx="617538" cy="254000"/>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GND6</a:t>
              </a:r>
              <a:endParaRPr lang="en-US" altLang="en-US" sz="1000" dirty="0">
                <a:latin typeface="+mn-lt"/>
              </a:endParaRPr>
            </a:p>
          </p:txBody>
        </p:sp>
        <p:grpSp>
          <p:nvGrpSpPr>
            <p:cNvPr id="648" name="Group 647"/>
            <p:cNvGrpSpPr/>
            <p:nvPr/>
          </p:nvGrpSpPr>
          <p:grpSpPr>
            <a:xfrm>
              <a:off x="2628899" y="2908300"/>
              <a:ext cx="187325" cy="76200"/>
              <a:chOff x="1739900" y="3054350"/>
              <a:chExt cx="187325" cy="76200"/>
            </a:xfrm>
          </p:grpSpPr>
          <p:sp>
            <p:nvSpPr>
              <p:cNvPr id="649" name="Rectangle 648"/>
              <p:cNvSpPr/>
              <p:nvPr/>
            </p:nvSpPr>
            <p:spPr bwMode="auto">
              <a:xfrm>
                <a:off x="1749425" y="3054350"/>
                <a:ext cx="155575" cy="746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0" name="Rectangle 649"/>
              <p:cNvSpPr/>
              <p:nvPr/>
            </p:nvSpPr>
            <p:spPr bwMode="auto">
              <a:xfrm>
                <a:off x="1739900" y="3055938"/>
                <a:ext cx="55563"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1" name="Rectangle 650"/>
              <p:cNvSpPr/>
              <p:nvPr/>
            </p:nvSpPr>
            <p:spPr bwMode="auto">
              <a:xfrm>
                <a:off x="1871663" y="3055938"/>
                <a:ext cx="55562"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grpSp>
        <p:nvGrpSpPr>
          <p:cNvPr id="991" name="Group 990"/>
          <p:cNvGrpSpPr/>
          <p:nvPr/>
        </p:nvGrpSpPr>
        <p:grpSpPr>
          <a:xfrm>
            <a:off x="243965" y="1219200"/>
            <a:ext cx="3352253" cy="1981492"/>
            <a:chOff x="243965" y="1219200"/>
            <a:chExt cx="3352253" cy="1981492"/>
          </a:xfrm>
        </p:grpSpPr>
        <p:grpSp>
          <p:nvGrpSpPr>
            <p:cNvPr id="992" name="Group 991"/>
            <p:cNvGrpSpPr/>
            <p:nvPr/>
          </p:nvGrpSpPr>
          <p:grpSpPr>
            <a:xfrm>
              <a:off x="2496244" y="1219200"/>
              <a:ext cx="1099974" cy="322591"/>
              <a:chOff x="2496244" y="1269582"/>
              <a:chExt cx="1099974" cy="322591"/>
            </a:xfrm>
          </p:grpSpPr>
          <p:sp>
            <p:nvSpPr>
              <p:cNvPr id="1011" name="Rounded Rectangle 1010"/>
              <p:cNvSpPr>
                <a:spLocks noChangeArrowheads="1"/>
              </p:cNvSpPr>
              <p:nvPr/>
            </p:nvSpPr>
            <p:spPr bwMode="auto">
              <a:xfrm>
                <a:off x="2496244" y="1529826"/>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2" name="TextBox 1011"/>
              <p:cNvSpPr txBox="1"/>
              <p:nvPr/>
            </p:nvSpPr>
            <p:spPr>
              <a:xfrm>
                <a:off x="2704043" y="1269582"/>
                <a:ext cx="892175" cy="306388"/>
              </a:xfrm>
              <a:prstGeom prst="rect">
                <a:avLst/>
              </a:prstGeom>
              <a:noFill/>
            </p:spPr>
            <p:txBody>
              <a:bodyPr>
                <a:spAutoFit/>
              </a:bodyPr>
              <a:lstStyle/>
              <a:p>
                <a:pPr>
                  <a:defRPr/>
                </a:pPr>
                <a:r>
                  <a:rPr lang="en-US" sz="1400" b="1">
                    <a:latin typeface="+mj-lt"/>
                    <a:cs typeface="Arial" charset="0"/>
                  </a:rPr>
                  <a:t>L</a:t>
                </a:r>
                <a:r>
                  <a:rPr lang="en-US" sz="1400" b="1" baseline="-25000">
                    <a:latin typeface="+mj-lt"/>
                    <a:cs typeface="Arial" charset="0"/>
                  </a:rPr>
                  <a:t>above</a:t>
                </a:r>
                <a:endParaRPr lang="en-US" sz="1400" b="1" baseline="-25000" dirty="0">
                  <a:latin typeface="+mj-lt"/>
                  <a:cs typeface="Arial" charset="0"/>
                </a:endParaRPr>
              </a:p>
            </p:txBody>
          </p:sp>
        </p:grpSp>
        <p:grpSp>
          <p:nvGrpSpPr>
            <p:cNvPr id="993" name="Group 992"/>
            <p:cNvGrpSpPr/>
            <p:nvPr/>
          </p:nvGrpSpPr>
          <p:grpSpPr>
            <a:xfrm>
              <a:off x="243965" y="2883192"/>
              <a:ext cx="1710796" cy="317500"/>
              <a:chOff x="243965" y="2933574"/>
              <a:chExt cx="1710796" cy="317500"/>
            </a:xfrm>
          </p:grpSpPr>
          <p:sp>
            <p:nvSpPr>
              <p:cNvPr id="1009" name="Rounded Rectangle 1008"/>
              <p:cNvSpPr>
                <a:spLocks noChangeArrowheads="1"/>
              </p:cNvSpPr>
              <p:nvPr/>
            </p:nvSpPr>
            <p:spPr bwMode="auto">
              <a:xfrm>
                <a:off x="746954" y="2970166"/>
                <a:ext cx="1207807" cy="7113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0" name="TextBox 1009"/>
              <p:cNvSpPr txBox="1"/>
              <p:nvPr/>
            </p:nvSpPr>
            <p:spPr>
              <a:xfrm>
                <a:off x="243965" y="2933574"/>
                <a:ext cx="882650" cy="317500"/>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7" name="Group 996"/>
            <p:cNvGrpSpPr/>
            <p:nvPr/>
          </p:nvGrpSpPr>
          <p:grpSpPr>
            <a:xfrm>
              <a:off x="2277349" y="2851681"/>
              <a:ext cx="892175" cy="306388"/>
              <a:chOff x="2277349" y="2902063"/>
              <a:chExt cx="892175" cy="306388"/>
            </a:xfrm>
          </p:grpSpPr>
          <p:sp>
            <p:nvSpPr>
              <p:cNvPr id="1001" name="Rounded Rectangle 1000"/>
              <p:cNvSpPr>
                <a:spLocks noChangeArrowheads="1"/>
              </p:cNvSpPr>
              <p:nvPr/>
            </p:nvSpPr>
            <p:spPr bwMode="auto">
              <a:xfrm>
                <a:off x="2808317" y="2977573"/>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2" name="TextBox 1001"/>
              <p:cNvSpPr txBox="1"/>
              <p:nvPr/>
            </p:nvSpPr>
            <p:spPr>
              <a:xfrm>
                <a:off x="2277349" y="2902063"/>
                <a:ext cx="892175" cy="306388"/>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grpSp>
        <p:nvGrpSpPr>
          <p:cNvPr id="1015" name="Group 1014"/>
          <p:cNvGrpSpPr/>
          <p:nvPr/>
        </p:nvGrpSpPr>
        <p:grpSpPr>
          <a:xfrm>
            <a:off x="745029" y="1580609"/>
            <a:ext cx="1214986" cy="403581"/>
            <a:chOff x="739775" y="1638940"/>
            <a:chExt cx="1214986" cy="403581"/>
          </a:xfrm>
        </p:grpSpPr>
        <p:sp>
          <p:nvSpPr>
            <p:cNvPr id="1016" name="TextBox 1015"/>
            <p:cNvSpPr txBox="1"/>
            <p:nvPr/>
          </p:nvSpPr>
          <p:spPr>
            <a:xfrm>
              <a:off x="863635" y="1683421"/>
              <a:ext cx="749300" cy="317500"/>
            </a:xfrm>
            <a:prstGeom prst="rect">
              <a:avLst/>
            </a:prstGeom>
            <a:noFill/>
          </p:spPr>
          <p:txBody>
            <a:bodyPr>
              <a:spAutoFit/>
            </a:bodyPr>
            <a:lstStyle/>
            <a:p>
              <a:pPr>
                <a:defRPr/>
              </a:pPr>
              <a:r>
                <a:rPr lang="en-US" sz="1400" b="1" dirty="0">
                  <a:latin typeface="+mj-lt"/>
                  <a:cs typeface="Arial" charset="0"/>
                </a:rPr>
                <a:t>L</a:t>
              </a:r>
              <a:r>
                <a:rPr lang="en-US" sz="1400" b="1" baseline="-25000" dirty="0">
                  <a:latin typeface="+mj-lt"/>
                  <a:cs typeface="Arial" charset="0"/>
                </a:rPr>
                <a:t>PCB_IC</a:t>
              </a:r>
            </a:p>
          </p:txBody>
        </p:sp>
        <p:sp>
          <p:nvSpPr>
            <p:cNvPr id="1017" name="Rounded Rectangle 1016"/>
            <p:cNvSpPr>
              <a:spLocks noChangeArrowheads="1"/>
            </p:cNvSpPr>
            <p:nvPr/>
          </p:nvSpPr>
          <p:spPr bwMode="auto">
            <a:xfrm>
              <a:off x="739775" y="1638940"/>
              <a:ext cx="1214986" cy="403581"/>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020" name="Group 1019"/>
          <p:cNvGrpSpPr/>
          <p:nvPr/>
        </p:nvGrpSpPr>
        <p:grpSpPr>
          <a:xfrm>
            <a:off x="2235522" y="1580609"/>
            <a:ext cx="1061007" cy="394548"/>
            <a:chOff x="2230268" y="1638940"/>
            <a:chExt cx="1061007" cy="394548"/>
          </a:xfrm>
        </p:grpSpPr>
        <p:sp>
          <p:nvSpPr>
            <p:cNvPr id="1120" name="TextBox 1119"/>
            <p:cNvSpPr txBox="1"/>
            <p:nvPr/>
          </p:nvSpPr>
          <p:spPr>
            <a:xfrm>
              <a:off x="2230268" y="1661591"/>
              <a:ext cx="1061007"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sp>
          <p:nvSpPr>
            <p:cNvPr id="1360" name="Rounded Rectangle 1359"/>
            <p:cNvSpPr>
              <a:spLocks noChangeArrowheads="1"/>
            </p:cNvSpPr>
            <p:nvPr/>
          </p:nvSpPr>
          <p:spPr bwMode="auto">
            <a:xfrm>
              <a:off x="2461303" y="1638940"/>
              <a:ext cx="350272" cy="394548"/>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366" name="Group 1365"/>
          <p:cNvGrpSpPr/>
          <p:nvPr/>
        </p:nvGrpSpPr>
        <p:grpSpPr>
          <a:xfrm>
            <a:off x="746648" y="2251976"/>
            <a:ext cx="1255810" cy="630557"/>
            <a:chOff x="741394" y="2310307"/>
            <a:chExt cx="1255810" cy="630557"/>
          </a:xfrm>
        </p:grpSpPr>
        <p:sp>
          <p:nvSpPr>
            <p:cNvPr id="1369" name="Rounded Rectangle 1368"/>
            <p:cNvSpPr>
              <a:spLocks noChangeArrowheads="1"/>
            </p:cNvSpPr>
            <p:nvPr/>
          </p:nvSpPr>
          <p:spPr bwMode="auto">
            <a:xfrm>
              <a:off x="741394" y="2310307"/>
              <a:ext cx="1242504"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372" name="TextBox 1371"/>
            <p:cNvSpPr txBox="1"/>
            <p:nvPr/>
          </p:nvSpPr>
          <p:spPr>
            <a:xfrm>
              <a:off x="960590" y="2525507"/>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375" name="Group 1374"/>
          <p:cNvGrpSpPr/>
          <p:nvPr/>
        </p:nvGrpSpPr>
        <p:grpSpPr>
          <a:xfrm>
            <a:off x="2458885" y="2251976"/>
            <a:ext cx="1036614" cy="630557"/>
            <a:chOff x="2453631" y="2310307"/>
            <a:chExt cx="1036614" cy="630557"/>
          </a:xfrm>
        </p:grpSpPr>
        <p:sp>
          <p:nvSpPr>
            <p:cNvPr id="1398" name="Rounded Rectangle 1397"/>
            <p:cNvSpPr>
              <a:spLocks noChangeArrowheads="1"/>
            </p:cNvSpPr>
            <p:nvPr/>
          </p:nvSpPr>
          <p:spPr bwMode="auto">
            <a:xfrm>
              <a:off x="2793109" y="2310307"/>
              <a:ext cx="341581"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12" name="TextBox 1411"/>
            <p:cNvSpPr txBox="1"/>
            <p:nvPr/>
          </p:nvSpPr>
          <p:spPr>
            <a:xfrm>
              <a:off x="2453631" y="2577574"/>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415" name="Group 1414"/>
          <p:cNvGrpSpPr/>
          <p:nvPr/>
        </p:nvGrpSpPr>
        <p:grpSpPr>
          <a:xfrm>
            <a:off x="696540" y="1923901"/>
            <a:ext cx="2602158" cy="307777"/>
            <a:chOff x="691286" y="1982232"/>
            <a:chExt cx="2602158" cy="307777"/>
          </a:xfrm>
        </p:grpSpPr>
        <p:sp>
          <p:nvSpPr>
            <p:cNvPr id="1418" name="Rounded Rectangle 1417"/>
            <p:cNvSpPr>
              <a:spLocks noChangeArrowheads="1"/>
            </p:cNvSpPr>
            <p:nvPr/>
          </p:nvSpPr>
          <p:spPr bwMode="auto">
            <a:xfrm>
              <a:off x="691286" y="2070275"/>
              <a:ext cx="2443404" cy="208923"/>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21" name="TextBox 1420"/>
            <p:cNvSpPr txBox="1"/>
            <p:nvPr/>
          </p:nvSpPr>
          <p:spPr>
            <a:xfrm>
              <a:off x="1783995" y="1982232"/>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graphicFrame>
        <p:nvGraphicFramePr>
          <p:cNvPr id="287" name="Object 126"/>
          <p:cNvGraphicFramePr>
            <a:graphicFrameLocks noChangeAspect="1"/>
          </p:cNvGraphicFramePr>
          <p:nvPr/>
        </p:nvGraphicFramePr>
        <p:xfrm>
          <a:off x="6546850" y="1474788"/>
          <a:ext cx="306388" cy="325437"/>
        </p:xfrm>
        <a:graphic>
          <a:graphicData uri="http://schemas.openxmlformats.org/presentationml/2006/ole">
            <mc:AlternateContent xmlns:mc="http://schemas.openxmlformats.org/markup-compatibility/2006">
              <mc:Choice xmlns:v="urn:schemas-microsoft-com:vml" Requires="v">
                <p:oleObj spid="_x0000_s1890390" name="Equation" r:id="rId12" imgW="177480" imgH="228600" progId="Equation.DSMT4">
                  <p:embed/>
                </p:oleObj>
              </mc:Choice>
              <mc:Fallback>
                <p:oleObj name="Equation" r:id="rId12" imgW="177480" imgH="228600" progId="Equation.DSMT4">
                  <p:embed/>
                  <p:pic>
                    <p:nvPicPr>
                      <p:cNvPr id="287" name="Object 126"/>
                      <p:cNvPicPr>
                        <a:picLocks noChangeAspect="1" noChangeArrowheads="1"/>
                      </p:cNvPicPr>
                      <p:nvPr/>
                    </p:nvPicPr>
                    <p:blipFill>
                      <a:blip r:embed="rId13"/>
                      <a:srcRect/>
                      <a:stretch>
                        <a:fillRect/>
                      </a:stretch>
                    </p:blipFill>
                    <p:spPr bwMode="auto">
                      <a:xfrm>
                        <a:off x="6546850" y="1474788"/>
                        <a:ext cx="30638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8" name="Picture 287"/>
          <p:cNvPicPr>
            <a:picLocks noChangeAspect="1"/>
          </p:cNvPicPr>
          <p:nvPr/>
        </p:nvPicPr>
        <p:blipFill>
          <a:blip r:embed="rId14"/>
          <a:stretch>
            <a:fillRect/>
          </a:stretch>
        </p:blipFill>
        <p:spPr>
          <a:xfrm>
            <a:off x="1211636" y="3625259"/>
            <a:ext cx="5202824" cy="2604104"/>
          </a:xfrm>
          <a:prstGeom prst="rect">
            <a:avLst/>
          </a:prstGeom>
        </p:spPr>
      </p:pic>
      <p:cxnSp>
        <p:nvCxnSpPr>
          <p:cNvPr id="159" name="Straight Connector 158"/>
          <p:cNvCxnSpPr/>
          <p:nvPr/>
        </p:nvCxnSpPr>
        <p:spPr bwMode="auto">
          <a:xfrm flipH="1">
            <a:off x="4112252" y="5046095"/>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60" name="Straight Connector 159"/>
          <p:cNvCxnSpPr/>
          <p:nvPr/>
        </p:nvCxnSpPr>
        <p:spPr bwMode="auto">
          <a:xfrm>
            <a:off x="4151238" y="5017741"/>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61" name="Oval 160"/>
          <p:cNvSpPr/>
          <p:nvPr/>
        </p:nvSpPr>
        <p:spPr>
          <a:xfrm>
            <a:off x="3296528" y="3601022"/>
            <a:ext cx="2725471"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Oval 161"/>
          <p:cNvSpPr/>
          <p:nvPr/>
        </p:nvSpPr>
        <p:spPr>
          <a:xfrm rot="16200000">
            <a:off x="2780991" y="4495860"/>
            <a:ext cx="1520016"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3" name="Oval 162"/>
          <p:cNvSpPr/>
          <p:nvPr/>
        </p:nvSpPr>
        <p:spPr>
          <a:xfrm>
            <a:off x="3089853" y="5598988"/>
            <a:ext cx="977389" cy="742950"/>
          </a:xfrm>
          <a:prstGeom prst="ellipse">
            <a:avLst/>
          </a:prstGeom>
          <a:noFill/>
          <a:ln>
            <a:solidFill>
              <a:srgbClr val="8E0404"/>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TextBox 163"/>
          <p:cNvSpPr txBox="1"/>
          <p:nvPr/>
        </p:nvSpPr>
        <p:spPr>
          <a:xfrm>
            <a:off x="4279769" y="4640609"/>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cxnSp>
        <p:nvCxnSpPr>
          <p:cNvPr id="7" name="Straight Connector 6"/>
          <p:cNvCxnSpPr/>
          <p:nvPr/>
        </p:nvCxnSpPr>
        <p:spPr bwMode="auto">
          <a:xfrm>
            <a:off x="5582387" y="2467176"/>
            <a:ext cx="178195" cy="157669"/>
          </a:xfrm>
          <a:prstGeom prst="line">
            <a:avLst/>
          </a:prstGeom>
          <a:solidFill>
            <a:schemeClr val="accent1"/>
          </a:solidFill>
          <a:ln w="57150" cap="flat" cmpd="sng" algn="ctr">
            <a:solidFill>
              <a:srgbClr val="FFC000"/>
            </a:solidFill>
            <a:prstDash val="solid"/>
            <a:round/>
            <a:headEnd type="none" w="med" len="med"/>
            <a:tailEnd type="none" w="med" len="med"/>
          </a:ln>
          <a:effectLst/>
        </p:spPr>
      </p:cxnSp>
      <p:cxnSp>
        <p:nvCxnSpPr>
          <p:cNvPr id="169" name="Straight Connector 168"/>
          <p:cNvCxnSpPr/>
          <p:nvPr/>
        </p:nvCxnSpPr>
        <p:spPr bwMode="auto">
          <a:xfrm flipV="1">
            <a:off x="5760582" y="2499904"/>
            <a:ext cx="160284" cy="124941"/>
          </a:xfrm>
          <a:prstGeom prst="line">
            <a:avLst/>
          </a:prstGeom>
          <a:solidFill>
            <a:schemeClr val="accent1"/>
          </a:solidFill>
          <a:ln w="5715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3421443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PDN </a:t>
            </a:r>
            <a:r>
              <a:rPr lang="en-US" dirty="0"/>
              <a:t>Problem</a:t>
            </a:r>
          </a:p>
        </p:txBody>
      </p:sp>
      <p:pic>
        <p:nvPicPr>
          <p:cNvPr id="6" name="Picture 39" descr="tt3"/>
          <p:cNvPicPr>
            <a:picLocks noChangeAspect="1" noChangeArrowheads="1"/>
          </p:cNvPicPr>
          <p:nvPr/>
        </p:nvPicPr>
        <p:blipFill>
          <a:blip r:embed="rId3" cstate="print"/>
          <a:srcRect/>
          <a:stretch>
            <a:fillRect/>
          </a:stretch>
        </p:blipFill>
        <p:spPr bwMode="auto">
          <a:xfrm>
            <a:off x="1447800" y="2060575"/>
            <a:ext cx="7239000" cy="2663825"/>
          </a:xfrm>
          <a:prstGeom prst="rect">
            <a:avLst/>
          </a:prstGeom>
          <a:noFill/>
          <a:ln w="9525">
            <a:noFill/>
            <a:miter lim="800000"/>
            <a:headEnd/>
            <a:tailEnd/>
          </a:ln>
        </p:spPr>
      </p:pic>
      <p:sp>
        <p:nvSpPr>
          <p:cNvPr id="7" name="Text Box 207"/>
          <p:cNvSpPr txBox="1">
            <a:spLocks noChangeArrowheads="1"/>
          </p:cNvSpPr>
          <p:nvPr/>
        </p:nvSpPr>
        <p:spPr bwMode="auto">
          <a:xfrm>
            <a:off x="1066800" y="939800"/>
            <a:ext cx="7391400" cy="457200"/>
          </a:xfrm>
          <a:prstGeom prst="rect">
            <a:avLst/>
          </a:prstGeom>
          <a:noFill/>
          <a:ln w="9525">
            <a:noFill/>
            <a:miter lim="800000"/>
            <a:headEnd/>
            <a:tailEnd/>
          </a:ln>
        </p:spPr>
        <p:txBody>
          <a:bodyPr>
            <a:spAutoFit/>
          </a:bodyPr>
          <a:lstStyle/>
          <a:p>
            <a:r>
              <a:rPr lang="en-US" altLang="ko-KR" sz="2400" b="1" i="1">
                <a:latin typeface="+mj-lt"/>
                <a:ea typeface="Gulim" pitchFamily="34" charset="-127"/>
              </a:rPr>
              <a:t>High-speed, integrated, and mixed electronic system</a:t>
            </a:r>
          </a:p>
        </p:txBody>
      </p:sp>
      <p:sp>
        <p:nvSpPr>
          <p:cNvPr id="8" name="Text Box 207"/>
          <p:cNvSpPr txBox="1">
            <a:spLocks noChangeArrowheads="1"/>
          </p:cNvSpPr>
          <p:nvPr/>
        </p:nvSpPr>
        <p:spPr bwMode="auto">
          <a:xfrm>
            <a:off x="4525963" y="2667000"/>
            <a:ext cx="731837" cy="371475"/>
          </a:xfrm>
          <a:prstGeom prst="rect">
            <a:avLst/>
          </a:prstGeom>
          <a:noFill/>
          <a:ln w="9525">
            <a:noFill/>
            <a:miter lim="800000"/>
            <a:headEnd/>
            <a:tailEnd/>
          </a:ln>
        </p:spPr>
        <p:txBody>
          <a:bodyPr wrap="none">
            <a:spAutoFit/>
          </a:bodyPr>
          <a:lstStyle/>
          <a:p>
            <a:pPr latinLnBrk="1">
              <a:lnSpc>
                <a:spcPts val="2200"/>
              </a:lnSpc>
            </a:pPr>
            <a:r>
              <a:rPr kumimoji="1" lang="en-US" altLang="ko-KR" sz="1600">
                <a:latin typeface="+mj-lt"/>
                <a:ea typeface="Gulim" pitchFamily="34" charset="-127"/>
              </a:rPr>
              <a:t>IC Die</a:t>
            </a:r>
          </a:p>
        </p:txBody>
      </p:sp>
      <p:sp>
        <p:nvSpPr>
          <p:cNvPr id="9" name="Text Box 207"/>
          <p:cNvSpPr txBox="1">
            <a:spLocks noChangeArrowheads="1"/>
          </p:cNvSpPr>
          <p:nvPr/>
        </p:nvSpPr>
        <p:spPr bwMode="auto">
          <a:xfrm>
            <a:off x="6040438" y="2371725"/>
            <a:ext cx="588962" cy="371475"/>
          </a:xfrm>
          <a:prstGeom prst="rect">
            <a:avLst/>
          </a:prstGeom>
          <a:noFill/>
          <a:ln w="9525">
            <a:noFill/>
            <a:miter lim="800000"/>
            <a:headEnd/>
            <a:tailEnd/>
          </a:ln>
        </p:spPr>
        <p:txBody>
          <a:bodyPr wrap="none">
            <a:spAutoFit/>
          </a:bodyPr>
          <a:lstStyle/>
          <a:p>
            <a:pPr latinLnBrk="1">
              <a:lnSpc>
                <a:spcPts val="2200"/>
              </a:lnSpc>
            </a:pPr>
            <a:r>
              <a:rPr kumimoji="1" lang="en-US" altLang="ko-KR" sz="1600">
                <a:latin typeface="+mj-lt"/>
                <a:ea typeface="Gulim" pitchFamily="34" charset="-127"/>
              </a:rPr>
              <a:t>PKG</a:t>
            </a:r>
          </a:p>
        </p:txBody>
      </p:sp>
      <p:sp>
        <p:nvSpPr>
          <p:cNvPr id="10" name="Text Box 207"/>
          <p:cNvSpPr txBox="1">
            <a:spLocks noChangeArrowheads="1"/>
          </p:cNvSpPr>
          <p:nvPr/>
        </p:nvSpPr>
        <p:spPr bwMode="auto">
          <a:xfrm>
            <a:off x="2209800" y="3819525"/>
            <a:ext cx="646113" cy="371475"/>
          </a:xfrm>
          <a:prstGeom prst="rect">
            <a:avLst/>
          </a:prstGeom>
          <a:noFill/>
          <a:ln w="9525">
            <a:noFill/>
            <a:miter lim="800000"/>
            <a:headEnd/>
            <a:tailEnd/>
          </a:ln>
        </p:spPr>
        <p:txBody>
          <a:bodyPr wrap="none">
            <a:spAutoFit/>
          </a:bodyPr>
          <a:lstStyle/>
          <a:p>
            <a:pPr latinLnBrk="1">
              <a:lnSpc>
                <a:spcPts val="2200"/>
              </a:lnSpc>
            </a:pPr>
            <a:r>
              <a:rPr kumimoji="1" lang="en-US" altLang="ko-KR" sz="1600">
                <a:latin typeface="+mj-lt"/>
                <a:ea typeface="Gulim" pitchFamily="34" charset="-127"/>
              </a:rPr>
              <a:t>VRM</a:t>
            </a:r>
          </a:p>
        </p:txBody>
      </p:sp>
      <p:sp>
        <p:nvSpPr>
          <p:cNvPr id="11" name="Oval 244"/>
          <p:cNvSpPr>
            <a:spLocks noChangeArrowheads="1"/>
          </p:cNvSpPr>
          <p:nvPr/>
        </p:nvSpPr>
        <p:spPr bwMode="auto">
          <a:xfrm>
            <a:off x="5791200" y="2743200"/>
            <a:ext cx="381000" cy="457200"/>
          </a:xfrm>
          <a:prstGeom prst="ellipse">
            <a:avLst/>
          </a:prstGeom>
          <a:noFill/>
          <a:ln w="28575" algn="ctr">
            <a:solidFill>
              <a:srgbClr val="0000FF"/>
            </a:solidFill>
            <a:prstDash val="sysDot"/>
            <a:round/>
            <a:headEnd/>
            <a:tailEnd/>
          </a:ln>
        </p:spPr>
        <p:txBody>
          <a:bodyPr anchor="ctr"/>
          <a:lstStyle/>
          <a:p>
            <a:pPr algn="ctr"/>
            <a:endParaRPr lang="ko-KR" altLang="en-US" sz="1600">
              <a:solidFill>
                <a:srgbClr val="FFFFFF"/>
              </a:solidFill>
              <a:latin typeface="+mj-lt"/>
              <a:ea typeface="Gulim" pitchFamily="34" charset="-127"/>
            </a:endParaRPr>
          </a:p>
        </p:txBody>
      </p:sp>
      <p:sp>
        <p:nvSpPr>
          <p:cNvPr id="12" name="Text Box 204"/>
          <p:cNvSpPr txBox="1">
            <a:spLocks noChangeArrowheads="1"/>
          </p:cNvSpPr>
          <p:nvPr/>
        </p:nvSpPr>
        <p:spPr bwMode="auto">
          <a:xfrm>
            <a:off x="8153400" y="3930650"/>
            <a:ext cx="593725" cy="336550"/>
          </a:xfrm>
          <a:prstGeom prst="rect">
            <a:avLst/>
          </a:prstGeom>
          <a:noFill/>
          <a:ln w="12700" algn="ctr">
            <a:noFill/>
            <a:miter lim="800000"/>
            <a:headEnd/>
            <a:tailEnd/>
          </a:ln>
        </p:spPr>
        <p:txBody>
          <a:bodyPr wrap="none">
            <a:spAutoFit/>
          </a:bodyPr>
          <a:lstStyle/>
          <a:p>
            <a:r>
              <a:rPr lang="en-US" altLang="ko-KR" sz="1600">
                <a:latin typeface="+mj-lt"/>
                <a:ea typeface="Gulim" pitchFamily="34" charset="-127"/>
              </a:rPr>
              <a:t>Jitter</a:t>
            </a:r>
          </a:p>
        </p:txBody>
      </p:sp>
      <p:sp>
        <p:nvSpPr>
          <p:cNvPr id="13" name="Text Box 207"/>
          <p:cNvSpPr txBox="1">
            <a:spLocks noChangeArrowheads="1"/>
          </p:cNvSpPr>
          <p:nvPr/>
        </p:nvSpPr>
        <p:spPr bwMode="auto">
          <a:xfrm>
            <a:off x="2801938" y="3590925"/>
            <a:ext cx="703262" cy="371475"/>
          </a:xfrm>
          <a:prstGeom prst="rect">
            <a:avLst/>
          </a:prstGeom>
          <a:noFill/>
          <a:ln w="9525">
            <a:noFill/>
            <a:miter lim="800000"/>
            <a:headEnd/>
            <a:tailEnd/>
          </a:ln>
        </p:spPr>
        <p:txBody>
          <a:bodyPr wrap="none">
            <a:spAutoFit/>
          </a:bodyPr>
          <a:lstStyle/>
          <a:p>
            <a:pPr latinLnBrk="1">
              <a:lnSpc>
                <a:spcPts val="2200"/>
              </a:lnSpc>
            </a:pPr>
            <a:r>
              <a:rPr kumimoji="1" lang="en-US" altLang="ko-KR" sz="1600" dirty="0">
                <a:latin typeface="+mj-lt"/>
                <a:ea typeface="Gulim" pitchFamily="34" charset="-127"/>
              </a:rPr>
              <a:t>Decap</a:t>
            </a:r>
          </a:p>
        </p:txBody>
      </p:sp>
      <p:sp>
        <p:nvSpPr>
          <p:cNvPr id="14" name="Text Box 207"/>
          <p:cNvSpPr txBox="1">
            <a:spLocks noChangeArrowheads="1"/>
          </p:cNvSpPr>
          <p:nvPr/>
        </p:nvSpPr>
        <p:spPr bwMode="auto">
          <a:xfrm>
            <a:off x="3124200" y="2644775"/>
            <a:ext cx="685800" cy="371475"/>
          </a:xfrm>
          <a:prstGeom prst="rect">
            <a:avLst/>
          </a:prstGeom>
          <a:noFill/>
          <a:ln w="9525">
            <a:noFill/>
            <a:miter lim="800000"/>
            <a:headEnd/>
            <a:tailEnd/>
          </a:ln>
        </p:spPr>
        <p:txBody>
          <a:bodyPr wrap="none">
            <a:spAutoFit/>
          </a:bodyPr>
          <a:lstStyle/>
          <a:p>
            <a:pPr latinLnBrk="1">
              <a:lnSpc>
                <a:spcPts val="2200"/>
              </a:lnSpc>
            </a:pPr>
            <a:r>
              <a:rPr kumimoji="1" lang="en-US" altLang="ko-KR" sz="1600">
                <a:latin typeface="+mj-lt"/>
                <a:ea typeface="Gulim" pitchFamily="34" charset="-127"/>
              </a:rPr>
              <a:t>3D IC</a:t>
            </a:r>
          </a:p>
        </p:txBody>
      </p:sp>
      <p:sp>
        <p:nvSpPr>
          <p:cNvPr id="15" name="Text Box 207"/>
          <p:cNvSpPr txBox="1">
            <a:spLocks noChangeArrowheads="1"/>
          </p:cNvSpPr>
          <p:nvPr/>
        </p:nvSpPr>
        <p:spPr bwMode="auto">
          <a:xfrm>
            <a:off x="6934200" y="4441825"/>
            <a:ext cx="2057400" cy="587375"/>
          </a:xfrm>
          <a:prstGeom prst="rect">
            <a:avLst/>
          </a:prstGeom>
          <a:noFill/>
          <a:ln w="9525">
            <a:noFill/>
            <a:miter lim="800000"/>
            <a:headEnd/>
            <a:tailEnd/>
          </a:ln>
        </p:spPr>
        <p:txBody>
          <a:bodyPr>
            <a:spAutoFit/>
          </a:bodyPr>
          <a:lstStyle/>
          <a:p>
            <a:pPr>
              <a:lnSpc>
                <a:spcPct val="90000"/>
              </a:lnSpc>
              <a:buFont typeface="Arial" charset="0"/>
              <a:buNone/>
            </a:pPr>
            <a:r>
              <a:rPr lang="en-US" altLang="ko-KR" sz="1800" dirty="0">
                <a:latin typeface="+mj-lt"/>
                <a:ea typeface="Gulim" pitchFamily="34" charset="-127"/>
              </a:rPr>
              <a:t>Effect of PDN noise on I/O </a:t>
            </a:r>
            <a:r>
              <a:rPr lang="en-US" altLang="ko-KR" sz="1800" dirty="0" smtClean="0">
                <a:latin typeface="+mj-lt"/>
                <a:ea typeface="Gulim" pitchFamily="34" charset="-127"/>
              </a:rPr>
              <a:t>jitter</a:t>
            </a:r>
            <a:endParaRPr lang="en-US" altLang="ko-KR" sz="1800" dirty="0">
              <a:latin typeface="+mj-lt"/>
              <a:ea typeface="Gulim" pitchFamily="34" charset="-127"/>
            </a:endParaRPr>
          </a:p>
        </p:txBody>
      </p:sp>
      <p:sp>
        <p:nvSpPr>
          <p:cNvPr id="16" name="Text Box 207"/>
          <p:cNvSpPr txBox="1">
            <a:spLocks noChangeArrowheads="1"/>
          </p:cNvSpPr>
          <p:nvPr/>
        </p:nvSpPr>
        <p:spPr bwMode="auto">
          <a:xfrm>
            <a:off x="5029200" y="1565275"/>
            <a:ext cx="2514600" cy="339725"/>
          </a:xfrm>
          <a:prstGeom prst="rect">
            <a:avLst/>
          </a:prstGeom>
          <a:noFill/>
          <a:ln w="9525">
            <a:noFill/>
            <a:miter lim="800000"/>
            <a:headEnd/>
            <a:tailEnd/>
          </a:ln>
        </p:spPr>
        <p:txBody>
          <a:bodyPr>
            <a:spAutoFit/>
          </a:bodyPr>
          <a:lstStyle/>
          <a:p>
            <a:pPr>
              <a:lnSpc>
                <a:spcPct val="90000"/>
              </a:lnSpc>
              <a:buFont typeface="Arial" charset="0"/>
              <a:buNone/>
            </a:pPr>
            <a:r>
              <a:rPr lang="en-US" altLang="ko-KR" sz="1800" dirty="0">
                <a:latin typeface="+mj-lt"/>
                <a:ea typeface="Gulim" pitchFamily="34" charset="-127"/>
              </a:rPr>
              <a:t>IC EMI source model?</a:t>
            </a:r>
          </a:p>
        </p:txBody>
      </p:sp>
      <p:sp>
        <p:nvSpPr>
          <p:cNvPr id="18" name="Text Box 207"/>
          <p:cNvSpPr txBox="1">
            <a:spLocks noChangeArrowheads="1"/>
          </p:cNvSpPr>
          <p:nvPr/>
        </p:nvSpPr>
        <p:spPr bwMode="auto">
          <a:xfrm>
            <a:off x="381000" y="3505200"/>
            <a:ext cx="2057400" cy="533400"/>
          </a:xfrm>
          <a:prstGeom prst="rect">
            <a:avLst/>
          </a:prstGeom>
          <a:noFill/>
          <a:ln w="9525">
            <a:noFill/>
            <a:miter lim="800000"/>
            <a:headEnd/>
            <a:tailEnd/>
          </a:ln>
        </p:spPr>
        <p:txBody>
          <a:bodyPr>
            <a:spAutoFit/>
          </a:bodyPr>
          <a:lstStyle/>
          <a:p>
            <a:pPr>
              <a:lnSpc>
                <a:spcPct val="90000"/>
              </a:lnSpc>
              <a:buFont typeface="Arial" charset="0"/>
              <a:buNone/>
            </a:pPr>
            <a:r>
              <a:rPr lang="en-US" altLang="ko-KR" sz="1600">
                <a:latin typeface="+mj-lt"/>
                <a:ea typeface="Gulim" pitchFamily="34" charset="-127"/>
              </a:rPr>
              <a:t>Power Distribution Network</a:t>
            </a:r>
          </a:p>
        </p:txBody>
      </p:sp>
      <p:sp>
        <p:nvSpPr>
          <p:cNvPr id="19" name="Oval 244"/>
          <p:cNvSpPr>
            <a:spLocks noChangeArrowheads="1"/>
          </p:cNvSpPr>
          <p:nvPr/>
        </p:nvSpPr>
        <p:spPr bwMode="auto">
          <a:xfrm>
            <a:off x="1524000" y="3505200"/>
            <a:ext cx="2286000" cy="685800"/>
          </a:xfrm>
          <a:prstGeom prst="ellipse">
            <a:avLst/>
          </a:prstGeom>
          <a:noFill/>
          <a:ln w="28575" algn="ctr">
            <a:solidFill>
              <a:srgbClr val="0000FF"/>
            </a:solidFill>
            <a:prstDash val="sysDot"/>
            <a:round/>
            <a:headEnd/>
            <a:tailEnd/>
          </a:ln>
        </p:spPr>
        <p:txBody>
          <a:bodyPr anchor="ctr"/>
          <a:lstStyle/>
          <a:p>
            <a:pPr algn="ctr"/>
            <a:endParaRPr lang="ko-KR" altLang="en-US" sz="1600">
              <a:solidFill>
                <a:srgbClr val="FFFFFF"/>
              </a:solidFill>
              <a:latin typeface="+mj-lt"/>
              <a:ea typeface="Gulim" pitchFamily="34" charset="-127"/>
            </a:endParaRPr>
          </a:p>
        </p:txBody>
      </p:sp>
      <p:sp>
        <p:nvSpPr>
          <p:cNvPr id="20" name="Line 41"/>
          <p:cNvSpPr>
            <a:spLocks noChangeShapeType="1"/>
          </p:cNvSpPr>
          <p:nvPr/>
        </p:nvSpPr>
        <p:spPr bwMode="auto">
          <a:xfrm flipH="1">
            <a:off x="1295400" y="4114800"/>
            <a:ext cx="990600" cy="1143000"/>
          </a:xfrm>
          <a:prstGeom prst="line">
            <a:avLst/>
          </a:prstGeom>
          <a:noFill/>
          <a:ln w="57150">
            <a:solidFill>
              <a:srgbClr val="0000FF"/>
            </a:solidFill>
            <a:round/>
            <a:headEnd/>
            <a:tailEnd type="arrow" w="med" len="med"/>
          </a:ln>
        </p:spPr>
        <p:txBody>
          <a:bodyPr/>
          <a:lstStyle/>
          <a:p>
            <a:endParaRPr lang="en-US">
              <a:latin typeface="+mj-lt"/>
            </a:endParaRPr>
          </a:p>
        </p:txBody>
      </p:sp>
      <p:sp>
        <p:nvSpPr>
          <p:cNvPr id="21" name="Line 42"/>
          <p:cNvSpPr>
            <a:spLocks noChangeShapeType="1"/>
          </p:cNvSpPr>
          <p:nvPr/>
        </p:nvSpPr>
        <p:spPr bwMode="auto">
          <a:xfrm>
            <a:off x="5943600" y="2971800"/>
            <a:ext cx="1219200" cy="685800"/>
          </a:xfrm>
          <a:prstGeom prst="line">
            <a:avLst/>
          </a:prstGeom>
          <a:noFill/>
          <a:ln w="57150">
            <a:solidFill>
              <a:srgbClr val="0000FF"/>
            </a:solidFill>
            <a:round/>
            <a:headEnd/>
            <a:tailEnd type="arrow" w="med" len="med"/>
          </a:ln>
        </p:spPr>
        <p:txBody>
          <a:bodyPr/>
          <a:lstStyle/>
          <a:p>
            <a:endParaRPr lang="en-US">
              <a:latin typeface="+mj-lt"/>
            </a:endParaRPr>
          </a:p>
        </p:txBody>
      </p:sp>
      <p:sp>
        <p:nvSpPr>
          <p:cNvPr id="22" name="Line 43"/>
          <p:cNvSpPr>
            <a:spLocks noChangeShapeType="1"/>
          </p:cNvSpPr>
          <p:nvPr/>
        </p:nvSpPr>
        <p:spPr bwMode="auto">
          <a:xfrm flipV="1">
            <a:off x="5791200" y="1905000"/>
            <a:ext cx="228600" cy="533400"/>
          </a:xfrm>
          <a:prstGeom prst="line">
            <a:avLst/>
          </a:prstGeom>
          <a:noFill/>
          <a:ln w="57150">
            <a:solidFill>
              <a:srgbClr val="0000FF"/>
            </a:solidFill>
            <a:round/>
            <a:headEnd/>
            <a:tailEnd type="arrow" w="med" len="med"/>
          </a:ln>
        </p:spPr>
        <p:txBody>
          <a:bodyPr/>
          <a:lstStyle/>
          <a:p>
            <a:endParaRPr lang="en-US">
              <a:latin typeface="+mj-lt"/>
            </a:endParaRPr>
          </a:p>
        </p:txBody>
      </p:sp>
      <p:sp>
        <p:nvSpPr>
          <p:cNvPr id="25" name="TextBox 24"/>
          <p:cNvSpPr txBox="1"/>
          <p:nvPr/>
        </p:nvSpPr>
        <p:spPr>
          <a:xfrm>
            <a:off x="0" y="5132569"/>
            <a:ext cx="5257800" cy="1323439"/>
          </a:xfrm>
          <a:prstGeom prst="rect">
            <a:avLst/>
          </a:prstGeom>
          <a:noFill/>
        </p:spPr>
        <p:txBody>
          <a:bodyPr wrap="square" rtlCol="0">
            <a:spAutoFit/>
          </a:bodyPr>
          <a:lstStyle/>
          <a:p>
            <a:pPr algn="l">
              <a:spcBef>
                <a:spcPts val="0"/>
              </a:spcBef>
            </a:pPr>
            <a:r>
              <a:rPr lang="en-US" sz="2000" dirty="0" smtClean="0">
                <a:latin typeface="+mj-lt"/>
              </a:rPr>
              <a:t>Power Distribution Network</a:t>
            </a:r>
          </a:p>
          <a:p>
            <a:pPr marL="285750" indent="-285750" algn="l">
              <a:spcBef>
                <a:spcPts val="0"/>
              </a:spcBef>
              <a:buFont typeface="Arial" panose="020B0604020202020204" pitchFamily="34" charset="0"/>
              <a:buChar char="•"/>
            </a:pPr>
            <a:r>
              <a:rPr lang="en-US" sz="2000" dirty="0" smtClean="0">
                <a:latin typeface="+mj-lt"/>
              </a:rPr>
              <a:t>VRM</a:t>
            </a:r>
          </a:p>
          <a:p>
            <a:pPr marL="285750" indent="-285750" algn="l">
              <a:spcBef>
                <a:spcPts val="0"/>
              </a:spcBef>
              <a:buFont typeface="Arial" panose="020B0604020202020204" pitchFamily="34" charset="0"/>
              <a:buChar char="•"/>
            </a:pPr>
            <a:r>
              <a:rPr lang="en-US" sz="2000" dirty="0" smtClean="0">
                <a:latin typeface="+mj-lt"/>
              </a:rPr>
              <a:t>Decoupling capacitors </a:t>
            </a:r>
          </a:p>
          <a:p>
            <a:pPr marL="285750" indent="-285750" algn="l">
              <a:spcBef>
                <a:spcPts val="0"/>
              </a:spcBef>
              <a:buFont typeface="Arial" panose="020B0604020202020204" pitchFamily="34" charset="0"/>
              <a:buChar char="•"/>
            </a:pPr>
            <a:r>
              <a:rPr lang="en-US" sz="2000" dirty="0" smtClean="0">
                <a:latin typeface="+mj-lt"/>
              </a:rPr>
              <a:t>Power net area fills</a:t>
            </a:r>
          </a:p>
        </p:txBody>
      </p:sp>
    </p:spTree>
    <p:extLst>
      <p:ext uri="{BB962C8B-B14F-4D97-AF65-F5344CB8AC3E}">
        <p14:creationId xmlns:p14="http://schemas.microsoft.com/office/powerpoint/2010/main" val="16039841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60" y="13611"/>
            <a:ext cx="7560507" cy="842731"/>
          </a:xfrm>
        </p:spPr>
        <p:txBody>
          <a:bodyPr/>
          <a:lstStyle/>
          <a:p>
            <a:r>
              <a:rPr lang="en-US" dirty="0" smtClean="0"/>
              <a:t>Frequency Response for </a:t>
            </a:r>
            <a:r>
              <a:rPr lang="en-US" dirty="0"/>
              <a:t>PCB </a:t>
            </a:r>
            <a:r>
              <a:rPr lang="en-US" dirty="0" smtClean="0"/>
              <a:t>PDN – L</a:t>
            </a:r>
            <a:r>
              <a:rPr lang="en-US" baseline="-25000" dirty="0" smtClean="0"/>
              <a:t>PCB EQ </a:t>
            </a:r>
            <a:endParaRPr lang="en-US" baseline="-25000" dirty="0"/>
          </a:p>
        </p:txBody>
      </p:sp>
      <p:grpSp>
        <p:nvGrpSpPr>
          <p:cNvPr id="3" name="Group 2"/>
          <p:cNvGrpSpPr/>
          <p:nvPr/>
        </p:nvGrpSpPr>
        <p:grpSpPr>
          <a:xfrm>
            <a:off x="3834960" y="1395831"/>
            <a:ext cx="4925934" cy="1786270"/>
            <a:chOff x="0" y="3524250"/>
            <a:chExt cx="3146504" cy="1377950"/>
          </a:xfrm>
        </p:grpSpPr>
        <p:cxnSp>
          <p:nvCxnSpPr>
            <p:cNvPr id="83" name="Straight Connector 82"/>
            <p:cNvCxnSpPr/>
            <p:nvPr/>
          </p:nvCxnSpPr>
          <p:spPr bwMode="auto">
            <a:xfrm>
              <a:off x="619125" y="3606800"/>
              <a:ext cx="0" cy="112712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flipH="1">
              <a:off x="500063" y="4614863"/>
              <a:ext cx="2243137"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9246" name="Object 103"/>
            <p:cNvGraphicFramePr>
              <a:graphicFrameLocks noChangeAspect="1"/>
            </p:cNvGraphicFramePr>
            <p:nvPr/>
          </p:nvGraphicFramePr>
          <p:xfrm>
            <a:off x="0" y="3600419"/>
            <a:ext cx="593343" cy="258491"/>
          </p:xfrm>
          <a:graphic>
            <a:graphicData uri="http://schemas.openxmlformats.org/presentationml/2006/ole">
              <mc:AlternateContent xmlns:mc="http://schemas.openxmlformats.org/markup-compatibility/2006">
                <mc:Choice xmlns:v="urn:schemas-microsoft-com:vml" Requires="v">
                  <p:oleObj spid="_x0000_s1891405" name="Equation" r:id="rId4" imgW="583947" imgH="253890" progId="Equation.DSMT4">
                    <p:embed/>
                  </p:oleObj>
                </mc:Choice>
                <mc:Fallback>
                  <p:oleObj name="Equation" r:id="rId4" imgW="583947" imgH="253890" progId="Equation.DSMT4">
                    <p:embed/>
                    <p:pic>
                      <p:nvPicPr>
                        <p:cNvPr id="39246" name="Object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0419"/>
                          <a:ext cx="593343" cy="25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47" name="Object 104"/>
            <p:cNvGraphicFramePr>
              <a:graphicFrameLocks noChangeAspect="1"/>
            </p:cNvGraphicFramePr>
            <p:nvPr/>
          </p:nvGraphicFramePr>
          <p:xfrm>
            <a:off x="937650" y="4637382"/>
            <a:ext cx="1136675" cy="264818"/>
          </p:xfrm>
          <a:graphic>
            <a:graphicData uri="http://schemas.openxmlformats.org/presentationml/2006/ole">
              <mc:AlternateContent xmlns:mc="http://schemas.openxmlformats.org/markup-compatibility/2006">
                <mc:Choice xmlns:v="urn:schemas-microsoft-com:vml" Requires="v">
                  <p:oleObj spid="_x0000_s1891406" name="Equation" r:id="rId6" imgW="1091726" imgH="253890" progId="Equation.DSMT4">
                    <p:embed/>
                  </p:oleObj>
                </mc:Choice>
                <mc:Fallback>
                  <p:oleObj name="Equation" r:id="rId6" imgW="1091726" imgH="253890" progId="Equation.DSMT4">
                    <p:embed/>
                    <p:pic>
                      <p:nvPicPr>
                        <p:cNvPr id="39247"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50" y="4637382"/>
                          <a:ext cx="1136675" cy="2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1" name="Straight Connector 110"/>
            <p:cNvCxnSpPr/>
            <p:nvPr/>
          </p:nvCxnSpPr>
          <p:spPr bwMode="auto">
            <a:xfrm>
              <a:off x="720725" y="3959225"/>
              <a:ext cx="519113" cy="5207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874838" y="3867150"/>
              <a:ext cx="312737" cy="3127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auto">
            <a:xfrm>
              <a:off x="454025" y="3733800"/>
              <a:ext cx="942975" cy="338138"/>
            </a:xfrm>
            <a:prstGeom prst="rect">
              <a:avLst/>
            </a:prstGeom>
            <a:noFill/>
          </p:spPr>
          <p:txBody>
            <a:bodyPr>
              <a:spAutoFit/>
            </a:bodyPr>
            <a:lstStyle/>
            <a:p>
              <a:pPr eaLnBrk="1" hangingPunct="1">
                <a:defRPr/>
              </a:pPr>
              <a:r>
                <a:rPr lang="en-US" sz="1600" dirty="0" err="1">
                  <a:latin typeface="+mn-lt"/>
                </a:rPr>
                <a:t>C</a:t>
              </a:r>
              <a:r>
                <a:rPr lang="en-US" sz="1600" baseline="-25000" dirty="0" err="1">
                  <a:latin typeface="+mn-lt"/>
                </a:rPr>
                <a:t>Decap</a:t>
              </a:r>
              <a:endParaRPr lang="en-US" sz="1600" baseline="-25000" dirty="0">
                <a:latin typeface="+mn-lt"/>
              </a:endParaRPr>
            </a:p>
          </p:txBody>
        </p:sp>
        <p:grpSp>
          <p:nvGrpSpPr>
            <p:cNvPr id="15" name="Group 14"/>
            <p:cNvGrpSpPr/>
            <p:nvPr/>
          </p:nvGrpSpPr>
          <p:grpSpPr>
            <a:xfrm>
              <a:off x="1230016" y="3861138"/>
              <a:ext cx="1119733" cy="611188"/>
              <a:chOff x="1230313" y="3860800"/>
              <a:chExt cx="1119733" cy="611188"/>
            </a:xfrm>
          </p:grpSpPr>
          <p:cxnSp>
            <p:nvCxnSpPr>
              <p:cNvPr id="119" name="Straight Connector 118"/>
              <p:cNvCxnSpPr/>
              <p:nvPr/>
            </p:nvCxnSpPr>
            <p:spPr bwMode="auto">
              <a:xfrm flipH="1">
                <a:off x="1230313" y="3860800"/>
                <a:ext cx="650875" cy="611188"/>
              </a:xfrm>
              <a:prstGeom prst="line">
                <a:avLst/>
              </a:prstGeom>
              <a:ln w="57150">
                <a:solidFill>
                  <a:srgbClr val="7030A0"/>
                </a:solidFill>
                <a:prstDash val="sysDash"/>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bwMode="auto">
              <a:xfrm>
                <a:off x="1299121" y="4076700"/>
                <a:ext cx="1050925"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PCB_EQ</a:t>
                </a:r>
              </a:p>
            </p:txBody>
          </p:sp>
        </p:grpSp>
        <p:sp>
          <p:nvSpPr>
            <p:cNvPr id="123" name="TextBox 122"/>
            <p:cNvSpPr txBox="1"/>
            <p:nvPr/>
          </p:nvSpPr>
          <p:spPr bwMode="auto">
            <a:xfrm>
              <a:off x="1830388" y="3624263"/>
              <a:ext cx="625473" cy="338137"/>
            </a:xfrm>
            <a:prstGeom prst="rect">
              <a:avLst/>
            </a:prstGeom>
            <a:noFill/>
          </p:spPr>
          <p:txBody>
            <a:bodyPr wrap="square">
              <a:spAutoFit/>
            </a:bodyPr>
            <a:lstStyle/>
            <a:p>
              <a:pPr eaLnBrk="1" hangingPunct="1">
                <a:defRPr/>
              </a:pPr>
              <a:r>
                <a:rPr lang="en-US" sz="1600" dirty="0" err="1">
                  <a:latin typeface="+mn-lt"/>
                </a:rPr>
                <a:t>C</a:t>
              </a:r>
              <a:r>
                <a:rPr lang="en-US" sz="1600" baseline="-25000" dirty="0" err="1">
                  <a:latin typeface="+mn-lt"/>
                </a:rPr>
                <a:t>Plane</a:t>
              </a:r>
              <a:endParaRPr lang="en-US" sz="1600" baseline="-25000" dirty="0">
                <a:latin typeface="+mn-lt"/>
              </a:endParaRPr>
            </a:p>
          </p:txBody>
        </p:sp>
        <p:cxnSp>
          <p:nvCxnSpPr>
            <p:cNvPr id="125" name="Straight Connector 124"/>
            <p:cNvCxnSpPr/>
            <p:nvPr/>
          </p:nvCxnSpPr>
          <p:spPr bwMode="auto">
            <a:xfrm>
              <a:off x="1231900"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2187575"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257" name="Object 126"/>
            <p:cNvGraphicFramePr>
              <a:graphicFrameLocks noChangeAspect="1"/>
            </p:cNvGraphicFramePr>
            <p:nvPr/>
          </p:nvGraphicFramePr>
          <p:xfrm>
            <a:off x="2198176" y="4378889"/>
            <a:ext cx="181966" cy="250895"/>
          </p:xfrm>
          <a:graphic>
            <a:graphicData uri="http://schemas.openxmlformats.org/presentationml/2006/ole">
              <mc:AlternateContent xmlns:mc="http://schemas.openxmlformats.org/markup-compatibility/2006">
                <mc:Choice xmlns:v="urn:schemas-microsoft-com:vml" Requires="v">
                  <p:oleObj spid="_x0000_s1891407" name="Equation" r:id="rId8" imgW="165028" imgH="228501" progId="Equation.DSMT4">
                    <p:embed/>
                  </p:oleObj>
                </mc:Choice>
                <mc:Fallback>
                  <p:oleObj name="Equation" r:id="rId8" imgW="165028" imgH="228501" progId="Equation.DSMT4">
                    <p:embed/>
                    <p:pic>
                      <p:nvPicPr>
                        <p:cNvPr id="39257"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176" y="4378889"/>
                          <a:ext cx="181966"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58" name="Object 127"/>
            <p:cNvGraphicFramePr>
              <a:graphicFrameLocks noChangeAspect="1"/>
            </p:cNvGraphicFramePr>
            <p:nvPr/>
          </p:nvGraphicFramePr>
          <p:xfrm>
            <a:off x="1266835" y="4387850"/>
            <a:ext cx="166727" cy="250895"/>
          </p:xfrm>
          <a:graphic>
            <a:graphicData uri="http://schemas.openxmlformats.org/presentationml/2006/ole">
              <mc:AlternateContent xmlns:mc="http://schemas.openxmlformats.org/markup-compatibility/2006">
                <mc:Choice xmlns:v="urn:schemas-microsoft-com:vml" Requires="v">
                  <p:oleObj spid="_x0000_s1891408" name="Equation" r:id="rId10" imgW="152334" imgH="228501" progId="Equation.DSMT4">
                    <p:embed/>
                  </p:oleObj>
                </mc:Choice>
                <mc:Fallback>
                  <p:oleObj name="Equation" r:id="rId10" imgW="152334" imgH="228501" progId="Equation.DSMT4">
                    <p:embed/>
                    <p:pic>
                      <p:nvPicPr>
                        <p:cNvPr id="39258" name="Object 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835" y="4387850"/>
                          <a:ext cx="166727"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0" name="Straight Connector 79"/>
            <p:cNvCxnSpPr/>
            <p:nvPr/>
          </p:nvCxnSpPr>
          <p:spPr bwMode="auto">
            <a:xfrm>
              <a:off x="2679700" y="3524250"/>
              <a:ext cx="0" cy="1193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74942" y="3830638"/>
              <a:ext cx="1071562" cy="402362"/>
              <a:chOff x="2074942" y="3830638"/>
              <a:chExt cx="1071562" cy="402362"/>
            </a:xfrm>
          </p:grpSpPr>
          <p:sp>
            <p:nvSpPr>
              <p:cNvPr id="124" name="TextBox 123"/>
              <p:cNvSpPr txBox="1"/>
              <p:nvPr/>
            </p:nvSpPr>
            <p:spPr bwMode="auto">
              <a:xfrm>
                <a:off x="2074942" y="3893275"/>
                <a:ext cx="1071562"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PCB_IC</a:t>
                </a:r>
              </a:p>
            </p:txBody>
          </p:sp>
          <p:cxnSp>
            <p:nvCxnSpPr>
              <p:cNvPr id="120" name="Straight Connector 119"/>
              <p:cNvCxnSpPr/>
              <p:nvPr/>
            </p:nvCxnSpPr>
            <p:spPr bwMode="auto">
              <a:xfrm flipH="1">
                <a:off x="2193925" y="3830638"/>
                <a:ext cx="319088" cy="3540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66" name="Down Arrow 565"/>
          <p:cNvSpPr/>
          <p:nvPr/>
        </p:nvSpPr>
        <p:spPr bwMode="auto">
          <a:xfrm>
            <a:off x="691138" y="1259306"/>
            <a:ext cx="1176337" cy="20320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567" name="Group 566"/>
          <p:cNvGrpSpPr/>
          <p:nvPr/>
        </p:nvGrpSpPr>
        <p:grpSpPr>
          <a:xfrm>
            <a:off x="-7336" y="1395831"/>
            <a:ext cx="3362817" cy="1685925"/>
            <a:chOff x="120650" y="1503363"/>
            <a:chExt cx="2954338" cy="1481137"/>
          </a:xfrm>
        </p:grpSpPr>
        <p:sp>
          <p:nvSpPr>
            <p:cNvPr id="568" name="Rectangle 567"/>
            <p:cNvSpPr/>
            <p:nvPr/>
          </p:nvSpPr>
          <p:spPr bwMode="auto">
            <a:xfrm>
              <a:off x="569913" y="1584325"/>
              <a:ext cx="2505075" cy="1312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9" name="Rectangle 80"/>
            <p:cNvSpPr>
              <a:spLocks noChangeArrowheads="1"/>
            </p:cNvSpPr>
            <p:nvPr/>
          </p:nvSpPr>
          <p:spPr bwMode="auto">
            <a:xfrm>
              <a:off x="569913" y="1635125"/>
              <a:ext cx="2501900"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0" name="Rectangle 80"/>
            <p:cNvSpPr>
              <a:spLocks noChangeArrowheads="1"/>
            </p:cNvSpPr>
            <p:nvPr/>
          </p:nvSpPr>
          <p:spPr bwMode="auto">
            <a:xfrm>
              <a:off x="569913" y="173513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1" name="Rectangle 80"/>
            <p:cNvSpPr>
              <a:spLocks noChangeArrowheads="1"/>
            </p:cNvSpPr>
            <p:nvPr/>
          </p:nvSpPr>
          <p:spPr bwMode="auto">
            <a:xfrm>
              <a:off x="569913" y="2224088"/>
              <a:ext cx="2503487" cy="396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2" name="Rectangle 571"/>
            <p:cNvSpPr/>
            <p:nvPr/>
          </p:nvSpPr>
          <p:spPr bwMode="auto">
            <a:xfrm>
              <a:off x="827088"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3" name="Rectangle 106"/>
            <p:cNvSpPr>
              <a:spLocks noChangeArrowheads="1"/>
            </p:cNvSpPr>
            <p:nvPr/>
          </p:nvSpPr>
          <p:spPr bwMode="auto">
            <a:xfrm>
              <a:off x="836613" y="1590675"/>
              <a:ext cx="39687"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4" name="Rectangle 80"/>
            <p:cNvSpPr>
              <a:spLocks noChangeArrowheads="1"/>
            </p:cNvSpPr>
            <p:nvPr/>
          </p:nvSpPr>
          <p:spPr bwMode="auto">
            <a:xfrm>
              <a:off x="569913" y="2395538"/>
              <a:ext cx="2503487"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5" name="Rectangle 80"/>
            <p:cNvSpPr>
              <a:spLocks noChangeArrowheads="1"/>
            </p:cNvSpPr>
            <p:nvPr/>
          </p:nvSpPr>
          <p:spPr bwMode="auto">
            <a:xfrm>
              <a:off x="566738" y="2813050"/>
              <a:ext cx="2503487"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6" name="Rectangle 575"/>
            <p:cNvSpPr/>
            <p:nvPr/>
          </p:nvSpPr>
          <p:spPr bwMode="auto">
            <a:xfrm>
              <a:off x="1076325"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7" name="Rectangle 106"/>
            <p:cNvSpPr>
              <a:spLocks noChangeArrowheads="1"/>
            </p:cNvSpPr>
            <p:nvPr/>
          </p:nvSpPr>
          <p:spPr bwMode="auto">
            <a:xfrm>
              <a:off x="1095375" y="1590675"/>
              <a:ext cx="39688"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8" name="Rectangle 577"/>
            <p:cNvSpPr/>
            <p:nvPr/>
          </p:nvSpPr>
          <p:spPr bwMode="auto">
            <a:xfrm>
              <a:off x="941388" y="1714500"/>
              <a:ext cx="39687"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9" name="Rectangle 578"/>
            <p:cNvSpPr/>
            <p:nvPr/>
          </p:nvSpPr>
          <p:spPr bwMode="auto">
            <a:xfrm>
              <a:off x="1325563"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0" name="Rectangle 106"/>
            <p:cNvSpPr>
              <a:spLocks noChangeArrowheads="1"/>
            </p:cNvSpPr>
            <p:nvPr/>
          </p:nvSpPr>
          <p:spPr bwMode="auto">
            <a:xfrm>
              <a:off x="1343025" y="1590675"/>
              <a:ext cx="31750"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1" name="Rectangle 580"/>
            <p:cNvSpPr/>
            <p:nvPr/>
          </p:nvSpPr>
          <p:spPr bwMode="auto">
            <a:xfrm>
              <a:off x="1201738" y="17145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2" name="Rectangle 581"/>
            <p:cNvSpPr/>
            <p:nvPr/>
          </p:nvSpPr>
          <p:spPr bwMode="auto">
            <a:xfrm>
              <a:off x="1574800"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3" name="Rectangle 106"/>
            <p:cNvSpPr>
              <a:spLocks noChangeArrowheads="1"/>
            </p:cNvSpPr>
            <p:nvPr/>
          </p:nvSpPr>
          <p:spPr bwMode="auto">
            <a:xfrm>
              <a:off x="1592263" y="1590675"/>
              <a:ext cx="39687"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4" name="Rectangle 583"/>
            <p:cNvSpPr/>
            <p:nvPr/>
          </p:nvSpPr>
          <p:spPr bwMode="auto">
            <a:xfrm>
              <a:off x="1449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5" name="Rectangle 584"/>
            <p:cNvSpPr/>
            <p:nvPr/>
          </p:nvSpPr>
          <p:spPr bwMode="auto">
            <a:xfrm>
              <a:off x="1449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6" name="Rectangle 585"/>
            <p:cNvSpPr/>
            <p:nvPr/>
          </p:nvSpPr>
          <p:spPr bwMode="auto">
            <a:xfrm>
              <a:off x="2474913" y="2095500"/>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7" name="Rectangle 106"/>
            <p:cNvSpPr>
              <a:spLocks noChangeArrowheads="1"/>
            </p:cNvSpPr>
            <p:nvPr/>
          </p:nvSpPr>
          <p:spPr bwMode="auto">
            <a:xfrm>
              <a:off x="2493963" y="1590675"/>
              <a:ext cx="36512"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8" name="Rectangle 587"/>
            <p:cNvSpPr/>
            <p:nvPr/>
          </p:nvSpPr>
          <p:spPr bwMode="auto">
            <a:xfrm>
              <a:off x="2752725" y="2101850"/>
              <a:ext cx="88900"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9" name="Rectangle 106"/>
            <p:cNvSpPr>
              <a:spLocks noChangeArrowheads="1"/>
            </p:cNvSpPr>
            <p:nvPr/>
          </p:nvSpPr>
          <p:spPr bwMode="auto">
            <a:xfrm>
              <a:off x="2771775" y="1593850"/>
              <a:ext cx="31750" cy="13001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0" name="Rectangle 80"/>
            <p:cNvSpPr>
              <a:spLocks noChangeArrowheads="1"/>
            </p:cNvSpPr>
            <p:nvPr/>
          </p:nvSpPr>
          <p:spPr bwMode="auto">
            <a:xfrm>
              <a:off x="566738" y="202088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1" name="Rectangle 590"/>
            <p:cNvSpPr/>
            <p:nvPr/>
          </p:nvSpPr>
          <p:spPr bwMode="auto">
            <a:xfrm>
              <a:off x="952500" y="163830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2" name="Rectangle 591"/>
            <p:cNvSpPr/>
            <p:nvPr/>
          </p:nvSpPr>
          <p:spPr bwMode="auto">
            <a:xfrm>
              <a:off x="952500" y="217328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3" name="Rectangle 592"/>
            <p:cNvSpPr/>
            <p:nvPr/>
          </p:nvSpPr>
          <p:spPr bwMode="auto">
            <a:xfrm>
              <a:off x="952500" y="237807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4" name="Rectangle 593"/>
            <p:cNvSpPr/>
            <p:nvPr/>
          </p:nvSpPr>
          <p:spPr bwMode="auto">
            <a:xfrm>
              <a:off x="952500" y="2760663"/>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5" name="Rectangle 58"/>
            <p:cNvSpPr/>
            <p:nvPr/>
          </p:nvSpPr>
          <p:spPr bwMode="auto">
            <a:xfrm>
              <a:off x="949325" y="20066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6" name="Rectangle 106"/>
            <p:cNvSpPr>
              <a:spLocks noChangeArrowheads="1"/>
            </p:cNvSpPr>
            <p:nvPr/>
          </p:nvSpPr>
          <p:spPr bwMode="auto">
            <a:xfrm>
              <a:off x="971550" y="1590675"/>
              <a:ext cx="36513"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7" name="Rectangle 596"/>
            <p:cNvSpPr/>
            <p:nvPr/>
          </p:nvSpPr>
          <p:spPr bwMode="auto">
            <a:xfrm>
              <a:off x="1201738" y="1636713"/>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8" name="Rectangle 597"/>
            <p:cNvSpPr/>
            <p:nvPr/>
          </p:nvSpPr>
          <p:spPr bwMode="auto">
            <a:xfrm>
              <a:off x="1201738" y="2173288"/>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9" name="Rectangle 598"/>
            <p:cNvSpPr/>
            <p:nvPr/>
          </p:nvSpPr>
          <p:spPr bwMode="auto">
            <a:xfrm>
              <a:off x="1201738" y="2378075"/>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0" name="Rectangle 599"/>
            <p:cNvSpPr/>
            <p:nvPr/>
          </p:nvSpPr>
          <p:spPr bwMode="auto">
            <a:xfrm>
              <a:off x="1201738" y="2760663"/>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1" name="Rectangle 68"/>
            <p:cNvSpPr/>
            <p:nvPr/>
          </p:nvSpPr>
          <p:spPr bwMode="auto">
            <a:xfrm>
              <a:off x="1196975" y="2006600"/>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2" name="Rectangle 106"/>
            <p:cNvSpPr>
              <a:spLocks noChangeArrowheads="1"/>
            </p:cNvSpPr>
            <p:nvPr/>
          </p:nvSpPr>
          <p:spPr bwMode="auto">
            <a:xfrm>
              <a:off x="1219200" y="1590675"/>
              <a:ext cx="38100"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3" name="Rectangle 602"/>
            <p:cNvSpPr/>
            <p:nvPr/>
          </p:nvSpPr>
          <p:spPr bwMode="auto">
            <a:xfrm>
              <a:off x="1449388" y="1638300"/>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4" name="Rectangle 603"/>
            <p:cNvSpPr/>
            <p:nvPr/>
          </p:nvSpPr>
          <p:spPr bwMode="auto">
            <a:xfrm>
              <a:off x="1449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5" name="Rectangle 604"/>
            <p:cNvSpPr/>
            <p:nvPr/>
          </p:nvSpPr>
          <p:spPr bwMode="auto">
            <a:xfrm>
              <a:off x="1449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6" name="Rectangle 78"/>
            <p:cNvSpPr/>
            <p:nvPr/>
          </p:nvSpPr>
          <p:spPr bwMode="auto">
            <a:xfrm>
              <a:off x="1444625" y="1970088"/>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7" name="Rectangle 106"/>
            <p:cNvSpPr>
              <a:spLocks noChangeArrowheads="1"/>
            </p:cNvSpPr>
            <p:nvPr/>
          </p:nvSpPr>
          <p:spPr bwMode="auto">
            <a:xfrm>
              <a:off x="1466850"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8" name="Rectangle 607"/>
            <p:cNvSpPr/>
            <p:nvPr/>
          </p:nvSpPr>
          <p:spPr bwMode="auto">
            <a:xfrm>
              <a:off x="2338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9" name="Rectangle 608"/>
            <p:cNvSpPr/>
            <p:nvPr/>
          </p:nvSpPr>
          <p:spPr bwMode="auto">
            <a:xfrm>
              <a:off x="2338388" y="1635125"/>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0" name="Rectangle 609"/>
            <p:cNvSpPr/>
            <p:nvPr/>
          </p:nvSpPr>
          <p:spPr bwMode="auto">
            <a:xfrm>
              <a:off x="2338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1" name="Rectangle 610"/>
            <p:cNvSpPr/>
            <p:nvPr/>
          </p:nvSpPr>
          <p:spPr bwMode="auto">
            <a:xfrm>
              <a:off x="2338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2" name="Rectangle 611"/>
            <p:cNvSpPr/>
            <p:nvPr/>
          </p:nvSpPr>
          <p:spPr bwMode="auto">
            <a:xfrm>
              <a:off x="2338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3" name="Rectangle 103"/>
            <p:cNvSpPr/>
            <p:nvPr/>
          </p:nvSpPr>
          <p:spPr bwMode="auto">
            <a:xfrm>
              <a:off x="2335213" y="196691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4" name="Rectangle 613"/>
            <p:cNvSpPr>
              <a:spLocks noChangeArrowheads="1"/>
            </p:cNvSpPr>
            <p:nvPr/>
          </p:nvSpPr>
          <p:spPr bwMode="auto">
            <a:xfrm>
              <a:off x="2357438" y="1590675"/>
              <a:ext cx="30162"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15" name="Rectangle 614"/>
            <p:cNvSpPr/>
            <p:nvPr/>
          </p:nvSpPr>
          <p:spPr bwMode="auto">
            <a:xfrm>
              <a:off x="2616200" y="1636713"/>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6" name="Rectangle 615"/>
            <p:cNvSpPr/>
            <p:nvPr/>
          </p:nvSpPr>
          <p:spPr bwMode="auto">
            <a:xfrm>
              <a:off x="2616200" y="1722438"/>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7" name="Rectangle 616"/>
            <p:cNvSpPr/>
            <p:nvPr/>
          </p:nvSpPr>
          <p:spPr bwMode="auto">
            <a:xfrm>
              <a:off x="2616200" y="217963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8" name="Rectangle 617"/>
            <p:cNvSpPr/>
            <p:nvPr/>
          </p:nvSpPr>
          <p:spPr bwMode="auto">
            <a:xfrm>
              <a:off x="2616200" y="2384425"/>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9" name="Rectangle 618"/>
            <p:cNvSpPr/>
            <p:nvPr/>
          </p:nvSpPr>
          <p:spPr bwMode="auto">
            <a:xfrm>
              <a:off x="2616200" y="276225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0" name="Rectangle 131"/>
            <p:cNvSpPr/>
            <p:nvPr/>
          </p:nvSpPr>
          <p:spPr bwMode="auto">
            <a:xfrm>
              <a:off x="2613025" y="196532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1" name="Rectangle 620"/>
            <p:cNvSpPr>
              <a:spLocks noChangeArrowheads="1"/>
            </p:cNvSpPr>
            <p:nvPr/>
          </p:nvSpPr>
          <p:spPr bwMode="auto">
            <a:xfrm>
              <a:off x="2635250" y="1593850"/>
              <a:ext cx="39688" cy="130810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22" name="Group 129"/>
            <p:cNvGrpSpPr>
              <a:grpSpLocks/>
            </p:cNvGrpSpPr>
            <p:nvPr/>
          </p:nvGrpSpPr>
          <p:grpSpPr bwMode="auto">
            <a:xfrm>
              <a:off x="2353564" y="1522123"/>
              <a:ext cx="185312" cy="76120"/>
              <a:chOff x="4707931" y="1539831"/>
              <a:chExt cx="369303" cy="163813"/>
            </a:xfrm>
          </p:grpSpPr>
          <p:sp>
            <p:nvSpPr>
              <p:cNvPr id="664" name="Rectangle 663"/>
              <p:cNvSpPr/>
              <p:nvPr/>
            </p:nvSpPr>
            <p:spPr>
              <a:xfrm>
                <a:off x="4725141" y="1540455"/>
                <a:ext cx="310041" cy="1332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5" name="Rectangle 664"/>
              <p:cNvSpPr/>
              <p:nvPr/>
            </p:nvSpPr>
            <p:spPr>
              <a:xfrm>
                <a:off x="4709324"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6" name="Rectangle 665"/>
              <p:cNvSpPr/>
              <p:nvPr/>
            </p:nvSpPr>
            <p:spPr>
              <a:xfrm>
                <a:off x="4968746"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23" name="Rectangle 80"/>
            <p:cNvSpPr>
              <a:spLocks noChangeArrowheads="1"/>
            </p:cNvSpPr>
            <p:nvPr/>
          </p:nvSpPr>
          <p:spPr bwMode="auto">
            <a:xfrm>
              <a:off x="2754313" y="2884487"/>
              <a:ext cx="90487"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4" name="Rectangle 80"/>
            <p:cNvSpPr>
              <a:spLocks noChangeArrowheads="1"/>
            </p:cNvSpPr>
            <p:nvPr/>
          </p:nvSpPr>
          <p:spPr bwMode="auto">
            <a:xfrm>
              <a:off x="2608263" y="2884487"/>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5" name="Rectangle 80"/>
            <p:cNvSpPr>
              <a:spLocks noChangeArrowheads="1"/>
            </p:cNvSpPr>
            <p:nvPr/>
          </p:nvSpPr>
          <p:spPr bwMode="auto">
            <a:xfrm>
              <a:off x="2474913" y="15843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6" name="Rectangle 80"/>
            <p:cNvSpPr>
              <a:spLocks noChangeArrowheads="1"/>
            </p:cNvSpPr>
            <p:nvPr/>
          </p:nvSpPr>
          <p:spPr bwMode="auto">
            <a:xfrm>
              <a:off x="2330450" y="15843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7" name="Rectangle 80"/>
            <p:cNvSpPr>
              <a:spLocks noChangeArrowheads="1"/>
            </p:cNvSpPr>
            <p:nvPr/>
          </p:nvSpPr>
          <p:spPr bwMode="auto">
            <a:xfrm>
              <a:off x="812800" y="2879725"/>
              <a:ext cx="90488"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8" name="Rectangle 80"/>
            <p:cNvSpPr>
              <a:spLocks noChangeArrowheads="1"/>
            </p:cNvSpPr>
            <p:nvPr/>
          </p:nvSpPr>
          <p:spPr bwMode="auto">
            <a:xfrm>
              <a:off x="938213"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9" name="Rectangle 80"/>
            <p:cNvSpPr>
              <a:spLocks noChangeArrowheads="1"/>
            </p:cNvSpPr>
            <p:nvPr/>
          </p:nvSpPr>
          <p:spPr bwMode="auto">
            <a:xfrm>
              <a:off x="106997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0" name="Rectangle 80"/>
            <p:cNvSpPr>
              <a:spLocks noChangeArrowheads="1"/>
            </p:cNvSpPr>
            <p:nvPr/>
          </p:nvSpPr>
          <p:spPr bwMode="auto">
            <a:xfrm>
              <a:off x="1196975" y="2879725"/>
              <a:ext cx="90488"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1" name="Rectangle 80"/>
            <p:cNvSpPr>
              <a:spLocks noChangeArrowheads="1"/>
            </p:cNvSpPr>
            <p:nvPr/>
          </p:nvSpPr>
          <p:spPr bwMode="auto">
            <a:xfrm>
              <a:off x="1308100"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2" name="Rectangle 80"/>
            <p:cNvSpPr>
              <a:spLocks noChangeArrowheads="1"/>
            </p:cNvSpPr>
            <p:nvPr/>
          </p:nvSpPr>
          <p:spPr bwMode="auto">
            <a:xfrm>
              <a:off x="1435100"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33" name="Group 149"/>
            <p:cNvGrpSpPr>
              <a:grpSpLocks/>
            </p:cNvGrpSpPr>
            <p:nvPr/>
          </p:nvGrpSpPr>
          <p:grpSpPr bwMode="auto">
            <a:xfrm>
              <a:off x="820117" y="2902030"/>
              <a:ext cx="185312" cy="76120"/>
              <a:chOff x="4707931" y="1539831"/>
              <a:chExt cx="369303" cy="163813"/>
            </a:xfrm>
          </p:grpSpPr>
          <p:sp>
            <p:nvSpPr>
              <p:cNvPr id="661" name="Rectangle 660"/>
              <p:cNvSpPr/>
              <p:nvPr/>
            </p:nvSpPr>
            <p:spPr>
              <a:xfrm>
                <a:off x="47281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2" name="Rectangle 661"/>
              <p:cNvSpPr/>
              <p:nvPr/>
            </p:nvSpPr>
            <p:spPr>
              <a:xfrm>
                <a:off x="4709169"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3" name="Rectangle 662"/>
              <p:cNvSpPr/>
              <p:nvPr/>
            </p:nvSpPr>
            <p:spPr>
              <a:xfrm>
                <a:off x="4968591"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4" name="Group 153"/>
            <p:cNvGrpSpPr>
              <a:grpSpLocks/>
            </p:cNvGrpSpPr>
            <p:nvPr/>
          </p:nvGrpSpPr>
          <p:grpSpPr bwMode="auto">
            <a:xfrm>
              <a:off x="1083020" y="2902030"/>
              <a:ext cx="185312" cy="76120"/>
              <a:chOff x="4707931" y="1539831"/>
              <a:chExt cx="369303" cy="163813"/>
            </a:xfrm>
          </p:grpSpPr>
          <p:sp>
            <p:nvSpPr>
              <p:cNvPr id="658" name="Rectangle 657"/>
              <p:cNvSpPr/>
              <p:nvPr/>
            </p:nvSpPr>
            <p:spPr>
              <a:xfrm>
                <a:off x="4726226" y="1539659"/>
                <a:ext cx="306878"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9" name="Rectangle 658"/>
              <p:cNvSpPr/>
              <p:nvPr/>
            </p:nvSpPr>
            <p:spPr>
              <a:xfrm>
                <a:off x="4707243"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0" name="Rectangle 659"/>
              <p:cNvSpPr/>
              <p:nvPr/>
            </p:nvSpPr>
            <p:spPr>
              <a:xfrm>
                <a:off x="4966666"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5" name="Group 157"/>
            <p:cNvGrpSpPr>
              <a:grpSpLocks/>
            </p:cNvGrpSpPr>
            <p:nvPr/>
          </p:nvGrpSpPr>
          <p:grpSpPr bwMode="auto">
            <a:xfrm>
              <a:off x="1325042" y="2902030"/>
              <a:ext cx="185312" cy="76120"/>
              <a:chOff x="4707931" y="1539831"/>
              <a:chExt cx="369303" cy="163813"/>
            </a:xfrm>
          </p:grpSpPr>
          <p:sp>
            <p:nvSpPr>
              <p:cNvPr id="655" name="Rectangle 654"/>
              <p:cNvSpPr/>
              <p:nvPr/>
            </p:nvSpPr>
            <p:spPr>
              <a:xfrm>
                <a:off x="47279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6" name="Rectangle 655"/>
              <p:cNvSpPr/>
              <p:nvPr/>
            </p:nvSpPr>
            <p:spPr>
              <a:xfrm>
                <a:off x="4708969"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7" name="Rectangle 656"/>
              <p:cNvSpPr/>
              <p:nvPr/>
            </p:nvSpPr>
            <p:spPr>
              <a:xfrm>
                <a:off x="4965227"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36" name="Rectangle 635"/>
            <p:cNvSpPr/>
            <p:nvPr/>
          </p:nvSpPr>
          <p:spPr bwMode="auto">
            <a:xfrm>
              <a:off x="1701800" y="1635125"/>
              <a:ext cx="87313" cy="1635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7" name="Rectangle 636"/>
            <p:cNvSpPr/>
            <p:nvPr/>
          </p:nvSpPr>
          <p:spPr bwMode="auto">
            <a:xfrm>
              <a:off x="1701800" y="1927225"/>
              <a:ext cx="87313" cy="966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8" name="Rectangle 106"/>
            <p:cNvSpPr>
              <a:spLocks noChangeArrowheads="1"/>
            </p:cNvSpPr>
            <p:nvPr/>
          </p:nvSpPr>
          <p:spPr bwMode="auto">
            <a:xfrm>
              <a:off x="1717675"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9" name="Rectangle 106"/>
            <p:cNvSpPr>
              <a:spLocks noChangeArrowheads="1"/>
            </p:cNvSpPr>
            <p:nvPr/>
          </p:nvSpPr>
          <p:spPr bwMode="auto">
            <a:xfrm>
              <a:off x="569913" y="2128838"/>
              <a:ext cx="2503487" cy="4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0" name="Rectangle 80"/>
            <p:cNvSpPr>
              <a:spLocks noChangeArrowheads="1"/>
            </p:cNvSpPr>
            <p:nvPr/>
          </p:nvSpPr>
          <p:spPr bwMode="auto">
            <a:xfrm>
              <a:off x="1703388"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1" name="Rectangle 80"/>
            <p:cNvSpPr>
              <a:spLocks noChangeArrowheads="1"/>
            </p:cNvSpPr>
            <p:nvPr/>
          </p:nvSpPr>
          <p:spPr bwMode="auto">
            <a:xfrm>
              <a:off x="157162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42" name="Group 183"/>
            <p:cNvGrpSpPr>
              <a:grpSpLocks/>
            </p:cNvGrpSpPr>
            <p:nvPr/>
          </p:nvGrpSpPr>
          <p:grpSpPr bwMode="auto">
            <a:xfrm>
              <a:off x="1587846" y="2902030"/>
              <a:ext cx="185312" cy="76120"/>
              <a:chOff x="4707931" y="1539831"/>
              <a:chExt cx="369303" cy="163813"/>
            </a:xfrm>
          </p:grpSpPr>
          <p:sp>
            <p:nvSpPr>
              <p:cNvPr id="652" name="Rectangle 651"/>
              <p:cNvSpPr/>
              <p:nvPr/>
            </p:nvSpPr>
            <p:spPr>
              <a:xfrm>
                <a:off x="4726224" y="1539659"/>
                <a:ext cx="310041"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3" name="Rectangle 652"/>
              <p:cNvSpPr/>
              <p:nvPr/>
            </p:nvSpPr>
            <p:spPr>
              <a:xfrm>
                <a:off x="4707241"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4" name="Rectangle 653"/>
              <p:cNvSpPr/>
              <p:nvPr/>
            </p:nvSpPr>
            <p:spPr>
              <a:xfrm>
                <a:off x="4969828"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43" name="TextBox 16"/>
            <p:cNvSpPr txBox="1">
              <a:spLocks noChangeArrowheads="1"/>
            </p:cNvSpPr>
            <p:nvPr/>
          </p:nvSpPr>
          <p:spPr bwMode="auto">
            <a:xfrm>
              <a:off x="120650" y="1503363"/>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GND1</a:t>
              </a:r>
              <a:endParaRPr lang="en-US" altLang="en-US" sz="1000" dirty="0">
                <a:latin typeface="+mn-lt"/>
              </a:endParaRPr>
            </a:p>
          </p:txBody>
        </p:sp>
        <p:sp>
          <p:nvSpPr>
            <p:cNvPr id="644" name="TextBox 16"/>
            <p:cNvSpPr txBox="1">
              <a:spLocks noChangeArrowheads="1"/>
            </p:cNvSpPr>
            <p:nvPr/>
          </p:nvSpPr>
          <p:spPr bwMode="auto">
            <a:xfrm>
              <a:off x="120650" y="1898650"/>
              <a:ext cx="617538" cy="25241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GND3</a:t>
              </a:r>
              <a:endParaRPr lang="en-US" altLang="en-US" sz="1000" dirty="0">
                <a:latin typeface="+mn-lt"/>
              </a:endParaRPr>
            </a:p>
          </p:txBody>
        </p:sp>
        <p:sp>
          <p:nvSpPr>
            <p:cNvPr id="645" name="TextBox 16"/>
            <p:cNvSpPr txBox="1">
              <a:spLocks noChangeArrowheads="1"/>
            </p:cNvSpPr>
            <p:nvPr/>
          </p:nvSpPr>
          <p:spPr bwMode="auto">
            <a:xfrm>
              <a:off x="120650" y="202088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PWR</a:t>
              </a:r>
              <a:endParaRPr lang="en-US" altLang="en-US" sz="1000" dirty="0">
                <a:latin typeface="+mn-lt"/>
              </a:endParaRPr>
            </a:p>
          </p:txBody>
        </p:sp>
        <p:sp>
          <p:nvSpPr>
            <p:cNvPr id="646" name="TextBox 16"/>
            <p:cNvSpPr txBox="1">
              <a:spLocks noChangeArrowheads="1"/>
            </p:cNvSpPr>
            <p:nvPr/>
          </p:nvSpPr>
          <p:spPr bwMode="auto">
            <a:xfrm>
              <a:off x="120650" y="212883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GND4</a:t>
              </a:r>
              <a:endParaRPr lang="en-US" altLang="en-US" sz="1000" dirty="0">
                <a:latin typeface="+mn-lt"/>
              </a:endParaRPr>
            </a:p>
          </p:txBody>
        </p:sp>
        <p:sp>
          <p:nvSpPr>
            <p:cNvPr id="647" name="TextBox 16"/>
            <p:cNvSpPr txBox="1">
              <a:spLocks noChangeArrowheads="1"/>
            </p:cNvSpPr>
            <p:nvPr/>
          </p:nvSpPr>
          <p:spPr bwMode="auto">
            <a:xfrm>
              <a:off x="120650" y="2693988"/>
              <a:ext cx="617538" cy="254000"/>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GND6</a:t>
              </a:r>
              <a:endParaRPr lang="en-US" altLang="en-US" sz="1000" dirty="0">
                <a:latin typeface="+mn-lt"/>
              </a:endParaRPr>
            </a:p>
          </p:txBody>
        </p:sp>
        <p:grpSp>
          <p:nvGrpSpPr>
            <p:cNvPr id="648" name="Group 647"/>
            <p:cNvGrpSpPr/>
            <p:nvPr/>
          </p:nvGrpSpPr>
          <p:grpSpPr>
            <a:xfrm>
              <a:off x="2628899" y="2908300"/>
              <a:ext cx="187325" cy="76200"/>
              <a:chOff x="1739900" y="3054350"/>
              <a:chExt cx="187325" cy="76200"/>
            </a:xfrm>
          </p:grpSpPr>
          <p:sp>
            <p:nvSpPr>
              <p:cNvPr id="649" name="Rectangle 648"/>
              <p:cNvSpPr/>
              <p:nvPr/>
            </p:nvSpPr>
            <p:spPr bwMode="auto">
              <a:xfrm>
                <a:off x="1749425" y="3054350"/>
                <a:ext cx="155575" cy="746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0" name="Rectangle 649"/>
              <p:cNvSpPr/>
              <p:nvPr/>
            </p:nvSpPr>
            <p:spPr bwMode="auto">
              <a:xfrm>
                <a:off x="1739900" y="3055938"/>
                <a:ext cx="55563"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1" name="Rectangle 650"/>
              <p:cNvSpPr/>
              <p:nvPr/>
            </p:nvSpPr>
            <p:spPr bwMode="auto">
              <a:xfrm>
                <a:off x="1871663" y="3055938"/>
                <a:ext cx="55562"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grpSp>
        <p:nvGrpSpPr>
          <p:cNvPr id="991" name="Group 990"/>
          <p:cNvGrpSpPr/>
          <p:nvPr/>
        </p:nvGrpSpPr>
        <p:grpSpPr>
          <a:xfrm>
            <a:off x="243965" y="1219200"/>
            <a:ext cx="3352253" cy="1981492"/>
            <a:chOff x="243965" y="1219200"/>
            <a:chExt cx="3352253" cy="1981492"/>
          </a:xfrm>
        </p:grpSpPr>
        <p:grpSp>
          <p:nvGrpSpPr>
            <p:cNvPr id="992" name="Group 991"/>
            <p:cNvGrpSpPr/>
            <p:nvPr/>
          </p:nvGrpSpPr>
          <p:grpSpPr>
            <a:xfrm>
              <a:off x="2496244" y="1219200"/>
              <a:ext cx="1099974" cy="322591"/>
              <a:chOff x="2496244" y="1269582"/>
              <a:chExt cx="1099974" cy="322591"/>
            </a:xfrm>
          </p:grpSpPr>
          <p:sp>
            <p:nvSpPr>
              <p:cNvPr id="1011" name="Rounded Rectangle 1010"/>
              <p:cNvSpPr>
                <a:spLocks noChangeArrowheads="1"/>
              </p:cNvSpPr>
              <p:nvPr/>
            </p:nvSpPr>
            <p:spPr bwMode="auto">
              <a:xfrm>
                <a:off x="2496244" y="1529826"/>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2" name="TextBox 1011"/>
              <p:cNvSpPr txBox="1"/>
              <p:nvPr/>
            </p:nvSpPr>
            <p:spPr>
              <a:xfrm>
                <a:off x="2704043" y="1269582"/>
                <a:ext cx="892175" cy="306388"/>
              </a:xfrm>
              <a:prstGeom prst="rect">
                <a:avLst/>
              </a:prstGeom>
              <a:noFill/>
            </p:spPr>
            <p:txBody>
              <a:bodyPr>
                <a:spAutoFit/>
              </a:bodyPr>
              <a:lstStyle/>
              <a:p>
                <a:pPr>
                  <a:defRPr/>
                </a:pPr>
                <a:r>
                  <a:rPr lang="en-US" sz="1400" b="1">
                    <a:latin typeface="+mj-lt"/>
                    <a:cs typeface="Arial" charset="0"/>
                  </a:rPr>
                  <a:t>L</a:t>
                </a:r>
                <a:r>
                  <a:rPr lang="en-US" sz="1400" b="1" baseline="-25000">
                    <a:latin typeface="+mj-lt"/>
                    <a:cs typeface="Arial" charset="0"/>
                  </a:rPr>
                  <a:t>above</a:t>
                </a:r>
                <a:endParaRPr lang="en-US" sz="1400" b="1" baseline="-25000" dirty="0">
                  <a:latin typeface="+mj-lt"/>
                  <a:cs typeface="Arial" charset="0"/>
                </a:endParaRPr>
              </a:p>
            </p:txBody>
          </p:sp>
        </p:grpSp>
        <p:grpSp>
          <p:nvGrpSpPr>
            <p:cNvPr id="993" name="Group 992"/>
            <p:cNvGrpSpPr/>
            <p:nvPr/>
          </p:nvGrpSpPr>
          <p:grpSpPr>
            <a:xfrm>
              <a:off x="243965" y="2883192"/>
              <a:ext cx="1710796" cy="317500"/>
              <a:chOff x="243965" y="2933574"/>
              <a:chExt cx="1710796" cy="317500"/>
            </a:xfrm>
          </p:grpSpPr>
          <p:sp>
            <p:nvSpPr>
              <p:cNvPr id="1009" name="Rounded Rectangle 1008"/>
              <p:cNvSpPr>
                <a:spLocks noChangeArrowheads="1"/>
              </p:cNvSpPr>
              <p:nvPr/>
            </p:nvSpPr>
            <p:spPr bwMode="auto">
              <a:xfrm>
                <a:off x="746954" y="2970166"/>
                <a:ext cx="1207807" cy="7113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0" name="TextBox 1009"/>
              <p:cNvSpPr txBox="1"/>
              <p:nvPr/>
            </p:nvSpPr>
            <p:spPr>
              <a:xfrm>
                <a:off x="243965" y="2933574"/>
                <a:ext cx="882650" cy="317500"/>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7" name="Group 996"/>
            <p:cNvGrpSpPr/>
            <p:nvPr/>
          </p:nvGrpSpPr>
          <p:grpSpPr>
            <a:xfrm>
              <a:off x="2277349" y="2851681"/>
              <a:ext cx="892175" cy="306388"/>
              <a:chOff x="2277349" y="2902063"/>
              <a:chExt cx="892175" cy="306388"/>
            </a:xfrm>
          </p:grpSpPr>
          <p:sp>
            <p:nvSpPr>
              <p:cNvPr id="1001" name="Rounded Rectangle 1000"/>
              <p:cNvSpPr>
                <a:spLocks noChangeArrowheads="1"/>
              </p:cNvSpPr>
              <p:nvPr/>
            </p:nvSpPr>
            <p:spPr bwMode="auto">
              <a:xfrm>
                <a:off x="2808317" y="2977573"/>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2" name="TextBox 1001"/>
              <p:cNvSpPr txBox="1"/>
              <p:nvPr/>
            </p:nvSpPr>
            <p:spPr>
              <a:xfrm>
                <a:off x="2277349" y="2902063"/>
                <a:ext cx="892175" cy="306388"/>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grpSp>
        <p:nvGrpSpPr>
          <p:cNvPr id="1015" name="Group 1014"/>
          <p:cNvGrpSpPr/>
          <p:nvPr/>
        </p:nvGrpSpPr>
        <p:grpSpPr>
          <a:xfrm>
            <a:off x="745029" y="1580609"/>
            <a:ext cx="1214986" cy="403581"/>
            <a:chOff x="739775" y="1638940"/>
            <a:chExt cx="1214986" cy="403581"/>
          </a:xfrm>
        </p:grpSpPr>
        <p:sp>
          <p:nvSpPr>
            <p:cNvPr id="1016" name="TextBox 1015"/>
            <p:cNvSpPr txBox="1"/>
            <p:nvPr/>
          </p:nvSpPr>
          <p:spPr>
            <a:xfrm>
              <a:off x="863635" y="1683421"/>
              <a:ext cx="749300" cy="317500"/>
            </a:xfrm>
            <a:prstGeom prst="rect">
              <a:avLst/>
            </a:prstGeom>
            <a:noFill/>
          </p:spPr>
          <p:txBody>
            <a:bodyPr>
              <a:spAutoFit/>
            </a:bodyPr>
            <a:lstStyle/>
            <a:p>
              <a:pPr>
                <a:defRPr/>
              </a:pPr>
              <a:r>
                <a:rPr lang="en-US" sz="1400" b="1" dirty="0">
                  <a:latin typeface="+mj-lt"/>
                  <a:cs typeface="Arial" charset="0"/>
                </a:rPr>
                <a:t>L</a:t>
              </a:r>
              <a:r>
                <a:rPr lang="en-US" sz="1400" b="1" baseline="-25000" dirty="0">
                  <a:latin typeface="+mj-lt"/>
                  <a:cs typeface="Arial" charset="0"/>
                </a:rPr>
                <a:t>PCB_IC</a:t>
              </a:r>
            </a:p>
          </p:txBody>
        </p:sp>
        <p:sp>
          <p:nvSpPr>
            <p:cNvPr id="1017" name="Rounded Rectangle 1016"/>
            <p:cNvSpPr>
              <a:spLocks noChangeArrowheads="1"/>
            </p:cNvSpPr>
            <p:nvPr/>
          </p:nvSpPr>
          <p:spPr bwMode="auto">
            <a:xfrm>
              <a:off x="739775" y="1638940"/>
              <a:ext cx="1214986" cy="403581"/>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020" name="Group 1019"/>
          <p:cNvGrpSpPr/>
          <p:nvPr/>
        </p:nvGrpSpPr>
        <p:grpSpPr>
          <a:xfrm>
            <a:off x="2235522" y="1580609"/>
            <a:ext cx="1061007" cy="394548"/>
            <a:chOff x="2230268" y="1638940"/>
            <a:chExt cx="1061007" cy="394548"/>
          </a:xfrm>
        </p:grpSpPr>
        <p:sp>
          <p:nvSpPr>
            <p:cNvPr id="1120" name="TextBox 1119"/>
            <p:cNvSpPr txBox="1"/>
            <p:nvPr/>
          </p:nvSpPr>
          <p:spPr>
            <a:xfrm>
              <a:off x="2230268" y="1661591"/>
              <a:ext cx="1061007"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sp>
          <p:nvSpPr>
            <p:cNvPr id="1360" name="Rounded Rectangle 1359"/>
            <p:cNvSpPr>
              <a:spLocks noChangeArrowheads="1"/>
            </p:cNvSpPr>
            <p:nvPr/>
          </p:nvSpPr>
          <p:spPr bwMode="auto">
            <a:xfrm>
              <a:off x="2461303" y="1638940"/>
              <a:ext cx="350272" cy="394548"/>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366" name="Group 1365"/>
          <p:cNvGrpSpPr/>
          <p:nvPr/>
        </p:nvGrpSpPr>
        <p:grpSpPr>
          <a:xfrm>
            <a:off x="746648" y="2251976"/>
            <a:ext cx="1255810" cy="630557"/>
            <a:chOff x="741394" y="2310307"/>
            <a:chExt cx="1255810" cy="630557"/>
          </a:xfrm>
        </p:grpSpPr>
        <p:sp>
          <p:nvSpPr>
            <p:cNvPr id="1369" name="Rounded Rectangle 1368"/>
            <p:cNvSpPr>
              <a:spLocks noChangeArrowheads="1"/>
            </p:cNvSpPr>
            <p:nvPr/>
          </p:nvSpPr>
          <p:spPr bwMode="auto">
            <a:xfrm>
              <a:off x="741394" y="2310307"/>
              <a:ext cx="1242504"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372" name="TextBox 1371"/>
            <p:cNvSpPr txBox="1"/>
            <p:nvPr/>
          </p:nvSpPr>
          <p:spPr>
            <a:xfrm>
              <a:off x="960590" y="2525507"/>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375" name="Group 1374"/>
          <p:cNvGrpSpPr/>
          <p:nvPr/>
        </p:nvGrpSpPr>
        <p:grpSpPr>
          <a:xfrm>
            <a:off x="2458885" y="2251976"/>
            <a:ext cx="1036614" cy="630557"/>
            <a:chOff x="2453631" y="2310307"/>
            <a:chExt cx="1036614" cy="630557"/>
          </a:xfrm>
        </p:grpSpPr>
        <p:sp>
          <p:nvSpPr>
            <p:cNvPr id="1398" name="Rounded Rectangle 1397"/>
            <p:cNvSpPr>
              <a:spLocks noChangeArrowheads="1"/>
            </p:cNvSpPr>
            <p:nvPr/>
          </p:nvSpPr>
          <p:spPr bwMode="auto">
            <a:xfrm>
              <a:off x="2793109" y="2310307"/>
              <a:ext cx="341581"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12" name="TextBox 1411"/>
            <p:cNvSpPr txBox="1"/>
            <p:nvPr/>
          </p:nvSpPr>
          <p:spPr>
            <a:xfrm>
              <a:off x="2453631" y="2577574"/>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415" name="Group 1414"/>
          <p:cNvGrpSpPr/>
          <p:nvPr/>
        </p:nvGrpSpPr>
        <p:grpSpPr>
          <a:xfrm>
            <a:off x="696540" y="1923901"/>
            <a:ext cx="2602158" cy="307777"/>
            <a:chOff x="691286" y="1982232"/>
            <a:chExt cx="2602158" cy="307777"/>
          </a:xfrm>
        </p:grpSpPr>
        <p:sp>
          <p:nvSpPr>
            <p:cNvPr id="1418" name="Rounded Rectangle 1417"/>
            <p:cNvSpPr>
              <a:spLocks noChangeArrowheads="1"/>
            </p:cNvSpPr>
            <p:nvPr/>
          </p:nvSpPr>
          <p:spPr bwMode="auto">
            <a:xfrm>
              <a:off x="691286" y="2070275"/>
              <a:ext cx="2443404" cy="208923"/>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21" name="TextBox 1420"/>
            <p:cNvSpPr txBox="1"/>
            <p:nvPr/>
          </p:nvSpPr>
          <p:spPr>
            <a:xfrm>
              <a:off x="1783995" y="1982232"/>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graphicFrame>
        <p:nvGraphicFramePr>
          <p:cNvPr id="287" name="Object 126"/>
          <p:cNvGraphicFramePr>
            <a:graphicFrameLocks noChangeAspect="1"/>
          </p:cNvGraphicFramePr>
          <p:nvPr/>
        </p:nvGraphicFramePr>
        <p:xfrm>
          <a:off x="6546850" y="1474788"/>
          <a:ext cx="306388" cy="325437"/>
        </p:xfrm>
        <a:graphic>
          <a:graphicData uri="http://schemas.openxmlformats.org/presentationml/2006/ole">
            <mc:AlternateContent xmlns:mc="http://schemas.openxmlformats.org/markup-compatibility/2006">
              <mc:Choice xmlns:v="urn:schemas-microsoft-com:vml" Requires="v">
                <p:oleObj spid="_x0000_s1891409" name="Equation" r:id="rId12" imgW="177480" imgH="228600" progId="Equation.DSMT4">
                  <p:embed/>
                </p:oleObj>
              </mc:Choice>
              <mc:Fallback>
                <p:oleObj name="Equation" r:id="rId12" imgW="177480" imgH="228600" progId="Equation.DSMT4">
                  <p:embed/>
                  <p:pic>
                    <p:nvPicPr>
                      <p:cNvPr id="287" name="Object 126"/>
                      <p:cNvPicPr>
                        <a:picLocks noChangeAspect="1" noChangeArrowheads="1"/>
                      </p:cNvPicPr>
                      <p:nvPr/>
                    </p:nvPicPr>
                    <p:blipFill>
                      <a:blip r:embed="rId13"/>
                      <a:srcRect/>
                      <a:stretch>
                        <a:fillRect/>
                      </a:stretch>
                    </p:blipFill>
                    <p:spPr bwMode="auto">
                      <a:xfrm>
                        <a:off x="6546850" y="1474788"/>
                        <a:ext cx="30638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8" name="Picture 287"/>
          <p:cNvPicPr>
            <a:picLocks noChangeAspect="1"/>
          </p:cNvPicPr>
          <p:nvPr/>
        </p:nvPicPr>
        <p:blipFill>
          <a:blip r:embed="rId14"/>
          <a:stretch>
            <a:fillRect/>
          </a:stretch>
        </p:blipFill>
        <p:spPr>
          <a:xfrm>
            <a:off x="1211636" y="3625259"/>
            <a:ext cx="5202824" cy="2604104"/>
          </a:xfrm>
          <a:prstGeom prst="rect">
            <a:avLst/>
          </a:prstGeom>
        </p:spPr>
      </p:pic>
      <p:cxnSp>
        <p:nvCxnSpPr>
          <p:cNvPr id="159" name="Straight Connector 158"/>
          <p:cNvCxnSpPr/>
          <p:nvPr/>
        </p:nvCxnSpPr>
        <p:spPr bwMode="auto">
          <a:xfrm flipH="1">
            <a:off x="4112252" y="5046095"/>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60" name="Straight Connector 159"/>
          <p:cNvCxnSpPr/>
          <p:nvPr/>
        </p:nvCxnSpPr>
        <p:spPr bwMode="auto">
          <a:xfrm>
            <a:off x="4151238" y="5017741"/>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61" name="Oval 160"/>
          <p:cNvSpPr/>
          <p:nvPr/>
        </p:nvSpPr>
        <p:spPr>
          <a:xfrm>
            <a:off x="3296528" y="3601022"/>
            <a:ext cx="2725471"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Oval 161"/>
          <p:cNvSpPr/>
          <p:nvPr/>
        </p:nvSpPr>
        <p:spPr>
          <a:xfrm rot="16200000">
            <a:off x="2844739" y="4432112"/>
            <a:ext cx="1392519"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5" name="Straight Connector 154"/>
          <p:cNvCxnSpPr/>
          <p:nvPr/>
        </p:nvCxnSpPr>
        <p:spPr bwMode="auto">
          <a:xfrm flipV="1">
            <a:off x="3528084" y="5592499"/>
            <a:ext cx="17165" cy="636864"/>
          </a:xfrm>
          <a:prstGeom prst="line">
            <a:avLst/>
          </a:prstGeom>
          <a:noFill/>
          <a:ln w="76200" cap="flat" cmpd="sng" algn="ctr">
            <a:solidFill>
              <a:srgbClr val="C00000"/>
            </a:solidFill>
            <a:prstDash val="solid"/>
            <a:round/>
            <a:headEnd type="none" w="med" len="med"/>
            <a:tailEnd type="none" w="med" len="med"/>
          </a:ln>
          <a:effectLst/>
        </p:spPr>
      </p:cxnSp>
      <p:sp>
        <p:nvSpPr>
          <p:cNvPr id="156" name="TextBox 155"/>
          <p:cNvSpPr txBox="1"/>
          <p:nvPr/>
        </p:nvSpPr>
        <p:spPr>
          <a:xfrm>
            <a:off x="3195577" y="6203962"/>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
        <p:nvSpPr>
          <p:cNvPr id="163" name="Oval 162"/>
          <p:cNvSpPr/>
          <p:nvPr/>
        </p:nvSpPr>
        <p:spPr>
          <a:xfrm rot="16200000">
            <a:off x="1422473" y="4432112"/>
            <a:ext cx="1392519"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4" name="Straight Connector 163"/>
          <p:cNvCxnSpPr/>
          <p:nvPr/>
        </p:nvCxnSpPr>
        <p:spPr bwMode="auto">
          <a:xfrm flipV="1">
            <a:off x="2105818" y="5592499"/>
            <a:ext cx="17165" cy="636864"/>
          </a:xfrm>
          <a:prstGeom prst="line">
            <a:avLst/>
          </a:prstGeom>
          <a:noFill/>
          <a:ln w="76200" cap="flat" cmpd="sng" algn="ctr">
            <a:solidFill>
              <a:srgbClr val="C00000"/>
            </a:solidFill>
            <a:prstDash val="solid"/>
            <a:round/>
            <a:headEnd type="none" w="med" len="med"/>
            <a:tailEnd type="none" w="med" len="med"/>
          </a:ln>
          <a:effectLst/>
        </p:spPr>
      </p:cxnSp>
      <p:sp>
        <p:nvSpPr>
          <p:cNvPr id="165" name="TextBox 164"/>
          <p:cNvSpPr txBox="1"/>
          <p:nvPr/>
        </p:nvSpPr>
        <p:spPr>
          <a:xfrm>
            <a:off x="1773311" y="6203962"/>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
        <p:nvSpPr>
          <p:cNvPr id="166" name="Oval 165"/>
          <p:cNvSpPr/>
          <p:nvPr/>
        </p:nvSpPr>
        <p:spPr>
          <a:xfrm rot="16200000">
            <a:off x="786198" y="4454202"/>
            <a:ext cx="1392519"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7" name="Straight Connector 166"/>
          <p:cNvCxnSpPr/>
          <p:nvPr/>
        </p:nvCxnSpPr>
        <p:spPr bwMode="auto">
          <a:xfrm flipV="1">
            <a:off x="1469543" y="5614589"/>
            <a:ext cx="17165" cy="636864"/>
          </a:xfrm>
          <a:prstGeom prst="line">
            <a:avLst/>
          </a:prstGeom>
          <a:noFill/>
          <a:ln w="76200" cap="flat" cmpd="sng" algn="ctr">
            <a:solidFill>
              <a:srgbClr val="C00000"/>
            </a:solidFill>
            <a:prstDash val="solid"/>
            <a:round/>
            <a:headEnd type="none" w="med" len="med"/>
            <a:tailEnd type="none" w="med" len="med"/>
          </a:ln>
          <a:effectLst/>
        </p:spPr>
      </p:cxnSp>
      <p:sp>
        <p:nvSpPr>
          <p:cNvPr id="168" name="TextBox 167"/>
          <p:cNvSpPr txBox="1"/>
          <p:nvPr/>
        </p:nvSpPr>
        <p:spPr>
          <a:xfrm>
            <a:off x="1137036" y="6226052"/>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
        <p:nvSpPr>
          <p:cNvPr id="169" name="TextBox 168"/>
          <p:cNvSpPr txBox="1"/>
          <p:nvPr/>
        </p:nvSpPr>
        <p:spPr>
          <a:xfrm>
            <a:off x="4279769" y="4640609"/>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spTree>
    <p:extLst>
      <p:ext uri="{BB962C8B-B14F-4D97-AF65-F5344CB8AC3E}">
        <p14:creationId xmlns:p14="http://schemas.microsoft.com/office/powerpoint/2010/main" val="108956161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60" y="13611"/>
            <a:ext cx="7560507" cy="842731"/>
          </a:xfrm>
        </p:spPr>
        <p:txBody>
          <a:bodyPr/>
          <a:lstStyle/>
          <a:p>
            <a:r>
              <a:rPr lang="en-US" dirty="0" smtClean="0"/>
              <a:t>Frequency Response for </a:t>
            </a:r>
            <a:r>
              <a:rPr lang="en-US" dirty="0"/>
              <a:t>PCB </a:t>
            </a:r>
            <a:r>
              <a:rPr lang="en-US" dirty="0" smtClean="0"/>
              <a:t>PDN – </a:t>
            </a:r>
            <a:r>
              <a:rPr lang="en-US" i="1" dirty="0" smtClean="0"/>
              <a:t>f</a:t>
            </a:r>
            <a:r>
              <a:rPr lang="en-US" i="1" baseline="-25000" dirty="0" smtClean="0"/>
              <a:t>2</a:t>
            </a:r>
            <a:r>
              <a:rPr lang="en-US" dirty="0" smtClean="0"/>
              <a:t>  </a:t>
            </a:r>
            <a:endParaRPr lang="en-US" baseline="-25000" dirty="0"/>
          </a:p>
        </p:txBody>
      </p:sp>
      <p:grpSp>
        <p:nvGrpSpPr>
          <p:cNvPr id="3" name="Group 2"/>
          <p:cNvGrpSpPr/>
          <p:nvPr/>
        </p:nvGrpSpPr>
        <p:grpSpPr>
          <a:xfrm>
            <a:off x="3834960" y="1395831"/>
            <a:ext cx="4925934" cy="1786270"/>
            <a:chOff x="0" y="3524250"/>
            <a:chExt cx="3146504" cy="1377950"/>
          </a:xfrm>
        </p:grpSpPr>
        <p:cxnSp>
          <p:nvCxnSpPr>
            <p:cNvPr id="83" name="Straight Connector 82"/>
            <p:cNvCxnSpPr/>
            <p:nvPr/>
          </p:nvCxnSpPr>
          <p:spPr bwMode="auto">
            <a:xfrm>
              <a:off x="619125" y="3606800"/>
              <a:ext cx="0" cy="112712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flipH="1">
              <a:off x="500063" y="4614863"/>
              <a:ext cx="2243137"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9246" name="Object 103"/>
            <p:cNvGraphicFramePr>
              <a:graphicFrameLocks noChangeAspect="1"/>
            </p:cNvGraphicFramePr>
            <p:nvPr/>
          </p:nvGraphicFramePr>
          <p:xfrm>
            <a:off x="0" y="3600419"/>
            <a:ext cx="593343" cy="258491"/>
          </p:xfrm>
          <a:graphic>
            <a:graphicData uri="http://schemas.openxmlformats.org/presentationml/2006/ole">
              <mc:AlternateContent xmlns:mc="http://schemas.openxmlformats.org/markup-compatibility/2006">
                <mc:Choice xmlns:v="urn:schemas-microsoft-com:vml" Requires="v">
                  <p:oleObj spid="_x0000_s1892424" name="Equation" r:id="rId4" imgW="583947" imgH="253890" progId="Equation.DSMT4">
                    <p:embed/>
                  </p:oleObj>
                </mc:Choice>
                <mc:Fallback>
                  <p:oleObj name="Equation" r:id="rId4" imgW="583947" imgH="253890" progId="Equation.DSMT4">
                    <p:embed/>
                    <p:pic>
                      <p:nvPicPr>
                        <p:cNvPr id="39246" name="Object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0419"/>
                          <a:ext cx="593343" cy="25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47" name="Object 104"/>
            <p:cNvGraphicFramePr>
              <a:graphicFrameLocks noChangeAspect="1"/>
            </p:cNvGraphicFramePr>
            <p:nvPr/>
          </p:nvGraphicFramePr>
          <p:xfrm>
            <a:off x="937650" y="4637382"/>
            <a:ext cx="1136675" cy="264818"/>
          </p:xfrm>
          <a:graphic>
            <a:graphicData uri="http://schemas.openxmlformats.org/presentationml/2006/ole">
              <mc:AlternateContent xmlns:mc="http://schemas.openxmlformats.org/markup-compatibility/2006">
                <mc:Choice xmlns:v="urn:schemas-microsoft-com:vml" Requires="v">
                  <p:oleObj spid="_x0000_s1892425" name="Equation" r:id="rId6" imgW="1091726" imgH="253890" progId="Equation.DSMT4">
                    <p:embed/>
                  </p:oleObj>
                </mc:Choice>
                <mc:Fallback>
                  <p:oleObj name="Equation" r:id="rId6" imgW="1091726" imgH="253890" progId="Equation.DSMT4">
                    <p:embed/>
                    <p:pic>
                      <p:nvPicPr>
                        <p:cNvPr id="39247"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50" y="4637382"/>
                          <a:ext cx="1136675" cy="2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1" name="Straight Connector 110"/>
            <p:cNvCxnSpPr/>
            <p:nvPr/>
          </p:nvCxnSpPr>
          <p:spPr bwMode="auto">
            <a:xfrm>
              <a:off x="720725" y="3959225"/>
              <a:ext cx="519113" cy="5207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874838" y="3867150"/>
              <a:ext cx="312737" cy="3127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auto">
            <a:xfrm>
              <a:off x="454025" y="3733800"/>
              <a:ext cx="942975" cy="338138"/>
            </a:xfrm>
            <a:prstGeom prst="rect">
              <a:avLst/>
            </a:prstGeom>
            <a:noFill/>
          </p:spPr>
          <p:txBody>
            <a:bodyPr>
              <a:spAutoFit/>
            </a:bodyPr>
            <a:lstStyle/>
            <a:p>
              <a:pPr eaLnBrk="1" hangingPunct="1">
                <a:defRPr/>
              </a:pPr>
              <a:r>
                <a:rPr lang="en-US" sz="1600" dirty="0" err="1">
                  <a:latin typeface="+mn-lt"/>
                </a:rPr>
                <a:t>C</a:t>
              </a:r>
              <a:r>
                <a:rPr lang="en-US" sz="1600" baseline="-25000" dirty="0" err="1">
                  <a:latin typeface="+mn-lt"/>
                </a:rPr>
                <a:t>Decap</a:t>
              </a:r>
              <a:endParaRPr lang="en-US" sz="1600" baseline="-25000" dirty="0">
                <a:latin typeface="+mn-lt"/>
              </a:endParaRPr>
            </a:p>
          </p:txBody>
        </p:sp>
        <p:grpSp>
          <p:nvGrpSpPr>
            <p:cNvPr id="15" name="Group 14"/>
            <p:cNvGrpSpPr/>
            <p:nvPr/>
          </p:nvGrpSpPr>
          <p:grpSpPr>
            <a:xfrm>
              <a:off x="1230016" y="3861138"/>
              <a:ext cx="1119733" cy="611188"/>
              <a:chOff x="1230313" y="3860800"/>
              <a:chExt cx="1119733" cy="611188"/>
            </a:xfrm>
          </p:grpSpPr>
          <p:cxnSp>
            <p:nvCxnSpPr>
              <p:cNvPr id="119" name="Straight Connector 118"/>
              <p:cNvCxnSpPr/>
              <p:nvPr/>
            </p:nvCxnSpPr>
            <p:spPr bwMode="auto">
              <a:xfrm flipH="1">
                <a:off x="1230313" y="3860800"/>
                <a:ext cx="650875" cy="6111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bwMode="auto">
              <a:xfrm>
                <a:off x="1299121" y="4076700"/>
                <a:ext cx="1050925"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PCB_EQ</a:t>
                </a:r>
              </a:p>
            </p:txBody>
          </p:sp>
        </p:grpSp>
        <p:sp>
          <p:nvSpPr>
            <p:cNvPr id="123" name="TextBox 122"/>
            <p:cNvSpPr txBox="1"/>
            <p:nvPr/>
          </p:nvSpPr>
          <p:spPr bwMode="auto">
            <a:xfrm>
              <a:off x="1830388" y="3624263"/>
              <a:ext cx="625473" cy="338137"/>
            </a:xfrm>
            <a:prstGeom prst="rect">
              <a:avLst/>
            </a:prstGeom>
            <a:noFill/>
          </p:spPr>
          <p:txBody>
            <a:bodyPr wrap="square">
              <a:spAutoFit/>
            </a:bodyPr>
            <a:lstStyle/>
            <a:p>
              <a:pPr eaLnBrk="1" hangingPunct="1">
                <a:defRPr/>
              </a:pPr>
              <a:r>
                <a:rPr lang="en-US" sz="1600" dirty="0" err="1">
                  <a:latin typeface="+mn-lt"/>
                </a:rPr>
                <a:t>C</a:t>
              </a:r>
              <a:r>
                <a:rPr lang="en-US" sz="1600" baseline="-25000" dirty="0" err="1">
                  <a:latin typeface="+mn-lt"/>
                </a:rPr>
                <a:t>Plane</a:t>
              </a:r>
              <a:endParaRPr lang="en-US" sz="1600" baseline="-25000" dirty="0">
                <a:latin typeface="+mn-lt"/>
              </a:endParaRPr>
            </a:p>
          </p:txBody>
        </p:sp>
        <p:cxnSp>
          <p:nvCxnSpPr>
            <p:cNvPr id="125" name="Straight Connector 124"/>
            <p:cNvCxnSpPr/>
            <p:nvPr/>
          </p:nvCxnSpPr>
          <p:spPr bwMode="auto">
            <a:xfrm>
              <a:off x="1231900"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2187575"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257" name="Object 126"/>
            <p:cNvGraphicFramePr>
              <a:graphicFrameLocks noChangeAspect="1"/>
            </p:cNvGraphicFramePr>
            <p:nvPr/>
          </p:nvGraphicFramePr>
          <p:xfrm>
            <a:off x="2198176" y="4378889"/>
            <a:ext cx="181966" cy="250895"/>
          </p:xfrm>
          <a:graphic>
            <a:graphicData uri="http://schemas.openxmlformats.org/presentationml/2006/ole">
              <mc:AlternateContent xmlns:mc="http://schemas.openxmlformats.org/markup-compatibility/2006">
                <mc:Choice xmlns:v="urn:schemas-microsoft-com:vml" Requires="v">
                  <p:oleObj spid="_x0000_s1892426" name="Equation" r:id="rId8" imgW="165028" imgH="228501" progId="Equation.DSMT4">
                    <p:embed/>
                  </p:oleObj>
                </mc:Choice>
                <mc:Fallback>
                  <p:oleObj name="Equation" r:id="rId8" imgW="165028" imgH="228501" progId="Equation.DSMT4">
                    <p:embed/>
                    <p:pic>
                      <p:nvPicPr>
                        <p:cNvPr id="39257"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176" y="4378889"/>
                          <a:ext cx="181966"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58" name="Object 127"/>
            <p:cNvGraphicFramePr>
              <a:graphicFrameLocks noChangeAspect="1"/>
            </p:cNvGraphicFramePr>
            <p:nvPr/>
          </p:nvGraphicFramePr>
          <p:xfrm>
            <a:off x="1266835" y="4387850"/>
            <a:ext cx="166727" cy="250895"/>
          </p:xfrm>
          <a:graphic>
            <a:graphicData uri="http://schemas.openxmlformats.org/presentationml/2006/ole">
              <mc:AlternateContent xmlns:mc="http://schemas.openxmlformats.org/markup-compatibility/2006">
                <mc:Choice xmlns:v="urn:schemas-microsoft-com:vml" Requires="v">
                  <p:oleObj spid="_x0000_s1892427" name="Equation" r:id="rId10" imgW="152334" imgH="228501" progId="Equation.DSMT4">
                    <p:embed/>
                  </p:oleObj>
                </mc:Choice>
                <mc:Fallback>
                  <p:oleObj name="Equation" r:id="rId10" imgW="152334" imgH="228501" progId="Equation.DSMT4">
                    <p:embed/>
                    <p:pic>
                      <p:nvPicPr>
                        <p:cNvPr id="39258" name="Object 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835" y="4387850"/>
                          <a:ext cx="166727"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0" name="Straight Connector 79"/>
            <p:cNvCxnSpPr/>
            <p:nvPr/>
          </p:nvCxnSpPr>
          <p:spPr bwMode="auto">
            <a:xfrm>
              <a:off x="2679700" y="3524250"/>
              <a:ext cx="0" cy="1193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74942" y="3830638"/>
              <a:ext cx="1071562" cy="402362"/>
              <a:chOff x="2074942" y="3830638"/>
              <a:chExt cx="1071562" cy="402362"/>
            </a:xfrm>
          </p:grpSpPr>
          <p:sp>
            <p:nvSpPr>
              <p:cNvPr id="124" name="TextBox 123"/>
              <p:cNvSpPr txBox="1"/>
              <p:nvPr/>
            </p:nvSpPr>
            <p:spPr bwMode="auto">
              <a:xfrm>
                <a:off x="2074942" y="3893275"/>
                <a:ext cx="1071562"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PCB_IC</a:t>
                </a:r>
              </a:p>
            </p:txBody>
          </p:sp>
          <p:cxnSp>
            <p:nvCxnSpPr>
              <p:cNvPr id="120" name="Straight Connector 119"/>
              <p:cNvCxnSpPr/>
              <p:nvPr/>
            </p:nvCxnSpPr>
            <p:spPr bwMode="auto">
              <a:xfrm flipH="1">
                <a:off x="2193925" y="3830638"/>
                <a:ext cx="319088" cy="3540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66" name="Down Arrow 565"/>
          <p:cNvSpPr/>
          <p:nvPr/>
        </p:nvSpPr>
        <p:spPr bwMode="auto">
          <a:xfrm>
            <a:off x="691138" y="1259306"/>
            <a:ext cx="1176337" cy="20320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567" name="Group 566"/>
          <p:cNvGrpSpPr/>
          <p:nvPr/>
        </p:nvGrpSpPr>
        <p:grpSpPr>
          <a:xfrm>
            <a:off x="-7336" y="1395831"/>
            <a:ext cx="3362817" cy="1685925"/>
            <a:chOff x="120650" y="1503363"/>
            <a:chExt cx="2954338" cy="1481137"/>
          </a:xfrm>
        </p:grpSpPr>
        <p:sp>
          <p:nvSpPr>
            <p:cNvPr id="568" name="Rectangle 567"/>
            <p:cNvSpPr/>
            <p:nvPr/>
          </p:nvSpPr>
          <p:spPr bwMode="auto">
            <a:xfrm>
              <a:off x="569913" y="1584325"/>
              <a:ext cx="2505075" cy="1312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9" name="Rectangle 80"/>
            <p:cNvSpPr>
              <a:spLocks noChangeArrowheads="1"/>
            </p:cNvSpPr>
            <p:nvPr/>
          </p:nvSpPr>
          <p:spPr bwMode="auto">
            <a:xfrm>
              <a:off x="569913" y="1635125"/>
              <a:ext cx="2501900"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0" name="Rectangle 80"/>
            <p:cNvSpPr>
              <a:spLocks noChangeArrowheads="1"/>
            </p:cNvSpPr>
            <p:nvPr/>
          </p:nvSpPr>
          <p:spPr bwMode="auto">
            <a:xfrm>
              <a:off x="569913" y="173513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1" name="Rectangle 80"/>
            <p:cNvSpPr>
              <a:spLocks noChangeArrowheads="1"/>
            </p:cNvSpPr>
            <p:nvPr/>
          </p:nvSpPr>
          <p:spPr bwMode="auto">
            <a:xfrm>
              <a:off x="569913" y="2224088"/>
              <a:ext cx="2503487" cy="396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2" name="Rectangle 571"/>
            <p:cNvSpPr/>
            <p:nvPr/>
          </p:nvSpPr>
          <p:spPr bwMode="auto">
            <a:xfrm>
              <a:off x="827088"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3" name="Rectangle 106"/>
            <p:cNvSpPr>
              <a:spLocks noChangeArrowheads="1"/>
            </p:cNvSpPr>
            <p:nvPr/>
          </p:nvSpPr>
          <p:spPr bwMode="auto">
            <a:xfrm>
              <a:off x="836613" y="1590675"/>
              <a:ext cx="39687"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4" name="Rectangle 80"/>
            <p:cNvSpPr>
              <a:spLocks noChangeArrowheads="1"/>
            </p:cNvSpPr>
            <p:nvPr/>
          </p:nvSpPr>
          <p:spPr bwMode="auto">
            <a:xfrm>
              <a:off x="569913" y="2395538"/>
              <a:ext cx="2503487"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5" name="Rectangle 80"/>
            <p:cNvSpPr>
              <a:spLocks noChangeArrowheads="1"/>
            </p:cNvSpPr>
            <p:nvPr/>
          </p:nvSpPr>
          <p:spPr bwMode="auto">
            <a:xfrm>
              <a:off x="566738" y="2813050"/>
              <a:ext cx="2503487"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6" name="Rectangle 575"/>
            <p:cNvSpPr/>
            <p:nvPr/>
          </p:nvSpPr>
          <p:spPr bwMode="auto">
            <a:xfrm>
              <a:off x="1076325"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7" name="Rectangle 106"/>
            <p:cNvSpPr>
              <a:spLocks noChangeArrowheads="1"/>
            </p:cNvSpPr>
            <p:nvPr/>
          </p:nvSpPr>
          <p:spPr bwMode="auto">
            <a:xfrm>
              <a:off x="1095375" y="1590675"/>
              <a:ext cx="39688"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8" name="Rectangle 577"/>
            <p:cNvSpPr/>
            <p:nvPr/>
          </p:nvSpPr>
          <p:spPr bwMode="auto">
            <a:xfrm>
              <a:off x="941388" y="1714500"/>
              <a:ext cx="39687"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9" name="Rectangle 578"/>
            <p:cNvSpPr/>
            <p:nvPr/>
          </p:nvSpPr>
          <p:spPr bwMode="auto">
            <a:xfrm>
              <a:off x="1325563"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0" name="Rectangle 106"/>
            <p:cNvSpPr>
              <a:spLocks noChangeArrowheads="1"/>
            </p:cNvSpPr>
            <p:nvPr/>
          </p:nvSpPr>
          <p:spPr bwMode="auto">
            <a:xfrm>
              <a:off x="1343025" y="1590675"/>
              <a:ext cx="31750"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1" name="Rectangle 580"/>
            <p:cNvSpPr/>
            <p:nvPr/>
          </p:nvSpPr>
          <p:spPr bwMode="auto">
            <a:xfrm>
              <a:off x="1201738" y="17145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2" name="Rectangle 581"/>
            <p:cNvSpPr/>
            <p:nvPr/>
          </p:nvSpPr>
          <p:spPr bwMode="auto">
            <a:xfrm>
              <a:off x="1574800"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3" name="Rectangle 106"/>
            <p:cNvSpPr>
              <a:spLocks noChangeArrowheads="1"/>
            </p:cNvSpPr>
            <p:nvPr/>
          </p:nvSpPr>
          <p:spPr bwMode="auto">
            <a:xfrm>
              <a:off x="1592263" y="1590675"/>
              <a:ext cx="39687"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4" name="Rectangle 583"/>
            <p:cNvSpPr/>
            <p:nvPr/>
          </p:nvSpPr>
          <p:spPr bwMode="auto">
            <a:xfrm>
              <a:off x="1449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5" name="Rectangle 584"/>
            <p:cNvSpPr/>
            <p:nvPr/>
          </p:nvSpPr>
          <p:spPr bwMode="auto">
            <a:xfrm>
              <a:off x="1449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6" name="Rectangle 585"/>
            <p:cNvSpPr/>
            <p:nvPr/>
          </p:nvSpPr>
          <p:spPr bwMode="auto">
            <a:xfrm>
              <a:off x="2474913" y="2095500"/>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7" name="Rectangle 106"/>
            <p:cNvSpPr>
              <a:spLocks noChangeArrowheads="1"/>
            </p:cNvSpPr>
            <p:nvPr/>
          </p:nvSpPr>
          <p:spPr bwMode="auto">
            <a:xfrm>
              <a:off x="2493963" y="1590675"/>
              <a:ext cx="36512"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8" name="Rectangle 587"/>
            <p:cNvSpPr/>
            <p:nvPr/>
          </p:nvSpPr>
          <p:spPr bwMode="auto">
            <a:xfrm>
              <a:off x="2752725" y="2101850"/>
              <a:ext cx="88900"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9" name="Rectangle 106"/>
            <p:cNvSpPr>
              <a:spLocks noChangeArrowheads="1"/>
            </p:cNvSpPr>
            <p:nvPr/>
          </p:nvSpPr>
          <p:spPr bwMode="auto">
            <a:xfrm>
              <a:off x="2771775" y="1593850"/>
              <a:ext cx="31750" cy="13001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0" name="Rectangle 80"/>
            <p:cNvSpPr>
              <a:spLocks noChangeArrowheads="1"/>
            </p:cNvSpPr>
            <p:nvPr/>
          </p:nvSpPr>
          <p:spPr bwMode="auto">
            <a:xfrm>
              <a:off x="566738" y="202088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1" name="Rectangle 590"/>
            <p:cNvSpPr/>
            <p:nvPr/>
          </p:nvSpPr>
          <p:spPr bwMode="auto">
            <a:xfrm>
              <a:off x="952500" y="163830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2" name="Rectangle 591"/>
            <p:cNvSpPr/>
            <p:nvPr/>
          </p:nvSpPr>
          <p:spPr bwMode="auto">
            <a:xfrm>
              <a:off x="952500" y="217328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3" name="Rectangle 592"/>
            <p:cNvSpPr/>
            <p:nvPr/>
          </p:nvSpPr>
          <p:spPr bwMode="auto">
            <a:xfrm>
              <a:off x="952500" y="237807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4" name="Rectangle 593"/>
            <p:cNvSpPr/>
            <p:nvPr/>
          </p:nvSpPr>
          <p:spPr bwMode="auto">
            <a:xfrm>
              <a:off x="952500" y="2760663"/>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5" name="Rectangle 58"/>
            <p:cNvSpPr/>
            <p:nvPr/>
          </p:nvSpPr>
          <p:spPr bwMode="auto">
            <a:xfrm>
              <a:off x="949325" y="20066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6" name="Rectangle 106"/>
            <p:cNvSpPr>
              <a:spLocks noChangeArrowheads="1"/>
            </p:cNvSpPr>
            <p:nvPr/>
          </p:nvSpPr>
          <p:spPr bwMode="auto">
            <a:xfrm>
              <a:off x="971550" y="1590675"/>
              <a:ext cx="36513"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7" name="Rectangle 596"/>
            <p:cNvSpPr/>
            <p:nvPr/>
          </p:nvSpPr>
          <p:spPr bwMode="auto">
            <a:xfrm>
              <a:off x="1201738" y="1636713"/>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8" name="Rectangle 597"/>
            <p:cNvSpPr/>
            <p:nvPr/>
          </p:nvSpPr>
          <p:spPr bwMode="auto">
            <a:xfrm>
              <a:off x="1201738" y="2173288"/>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9" name="Rectangle 598"/>
            <p:cNvSpPr/>
            <p:nvPr/>
          </p:nvSpPr>
          <p:spPr bwMode="auto">
            <a:xfrm>
              <a:off x="1201738" y="2378075"/>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0" name="Rectangle 599"/>
            <p:cNvSpPr/>
            <p:nvPr/>
          </p:nvSpPr>
          <p:spPr bwMode="auto">
            <a:xfrm>
              <a:off x="1201738" y="2760663"/>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1" name="Rectangle 68"/>
            <p:cNvSpPr/>
            <p:nvPr/>
          </p:nvSpPr>
          <p:spPr bwMode="auto">
            <a:xfrm>
              <a:off x="1196975" y="2006600"/>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2" name="Rectangle 106"/>
            <p:cNvSpPr>
              <a:spLocks noChangeArrowheads="1"/>
            </p:cNvSpPr>
            <p:nvPr/>
          </p:nvSpPr>
          <p:spPr bwMode="auto">
            <a:xfrm>
              <a:off x="1219200" y="1590675"/>
              <a:ext cx="38100"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3" name="Rectangle 602"/>
            <p:cNvSpPr/>
            <p:nvPr/>
          </p:nvSpPr>
          <p:spPr bwMode="auto">
            <a:xfrm>
              <a:off x="1449388" y="1638300"/>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4" name="Rectangle 603"/>
            <p:cNvSpPr/>
            <p:nvPr/>
          </p:nvSpPr>
          <p:spPr bwMode="auto">
            <a:xfrm>
              <a:off x="1449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5" name="Rectangle 604"/>
            <p:cNvSpPr/>
            <p:nvPr/>
          </p:nvSpPr>
          <p:spPr bwMode="auto">
            <a:xfrm>
              <a:off x="1449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6" name="Rectangle 78"/>
            <p:cNvSpPr/>
            <p:nvPr/>
          </p:nvSpPr>
          <p:spPr bwMode="auto">
            <a:xfrm>
              <a:off x="1444625" y="1970088"/>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7" name="Rectangle 106"/>
            <p:cNvSpPr>
              <a:spLocks noChangeArrowheads="1"/>
            </p:cNvSpPr>
            <p:nvPr/>
          </p:nvSpPr>
          <p:spPr bwMode="auto">
            <a:xfrm>
              <a:off x="1466850"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8" name="Rectangle 607"/>
            <p:cNvSpPr/>
            <p:nvPr/>
          </p:nvSpPr>
          <p:spPr bwMode="auto">
            <a:xfrm>
              <a:off x="2338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9" name="Rectangle 608"/>
            <p:cNvSpPr/>
            <p:nvPr/>
          </p:nvSpPr>
          <p:spPr bwMode="auto">
            <a:xfrm>
              <a:off x="2338388" y="1635125"/>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0" name="Rectangle 609"/>
            <p:cNvSpPr/>
            <p:nvPr/>
          </p:nvSpPr>
          <p:spPr bwMode="auto">
            <a:xfrm>
              <a:off x="2338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1" name="Rectangle 610"/>
            <p:cNvSpPr/>
            <p:nvPr/>
          </p:nvSpPr>
          <p:spPr bwMode="auto">
            <a:xfrm>
              <a:off x="2338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2" name="Rectangle 611"/>
            <p:cNvSpPr/>
            <p:nvPr/>
          </p:nvSpPr>
          <p:spPr bwMode="auto">
            <a:xfrm>
              <a:off x="2338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3" name="Rectangle 103"/>
            <p:cNvSpPr/>
            <p:nvPr/>
          </p:nvSpPr>
          <p:spPr bwMode="auto">
            <a:xfrm>
              <a:off x="2335213" y="196691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4" name="Rectangle 613"/>
            <p:cNvSpPr>
              <a:spLocks noChangeArrowheads="1"/>
            </p:cNvSpPr>
            <p:nvPr/>
          </p:nvSpPr>
          <p:spPr bwMode="auto">
            <a:xfrm>
              <a:off x="2357438" y="1590675"/>
              <a:ext cx="30162"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15" name="Rectangle 614"/>
            <p:cNvSpPr/>
            <p:nvPr/>
          </p:nvSpPr>
          <p:spPr bwMode="auto">
            <a:xfrm>
              <a:off x="2616200" y="1636713"/>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6" name="Rectangle 615"/>
            <p:cNvSpPr/>
            <p:nvPr/>
          </p:nvSpPr>
          <p:spPr bwMode="auto">
            <a:xfrm>
              <a:off x="2616200" y="1722438"/>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7" name="Rectangle 616"/>
            <p:cNvSpPr/>
            <p:nvPr/>
          </p:nvSpPr>
          <p:spPr bwMode="auto">
            <a:xfrm>
              <a:off x="2616200" y="217963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8" name="Rectangle 617"/>
            <p:cNvSpPr/>
            <p:nvPr/>
          </p:nvSpPr>
          <p:spPr bwMode="auto">
            <a:xfrm>
              <a:off x="2616200" y="2384425"/>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9" name="Rectangle 618"/>
            <p:cNvSpPr/>
            <p:nvPr/>
          </p:nvSpPr>
          <p:spPr bwMode="auto">
            <a:xfrm>
              <a:off x="2616200" y="276225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0" name="Rectangle 131"/>
            <p:cNvSpPr/>
            <p:nvPr/>
          </p:nvSpPr>
          <p:spPr bwMode="auto">
            <a:xfrm>
              <a:off x="2613025" y="196532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1" name="Rectangle 620"/>
            <p:cNvSpPr>
              <a:spLocks noChangeArrowheads="1"/>
            </p:cNvSpPr>
            <p:nvPr/>
          </p:nvSpPr>
          <p:spPr bwMode="auto">
            <a:xfrm>
              <a:off x="2635250" y="1593850"/>
              <a:ext cx="39688" cy="130810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22" name="Group 129"/>
            <p:cNvGrpSpPr>
              <a:grpSpLocks/>
            </p:cNvGrpSpPr>
            <p:nvPr/>
          </p:nvGrpSpPr>
          <p:grpSpPr bwMode="auto">
            <a:xfrm>
              <a:off x="2353564" y="1522123"/>
              <a:ext cx="185312" cy="76120"/>
              <a:chOff x="4707931" y="1539831"/>
              <a:chExt cx="369303" cy="163813"/>
            </a:xfrm>
          </p:grpSpPr>
          <p:sp>
            <p:nvSpPr>
              <p:cNvPr id="664" name="Rectangle 663"/>
              <p:cNvSpPr/>
              <p:nvPr/>
            </p:nvSpPr>
            <p:spPr>
              <a:xfrm>
                <a:off x="4725141" y="1540455"/>
                <a:ext cx="310041" cy="1332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5" name="Rectangle 664"/>
              <p:cNvSpPr/>
              <p:nvPr/>
            </p:nvSpPr>
            <p:spPr>
              <a:xfrm>
                <a:off x="4709324"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6" name="Rectangle 665"/>
              <p:cNvSpPr/>
              <p:nvPr/>
            </p:nvSpPr>
            <p:spPr>
              <a:xfrm>
                <a:off x="4968746"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23" name="Rectangle 80"/>
            <p:cNvSpPr>
              <a:spLocks noChangeArrowheads="1"/>
            </p:cNvSpPr>
            <p:nvPr/>
          </p:nvSpPr>
          <p:spPr bwMode="auto">
            <a:xfrm>
              <a:off x="2754313" y="2884487"/>
              <a:ext cx="90487"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4" name="Rectangle 80"/>
            <p:cNvSpPr>
              <a:spLocks noChangeArrowheads="1"/>
            </p:cNvSpPr>
            <p:nvPr/>
          </p:nvSpPr>
          <p:spPr bwMode="auto">
            <a:xfrm>
              <a:off x="2608263" y="2884487"/>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5" name="Rectangle 80"/>
            <p:cNvSpPr>
              <a:spLocks noChangeArrowheads="1"/>
            </p:cNvSpPr>
            <p:nvPr/>
          </p:nvSpPr>
          <p:spPr bwMode="auto">
            <a:xfrm>
              <a:off x="2474913" y="15843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6" name="Rectangle 80"/>
            <p:cNvSpPr>
              <a:spLocks noChangeArrowheads="1"/>
            </p:cNvSpPr>
            <p:nvPr/>
          </p:nvSpPr>
          <p:spPr bwMode="auto">
            <a:xfrm>
              <a:off x="2330450" y="15843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7" name="Rectangle 80"/>
            <p:cNvSpPr>
              <a:spLocks noChangeArrowheads="1"/>
            </p:cNvSpPr>
            <p:nvPr/>
          </p:nvSpPr>
          <p:spPr bwMode="auto">
            <a:xfrm>
              <a:off x="812800" y="2879725"/>
              <a:ext cx="90488"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8" name="Rectangle 80"/>
            <p:cNvSpPr>
              <a:spLocks noChangeArrowheads="1"/>
            </p:cNvSpPr>
            <p:nvPr/>
          </p:nvSpPr>
          <p:spPr bwMode="auto">
            <a:xfrm>
              <a:off x="938213"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9" name="Rectangle 80"/>
            <p:cNvSpPr>
              <a:spLocks noChangeArrowheads="1"/>
            </p:cNvSpPr>
            <p:nvPr/>
          </p:nvSpPr>
          <p:spPr bwMode="auto">
            <a:xfrm>
              <a:off x="106997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0" name="Rectangle 80"/>
            <p:cNvSpPr>
              <a:spLocks noChangeArrowheads="1"/>
            </p:cNvSpPr>
            <p:nvPr/>
          </p:nvSpPr>
          <p:spPr bwMode="auto">
            <a:xfrm>
              <a:off x="1196975" y="2879725"/>
              <a:ext cx="90488"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1" name="Rectangle 80"/>
            <p:cNvSpPr>
              <a:spLocks noChangeArrowheads="1"/>
            </p:cNvSpPr>
            <p:nvPr/>
          </p:nvSpPr>
          <p:spPr bwMode="auto">
            <a:xfrm>
              <a:off x="1308100"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2" name="Rectangle 80"/>
            <p:cNvSpPr>
              <a:spLocks noChangeArrowheads="1"/>
            </p:cNvSpPr>
            <p:nvPr/>
          </p:nvSpPr>
          <p:spPr bwMode="auto">
            <a:xfrm>
              <a:off x="1435100"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33" name="Group 149"/>
            <p:cNvGrpSpPr>
              <a:grpSpLocks/>
            </p:cNvGrpSpPr>
            <p:nvPr/>
          </p:nvGrpSpPr>
          <p:grpSpPr bwMode="auto">
            <a:xfrm>
              <a:off x="820117" y="2902030"/>
              <a:ext cx="185312" cy="76120"/>
              <a:chOff x="4707931" y="1539831"/>
              <a:chExt cx="369303" cy="163813"/>
            </a:xfrm>
          </p:grpSpPr>
          <p:sp>
            <p:nvSpPr>
              <p:cNvPr id="661" name="Rectangle 660"/>
              <p:cNvSpPr/>
              <p:nvPr/>
            </p:nvSpPr>
            <p:spPr>
              <a:xfrm>
                <a:off x="47281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2" name="Rectangle 661"/>
              <p:cNvSpPr/>
              <p:nvPr/>
            </p:nvSpPr>
            <p:spPr>
              <a:xfrm>
                <a:off x="4709169"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3" name="Rectangle 662"/>
              <p:cNvSpPr/>
              <p:nvPr/>
            </p:nvSpPr>
            <p:spPr>
              <a:xfrm>
                <a:off x="4968591"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4" name="Group 153"/>
            <p:cNvGrpSpPr>
              <a:grpSpLocks/>
            </p:cNvGrpSpPr>
            <p:nvPr/>
          </p:nvGrpSpPr>
          <p:grpSpPr bwMode="auto">
            <a:xfrm>
              <a:off x="1083020" y="2902030"/>
              <a:ext cx="185312" cy="76120"/>
              <a:chOff x="4707931" y="1539831"/>
              <a:chExt cx="369303" cy="163813"/>
            </a:xfrm>
          </p:grpSpPr>
          <p:sp>
            <p:nvSpPr>
              <p:cNvPr id="658" name="Rectangle 657"/>
              <p:cNvSpPr/>
              <p:nvPr/>
            </p:nvSpPr>
            <p:spPr>
              <a:xfrm>
                <a:off x="4726226" y="1539659"/>
                <a:ext cx="306878"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9" name="Rectangle 658"/>
              <p:cNvSpPr/>
              <p:nvPr/>
            </p:nvSpPr>
            <p:spPr>
              <a:xfrm>
                <a:off x="4707243"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0" name="Rectangle 659"/>
              <p:cNvSpPr/>
              <p:nvPr/>
            </p:nvSpPr>
            <p:spPr>
              <a:xfrm>
                <a:off x="4966666"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5" name="Group 157"/>
            <p:cNvGrpSpPr>
              <a:grpSpLocks/>
            </p:cNvGrpSpPr>
            <p:nvPr/>
          </p:nvGrpSpPr>
          <p:grpSpPr bwMode="auto">
            <a:xfrm>
              <a:off x="1325042" y="2902030"/>
              <a:ext cx="185312" cy="76120"/>
              <a:chOff x="4707931" y="1539831"/>
              <a:chExt cx="369303" cy="163813"/>
            </a:xfrm>
          </p:grpSpPr>
          <p:sp>
            <p:nvSpPr>
              <p:cNvPr id="655" name="Rectangle 654"/>
              <p:cNvSpPr/>
              <p:nvPr/>
            </p:nvSpPr>
            <p:spPr>
              <a:xfrm>
                <a:off x="47279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6" name="Rectangle 655"/>
              <p:cNvSpPr/>
              <p:nvPr/>
            </p:nvSpPr>
            <p:spPr>
              <a:xfrm>
                <a:off x="4708969"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7" name="Rectangle 656"/>
              <p:cNvSpPr/>
              <p:nvPr/>
            </p:nvSpPr>
            <p:spPr>
              <a:xfrm>
                <a:off x="4965227"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36" name="Rectangle 635"/>
            <p:cNvSpPr/>
            <p:nvPr/>
          </p:nvSpPr>
          <p:spPr bwMode="auto">
            <a:xfrm>
              <a:off x="1701800" y="1635125"/>
              <a:ext cx="87313" cy="1635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7" name="Rectangle 636"/>
            <p:cNvSpPr/>
            <p:nvPr/>
          </p:nvSpPr>
          <p:spPr bwMode="auto">
            <a:xfrm>
              <a:off x="1701800" y="1927225"/>
              <a:ext cx="87313" cy="966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8" name="Rectangle 106"/>
            <p:cNvSpPr>
              <a:spLocks noChangeArrowheads="1"/>
            </p:cNvSpPr>
            <p:nvPr/>
          </p:nvSpPr>
          <p:spPr bwMode="auto">
            <a:xfrm>
              <a:off x="1717675"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9" name="Rectangle 106"/>
            <p:cNvSpPr>
              <a:spLocks noChangeArrowheads="1"/>
            </p:cNvSpPr>
            <p:nvPr/>
          </p:nvSpPr>
          <p:spPr bwMode="auto">
            <a:xfrm>
              <a:off x="569913" y="2128838"/>
              <a:ext cx="2503487" cy="4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0" name="Rectangle 80"/>
            <p:cNvSpPr>
              <a:spLocks noChangeArrowheads="1"/>
            </p:cNvSpPr>
            <p:nvPr/>
          </p:nvSpPr>
          <p:spPr bwMode="auto">
            <a:xfrm>
              <a:off x="1703388"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1" name="Rectangle 80"/>
            <p:cNvSpPr>
              <a:spLocks noChangeArrowheads="1"/>
            </p:cNvSpPr>
            <p:nvPr/>
          </p:nvSpPr>
          <p:spPr bwMode="auto">
            <a:xfrm>
              <a:off x="157162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42" name="Group 183"/>
            <p:cNvGrpSpPr>
              <a:grpSpLocks/>
            </p:cNvGrpSpPr>
            <p:nvPr/>
          </p:nvGrpSpPr>
          <p:grpSpPr bwMode="auto">
            <a:xfrm>
              <a:off x="1587846" y="2902030"/>
              <a:ext cx="185312" cy="76120"/>
              <a:chOff x="4707931" y="1539831"/>
              <a:chExt cx="369303" cy="163813"/>
            </a:xfrm>
          </p:grpSpPr>
          <p:sp>
            <p:nvSpPr>
              <p:cNvPr id="652" name="Rectangle 651"/>
              <p:cNvSpPr/>
              <p:nvPr/>
            </p:nvSpPr>
            <p:spPr>
              <a:xfrm>
                <a:off x="4726224" y="1539659"/>
                <a:ext cx="310041"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3" name="Rectangle 652"/>
              <p:cNvSpPr/>
              <p:nvPr/>
            </p:nvSpPr>
            <p:spPr>
              <a:xfrm>
                <a:off x="4707241"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4" name="Rectangle 653"/>
              <p:cNvSpPr/>
              <p:nvPr/>
            </p:nvSpPr>
            <p:spPr>
              <a:xfrm>
                <a:off x="4969828"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43" name="TextBox 16"/>
            <p:cNvSpPr txBox="1">
              <a:spLocks noChangeArrowheads="1"/>
            </p:cNvSpPr>
            <p:nvPr/>
          </p:nvSpPr>
          <p:spPr bwMode="auto">
            <a:xfrm>
              <a:off x="120650" y="1503363"/>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GND1</a:t>
              </a:r>
              <a:endParaRPr lang="en-US" altLang="en-US" sz="1000" dirty="0">
                <a:latin typeface="+mn-lt"/>
              </a:endParaRPr>
            </a:p>
          </p:txBody>
        </p:sp>
        <p:sp>
          <p:nvSpPr>
            <p:cNvPr id="644" name="TextBox 16"/>
            <p:cNvSpPr txBox="1">
              <a:spLocks noChangeArrowheads="1"/>
            </p:cNvSpPr>
            <p:nvPr/>
          </p:nvSpPr>
          <p:spPr bwMode="auto">
            <a:xfrm>
              <a:off x="120650" y="1898650"/>
              <a:ext cx="617538" cy="25241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GND3</a:t>
              </a:r>
              <a:endParaRPr lang="en-US" altLang="en-US" sz="1000" dirty="0">
                <a:latin typeface="+mn-lt"/>
              </a:endParaRPr>
            </a:p>
          </p:txBody>
        </p:sp>
        <p:sp>
          <p:nvSpPr>
            <p:cNvPr id="645" name="TextBox 16"/>
            <p:cNvSpPr txBox="1">
              <a:spLocks noChangeArrowheads="1"/>
            </p:cNvSpPr>
            <p:nvPr/>
          </p:nvSpPr>
          <p:spPr bwMode="auto">
            <a:xfrm>
              <a:off x="120650" y="202088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PWR</a:t>
              </a:r>
              <a:endParaRPr lang="en-US" altLang="en-US" sz="1000" dirty="0">
                <a:latin typeface="+mn-lt"/>
              </a:endParaRPr>
            </a:p>
          </p:txBody>
        </p:sp>
        <p:sp>
          <p:nvSpPr>
            <p:cNvPr id="646" name="TextBox 16"/>
            <p:cNvSpPr txBox="1">
              <a:spLocks noChangeArrowheads="1"/>
            </p:cNvSpPr>
            <p:nvPr/>
          </p:nvSpPr>
          <p:spPr bwMode="auto">
            <a:xfrm>
              <a:off x="120650" y="212883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GND4</a:t>
              </a:r>
              <a:endParaRPr lang="en-US" altLang="en-US" sz="1000" dirty="0">
                <a:latin typeface="+mn-lt"/>
              </a:endParaRPr>
            </a:p>
          </p:txBody>
        </p:sp>
        <p:sp>
          <p:nvSpPr>
            <p:cNvPr id="647" name="TextBox 16"/>
            <p:cNvSpPr txBox="1">
              <a:spLocks noChangeArrowheads="1"/>
            </p:cNvSpPr>
            <p:nvPr/>
          </p:nvSpPr>
          <p:spPr bwMode="auto">
            <a:xfrm>
              <a:off x="120650" y="2693988"/>
              <a:ext cx="617538" cy="254000"/>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GND6</a:t>
              </a:r>
              <a:endParaRPr lang="en-US" altLang="en-US" sz="1000" dirty="0">
                <a:latin typeface="+mn-lt"/>
              </a:endParaRPr>
            </a:p>
          </p:txBody>
        </p:sp>
        <p:grpSp>
          <p:nvGrpSpPr>
            <p:cNvPr id="648" name="Group 647"/>
            <p:cNvGrpSpPr/>
            <p:nvPr/>
          </p:nvGrpSpPr>
          <p:grpSpPr>
            <a:xfrm>
              <a:off x="2628899" y="2908300"/>
              <a:ext cx="187325" cy="76200"/>
              <a:chOff x="1739900" y="3054350"/>
              <a:chExt cx="187325" cy="76200"/>
            </a:xfrm>
          </p:grpSpPr>
          <p:sp>
            <p:nvSpPr>
              <p:cNvPr id="649" name="Rectangle 648"/>
              <p:cNvSpPr/>
              <p:nvPr/>
            </p:nvSpPr>
            <p:spPr bwMode="auto">
              <a:xfrm>
                <a:off x="1749425" y="3054350"/>
                <a:ext cx="155575" cy="746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0" name="Rectangle 649"/>
              <p:cNvSpPr/>
              <p:nvPr/>
            </p:nvSpPr>
            <p:spPr bwMode="auto">
              <a:xfrm>
                <a:off x="1739900" y="3055938"/>
                <a:ext cx="55563"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1" name="Rectangle 650"/>
              <p:cNvSpPr/>
              <p:nvPr/>
            </p:nvSpPr>
            <p:spPr bwMode="auto">
              <a:xfrm>
                <a:off x="1871663" y="3055938"/>
                <a:ext cx="55562"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grpSp>
        <p:nvGrpSpPr>
          <p:cNvPr id="991" name="Group 990"/>
          <p:cNvGrpSpPr/>
          <p:nvPr/>
        </p:nvGrpSpPr>
        <p:grpSpPr>
          <a:xfrm>
            <a:off x="243965" y="1219200"/>
            <a:ext cx="3352253" cy="1981492"/>
            <a:chOff x="243965" y="1219200"/>
            <a:chExt cx="3352253" cy="1981492"/>
          </a:xfrm>
        </p:grpSpPr>
        <p:grpSp>
          <p:nvGrpSpPr>
            <p:cNvPr id="992" name="Group 991"/>
            <p:cNvGrpSpPr/>
            <p:nvPr/>
          </p:nvGrpSpPr>
          <p:grpSpPr>
            <a:xfrm>
              <a:off x="2496244" y="1219200"/>
              <a:ext cx="1099974" cy="322591"/>
              <a:chOff x="2496244" y="1269582"/>
              <a:chExt cx="1099974" cy="322591"/>
            </a:xfrm>
          </p:grpSpPr>
          <p:sp>
            <p:nvSpPr>
              <p:cNvPr id="1011" name="Rounded Rectangle 1010"/>
              <p:cNvSpPr>
                <a:spLocks noChangeArrowheads="1"/>
              </p:cNvSpPr>
              <p:nvPr/>
            </p:nvSpPr>
            <p:spPr bwMode="auto">
              <a:xfrm>
                <a:off x="2496244" y="1529826"/>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2" name="TextBox 1011"/>
              <p:cNvSpPr txBox="1"/>
              <p:nvPr/>
            </p:nvSpPr>
            <p:spPr>
              <a:xfrm>
                <a:off x="2704043" y="1269582"/>
                <a:ext cx="892175" cy="306388"/>
              </a:xfrm>
              <a:prstGeom prst="rect">
                <a:avLst/>
              </a:prstGeom>
              <a:noFill/>
            </p:spPr>
            <p:txBody>
              <a:bodyPr>
                <a:spAutoFit/>
              </a:bodyPr>
              <a:lstStyle/>
              <a:p>
                <a:pPr>
                  <a:defRPr/>
                </a:pPr>
                <a:r>
                  <a:rPr lang="en-US" sz="1400" b="1">
                    <a:latin typeface="+mj-lt"/>
                    <a:cs typeface="Arial" charset="0"/>
                  </a:rPr>
                  <a:t>L</a:t>
                </a:r>
                <a:r>
                  <a:rPr lang="en-US" sz="1400" b="1" baseline="-25000">
                    <a:latin typeface="+mj-lt"/>
                    <a:cs typeface="Arial" charset="0"/>
                  </a:rPr>
                  <a:t>above</a:t>
                </a:r>
                <a:endParaRPr lang="en-US" sz="1400" b="1" baseline="-25000" dirty="0">
                  <a:latin typeface="+mj-lt"/>
                  <a:cs typeface="Arial" charset="0"/>
                </a:endParaRPr>
              </a:p>
            </p:txBody>
          </p:sp>
        </p:grpSp>
        <p:grpSp>
          <p:nvGrpSpPr>
            <p:cNvPr id="993" name="Group 992"/>
            <p:cNvGrpSpPr/>
            <p:nvPr/>
          </p:nvGrpSpPr>
          <p:grpSpPr>
            <a:xfrm>
              <a:off x="243965" y="2883192"/>
              <a:ext cx="1710796" cy="317500"/>
              <a:chOff x="243965" y="2933574"/>
              <a:chExt cx="1710796" cy="317500"/>
            </a:xfrm>
          </p:grpSpPr>
          <p:sp>
            <p:nvSpPr>
              <p:cNvPr id="1009" name="Rounded Rectangle 1008"/>
              <p:cNvSpPr>
                <a:spLocks noChangeArrowheads="1"/>
              </p:cNvSpPr>
              <p:nvPr/>
            </p:nvSpPr>
            <p:spPr bwMode="auto">
              <a:xfrm>
                <a:off x="746954" y="2970166"/>
                <a:ext cx="1207807" cy="7113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0" name="TextBox 1009"/>
              <p:cNvSpPr txBox="1"/>
              <p:nvPr/>
            </p:nvSpPr>
            <p:spPr>
              <a:xfrm>
                <a:off x="243965" y="2933574"/>
                <a:ext cx="882650" cy="317500"/>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7" name="Group 996"/>
            <p:cNvGrpSpPr/>
            <p:nvPr/>
          </p:nvGrpSpPr>
          <p:grpSpPr>
            <a:xfrm>
              <a:off x="2277349" y="2851681"/>
              <a:ext cx="892175" cy="306388"/>
              <a:chOff x="2277349" y="2902063"/>
              <a:chExt cx="892175" cy="306388"/>
            </a:xfrm>
          </p:grpSpPr>
          <p:sp>
            <p:nvSpPr>
              <p:cNvPr id="1001" name="Rounded Rectangle 1000"/>
              <p:cNvSpPr>
                <a:spLocks noChangeArrowheads="1"/>
              </p:cNvSpPr>
              <p:nvPr/>
            </p:nvSpPr>
            <p:spPr bwMode="auto">
              <a:xfrm>
                <a:off x="2808317" y="2977573"/>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2" name="TextBox 1001"/>
              <p:cNvSpPr txBox="1"/>
              <p:nvPr/>
            </p:nvSpPr>
            <p:spPr>
              <a:xfrm>
                <a:off x="2277349" y="2902063"/>
                <a:ext cx="892175" cy="306388"/>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grpSp>
        <p:nvGrpSpPr>
          <p:cNvPr id="1015" name="Group 1014"/>
          <p:cNvGrpSpPr/>
          <p:nvPr/>
        </p:nvGrpSpPr>
        <p:grpSpPr>
          <a:xfrm>
            <a:off x="745029" y="1580609"/>
            <a:ext cx="1214986" cy="403581"/>
            <a:chOff x="739775" y="1638940"/>
            <a:chExt cx="1214986" cy="403581"/>
          </a:xfrm>
        </p:grpSpPr>
        <p:sp>
          <p:nvSpPr>
            <p:cNvPr id="1016" name="TextBox 1015"/>
            <p:cNvSpPr txBox="1"/>
            <p:nvPr/>
          </p:nvSpPr>
          <p:spPr>
            <a:xfrm>
              <a:off x="863635" y="1683421"/>
              <a:ext cx="749300" cy="317500"/>
            </a:xfrm>
            <a:prstGeom prst="rect">
              <a:avLst/>
            </a:prstGeom>
            <a:noFill/>
          </p:spPr>
          <p:txBody>
            <a:bodyPr>
              <a:spAutoFit/>
            </a:bodyPr>
            <a:lstStyle/>
            <a:p>
              <a:pPr>
                <a:defRPr/>
              </a:pPr>
              <a:r>
                <a:rPr lang="en-US" sz="1400" b="1" dirty="0">
                  <a:latin typeface="+mj-lt"/>
                  <a:cs typeface="Arial" charset="0"/>
                </a:rPr>
                <a:t>L</a:t>
              </a:r>
              <a:r>
                <a:rPr lang="en-US" sz="1400" b="1" baseline="-25000" dirty="0">
                  <a:latin typeface="+mj-lt"/>
                  <a:cs typeface="Arial" charset="0"/>
                </a:rPr>
                <a:t>PCB_IC</a:t>
              </a:r>
            </a:p>
          </p:txBody>
        </p:sp>
        <p:sp>
          <p:nvSpPr>
            <p:cNvPr id="1017" name="Rounded Rectangle 1016"/>
            <p:cNvSpPr>
              <a:spLocks noChangeArrowheads="1"/>
            </p:cNvSpPr>
            <p:nvPr/>
          </p:nvSpPr>
          <p:spPr bwMode="auto">
            <a:xfrm>
              <a:off x="739775" y="1638940"/>
              <a:ext cx="1214986" cy="403581"/>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020" name="Group 1019"/>
          <p:cNvGrpSpPr/>
          <p:nvPr/>
        </p:nvGrpSpPr>
        <p:grpSpPr>
          <a:xfrm>
            <a:off x="2235522" y="1580609"/>
            <a:ext cx="1061007" cy="394548"/>
            <a:chOff x="2230268" y="1638940"/>
            <a:chExt cx="1061007" cy="394548"/>
          </a:xfrm>
        </p:grpSpPr>
        <p:sp>
          <p:nvSpPr>
            <p:cNvPr id="1120" name="TextBox 1119"/>
            <p:cNvSpPr txBox="1"/>
            <p:nvPr/>
          </p:nvSpPr>
          <p:spPr>
            <a:xfrm>
              <a:off x="2230268" y="1661591"/>
              <a:ext cx="1061007"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sp>
          <p:nvSpPr>
            <p:cNvPr id="1360" name="Rounded Rectangle 1359"/>
            <p:cNvSpPr>
              <a:spLocks noChangeArrowheads="1"/>
            </p:cNvSpPr>
            <p:nvPr/>
          </p:nvSpPr>
          <p:spPr bwMode="auto">
            <a:xfrm>
              <a:off x="2461303" y="1638940"/>
              <a:ext cx="350272" cy="394548"/>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366" name="Group 1365"/>
          <p:cNvGrpSpPr/>
          <p:nvPr/>
        </p:nvGrpSpPr>
        <p:grpSpPr>
          <a:xfrm>
            <a:off x="746648" y="2251976"/>
            <a:ext cx="1255810" cy="630557"/>
            <a:chOff x="741394" y="2310307"/>
            <a:chExt cx="1255810" cy="630557"/>
          </a:xfrm>
        </p:grpSpPr>
        <p:sp>
          <p:nvSpPr>
            <p:cNvPr id="1369" name="Rounded Rectangle 1368"/>
            <p:cNvSpPr>
              <a:spLocks noChangeArrowheads="1"/>
            </p:cNvSpPr>
            <p:nvPr/>
          </p:nvSpPr>
          <p:spPr bwMode="auto">
            <a:xfrm>
              <a:off x="741394" y="2310307"/>
              <a:ext cx="1242504"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372" name="TextBox 1371"/>
            <p:cNvSpPr txBox="1"/>
            <p:nvPr/>
          </p:nvSpPr>
          <p:spPr>
            <a:xfrm>
              <a:off x="960590" y="2525507"/>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375" name="Group 1374"/>
          <p:cNvGrpSpPr/>
          <p:nvPr/>
        </p:nvGrpSpPr>
        <p:grpSpPr>
          <a:xfrm>
            <a:off x="2458885" y="2251976"/>
            <a:ext cx="1036614" cy="630557"/>
            <a:chOff x="2453631" y="2310307"/>
            <a:chExt cx="1036614" cy="630557"/>
          </a:xfrm>
        </p:grpSpPr>
        <p:sp>
          <p:nvSpPr>
            <p:cNvPr id="1398" name="Rounded Rectangle 1397"/>
            <p:cNvSpPr>
              <a:spLocks noChangeArrowheads="1"/>
            </p:cNvSpPr>
            <p:nvPr/>
          </p:nvSpPr>
          <p:spPr bwMode="auto">
            <a:xfrm>
              <a:off x="2793109" y="2310307"/>
              <a:ext cx="341581"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12" name="TextBox 1411"/>
            <p:cNvSpPr txBox="1"/>
            <p:nvPr/>
          </p:nvSpPr>
          <p:spPr>
            <a:xfrm>
              <a:off x="2453631" y="2577574"/>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415" name="Group 1414"/>
          <p:cNvGrpSpPr/>
          <p:nvPr/>
        </p:nvGrpSpPr>
        <p:grpSpPr>
          <a:xfrm>
            <a:off x="696540" y="1923901"/>
            <a:ext cx="2602158" cy="307777"/>
            <a:chOff x="691286" y="1982232"/>
            <a:chExt cx="2602158" cy="307777"/>
          </a:xfrm>
        </p:grpSpPr>
        <p:sp>
          <p:nvSpPr>
            <p:cNvPr id="1418" name="Rounded Rectangle 1417"/>
            <p:cNvSpPr>
              <a:spLocks noChangeArrowheads="1"/>
            </p:cNvSpPr>
            <p:nvPr/>
          </p:nvSpPr>
          <p:spPr bwMode="auto">
            <a:xfrm>
              <a:off x="691286" y="2070275"/>
              <a:ext cx="2443404" cy="208923"/>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21" name="TextBox 1420"/>
            <p:cNvSpPr txBox="1"/>
            <p:nvPr/>
          </p:nvSpPr>
          <p:spPr>
            <a:xfrm>
              <a:off x="1783995" y="1982232"/>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graphicFrame>
        <p:nvGraphicFramePr>
          <p:cNvPr id="287" name="Object 126"/>
          <p:cNvGraphicFramePr>
            <a:graphicFrameLocks noChangeAspect="1"/>
          </p:cNvGraphicFramePr>
          <p:nvPr/>
        </p:nvGraphicFramePr>
        <p:xfrm>
          <a:off x="6546850" y="1474788"/>
          <a:ext cx="306388" cy="325437"/>
        </p:xfrm>
        <a:graphic>
          <a:graphicData uri="http://schemas.openxmlformats.org/presentationml/2006/ole">
            <mc:AlternateContent xmlns:mc="http://schemas.openxmlformats.org/markup-compatibility/2006">
              <mc:Choice xmlns:v="urn:schemas-microsoft-com:vml" Requires="v">
                <p:oleObj spid="_x0000_s1892428" name="Equation" r:id="rId12" imgW="177480" imgH="228600" progId="Equation.DSMT4">
                  <p:embed/>
                </p:oleObj>
              </mc:Choice>
              <mc:Fallback>
                <p:oleObj name="Equation" r:id="rId12" imgW="177480" imgH="228600" progId="Equation.DSMT4">
                  <p:embed/>
                  <p:pic>
                    <p:nvPicPr>
                      <p:cNvPr id="287" name="Object 126"/>
                      <p:cNvPicPr>
                        <a:picLocks noChangeAspect="1" noChangeArrowheads="1"/>
                      </p:cNvPicPr>
                      <p:nvPr/>
                    </p:nvPicPr>
                    <p:blipFill>
                      <a:blip r:embed="rId13"/>
                      <a:srcRect/>
                      <a:stretch>
                        <a:fillRect/>
                      </a:stretch>
                    </p:blipFill>
                    <p:spPr bwMode="auto">
                      <a:xfrm>
                        <a:off x="6546850" y="1474788"/>
                        <a:ext cx="30638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8" name="Picture 287"/>
          <p:cNvPicPr>
            <a:picLocks noChangeAspect="1"/>
          </p:cNvPicPr>
          <p:nvPr/>
        </p:nvPicPr>
        <p:blipFill>
          <a:blip r:embed="rId14"/>
          <a:stretch>
            <a:fillRect/>
          </a:stretch>
        </p:blipFill>
        <p:spPr>
          <a:xfrm>
            <a:off x="1211636" y="3625259"/>
            <a:ext cx="5202824" cy="2604104"/>
          </a:xfrm>
          <a:prstGeom prst="rect">
            <a:avLst/>
          </a:prstGeom>
        </p:spPr>
      </p:pic>
      <p:sp>
        <p:nvSpPr>
          <p:cNvPr id="161" name="Oval 160"/>
          <p:cNvSpPr/>
          <p:nvPr/>
        </p:nvSpPr>
        <p:spPr>
          <a:xfrm>
            <a:off x="3296529" y="3601022"/>
            <a:ext cx="1058656"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2" name="Oval 161"/>
          <p:cNvSpPr/>
          <p:nvPr/>
        </p:nvSpPr>
        <p:spPr>
          <a:xfrm rot="16200000">
            <a:off x="2844739" y="4432112"/>
            <a:ext cx="1392519"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55" name="Straight Connector 154"/>
          <p:cNvCxnSpPr/>
          <p:nvPr/>
        </p:nvCxnSpPr>
        <p:spPr bwMode="auto">
          <a:xfrm flipV="1">
            <a:off x="3528084" y="5592499"/>
            <a:ext cx="17165" cy="636864"/>
          </a:xfrm>
          <a:prstGeom prst="line">
            <a:avLst/>
          </a:prstGeom>
          <a:noFill/>
          <a:ln w="76200" cap="flat" cmpd="sng" algn="ctr">
            <a:solidFill>
              <a:srgbClr val="C00000"/>
            </a:solidFill>
            <a:prstDash val="solid"/>
            <a:round/>
            <a:headEnd type="none" w="med" len="med"/>
            <a:tailEnd type="none" w="med" len="med"/>
          </a:ln>
          <a:effectLst/>
        </p:spPr>
      </p:cxnSp>
      <p:sp>
        <p:nvSpPr>
          <p:cNvPr id="156" name="TextBox 155"/>
          <p:cNvSpPr txBox="1"/>
          <p:nvPr/>
        </p:nvSpPr>
        <p:spPr>
          <a:xfrm>
            <a:off x="3195577" y="6203962"/>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
        <p:nvSpPr>
          <p:cNvPr id="163" name="Oval 162"/>
          <p:cNvSpPr/>
          <p:nvPr/>
        </p:nvSpPr>
        <p:spPr>
          <a:xfrm rot="16200000">
            <a:off x="1422473" y="4432112"/>
            <a:ext cx="1392519"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4" name="Straight Connector 163"/>
          <p:cNvCxnSpPr/>
          <p:nvPr/>
        </p:nvCxnSpPr>
        <p:spPr bwMode="auto">
          <a:xfrm flipV="1">
            <a:off x="2105818" y="5592499"/>
            <a:ext cx="17165" cy="636864"/>
          </a:xfrm>
          <a:prstGeom prst="line">
            <a:avLst/>
          </a:prstGeom>
          <a:noFill/>
          <a:ln w="76200" cap="flat" cmpd="sng" algn="ctr">
            <a:solidFill>
              <a:srgbClr val="C00000"/>
            </a:solidFill>
            <a:prstDash val="solid"/>
            <a:round/>
            <a:headEnd type="none" w="med" len="med"/>
            <a:tailEnd type="none" w="med" len="med"/>
          </a:ln>
          <a:effectLst/>
        </p:spPr>
      </p:cxnSp>
      <p:sp>
        <p:nvSpPr>
          <p:cNvPr id="165" name="TextBox 164"/>
          <p:cNvSpPr txBox="1"/>
          <p:nvPr/>
        </p:nvSpPr>
        <p:spPr>
          <a:xfrm>
            <a:off x="1773311" y="6203962"/>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
        <p:nvSpPr>
          <p:cNvPr id="166" name="Oval 165"/>
          <p:cNvSpPr/>
          <p:nvPr/>
        </p:nvSpPr>
        <p:spPr>
          <a:xfrm rot="16200000">
            <a:off x="786198" y="4369359"/>
            <a:ext cx="1392519" cy="742950"/>
          </a:xfrm>
          <a:prstGeom prst="ellipse">
            <a:avLst/>
          </a:prstGeom>
          <a:noFill/>
          <a:ln>
            <a:solidFill>
              <a:srgbClr val="7030A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7" name="Straight Connector 166"/>
          <p:cNvCxnSpPr/>
          <p:nvPr/>
        </p:nvCxnSpPr>
        <p:spPr bwMode="auto">
          <a:xfrm flipV="1">
            <a:off x="1469543" y="5529746"/>
            <a:ext cx="17165" cy="636864"/>
          </a:xfrm>
          <a:prstGeom prst="line">
            <a:avLst/>
          </a:prstGeom>
          <a:noFill/>
          <a:ln w="76200" cap="flat" cmpd="sng" algn="ctr">
            <a:solidFill>
              <a:srgbClr val="C00000"/>
            </a:solidFill>
            <a:prstDash val="solid"/>
            <a:round/>
            <a:headEnd type="none" w="med" len="med"/>
            <a:tailEnd type="none" w="med" len="med"/>
          </a:ln>
          <a:effectLst/>
        </p:spPr>
      </p:cxnSp>
      <p:sp>
        <p:nvSpPr>
          <p:cNvPr id="168" name="TextBox 167"/>
          <p:cNvSpPr txBox="1"/>
          <p:nvPr/>
        </p:nvSpPr>
        <p:spPr>
          <a:xfrm>
            <a:off x="1137036" y="6141209"/>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
        <p:nvSpPr>
          <p:cNvPr id="169" name="Oval 168"/>
          <p:cNvSpPr/>
          <p:nvPr/>
        </p:nvSpPr>
        <p:spPr>
          <a:xfrm>
            <a:off x="3893560" y="5051227"/>
            <a:ext cx="977389" cy="74295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70" name="Straight Connector 169"/>
          <p:cNvCxnSpPr/>
          <p:nvPr/>
        </p:nvCxnSpPr>
        <p:spPr bwMode="auto">
          <a:xfrm>
            <a:off x="6762200" y="1840571"/>
            <a:ext cx="178195" cy="157669"/>
          </a:xfrm>
          <a:prstGeom prst="line">
            <a:avLst/>
          </a:prstGeom>
          <a:solidFill>
            <a:schemeClr val="accent1"/>
          </a:solidFill>
          <a:ln w="57150" cap="flat" cmpd="sng" algn="ctr">
            <a:solidFill>
              <a:srgbClr val="FFC000"/>
            </a:solidFill>
            <a:prstDash val="solid"/>
            <a:round/>
            <a:headEnd type="none" w="med" len="med"/>
            <a:tailEnd type="none" w="med" len="med"/>
          </a:ln>
          <a:effectLst/>
        </p:spPr>
      </p:cxnSp>
      <p:cxnSp>
        <p:nvCxnSpPr>
          <p:cNvPr id="171" name="Straight Connector 170"/>
          <p:cNvCxnSpPr/>
          <p:nvPr/>
        </p:nvCxnSpPr>
        <p:spPr bwMode="auto">
          <a:xfrm flipV="1">
            <a:off x="6611585" y="1843799"/>
            <a:ext cx="160284" cy="124941"/>
          </a:xfrm>
          <a:prstGeom prst="line">
            <a:avLst/>
          </a:prstGeom>
          <a:solidFill>
            <a:schemeClr val="accent1"/>
          </a:solidFill>
          <a:ln w="5715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42056851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60" y="13611"/>
            <a:ext cx="7560507" cy="842731"/>
          </a:xfrm>
        </p:spPr>
        <p:txBody>
          <a:bodyPr/>
          <a:lstStyle/>
          <a:p>
            <a:r>
              <a:rPr lang="en-US" dirty="0" smtClean="0"/>
              <a:t>Frequency Response for </a:t>
            </a:r>
            <a:r>
              <a:rPr lang="en-US" dirty="0"/>
              <a:t>PCB PDN </a:t>
            </a:r>
            <a:r>
              <a:rPr lang="en-US" dirty="0" smtClean="0"/>
              <a:t>–</a:t>
            </a:r>
            <a:r>
              <a:rPr lang="en-US" dirty="0" err="1" smtClean="0"/>
              <a:t>C</a:t>
            </a:r>
            <a:r>
              <a:rPr lang="en-US" baseline="-25000" dirty="0" err="1" smtClean="0"/>
              <a:t>Plane</a:t>
            </a:r>
            <a:r>
              <a:rPr lang="en-US" baseline="-25000" dirty="0" smtClean="0"/>
              <a:t> </a:t>
            </a:r>
            <a:r>
              <a:rPr lang="en-US" dirty="0" smtClean="0"/>
              <a:t> </a:t>
            </a:r>
            <a:endParaRPr lang="en-US" baseline="-25000" dirty="0"/>
          </a:p>
        </p:txBody>
      </p:sp>
      <p:grpSp>
        <p:nvGrpSpPr>
          <p:cNvPr id="3" name="Group 2"/>
          <p:cNvGrpSpPr/>
          <p:nvPr/>
        </p:nvGrpSpPr>
        <p:grpSpPr>
          <a:xfrm>
            <a:off x="3834960" y="1395831"/>
            <a:ext cx="4925934" cy="1786270"/>
            <a:chOff x="0" y="3524250"/>
            <a:chExt cx="3146504" cy="1377950"/>
          </a:xfrm>
        </p:grpSpPr>
        <p:cxnSp>
          <p:nvCxnSpPr>
            <p:cNvPr id="83" name="Straight Connector 82"/>
            <p:cNvCxnSpPr/>
            <p:nvPr/>
          </p:nvCxnSpPr>
          <p:spPr bwMode="auto">
            <a:xfrm>
              <a:off x="619125" y="3606800"/>
              <a:ext cx="0" cy="112712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flipH="1">
              <a:off x="500063" y="4614863"/>
              <a:ext cx="2243137"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9246" name="Object 103"/>
            <p:cNvGraphicFramePr>
              <a:graphicFrameLocks noChangeAspect="1"/>
            </p:cNvGraphicFramePr>
            <p:nvPr/>
          </p:nvGraphicFramePr>
          <p:xfrm>
            <a:off x="0" y="3600419"/>
            <a:ext cx="593343" cy="258491"/>
          </p:xfrm>
          <a:graphic>
            <a:graphicData uri="http://schemas.openxmlformats.org/presentationml/2006/ole">
              <mc:AlternateContent xmlns:mc="http://schemas.openxmlformats.org/markup-compatibility/2006">
                <mc:Choice xmlns:v="urn:schemas-microsoft-com:vml" Requires="v">
                  <p:oleObj spid="_x0000_s1894467" name="Equation" r:id="rId4" imgW="583947" imgH="253890" progId="Equation.DSMT4">
                    <p:embed/>
                  </p:oleObj>
                </mc:Choice>
                <mc:Fallback>
                  <p:oleObj name="Equation" r:id="rId4" imgW="583947" imgH="253890" progId="Equation.DSMT4">
                    <p:embed/>
                    <p:pic>
                      <p:nvPicPr>
                        <p:cNvPr id="39246" name="Object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0419"/>
                          <a:ext cx="593343" cy="25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47" name="Object 104"/>
            <p:cNvGraphicFramePr>
              <a:graphicFrameLocks noChangeAspect="1"/>
            </p:cNvGraphicFramePr>
            <p:nvPr/>
          </p:nvGraphicFramePr>
          <p:xfrm>
            <a:off x="937650" y="4637382"/>
            <a:ext cx="1136675" cy="264818"/>
          </p:xfrm>
          <a:graphic>
            <a:graphicData uri="http://schemas.openxmlformats.org/presentationml/2006/ole">
              <mc:AlternateContent xmlns:mc="http://schemas.openxmlformats.org/markup-compatibility/2006">
                <mc:Choice xmlns:v="urn:schemas-microsoft-com:vml" Requires="v">
                  <p:oleObj spid="_x0000_s1894468" name="Equation" r:id="rId6" imgW="1091726" imgH="253890" progId="Equation.DSMT4">
                    <p:embed/>
                  </p:oleObj>
                </mc:Choice>
                <mc:Fallback>
                  <p:oleObj name="Equation" r:id="rId6" imgW="1091726" imgH="253890" progId="Equation.DSMT4">
                    <p:embed/>
                    <p:pic>
                      <p:nvPicPr>
                        <p:cNvPr id="39247"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50" y="4637382"/>
                          <a:ext cx="1136675" cy="2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1" name="Straight Connector 110"/>
            <p:cNvCxnSpPr/>
            <p:nvPr/>
          </p:nvCxnSpPr>
          <p:spPr bwMode="auto">
            <a:xfrm>
              <a:off x="720725" y="3959225"/>
              <a:ext cx="519113" cy="5207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874838" y="3867150"/>
              <a:ext cx="312737" cy="312738"/>
            </a:xfrm>
            <a:prstGeom prst="line">
              <a:avLst/>
            </a:prstGeom>
            <a:ln w="57150">
              <a:solidFill>
                <a:srgbClr val="00B050"/>
              </a:solidFill>
              <a:prstDash val="sysDash"/>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auto">
            <a:xfrm>
              <a:off x="454025" y="3733800"/>
              <a:ext cx="942975" cy="338138"/>
            </a:xfrm>
            <a:prstGeom prst="rect">
              <a:avLst/>
            </a:prstGeom>
            <a:noFill/>
          </p:spPr>
          <p:txBody>
            <a:bodyPr>
              <a:spAutoFit/>
            </a:bodyPr>
            <a:lstStyle/>
            <a:p>
              <a:pPr eaLnBrk="1" hangingPunct="1">
                <a:defRPr/>
              </a:pPr>
              <a:r>
                <a:rPr lang="en-US" sz="1600" dirty="0" err="1">
                  <a:latin typeface="+mn-lt"/>
                </a:rPr>
                <a:t>C</a:t>
              </a:r>
              <a:r>
                <a:rPr lang="en-US" sz="1600" baseline="-25000" dirty="0" err="1">
                  <a:latin typeface="+mn-lt"/>
                </a:rPr>
                <a:t>Decap</a:t>
              </a:r>
              <a:endParaRPr lang="en-US" sz="1600" baseline="-25000" dirty="0">
                <a:latin typeface="+mn-lt"/>
              </a:endParaRPr>
            </a:p>
          </p:txBody>
        </p:sp>
        <p:grpSp>
          <p:nvGrpSpPr>
            <p:cNvPr id="15" name="Group 14"/>
            <p:cNvGrpSpPr/>
            <p:nvPr/>
          </p:nvGrpSpPr>
          <p:grpSpPr>
            <a:xfrm>
              <a:off x="1230016" y="3861138"/>
              <a:ext cx="1119733" cy="611188"/>
              <a:chOff x="1230313" y="3860800"/>
              <a:chExt cx="1119733" cy="611188"/>
            </a:xfrm>
          </p:grpSpPr>
          <p:cxnSp>
            <p:nvCxnSpPr>
              <p:cNvPr id="119" name="Straight Connector 118"/>
              <p:cNvCxnSpPr/>
              <p:nvPr/>
            </p:nvCxnSpPr>
            <p:spPr bwMode="auto">
              <a:xfrm flipH="1">
                <a:off x="1230313" y="3860800"/>
                <a:ext cx="650875" cy="6111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bwMode="auto">
              <a:xfrm>
                <a:off x="1299121" y="4076700"/>
                <a:ext cx="1050925"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PCB_EQ</a:t>
                </a:r>
              </a:p>
            </p:txBody>
          </p:sp>
        </p:grpSp>
        <p:sp>
          <p:nvSpPr>
            <p:cNvPr id="123" name="TextBox 122"/>
            <p:cNvSpPr txBox="1"/>
            <p:nvPr/>
          </p:nvSpPr>
          <p:spPr bwMode="auto">
            <a:xfrm>
              <a:off x="1830388" y="3624263"/>
              <a:ext cx="625473" cy="338137"/>
            </a:xfrm>
            <a:prstGeom prst="rect">
              <a:avLst/>
            </a:prstGeom>
            <a:noFill/>
          </p:spPr>
          <p:txBody>
            <a:bodyPr wrap="square">
              <a:spAutoFit/>
            </a:bodyPr>
            <a:lstStyle/>
            <a:p>
              <a:pPr eaLnBrk="1" hangingPunct="1">
                <a:defRPr/>
              </a:pPr>
              <a:r>
                <a:rPr lang="en-US" sz="1600" dirty="0" err="1">
                  <a:latin typeface="+mn-lt"/>
                </a:rPr>
                <a:t>C</a:t>
              </a:r>
              <a:r>
                <a:rPr lang="en-US" sz="1600" baseline="-25000" dirty="0" err="1">
                  <a:latin typeface="+mn-lt"/>
                </a:rPr>
                <a:t>Plane</a:t>
              </a:r>
              <a:endParaRPr lang="en-US" sz="1600" baseline="-25000" dirty="0">
                <a:latin typeface="+mn-lt"/>
              </a:endParaRPr>
            </a:p>
          </p:txBody>
        </p:sp>
        <p:cxnSp>
          <p:nvCxnSpPr>
            <p:cNvPr id="125" name="Straight Connector 124"/>
            <p:cNvCxnSpPr/>
            <p:nvPr/>
          </p:nvCxnSpPr>
          <p:spPr bwMode="auto">
            <a:xfrm>
              <a:off x="1231900"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2187575"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257" name="Object 126"/>
            <p:cNvGraphicFramePr>
              <a:graphicFrameLocks noChangeAspect="1"/>
            </p:cNvGraphicFramePr>
            <p:nvPr/>
          </p:nvGraphicFramePr>
          <p:xfrm>
            <a:off x="2198176" y="4378889"/>
            <a:ext cx="181966" cy="250895"/>
          </p:xfrm>
          <a:graphic>
            <a:graphicData uri="http://schemas.openxmlformats.org/presentationml/2006/ole">
              <mc:AlternateContent xmlns:mc="http://schemas.openxmlformats.org/markup-compatibility/2006">
                <mc:Choice xmlns:v="urn:schemas-microsoft-com:vml" Requires="v">
                  <p:oleObj spid="_x0000_s1894469" name="Equation" r:id="rId8" imgW="165028" imgH="228501" progId="Equation.DSMT4">
                    <p:embed/>
                  </p:oleObj>
                </mc:Choice>
                <mc:Fallback>
                  <p:oleObj name="Equation" r:id="rId8" imgW="165028" imgH="228501" progId="Equation.DSMT4">
                    <p:embed/>
                    <p:pic>
                      <p:nvPicPr>
                        <p:cNvPr id="39257"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176" y="4378889"/>
                          <a:ext cx="181966"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58" name="Object 127"/>
            <p:cNvGraphicFramePr>
              <a:graphicFrameLocks noChangeAspect="1"/>
            </p:cNvGraphicFramePr>
            <p:nvPr/>
          </p:nvGraphicFramePr>
          <p:xfrm>
            <a:off x="1266835" y="4387850"/>
            <a:ext cx="166727" cy="250895"/>
          </p:xfrm>
          <a:graphic>
            <a:graphicData uri="http://schemas.openxmlformats.org/presentationml/2006/ole">
              <mc:AlternateContent xmlns:mc="http://schemas.openxmlformats.org/markup-compatibility/2006">
                <mc:Choice xmlns:v="urn:schemas-microsoft-com:vml" Requires="v">
                  <p:oleObj spid="_x0000_s1894470" name="Equation" r:id="rId10" imgW="152334" imgH="228501" progId="Equation.DSMT4">
                    <p:embed/>
                  </p:oleObj>
                </mc:Choice>
                <mc:Fallback>
                  <p:oleObj name="Equation" r:id="rId10" imgW="152334" imgH="228501" progId="Equation.DSMT4">
                    <p:embed/>
                    <p:pic>
                      <p:nvPicPr>
                        <p:cNvPr id="39258" name="Object 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835" y="4387850"/>
                          <a:ext cx="166727"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0" name="Straight Connector 79"/>
            <p:cNvCxnSpPr/>
            <p:nvPr/>
          </p:nvCxnSpPr>
          <p:spPr bwMode="auto">
            <a:xfrm>
              <a:off x="2679700" y="3524250"/>
              <a:ext cx="0" cy="1193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74942" y="3830638"/>
              <a:ext cx="1071562" cy="402362"/>
              <a:chOff x="2074942" y="3830638"/>
              <a:chExt cx="1071562" cy="402362"/>
            </a:xfrm>
          </p:grpSpPr>
          <p:sp>
            <p:nvSpPr>
              <p:cNvPr id="124" name="TextBox 123"/>
              <p:cNvSpPr txBox="1"/>
              <p:nvPr/>
            </p:nvSpPr>
            <p:spPr bwMode="auto">
              <a:xfrm>
                <a:off x="2074942" y="3893275"/>
                <a:ext cx="1071562"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PCB_IC</a:t>
                </a:r>
              </a:p>
            </p:txBody>
          </p:sp>
          <p:cxnSp>
            <p:nvCxnSpPr>
              <p:cNvPr id="120" name="Straight Connector 119"/>
              <p:cNvCxnSpPr/>
              <p:nvPr/>
            </p:nvCxnSpPr>
            <p:spPr bwMode="auto">
              <a:xfrm flipH="1">
                <a:off x="2193925" y="3830638"/>
                <a:ext cx="319088" cy="3540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66" name="Down Arrow 565"/>
          <p:cNvSpPr/>
          <p:nvPr/>
        </p:nvSpPr>
        <p:spPr bwMode="auto">
          <a:xfrm>
            <a:off x="691138" y="1259306"/>
            <a:ext cx="1176337" cy="20320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567" name="Group 566"/>
          <p:cNvGrpSpPr/>
          <p:nvPr/>
        </p:nvGrpSpPr>
        <p:grpSpPr>
          <a:xfrm>
            <a:off x="-7336" y="1395831"/>
            <a:ext cx="3362817" cy="1685925"/>
            <a:chOff x="120650" y="1503363"/>
            <a:chExt cx="2954338" cy="1481137"/>
          </a:xfrm>
        </p:grpSpPr>
        <p:sp>
          <p:nvSpPr>
            <p:cNvPr id="568" name="Rectangle 567"/>
            <p:cNvSpPr/>
            <p:nvPr/>
          </p:nvSpPr>
          <p:spPr bwMode="auto">
            <a:xfrm>
              <a:off x="569913" y="1584325"/>
              <a:ext cx="2505075" cy="1312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9" name="Rectangle 80"/>
            <p:cNvSpPr>
              <a:spLocks noChangeArrowheads="1"/>
            </p:cNvSpPr>
            <p:nvPr/>
          </p:nvSpPr>
          <p:spPr bwMode="auto">
            <a:xfrm>
              <a:off x="569913" y="1635125"/>
              <a:ext cx="2501900"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0" name="Rectangle 80"/>
            <p:cNvSpPr>
              <a:spLocks noChangeArrowheads="1"/>
            </p:cNvSpPr>
            <p:nvPr/>
          </p:nvSpPr>
          <p:spPr bwMode="auto">
            <a:xfrm>
              <a:off x="569913" y="173513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1" name="Rectangle 80"/>
            <p:cNvSpPr>
              <a:spLocks noChangeArrowheads="1"/>
            </p:cNvSpPr>
            <p:nvPr/>
          </p:nvSpPr>
          <p:spPr bwMode="auto">
            <a:xfrm>
              <a:off x="569913" y="2224088"/>
              <a:ext cx="2503487" cy="396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2" name="Rectangle 571"/>
            <p:cNvSpPr/>
            <p:nvPr/>
          </p:nvSpPr>
          <p:spPr bwMode="auto">
            <a:xfrm>
              <a:off x="827088"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3" name="Rectangle 106"/>
            <p:cNvSpPr>
              <a:spLocks noChangeArrowheads="1"/>
            </p:cNvSpPr>
            <p:nvPr/>
          </p:nvSpPr>
          <p:spPr bwMode="auto">
            <a:xfrm>
              <a:off x="836613" y="1590675"/>
              <a:ext cx="39687"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4" name="Rectangle 80"/>
            <p:cNvSpPr>
              <a:spLocks noChangeArrowheads="1"/>
            </p:cNvSpPr>
            <p:nvPr/>
          </p:nvSpPr>
          <p:spPr bwMode="auto">
            <a:xfrm>
              <a:off x="569913" y="2395538"/>
              <a:ext cx="2503487"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5" name="Rectangle 80"/>
            <p:cNvSpPr>
              <a:spLocks noChangeArrowheads="1"/>
            </p:cNvSpPr>
            <p:nvPr/>
          </p:nvSpPr>
          <p:spPr bwMode="auto">
            <a:xfrm>
              <a:off x="566738" y="2813050"/>
              <a:ext cx="2503487"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6" name="Rectangle 575"/>
            <p:cNvSpPr/>
            <p:nvPr/>
          </p:nvSpPr>
          <p:spPr bwMode="auto">
            <a:xfrm>
              <a:off x="1076325"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7" name="Rectangle 106"/>
            <p:cNvSpPr>
              <a:spLocks noChangeArrowheads="1"/>
            </p:cNvSpPr>
            <p:nvPr/>
          </p:nvSpPr>
          <p:spPr bwMode="auto">
            <a:xfrm>
              <a:off x="1095375" y="1590675"/>
              <a:ext cx="39688"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8" name="Rectangle 577"/>
            <p:cNvSpPr/>
            <p:nvPr/>
          </p:nvSpPr>
          <p:spPr bwMode="auto">
            <a:xfrm>
              <a:off x="941388" y="1714500"/>
              <a:ext cx="39687"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9" name="Rectangle 578"/>
            <p:cNvSpPr/>
            <p:nvPr/>
          </p:nvSpPr>
          <p:spPr bwMode="auto">
            <a:xfrm>
              <a:off x="1325563"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0" name="Rectangle 106"/>
            <p:cNvSpPr>
              <a:spLocks noChangeArrowheads="1"/>
            </p:cNvSpPr>
            <p:nvPr/>
          </p:nvSpPr>
          <p:spPr bwMode="auto">
            <a:xfrm>
              <a:off x="1343025" y="1590675"/>
              <a:ext cx="31750"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1" name="Rectangle 580"/>
            <p:cNvSpPr/>
            <p:nvPr/>
          </p:nvSpPr>
          <p:spPr bwMode="auto">
            <a:xfrm>
              <a:off x="1201738" y="17145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2" name="Rectangle 581"/>
            <p:cNvSpPr/>
            <p:nvPr/>
          </p:nvSpPr>
          <p:spPr bwMode="auto">
            <a:xfrm>
              <a:off x="1574800"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3" name="Rectangle 106"/>
            <p:cNvSpPr>
              <a:spLocks noChangeArrowheads="1"/>
            </p:cNvSpPr>
            <p:nvPr/>
          </p:nvSpPr>
          <p:spPr bwMode="auto">
            <a:xfrm>
              <a:off x="1592263" y="1590675"/>
              <a:ext cx="39687"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4" name="Rectangle 583"/>
            <p:cNvSpPr/>
            <p:nvPr/>
          </p:nvSpPr>
          <p:spPr bwMode="auto">
            <a:xfrm>
              <a:off x="1449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5" name="Rectangle 584"/>
            <p:cNvSpPr/>
            <p:nvPr/>
          </p:nvSpPr>
          <p:spPr bwMode="auto">
            <a:xfrm>
              <a:off x="1449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6" name="Rectangle 585"/>
            <p:cNvSpPr/>
            <p:nvPr/>
          </p:nvSpPr>
          <p:spPr bwMode="auto">
            <a:xfrm>
              <a:off x="2474913" y="2095500"/>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7" name="Rectangle 106"/>
            <p:cNvSpPr>
              <a:spLocks noChangeArrowheads="1"/>
            </p:cNvSpPr>
            <p:nvPr/>
          </p:nvSpPr>
          <p:spPr bwMode="auto">
            <a:xfrm>
              <a:off x="2493963" y="1590675"/>
              <a:ext cx="36512"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8" name="Rectangle 587"/>
            <p:cNvSpPr/>
            <p:nvPr/>
          </p:nvSpPr>
          <p:spPr bwMode="auto">
            <a:xfrm>
              <a:off x="2752725" y="2101850"/>
              <a:ext cx="88900"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9" name="Rectangle 106"/>
            <p:cNvSpPr>
              <a:spLocks noChangeArrowheads="1"/>
            </p:cNvSpPr>
            <p:nvPr/>
          </p:nvSpPr>
          <p:spPr bwMode="auto">
            <a:xfrm>
              <a:off x="2771775" y="1593850"/>
              <a:ext cx="31750" cy="13001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0" name="Rectangle 80"/>
            <p:cNvSpPr>
              <a:spLocks noChangeArrowheads="1"/>
            </p:cNvSpPr>
            <p:nvPr/>
          </p:nvSpPr>
          <p:spPr bwMode="auto">
            <a:xfrm>
              <a:off x="566738" y="202088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1" name="Rectangle 590"/>
            <p:cNvSpPr/>
            <p:nvPr/>
          </p:nvSpPr>
          <p:spPr bwMode="auto">
            <a:xfrm>
              <a:off x="952500" y="163830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2" name="Rectangle 591"/>
            <p:cNvSpPr/>
            <p:nvPr/>
          </p:nvSpPr>
          <p:spPr bwMode="auto">
            <a:xfrm>
              <a:off x="952500" y="217328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3" name="Rectangle 592"/>
            <p:cNvSpPr/>
            <p:nvPr/>
          </p:nvSpPr>
          <p:spPr bwMode="auto">
            <a:xfrm>
              <a:off x="952500" y="237807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4" name="Rectangle 593"/>
            <p:cNvSpPr/>
            <p:nvPr/>
          </p:nvSpPr>
          <p:spPr bwMode="auto">
            <a:xfrm>
              <a:off x="952500" y="2760663"/>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5" name="Rectangle 58"/>
            <p:cNvSpPr/>
            <p:nvPr/>
          </p:nvSpPr>
          <p:spPr bwMode="auto">
            <a:xfrm>
              <a:off x="949325" y="20066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6" name="Rectangle 106"/>
            <p:cNvSpPr>
              <a:spLocks noChangeArrowheads="1"/>
            </p:cNvSpPr>
            <p:nvPr/>
          </p:nvSpPr>
          <p:spPr bwMode="auto">
            <a:xfrm>
              <a:off x="971550" y="1590675"/>
              <a:ext cx="36513"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7" name="Rectangle 596"/>
            <p:cNvSpPr/>
            <p:nvPr/>
          </p:nvSpPr>
          <p:spPr bwMode="auto">
            <a:xfrm>
              <a:off x="1201738" y="1636713"/>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8" name="Rectangle 597"/>
            <p:cNvSpPr/>
            <p:nvPr/>
          </p:nvSpPr>
          <p:spPr bwMode="auto">
            <a:xfrm>
              <a:off x="1201738" y="2173288"/>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9" name="Rectangle 598"/>
            <p:cNvSpPr/>
            <p:nvPr/>
          </p:nvSpPr>
          <p:spPr bwMode="auto">
            <a:xfrm>
              <a:off x="1201738" y="2378075"/>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0" name="Rectangle 599"/>
            <p:cNvSpPr/>
            <p:nvPr/>
          </p:nvSpPr>
          <p:spPr bwMode="auto">
            <a:xfrm>
              <a:off x="1201738" y="2760663"/>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1" name="Rectangle 68"/>
            <p:cNvSpPr/>
            <p:nvPr/>
          </p:nvSpPr>
          <p:spPr bwMode="auto">
            <a:xfrm>
              <a:off x="1196975" y="2006600"/>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2" name="Rectangle 106"/>
            <p:cNvSpPr>
              <a:spLocks noChangeArrowheads="1"/>
            </p:cNvSpPr>
            <p:nvPr/>
          </p:nvSpPr>
          <p:spPr bwMode="auto">
            <a:xfrm>
              <a:off x="1219200" y="1590675"/>
              <a:ext cx="38100"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3" name="Rectangle 602"/>
            <p:cNvSpPr/>
            <p:nvPr/>
          </p:nvSpPr>
          <p:spPr bwMode="auto">
            <a:xfrm>
              <a:off x="1449388" y="1638300"/>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4" name="Rectangle 603"/>
            <p:cNvSpPr/>
            <p:nvPr/>
          </p:nvSpPr>
          <p:spPr bwMode="auto">
            <a:xfrm>
              <a:off x="1449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5" name="Rectangle 604"/>
            <p:cNvSpPr/>
            <p:nvPr/>
          </p:nvSpPr>
          <p:spPr bwMode="auto">
            <a:xfrm>
              <a:off x="1449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6" name="Rectangle 78"/>
            <p:cNvSpPr/>
            <p:nvPr/>
          </p:nvSpPr>
          <p:spPr bwMode="auto">
            <a:xfrm>
              <a:off x="1444625" y="1970088"/>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7" name="Rectangle 106"/>
            <p:cNvSpPr>
              <a:spLocks noChangeArrowheads="1"/>
            </p:cNvSpPr>
            <p:nvPr/>
          </p:nvSpPr>
          <p:spPr bwMode="auto">
            <a:xfrm>
              <a:off x="1466850"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8" name="Rectangle 607"/>
            <p:cNvSpPr/>
            <p:nvPr/>
          </p:nvSpPr>
          <p:spPr bwMode="auto">
            <a:xfrm>
              <a:off x="2338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9" name="Rectangle 608"/>
            <p:cNvSpPr/>
            <p:nvPr/>
          </p:nvSpPr>
          <p:spPr bwMode="auto">
            <a:xfrm>
              <a:off x="2338388" y="1635125"/>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0" name="Rectangle 609"/>
            <p:cNvSpPr/>
            <p:nvPr/>
          </p:nvSpPr>
          <p:spPr bwMode="auto">
            <a:xfrm>
              <a:off x="2338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1" name="Rectangle 610"/>
            <p:cNvSpPr/>
            <p:nvPr/>
          </p:nvSpPr>
          <p:spPr bwMode="auto">
            <a:xfrm>
              <a:off x="2338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2" name="Rectangle 611"/>
            <p:cNvSpPr/>
            <p:nvPr/>
          </p:nvSpPr>
          <p:spPr bwMode="auto">
            <a:xfrm>
              <a:off x="2338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3" name="Rectangle 103"/>
            <p:cNvSpPr/>
            <p:nvPr/>
          </p:nvSpPr>
          <p:spPr bwMode="auto">
            <a:xfrm>
              <a:off x="2335213" y="196691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4" name="Rectangle 613"/>
            <p:cNvSpPr>
              <a:spLocks noChangeArrowheads="1"/>
            </p:cNvSpPr>
            <p:nvPr/>
          </p:nvSpPr>
          <p:spPr bwMode="auto">
            <a:xfrm>
              <a:off x="2357438" y="1590675"/>
              <a:ext cx="30162"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15" name="Rectangle 614"/>
            <p:cNvSpPr/>
            <p:nvPr/>
          </p:nvSpPr>
          <p:spPr bwMode="auto">
            <a:xfrm>
              <a:off x="2616200" y="1636713"/>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6" name="Rectangle 615"/>
            <p:cNvSpPr/>
            <p:nvPr/>
          </p:nvSpPr>
          <p:spPr bwMode="auto">
            <a:xfrm>
              <a:off x="2616200" y="1722438"/>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7" name="Rectangle 616"/>
            <p:cNvSpPr/>
            <p:nvPr/>
          </p:nvSpPr>
          <p:spPr bwMode="auto">
            <a:xfrm>
              <a:off x="2616200" y="217963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8" name="Rectangle 617"/>
            <p:cNvSpPr/>
            <p:nvPr/>
          </p:nvSpPr>
          <p:spPr bwMode="auto">
            <a:xfrm>
              <a:off x="2616200" y="2384425"/>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9" name="Rectangle 618"/>
            <p:cNvSpPr/>
            <p:nvPr/>
          </p:nvSpPr>
          <p:spPr bwMode="auto">
            <a:xfrm>
              <a:off x="2616200" y="276225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0" name="Rectangle 131"/>
            <p:cNvSpPr/>
            <p:nvPr/>
          </p:nvSpPr>
          <p:spPr bwMode="auto">
            <a:xfrm>
              <a:off x="2613025" y="196532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1" name="Rectangle 620"/>
            <p:cNvSpPr>
              <a:spLocks noChangeArrowheads="1"/>
            </p:cNvSpPr>
            <p:nvPr/>
          </p:nvSpPr>
          <p:spPr bwMode="auto">
            <a:xfrm>
              <a:off x="2635250" y="1593850"/>
              <a:ext cx="39688" cy="130810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22" name="Group 129"/>
            <p:cNvGrpSpPr>
              <a:grpSpLocks/>
            </p:cNvGrpSpPr>
            <p:nvPr/>
          </p:nvGrpSpPr>
          <p:grpSpPr bwMode="auto">
            <a:xfrm>
              <a:off x="2353564" y="1522123"/>
              <a:ext cx="185312" cy="76120"/>
              <a:chOff x="4707931" y="1539831"/>
              <a:chExt cx="369303" cy="163813"/>
            </a:xfrm>
          </p:grpSpPr>
          <p:sp>
            <p:nvSpPr>
              <p:cNvPr id="664" name="Rectangle 663"/>
              <p:cNvSpPr/>
              <p:nvPr/>
            </p:nvSpPr>
            <p:spPr>
              <a:xfrm>
                <a:off x="4725141" y="1540455"/>
                <a:ext cx="310041" cy="1332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5" name="Rectangle 664"/>
              <p:cNvSpPr/>
              <p:nvPr/>
            </p:nvSpPr>
            <p:spPr>
              <a:xfrm>
                <a:off x="4709324"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6" name="Rectangle 665"/>
              <p:cNvSpPr/>
              <p:nvPr/>
            </p:nvSpPr>
            <p:spPr>
              <a:xfrm>
                <a:off x="4968746"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23" name="Rectangle 80"/>
            <p:cNvSpPr>
              <a:spLocks noChangeArrowheads="1"/>
            </p:cNvSpPr>
            <p:nvPr/>
          </p:nvSpPr>
          <p:spPr bwMode="auto">
            <a:xfrm>
              <a:off x="2754313" y="2884487"/>
              <a:ext cx="90487"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4" name="Rectangle 80"/>
            <p:cNvSpPr>
              <a:spLocks noChangeArrowheads="1"/>
            </p:cNvSpPr>
            <p:nvPr/>
          </p:nvSpPr>
          <p:spPr bwMode="auto">
            <a:xfrm>
              <a:off x="2608263" y="2884487"/>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5" name="Rectangle 80"/>
            <p:cNvSpPr>
              <a:spLocks noChangeArrowheads="1"/>
            </p:cNvSpPr>
            <p:nvPr/>
          </p:nvSpPr>
          <p:spPr bwMode="auto">
            <a:xfrm>
              <a:off x="2474913" y="15843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6" name="Rectangle 80"/>
            <p:cNvSpPr>
              <a:spLocks noChangeArrowheads="1"/>
            </p:cNvSpPr>
            <p:nvPr/>
          </p:nvSpPr>
          <p:spPr bwMode="auto">
            <a:xfrm>
              <a:off x="2330450" y="15843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7" name="Rectangle 80"/>
            <p:cNvSpPr>
              <a:spLocks noChangeArrowheads="1"/>
            </p:cNvSpPr>
            <p:nvPr/>
          </p:nvSpPr>
          <p:spPr bwMode="auto">
            <a:xfrm>
              <a:off x="812800" y="2879725"/>
              <a:ext cx="90488"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8" name="Rectangle 80"/>
            <p:cNvSpPr>
              <a:spLocks noChangeArrowheads="1"/>
            </p:cNvSpPr>
            <p:nvPr/>
          </p:nvSpPr>
          <p:spPr bwMode="auto">
            <a:xfrm>
              <a:off x="938213"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9" name="Rectangle 80"/>
            <p:cNvSpPr>
              <a:spLocks noChangeArrowheads="1"/>
            </p:cNvSpPr>
            <p:nvPr/>
          </p:nvSpPr>
          <p:spPr bwMode="auto">
            <a:xfrm>
              <a:off x="106997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0" name="Rectangle 80"/>
            <p:cNvSpPr>
              <a:spLocks noChangeArrowheads="1"/>
            </p:cNvSpPr>
            <p:nvPr/>
          </p:nvSpPr>
          <p:spPr bwMode="auto">
            <a:xfrm>
              <a:off x="1196975" y="2879725"/>
              <a:ext cx="90488"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1" name="Rectangle 80"/>
            <p:cNvSpPr>
              <a:spLocks noChangeArrowheads="1"/>
            </p:cNvSpPr>
            <p:nvPr/>
          </p:nvSpPr>
          <p:spPr bwMode="auto">
            <a:xfrm>
              <a:off x="1308100"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2" name="Rectangle 80"/>
            <p:cNvSpPr>
              <a:spLocks noChangeArrowheads="1"/>
            </p:cNvSpPr>
            <p:nvPr/>
          </p:nvSpPr>
          <p:spPr bwMode="auto">
            <a:xfrm>
              <a:off x="1435100"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33" name="Group 149"/>
            <p:cNvGrpSpPr>
              <a:grpSpLocks/>
            </p:cNvGrpSpPr>
            <p:nvPr/>
          </p:nvGrpSpPr>
          <p:grpSpPr bwMode="auto">
            <a:xfrm>
              <a:off x="820117" y="2902030"/>
              <a:ext cx="185312" cy="76120"/>
              <a:chOff x="4707931" y="1539831"/>
              <a:chExt cx="369303" cy="163813"/>
            </a:xfrm>
          </p:grpSpPr>
          <p:sp>
            <p:nvSpPr>
              <p:cNvPr id="661" name="Rectangle 660"/>
              <p:cNvSpPr/>
              <p:nvPr/>
            </p:nvSpPr>
            <p:spPr>
              <a:xfrm>
                <a:off x="47281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2" name="Rectangle 661"/>
              <p:cNvSpPr/>
              <p:nvPr/>
            </p:nvSpPr>
            <p:spPr>
              <a:xfrm>
                <a:off x="4709169"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3" name="Rectangle 662"/>
              <p:cNvSpPr/>
              <p:nvPr/>
            </p:nvSpPr>
            <p:spPr>
              <a:xfrm>
                <a:off x="4968591"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4" name="Group 153"/>
            <p:cNvGrpSpPr>
              <a:grpSpLocks/>
            </p:cNvGrpSpPr>
            <p:nvPr/>
          </p:nvGrpSpPr>
          <p:grpSpPr bwMode="auto">
            <a:xfrm>
              <a:off x="1083020" y="2902030"/>
              <a:ext cx="185312" cy="76120"/>
              <a:chOff x="4707931" y="1539831"/>
              <a:chExt cx="369303" cy="163813"/>
            </a:xfrm>
          </p:grpSpPr>
          <p:sp>
            <p:nvSpPr>
              <p:cNvPr id="658" name="Rectangle 657"/>
              <p:cNvSpPr/>
              <p:nvPr/>
            </p:nvSpPr>
            <p:spPr>
              <a:xfrm>
                <a:off x="4726226" y="1539659"/>
                <a:ext cx="306878"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9" name="Rectangle 658"/>
              <p:cNvSpPr/>
              <p:nvPr/>
            </p:nvSpPr>
            <p:spPr>
              <a:xfrm>
                <a:off x="4707243"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0" name="Rectangle 659"/>
              <p:cNvSpPr/>
              <p:nvPr/>
            </p:nvSpPr>
            <p:spPr>
              <a:xfrm>
                <a:off x="4966666"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5" name="Group 157"/>
            <p:cNvGrpSpPr>
              <a:grpSpLocks/>
            </p:cNvGrpSpPr>
            <p:nvPr/>
          </p:nvGrpSpPr>
          <p:grpSpPr bwMode="auto">
            <a:xfrm>
              <a:off x="1325042" y="2902030"/>
              <a:ext cx="185312" cy="76120"/>
              <a:chOff x="4707931" y="1539831"/>
              <a:chExt cx="369303" cy="163813"/>
            </a:xfrm>
          </p:grpSpPr>
          <p:sp>
            <p:nvSpPr>
              <p:cNvPr id="655" name="Rectangle 654"/>
              <p:cNvSpPr/>
              <p:nvPr/>
            </p:nvSpPr>
            <p:spPr>
              <a:xfrm>
                <a:off x="47279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6" name="Rectangle 655"/>
              <p:cNvSpPr/>
              <p:nvPr/>
            </p:nvSpPr>
            <p:spPr>
              <a:xfrm>
                <a:off x="4708969"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7" name="Rectangle 656"/>
              <p:cNvSpPr/>
              <p:nvPr/>
            </p:nvSpPr>
            <p:spPr>
              <a:xfrm>
                <a:off x="4965227"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36" name="Rectangle 635"/>
            <p:cNvSpPr/>
            <p:nvPr/>
          </p:nvSpPr>
          <p:spPr bwMode="auto">
            <a:xfrm>
              <a:off x="1701800" y="1635125"/>
              <a:ext cx="87313" cy="1635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7" name="Rectangle 636"/>
            <p:cNvSpPr/>
            <p:nvPr/>
          </p:nvSpPr>
          <p:spPr bwMode="auto">
            <a:xfrm>
              <a:off x="1701800" y="1927225"/>
              <a:ext cx="87313" cy="966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8" name="Rectangle 106"/>
            <p:cNvSpPr>
              <a:spLocks noChangeArrowheads="1"/>
            </p:cNvSpPr>
            <p:nvPr/>
          </p:nvSpPr>
          <p:spPr bwMode="auto">
            <a:xfrm>
              <a:off x="1717675"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9" name="Rectangle 106"/>
            <p:cNvSpPr>
              <a:spLocks noChangeArrowheads="1"/>
            </p:cNvSpPr>
            <p:nvPr/>
          </p:nvSpPr>
          <p:spPr bwMode="auto">
            <a:xfrm>
              <a:off x="569913" y="2128838"/>
              <a:ext cx="2503487" cy="4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0" name="Rectangle 80"/>
            <p:cNvSpPr>
              <a:spLocks noChangeArrowheads="1"/>
            </p:cNvSpPr>
            <p:nvPr/>
          </p:nvSpPr>
          <p:spPr bwMode="auto">
            <a:xfrm>
              <a:off x="1703388"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1" name="Rectangle 80"/>
            <p:cNvSpPr>
              <a:spLocks noChangeArrowheads="1"/>
            </p:cNvSpPr>
            <p:nvPr/>
          </p:nvSpPr>
          <p:spPr bwMode="auto">
            <a:xfrm>
              <a:off x="157162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42" name="Group 183"/>
            <p:cNvGrpSpPr>
              <a:grpSpLocks/>
            </p:cNvGrpSpPr>
            <p:nvPr/>
          </p:nvGrpSpPr>
          <p:grpSpPr bwMode="auto">
            <a:xfrm>
              <a:off x="1587846" y="2902030"/>
              <a:ext cx="185312" cy="76120"/>
              <a:chOff x="4707931" y="1539831"/>
              <a:chExt cx="369303" cy="163813"/>
            </a:xfrm>
          </p:grpSpPr>
          <p:sp>
            <p:nvSpPr>
              <p:cNvPr id="652" name="Rectangle 651"/>
              <p:cNvSpPr/>
              <p:nvPr/>
            </p:nvSpPr>
            <p:spPr>
              <a:xfrm>
                <a:off x="4726224" y="1539659"/>
                <a:ext cx="310041"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3" name="Rectangle 652"/>
              <p:cNvSpPr/>
              <p:nvPr/>
            </p:nvSpPr>
            <p:spPr>
              <a:xfrm>
                <a:off x="4707241"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4" name="Rectangle 653"/>
              <p:cNvSpPr/>
              <p:nvPr/>
            </p:nvSpPr>
            <p:spPr>
              <a:xfrm>
                <a:off x="4969828"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43" name="TextBox 16"/>
            <p:cNvSpPr txBox="1">
              <a:spLocks noChangeArrowheads="1"/>
            </p:cNvSpPr>
            <p:nvPr/>
          </p:nvSpPr>
          <p:spPr bwMode="auto">
            <a:xfrm>
              <a:off x="120650" y="1503363"/>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GND1</a:t>
              </a:r>
              <a:endParaRPr lang="en-US" altLang="en-US" sz="1000" dirty="0">
                <a:latin typeface="+mn-lt"/>
              </a:endParaRPr>
            </a:p>
          </p:txBody>
        </p:sp>
        <p:sp>
          <p:nvSpPr>
            <p:cNvPr id="644" name="TextBox 16"/>
            <p:cNvSpPr txBox="1">
              <a:spLocks noChangeArrowheads="1"/>
            </p:cNvSpPr>
            <p:nvPr/>
          </p:nvSpPr>
          <p:spPr bwMode="auto">
            <a:xfrm>
              <a:off x="120650" y="1898650"/>
              <a:ext cx="617538" cy="25241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GND3</a:t>
              </a:r>
              <a:endParaRPr lang="en-US" altLang="en-US" sz="1000" dirty="0">
                <a:latin typeface="+mn-lt"/>
              </a:endParaRPr>
            </a:p>
          </p:txBody>
        </p:sp>
        <p:sp>
          <p:nvSpPr>
            <p:cNvPr id="645" name="TextBox 16"/>
            <p:cNvSpPr txBox="1">
              <a:spLocks noChangeArrowheads="1"/>
            </p:cNvSpPr>
            <p:nvPr/>
          </p:nvSpPr>
          <p:spPr bwMode="auto">
            <a:xfrm>
              <a:off x="120650" y="202088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PWR</a:t>
              </a:r>
              <a:endParaRPr lang="en-US" altLang="en-US" sz="1000" dirty="0">
                <a:latin typeface="+mn-lt"/>
              </a:endParaRPr>
            </a:p>
          </p:txBody>
        </p:sp>
        <p:sp>
          <p:nvSpPr>
            <p:cNvPr id="646" name="TextBox 16"/>
            <p:cNvSpPr txBox="1">
              <a:spLocks noChangeArrowheads="1"/>
            </p:cNvSpPr>
            <p:nvPr/>
          </p:nvSpPr>
          <p:spPr bwMode="auto">
            <a:xfrm>
              <a:off x="120650" y="212883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GND4</a:t>
              </a:r>
              <a:endParaRPr lang="en-US" altLang="en-US" sz="1000" dirty="0">
                <a:latin typeface="+mn-lt"/>
              </a:endParaRPr>
            </a:p>
          </p:txBody>
        </p:sp>
        <p:sp>
          <p:nvSpPr>
            <p:cNvPr id="647" name="TextBox 16"/>
            <p:cNvSpPr txBox="1">
              <a:spLocks noChangeArrowheads="1"/>
            </p:cNvSpPr>
            <p:nvPr/>
          </p:nvSpPr>
          <p:spPr bwMode="auto">
            <a:xfrm>
              <a:off x="120650" y="2693988"/>
              <a:ext cx="617538" cy="254000"/>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GND6</a:t>
              </a:r>
              <a:endParaRPr lang="en-US" altLang="en-US" sz="1000" dirty="0">
                <a:latin typeface="+mn-lt"/>
              </a:endParaRPr>
            </a:p>
          </p:txBody>
        </p:sp>
        <p:grpSp>
          <p:nvGrpSpPr>
            <p:cNvPr id="648" name="Group 647"/>
            <p:cNvGrpSpPr/>
            <p:nvPr/>
          </p:nvGrpSpPr>
          <p:grpSpPr>
            <a:xfrm>
              <a:off x="2628899" y="2908300"/>
              <a:ext cx="187325" cy="76200"/>
              <a:chOff x="1739900" y="3054350"/>
              <a:chExt cx="187325" cy="76200"/>
            </a:xfrm>
          </p:grpSpPr>
          <p:sp>
            <p:nvSpPr>
              <p:cNvPr id="649" name="Rectangle 648"/>
              <p:cNvSpPr/>
              <p:nvPr/>
            </p:nvSpPr>
            <p:spPr bwMode="auto">
              <a:xfrm>
                <a:off x="1749425" y="3054350"/>
                <a:ext cx="155575" cy="746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0" name="Rectangle 649"/>
              <p:cNvSpPr/>
              <p:nvPr/>
            </p:nvSpPr>
            <p:spPr bwMode="auto">
              <a:xfrm>
                <a:off x="1739900" y="3055938"/>
                <a:ext cx="55563"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1" name="Rectangle 650"/>
              <p:cNvSpPr/>
              <p:nvPr/>
            </p:nvSpPr>
            <p:spPr bwMode="auto">
              <a:xfrm>
                <a:off x="1871663" y="3055938"/>
                <a:ext cx="55562"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grpSp>
        <p:nvGrpSpPr>
          <p:cNvPr id="991" name="Group 990"/>
          <p:cNvGrpSpPr/>
          <p:nvPr/>
        </p:nvGrpSpPr>
        <p:grpSpPr>
          <a:xfrm>
            <a:off x="243965" y="1219200"/>
            <a:ext cx="3352253" cy="1981492"/>
            <a:chOff x="243965" y="1219200"/>
            <a:chExt cx="3352253" cy="1981492"/>
          </a:xfrm>
        </p:grpSpPr>
        <p:grpSp>
          <p:nvGrpSpPr>
            <p:cNvPr id="992" name="Group 991"/>
            <p:cNvGrpSpPr/>
            <p:nvPr/>
          </p:nvGrpSpPr>
          <p:grpSpPr>
            <a:xfrm>
              <a:off x="2496244" y="1219200"/>
              <a:ext cx="1099974" cy="322591"/>
              <a:chOff x="2496244" y="1269582"/>
              <a:chExt cx="1099974" cy="322591"/>
            </a:xfrm>
          </p:grpSpPr>
          <p:sp>
            <p:nvSpPr>
              <p:cNvPr id="1011" name="Rounded Rectangle 1010"/>
              <p:cNvSpPr>
                <a:spLocks noChangeArrowheads="1"/>
              </p:cNvSpPr>
              <p:nvPr/>
            </p:nvSpPr>
            <p:spPr bwMode="auto">
              <a:xfrm>
                <a:off x="2496244" y="1529826"/>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2" name="TextBox 1011"/>
              <p:cNvSpPr txBox="1"/>
              <p:nvPr/>
            </p:nvSpPr>
            <p:spPr>
              <a:xfrm>
                <a:off x="2704043" y="1269582"/>
                <a:ext cx="892175" cy="306388"/>
              </a:xfrm>
              <a:prstGeom prst="rect">
                <a:avLst/>
              </a:prstGeom>
              <a:noFill/>
            </p:spPr>
            <p:txBody>
              <a:bodyPr>
                <a:spAutoFit/>
              </a:bodyPr>
              <a:lstStyle/>
              <a:p>
                <a:pPr>
                  <a:defRPr/>
                </a:pPr>
                <a:r>
                  <a:rPr lang="en-US" sz="1400" b="1">
                    <a:latin typeface="+mj-lt"/>
                    <a:cs typeface="Arial" charset="0"/>
                  </a:rPr>
                  <a:t>L</a:t>
                </a:r>
                <a:r>
                  <a:rPr lang="en-US" sz="1400" b="1" baseline="-25000">
                    <a:latin typeface="+mj-lt"/>
                    <a:cs typeface="Arial" charset="0"/>
                  </a:rPr>
                  <a:t>above</a:t>
                </a:r>
                <a:endParaRPr lang="en-US" sz="1400" b="1" baseline="-25000" dirty="0">
                  <a:latin typeface="+mj-lt"/>
                  <a:cs typeface="Arial" charset="0"/>
                </a:endParaRPr>
              </a:p>
            </p:txBody>
          </p:sp>
        </p:grpSp>
        <p:grpSp>
          <p:nvGrpSpPr>
            <p:cNvPr id="993" name="Group 992"/>
            <p:cNvGrpSpPr/>
            <p:nvPr/>
          </p:nvGrpSpPr>
          <p:grpSpPr>
            <a:xfrm>
              <a:off x="243965" y="2883192"/>
              <a:ext cx="1710796" cy="317500"/>
              <a:chOff x="243965" y="2933574"/>
              <a:chExt cx="1710796" cy="317500"/>
            </a:xfrm>
          </p:grpSpPr>
          <p:sp>
            <p:nvSpPr>
              <p:cNvPr id="1009" name="Rounded Rectangle 1008"/>
              <p:cNvSpPr>
                <a:spLocks noChangeArrowheads="1"/>
              </p:cNvSpPr>
              <p:nvPr/>
            </p:nvSpPr>
            <p:spPr bwMode="auto">
              <a:xfrm>
                <a:off x="746954" y="2970166"/>
                <a:ext cx="1207807" cy="7113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0" name="TextBox 1009"/>
              <p:cNvSpPr txBox="1"/>
              <p:nvPr/>
            </p:nvSpPr>
            <p:spPr>
              <a:xfrm>
                <a:off x="243965" y="2933574"/>
                <a:ext cx="882650" cy="317500"/>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7" name="Group 996"/>
            <p:cNvGrpSpPr/>
            <p:nvPr/>
          </p:nvGrpSpPr>
          <p:grpSpPr>
            <a:xfrm>
              <a:off x="2277349" y="2851681"/>
              <a:ext cx="892175" cy="306388"/>
              <a:chOff x="2277349" y="2902063"/>
              <a:chExt cx="892175" cy="306388"/>
            </a:xfrm>
          </p:grpSpPr>
          <p:sp>
            <p:nvSpPr>
              <p:cNvPr id="1001" name="Rounded Rectangle 1000"/>
              <p:cNvSpPr>
                <a:spLocks noChangeArrowheads="1"/>
              </p:cNvSpPr>
              <p:nvPr/>
            </p:nvSpPr>
            <p:spPr bwMode="auto">
              <a:xfrm>
                <a:off x="2808317" y="2977573"/>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2" name="TextBox 1001"/>
              <p:cNvSpPr txBox="1"/>
              <p:nvPr/>
            </p:nvSpPr>
            <p:spPr>
              <a:xfrm>
                <a:off x="2277349" y="2902063"/>
                <a:ext cx="892175" cy="306388"/>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grpSp>
        <p:nvGrpSpPr>
          <p:cNvPr id="1015" name="Group 1014"/>
          <p:cNvGrpSpPr/>
          <p:nvPr/>
        </p:nvGrpSpPr>
        <p:grpSpPr>
          <a:xfrm>
            <a:off x="745029" y="1580609"/>
            <a:ext cx="1214986" cy="403581"/>
            <a:chOff x="739775" y="1638940"/>
            <a:chExt cx="1214986" cy="403581"/>
          </a:xfrm>
        </p:grpSpPr>
        <p:sp>
          <p:nvSpPr>
            <p:cNvPr id="1016" name="TextBox 1015"/>
            <p:cNvSpPr txBox="1"/>
            <p:nvPr/>
          </p:nvSpPr>
          <p:spPr>
            <a:xfrm>
              <a:off x="863635" y="1683421"/>
              <a:ext cx="749300" cy="317500"/>
            </a:xfrm>
            <a:prstGeom prst="rect">
              <a:avLst/>
            </a:prstGeom>
            <a:noFill/>
          </p:spPr>
          <p:txBody>
            <a:bodyPr>
              <a:spAutoFit/>
            </a:bodyPr>
            <a:lstStyle/>
            <a:p>
              <a:pPr>
                <a:defRPr/>
              </a:pPr>
              <a:r>
                <a:rPr lang="en-US" sz="1400" b="1" dirty="0">
                  <a:latin typeface="+mj-lt"/>
                  <a:cs typeface="Arial" charset="0"/>
                </a:rPr>
                <a:t>L</a:t>
              </a:r>
              <a:r>
                <a:rPr lang="en-US" sz="1400" b="1" baseline="-25000" dirty="0">
                  <a:latin typeface="+mj-lt"/>
                  <a:cs typeface="Arial" charset="0"/>
                </a:rPr>
                <a:t>PCB_IC</a:t>
              </a:r>
            </a:p>
          </p:txBody>
        </p:sp>
        <p:sp>
          <p:nvSpPr>
            <p:cNvPr id="1017" name="Rounded Rectangle 1016"/>
            <p:cNvSpPr>
              <a:spLocks noChangeArrowheads="1"/>
            </p:cNvSpPr>
            <p:nvPr/>
          </p:nvSpPr>
          <p:spPr bwMode="auto">
            <a:xfrm>
              <a:off x="739775" y="1638940"/>
              <a:ext cx="1214986" cy="403581"/>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020" name="Group 1019"/>
          <p:cNvGrpSpPr/>
          <p:nvPr/>
        </p:nvGrpSpPr>
        <p:grpSpPr>
          <a:xfrm>
            <a:off x="2235522" y="1580609"/>
            <a:ext cx="1061007" cy="394548"/>
            <a:chOff x="2230268" y="1638940"/>
            <a:chExt cx="1061007" cy="394548"/>
          </a:xfrm>
        </p:grpSpPr>
        <p:sp>
          <p:nvSpPr>
            <p:cNvPr id="1120" name="TextBox 1119"/>
            <p:cNvSpPr txBox="1"/>
            <p:nvPr/>
          </p:nvSpPr>
          <p:spPr>
            <a:xfrm>
              <a:off x="2230268" y="1661591"/>
              <a:ext cx="1061007"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sp>
          <p:nvSpPr>
            <p:cNvPr id="1360" name="Rounded Rectangle 1359"/>
            <p:cNvSpPr>
              <a:spLocks noChangeArrowheads="1"/>
            </p:cNvSpPr>
            <p:nvPr/>
          </p:nvSpPr>
          <p:spPr bwMode="auto">
            <a:xfrm>
              <a:off x="2461303" y="1638940"/>
              <a:ext cx="350272" cy="394548"/>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366" name="Group 1365"/>
          <p:cNvGrpSpPr/>
          <p:nvPr/>
        </p:nvGrpSpPr>
        <p:grpSpPr>
          <a:xfrm>
            <a:off x="746648" y="2251976"/>
            <a:ext cx="1255810" cy="630557"/>
            <a:chOff x="741394" y="2310307"/>
            <a:chExt cx="1255810" cy="630557"/>
          </a:xfrm>
        </p:grpSpPr>
        <p:sp>
          <p:nvSpPr>
            <p:cNvPr id="1369" name="Rounded Rectangle 1368"/>
            <p:cNvSpPr>
              <a:spLocks noChangeArrowheads="1"/>
            </p:cNvSpPr>
            <p:nvPr/>
          </p:nvSpPr>
          <p:spPr bwMode="auto">
            <a:xfrm>
              <a:off x="741394" y="2310307"/>
              <a:ext cx="1242504"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372" name="TextBox 1371"/>
            <p:cNvSpPr txBox="1"/>
            <p:nvPr/>
          </p:nvSpPr>
          <p:spPr>
            <a:xfrm>
              <a:off x="960590" y="2525507"/>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375" name="Group 1374"/>
          <p:cNvGrpSpPr/>
          <p:nvPr/>
        </p:nvGrpSpPr>
        <p:grpSpPr>
          <a:xfrm>
            <a:off x="2458885" y="2251976"/>
            <a:ext cx="1036614" cy="630557"/>
            <a:chOff x="2453631" y="2310307"/>
            <a:chExt cx="1036614" cy="630557"/>
          </a:xfrm>
        </p:grpSpPr>
        <p:sp>
          <p:nvSpPr>
            <p:cNvPr id="1398" name="Rounded Rectangle 1397"/>
            <p:cNvSpPr>
              <a:spLocks noChangeArrowheads="1"/>
            </p:cNvSpPr>
            <p:nvPr/>
          </p:nvSpPr>
          <p:spPr bwMode="auto">
            <a:xfrm>
              <a:off x="2793109" y="2310307"/>
              <a:ext cx="341581"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12" name="TextBox 1411"/>
            <p:cNvSpPr txBox="1"/>
            <p:nvPr/>
          </p:nvSpPr>
          <p:spPr>
            <a:xfrm>
              <a:off x="2453631" y="2577574"/>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415" name="Group 1414"/>
          <p:cNvGrpSpPr/>
          <p:nvPr/>
        </p:nvGrpSpPr>
        <p:grpSpPr>
          <a:xfrm>
            <a:off x="696540" y="1923901"/>
            <a:ext cx="2602158" cy="307777"/>
            <a:chOff x="691286" y="1982232"/>
            <a:chExt cx="2602158" cy="307777"/>
          </a:xfrm>
        </p:grpSpPr>
        <p:sp>
          <p:nvSpPr>
            <p:cNvPr id="1418" name="Rounded Rectangle 1417"/>
            <p:cNvSpPr>
              <a:spLocks noChangeArrowheads="1"/>
            </p:cNvSpPr>
            <p:nvPr/>
          </p:nvSpPr>
          <p:spPr bwMode="auto">
            <a:xfrm>
              <a:off x="691286" y="2070275"/>
              <a:ext cx="2443404" cy="208923"/>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21" name="TextBox 1420"/>
            <p:cNvSpPr txBox="1"/>
            <p:nvPr/>
          </p:nvSpPr>
          <p:spPr>
            <a:xfrm>
              <a:off x="1783995" y="1982232"/>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graphicFrame>
        <p:nvGraphicFramePr>
          <p:cNvPr id="287" name="Object 126"/>
          <p:cNvGraphicFramePr>
            <a:graphicFrameLocks noChangeAspect="1"/>
          </p:cNvGraphicFramePr>
          <p:nvPr/>
        </p:nvGraphicFramePr>
        <p:xfrm>
          <a:off x="6546850" y="1474788"/>
          <a:ext cx="306388" cy="325437"/>
        </p:xfrm>
        <a:graphic>
          <a:graphicData uri="http://schemas.openxmlformats.org/presentationml/2006/ole">
            <mc:AlternateContent xmlns:mc="http://schemas.openxmlformats.org/markup-compatibility/2006">
              <mc:Choice xmlns:v="urn:schemas-microsoft-com:vml" Requires="v">
                <p:oleObj spid="_x0000_s1894471" name="Equation" r:id="rId12" imgW="177480" imgH="228600" progId="Equation.DSMT4">
                  <p:embed/>
                </p:oleObj>
              </mc:Choice>
              <mc:Fallback>
                <p:oleObj name="Equation" r:id="rId12" imgW="177480" imgH="228600" progId="Equation.DSMT4">
                  <p:embed/>
                  <p:pic>
                    <p:nvPicPr>
                      <p:cNvPr id="287" name="Object 126"/>
                      <p:cNvPicPr>
                        <a:picLocks noChangeAspect="1" noChangeArrowheads="1"/>
                      </p:cNvPicPr>
                      <p:nvPr/>
                    </p:nvPicPr>
                    <p:blipFill>
                      <a:blip r:embed="rId13"/>
                      <a:srcRect/>
                      <a:stretch>
                        <a:fillRect/>
                      </a:stretch>
                    </p:blipFill>
                    <p:spPr bwMode="auto">
                      <a:xfrm>
                        <a:off x="6546850" y="1474788"/>
                        <a:ext cx="30638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8" name="Picture 287"/>
          <p:cNvPicPr>
            <a:picLocks noChangeAspect="1"/>
          </p:cNvPicPr>
          <p:nvPr/>
        </p:nvPicPr>
        <p:blipFill>
          <a:blip r:embed="rId14"/>
          <a:stretch>
            <a:fillRect/>
          </a:stretch>
        </p:blipFill>
        <p:spPr>
          <a:xfrm>
            <a:off x="1211636" y="3625259"/>
            <a:ext cx="5202824" cy="2604104"/>
          </a:xfrm>
          <a:prstGeom prst="rect">
            <a:avLst/>
          </a:prstGeom>
        </p:spPr>
      </p:pic>
      <p:cxnSp>
        <p:nvCxnSpPr>
          <p:cNvPr id="170" name="Straight Connector 169"/>
          <p:cNvCxnSpPr/>
          <p:nvPr/>
        </p:nvCxnSpPr>
        <p:spPr bwMode="auto">
          <a:xfrm flipH="1">
            <a:off x="3406604" y="4574754"/>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1" name="Straight Connector 170"/>
          <p:cNvCxnSpPr/>
          <p:nvPr/>
        </p:nvCxnSpPr>
        <p:spPr bwMode="auto">
          <a:xfrm>
            <a:off x="3445590" y="4546400"/>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2" name="TextBox 171"/>
          <p:cNvSpPr txBox="1"/>
          <p:nvPr/>
        </p:nvSpPr>
        <p:spPr>
          <a:xfrm>
            <a:off x="3576725" y="4574754"/>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cxnSp>
        <p:nvCxnSpPr>
          <p:cNvPr id="173" name="Straight Connector 172"/>
          <p:cNvCxnSpPr/>
          <p:nvPr/>
        </p:nvCxnSpPr>
        <p:spPr bwMode="auto">
          <a:xfrm flipH="1">
            <a:off x="1947012" y="4599575"/>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4" name="Straight Connector 173"/>
          <p:cNvCxnSpPr/>
          <p:nvPr/>
        </p:nvCxnSpPr>
        <p:spPr bwMode="auto">
          <a:xfrm>
            <a:off x="1985998" y="4571221"/>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5" name="TextBox 174"/>
          <p:cNvSpPr txBox="1"/>
          <p:nvPr/>
        </p:nvSpPr>
        <p:spPr>
          <a:xfrm>
            <a:off x="2117133" y="4599575"/>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cxnSp>
        <p:nvCxnSpPr>
          <p:cNvPr id="176" name="Straight Connector 175"/>
          <p:cNvCxnSpPr/>
          <p:nvPr/>
        </p:nvCxnSpPr>
        <p:spPr bwMode="auto">
          <a:xfrm flipH="1">
            <a:off x="1284613" y="4607102"/>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7" name="Straight Connector 176"/>
          <p:cNvCxnSpPr/>
          <p:nvPr/>
        </p:nvCxnSpPr>
        <p:spPr bwMode="auto">
          <a:xfrm>
            <a:off x="1323599" y="4578748"/>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8" name="TextBox 177"/>
          <p:cNvSpPr txBox="1"/>
          <p:nvPr/>
        </p:nvSpPr>
        <p:spPr>
          <a:xfrm>
            <a:off x="1454734" y="4607102"/>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sp>
        <p:nvSpPr>
          <p:cNvPr id="163" name="Oval 162"/>
          <p:cNvSpPr/>
          <p:nvPr/>
        </p:nvSpPr>
        <p:spPr>
          <a:xfrm>
            <a:off x="3893560" y="5051227"/>
            <a:ext cx="977389" cy="74295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5" name="Straight Connector 164"/>
          <p:cNvCxnSpPr/>
          <p:nvPr/>
        </p:nvCxnSpPr>
        <p:spPr bwMode="auto">
          <a:xfrm flipH="1">
            <a:off x="4963274" y="4154143"/>
            <a:ext cx="626712" cy="5556"/>
          </a:xfrm>
          <a:prstGeom prst="line">
            <a:avLst/>
          </a:prstGeom>
          <a:noFill/>
          <a:ln w="76200" cap="flat" cmpd="sng" algn="ctr">
            <a:solidFill>
              <a:srgbClr val="C00000"/>
            </a:solidFill>
            <a:prstDash val="solid"/>
            <a:round/>
            <a:headEnd type="none" w="med" len="med"/>
            <a:tailEnd type="none" w="med" len="med"/>
          </a:ln>
          <a:effectLst/>
        </p:spPr>
      </p:cxnSp>
      <p:sp>
        <p:nvSpPr>
          <p:cNvPr id="166" name="TextBox 165"/>
          <p:cNvSpPr txBox="1"/>
          <p:nvPr/>
        </p:nvSpPr>
        <p:spPr>
          <a:xfrm>
            <a:off x="5002954" y="4154143"/>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Tree>
    <p:extLst>
      <p:ext uri="{BB962C8B-B14F-4D97-AF65-F5344CB8AC3E}">
        <p14:creationId xmlns:p14="http://schemas.microsoft.com/office/powerpoint/2010/main" val="51671338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60" y="13611"/>
            <a:ext cx="7560507" cy="842731"/>
          </a:xfrm>
        </p:spPr>
        <p:txBody>
          <a:bodyPr/>
          <a:lstStyle/>
          <a:p>
            <a:r>
              <a:rPr lang="en-US" dirty="0" smtClean="0"/>
              <a:t>Frequency Response for </a:t>
            </a:r>
            <a:r>
              <a:rPr lang="en-US" dirty="0"/>
              <a:t>PCB PDN </a:t>
            </a:r>
            <a:r>
              <a:rPr lang="en-US" dirty="0" smtClean="0"/>
              <a:t>– </a:t>
            </a:r>
            <a:r>
              <a:rPr lang="en-US" i="1" dirty="0" smtClean="0"/>
              <a:t>f</a:t>
            </a:r>
            <a:r>
              <a:rPr lang="en-US" i="1" baseline="-25000" dirty="0" smtClean="0"/>
              <a:t>3</a:t>
            </a:r>
            <a:r>
              <a:rPr lang="en-US" dirty="0" smtClean="0"/>
              <a:t> </a:t>
            </a:r>
            <a:endParaRPr lang="en-US" baseline="-25000" dirty="0"/>
          </a:p>
        </p:txBody>
      </p:sp>
      <p:grpSp>
        <p:nvGrpSpPr>
          <p:cNvPr id="3" name="Group 2"/>
          <p:cNvGrpSpPr/>
          <p:nvPr/>
        </p:nvGrpSpPr>
        <p:grpSpPr>
          <a:xfrm>
            <a:off x="3834960" y="1395831"/>
            <a:ext cx="4925934" cy="1786270"/>
            <a:chOff x="0" y="3524250"/>
            <a:chExt cx="3146504" cy="1377950"/>
          </a:xfrm>
        </p:grpSpPr>
        <p:cxnSp>
          <p:nvCxnSpPr>
            <p:cNvPr id="83" name="Straight Connector 82"/>
            <p:cNvCxnSpPr/>
            <p:nvPr/>
          </p:nvCxnSpPr>
          <p:spPr bwMode="auto">
            <a:xfrm>
              <a:off x="619125" y="3606800"/>
              <a:ext cx="0" cy="112712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flipH="1">
              <a:off x="500063" y="4614863"/>
              <a:ext cx="2243137"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9246" name="Object 103"/>
            <p:cNvGraphicFramePr>
              <a:graphicFrameLocks noChangeAspect="1"/>
            </p:cNvGraphicFramePr>
            <p:nvPr/>
          </p:nvGraphicFramePr>
          <p:xfrm>
            <a:off x="0" y="3600419"/>
            <a:ext cx="593343" cy="258491"/>
          </p:xfrm>
          <a:graphic>
            <a:graphicData uri="http://schemas.openxmlformats.org/presentationml/2006/ole">
              <mc:AlternateContent xmlns:mc="http://schemas.openxmlformats.org/markup-compatibility/2006">
                <mc:Choice xmlns:v="urn:schemas-microsoft-com:vml" Requires="v">
                  <p:oleObj spid="_x0000_s1895491" name="Equation" r:id="rId4" imgW="583947" imgH="253890" progId="Equation.DSMT4">
                    <p:embed/>
                  </p:oleObj>
                </mc:Choice>
                <mc:Fallback>
                  <p:oleObj name="Equation" r:id="rId4" imgW="583947" imgH="253890" progId="Equation.DSMT4">
                    <p:embed/>
                    <p:pic>
                      <p:nvPicPr>
                        <p:cNvPr id="39246" name="Object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0419"/>
                          <a:ext cx="593343" cy="25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47" name="Object 104"/>
            <p:cNvGraphicFramePr>
              <a:graphicFrameLocks noChangeAspect="1"/>
            </p:cNvGraphicFramePr>
            <p:nvPr/>
          </p:nvGraphicFramePr>
          <p:xfrm>
            <a:off x="937650" y="4637382"/>
            <a:ext cx="1136675" cy="264818"/>
          </p:xfrm>
          <a:graphic>
            <a:graphicData uri="http://schemas.openxmlformats.org/presentationml/2006/ole">
              <mc:AlternateContent xmlns:mc="http://schemas.openxmlformats.org/markup-compatibility/2006">
                <mc:Choice xmlns:v="urn:schemas-microsoft-com:vml" Requires="v">
                  <p:oleObj spid="_x0000_s1895492" name="Equation" r:id="rId6" imgW="1091726" imgH="253890" progId="Equation.DSMT4">
                    <p:embed/>
                  </p:oleObj>
                </mc:Choice>
                <mc:Fallback>
                  <p:oleObj name="Equation" r:id="rId6" imgW="1091726" imgH="253890" progId="Equation.DSMT4">
                    <p:embed/>
                    <p:pic>
                      <p:nvPicPr>
                        <p:cNvPr id="39247"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50" y="4637382"/>
                          <a:ext cx="1136675" cy="2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1" name="Straight Connector 110"/>
            <p:cNvCxnSpPr/>
            <p:nvPr/>
          </p:nvCxnSpPr>
          <p:spPr bwMode="auto">
            <a:xfrm>
              <a:off x="720725" y="3959225"/>
              <a:ext cx="519113" cy="5207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874838" y="3867150"/>
              <a:ext cx="312737" cy="3127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auto">
            <a:xfrm>
              <a:off x="454025" y="3733800"/>
              <a:ext cx="942975" cy="338138"/>
            </a:xfrm>
            <a:prstGeom prst="rect">
              <a:avLst/>
            </a:prstGeom>
            <a:noFill/>
          </p:spPr>
          <p:txBody>
            <a:bodyPr>
              <a:spAutoFit/>
            </a:bodyPr>
            <a:lstStyle/>
            <a:p>
              <a:pPr eaLnBrk="1" hangingPunct="1">
                <a:defRPr/>
              </a:pPr>
              <a:r>
                <a:rPr lang="en-US" sz="1600" dirty="0" err="1">
                  <a:latin typeface="+mn-lt"/>
                </a:rPr>
                <a:t>C</a:t>
              </a:r>
              <a:r>
                <a:rPr lang="en-US" sz="1600" baseline="-25000" dirty="0" err="1">
                  <a:latin typeface="+mn-lt"/>
                </a:rPr>
                <a:t>Decap</a:t>
              </a:r>
              <a:endParaRPr lang="en-US" sz="1600" baseline="-25000" dirty="0">
                <a:latin typeface="+mn-lt"/>
              </a:endParaRPr>
            </a:p>
          </p:txBody>
        </p:sp>
        <p:grpSp>
          <p:nvGrpSpPr>
            <p:cNvPr id="15" name="Group 14"/>
            <p:cNvGrpSpPr/>
            <p:nvPr/>
          </p:nvGrpSpPr>
          <p:grpSpPr>
            <a:xfrm>
              <a:off x="1230016" y="3861138"/>
              <a:ext cx="1119733" cy="611188"/>
              <a:chOff x="1230313" y="3860800"/>
              <a:chExt cx="1119733" cy="611188"/>
            </a:xfrm>
          </p:grpSpPr>
          <p:cxnSp>
            <p:nvCxnSpPr>
              <p:cNvPr id="119" name="Straight Connector 118"/>
              <p:cNvCxnSpPr/>
              <p:nvPr/>
            </p:nvCxnSpPr>
            <p:spPr bwMode="auto">
              <a:xfrm flipH="1">
                <a:off x="1230313" y="3860800"/>
                <a:ext cx="650875" cy="6111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bwMode="auto">
              <a:xfrm>
                <a:off x="1299121" y="4076700"/>
                <a:ext cx="1050925"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PCB_EQ</a:t>
                </a:r>
              </a:p>
            </p:txBody>
          </p:sp>
        </p:grpSp>
        <p:sp>
          <p:nvSpPr>
            <p:cNvPr id="123" name="TextBox 122"/>
            <p:cNvSpPr txBox="1"/>
            <p:nvPr/>
          </p:nvSpPr>
          <p:spPr bwMode="auto">
            <a:xfrm>
              <a:off x="1830388" y="3624263"/>
              <a:ext cx="625473" cy="338137"/>
            </a:xfrm>
            <a:prstGeom prst="rect">
              <a:avLst/>
            </a:prstGeom>
            <a:noFill/>
          </p:spPr>
          <p:txBody>
            <a:bodyPr wrap="square">
              <a:spAutoFit/>
            </a:bodyPr>
            <a:lstStyle/>
            <a:p>
              <a:pPr eaLnBrk="1" hangingPunct="1">
                <a:defRPr/>
              </a:pPr>
              <a:r>
                <a:rPr lang="en-US" sz="1600" dirty="0" err="1">
                  <a:latin typeface="+mn-lt"/>
                </a:rPr>
                <a:t>C</a:t>
              </a:r>
              <a:r>
                <a:rPr lang="en-US" sz="1600" baseline="-25000" dirty="0" err="1">
                  <a:latin typeface="+mn-lt"/>
                </a:rPr>
                <a:t>Plane</a:t>
              </a:r>
              <a:endParaRPr lang="en-US" sz="1600" baseline="-25000" dirty="0">
                <a:latin typeface="+mn-lt"/>
              </a:endParaRPr>
            </a:p>
          </p:txBody>
        </p:sp>
        <p:cxnSp>
          <p:nvCxnSpPr>
            <p:cNvPr id="125" name="Straight Connector 124"/>
            <p:cNvCxnSpPr/>
            <p:nvPr/>
          </p:nvCxnSpPr>
          <p:spPr bwMode="auto">
            <a:xfrm>
              <a:off x="1231900"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2187575"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257" name="Object 126"/>
            <p:cNvGraphicFramePr>
              <a:graphicFrameLocks noChangeAspect="1"/>
            </p:cNvGraphicFramePr>
            <p:nvPr/>
          </p:nvGraphicFramePr>
          <p:xfrm>
            <a:off x="2198176" y="4378889"/>
            <a:ext cx="181966" cy="250895"/>
          </p:xfrm>
          <a:graphic>
            <a:graphicData uri="http://schemas.openxmlformats.org/presentationml/2006/ole">
              <mc:AlternateContent xmlns:mc="http://schemas.openxmlformats.org/markup-compatibility/2006">
                <mc:Choice xmlns:v="urn:schemas-microsoft-com:vml" Requires="v">
                  <p:oleObj spid="_x0000_s1895493" name="Equation" r:id="rId8" imgW="165028" imgH="228501" progId="Equation.DSMT4">
                    <p:embed/>
                  </p:oleObj>
                </mc:Choice>
                <mc:Fallback>
                  <p:oleObj name="Equation" r:id="rId8" imgW="165028" imgH="228501" progId="Equation.DSMT4">
                    <p:embed/>
                    <p:pic>
                      <p:nvPicPr>
                        <p:cNvPr id="39257"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176" y="4378889"/>
                          <a:ext cx="181966"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58" name="Object 127"/>
            <p:cNvGraphicFramePr>
              <a:graphicFrameLocks noChangeAspect="1"/>
            </p:cNvGraphicFramePr>
            <p:nvPr/>
          </p:nvGraphicFramePr>
          <p:xfrm>
            <a:off x="1266835" y="4387850"/>
            <a:ext cx="166727" cy="250895"/>
          </p:xfrm>
          <a:graphic>
            <a:graphicData uri="http://schemas.openxmlformats.org/presentationml/2006/ole">
              <mc:AlternateContent xmlns:mc="http://schemas.openxmlformats.org/markup-compatibility/2006">
                <mc:Choice xmlns:v="urn:schemas-microsoft-com:vml" Requires="v">
                  <p:oleObj spid="_x0000_s1895494" name="Equation" r:id="rId10" imgW="152334" imgH="228501" progId="Equation.DSMT4">
                    <p:embed/>
                  </p:oleObj>
                </mc:Choice>
                <mc:Fallback>
                  <p:oleObj name="Equation" r:id="rId10" imgW="152334" imgH="228501" progId="Equation.DSMT4">
                    <p:embed/>
                    <p:pic>
                      <p:nvPicPr>
                        <p:cNvPr id="39258" name="Object 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835" y="4387850"/>
                          <a:ext cx="166727"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0" name="Straight Connector 79"/>
            <p:cNvCxnSpPr/>
            <p:nvPr/>
          </p:nvCxnSpPr>
          <p:spPr bwMode="auto">
            <a:xfrm>
              <a:off x="2679700" y="3524250"/>
              <a:ext cx="0" cy="1193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74942" y="3830638"/>
              <a:ext cx="1071562" cy="402362"/>
              <a:chOff x="2074942" y="3830638"/>
              <a:chExt cx="1071562" cy="402362"/>
            </a:xfrm>
          </p:grpSpPr>
          <p:sp>
            <p:nvSpPr>
              <p:cNvPr id="124" name="TextBox 123"/>
              <p:cNvSpPr txBox="1"/>
              <p:nvPr/>
            </p:nvSpPr>
            <p:spPr bwMode="auto">
              <a:xfrm>
                <a:off x="2074942" y="3893275"/>
                <a:ext cx="1071562"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PCB_IC</a:t>
                </a:r>
              </a:p>
            </p:txBody>
          </p:sp>
          <p:cxnSp>
            <p:nvCxnSpPr>
              <p:cNvPr id="120" name="Straight Connector 119"/>
              <p:cNvCxnSpPr/>
              <p:nvPr/>
            </p:nvCxnSpPr>
            <p:spPr bwMode="auto">
              <a:xfrm flipH="1">
                <a:off x="2193925" y="3830638"/>
                <a:ext cx="319088" cy="35401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grpSp>
      <p:sp>
        <p:nvSpPr>
          <p:cNvPr id="566" name="Down Arrow 565"/>
          <p:cNvSpPr/>
          <p:nvPr/>
        </p:nvSpPr>
        <p:spPr bwMode="auto">
          <a:xfrm>
            <a:off x="691138" y="1259306"/>
            <a:ext cx="1176337" cy="20320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567" name="Group 566"/>
          <p:cNvGrpSpPr/>
          <p:nvPr/>
        </p:nvGrpSpPr>
        <p:grpSpPr>
          <a:xfrm>
            <a:off x="-7336" y="1395831"/>
            <a:ext cx="3362817" cy="1685925"/>
            <a:chOff x="120650" y="1503363"/>
            <a:chExt cx="2954338" cy="1481137"/>
          </a:xfrm>
        </p:grpSpPr>
        <p:sp>
          <p:nvSpPr>
            <p:cNvPr id="568" name="Rectangle 567"/>
            <p:cNvSpPr/>
            <p:nvPr/>
          </p:nvSpPr>
          <p:spPr bwMode="auto">
            <a:xfrm>
              <a:off x="569913" y="1584325"/>
              <a:ext cx="2505075" cy="1312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9" name="Rectangle 80"/>
            <p:cNvSpPr>
              <a:spLocks noChangeArrowheads="1"/>
            </p:cNvSpPr>
            <p:nvPr/>
          </p:nvSpPr>
          <p:spPr bwMode="auto">
            <a:xfrm>
              <a:off x="569913" y="1635125"/>
              <a:ext cx="2501900"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0" name="Rectangle 80"/>
            <p:cNvSpPr>
              <a:spLocks noChangeArrowheads="1"/>
            </p:cNvSpPr>
            <p:nvPr/>
          </p:nvSpPr>
          <p:spPr bwMode="auto">
            <a:xfrm>
              <a:off x="569913" y="173513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1" name="Rectangle 80"/>
            <p:cNvSpPr>
              <a:spLocks noChangeArrowheads="1"/>
            </p:cNvSpPr>
            <p:nvPr/>
          </p:nvSpPr>
          <p:spPr bwMode="auto">
            <a:xfrm>
              <a:off x="569913" y="2224088"/>
              <a:ext cx="2503487" cy="396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2" name="Rectangle 571"/>
            <p:cNvSpPr/>
            <p:nvPr/>
          </p:nvSpPr>
          <p:spPr bwMode="auto">
            <a:xfrm>
              <a:off x="827088"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3" name="Rectangle 106"/>
            <p:cNvSpPr>
              <a:spLocks noChangeArrowheads="1"/>
            </p:cNvSpPr>
            <p:nvPr/>
          </p:nvSpPr>
          <p:spPr bwMode="auto">
            <a:xfrm>
              <a:off x="836613" y="1590675"/>
              <a:ext cx="39687"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4" name="Rectangle 80"/>
            <p:cNvSpPr>
              <a:spLocks noChangeArrowheads="1"/>
            </p:cNvSpPr>
            <p:nvPr/>
          </p:nvSpPr>
          <p:spPr bwMode="auto">
            <a:xfrm>
              <a:off x="569913" y="2395538"/>
              <a:ext cx="2503487"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5" name="Rectangle 80"/>
            <p:cNvSpPr>
              <a:spLocks noChangeArrowheads="1"/>
            </p:cNvSpPr>
            <p:nvPr/>
          </p:nvSpPr>
          <p:spPr bwMode="auto">
            <a:xfrm>
              <a:off x="566738" y="2813050"/>
              <a:ext cx="2503487"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6" name="Rectangle 575"/>
            <p:cNvSpPr/>
            <p:nvPr/>
          </p:nvSpPr>
          <p:spPr bwMode="auto">
            <a:xfrm>
              <a:off x="1076325"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7" name="Rectangle 106"/>
            <p:cNvSpPr>
              <a:spLocks noChangeArrowheads="1"/>
            </p:cNvSpPr>
            <p:nvPr/>
          </p:nvSpPr>
          <p:spPr bwMode="auto">
            <a:xfrm>
              <a:off x="1095375" y="1590675"/>
              <a:ext cx="39688"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8" name="Rectangle 577"/>
            <p:cNvSpPr/>
            <p:nvPr/>
          </p:nvSpPr>
          <p:spPr bwMode="auto">
            <a:xfrm>
              <a:off x="941388" y="1714500"/>
              <a:ext cx="39687"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9" name="Rectangle 578"/>
            <p:cNvSpPr/>
            <p:nvPr/>
          </p:nvSpPr>
          <p:spPr bwMode="auto">
            <a:xfrm>
              <a:off x="1325563"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0" name="Rectangle 106"/>
            <p:cNvSpPr>
              <a:spLocks noChangeArrowheads="1"/>
            </p:cNvSpPr>
            <p:nvPr/>
          </p:nvSpPr>
          <p:spPr bwMode="auto">
            <a:xfrm>
              <a:off x="1343025" y="1590675"/>
              <a:ext cx="31750"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1" name="Rectangle 580"/>
            <p:cNvSpPr/>
            <p:nvPr/>
          </p:nvSpPr>
          <p:spPr bwMode="auto">
            <a:xfrm>
              <a:off x="1201738" y="17145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2" name="Rectangle 581"/>
            <p:cNvSpPr/>
            <p:nvPr/>
          </p:nvSpPr>
          <p:spPr bwMode="auto">
            <a:xfrm>
              <a:off x="1574800"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3" name="Rectangle 106"/>
            <p:cNvSpPr>
              <a:spLocks noChangeArrowheads="1"/>
            </p:cNvSpPr>
            <p:nvPr/>
          </p:nvSpPr>
          <p:spPr bwMode="auto">
            <a:xfrm>
              <a:off x="1592263" y="1590675"/>
              <a:ext cx="39687"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4" name="Rectangle 583"/>
            <p:cNvSpPr/>
            <p:nvPr/>
          </p:nvSpPr>
          <p:spPr bwMode="auto">
            <a:xfrm>
              <a:off x="1449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5" name="Rectangle 584"/>
            <p:cNvSpPr/>
            <p:nvPr/>
          </p:nvSpPr>
          <p:spPr bwMode="auto">
            <a:xfrm>
              <a:off x="1449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6" name="Rectangle 585"/>
            <p:cNvSpPr/>
            <p:nvPr/>
          </p:nvSpPr>
          <p:spPr bwMode="auto">
            <a:xfrm>
              <a:off x="2474913" y="2095500"/>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7" name="Rectangle 106"/>
            <p:cNvSpPr>
              <a:spLocks noChangeArrowheads="1"/>
            </p:cNvSpPr>
            <p:nvPr/>
          </p:nvSpPr>
          <p:spPr bwMode="auto">
            <a:xfrm>
              <a:off x="2493963" y="1590675"/>
              <a:ext cx="36512"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8" name="Rectangle 587"/>
            <p:cNvSpPr/>
            <p:nvPr/>
          </p:nvSpPr>
          <p:spPr bwMode="auto">
            <a:xfrm>
              <a:off x="2752725" y="2101850"/>
              <a:ext cx="88900"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9" name="Rectangle 106"/>
            <p:cNvSpPr>
              <a:spLocks noChangeArrowheads="1"/>
            </p:cNvSpPr>
            <p:nvPr/>
          </p:nvSpPr>
          <p:spPr bwMode="auto">
            <a:xfrm>
              <a:off x="2771775" y="1593850"/>
              <a:ext cx="31750" cy="13001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0" name="Rectangle 80"/>
            <p:cNvSpPr>
              <a:spLocks noChangeArrowheads="1"/>
            </p:cNvSpPr>
            <p:nvPr/>
          </p:nvSpPr>
          <p:spPr bwMode="auto">
            <a:xfrm>
              <a:off x="566738" y="202088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1" name="Rectangle 590"/>
            <p:cNvSpPr/>
            <p:nvPr/>
          </p:nvSpPr>
          <p:spPr bwMode="auto">
            <a:xfrm>
              <a:off x="952500" y="163830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2" name="Rectangle 591"/>
            <p:cNvSpPr/>
            <p:nvPr/>
          </p:nvSpPr>
          <p:spPr bwMode="auto">
            <a:xfrm>
              <a:off x="952500" y="217328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3" name="Rectangle 592"/>
            <p:cNvSpPr/>
            <p:nvPr/>
          </p:nvSpPr>
          <p:spPr bwMode="auto">
            <a:xfrm>
              <a:off x="952500" y="237807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4" name="Rectangle 593"/>
            <p:cNvSpPr/>
            <p:nvPr/>
          </p:nvSpPr>
          <p:spPr bwMode="auto">
            <a:xfrm>
              <a:off x="952500" y="2760663"/>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5" name="Rectangle 58"/>
            <p:cNvSpPr/>
            <p:nvPr/>
          </p:nvSpPr>
          <p:spPr bwMode="auto">
            <a:xfrm>
              <a:off x="949325" y="20066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6" name="Rectangle 106"/>
            <p:cNvSpPr>
              <a:spLocks noChangeArrowheads="1"/>
            </p:cNvSpPr>
            <p:nvPr/>
          </p:nvSpPr>
          <p:spPr bwMode="auto">
            <a:xfrm>
              <a:off x="971550" y="1590675"/>
              <a:ext cx="36513"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7" name="Rectangle 596"/>
            <p:cNvSpPr/>
            <p:nvPr/>
          </p:nvSpPr>
          <p:spPr bwMode="auto">
            <a:xfrm>
              <a:off x="1201738" y="1636713"/>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8" name="Rectangle 597"/>
            <p:cNvSpPr/>
            <p:nvPr/>
          </p:nvSpPr>
          <p:spPr bwMode="auto">
            <a:xfrm>
              <a:off x="1201738" y="2173288"/>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9" name="Rectangle 598"/>
            <p:cNvSpPr/>
            <p:nvPr/>
          </p:nvSpPr>
          <p:spPr bwMode="auto">
            <a:xfrm>
              <a:off x="1201738" y="2378075"/>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0" name="Rectangle 599"/>
            <p:cNvSpPr/>
            <p:nvPr/>
          </p:nvSpPr>
          <p:spPr bwMode="auto">
            <a:xfrm>
              <a:off x="1201738" y="2760663"/>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1" name="Rectangle 68"/>
            <p:cNvSpPr/>
            <p:nvPr/>
          </p:nvSpPr>
          <p:spPr bwMode="auto">
            <a:xfrm>
              <a:off x="1196975" y="2006600"/>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2" name="Rectangle 106"/>
            <p:cNvSpPr>
              <a:spLocks noChangeArrowheads="1"/>
            </p:cNvSpPr>
            <p:nvPr/>
          </p:nvSpPr>
          <p:spPr bwMode="auto">
            <a:xfrm>
              <a:off x="1219200" y="1590675"/>
              <a:ext cx="38100"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3" name="Rectangle 602"/>
            <p:cNvSpPr/>
            <p:nvPr/>
          </p:nvSpPr>
          <p:spPr bwMode="auto">
            <a:xfrm>
              <a:off x="1449388" y="1638300"/>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4" name="Rectangle 603"/>
            <p:cNvSpPr/>
            <p:nvPr/>
          </p:nvSpPr>
          <p:spPr bwMode="auto">
            <a:xfrm>
              <a:off x="1449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5" name="Rectangle 604"/>
            <p:cNvSpPr/>
            <p:nvPr/>
          </p:nvSpPr>
          <p:spPr bwMode="auto">
            <a:xfrm>
              <a:off x="1449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6" name="Rectangle 78"/>
            <p:cNvSpPr/>
            <p:nvPr/>
          </p:nvSpPr>
          <p:spPr bwMode="auto">
            <a:xfrm>
              <a:off x="1444625" y="1970088"/>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7" name="Rectangle 106"/>
            <p:cNvSpPr>
              <a:spLocks noChangeArrowheads="1"/>
            </p:cNvSpPr>
            <p:nvPr/>
          </p:nvSpPr>
          <p:spPr bwMode="auto">
            <a:xfrm>
              <a:off x="1466850"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8" name="Rectangle 607"/>
            <p:cNvSpPr/>
            <p:nvPr/>
          </p:nvSpPr>
          <p:spPr bwMode="auto">
            <a:xfrm>
              <a:off x="2338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9" name="Rectangle 608"/>
            <p:cNvSpPr/>
            <p:nvPr/>
          </p:nvSpPr>
          <p:spPr bwMode="auto">
            <a:xfrm>
              <a:off x="2338388" y="1635125"/>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0" name="Rectangle 609"/>
            <p:cNvSpPr/>
            <p:nvPr/>
          </p:nvSpPr>
          <p:spPr bwMode="auto">
            <a:xfrm>
              <a:off x="2338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1" name="Rectangle 610"/>
            <p:cNvSpPr/>
            <p:nvPr/>
          </p:nvSpPr>
          <p:spPr bwMode="auto">
            <a:xfrm>
              <a:off x="2338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2" name="Rectangle 611"/>
            <p:cNvSpPr/>
            <p:nvPr/>
          </p:nvSpPr>
          <p:spPr bwMode="auto">
            <a:xfrm>
              <a:off x="2338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3" name="Rectangle 103"/>
            <p:cNvSpPr/>
            <p:nvPr/>
          </p:nvSpPr>
          <p:spPr bwMode="auto">
            <a:xfrm>
              <a:off x="2335213" y="196691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4" name="Rectangle 613"/>
            <p:cNvSpPr>
              <a:spLocks noChangeArrowheads="1"/>
            </p:cNvSpPr>
            <p:nvPr/>
          </p:nvSpPr>
          <p:spPr bwMode="auto">
            <a:xfrm>
              <a:off x="2357438" y="1590675"/>
              <a:ext cx="30162"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15" name="Rectangle 614"/>
            <p:cNvSpPr/>
            <p:nvPr/>
          </p:nvSpPr>
          <p:spPr bwMode="auto">
            <a:xfrm>
              <a:off x="2616200" y="1636713"/>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6" name="Rectangle 615"/>
            <p:cNvSpPr/>
            <p:nvPr/>
          </p:nvSpPr>
          <p:spPr bwMode="auto">
            <a:xfrm>
              <a:off x="2616200" y="1722438"/>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7" name="Rectangle 616"/>
            <p:cNvSpPr/>
            <p:nvPr/>
          </p:nvSpPr>
          <p:spPr bwMode="auto">
            <a:xfrm>
              <a:off x="2616200" y="217963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8" name="Rectangle 617"/>
            <p:cNvSpPr/>
            <p:nvPr/>
          </p:nvSpPr>
          <p:spPr bwMode="auto">
            <a:xfrm>
              <a:off x="2616200" y="2384425"/>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9" name="Rectangle 618"/>
            <p:cNvSpPr/>
            <p:nvPr/>
          </p:nvSpPr>
          <p:spPr bwMode="auto">
            <a:xfrm>
              <a:off x="2616200" y="276225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0" name="Rectangle 131"/>
            <p:cNvSpPr/>
            <p:nvPr/>
          </p:nvSpPr>
          <p:spPr bwMode="auto">
            <a:xfrm>
              <a:off x="2613025" y="196532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1" name="Rectangle 620"/>
            <p:cNvSpPr>
              <a:spLocks noChangeArrowheads="1"/>
            </p:cNvSpPr>
            <p:nvPr/>
          </p:nvSpPr>
          <p:spPr bwMode="auto">
            <a:xfrm>
              <a:off x="2635250" y="1593850"/>
              <a:ext cx="39688" cy="130810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22" name="Group 129"/>
            <p:cNvGrpSpPr>
              <a:grpSpLocks/>
            </p:cNvGrpSpPr>
            <p:nvPr/>
          </p:nvGrpSpPr>
          <p:grpSpPr bwMode="auto">
            <a:xfrm>
              <a:off x="2353564" y="1522123"/>
              <a:ext cx="185312" cy="76120"/>
              <a:chOff x="4707931" y="1539831"/>
              <a:chExt cx="369303" cy="163813"/>
            </a:xfrm>
          </p:grpSpPr>
          <p:sp>
            <p:nvSpPr>
              <p:cNvPr id="664" name="Rectangle 663"/>
              <p:cNvSpPr/>
              <p:nvPr/>
            </p:nvSpPr>
            <p:spPr>
              <a:xfrm>
                <a:off x="4725141" y="1540455"/>
                <a:ext cx="310041" cy="1332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5" name="Rectangle 664"/>
              <p:cNvSpPr/>
              <p:nvPr/>
            </p:nvSpPr>
            <p:spPr>
              <a:xfrm>
                <a:off x="4709324"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6" name="Rectangle 665"/>
              <p:cNvSpPr/>
              <p:nvPr/>
            </p:nvSpPr>
            <p:spPr>
              <a:xfrm>
                <a:off x="4968746"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23" name="Rectangle 80"/>
            <p:cNvSpPr>
              <a:spLocks noChangeArrowheads="1"/>
            </p:cNvSpPr>
            <p:nvPr/>
          </p:nvSpPr>
          <p:spPr bwMode="auto">
            <a:xfrm>
              <a:off x="2754313" y="2884487"/>
              <a:ext cx="90487"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4" name="Rectangle 80"/>
            <p:cNvSpPr>
              <a:spLocks noChangeArrowheads="1"/>
            </p:cNvSpPr>
            <p:nvPr/>
          </p:nvSpPr>
          <p:spPr bwMode="auto">
            <a:xfrm>
              <a:off x="2608263" y="2884487"/>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5" name="Rectangle 80"/>
            <p:cNvSpPr>
              <a:spLocks noChangeArrowheads="1"/>
            </p:cNvSpPr>
            <p:nvPr/>
          </p:nvSpPr>
          <p:spPr bwMode="auto">
            <a:xfrm>
              <a:off x="2474913" y="15843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6" name="Rectangle 80"/>
            <p:cNvSpPr>
              <a:spLocks noChangeArrowheads="1"/>
            </p:cNvSpPr>
            <p:nvPr/>
          </p:nvSpPr>
          <p:spPr bwMode="auto">
            <a:xfrm>
              <a:off x="2330450" y="15843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7" name="Rectangle 80"/>
            <p:cNvSpPr>
              <a:spLocks noChangeArrowheads="1"/>
            </p:cNvSpPr>
            <p:nvPr/>
          </p:nvSpPr>
          <p:spPr bwMode="auto">
            <a:xfrm>
              <a:off x="812800" y="2879725"/>
              <a:ext cx="90488"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8" name="Rectangle 80"/>
            <p:cNvSpPr>
              <a:spLocks noChangeArrowheads="1"/>
            </p:cNvSpPr>
            <p:nvPr/>
          </p:nvSpPr>
          <p:spPr bwMode="auto">
            <a:xfrm>
              <a:off x="938213"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9" name="Rectangle 80"/>
            <p:cNvSpPr>
              <a:spLocks noChangeArrowheads="1"/>
            </p:cNvSpPr>
            <p:nvPr/>
          </p:nvSpPr>
          <p:spPr bwMode="auto">
            <a:xfrm>
              <a:off x="106997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0" name="Rectangle 80"/>
            <p:cNvSpPr>
              <a:spLocks noChangeArrowheads="1"/>
            </p:cNvSpPr>
            <p:nvPr/>
          </p:nvSpPr>
          <p:spPr bwMode="auto">
            <a:xfrm>
              <a:off x="1196975" y="2879725"/>
              <a:ext cx="90488"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1" name="Rectangle 80"/>
            <p:cNvSpPr>
              <a:spLocks noChangeArrowheads="1"/>
            </p:cNvSpPr>
            <p:nvPr/>
          </p:nvSpPr>
          <p:spPr bwMode="auto">
            <a:xfrm>
              <a:off x="1308100"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2" name="Rectangle 80"/>
            <p:cNvSpPr>
              <a:spLocks noChangeArrowheads="1"/>
            </p:cNvSpPr>
            <p:nvPr/>
          </p:nvSpPr>
          <p:spPr bwMode="auto">
            <a:xfrm>
              <a:off x="1435100"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33" name="Group 149"/>
            <p:cNvGrpSpPr>
              <a:grpSpLocks/>
            </p:cNvGrpSpPr>
            <p:nvPr/>
          </p:nvGrpSpPr>
          <p:grpSpPr bwMode="auto">
            <a:xfrm>
              <a:off x="820117" y="2902030"/>
              <a:ext cx="185312" cy="76120"/>
              <a:chOff x="4707931" y="1539831"/>
              <a:chExt cx="369303" cy="163813"/>
            </a:xfrm>
          </p:grpSpPr>
          <p:sp>
            <p:nvSpPr>
              <p:cNvPr id="661" name="Rectangle 660"/>
              <p:cNvSpPr/>
              <p:nvPr/>
            </p:nvSpPr>
            <p:spPr>
              <a:xfrm>
                <a:off x="47281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2" name="Rectangle 661"/>
              <p:cNvSpPr/>
              <p:nvPr/>
            </p:nvSpPr>
            <p:spPr>
              <a:xfrm>
                <a:off x="4709169"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3" name="Rectangle 662"/>
              <p:cNvSpPr/>
              <p:nvPr/>
            </p:nvSpPr>
            <p:spPr>
              <a:xfrm>
                <a:off x="4968591"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4" name="Group 153"/>
            <p:cNvGrpSpPr>
              <a:grpSpLocks/>
            </p:cNvGrpSpPr>
            <p:nvPr/>
          </p:nvGrpSpPr>
          <p:grpSpPr bwMode="auto">
            <a:xfrm>
              <a:off x="1083020" y="2902030"/>
              <a:ext cx="185312" cy="76120"/>
              <a:chOff x="4707931" y="1539831"/>
              <a:chExt cx="369303" cy="163813"/>
            </a:xfrm>
          </p:grpSpPr>
          <p:sp>
            <p:nvSpPr>
              <p:cNvPr id="658" name="Rectangle 657"/>
              <p:cNvSpPr/>
              <p:nvPr/>
            </p:nvSpPr>
            <p:spPr>
              <a:xfrm>
                <a:off x="4726226" y="1539659"/>
                <a:ext cx="306878"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9" name="Rectangle 658"/>
              <p:cNvSpPr/>
              <p:nvPr/>
            </p:nvSpPr>
            <p:spPr>
              <a:xfrm>
                <a:off x="4707243"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0" name="Rectangle 659"/>
              <p:cNvSpPr/>
              <p:nvPr/>
            </p:nvSpPr>
            <p:spPr>
              <a:xfrm>
                <a:off x="4966666"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5" name="Group 157"/>
            <p:cNvGrpSpPr>
              <a:grpSpLocks/>
            </p:cNvGrpSpPr>
            <p:nvPr/>
          </p:nvGrpSpPr>
          <p:grpSpPr bwMode="auto">
            <a:xfrm>
              <a:off x="1325042" y="2902030"/>
              <a:ext cx="185312" cy="76120"/>
              <a:chOff x="4707931" y="1539831"/>
              <a:chExt cx="369303" cy="163813"/>
            </a:xfrm>
          </p:grpSpPr>
          <p:sp>
            <p:nvSpPr>
              <p:cNvPr id="655" name="Rectangle 654"/>
              <p:cNvSpPr/>
              <p:nvPr/>
            </p:nvSpPr>
            <p:spPr>
              <a:xfrm>
                <a:off x="47279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6" name="Rectangle 655"/>
              <p:cNvSpPr/>
              <p:nvPr/>
            </p:nvSpPr>
            <p:spPr>
              <a:xfrm>
                <a:off x="4708969"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7" name="Rectangle 656"/>
              <p:cNvSpPr/>
              <p:nvPr/>
            </p:nvSpPr>
            <p:spPr>
              <a:xfrm>
                <a:off x="4965227"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36" name="Rectangle 635"/>
            <p:cNvSpPr/>
            <p:nvPr/>
          </p:nvSpPr>
          <p:spPr bwMode="auto">
            <a:xfrm>
              <a:off x="1701800" y="1635125"/>
              <a:ext cx="87313" cy="1635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7" name="Rectangle 636"/>
            <p:cNvSpPr/>
            <p:nvPr/>
          </p:nvSpPr>
          <p:spPr bwMode="auto">
            <a:xfrm>
              <a:off x="1701800" y="1927225"/>
              <a:ext cx="87313" cy="966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8" name="Rectangle 106"/>
            <p:cNvSpPr>
              <a:spLocks noChangeArrowheads="1"/>
            </p:cNvSpPr>
            <p:nvPr/>
          </p:nvSpPr>
          <p:spPr bwMode="auto">
            <a:xfrm>
              <a:off x="1717675"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9" name="Rectangle 106"/>
            <p:cNvSpPr>
              <a:spLocks noChangeArrowheads="1"/>
            </p:cNvSpPr>
            <p:nvPr/>
          </p:nvSpPr>
          <p:spPr bwMode="auto">
            <a:xfrm>
              <a:off x="569913" y="2128838"/>
              <a:ext cx="2503487" cy="4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0" name="Rectangle 80"/>
            <p:cNvSpPr>
              <a:spLocks noChangeArrowheads="1"/>
            </p:cNvSpPr>
            <p:nvPr/>
          </p:nvSpPr>
          <p:spPr bwMode="auto">
            <a:xfrm>
              <a:off x="1703388"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1" name="Rectangle 80"/>
            <p:cNvSpPr>
              <a:spLocks noChangeArrowheads="1"/>
            </p:cNvSpPr>
            <p:nvPr/>
          </p:nvSpPr>
          <p:spPr bwMode="auto">
            <a:xfrm>
              <a:off x="157162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42" name="Group 183"/>
            <p:cNvGrpSpPr>
              <a:grpSpLocks/>
            </p:cNvGrpSpPr>
            <p:nvPr/>
          </p:nvGrpSpPr>
          <p:grpSpPr bwMode="auto">
            <a:xfrm>
              <a:off x="1587846" y="2902030"/>
              <a:ext cx="185312" cy="76120"/>
              <a:chOff x="4707931" y="1539831"/>
              <a:chExt cx="369303" cy="163813"/>
            </a:xfrm>
          </p:grpSpPr>
          <p:sp>
            <p:nvSpPr>
              <p:cNvPr id="652" name="Rectangle 651"/>
              <p:cNvSpPr/>
              <p:nvPr/>
            </p:nvSpPr>
            <p:spPr>
              <a:xfrm>
                <a:off x="4726224" y="1539659"/>
                <a:ext cx="310041"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3" name="Rectangle 652"/>
              <p:cNvSpPr/>
              <p:nvPr/>
            </p:nvSpPr>
            <p:spPr>
              <a:xfrm>
                <a:off x="4707241"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4" name="Rectangle 653"/>
              <p:cNvSpPr/>
              <p:nvPr/>
            </p:nvSpPr>
            <p:spPr>
              <a:xfrm>
                <a:off x="4969828"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43" name="TextBox 16"/>
            <p:cNvSpPr txBox="1">
              <a:spLocks noChangeArrowheads="1"/>
            </p:cNvSpPr>
            <p:nvPr/>
          </p:nvSpPr>
          <p:spPr bwMode="auto">
            <a:xfrm>
              <a:off x="120650" y="1503363"/>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GND1</a:t>
              </a:r>
              <a:endParaRPr lang="en-US" altLang="en-US" sz="1000" dirty="0">
                <a:latin typeface="+mn-lt"/>
              </a:endParaRPr>
            </a:p>
          </p:txBody>
        </p:sp>
        <p:sp>
          <p:nvSpPr>
            <p:cNvPr id="644" name="TextBox 16"/>
            <p:cNvSpPr txBox="1">
              <a:spLocks noChangeArrowheads="1"/>
            </p:cNvSpPr>
            <p:nvPr/>
          </p:nvSpPr>
          <p:spPr bwMode="auto">
            <a:xfrm>
              <a:off x="120650" y="1898650"/>
              <a:ext cx="617538" cy="25241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GND3</a:t>
              </a:r>
              <a:endParaRPr lang="en-US" altLang="en-US" sz="1000" dirty="0">
                <a:latin typeface="+mn-lt"/>
              </a:endParaRPr>
            </a:p>
          </p:txBody>
        </p:sp>
        <p:sp>
          <p:nvSpPr>
            <p:cNvPr id="645" name="TextBox 16"/>
            <p:cNvSpPr txBox="1">
              <a:spLocks noChangeArrowheads="1"/>
            </p:cNvSpPr>
            <p:nvPr/>
          </p:nvSpPr>
          <p:spPr bwMode="auto">
            <a:xfrm>
              <a:off x="120650" y="202088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PWR</a:t>
              </a:r>
              <a:endParaRPr lang="en-US" altLang="en-US" sz="1000" dirty="0">
                <a:latin typeface="+mn-lt"/>
              </a:endParaRPr>
            </a:p>
          </p:txBody>
        </p:sp>
        <p:sp>
          <p:nvSpPr>
            <p:cNvPr id="646" name="TextBox 16"/>
            <p:cNvSpPr txBox="1">
              <a:spLocks noChangeArrowheads="1"/>
            </p:cNvSpPr>
            <p:nvPr/>
          </p:nvSpPr>
          <p:spPr bwMode="auto">
            <a:xfrm>
              <a:off x="120650" y="212883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GND4</a:t>
              </a:r>
              <a:endParaRPr lang="en-US" altLang="en-US" sz="1000" dirty="0">
                <a:latin typeface="+mn-lt"/>
              </a:endParaRPr>
            </a:p>
          </p:txBody>
        </p:sp>
        <p:sp>
          <p:nvSpPr>
            <p:cNvPr id="647" name="TextBox 16"/>
            <p:cNvSpPr txBox="1">
              <a:spLocks noChangeArrowheads="1"/>
            </p:cNvSpPr>
            <p:nvPr/>
          </p:nvSpPr>
          <p:spPr bwMode="auto">
            <a:xfrm>
              <a:off x="120650" y="2693988"/>
              <a:ext cx="617538" cy="254000"/>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GND6</a:t>
              </a:r>
              <a:endParaRPr lang="en-US" altLang="en-US" sz="1000" dirty="0">
                <a:latin typeface="+mn-lt"/>
              </a:endParaRPr>
            </a:p>
          </p:txBody>
        </p:sp>
        <p:grpSp>
          <p:nvGrpSpPr>
            <p:cNvPr id="648" name="Group 647"/>
            <p:cNvGrpSpPr/>
            <p:nvPr/>
          </p:nvGrpSpPr>
          <p:grpSpPr>
            <a:xfrm>
              <a:off x="2628899" y="2908300"/>
              <a:ext cx="187325" cy="76200"/>
              <a:chOff x="1739900" y="3054350"/>
              <a:chExt cx="187325" cy="76200"/>
            </a:xfrm>
          </p:grpSpPr>
          <p:sp>
            <p:nvSpPr>
              <p:cNvPr id="649" name="Rectangle 648"/>
              <p:cNvSpPr/>
              <p:nvPr/>
            </p:nvSpPr>
            <p:spPr bwMode="auto">
              <a:xfrm>
                <a:off x="1749425" y="3054350"/>
                <a:ext cx="155575" cy="746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0" name="Rectangle 649"/>
              <p:cNvSpPr/>
              <p:nvPr/>
            </p:nvSpPr>
            <p:spPr bwMode="auto">
              <a:xfrm>
                <a:off x="1739900" y="3055938"/>
                <a:ext cx="55563"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1" name="Rectangle 650"/>
              <p:cNvSpPr/>
              <p:nvPr/>
            </p:nvSpPr>
            <p:spPr bwMode="auto">
              <a:xfrm>
                <a:off x="1871663" y="3055938"/>
                <a:ext cx="55562"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grpSp>
        <p:nvGrpSpPr>
          <p:cNvPr id="991" name="Group 990"/>
          <p:cNvGrpSpPr/>
          <p:nvPr/>
        </p:nvGrpSpPr>
        <p:grpSpPr>
          <a:xfrm>
            <a:off x="243965" y="1219200"/>
            <a:ext cx="3352253" cy="1981492"/>
            <a:chOff x="243965" y="1219200"/>
            <a:chExt cx="3352253" cy="1981492"/>
          </a:xfrm>
        </p:grpSpPr>
        <p:grpSp>
          <p:nvGrpSpPr>
            <p:cNvPr id="992" name="Group 991"/>
            <p:cNvGrpSpPr/>
            <p:nvPr/>
          </p:nvGrpSpPr>
          <p:grpSpPr>
            <a:xfrm>
              <a:off x="2496244" y="1219200"/>
              <a:ext cx="1099974" cy="322591"/>
              <a:chOff x="2496244" y="1269582"/>
              <a:chExt cx="1099974" cy="322591"/>
            </a:xfrm>
          </p:grpSpPr>
          <p:sp>
            <p:nvSpPr>
              <p:cNvPr id="1011" name="Rounded Rectangle 1010"/>
              <p:cNvSpPr>
                <a:spLocks noChangeArrowheads="1"/>
              </p:cNvSpPr>
              <p:nvPr/>
            </p:nvSpPr>
            <p:spPr bwMode="auto">
              <a:xfrm>
                <a:off x="2496244" y="1529826"/>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2" name="TextBox 1011"/>
              <p:cNvSpPr txBox="1"/>
              <p:nvPr/>
            </p:nvSpPr>
            <p:spPr>
              <a:xfrm>
                <a:off x="2704043" y="1269582"/>
                <a:ext cx="892175" cy="306388"/>
              </a:xfrm>
              <a:prstGeom prst="rect">
                <a:avLst/>
              </a:prstGeom>
              <a:noFill/>
            </p:spPr>
            <p:txBody>
              <a:bodyPr>
                <a:spAutoFit/>
              </a:bodyPr>
              <a:lstStyle/>
              <a:p>
                <a:pPr>
                  <a:defRPr/>
                </a:pPr>
                <a:r>
                  <a:rPr lang="en-US" sz="1400" b="1">
                    <a:latin typeface="+mj-lt"/>
                    <a:cs typeface="Arial" charset="0"/>
                  </a:rPr>
                  <a:t>L</a:t>
                </a:r>
                <a:r>
                  <a:rPr lang="en-US" sz="1400" b="1" baseline="-25000">
                    <a:latin typeface="+mj-lt"/>
                    <a:cs typeface="Arial" charset="0"/>
                  </a:rPr>
                  <a:t>above</a:t>
                </a:r>
                <a:endParaRPr lang="en-US" sz="1400" b="1" baseline="-25000" dirty="0">
                  <a:latin typeface="+mj-lt"/>
                  <a:cs typeface="Arial" charset="0"/>
                </a:endParaRPr>
              </a:p>
            </p:txBody>
          </p:sp>
        </p:grpSp>
        <p:grpSp>
          <p:nvGrpSpPr>
            <p:cNvPr id="993" name="Group 992"/>
            <p:cNvGrpSpPr/>
            <p:nvPr/>
          </p:nvGrpSpPr>
          <p:grpSpPr>
            <a:xfrm>
              <a:off x="243965" y="2883192"/>
              <a:ext cx="1710796" cy="317500"/>
              <a:chOff x="243965" y="2933574"/>
              <a:chExt cx="1710796" cy="317500"/>
            </a:xfrm>
          </p:grpSpPr>
          <p:sp>
            <p:nvSpPr>
              <p:cNvPr id="1009" name="Rounded Rectangle 1008"/>
              <p:cNvSpPr>
                <a:spLocks noChangeArrowheads="1"/>
              </p:cNvSpPr>
              <p:nvPr/>
            </p:nvSpPr>
            <p:spPr bwMode="auto">
              <a:xfrm>
                <a:off x="746954" y="2970166"/>
                <a:ext cx="1207807" cy="7113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0" name="TextBox 1009"/>
              <p:cNvSpPr txBox="1"/>
              <p:nvPr/>
            </p:nvSpPr>
            <p:spPr>
              <a:xfrm>
                <a:off x="243965" y="2933574"/>
                <a:ext cx="882650" cy="317500"/>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7" name="Group 996"/>
            <p:cNvGrpSpPr/>
            <p:nvPr/>
          </p:nvGrpSpPr>
          <p:grpSpPr>
            <a:xfrm>
              <a:off x="2277349" y="2851681"/>
              <a:ext cx="892175" cy="306388"/>
              <a:chOff x="2277349" y="2902063"/>
              <a:chExt cx="892175" cy="306388"/>
            </a:xfrm>
          </p:grpSpPr>
          <p:sp>
            <p:nvSpPr>
              <p:cNvPr id="1001" name="Rounded Rectangle 1000"/>
              <p:cNvSpPr>
                <a:spLocks noChangeArrowheads="1"/>
              </p:cNvSpPr>
              <p:nvPr/>
            </p:nvSpPr>
            <p:spPr bwMode="auto">
              <a:xfrm>
                <a:off x="2808317" y="2977573"/>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2" name="TextBox 1001"/>
              <p:cNvSpPr txBox="1"/>
              <p:nvPr/>
            </p:nvSpPr>
            <p:spPr>
              <a:xfrm>
                <a:off x="2277349" y="2902063"/>
                <a:ext cx="892175" cy="306388"/>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grpSp>
        <p:nvGrpSpPr>
          <p:cNvPr id="1015" name="Group 1014"/>
          <p:cNvGrpSpPr/>
          <p:nvPr/>
        </p:nvGrpSpPr>
        <p:grpSpPr>
          <a:xfrm>
            <a:off x="745029" y="1580609"/>
            <a:ext cx="1214986" cy="403581"/>
            <a:chOff x="739775" y="1638940"/>
            <a:chExt cx="1214986" cy="403581"/>
          </a:xfrm>
        </p:grpSpPr>
        <p:sp>
          <p:nvSpPr>
            <p:cNvPr id="1016" name="TextBox 1015"/>
            <p:cNvSpPr txBox="1"/>
            <p:nvPr/>
          </p:nvSpPr>
          <p:spPr>
            <a:xfrm>
              <a:off x="863635" y="1683421"/>
              <a:ext cx="749300" cy="317500"/>
            </a:xfrm>
            <a:prstGeom prst="rect">
              <a:avLst/>
            </a:prstGeom>
            <a:noFill/>
          </p:spPr>
          <p:txBody>
            <a:bodyPr>
              <a:spAutoFit/>
            </a:bodyPr>
            <a:lstStyle/>
            <a:p>
              <a:pPr>
                <a:defRPr/>
              </a:pPr>
              <a:r>
                <a:rPr lang="en-US" sz="1400" b="1" dirty="0">
                  <a:latin typeface="+mj-lt"/>
                  <a:cs typeface="Arial" charset="0"/>
                </a:rPr>
                <a:t>L</a:t>
              </a:r>
              <a:r>
                <a:rPr lang="en-US" sz="1400" b="1" baseline="-25000" dirty="0">
                  <a:latin typeface="+mj-lt"/>
                  <a:cs typeface="Arial" charset="0"/>
                </a:rPr>
                <a:t>PCB_IC</a:t>
              </a:r>
            </a:p>
          </p:txBody>
        </p:sp>
        <p:sp>
          <p:nvSpPr>
            <p:cNvPr id="1017" name="Rounded Rectangle 1016"/>
            <p:cNvSpPr>
              <a:spLocks noChangeArrowheads="1"/>
            </p:cNvSpPr>
            <p:nvPr/>
          </p:nvSpPr>
          <p:spPr bwMode="auto">
            <a:xfrm>
              <a:off x="739775" y="1638940"/>
              <a:ext cx="1214986" cy="403581"/>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020" name="Group 1019"/>
          <p:cNvGrpSpPr/>
          <p:nvPr/>
        </p:nvGrpSpPr>
        <p:grpSpPr>
          <a:xfrm>
            <a:off x="2235522" y="1580609"/>
            <a:ext cx="1061007" cy="394548"/>
            <a:chOff x="2230268" y="1638940"/>
            <a:chExt cx="1061007" cy="394548"/>
          </a:xfrm>
        </p:grpSpPr>
        <p:sp>
          <p:nvSpPr>
            <p:cNvPr id="1120" name="TextBox 1119"/>
            <p:cNvSpPr txBox="1"/>
            <p:nvPr/>
          </p:nvSpPr>
          <p:spPr>
            <a:xfrm>
              <a:off x="2230268" y="1661591"/>
              <a:ext cx="1061007"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sp>
          <p:nvSpPr>
            <p:cNvPr id="1360" name="Rounded Rectangle 1359"/>
            <p:cNvSpPr>
              <a:spLocks noChangeArrowheads="1"/>
            </p:cNvSpPr>
            <p:nvPr/>
          </p:nvSpPr>
          <p:spPr bwMode="auto">
            <a:xfrm>
              <a:off x="2461303" y="1638940"/>
              <a:ext cx="350272" cy="394548"/>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366" name="Group 1365"/>
          <p:cNvGrpSpPr/>
          <p:nvPr/>
        </p:nvGrpSpPr>
        <p:grpSpPr>
          <a:xfrm>
            <a:off x="746648" y="2251976"/>
            <a:ext cx="1255810" cy="630557"/>
            <a:chOff x="741394" y="2310307"/>
            <a:chExt cx="1255810" cy="630557"/>
          </a:xfrm>
        </p:grpSpPr>
        <p:sp>
          <p:nvSpPr>
            <p:cNvPr id="1369" name="Rounded Rectangle 1368"/>
            <p:cNvSpPr>
              <a:spLocks noChangeArrowheads="1"/>
            </p:cNvSpPr>
            <p:nvPr/>
          </p:nvSpPr>
          <p:spPr bwMode="auto">
            <a:xfrm>
              <a:off x="741394" y="2310307"/>
              <a:ext cx="1242504"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372" name="TextBox 1371"/>
            <p:cNvSpPr txBox="1"/>
            <p:nvPr/>
          </p:nvSpPr>
          <p:spPr>
            <a:xfrm>
              <a:off x="960590" y="2525507"/>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375" name="Group 1374"/>
          <p:cNvGrpSpPr/>
          <p:nvPr/>
        </p:nvGrpSpPr>
        <p:grpSpPr>
          <a:xfrm>
            <a:off x="2458885" y="2251976"/>
            <a:ext cx="1036614" cy="630557"/>
            <a:chOff x="2453631" y="2310307"/>
            <a:chExt cx="1036614" cy="630557"/>
          </a:xfrm>
        </p:grpSpPr>
        <p:sp>
          <p:nvSpPr>
            <p:cNvPr id="1398" name="Rounded Rectangle 1397"/>
            <p:cNvSpPr>
              <a:spLocks noChangeArrowheads="1"/>
            </p:cNvSpPr>
            <p:nvPr/>
          </p:nvSpPr>
          <p:spPr bwMode="auto">
            <a:xfrm>
              <a:off x="2793109" y="2310307"/>
              <a:ext cx="341581"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12" name="TextBox 1411"/>
            <p:cNvSpPr txBox="1"/>
            <p:nvPr/>
          </p:nvSpPr>
          <p:spPr>
            <a:xfrm>
              <a:off x="2453631" y="2577574"/>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415" name="Group 1414"/>
          <p:cNvGrpSpPr/>
          <p:nvPr/>
        </p:nvGrpSpPr>
        <p:grpSpPr>
          <a:xfrm>
            <a:off x="696540" y="1923901"/>
            <a:ext cx="2602158" cy="307777"/>
            <a:chOff x="691286" y="1982232"/>
            <a:chExt cx="2602158" cy="307777"/>
          </a:xfrm>
        </p:grpSpPr>
        <p:sp>
          <p:nvSpPr>
            <p:cNvPr id="1418" name="Rounded Rectangle 1417"/>
            <p:cNvSpPr>
              <a:spLocks noChangeArrowheads="1"/>
            </p:cNvSpPr>
            <p:nvPr/>
          </p:nvSpPr>
          <p:spPr bwMode="auto">
            <a:xfrm>
              <a:off x="691286" y="2070275"/>
              <a:ext cx="2443404" cy="208923"/>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21" name="TextBox 1420"/>
            <p:cNvSpPr txBox="1"/>
            <p:nvPr/>
          </p:nvSpPr>
          <p:spPr>
            <a:xfrm>
              <a:off x="1783995" y="1982232"/>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graphicFrame>
        <p:nvGraphicFramePr>
          <p:cNvPr id="287" name="Object 126"/>
          <p:cNvGraphicFramePr>
            <a:graphicFrameLocks noChangeAspect="1"/>
          </p:cNvGraphicFramePr>
          <p:nvPr/>
        </p:nvGraphicFramePr>
        <p:xfrm>
          <a:off x="6546850" y="1474788"/>
          <a:ext cx="306388" cy="325437"/>
        </p:xfrm>
        <a:graphic>
          <a:graphicData uri="http://schemas.openxmlformats.org/presentationml/2006/ole">
            <mc:AlternateContent xmlns:mc="http://schemas.openxmlformats.org/markup-compatibility/2006">
              <mc:Choice xmlns:v="urn:schemas-microsoft-com:vml" Requires="v">
                <p:oleObj spid="_x0000_s1895495" name="Equation" r:id="rId12" imgW="177480" imgH="228600" progId="Equation.DSMT4">
                  <p:embed/>
                </p:oleObj>
              </mc:Choice>
              <mc:Fallback>
                <p:oleObj name="Equation" r:id="rId12" imgW="177480" imgH="228600" progId="Equation.DSMT4">
                  <p:embed/>
                  <p:pic>
                    <p:nvPicPr>
                      <p:cNvPr id="287" name="Object 126"/>
                      <p:cNvPicPr>
                        <a:picLocks noChangeAspect="1" noChangeArrowheads="1"/>
                      </p:cNvPicPr>
                      <p:nvPr/>
                    </p:nvPicPr>
                    <p:blipFill>
                      <a:blip r:embed="rId13"/>
                      <a:srcRect/>
                      <a:stretch>
                        <a:fillRect/>
                      </a:stretch>
                    </p:blipFill>
                    <p:spPr bwMode="auto">
                      <a:xfrm>
                        <a:off x="6546850" y="1474788"/>
                        <a:ext cx="30638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8" name="Picture 287"/>
          <p:cNvPicPr>
            <a:picLocks noChangeAspect="1"/>
          </p:cNvPicPr>
          <p:nvPr/>
        </p:nvPicPr>
        <p:blipFill>
          <a:blip r:embed="rId14"/>
          <a:stretch>
            <a:fillRect/>
          </a:stretch>
        </p:blipFill>
        <p:spPr>
          <a:xfrm>
            <a:off x="1211636" y="3625259"/>
            <a:ext cx="5202824" cy="2604104"/>
          </a:xfrm>
          <a:prstGeom prst="rect">
            <a:avLst/>
          </a:prstGeom>
        </p:spPr>
      </p:pic>
      <p:cxnSp>
        <p:nvCxnSpPr>
          <p:cNvPr id="170" name="Straight Connector 169"/>
          <p:cNvCxnSpPr/>
          <p:nvPr/>
        </p:nvCxnSpPr>
        <p:spPr bwMode="auto">
          <a:xfrm flipH="1">
            <a:off x="3406604" y="4574754"/>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1" name="Straight Connector 170"/>
          <p:cNvCxnSpPr/>
          <p:nvPr/>
        </p:nvCxnSpPr>
        <p:spPr bwMode="auto">
          <a:xfrm>
            <a:off x="3445590" y="4546400"/>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2" name="TextBox 171"/>
          <p:cNvSpPr txBox="1"/>
          <p:nvPr/>
        </p:nvSpPr>
        <p:spPr>
          <a:xfrm>
            <a:off x="3576725" y="4574754"/>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cxnSp>
        <p:nvCxnSpPr>
          <p:cNvPr id="173" name="Straight Connector 172"/>
          <p:cNvCxnSpPr/>
          <p:nvPr/>
        </p:nvCxnSpPr>
        <p:spPr bwMode="auto">
          <a:xfrm flipH="1">
            <a:off x="1947012" y="4599575"/>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4" name="Straight Connector 173"/>
          <p:cNvCxnSpPr/>
          <p:nvPr/>
        </p:nvCxnSpPr>
        <p:spPr bwMode="auto">
          <a:xfrm>
            <a:off x="1985998" y="4571221"/>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5" name="TextBox 174"/>
          <p:cNvSpPr txBox="1"/>
          <p:nvPr/>
        </p:nvSpPr>
        <p:spPr>
          <a:xfrm>
            <a:off x="2117133" y="4599575"/>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cxnSp>
        <p:nvCxnSpPr>
          <p:cNvPr id="176" name="Straight Connector 175"/>
          <p:cNvCxnSpPr/>
          <p:nvPr/>
        </p:nvCxnSpPr>
        <p:spPr bwMode="auto">
          <a:xfrm flipH="1">
            <a:off x="1284613" y="4607102"/>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7" name="Straight Connector 176"/>
          <p:cNvCxnSpPr/>
          <p:nvPr/>
        </p:nvCxnSpPr>
        <p:spPr bwMode="auto">
          <a:xfrm>
            <a:off x="1323599" y="4578748"/>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8" name="TextBox 177"/>
          <p:cNvSpPr txBox="1"/>
          <p:nvPr/>
        </p:nvSpPr>
        <p:spPr>
          <a:xfrm>
            <a:off x="1454734" y="4607102"/>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sp>
        <p:nvSpPr>
          <p:cNvPr id="180" name="TextBox 179"/>
          <p:cNvSpPr txBox="1"/>
          <p:nvPr/>
        </p:nvSpPr>
        <p:spPr>
          <a:xfrm>
            <a:off x="3952705" y="6203962"/>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
        <p:nvSpPr>
          <p:cNvPr id="163" name="Oval 162"/>
          <p:cNvSpPr/>
          <p:nvPr/>
        </p:nvSpPr>
        <p:spPr>
          <a:xfrm>
            <a:off x="3893560" y="5051227"/>
            <a:ext cx="977389" cy="742950"/>
          </a:xfrm>
          <a:prstGeom prst="ellipse">
            <a:avLst/>
          </a:prstGeom>
          <a:noFill/>
          <a:ln>
            <a:solidFill>
              <a:srgbClr val="00B05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4" name="Oval 163"/>
          <p:cNvSpPr/>
          <p:nvPr/>
        </p:nvSpPr>
        <p:spPr>
          <a:xfrm>
            <a:off x="4606931" y="3667769"/>
            <a:ext cx="1058656" cy="74295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165" name="Straight Connector 164"/>
          <p:cNvCxnSpPr/>
          <p:nvPr/>
        </p:nvCxnSpPr>
        <p:spPr bwMode="auto">
          <a:xfrm>
            <a:off x="7070314" y="2082302"/>
            <a:ext cx="178195" cy="157669"/>
          </a:xfrm>
          <a:prstGeom prst="line">
            <a:avLst/>
          </a:prstGeom>
          <a:solidFill>
            <a:schemeClr val="accent1"/>
          </a:solidFill>
          <a:ln w="57150" cap="flat" cmpd="sng" algn="ctr">
            <a:solidFill>
              <a:srgbClr val="FFC000"/>
            </a:solidFill>
            <a:prstDash val="solid"/>
            <a:round/>
            <a:headEnd type="none" w="med" len="med"/>
            <a:tailEnd type="none" w="med" len="med"/>
          </a:ln>
          <a:effectLst/>
        </p:spPr>
      </p:cxnSp>
      <p:cxnSp>
        <p:nvCxnSpPr>
          <p:cNvPr id="166" name="Straight Connector 165"/>
          <p:cNvCxnSpPr/>
          <p:nvPr/>
        </p:nvCxnSpPr>
        <p:spPr bwMode="auto">
          <a:xfrm flipV="1">
            <a:off x="7248509" y="2115030"/>
            <a:ext cx="160284" cy="124941"/>
          </a:xfrm>
          <a:prstGeom prst="line">
            <a:avLst/>
          </a:prstGeom>
          <a:solidFill>
            <a:schemeClr val="accent1"/>
          </a:solidFill>
          <a:ln w="57150" cap="flat" cmpd="sng" algn="ctr">
            <a:solidFill>
              <a:srgbClr val="FFC000"/>
            </a:solidFill>
            <a:prstDash val="solid"/>
            <a:round/>
            <a:headEnd type="none" w="med" len="med"/>
            <a:tailEnd type="none" w="med" len="med"/>
          </a:ln>
          <a:effectLst/>
        </p:spPr>
      </p:cxnSp>
    </p:spTree>
    <p:extLst>
      <p:ext uri="{BB962C8B-B14F-4D97-AF65-F5344CB8AC3E}">
        <p14:creationId xmlns:p14="http://schemas.microsoft.com/office/powerpoint/2010/main" val="120310247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7760" y="13611"/>
            <a:ext cx="7560507" cy="842731"/>
          </a:xfrm>
        </p:spPr>
        <p:txBody>
          <a:bodyPr/>
          <a:lstStyle/>
          <a:p>
            <a:r>
              <a:rPr lang="en-US" dirty="0" smtClean="0"/>
              <a:t>Frequency Response for </a:t>
            </a:r>
            <a:r>
              <a:rPr lang="en-US" dirty="0"/>
              <a:t>PCB PDN –L</a:t>
            </a:r>
            <a:r>
              <a:rPr lang="en-US" baseline="-25000" dirty="0"/>
              <a:t>PCB </a:t>
            </a:r>
            <a:r>
              <a:rPr lang="en-US" baseline="-25000" dirty="0" smtClean="0"/>
              <a:t>IC </a:t>
            </a:r>
            <a:r>
              <a:rPr lang="en-US" dirty="0" smtClean="0"/>
              <a:t> </a:t>
            </a:r>
            <a:endParaRPr lang="en-US" baseline="-25000" dirty="0"/>
          </a:p>
        </p:txBody>
      </p:sp>
      <p:grpSp>
        <p:nvGrpSpPr>
          <p:cNvPr id="3" name="Group 2"/>
          <p:cNvGrpSpPr/>
          <p:nvPr/>
        </p:nvGrpSpPr>
        <p:grpSpPr>
          <a:xfrm>
            <a:off x="3834960" y="1395831"/>
            <a:ext cx="4925934" cy="1786270"/>
            <a:chOff x="0" y="3524250"/>
            <a:chExt cx="3146504" cy="1377950"/>
          </a:xfrm>
        </p:grpSpPr>
        <p:cxnSp>
          <p:nvCxnSpPr>
            <p:cNvPr id="83" name="Straight Connector 82"/>
            <p:cNvCxnSpPr/>
            <p:nvPr/>
          </p:nvCxnSpPr>
          <p:spPr bwMode="auto">
            <a:xfrm>
              <a:off x="619125" y="3606800"/>
              <a:ext cx="0" cy="1127125"/>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auto">
            <a:xfrm flipH="1">
              <a:off x="500063" y="4614863"/>
              <a:ext cx="2243137" cy="0"/>
            </a:xfrm>
            <a:prstGeom prst="line">
              <a:avLst/>
            </a:prstGeom>
            <a:ln w="19050">
              <a:solidFill>
                <a:schemeClr val="tx1"/>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graphicFrame>
          <p:nvGraphicFramePr>
            <p:cNvPr id="39246" name="Object 103"/>
            <p:cNvGraphicFramePr>
              <a:graphicFrameLocks noChangeAspect="1"/>
            </p:cNvGraphicFramePr>
            <p:nvPr/>
          </p:nvGraphicFramePr>
          <p:xfrm>
            <a:off x="0" y="3600419"/>
            <a:ext cx="593343" cy="258491"/>
          </p:xfrm>
          <a:graphic>
            <a:graphicData uri="http://schemas.openxmlformats.org/presentationml/2006/ole">
              <mc:AlternateContent xmlns:mc="http://schemas.openxmlformats.org/markup-compatibility/2006">
                <mc:Choice xmlns:v="urn:schemas-microsoft-com:vml" Requires="v">
                  <p:oleObj spid="_x0000_s1893448" name="Equation" r:id="rId4" imgW="583947" imgH="253890" progId="Equation.DSMT4">
                    <p:embed/>
                  </p:oleObj>
                </mc:Choice>
                <mc:Fallback>
                  <p:oleObj name="Equation" r:id="rId4" imgW="583947" imgH="253890" progId="Equation.DSMT4">
                    <p:embed/>
                    <p:pic>
                      <p:nvPicPr>
                        <p:cNvPr id="39246" name="Object 1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600419"/>
                          <a:ext cx="593343" cy="258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47" name="Object 104"/>
            <p:cNvGraphicFramePr>
              <a:graphicFrameLocks noChangeAspect="1"/>
            </p:cNvGraphicFramePr>
            <p:nvPr/>
          </p:nvGraphicFramePr>
          <p:xfrm>
            <a:off x="937650" y="4637382"/>
            <a:ext cx="1136675" cy="264818"/>
          </p:xfrm>
          <a:graphic>
            <a:graphicData uri="http://schemas.openxmlformats.org/presentationml/2006/ole">
              <mc:AlternateContent xmlns:mc="http://schemas.openxmlformats.org/markup-compatibility/2006">
                <mc:Choice xmlns:v="urn:schemas-microsoft-com:vml" Requires="v">
                  <p:oleObj spid="_x0000_s1893449" name="Equation" r:id="rId6" imgW="1091726" imgH="253890" progId="Equation.DSMT4">
                    <p:embed/>
                  </p:oleObj>
                </mc:Choice>
                <mc:Fallback>
                  <p:oleObj name="Equation" r:id="rId6" imgW="1091726" imgH="253890" progId="Equation.DSMT4">
                    <p:embed/>
                    <p:pic>
                      <p:nvPicPr>
                        <p:cNvPr id="39247" name="Object 10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7650" y="4637382"/>
                          <a:ext cx="1136675" cy="2648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11" name="Straight Connector 110"/>
            <p:cNvCxnSpPr/>
            <p:nvPr/>
          </p:nvCxnSpPr>
          <p:spPr bwMode="auto">
            <a:xfrm>
              <a:off x="720725" y="3959225"/>
              <a:ext cx="519113" cy="52070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auto">
            <a:xfrm>
              <a:off x="1874838" y="3867150"/>
              <a:ext cx="312737" cy="312738"/>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21" name="TextBox 120"/>
            <p:cNvSpPr txBox="1"/>
            <p:nvPr/>
          </p:nvSpPr>
          <p:spPr bwMode="auto">
            <a:xfrm>
              <a:off x="454025" y="3733800"/>
              <a:ext cx="942975" cy="338138"/>
            </a:xfrm>
            <a:prstGeom prst="rect">
              <a:avLst/>
            </a:prstGeom>
            <a:noFill/>
          </p:spPr>
          <p:txBody>
            <a:bodyPr>
              <a:spAutoFit/>
            </a:bodyPr>
            <a:lstStyle/>
            <a:p>
              <a:pPr eaLnBrk="1" hangingPunct="1">
                <a:defRPr/>
              </a:pPr>
              <a:r>
                <a:rPr lang="en-US" sz="1600" dirty="0" err="1">
                  <a:latin typeface="+mn-lt"/>
                </a:rPr>
                <a:t>C</a:t>
              </a:r>
              <a:r>
                <a:rPr lang="en-US" sz="1600" baseline="-25000" dirty="0" err="1">
                  <a:latin typeface="+mn-lt"/>
                </a:rPr>
                <a:t>Decap</a:t>
              </a:r>
              <a:endParaRPr lang="en-US" sz="1600" baseline="-25000" dirty="0">
                <a:latin typeface="+mn-lt"/>
              </a:endParaRPr>
            </a:p>
          </p:txBody>
        </p:sp>
        <p:grpSp>
          <p:nvGrpSpPr>
            <p:cNvPr id="15" name="Group 14"/>
            <p:cNvGrpSpPr/>
            <p:nvPr/>
          </p:nvGrpSpPr>
          <p:grpSpPr>
            <a:xfrm>
              <a:off x="1230016" y="3861138"/>
              <a:ext cx="1119733" cy="611188"/>
              <a:chOff x="1230313" y="3860800"/>
              <a:chExt cx="1119733" cy="611188"/>
            </a:xfrm>
          </p:grpSpPr>
          <p:cxnSp>
            <p:nvCxnSpPr>
              <p:cNvPr id="119" name="Straight Connector 118"/>
              <p:cNvCxnSpPr/>
              <p:nvPr/>
            </p:nvCxnSpPr>
            <p:spPr bwMode="auto">
              <a:xfrm flipH="1">
                <a:off x="1230313" y="3860800"/>
                <a:ext cx="650875" cy="611188"/>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bwMode="auto">
              <a:xfrm>
                <a:off x="1299121" y="4076700"/>
                <a:ext cx="1050925"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PCB_EQ</a:t>
                </a:r>
              </a:p>
            </p:txBody>
          </p:sp>
        </p:grpSp>
        <p:sp>
          <p:nvSpPr>
            <p:cNvPr id="123" name="TextBox 122"/>
            <p:cNvSpPr txBox="1"/>
            <p:nvPr/>
          </p:nvSpPr>
          <p:spPr bwMode="auto">
            <a:xfrm>
              <a:off x="1830388" y="3624263"/>
              <a:ext cx="625473" cy="338137"/>
            </a:xfrm>
            <a:prstGeom prst="rect">
              <a:avLst/>
            </a:prstGeom>
            <a:noFill/>
          </p:spPr>
          <p:txBody>
            <a:bodyPr wrap="square">
              <a:spAutoFit/>
            </a:bodyPr>
            <a:lstStyle/>
            <a:p>
              <a:pPr eaLnBrk="1" hangingPunct="1">
                <a:defRPr/>
              </a:pPr>
              <a:r>
                <a:rPr lang="en-US" sz="1600" dirty="0" err="1">
                  <a:latin typeface="+mn-lt"/>
                </a:rPr>
                <a:t>C</a:t>
              </a:r>
              <a:r>
                <a:rPr lang="en-US" sz="1600" baseline="-25000" dirty="0" err="1">
                  <a:latin typeface="+mn-lt"/>
                </a:rPr>
                <a:t>Plane</a:t>
              </a:r>
              <a:endParaRPr lang="en-US" sz="1600" baseline="-25000" dirty="0">
                <a:latin typeface="+mn-lt"/>
              </a:endParaRPr>
            </a:p>
          </p:txBody>
        </p:sp>
        <p:cxnSp>
          <p:nvCxnSpPr>
            <p:cNvPr id="125" name="Straight Connector 124"/>
            <p:cNvCxnSpPr/>
            <p:nvPr/>
          </p:nvCxnSpPr>
          <p:spPr bwMode="auto">
            <a:xfrm>
              <a:off x="1231900"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6" name="Straight Connector 125"/>
            <p:cNvCxnSpPr/>
            <p:nvPr/>
          </p:nvCxnSpPr>
          <p:spPr bwMode="auto">
            <a:xfrm>
              <a:off x="2187575" y="3627438"/>
              <a:ext cx="0" cy="985837"/>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39257" name="Object 126"/>
            <p:cNvGraphicFramePr>
              <a:graphicFrameLocks noChangeAspect="1"/>
            </p:cNvGraphicFramePr>
            <p:nvPr/>
          </p:nvGraphicFramePr>
          <p:xfrm>
            <a:off x="2198176" y="4378889"/>
            <a:ext cx="181966" cy="250895"/>
          </p:xfrm>
          <a:graphic>
            <a:graphicData uri="http://schemas.openxmlformats.org/presentationml/2006/ole">
              <mc:AlternateContent xmlns:mc="http://schemas.openxmlformats.org/markup-compatibility/2006">
                <mc:Choice xmlns:v="urn:schemas-microsoft-com:vml" Requires="v">
                  <p:oleObj spid="_x0000_s1893450" name="Equation" r:id="rId8" imgW="165028" imgH="228501" progId="Equation.DSMT4">
                    <p:embed/>
                  </p:oleObj>
                </mc:Choice>
                <mc:Fallback>
                  <p:oleObj name="Equation" r:id="rId8" imgW="165028" imgH="228501" progId="Equation.DSMT4">
                    <p:embed/>
                    <p:pic>
                      <p:nvPicPr>
                        <p:cNvPr id="39257" name="Object 1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98176" y="4378889"/>
                          <a:ext cx="181966"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39258" name="Object 127"/>
            <p:cNvGraphicFramePr>
              <a:graphicFrameLocks noChangeAspect="1"/>
            </p:cNvGraphicFramePr>
            <p:nvPr/>
          </p:nvGraphicFramePr>
          <p:xfrm>
            <a:off x="1266835" y="4387850"/>
            <a:ext cx="166727" cy="250895"/>
          </p:xfrm>
          <a:graphic>
            <a:graphicData uri="http://schemas.openxmlformats.org/presentationml/2006/ole">
              <mc:AlternateContent xmlns:mc="http://schemas.openxmlformats.org/markup-compatibility/2006">
                <mc:Choice xmlns:v="urn:schemas-microsoft-com:vml" Requires="v">
                  <p:oleObj spid="_x0000_s1893451" name="Equation" r:id="rId10" imgW="152334" imgH="228501" progId="Equation.DSMT4">
                    <p:embed/>
                  </p:oleObj>
                </mc:Choice>
                <mc:Fallback>
                  <p:oleObj name="Equation" r:id="rId10" imgW="152334" imgH="228501" progId="Equation.DSMT4">
                    <p:embed/>
                    <p:pic>
                      <p:nvPicPr>
                        <p:cNvPr id="39258" name="Object 1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66835" y="4387850"/>
                          <a:ext cx="166727" cy="250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80" name="Straight Connector 79"/>
            <p:cNvCxnSpPr/>
            <p:nvPr/>
          </p:nvCxnSpPr>
          <p:spPr bwMode="auto">
            <a:xfrm>
              <a:off x="2679700" y="3524250"/>
              <a:ext cx="0" cy="119380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2074942" y="3830638"/>
              <a:ext cx="1071562" cy="402362"/>
              <a:chOff x="2074942" y="3830638"/>
              <a:chExt cx="1071562" cy="402362"/>
            </a:xfrm>
          </p:grpSpPr>
          <p:sp>
            <p:nvSpPr>
              <p:cNvPr id="124" name="TextBox 123"/>
              <p:cNvSpPr txBox="1"/>
              <p:nvPr/>
            </p:nvSpPr>
            <p:spPr bwMode="auto">
              <a:xfrm>
                <a:off x="2074942" y="3893275"/>
                <a:ext cx="1071562" cy="339725"/>
              </a:xfrm>
              <a:prstGeom prst="rect">
                <a:avLst/>
              </a:prstGeom>
              <a:noFill/>
            </p:spPr>
            <p:txBody>
              <a:bodyPr>
                <a:spAutoFit/>
              </a:bodyPr>
              <a:lstStyle/>
              <a:p>
                <a:pPr eaLnBrk="1" hangingPunct="1">
                  <a:defRPr/>
                </a:pPr>
                <a:r>
                  <a:rPr lang="en-US" sz="1600" dirty="0">
                    <a:latin typeface="+mn-lt"/>
                  </a:rPr>
                  <a:t>L</a:t>
                </a:r>
                <a:r>
                  <a:rPr lang="en-US" sz="1600" baseline="-25000" dirty="0">
                    <a:latin typeface="+mn-lt"/>
                  </a:rPr>
                  <a:t>PCB_IC</a:t>
                </a:r>
              </a:p>
            </p:txBody>
          </p:sp>
          <p:cxnSp>
            <p:nvCxnSpPr>
              <p:cNvPr id="120" name="Straight Connector 119"/>
              <p:cNvCxnSpPr/>
              <p:nvPr/>
            </p:nvCxnSpPr>
            <p:spPr bwMode="auto">
              <a:xfrm flipH="1">
                <a:off x="2193925" y="3830638"/>
                <a:ext cx="319088" cy="354012"/>
              </a:xfrm>
              <a:prstGeom prst="line">
                <a:avLst/>
              </a:pr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cxnSp>
        </p:grpSp>
      </p:grpSp>
      <p:sp>
        <p:nvSpPr>
          <p:cNvPr id="566" name="Down Arrow 565"/>
          <p:cNvSpPr/>
          <p:nvPr/>
        </p:nvSpPr>
        <p:spPr bwMode="auto">
          <a:xfrm>
            <a:off x="691138" y="1259306"/>
            <a:ext cx="1176337" cy="203200"/>
          </a:xfrm>
          <a:prstGeom prst="downArrow">
            <a:avLst/>
          </a:prstGeom>
          <a:solidFill>
            <a:srgbClr val="FF0000">
              <a:alpha val="3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a:solidFill>
                <a:srgbClr val="FFFFFF"/>
              </a:solidFill>
              <a:latin typeface="Times New Roman" panose="02020603050405020304" pitchFamily="18" charset="0"/>
              <a:ea typeface="굴림" panose="020B0600000101010101" pitchFamily="34" charset="-127"/>
            </a:endParaRPr>
          </a:p>
        </p:txBody>
      </p:sp>
      <p:grpSp>
        <p:nvGrpSpPr>
          <p:cNvPr id="567" name="Group 566"/>
          <p:cNvGrpSpPr/>
          <p:nvPr/>
        </p:nvGrpSpPr>
        <p:grpSpPr>
          <a:xfrm>
            <a:off x="-7336" y="1395831"/>
            <a:ext cx="3362817" cy="1685925"/>
            <a:chOff x="120650" y="1503363"/>
            <a:chExt cx="2954338" cy="1481137"/>
          </a:xfrm>
        </p:grpSpPr>
        <p:sp>
          <p:nvSpPr>
            <p:cNvPr id="568" name="Rectangle 567"/>
            <p:cNvSpPr/>
            <p:nvPr/>
          </p:nvSpPr>
          <p:spPr bwMode="auto">
            <a:xfrm>
              <a:off x="569913" y="1584325"/>
              <a:ext cx="2505075" cy="13128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69" name="Rectangle 80"/>
            <p:cNvSpPr>
              <a:spLocks noChangeArrowheads="1"/>
            </p:cNvSpPr>
            <p:nvPr/>
          </p:nvSpPr>
          <p:spPr bwMode="auto">
            <a:xfrm>
              <a:off x="569913" y="1635125"/>
              <a:ext cx="2501900"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0" name="Rectangle 80"/>
            <p:cNvSpPr>
              <a:spLocks noChangeArrowheads="1"/>
            </p:cNvSpPr>
            <p:nvPr/>
          </p:nvSpPr>
          <p:spPr bwMode="auto">
            <a:xfrm>
              <a:off x="569913" y="173513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1" name="Rectangle 80"/>
            <p:cNvSpPr>
              <a:spLocks noChangeArrowheads="1"/>
            </p:cNvSpPr>
            <p:nvPr/>
          </p:nvSpPr>
          <p:spPr bwMode="auto">
            <a:xfrm>
              <a:off x="569913" y="2224088"/>
              <a:ext cx="2503487" cy="39687"/>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2" name="Rectangle 571"/>
            <p:cNvSpPr/>
            <p:nvPr/>
          </p:nvSpPr>
          <p:spPr bwMode="auto">
            <a:xfrm>
              <a:off x="827088"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3" name="Rectangle 106"/>
            <p:cNvSpPr>
              <a:spLocks noChangeArrowheads="1"/>
            </p:cNvSpPr>
            <p:nvPr/>
          </p:nvSpPr>
          <p:spPr bwMode="auto">
            <a:xfrm>
              <a:off x="836613" y="1590675"/>
              <a:ext cx="39687"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4" name="Rectangle 80"/>
            <p:cNvSpPr>
              <a:spLocks noChangeArrowheads="1"/>
            </p:cNvSpPr>
            <p:nvPr/>
          </p:nvSpPr>
          <p:spPr bwMode="auto">
            <a:xfrm>
              <a:off x="569913" y="2395538"/>
              <a:ext cx="2503487"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5" name="Rectangle 80"/>
            <p:cNvSpPr>
              <a:spLocks noChangeArrowheads="1"/>
            </p:cNvSpPr>
            <p:nvPr/>
          </p:nvSpPr>
          <p:spPr bwMode="auto">
            <a:xfrm>
              <a:off x="566738" y="2813050"/>
              <a:ext cx="2503487" cy="3968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6" name="Rectangle 575"/>
            <p:cNvSpPr/>
            <p:nvPr/>
          </p:nvSpPr>
          <p:spPr bwMode="auto">
            <a:xfrm>
              <a:off x="1076325"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7" name="Rectangle 106"/>
            <p:cNvSpPr>
              <a:spLocks noChangeArrowheads="1"/>
            </p:cNvSpPr>
            <p:nvPr/>
          </p:nvSpPr>
          <p:spPr bwMode="auto">
            <a:xfrm>
              <a:off x="1095375" y="1590675"/>
              <a:ext cx="39688"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78" name="Rectangle 577"/>
            <p:cNvSpPr/>
            <p:nvPr/>
          </p:nvSpPr>
          <p:spPr bwMode="auto">
            <a:xfrm>
              <a:off x="941388" y="1714500"/>
              <a:ext cx="39687"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79" name="Rectangle 578"/>
            <p:cNvSpPr/>
            <p:nvPr/>
          </p:nvSpPr>
          <p:spPr bwMode="auto">
            <a:xfrm>
              <a:off x="1325563" y="2089150"/>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0" name="Rectangle 106"/>
            <p:cNvSpPr>
              <a:spLocks noChangeArrowheads="1"/>
            </p:cNvSpPr>
            <p:nvPr/>
          </p:nvSpPr>
          <p:spPr bwMode="auto">
            <a:xfrm>
              <a:off x="1343025" y="1590675"/>
              <a:ext cx="31750" cy="131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1" name="Rectangle 580"/>
            <p:cNvSpPr/>
            <p:nvPr/>
          </p:nvSpPr>
          <p:spPr bwMode="auto">
            <a:xfrm>
              <a:off x="1201738" y="17145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2" name="Rectangle 581"/>
            <p:cNvSpPr/>
            <p:nvPr/>
          </p:nvSpPr>
          <p:spPr bwMode="auto">
            <a:xfrm>
              <a:off x="1574800" y="2089150"/>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3" name="Rectangle 106"/>
            <p:cNvSpPr>
              <a:spLocks noChangeArrowheads="1"/>
            </p:cNvSpPr>
            <p:nvPr/>
          </p:nvSpPr>
          <p:spPr bwMode="auto">
            <a:xfrm>
              <a:off x="1592263" y="1590675"/>
              <a:ext cx="39687"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4" name="Rectangle 583"/>
            <p:cNvSpPr/>
            <p:nvPr/>
          </p:nvSpPr>
          <p:spPr bwMode="auto">
            <a:xfrm>
              <a:off x="1449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5" name="Rectangle 584"/>
            <p:cNvSpPr/>
            <p:nvPr/>
          </p:nvSpPr>
          <p:spPr bwMode="auto">
            <a:xfrm>
              <a:off x="1449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6" name="Rectangle 585"/>
            <p:cNvSpPr/>
            <p:nvPr/>
          </p:nvSpPr>
          <p:spPr bwMode="auto">
            <a:xfrm>
              <a:off x="2474913" y="2095500"/>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7" name="Rectangle 106"/>
            <p:cNvSpPr>
              <a:spLocks noChangeArrowheads="1"/>
            </p:cNvSpPr>
            <p:nvPr/>
          </p:nvSpPr>
          <p:spPr bwMode="auto">
            <a:xfrm>
              <a:off x="2493963" y="1590675"/>
              <a:ext cx="36512" cy="1303338"/>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88" name="Rectangle 587"/>
            <p:cNvSpPr/>
            <p:nvPr/>
          </p:nvSpPr>
          <p:spPr bwMode="auto">
            <a:xfrm>
              <a:off x="2752725" y="2101850"/>
              <a:ext cx="88900"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89" name="Rectangle 106"/>
            <p:cNvSpPr>
              <a:spLocks noChangeArrowheads="1"/>
            </p:cNvSpPr>
            <p:nvPr/>
          </p:nvSpPr>
          <p:spPr bwMode="auto">
            <a:xfrm>
              <a:off x="2771775" y="1593850"/>
              <a:ext cx="31750" cy="130016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0" name="Rectangle 80"/>
            <p:cNvSpPr>
              <a:spLocks noChangeArrowheads="1"/>
            </p:cNvSpPr>
            <p:nvPr/>
          </p:nvSpPr>
          <p:spPr bwMode="auto">
            <a:xfrm>
              <a:off x="566738" y="2020888"/>
              <a:ext cx="2501900" cy="41275"/>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1" name="Rectangle 590"/>
            <p:cNvSpPr/>
            <p:nvPr/>
          </p:nvSpPr>
          <p:spPr bwMode="auto">
            <a:xfrm>
              <a:off x="952500" y="163830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2" name="Rectangle 591"/>
            <p:cNvSpPr/>
            <p:nvPr/>
          </p:nvSpPr>
          <p:spPr bwMode="auto">
            <a:xfrm>
              <a:off x="952500" y="217328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3" name="Rectangle 592"/>
            <p:cNvSpPr/>
            <p:nvPr/>
          </p:nvSpPr>
          <p:spPr bwMode="auto">
            <a:xfrm>
              <a:off x="952500" y="237807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4" name="Rectangle 593"/>
            <p:cNvSpPr/>
            <p:nvPr/>
          </p:nvSpPr>
          <p:spPr bwMode="auto">
            <a:xfrm>
              <a:off x="952500" y="2760663"/>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5" name="Rectangle 58"/>
            <p:cNvSpPr/>
            <p:nvPr/>
          </p:nvSpPr>
          <p:spPr bwMode="auto">
            <a:xfrm>
              <a:off x="949325" y="2006600"/>
              <a:ext cx="85725"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6" name="Rectangle 106"/>
            <p:cNvSpPr>
              <a:spLocks noChangeArrowheads="1"/>
            </p:cNvSpPr>
            <p:nvPr/>
          </p:nvSpPr>
          <p:spPr bwMode="auto">
            <a:xfrm>
              <a:off x="971550" y="1590675"/>
              <a:ext cx="36513"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597" name="Rectangle 596"/>
            <p:cNvSpPr/>
            <p:nvPr/>
          </p:nvSpPr>
          <p:spPr bwMode="auto">
            <a:xfrm>
              <a:off x="1201738" y="1636713"/>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8" name="Rectangle 597"/>
            <p:cNvSpPr/>
            <p:nvPr/>
          </p:nvSpPr>
          <p:spPr bwMode="auto">
            <a:xfrm>
              <a:off x="1201738" y="2173288"/>
              <a:ext cx="85725"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599" name="Rectangle 598"/>
            <p:cNvSpPr/>
            <p:nvPr/>
          </p:nvSpPr>
          <p:spPr bwMode="auto">
            <a:xfrm>
              <a:off x="1201738" y="2378075"/>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0" name="Rectangle 599"/>
            <p:cNvSpPr/>
            <p:nvPr/>
          </p:nvSpPr>
          <p:spPr bwMode="auto">
            <a:xfrm>
              <a:off x="1201738" y="2760663"/>
              <a:ext cx="85725"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1" name="Rectangle 68"/>
            <p:cNvSpPr/>
            <p:nvPr/>
          </p:nvSpPr>
          <p:spPr bwMode="auto">
            <a:xfrm>
              <a:off x="1196975" y="2006600"/>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2" name="Rectangle 106"/>
            <p:cNvSpPr>
              <a:spLocks noChangeArrowheads="1"/>
            </p:cNvSpPr>
            <p:nvPr/>
          </p:nvSpPr>
          <p:spPr bwMode="auto">
            <a:xfrm>
              <a:off x="1219200" y="1590675"/>
              <a:ext cx="38100" cy="131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3" name="Rectangle 602"/>
            <p:cNvSpPr/>
            <p:nvPr/>
          </p:nvSpPr>
          <p:spPr bwMode="auto">
            <a:xfrm>
              <a:off x="1449388" y="1638300"/>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4" name="Rectangle 603"/>
            <p:cNvSpPr/>
            <p:nvPr/>
          </p:nvSpPr>
          <p:spPr bwMode="auto">
            <a:xfrm>
              <a:off x="1449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5" name="Rectangle 604"/>
            <p:cNvSpPr/>
            <p:nvPr/>
          </p:nvSpPr>
          <p:spPr bwMode="auto">
            <a:xfrm>
              <a:off x="1449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6" name="Rectangle 78"/>
            <p:cNvSpPr/>
            <p:nvPr/>
          </p:nvSpPr>
          <p:spPr bwMode="auto">
            <a:xfrm>
              <a:off x="1444625" y="1970088"/>
              <a:ext cx="88900"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7" name="Rectangle 106"/>
            <p:cNvSpPr>
              <a:spLocks noChangeArrowheads="1"/>
            </p:cNvSpPr>
            <p:nvPr/>
          </p:nvSpPr>
          <p:spPr bwMode="auto">
            <a:xfrm>
              <a:off x="1466850"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08" name="Rectangle 607"/>
            <p:cNvSpPr/>
            <p:nvPr/>
          </p:nvSpPr>
          <p:spPr bwMode="auto">
            <a:xfrm>
              <a:off x="2338388" y="276066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09" name="Rectangle 608"/>
            <p:cNvSpPr/>
            <p:nvPr/>
          </p:nvSpPr>
          <p:spPr bwMode="auto">
            <a:xfrm>
              <a:off x="2338388" y="1635125"/>
              <a:ext cx="87312"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0" name="Rectangle 609"/>
            <p:cNvSpPr/>
            <p:nvPr/>
          </p:nvSpPr>
          <p:spPr bwMode="auto">
            <a:xfrm>
              <a:off x="2338388" y="1714500"/>
              <a:ext cx="87312"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1" name="Rectangle 610"/>
            <p:cNvSpPr/>
            <p:nvPr/>
          </p:nvSpPr>
          <p:spPr bwMode="auto">
            <a:xfrm>
              <a:off x="2338388" y="2173288"/>
              <a:ext cx="87312"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2" name="Rectangle 611"/>
            <p:cNvSpPr/>
            <p:nvPr/>
          </p:nvSpPr>
          <p:spPr bwMode="auto">
            <a:xfrm>
              <a:off x="2338388" y="2378075"/>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3" name="Rectangle 103"/>
            <p:cNvSpPr/>
            <p:nvPr/>
          </p:nvSpPr>
          <p:spPr bwMode="auto">
            <a:xfrm>
              <a:off x="2335213" y="1966913"/>
              <a:ext cx="87312"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4" name="Rectangle 613"/>
            <p:cNvSpPr>
              <a:spLocks noChangeArrowheads="1"/>
            </p:cNvSpPr>
            <p:nvPr/>
          </p:nvSpPr>
          <p:spPr bwMode="auto">
            <a:xfrm>
              <a:off x="2357438" y="1590675"/>
              <a:ext cx="30162"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15" name="Rectangle 614"/>
            <p:cNvSpPr/>
            <p:nvPr/>
          </p:nvSpPr>
          <p:spPr bwMode="auto">
            <a:xfrm>
              <a:off x="2616200" y="1636713"/>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6" name="Rectangle 615"/>
            <p:cNvSpPr/>
            <p:nvPr/>
          </p:nvSpPr>
          <p:spPr bwMode="auto">
            <a:xfrm>
              <a:off x="2616200" y="1722438"/>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7" name="Rectangle 616"/>
            <p:cNvSpPr/>
            <p:nvPr/>
          </p:nvSpPr>
          <p:spPr bwMode="auto">
            <a:xfrm>
              <a:off x="2616200" y="2179638"/>
              <a:ext cx="87313" cy="9366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8" name="Rectangle 617"/>
            <p:cNvSpPr/>
            <p:nvPr/>
          </p:nvSpPr>
          <p:spPr bwMode="auto">
            <a:xfrm>
              <a:off x="2616200" y="2384425"/>
              <a:ext cx="87313" cy="9683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19" name="Rectangle 618"/>
            <p:cNvSpPr/>
            <p:nvPr/>
          </p:nvSpPr>
          <p:spPr bwMode="auto">
            <a:xfrm>
              <a:off x="2616200" y="2762250"/>
              <a:ext cx="87313" cy="9366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0" name="Rectangle 131"/>
            <p:cNvSpPr/>
            <p:nvPr/>
          </p:nvSpPr>
          <p:spPr bwMode="auto">
            <a:xfrm>
              <a:off x="2613025" y="1965325"/>
              <a:ext cx="87313" cy="9525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21" name="Rectangle 620"/>
            <p:cNvSpPr>
              <a:spLocks noChangeArrowheads="1"/>
            </p:cNvSpPr>
            <p:nvPr/>
          </p:nvSpPr>
          <p:spPr bwMode="auto">
            <a:xfrm>
              <a:off x="2635250" y="1593850"/>
              <a:ext cx="39688" cy="1308100"/>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22" name="Group 129"/>
            <p:cNvGrpSpPr>
              <a:grpSpLocks/>
            </p:cNvGrpSpPr>
            <p:nvPr/>
          </p:nvGrpSpPr>
          <p:grpSpPr bwMode="auto">
            <a:xfrm>
              <a:off x="2353564" y="1522123"/>
              <a:ext cx="185312" cy="76120"/>
              <a:chOff x="4707931" y="1539831"/>
              <a:chExt cx="369303" cy="163813"/>
            </a:xfrm>
          </p:grpSpPr>
          <p:sp>
            <p:nvSpPr>
              <p:cNvPr id="664" name="Rectangle 663"/>
              <p:cNvSpPr/>
              <p:nvPr/>
            </p:nvSpPr>
            <p:spPr>
              <a:xfrm>
                <a:off x="4725141" y="1540455"/>
                <a:ext cx="310041" cy="133237"/>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5" name="Rectangle 664"/>
              <p:cNvSpPr/>
              <p:nvPr/>
            </p:nvSpPr>
            <p:spPr>
              <a:xfrm>
                <a:off x="4709324"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6" name="Rectangle 665"/>
              <p:cNvSpPr/>
              <p:nvPr/>
            </p:nvSpPr>
            <p:spPr>
              <a:xfrm>
                <a:off x="4968746" y="1543870"/>
                <a:ext cx="107565" cy="133239"/>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23" name="Rectangle 80"/>
            <p:cNvSpPr>
              <a:spLocks noChangeArrowheads="1"/>
            </p:cNvSpPr>
            <p:nvPr/>
          </p:nvSpPr>
          <p:spPr bwMode="auto">
            <a:xfrm>
              <a:off x="2754313" y="2884487"/>
              <a:ext cx="90487"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4" name="Rectangle 80"/>
            <p:cNvSpPr>
              <a:spLocks noChangeArrowheads="1"/>
            </p:cNvSpPr>
            <p:nvPr/>
          </p:nvSpPr>
          <p:spPr bwMode="auto">
            <a:xfrm>
              <a:off x="2608263" y="2884487"/>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5" name="Rectangle 80"/>
            <p:cNvSpPr>
              <a:spLocks noChangeArrowheads="1"/>
            </p:cNvSpPr>
            <p:nvPr/>
          </p:nvSpPr>
          <p:spPr bwMode="auto">
            <a:xfrm>
              <a:off x="2474913" y="15843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6" name="Rectangle 80"/>
            <p:cNvSpPr>
              <a:spLocks noChangeArrowheads="1"/>
            </p:cNvSpPr>
            <p:nvPr/>
          </p:nvSpPr>
          <p:spPr bwMode="auto">
            <a:xfrm>
              <a:off x="2330450" y="15843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7" name="Rectangle 80"/>
            <p:cNvSpPr>
              <a:spLocks noChangeArrowheads="1"/>
            </p:cNvSpPr>
            <p:nvPr/>
          </p:nvSpPr>
          <p:spPr bwMode="auto">
            <a:xfrm>
              <a:off x="812800" y="2879725"/>
              <a:ext cx="90488"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8" name="Rectangle 80"/>
            <p:cNvSpPr>
              <a:spLocks noChangeArrowheads="1"/>
            </p:cNvSpPr>
            <p:nvPr/>
          </p:nvSpPr>
          <p:spPr bwMode="auto">
            <a:xfrm>
              <a:off x="938213"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29" name="Rectangle 80"/>
            <p:cNvSpPr>
              <a:spLocks noChangeArrowheads="1"/>
            </p:cNvSpPr>
            <p:nvPr/>
          </p:nvSpPr>
          <p:spPr bwMode="auto">
            <a:xfrm>
              <a:off x="106997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0" name="Rectangle 80"/>
            <p:cNvSpPr>
              <a:spLocks noChangeArrowheads="1"/>
            </p:cNvSpPr>
            <p:nvPr/>
          </p:nvSpPr>
          <p:spPr bwMode="auto">
            <a:xfrm>
              <a:off x="1196975" y="2879725"/>
              <a:ext cx="90488"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1" name="Rectangle 80"/>
            <p:cNvSpPr>
              <a:spLocks noChangeArrowheads="1"/>
            </p:cNvSpPr>
            <p:nvPr/>
          </p:nvSpPr>
          <p:spPr bwMode="auto">
            <a:xfrm>
              <a:off x="1308100"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2" name="Rectangle 80"/>
            <p:cNvSpPr>
              <a:spLocks noChangeArrowheads="1"/>
            </p:cNvSpPr>
            <p:nvPr/>
          </p:nvSpPr>
          <p:spPr bwMode="auto">
            <a:xfrm>
              <a:off x="1435100"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33" name="Group 149"/>
            <p:cNvGrpSpPr>
              <a:grpSpLocks/>
            </p:cNvGrpSpPr>
            <p:nvPr/>
          </p:nvGrpSpPr>
          <p:grpSpPr bwMode="auto">
            <a:xfrm>
              <a:off x="820117" y="2902030"/>
              <a:ext cx="185312" cy="76120"/>
              <a:chOff x="4707931" y="1539831"/>
              <a:chExt cx="369303" cy="163813"/>
            </a:xfrm>
          </p:grpSpPr>
          <p:sp>
            <p:nvSpPr>
              <p:cNvPr id="661" name="Rectangle 660"/>
              <p:cNvSpPr/>
              <p:nvPr/>
            </p:nvSpPr>
            <p:spPr>
              <a:xfrm>
                <a:off x="47281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2" name="Rectangle 661"/>
              <p:cNvSpPr/>
              <p:nvPr/>
            </p:nvSpPr>
            <p:spPr>
              <a:xfrm>
                <a:off x="4709169"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3" name="Rectangle 662"/>
              <p:cNvSpPr/>
              <p:nvPr/>
            </p:nvSpPr>
            <p:spPr>
              <a:xfrm>
                <a:off x="4968591"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4" name="Group 153"/>
            <p:cNvGrpSpPr>
              <a:grpSpLocks/>
            </p:cNvGrpSpPr>
            <p:nvPr/>
          </p:nvGrpSpPr>
          <p:grpSpPr bwMode="auto">
            <a:xfrm>
              <a:off x="1083020" y="2902030"/>
              <a:ext cx="185312" cy="76120"/>
              <a:chOff x="4707931" y="1539831"/>
              <a:chExt cx="369303" cy="163813"/>
            </a:xfrm>
          </p:grpSpPr>
          <p:sp>
            <p:nvSpPr>
              <p:cNvPr id="658" name="Rectangle 657"/>
              <p:cNvSpPr/>
              <p:nvPr/>
            </p:nvSpPr>
            <p:spPr>
              <a:xfrm>
                <a:off x="4726226" y="1539659"/>
                <a:ext cx="306878"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9" name="Rectangle 658"/>
              <p:cNvSpPr/>
              <p:nvPr/>
            </p:nvSpPr>
            <p:spPr>
              <a:xfrm>
                <a:off x="4707243"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60" name="Rectangle 659"/>
              <p:cNvSpPr/>
              <p:nvPr/>
            </p:nvSpPr>
            <p:spPr>
              <a:xfrm>
                <a:off x="4966666"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nvGrpSpPr>
            <p:cNvPr id="635" name="Group 157"/>
            <p:cNvGrpSpPr>
              <a:grpSpLocks/>
            </p:cNvGrpSpPr>
            <p:nvPr/>
          </p:nvGrpSpPr>
          <p:grpSpPr bwMode="auto">
            <a:xfrm>
              <a:off x="1325042" y="2902030"/>
              <a:ext cx="185312" cy="76120"/>
              <a:chOff x="4707931" y="1539831"/>
              <a:chExt cx="369303" cy="163813"/>
            </a:xfrm>
          </p:grpSpPr>
          <p:sp>
            <p:nvSpPr>
              <p:cNvPr id="655" name="Rectangle 654"/>
              <p:cNvSpPr/>
              <p:nvPr/>
            </p:nvSpPr>
            <p:spPr>
              <a:xfrm>
                <a:off x="4727951" y="1539659"/>
                <a:ext cx="303714"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6" name="Rectangle 655"/>
              <p:cNvSpPr/>
              <p:nvPr/>
            </p:nvSpPr>
            <p:spPr>
              <a:xfrm>
                <a:off x="4708969" y="1543076"/>
                <a:ext cx="107565"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7" name="Rectangle 656"/>
              <p:cNvSpPr/>
              <p:nvPr/>
            </p:nvSpPr>
            <p:spPr>
              <a:xfrm>
                <a:off x="4965227"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36" name="Rectangle 635"/>
            <p:cNvSpPr/>
            <p:nvPr/>
          </p:nvSpPr>
          <p:spPr bwMode="auto">
            <a:xfrm>
              <a:off x="1701800" y="1635125"/>
              <a:ext cx="87313" cy="163513"/>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7" name="Rectangle 636"/>
            <p:cNvSpPr/>
            <p:nvPr/>
          </p:nvSpPr>
          <p:spPr bwMode="auto">
            <a:xfrm>
              <a:off x="1701800" y="1927225"/>
              <a:ext cx="87313" cy="966788"/>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2000">
                <a:solidFill>
                  <a:srgbClr val="FFFFFF"/>
                </a:solidFill>
                <a:latin typeface="Times New Roman" panose="02020603050405020304" pitchFamily="18" charset="0"/>
                <a:ea typeface="굴림" panose="020B0600000101010101" pitchFamily="34" charset="-127"/>
              </a:endParaRPr>
            </a:p>
          </p:txBody>
        </p:sp>
        <p:sp>
          <p:nvSpPr>
            <p:cNvPr id="638" name="Rectangle 106"/>
            <p:cNvSpPr>
              <a:spLocks noChangeArrowheads="1"/>
            </p:cNvSpPr>
            <p:nvPr/>
          </p:nvSpPr>
          <p:spPr bwMode="auto">
            <a:xfrm>
              <a:off x="1717675" y="1590675"/>
              <a:ext cx="44450" cy="1303338"/>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39" name="Rectangle 106"/>
            <p:cNvSpPr>
              <a:spLocks noChangeArrowheads="1"/>
            </p:cNvSpPr>
            <p:nvPr/>
          </p:nvSpPr>
          <p:spPr bwMode="auto">
            <a:xfrm>
              <a:off x="569913" y="2128838"/>
              <a:ext cx="2503487" cy="41275"/>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0" name="Rectangle 80"/>
            <p:cNvSpPr>
              <a:spLocks noChangeArrowheads="1"/>
            </p:cNvSpPr>
            <p:nvPr/>
          </p:nvSpPr>
          <p:spPr bwMode="auto">
            <a:xfrm>
              <a:off x="1703388" y="2879725"/>
              <a:ext cx="92075" cy="23813"/>
            </a:xfrm>
            <a:prstGeom prst="rect">
              <a:avLst/>
            </a:prstGeom>
            <a:solidFill>
              <a:srgbClr val="FF660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sp>
          <p:nvSpPr>
            <p:cNvPr id="641" name="Rectangle 80"/>
            <p:cNvSpPr>
              <a:spLocks noChangeArrowheads="1"/>
            </p:cNvSpPr>
            <p:nvPr/>
          </p:nvSpPr>
          <p:spPr bwMode="auto">
            <a:xfrm>
              <a:off x="1571625" y="2879725"/>
              <a:ext cx="92075" cy="23813"/>
            </a:xfrm>
            <a:prstGeom prst="rect">
              <a:avLst/>
            </a:prstGeom>
            <a:solidFill>
              <a:srgbClr val="00B050"/>
            </a:solidFill>
            <a:ln w="9525" algn="ctr">
              <a:noFill/>
              <a:round/>
              <a:headEnd/>
              <a:tailEnd/>
            </a:ln>
          </p:spPr>
          <p:txBody>
            <a:bodyPr/>
            <a:lstStyle/>
            <a:p>
              <a:pPr latinLnBrk="1">
                <a:defRPr/>
              </a:pPr>
              <a:endParaRPr kumimoji="1" lang="ko-KR" altLang="en-US" sz="1200">
                <a:latin typeface="+mj-lt"/>
                <a:ea typeface="Gulim" pitchFamily="34" charset="-127"/>
                <a:cs typeface="Arial" charset="0"/>
              </a:endParaRPr>
            </a:p>
          </p:txBody>
        </p:sp>
        <p:grpSp>
          <p:nvGrpSpPr>
            <p:cNvPr id="642" name="Group 183"/>
            <p:cNvGrpSpPr>
              <a:grpSpLocks/>
            </p:cNvGrpSpPr>
            <p:nvPr/>
          </p:nvGrpSpPr>
          <p:grpSpPr bwMode="auto">
            <a:xfrm>
              <a:off x="1587846" y="2902030"/>
              <a:ext cx="185312" cy="76120"/>
              <a:chOff x="4707931" y="1539831"/>
              <a:chExt cx="369303" cy="163813"/>
            </a:xfrm>
          </p:grpSpPr>
          <p:sp>
            <p:nvSpPr>
              <p:cNvPr id="652" name="Rectangle 651"/>
              <p:cNvSpPr/>
              <p:nvPr/>
            </p:nvSpPr>
            <p:spPr>
              <a:xfrm>
                <a:off x="4726224" y="1539659"/>
                <a:ext cx="310041" cy="160570"/>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3" name="Rectangle 652"/>
              <p:cNvSpPr/>
              <p:nvPr/>
            </p:nvSpPr>
            <p:spPr>
              <a:xfrm>
                <a:off x="4707241" y="1543076"/>
                <a:ext cx="110730"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4" name="Rectangle 653"/>
              <p:cNvSpPr/>
              <p:nvPr/>
            </p:nvSpPr>
            <p:spPr>
              <a:xfrm>
                <a:off x="4969828" y="1543076"/>
                <a:ext cx="110728" cy="160568"/>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sp>
          <p:nvSpPr>
            <p:cNvPr id="643" name="TextBox 16"/>
            <p:cNvSpPr txBox="1">
              <a:spLocks noChangeArrowheads="1"/>
            </p:cNvSpPr>
            <p:nvPr/>
          </p:nvSpPr>
          <p:spPr bwMode="auto">
            <a:xfrm>
              <a:off x="120650" y="1503363"/>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GND1</a:t>
              </a:r>
              <a:endParaRPr lang="en-US" altLang="en-US" sz="1000" dirty="0">
                <a:latin typeface="+mn-lt"/>
              </a:endParaRPr>
            </a:p>
          </p:txBody>
        </p:sp>
        <p:sp>
          <p:nvSpPr>
            <p:cNvPr id="644" name="TextBox 16"/>
            <p:cNvSpPr txBox="1">
              <a:spLocks noChangeArrowheads="1"/>
            </p:cNvSpPr>
            <p:nvPr/>
          </p:nvSpPr>
          <p:spPr bwMode="auto">
            <a:xfrm>
              <a:off x="120650" y="1898650"/>
              <a:ext cx="617538" cy="252413"/>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GND3</a:t>
              </a:r>
              <a:endParaRPr lang="en-US" altLang="en-US" sz="1000" dirty="0">
                <a:latin typeface="+mn-lt"/>
              </a:endParaRPr>
            </a:p>
          </p:txBody>
        </p:sp>
        <p:sp>
          <p:nvSpPr>
            <p:cNvPr id="645" name="TextBox 16"/>
            <p:cNvSpPr txBox="1">
              <a:spLocks noChangeArrowheads="1"/>
            </p:cNvSpPr>
            <p:nvPr/>
          </p:nvSpPr>
          <p:spPr bwMode="auto">
            <a:xfrm>
              <a:off x="120650" y="202088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PWR</a:t>
              </a:r>
              <a:endParaRPr lang="en-US" altLang="en-US" sz="1000" dirty="0">
                <a:latin typeface="+mn-lt"/>
              </a:endParaRPr>
            </a:p>
          </p:txBody>
        </p:sp>
        <p:sp>
          <p:nvSpPr>
            <p:cNvPr id="646" name="TextBox 16"/>
            <p:cNvSpPr txBox="1">
              <a:spLocks noChangeArrowheads="1"/>
            </p:cNvSpPr>
            <p:nvPr/>
          </p:nvSpPr>
          <p:spPr bwMode="auto">
            <a:xfrm>
              <a:off x="120650" y="2128838"/>
              <a:ext cx="617538" cy="252412"/>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GND4</a:t>
              </a:r>
              <a:endParaRPr lang="en-US" altLang="en-US" sz="1000" dirty="0">
                <a:latin typeface="+mn-lt"/>
              </a:endParaRPr>
            </a:p>
          </p:txBody>
        </p:sp>
        <p:sp>
          <p:nvSpPr>
            <p:cNvPr id="647" name="TextBox 16"/>
            <p:cNvSpPr txBox="1">
              <a:spLocks noChangeArrowheads="1"/>
            </p:cNvSpPr>
            <p:nvPr/>
          </p:nvSpPr>
          <p:spPr bwMode="auto">
            <a:xfrm>
              <a:off x="120650" y="2693988"/>
              <a:ext cx="617538" cy="254000"/>
            </a:xfrm>
            <a:prstGeom prst="rect">
              <a:avLst/>
            </a:prstGeom>
            <a:noFill/>
            <a:ln>
              <a:noFill/>
            </a:ln>
            <a:extLst/>
          </p:spPr>
          <p:txBody>
            <a:bodyPr>
              <a:spAutoFit/>
            </a:bodyPr>
            <a:ls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r>
                <a:rPr lang="en-US" altLang="en-US" sz="1000" dirty="0" smtClean="0">
                  <a:latin typeface="+mn-lt"/>
                </a:rPr>
                <a:t>GND6</a:t>
              </a:r>
              <a:endParaRPr lang="en-US" altLang="en-US" sz="1000" dirty="0">
                <a:latin typeface="+mn-lt"/>
              </a:endParaRPr>
            </a:p>
          </p:txBody>
        </p:sp>
        <p:grpSp>
          <p:nvGrpSpPr>
            <p:cNvPr id="648" name="Group 647"/>
            <p:cNvGrpSpPr/>
            <p:nvPr/>
          </p:nvGrpSpPr>
          <p:grpSpPr>
            <a:xfrm>
              <a:off x="2628899" y="2908300"/>
              <a:ext cx="187325" cy="76200"/>
              <a:chOff x="1739900" y="3054350"/>
              <a:chExt cx="187325" cy="76200"/>
            </a:xfrm>
          </p:grpSpPr>
          <p:sp>
            <p:nvSpPr>
              <p:cNvPr id="649" name="Rectangle 648"/>
              <p:cNvSpPr/>
              <p:nvPr/>
            </p:nvSpPr>
            <p:spPr bwMode="auto">
              <a:xfrm>
                <a:off x="1749425" y="3054350"/>
                <a:ext cx="155575" cy="74613"/>
              </a:xfrm>
              <a:prstGeom prst="rect">
                <a:avLst/>
              </a:prstGeom>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0" name="Rectangle 649"/>
              <p:cNvSpPr/>
              <p:nvPr/>
            </p:nvSpPr>
            <p:spPr bwMode="auto">
              <a:xfrm>
                <a:off x="1739900" y="3055938"/>
                <a:ext cx="55563"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sp>
            <p:nvSpPr>
              <p:cNvPr id="651" name="Rectangle 650"/>
              <p:cNvSpPr/>
              <p:nvPr/>
            </p:nvSpPr>
            <p:spPr bwMode="auto">
              <a:xfrm>
                <a:off x="1871663" y="3055938"/>
                <a:ext cx="55562" cy="74612"/>
              </a:xfrm>
              <a:prstGeom prst="rect">
                <a:avLst/>
              </a:prstGeom>
              <a:solidFill>
                <a:schemeClr val="bg1">
                  <a:lumMod val="5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endParaRPr lang="en-US" altLang="ko-KR" sz="1000">
                  <a:solidFill>
                    <a:srgbClr val="FFFFFF"/>
                  </a:solidFill>
                  <a:latin typeface="Times New Roman" panose="02020603050405020304" pitchFamily="18" charset="0"/>
                  <a:ea typeface="굴림" panose="020B0600000101010101" pitchFamily="34" charset="-127"/>
                </a:endParaRPr>
              </a:p>
            </p:txBody>
          </p:sp>
        </p:grpSp>
      </p:grpSp>
      <p:grpSp>
        <p:nvGrpSpPr>
          <p:cNvPr id="991" name="Group 990"/>
          <p:cNvGrpSpPr/>
          <p:nvPr/>
        </p:nvGrpSpPr>
        <p:grpSpPr>
          <a:xfrm>
            <a:off x="243965" y="1219200"/>
            <a:ext cx="3352253" cy="1981492"/>
            <a:chOff x="243965" y="1219200"/>
            <a:chExt cx="3352253" cy="1981492"/>
          </a:xfrm>
        </p:grpSpPr>
        <p:grpSp>
          <p:nvGrpSpPr>
            <p:cNvPr id="992" name="Group 991"/>
            <p:cNvGrpSpPr/>
            <p:nvPr/>
          </p:nvGrpSpPr>
          <p:grpSpPr>
            <a:xfrm>
              <a:off x="2496244" y="1219200"/>
              <a:ext cx="1099974" cy="322591"/>
              <a:chOff x="2496244" y="1269582"/>
              <a:chExt cx="1099974" cy="322591"/>
            </a:xfrm>
          </p:grpSpPr>
          <p:sp>
            <p:nvSpPr>
              <p:cNvPr id="1011" name="Rounded Rectangle 1010"/>
              <p:cNvSpPr>
                <a:spLocks noChangeArrowheads="1"/>
              </p:cNvSpPr>
              <p:nvPr/>
            </p:nvSpPr>
            <p:spPr bwMode="auto">
              <a:xfrm>
                <a:off x="2496244" y="1529826"/>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2" name="TextBox 1011"/>
              <p:cNvSpPr txBox="1"/>
              <p:nvPr/>
            </p:nvSpPr>
            <p:spPr>
              <a:xfrm>
                <a:off x="2704043" y="1269582"/>
                <a:ext cx="892175" cy="306388"/>
              </a:xfrm>
              <a:prstGeom prst="rect">
                <a:avLst/>
              </a:prstGeom>
              <a:noFill/>
            </p:spPr>
            <p:txBody>
              <a:bodyPr>
                <a:spAutoFit/>
              </a:bodyPr>
              <a:lstStyle/>
              <a:p>
                <a:pPr>
                  <a:defRPr/>
                </a:pPr>
                <a:r>
                  <a:rPr lang="en-US" sz="1400" b="1">
                    <a:latin typeface="+mj-lt"/>
                    <a:cs typeface="Arial" charset="0"/>
                  </a:rPr>
                  <a:t>L</a:t>
                </a:r>
                <a:r>
                  <a:rPr lang="en-US" sz="1400" b="1" baseline="-25000">
                    <a:latin typeface="+mj-lt"/>
                    <a:cs typeface="Arial" charset="0"/>
                  </a:rPr>
                  <a:t>above</a:t>
                </a:r>
                <a:endParaRPr lang="en-US" sz="1400" b="1" baseline="-25000" dirty="0">
                  <a:latin typeface="+mj-lt"/>
                  <a:cs typeface="Arial" charset="0"/>
                </a:endParaRPr>
              </a:p>
            </p:txBody>
          </p:sp>
        </p:grpSp>
        <p:grpSp>
          <p:nvGrpSpPr>
            <p:cNvPr id="993" name="Group 992"/>
            <p:cNvGrpSpPr/>
            <p:nvPr/>
          </p:nvGrpSpPr>
          <p:grpSpPr>
            <a:xfrm>
              <a:off x="243965" y="2883192"/>
              <a:ext cx="1710796" cy="317500"/>
              <a:chOff x="243965" y="2933574"/>
              <a:chExt cx="1710796" cy="317500"/>
            </a:xfrm>
          </p:grpSpPr>
          <p:sp>
            <p:nvSpPr>
              <p:cNvPr id="1009" name="Rounded Rectangle 1008"/>
              <p:cNvSpPr>
                <a:spLocks noChangeArrowheads="1"/>
              </p:cNvSpPr>
              <p:nvPr/>
            </p:nvSpPr>
            <p:spPr bwMode="auto">
              <a:xfrm>
                <a:off x="746954" y="2970166"/>
                <a:ext cx="1207807" cy="71130"/>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10" name="TextBox 1009"/>
              <p:cNvSpPr txBox="1"/>
              <p:nvPr/>
            </p:nvSpPr>
            <p:spPr>
              <a:xfrm>
                <a:off x="243965" y="2933574"/>
                <a:ext cx="882650" cy="317500"/>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nvGrpSpPr>
            <p:cNvPr id="997" name="Group 996"/>
            <p:cNvGrpSpPr/>
            <p:nvPr/>
          </p:nvGrpSpPr>
          <p:grpSpPr>
            <a:xfrm>
              <a:off x="2277349" y="2851681"/>
              <a:ext cx="892175" cy="306388"/>
              <a:chOff x="2277349" y="2902063"/>
              <a:chExt cx="892175" cy="306388"/>
            </a:xfrm>
          </p:grpSpPr>
          <p:sp>
            <p:nvSpPr>
              <p:cNvPr id="1001" name="Rounded Rectangle 1000"/>
              <p:cNvSpPr>
                <a:spLocks noChangeArrowheads="1"/>
              </p:cNvSpPr>
              <p:nvPr/>
            </p:nvSpPr>
            <p:spPr bwMode="auto">
              <a:xfrm>
                <a:off x="2808317" y="2977573"/>
                <a:ext cx="304490" cy="62347"/>
              </a:xfrm>
              <a:prstGeom prst="roundRect">
                <a:avLst>
                  <a:gd name="adj" fmla="val 16667"/>
                </a:avLst>
              </a:prstGeom>
              <a:solidFill>
                <a:srgbClr val="00B050">
                  <a:alpha val="30196"/>
                </a:srgbClr>
              </a:solidFill>
              <a:ln w="9525" algn="ctr">
                <a:solidFill>
                  <a:schemeClr val="tx1"/>
                </a:solidFill>
                <a:prstDash val="dash"/>
                <a:round/>
                <a:headEnd/>
                <a:tailEnd/>
              </a:ln>
            </p:spPr>
            <p:txBody>
              <a:bodyPr wrap="square">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002" name="TextBox 1001"/>
              <p:cNvSpPr txBox="1"/>
              <p:nvPr/>
            </p:nvSpPr>
            <p:spPr>
              <a:xfrm>
                <a:off x="2277349" y="2902063"/>
                <a:ext cx="892175" cy="306388"/>
              </a:xfrm>
              <a:prstGeom prst="rect">
                <a:avLst/>
              </a:prstGeom>
              <a:noFill/>
            </p:spPr>
            <p:txBody>
              <a:bodyPr>
                <a:spAutoFit/>
              </a:bodyPr>
              <a:lstStyle/>
              <a:p>
                <a:pPr>
                  <a:defRPr/>
                </a:pPr>
                <a:r>
                  <a:rPr lang="en-US" sz="1400" b="1" dirty="0" err="1">
                    <a:latin typeface="+mj-lt"/>
                    <a:cs typeface="Arial" charset="0"/>
                  </a:rPr>
                  <a:t>L</a:t>
                </a:r>
                <a:r>
                  <a:rPr lang="en-US" sz="1400" b="1" baseline="-25000" dirty="0" err="1">
                    <a:latin typeface="+mj-lt"/>
                    <a:cs typeface="Arial" charset="0"/>
                  </a:rPr>
                  <a:t>above</a:t>
                </a:r>
                <a:endParaRPr lang="en-US" sz="1400" b="1" baseline="-25000" dirty="0">
                  <a:latin typeface="+mj-lt"/>
                  <a:cs typeface="Arial" charset="0"/>
                </a:endParaRPr>
              </a:p>
            </p:txBody>
          </p:sp>
        </p:grpSp>
      </p:grpSp>
      <p:grpSp>
        <p:nvGrpSpPr>
          <p:cNvPr id="1015" name="Group 1014"/>
          <p:cNvGrpSpPr/>
          <p:nvPr/>
        </p:nvGrpSpPr>
        <p:grpSpPr>
          <a:xfrm>
            <a:off x="745029" y="1580609"/>
            <a:ext cx="1214986" cy="403581"/>
            <a:chOff x="739775" y="1638940"/>
            <a:chExt cx="1214986" cy="403581"/>
          </a:xfrm>
        </p:grpSpPr>
        <p:sp>
          <p:nvSpPr>
            <p:cNvPr id="1016" name="TextBox 1015"/>
            <p:cNvSpPr txBox="1"/>
            <p:nvPr/>
          </p:nvSpPr>
          <p:spPr>
            <a:xfrm>
              <a:off x="863635" y="1683421"/>
              <a:ext cx="749300" cy="317500"/>
            </a:xfrm>
            <a:prstGeom prst="rect">
              <a:avLst/>
            </a:prstGeom>
            <a:noFill/>
          </p:spPr>
          <p:txBody>
            <a:bodyPr>
              <a:spAutoFit/>
            </a:bodyPr>
            <a:lstStyle/>
            <a:p>
              <a:pPr>
                <a:defRPr/>
              </a:pPr>
              <a:r>
                <a:rPr lang="en-US" sz="1400" b="1" dirty="0">
                  <a:latin typeface="+mj-lt"/>
                  <a:cs typeface="Arial" charset="0"/>
                </a:rPr>
                <a:t>L</a:t>
              </a:r>
              <a:r>
                <a:rPr lang="en-US" sz="1400" b="1" baseline="-25000" dirty="0">
                  <a:latin typeface="+mj-lt"/>
                  <a:cs typeface="Arial" charset="0"/>
                </a:rPr>
                <a:t>PCB_IC</a:t>
              </a:r>
            </a:p>
          </p:txBody>
        </p:sp>
        <p:sp>
          <p:nvSpPr>
            <p:cNvPr id="1017" name="Rounded Rectangle 1016"/>
            <p:cNvSpPr>
              <a:spLocks noChangeArrowheads="1"/>
            </p:cNvSpPr>
            <p:nvPr/>
          </p:nvSpPr>
          <p:spPr bwMode="auto">
            <a:xfrm>
              <a:off x="739775" y="1638940"/>
              <a:ext cx="1214986" cy="403581"/>
            </a:xfrm>
            <a:prstGeom prst="roundRect">
              <a:avLst>
                <a:gd name="adj" fmla="val 16667"/>
              </a:avLst>
            </a:prstGeom>
            <a:solidFill>
              <a:srgbClr val="0631EA">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020" name="Group 1019"/>
          <p:cNvGrpSpPr/>
          <p:nvPr/>
        </p:nvGrpSpPr>
        <p:grpSpPr>
          <a:xfrm>
            <a:off x="2235522" y="1580609"/>
            <a:ext cx="1061007" cy="394548"/>
            <a:chOff x="2230268" y="1638940"/>
            <a:chExt cx="1061007" cy="394548"/>
          </a:xfrm>
        </p:grpSpPr>
        <p:sp>
          <p:nvSpPr>
            <p:cNvPr id="1120" name="TextBox 1119"/>
            <p:cNvSpPr txBox="1"/>
            <p:nvPr/>
          </p:nvSpPr>
          <p:spPr>
            <a:xfrm>
              <a:off x="2230268" y="1661591"/>
              <a:ext cx="1061007"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sp>
          <p:nvSpPr>
            <p:cNvPr id="1360" name="Rounded Rectangle 1359"/>
            <p:cNvSpPr>
              <a:spLocks noChangeArrowheads="1"/>
            </p:cNvSpPr>
            <p:nvPr/>
          </p:nvSpPr>
          <p:spPr bwMode="auto">
            <a:xfrm>
              <a:off x="2461303" y="1638940"/>
              <a:ext cx="350272" cy="394548"/>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grpSp>
      <p:grpSp>
        <p:nvGrpSpPr>
          <p:cNvPr id="1366" name="Group 1365"/>
          <p:cNvGrpSpPr/>
          <p:nvPr/>
        </p:nvGrpSpPr>
        <p:grpSpPr>
          <a:xfrm>
            <a:off x="746648" y="2251976"/>
            <a:ext cx="1255810" cy="630557"/>
            <a:chOff x="741394" y="2310307"/>
            <a:chExt cx="1255810" cy="630557"/>
          </a:xfrm>
        </p:grpSpPr>
        <p:sp>
          <p:nvSpPr>
            <p:cNvPr id="1369" name="Rounded Rectangle 1368"/>
            <p:cNvSpPr>
              <a:spLocks noChangeArrowheads="1"/>
            </p:cNvSpPr>
            <p:nvPr/>
          </p:nvSpPr>
          <p:spPr bwMode="auto">
            <a:xfrm>
              <a:off x="741394" y="2310307"/>
              <a:ext cx="1242504"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372" name="TextBox 1371"/>
            <p:cNvSpPr txBox="1"/>
            <p:nvPr/>
          </p:nvSpPr>
          <p:spPr>
            <a:xfrm>
              <a:off x="960590" y="2525507"/>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375" name="Group 1374"/>
          <p:cNvGrpSpPr/>
          <p:nvPr/>
        </p:nvGrpSpPr>
        <p:grpSpPr>
          <a:xfrm>
            <a:off x="2458885" y="2251976"/>
            <a:ext cx="1036614" cy="630557"/>
            <a:chOff x="2453631" y="2310307"/>
            <a:chExt cx="1036614" cy="630557"/>
          </a:xfrm>
        </p:grpSpPr>
        <p:sp>
          <p:nvSpPr>
            <p:cNvPr id="1398" name="Rounded Rectangle 1397"/>
            <p:cNvSpPr>
              <a:spLocks noChangeArrowheads="1"/>
            </p:cNvSpPr>
            <p:nvPr/>
          </p:nvSpPr>
          <p:spPr bwMode="auto">
            <a:xfrm>
              <a:off x="2793109" y="2310307"/>
              <a:ext cx="341581" cy="630557"/>
            </a:xfrm>
            <a:prstGeom prst="roundRect">
              <a:avLst>
                <a:gd name="adj" fmla="val 16667"/>
              </a:avLst>
            </a:prstGeom>
            <a:solidFill>
              <a:srgbClr val="FF0000">
                <a:alpha val="30196"/>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12" name="TextBox 1411"/>
            <p:cNvSpPr txBox="1"/>
            <p:nvPr/>
          </p:nvSpPr>
          <p:spPr>
            <a:xfrm>
              <a:off x="2453631" y="2577574"/>
              <a:ext cx="1036614"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PCB_Decap</a:t>
              </a:r>
              <a:endParaRPr lang="en-US" sz="1400" b="1" baseline="-25000" dirty="0">
                <a:latin typeface="+mj-lt"/>
                <a:cs typeface="Arial" charset="0"/>
              </a:endParaRPr>
            </a:p>
          </p:txBody>
        </p:sp>
      </p:grpSp>
      <p:grpSp>
        <p:nvGrpSpPr>
          <p:cNvPr id="1415" name="Group 1414"/>
          <p:cNvGrpSpPr/>
          <p:nvPr/>
        </p:nvGrpSpPr>
        <p:grpSpPr>
          <a:xfrm>
            <a:off x="696540" y="1923901"/>
            <a:ext cx="2602158" cy="307777"/>
            <a:chOff x="691286" y="1982232"/>
            <a:chExt cx="2602158" cy="307777"/>
          </a:xfrm>
        </p:grpSpPr>
        <p:sp>
          <p:nvSpPr>
            <p:cNvPr id="1418" name="Rounded Rectangle 1417"/>
            <p:cNvSpPr>
              <a:spLocks noChangeArrowheads="1"/>
            </p:cNvSpPr>
            <p:nvPr/>
          </p:nvSpPr>
          <p:spPr bwMode="auto">
            <a:xfrm>
              <a:off x="691286" y="2070275"/>
              <a:ext cx="2443404" cy="208923"/>
            </a:xfrm>
            <a:prstGeom prst="roundRect">
              <a:avLst>
                <a:gd name="adj" fmla="val 16667"/>
              </a:avLst>
            </a:prstGeom>
            <a:solidFill>
              <a:srgbClr val="FFC000">
                <a:alpha val="39999"/>
              </a:srgbClr>
            </a:solidFill>
            <a:ln w="9525" algn="ctr">
              <a:solidFill>
                <a:schemeClr val="tx1"/>
              </a:solidFill>
              <a:prstDash val="dash"/>
              <a:round/>
              <a:headEnd/>
              <a:tailEnd/>
            </a:ln>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algn="ctr">
                <a:spcBef>
                  <a:spcPct val="50000"/>
                </a:spcBef>
                <a:buClrTx/>
                <a:buSzTx/>
                <a:buFontTx/>
                <a:buNone/>
              </a:pPr>
              <a:endParaRPr lang="en-US" altLang="ko-KR" sz="2200">
                <a:ea typeface="SimSun" panose="02010600030101010101" pitchFamily="2" charset="-122"/>
              </a:endParaRPr>
            </a:p>
          </p:txBody>
        </p:sp>
        <p:sp>
          <p:nvSpPr>
            <p:cNvPr id="1421" name="TextBox 1420"/>
            <p:cNvSpPr txBox="1"/>
            <p:nvPr/>
          </p:nvSpPr>
          <p:spPr>
            <a:xfrm>
              <a:off x="1783995" y="1982232"/>
              <a:ext cx="1509449" cy="307777"/>
            </a:xfrm>
            <a:prstGeom prst="rect">
              <a:avLst/>
            </a:prstGeom>
            <a:noFill/>
          </p:spPr>
          <p:txBody>
            <a:bodyPr wrap="square">
              <a:spAutoFit/>
            </a:bodyPr>
            <a:lstStyle/>
            <a:p>
              <a:pPr>
                <a:defRPr/>
              </a:pPr>
              <a:r>
                <a:rPr lang="en-US" sz="1400" b="1" dirty="0" err="1">
                  <a:latin typeface="+mj-lt"/>
                  <a:cs typeface="Arial" charset="0"/>
                </a:rPr>
                <a:t>L</a:t>
              </a:r>
              <a:r>
                <a:rPr lang="en-US" sz="1400" b="1" baseline="-25000" dirty="0" err="1">
                  <a:latin typeface="+mj-lt"/>
                  <a:cs typeface="Arial" charset="0"/>
                </a:rPr>
                <a:t>PCB_Plane</a:t>
              </a:r>
              <a:endParaRPr lang="en-US" sz="1400" b="1" baseline="-25000" dirty="0">
                <a:latin typeface="+mj-lt"/>
                <a:cs typeface="Arial" charset="0"/>
              </a:endParaRPr>
            </a:p>
          </p:txBody>
        </p:sp>
      </p:grpSp>
      <p:graphicFrame>
        <p:nvGraphicFramePr>
          <p:cNvPr id="287" name="Object 126"/>
          <p:cNvGraphicFramePr>
            <a:graphicFrameLocks noChangeAspect="1"/>
          </p:cNvGraphicFramePr>
          <p:nvPr/>
        </p:nvGraphicFramePr>
        <p:xfrm>
          <a:off x="6546850" y="1474788"/>
          <a:ext cx="306388" cy="325437"/>
        </p:xfrm>
        <a:graphic>
          <a:graphicData uri="http://schemas.openxmlformats.org/presentationml/2006/ole">
            <mc:AlternateContent xmlns:mc="http://schemas.openxmlformats.org/markup-compatibility/2006">
              <mc:Choice xmlns:v="urn:schemas-microsoft-com:vml" Requires="v">
                <p:oleObj spid="_x0000_s1893452" name="Equation" r:id="rId12" imgW="177480" imgH="228600" progId="Equation.DSMT4">
                  <p:embed/>
                </p:oleObj>
              </mc:Choice>
              <mc:Fallback>
                <p:oleObj name="Equation" r:id="rId12" imgW="177480" imgH="228600" progId="Equation.DSMT4">
                  <p:embed/>
                  <p:pic>
                    <p:nvPicPr>
                      <p:cNvPr id="287" name="Object 126"/>
                      <p:cNvPicPr>
                        <a:picLocks noChangeAspect="1" noChangeArrowheads="1"/>
                      </p:cNvPicPr>
                      <p:nvPr/>
                    </p:nvPicPr>
                    <p:blipFill>
                      <a:blip r:embed="rId13"/>
                      <a:srcRect/>
                      <a:stretch>
                        <a:fillRect/>
                      </a:stretch>
                    </p:blipFill>
                    <p:spPr bwMode="auto">
                      <a:xfrm>
                        <a:off x="6546850" y="1474788"/>
                        <a:ext cx="306388" cy="325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88" name="Picture 287"/>
          <p:cNvPicPr>
            <a:picLocks noChangeAspect="1"/>
          </p:cNvPicPr>
          <p:nvPr/>
        </p:nvPicPr>
        <p:blipFill>
          <a:blip r:embed="rId14"/>
          <a:stretch>
            <a:fillRect/>
          </a:stretch>
        </p:blipFill>
        <p:spPr>
          <a:xfrm>
            <a:off x="1211636" y="3625259"/>
            <a:ext cx="5202824" cy="2604104"/>
          </a:xfrm>
          <a:prstGeom prst="rect">
            <a:avLst/>
          </a:prstGeom>
        </p:spPr>
      </p:pic>
      <p:cxnSp>
        <p:nvCxnSpPr>
          <p:cNvPr id="170" name="Straight Connector 169"/>
          <p:cNvCxnSpPr/>
          <p:nvPr/>
        </p:nvCxnSpPr>
        <p:spPr bwMode="auto">
          <a:xfrm flipH="1">
            <a:off x="3406604" y="4574754"/>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1" name="Straight Connector 170"/>
          <p:cNvCxnSpPr/>
          <p:nvPr/>
        </p:nvCxnSpPr>
        <p:spPr bwMode="auto">
          <a:xfrm>
            <a:off x="3445590" y="4546400"/>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2" name="TextBox 171"/>
          <p:cNvSpPr txBox="1"/>
          <p:nvPr/>
        </p:nvSpPr>
        <p:spPr>
          <a:xfrm>
            <a:off x="3576725" y="4574754"/>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cxnSp>
        <p:nvCxnSpPr>
          <p:cNvPr id="173" name="Straight Connector 172"/>
          <p:cNvCxnSpPr/>
          <p:nvPr/>
        </p:nvCxnSpPr>
        <p:spPr bwMode="auto">
          <a:xfrm flipH="1">
            <a:off x="1947012" y="4599575"/>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4" name="Straight Connector 173"/>
          <p:cNvCxnSpPr/>
          <p:nvPr/>
        </p:nvCxnSpPr>
        <p:spPr bwMode="auto">
          <a:xfrm>
            <a:off x="1985998" y="4571221"/>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5" name="TextBox 174"/>
          <p:cNvSpPr txBox="1"/>
          <p:nvPr/>
        </p:nvSpPr>
        <p:spPr>
          <a:xfrm>
            <a:off x="2117133" y="4599575"/>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cxnSp>
        <p:nvCxnSpPr>
          <p:cNvPr id="176" name="Straight Connector 175"/>
          <p:cNvCxnSpPr/>
          <p:nvPr/>
        </p:nvCxnSpPr>
        <p:spPr bwMode="auto">
          <a:xfrm flipH="1">
            <a:off x="1284613" y="4607102"/>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7" name="Straight Connector 176"/>
          <p:cNvCxnSpPr/>
          <p:nvPr/>
        </p:nvCxnSpPr>
        <p:spPr bwMode="auto">
          <a:xfrm>
            <a:off x="1323599" y="4578748"/>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78" name="TextBox 177"/>
          <p:cNvSpPr txBox="1"/>
          <p:nvPr/>
        </p:nvSpPr>
        <p:spPr>
          <a:xfrm>
            <a:off x="1454734" y="4607102"/>
            <a:ext cx="683504" cy="430887"/>
          </a:xfrm>
          <a:prstGeom prst="rect">
            <a:avLst/>
          </a:prstGeom>
          <a:noFill/>
        </p:spPr>
        <p:txBody>
          <a:bodyPr wrap="square" rtlCol="0">
            <a:spAutoFit/>
          </a:bodyPr>
          <a:lstStyle/>
          <a:p>
            <a:r>
              <a:rPr lang="en-US" dirty="0" smtClean="0">
                <a:solidFill>
                  <a:srgbClr val="0033CC"/>
                </a:solidFill>
              </a:rPr>
              <a:t>O.C</a:t>
            </a:r>
            <a:endParaRPr lang="en-US" dirty="0">
              <a:solidFill>
                <a:srgbClr val="0033CC"/>
              </a:solidFill>
            </a:endParaRPr>
          </a:p>
        </p:txBody>
      </p:sp>
      <p:cxnSp>
        <p:nvCxnSpPr>
          <p:cNvPr id="179" name="Straight Connector 178"/>
          <p:cNvCxnSpPr/>
          <p:nvPr/>
        </p:nvCxnSpPr>
        <p:spPr bwMode="auto">
          <a:xfrm flipV="1">
            <a:off x="4260229" y="4169268"/>
            <a:ext cx="39178" cy="2034694"/>
          </a:xfrm>
          <a:prstGeom prst="line">
            <a:avLst/>
          </a:prstGeom>
          <a:noFill/>
          <a:ln w="76200" cap="flat" cmpd="sng" algn="ctr">
            <a:solidFill>
              <a:srgbClr val="C00000"/>
            </a:solidFill>
            <a:prstDash val="solid"/>
            <a:round/>
            <a:headEnd type="none" w="med" len="med"/>
            <a:tailEnd type="none" w="med" len="med"/>
          </a:ln>
          <a:effectLst/>
        </p:spPr>
      </p:cxnSp>
      <p:sp>
        <p:nvSpPr>
          <p:cNvPr id="180" name="TextBox 179"/>
          <p:cNvSpPr txBox="1"/>
          <p:nvPr/>
        </p:nvSpPr>
        <p:spPr>
          <a:xfrm>
            <a:off x="3952705" y="6203962"/>
            <a:ext cx="599844" cy="430887"/>
          </a:xfrm>
          <a:prstGeom prst="rect">
            <a:avLst/>
          </a:prstGeom>
          <a:noFill/>
        </p:spPr>
        <p:txBody>
          <a:bodyPr wrap="square" rtlCol="0">
            <a:spAutoFit/>
          </a:bodyPr>
          <a:lstStyle/>
          <a:p>
            <a:r>
              <a:rPr lang="en-US" dirty="0" smtClean="0">
                <a:solidFill>
                  <a:srgbClr val="C00000"/>
                </a:solidFill>
              </a:rPr>
              <a:t>S.C</a:t>
            </a:r>
            <a:endParaRPr lang="en-US" dirty="0">
              <a:solidFill>
                <a:srgbClr val="C00000"/>
              </a:solidFill>
            </a:endParaRPr>
          </a:p>
        </p:txBody>
      </p:sp>
      <p:sp>
        <p:nvSpPr>
          <p:cNvPr id="181" name="Oval 180"/>
          <p:cNvSpPr/>
          <p:nvPr/>
        </p:nvSpPr>
        <p:spPr>
          <a:xfrm>
            <a:off x="4606931" y="3667769"/>
            <a:ext cx="1058656" cy="742950"/>
          </a:xfrm>
          <a:prstGeom prst="ellipse">
            <a:avLst/>
          </a:prstGeom>
          <a:noFill/>
          <a:ln>
            <a:solidFill>
              <a:srgbClr val="0070C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414065755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Key Points</a:t>
            </a:r>
            <a:endParaRPr lang="en-US" dirty="0"/>
          </a:p>
        </p:txBody>
      </p:sp>
      <p:sp>
        <p:nvSpPr>
          <p:cNvPr id="2" name="Content Placeholder 1"/>
          <p:cNvSpPr>
            <a:spLocks noGrp="1"/>
          </p:cNvSpPr>
          <p:nvPr>
            <p:ph idx="1"/>
          </p:nvPr>
        </p:nvSpPr>
        <p:spPr>
          <a:xfrm>
            <a:off x="0" y="803567"/>
            <a:ext cx="4510996" cy="5747177"/>
          </a:xfrm>
          <a:noFill/>
        </p:spPr>
        <p:txBody>
          <a:bodyPr/>
          <a:lstStyle/>
          <a:p>
            <a:pPr>
              <a:spcBef>
                <a:spcPts val="750"/>
              </a:spcBef>
            </a:pPr>
            <a:r>
              <a:rPr lang="en-US" sz="2200" dirty="0" smtClean="0"/>
              <a:t>The shape of the </a:t>
            </a:r>
            <a:r>
              <a:rPr lang="en-US" sz="2200" i="1" dirty="0" smtClean="0"/>
              <a:t>Z</a:t>
            </a:r>
            <a:r>
              <a:rPr lang="en-US" sz="2200" i="1" baseline="-25000" dirty="0" smtClean="0"/>
              <a:t>PDN</a:t>
            </a:r>
            <a:r>
              <a:rPr lang="en-US" sz="2200" dirty="0" smtClean="0"/>
              <a:t> curve is very characteristic but relatively simple, even though the geometry of the PDN on a multi-layer PCB is complicated</a:t>
            </a:r>
          </a:p>
          <a:p>
            <a:pPr>
              <a:spcBef>
                <a:spcPts val="750"/>
              </a:spcBef>
            </a:pPr>
            <a:r>
              <a:rPr lang="en-US" sz="2200" dirty="0" smtClean="0"/>
              <a:t>The current-path physics governing the impedance are dominated by inductance and lumped element resonances above approximately    1 MHz</a:t>
            </a:r>
          </a:p>
          <a:p>
            <a:pPr>
              <a:spcBef>
                <a:spcPts val="750"/>
              </a:spcBef>
            </a:pPr>
            <a:r>
              <a:rPr lang="en-US" sz="2200" dirty="0" smtClean="0"/>
              <a:t>The inductance is dominated by the current path – geometry “length/area” (series inductance), and the number of parallel paths (parallel inductance) and this will drive the design approach (“small loops and many loops”)</a:t>
            </a:r>
          </a:p>
        </p:txBody>
      </p:sp>
      <p:cxnSp>
        <p:nvCxnSpPr>
          <p:cNvPr id="206" name="Straight Arrow Connector 205"/>
          <p:cNvCxnSpPr/>
          <p:nvPr/>
        </p:nvCxnSpPr>
        <p:spPr bwMode="auto">
          <a:xfrm>
            <a:off x="3990109" y="5061527"/>
            <a:ext cx="520888" cy="11821"/>
          </a:xfrm>
          <a:prstGeom prst="straightConnector1">
            <a:avLst/>
          </a:prstGeom>
          <a:noFill/>
          <a:ln w="38100" cap="flat" cmpd="sng" algn="ctr">
            <a:solidFill>
              <a:schemeClr val="tx1">
                <a:lumMod val="50000"/>
                <a:lumOff val="50000"/>
              </a:schemeClr>
            </a:solidFill>
            <a:prstDash val="solid"/>
            <a:round/>
            <a:headEnd type="none" w="med" len="med"/>
            <a:tailEnd type="triangle"/>
          </a:ln>
          <a:effectLst/>
        </p:spPr>
      </p:cxnSp>
      <p:sp>
        <p:nvSpPr>
          <p:cNvPr id="209" name="TextBox 208"/>
          <p:cNvSpPr txBox="1"/>
          <p:nvPr/>
        </p:nvSpPr>
        <p:spPr>
          <a:xfrm>
            <a:off x="4569005" y="4760455"/>
            <a:ext cx="4574996" cy="923330"/>
          </a:xfrm>
          <a:prstGeom prst="rect">
            <a:avLst/>
          </a:prstGeom>
          <a:solidFill>
            <a:schemeClr val="tx1">
              <a:lumMod val="50000"/>
              <a:lumOff val="50000"/>
            </a:schemeClr>
          </a:solidFill>
        </p:spPr>
        <p:txBody>
          <a:bodyPr wrap="square" rtlCol="0">
            <a:spAutoFit/>
          </a:bodyPr>
          <a:lstStyle>
            <a:defPPr>
              <a:defRPr lang="en-US"/>
            </a:defPPr>
            <a:lvl1pPr marL="342900" indent="-342900" algn="l">
              <a:spcBef>
                <a:spcPts val="0"/>
              </a:spcBef>
              <a:buFont typeface="Arial" panose="020B0604020202020204" pitchFamily="34" charset="0"/>
              <a:buChar char="•"/>
              <a:defRPr sz="1800">
                <a:solidFill>
                  <a:schemeClr val="bg1"/>
                </a:solidFill>
              </a:defRPr>
            </a:lvl1pPr>
          </a:lstStyle>
          <a:p>
            <a:r>
              <a:rPr lang="en-US" dirty="0"/>
              <a:t>Where </a:t>
            </a:r>
            <a:r>
              <a:rPr lang="en-US" dirty="0" smtClean="0"/>
              <a:t>power layers are </a:t>
            </a:r>
            <a:r>
              <a:rPr lang="en-US" dirty="0"/>
              <a:t>located in </a:t>
            </a:r>
            <a:r>
              <a:rPr lang="en-US" dirty="0" err="1"/>
              <a:t>stackup</a:t>
            </a:r>
            <a:endParaRPr lang="en-US" dirty="0"/>
          </a:p>
          <a:p>
            <a:r>
              <a:rPr lang="en-US" dirty="0"/>
              <a:t>Package ball </a:t>
            </a:r>
            <a:r>
              <a:rPr lang="en-US" dirty="0" smtClean="0"/>
              <a:t>pitch</a:t>
            </a:r>
          </a:p>
          <a:p>
            <a:r>
              <a:rPr lang="en-US" dirty="0" smtClean="0"/>
              <a:t>Decoupling capacitor interconnect</a:t>
            </a:r>
            <a:endParaRPr lang="en-US" dirty="0"/>
          </a:p>
        </p:txBody>
      </p:sp>
      <p:cxnSp>
        <p:nvCxnSpPr>
          <p:cNvPr id="211" name="Straight Arrow Connector 210"/>
          <p:cNvCxnSpPr/>
          <p:nvPr/>
        </p:nvCxnSpPr>
        <p:spPr bwMode="auto">
          <a:xfrm>
            <a:off x="4259494" y="6286031"/>
            <a:ext cx="591168" cy="0"/>
          </a:xfrm>
          <a:prstGeom prst="straightConnector1">
            <a:avLst/>
          </a:prstGeom>
          <a:noFill/>
          <a:ln w="38100" cap="flat" cmpd="sng" algn="ctr">
            <a:solidFill>
              <a:schemeClr val="tx1">
                <a:lumMod val="50000"/>
                <a:lumOff val="50000"/>
              </a:schemeClr>
            </a:solidFill>
            <a:prstDash val="solid"/>
            <a:round/>
            <a:headEnd type="none" w="med" len="med"/>
            <a:tailEnd type="triangle"/>
          </a:ln>
          <a:effectLst/>
        </p:spPr>
      </p:cxnSp>
      <p:sp>
        <p:nvSpPr>
          <p:cNvPr id="212" name="TextBox 211"/>
          <p:cNvSpPr txBox="1"/>
          <p:nvPr/>
        </p:nvSpPr>
        <p:spPr>
          <a:xfrm>
            <a:off x="4881163" y="5962866"/>
            <a:ext cx="4191857" cy="646331"/>
          </a:xfrm>
          <a:prstGeom prst="rect">
            <a:avLst/>
          </a:prstGeom>
          <a:solidFill>
            <a:schemeClr val="tx1">
              <a:lumMod val="50000"/>
              <a:lumOff val="50000"/>
            </a:schemeClr>
          </a:solidFill>
        </p:spPr>
        <p:txBody>
          <a:bodyPr wrap="square" rtlCol="0">
            <a:spAutoFit/>
          </a:bodyPr>
          <a:lstStyle>
            <a:defPPr>
              <a:defRPr lang="en-US"/>
            </a:defPPr>
            <a:lvl1pPr marL="342900" indent="-342900" algn="l">
              <a:spcBef>
                <a:spcPts val="0"/>
              </a:spcBef>
              <a:buFont typeface="Arial" panose="020B0604020202020204" pitchFamily="34" charset="0"/>
              <a:buChar char="•"/>
              <a:defRPr sz="1800">
                <a:solidFill>
                  <a:schemeClr val="bg1"/>
                </a:solidFill>
              </a:defRPr>
            </a:lvl1pPr>
          </a:lstStyle>
          <a:p>
            <a:r>
              <a:rPr lang="en-US" dirty="0" smtClean="0"/>
              <a:t>Number of </a:t>
            </a:r>
            <a:r>
              <a:rPr lang="en-US" dirty="0"/>
              <a:t>PWR/GND </a:t>
            </a:r>
            <a:r>
              <a:rPr lang="en-US" dirty="0" err="1"/>
              <a:t>vias</a:t>
            </a:r>
            <a:r>
              <a:rPr lang="en-US" dirty="0"/>
              <a:t> in package</a:t>
            </a:r>
          </a:p>
          <a:p>
            <a:r>
              <a:rPr lang="en-US" dirty="0" smtClean="0"/>
              <a:t>Number of </a:t>
            </a:r>
            <a:r>
              <a:rPr lang="en-US" dirty="0"/>
              <a:t>decoupling capacitors</a:t>
            </a:r>
          </a:p>
        </p:txBody>
      </p:sp>
      <p:pic>
        <p:nvPicPr>
          <p:cNvPr id="5" name="Picture 4"/>
          <p:cNvPicPr>
            <a:picLocks noChangeAspect="1"/>
          </p:cNvPicPr>
          <p:nvPr/>
        </p:nvPicPr>
        <p:blipFill>
          <a:blip r:embed="rId2"/>
          <a:stretch>
            <a:fillRect/>
          </a:stretch>
        </p:blipFill>
        <p:spPr>
          <a:xfrm>
            <a:off x="5190329" y="2506558"/>
            <a:ext cx="3573527" cy="2282271"/>
          </a:xfrm>
          <a:prstGeom prst="rect">
            <a:avLst/>
          </a:prstGeom>
        </p:spPr>
      </p:pic>
      <p:pic>
        <p:nvPicPr>
          <p:cNvPr id="8" name="Picture 7"/>
          <p:cNvPicPr>
            <a:picLocks noChangeAspect="1"/>
          </p:cNvPicPr>
          <p:nvPr/>
        </p:nvPicPr>
        <p:blipFill>
          <a:blip r:embed="rId3"/>
          <a:stretch>
            <a:fillRect/>
          </a:stretch>
        </p:blipFill>
        <p:spPr>
          <a:xfrm>
            <a:off x="5325809" y="28371"/>
            <a:ext cx="3302563" cy="2478187"/>
          </a:xfrm>
          <a:prstGeom prst="rect">
            <a:avLst/>
          </a:prstGeom>
        </p:spPr>
      </p:pic>
    </p:spTree>
    <p:extLst>
      <p:ext uri="{BB962C8B-B14F-4D97-AF65-F5344CB8AC3E}">
        <p14:creationId xmlns:p14="http://schemas.microsoft.com/office/powerpoint/2010/main" val="277521947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sz="2800" dirty="0" smtClean="0">
                <a:solidFill>
                  <a:schemeClr val="bg1">
                    <a:lumMod val="75000"/>
                  </a:schemeClr>
                </a:solidFill>
              </a:rPr>
              <a:t>The PDN problem </a:t>
            </a:r>
          </a:p>
          <a:p>
            <a:pPr eaLnBrk="1" hangingPunct="1">
              <a:spcBef>
                <a:spcPts val="0"/>
              </a:spcBef>
            </a:pPr>
            <a:r>
              <a:rPr lang="en-US" sz="2800" dirty="0" smtClean="0">
                <a:solidFill>
                  <a:schemeClr val="bg1">
                    <a:lumMod val="75000"/>
                  </a:schemeClr>
                </a:solidFill>
              </a:rPr>
              <a:t>Noise on the PDN and an FPGA example</a:t>
            </a:r>
          </a:p>
          <a:p>
            <a:pPr eaLnBrk="1" hangingPunct="1">
              <a:spcBef>
                <a:spcPts val="0"/>
              </a:spcBef>
            </a:pPr>
            <a:r>
              <a:rPr lang="en-US" sz="2800" dirty="0" smtClean="0">
                <a:solidFill>
                  <a:schemeClr val="bg1">
                    <a:lumMod val="75000"/>
                  </a:schemeClr>
                </a:solidFill>
              </a:rPr>
              <a:t>PDN design considerations</a:t>
            </a:r>
          </a:p>
          <a:p>
            <a:pPr eaLnBrk="1" hangingPunct="1">
              <a:spcBef>
                <a:spcPts val="0"/>
              </a:spcBef>
            </a:pPr>
            <a:r>
              <a:rPr lang="en-US" sz="2800" dirty="0" smtClean="0">
                <a:solidFill>
                  <a:schemeClr val="bg1">
                    <a:lumMod val="75000"/>
                  </a:schemeClr>
                </a:solidFill>
              </a:rPr>
              <a:t>A couple of preliminary concepts</a:t>
            </a:r>
          </a:p>
          <a:p>
            <a:pPr eaLnBrk="1" hangingPunct="1">
              <a:spcBef>
                <a:spcPts val="0"/>
              </a:spcBef>
            </a:pPr>
            <a:r>
              <a:rPr lang="en-US" sz="2800" dirty="0" smtClean="0">
                <a:solidFill>
                  <a:schemeClr val="bg1">
                    <a:lumMod val="75000"/>
                  </a:schemeClr>
                </a:solidFill>
              </a:rPr>
              <a:t>Current and inductance physics</a:t>
            </a:r>
          </a:p>
          <a:p>
            <a:pPr eaLnBrk="1" hangingPunct="1">
              <a:spcBef>
                <a:spcPts val="0"/>
              </a:spcBef>
            </a:pPr>
            <a:r>
              <a:rPr lang="en-US" sz="2800" dirty="0" smtClean="0">
                <a:solidFill>
                  <a:schemeClr val="bg1">
                    <a:lumMod val="75000"/>
                  </a:schemeClr>
                </a:solidFill>
              </a:rPr>
              <a:t>A reduced order circuit model from a first principles formulation</a:t>
            </a:r>
          </a:p>
          <a:p>
            <a:pPr eaLnBrk="1" hangingPunct="1">
              <a:spcBef>
                <a:spcPts val="0"/>
              </a:spcBef>
            </a:pPr>
            <a:r>
              <a:rPr lang="en-US" sz="2800" dirty="0" smtClean="0">
                <a:solidFill>
                  <a:schemeClr val="bg1">
                    <a:lumMod val="75000"/>
                  </a:schemeClr>
                </a:solidFill>
              </a:rPr>
              <a:t>Characteristic Z</a:t>
            </a:r>
            <a:r>
              <a:rPr lang="en-US" sz="2800" baseline="-25000" dirty="0" smtClean="0">
                <a:solidFill>
                  <a:schemeClr val="bg1">
                    <a:lumMod val="75000"/>
                  </a:schemeClr>
                </a:solidFill>
              </a:rPr>
              <a:t>PDN</a:t>
            </a:r>
            <a:r>
              <a:rPr lang="en-US" sz="2800" dirty="0" smtClean="0">
                <a:solidFill>
                  <a:schemeClr val="bg1">
                    <a:lumMod val="75000"/>
                  </a:schemeClr>
                </a:solidFill>
              </a:rPr>
              <a:t> and relationship to physics</a:t>
            </a:r>
          </a:p>
          <a:p>
            <a:pPr eaLnBrk="1" hangingPunct="1">
              <a:spcBef>
                <a:spcPts val="0"/>
              </a:spcBef>
            </a:pPr>
            <a:r>
              <a:rPr lang="en-US" sz="2800" dirty="0" smtClean="0"/>
              <a:t>Understanding PDN physics and design through examples</a:t>
            </a:r>
          </a:p>
          <a:p>
            <a:pPr eaLnBrk="1" hangingPunct="1">
              <a:spcBef>
                <a:spcPts val="0"/>
              </a:spcBef>
            </a:pPr>
            <a:r>
              <a:rPr lang="en-US" sz="2800" dirty="0" smtClean="0">
                <a:solidFill>
                  <a:schemeClr val="bg1">
                    <a:lumMod val="75000"/>
                  </a:schemeClr>
                </a:solidFill>
              </a:rPr>
              <a:t>Identifying limiting physics in design</a:t>
            </a:r>
          </a:p>
          <a:p>
            <a:pPr eaLnBrk="1" hangingPunct="1">
              <a:spcBef>
                <a:spcPts val="0"/>
              </a:spcBef>
            </a:pPr>
            <a:r>
              <a:rPr lang="en-US" sz="2800" dirty="0" smtClean="0">
                <a:solidFill>
                  <a:schemeClr val="bg1">
                    <a:lumMod val="75000"/>
                  </a:schemeClr>
                </a:solidFill>
              </a:rPr>
              <a:t>Adding decoupling capacitors</a:t>
            </a:r>
          </a:p>
          <a:p>
            <a:pPr eaLnBrk="1" hangingPunct="1">
              <a:spcBef>
                <a:spcPts val="0"/>
              </a:spcBef>
            </a:pPr>
            <a:endParaRPr lang="en-US" sz="2800" dirty="0" smtClean="0"/>
          </a:p>
          <a:p>
            <a:pPr eaLnBrk="1" hangingPunct="1">
              <a:spcBef>
                <a:spcPts val="0"/>
              </a:spcBef>
            </a:pPr>
            <a:endParaRPr lang="en-US" sz="2800"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50791135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4" y="13611"/>
            <a:ext cx="7579895" cy="842731"/>
          </a:xfrm>
        </p:spPr>
        <p:txBody>
          <a:bodyPr/>
          <a:lstStyle/>
          <a:p>
            <a:r>
              <a:rPr lang="en-US" dirty="0" smtClean="0"/>
              <a:t>Power Plane and Capacitor Location Matrix</a:t>
            </a:r>
            <a:endParaRPr lang="en-US" dirty="0"/>
          </a:p>
        </p:txBody>
      </p:sp>
      <p:pic>
        <p:nvPicPr>
          <p:cNvPr id="715779" name="Picture 3"/>
          <p:cNvPicPr>
            <a:picLocks noChangeAspect="1" noChangeArrowheads="1"/>
          </p:cNvPicPr>
          <p:nvPr/>
        </p:nvPicPr>
        <p:blipFill>
          <a:blip r:embed="rId2" cstate="print"/>
          <a:srcRect/>
          <a:stretch>
            <a:fillRect/>
          </a:stretch>
        </p:blipFill>
        <p:spPr bwMode="auto">
          <a:xfrm>
            <a:off x="481262" y="969301"/>
            <a:ext cx="8169443" cy="5684240"/>
          </a:xfrm>
          <a:prstGeom prst="rect">
            <a:avLst/>
          </a:prstGeom>
          <a:noFill/>
          <a:ln w="9525">
            <a:noFill/>
            <a:miter lim="800000"/>
            <a:headEnd/>
            <a:tailEnd/>
          </a:ln>
        </p:spPr>
      </p:pic>
    </p:spTree>
    <p:extLst>
      <p:ext uri="{BB962C8B-B14F-4D97-AF65-F5344CB8AC3E}">
        <p14:creationId xmlns:p14="http://schemas.microsoft.com/office/powerpoint/2010/main" val="21792456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4" y="13611"/>
            <a:ext cx="7579895" cy="842731"/>
          </a:xfrm>
        </p:spPr>
        <p:txBody>
          <a:bodyPr/>
          <a:lstStyle/>
          <a:p>
            <a:r>
              <a:rPr lang="en-US" i="1" dirty="0" err="1" smtClean="0"/>
              <a:t>L</a:t>
            </a:r>
            <a:r>
              <a:rPr lang="en-US" i="1" baseline="-25000" dirty="0" err="1" smtClean="0"/>
              <a:t>high</a:t>
            </a:r>
            <a:r>
              <a:rPr lang="en-US" dirty="0" smtClean="0"/>
              <a:t> – Power Plane Location in Layer Stack</a:t>
            </a:r>
            <a:endParaRPr lang="en-US" dirty="0"/>
          </a:p>
        </p:txBody>
      </p:sp>
      <p:grpSp>
        <p:nvGrpSpPr>
          <p:cNvPr id="28" name="Group 27"/>
          <p:cNvGrpSpPr/>
          <p:nvPr/>
        </p:nvGrpSpPr>
        <p:grpSpPr>
          <a:xfrm>
            <a:off x="360675" y="3531279"/>
            <a:ext cx="4114674" cy="3113286"/>
            <a:chOff x="7812232" y="3910243"/>
            <a:chExt cx="4114674" cy="3113286"/>
          </a:xfrm>
        </p:grpSpPr>
        <p:grpSp>
          <p:nvGrpSpPr>
            <p:cNvPr id="11" name="Group 10"/>
            <p:cNvGrpSpPr/>
            <p:nvPr/>
          </p:nvGrpSpPr>
          <p:grpSpPr>
            <a:xfrm>
              <a:off x="7812232" y="3910243"/>
              <a:ext cx="4114674" cy="3113286"/>
              <a:chOff x="4540250" y="800100"/>
              <a:chExt cx="3719513" cy="2771775"/>
            </a:xfrm>
          </p:grpSpPr>
          <p:pic>
            <p:nvPicPr>
              <p:cNvPr id="12" name="Picture 6"/>
              <p:cNvPicPr>
                <a:picLocks noChangeAspect="1" noChangeArrowheads="1"/>
              </p:cNvPicPr>
              <p:nvPr/>
            </p:nvPicPr>
            <p:blipFill>
              <a:blip r:embed="rId4" cstate="print"/>
              <a:srcRect/>
              <a:stretch>
                <a:fillRect/>
              </a:stretch>
            </p:blipFill>
            <p:spPr bwMode="auto">
              <a:xfrm>
                <a:off x="4540250" y="800100"/>
                <a:ext cx="3613150" cy="2771775"/>
              </a:xfrm>
              <a:prstGeom prst="rect">
                <a:avLst/>
              </a:prstGeom>
              <a:noFill/>
              <a:ln w="9525">
                <a:noFill/>
                <a:miter lim="800000"/>
                <a:headEnd/>
                <a:tailEnd/>
              </a:ln>
              <a:effectLst/>
            </p:spPr>
          </p:pic>
          <p:sp>
            <p:nvSpPr>
              <p:cNvPr id="13" name="Oval 468"/>
              <p:cNvSpPr>
                <a:spLocks noChangeArrowheads="1"/>
              </p:cNvSpPr>
              <p:nvPr/>
            </p:nvSpPr>
            <p:spPr bwMode="auto">
              <a:xfrm>
                <a:off x="7356475" y="1492250"/>
                <a:ext cx="903288" cy="830263"/>
              </a:xfrm>
              <a:prstGeom prst="ellipse">
                <a:avLst/>
              </a:prstGeom>
              <a:noFill/>
              <a:ln w="38100">
                <a:solidFill>
                  <a:srgbClr val="0070C0"/>
                </a:solidFill>
                <a:prstDash val="sysDot"/>
                <a:round/>
                <a:headEnd/>
                <a:tailEnd/>
              </a:ln>
            </p:spPr>
            <p:txBody>
              <a:bodyPr wrap="none" anchor="ctr"/>
              <a:lstStyle/>
              <a:p>
                <a:pPr>
                  <a:defRPr/>
                </a:pPr>
                <a:endParaRPr lang="en-US">
                  <a:latin typeface="+mn-lt"/>
                  <a:cs typeface="Arial" charset="0"/>
                </a:endParaRPr>
              </a:p>
            </p:txBody>
          </p:sp>
          <p:sp>
            <p:nvSpPr>
              <p:cNvPr id="14" name="TextBox 6"/>
              <p:cNvSpPr txBox="1">
                <a:spLocks noChangeArrowheads="1"/>
              </p:cNvSpPr>
              <p:nvPr/>
            </p:nvSpPr>
            <p:spPr bwMode="auto">
              <a:xfrm>
                <a:off x="5087938" y="1433513"/>
                <a:ext cx="1622425" cy="261937"/>
              </a:xfrm>
              <a:prstGeom prst="rect">
                <a:avLst/>
              </a:prstGeom>
              <a:solidFill>
                <a:schemeClr val="bg1"/>
              </a:solidFill>
              <a:ln w="9525">
                <a:noFill/>
                <a:miter lim="800000"/>
                <a:headEnd/>
                <a:tailEnd/>
              </a:ln>
            </p:spPr>
            <p:txBody>
              <a:bodyPr>
                <a:spAutoFit/>
              </a:bodyPr>
              <a:lstStyle/>
              <a:p>
                <a:r>
                  <a:rPr lang="en-US" sz="1100" dirty="0">
                    <a:latin typeface="Times New Roman" pitchFamily="18" charset="0"/>
                    <a:cs typeface="Times New Roman" pitchFamily="18" charset="0"/>
                  </a:rPr>
                  <a:t>      Power plane at Top</a:t>
                </a:r>
              </a:p>
            </p:txBody>
          </p:sp>
          <p:sp>
            <p:nvSpPr>
              <p:cNvPr id="15" name="TextBox 691"/>
              <p:cNvSpPr txBox="1">
                <a:spLocks noChangeArrowheads="1"/>
              </p:cNvSpPr>
              <p:nvPr/>
            </p:nvSpPr>
            <p:spPr bwMode="auto">
              <a:xfrm>
                <a:off x="5087938" y="1690688"/>
                <a:ext cx="1622425" cy="261937"/>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Middle</a:t>
                </a:r>
              </a:p>
            </p:txBody>
          </p:sp>
          <p:sp>
            <p:nvSpPr>
              <p:cNvPr id="16" name="TextBox 692"/>
              <p:cNvSpPr txBox="1">
                <a:spLocks noChangeArrowheads="1"/>
              </p:cNvSpPr>
              <p:nvPr/>
            </p:nvSpPr>
            <p:spPr bwMode="auto">
              <a:xfrm>
                <a:off x="5087938" y="1952625"/>
                <a:ext cx="1622425" cy="261938"/>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Bottom</a:t>
                </a:r>
              </a:p>
            </p:txBody>
          </p:sp>
          <p:cxnSp>
            <p:nvCxnSpPr>
              <p:cNvPr id="17" name="Straight Connector 16"/>
              <p:cNvCxnSpPr/>
              <p:nvPr/>
            </p:nvCxnSpPr>
            <p:spPr>
              <a:xfrm>
                <a:off x="5081588" y="1563688"/>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81588" y="1816100"/>
                <a:ext cx="304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70475" y="209708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8436090" y="4056273"/>
              <a:ext cx="2129631" cy="2467781"/>
              <a:chOff x="3087913" y="3890744"/>
              <a:chExt cx="2129631" cy="2467781"/>
            </a:xfrm>
          </p:grpSpPr>
          <p:sp>
            <p:nvSpPr>
              <p:cNvPr id="21" name="Rectangle 20"/>
              <p:cNvSpPr/>
              <p:nvPr/>
            </p:nvSpPr>
            <p:spPr bwMode="auto">
              <a:xfrm>
                <a:off x="3087913" y="3890744"/>
                <a:ext cx="545095" cy="2365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22" name="Object 3"/>
              <p:cNvGraphicFramePr>
                <a:graphicFrameLocks noChangeAspect="1"/>
              </p:cNvGraphicFramePr>
              <p:nvPr>
                <p:extLst/>
              </p:nvPr>
            </p:nvGraphicFramePr>
            <p:xfrm>
              <a:off x="4134869" y="5933075"/>
              <a:ext cx="1082675" cy="425450"/>
            </p:xfrm>
            <a:graphic>
              <a:graphicData uri="http://schemas.openxmlformats.org/presentationml/2006/ole">
                <mc:AlternateContent xmlns:mc="http://schemas.openxmlformats.org/markup-compatibility/2006">
                  <mc:Choice xmlns:v="urn:schemas-microsoft-com:vml" Requires="v">
                    <p:oleObj spid="_x0000_s1880124" name="Equation" r:id="rId5" imgW="647640" imgH="253800" progId="Equation.DSMT4">
                      <p:embed/>
                    </p:oleObj>
                  </mc:Choice>
                  <mc:Fallback>
                    <p:oleObj name="Equation" r:id="rId5" imgW="647640" imgH="253800" progId="Equation.DSMT4">
                      <p:embed/>
                      <p:pic>
                        <p:nvPicPr>
                          <p:cNvPr id="22" name="Object 3"/>
                          <p:cNvPicPr>
                            <a:picLocks noChangeAspect="1" noChangeArrowheads="1"/>
                          </p:cNvPicPr>
                          <p:nvPr/>
                        </p:nvPicPr>
                        <p:blipFill>
                          <a:blip r:embed="rId6"/>
                          <a:srcRect/>
                          <a:stretch>
                            <a:fillRect/>
                          </a:stretch>
                        </p:blipFill>
                        <p:spPr bwMode="auto">
                          <a:xfrm>
                            <a:off x="4134869" y="5933075"/>
                            <a:ext cx="1082675" cy="425450"/>
                          </a:xfrm>
                          <a:prstGeom prst="rect">
                            <a:avLst/>
                          </a:prstGeom>
                          <a:noFill/>
                          <a:extLst/>
                        </p:spPr>
                      </p:pic>
                    </p:oleObj>
                  </mc:Fallback>
                </mc:AlternateContent>
              </a:graphicData>
            </a:graphic>
          </p:graphicFrame>
        </p:grpSp>
      </p:grpSp>
      <p:grpSp>
        <p:nvGrpSpPr>
          <p:cNvPr id="715782" name="Group 715781"/>
          <p:cNvGrpSpPr/>
          <p:nvPr/>
        </p:nvGrpSpPr>
        <p:grpSpPr>
          <a:xfrm>
            <a:off x="574827" y="865657"/>
            <a:ext cx="7516549" cy="2804014"/>
            <a:chOff x="184470" y="3988699"/>
            <a:chExt cx="7627762" cy="2722874"/>
          </a:xfrm>
        </p:grpSpPr>
        <p:grpSp>
          <p:nvGrpSpPr>
            <p:cNvPr id="715780" name="Group 715779"/>
            <p:cNvGrpSpPr/>
            <p:nvPr/>
          </p:nvGrpSpPr>
          <p:grpSpPr>
            <a:xfrm>
              <a:off x="184470" y="3988699"/>
              <a:ext cx="7627762" cy="2269273"/>
              <a:chOff x="1031541" y="3716530"/>
              <a:chExt cx="6652492" cy="1936850"/>
            </a:xfrm>
          </p:grpSpPr>
          <p:pic>
            <p:nvPicPr>
              <p:cNvPr id="715776" name="Picture 715775"/>
              <p:cNvPicPr>
                <a:picLocks noChangeAspect="1"/>
              </p:cNvPicPr>
              <p:nvPr/>
            </p:nvPicPr>
            <p:blipFill>
              <a:blip r:embed="rId7"/>
              <a:stretch>
                <a:fillRect/>
              </a:stretch>
            </p:blipFill>
            <p:spPr>
              <a:xfrm>
                <a:off x="1031541" y="3759587"/>
                <a:ext cx="2279767" cy="1860646"/>
              </a:xfrm>
              <a:prstGeom prst="rect">
                <a:avLst/>
              </a:prstGeom>
            </p:spPr>
          </p:pic>
          <p:pic>
            <p:nvPicPr>
              <p:cNvPr id="715777" name="Picture 715776"/>
              <p:cNvPicPr>
                <a:picLocks noChangeAspect="1"/>
              </p:cNvPicPr>
              <p:nvPr/>
            </p:nvPicPr>
            <p:blipFill>
              <a:blip r:embed="rId8"/>
              <a:stretch>
                <a:fillRect/>
              </a:stretch>
            </p:blipFill>
            <p:spPr>
              <a:xfrm>
                <a:off x="5461419" y="3716530"/>
                <a:ext cx="2222614" cy="1936850"/>
              </a:xfrm>
              <a:prstGeom prst="rect">
                <a:avLst/>
              </a:prstGeom>
            </p:spPr>
          </p:pic>
          <p:pic>
            <p:nvPicPr>
              <p:cNvPr id="715778" name="Picture 715777"/>
              <p:cNvPicPr>
                <a:picLocks noChangeAspect="1"/>
              </p:cNvPicPr>
              <p:nvPr/>
            </p:nvPicPr>
            <p:blipFill>
              <a:blip r:embed="rId9"/>
              <a:stretch>
                <a:fillRect/>
              </a:stretch>
            </p:blipFill>
            <p:spPr>
              <a:xfrm>
                <a:off x="3296842" y="3783582"/>
                <a:ext cx="2235315" cy="1847945"/>
              </a:xfrm>
              <a:prstGeom prst="rect">
                <a:avLst/>
              </a:prstGeom>
            </p:spPr>
          </p:pic>
        </p:grpSp>
        <p:pic>
          <p:nvPicPr>
            <p:cNvPr id="715781" name="Picture 715780"/>
            <p:cNvPicPr>
              <a:picLocks noChangeAspect="1"/>
            </p:cNvPicPr>
            <p:nvPr/>
          </p:nvPicPr>
          <p:blipFill>
            <a:blip r:embed="rId10"/>
            <a:stretch>
              <a:fillRect/>
            </a:stretch>
          </p:blipFill>
          <p:spPr>
            <a:xfrm>
              <a:off x="936783" y="6286085"/>
              <a:ext cx="6558745" cy="425488"/>
            </a:xfrm>
            <a:prstGeom prst="rect">
              <a:avLst/>
            </a:prstGeom>
          </p:spPr>
        </p:pic>
      </p:grpSp>
      <p:cxnSp>
        <p:nvCxnSpPr>
          <p:cNvPr id="715784" name="Straight Arrow Connector 715783"/>
          <p:cNvCxnSpPr/>
          <p:nvPr/>
        </p:nvCxnSpPr>
        <p:spPr bwMode="auto">
          <a:xfrm>
            <a:off x="4351124" y="4261859"/>
            <a:ext cx="0" cy="1038316"/>
          </a:xfrm>
          <a:prstGeom prst="straightConnector1">
            <a:avLst/>
          </a:prstGeom>
          <a:noFill/>
          <a:ln w="38100" cap="flat" cmpd="sng" algn="ctr">
            <a:solidFill>
              <a:schemeClr val="tx1"/>
            </a:solidFill>
            <a:prstDash val="solid"/>
            <a:round/>
            <a:headEnd type="none" w="med" len="med"/>
            <a:tailEnd type="triangle"/>
          </a:ln>
          <a:effectLst/>
        </p:spPr>
      </p:cxnSp>
      <p:sp>
        <p:nvSpPr>
          <p:cNvPr id="27" name="Rectangle 26"/>
          <p:cNvSpPr/>
          <p:nvPr/>
        </p:nvSpPr>
        <p:spPr bwMode="auto">
          <a:xfrm>
            <a:off x="893159" y="3605319"/>
            <a:ext cx="539082" cy="323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29" name="Object 3"/>
          <p:cNvGraphicFramePr>
            <a:graphicFrameLocks noChangeAspect="1"/>
          </p:cNvGraphicFramePr>
          <p:nvPr>
            <p:extLst/>
          </p:nvPr>
        </p:nvGraphicFramePr>
        <p:xfrm>
          <a:off x="966549" y="3551295"/>
          <a:ext cx="487363" cy="338137"/>
        </p:xfrm>
        <a:graphic>
          <a:graphicData uri="http://schemas.openxmlformats.org/presentationml/2006/ole">
            <mc:AlternateContent xmlns:mc="http://schemas.openxmlformats.org/markup-compatibility/2006">
              <mc:Choice xmlns:v="urn:schemas-microsoft-com:vml" Requires="v">
                <p:oleObj spid="_x0000_s1880125" name="Equation" r:id="rId11" imgW="330120" imgH="228600" progId="Equation.DSMT4">
                  <p:embed/>
                </p:oleObj>
              </mc:Choice>
              <mc:Fallback>
                <p:oleObj name="Equation" r:id="rId11" imgW="330120" imgH="228600" progId="Equation.DSMT4">
                  <p:embed/>
                  <p:pic>
                    <p:nvPicPr>
                      <p:cNvPr id="29" name="Object 3"/>
                      <p:cNvPicPr>
                        <a:picLocks noChangeAspect="1" noChangeArrowheads="1"/>
                      </p:cNvPicPr>
                      <p:nvPr/>
                    </p:nvPicPr>
                    <p:blipFill>
                      <a:blip r:embed="rId12"/>
                      <a:srcRect/>
                      <a:stretch>
                        <a:fillRect/>
                      </a:stretch>
                    </p:blipFill>
                    <p:spPr bwMode="auto">
                      <a:xfrm>
                        <a:off x="966549" y="3551295"/>
                        <a:ext cx="487363" cy="338137"/>
                      </a:xfrm>
                      <a:prstGeom prst="rect">
                        <a:avLst/>
                      </a:prstGeom>
                      <a:noFill/>
                      <a:extLst/>
                    </p:spPr>
                  </p:pic>
                </p:oleObj>
              </mc:Fallback>
            </mc:AlternateContent>
          </a:graphicData>
        </a:graphic>
      </p:graphicFrame>
      <p:sp>
        <p:nvSpPr>
          <p:cNvPr id="33" name="TextBox 32"/>
          <p:cNvSpPr txBox="1"/>
          <p:nvPr/>
        </p:nvSpPr>
        <p:spPr>
          <a:xfrm>
            <a:off x="3567974" y="3886546"/>
            <a:ext cx="979755" cy="430887"/>
          </a:xfrm>
          <a:prstGeom prst="rect">
            <a:avLst/>
          </a:prstGeom>
          <a:solidFill>
            <a:srgbClr val="0070C0"/>
          </a:solidFill>
        </p:spPr>
        <p:txBody>
          <a:bodyPr wrap="none" rtlCol="0">
            <a:spAutoFit/>
          </a:bodyPr>
          <a:lstStyle/>
          <a:p>
            <a:r>
              <a:rPr lang="en-US" i="1" dirty="0" smtClean="0">
                <a:solidFill>
                  <a:schemeClr val="bg1"/>
                </a:solidFill>
              </a:rPr>
              <a:t>L</a:t>
            </a:r>
            <a:r>
              <a:rPr lang="en-US" i="1" baseline="-25000" dirty="0" smtClean="0">
                <a:solidFill>
                  <a:schemeClr val="bg1"/>
                </a:solidFill>
              </a:rPr>
              <a:t>PCB_IC</a:t>
            </a:r>
            <a:endParaRPr lang="en-US" i="1" baseline="-25000" dirty="0">
              <a:solidFill>
                <a:schemeClr val="bg1"/>
              </a:solidFill>
            </a:endParaRPr>
          </a:p>
        </p:txBody>
      </p:sp>
      <p:pic>
        <p:nvPicPr>
          <p:cNvPr id="3" name="Picture 2"/>
          <p:cNvPicPr>
            <a:picLocks noChangeAspect="1"/>
          </p:cNvPicPr>
          <p:nvPr/>
        </p:nvPicPr>
        <p:blipFill>
          <a:blip r:embed="rId13"/>
          <a:stretch>
            <a:fillRect/>
          </a:stretch>
        </p:blipFill>
        <p:spPr>
          <a:xfrm>
            <a:off x="4760874" y="3913887"/>
            <a:ext cx="4382965" cy="2193749"/>
          </a:xfrm>
          <a:prstGeom prst="rect">
            <a:avLst/>
          </a:prstGeom>
        </p:spPr>
      </p:pic>
      <p:sp>
        <p:nvSpPr>
          <p:cNvPr id="4" name="Oval 3"/>
          <p:cNvSpPr/>
          <p:nvPr/>
        </p:nvSpPr>
        <p:spPr bwMode="auto">
          <a:xfrm>
            <a:off x="7629236" y="3929053"/>
            <a:ext cx="969819" cy="602544"/>
          </a:xfrm>
          <a:prstGeom prst="ellipse">
            <a:avLst/>
          </a:prstGeom>
          <a:noFill/>
          <a:ln w="38100" cap="flat" cmpd="sng" algn="ctr">
            <a:solidFill>
              <a:srgbClr val="0070C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97896722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4" y="13611"/>
            <a:ext cx="7579895" cy="842731"/>
          </a:xfrm>
        </p:spPr>
        <p:txBody>
          <a:bodyPr/>
          <a:lstStyle/>
          <a:p>
            <a:r>
              <a:rPr lang="en-US" i="1" dirty="0" err="1" smtClean="0"/>
              <a:t>L</a:t>
            </a:r>
            <a:r>
              <a:rPr lang="en-US" i="1" baseline="-25000" dirty="0" err="1" smtClean="0"/>
              <a:t>high</a:t>
            </a:r>
            <a:r>
              <a:rPr lang="en-US" dirty="0" smtClean="0"/>
              <a:t> – Power Plane Location in Layer Stack</a:t>
            </a:r>
            <a:endParaRPr lang="en-US" dirty="0"/>
          </a:p>
        </p:txBody>
      </p:sp>
      <p:grpSp>
        <p:nvGrpSpPr>
          <p:cNvPr id="28" name="Group 27"/>
          <p:cNvGrpSpPr/>
          <p:nvPr/>
        </p:nvGrpSpPr>
        <p:grpSpPr>
          <a:xfrm>
            <a:off x="360675" y="3531279"/>
            <a:ext cx="4114674" cy="3113286"/>
            <a:chOff x="7812232" y="3910243"/>
            <a:chExt cx="4114674" cy="3113286"/>
          </a:xfrm>
        </p:grpSpPr>
        <p:grpSp>
          <p:nvGrpSpPr>
            <p:cNvPr id="11" name="Group 10"/>
            <p:cNvGrpSpPr/>
            <p:nvPr/>
          </p:nvGrpSpPr>
          <p:grpSpPr>
            <a:xfrm>
              <a:off x="7812232" y="3910243"/>
              <a:ext cx="4114674" cy="3113286"/>
              <a:chOff x="4540250" y="800100"/>
              <a:chExt cx="3719513" cy="2771775"/>
            </a:xfrm>
          </p:grpSpPr>
          <p:pic>
            <p:nvPicPr>
              <p:cNvPr id="12" name="Picture 6"/>
              <p:cNvPicPr>
                <a:picLocks noChangeAspect="1" noChangeArrowheads="1"/>
              </p:cNvPicPr>
              <p:nvPr/>
            </p:nvPicPr>
            <p:blipFill>
              <a:blip r:embed="rId4" cstate="print"/>
              <a:srcRect/>
              <a:stretch>
                <a:fillRect/>
              </a:stretch>
            </p:blipFill>
            <p:spPr bwMode="auto">
              <a:xfrm>
                <a:off x="4540250" y="800100"/>
                <a:ext cx="3613150" cy="2771775"/>
              </a:xfrm>
              <a:prstGeom prst="rect">
                <a:avLst/>
              </a:prstGeom>
              <a:noFill/>
              <a:ln w="9525">
                <a:noFill/>
                <a:miter lim="800000"/>
                <a:headEnd/>
                <a:tailEnd/>
              </a:ln>
              <a:effectLst/>
            </p:spPr>
          </p:pic>
          <p:sp>
            <p:nvSpPr>
              <p:cNvPr id="13" name="Oval 468"/>
              <p:cNvSpPr>
                <a:spLocks noChangeArrowheads="1"/>
              </p:cNvSpPr>
              <p:nvPr/>
            </p:nvSpPr>
            <p:spPr bwMode="auto">
              <a:xfrm>
                <a:off x="7356475" y="1492250"/>
                <a:ext cx="903288" cy="830263"/>
              </a:xfrm>
              <a:prstGeom prst="ellipse">
                <a:avLst/>
              </a:prstGeom>
              <a:noFill/>
              <a:ln w="38100">
                <a:solidFill>
                  <a:srgbClr val="0070C0"/>
                </a:solidFill>
                <a:prstDash val="sysDot"/>
                <a:round/>
                <a:headEnd/>
                <a:tailEnd/>
              </a:ln>
            </p:spPr>
            <p:txBody>
              <a:bodyPr wrap="none" anchor="ctr"/>
              <a:lstStyle/>
              <a:p>
                <a:pPr>
                  <a:defRPr/>
                </a:pPr>
                <a:endParaRPr lang="en-US">
                  <a:latin typeface="+mn-lt"/>
                  <a:cs typeface="Arial" charset="0"/>
                </a:endParaRPr>
              </a:p>
            </p:txBody>
          </p:sp>
          <p:sp>
            <p:nvSpPr>
              <p:cNvPr id="14" name="TextBox 6"/>
              <p:cNvSpPr txBox="1">
                <a:spLocks noChangeArrowheads="1"/>
              </p:cNvSpPr>
              <p:nvPr/>
            </p:nvSpPr>
            <p:spPr bwMode="auto">
              <a:xfrm>
                <a:off x="5087938" y="1433513"/>
                <a:ext cx="1622425" cy="261937"/>
              </a:xfrm>
              <a:prstGeom prst="rect">
                <a:avLst/>
              </a:prstGeom>
              <a:solidFill>
                <a:schemeClr val="bg1"/>
              </a:solidFill>
              <a:ln w="9525">
                <a:noFill/>
                <a:miter lim="800000"/>
                <a:headEnd/>
                <a:tailEnd/>
              </a:ln>
            </p:spPr>
            <p:txBody>
              <a:bodyPr>
                <a:spAutoFit/>
              </a:bodyPr>
              <a:lstStyle/>
              <a:p>
                <a:r>
                  <a:rPr lang="en-US" sz="1100" dirty="0">
                    <a:latin typeface="Times New Roman" pitchFamily="18" charset="0"/>
                    <a:cs typeface="Times New Roman" pitchFamily="18" charset="0"/>
                  </a:rPr>
                  <a:t>      Power plane at Top</a:t>
                </a:r>
              </a:p>
            </p:txBody>
          </p:sp>
          <p:sp>
            <p:nvSpPr>
              <p:cNvPr id="15" name="TextBox 691"/>
              <p:cNvSpPr txBox="1">
                <a:spLocks noChangeArrowheads="1"/>
              </p:cNvSpPr>
              <p:nvPr/>
            </p:nvSpPr>
            <p:spPr bwMode="auto">
              <a:xfrm>
                <a:off x="5087938" y="1690688"/>
                <a:ext cx="1622425" cy="261937"/>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Middle</a:t>
                </a:r>
              </a:p>
            </p:txBody>
          </p:sp>
          <p:sp>
            <p:nvSpPr>
              <p:cNvPr id="16" name="TextBox 692"/>
              <p:cNvSpPr txBox="1">
                <a:spLocks noChangeArrowheads="1"/>
              </p:cNvSpPr>
              <p:nvPr/>
            </p:nvSpPr>
            <p:spPr bwMode="auto">
              <a:xfrm>
                <a:off x="5087938" y="1952625"/>
                <a:ext cx="1622425" cy="261938"/>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Bottom</a:t>
                </a:r>
              </a:p>
            </p:txBody>
          </p:sp>
          <p:cxnSp>
            <p:nvCxnSpPr>
              <p:cNvPr id="17" name="Straight Connector 16"/>
              <p:cNvCxnSpPr/>
              <p:nvPr/>
            </p:nvCxnSpPr>
            <p:spPr>
              <a:xfrm>
                <a:off x="5081588" y="1563688"/>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81588" y="1816100"/>
                <a:ext cx="304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70475" y="209708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8436090" y="4056273"/>
              <a:ext cx="2129631" cy="2467781"/>
              <a:chOff x="3087913" y="3890744"/>
              <a:chExt cx="2129631" cy="2467781"/>
            </a:xfrm>
          </p:grpSpPr>
          <p:sp>
            <p:nvSpPr>
              <p:cNvPr id="21" name="Rectangle 20"/>
              <p:cNvSpPr/>
              <p:nvPr/>
            </p:nvSpPr>
            <p:spPr bwMode="auto">
              <a:xfrm>
                <a:off x="3087913" y="3890744"/>
                <a:ext cx="545095" cy="2365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22" name="Object 3"/>
              <p:cNvGraphicFramePr>
                <a:graphicFrameLocks noChangeAspect="1"/>
              </p:cNvGraphicFramePr>
              <p:nvPr>
                <p:extLst/>
              </p:nvPr>
            </p:nvGraphicFramePr>
            <p:xfrm>
              <a:off x="4134869" y="5933075"/>
              <a:ext cx="1082675" cy="425450"/>
            </p:xfrm>
            <a:graphic>
              <a:graphicData uri="http://schemas.openxmlformats.org/presentationml/2006/ole">
                <mc:AlternateContent xmlns:mc="http://schemas.openxmlformats.org/markup-compatibility/2006">
                  <mc:Choice xmlns:v="urn:schemas-microsoft-com:vml" Requires="v">
                    <p:oleObj spid="_x0000_s1860734" name="Equation" r:id="rId5" imgW="647640" imgH="253800" progId="Equation.DSMT4">
                      <p:embed/>
                    </p:oleObj>
                  </mc:Choice>
                  <mc:Fallback>
                    <p:oleObj name="Equation" r:id="rId5" imgW="647640" imgH="253800" progId="Equation.DSMT4">
                      <p:embed/>
                      <p:pic>
                        <p:nvPicPr>
                          <p:cNvPr id="0" name=""/>
                          <p:cNvPicPr>
                            <a:picLocks noChangeAspect="1" noChangeArrowheads="1"/>
                          </p:cNvPicPr>
                          <p:nvPr/>
                        </p:nvPicPr>
                        <p:blipFill>
                          <a:blip r:embed="rId6"/>
                          <a:srcRect/>
                          <a:stretch>
                            <a:fillRect/>
                          </a:stretch>
                        </p:blipFill>
                        <p:spPr bwMode="auto">
                          <a:xfrm>
                            <a:off x="4134869" y="5933075"/>
                            <a:ext cx="1082675" cy="425450"/>
                          </a:xfrm>
                          <a:prstGeom prst="rect">
                            <a:avLst/>
                          </a:prstGeom>
                          <a:noFill/>
                          <a:extLst/>
                        </p:spPr>
                      </p:pic>
                    </p:oleObj>
                  </mc:Fallback>
                </mc:AlternateContent>
              </a:graphicData>
            </a:graphic>
          </p:graphicFrame>
        </p:grpSp>
      </p:grpSp>
      <p:grpSp>
        <p:nvGrpSpPr>
          <p:cNvPr id="715782" name="Group 715781"/>
          <p:cNvGrpSpPr/>
          <p:nvPr/>
        </p:nvGrpSpPr>
        <p:grpSpPr>
          <a:xfrm>
            <a:off x="574827" y="865657"/>
            <a:ext cx="7516549" cy="2804014"/>
            <a:chOff x="184470" y="3988699"/>
            <a:chExt cx="7627762" cy="2722874"/>
          </a:xfrm>
        </p:grpSpPr>
        <p:grpSp>
          <p:nvGrpSpPr>
            <p:cNvPr id="715780" name="Group 715779"/>
            <p:cNvGrpSpPr/>
            <p:nvPr/>
          </p:nvGrpSpPr>
          <p:grpSpPr>
            <a:xfrm>
              <a:off x="184470" y="3988699"/>
              <a:ext cx="7627762" cy="2269273"/>
              <a:chOff x="1031541" y="3716530"/>
              <a:chExt cx="6652492" cy="1936850"/>
            </a:xfrm>
          </p:grpSpPr>
          <p:pic>
            <p:nvPicPr>
              <p:cNvPr id="715776" name="Picture 715775"/>
              <p:cNvPicPr>
                <a:picLocks noChangeAspect="1"/>
              </p:cNvPicPr>
              <p:nvPr/>
            </p:nvPicPr>
            <p:blipFill>
              <a:blip r:embed="rId7"/>
              <a:stretch>
                <a:fillRect/>
              </a:stretch>
            </p:blipFill>
            <p:spPr>
              <a:xfrm>
                <a:off x="1031541" y="3759587"/>
                <a:ext cx="2279767" cy="1860646"/>
              </a:xfrm>
              <a:prstGeom prst="rect">
                <a:avLst/>
              </a:prstGeom>
            </p:spPr>
          </p:pic>
          <p:pic>
            <p:nvPicPr>
              <p:cNvPr id="715777" name="Picture 715776"/>
              <p:cNvPicPr>
                <a:picLocks noChangeAspect="1"/>
              </p:cNvPicPr>
              <p:nvPr/>
            </p:nvPicPr>
            <p:blipFill>
              <a:blip r:embed="rId8"/>
              <a:stretch>
                <a:fillRect/>
              </a:stretch>
            </p:blipFill>
            <p:spPr>
              <a:xfrm>
                <a:off x="5461419" y="3716530"/>
                <a:ext cx="2222614" cy="1936850"/>
              </a:xfrm>
              <a:prstGeom prst="rect">
                <a:avLst/>
              </a:prstGeom>
            </p:spPr>
          </p:pic>
          <p:pic>
            <p:nvPicPr>
              <p:cNvPr id="715778" name="Picture 715777"/>
              <p:cNvPicPr>
                <a:picLocks noChangeAspect="1"/>
              </p:cNvPicPr>
              <p:nvPr/>
            </p:nvPicPr>
            <p:blipFill>
              <a:blip r:embed="rId9"/>
              <a:stretch>
                <a:fillRect/>
              </a:stretch>
            </p:blipFill>
            <p:spPr>
              <a:xfrm>
                <a:off x="3296842" y="3783582"/>
                <a:ext cx="2235315" cy="1847945"/>
              </a:xfrm>
              <a:prstGeom prst="rect">
                <a:avLst/>
              </a:prstGeom>
            </p:spPr>
          </p:pic>
        </p:grpSp>
        <p:pic>
          <p:nvPicPr>
            <p:cNvPr id="715781" name="Picture 715780"/>
            <p:cNvPicPr>
              <a:picLocks noChangeAspect="1"/>
            </p:cNvPicPr>
            <p:nvPr/>
          </p:nvPicPr>
          <p:blipFill>
            <a:blip r:embed="rId10"/>
            <a:stretch>
              <a:fillRect/>
            </a:stretch>
          </p:blipFill>
          <p:spPr>
            <a:xfrm>
              <a:off x="936783" y="6286085"/>
              <a:ext cx="6558745" cy="425488"/>
            </a:xfrm>
            <a:prstGeom prst="rect">
              <a:avLst/>
            </a:prstGeom>
          </p:spPr>
        </p:pic>
      </p:grpSp>
      <p:cxnSp>
        <p:nvCxnSpPr>
          <p:cNvPr id="715784" name="Straight Arrow Connector 715783"/>
          <p:cNvCxnSpPr/>
          <p:nvPr/>
        </p:nvCxnSpPr>
        <p:spPr bwMode="auto">
          <a:xfrm>
            <a:off x="4351124" y="4261859"/>
            <a:ext cx="0" cy="1038316"/>
          </a:xfrm>
          <a:prstGeom prst="straightConnector1">
            <a:avLst/>
          </a:prstGeom>
          <a:noFill/>
          <a:ln w="38100" cap="flat" cmpd="sng" algn="ctr">
            <a:solidFill>
              <a:schemeClr val="tx1"/>
            </a:solidFill>
            <a:prstDash val="solid"/>
            <a:round/>
            <a:headEnd type="none" w="med" len="med"/>
            <a:tailEnd type="triangle"/>
          </a:ln>
          <a:effectLst/>
        </p:spPr>
      </p:cxnSp>
      <p:sp>
        <p:nvSpPr>
          <p:cNvPr id="715786" name="TextBox 715785"/>
          <p:cNvSpPr txBox="1"/>
          <p:nvPr/>
        </p:nvSpPr>
        <p:spPr>
          <a:xfrm>
            <a:off x="4475349" y="3896582"/>
            <a:ext cx="3573037" cy="1107996"/>
          </a:xfrm>
          <a:prstGeom prst="rect">
            <a:avLst/>
          </a:prstGeom>
          <a:noFill/>
        </p:spPr>
        <p:txBody>
          <a:bodyPr wrap="square" rtlCol="0">
            <a:spAutoFit/>
          </a:bodyPr>
          <a:lstStyle/>
          <a:p>
            <a:r>
              <a:rPr lang="en-US" dirty="0" smtClean="0"/>
              <a:t>Decreasing current path and inductance from package balls to PDN power layer net</a:t>
            </a:r>
            <a:endParaRPr lang="en-US" dirty="0"/>
          </a:p>
        </p:txBody>
      </p:sp>
      <p:sp>
        <p:nvSpPr>
          <p:cNvPr id="27" name="Rectangle 26"/>
          <p:cNvSpPr/>
          <p:nvPr/>
        </p:nvSpPr>
        <p:spPr bwMode="auto">
          <a:xfrm>
            <a:off x="893159" y="3605319"/>
            <a:ext cx="539082" cy="323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29" name="Object 3"/>
          <p:cNvGraphicFramePr>
            <a:graphicFrameLocks noChangeAspect="1"/>
          </p:cNvGraphicFramePr>
          <p:nvPr>
            <p:extLst/>
          </p:nvPr>
        </p:nvGraphicFramePr>
        <p:xfrm>
          <a:off x="966549" y="3551295"/>
          <a:ext cx="487363" cy="338137"/>
        </p:xfrm>
        <a:graphic>
          <a:graphicData uri="http://schemas.openxmlformats.org/presentationml/2006/ole">
            <mc:AlternateContent xmlns:mc="http://schemas.openxmlformats.org/markup-compatibility/2006">
              <mc:Choice xmlns:v="urn:schemas-microsoft-com:vml" Requires="v">
                <p:oleObj spid="_x0000_s1860735" name="Equation" r:id="rId11" imgW="330120" imgH="228600" progId="Equation.DSMT4">
                  <p:embed/>
                </p:oleObj>
              </mc:Choice>
              <mc:Fallback>
                <p:oleObj name="Equation" r:id="rId11" imgW="330120" imgH="228600" progId="Equation.DSMT4">
                  <p:embed/>
                  <p:pic>
                    <p:nvPicPr>
                      <p:cNvPr id="0" name=""/>
                      <p:cNvPicPr>
                        <a:picLocks noChangeAspect="1" noChangeArrowheads="1"/>
                      </p:cNvPicPr>
                      <p:nvPr/>
                    </p:nvPicPr>
                    <p:blipFill>
                      <a:blip r:embed="rId12"/>
                      <a:srcRect/>
                      <a:stretch>
                        <a:fillRect/>
                      </a:stretch>
                    </p:blipFill>
                    <p:spPr bwMode="auto">
                      <a:xfrm>
                        <a:off x="966549" y="3551295"/>
                        <a:ext cx="487363" cy="338137"/>
                      </a:xfrm>
                      <a:prstGeom prst="rect">
                        <a:avLst/>
                      </a:prstGeom>
                      <a:noFill/>
                      <a:extLst/>
                    </p:spPr>
                  </p:pic>
                </p:oleObj>
              </mc:Fallback>
            </mc:AlternateContent>
          </a:graphicData>
        </a:graphic>
      </p:graphicFrame>
      <p:sp>
        <p:nvSpPr>
          <p:cNvPr id="30" name="TextBox 29"/>
          <p:cNvSpPr txBox="1"/>
          <p:nvPr/>
        </p:nvSpPr>
        <p:spPr>
          <a:xfrm>
            <a:off x="4547731" y="5087922"/>
            <a:ext cx="3543646" cy="1785104"/>
          </a:xfrm>
          <a:prstGeom prst="rect">
            <a:avLst/>
          </a:prstGeom>
          <a:solidFill>
            <a:schemeClr val="tx1">
              <a:lumMod val="50000"/>
              <a:lumOff val="50000"/>
            </a:schemeClr>
          </a:solidFill>
        </p:spPr>
        <p:txBody>
          <a:bodyPr wrap="square">
            <a:spAutoFit/>
          </a:bodyPr>
          <a:lstStyle/>
          <a:p>
            <a:pPr algn="l">
              <a:defRPr/>
            </a:pPr>
            <a:r>
              <a:rPr lang="en-US" dirty="0">
                <a:solidFill>
                  <a:schemeClr val="bg1"/>
                </a:solidFill>
                <a:latin typeface="+mn-lt"/>
                <a:cs typeface="Arial" charset="0"/>
              </a:rPr>
              <a:t>Power </a:t>
            </a:r>
            <a:r>
              <a:rPr lang="en-US" dirty="0" smtClean="0">
                <a:solidFill>
                  <a:schemeClr val="bg1"/>
                </a:solidFill>
                <a:latin typeface="+mn-lt"/>
                <a:cs typeface="Arial" charset="0"/>
              </a:rPr>
              <a:t>layer </a:t>
            </a:r>
            <a:r>
              <a:rPr lang="en-US" dirty="0">
                <a:solidFill>
                  <a:schemeClr val="bg1"/>
                </a:solidFill>
                <a:latin typeface="+mn-lt"/>
                <a:cs typeface="Arial" charset="0"/>
              </a:rPr>
              <a:t>closest to the </a:t>
            </a:r>
            <a:r>
              <a:rPr lang="en-US" dirty="0" smtClean="0">
                <a:solidFill>
                  <a:schemeClr val="bg1"/>
                </a:solidFill>
                <a:latin typeface="+mn-lt"/>
                <a:cs typeface="Arial" charset="0"/>
              </a:rPr>
              <a:t>IC minimizes </a:t>
            </a:r>
            <a:r>
              <a:rPr lang="en-US" dirty="0">
                <a:solidFill>
                  <a:schemeClr val="bg1"/>
                </a:solidFill>
                <a:latin typeface="+mn-lt"/>
                <a:cs typeface="Arial" charset="0"/>
              </a:rPr>
              <a:t>IC to power plane inductance. </a:t>
            </a:r>
            <a:r>
              <a:rPr lang="en-US" dirty="0" smtClean="0">
                <a:solidFill>
                  <a:schemeClr val="bg1"/>
                </a:solidFill>
                <a:latin typeface="+mn-lt"/>
                <a:cs typeface="Arial" charset="0"/>
              </a:rPr>
              <a:t> (Recall that </a:t>
            </a:r>
            <a:r>
              <a:rPr lang="en-US" dirty="0" err="1" smtClean="0">
                <a:solidFill>
                  <a:schemeClr val="bg1"/>
                </a:solidFill>
                <a:latin typeface="+mn-lt"/>
                <a:cs typeface="Arial" charset="0"/>
              </a:rPr>
              <a:t>j</a:t>
            </a:r>
            <a:r>
              <a:rPr lang="en-US" dirty="0" err="1" smtClean="0">
                <a:solidFill>
                  <a:schemeClr val="bg1"/>
                </a:solidFill>
                <a:latin typeface="Symbol" pitchFamily="18" charset="2"/>
                <a:cs typeface="Arial" charset="0"/>
              </a:rPr>
              <a:t>w</a:t>
            </a:r>
            <a:r>
              <a:rPr lang="en-US" dirty="0" err="1" smtClean="0">
                <a:solidFill>
                  <a:schemeClr val="bg1"/>
                </a:solidFill>
                <a:latin typeface="+mn-lt"/>
                <a:cs typeface="Arial" charset="0"/>
              </a:rPr>
              <a:t>L</a:t>
            </a:r>
            <a:r>
              <a:rPr lang="en-US" baseline="-25000" dirty="0" err="1" smtClean="0">
                <a:solidFill>
                  <a:schemeClr val="bg1"/>
                </a:solidFill>
                <a:latin typeface="+mn-lt"/>
                <a:cs typeface="Arial" charset="0"/>
              </a:rPr>
              <a:t>PCB_IC</a:t>
            </a:r>
            <a:r>
              <a:rPr lang="en-US" dirty="0" smtClean="0">
                <a:solidFill>
                  <a:schemeClr val="bg1"/>
                </a:solidFill>
                <a:latin typeface="+mn-lt"/>
                <a:cs typeface="Arial" charset="0"/>
              </a:rPr>
              <a:t> is the impedance limit above a few </a:t>
            </a:r>
            <a:r>
              <a:rPr lang="en-US" dirty="0" err="1" smtClean="0">
                <a:solidFill>
                  <a:schemeClr val="bg1"/>
                </a:solidFill>
                <a:latin typeface="+mn-lt"/>
                <a:cs typeface="Arial" charset="0"/>
              </a:rPr>
              <a:t>MHz.</a:t>
            </a:r>
            <a:r>
              <a:rPr lang="en-US" dirty="0" smtClean="0">
                <a:solidFill>
                  <a:schemeClr val="bg1"/>
                </a:solidFill>
                <a:latin typeface="+mn-lt"/>
                <a:cs typeface="Arial" charset="0"/>
              </a:rPr>
              <a:t>)</a:t>
            </a:r>
            <a:endParaRPr lang="en-US" dirty="0">
              <a:solidFill>
                <a:schemeClr val="bg1"/>
              </a:solidFill>
              <a:latin typeface="+mn-lt"/>
              <a:cs typeface="Arial" charset="0"/>
            </a:endParaRPr>
          </a:p>
        </p:txBody>
      </p:sp>
      <p:sp>
        <p:nvSpPr>
          <p:cNvPr id="33" name="TextBox 32"/>
          <p:cNvSpPr txBox="1"/>
          <p:nvPr/>
        </p:nvSpPr>
        <p:spPr>
          <a:xfrm>
            <a:off x="3567974" y="3886546"/>
            <a:ext cx="979755" cy="430887"/>
          </a:xfrm>
          <a:prstGeom prst="rect">
            <a:avLst/>
          </a:prstGeom>
          <a:solidFill>
            <a:srgbClr val="0070C0"/>
          </a:solidFill>
        </p:spPr>
        <p:txBody>
          <a:bodyPr wrap="none" rtlCol="0">
            <a:spAutoFit/>
          </a:bodyPr>
          <a:lstStyle/>
          <a:p>
            <a:r>
              <a:rPr lang="en-US" i="1" dirty="0" smtClean="0">
                <a:solidFill>
                  <a:schemeClr val="bg1"/>
                </a:solidFill>
              </a:rPr>
              <a:t>L</a:t>
            </a:r>
            <a:r>
              <a:rPr lang="en-US" i="1" baseline="-25000" dirty="0" smtClean="0">
                <a:solidFill>
                  <a:schemeClr val="bg1"/>
                </a:solidFill>
              </a:rPr>
              <a:t>PCB_IC</a:t>
            </a:r>
            <a:endParaRPr lang="en-US" i="1" baseline="-25000" dirty="0">
              <a:solidFill>
                <a:schemeClr val="bg1"/>
              </a:solidFill>
            </a:endParaRPr>
          </a:p>
        </p:txBody>
      </p:sp>
    </p:spTree>
    <p:extLst>
      <p:ext uri="{BB962C8B-B14F-4D97-AF65-F5344CB8AC3E}">
        <p14:creationId xmlns:p14="http://schemas.microsoft.com/office/powerpoint/2010/main" val="3377403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6802" name="Group 3"/>
          <p:cNvGrpSpPr>
            <a:grpSpLocks/>
          </p:cNvGrpSpPr>
          <p:nvPr/>
        </p:nvGrpSpPr>
        <p:grpSpPr bwMode="auto">
          <a:xfrm>
            <a:off x="4224338" y="787400"/>
            <a:ext cx="4083050" cy="2462213"/>
            <a:chOff x="1591" y="883"/>
            <a:chExt cx="2572" cy="1551"/>
          </a:xfrm>
        </p:grpSpPr>
        <p:pic>
          <p:nvPicPr>
            <p:cNvPr id="76843" name="Picture 4" descr="logic_tran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053" y="974"/>
              <a:ext cx="2110" cy="1296"/>
            </a:xfrm>
            <a:prstGeom prst="rect">
              <a:avLst/>
            </a:prstGeom>
            <a:noFill/>
            <a:ln w="9525">
              <a:noFill/>
              <a:miter lim="800000"/>
              <a:headEnd/>
              <a:tailEnd/>
            </a:ln>
          </p:spPr>
        </p:pic>
        <p:sp>
          <p:nvSpPr>
            <p:cNvPr id="76844" name="Text Box 5"/>
            <p:cNvSpPr txBox="1">
              <a:spLocks noChangeArrowheads="1"/>
            </p:cNvSpPr>
            <p:nvPr/>
          </p:nvSpPr>
          <p:spPr bwMode="auto">
            <a:xfrm>
              <a:off x="2946" y="1131"/>
              <a:ext cx="430"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switch</a:t>
              </a:r>
            </a:p>
          </p:txBody>
        </p:sp>
        <p:sp>
          <p:nvSpPr>
            <p:cNvPr id="76845" name="Line 6"/>
            <p:cNvSpPr>
              <a:spLocks noChangeShapeType="1"/>
            </p:cNvSpPr>
            <p:nvPr/>
          </p:nvSpPr>
          <p:spPr bwMode="auto">
            <a:xfrm flipH="1">
              <a:off x="2698" y="1265"/>
              <a:ext cx="233" cy="75"/>
            </a:xfrm>
            <a:prstGeom prst="line">
              <a:avLst/>
            </a:prstGeom>
            <a:noFill/>
            <a:ln w="9525">
              <a:solidFill>
                <a:schemeClr val="tx1"/>
              </a:solidFill>
              <a:round/>
              <a:headEnd/>
              <a:tailEnd type="triangle" w="med" len="med"/>
            </a:ln>
          </p:spPr>
          <p:txBody>
            <a:bodyPr lIns="42859" tIns="21429" rIns="42859" bIns="21429">
              <a:spAutoFit/>
            </a:bodyPr>
            <a:lstStyle/>
            <a:p>
              <a:endParaRPr lang="en-US"/>
            </a:p>
          </p:txBody>
        </p:sp>
        <p:sp>
          <p:nvSpPr>
            <p:cNvPr id="76846" name="Text Box 7"/>
            <p:cNvSpPr txBox="1">
              <a:spLocks noChangeArrowheads="1"/>
            </p:cNvSpPr>
            <p:nvPr/>
          </p:nvSpPr>
          <p:spPr bwMode="auto">
            <a:xfrm>
              <a:off x="3633" y="1214"/>
              <a:ext cx="482"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IC load</a:t>
              </a:r>
            </a:p>
          </p:txBody>
        </p:sp>
        <p:sp>
          <p:nvSpPr>
            <p:cNvPr id="76847" name="Text Box 8"/>
            <p:cNvSpPr txBox="1">
              <a:spLocks noChangeArrowheads="1"/>
            </p:cNvSpPr>
            <p:nvPr/>
          </p:nvSpPr>
          <p:spPr bwMode="auto">
            <a:xfrm>
              <a:off x="1804" y="1149"/>
              <a:ext cx="398" cy="372"/>
            </a:xfrm>
            <a:prstGeom prst="rect">
              <a:avLst/>
            </a:prstGeom>
            <a:noFill/>
            <a:ln w="9525">
              <a:noFill/>
              <a:miter lim="800000"/>
              <a:headEnd/>
              <a:tailEnd/>
            </a:ln>
          </p:spPr>
          <p:txBody>
            <a:bodyPr wrap="none" lIns="42859" tIns="21429" rIns="42859" bIns="21429">
              <a:spAutoFit/>
            </a:bodyPr>
            <a:lstStyle/>
            <a:p>
              <a:pPr defTabSz="820738" eaLnBrk="1" hangingPunct="1">
                <a:spcBef>
                  <a:spcPct val="0"/>
                </a:spcBef>
              </a:pPr>
              <a:r>
                <a:rPr lang="en-US" sz="1800"/>
                <a:t>IC</a:t>
              </a:r>
            </a:p>
            <a:p>
              <a:pPr defTabSz="820738" eaLnBrk="1" hangingPunct="1">
                <a:spcBef>
                  <a:spcPct val="0"/>
                </a:spcBef>
              </a:pPr>
              <a:r>
                <a:rPr lang="en-US" sz="1800"/>
                <a:t>driver</a:t>
              </a:r>
            </a:p>
          </p:txBody>
        </p:sp>
        <p:grpSp>
          <p:nvGrpSpPr>
            <p:cNvPr id="76848" name="Group 9"/>
            <p:cNvGrpSpPr>
              <a:grpSpLocks/>
            </p:cNvGrpSpPr>
            <p:nvPr/>
          </p:nvGrpSpPr>
          <p:grpSpPr bwMode="auto">
            <a:xfrm>
              <a:off x="1705" y="1079"/>
              <a:ext cx="68" cy="75"/>
              <a:chOff x="1713" y="1273"/>
              <a:chExt cx="68" cy="75"/>
            </a:xfrm>
          </p:grpSpPr>
          <p:sp>
            <p:nvSpPr>
              <p:cNvPr id="76855" name="Line 10"/>
              <p:cNvSpPr>
                <a:spLocks noChangeShapeType="1"/>
              </p:cNvSpPr>
              <p:nvPr/>
            </p:nvSpPr>
            <p:spPr bwMode="auto">
              <a:xfrm>
                <a:off x="1713" y="1311"/>
                <a:ext cx="68" cy="0"/>
              </a:xfrm>
              <a:prstGeom prst="line">
                <a:avLst/>
              </a:prstGeom>
              <a:noFill/>
              <a:ln w="9525">
                <a:solidFill>
                  <a:schemeClr val="tx1"/>
                </a:solidFill>
                <a:round/>
                <a:headEnd/>
                <a:tailEnd/>
              </a:ln>
            </p:spPr>
            <p:txBody>
              <a:bodyPr wrap="none" lIns="42859" tIns="21429" rIns="42859" bIns="21429">
                <a:spAutoFit/>
              </a:bodyPr>
              <a:lstStyle/>
              <a:p>
                <a:endParaRPr lang="en-US"/>
              </a:p>
            </p:txBody>
          </p:sp>
          <p:sp>
            <p:nvSpPr>
              <p:cNvPr id="76856" name="Line 11"/>
              <p:cNvSpPr>
                <a:spLocks noChangeShapeType="1"/>
              </p:cNvSpPr>
              <p:nvPr/>
            </p:nvSpPr>
            <p:spPr bwMode="auto">
              <a:xfrm>
                <a:off x="1745" y="1273"/>
                <a:ext cx="0" cy="75"/>
              </a:xfrm>
              <a:prstGeom prst="line">
                <a:avLst/>
              </a:prstGeom>
              <a:noFill/>
              <a:ln w="9525">
                <a:solidFill>
                  <a:schemeClr val="tx1"/>
                </a:solidFill>
                <a:round/>
                <a:headEnd/>
                <a:tailEnd/>
              </a:ln>
            </p:spPr>
            <p:txBody>
              <a:bodyPr lIns="42859" tIns="21429" rIns="42859" bIns="21429">
                <a:spAutoFit/>
              </a:bodyPr>
              <a:lstStyle/>
              <a:p>
                <a:endParaRPr lang="en-US"/>
              </a:p>
            </p:txBody>
          </p:sp>
        </p:grpSp>
        <p:sp>
          <p:nvSpPr>
            <p:cNvPr id="76849" name="Line 12"/>
            <p:cNvSpPr>
              <a:spLocks noChangeShapeType="1"/>
            </p:cNvSpPr>
            <p:nvPr/>
          </p:nvSpPr>
          <p:spPr bwMode="auto">
            <a:xfrm>
              <a:off x="1705" y="2004"/>
              <a:ext cx="68" cy="0"/>
            </a:xfrm>
            <a:prstGeom prst="line">
              <a:avLst/>
            </a:prstGeom>
            <a:noFill/>
            <a:ln w="9525">
              <a:solidFill>
                <a:schemeClr val="tx1"/>
              </a:solidFill>
              <a:round/>
              <a:headEnd/>
              <a:tailEnd/>
            </a:ln>
          </p:spPr>
          <p:txBody>
            <a:bodyPr wrap="none" lIns="42859" tIns="21429" rIns="42859" bIns="21429">
              <a:spAutoFit/>
            </a:bodyPr>
            <a:lstStyle/>
            <a:p>
              <a:endParaRPr lang="en-US"/>
            </a:p>
          </p:txBody>
        </p:sp>
        <p:sp>
          <p:nvSpPr>
            <p:cNvPr id="76850" name="Text Box 13"/>
            <p:cNvSpPr txBox="1">
              <a:spLocks noChangeArrowheads="1"/>
            </p:cNvSpPr>
            <p:nvPr/>
          </p:nvSpPr>
          <p:spPr bwMode="auto">
            <a:xfrm>
              <a:off x="1591" y="1457"/>
              <a:ext cx="291" cy="199"/>
            </a:xfrm>
            <a:prstGeom prst="rect">
              <a:avLst/>
            </a:prstGeom>
            <a:noFill/>
            <a:ln w="9525">
              <a:noFill/>
              <a:miter lim="800000"/>
              <a:headEnd/>
              <a:tailEnd/>
            </a:ln>
          </p:spPr>
          <p:txBody>
            <a:bodyPr wrap="none" lIns="42859" tIns="21429" rIns="42859" bIns="21429">
              <a:spAutoFit/>
            </a:bodyPr>
            <a:lstStyle/>
            <a:p>
              <a:pPr defTabSz="820738" eaLnBrk="1" hangingPunct="1">
                <a:spcBef>
                  <a:spcPct val="0"/>
                </a:spcBef>
              </a:pPr>
              <a:r>
                <a:rPr lang="en-US" sz="1800"/>
                <a:t>V</a:t>
              </a:r>
              <a:r>
                <a:rPr lang="en-US" sz="1800" baseline="-25000"/>
                <a:t>DC</a:t>
              </a:r>
            </a:p>
          </p:txBody>
        </p:sp>
        <p:sp>
          <p:nvSpPr>
            <p:cNvPr id="76851" name="Text Box 14"/>
            <p:cNvSpPr txBox="1">
              <a:spLocks noChangeArrowheads="1"/>
            </p:cNvSpPr>
            <p:nvPr/>
          </p:nvSpPr>
          <p:spPr bwMode="auto">
            <a:xfrm>
              <a:off x="2399" y="2235"/>
              <a:ext cx="366"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GND</a:t>
              </a:r>
            </a:p>
          </p:txBody>
        </p:sp>
        <p:sp>
          <p:nvSpPr>
            <p:cNvPr id="76852" name="Text Box 15"/>
            <p:cNvSpPr txBox="1">
              <a:spLocks noChangeArrowheads="1"/>
            </p:cNvSpPr>
            <p:nvPr/>
          </p:nvSpPr>
          <p:spPr bwMode="auto">
            <a:xfrm>
              <a:off x="3899" y="1668"/>
              <a:ext cx="209"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C</a:t>
              </a:r>
              <a:r>
                <a:rPr lang="en-US" sz="1800" baseline="-25000"/>
                <a:t>L</a:t>
              </a:r>
            </a:p>
          </p:txBody>
        </p:sp>
        <p:sp>
          <p:nvSpPr>
            <p:cNvPr id="76853" name="Text Box 16"/>
            <p:cNvSpPr txBox="1">
              <a:spLocks noChangeArrowheads="1"/>
            </p:cNvSpPr>
            <p:nvPr/>
          </p:nvSpPr>
          <p:spPr bwMode="auto">
            <a:xfrm>
              <a:off x="2864" y="883"/>
              <a:ext cx="286"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V</a:t>
              </a:r>
              <a:r>
                <a:rPr lang="en-US" sz="1800" baseline="-25000"/>
                <a:t>CC</a:t>
              </a:r>
            </a:p>
          </p:txBody>
        </p:sp>
        <p:sp>
          <p:nvSpPr>
            <p:cNvPr id="76854" name="Text Box 17"/>
            <p:cNvSpPr txBox="1">
              <a:spLocks noChangeArrowheads="1"/>
            </p:cNvSpPr>
            <p:nvPr/>
          </p:nvSpPr>
          <p:spPr bwMode="auto">
            <a:xfrm>
              <a:off x="2938" y="1700"/>
              <a:ext cx="444" cy="231"/>
            </a:xfrm>
            <a:prstGeom prst="rect">
              <a:avLst/>
            </a:prstGeom>
            <a:noFill/>
            <a:ln w="9525">
              <a:noFill/>
              <a:miter lim="800000"/>
              <a:headEnd/>
              <a:tailEnd/>
            </a:ln>
          </p:spPr>
          <p:txBody>
            <a:bodyPr wrap="none">
              <a:spAutoFit/>
            </a:bodyPr>
            <a:lstStyle/>
            <a:p>
              <a:pPr algn="l" eaLnBrk="1" hangingPunct="1">
                <a:spcBef>
                  <a:spcPct val="0"/>
                </a:spcBef>
              </a:pPr>
              <a:r>
                <a:rPr lang="en-US" sz="1800"/>
                <a:t>Z</a:t>
              </a:r>
              <a:r>
                <a:rPr lang="en-US" sz="1800" baseline="-25000"/>
                <a:t>0</a:t>
              </a:r>
              <a:r>
                <a:rPr lang="en-US" sz="1800"/>
                <a:t>, v</a:t>
              </a:r>
              <a:r>
                <a:rPr lang="en-US" sz="1800" baseline="-25000"/>
                <a:t>p</a:t>
              </a:r>
            </a:p>
          </p:txBody>
        </p:sp>
      </p:grpSp>
      <p:grpSp>
        <p:nvGrpSpPr>
          <p:cNvPr id="76803" name="Group 18"/>
          <p:cNvGrpSpPr>
            <a:grpSpLocks/>
          </p:cNvGrpSpPr>
          <p:nvPr/>
        </p:nvGrpSpPr>
        <p:grpSpPr bwMode="auto">
          <a:xfrm>
            <a:off x="273050" y="3201119"/>
            <a:ext cx="3919538" cy="2898775"/>
            <a:chOff x="172" y="2474"/>
            <a:chExt cx="2469" cy="1826"/>
          </a:xfrm>
        </p:grpSpPr>
        <p:grpSp>
          <p:nvGrpSpPr>
            <p:cNvPr id="76827" name="Group 19"/>
            <p:cNvGrpSpPr>
              <a:grpSpLocks/>
            </p:cNvGrpSpPr>
            <p:nvPr/>
          </p:nvGrpSpPr>
          <p:grpSpPr bwMode="auto">
            <a:xfrm>
              <a:off x="288" y="2474"/>
              <a:ext cx="2353" cy="1826"/>
              <a:chOff x="288" y="2474"/>
              <a:chExt cx="2353" cy="1826"/>
            </a:xfrm>
          </p:grpSpPr>
          <p:pic>
            <p:nvPicPr>
              <p:cNvPr id="76830" name="Picture 20" descr="logic_trans_1"/>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531" y="2560"/>
                <a:ext cx="2110" cy="1274"/>
              </a:xfrm>
              <a:prstGeom prst="rect">
                <a:avLst/>
              </a:prstGeom>
              <a:noFill/>
              <a:ln w="9525">
                <a:noFill/>
                <a:miter lim="800000"/>
                <a:headEnd/>
                <a:tailEnd/>
              </a:ln>
            </p:spPr>
          </p:pic>
          <p:sp>
            <p:nvSpPr>
              <p:cNvPr id="76831" name="Text Box 21"/>
              <p:cNvSpPr txBox="1">
                <a:spLocks noChangeArrowheads="1"/>
              </p:cNvSpPr>
              <p:nvPr/>
            </p:nvSpPr>
            <p:spPr bwMode="auto">
              <a:xfrm>
                <a:off x="874" y="3812"/>
                <a:ext cx="366" cy="198"/>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GND</a:t>
                </a:r>
              </a:p>
            </p:txBody>
          </p:sp>
          <p:sp>
            <p:nvSpPr>
              <p:cNvPr id="76832" name="Text Box 22"/>
              <p:cNvSpPr txBox="1">
                <a:spLocks noChangeArrowheads="1"/>
              </p:cNvSpPr>
              <p:nvPr/>
            </p:nvSpPr>
            <p:spPr bwMode="auto">
              <a:xfrm>
                <a:off x="2096" y="2852"/>
                <a:ext cx="482"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IC load</a:t>
                </a:r>
              </a:p>
            </p:txBody>
          </p:sp>
          <p:sp>
            <p:nvSpPr>
              <p:cNvPr id="76833" name="Text Box 23"/>
              <p:cNvSpPr txBox="1">
                <a:spLocks noChangeArrowheads="1"/>
              </p:cNvSpPr>
              <p:nvPr/>
            </p:nvSpPr>
            <p:spPr bwMode="auto">
              <a:xfrm>
                <a:off x="288" y="2758"/>
                <a:ext cx="398" cy="372"/>
              </a:xfrm>
              <a:prstGeom prst="rect">
                <a:avLst/>
              </a:prstGeom>
              <a:noFill/>
              <a:ln w="9525">
                <a:noFill/>
                <a:miter lim="800000"/>
                <a:headEnd/>
                <a:tailEnd/>
              </a:ln>
            </p:spPr>
            <p:txBody>
              <a:bodyPr wrap="none" lIns="42859" tIns="21429" rIns="42859" bIns="21429">
                <a:spAutoFit/>
              </a:bodyPr>
              <a:lstStyle/>
              <a:p>
                <a:pPr defTabSz="820738" eaLnBrk="1" hangingPunct="1">
                  <a:spcBef>
                    <a:spcPct val="0"/>
                  </a:spcBef>
                </a:pPr>
                <a:r>
                  <a:rPr lang="en-US" sz="1800"/>
                  <a:t>IC</a:t>
                </a:r>
              </a:p>
              <a:p>
                <a:pPr defTabSz="820738" eaLnBrk="1" hangingPunct="1">
                  <a:spcBef>
                    <a:spcPct val="0"/>
                  </a:spcBef>
                </a:pPr>
                <a:r>
                  <a:rPr lang="en-US" sz="1800"/>
                  <a:t>driver</a:t>
                </a:r>
              </a:p>
            </p:txBody>
          </p:sp>
          <p:sp>
            <p:nvSpPr>
              <p:cNvPr id="76834" name="Text Box 24"/>
              <p:cNvSpPr txBox="1">
                <a:spLocks noChangeArrowheads="1"/>
              </p:cNvSpPr>
              <p:nvPr/>
            </p:nvSpPr>
            <p:spPr bwMode="auto">
              <a:xfrm>
                <a:off x="1340" y="2474"/>
                <a:ext cx="285"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V</a:t>
                </a:r>
                <a:r>
                  <a:rPr lang="en-US" sz="1800" baseline="-25000"/>
                  <a:t>CC</a:t>
                </a:r>
              </a:p>
            </p:txBody>
          </p:sp>
          <p:grpSp>
            <p:nvGrpSpPr>
              <p:cNvPr id="76835" name="Group 25"/>
              <p:cNvGrpSpPr>
                <a:grpSpLocks/>
              </p:cNvGrpSpPr>
              <p:nvPr/>
            </p:nvGrpSpPr>
            <p:grpSpPr bwMode="auto">
              <a:xfrm>
                <a:off x="2413" y="3139"/>
                <a:ext cx="68" cy="87"/>
                <a:chOff x="2334" y="1170"/>
                <a:chExt cx="75" cy="99"/>
              </a:xfrm>
            </p:grpSpPr>
            <p:sp>
              <p:nvSpPr>
                <p:cNvPr id="76841" name="Line 26"/>
                <p:cNvSpPr>
                  <a:spLocks noChangeShapeType="1"/>
                </p:cNvSpPr>
                <p:nvPr/>
              </p:nvSpPr>
              <p:spPr bwMode="auto">
                <a:xfrm>
                  <a:off x="2334" y="1227"/>
                  <a:ext cx="75" cy="0"/>
                </a:xfrm>
                <a:prstGeom prst="line">
                  <a:avLst/>
                </a:prstGeom>
                <a:noFill/>
                <a:ln w="9525">
                  <a:solidFill>
                    <a:schemeClr val="tx1"/>
                  </a:solidFill>
                  <a:round/>
                  <a:headEnd/>
                  <a:tailEnd/>
                </a:ln>
              </p:spPr>
              <p:txBody>
                <a:bodyPr wrap="none" lIns="42859" tIns="21429" rIns="42859" bIns="21429">
                  <a:spAutoFit/>
                </a:bodyPr>
                <a:lstStyle/>
                <a:p>
                  <a:endParaRPr lang="en-US"/>
                </a:p>
              </p:txBody>
            </p:sp>
            <p:sp>
              <p:nvSpPr>
                <p:cNvPr id="76842" name="Line 27"/>
                <p:cNvSpPr>
                  <a:spLocks noChangeShapeType="1"/>
                </p:cNvSpPr>
                <p:nvPr/>
              </p:nvSpPr>
              <p:spPr bwMode="auto">
                <a:xfrm>
                  <a:off x="2376" y="1170"/>
                  <a:ext cx="0" cy="99"/>
                </a:xfrm>
                <a:prstGeom prst="line">
                  <a:avLst/>
                </a:prstGeom>
                <a:noFill/>
                <a:ln w="9525">
                  <a:solidFill>
                    <a:schemeClr val="tx1"/>
                  </a:solidFill>
                  <a:round/>
                  <a:headEnd/>
                  <a:tailEnd/>
                </a:ln>
              </p:spPr>
              <p:txBody>
                <a:bodyPr wrap="none" lIns="42859" tIns="21429" rIns="42859" bIns="21429">
                  <a:spAutoFit/>
                </a:bodyPr>
                <a:lstStyle/>
                <a:p>
                  <a:endParaRPr lang="en-US"/>
                </a:p>
              </p:txBody>
            </p:sp>
          </p:grpSp>
          <p:sp>
            <p:nvSpPr>
              <p:cNvPr id="76836" name="Line 28"/>
              <p:cNvSpPr>
                <a:spLocks noChangeShapeType="1"/>
              </p:cNvSpPr>
              <p:nvPr/>
            </p:nvSpPr>
            <p:spPr bwMode="auto">
              <a:xfrm>
                <a:off x="2413" y="3500"/>
                <a:ext cx="68" cy="0"/>
              </a:xfrm>
              <a:prstGeom prst="line">
                <a:avLst/>
              </a:prstGeom>
              <a:noFill/>
              <a:ln w="9525">
                <a:solidFill>
                  <a:schemeClr val="tx1"/>
                </a:solidFill>
                <a:round/>
                <a:headEnd/>
                <a:tailEnd/>
              </a:ln>
            </p:spPr>
            <p:txBody>
              <a:bodyPr wrap="none" lIns="42859" tIns="21429" rIns="42859" bIns="21429">
                <a:spAutoFit/>
              </a:bodyPr>
              <a:lstStyle/>
              <a:p>
                <a:endParaRPr lang="en-US"/>
              </a:p>
            </p:txBody>
          </p:sp>
          <p:sp>
            <p:nvSpPr>
              <p:cNvPr id="76837" name="Text Box 29"/>
              <p:cNvSpPr txBox="1">
                <a:spLocks noChangeArrowheads="1"/>
              </p:cNvSpPr>
              <p:nvPr/>
            </p:nvSpPr>
            <p:spPr bwMode="auto">
              <a:xfrm>
                <a:off x="2350" y="3260"/>
                <a:ext cx="286"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V</a:t>
                </a:r>
                <a:r>
                  <a:rPr lang="en-US" sz="1800" baseline="-25000"/>
                  <a:t>CC</a:t>
                </a:r>
              </a:p>
            </p:txBody>
          </p:sp>
          <p:sp>
            <p:nvSpPr>
              <p:cNvPr id="76838" name="Text Box 30"/>
              <p:cNvSpPr txBox="1">
                <a:spLocks noChangeArrowheads="1"/>
              </p:cNvSpPr>
              <p:nvPr/>
            </p:nvSpPr>
            <p:spPr bwMode="auto">
              <a:xfrm>
                <a:off x="1386" y="2915"/>
                <a:ext cx="438"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charge</a:t>
                </a:r>
              </a:p>
            </p:txBody>
          </p:sp>
          <p:sp>
            <p:nvSpPr>
              <p:cNvPr id="76839" name="Text Box 31"/>
              <p:cNvSpPr txBox="1">
                <a:spLocks noChangeArrowheads="1"/>
              </p:cNvSpPr>
              <p:nvPr/>
            </p:nvSpPr>
            <p:spPr bwMode="auto">
              <a:xfrm>
                <a:off x="1235" y="4059"/>
                <a:ext cx="707" cy="241"/>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a:t>LO to HI</a:t>
                </a:r>
              </a:p>
            </p:txBody>
          </p:sp>
          <p:sp>
            <p:nvSpPr>
              <p:cNvPr id="76840" name="Text Box 32"/>
              <p:cNvSpPr txBox="1">
                <a:spLocks noChangeArrowheads="1"/>
              </p:cNvSpPr>
              <p:nvPr/>
            </p:nvSpPr>
            <p:spPr bwMode="auto">
              <a:xfrm>
                <a:off x="1463" y="3292"/>
                <a:ext cx="444" cy="231"/>
              </a:xfrm>
              <a:prstGeom prst="rect">
                <a:avLst/>
              </a:prstGeom>
              <a:noFill/>
              <a:ln w="9525">
                <a:noFill/>
                <a:miter lim="800000"/>
                <a:headEnd/>
                <a:tailEnd/>
              </a:ln>
            </p:spPr>
            <p:txBody>
              <a:bodyPr wrap="none">
                <a:spAutoFit/>
              </a:bodyPr>
              <a:lstStyle/>
              <a:p>
                <a:pPr algn="l" eaLnBrk="1" hangingPunct="1">
                  <a:spcBef>
                    <a:spcPct val="0"/>
                  </a:spcBef>
                </a:pPr>
                <a:r>
                  <a:rPr lang="en-US" sz="1800"/>
                  <a:t>Z</a:t>
                </a:r>
                <a:r>
                  <a:rPr lang="en-US" sz="1800" baseline="-25000"/>
                  <a:t>0</a:t>
                </a:r>
                <a:r>
                  <a:rPr lang="en-US" sz="1800"/>
                  <a:t>, v</a:t>
                </a:r>
                <a:r>
                  <a:rPr lang="en-US" sz="1800" baseline="-25000"/>
                  <a:t>p</a:t>
                </a:r>
              </a:p>
            </p:txBody>
          </p:sp>
        </p:grpSp>
        <p:sp>
          <p:nvSpPr>
            <p:cNvPr id="76828" name="Freeform 33"/>
            <p:cNvSpPr>
              <a:spLocks/>
            </p:cNvSpPr>
            <p:nvPr/>
          </p:nvSpPr>
          <p:spPr bwMode="auto">
            <a:xfrm>
              <a:off x="597" y="2650"/>
              <a:ext cx="385" cy="945"/>
            </a:xfrm>
            <a:custGeom>
              <a:avLst/>
              <a:gdLst>
                <a:gd name="T0" fmla="*/ 164 w 423"/>
                <a:gd name="T1" fmla="*/ 0 h 1350"/>
                <a:gd name="T2" fmla="*/ 164 w 423"/>
                <a:gd name="T3" fmla="*/ 37 h 1350"/>
                <a:gd name="T4" fmla="*/ 154 w 423"/>
                <a:gd name="T5" fmla="*/ 38 h 1350"/>
                <a:gd name="T6" fmla="*/ 138 w 423"/>
                <a:gd name="T7" fmla="*/ 38 h 1350"/>
                <a:gd name="T8" fmla="*/ 0 w 423"/>
                <a:gd name="T9" fmla="*/ 38 h 1350"/>
                <a:gd name="T10" fmla="*/ 0 60000 65536"/>
                <a:gd name="T11" fmla="*/ 0 60000 65536"/>
                <a:gd name="T12" fmla="*/ 0 60000 65536"/>
                <a:gd name="T13" fmla="*/ 0 60000 65536"/>
                <a:gd name="T14" fmla="*/ 0 60000 65536"/>
                <a:gd name="T15" fmla="*/ 0 w 423"/>
                <a:gd name="T16" fmla="*/ 0 h 1350"/>
                <a:gd name="T17" fmla="*/ 423 w 423"/>
                <a:gd name="T18" fmla="*/ 1350 h 1350"/>
              </a:gdLst>
              <a:ahLst/>
              <a:cxnLst>
                <a:cxn ang="T10">
                  <a:pos x="T0" y="T1"/>
                </a:cxn>
                <a:cxn ang="T11">
                  <a:pos x="T2" y="T3"/>
                </a:cxn>
                <a:cxn ang="T12">
                  <a:pos x="T4" y="T5"/>
                </a:cxn>
                <a:cxn ang="T13">
                  <a:pos x="T6" y="T7"/>
                </a:cxn>
                <a:cxn ang="T14">
                  <a:pos x="T8" y="T9"/>
                </a:cxn>
              </a:cxnLst>
              <a:rect l="T15" t="T16" r="T17" b="T18"/>
              <a:pathLst>
                <a:path w="423" h="1350">
                  <a:moveTo>
                    <a:pt x="420" y="0"/>
                  </a:moveTo>
                  <a:lnTo>
                    <a:pt x="423" y="1308"/>
                  </a:lnTo>
                  <a:lnTo>
                    <a:pt x="393" y="1344"/>
                  </a:lnTo>
                  <a:lnTo>
                    <a:pt x="354" y="1350"/>
                  </a:lnTo>
                  <a:lnTo>
                    <a:pt x="0" y="1350"/>
                  </a:lnTo>
                </a:path>
              </a:pathLst>
            </a:custGeom>
            <a:noFill/>
            <a:ln w="25400">
              <a:solidFill>
                <a:srgbClr val="FF0000"/>
              </a:solidFill>
              <a:prstDash val="lgDash"/>
              <a:round/>
              <a:headEnd/>
              <a:tailEnd type="triangle" w="sm" len="med"/>
            </a:ln>
          </p:spPr>
          <p:txBody>
            <a:bodyPr lIns="34516" tIns="17257" rIns="34516" bIns="17257">
              <a:spAutoFit/>
            </a:bodyPr>
            <a:lstStyle/>
            <a:p>
              <a:endParaRPr lang="en-US"/>
            </a:p>
          </p:txBody>
        </p:sp>
        <p:sp>
          <p:nvSpPr>
            <p:cNvPr id="76829" name="Text Box 34"/>
            <p:cNvSpPr txBox="1">
              <a:spLocks noChangeArrowheads="1"/>
            </p:cNvSpPr>
            <p:nvPr/>
          </p:nvSpPr>
          <p:spPr bwMode="auto">
            <a:xfrm>
              <a:off x="172" y="3672"/>
              <a:ext cx="768" cy="334"/>
            </a:xfrm>
            <a:prstGeom prst="rect">
              <a:avLst/>
            </a:prstGeom>
            <a:noFill/>
            <a:ln w="9525">
              <a:noFill/>
              <a:miter lim="800000"/>
              <a:headEnd/>
              <a:tailEnd/>
            </a:ln>
          </p:spPr>
          <p:txBody>
            <a:bodyPr>
              <a:spAutoFit/>
            </a:bodyPr>
            <a:lstStyle/>
            <a:p>
              <a:pPr algn="l" eaLnBrk="1" hangingPunct="1">
                <a:lnSpc>
                  <a:spcPct val="80000"/>
                </a:lnSpc>
                <a:spcBef>
                  <a:spcPct val="0"/>
                </a:spcBef>
              </a:pPr>
              <a:r>
                <a:rPr lang="en-US" sz="1800"/>
                <a:t>shoot-thru current</a:t>
              </a:r>
            </a:p>
          </p:txBody>
        </p:sp>
      </p:grpSp>
      <p:grpSp>
        <p:nvGrpSpPr>
          <p:cNvPr id="76804" name="Group 35"/>
          <p:cNvGrpSpPr>
            <a:grpSpLocks/>
          </p:cNvGrpSpPr>
          <p:nvPr/>
        </p:nvGrpSpPr>
        <p:grpSpPr bwMode="auto">
          <a:xfrm>
            <a:off x="4432300" y="3199531"/>
            <a:ext cx="4154488" cy="2876550"/>
            <a:chOff x="2792" y="2477"/>
            <a:chExt cx="2617" cy="1812"/>
          </a:xfrm>
        </p:grpSpPr>
        <p:pic>
          <p:nvPicPr>
            <p:cNvPr id="76812" name="Picture 36" descr="logic_trans_2"/>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299" y="2574"/>
              <a:ext cx="2110" cy="1282"/>
            </a:xfrm>
            <a:prstGeom prst="rect">
              <a:avLst/>
            </a:prstGeom>
            <a:noFill/>
            <a:ln w="9525">
              <a:noFill/>
              <a:miter lim="800000"/>
              <a:headEnd/>
              <a:tailEnd/>
            </a:ln>
          </p:spPr>
        </p:pic>
        <p:sp>
          <p:nvSpPr>
            <p:cNvPr id="76813" name="Text Box 37"/>
            <p:cNvSpPr txBox="1">
              <a:spLocks noChangeArrowheads="1"/>
            </p:cNvSpPr>
            <p:nvPr/>
          </p:nvSpPr>
          <p:spPr bwMode="auto">
            <a:xfrm>
              <a:off x="4842" y="2873"/>
              <a:ext cx="482"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IC load</a:t>
              </a:r>
            </a:p>
          </p:txBody>
        </p:sp>
        <p:sp>
          <p:nvSpPr>
            <p:cNvPr id="76814" name="Text Box 38"/>
            <p:cNvSpPr txBox="1">
              <a:spLocks noChangeArrowheads="1"/>
            </p:cNvSpPr>
            <p:nvPr/>
          </p:nvSpPr>
          <p:spPr bwMode="auto">
            <a:xfrm>
              <a:off x="3064" y="2833"/>
              <a:ext cx="398" cy="372"/>
            </a:xfrm>
            <a:prstGeom prst="rect">
              <a:avLst/>
            </a:prstGeom>
            <a:noFill/>
            <a:ln w="9525">
              <a:noFill/>
              <a:miter lim="800000"/>
              <a:headEnd/>
              <a:tailEnd/>
            </a:ln>
          </p:spPr>
          <p:txBody>
            <a:bodyPr wrap="none" lIns="42859" tIns="21429" rIns="42859" bIns="21429">
              <a:spAutoFit/>
            </a:bodyPr>
            <a:lstStyle/>
            <a:p>
              <a:pPr defTabSz="820738" eaLnBrk="1" hangingPunct="1">
                <a:spcBef>
                  <a:spcPct val="0"/>
                </a:spcBef>
              </a:pPr>
              <a:r>
                <a:rPr lang="en-US" sz="1800"/>
                <a:t>IC</a:t>
              </a:r>
            </a:p>
            <a:p>
              <a:pPr defTabSz="820738" eaLnBrk="1" hangingPunct="1">
                <a:spcBef>
                  <a:spcPct val="0"/>
                </a:spcBef>
              </a:pPr>
              <a:r>
                <a:rPr lang="en-US" sz="1800"/>
                <a:t>driver</a:t>
              </a:r>
            </a:p>
          </p:txBody>
        </p:sp>
        <p:sp>
          <p:nvSpPr>
            <p:cNvPr id="76815" name="Text Box 39"/>
            <p:cNvSpPr txBox="1">
              <a:spLocks noChangeArrowheads="1"/>
            </p:cNvSpPr>
            <p:nvPr/>
          </p:nvSpPr>
          <p:spPr bwMode="auto">
            <a:xfrm>
              <a:off x="3665" y="3826"/>
              <a:ext cx="366"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GND</a:t>
              </a:r>
            </a:p>
          </p:txBody>
        </p:sp>
        <p:sp>
          <p:nvSpPr>
            <p:cNvPr id="76816" name="Text Box 40"/>
            <p:cNvSpPr txBox="1">
              <a:spLocks noChangeArrowheads="1"/>
            </p:cNvSpPr>
            <p:nvPr/>
          </p:nvSpPr>
          <p:spPr bwMode="auto">
            <a:xfrm>
              <a:off x="4086" y="2477"/>
              <a:ext cx="286"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V</a:t>
              </a:r>
              <a:r>
                <a:rPr lang="en-US" sz="1800" baseline="-25000"/>
                <a:t>CC</a:t>
              </a:r>
            </a:p>
          </p:txBody>
        </p:sp>
        <p:grpSp>
          <p:nvGrpSpPr>
            <p:cNvPr id="76817" name="Group 41"/>
            <p:cNvGrpSpPr>
              <a:grpSpLocks/>
            </p:cNvGrpSpPr>
            <p:nvPr/>
          </p:nvGrpSpPr>
          <p:grpSpPr bwMode="auto">
            <a:xfrm>
              <a:off x="5159" y="3178"/>
              <a:ext cx="68" cy="87"/>
              <a:chOff x="2334" y="1170"/>
              <a:chExt cx="75" cy="99"/>
            </a:xfrm>
          </p:grpSpPr>
          <p:sp>
            <p:nvSpPr>
              <p:cNvPr id="76825" name="Line 42"/>
              <p:cNvSpPr>
                <a:spLocks noChangeShapeType="1"/>
              </p:cNvSpPr>
              <p:nvPr/>
            </p:nvSpPr>
            <p:spPr bwMode="auto">
              <a:xfrm>
                <a:off x="2334" y="1227"/>
                <a:ext cx="75" cy="0"/>
              </a:xfrm>
              <a:prstGeom prst="line">
                <a:avLst/>
              </a:prstGeom>
              <a:noFill/>
              <a:ln w="9525">
                <a:solidFill>
                  <a:schemeClr val="tx1"/>
                </a:solidFill>
                <a:round/>
                <a:headEnd/>
                <a:tailEnd/>
              </a:ln>
            </p:spPr>
            <p:txBody>
              <a:bodyPr wrap="none" lIns="42859" tIns="21429" rIns="42859" bIns="21429">
                <a:spAutoFit/>
              </a:bodyPr>
              <a:lstStyle/>
              <a:p>
                <a:endParaRPr lang="en-US"/>
              </a:p>
            </p:txBody>
          </p:sp>
          <p:sp>
            <p:nvSpPr>
              <p:cNvPr id="76826" name="Line 43"/>
              <p:cNvSpPr>
                <a:spLocks noChangeShapeType="1"/>
              </p:cNvSpPr>
              <p:nvPr/>
            </p:nvSpPr>
            <p:spPr bwMode="auto">
              <a:xfrm>
                <a:off x="2376" y="1170"/>
                <a:ext cx="0" cy="99"/>
              </a:xfrm>
              <a:prstGeom prst="line">
                <a:avLst/>
              </a:prstGeom>
              <a:noFill/>
              <a:ln w="9525">
                <a:solidFill>
                  <a:schemeClr val="tx1"/>
                </a:solidFill>
                <a:round/>
                <a:headEnd/>
                <a:tailEnd/>
              </a:ln>
            </p:spPr>
            <p:txBody>
              <a:bodyPr wrap="none" lIns="42859" tIns="21429" rIns="42859" bIns="21429">
                <a:spAutoFit/>
              </a:bodyPr>
              <a:lstStyle/>
              <a:p>
                <a:endParaRPr lang="en-US"/>
              </a:p>
            </p:txBody>
          </p:sp>
        </p:grpSp>
        <p:sp>
          <p:nvSpPr>
            <p:cNvPr id="76818" name="Line 44"/>
            <p:cNvSpPr>
              <a:spLocks noChangeShapeType="1"/>
            </p:cNvSpPr>
            <p:nvPr/>
          </p:nvSpPr>
          <p:spPr bwMode="auto">
            <a:xfrm>
              <a:off x="5159" y="3539"/>
              <a:ext cx="68" cy="0"/>
            </a:xfrm>
            <a:prstGeom prst="line">
              <a:avLst/>
            </a:prstGeom>
            <a:noFill/>
            <a:ln w="9525">
              <a:solidFill>
                <a:schemeClr val="tx1"/>
              </a:solidFill>
              <a:round/>
              <a:headEnd/>
              <a:tailEnd/>
            </a:ln>
          </p:spPr>
          <p:txBody>
            <a:bodyPr wrap="none" lIns="42859" tIns="21429" rIns="42859" bIns="21429">
              <a:spAutoFit/>
            </a:bodyPr>
            <a:lstStyle/>
            <a:p>
              <a:endParaRPr lang="en-US"/>
            </a:p>
          </p:txBody>
        </p:sp>
        <p:sp>
          <p:nvSpPr>
            <p:cNvPr id="76819" name="Text Box 45"/>
            <p:cNvSpPr txBox="1">
              <a:spLocks noChangeArrowheads="1"/>
            </p:cNvSpPr>
            <p:nvPr/>
          </p:nvSpPr>
          <p:spPr bwMode="auto">
            <a:xfrm>
              <a:off x="5115" y="3287"/>
              <a:ext cx="265"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0 V</a:t>
              </a:r>
              <a:endParaRPr lang="en-US" sz="1800" baseline="-25000"/>
            </a:p>
          </p:txBody>
        </p:sp>
        <p:sp>
          <p:nvSpPr>
            <p:cNvPr id="76820" name="Text Box 46"/>
            <p:cNvSpPr txBox="1">
              <a:spLocks noChangeArrowheads="1"/>
            </p:cNvSpPr>
            <p:nvPr/>
          </p:nvSpPr>
          <p:spPr bwMode="auto">
            <a:xfrm>
              <a:off x="4140" y="2900"/>
              <a:ext cx="606" cy="199"/>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sz="1800"/>
                <a:t>discharge</a:t>
              </a:r>
            </a:p>
          </p:txBody>
        </p:sp>
        <p:sp>
          <p:nvSpPr>
            <p:cNvPr id="76821" name="Text Box 47"/>
            <p:cNvSpPr txBox="1">
              <a:spLocks noChangeArrowheads="1"/>
            </p:cNvSpPr>
            <p:nvPr/>
          </p:nvSpPr>
          <p:spPr bwMode="auto">
            <a:xfrm>
              <a:off x="4071" y="4048"/>
              <a:ext cx="707" cy="241"/>
            </a:xfrm>
            <a:prstGeom prst="rect">
              <a:avLst/>
            </a:prstGeom>
            <a:noFill/>
            <a:ln w="9525">
              <a:noFill/>
              <a:miter lim="800000"/>
              <a:headEnd/>
              <a:tailEnd/>
            </a:ln>
          </p:spPr>
          <p:txBody>
            <a:bodyPr wrap="none" lIns="42859" tIns="21429" rIns="42859" bIns="21429">
              <a:spAutoFit/>
            </a:bodyPr>
            <a:lstStyle/>
            <a:p>
              <a:pPr algn="l" defTabSz="820738" eaLnBrk="1" hangingPunct="1">
                <a:spcBef>
                  <a:spcPct val="0"/>
                </a:spcBef>
              </a:pPr>
              <a:r>
                <a:rPr lang="en-US"/>
                <a:t>HI to LO</a:t>
              </a:r>
            </a:p>
          </p:txBody>
        </p:sp>
        <p:sp>
          <p:nvSpPr>
            <p:cNvPr id="76822" name="Text Box 48"/>
            <p:cNvSpPr txBox="1">
              <a:spLocks noChangeArrowheads="1"/>
            </p:cNvSpPr>
            <p:nvPr/>
          </p:nvSpPr>
          <p:spPr bwMode="auto">
            <a:xfrm>
              <a:off x="4218" y="3296"/>
              <a:ext cx="444" cy="231"/>
            </a:xfrm>
            <a:prstGeom prst="rect">
              <a:avLst/>
            </a:prstGeom>
            <a:noFill/>
            <a:ln w="9525">
              <a:noFill/>
              <a:miter lim="800000"/>
              <a:headEnd/>
              <a:tailEnd/>
            </a:ln>
          </p:spPr>
          <p:txBody>
            <a:bodyPr wrap="none">
              <a:spAutoFit/>
            </a:bodyPr>
            <a:lstStyle/>
            <a:p>
              <a:pPr algn="l" eaLnBrk="1" hangingPunct="1">
                <a:spcBef>
                  <a:spcPct val="0"/>
                </a:spcBef>
              </a:pPr>
              <a:r>
                <a:rPr lang="en-US" sz="1800"/>
                <a:t>Z</a:t>
              </a:r>
              <a:r>
                <a:rPr lang="en-US" sz="1800" baseline="-25000"/>
                <a:t>0</a:t>
              </a:r>
              <a:r>
                <a:rPr lang="en-US" sz="1800"/>
                <a:t>, v</a:t>
              </a:r>
              <a:r>
                <a:rPr lang="en-US" sz="1800" baseline="-25000"/>
                <a:t>p</a:t>
              </a:r>
            </a:p>
          </p:txBody>
        </p:sp>
        <p:sp>
          <p:nvSpPr>
            <p:cNvPr id="76823" name="Freeform 49"/>
            <p:cNvSpPr>
              <a:spLocks/>
            </p:cNvSpPr>
            <p:nvPr/>
          </p:nvSpPr>
          <p:spPr bwMode="auto">
            <a:xfrm>
              <a:off x="3327" y="2655"/>
              <a:ext cx="385" cy="945"/>
            </a:xfrm>
            <a:custGeom>
              <a:avLst/>
              <a:gdLst>
                <a:gd name="T0" fmla="*/ 164 w 423"/>
                <a:gd name="T1" fmla="*/ 0 h 1350"/>
                <a:gd name="T2" fmla="*/ 164 w 423"/>
                <a:gd name="T3" fmla="*/ 37 h 1350"/>
                <a:gd name="T4" fmla="*/ 154 w 423"/>
                <a:gd name="T5" fmla="*/ 38 h 1350"/>
                <a:gd name="T6" fmla="*/ 138 w 423"/>
                <a:gd name="T7" fmla="*/ 38 h 1350"/>
                <a:gd name="T8" fmla="*/ 0 w 423"/>
                <a:gd name="T9" fmla="*/ 38 h 1350"/>
                <a:gd name="T10" fmla="*/ 0 60000 65536"/>
                <a:gd name="T11" fmla="*/ 0 60000 65536"/>
                <a:gd name="T12" fmla="*/ 0 60000 65536"/>
                <a:gd name="T13" fmla="*/ 0 60000 65536"/>
                <a:gd name="T14" fmla="*/ 0 60000 65536"/>
                <a:gd name="T15" fmla="*/ 0 w 423"/>
                <a:gd name="T16" fmla="*/ 0 h 1350"/>
                <a:gd name="T17" fmla="*/ 423 w 423"/>
                <a:gd name="T18" fmla="*/ 1350 h 1350"/>
              </a:gdLst>
              <a:ahLst/>
              <a:cxnLst>
                <a:cxn ang="T10">
                  <a:pos x="T0" y="T1"/>
                </a:cxn>
                <a:cxn ang="T11">
                  <a:pos x="T2" y="T3"/>
                </a:cxn>
                <a:cxn ang="T12">
                  <a:pos x="T4" y="T5"/>
                </a:cxn>
                <a:cxn ang="T13">
                  <a:pos x="T6" y="T7"/>
                </a:cxn>
                <a:cxn ang="T14">
                  <a:pos x="T8" y="T9"/>
                </a:cxn>
              </a:cxnLst>
              <a:rect l="T15" t="T16" r="T17" b="T18"/>
              <a:pathLst>
                <a:path w="423" h="1350">
                  <a:moveTo>
                    <a:pt x="420" y="0"/>
                  </a:moveTo>
                  <a:lnTo>
                    <a:pt x="423" y="1308"/>
                  </a:lnTo>
                  <a:lnTo>
                    <a:pt x="393" y="1344"/>
                  </a:lnTo>
                  <a:lnTo>
                    <a:pt x="354" y="1350"/>
                  </a:lnTo>
                  <a:lnTo>
                    <a:pt x="0" y="1350"/>
                  </a:lnTo>
                </a:path>
              </a:pathLst>
            </a:custGeom>
            <a:noFill/>
            <a:ln w="25400">
              <a:solidFill>
                <a:srgbClr val="FF0000"/>
              </a:solidFill>
              <a:prstDash val="lgDash"/>
              <a:round/>
              <a:headEnd/>
              <a:tailEnd type="triangle" w="sm" len="med"/>
            </a:ln>
          </p:spPr>
          <p:txBody>
            <a:bodyPr lIns="34516" tIns="17257" rIns="34516" bIns="17257">
              <a:spAutoFit/>
            </a:bodyPr>
            <a:lstStyle/>
            <a:p>
              <a:endParaRPr lang="en-US"/>
            </a:p>
          </p:txBody>
        </p:sp>
        <p:sp>
          <p:nvSpPr>
            <p:cNvPr id="76824" name="Text Box 50"/>
            <p:cNvSpPr txBox="1">
              <a:spLocks noChangeArrowheads="1"/>
            </p:cNvSpPr>
            <p:nvPr/>
          </p:nvSpPr>
          <p:spPr bwMode="auto">
            <a:xfrm>
              <a:off x="2792" y="3668"/>
              <a:ext cx="768" cy="334"/>
            </a:xfrm>
            <a:prstGeom prst="rect">
              <a:avLst/>
            </a:prstGeom>
            <a:noFill/>
            <a:ln w="9525">
              <a:noFill/>
              <a:miter lim="800000"/>
              <a:headEnd/>
              <a:tailEnd/>
            </a:ln>
          </p:spPr>
          <p:txBody>
            <a:bodyPr>
              <a:spAutoFit/>
            </a:bodyPr>
            <a:lstStyle/>
            <a:p>
              <a:pPr algn="l" eaLnBrk="1" hangingPunct="1">
                <a:lnSpc>
                  <a:spcPct val="80000"/>
                </a:lnSpc>
                <a:spcBef>
                  <a:spcPct val="0"/>
                </a:spcBef>
              </a:pPr>
              <a:r>
                <a:rPr lang="en-US" sz="1800"/>
                <a:t>shoot-thru current</a:t>
              </a:r>
            </a:p>
          </p:txBody>
        </p:sp>
      </p:grpSp>
      <p:cxnSp>
        <p:nvCxnSpPr>
          <p:cNvPr id="76805" name="Straight Connector 53"/>
          <p:cNvCxnSpPr>
            <a:cxnSpLocks noChangeShapeType="1"/>
          </p:cNvCxnSpPr>
          <p:nvPr/>
        </p:nvCxnSpPr>
        <p:spPr bwMode="auto">
          <a:xfrm>
            <a:off x="319088" y="2466975"/>
            <a:ext cx="609600" cy="1588"/>
          </a:xfrm>
          <a:prstGeom prst="line">
            <a:avLst/>
          </a:prstGeom>
          <a:noFill/>
          <a:ln w="28575" algn="ctr">
            <a:solidFill>
              <a:srgbClr val="FF3300"/>
            </a:solidFill>
            <a:round/>
            <a:headEnd/>
            <a:tailEnd/>
          </a:ln>
        </p:spPr>
      </p:cxnSp>
      <p:cxnSp>
        <p:nvCxnSpPr>
          <p:cNvPr id="76806" name="Straight Connector 54"/>
          <p:cNvCxnSpPr>
            <a:cxnSpLocks noChangeShapeType="1"/>
          </p:cNvCxnSpPr>
          <p:nvPr/>
        </p:nvCxnSpPr>
        <p:spPr bwMode="auto">
          <a:xfrm>
            <a:off x="327025" y="1343025"/>
            <a:ext cx="609600" cy="1588"/>
          </a:xfrm>
          <a:prstGeom prst="line">
            <a:avLst/>
          </a:prstGeom>
          <a:noFill/>
          <a:ln w="25400">
            <a:solidFill>
              <a:srgbClr val="FF0000"/>
            </a:solidFill>
            <a:prstDash val="lgDash"/>
            <a:round/>
            <a:headEnd/>
            <a:tailEnd type="triangle" w="sm" len="med"/>
          </a:ln>
        </p:spPr>
      </p:cxnSp>
      <p:cxnSp>
        <p:nvCxnSpPr>
          <p:cNvPr id="76807" name="Straight Connector 55"/>
          <p:cNvCxnSpPr>
            <a:cxnSpLocks noChangeShapeType="1"/>
          </p:cNvCxnSpPr>
          <p:nvPr/>
        </p:nvCxnSpPr>
        <p:spPr bwMode="auto">
          <a:xfrm>
            <a:off x="327025" y="2836863"/>
            <a:ext cx="609600" cy="1587"/>
          </a:xfrm>
          <a:prstGeom prst="line">
            <a:avLst/>
          </a:prstGeom>
          <a:noFill/>
          <a:ln w="28575" algn="ctr">
            <a:solidFill>
              <a:srgbClr val="0033CC"/>
            </a:solidFill>
            <a:round/>
            <a:headEnd/>
            <a:tailEnd/>
          </a:ln>
        </p:spPr>
      </p:cxnSp>
      <p:sp>
        <p:nvSpPr>
          <p:cNvPr id="76808" name="TextBox 56"/>
          <p:cNvSpPr txBox="1">
            <a:spLocks noChangeArrowheads="1"/>
          </p:cNvSpPr>
          <p:nvPr/>
        </p:nvSpPr>
        <p:spPr bwMode="auto">
          <a:xfrm>
            <a:off x="1103313" y="1117600"/>
            <a:ext cx="3149600" cy="1108075"/>
          </a:xfrm>
          <a:prstGeom prst="rect">
            <a:avLst/>
          </a:prstGeom>
          <a:noFill/>
          <a:ln w="9525">
            <a:noFill/>
            <a:miter lim="800000"/>
            <a:headEnd/>
            <a:tailEnd/>
          </a:ln>
        </p:spPr>
        <p:txBody>
          <a:bodyPr>
            <a:spAutoFit/>
          </a:bodyPr>
          <a:lstStyle/>
          <a:p>
            <a:pPr algn="l">
              <a:spcBef>
                <a:spcPct val="0"/>
              </a:spcBef>
            </a:pPr>
            <a:r>
              <a:rPr lang="en-US"/>
              <a:t>Shoot-thru current (and everything else we can’t account for)</a:t>
            </a:r>
          </a:p>
        </p:txBody>
      </p:sp>
      <p:sp>
        <p:nvSpPr>
          <p:cNvPr id="76809" name="TextBox 58"/>
          <p:cNvSpPr txBox="1">
            <a:spLocks noChangeArrowheads="1"/>
          </p:cNvSpPr>
          <p:nvPr/>
        </p:nvSpPr>
        <p:spPr bwMode="auto">
          <a:xfrm>
            <a:off x="1125538" y="2271713"/>
            <a:ext cx="2687637" cy="430212"/>
          </a:xfrm>
          <a:prstGeom prst="rect">
            <a:avLst/>
          </a:prstGeom>
          <a:noFill/>
          <a:ln w="9525">
            <a:noFill/>
            <a:miter lim="800000"/>
            <a:headEnd/>
            <a:tailEnd/>
          </a:ln>
        </p:spPr>
        <p:txBody>
          <a:bodyPr wrap="none">
            <a:spAutoFit/>
          </a:bodyPr>
          <a:lstStyle/>
          <a:p>
            <a:r>
              <a:rPr lang="en-US"/>
              <a:t>Load charging current</a:t>
            </a:r>
          </a:p>
        </p:txBody>
      </p:sp>
      <p:sp>
        <p:nvSpPr>
          <p:cNvPr id="76810" name="TextBox 59"/>
          <p:cNvSpPr txBox="1">
            <a:spLocks noChangeArrowheads="1"/>
          </p:cNvSpPr>
          <p:nvPr/>
        </p:nvSpPr>
        <p:spPr bwMode="auto">
          <a:xfrm>
            <a:off x="1131888" y="2670175"/>
            <a:ext cx="2781300" cy="431800"/>
          </a:xfrm>
          <a:prstGeom prst="rect">
            <a:avLst/>
          </a:prstGeom>
          <a:noFill/>
          <a:ln w="9525">
            <a:noFill/>
            <a:miter lim="800000"/>
            <a:headEnd/>
            <a:tailEnd/>
          </a:ln>
        </p:spPr>
        <p:txBody>
          <a:bodyPr wrap="none">
            <a:spAutoFit/>
          </a:bodyPr>
          <a:lstStyle/>
          <a:p>
            <a:r>
              <a:rPr lang="en-US"/>
              <a:t>Load discharge current</a:t>
            </a:r>
          </a:p>
        </p:txBody>
      </p:sp>
      <p:sp>
        <p:nvSpPr>
          <p:cNvPr id="76811" name="Title 61"/>
          <p:cNvSpPr>
            <a:spLocks noGrp="1"/>
          </p:cNvSpPr>
          <p:nvPr>
            <p:ph type="title"/>
          </p:nvPr>
        </p:nvSpPr>
        <p:spPr>
          <a:xfrm>
            <a:off x="1677988" y="14288"/>
            <a:ext cx="7200900" cy="841375"/>
          </a:xfrm>
        </p:spPr>
        <p:txBody>
          <a:bodyPr/>
          <a:lstStyle/>
          <a:p>
            <a:pPr eaLnBrk="1" hangingPunct="1"/>
            <a:r>
              <a:rPr lang="en-US" dirty="0" smtClean="0"/>
              <a:t>Logic Transitions and Current Draw</a:t>
            </a:r>
          </a:p>
        </p:txBody>
      </p:sp>
      <p:sp>
        <p:nvSpPr>
          <p:cNvPr id="2" name="TextBox 1"/>
          <p:cNvSpPr txBox="1"/>
          <p:nvPr/>
        </p:nvSpPr>
        <p:spPr>
          <a:xfrm>
            <a:off x="62521" y="6279282"/>
            <a:ext cx="8685583" cy="400110"/>
          </a:xfrm>
          <a:prstGeom prst="rect">
            <a:avLst/>
          </a:prstGeom>
          <a:noFill/>
        </p:spPr>
        <p:txBody>
          <a:bodyPr wrap="none" rtlCol="0">
            <a:spAutoFit/>
          </a:bodyPr>
          <a:lstStyle/>
          <a:p>
            <a:r>
              <a:rPr lang="en-US" sz="2000" dirty="0" smtClean="0"/>
              <a:t>This charge to support IC switching must be provided by the PDN – package, PCB</a:t>
            </a:r>
            <a:endParaRPr lang="en-US" sz="2000" dirty="0"/>
          </a:p>
        </p:txBody>
      </p:sp>
    </p:spTree>
    <p:extLst>
      <p:ext uri="{BB962C8B-B14F-4D97-AF65-F5344CB8AC3E}">
        <p14:creationId xmlns:p14="http://schemas.microsoft.com/office/powerpoint/2010/main" val="3471664912"/>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4" y="13611"/>
            <a:ext cx="7579895" cy="842731"/>
          </a:xfrm>
        </p:spPr>
        <p:txBody>
          <a:bodyPr/>
          <a:lstStyle/>
          <a:p>
            <a:r>
              <a:rPr lang="en-US" i="1" dirty="0" err="1" smtClean="0"/>
              <a:t>L</a:t>
            </a:r>
            <a:r>
              <a:rPr lang="en-US" i="1" baseline="-25000" dirty="0" err="1" smtClean="0"/>
              <a:t>high</a:t>
            </a:r>
            <a:r>
              <a:rPr lang="en-US" dirty="0" smtClean="0"/>
              <a:t> – Power Plane Location in Layer Stack</a:t>
            </a:r>
            <a:endParaRPr lang="en-US" dirty="0"/>
          </a:p>
        </p:txBody>
      </p:sp>
      <p:grpSp>
        <p:nvGrpSpPr>
          <p:cNvPr id="28" name="Group 27"/>
          <p:cNvGrpSpPr/>
          <p:nvPr/>
        </p:nvGrpSpPr>
        <p:grpSpPr>
          <a:xfrm>
            <a:off x="0" y="2872060"/>
            <a:ext cx="4114674" cy="3113286"/>
            <a:chOff x="7812232" y="3910243"/>
            <a:chExt cx="4114674" cy="3113286"/>
          </a:xfrm>
        </p:grpSpPr>
        <p:grpSp>
          <p:nvGrpSpPr>
            <p:cNvPr id="11" name="Group 10"/>
            <p:cNvGrpSpPr/>
            <p:nvPr/>
          </p:nvGrpSpPr>
          <p:grpSpPr>
            <a:xfrm>
              <a:off x="7812232" y="3910243"/>
              <a:ext cx="4114674" cy="3113286"/>
              <a:chOff x="4540250" y="800100"/>
              <a:chExt cx="3719513" cy="2771775"/>
            </a:xfrm>
          </p:grpSpPr>
          <p:pic>
            <p:nvPicPr>
              <p:cNvPr id="12" name="Picture 6"/>
              <p:cNvPicPr>
                <a:picLocks noChangeAspect="1" noChangeArrowheads="1"/>
              </p:cNvPicPr>
              <p:nvPr/>
            </p:nvPicPr>
            <p:blipFill>
              <a:blip r:embed="rId4" cstate="print"/>
              <a:srcRect/>
              <a:stretch>
                <a:fillRect/>
              </a:stretch>
            </p:blipFill>
            <p:spPr bwMode="auto">
              <a:xfrm>
                <a:off x="4540250" y="800100"/>
                <a:ext cx="3613150" cy="2771775"/>
              </a:xfrm>
              <a:prstGeom prst="rect">
                <a:avLst/>
              </a:prstGeom>
              <a:noFill/>
              <a:ln w="9525">
                <a:noFill/>
                <a:miter lim="800000"/>
                <a:headEnd/>
                <a:tailEnd/>
              </a:ln>
              <a:effectLst/>
            </p:spPr>
          </p:pic>
          <p:sp>
            <p:nvSpPr>
              <p:cNvPr id="13" name="Oval 468"/>
              <p:cNvSpPr>
                <a:spLocks noChangeArrowheads="1"/>
              </p:cNvSpPr>
              <p:nvPr/>
            </p:nvSpPr>
            <p:spPr bwMode="auto">
              <a:xfrm>
                <a:off x="7356475" y="1492250"/>
                <a:ext cx="903288" cy="830263"/>
              </a:xfrm>
              <a:prstGeom prst="ellipse">
                <a:avLst/>
              </a:prstGeom>
              <a:noFill/>
              <a:ln w="38100">
                <a:solidFill>
                  <a:srgbClr val="0070C0"/>
                </a:solidFill>
                <a:prstDash val="sysDot"/>
                <a:round/>
                <a:headEnd/>
                <a:tailEnd/>
              </a:ln>
            </p:spPr>
            <p:txBody>
              <a:bodyPr wrap="none" anchor="ctr"/>
              <a:lstStyle/>
              <a:p>
                <a:pPr>
                  <a:defRPr/>
                </a:pPr>
                <a:endParaRPr lang="en-US">
                  <a:latin typeface="+mn-lt"/>
                  <a:cs typeface="Arial" charset="0"/>
                </a:endParaRPr>
              </a:p>
            </p:txBody>
          </p:sp>
          <p:sp>
            <p:nvSpPr>
              <p:cNvPr id="14" name="TextBox 6"/>
              <p:cNvSpPr txBox="1">
                <a:spLocks noChangeArrowheads="1"/>
              </p:cNvSpPr>
              <p:nvPr/>
            </p:nvSpPr>
            <p:spPr bwMode="auto">
              <a:xfrm>
                <a:off x="5087938" y="1433513"/>
                <a:ext cx="1622425" cy="261937"/>
              </a:xfrm>
              <a:prstGeom prst="rect">
                <a:avLst/>
              </a:prstGeom>
              <a:solidFill>
                <a:schemeClr val="bg1"/>
              </a:solidFill>
              <a:ln w="9525">
                <a:noFill/>
                <a:miter lim="800000"/>
                <a:headEnd/>
                <a:tailEnd/>
              </a:ln>
            </p:spPr>
            <p:txBody>
              <a:bodyPr>
                <a:spAutoFit/>
              </a:bodyPr>
              <a:lstStyle/>
              <a:p>
                <a:r>
                  <a:rPr lang="en-US" sz="1100" dirty="0">
                    <a:latin typeface="Times New Roman" pitchFamily="18" charset="0"/>
                    <a:cs typeface="Times New Roman" pitchFamily="18" charset="0"/>
                  </a:rPr>
                  <a:t>      Power plane at Top</a:t>
                </a:r>
              </a:p>
            </p:txBody>
          </p:sp>
          <p:sp>
            <p:nvSpPr>
              <p:cNvPr id="15" name="TextBox 691"/>
              <p:cNvSpPr txBox="1">
                <a:spLocks noChangeArrowheads="1"/>
              </p:cNvSpPr>
              <p:nvPr/>
            </p:nvSpPr>
            <p:spPr bwMode="auto">
              <a:xfrm>
                <a:off x="5087938" y="1690688"/>
                <a:ext cx="1622425" cy="261937"/>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Middle</a:t>
                </a:r>
              </a:p>
            </p:txBody>
          </p:sp>
          <p:sp>
            <p:nvSpPr>
              <p:cNvPr id="16" name="TextBox 692"/>
              <p:cNvSpPr txBox="1">
                <a:spLocks noChangeArrowheads="1"/>
              </p:cNvSpPr>
              <p:nvPr/>
            </p:nvSpPr>
            <p:spPr bwMode="auto">
              <a:xfrm>
                <a:off x="5087938" y="1952625"/>
                <a:ext cx="1622425" cy="261938"/>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Bottom</a:t>
                </a:r>
              </a:p>
            </p:txBody>
          </p:sp>
          <p:cxnSp>
            <p:nvCxnSpPr>
              <p:cNvPr id="17" name="Straight Connector 16"/>
              <p:cNvCxnSpPr/>
              <p:nvPr/>
            </p:nvCxnSpPr>
            <p:spPr>
              <a:xfrm>
                <a:off x="5081588" y="1563688"/>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081588" y="1816100"/>
                <a:ext cx="304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70475" y="2097088"/>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8436090" y="4056273"/>
              <a:ext cx="2129631" cy="2467781"/>
              <a:chOff x="3087913" y="3890744"/>
              <a:chExt cx="2129631" cy="2467781"/>
            </a:xfrm>
          </p:grpSpPr>
          <p:sp>
            <p:nvSpPr>
              <p:cNvPr id="21" name="Rectangle 20"/>
              <p:cNvSpPr/>
              <p:nvPr/>
            </p:nvSpPr>
            <p:spPr bwMode="auto">
              <a:xfrm>
                <a:off x="3087913" y="3890744"/>
                <a:ext cx="545095" cy="236578"/>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22" name="Object 3"/>
              <p:cNvGraphicFramePr>
                <a:graphicFrameLocks noChangeAspect="1"/>
              </p:cNvGraphicFramePr>
              <p:nvPr>
                <p:extLst/>
              </p:nvPr>
            </p:nvGraphicFramePr>
            <p:xfrm>
              <a:off x="4134869" y="5933075"/>
              <a:ext cx="1082675" cy="425450"/>
            </p:xfrm>
            <a:graphic>
              <a:graphicData uri="http://schemas.openxmlformats.org/presentationml/2006/ole">
                <mc:AlternateContent xmlns:mc="http://schemas.openxmlformats.org/markup-compatibility/2006">
                  <mc:Choice xmlns:v="urn:schemas-microsoft-com:vml" Requires="v">
                    <p:oleObj spid="_x0000_s1884222" name="Equation" r:id="rId5" imgW="647640" imgH="253800" progId="Equation.DSMT4">
                      <p:embed/>
                    </p:oleObj>
                  </mc:Choice>
                  <mc:Fallback>
                    <p:oleObj name="Equation" r:id="rId5" imgW="647640" imgH="253800" progId="Equation.DSMT4">
                      <p:embed/>
                      <p:pic>
                        <p:nvPicPr>
                          <p:cNvPr id="22" name="Object 3"/>
                          <p:cNvPicPr>
                            <a:picLocks noChangeAspect="1" noChangeArrowheads="1"/>
                          </p:cNvPicPr>
                          <p:nvPr/>
                        </p:nvPicPr>
                        <p:blipFill>
                          <a:blip r:embed="rId6"/>
                          <a:srcRect/>
                          <a:stretch>
                            <a:fillRect/>
                          </a:stretch>
                        </p:blipFill>
                        <p:spPr bwMode="auto">
                          <a:xfrm>
                            <a:off x="4134869" y="5933075"/>
                            <a:ext cx="1082675" cy="425450"/>
                          </a:xfrm>
                          <a:prstGeom prst="rect">
                            <a:avLst/>
                          </a:prstGeom>
                          <a:noFill/>
                          <a:extLst/>
                        </p:spPr>
                      </p:pic>
                    </p:oleObj>
                  </mc:Fallback>
                </mc:AlternateContent>
              </a:graphicData>
            </a:graphic>
          </p:graphicFrame>
        </p:grpSp>
      </p:grpSp>
      <p:grpSp>
        <p:nvGrpSpPr>
          <p:cNvPr id="715782" name="Group 715781"/>
          <p:cNvGrpSpPr/>
          <p:nvPr/>
        </p:nvGrpSpPr>
        <p:grpSpPr>
          <a:xfrm>
            <a:off x="213067" y="1016120"/>
            <a:ext cx="5804708" cy="1852531"/>
            <a:chOff x="184470" y="3988699"/>
            <a:chExt cx="7627762" cy="2722874"/>
          </a:xfrm>
        </p:grpSpPr>
        <p:grpSp>
          <p:nvGrpSpPr>
            <p:cNvPr id="715780" name="Group 715779"/>
            <p:cNvGrpSpPr/>
            <p:nvPr/>
          </p:nvGrpSpPr>
          <p:grpSpPr>
            <a:xfrm>
              <a:off x="184470" y="3988699"/>
              <a:ext cx="7627762" cy="2269273"/>
              <a:chOff x="1031541" y="3716530"/>
              <a:chExt cx="6652492" cy="1936850"/>
            </a:xfrm>
          </p:grpSpPr>
          <p:pic>
            <p:nvPicPr>
              <p:cNvPr id="715776" name="Picture 715775"/>
              <p:cNvPicPr>
                <a:picLocks noChangeAspect="1"/>
              </p:cNvPicPr>
              <p:nvPr/>
            </p:nvPicPr>
            <p:blipFill>
              <a:blip r:embed="rId7"/>
              <a:stretch>
                <a:fillRect/>
              </a:stretch>
            </p:blipFill>
            <p:spPr>
              <a:xfrm>
                <a:off x="1031541" y="3759587"/>
                <a:ext cx="2279767" cy="1860646"/>
              </a:xfrm>
              <a:prstGeom prst="rect">
                <a:avLst/>
              </a:prstGeom>
            </p:spPr>
          </p:pic>
          <p:pic>
            <p:nvPicPr>
              <p:cNvPr id="715777" name="Picture 715776"/>
              <p:cNvPicPr>
                <a:picLocks noChangeAspect="1"/>
              </p:cNvPicPr>
              <p:nvPr/>
            </p:nvPicPr>
            <p:blipFill>
              <a:blip r:embed="rId8"/>
              <a:stretch>
                <a:fillRect/>
              </a:stretch>
            </p:blipFill>
            <p:spPr>
              <a:xfrm>
                <a:off x="5461419" y="3716530"/>
                <a:ext cx="2222614" cy="1936850"/>
              </a:xfrm>
              <a:prstGeom prst="rect">
                <a:avLst/>
              </a:prstGeom>
            </p:spPr>
          </p:pic>
          <p:pic>
            <p:nvPicPr>
              <p:cNvPr id="715778" name="Picture 715777"/>
              <p:cNvPicPr>
                <a:picLocks noChangeAspect="1"/>
              </p:cNvPicPr>
              <p:nvPr/>
            </p:nvPicPr>
            <p:blipFill>
              <a:blip r:embed="rId9"/>
              <a:stretch>
                <a:fillRect/>
              </a:stretch>
            </p:blipFill>
            <p:spPr>
              <a:xfrm>
                <a:off x="3296842" y="3783582"/>
                <a:ext cx="2235315" cy="1847945"/>
              </a:xfrm>
              <a:prstGeom prst="rect">
                <a:avLst/>
              </a:prstGeom>
            </p:spPr>
          </p:pic>
        </p:grpSp>
        <p:pic>
          <p:nvPicPr>
            <p:cNvPr id="715781" name="Picture 715780"/>
            <p:cNvPicPr>
              <a:picLocks noChangeAspect="1"/>
            </p:cNvPicPr>
            <p:nvPr/>
          </p:nvPicPr>
          <p:blipFill>
            <a:blip r:embed="rId10"/>
            <a:stretch>
              <a:fillRect/>
            </a:stretch>
          </p:blipFill>
          <p:spPr>
            <a:xfrm>
              <a:off x="936783" y="6286085"/>
              <a:ext cx="6558745" cy="425488"/>
            </a:xfrm>
            <a:prstGeom prst="rect">
              <a:avLst/>
            </a:prstGeom>
          </p:spPr>
        </p:pic>
      </p:grpSp>
      <p:cxnSp>
        <p:nvCxnSpPr>
          <p:cNvPr id="715784" name="Straight Arrow Connector 715783"/>
          <p:cNvCxnSpPr/>
          <p:nvPr/>
        </p:nvCxnSpPr>
        <p:spPr bwMode="auto">
          <a:xfrm>
            <a:off x="3990449" y="3602640"/>
            <a:ext cx="0" cy="1038316"/>
          </a:xfrm>
          <a:prstGeom prst="straightConnector1">
            <a:avLst/>
          </a:prstGeom>
          <a:noFill/>
          <a:ln w="38100" cap="flat" cmpd="sng" algn="ctr">
            <a:solidFill>
              <a:schemeClr val="tx1"/>
            </a:solidFill>
            <a:prstDash val="solid"/>
            <a:round/>
            <a:headEnd type="none" w="med" len="med"/>
            <a:tailEnd type="triangle"/>
          </a:ln>
          <a:effectLst/>
        </p:spPr>
      </p:cxnSp>
      <p:sp>
        <p:nvSpPr>
          <p:cNvPr id="27" name="Rectangle 26"/>
          <p:cNvSpPr/>
          <p:nvPr/>
        </p:nvSpPr>
        <p:spPr bwMode="auto">
          <a:xfrm>
            <a:off x="532484" y="2946100"/>
            <a:ext cx="539082" cy="323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29" name="Object 3"/>
          <p:cNvGraphicFramePr>
            <a:graphicFrameLocks noChangeAspect="1"/>
          </p:cNvGraphicFramePr>
          <p:nvPr>
            <p:extLst>
              <p:ext uri="{D42A27DB-BD31-4B8C-83A1-F6EECF244321}">
                <p14:modId xmlns:p14="http://schemas.microsoft.com/office/powerpoint/2010/main" val="1871874344"/>
              </p:ext>
            </p:extLst>
          </p:nvPr>
        </p:nvGraphicFramePr>
        <p:xfrm>
          <a:off x="605874" y="2892076"/>
          <a:ext cx="487363" cy="338137"/>
        </p:xfrm>
        <a:graphic>
          <a:graphicData uri="http://schemas.openxmlformats.org/presentationml/2006/ole">
            <mc:AlternateContent xmlns:mc="http://schemas.openxmlformats.org/markup-compatibility/2006">
              <mc:Choice xmlns:v="urn:schemas-microsoft-com:vml" Requires="v">
                <p:oleObj spid="_x0000_s1884223" name="Equation" r:id="rId11" imgW="330120" imgH="228600" progId="Equation.DSMT4">
                  <p:embed/>
                </p:oleObj>
              </mc:Choice>
              <mc:Fallback>
                <p:oleObj name="Equation" r:id="rId11" imgW="330120" imgH="228600" progId="Equation.DSMT4">
                  <p:embed/>
                  <p:pic>
                    <p:nvPicPr>
                      <p:cNvPr id="29" name="Object 3"/>
                      <p:cNvPicPr>
                        <a:picLocks noChangeAspect="1" noChangeArrowheads="1"/>
                      </p:cNvPicPr>
                      <p:nvPr/>
                    </p:nvPicPr>
                    <p:blipFill>
                      <a:blip r:embed="rId12"/>
                      <a:srcRect/>
                      <a:stretch>
                        <a:fillRect/>
                      </a:stretch>
                    </p:blipFill>
                    <p:spPr bwMode="auto">
                      <a:xfrm>
                        <a:off x="605874" y="2892076"/>
                        <a:ext cx="487363" cy="338137"/>
                      </a:xfrm>
                      <a:prstGeom prst="rect">
                        <a:avLst/>
                      </a:prstGeom>
                      <a:noFill/>
                      <a:extLst/>
                    </p:spPr>
                  </p:pic>
                </p:oleObj>
              </mc:Fallback>
            </mc:AlternateContent>
          </a:graphicData>
        </a:graphic>
      </p:graphicFrame>
      <p:cxnSp>
        <p:nvCxnSpPr>
          <p:cNvPr id="31" name="Straight Arrow Connector 30"/>
          <p:cNvCxnSpPr/>
          <p:nvPr/>
        </p:nvCxnSpPr>
        <p:spPr bwMode="auto">
          <a:xfrm>
            <a:off x="2400665" y="4675464"/>
            <a:ext cx="603426" cy="384957"/>
          </a:xfrm>
          <a:prstGeom prst="straightConnector1">
            <a:avLst/>
          </a:prstGeom>
          <a:noFill/>
          <a:ln w="57150" cap="flat" cmpd="sng" algn="ctr">
            <a:solidFill>
              <a:schemeClr val="tx1">
                <a:lumMod val="50000"/>
                <a:lumOff val="50000"/>
              </a:schemeClr>
            </a:solidFill>
            <a:prstDash val="solid"/>
            <a:round/>
            <a:headEnd type="triangle" w="med" len="med"/>
            <a:tailEnd type="none" w="med" len="med"/>
          </a:ln>
          <a:effectLst/>
        </p:spPr>
      </p:cxnSp>
      <p:sp>
        <p:nvSpPr>
          <p:cNvPr id="32" name="TextBox 31"/>
          <p:cNvSpPr txBox="1"/>
          <p:nvPr/>
        </p:nvSpPr>
        <p:spPr>
          <a:xfrm>
            <a:off x="3004091" y="4777985"/>
            <a:ext cx="686509" cy="707886"/>
          </a:xfrm>
          <a:prstGeom prst="rect">
            <a:avLst/>
          </a:prstGeom>
          <a:solidFill>
            <a:schemeClr val="tx1">
              <a:lumMod val="50000"/>
              <a:lumOff val="50000"/>
            </a:schemeClr>
          </a:solidFill>
          <a:ln w="57150">
            <a:noFill/>
          </a:ln>
        </p:spPr>
        <p:txBody>
          <a:bodyPr wrap="square" rtlCol="0">
            <a:spAutoFit/>
          </a:bodyPr>
          <a:lstStyle/>
          <a:p>
            <a:r>
              <a:rPr lang="en-US" sz="4000" dirty="0" smtClean="0">
                <a:solidFill>
                  <a:schemeClr val="bg1"/>
                </a:solidFill>
              </a:rPr>
              <a:t>?</a:t>
            </a:r>
            <a:endParaRPr lang="en-US" sz="4000" dirty="0">
              <a:solidFill>
                <a:schemeClr val="bg1"/>
              </a:solidFill>
            </a:endParaRPr>
          </a:p>
        </p:txBody>
      </p:sp>
      <p:sp>
        <p:nvSpPr>
          <p:cNvPr id="33" name="TextBox 32"/>
          <p:cNvSpPr txBox="1"/>
          <p:nvPr/>
        </p:nvSpPr>
        <p:spPr>
          <a:xfrm>
            <a:off x="3207299" y="3227327"/>
            <a:ext cx="979755" cy="430887"/>
          </a:xfrm>
          <a:prstGeom prst="rect">
            <a:avLst/>
          </a:prstGeom>
          <a:solidFill>
            <a:srgbClr val="0070C0"/>
          </a:solidFill>
        </p:spPr>
        <p:txBody>
          <a:bodyPr wrap="none" rtlCol="0">
            <a:spAutoFit/>
          </a:bodyPr>
          <a:lstStyle/>
          <a:p>
            <a:r>
              <a:rPr lang="en-US" i="1" dirty="0" smtClean="0">
                <a:solidFill>
                  <a:schemeClr val="bg1"/>
                </a:solidFill>
              </a:rPr>
              <a:t>L</a:t>
            </a:r>
            <a:r>
              <a:rPr lang="en-US" i="1" baseline="-25000" dirty="0" smtClean="0">
                <a:solidFill>
                  <a:schemeClr val="bg1"/>
                </a:solidFill>
              </a:rPr>
              <a:t>PCB_IC</a:t>
            </a:r>
            <a:endParaRPr lang="en-US" i="1" baseline="-25000" dirty="0">
              <a:solidFill>
                <a:schemeClr val="bg1"/>
              </a:solidFill>
            </a:endParaRPr>
          </a:p>
        </p:txBody>
      </p:sp>
      <p:pic>
        <p:nvPicPr>
          <p:cNvPr id="3" name="Picture 2"/>
          <p:cNvPicPr>
            <a:picLocks noChangeAspect="1"/>
          </p:cNvPicPr>
          <p:nvPr/>
        </p:nvPicPr>
        <p:blipFill>
          <a:blip r:embed="rId13"/>
          <a:stretch>
            <a:fillRect/>
          </a:stretch>
        </p:blipFill>
        <p:spPr>
          <a:xfrm>
            <a:off x="4400199" y="3254668"/>
            <a:ext cx="4382965" cy="2193749"/>
          </a:xfrm>
          <a:prstGeom prst="rect">
            <a:avLst/>
          </a:prstGeom>
        </p:spPr>
      </p:pic>
      <p:sp>
        <p:nvSpPr>
          <p:cNvPr id="4" name="TextBox 3"/>
          <p:cNvSpPr txBox="1"/>
          <p:nvPr/>
        </p:nvSpPr>
        <p:spPr>
          <a:xfrm>
            <a:off x="121270" y="5993335"/>
            <a:ext cx="7199150" cy="769441"/>
          </a:xfrm>
          <a:prstGeom prst="rect">
            <a:avLst/>
          </a:prstGeom>
          <a:noFill/>
        </p:spPr>
        <p:txBody>
          <a:bodyPr wrap="none" rtlCol="0">
            <a:spAutoFit/>
          </a:bodyPr>
          <a:lstStyle/>
          <a:p>
            <a:pPr algn="l">
              <a:spcBef>
                <a:spcPts val="0"/>
              </a:spcBef>
            </a:pPr>
            <a:r>
              <a:rPr lang="en-US" dirty="0" smtClean="0"/>
              <a:t>Q:  How many power pins are there here?</a:t>
            </a:r>
          </a:p>
          <a:p>
            <a:pPr algn="l">
              <a:spcBef>
                <a:spcPts val="0"/>
              </a:spcBef>
            </a:pPr>
            <a:r>
              <a:rPr lang="en-US" dirty="0" smtClean="0"/>
              <a:t>Q:  Why is the mid frequency range impedance not changing</a:t>
            </a:r>
            <a:endParaRPr lang="en-US" dirty="0"/>
          </a:p>
        </p:txBody>
      </p:sp>
    </p:spTree>
    <p:extLst>
      <p:ext uri="{BB962C8B-B14F-4D97-AF65-F5344CB8AC3E}">
        <p14:creationId xmlns:p14="http://schemas.microsoft.com/office/powerpoint/2010/main" val="15884056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1677761" y="144375"/>
            <a:ext cx="7200900" cy="603679"/>
          </a:xfrm>
        </p:spPr>
        <p:txBody>
          <a:bodyPr/>
          <a:lstStyle/>
          <a:p>
            <a:r>
              <a:rPr lang="en-US" dirty="0" smtClean="0"/>
              <a:t>Capacitor Location – Top, Bottom, at IC</a:t>
            </a:r>
          </a:p>
        </p:txBody>
      </p:sp>
      <p:grpSp>
        <p:nvGrpSpPr>
          <p:cNvPr id="9" name="Group 8"/>
          <p:cNvGrpSpPr/>
          <p:nvPr/>
        </p:nvGrpSpPr>
        <p:grpSpPr>
          <a:xfrm>
            <a:off x="4966182" y="677759"/>
            <a:ext cx="3812285" cy="2968303"/>
            <a:chOff x="-57149" y="764860"/>
            <a:chExt cx="4462458" cy="3310257"/>
          </a:xfrm>
        </p:grpSpPr>
        <p:pic>
          <p:nvPicPr>
            <p:cNvPr id="28680" name="Picture 2"/>
            <p:cNvPicPr>
              <a:picLocks noChangeAspect="1" noChangeArrowheads="1"/>
            </p:cNvPicPr>
            <p:nvPr/>
          </p:nvPicPr>
          <p:blipFill>
            <a:blip r:embed="rId4" cstate="print"/>
            <a:srcRect/>
            <a:stretch>
              <a:fillRect/>
            </a:stretch>
          </p:blipFill>
          <p:spPr bwMode="auto">
            <a:xfrm>
              <a:off x="-57149" y="800101"/>
              <a:ext cx="4462458" cy="3275016"/>
            </a:xfrm>
            <a:prstGeom prst="rect">
              <a:avLst/>
            </a:prstGeom>
            <a:noFill/>
            <a:ln w="9525">
              <a:noFill/>
              <a:miter lim="800000"/>
              <a:headEnd/>
              <a:tailEnd/>
            </a:ln>
            <a:effectLst/>
          </p:spPr>
        </p:pic>
        <p:sp>
          <p:nvSpPr>
            <p:cNvPr id="111" name="Oval 468"/>
            <p:cNvSpPr>
              <a:spLocks noChangeArrowheads="1"/>
            </p:cNvSpPr>
            <p:nvPr/>
          </p:nvSpPr>
          <p:spPr bwMode="auto">
            <a:xfrm rot="19946570">
              <a:off x="1763712" y="2079627"/>
              <a:ext cx="1157286" cy="898526"/>
            </a:xfrm>
            <a:prstGeom prst="ellipse">
              <a:avLst/>
            </a:prstGeom>
            <a:noFill/>
            <a:ln w="38100">
              <a:solidFill>
                <a:srgbClr val="7030A0"/>
              </a:solidFill>
              <a:round/>
              <a:headEnd/>
              <a:tailEnd/>
            </a:ln>
          </p:spPr>
          <p:txBody>
            <a:bodyPr wrap="none" anchor="ctr"/>
            <a:lstStyle/>
            <a:p>
              <a:pPr>
                <a:defRPr/>
              </a:pPr>
              <a:endParaRPr lang="en-US">
                <a:latin typeface="+mn-lt"/>
                <a:cs typeface="Arial" charset="0"/>
              </a:endParaRPr>
            </a:p>
          </p:txBody>
        </p:sp>
        <p:sp>
          <p:nvSpPr>
            <p:cNvPr id="117" name="Oval 468"/>
            <p:cNvSpPr>
              <a:spLocks noChangeArrowheads="1"/>
            </p:cNvSpPr>
            <p:nvPr/>
          </p:nvSpPr>
          <p:spPr bwMode="auto">
            <a:xfrm rot="19946570">
              <a:off x="3224627" y="1540632"/>
              <a:ext cx="1041399" cy="896938"/>
            </a:xfrm>
            <a:prstGeom prst="ellipse">
              <a:avLst/>
            </a:prstGeom>
            <a:noFill/>
            <a:ln w="38100">
              <a:solidFill>
                <a:srgbClr val="0070C0"/>
              </a:solidFill>
              <a:round/>
              <a:headEnd/>
              <a:tailEnd/>
            </a:ln>
          </p:spPr>
          <p:txBody>
            <a:bodyPr wrap="none" anchor="ctr"/>
            <a:lstStyle/>
            <a:p>
              <a:pPr>
                <a:defRPr/>
              </a:pPr>
              <a:endParaRPr lang="en-US">
                <a:latin typeface="+mn-lt"/>
                <a:cs typeface="Arial" charset="0"/>
              </a:endParaRPr>
            </a:p>
          </p:txBody>
        </p:sp>
        <p:sp>
          <p:nvSpPr>
            <p:cNvPr id="123" name="Rectangle 122"/>
            <p:cNvSpPr/>
            <p:nvPr/>
          </p:nvSpPr>
          <p:spPr bwMode="auto">
            <a:xfrm>
              <a:off x="1399815" y="818885"/>
              <a:ext cx="539081" cy="323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124" name="Object 3"/>
            <p:cNvGraphicFramePr>
              <a:graphicFrameLocks noChangeAspect="1"/>
            </p:cNvGraphicFramePr>
            <p:nvPr>
              <p:extLst/>
            </p:nvPr>
          </p:nvGraphicFramePr>
          <p:xfrm>
            <a:off x="1473207" y="764860"/>
            <a:ext cx="487363" cy="338137"/>
          </p:xfrm>
          <a:graphic>
            <a:graphicData uri="http://schemas.openxmlformats.org/presentationml/2006/ole">
              <mc:AlternateContent xmlns:mc="http://schemas.openxmlformats.org/markup-compatibility/2006">
                <mc:Choice xmlns:v="urn:schemas-microsoft-com:vml" Requires="v">
                  <p:oleObj spid="_x0000_s1885212" name="Equation" r:id="rId5" imgW="330120" imgH="228600" progId="Equation.DSMT4">
                    <p:embed/>
                  </p:oleObj>
                </mc:Choice>
                <mc:Fallback>
                  <p:oleObj name="Equation" r:id="rId5" imgW="330120" imgH="228600" progId="Equation.DSMT4">
                    <p:embed/>
                    <p:pic>
                      <p:nvPicPr>
                        <p:cNvPr id="124" name="Object 3"/>
                        <p:cNvPicPr>
                          <a:picLocks noChangeAspect="1" noChangeArrowheads="1"/>
                        </p:cNvPicPr>
                        <p:nvPr/>
                      </p:nvPicPr>
                      <p:blipFill>
                        <a:blip r:embed="rId6"/>
                        <a:srcRect/>
                        <a:stretch>
                          <a:fillRect/>
                        </a:stretch>
                      </p:blipFill>
                      <p:spPr bwMode="auto">
                        <a:xfrm>
                          <a:off x="1473207" y="764860"/>
                          <a:ext cx="487363" cy="338137"/>
                        </a:xfrm>
                        <a:prstGeom prst="rect">
                          <a:avLst/>
                        </a:prstGeom>
                        <a:noFill/>
                        <a:extLst/>
                      </p:spPr>
                    </p:pic>
                  </p:oleObj>
                </mc:Fallback>
              </mc:AlternateContent>
            </a:graphicData>
          </a:graphic>
        </p:graphicFrame>
      </p:grpSp>
      <p:pic>
        <p:nvPicPr>
          <p:cNvPr id="11" name="Picture 10"/>
          <p:cNvPicPr>
            <a:picLocks noChangeAspect="1"/>
          </p:cNvPicPr>
          <p:nvPr/>
        </p:nvPicPr>
        <p:blipFill>
          <a:blip r:embed="rId7"/>
          <a:stretch>
            <a:fillRect/>
          </a:stretch>
        </p:blipFill>
        <p:spPr>
          <a:xfrm>
            <a:off x="247587" y="748054"/>
            <a:ext cx="4604097" cy="4647451"/>
          </a:xfrm>
          <a:prstGeom prst="rect">
            <a:avLst/>
          </a:prstGeom>
        </p:spPr>
      </p:pic>
      <p:sp>
        <p:nvSpPr>
          <p:cNvPr id="50186" name="TextBox 50185"/>
          <p:cNvSpPr txBox="1"/>
          <p:nvPr/>
        </p:nvSpPr>
        <p:spPr>
          <a:xfrm>
            <a:off x="135318" y="5446549"/>
            <a:ext cx="4716366" cy="1200329"/>
          </a:xfrm>
          <a:prstGeom prst="rect">
            <a:avLst/>
          </a:prstGeom>
          <a:solidFill>
            <a:schemeClr val="tx1">
              <a:lumMod val="50000"/>
              <a:lumOff val="50000"/>
            </a:schemeClr>
          </a:solidFill>
        </p:spPr>
        <p:txBody>
          <a:bodyPr wrap="square">
            <a:spAutoFit/>
          </a:bodyPr>
          <a:lstStyle/>
          <a:p>
            <a:pPr algn="l">
              <a:spcBef>
                <a:spcPts val="0"/>
              </a:spcBef>
              <a:defRPr/>
            </a:pPr>
            <a:r>
              <a:rPr lang="en-US" sz="1800" dirty="0" smtClean="0">
                <a:solidFill>
                  <a:schemeClr val="bg1"/>
                </a:solidFill>
                <a:latin typeface="+mn-lt"/>
                <a:cs typeface="Arial" charset="0"/>
              </a:rPr>
              <a:t>Capacitors </a:t>
            </a:r>
            <a:r>
              <a:rPr lang="en-US" sz="1800" dirty="0">
                <a:solidFill>
                  <a:schemeClr val="bg1"/>
                </a:solidFill>
                <a:latin typeface="+mn-lt"/>
                <a:cs typeface="Arial" charset="0"/>
              </a:rPr>
              <a:t>placed on the side closest to the power </a:t>
            </a:r>
            <a:r>
              <a:rPr lang="en-US" sz="1800" dirty="0" smtClean="0">
                <a:solidFill>
                  <a:schemeClr val="bg1"/>
                </a:solidFill>
                <a:latin typeface="+mn-lt"/>
                <a:cs typeface="Arial" charset="0"/>
              </a:rPr>
              <a:t>plane reduces </a:t>
            </a:r>
            <a:r>
              <a:rPr lang="en-US" sz="1800" dirty="0">
                <a:solidFill>
                  <a:schemeClr val="bg1"/>
                </a:solidFill>
                <a:latin typeface="+mn-lt"/>
                <a:cs typeface="Arial" charset="0"/>
              </a:rPr>
              <a:t>the inductance from the capacitor to power </a:t>
            </a:r>
            <a:r>
              <a:rPr lang="en-US" sz="1800" dirty="0" smtClean="0">
                <a:solidFill>
                  <a:schemeClr val="bg1"/>
                </a:solidFill>
                <a:latin typeface="+mn-lt"/>
                <a:cs typeface="Arial" charset="0"/>
              </a:rPr>
              <a:t>plane and </a:t>
            </a:r>
            <a:r>
              <a:rPr lang="en-US" sz="1800" i="1" dirty="0" smtClean="0">
                <a:solidFill>
                  <a:schemeClr val="bg1"/>
                </a:solidFill>
                <a:latin typeface="+mn-lt"/>
                <a:cs typeface="Arial" charset="0"/>
              </a:rPr>
              <a:t>L</a:t>
            </a:r>
            <a:r>
              <a:rPr lang="en-US" sz="1800" i="1" baseline="-25000" dirty="0" smtClean="0">
                <a:solidFill>
                  <a:schemeClr val="bg1"/>
                </a:solidFill>
                <a:latin typeface="+mn-lt"/>
                <a:cs typeface="Arial" charset="0"/>
              </a:rPr>
              <a:t>EQ</a:t>
            </a:r>
            <a:r>
              <a:rPr lang="en-US" sz="1800" dirty="0" smtClean="0">
                <a:solidFill>
                  <a:schemeClr val="bg1"/>
                </a:solidFill>
                <a:latin typeface="+mn-lt"/>
                <a:cs typeface="Arial" charset="0"/>
              </a:rPr>
              <a:t>. </a:t>
            </a:r>
            <a:r>
              <a:rPr lang="en-US" sz="1800" dirty="0">
                <a:solidFill>
                  <a:schemeClr val="bg1"/>
                </a:solidFill>
                <a:latin typeface="+mn-lt"/>
                <a:cs typeface="Arial" charset="0"/>
              </a:rPr>
              <a:t> </a:t>
            </a:r>
            <a:r>
              <a:rPr lang="en-US" sz="1800" dirty="0" smtClean="0">
                <a:solidFill>
                  <a:schemeClr val="bg1"/>
                </a:solidFill>
                <a:latin typeface="+mn-lt"/>
                <a:cs typeface="Arial" charset="0"/>
              </a:rPr>
              <a:t>The current path length/area is smallest.</a:t>
            </a:r>
            <a:endParaRPr lang="en-US" sz="1800" dirty="0">
              <a:solidFill>
                <a:schemeClr val="bg1"/>
              </a:solidFill>
              <a:latin typeface="+mn-lt"/>
              <a:cs typeface="Arial" charset="0"/>
            </a:endParaRPr>
          </a:p>
        </p:txBody>
      </p:sp>
      <p:sp>
        <p:nvSpPr>
          <p:cNvPr id="21" name="TextBox 20"/>
          <p:cNvSpPr txBox="1"/>
          <p:nvPr/>
        </p:nvSpPr>
        <p:spPr>
          <a:xfrm>
            <a:off x="8009641" y="2154006"/>
            <a:ext cx="979755" cy="430887"/>
          </a:xfrm>
          <a:prstGeom prst="rect">
            <a:avLst/>
          </a:prstGeom>
          <a:solidFill>
            <a:srgbClr val="0070C0"/>
          </a:solidFill>
        </p:spPr>
        <p:txBody>
          <a:bodyPr wrap="none" rtlCol="0">
            <a:spAutoFit/>
          </a:bodyPr>
          <a:lstStyle/>
          <a:p>
            <a:r>
              <a:rPr lang="en-US" i="1" dirty="0" smtClean="0">
                <a:solidFill>
                  <a:schemeClr val="bg1"/>
                </a:solidFill>
              </a:rPr>
              <a:t>L</a:t>
            </a:r>
            <a:r>
              <a:rPr lang="en-US" i="1" baseline="-25000" dirty="0" smtClean="0">
                <a:solidFill>
                  <a:schemeClr val="bg1"/>
                </a:solidFill>
              </a:rPr>
              <a:t>PCB_IC</a:t>
            </a:r>
            <a:endParaRPr lang="en-US" i="1" baseline="-25000" dirty="0">
              <a:solidFill>
                <a:schemeClr val="bg1"/>
              </a:solidFill>
            </a:endParaRPr>
          </a:p>
        </p:txBody>
      </p:sp>
      <p:sp>
        <p:nvSpPr>
          <p:cNvPr id="23" name="TextBox 22"/>
          <p:cNvSpPr txBox="1"/>
          <p:nvPr/>
        </p:nvSpPr>
        <p:spPr>
          <a:xfrm>
            <a:off x="6872324" y="2640892"/>
            <a:ext cx="1043876" cy="430887"/>
          </a:xfrm>
          <a:prstGeom prst="rect">
            <a:avLst/>
          </a:prstGeom>
          <a:solidFill>
            <a:srgbClr val="7030A0"/>
          </a:solidFill>
        </p:spPr>
        <p:txBody>
          <a:bodyPr wrap="none" rtlCol="0">
            <a:spAutoFit/>
          </a:bodyPr>
          <a:lstStyle/>
          <a:p>
            <a:r>
              <a:rPr lang="en-US" i="1" dirty="0" smtClean="0">
                <a:solidFill>
                  <a:schemeClr val="bg1"/>
                </a:solidFill>
              </a:rPr>
              <a:t>L</a:t>
            </a:r>
            <a:r>
              <a:rPr lang="en-US" i="1" baseline="-25000" dirty="0" smtClean="0">
                <a:solidFill>
                  <a:schemeClr val="bg1"/>
                </a:solidFill>
              </a:rPr>
              <a:t>PCB_EQ</a:t>
            </a:r>
            <a:endParaRPr lang="en-US" i="1" baseline="-25000" dirty="0">
              <a:solidFill>
                <a:schemeClr val="bg1"/>
              </a:solidFill>
            </a:endParaRPr>
          </a:p>
        </p:txBody>
      </p:sp>
      <p:pic>
        <p:nvPicPr>
          <p:cNvPr id="2" name="Picture 1"/>
          <p:cNvPicPr>
            <a:picLocks noChangeAspect="1"/>
          </p:cNvPicPr>
          <p:nvPr/>
        </p:nvPicPr>
        <p:blipFill>
          <a:blip r:embed="rId8"/>
          <a:stretch>
            <a:fillRect/>
          </a:stretch>
        </p:blipFill>
        <p:spPr>
          <a:xfrm>
            <a:off x="4947225" y="4038955"/>
            <a:ext cx="4137712" cy="2071733"/>
          </a:xfrm>
          <a:prstGeom prst="rect">
            <a:avLst/>
          </a:prstGeom>
        </p:spPr>
      </p:pic>
      <p:sp>
        <p:nvSpPr>
          <p:cNvPr id="3" name="Rectangle 2"/>
          <p:cNvSpPr/>
          <p:nvPr/>
        </p:nvSpPr>
        <p:spPr bwMode="auto">
          <a:xfrm>
            <a:off x="740227" y="799098"/>
            <a:ext cx="1956391" cy="4238616"/>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cxnSp>
        <p:nvCxnSpPr>
          <p:cNvPr id="5" name="Straight Connector 4"/>
          <p:cNvCxnSpPr/>
          <p:nvPr/>
        </p:nvCxnSpPr>
        <p:spPr bwMode="auto">
          <a:xfrm>
            <a:off x="740227" y="2177711"/>
            <a:ext cx="2066768" cy="0"/>
          </a:xfrm>
          <a:prstGeom prst="line">
            <a:avLst/>
          </a:prstGeom>
          <a:noFill/>
          <a:ln w="9525" cap="flat" cmpd="sng" algn="ctr">
            <a:solidFill>
              <a:schemeClr val="tx1"/>
            </a:solidFill>
            <a:prstDash val="solid"/>
            <a:round/>
            <a:headEnd type="none" w="med" len="med"/>
            <a:tailEnd type="none" w="med" len="med"/>
          </a:ln>
          <a:effectLst/>
        </p:spPr>
      </p:cxnSp>
      <p:cxnSp>
        <p:nvCxnSpPr>
          <p:cNvPr id="25" name="Straight Connector 24"/>
          <p:cNvCxnSpPr/>
          <p:nvPr/>
        </p:nvCxnSpPr>
        <p:spPr bwMode="auto">
          <a:xfrm>
            <a:off x="740227" y="3699225"/>
            <a:ext cx="2066768" cy="0"/>
          </a:xfrm>
          <a:prstGeom prst="line">
            <a:avLst/>
          </a:prstGeom>
          <a:noFill/>
          <a:ln w="9525" cap="flat" cmpd="sng" algn="ctr">
            <a:solidFill>
              <a:schemeClr val="tx1"/>
            </a:solidFill>
            <a:prstDash val="solid"/>
            <a:round/>
            <a:headEnd type="none" w="med" len="med"/>
            <a:tailEnd type="none" w="med" len="med"/>
          </a:ln>
          <a:effectLst/>
        </p:spPr>
      </p:cxnSp>
    </p:spTree>
    <p:extLst>
      <p:ext uri="{BB962C8B-B14F-4D97-AF65-F5344CB8AC3E}">
        <p14:creationId xmlns:p14="http://schemas.microsoft.com/office/powerpoint/2010/main" val="226828848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4"/>
          <p:cNvSpPr>
            <a:spLocks noGrp="1"/>
          </p:cNvSpPr>
          <p:nvPr>
            <p:ph type="title"/>
          </p:nvPr>
        </p:nvSpPr>
        <p:spPr>
          <a:xfrm>
            <a:off x="1677761" y="144375"/>
            <a:ext cx="7200900" cy="603679"/>
          </a:xfrm>
        </p:spPr>
        <p:txBody>
          <a:bodyPr/>
          <a:lstStyle/>
          <a:p>
            <a:r>
              <a:rPr lang="en-US" dirty="0" smtClean="0"/>
              <a:t>Capacitor Location – Top, Bottom, at IC</a:t>
            </a:r>
          </a:p>
        </p:txBody>
      </p:sp>
      <p:grpSp>
        <p:nvGrpSpPr>
          <p:cNvPr id="10" name="Group 9"/>
          <p:cNvGrpSpPr/>
          <p:nvPr/>
        </p:nvGrpSpPr>
        <p:grpSpPr>
          <a:xfrm>
            <a:off x="5043884" y="3646062"/>
            <a:ext cx="3945512" cy="3292665"/>
            <a:chOff x="4470400" y="694145"/>
            <a:chExt cx="4033838" cy="3422243"/>
          </a:xfrm>
        </p:grpSpPr>
        <p:pic>
          <p:nvPicPr>
            <p:cNvPr id="28681" name="Picture 3"/>
            <p:cNvPicPr>
              <a:picLocks noChangeAspect="1" noChangeArrowheads="1"/>
            </p:cNvPicPr>
            <p:nvPr/>
          </p:nvPicPr>
          <p:blipFill>
            <a:blip r:embed="rId4" cstate="print"/>
            <a:srcRect/>
            <a:stretch>
              <a:fillRect/>
            </a:stretch>
          </p:blipFill>
          <p:spPr bwMode="auto">
            <a:xfrm>
              <a:off x="4470400" y="758825"/>
              <a:ext cx="4033838" cy="3357563"/>
            </a:xfrm>
            <a:prstGeom prst="rect">
              <a:avLst/>
            </a:prstGeom>
            <a:noFill/>
            <a:ln w="9525">
              <a:noFill/>
              <a:miter lim="800000"/>
              <a:headEnd/>
              <a:tailEnd/>
            </a:ln>
            <a:effectLst/>
          </p:spPr>
        </p:pic>
        <p:sp>
          <p:nvSpPr>
            <p:cNvPr id="115" name="Oval 468"/>
            <p:cNvSpPr>
              <a:spLocks noChangeArrowheads="1"/>
            </p:cNvSpPr>
            <p:nvPr/>
          </p:nvSpPr>
          <p:spPr bwMode="auto">
            <a:xfrm>
              <a:off x="7356475" y="1492250"/>
              <a:ext cx="903288" cy="830263"/>
            </a:xfrm>
            <a:prstGeom prst="ellipse">
              <a:avLst/>
            </a:prstGeom>
            <a:noFill/>
            <a:ln w="38100">
              <a:solidFill>
                <a:srgbClr val="0070C0"/>
              </a:solidFill>
              <a:round/>
              <a:headEnd/>
              <a:tailEnd/>
            </a:ln>
          </p:spPr>
          <p:txBody>
            <a:bodyPr wrap="none" anchor="ctr"/>
            <a:lstStyle/>
            <a:p>
              <a:pPr>
                <a:defRPr/>
              </a:pPr>
              <a:endParaRPr lang="en-US">
                <a:latin typeface="+mn-lt"/>
                <a:cs typeface="Arial" charset="0"/>
              </a:endParaRPr>
            </a:p>
          </p:txBody>
        </p:sp>
        <p:sp>
          <p:nvSpPr>
            <p:cNvPr id="119" name="TextBox 118"/>
            <p:cNvSpPr txBox="1"/>
            <p:nvPr/>
          </p:nvSpPr>
          <p:spPr>
            <a:xfrm>
              <a:off x="6244293" y="2895612"/>
              <a:ext cx="1067245" cy="447844"/>
            </a:xfrm>
            <a:prstGeom prst="rect">
              <a:avLst/>
            </a:prstGeom>
            <a:solidFill>
              <a:srgbClr val="7030A0"/>
            </a:solidFill>
          </p:spPr>
          <p:txBody>
            <a:bodyPr wrap="none" rtlCol="0">
              <a:spAutoFit/>
            </a:bodyPr>
            <a:lstStyle/>
            <a:p>
              <a:r>
                <a:rPr lang="en-US" i="1" dirty="0" smtClean="0">
                  <a:solidFill>
                    <a:schemeClr val="bg1"/>
                  </a:solidFill>
                </a:rPr>
                <a:t>L</a:t>
              </a:r>
              <a:r>
                <a:rPr lang="en-US" i="1" baseline="-25000" dirty="0" smtClean="0">
                  <a:solidFill>
                    <a:schemeClr val="bg1"/>
                  </a:solidFill>
                </a:rPr>
                <a:t>PCB_EQ</a:t>
              </a:r>
              <a:endParaRPr lang="en-US" i="1" baseline="-25000" dirty="0">
                <a:solidFill>
                  <a:schemeClr val="bg1"/>
                </a:solidFill>
              </a:endParaRPr>
            </a:p>
          </p:txBody>
        </p:sp>
        <p:sp>
          <p:nvSpPr>
            <p:cNvPr id="122" name="Oval 468"/>
            <p:cNvSpPr>
              <a:spLocks noChangeArrowheads="1"/>
            </p:cNvSpPr>
            <p:nvPr/>
          </p:nvSpPr>
          <p:spPr bwMode="auto">
            <a:xfrm rot="19946570">
              <a:off x="6139198" y="2003425"/>
              <a:ext cx="1157287" cy="898525"/>
            </a:xfrm>
            <a:prstGeom prst="ellipse">
              <a:avLst/>
            </a:prstGeom>
            <a:noFill/>
            <a:ln w="38100">
              <a:solidFill>
                <a:srgbClr val="7030A0"/>
              </a:solidFill>
              <a:round/>
              <a:headEnd/>
              <a:tailEnd/>
            </a:ln>
          </p:spPr>
          <p:txBody>
            <a:bodyPr wrap="none" anchor="ctr"/>
            <a:lstStyle/>
            <a:p>
              <a:pPr>
                <a:defRPr/>
              </a:pPr>
              <a:endParaRPr lang="en-US">
                <a:latin typeface="+mn-lt"/>
                <a:cs typeface="Arial" charset="0"/>
              </a:endParaRPr>
            </a:p>
          </p:txBody>
        </p:sp>
        <p:sp>
          <p:nvSpPr>
            <p:cNvPr id="125" name="Rectangle 124"/>
            <p:cNvSpPr/>
            <p:nvPr/>
          </p:nvSpPr>
          <p:spPr bwMode="auto">
            <a:xfrm>
              <a:off x="5564396" y="748169"/>
              <a:ext cx="539082" cy="323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126" name="Object 3"/>
            <p:cNvGraphicFramePr>
              <a:graphicFrameLocks noChangeAspect="1"/>
            </p:cNvGraphicFramePr>
            <p:nvPr>
              <p:extLst/>
            </p:nvPr>
          </p:nvGraphicFramePr>
          <p:xfrm>
            <a:off x="5637786" y="694145"/>
            <a:ext cx="487363" cy="338137"/>
          </p:xfrm>
          <a:graphic>
            <a:graphicData uri="http://schemas.openxmlformats.org/presentationml/2006/ole">
              <mc:AlternateContent xmlns:mc="http://schemas.openxmlformats.org/markup-compatibility/2006">
                <mc:Choice xmlns:v="urn:schemas-microsoft-com:vml" Requires="v">
                  <p:oleObj spid="_x0000_s1861736" name="Equation" r:id="rId5" imgW="330120" imgH="228600" progId="Equation.DSMT4">
                    <p:embed/>
                  </p:oleObj>
                </mc:Choice>
                <mc:Fallback>
                  <p:oleObj name="Equation" r:id="rId5" imgW="330120" imgH="228600" progId="Equation.DSMT4">
                    <p:embed/>
                    <p:pic>
                      <p:nvPicPr>
                        <p:cNvPr id="0" name=""/>
                        <p:cNvPicPr>
                          <a:picLocks noChangeAspect="1" noChangeArrowheads="1"/>
                        </p:cNvPicPr>
                        <p:nvPr/>
                      </p:nvPicPr>
                      <p:blipFill>
                        <a:blip r:embed="rId6"/>
                        <a:srcRect/>
                        <a:stretch>
                          <a:fillRect/>
                        </a:stretch>
                      </p:blipFill>
                      <p:spPr bwMode="auto">
                        <a:xfrm>
                          <a:off x="5637786" y="694145"/>
                          <a:ext cx="487363" cy="338137"/>
                        </a:xfrm>
                        <a:prstGeom prst="rect">
                          <a:avLst/>
                        </a:prstGeom>
                        <a:noFill/>
                        <a:extLst/>
                      </p:spPr>
                    </p:pic>
                  </p:oleObj>
                </mc:Fallback>
              </mc:AlternateContent>
            </a:graphicData>
          </a:graphic>
        </p:graphicFrame>
      </p:grpSp>
      <p:pic>
        <p:nvPicPr>
          <p:cNvPr id="11" name="Picture 10"/>
          <p:cNvPicPr>
            <a:picLocks noChangeAspect="1"/>
          </p:cNvPicPr>
          <p:nvPr/>
        </p:nvPicPr>
        <p:blipFill>
          <a:blip r:embed="rId7"/>
          <a:stretch>
            <a:fillRect/>
          </a:stretch>
        </p:blipFill>
        <p:spPr>
          <a:xfrm>
            <a:off x="247587" y="748054"/>
            <a:ext cx="4604097" cy="4647451"/>
          </a:xfrm>
          <a:prstGeom prst="rect">
            <a:avLst/>
          </a:prstGeom>
        </p:spPr>
      </p:pic>
      <p:sp>
        <p:nvSpPr>
          <p:cNvPr id="22" name="TextBox 21"/>
          <p:cNvSpPr txBox="1"/>
          <p:nvPr/>
        </p:nvSpPr>
        <p:spPr>
          <a:xfrm>
            <a:off x="8129202" y="5122576"/>
            <a:ext cx="979755" cy="430887"/>
          </a:xfrm>
          <a:prstGeom prst="rect">
            <a:avLst/>
          </a:prstGeom>
          <a:solidFill>
            <a:srgbClr val="0070C0"/>
          </a:solidFill>
        </p:spPr>
        <p:txBody>
          <a:bodyPr wrap="none" rtlCol="0">
            <a:spAutoFit/>
          </a:bodyPr>
          <a:lstStyle/>
          <a:p>
            <a:r>
              <a:rPr lang="en-US" i="1" dirty="0" smtClean="0">
                <a:solidFill>
                  <a:schemeClr val="bg1"/>
                </a:solidFill>
              </a:rPr>
              <a:t>L</a:t>
            </a:r>
            <a:r>
              <a:rPr lang="en-US" i="1" baseline="-25000" dirty="0" smtClean="0">
                <a:solidFill>
                  <a:schemeClr val="bg1"/>
                </a:solidFill>
              </a:rPr>
              <a:t>PCB_IC</a:t>
            </a:r>
            <a:endParaRPr lang="en-US" i="1" baseline="-25000" dirty="0">
              <a:solidFill>
                <a:schemeClr val="bg1"/>
              </a:solidFill>
            </a:endParaRPr>
          </a:p>
        </p:txBody>
      </p:sp>
      <p:sp>
        <p:nvSpPr>
          <p:cNvPr id="3" name="Rectangle 2"/>
          <p:cNvSpPr/>
          <p:nvPr/>
        </p:nvSpPr>
        <p:spPr bwMode="auto">
          <a:xfrm>
            <a:off x="2878928" y="768829"/>
            <a:ext cx="2065212" cy="4353747"/>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24" name="Picture 23"/>
          <p:cNvPicPr>
            <a:picLocks noChangeAspect="1"/>
          </p:cNvPicPr>
          <p:nvPr/>
        </p:nvPicPr>
        <p:blipFill>
          <a:blip r:embed="rId8"/>
          <a:stretch>
            <a:fillRect/>
          </a:stretch>
        </p:blipFill>
        <p:spPr>
          <a:xfrm>
            <a:off x="4021950" y="1006507"/>
            <a:ext cx="4579467" cy="2292918"/>
          </a:xfrm>
          <a:prstGeom prst="rect">
            <a:avLst/>
          </a:prstGeom>
        </p:spPr>
      </p:pic>
      <p:sp>
        <p:nvSpPr>
          <p:cNvPr id="25" name="TextBox 24"/>
          <p:cNvSpPr txBox="1"/>
          <p:nvPr/>
        </p:nvSpPr>
        <p:spPr>
          <a:xfrm>
            <a:off x="126759" y="5490223"/>
            <a:ext cx="4817381" cy="1446550"/>
          </a:xfrm>
          <a:prstGeom prst="rect">
            <a:avLst/>
          </a:prstGeom>
          <a:noFill/>
        </p:spPr>
        <p:txBody>
          <a:bodyPr wrap="square" rtlCol="0">
            <a:spAutoFit/>
          </a:bodyPr>
          <a:lstStyle/>
          <a:p>
            <a:pPr marL="404813" indent="-404813" algn="l">
              <a:spcBef>
                <a:spcPts val="0"/>
              </a:spcBef>
            </a:pPr>
            <a:r>
              <a:rPr lang="en-US" dirty="0" smtClean="0"/>
              <a:t>Q:  Why are there only two curves in the mid-frequency range and what do they correspond to? Explain the differences.</a:t>
            </a:r>
          </a:p>
        </p:txBody>
      </p:sp>
    </p:spTree>
    <p:extLst>
      <p:ext uri="{BB962C8B-B14F-4D97-AF65-F5344CB8AC3E}">
        <p14:creationId xmlns:p14="http://schemas.microsoft.com/office/powerpoint/2010/main" val="219672768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64104" y="13611"/>
            <a:ext cx="7579895" cy="842731"/>
          </a:xfrm>
        </p:spPr>
        <p:txBody>
          <a:bodyPr/>
          <a:lstStyle/>
          <a:p>
            <a:r>
              <a:rPr lang="en-US" i="1" dirty="0" smtClean="0"/>
              <a:t>L</a:t>
            </a:r>
            <a:r>
              <a:rPr lang="en-US" i="1" baseline="-25000" dirty="0" smtClean="0"/>
              <a:t>EQ</a:t>
            </a:r>
            <a:r>
              <a:rPr lang="en-US" dirty="0" smtClean="0"/>
              <a:t> – Power Plane Location and </a:t>
            </a:r>
            <a:r>
              <a:rPr lang="en-US" dirty="0" err="1" smtClean="0"/>
              <a:t>Decaps</a:t>
            </a:r>
            <a:endParaRPr lang="en-US" dirty="0"/>
          </a:p>
        </p:txBody>
      </p:sp>
      <p:grpSp>
        <p:nvGrpSpPr>
          <p:cNvPr id="10" name="Group 9"/>
          <p:cNvGrpSpPr/>
          <p:nvPr/>
        </p:nvGrpSpPr>
        <p:grpSpPr>
          <a:xfrm>
            <a:off x="528768" y="856342"/>
            <a:ext cx="8018971" cy="1939914"/>
            <a:chOff x="666993" y="1430607"/>
            <a:chExt cx="8018971" cy="1939914"/>
          </a:xfrm>
        </p:grpSpPr>
        <p:pic>
          <p:nvPicPr>
            <p:cNvPr id="3" name="Picture 2"/>
            <p:cNvPicPr>
              <a:picLocks noChangeAspect="1"/>
            </p:cNvPicPr>
            <p:nvPr/>
          </p:nvPicPr>
          <p:blipFill>
            <a:blip r:embed="rId4"/>
            <a:stretch>
              <a:fillRect/>
            </a:stretch>
          </p:blipFill>
          <p:spPr>
            <a:xfrm>
              <a:off x="666993" y="1549111"/>
              <a:ext cx="7762675" cy="1821410"/>
            </a:xfrm>
            <a:prstGeom prst="rect">
              <a:avLst/>
            </a:prstGeom>
          </p:spPr>
        </p:pic>
        <p:sp>
          <p:nvSpPr>
            <p:cNvPr id="4" name="TextBox 3"/>
            <p:cNvSpPr txBox="1"/>
            <p:nvPr/>
          </p:nvSpPr>
          <p:spPr>
            <a:xfrm>
              <a:off x="3343512" y="1431606"/>
              <a:ext cx="2409635" cy="430887"/>
            </a:xfrm>
            <a:prstGeom prst="rect">
              <a:avLst/>
            </a:prstGeom>
            <a:solidFill>
              <a:schemeClr val="bg1"/>
            </a:solidFill>
          </p:spPr>
          <p:txBody>
            <a:bodyPr wrap="none" rtlCol="0">
              <a:spAutoFit/>
            </a:bodyPr>
            <a:lstStyle/>
            <a:p>
              <a:r>
                <a:rPr lang="en-US" dirty="0" smtClean="0"/>
                <a:t>Power planes – top </a:t>
              </a:r>
              <a:endParaRPr lang="en-US" dirty="0"/>
            </a:p>
          </p:txBody>
        </p:sp>
        <p:sp>
          <p:nvSpPr>
            <p:cNvPr id="31" name="TextBox 30"/>
            <p:cNvSpPr txBox="1"/>
            <p:nvPr/>
          </p:nvSpPr>
          <p:spPr>
            <a:xfrm>
              <a:off x="712782" y="1435812"/>
              <a:ext cx="2488182" cy="430887"/>
            </a:xfrm>
            <a:prstGeom prst="rect">
              <a:avLst/>
            </a:prstGeom>
            <a:solidFill>
              <a:schemeClr val="bg1"/>
            </a:solidFill>
          </p:spPr>
          <p:txBody>
            <a:bodyPr wrap="none" rtlCol="0">
              <a:spAutoFit/>
            </a:bodyPr>
            <a:lstStyle/>
            <a:p>
              <a:r>
                <a:rPr lang="en-US" dirty="0" smtClean="0"/>
                <a:t>Power planes – mid </a:t>
              </a:r>
              <a:endParaRPr lang="en-US" dirty="0"/>
            </a:p>
          </p:txBody>
        </p:sp>
        <p:sp>
          <p:nvSpPr>
            <p:cNvPr id="32" name="TextBox 31"/>
            <p:cNvSpPr txBox="1"/>
            <p:nvPr/>
          </p:nvSpPr>
          <p:spPr>
            <a:xfrm>
              <a:off x="5837107" y="1430607"/>
              <a:ext cx="2848857" cy="430887"/>
            </a:xfrm>
            <a:prstGeom prst="rect">
              <a:avLst/>
            </a:prstGeom>
            <a:solidFill>
              <a:schemeClr val="bg1"/>
            </a:solidFill>
          </p:spPr>
          <p:txBody>
            <a:bodyPr wrap="none" rtlCol="0">
              <a:spAutoFit/>
            </a:bodyPr>
            <a:lstStyle/>
            <a:p>
              <a:r>
                <a:rPr lang="en-US" dirty="0" smtClean="0"/>
                <a:t>Power planes – bottom</a:t>
              </a:r>
              <a:endParaRPr lang="en-US" dirty="0"/>
            </a:p>
          </p:txBody>
        </p:sp>
        <p:sp>
          <p:nvSpPr>
            <p:cNvPr id="5" name="Rectangle 4"/>
            <p:cNvSpPr/>
            <p:nvPr/>
          </p:nvSpPr>
          <p:spPr bwMode="auto">
            <a:xfrm>
              <a:off x="988828" y="2030819"/>
              <a:ext cx="893135" cy="606055"/>
            </a:xfrm>
            <a:prstGeom prst="rect">
              <a:avLst/>
            </a:prstGeom>
            <a:noFill/>
            <a:ln w="28575" cap="flat" cmpd="sng" algn="ctr">
              <a:solidFill>
                <a:srgbClr val="0033CC"/>
              </a:solidFill>
              <a:prstDash val="sysDot"/>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3" name="Rectangle 32"/>
            <p:cNvSpPr/>
            <p:nvPr/>
          </p:nvSpPr>
          <p:spPr bwMode="auto">
            <a:xfrm>
              <a:off x="2307830" y="2030819"/>
              <a:ext cx="754348" cy="606055"/>
            </a:xfrm>
            <a:prstGeom prst="rect">
              <a:avLst/>
            </a:prstGeom>
            <a:noFill/>
            <a:ln w="28575" cap="flat" cmpd="sng" algn="ctr">
              <a:solidFill>
                <a:srgbClr val="0033CC"/>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6" name="Rectangle 5"/>
            <p:cNvSpPr/>
            <p:nvPr/>
          </p:nvSpPr>
          <p:spPr bwMode="auto">
            <a:xfrm>
              <a:off x="1903226" y="2583709"/>
              <a:ext cx="351439" cy="106326"/>
            </a:xfrm>
            <a:prstGeom prst="rect">
              <a:avLst/>
            </a:prstGeom>
            <a:noFill/>
            <a:ln w="28575" cap="flat" cmpd="sng" algn="ctr">
              <a:solidFill>
                <a:srgbClr val="0033CC"/>
              </a:solidFill>
              <a:prstDash val="sysDot"/>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7" name="Rectangle 6"/>
            <p:cNvSpPr/>
            <p:nvPr/>
          </p:nvSpPr>
          <p:spPr bwMode="auto">
            <a:xfrm>
              <a:off x="6113721" y="2030819"/>
              <a:ext cx="956930" cy="1265274"/>
            </a:xfrm>
            <a:prstGeom prst="rect">
              <a:avLst/>
            </a:prstGeom>
            <a:noFill/>
            <a:ln w="28575" cap="flat" cmpd="sng" algn="ctr">
              <a:solidFill>
                <a:schemeClr val="tx1"/>
              </a:solidFill>
              <a:prstDash val="sysDot"/>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39" name="Rectangle 38"/>
            <p:cNvSpPr/>
            <p:nvPr/>
          </p:nvSpPr>
          <p:spPr bwMode="auto">
            <a:xfrm>
              <a:off x="7494001" y="2057398"/>
              <a:ext cx="661171" cy="1265274"/>
            </a:xfrm>
            <a:prstGeom prst="rect">
              <a:avLst/>
            </a:prstGeom>
            <a:noFill/>
            <a:ln w="28575" cap="flat" cmpd="sng" algn="ctr">
              <a:solidFill>
                <a:schemeClr val="tx1"/>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0" name="Rectangle 39"/>
            <p:cNvSpPr/>
            <p:nvPr/>
          </p:nvSpPr>
          <p:spPr bwMode="auto">
            <a:xfrm>
              <a:off x="7106606" y="3242928"/>
              <a:ext cx="351439" cy="106326"/>
            </a:xfrm>
            <a:prstGeom prst="rect">
              <a:avLst/>
            </a:prstGeom>
            <a:noFill/>
            <a:ln w="28575" cap="flat" cmpd="sng" algn="ctr">
              <a:solidFill>
                <a:schemeClr val="tx1"/>
              </a:solidFill>
              <a:prstDash val="sysDot"/>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9" name="Rectangle 8"/>
            <p:cNvSpPr/>
            <p:nvPr/>
          </p:nvSpPr>
          <p:spPr bwMode="auto">
            <a:xfrm>
              <a:off x="3508745" y="2030819"/>
              <a:ext cx="987870" cy="116958"/>
            </a:xfrm>
            <a:prstGeom prst="rect">
              <a:avLst/>
            </a:prstGeom>
            <a:noFill/>
            <a:ln w="28575" cap="flat" cmpd="sng" algn="ctr">
              <a:solidFill>
                <a:srgbClr val="FF0000"/>
              </a:solidFill>
              <a:prstDash val="sysDot"/>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2" name="Rectangle 41"/>
            <p:cNvSpPr/>
            <p:nvPr/>
          </p:nvSpPr>
          <p:spPr bwMode="auto">
            <a:xfrm>
              <a:off x="4765277" y="2041002"/>
              <a:ext cx="925094" cy="106775"/>
            </a:xfrm>
            <a:prstGeom prst="rect">
              <a:avLst/>
            </a:prstGeom>
            <a:noFill/>
            <a:ln w="28575" cap="flat" cmpd="sng" algn="ctr">
              <a:solidFill>
                <a:srgbClr val="FF0000"/>
              </a:solidFill>
              <a:prstDash val="sysDot"/>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43" name="Rectangle 42"/>
            <p:cNvSpPr/>
            <p:nvPr/>
          </p:nvSpPr>
          <p:spPr bwMode="auto">
            <a:xfrm>
              <a:off x="4460990" y="2094614"/>
              <a:ext cx="351439" cy="106326"/>
            </a:xfrm>
            <a:prstGeom prst="rect">
              <a:avLst/>
            </a:prstGeom>
            <a:noFill/>
            <a:ln w="28575" cap="flat" cmpd="sng" algn="ctr">
              <a:solidFill>
                <a:srgbClr val="FF0000"/>
              </a:solidFill>
              <a:prstDash val="sysDot"/>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grpSp>
      <p:pic>
        <p:nvPicPr>
          <p:cNvPr id="45" name="Picture 3"/>
          <p:cNvPicPr>
            <a:picLocks noChangeAspect="1" noChangeArrowheads="1"/>
          </p:cNvPicPr>
          <p:nvPr/>
        </p:nvPicPr>
        <p:blipFill>
          <a:blip r:embed="rId5" cstate="print"/>
          <a:srcRect/>
          <a:stretch>
            <a:fillRect/>
          </a:stretch>
        </p:blipFill>
        <p:spPr bwMode="auto">
          <a:xfrm>
            <a:off x="0" y="2960376"/>
            <a:ext cx="3773487" cy="2892425"/>
          </a:xfrm>
          <a:prstGeom prst="rect">
            <a:avLst/>
          </a:prstGeom>
          <a:noFill/>
          <a:ln w="9525">
            <a:noFill/>
            <a:miter lim="800000"/>
            <a:headEnd/>
            <a:tailEnd/>
          </a:ln>
          <a:effectLst/>
        </p:spPr>
      </p:pic>
      <p:sp>
        <p:nvSpPr>
          <p:cNvPr id="46" name="Oval 468"/>
          <p:cNvSpPr>
            <a:spLocks noChangeArrowheads="1"/>
          </p:cNvSpPr>
          <p:nvPr/>
        </p:nvSpPr>
        <p:spPr bwMode="auto">
          <a:xfrm rot="19946570">
            <a:off x="1454150" y="4135126"/>
            <a:ext cx="1157287" cy="898525"/>
          </a:xfrm>
          <a:prstGeom prst="ellipse">
            <a:avLst/>
          </a:prstGeom>
          <a:noFill/>
          <a:ln w="38100">
            <a:solidFill>
              <a:srgbClr val="7030A0"/>
            </a:solidFill>
            <a:round/>
            <a:headEnd/>
            <a:tailEnd/>
          </a:ln>
        </p:spPr>
        <p:txBody>
          <a:bodyPr wrap="none" anchor="ctr"/>
          <a:lstStyle/>
          <a:p>
            <a:pPr>
              <a:defRPr/>
            </a:pPr>
            <a:endParaRPr lang="en-US">
              <a:latin typeface="+mn-lt"/>
              <a:cs typeface="Arial" charset="0"/>
            </a:endParaRPr>
          </a:p>
        </p:txBody>
      </p:sp>
      <p:sp>
        <p:nvSpPr>
          <p:cNvPr id="47" name="Oval 468"/>
          <p:cNvSpPr>
            <a:spLocks noChangeArrowheads="1"/>
          </p:cNvSpPr>
          <p:nvPr/>
        </p:nvSpPr>
        <p:spPr bwMode="auto">
          <a:xfrm rot="19946570">
            <a:off x="2951162" y="3523939"/>
            <a:ext cx="1041400" cy="896937"/>
          </a:xfrm>
          <a:prstGeom prst="ellipse">
            <a:avLst/>
          </a:prstGeom>
          <a:noFill/>
          <a:ln w="38100">
            <a:solidFill>
              <a:srgbClr val="0070C0"/>
            </a:solidFill>
            <a:round/>
            <a:headEnd/>
            <a:tailEnd/>
          </a:ln>
        </p:spPr>
        <p:txBody>
          <a:bodyPr wrap="none" anchor="ctr"/>
          <a:lstStyle/>
          <a:p>
            <a:pPr>
              <a:defRPr/>
            </a:pPr>
            <a:endParaRPr lang="en-US">
              <a:latin typeface="+mn-lt"/>
              <a:cs typeface="Arial" charset="0"/>
            </a:endParaRPr>
          </a:p>
        </p:txBody>
      </p:sp>
      <p:sp>
        <p:nvSpPr>
          <p:cNvPr id="48" name="TextBox 6"/>
          <p:cNvSpPr txBox="1">
            <a:spLocks noChangeArrowheads="1"/>
          </p:cNvSpPr>
          <p:nvPr/>
        </p:nvSpPr>
        <p:spPr bwMode="auto">
          <a:xfrm>
            <a:off x="573087" y="3284226"/>
            <a:ext cx="1622425" cy="261938"/>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at Top</a:t>
            </a:r>
          </a:p>
        </p:txBody>
      </p:sp>
      <p:sp>
        <p:nvSpPr>
          <p:cNvPr id="49" name="TextBox 691"/>
          <p:cNvSpPr txBox="1">
            <a:spLocks noChangeArrowheads="1"/>
          </p:cNvSpPr>
          <p:nvPr/>
        </p:nvSpPr>
        <p:spPr bwMode="auto">
          <a:xfrm>
            <a:off x="573087" y="3541401"/>
            <a:ext cx="1622425" cy="261938"/>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Middle</a:t>
            </a:r>
          </a:p>
        </p:txBody>
      </p:sp>
      <p:sp>
        <p:nvSpPr>
          <p:cNvPr id="50" name="TextBox 692"/>
          <p:cNvSpPr txBox="1">
            <a:spLocks noChangeArrowheads="1"/>
          </p:cNvSpPr>
          <p:nvPr/>
        </p:nvSpPr>
        <p:spPr bwMode="auto">
          <a:xfrm>
            <a:off x="573087" y="3803339"/>
            <a:ext cx="1622425" cy="261937"/>
          </a:xfrm>
          <a:prstGeom prst="rect">
            <a:avLst/>
          </a:prstGeom>
          <a:solidFill>
            <a:schemeClr val="bg1"/>
          </a:solidFill>
          <a:ln w="9525">
            <a:noFill/>
            <a:miter lim="800000"/>
            <a:headEnd/>
            <a:tailEnd/>
          </a:ln>
        </p:spPr>
        <p:txBody>
          <a:bodyPr>
            <a:spAutoFit/>
          </a:bodyPr>
          <a:lstStyle/>
          <a:p>
            <a:r>
              <a:rPr lang="en-US" sz="1100">
                <a:latin typeface="Times New Roman" pitchFamily="18" charset="0"/>
                <a:cs typeface="Times New Roman" pitchFamily="18" charset="0"/>
              </a:rPr>
              <a:t>      Power plane Bottom</a:t>
            </a:r>
          </a:p>
        </p:txBody>
      </p:sp>
      <p:cxnSp>
        <p:nvCxnSpPr>
          <p:cNvPr id="51" name="Straight Connector 50"/>
          <p:cNvCxnSpPr/>
          <p:nvPr/>
        </p:nvCxnSpPr>
        <p:spPr>
          <a:xfrm>
            <a:off x="566737" y="3414401"/>
            <a:ext cx="3048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66737" y="3666814"/>
            <a:ext cx="304800" cy="0"/>
          </a:xfrm>
          <a:prstGeom prst="line">
            <a:avLst/>
          </a:prstGeom>
          <a:ln w="381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55625" y="3947801"/>
            <a:ext cx="3048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p:cNvSpPr/>
          <p:nvPr/>
        </p:nvSpPr>
        <p:spPr bwMode="auto">
          <a:xfrm>
            <a:off x="1305969" y="2919689"/>
            <a:ext cx="539082" cy="32373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aphicFrame>
        <p:nvGraphicFramePr>
          <p:cNvPr id="57" name="Object 3"/>
          <p:cNvGraphicFramePr>
            <a:graphicFrameLocks noChangeAspect="1"/>
          </p:cNvGraphicFramePr>
          <p:nvPr>
            <p:extLst>
              <p:ext uri="{D42A27DB-BD31-4B8C-83A1-F6EECF244321}">
                <p14:modId xmlns:p14="http://schemas.microsoft.com/office/powerpoint/2010/main" val="2663888771"/>
              </p:ext>
            </p:extLst>
          </p:nvPr>
        </p:nvGraphicFramePr>
        <p:xfrm>
          <a:off x="1379359" y="2929461"/>
          <a:ext cx="487363" cy="338137"/>
        </p:xfrm>
        <a:graphic>
          <a:graphicData uri="http://schemas.openxmlformats.org/presentationml/2006/ole">
            <mc:AlternateContent xmlns:mc="http://schemas.openxmlformats.org/markup-compatibility/2006">
              <mc:Choice xmlns:v="urn:schemas-microsoft-com:vml" Requires="v">
                <p:oleObj spid="_x0000_s1862725" name="Equation" r:id="rId6" imgW="330120" imgH="228600" progId="Equation.DSMT4">
                  <p:embed/>
                </p:oleObj>
              </mc:Choice>
              <mc:Fallback>
                <p:oleObj name="Equation" r:id="rId6" imgW="330120" imgH="228600" progId="Equation.DSMT4">
                  <p:embed/>
                  <p:pic>
                    <p:nvPicPr>
                      <p:cNvPr id="0" name=""/>
                      <p:cNvPicPr>
                        <a:picLocks noChangeAspect="1" noChangeArrowheads="1"/>
                      </p:cNvPicPr>
                      <p:nvPr/>
                    </p:nvPicPr>
                    <p:blipFill>
                      <a:blip r:embed="rId7"/>
                      <a:srcRect/>
                      <a:stretch>
                        <a:fillRect/>
                      </a:stretch>
                    </p:blipFill>
                    <p:spPr bwMode="auto">
                      <a:xfrm>
                        <a:off x="1379359" y="2929461"/>
                        <a:ext cx="487363" cy="338137"/>
                      </a:xfrm>
                      <a:prstGeom prst="rect">
                        <a:avLst/>
                      </a:prstGeom>
                      <a:noFill/>
                      <a:extLst/>
                    </p:spPr>
                  </p:pic>
                </p:oleObj>
              </mc:Fallback>
            </mc:AlternateContent>
          </a:graphicData>
        </a:graphic>
      </p:graphicFrame>
      <p:sp>
        <p:nvSpPr>
          <p:cNvPr id="59" name="TextBox 58"/>
          <p:cNvSpPr txBox="1"/>
          <p:nvPr/>
        </p:nvSpPr>
        <p:spPr>
          <a:xfrm>
            <a:off x="2219685" y="4934551"/>
            <a:ext cx="1043876" cy="430887"/>
          </a:xfrm>
          <a:prstGeom prst="rect">
            <a:avLst/>
          </a:prstGeom>
          <a:solidFill>
            <a:srgbClr val="7030A0"/>
          </a:solidFill>
        </p:spPr>
        <p:txBody>
          <a:bodyPr wrap="none" rtlCol="0">
            <a:spAutoFit/>
          </a:bodyPr>
          <a:lstStyle/>
          <a:p>
            <a:r>
              <a:rPr lang="en-US" i="1" dirty="0" smtClean="0">
                <a:solidFill>
                  <a:schemeClr val="bg1"/>
                </a:solidFill>
              </a:rPr>
              <a:t>L</a:t>
            </a:r>
            <a:r>
              <a:rPr lang="en-US" i="1" baseline="-25000" dirty="0" smtClean="0">
                <a:solidFill>
                  <a:schemeClr val="bg1"/>
                </a:solidFill>
              </a:rPr>
              <a:t>PCB_EQ</a:t>
            </a:r>
            <a:endParaRPr lang="en-US" i="1" baseline="-25000" dirty="0">
              <a:solidFill>
                <a:schemeClr val="bg1"/>
              </a:solidFill>
            </a:endParaRPr>
          </a:p>
        </p:txBody>
      </p:sp>
      <p:sp>
        <p:nvSpPr>
          <p:cNvPr id="60" name="TextBox 59"/>
          <p:cNvSpPr txBox="1"/>
          <p:nvPr/>
        </p:nvSpPr>
        <p:spPr>
          <a:xfrm>
            <a:off x="3161210" y="3081556"/>
            <a:ext cx="979755" cy="430887"/>
          </a:xfrm>
          <a:prstGeom prst="rect">
            <a:avLst/>
          </a:prstGeom>
          <a:solidFill>
            <a:srgbClr val="0070C0"/>
          </a:solidFill>
        </p:spPr>
        <p:txBody>
          <a:bodyPr wrap="none" rtlCol="0">
            <a:spAutoFit/>
          </a:bodyPr>
          <a:lstStyle/>
          <a:p>
            <a:r>
              <a:rPr lang="en-US" i="1" dirty="0" smtClean="0">
                <a:solidFill>
                  <a:schemeClr val="bg1"/>
                </a:solidFill>
              </a:rPr>
              <a:t>L</a:t>
            </a:r>
            <a:r>
              <a:rPr lang="en-US" i="1" baseline="-25000" dirty="0" smtClean="0">
                <a:solidFill>
                  <a:schemeClr val="bg1"/>
                </a:solidFill>
              </a:rPr>
              <a:t>PCB_IC</a:t>
            </a:r>
            <a:endParaRPr lang="en-US" i="1" baseline="-25000" dirty="0">
              <a:solidFill>
                <a:schemeClr val="bg1"/>
              </a:solidFill>
            </a:endParaRPr>
          </a:p>
        </p:txBody>
      </p:sp>
      <p:pic>
        <p:nvPicPr>
          <p:cNvPr id="8" name="Picture 7"/>
          <p:cNvPicPr>
            <a:picLocks noChangeAspect="1"/>
          </p:cNvPicPr>
          <p:nvPr/>
        </p:nvPicPr>
        <p:blipFill>
          <a:blip r:embed="rId8"/>
          <a:stretch>
            <a:fillRect/>
          </a:stretch>
        </p:blipFill>
        <p:spPr>
          <a:xfrm>
            <a:off x="4546857" y="2797848"/>
            <a:ext cx="4048210" cy="2026800"/>
          </a:xfrm>
          <a:prstGeom prst="rect">
            <a:avLst/>
          </a:prstGeom>
        </p:spPr>
      </p:pic>
      <p:sp>
        <p:nvSpPr>
          <p:cNvPr id="34" name="TextBox 33"/>
          <p:cNvSpPr txBox="1"/>
          <p:nvPr/>
        </p:nvSpPr>
        <p:spPr>
          <a:xfrm>
            <a:off x="3864455" y="4932965"/>
            <a:ext cx="4817381" cy="1446550"/>
          </a:xfrm>
          <a:prstGeom prst="rect">
            <a:avLst/>
          </a:prstGeom>
          <a:noFill/>
        </p:spPr>
        <p:txBody>
          <a:bodyPr wrap="square" rtlCol="0">
            <a:spAutoFit/>
          </a:bodyPr>
          <a:lstStyle/>
          <a:p>
            <a:pPr algn="l">
              <a:spcBef>
                <a:spcPts val="0"/>
              </a:spcBef>
            </a:pPr>
            <a:r>
              <a:rPr lang="en-US" dirty="0" smtClean="0"/>
              <a:t>Consider the IC to have &gt;100 PWR pins (and associated GND return) such that LPCB IC is very small. And that many </a:t>
            </a:r>
            <a:r>
              <a:rPr lang="en-US" dirty="0" err="1" smtClean="0"/>
              <a:t>decaps</a:t>
            </a:r>
            <a:r>
              <a:rPr lang="en-US" dirty="0" smtClean="0"/>
              <a:t> can be added.</a:t>
            </a:r>
          </a:p>
        </p:txBody>
      </p:sp>
      <p:sp>
        <p:nvSpPr>
          <p:cNvPr id="35" name="TextBox 34"/>
          <p:cNvSpPr txBox="1"/>
          <p:nvPr/>
        </p:nvSpPr>
        <p:spPr>
          <a:xfrm>
            <a:off x="172243" y="5760961"/>
            <a:ext cx="3646728" cy="1107996"/>
          </a:xfrm>
          <a:prstGeom prst="rect">
            <a:avLst/>
          </a:prstGeom>
          <a:noFill/>
        </p:spPr>
        <p:txBody>
          <a:bodyPr wrap="square" rtlCol="0">
            <a:spAutoFit/>
          </a:bodyPr>
          <a:lstStyle/>
          <a:p>
            <a:pPr marL="404813" indent="-404813" algn="l">
              <a:spcBef>
                <a:spcPts val="0"/>
              </a:spcBef>
            </a:pPr>
            <a:r>
              <a:rPr lang="en-US" dirty="0" smtClean="0"/>
              <a:t>Q:  What limits the PDN impedance in each case above?</a:t>
            </a:r>
          </a:p>
        </p:txBody>
      </p:sp>
    </p:spTree>
    <p:extLst>
      <p:ext uri="{BB962C8B-B14F-4D97-AF65-F5344CB8AC3E}">
        <p14:creationId xmlns:p14="http://schemas.microsoft.com/office/powerpoint/2010/main" val="26885577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pic>
        <p:nvPicPr>
          <p:cNvPr id="3" name="Picture 2"/>
          <p:cNvPicPr>
            <a:picLocks noChangeAspect="1"/>
          </p:cNvPicPr>
          <p:nvPr/>
        </p:nvPicPr>
        <p:blipFill>
          <a:blip r:embed="rId2"/>
          <a:stretch>
            <a:fillRect/>
          </a:stretch>
        </p:blipFill>
        <p:spPr>
          <a:xfrm>
            <a:off x="1594882" y="3388613"/>
            <a:ext cx="6388563" cy="3469387"/>
          </a:xfrm>
          <a:prstGeom prst="rect">
            <a:avLst/>
          </a:prstGeom>
        </p:spPr>
      </p:pic>
      <p:pic>
        <p:nvPicPr>
          <p:cNvPr id="4" name="Picture 3"/>
          <p:cNvPicPr>
            <a:picLocks noChangeAspect="1"/>
          </p:cNvPicPr>
          <p:nvPr/>
        </p:nvPicPr>
        <p:blipFill>
          <a:blip r:embed="rId3"/>
          <a:stretch>
            <a:fillRect/>
          </a:stretch>
        </p:blipFill>
        <p:spPr>
          <a:xfrm>
            <a:off x="4231759" y="688388"/>
            <a:ext cx="4782870" cy="2394761"/>
          </a:xfrm>
          <a:prstGeom prst="rect">
            <a:avLst/>
          </a:prstGeom>
        </p:spPr>
      </p:pic>
      <p:sp>
        <p:nvSpPr>
          <p:cNvPr id="5" name="TextBox 4"/>
          <p:cNvSpPr txBox="1"/>
          <p:nvPr/>
        </p:nvSpPr>
        <p:spPr>
          <a:xfrm>
            <a:off x="244688" y="2868023"/>
            <a:ext cx="3843532" cy="769441"/>
          </a:xfrm>
          <a:prstGeom prst="rect">
            <a:avLst/>
          </a:prstGeom>
          <a:noFill/>
        </p:spPr>
        <p:txBody>
          <a:bodyPr wrap="square" rtlCol="0">
            <a:spAutoFit/>
          </a:bodyPr>
          <a:lstStyle/>
          <a:p>
            <a:pPr marL="339725" indent="-339725" algn="l"/>
            <a:r>
              <a:rPr lang="en-US" dirty="0" smtClean="0"/>
              <a:t>Q: What happens if the number of IC pins are doubled?</a:t>
            </a:r>
            <a:endParaRPr lang="en-US" dirty="0"/>
          </a:p>
        </p:txBody>
      </p:sp>
      <p:sp>
        <p:nvSpPr>
          <p:cNvPr id="6" name="TextBox 5"/>
          <p:cNvSpPr txBox="1"/>
          <p:nvPr/>
        </p:nvSpPr>
        <p:spPr>
          <a:xfrm>
            <a:off x="207474" y="993216"/>
            <a:ext cx="3917960" cy="2123658"/>
          </a:xfrm>
          <a:prstGeom prst="rect">
            <a:avLst/>
          </a:prstGeom>
          <a:noFill/>
        </p:spPr>
        <p:txBody>
          <a:bodyPr wrap="square" rtlCol="0">
            <a:spAutoFit/>
          </a:bodyPr>
          <a:lstStyle/>
          <a:p>
            <a:pPr marL="233363" indent="-233363" algn="l">
              <a:spcBef>
                <a:spcPts val="0"/>
              </a:spcBef>
              <a:buFont typeface="Arial" panose="020B0604020202020204" pitchFamily="34" charset="0"/>
              <a:buChar char="•"/>
            </a:pPr>
            <a:r>
              <a:rPr lang="en-US" dirty="0" smtClean="0"/>
              <a:t>18 layer PCB</a:t>
            </a:r>
          </a:p>
          <a:p>
            <a:pPr marL="233363" indent="-233363" algn="l">
              <a:spcBef>
                <a:spcPts val="0"/>
              </a:spcBef>
              <a:buFont typeface="Arial" panose="020B0604020202020204" pitchFamily="34" charset="0"/>
              <a:buChar char="•"/>
            </a:pPr>
            <a:r>
              <a:rPr lang="en-US" dirty="0" smtClean="0"/>
              <a:t>Layer 2 is the power layer</a:t>
            </a:r>
          </a:p>
          <a:p>
            <a:pPr marL="233363" indent="-233363" algn="l">
              <a:spcBef>
                <a:spcPts val="0"/>
              </a:spcBef>
              <a:buFont typeface="Arial" panose="020B0604020202020204" pitchFamily="34" charset="0"/>
              <a:buChar char="•"/>
            </a:pPr>
            <a:r>
              <a:rPr lang="en-US" dirty="0" smtClean="0"/>
              <a:t>45 power pins, 109 surrounding GND</a:t>
            </a:r>
          </a:p>
          <a:p>
            <a:pPr marL="233363" indent="-233363" algn="l">
              <a:spcBef>
                <a:spcPts val="0"/>
              </a:spcBef>
              <a:buFont typeface="Arial" panose="020B0604020202020204" pitchFamily="34" charset="0"/>
              <a:buChar char="•"/>
            </a:pPr>
            <a:r>
              <a:rPr lang="en-US" dirty="0" smtClean="0"/>
              <a:t>45 </a:t>
            </a:r>
            <a:r>
              <a:rPr lang="en-US" dirty="0" err="1" smtClean="0"/>
              <a:t>decaps</a:t>
            </a:r>
            <a:r>
              <a:rPr lang="en-US" dirty="0" smtClean="0"/>
              <a:t> under the IC</a:t>
            </a:r>
          </a:p>
          <a:p>
            <a:pPr marL="233363" indent="-233363" algn="l">
              <a:spcBef>
                <a:spcPts val="0"/>
              </a:spcBef>
              <a:buFont typeface="Arial" panose="020B0604020202020204" pitchFamily="34" charset="0"/>
              <a:buChar char="•"/>
            </a:pPr>
            <a:endParaRPr lang="en-US" dirty="0"/>
          </a:p>
        </p:txBody>
      </p:sp>
    </p:spTree>
    <p:extLst>
      <p:ext uri="{BB962C8B-B14F-4D97-AF65-F5344CB8AC3E}">
        <p14:creationId xmlns:p14="http://schemas.microsoft.com/office/powerpoint/2010/main" val="382386580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1925" y="971097"/>
            <a:ext cx="4171950" cy="5286828"/>
          </a:xfrm>
        </p:spPr>
        <p:txBody>
          <a:bodyPr/>
          <a:lstStyle/>
          <a:p>
            <a:r>
              <a:rPr lang="en-US" dirty="0" smtClean="0"/>
              <a:t>The Z</a:t>
            </a:r>
            <a:r>
              <a:rPr lang="en-US" baseline="-25000" dirty="0" smtClean="0"/>
              <a:t>PDN</a:t>
            </a:r>
            <a:r>
              <a:rPr lang="en-US" dirty="0" smtClean="0"/>
              <a:t> response can be related to the geometry, current path and associated inductance.</a:t>
            </a:r>
          </a:p>
          <a:p>
            <a:r>
              <a:rPr lang="en-US" dirty="0" smtClean="0"/>
              <a:t>The dominant component in the impedance equivalent circuit can be identified and used to explain the behavior of the PDN response, and to guide the PDN design.</a:t>
            </a:r>
            <a:endParaRPr lang="en-US" dirty="0"/>
          </a:p>
        </p:txBody>
      </p:sp>
      <p:sp>
        <p:nvSpPr>
          <p:cNvPr id="2" name="Title 1"/>
          <p:cNvSpPr>
            <a:spLocks noGrp="1"/>
          </p:cNvSpPr>
          <p:nvPr>
            <p:ph type="title"/>
          </p:nvPr>
        </p:nvSpPr>
        <p:spPr/>
        <p:txBody>
          <a:bodyPr/>
          <a:lstStyle/>
          <a:p>
            <a:r>
              <a:rPr lang="en-US" dirty="0" smtClean="0"/>
              <a:t>Key Points</a:t>
            </a:r>
            <a:endParaRPr lang="en-US" dirty="0"/>
          </a:p>
        </p:txBody>
      </p:sp>
      <p:pic>
        <p:nvPicPr>
          <p:cNvPr id="4" name="Picture 3"/>
          <p:cNvPicPr>
            <a:picLocks noChangeAspect="1"/>
          </p:cNvPicPr>
          <p:nvPr/>
        </p:nvPicPr>
        <p:blipFill>
          <a:blip r:embed="rId2"/>
          <a:stretch>
            <a:fillRect/>
          </a:stretch>
        </p:blipFill>
        <p:spPr>
          <a:xfrm>
            <a:off x="3907789" y="182549"/>
            <a:ext cx="2300303" cy="3596140"/>
          </a:xfrm>
          <a:prstGeom prst="rect">
            <a:avLst/>
          </a:prstGeom>
        </p:spPr>
      </p:pic>
      <p:pic>
        <p:nvPicPr>
          <p:cNvPr id="6" name="Picture 5"/>
          <p:cNvPicPr>
            <a:picLocks noChangeAspect="1"/>
          </p:cNvPicPr>
          <p:nvPr/>
        </p:nvPicPr>
        <p:blipFill>
          <a:blip r:embed="rId3"/>
          <a:stretch>
            <a:fillRect/>
          </a:stretch>
        </p:blipFill>
        <p:spPr>
          <a:xfrm>
            <a:off x="4046013" y="5009164"/>
            <a:ext cx="3212038" cy="1608065"/>
          </a:xfrm>
          <a:prstGeom prst="rect">
            <a:avLst/>
          </a:prstGeom>
        </p:spPr>
      </p:pic>
      <p:pic>
        <p:nvPicPr>
          <p:cNvPr id="7" name="Picture 6"/>
          <p:cNvPicPr>
            <a:picLocks noChangeAspect="1"/>
          </p:cNvPicPr>
          <p:nvPr/>
        </p:nvPicPr>
        <p:blipFill>
          <a:blip r:embed="rId4"/>
          <a:stretch>
            <a:fillRect/>
          </a:stretch>
        </p:blipFill>
        <p:spPr>
          <a:xfrm>
            <a:off x="6068855" y="2548213"/>
            <a:ext cx="3087268" cy="2480840"/>
          </a:xfrm>
          <a:prstGeom prst="rect">
            <a:avLst/>
          </a:prstGeom>
        </p:spPr>
      </p:pic>
    </p:spTree>
    <p:extLst>
      <p:ext uri="{BB962C8B-B14F-4D97-AF65-F5344CB8AC3E}">
        <p14:creationId xmlns:p14="http://schemas.microsoft.com/office/powerpoint/2010/main" val="18756496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sz="2400" dirty="0" smtClean="0">
                <a:solidFill>
                  <a:schemeClr val="bg1">
                    <a:lumMod val="75000"/>
                  </a:schemeClr>
                </a:solidFill>
              </a:rPr>
              <a:t>The PDN problem </a:t>
            </a:r>
          </a:p>
          <a:p>
            <a:pPr eaLnBrk="1" hangingPunct="1">
              <a:spcBef>
                <a:spcPts val="0"/>
              </a:spcBef>
            </a:pPr>
            <a:r>
              <a:rPr lang="en-US" sz="2400" dirty="0" smtClean="0">
                <a:solidFill>
                  <a:schemeClr val="bg1">
                    <a:lumMod val="75000"/>
                  </a:schemeClr>
                </a:solidFill>
              </a:rPr>
              <a:t>Noise on the PDN and an FPGA example</a:t>
            </a:r>
          </a:p>
          <a:p>
            <a:pPr eaLnBrk="1" hangingPunct="1">
              <a:spcBef>
                <a:spcPts val="0"/>
              </a:spcBef>
            </a:pPr>
            <a:r>
              <a:rPr lang="en-US" sz="2400" dirty="0" smtClean="0">
                <a:solidFill>
                  <a:schemeClr val="bg1">
                    <a:lumMod val="75000"/>
                  </a:schemeClr>
                </a:solidFill>
              </a:rPr>
              <a:t>PDN design considerations</a:t>
            </a:r>
          </a:p>
          <a:p>
            <a:pPr eaLnBrk="1" hangingPunct="1">
              <a:spcBef>
                <a:spcPts val="0"/>
              </a:spcBef>
            </a:pPr>
            <a:r>
              <a:rPr lang="en-US" sz="2400" dirty="0" smtClean="0">
                <a:solidFill>
                  <a:schemeClr val="bg1">
                    <a:lumMod val="75000"/>
                  </a:schemeClr>
                </a:solidFill>
              </a:rPr>
              <a:t>A couple of preliminary concepts</a:t>
            </a:r>
          </a:p>
          <a:p>
            <a:pPr eaLnBrk="1" hangingPunct="1">
              <a:spcBef>
                <a:spcPts val="0"/>
              </a:spcBef>
            </a:pPr>
            <a:r>
              <a:rPr lang="en-US" sz="2400" dirty="0" smtClean="0">
                <a:solidFill>
                  <a:schemeClr val="bg1">
                    <a:lumMod val="75000"/>
                  </a:schemeClr>
                </a:solidFill>
              </a:rPr>
              <a:t>Current and inductance physics</a:t>
            </a:r>
          </a:p>
          <a:p>
            <a:pPr eaLnBrk="1" hangingPunct="1">
              <a:spcBef>
                <a:spcPts val="0"/>
              </a:spcBef>
            </a:pPr>
            <a:r>
              <a:rPr lang="en-US" sz="2400" dirty="0" smtClean="0">
                <a:solidFill>
                  <a:schemeClr val="bg1">
                    <a:lumMod val="75000"/>
                  </a:schemeClr>
                </a:solidFill>
              </a:rPr>
              <a:t>A reduced order circuit model from a first principles formulation</a:t>
            </a:r>
          </a:p>
          <a:p>
            <a:pPr eaLnBrk="1" hangingPunct="1">
              <a:spcBef>
                <a:spcPts val="0"/>
              </a:spcBef>
            </a:pPr>
            <a:r>
              <a:rPr lang="en-US" sz="2400" dirty="0" smtClean="0">
                <a:solidFill>
                  <a:schemeClr val="bg1">
                    <a:lumMod val="75000"/>
                  </a:schemeClr>
                </a:solidFill>
              </a:rPr>
              <a:t>Characteristic Z</a:t>
            </a:r>
            <a:r>
              <a:rPr lang="en-US" sz="2400" baseline="-25000" dirty="0" smtClean="0">
                <a:solidFill>
                  <a:schemeClr val="bg1">
                    <a:lumMod val="75000"/>
                  </a:schemeClr>
                </a:solidFill>
              </a:rPr>
              <a:t>PDN</a:t>
            </a:r>
            <a:r>
              <a:rPr lang="en-US" sz="2400" dirty="0" smtClean="0">
                <a:solidFill>
                  <a:schemeClr val="bg1">
                    <a:lumMod val="75000"/>
                  </a:schemeClr>
                </a:solidFill>
              </a:rPr>
              <a:t> and relationship to physics</a:t>
            </a:r>
          </a:p>
          <a:p>
            <a:pPr eaLnBrk="1" hangingPunct="1">
              <a:spcBef>
                <a:spcPts val="0"/>
              </a:spcBef>
            </a:pPr>
            <a:r>
              <a:rPr lang="en-US" sz="2400" dirty="0" smtClean="0">
                <a:solidFill>
                  <a:schemeClr val="bg1">
                    <a:lumMod val="75000"/>
                  </a:schemeClr>
                </a:solidFill>
              </a:rPr>
              <a:t>Understanding PDN physics and design through examples</a:t>
            </a:r>
          </a:p>
          <a:p>
            <a:pPr eaLnBrk="1" hangingPunct="1">
              <a:spcBef>
                <a:spcPts val="0"/>
              </a:spcBef>
            </a:pPr>
            <a:r>
              <a:rPr lang="en-US" dirty="0" smtClean="0"/>
              <a:t>Identifying limiting physics in design</a:t>
            </a:r>
          </a:p>
          <a:p>
            <a:pPr lvl="1" eaLnBrk="1" hangingPunct="1">
              <a:spcBef>
                <a:spcPts val="0"/>
              </a:spcBef>
            </a:pPr>
            <a:r>
              <a:rPr lang="en-US" dirty="0" smtClean="0"/>
              <a:t>L</a:t>
            </a:r>
            <a:r>
              <a:rPr lang="en-US" baseline="-25000" dirty="0" smtClean="0"/>
              <a:t>PCB IC</a:t>
            </a:r>
            <a:endParaRPr lang="en-US" baseline="-25000" dirty="0"/>
          </a:p>
          <a:p>
            <a:pPr lvl="1" eaLnBrk="1" hangingPunct="1">
              <a:spcBef>
                <a:spcPts val="0"/>
              </a:spcBef>
            </a:pPr>
            <a:r>
              <a:rPr lang="en-US" dirty="0" err="1" smtClean="0"/>
              <a:t>Decaps</a:t>
            </a:r>
            <a:r>
              <a:rPr lang="en-US" dirty="0" smtClean="0"/>
              <a:t> under the IC</a:t>
            </a:r>
          </a:p>
          <a:p>
            <a:pPr lvl="1" eaLnBrk="1" hangingPunct="1">
              <a:spcBef>
                <a:spcPts val="0"/>
              </a:spcBef>
            </a:pPr>
            <a:r>
              <a:rPr lang="en-US" dirty="0" smtClean="0"/>
              <a:t>All </a:t>
            </a:r>
            <a:r>
              <a:rPr lang="en-US" dirty="0" err="1" smtClean="0"/>
              <a:t>decaps</a:t>
            </a: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2529750303"/>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r>
              <a:rPr lang="en-US" baseline="-25000" dirty="0" smtClean="0"/>
              <a:t>PCB IC </a:t>
            </a:r>
            <a:r>
              <a:rPr lang="en-US" dirty="0" smtClean="0"/>
              <a:t>Physical Limit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9161"/>
            <a:ext cx="7332631" cy="3987118"/>
          </a:xfrm>
          <a:prstGeom prst="rect">
            <a:avLst/>
          </a:prstGeom>
        </p:spPr>
      </p:pic>
      <p:sp>
        <p:nvSpPr>
          <p:cNvPr id="4" name="TextBox 3"/>
          <p:cNvSpPr txBox="1"/>
          <p:nvPr/>
        </p:nvSpPr>
        <p:spPr>
          <a:xfrm>
            <a:off x="96167" y="796411"/>
            <a:ext cx="8782494" cy="769441"/>
          </a:xfrm>
          <a:prstGeom prst="rect">
            <a:avLst/>
          </a:prstGeom>
          <a:noFill/>
        </p:spPr>
        <p:txBody>
          <a:bodyPr wrap="square" rtlCol="0">
            <a:spAutoFit/>
          </a:bodyPr>
          <a:lstStyle/>
          <a:p>
            <a:pPr algn="l"/>
            <a:r>
              <a:rPr lang="en-US" dirty="0" smtClean="0"/>
              <a:t>L</a:t>
            </a:r>
            <a:r>
              <a:rPr lang="en-US" baseline="-25000" dirty="0" smtClean="0"/>
              <a:t>PCB IC </a:t>
            </a:r>
            <a:r>
              <a:rPr lang="en-US" dirty="0" smtClean="0"/>
              <a:t>is the physical limit at high frequencies when the current returns through the </a:t>
            </a:r>
            <a:r>
              <a:rPr lang="en-US" dirty="0" err="1" smtClean="0"/>
              <a:t>interplane</a:t>
            </a:r>
            <a:r>
              <a:rPr lang="en-US" dirty="0" smtClean="0"/>
              <a:t> capacitance of the power net area fill and return</a:t>
            </a:r>
            <a:endParaRPr lang="en-US" dirty="0"/>
          </a:p>
        </p:txBody>
      </p:sp>
      <p:cxnSp>
        <p:nvCxnSpPr>
          <p:cNvPr id="7" name="Straight Connector 6"/>
          <p:cNvCxnSpPr/>
          <p:nvPr/>
        </p:nvCxnSpPr>
        <p:spPr bwMode="auto">
          <a:xfrm flipV="1">
            <a:off x="4082902" y="3498113"/>
            <a:ext cx="3476847" cy="3094073"/>
          </a:xfrm>
          <a:prstGeom prst="line">
            <a:avLst/>
          </a:prstGeom>
          <a:noFill/>
          <a:ln w="28575" cap="flat" cmpd="sng" algn="ctr">
            <a:solidFill>
              <a:srgbClr val="B4900C"/>
            </a:solidFill>
            <a:prstDash val="dash"/>
            <a:round/>
            <a:headEnd type="none" w="med" len="med"/>
            <a:tailEnd type="none" w="med" len="med"/>
          </a:ln>
          <a:effectLst/>
        </p:spPr>
      </p:cxnSp>
      <p:pic>
        <p:nvPicPr>
          <p:cNvPr id="10" name="Picture 9"/>
          <p:cNvPicPr>
            <a:picLocks noChangeAspect="1"/>
          </p:cNvPicPr>
          <p:nvPr/>
        </p:nvPicPr>
        <p:blipFill>
          <a:blip r:embed="rId3"/>
          <a:stretch>
            <a:fillRect/>
          </a:stretch>
        </p:blipFill>
        <p:spPr>
          <a:xfrm>
            <a:off x="2736970" y="1479873"/>
            <a:ext cx="4382965" cy="2193749"/>
          </a:xfrm>
          <a:prstGeom prst="rect">
            <a:avLst/>
          </a:prstGeom>
          <a:solidFill>
            <a:schemeClr val="bg1"/>
          </a:solidFill>
        </p:spPr>
      </p:pic>
      <p:cxnSp>
        <p:nvCxnSpPr>
          <p:cNvPr id="12" name="Straight Connector 11"/>
          <p:cNvCxnSpPr/>
          <p:nvPr/>
        </p:nvCxnSpPr>
        <p:spPr bwMode="auto">
          <a:xfrm flipV="1">
            <a:off x="5334045" y="1979388"/>
            <a:ext cx="22401" cy="1716074"/>
          </a:xfrm>
          <a:prstGeom prst="line">
            <a:avLst/>
          </a:prstGeom>
          <a:noFill/>
          <a:ln w="76200" cap="flat" cmpd="sng" algn="ctr">
            <a:solidFill>
              <a:srgbClr val="C00000"/>
            </a:solidFill>
            <a:prstDash val="solid"/>
            <a:round/>
            <a:headEnd type="none" w="med" len="med"/>
            <a:tailEnd type="none" w="med" len="med"/>
          </a:ln>
          <a:effectLst/>
        </p:spPr>
      </p:cxnSp>
      <p:sp>
        <p:nvSpPr>
          <p:cNvPr id="14" name="TextBox 13"/>
          <p:cNvSpPr txBox="1"/>
          <p:nvPr/>
        </p:nvSpPr>
        <p:spPr>
          <a:xfrm>
            <a:off x="5056524" y="3695462"/>
            <a:ext cx="599844" cy="430887"/>
          </a:xfrm>
          <a:prstGeom prst="rect">
            <a:avLst/>
          </a:prstGeom>
          <a:noFill/>
        </p:spPr>
        <p:txBody>
          <a:bodyPr wrap="none" rtlCol="0">
            <a:spAutoFit/>
          </a:bodyPr>
          <a:lstStyle/>
          <a:p>
            <a:r>
              <a:rPr lang="en-US" dirty="0" smtClean="0">
                <a:solidFill>
                  <a:srgbClr val="C00000"/>
                </a:solidFill>
              </a:rPr>
              <a:t>S.C</a:t>
            </a:r>
            <a:endParaRPr lang="en-US" dirty="0">
              <a:solidFill>
                <a:srgbClr val="C00000"/>
              </a:solidFill>
            </a:endParaRPr>
          </a:p>
        </p:txBody>
      </p:sp>
      <p:cxnSp>
        <p:nvCxnSpPr>
          <p:cNvPr id="8" name="Straight Connector 7"/>
          <p:cNvCxnSpPr/>
          <p:nvPr/>
        </p:nvCxnSpPr>
        <p:spPr bwMode="auto">
          <a:xfrm flipH="1">
            <a:off x="4554279" y="2256177"/>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3" name="Straight Connector 12"/>
          <p:cNvCxnSpPr/>
          <p:nvPr/>
        </p:nvCxnSpPr>
        <p:spPr bwMode="auto">
          <a:xfrm>
            <a:off x="4593265" y="2227823"/>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5" name="TextBox 14"/>
          <p:cNvSpPr txBox="1"/>
          <p:nvPr/>
        </p:nvSpPr>
        <p:spPr>
          <a:xfrm>
            <a:off x="4401234" y="3744097"/>
            <a:ext cx="646331" cy="430887"/>
          </a:xfrm>
          <a:prstGeom prst="rect">
            <a:avLst/>
          </a:prstGeom>
          <a:noFill/>
        </p:spPr>
        <p:txBody>
          <a:bodyPr wrap="none" rtlCol="0">
            <a:spAutoFit/>
          </a:bodyPr>
          <a:lstStyle/>
          <a:p>
            <a:r>
              <a:rPr lang="en-US" dirty="0">
                <a:solidFill>
                  <a:srgbClr val="0033CC"/>
                </a:solidFill>
              </a:rPr>
              <a:t>O</a:t>
            </a:r>
            <a:r>
              <a:rPr lang="en-US" dirty="0" smtClean="0">
                <a:solidFill>
                  <a:srgbClr val="0033CC"/>
                </a:solidFill>
              </a:rPr>
              <a:t>.C</a:t>
            </a:r>
            <a:endParaRPr lang="en-US" dirty="0">
              <a:solidFill>
                <a:srgbClr val="0033CC"/>
              </a:solidFill>
            </a:endParaRPr>
          </a:p>
        </p:txBody>
      </p:sp>
      <p:cxnSp>
        <p:nvCxnSpPr>
          <p:cNvPr id="16" name="Straight Connector 15"/>
          <p:cNvCxnSpPr/>
          <p:nvPr/>
        </p:nvCxnSpPr>
        <p:spPr bwMode="auto">
          <a:xfrm flipH="1">
            <a:off x="3318874" y="2217737"/>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 name="Straight Connector 16"/>
          <p:cNvCxnSpPr/>
          <p:nvPr/>
        </p:nvCxnSpPr>
        <p:spPr bwMode="auto">
          <a:xfrm>
            <a:off x="3357860" y="2189383"/>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8" name="TextBox 17"/>
          <p:cNvSpPr txBox="1"/>
          <p:nvPr/>
        </p:nvSpPr>
        <p:spPr>
          <a:xfrm>
            <a:off x="3165829" y="3705657"/>
            <a:ext cx="646331" cy="430887"/>
          </a:xfrm>
          <a:prstGeom prst="rect">
            <a:avLst/>
          </a:prstGeom>
          <a:noFill/>
        </p:spPr>
        <p:txBody>
          <a:bodyPr wrap="none" rtlCol="0">
            <a:spAutoFit/>
          </a:bodyPr>
          <a:lstStyle/>
          <a:p>
            <a:r>
              <a:rPr lang="en-US" dirty="0">
                <a:solidFill>
                  <a:srgbClr val="0033CC"/>
                </a:solidFill>
              </a:rPr>
              <a:t>O</a:t>
            </a:r>
            <a:r>
              <a:rPr lang="en-US" dirty="0" smtClean="0">
                <a:solidFill>
                  <a:srgbClr val="0033CC"/>
                </a:solidFill>
              </a:rPr>
              <a:t>.C</a:t>
            </a:r>
            <a:endParaRPr lang="en-US" dirty="0">
              <a:solidFill>
                <a:srgbClr val="0033CC"/>
              </a:solidFill>
            </a:endParaRPr>
          </a:p>
        </p:txBody>
      </p:sp>
      <p:cxnSp>
        <p:nvCxnSpPr>
          <p:cNvPr id="19" name="Straight Connector 18"/>
          <p:cNvCxnSpPr/>
          <p:nvPr/>
        </p:nvCxnSpPr>
        <p:spPr bwMode="auto">
          <a:xfrm flipH="1">
            <a:off x="2772550" y="2228467"/>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20" name="Straight Connector 19"/>
          <p:cNvCxnSpPr/>
          <p:nvPr/>
        </p:nvCxnSpPr>
        <p:spPr bwMode="auto">
          <a:xfrm>
            <a:off x="2811536" y="2200113"/>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21" name="TextBox 20"/>
          <p:cNvSpPr txBox="1"/>
          <p:nvPr/>
        </p:nvSpPr>
        <p:spPr>
          <a:xfrm>
            <a:off x="2619505" y="3716387"/>
            <a:ext cx="646331" cy="430887"/>
          </a:xfrm>
          <a:prstGeom prst="rect">
            <a:avLst/>
          </a:prstGeom>
          <a:noFill/>
        </p:spPr>
        <p:txBody>
          <a:bodyPr wrap="none" rtlCol="0">
            <a:spAutoFit/>
          </a:bodyPr>
          <a:lstStyle/>
          <a:p>
            <a:r>
              <a:rPr lang="en-US" dirty="0">
                <a:solidFill>
                  <a:srgbClr val="0033CC"/>
                </a:solidFill>
              </a:rPr>
              <a:t>O</a:t>
            </a:r>
            <a:r>
              <a:rPr lang="en-US" dirty="0" smtClean="0">
                <a:solidFill>
                  <a:srgbClr val="0033CC"/>
                </a:solidFill>
              </a:rPr>
              <a:t>.C</a:t>
            </a:r>
            <a:endParaRPr lang="en-US" dirty="0">
              <a:solidFill>
                <a:srgbClr val="0033CC"/>
              </a:solidFill>
            </a:endParaRPr>
          </a:p>
        </p:txBody>
      </p:sp>
      <p:sp>
        <p:nvSpPr>
          <p:cNvPr id="9" name="TextBox 8"/>
          <p:cNvSpPr txBox="1"/>
          <p:nvPr/>
        </p:nvSpPr>
        <p:spPr>
          <a:xfrm>
            <a:off x="7055580" y="3921100"/>
            <a:ext cx="1645002" cy="461665"/>
          </a:xfrm>
          <a:prstGeom prst="rect">
            <a:avLst/>
          </a:prstGeom>
          <a:noFill/>
        </p:spPr>
        <p:txBody>
          <a:bodyPr wrap="none" rtlCol="0">
            <a:spAutoFit/>
          </a:bodyPr>
          <a:lstStyle/>
          <a:p>
            <a:r>
              <a:rPr lang="en-US" sz="2400" dirty="0" smtClean="0"/>
              <a:t>L</a:t>
            </a:r>
            <a:r>
              <a:rPr lang="en-US" sz="2400" baseline="-25000" dirty="0" smtClean="0"/>
              <a:t>PCB IC </a:t>
            </a:r>
            <a:r>
              <a:rPr lang="en-US" sz="2400" dirty="0" smtClean="0"/>
              <a:t>limit</a:t>
            </a:r>
            <a:endParaRPr lang="en-US" sz="2400" dirty="0"/>
          </a:p>
        </p:txBody>
      </p:sp>
    </p:spTree>
    <p:extLst>
      <p:ext uri="{BB962C8B-B14F-4D97-AF65-F5344CB8AC3E}">
        <p14:creationId xmlns:p14="http://schemas.microsoft.com/office/powerpoint/2010/main" val="36501440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032" y="13611"/>
            <a:ext cx="8622629" cy="842731"/>
          </a:xfrm>
        </p:spPr>
        <p:txBody>
          <a:bodyPr/>
          <a:lstStyle/>
          <a:p>
            <a:r>
              <a:rPr lang="en-US" dirty="0" smtClean="0"/>
              <a:t>Real Board L</a:t>
            </a:r>
            <a:r>
              <a:rPr lang="en-US" baseline="-25000" dirty="0" smtClean="0"/>
              <a:t>PCB IC</a:t>
            </a:r>
            <a:r>
              <a:rPr lang="en-US" dirty="0" smtClean="0"/>
              <a:t> Examples</a:t>
            </a:r>
            <a:endParaRPr lang="en-US" dirty="0"/>
          </a:p>
        </p:txBody>
      </p:sp>
      <p:pic>
        <p:nvPicPr>
          <p:cNvPr id="132" name="Picture 131"/>
          <p:cNvPicPr>
            <a:picLocks noChangeAspect="1"/>
          </p:cNvPicPr>
          <p:nvPr/>
        </p:nvPicPr>
        <p:blipFill>
          <a:blip r:embed="rId3"/>
          <a:stretch>
            <a:fillRect/>
          </a:stretch>
        </p:blipFill>
        <p:spPr>
          <a:xfrm>
            <a:off x="123167" y="3830172"/>
            <a:ext cx="3980754" cy="2985566"/>
          </a:xfrm>
          <a:prstGeom prst="rect">
            <a:avLst/>
          </a:prstGeom>
        </p:spPr>
      </p:pic>
      <p:grpSp>
        <p:nvGrpSpPr>
          <p:cNvPr id="4" name="Group 3"/>
          <p:cNvGrpSpPr/>
          <p:nvPr/>
        </p:nvGrpSpPr>
        <p:grpSpPr>
          <a:xfrm>
            <a:off x="256032" y="1128153"/>
            <a:ext cx="3186992" cy="2824180"/>
            <a:chOff x="5294964" y="1230269"/>
            <a:chExt cx="3186992" cy="2824180"/>
          </a:xfrm>
        </p:grpSpPr>
        <p:grpSp>
          <p:nvGrpSpPr>
            <p:cNvPr id="134" name="Group 133"/>
            <p:cNvGrpSpPr/>
            <p:nvPr/>
          </p:nvGrpSpPr>
          <p:grpSpPr>
            <a:xfrm>
              <a:off x="5294964" y="1230269"/>
              <a:ext cx="3186992" cy="2824180"/>
              <a:chOff x="3814266" y="1295400"/>
              <a:chExt cx="4988422" cy="3917950"/>
            </a:xfrm>
          </p:grpSpPr>
          <p:grpSp>
            <p:nvGrpSpPr>
              <p:cNvPr id="135" name="Group 493"/>
              <p:cNvGrpSpPr>
                <a:grpSpLocks/>
              </p:cNvGrpSpPr>
              <p:nvPr/>
            </p:nvGrpSpPr>
            <p:grpSpPr bwMode="auto">
              <a:xfrm>
                <a:off x="4992688" y="1371600"/>
                <a:ext cx="3810000" cy="3124200"/>
                <a:chOff x="1192213" y="522288"/>
                <a:chExt cx="7088188" cy="5586413"/>
              </a:xfrm>
            </p:grpSpPr>
            <p:sp>
              <p:nvSpPr>
                <p:cNvPr id="155" name="Rectangle 253"/>
                <p:cNvSpPr>
                  <a:spLocks noChangeArrowheads="1"/>
                </p:cNvSpPr>
                <p:nvPr/>
              </p:nvSpPr>
              <p:spPr bwMode="auto">
                <a:xfrm>
                  <a:off x="1192213" y="522288"/>
                  <a:ext cx="7086600" cy="5584825"/>
                </a:xfrm>
                <a:prstGeom prst="rect">
                  <a:avLst/>
                </a:prstGeom>
                <a:noFill/>
                <a:ln w="19050">
                  <a:solidFill>
                    <a:srgbClr val="FFFFFF"/>
                  </a:solidFill>
                  <a:miter lim="800000"/>
                  <a:headEnd/>
                  <a:tailEnd/>
                </a:ln>
              </p:spPr>
              <p:txBody>
                <a:bodyPr/>
                <a:lstStyle/>
                <a:p>
                  <a:endParaRPr lang="ko-KR" altLang="en-US">
                    <a:ea typeface="Gulim" pitchFamily="34" charset="-127"/>
                  </a:endParaRPr>
                </a:p>
              </p:txBody>
            </p:sp>
            <p:sp>
              <p:nvSpPr>
                <p:cNvPr id="156" name="Line 254"/>
                <p:cNvSpPr>
                  <a:spLocks noChangeShapeType="1"/>
                </p:cNvSpPr>
                <p:nvPr/>
              </p:nvSpPr>
              <p:spPr bwMode="auto">
                <a:xfrm>
                  <a:off x="1192213" y="522288"/>
                  <a:ext cx="7086600" cy="1588"/>
                </a:xfrm>
                <a:prstGeom prst="line">
                  <a:avLst/>
                </a:prstGeom>
                <a:noFill/>
                <a:ln w="19050">
                  <a:solidFill>
                    <a:srgbClr val="000000"/>
                  </a:solidFill>
                  <a:round/>
                  <a:headEnd/>
                  <a:tailEnd/>
                </a:ln>
              </p:spPr>
              <p:txBody>
                <a:bodyPr/>
                <a:lstStyle/>
                <a:p>
                  <a:endParaRPr lang="en-US"/>
                </a:p>
              </p:txBody>
            </p:sp>
            <p:sp>
              <p:nvSpPr>
                <p:cNvPr id="157" name="Line 255"/>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158" name="Line 256"/>
                <p:cNvSpPr>
                  <a:spLocks noChangeShapeType="1"/>
                </p:cNvSpPr>
                <p:nvPr/>
              </p:nvSpPr>
              <p:spPr bwMode="auto">
                <a:xfrm flipV="1">
                  <a:off x="8278813" y="522288"/>
                  <a:ext cx="1588" cy="5584825"/>
                </a:xfrm>
                <a:prstGeom prst="line">
                  <a:avLst/>
                </a:prstGeom>
                <a:noFill/>
                <a:ln w="19050">
                  <a:solidFill>
                    <a:srgbClr val="000000"/>
                  </a:solidFill>
                  <a:round/>
                  <a:headEnd/>
                  <a:tailEnd/>
                </a:ln>
              </p:spPr>
              <p:txBody>
                <a:bodyPr/>
                <a:lstStyle/>
                <a:p>
                  <a:endParaRPr lang="en-US"/>
                </a:p>
              </p:txBody>
            </p:sp>
            <p:sp>
              <p:nvSpPr>
                <p:cNvPr id="159" name="Line 257"/>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160" name="Line 258"/>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161" name="Line 259"/>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162" name="Line 260"/>
                <p:cNvSpPr>
                  <a:spLocks noChangeShapeType="1"/>
                </p:cNvSpPr>
                <p:nvPr/>
              </p:nvSpPr>
              <p:spPr bwMode="auto">
                <a:xfrm flipV="1">
                  <a:off x="1322388" y="6057901"/>
                  <a:ext cx="1588" cy="49213"/>
                </a:xfrm>
                <a:prstGeom prst="line">
                  <a:avLst/>
                </a:prstGeom>
                <a:noFill/>
                <a:ln w="19050">
                  <a:solidFill>
                    <a:srgbClr val="000000"/>
                  </a:solidFill>
                  <a:round/>
                  <a:headEnd/>
                  <a:tailEnd/>
                </a:ln>
              </p:spPr>
              <p:txBody>
                <a:bodyPr/>
                <a:lstStyle/>
                <a:p>
                  <a:endParaRPr lang="en-US"/>
                </a:p>
              </p:txBody>
            </p:sp>
            <p:sp>
              <p:nvSpPr>
                <p:cNvPr id="163" name="Line 261"/>
                <p:cNvSpPr>
                  <a:spLocks noChangeShapeType="1"/>
                </p:cNvSpPr>
                <p:nvPr/>
              </p:nvSpPr>
              <p:spPr bwMode="auto">
                <a:xfrm>
                  <a:off x="1322388" y="522288"/>
                  <a:ext cx="1588" cy="33338"/>
                </a:xfrm>
                <a:prstGeom prst="line">
                  <a:avLst/>
                </a:prstGeom>
                <a:noFill/>
                <a:ln w="19050">
                  <a:solidFill>
                    <a:srgbClr val="000000"/>
                  </a:solidFill>
                  <a:round/>
                  <a:headEnd/>
                  <a:tailEnd/>
                </a:ln>
              </p:spPr>
              <p:txBody>
                <a:bodyPr/>
                <a:lstStyle/>
                <a:p>
                  <a:endParaRPr lang="en-US"/>
                </a:p>
              </p:txBody>
            </p:sp>
            <p:sp>
              <p:nvSpPr>
                <p:cNvPr id="164" name="Line 262"/>
                <p:cNvSpPr>
                  <a:spLocks noChangeShapeType="1"/>
                </p:cNvSpPr>
                <p:nvPr/>
              </p:nvSpPr>
              <p:spPr bwMode="auto">
                <a:xfrm flipV="1">
                  <a:off x="1257301" y="6057901"/>
                  <a:ext cx="1588" cy="49213"/>
                </a:xfrm>
                <a:prstGeom prst="line">
                  <a:avLst/>
                </a:prstGeom>
                <a:noFill/>
                <a:ln w="19050">
                  <a:solidFill>
                    <a:srgbClr val="000000"/>
                  </a:solidFill>
                  <a:round/>
                  <a:headEnd/>
                  <a:tailEnd/>
                </a:ln>
              </p:spPr>
              <p:txBody>
                <a:bodyPr/>
                <a:lstStyle/>
                <a:p>
                  <a:endParaRPr lang="en-US"/>
                </a:p>
              </p:txBody>
            </p:sp>
            <p:sp>
              <p:nvSpPr>
                <p:cNvPr id="165" name="Line 263"/>
                <p:cNvSpPr>
                  <a:spLocks noChangeShapeType="1"/>
                </p:cNvSpPr>
                <p:nvPr/>
              </p:nvSpPr>
              <p:spPr bwMode="auto">
                <a:xfrm>
                  <a:off x="1257301" y="522288"/>
                  <a:ext cx="1588" cy="33338"/>
                </a:xfrm>
                <a:prstGeom prst="line">
                  <a:avLst/>
                </a:prstGeom>
                <a:noFill/>
                <a:ln w="19050">
                  <a:solidFill>
                    <a:srgbClr val="000000"/>
                  </a:solidFill>
                  <a:round/>
                  <a:headEnd/>
                  <a:tailEnd/>
                </a:ln>
              </p:spPr>
              <p:txBody>
                <a:bodyPr/>
                <a:lstStyle/>
                <a:p>
                  <a:endParaRPr lang="en-US"/>
                </a:p>
              </p:txBody>
            </p:sp>
            <p:sp>
              <p:nvSpPr>
                <p:cNvPr id="166" name="Line 264"/>
                <p:cNvSpPr>
                  <a:spLocks noChangeShapeType="1"/>
                </p:cNvSpPr>
                <p:nvPr/>
              </p:nvSpPr>
              <p:spPr bwMode="auto">
                <a:xfrm flipV="1">
                  <a:off x="1322388" y="6024563"/>
                  <a:ext cx="1588" cy="82550"/>
                </a:xfrm>
                <a:prstGeom prst="line">
                  <a:avLst/>
                </a:prstGeom>
                <a:noFill/>
                <a:ln w="19050">
                  <a:solidFill>
                    <a:srgbClr val="000000"/>
                  </a:solidFill>
                  <a:round/>
                  <a:headEnd/>
                  <a:tailEnd/>
                </a:ln>
              </p:spPr>
              <p:txBody>
                <a:bodyPr/>
                <a:lstStyle/>
                <a:p>
                  <a:endParaRPr lang="en-US"/>
                </a:p>
              </p:txBody>
            </p:sp>
            <p:sp>
              <p:nvSpPr>
                <p:cNvPr id="167" name="Line 265"/>
                <p:cNvSpPr>
                  <a:spLocks noChangeShapeType="1"/>
                </p:cNvSpPr>
                <p:nvPr/>
              </p:nvSpPr>
              <p:spPr bwMode="auto">
                <a:xfrm>
                  <a:off x="1322388" y="522288"/>
                  <a:ext cx="1588" cy="65088"/>
                </a:xfrm>
                <a:prstGeom prst="line">
                  <a:avLst/>
                </a:prstGeom>
                <a:noFill/>
                <a:ln w="19050">
                  <a:solidFill>
                    <a:srgbClr val="000000"/>
                  </a:solidFill>
                  <a:round/>
                  <a:headEnd/>
                  <a:tailEnd/>
                </a:ln>
              </p:spPr>
              <p:txBody>
                <a:bodyPr/>
                <a:lstStyle/>
                <a:p>
                  <a:endParaRPr lang="en-US"/>
                </a:p>
              </p:txBody>
            </p:sp>
            <p:sp>
              <p:nvSpPr>
                <p:cNvPr id="168" name="Line 268"/>
                <p:cNvSpPr>
                  <a:spLocks noChangeShapeType="1"/>
                </p:cNvSpPr>
                <p:nvPr/>
              </p:nvSpPr>
              <p:spPr bwMode="auto">
                <a:xfrm flipV="1">
                  <a:off x="1763713" y="6057901"/>
                  <a:ext cx="1588" cy="49213"/>
                </a:xfrm>
                <a:prstGeom prst="line">
                  <a:avLst/>
                </a:prstGeom>
                <a:noFill/>
                <a:ln w="19050">
                  <a:solidFill>
                    <a:srgbClr val="000000"/>
                  </a:solidFill>
                  <a:round/>
                  <a:headEnd/>
                  <a:tailEnd/>
                </a:ln>
              </p:spPr>
              <p:txBody>
                <a:bodyPr/>
                <a:lstStyle/>
                <a:p>
                  <a:endParaRPr lang="en-US"/>
                </a:p>
              </p:txBody>
            </p:sp>
            <p:sp>
              <p:nvSpPr>
                <p:cNvPr id="169" name="Line 269"/>
                <p:cNvSpPr>
                  <a:spLocks noChangeShapeType="1"/>
                </p:cNvSpPr>
                <p:nvPr/>
              </p:nvSpPr>
              <p:spPr bwMode="auto">
                <a:xfrm>
                  <a:off x="1763713" y="522288"/>
                  <a:ext cx="1588" cy="33338"/>
                </a:xfrm>
                <a:prstGeom prst="line">
                  <a:avLst/>
                </a:prstGeom>
                <a:noFill/>
                <a:ln w="19050">
                  <a:solidFill>
                    <a:srgbClr val="000000"/>
                  </a:solidFill>
                  <a:round/>
                  <a:headEnd/>
                  <a:tailEnd/>
                </a:ln>
              </p:spPr>
              <p:txBody>
                <a:bodyPr/>
                <a:lstStyle/>
                <a:p>
                  <a:endParaRPr lang="en-US"/>
                </a:p>
              </p:txBody>
            </p:sp>
            <p:sp>
              <p:nvSpPr>
                <p:cNvPr id="170" name="Line 270"/>
                <p:cNvSpPr>
                  <a:spLocks noChangeShapeType="1"/>
                </p:cNvSpPr>
                <p:nvPr/>
              </p:nvSpPr>
              <p:spPr bwMode="auto">
                <a:xfrm flipV="1">
                  <a:off x="2024063" y="6057901"/>
                  <a:ext cx="1588" cy="49213"/>
                </a:xfrm>
                <a:prstGeom prst="line">
                  <a:avLst/>
                </a:prstGeom>
                <a:noFill/>
                <a:ln w="19050">
                  <a:solidFill>
                    <a:srgbClr val="000000"/>
                  </a:solidFill>
                  <a:round/>
                  <a:headEnd/>
                  <a:tailEnd/>
                </a:ln>
              </p:spPr>
              <p:txBody>
                <a:bodyPr/>
                <a:lstStyle/>
                <a:p>
                  <a:endParaRPr lang="en-US"/>
                </a:p>
              </p:txBody>
            </p:sp>
            <p:sp>
              <p:nvSpPr>
                <p:cNvPr id="171" name="Line 271"/>
                <p:cNvSpPr>
                  <a:spLocks noChangeShapeType="1"/>
                </p:cNvSpPr>
                <p:nvPr/>
              </p:nvSpPr>
              <p:spPr bwMode="auto">
                <a:xfrm>
                  <a:off x="2024063" y="522288"/>
                  <a:ext cx="1588" cy="33338"/>
                </a:xfrm>
                <a:prstGeom prst="line">
                  <a:avLst/>
                </a:prstGeom>
                <a:noFill/>
                <a:ln w="19050">
                  <a:solidFill>
                    <a:srgbClr val="000000"/>
                  </a:solidFill>
                  <a:round/>
                  <a:headEnd/>
                  <a:tailEnd/>
                </a:ln>
              </p:spPr>
              <p:txBody>
                <a:bodyPr/>
                <a:lstStyle/>
                <a:p>
                  <a:endParaRPr lang="en-US"/>
                </a:p>
              </p:txBody>
            </p:sp>
            <p:sp>
              <p:nvSpPr>
                <p:cNvPr id="172" name="Line 272"/>
                <p:cNvSpPr>
                  <a:spLocks noChangeShapeType="1"/>
                </p:cNvSpPr>
                <p:nvPr/>
              </p:nvSpPr>
              <p:spPr bwMode="auto">
                <a:xfrm flipV="1">
                  <a:off x="2205038" y="6057901"/>
                  <a:ext cx="1588" cy="49213"/>
                </a:xfrm>
                <a:prstGeom prst="line">
                  <a:avLst/>
                </a:prstGeom>
                <a:noFill/>
                <a:ln w="19050">
                  <a:solidFill>
                    <a:srgbClr val="000000"/>
                  </a:solidFill>
                  <a:round/>
                  <a:headEnd/>
                  <a:tailEnd/>
                </a:ln>
              </p:spPr>
              <p:txBody>
                <a:bodyPr/>
                <a:lstStyle/>
                <a:p>
                  <a:endParaRPr lang="en-US"/>
                </a:p>
              </p:txBody>
            </p:sp>
            <p:sp>
              <p:nvSpPr>
                <p:cNvPr id="173" name="Line 273"/>
                <p:cNvSpPr>
                  <a:spLocks noChangeShapeType="1"/>
                </p:cNvSpPr>
                <p:nvPr/>
              </p:nvSpPr>
              <p:spPr bwMode="auto">
                <a:xfrm>
                  <a:off x="2205038" y="522288"/>
                  <a:ext cx="1588" cy="33338"/>
                </a:xfrm>
                <a:prstGeom prst="line">
                  <a:avLst/>
                </a:prstGeom>
                <a:noFill/>
                <a:ln w="19050">
                  <a:solidFill>
                    <a:srgbClr val="000000"/>
                  </a:solidFill>
                  <a:round/>
                  <a:headEnd/>
                  <a:tailEnd/>
                </a:ln>
              </p:spPr>
              <p:txBody>
                <a:bodyPr/>
                <a:lstStyle/>
                <a:p>
                  <a:endParaRPr lang="en-US"/>
                </a:p>
              </p:txBody>
            </p:sp>
            <p:sp>
              <p:nvSpPr>
                <p:cNvPr id="174" name="Line 274"/>
                <p:cNvSpPr>
                  <a:spLocks noChangeShapeType="1"/>
                </p:cNvSpPr>
                <p:nvPr/>
              </p:nvSpPr>
              <p:spPr bwMode="auto">
                <a:xfrm flipV="1">
                  <a:off x="2335213" y="6057901"/>
                  <a:ext cx="1588" cy="49213"/>
                </a:xfrm>
                <a:prstGeom prst="line">
                  <a:avLst/>
                </a:prstGeom>
                <a:noFill/>
                <a:ln w="19050">
                  <a:solidFill>
                    <a:srgbClr val="000000"/>
                  </a:solidFill>
                  <a:round/>
                  <a:headEnd/>
                  <a:tailEnd/>
                </a:ln>
              </p:spPr>
              <p:txBody>
                <a:bodyPr/>
                <a:lstStyle/>
                <a:p>
                  <a:endParaRPr lang="en-US"/>
                </a:p>
              </p:txBody>
            </p:sp>
            <p:sp>
              <p:nvSpPr>
                <p:cNvPr id="175" name="Line 275"/>
                <p:cNvSpPr>
                  <a:spLocks noChangeShapeType="1"/>
                </p:cNvSpPr>
                <p:nvPr/>
              </p:nvSpPr>
              <p:spPr bwMode="auto">
                <a:xfrm>
                  <a:off x="2335213" y="522288"/>
                  <a:ext cx="1588" cy="33338"/>
                </a:xfrm>
                <a:prstGeom prst="line">
                  <a:avLst/>
                </a:prstGeom>
                <a:noFill/>
                <a:ln w="19050">
                  <a:solidFill>
                    <a:srgbClr val="000000"/>
                  </a:solidFill>
                  <a:round/>
                  <a:headEnd/>
                  <a:tailEnd/>
                </a:ln>
              </p:spPr>
              <p:txBody>
                <a:bodyPr/>
                <a:lstStyle/>
                <a:p>
                  <a:endParaRPr lang="en-US"/>
                </a:p>
              </p:txBody>
            </p:sp>
            <p:sp>
              <p:nvSpPr>
                <p:cNvPr id="176" name="Line 276"/>
                <p:cNvSpPr>
                  <a:spLocks noChangeShapeType="1"/>
                </p:cNvSpPr>
                <p:nvPr/>
              </p:nvSpPr>
              <p:spPr bwMode="auto">
                <a:xfrm flipV="1">
                  <a:off x="2449513" y="6057901"/>
                  <a:ext cx="1588" cy="49213"/>
                </a:xfrm>
                <a:prstGeom prst="line">
                  <a:avLst/>
                </a:prstGeom>
                <a:noFill/>
                <a:ln w="19050">
                  <a:solidFill>
                    <a:srgbClr val="000000"/>
                  </a:solidFill>
                  <a:round/>
                  <a:headEnd/>
                  <a:tailEnd/>
                </a:ln>
              </p:spPr>
              <p:txBody>
                <a:bodyPr/>
                <a:lstStyle/>
                <a:p>
                  <a:endParaRPr lang="en-US"/>
                </a:p>
              </p:txBody>
            </p:sp>
            <p:sp>
              <p:nvSpPr>
                <p:cNvPr id="177" name="Line 277"/>
                <p:cNvSpPr>
                  <a:spLocks noChangeShapeType="1"/>
                </p:cNvSpPr>
                <p:nvPr/>
              </p:nvSpPr>
              <p:spPr bwMode="auto">
                <a:xfrm>
                  <a:off x="2449513" y="522288"/>
                  <a:ext cx="1588" cy="33338"/>
                </a:xfrm>
                <a:prstGeom prst="line">
                  <a:avLst/>
                </a:prstGeom>
                <a:noFill/>
                <a:ln w="19050">
                  <a:solidFill>
                    <a:srgbClr val="000000"/>
                  </a:solidFill>
                  <a:round/>
                  <a:headEnd/>
                  <a:tailEnd/>
                </a:ln>
              </p:spPr>
              <p:txBody>
                <a:bodyPr/>
                <a:lstStyle/>
                <a:p>
                  <a:endParaRPr lang="en-US"/>
                </a:p>
              </p:txBody>
            </p:sp>
            <p:sp>
              <p:nvSpPr>
                <p:cNvPr id="178" name="Line 278"/>
                <p:cNvSpPr>
                  <a:spLocks noChangeShapeType="1"/>
                </p:cNvSpPr>
                <p:nvPr/>
              </p:nvSpPr>
              <p:spPr bwMode="auto">
                <a:xfrm flipV="1">
                  <a:off x="2547938" y="6057901"/>
                  <a:ext cx="1588" cy="49213"/>
                </a:xfrm>
                <a:prstGeom prst="line">
                  <a:avLst/>
                </a:prstGeom>
                <a:noFill/>
                <a:ln w="19050">
                  <a:solidFill>
                    <a:srgbClr val="000000"/>
                  </a:solidFill>
                  <a:round/>
                  <a:headEnd/>
                  <a:tailEnd/>
                </a:ln>
              </p:spPr>
              <p:txBody>
                <a:bodyPr/>
                <a:lstStyle/>
                <a:p>
                  <a:endParaRPr lang="en-US"/>
                </a:p>
              </p:txBody>
            </p:sp>
            <p:sp>
              <p:nvSpPr>
                <p:cNvPr id="179" name="Line 279"/>
                <p:cNvSpPr>
                  <a:spLocks noChangeShapeType="1"/>
                </p:cNvSpPr>
                <p:nvPr/>
              </p:nvSpPr>
              <p:spPr bwMode="auto">
                <a:xfrm>
                  <a:off x="2547938" y="522288"/>
                  <a:ext cx="1588" cy="33338"/>
                </a:xfrm>
                <a:prstGeom prst="line">
                  <a:avLst/>
                </a:prstGeom>
                <a:noFill/>
                <a:ln w="19050">
                  <a:solidFill>
                    <a:srgbClr val="000000"/>
                  </a:solidFill>
                  <a:round/>
                  <a:headEnd/>
                  <a:tailEnd/>
                </a:ln>
              </p:spPr>
              <p:txBody>
                <a:bodyPr/>
                <a:lstStyle/>
                <a:p>
                  <a:endParaRPr lang="en-US"/>
                </a:p>
              </p:txBody>
            </p:sp>
            <p:sp>
              <p:nvSpPr>
                <p:cNvPr id="180" name="Line 280"/>
                <p:cNvSpPr>
                  <a:spLocks noChangeShapeType="1"/>
                </p:cNvSpPr>
                <p:nvPr/>
              </p:nvSpPr>
              <p:spPr bwMode="auto">
                <a:xfrm flipV="1">
                  <a:off x="2644776" y="6057901"/>
                  <a:ext cx="1588" cy="49213"/>
                </a:xfrm>
                <a:prstGeom prst="line">
                  <a:avLst/>
                </a:prstGeom>
                <a:noFill/>
                <a:ln w="19050">
                  <a:solidFill>
                    <a:srgbClr val="000000"/>
                  </a:solidFill>
                  <a:round/>
                  <a:headEnd/>
                  <a:tailEnd/>
                </a:ln>
              </p:spPr>
              <p:txBody>
                <a:bodyPr/>
                <a:lstStyle/>
                <a:p>
                  <a:endParaRPr lang="en-US"/>
                </a:p>
              </p:txBody>
            </p:sp>
            <p:sp>
              <p:nvSpPr>
                <p:cNvPr id="181" name="Line 281"/>
                <p:cNvSpPr>
                  <a:spLocks noChangeShapeType="1"/>
                </p:cNvSpPr>
                <p:nvPr/>
              </p:nvSpPr>
              <p:spPr bwMode="auto">
                <a:xfrm>
                  <a:off x="2644776" y="522288"/>
                  <a:ext cx="1588" cy="33338"/>
                </a:xfrm>
                <a:prstGeom prst="line">
                  <a:avLst/>
                </a:prstGeom>
                <a:noFill/>
                <a:ln w="19050">
                  <a:solidFill>
                    <a:srgbClr val="000000"/>
                  </a:solidFill>
                  <a:round/>
                  <a:headEnd/>
                  <a:tailEnd/>
                </a:ln>
              </p:spPr>
              <p:txBody>
                <a:bodyPr/>
                <a:lstStyle/>
                <a:p>
                  <a:endParaRPr lang="en-US"/>
                </a:p>
              </p:txBody>
            </p:sp>
            <p:sp>
              <p:nvSpPr>
                <p:cNvPr id="182" name="Line 282"/>
                <p:cNvSpPr>
                  <a:spLocks noChangeShapeType="1"/>
                </p:cNvSpPr>
                <p:nvPr/>
              </p:nvSpPr>
              <p:spPr bwMode="auto">
                <a:xfrm flipV="1">
                  <a:off x="2709863" y="6057901"/>
                  <a:ext cx="1588" cy="49213"/>
                </a:xfrm>
                <a:prstGeom prst="line">
                  <a:avLst/>
                </a:prstGeom>
                <a:noFill/>
                <a:ln w="19050">
                  <a:solidFill>
                    <a:srgbClr val="000000"/>
                  </a:solidFill>
                  <a:round/>
                  <a:headEnd/>
                  <a:tailEnd/>
                </a:ln>
              </p:spPr>
              <p:txBody>
                <a:bodyPr/>
                <a:lstStyle/>
                <a:p>
                  <a:endParaRPr lang="en-US"/>
                </a:p>
              </p:txBody>
            </p:sp>
            <p:sp>
              <p:nvSpPr>
                <p:cNvPr id="183" name="Line 283"/>
                <p:cNvSpPr>
                  <a:spLocks noChangeShapeType="1"/>
                </p:cNvSpPr>
                <p:nvPr/>
              </p:nvSpPr>
              <p:spPr bwMode="auto">
                <a:xfrm>
                  <a:off x="2709863" y="522288"/>
                  <a:ext cx="1588" cy="33338"/>
                </a:xfrm>
                <a:prstGeom prst="line">
                  <a:avLst/>
                </a:prstGeom>
                <a:noFill/>
                <a:ln w="19050">
                  <a:solidFill>
                    <a:srgbClr val="000000"/>
                  </a:solidFill>
                  <a:round/>
                  <a:headEnd/>
                  <a:tailEnd/>
                </a:ln>
              </p:spPr>
              <p:txBody>
                <a:bodyPr/>
                <a:lstStyle/>
                <a:p>
                  <a:endParaRPr lang="en-US"/>
                </a:p>
              </p:txBody>
            </p:sp>
            <p:sp>
              <p:nvSpPr>
                <p:cNvPr id="184" name="Line 284"/>
                <p:cNvSpPr>
                  <a:spLocks noChangeShapeType="1"/>
                </p:cNvSpPr>
                <p:nvPr/>
              </p:nvSpPr>
              <p:spPr bwMode="auto">
                <a:xfrm flipV="1">
                  <a:off x="2776538" y="6057901"/>
                  <a:ext cx="1588" cy="49213"/>
                </a:xfrm>
                <a:prstGeom prst="line">
                  <a:avLst/>
                </a:prstGeom>
                <a:noFill/>
                <a:ln w="19050">
                  <a:solidFill>
                    <a:srgbClr val="000000"/>
                  </a:solidFill>
                  <a:round/>
                  <a:headEnd/>
                  <a:tailEnd/>
                </a:ln>
              </p:spPr>
              <p:txBody>
                <a:bodyPr/>
                <a:lstStyle/>
                <a:p>
                  <a:endParaRPr lang="en-US"/>
                </a:p>
              </p:txBody>
            </p:sp>
            <p:sp>
              <p:nvSpPr>
                <p:cNvPr id="185" name="Line 285"/>
                <p:cNvSpPr>
                  <a:spLocks noChangeShapeType="1"/>
                </p:cNvSpPr>
                <p:nvPr/>
              </p:nvSpPr>
              <p:spPr bwMode="auto">
                <a:xfrm>
                  <a:off x="2776538" y="522288"/>
                  <a:ext cx="1588" cy="33338"/>
                </a:xfrm>
                <a:prstGeom prst="line">
                  <a:avLst/>
                </a:prstGeom>
                <a:noFill/>
                <a:ln w="19050">
                  <a:solidFill>
                    <a:srgbClr val="000000"/>
                  </a:solidFill>
                  <a:round/>
                  <a:headEnd/>
                  <a:tailEnd/>
                </a:ln>
              </p:spPr>
              <p:txBody>
                <a:bodyPr/>
                <a:lstStyle/>
                <a:p>
                  <a:endParaRPr lang="en-US"/>
                </a:p>
              </p:txBody>
            </p:sp>
            <p:sp>
              <p:nvSpPr>
                <p:cNvPr id="186" name="Line 286"/>
                <p:cNvSpPr>
                  <a:spLocks noChangeShapeType="1"/>
                </p:cNvSpPr>
                <p:nvPr/>
              </p:nvSpPr>
              <p:spPr bwMode="auto">
                <a:xfrm flipV="1">
                  <a:off x="2776538" y="6024563"/>
                  <a:ext cx="1588" cy="82550"/>
                </a:xfrm>
                <a:prstGeom prst="line">
                  <a:avLst/>
                </a:prstGeom>
                <a:noFill/>
                <a:ln w="19050">
                  <a:solidFill>
                    <a:srgbClr val="000000"/>
                  </a:solidFill>
                  <a:round/>
                  <a:headEnd/>
                  <a:tailEnd/>
                </a:ln>
              </p:spPr>
              <p:txBody>
                <a:bodyPr/>
                <a:lstStyle/>
                <a:p>
                  <a:endParaRPr lang="en-US"/>
                </a:p>
              </p:txBody>
            </p:sp>
            <p:sp>
              <p:nvSpPr>
                <p:cNvPr id="187" name="Line 287"/>
                <p:cNvSpPr>
                  <a:spLocks noChangeShapeType="1"/>
                </p:cNvSpPr>
                <p:nvPr/>
              </p:nvSpPr>
              <p:spPr bwMode="auto">
                <a:xfrm>
                  <a:off x="2776538" y="522288"/>
                  <a:ext cx="1588" cy="65088"/>
                </a:xfrm>
                <a:prstGeom prst="line">
                  <a:avLst/>
                </a:prstGeom>
                <a:noFill/>
                <a:ln w="19050">
                  <a:solidFill>
                    <a:srgbClr val="000000"/>
                  </a:solidFill>
                  <a:round/>
                  <a:headEnd/>
                  <a:tailEnd/>
                </a:ln>
              </p:spPr>
              <p:txBody>
                <a:bodyPr/>
                <a:lstStyle/>
                <a:p>
                  <a:endParaRPr lang="en-US"/>
                </a:p>
              </p:txBody>
            </p:sp>
            <p:sp>
              <p:nvSpPr>
                <p:cNvPr id="188" name="Line 290"/>
                <p:cNvSpPr>
                  <a:spLocks noChangeShapeType="1"/>
                </p:cNvSpPr>
                <p:nvPr/>
              </p:nvSpPr>
              <p:spPr bwMode="auto">
                <a:xfrm flipV="1">
                  <a:off x="3216276" y="6057901"/>
                  <a:ext cx="1588" cy="49213"/>
                </a:xfrm>
                <a:prstGeom prst="line">
                  <a:avLst/>
                </a:prstGeom>
                <a:noFill/>
                <a:ln w="19050">
                  <a:solidFill>
                    <a:srgbClr val="000000"/>
                  </a:solidFill>
                  <a:round/>
                  <a:headEnd/>
                  <a:tailEnd/>
                </a:ln>
              </p:spPr>
              <p:txBody>
                <a:bodyPr/>
                <a:lstStyle/>
                <a:p>
                  <a:endParaRPr lang="en-US"/>
                </a:p>
              </p:txBody>
            </p:sp>
            <p:sp>
              <p:nvSpPr>
                <p:cNvPr id="189" name="Line 291"/>
                <p:cNvSpPr>
                  <a:spLocks noChangeShapeType="1"/>
                </p:cNvSpPr>
                <p:nvPr/>
              </p:nvSpPr>
              <p:spPr bwMode="auto">
                <a:xfrm>
                  <a:off x="3216276" y="522288"/>
                  <a:ext cx="1588" cy="33338"/>
                </a:xfrm>
                <a:prstGeom prst="line">
                  <a:avLst/>
                </a:prstGeom>
                <a:noFill/>
                <a:ln w="19050">
                  <a:solidFill>
                    <a:srgbClr val="000000"/>
                  </a:solidFill>
                  <a:round/>
                  <a:headEnd/>
                  <a:tailEnd/>
                </a:ln>
              </p:spPr>
              <p:txBody>
                <a:bodyPr/>
                <a:lstStyle/>
                <a:p>
                  <a:endParaRPr lang="en-US"/>
                </a:p>
              </p:txBody>
            </p:sp>
            <p:sp>
              <p:nvSpPr>
                <p:cNvPr id="190" name="Line 292"/>
                <p:cNvSpPr>
                  <a:spLocks noChangeShapeType="1"/>
                </p:cNvSpPr>
                <p:nvPr/>
              </p:nvSpPr>
              <p:spPr bwMode="auto">
                <a:xfrm flipV="1">
                  <a:off x="3478213" y="6057901"/>
                  <a:ext cx="1588" cy="49213"/>
                </a:xfrm>
                <a:prstGeom prst="line">
                  <a:avLst/>
                </a:prstGeom>
                <a:noFill/>
                <a:ln w="19050">
                  <a:solidFill>
                    <a:srgbClr val="000000"/>
                  </a:solidFill>
                  <a:round/>
                  <a:headEnd/>
                  <a:tailEnd/>
                </a:ln>
              </p:spPr>
              <p:txBody>
                <a:bodyPr/>
                <a:lstStyle/>
                <a:p>
                  <a:endParaRPr lang="en-US"/>
                </a:p>
              </p:txBody>
            </p:sp>
            <p:sp>
              <p:nvSpPr>
                <p:cNvPr id="191" name="Line 293"/>
                <p:cNvSpPr>
                  <a:spLocks noChangeShapeType="1"/>
                </p:cNvSpPr>
                <p:nvPr/>
              </p:nvSpPr>
              <p:spPr bwMode="auto">
                <a:xfrm>
                  <a:off x="3478213" y="522288"/>
                  <a:ext cx="1588" cy="33338"/>
                </a:xfrm>
                <a:prstGeom prst="line">
                  <a:avLst/>
                </a:prstGeom>
                <a:noFill/>
                <a:ln w="19050">
                  <a:solidFill>
                    <a:srgbClr val="000000"/>
                  </a:solidFill>
                  <a:round/>
                  <a:headEnd/>
                  <a:tailEnd/>
                </a:ln>
              </p:spPr>
              <p:txBody>
                <a:bodyPr/>
                <a:lstStyle/>
                <a:p>
                  <a:endParaRPr lang="en-US"/>
                </a:p>
              </p:txBody>
            </p:sp>
            <p:sp>
              <p:nvSpPr>
                <p:cNvPr id="192" name="Line 294"/>
                <p:cNvSpPr>
                  <a:spLocks noChangeShapeType="1"/>
                </p:cNvSpPr>
                <p:nvPr/>
              </p:nvSpPr>
              <p:spPr bwMode="auto">
                <a:xfrm flipV="1">
                  <a:off x="3657601" y="6057901"/>
                  <a:ext cx="1588" cy="49213"/>
                </a:xfrm>
                <a:prstGeom prst="line">
                  <a:avLst/>
                </a:prstGeom>
                <a:noFill/>
                <a:ln w="19050">
                  <a:solidFill>
                    <a:srgbClr val="000000"/>
                  </a:solidFill>
                  <a:round/>
                  <a:headEnd/>
                  <a:tailEnd/>
                </a:ln>
              </p:spPr>
              <p:txBody>
                <a:bodyPr/>
                <a:lstStyle/>
                <a:p>
                  <a:endParaRPr lang="en-US"/>
                </a:p>
              </p:txBody>
            </p:sp>
            <p:sp>
              <p:nvSpPr>
                <p:cNvPr id="193" name="Line 295"/>
                <p:cNvSpPr>
                  <a:spLocks noChangeShapeType="1"/>
                </p:cNvSpPr>
                <p:nvPr/>
              </p:nvSpPr>
              <p:spPr bwMode="auto">
                <a:xfrm>
                  <a:off x="3657601" y="522288"/>
                  <a:ext cx="1588" cy="33338"/>
                </a:xfrm>
                <a:prstGeom prst="line">
                  <a:avLst/>
                </a:prstGeom>
                <a:noFill/>
                <a:ln w="19050">
                  <a:solidFill>
                    <a:srgbClr val="000000"/>
                  </a:solidFill>
                  <a:round/>
                  <a:headEnd/>
                  <a:tailEnd/>
                </a:ln>
              </p:spPr>
              <p:txBody>
                <a:bodyPr/>
                <a:lstStyle/>
                <a:p>
                  <a:endParaRPr lang="en-US"/>
                </a:p>
              </p:txBody>
            </p:sp>
            <p:sp>
              <p:nvSpPr>
                <p:cNvPr id="194" name="Line 296"/>
                <p:cNvSpPr>
                  <a:spLocks noChangeShapeType="1"/>
                </p:cNvSpPr>
                <p:nvPr/>
              </p:nvSpPr>
              <p:spPr bwMode="auto">
                <a:xfrm flipV="1">
                  <a:off x="3787776" y="6057901"/>
                  <a:ext cx="1588" cy="49213"/>
                </a:xfrm>
                <a:prstGeom prst="line">
                  <a:avLst/>
                </a:prstGeom>
                <a:noFill/>
                <a:ln w="19050">
                  <a:solidFill>
                    <a:srgbClr val="000000"/>
                  </a:solidFill>
                  <a:round/>
                  <a:headEnd/>
                  <a:tailEnd/>
                </a:ln>
              </p:spPr>
              <p:txBody>
                <a:bodyPr/>
                <a:lstStyle/>
                <a:p>
                  <a:endParaRPr lang="en-US"/>
                </a:p>
              </p:txBody>
            </p:sp>
            <p:sp>
              <p:nvSpPr>
                <p:cNvPr id="195" name="Line 297"/>
                <p:cNvSpPr>
                  <a:spLocks noChangeShapeType="1"/>
                </p:cNvSpPr>
                <p:nvPr/>
              </p:nvSpPr>
              <p:spPr bwMode="auto">
                <a:xfrm>
                  <a:off x="3787776" y="522288"/>
                  <a:ext cx="1588" cy="33338"/>
                </a:xfrm>
                <a:prstGeom prst="line">
                  <a:avLst/>
                </a:prstGeom>
                <a:noFill/>
                <a:ln w="19050">
                  <a:solidFill>
                    <a:srgbClr val="000000"/>
                  </a:solidFill>
                  <a:round/>
                  <a:headEnd/>
                  <a:tailEnd/>
                </a:ln>
              </p:spPr>
              <p:txBody>
                <a:bodyPr/>
                <a:lstStyle/>
                <a:p>
                  <a:endParaRPr lang="en-US"/>
                </a:p>
              </p:txBody>
            </p:sp>
            <p:sp>
              <p:nvSpPr>
                <p:cNvPr id="196" name="Line 298"/>
                <p:cNvSpPr>
                  <a:spLocks noChangeShapeType="1"/>
                </p:cNvSpPr>
                <p:nvPr/>
              </p:nvSpPr>
              <p:spPr bwMode="auto">
                <a:xfrm flipV="1">
                  <a:off x="3902076" y="6057901"/>
                  <a:ext cx="1588" cy="49213"/>
                </a:xfrm>
                <a:prstGeom prst="line">
                  <a:avLst/>
                </a:prstGeom>
                <a:noFill/>
                <a:ln w="19050">
                  <a:solidFill>
                    <a:srgbClr val="000000"/>
                  </a:solidFill>
                  <a:round/>
                  <a:headEnd/>
                  <a:tailEnd/>
                </a:ln>
              </p:spPr>
              <p:txBody>
                <a:bodyPr/>
                <a:lstStyle/>
                <a:p>
                  <a:endParaRPr lang="en-US"/>
                </a:p>
              </p:txBody>
            </p:sp>
            <p:sp>
              <p:nvSpPr>
                <p:cNvPr id="197" name="Line 299"/>
                <p:cNvSpPr>
                  <a:spLocks noChangeShapeType="1"/>
                </p:cNvSpPr>
                <p:nvPr/>
              </p:nvSpPr>
              <p:spPr bwMode="auto">
                <a:xfrm>
                  <a:off x="3902076" y="522288"/>
                  <a:ext cx="1588" cy="33338"/>
                </a:xfrm>
                <a:prstGeom prst="line">
                  <a:avLst/>
                </a:prstGeom>
                <a:noFill/>
                <a:ln w="19050">
                  <a:solidFill>
                    <a:srgbClr val="000000"/>
                  </a:solidFill>
                  <a:round/>
                  <a:headEnd/>
                  <a:tailEnd/>
                </a:ln>
              </p:spPr>
              <p:txBody>
                <a:bodyPr/>
                <a:lstStyle/>
                <a:p>
                  <a:endParaRPr lang="en-US"/>
                </a:p>
              </p:txBody>
            </p:sp>
            <p:sp>
              <p:nvSpPr>
                <p:cNvPr id="198" name="Line 300"/>
                <p:cNvSpPr>
                  <a:spLocks noChangeShapeType="1"/>
                </p:cNvSpPr>
                <p:nvPr/>
              </p:nvSpPr>
              <p:spPr bwMode="auto">
                <a:xfrm flipV="1">
                  <a:off x="4000501" y="6057901"/>
                  <a:ext cx="1588" cy="49213"/>
                </a:xfrm>
                <a:prstGeom prst="line">
                  <a:avLst/>
                </a:prstGeom>
                <a:noFill/>
                <a:ln w="19050">
                  <a:solidFill>
                    <a:srgbClr val="000000"/>
                  </a:solidFill>
                  <a:round/>
                  <a:headEnd/>
                  <a:tailEnd/>
                </a:ln>
              </p:spPr>
              <p:txBody>
                <a:bodyPr/>
                <a:lstStyle/>
                <a:p>
                  <a:endParaRPr lang="en-US"/>
                </a:p>
              </p:txBody>
            </p:sp>
            <p:sp>
              <p:nvSpPr>
                <p:cNvPr id="199" name="Line 301"/>
                <p:cNvSpPr>
                  <a:spLocks noChangeShapeType="1"/>
                </p:cNvSpPr>
                <p:nvPr/>
              </p:nvSpPr>
              <p:spPr bwMode="auto">
                <a:xfrm>
                  <a:off x="4000501" y="522288"/>
                  <a:ext cx="1588" cy="33338"/>
                </a:xfrm>
                <a:prstGeom prst="line">
                  <a:avLst/>
                </a:prstGeom>
                <a:noFill/>
                <a:ln w="19050">
                  <a:solidFill>
                    <a:srgbClr val="000000"/>
                  </a:solidFill>
                  <a:round/>
                  <a:headEnd/>
                  <a:tailEnd/>
                </a:ln>
              </p:spPr>
              <p:txBody>
                <a:bodyPr/>
                <a:lstStyle/>
                <a:p>
                  <a:endParaRPr lang="en-US"/>
                </a:p>
              </p:txBody>
            </p:sp>
            <p:sp>
              <p:nvSpPr>
                <p:cNvPr id="200" name="Line 302"/>
                <p:cNvSpPr>
                  <a:spLocks noChangeShapeType="1"/>
                </p:cNvSpPr>
                <p:nvPr/>
              </p:nvSpPr>
              <p:spPr bwMode="auto">
                <a:xfrm flipV="1">
                  <a:off x="4098926" y="6057901"/>
                  <a:ext cx="1588" cy="49213"/>
                </a:xfrm>
                <a:prstGeom prst="line">
                  <a:avLst/>
                </a:prstGeom>
                <a:noFill/>
                <a:ln w="19050">
                  <a:solidFill>
                    <a:srgbClr val="000000"/>
                  </a:solidFill>
                  <a:round/>
                  <a:headEnd/>
                  <a:tailEnd/>
                </a:ln>
              </p:spPr>
              <p:txBody>
                <a:bodyPr/>
                <a:lstStyle/>
                <a:p>
                  <a:endParaRPr lang="en-US"/>
                </a:p>
              </p:txBody>
            </p:sp>
            <p:sp>
              <p:nvSpPr>
                <p:cNvPr id="201" name="Line 303"/>
                <p:cNvSpPr>
                  <a:spLocks noChangeShapeType="1"/>
                </p:cNvSpPr>
                <p:nvPr/>
              </p:nvSpPr>
              <p:spPr bwMode="auto">
                <a:xfrm>
                  <a:off x="4098926" y="522288"/>
                  <a:ext cx="1588" cy="33338"/>
                </a:xfrm>
                <a:prstGeom prst="line">
                  <a:avLst/>
                </a:prstGeom>
                <a:noFill/>
                <a:ln w="19050">
                  <a:solidFill>
                    <a:srgbClr val="000000"/>
                  </a:solidFill>
                  <a:round/>
                  <a:headEnd/>
                  <a:tailEnd/>
                </a:ln>
              </p:spPr>
              <p:txBody>
                <a:bodyPr/>
                <a:lstStyle/>
                <a:p>
                  <a:endParaRPr lang="en-US"/>
                </a:p>
              </p:txBody>
            </p:sp>
            <p:sp>
              <p:nvSpPr>
                <p:cNvPr id="202" name="Line 304"/>
                <p:cNvSpPr>
                  <a:spLocks noChangeShapeType="1"/>
                </p:cNvSpPr>
                <p:nvPr/>
              </p:nvSpPr>
              <p:spPr bwMode="auto">
                <a:xfrm flipV="1">
                  <a:off x="4164013" y="6057901"/>
                  <a:ext cx="1588" cy="49213"/>
                </a:xfrm>
                <a:prstGeom prst="line">
                  <a:avLst/>
                </a:prstGeom>
                <a:noFill/>
                <a:ln w="19050">
                  <a:solidFill>
                    <a:srgbClr val="000000"/>
                  </a:solidFill>
                  <a:round/>
                  <a:headEnd/>
                  <a:tailEnd/>
                </a:ln>
              </p:spPr>
              <p:txBody>
                <a:bodyPr/>
                <a:lstStyle/>
                <a:p>
                  <a:endParaRPr lang="en-US"/>
                </a:p>
              </p:txBody>
            </p:sp>
            <p:sp>
              <p:nvSpPr>
                <p:cNvPr id="203" name="Line 305"/>
                <p:cNvSpPr>
                  <a:spLocks noChangeShapeType="1"/>
                </p:cNvSpPr>
                <p:nvPr/>
              </p:nvSpPr>
              <p:spPr bwMode="auto">
                <a:xfrm>
                  <a:off x="4164013" y="522288"/>
                  <a:ext cx="1588" cy="33338"/>
                </a:xfrm>
                <a:prstGeom prst="line">
                  <a:avLst/>
                </a:prstGeom>
                <a:noFill/>
                <a:ln w="19050">
                  <a:solidFill>
                    <a:srgbClr val="000000"/>
                  </a:solidFill>
                  <a:round/>
                  <a:headEnd/>
                  <a:tailEnd/>
                </a:ln>
              </p:spPr>
              <p:txBody>
                <a:bodyPr/>
                <a:lstStyle/>
                <a:p>
                  <a:endParaRPr lang="en-US"/>
                </a:p>
              </p:txBody>
            </p:sp>
            <p:sp>
              <p:nvSpPr>
                <p:cNvPr id="204" name="Line 306"/>
                <p:cNvSpPr>
                  <a:spLocks noChangeShapeType="1"/>
                </p:cNvSpPr>
                <p:nvPr/>
              </p:nvSpPr>
              <p:spPr bwMode="auto">
                <a:xfrm flipV="1">
                  <a:off x="4229101" y="6057901"/>
                  <a:ext cx="1588" cy="49213"/>
                </a:xfrm>
                <a:prstGeom prst="line">
                  <a:avLst/>
                </a:prstGeom>
                <a:noFill/>
                <a:ln w="19050">
                  <a:solidFill>
                    <a:srgbClr val="000000"/>
                  </a:solidFill>
                  <a:round/>
                  <a:headEnd/>
                  <a:tailEnd/>
                </a:ln>
              </p:spPr>
              <p:txBody>
                <a:bodyPr/>
                <a:lstStyle/>
                <a:p>
                  <a:endParaRPr lang="en-US"/>
                </a:p>
              </p:txBody>
            </p:sp>
            <p:sp>
              <p:nvSpPr>
                <p:cNvPr id="205" name="Line 307"/>
                <p:cNvSpPr>
                  <a:spLocks noChangeShapeType="1"/>
                </p:cNvSpPr>
                <p:nvPr/>
              </p:nvSpPr>
              <p:spPr bwMode="auto">
                <a:xfrm>
                  <a:off x="4229101" y="522288"/>
                  <a:ext cx="1588" cy="33338"/>
                </a:xfrm>
                <a:prstGeom prst="line">
                  <a:avLst/>
                </a:prstGeom>
                <a:noFill/>
                <a:ln w="19050">
                  <a:solidFill>
                    <a:srgbClr val="000000"/>
                  </a:solidFill>
                  <a:round/>
                  <a:headEnd/>
                  <a:tailEnd/>
                </a:ln>
              </p:spPr>
              <p:txBody>
                <a:bodyPr/>
                <a:lstStyle/>
                <a:p>
                  <a:endParaRPr lang="en-US"/>
                </a:p>
              </p:txBody>
            </p:sp>
            <p:sp>
              <p:nvSpPr>
                <p:cNvPr id="206" name="Line 308"/>
                <p:cNvSpPr>
                  <a:spLocks noChangeShapeType="1"/>
                </p:cNvSpPr>
                <p:nvPr/>
              </p:nvSpPr>
              <p:spPr bwMode="auto">
                <a:xfrm flipV="1">
                  <a:off x="4229101" y="6024563"/>
                  <a:ext cx="1588" cy="82550"/>
                </a:xfrm>
                <a:prstGeom prst="line">
                  <a:avLst/>
                </a:prstGeom>
                <a:noFill/>
                <a:ln w="19050">
                  <a:solidFill>
                    <a:srgbClr val="000000"/>
                  </a:solidFill>
                  <a:round/>
                  <a:headEnd/>
                  <a:tailEnd/>
                </a:ln>
              </p:spPr>
              <p:txBody>
                <a:bodyPr/>
                <a:lstStyle/>
                <a:p>
                  <a:endParaRPr lang="en-US"/>
                </a:p>
              </p:txBody>
            </p:sp>
            <p:sp>
              <p:nvSpPr>
                <p:cNvPr id="207" name="Line 309"/>
                <p:cNvSpPr>
                  <a:spLocks noChangeShapeType="1"/>
                </p:cNvSpPr>
                <p:nvPr/>
              </p:nvSpPr>
              <p:spPr bwMode="auto">
                <a:xfrm>
                  <a:off x="4229101" y="522288"/>
                  <a:ext cx="1588" cy="65088"/>
                </a:xfrm>
                <a:prstGeom prst="line">
                  <a:avLst/>
                </a:prstGeom>
                <a:noFill/>
                <a:ln w="19050">
                  <a:solidFill>
                    <a:srgbClr val="000000"/>
                  </a:solidFill>
                  <a:round/>
                  <a:headEnd/>
                  <a:tailEnd/>
                </a:ln>
              </p:spPr>
              <p:txBody>
                <a:bodyPr/>
                <a:lstStyle/>
                <a:p>
                  <a:endParaRPr lang="en-US"/>
                </a:p>
              </p:txBody>
            </p:sp>
            <p:sp>
              <p:nvSpPr>
                <p:cNvPr id="208" name="Line 312"/>
                <p:cNvSpPr>
                  <a:spLocks noChangeShapeType="1"/>
                </p:cNvSpPr>
                <p:nvPr/>
              </p:nvSpPr>
              <p:spPr bwMode="auto">
                <a:xfrm flipV="1">
                  <a:off x="4670426" y="6057901"/>
                  <a:ext cx="1588" cy="49213"/>
                </a:xfrm>
                <a:prstGeom prst="line">
                  <a:avLst/>
                </a:prstGeom>
                <a:noFill/>
                <a:ln w="19050">
                  <a:solidFill>
                    <a:srgbClr val="000000"/>
                  </a:solidFill>
                  <a:round/>
                  <a:headEnd/>
                  <a:tailEnd/>
                </a:ln>
              </p:spPr>
              <p:txBody>
                <a:bodyPr/>
                <a:lstStyle/>
                <a:p>
                  <a:endParaRPr lang="en-US"/>
                </a:p>
              </p:txBody>
            </p:sp>
            <p:sp>
              <p:nvSpPr>
                <p:cNvPr id="209" name="Line 313"/>
                <p:cNvSpPr>
                  <a:spLocks noChangeShapeType="1"/>
                </p:cNvSpPr>
                <p:nvPr/>
              </p:nvSpPr>
              <p:spPr bwMode="auto">
                <a:xfrm>
                  <a:off x="4670426" y="522288"/>
                  <a:ext cx="1588" cy="33338"/>
                </a:xfrm>
                <a:prstGeom prst="line">
                  <a:avLst/>
                </a:prstGeom>
                <a:noFill/>
                <a:ln w="19050">
                  <a:solidFill>
                    <a:srgbClr val="000000"/>
                  </a:solidFill>
                  <a:round/>
                  <a:headEnd/>
                  <a:tailEnd/>
                </a:ln>
              </p:spPr>
              <p:txBody>
                <a:bodyPr/>
                <a:lstStyle/>
                <a:p>
                  <a:endParaRPr lang="en-US"/>
                </a:p>
              </p:txBody>
            </p:sp>
            <p:sp>
              <p:nvSpPr>
                <p:cNvPr id="210" name="Line 314"/>
                <p:cNvSpPr>
                  <a:spLocks noChangeShapeType="1"/>
                </p:cNvSpPr>
                <p:nvPr/>
              </p:nvSpPr>
              <p:spPr bwMode="auto">
                <a:xfrm flipV="1">
                  <a:off x="4930776" y="6057901"/>
                  <a:ext cx="1588" cy="49213"/>
                </a:xfrm>
                <a:prstGeom prst="line">
                  <a:avLst/>
                </a:prstGeom>
                <a:noFill/>
                <a:ln w="19050">
                  <a:solidFill>
                    <a:srgbClr val="000000"/>
                  </a:solidFill>
                  <a:round/>
                  <a:headEnd/>
                  <a:tailEnd/>
                </a:ln>
              </p:spPr>
              <p:txBody>
                <a:bodyPr/>
                <a:lstStyle/>
                <a:p>
                  <a:endParaRPr lang="en-US"/>
                </a:p>
              </p:txBody>
            </p:sp>
            <p:sp>
              <p:nvSpPr>
                <p:cNvPr id="211" name="Line 315"/>
                <p:cNvSpPr>
                  <a:spLocks noChangeShapeType="1"/>
                </p:cNvSpPr>
                <p:nvPr/>
              </p:nvSpPr>
              <p:spPr bwMode="auto">
                <a:xfrm>
                  <a:off x="4930776" y="522288"/>
                  <a:ext cx="1588" cy="33338"/>
                </a:xfrm>
                <a:prstGeom prst="line">
                  <a:avLst/>
                </a:prstGeom>
                <a:noFill/>
                <a:ln w="19050">
                  <a:solidFill>
                    <a:srgbClr val="000000"/>
                  </a:solidFill>
                  <a:round/>
                  <a:headEnd/>
                  <a:tailEnd/>
                </a:ln>
              </p:spPr>
              <p:txBody>
                <a:bodyPr/>
                <a:lstStyle/>
                <a:p>
                  <a:endParaRPr lang="en-US"/>
                </a:p>
              </p:txBody>
            </p:sp>
            <p:sp>
              <p:nvSpPr>
                <p:cNvPr id="212" name="Line 316"/>
                <p:cNvSpPr>
                  <a:spLocks noChangeShapeType="1"/>
                </p:cNvSpPr>
                <p:nvPr/>
              </p:nvSpPr>
              <p:spPr bwMode="auto">
                <a:xfrm flipV="1">
                  <a:off x="5110163" y="6057901"/>
                  <a:ext cx="1588" cy="49213"/>
                </a:xfrm>
                <a:prstGeom prst="line">
                  <a:avLst/>
                </a:prstGeom>
                <a:noFill/>
                <a:ln w="19050">
                  <a:solidFill>
                    <a:srgbClr val="000000"/>
                  </a:solidFill>
                  <a:round/>
                  <a:headEnd/>
                  <a:tailEnd/>
                </a:ln>
              </p:spPr>
              <p:txBody>
                <a:bodyPr/>
                <a:lstStyle/>
                <a:p>
                  <a:endParaRPr lang="en-US"/>
                </a:p>
              </p:txBody>
            </p:sp>
            <p:sp>
              <p:nvSpPr>
                <p:cNvPr id="213" name="Line 317"/>
                <p:cNvSpPr>
                  <a:spLocks noChangeShapeType="1"/>
                </p:cNvSpPr>
                <p:nvPr/>
              </p:nvSpPr>
              <p:spPr bwMode="auto">
                <a:xfrm>
                  <a:off x="5110163" y="522288"/>
                  <a:ext cx="1588" cy="33338"/>
                </a:xfrm>
                <a:prstGeom prst="line">
                  <a:avLst/>
                </a:prstGeom>
                <a:noFill/>
                <a:ln w="19050">
                  <a:solidFill>
                    <a:srgbClr val="000000"/>
                  </a:solidFill>
                  <a:round/>
                  <a:headEnd/>
                  <a:tailEnd/>
                </a:ln>
              </p:spPr>
              <p:txBody>
                <a:bodyPr/>
                <a:lstStyle/>
                <a:p>
                  <a:endParaRPr lang="en-US"/>
                </a:p>
              </p:txBody>
            </p:sp>
            <p:sp>
              <p:nvSpPr>
                <p:cNvPr id="214" name="Line 318"/>
                <p:cNvSpPr>
                  <a:spLocks noChangeShapeType="1"/>
                </p:cNvSpPr>
                <p:nvPr/>
              </p:nvSpPr>
              <p:spPr bwMode="auto">
                <a:xfrm flipV="1">
                  <a:off x="5241926" y="6057901"/>
                  <a:ext cx="1588" cy="49213"/>
                </a:xfrm>
                <a:prstGeom prst="line">
                  <a:avLst/>
                </a:prstGeom>
                <a:noFill/>
                <a:ln w="19050">
                  <a:solidFill>
                    <a:srgbClr val="000000"/>
                  </a:solidFill>
                  <a:round/>
                  <a:headEnd/>
                  <a:tailEnd/>
                </a:ln>
              </p:spPr>
              <p:txBody>
                <a:bodyPr/>
                <a:lstStyle/>
                <a:p>
                  <a:endParaRPr lang="en-US"/>
                </a:p>
              </p:txBody>
            </p:sp>
            <p:sp>
              <p:nvSpPr>
                <p:cNvPr id="215" name="Line 319"/>
                <p:cNvSpPr>
                  <a:spLocks noChangeShapeType="1"/>
                </p:cNvSpPr>
                <p:nvPr/>
              </p:nvSpPr>
              <p:spPr bwMode="auto">
                <a:xfrm>
                  <a:off x="5241926" y="522288"/>
                  <a:ext cx="1588" cy="33338"/>
                </a:xfrm>
                <a:prstGeom prst="line">
                  <a:avLst/>
                </a:prstGeom>
                <a:noFill/>
                <a:ln w="19050">
                  <a:solidFill>
                    <a:srgbClr val="000000"/>
                  </a:solidFill>
                  <a:round/>
                  <a:headEnd/>
                  <a:tailEnd/>
                </a:ln>
              </p:spPr>
              <p:txBody>
                <a:bodyPr/>
                <a:lstStyle/>
                <a:p>
                  <a:endParaRPr lang="en-US"/>
                </a:p>
              </p:txBody>
            </p:sp>
            <p:sp>
              <p:nvSpPr>
                <p:cNvPr id="216" name="Line 320"/>
                <p:cNvSpPr>
                  <a:spLocks noChangeShapeType="1"/>
                </p:cNvSpPr>
                <p:nvPr/>
              </p:nvSpPr>
              <p:spPr bwMode="auto">
                <a:xfrm flipV="1">
                  <a:off x="5356226" y="6057901"/>
                  <a:ext cx="1588" cy="49213"/>
                </a:xfrm>
                <a:prstGeom prst="line">
                  <a:avLst/>
                </a:prstGeom>
                <a:noFill/>
                <a:ln w="19050">
                  <a:solidFill>
                    <a:srgbClr val="000000"/>
                  </a:solidFill>
                  <a:round/>
                  <a:headEnd/>
                  <a:tailEnd/>
                </a:ln>
              </p:spPr>
              <p:txBody>
                <a:bodyPr/>
                <a:lstStyle/>
                <a:p>
                  <a:endParaRPr lang="en-US"/>
                </a:p>
              </p:txBody>
            </p:sp>
            <p:sp>
              <p:nvSpPr>
                <p:cNvPr id="217" name="Line 321"/>
                <p:cNvSpPr>
                  <a:spLocks noChangeShapeType="1"/>
                </p:cNvSpPr>
                <p:nvPr/>
              </p:nvSpPr>
              <p:spPr bwMode="auto">
                <a:xfrm>
                  <a:off x="5356226" y="522288"/>
                  <a:ext cx="1588" cy="33338"/>
                </a:xfrm>
                <a:prstGeom prst="line">
                  <a:avLst/>
                </a:prstGeom>
                <a:noFill/>
                <a:ln w="19050">
                  <a:solidFill>
                    <a:srgbClr val="000000"/>
                  </a:solidFill>
                  <a:round/>
                  <a:headEnd/>
                  <a:tailEnd/>
                </a:ln>
              </p:spPr>
              <p:txBody>
                <a:bodyPr/>
                <a:lstStyle/>
                <a:p>
                  <a:endParaRPr lang="en-US"/>
                </a:p>
              </p:txBody>
            </p:sp>
            <p:sp>
              <p:nvSpPr>
                <p:cNvPr id="218" name="Line 322"/>
                <p:cNvSpPr>
                  <a:spLocks noChangeShapeType="1"/>
                </p:cNvSpPr>
                <p:nvPr/>
              </p:nvSpPr>
              <p:spPr bwMode="auto">
                <a:xfrm flipV="1">
                  <a:off x="5453063" y="6057901"/>
                  <a:ext cx="1588" cy="49213"/>
                </a:xfrm>
                <a:prstGeom prst="line">
                  <a:avLst/>
                </a:prstGeom>
                <a:noFill/>
                <a:ln w="19050">
                  <a:solidFill>
                    <a:srgbClr val="000000"/>
                  </a:solidFill>
                  <a:round/>
                  <a:headEnd/>
                  <a:tailEnd/>
                </a:ln>
              </p:spPr>
              <p:txBody>
                <a:bodyPr/>
                <a:lstStyle/>
                <a:p>
                  <a:endParaRPr lang="en-US"/>
                </a:p>
              </p:txBody>
            </p:sp>
            <p:sp>
              <p:nvSpPr>
                <p:cNvPr id="219" name="Line 323"/>
                <p:cNvSpPr>
                  <a:spLocks noChangeShapeType="1"/>
                </p:cNvSpPr>
                <p:nvPr/>
              </p:nvSpPr>
              <p:spPr bwMode="auto">
                <a:xfrm>
                  <a:off x="5453063" y="522288"/>
                  <a:ext cx="1588" cy="33338"/>
                </a:xfrm>
                <a:prstGeom prst="line">
                  <a:avLst/>
                </a:prstGeom>
                <a:noFill/>
                <a:ln w="19050">
                  <a:solidFill>
                    <a:srgbClr val="000000"/>
                  </a:solidFill>
                  <a:round/>
                  <a:headEnd/>
                  <a:tailEnd/>
                </a:ln>
              </p:spPr>
              <p:txBody>
                <a:bodyPr/>
                <a:lstStyle/>
                <a:p>
                  <a:endParaRPr lang="en-US"/>
                </a:p>
              </p:txBody>
            </p:sp>
            <p:sp>
              <p:nvSpPr>
                <p:cNvPr id="220" name="Line 324"/>
                <p:cNvSpPr>
                  <a:spLocks noChangeShapeType="1"/>
                </p:cNvSpPr>
                <p:nvPr/>
              </p:nvSpPr>
              <p:spPr bwMode="auto">
                <a:xfrm flipV="1">
                  <a:off x="5551488" y="6057901"/>
                  <a:ext cx="1588" cy="49213"/>
                </a:xfrm>
                <a:prstGeom prst="line">
                  <a:avLst/>
                </a:prstGeom>
                <a:noFill/>
                <a:ln w="19050">
                  <a:solidFill>
                    <a:srgbClr val="000000"/>
                  </a:solidFill>
                  <a:round/>
                  <a:headEnd/>
                  <a:tailEnd/>
                </a:ln>
              </p:spPr>
              <p:txBody>
                <a:bodyPr/>
                <a:lstStyle/>
                <a:p>
                  <a:endParaRPr lang="en-US"/>
                </a:p>
              </p:txBody>
            </p:sp>
            <p:sp>
              <p:nvSpPr>
                <p:cNvPr id="221" name="Line 325"/>
                <p:cNvSpPr>
                  <a:spLocks noChangeShapeType="1"/>
                </p:cNvSpPr>
                <p:nvPr/>
              </p:nvSpPr>
              <p:spPr bwMode="auto">
                <a:xfrm>
                  <a:off x="5551488" y="522288"/>
                  <a:ext cx="1588" cy="33338"/>
                </a:xfrm>
                <a:prstGeom prst="line">
                  <a:avLst/>
                </a:prstGeom>
                <a:noFill/>
                <a:ln w="19050">
                  <a:solidFill>
                    <a:srgbClr val="000000"/>
                  </a:solidFill>
                  <a:round/>
                  <a:headEnd/>
                  <a:tailEnd/>
                </a:ln>
              </p:spPr>
              <p:txBody>
                <a:bodyPr/>
                <a:lstStyle/>
                <a:p>
                  <a:endParaRPr lang="en-US"/>
                </a:p>
              </p:txBody>
            </p:sp>
            <p:sp>
              <p:nvSpPr>
                <p:cNvPr id="222" name="Line 326"/>
                <p:cNvSpPr>
                  <a:spLocks noChangeShapeType="1"/>
                </p:cNvSpPr>
                <p:nvPr/>
              </p:nvSpPr>
              <p:spPr bwMode="auto">
                <a:xfrm flipV="1">
                  <a:off x="5616576" y="6057901"/>
                  <a:ext cx="1588" cy="49213"/>
                </a:xfrm>
                <a:prstGeom prst="line">
                  <a:avLst/>
                </a:prstGeom>
                <a:noFill/>
                <a:ln w="19050">
                  <a:solidFill>
                    <a:srgbClr val="000000"/>
                  </a:solidFill>
                  <a:round/>
                  <a:headEnd/>
                  <a:tailEnd/>
                </a:ln>
              </p:spPr>
              <p:txBody>
                <a:bodyPr/>
                <a:lstStyle/>
                <a:p>
                  <a:endParaRPr lang="en-US"/>
                </a:p>
              </p:txBody>
            </p:sp>
            <p:sp>
              <p:nvSpPr>
                <p:cNvPr id="223" name="Line 327"/>
                <p:cNvSpPr>
                  <a:spLocks noChangeShapeType="1"/>
                </p:cNvSpPr>
                <p:nvPr/>
              </p:nvSpPr>
              <p:spPr bwMode="auto">
                <a:xfrm>
                  <a:off x="5616576" y="522288"/>
                  <a:ext cx="1588" cy="33338"/>
                </a:xfrm>
                <a:prstGeom prst="line">
                  <a:avLst/>
                </a:prstGeom>
                <a:noFill/>
                <a:ln w="19050">
                  <a:solidFill>
                    <a:srgbClr val="000000"/>
                  </a:solidFill>
                  <a:round/>
                  <a:headEnd/>
                  <a:tailEnd/>
                </a:ln>
              </p:spPr>
              <p:txBody>
                <a:bodyPr/>
                <a:lstStyle/>
                <a:p>
                  <a:endParaRPr lang="en-US"/>
                </a:p>
              </p:txBody>
            </p:sp>
            <p:sp>
              <p:nvSpPr>
                <p:cNvPr id="224" name="Line 328"/>
                <p:cNvSpPr>
                  <a:spLocks noChangeShapeType="1"/>
                </p:cNvSpPr>
                <p:nvPr/>
              </p:nvSpPr>
              <p:spPr bwMode="auto">
                <a:xfrm flipV="1">
                  <a:off x="5681663" y="6057901"/>
                  <a:ext cx="1588" cy="49213"/>
                </a:xfrm>
                <a:prstGeom prst="line">
                  <a:avLst/>
                </a:prstGeom>
                <a:noFill/>
                <a:ln w="19050">
                  <a:solidFill>
                    <a:srgbClr val="000000"/>
                  </a:solidFill>
                  <a:round/>
                  <a:headEnd/>
                  <a:tailEnd/>
                </a:ln>
              </p:spPr>
              <p:txBody>
                <a:bodyPr/>
                <a:lstStyle/>
                <a:p>
                  <a:endParaRPr lang="en-US"/>
                </a:p>
              </p:txBody>
            </p:sp>
            <p:sp>
              <p:nvSpPr>
                <p:cNvPr id="225" name="Line 329"/>
                <p:cNvSpPr>
                  <a:spLocks noChangeShapeType="1"/>
                </p:cNvSpPr>
                <p:nvPr/>
              </p:nvSpPr>
              <p:spPr bwMode="auto">
                <a:xfrm>
                  <a:off x="5681663" y="522288"/>
                  <a:ext cx="1588" cy="33338"/>
                </a:xfrm>
                <a:prstGeom prst="line">
                  <a:avLst/>
                </a:prstGeom>
                <a:noFill/>
                <a:ln w="19050">
                  <a:solidFill>
                    <a:srgbClr val="000000"/>
                  </a:solidFill>
                  <a:round/>
                  <a:headEnd/>
                  <a:tailEnd/>
                </a:ln>
              </p:spPr>
              <p:txBody>
                <a:bodyPr/>
                <a:lstStyle/>
                <a:p>
                  <a:endParaRPr lang="en-US"/>
                </a:p>
              </p:txBody>
            </p:sp>
            <p:sp>
              <p:nvSpPr>
                <p:cNvPr id="226" name="Line 330"/>
                <p:cNvSpPr>
                  <a:spLocks noChangeShapeType="1"/>
                </p:cNvSpPr>
                <p:nvPr/>
              </p:nvSpPr>
              <p:spPr bwMode="auto">
                <a:xfrm flipV="1">
                  <a:off x="5681663" y="6024563"/>
                  <a:ext cx="1588" cy="82550"/>
                </a:xfrm>
                <a:prstGeom prst="line">
                  <a:avLst/>
                </a:prstGeom>
                <a:noFill/>
                <a:ln w="19050">
                  <a:solidFill>
                    <a:srgbClr val="000000"/>
                  </a:solidFill>
                  <a:round/>
                  <a:headEnd/>
                  <a:tailEnd/>
                </a:ln>
              </p:spPr>
              <p:txBody>
                <a:bodyPr/>
                <a:lstStyle/>
                <a:p>
                  <a:endParaRPr lang="en-US"/>
                </a:p>
              </p:txBody>
            </p:sp>
            <p:sp>
              <p:nvSpPr>
                <p:cNvPr id="227" name="Line 331"/>
                <p:cNvSpPr>
                  <a:spLocks noChangeShapeType="1"/>
                </p:cNvSpPr>
                <p:nvPr/>
              </p:nvSpPr>
              <p:spPr bwMode="auto">
                <a:xfrm>
                  <a:off x="5681663" y="522288"/>
                  <a:ext cx="1588" cy="65088"/>
                </a:xfrm>
                <a:prstGeom prst="line">
                  <a:avLst/>
                </a:prstGeom>
                <a:noFill/>
                <a:ln w="19050">
                  <a:solidFill>
                    <a:srgbClr val="000000"/>
                  </a:solidFill>
                  <a:round/>
                  <a:headEnd/>
                  <a:tailEnd/>
                </a:ln>
              </p:spPr>
              <p:txBody>
                <a:bodyPr/>
                <a:lstStyle/>
                <a:p>
                  <a:endParaRPr lang="en-US"/>
                </a:p>
              </p:txBody>
            </p:sp>
            <p:sp>
              <p:nvSpPr>
                <p:cNvPr id="228" name="Line 334"/>
                <p:cNvSpPr>
                  <a:spLocks noChangeShapeType="1"/>
                </p:cNvSpPr>
                <p:nvPr/>
              </p:nvSpPr>
              <p:spPr bwMode="auto">
                <a:xfrm flipV="1">
                  <a:off x="6122988" y="6057901"/>
                  <a:ext cx="1588" cy="49213"/>
                </a:xfrm>
                <a:prstGeom prst="line">
                  <a:avLst/>
                </a:prstGeom>
                <a:noFill/>
                <a:ln w="19050">
                  <a:solidFill>
                    <a:srgbClr val="000000"/>
                  </a:solidFill>
                  <a:round/>
                  <a:headEnd/>
                  <a:tailEnd/>
                </a:ln>
              </p:spPr>
              <p:txBody>
                <a:bodyPr/>
                <a:lstStyle/>
                <a:p>
                  <a:endParaRPr lang="en-US"/>
                </a:p>
              </p:txBody>
            </p:sp>
            <p:sp>
              <p:nvSpPr>
                <p:cNvPr id="229" name="Line 335"/>
                <p:cNvSpPr>
                  <a:spLocks noChangeShapeType="1"/>
                </p:cNvSpPr>
                <p:nvPr/>
              </p:nvSpPr>
              <p:spPr bwMode="auto">
                <a:xfrm>
                  <a:off x="6122988" y="522288"/>
                  <a:ext cx="1588" cy="33338"/>
                </a:xfrm>
                <a:prstGeom prst="line">
                  <a:avLst/>
                </a:prstGeom>
                <a:noFill/>
                <a:ln w="19050">
                  <a:solidFill>
                    <a:srgbClr val="000000"/>
                  </a:solidFill>
                  <a:round/>
                  <a:headEnd/>
                  <a:tailEnd/>
                </a:ln>
              </p:spPr>
              <p:txBody>
                <a:bodyPr/>
                <a:lstStyle/>
                <a:p>
                  <a:endParaRPr lang="en-US"/>
                </a:p>
              </p:txBody>
            </p:sp>
            <p:sp>
              <p:nvSpPr>
                <p:cNvPr id="230" name="Line 336"/>
                <p:cNvSpPr>
                  <a:spLocks noChangeShapeType="1"/>
                </p:cNvSpPr>
                <p:nvPr/>
              </p:nvSpPr>
              <p:spPr bwMode="auto">
                <a:xfrm flipV="1">
                  <a:off x="6384926" y="6057901"/>
                  <a:ext cx="1588" cy="49213"/>
                </a:xfrm>
                <a:prstGeom prst="line">
                  <a:avLst/>
                </a:prstGeom>
                <a:noFill/>
                <a:ln w="19050">
                  <a:solidFill>
                    <a:srgbClr val="000000"/>
                  </a:solidFill>
                  <a:round/>
                  <a:headEnd/>
                  <a:tailEnd/>
                </a:ln>
              </p:spPr>
              <p:txBody>
                <a:bodyPr/>
                <a:lstStyle/>
                <a:p>
                  <a:endParaRPr lang="en-US"/>
                </a:p>
              </p:txBody>
            </p:sp>
            <p:sp>
              <p:nvSpPr>
                <p:cNvPr id="231" name="Line 337"/>
                <p:cNvSpPr>
                  <a:spLocks noChangeShapeType="1"/>
                </p:cNvSpPr>
                <p:nvPr/>
              </p:nvSpPr>
              <p:spPr bwMode="auto">
                <a:xfrm>
                  <a:off x="6384926" y="522288"/>
                  <a:ext cx="1588" cy="33338"/>
                </a:xfrm>
                <a:prstGeom prst="line">
                  <a:avLst/>
                </a:prstGeom>
                <a:noFill/>
                <a:ln w="19050">
                  <a:solidFill>
                    <a:srgbClr val="000000"/>
                  </a:solidFill>
                  <a:round/>
                  <a:headEnd/>
                  <a:tailEnd/>
                </a:ln>
              </p:spPr>
              <p:txBody>
                <a:bodyPr/>
                <a:lstStyle/>
                <a:p>
                  <a:endParaRPr lang="en-US"/>
                </a:p>
              </p:txBody>
            </p:sp>
            <p:sp>
              <p:nvSpPr>
                <p:cNvPr id="232" name="Line 338"/>
                <p:cNvSpPr>
                  <a:spLocks noChangeShapeType="1"/>
                </p:cNvSpPr>
                <p:nvPr/>
              </p:nvSpPr>
              <p:spPr bwMode="auto">
                <a:xfrm flipV="1">
                  <a:off x="6564313" y="6057901"/>
                  <a:ext cx="1588" cy="49213"/>
                </a:xfrm>
                <a:prstGeom prst="line">
                  <a:avLst/>
                </a:prstGeom>
                <a:noFill/>
                <a:ln w="19050">
                  <a:solidFill>
                    <a:srgbClr val="000000"/>
                  </a:solidFill>
                  <a:round/>
                  <a:headEnd/>
                  <a:tailEnd/>
                </a:ln>
              </p:spPr>
              <p:txBody>
                <a:bodyPr/>
                <a:lstStyle/>
                <a:p>
                  <a:endParaRPr lang="en-US"/>
                </a:p>
              </p:txBody>
            </p:sp>
            <p:sp>
              <p:nvSpPr>
                <p:cNvPr id="233" name="Line 339"/>
                <p:cNvSpPr>
                  <a:spLocks noChangeShapeType="1"/>
                </p:cNvSpPr>
                <p:nvPr/>
              </p:nvSpPr>
              <p:spPr bwMode="auto">
                <a:xfrm>
                  <a:off x="6564313" y="522288"/>
                  <a:ext cx="1588" cy="33338"/>
                </a:xfrm>
                <a:prstGeom prst="line">
                  <a:avLst/>
                </a:prstGeom>
                <a:noFill/>
                <a:ln w="19050">
                  <a:solidFill>
                    <a:srgbClr val="000000"/>
                  </a:solidFill>
                  <a:round/>
                  <a:headEnd/>
                  <a:tailEnd/>
                </a:ln>
              </p:spPr>
              <p:txBody>
                <a:bodyPr/>
                <a:lstStyle/>
                <a:p>
                  <a:endParaRPr lang="en-US"/>
                </a:p>
              </p:txBody>
            </p:sp>
            <p:sp>
              <p:nvSpPr>
                <p:cNvPr id="234" name="Line 340"/>
                <p:cNvSpPr>
                  <a:spLocks noChangeShapeType="1"/>
                </p:cNvSpPr>
                <p:nvPr/>
              </p:nvSpPr>
              <p:spPr bwMode="auto">
                <a:xfrm flipV="1">
                  <a:off x="6694488" y="6057901"/>
                  <a:ext cx="1588" cy="49213"/>
                </a:xfrm>
                <a:prstGeom prst="line">
                  <a:avLst/>
                </a:prstGeom>
                <a:noFill/>
                <a:ln w="19050">
                  <a:solidFill>
                    <a:srgbClr val="000000"/>
                  </a:solidFill>
                  <a:round/>
                  <a:headEnd/>
                  <a:tailEnd/>
                </a:ln>
              </p:spPr>
              <p:txBody>
                <a:bodyPr/>
                <a:lstStyle/>
                <a:p>
                  <a:endParaRPr lang="en-US"/>
                </a:p>
              </p:txBody>
            </p:sp>
            <p:sp>
              <p:nvSpPr>
                <p:cNvPr id="235" name="Line 341"/>
                <p:cNvSpPr>
                  <a:spLocks noChangeShapeType="1"/>
                </p:cNvSpPr>
                <p:nvPr/>
              </p:nvSpPr>
              <p:spPr bwMode="auto">
                <a:xfrm>
                  <a:off x="6694488" y="522288"/>
                  <a:ext cx="1588" cy="33338"/>
                </a:xfrm>
                <a:prstGeom prst="line">
                  <a:avLst/>
                </a:prstGeom>
                <a:noFill/>
                <a:ln w="19050">
                  <a:solidFill>
                    <a:srgbClr val="000000"/>
                  </a:solidFill>
                  <a:round/>
                  <a:headEnd/>
                  <a:tailEnd/>
                </a:ln>
              </p:spPr>
              <p:txBody>
                <a:bodyPr/>
                <a:lstStyle/>
                <a:p>
                  <a:endParaRPr lang="en-US"/>
                </a:p>
              </p:txBody>
            </p:sp>
            <p:sp>
              <p:nvSpPr>
                <p:cNvPr id="236" name="Line 342"/>
                <p:cNvSpPr>
                  <a:spLocks noChangeShapeType="1"/>
                </p:cNvSpPr>
                <p:nvPr/>
              </p:nvSpPr>
              <p:spPr bwMode="auto">
                <a:xfrm flipV="1">
                  <a:off x="6808788" y="6057901"/>
                  <a:ext cx="1588" cy="49213"/>
                </a:xfrm>
                <a:prstGeom prst="line">
                  <a:avLst/>
                </a:prstGeom>
                <a:noFill/>
                <a:ln w="19050">
                  <a:solidFill>
                    <a:srgbClr val="000000"/>
                  </a:solidFill>
                  <a:round/>
                  <a:headEnd/>
                  <a:tailEnd/>
                </a:ln>
              </p:spPr>
              <p:txBody>
                <a:bodyPr/>
                <a:lstStyle/>
                <a:p>
                  <a:endParaRPr lang="en-US"/>
                </a:p>
              </p:txBody>
            </p:sp>
            <p:sp>
              <p:nvSpPr>
                <p:cNvPr id="237" name="Line 343"/>
                <p:cNvSpPr>
                  <a:spLocks noChangeShapeType="1"/>
                </p:cNvSpPr>
                <p:nvPr/>
              </p:nvSpPr>
              <p:spPr bwMode="auto">
                <a:xfrm>
                  <a:off x="6808788" y="522288"/>
                  <a:ext cx="1588" cy="33338"/>
                </a:xfrm>
                <a:prstGeom prst="line">
                  <a:avLst/>
                </a:prstGeom>
                <a:noFill/>
                <a:ln w="19050">
                  <a:solidFill>
                    <a:srgbClr val="000000"/>
                  </a:solidFill>
                  <a:round/>
                  <a:headEnd/>
                  <a:tailEnd/>
                </a:ln>
              </p:spPr>
              <p:txBody>
                <a:bodyPr/>
                <a:lstStyle/>
                <a:p>
                  <a:endParaRPr lang="en-US"/>
                </a:p>
              </p:txBody>
            </p:sp>
            <p:sp>
              <p:nvSpPr>
                <p:cNvPr id="238" name="Line 344"/>
                <p:cNvSpPr>
                  <a:spLocks noChangeShapeType="1"/>
                </p:cNvSpPr>
                <p:nvPr/>
              </p:nvSpPr>
              <p:spPr bwMode="auto">
                <a:xfrm flipV="1">
                  <a:off x="6907213" y="6057901"/>
                  <a:ext cx="1588" cy="49213"/>
                </a:xfrm>
                <a:prstGeom prst="line">
                  <a:avLst/>
                </a:prstGeom>
                <a:noFill/>
                <a:ln w="19050">
                  <a:solidFill>
                    <a:srgbClr val="000000"/>
                  </a:solidFill>
                  <a:round/>
                  <a:headEnd/>
                  <a:tailEnd/>
                </a:ln>
              </p:spPr>
              <p:txBody>
                <a:bodyPr/>
                <a:lstStyle/>
                <a:p>
                  <a:endParaRPr lang="en-US"/>
                </a:p>
              </p:txBody>
            </p:sp>
            <p:sp>
              <p:nvSpPr>
                <p:cNvPr id="239" name="Line 345"/>
                <p:cNvSpPr>
                  <a:spLocks noChangeShapeType="1"/>
                </p:cNvSpPr>
                <p:nvPr/>
              </p:nvSpPr>
              <p:spPr bwMode="auto">
                <a:xfrm>
                  <a:off x="6907213" y="522288"/>
                  <a:ext cx="1588" cy="33338"/>
                </a:xfrm>
                <a:prstGeom prst="line">
                  <a:avLst/>
                </a:prstGeom>
                <a:noFill/>
                <a:ln w="19050">
                  <a:solidFill>
                    <a:srgbClr val="000000"/>
                  </a:solidFill>
                  <a:round/>
                  <a:headEnd/>
                  <a:tailEnd/>
                </a:ln>
              </p:spPr>
              <p:txBody>
                <a:bodyPr/>
                <a:lstStyle/>
                <a:p>
                  <a:endParaRPr lang="en-US"/>
                </a:p>
              </p:txBody>
            </p:sp>
            <p:sp>
              <p:nvSpPr>
                <p:cNvPr id="240" name="Line 346"/>
                <p:cNvSpPr>
                  <a:spLocks noChangeShapeType="1"/>
                </p:cNvSpPr>
                <p:nvPr/>
              </p:nvSpPr>
              <p:spPr bwMode="auto">
                <a:xfrm flipV="1">
                  <a:off x="7005638" y="6057901"/>
                  <a:ext cx="1588" cy="49213"/>
                </a:xfrm>
                <a:prstGeom prst="line">
                  <a:avLst/>
                </a:prstGeom>
                <a:noFill/>
                <a:ln w="19050">
                  <a:solidFill>
                    <a:srgbClr val="000000"/>
                  </a:solidFill>
                  <a:round/>
                  <a:headEnd/>
                  <a:tailEnd/>
                </a:ln>
              </p:spPr>
              <p:txBody>
                <a:bodyPr/>
                <a:lstStyle/>
                <a:p>
                  <a:endParaRPr lang="en-US"/>
                </a:p>
              </p:txBody>
            </p:sp>
            <p:sp>
              <p:nvSpPr>
                <p:cNvPr id="241" name="Line 347"/>
                <p:cNvSpPr>
                  <a:spLocks noChangeShapeType="1"/>
                </p:cNvSpPr>
                <p:nvPr/>
              </p:nvSpPr>
              <p:spPr bwMode="auto">
                <a:xfrm>
                  <a:off x="7005638" y="522288"/>
                  <a:ext cx="1588" cy="33338"/>
                </a:xfrm>
                <a:prstGeom prst="line">
                  <a:avLst/>
                </a:prstGeom>
                <a:noFill/>
                <a:ln w="19050">
                  <a:solidFill>
                    <a:srgbClr val="000000"/>
                  </a:solidFill>
                  <a:round/>
                  <a:headEnd/>
                  <a:tailEnd/>
                </a:ln>
              </p:spPr>
              <p:txBody>
                <a:bodyPr/>
                <a:lstStyle/>
                <a:p>
                  <a:endParaRPr lang="en-US"/>
                </a:p>
              </p:txBody>
            </p:sp>
            <p:sp>
              <p:nvSpPr>
                <p:cNvPr id="242" name="Line 348"/>
                <p:cNvSpPr>
                  <a:spLocks noChangeShapeType="1"/>
                </p:cNvSpPr>
                <p:nvPr/>
              </p:nvSpPr>
              <p:spPr bwMode="auto">
                <a:xfrm flipV="1">
                  <a:off x="7070726" y="6057901"/>
                  <a:ext cx="1588" cy="49213"/>
                </a:xfrm>
                <a:prstGeom prst="line">
                  <a:avLst/>
                </a:prstGeom>
                <a:noFill/>
                <a:ln w="19050">
                  <a:solidFill>
                    <a:srgbClr val="000000"/>
                  </a:solidFill>
                  <a:round/>
                  <a:headEnd/>
                  <a:tailEnd/>
                </a:ln>
              </p:spPr>
              <p:txBody>
                <a:bodyPr/>
                <a:lstStyle/>
                <a:p>
                  <a:endParaRPr lang="en-US"/>
                </a:p>
              </p:txBody>
            </p:sp>
            <p:sp>
              <p:nvSpPr>
                <p:cNvPr id="243" name="Line 349"/>
                <p:cNvSpPr>
                  <a:spLocks noChangeShapeType="1"/>
                </p:cNvSpPr>
                <p:nvPr/>
              </p:nvSpPr>
              <p:spPr bwMode="auto">
                <a:xfrm>
                  <a:off x="7070726" y="522288"/>
                  <a:ext cx="1588" cy="33338"/>
                </a:xfrm>
                <a:prstGeom prst="line">
                  <a:avLst/>
                </a:prstGeom>
                <a:noFill/>
                <a:ln w="19050">
                  <a:solidFill>
                    <a:srgbClr val="000000"/>
                  </a:solidFill>
                  <a:round/>
                  <a:headEnd/>
                  <a:tailEnd/>
                </a:ln>
              </p:spPr>
              <p:txBody>
                <a:bodyPr/>
                <a:lstStyle/>
                <a:p>
                  <a:endParaRPr lang="en-US"/>
                </a:p>
              </p:txBody>
            </p:sp>
            <p:sp>
              <p:nvSpPr>
                <p:cNvPr id="244" name="Line 350"/>
                <p:cNvSpPr>
                  <a:spLocks noChangeShapeType="1"/>
                </p:cNvSpPr>
                <p:nvPr/>
              </p:nvSpPr>
              <p:spPr bwMode="auto">
                <a:xfrm flipV="1">
                  <a:off x="7135813" y="6057901"/>
                  <a:ext cx="1588" cy="49213"/>
                </a:xfrm>
                <a:prstGeom prst="line">
                  <a:avLst/>
                </a:prstGeom>
                <a:noFill/>
                <a:ln w="19050">
                  <a:solidFill>
                    <a:srgbClr val="000000"/>
                  </a:solidFill>
                  <a:round/>
                  <a:headEnd/>
                  <a:tailEnd/>
                </a:ln>
              </p:spPr>
              <p:txBody>
                <a:bodyPr/>
                <a:lstStyle/>
                <a:p>
                  <a:endParaRPr lang="en-US"/>
                </a:p>
              </p:txBody>
            </p:sp>
            <p:sp>
              <p:nvSpPr>
                <p:cNvPr id="245" name="Line 351"/>
                <p:cNvSpPr>
                  <a:spLocks noChangeShapeType="1"/>
                </p:cNvSpPr>
                <p:nvPr/>
              </p:nvSpPr>
              <p:spPr bwMode="auto">
                <a:xfrm>
                  <a:off x="7135813" y="522288"/>
                  <a:ext cx="1588" cy="33338"/>
                </a:xfrm>
                <a:prstGeom prst="line">
                  <a:avLst/>
                </a:prstGeom>
                <a:noFill/>
                <a:ln w="19050">
                  <a:solidFill>
                    <a:srgbClr val="000000"/>
                  </a:solidFill>
                  <a:round/>
                  <a:headEnd/>
                  <a:tailEnd/>
                </a:ln>
              </p:spPr>
              <p:txBody>
                <a:bodyPr/>
                <a:lstStyle/>
                <a:p>
                  <a:endParaRPr lang="en-US"/>
                </a:p>
              </p:txBody>
            </p:sp>
            <p:sp>
              <p:nvSpPr>
                <p:cNvPr id="246" name="Line 352"/>
                <p:cNvSpPr>
                  <a:spLocks noChangeShapeType="1"/>
                </p:cNvSpPr>
                <p:nvPr/>
              </p:nvSpPr>
              <p:spPr bwMode="auto">
                <a:xfrm flipV="1">
                  <a:off x="7135813" y="6024563"/>
                  <a:ext cx="1588" cy="82550"/>
                </a:xfrm>
                <a:prstGeom prst="line">
                  <a:avLst/>
                </a:prstGeom>
                <a:noFill/>
                <a:ln w="19050">
                  <a:solidFill>
                    <a:srgbClr val="000000"/>
                  </a:solidFill>
                  <a:round/>
                  <a:headEnd/>
                  <a:tailEnd/>
                </a:ln>
              </p:spPr>
              <p:txBody>
                <a:bodyPr/>
                <a:lstStyle/>
                <a:p>
                  <a:endParaRPr lang="en-US"/>
                </a:p>
              </p:txBody>
            </p:sp>
            <p:sp>
              <p:nvSpPr>
                <p:cNvPr id="247" name="Line 353"/>
                <p:cNvSpPr>
                  <a:spLocks noChangeShapeType="1"/>
                </p:cNvSpPr>
                <p:nvPr/>
              </p:nvSpPr>
              <p:spPr bwMode="auto">
                <a:xfrm>
                  <a:off x="7135813" y="522288"/>
                  <a:ext cx="1588" cy="65088"/>
                </a:xfrm>
                <a:prstGeom prst="line">
                  <a:avLst/>
                </a:prstGeom>
                <a:noFill/>
                <a:ln w="19050">
                  <a:solidFill>
                    <a:srgbClr val="000000"/>
                  </a:solidFill>
                  <a:round/>
                  <a:headEnd/>
                  <a:tailEnd/>
                </a:ln>
              </p:spPr>
              <p:txBody>
                <a:bodyPr/>
                <a:lstStyle/>
                <a:p>
                  <a:endParaRPr lang="en-US"/>
                </a:p>
              </p:txBody>
            </p:sp>
            <p:sp>
              <p:nvSpPr>
                <p:cNvPr id="248" name="Line 356"/>
                <p:cNvSpPr>
                  <a:spLocks noChangeShapeType="1"/>
                </p:cNvSpPr>
                <p:nvPr/>
              </p:nvSpPr>
              <p:spPr bwMode="auto">
                <a:xfrm flipV="1">
                  <a:off x="7577138" y="6057901"/>
                  <a:ext cx="1588" cy="49213"/>
                </a:xfrm>
                <a:prstGeom prst="line">
                  <a:avLst/>
                </a:prstGeom>
                <a:noFill/>
                <a:ln w="19050">
                  <a:solidFill>
                    <a:srgbClr val="000000"/>
                  </a:solidFill>
                  <a:round/>
                  <a:headEnd/>
                  <a:tailEnd/>
                </a:ln>
              </p:spPr>
              <p:txBody>
                <a:bodyPr/>
                <a:lstStyle/>
                <a:p>
                  <a:endParaRPr lang="en-US"/>
                </a:p>
              </p:txBody>
            </p:sp>
            <p:sp>
              <p:nvSpPr>
                <p:cNvPr id="249" name="Line 357"/>
                <p:cNvSpPr>
                  <a:spLocks noChangeShapeType="1"/>
                </p:cNvSpPr>
                <p:nvPr/>
              </p:nvSpPr>
              <p:spPr bwMode="auto">
                <a:xfrm>
                  <a:off x="7577138" y="522288"/>
                  <a:ext cx="1588" cy="33338"/>
                </a:xfrm>
                <a:prstGeom prst="line">
                  <a:avLst/>
                </a:prstGeom>
                <a:noFill/>
                <a:ln w="19050">
                  <a:solidFill>
                    <a:srgbClr val="000000"/>
                  </a:solidFill>
                  <a:round/>
                  <a:headEnd/>
                  <a:tailEnd/>
                </a:ln>
              </p:spPr>
              <p:txBody>
                <a:bodyPr/>
                <a:lstStyle/>
                <a:p>
                  <a:endParaRPr lang="en-US"/>
                </a:p>
              </p:txBody>
            </p:sp>
            <p:sp>
              <p:nvSpPr>
                <p:cNvPr id="250" name="Line 358"/>
                <p:cNvSpPr>
                  <a:spLocks noChangeShapeType="1"/>
                </p:cNvSpPr>
                <p:nvPr/>
              </p:nvSpPr>
              <p:spPr bwMode="auto">
                <a:xfrm flipV="1">
                  <a:off x="7837488" y="6057901"/>
                  <a:ext cx="1588" cy="49213"/>
                </a:xfrm>
                <a:prstGeom prst="line">
                  <a:avLst/>
                </a:prstGeom>
                <a:noFill/>
                <a:ln w="19050">
                  <a:solidFill>
                    <a:srgbClr val="000000"/>
                  </a:solidFill>
                  <a:round/>
                  <a:headEnd/>
                  <a:tailEnd/>
                </a:ln>
              </p:spPr>
              <p:txBody>
                <a:bodyPr/>
                <a:lstStyle/>
                <a:p>
                  <a:endParaRPr lang="en-US"/>
                </a:p>
              </p:txBody>
            </p:sp>
            <p:sp>
              <p:nvSpPr>
                <p:cNvPr id="251" name="Line 359"/>
                <p:cNvSpPr>
                  <a:spLocks noChangeShapeType="1"/>
                </p:cNvSpPr>
                <p:nvPr/>
              </p:nvSpPr>
              <p:spPr bwMode="auto">
                <a:xfrm>
                  <a:off x="7837488" y="522288"/>
                  <a:ext cx="1588" cy="33338"/>
                </a:xfrm>
                <a:prstGeom prst="line">
                  <a:avLst/>
                </a:prstGeom>
                <a:noFill/>
                <a:ln w="19050">
                  <a:solidFill>
                    <a:srgbClr val="000000"/>
                  </a:solidFill>
                  <a:round/>
                  <a:headEnd/>
                  <a:tailEnd/>
                </a:ln>
              </p:spPr>
              <p:txBody>
                <a:bodyPr/>
                <a:lstStyle/>
                <a:p>
                  <a:endParaRPr lang="en-US"/>
                </a:p>
              </p:txBody>
            </p:sp>
            <p:sp>
              <p:nvSpPr>
                <p:cNvPr id="252" name="Line 360"/>
                <p:cNvSpPr>
                  <a:spLocks noChangeShapeType="1"/>
                </p:cNvSpPr>
                <p:nvPr/>
              </p:nvSpPr>
              <p:spPr bwMode="auto">
                <a:xfrm flipV="1">
                  <a:off x="8016876" y="6057901"/>
                  <a:ext cx="1588" cy="49213"/>
                </a:xfrm>
                <a:prstGeom prst="line">
                  <a:avLst/>
                </a:prstGeom>
                <a:noFill/>
                <a:ln w="19050">
                  <a:solidFill>
                    <a:srgbClr val="000000"/>
                  </a:solidFill>
                  <a:round/>
                  <a:headEnd/>
                  <a:tailEnd/>
                </a:ln>
              </p:spPr>
              <p:txBody>
                <a:bodyPr/>
                <a:lstStyle/>
                <a:p>
                  <a:endParaRPr lang="en-US"/>
                </a:p>
              </p:txBody>
            </p:sp>
            <p:sp>
              <p:nvSpPr>
                <p:cNvPr id="253" name="Line 361"/>
                <p:cNvSpPr>
                  <a:spLocks noChangeShapeType="1"/>
                </p:cNvSpPr>
                <p:nvPr/>
              </p:nvSpPr>
              <p:spPr bwMode="auto">
                <a:xfrm>
                  <a:off x="8016876" y="522288"/>
                  <a:ext cx="1588" cy="33338"/>
                </a:xfrm>
                <a:prstGeom prst="line">
                  <a:avLst/>
                </a:prstGeom>
                <a:noFill/>
                <a:ln w="19050">
                  <a:solidFill>
                    <a:srgbClr val="000000"/>
                  </a:solidFill>
                  <a:round/>
                  <a:headEnd/>
                  <a:tailEnd/>
                </a:ln>
              </p:spPr>
              <p:txBody>
                <a:bodyPr/>
                <a:lstStyle/>
                <a:p>
                  <a:endParaRPr lang="en-US"/>
                </a:p>
              </p:txBody>
            </p:sp>
            <p:sp>
              <p:nvSpPr>
                <p:cNvPr id="254" name="Line 362"/>
                <p:cNvSpPr>
                  <a:spLocks noChangeShapeType="1"/>
                </p:cNvSpPr>
                <p:nvPr/>
              </p:nvSpPr>
              <p:spPr bwMode="auto">
                <a:xfrm flipV="1">
                  <a:off x="8148638" y="6057901"/>
                  <a:ext cx="1588" cy="49213"/>
                </a:xfrm>
                <a:prstGeom prst="line">
                  <a:avLst/>
                </a:prstGeom>
                <a:noFill/>
                <a:ln w="19050">
                  <a:solidFill>
                    <a:srgbClr val="000000"/>
                  </a:solidFill>
                  <a:round/>
                  <a:headEnd/>
                  <a:tailEnd/>
                </a:ln>
              </p:spPr>
              <p:txBody>
                <a:bodyPr/>
                <a:lstStyle/>
                <a:p>
                  <a:endParaRPr lang="en-US"/>
                </a:p>
              </p:txBody>
            </p:sp>
            <p:sp>
              <p:nvSpPr>
                <p:cNvPr id="255" name="Line 363"/>
                <p:cNvSpPr>
                  <a:spLocks noChangeShapeType="1"/>
                </p:cNvSpPr>
                <p:nvPr/>
              </p:nvSpPr>
              <p:spPr bwMode="auto">
                <a:xfrm>
                  <a:off x="8148638" y="522288"/>
                  <a:ext cx="1588" cy="33338"/>
                </a:xfrm>
                <a:prstGeom prst="line">
                  <a:avLst/>
                </a:prstGeom>
                <a:noFill/>
                <a:ln w="19050">
                  <a:solidFill>
                    <a:srgbClr val="000000"/>
                  </a:solidFill>
                  <a:round/>
                  <a:headEnd/>
                  <a:tailEnd/>
                </a:ln>
              </p:spPr>
              <p:txBody>
                <a:bodyPr/>
                <a:lstStyle/>
                <a:p>
                  <a:endParaRPr lang="en-US"/>
                </a:p>
              </p:txBody>
            </p:sp>
            <p:sp>
              <p:nvSpPr>
                <p:cNvPr id="256" name="Line 364"/>
                <p:cNvSpPr>
                  <a:spLocks noChangeShapeType="1"/>
                </p:cNvSpPr>
                <p:nvPr/>
              </p:nvSpPr>
              <p:spPr bwMode="auto">
                <a:xfrm flipV="1">
                  <a:off x="8262938" y="6057901"/>
                  <a:ext cx="1588" cy="49213"/>
                </a:xfrm>
                <a:prstGeom prst="line">
                  <a:avLst/>
                </a:prstGeom>
                <a:noFill/>
                <a:ln w="19050">
                  <a:solidFill>
                    <a:srgbClr val="000000"/>
                  </a:solidFill>
                  <a:round/>
                  <a:headEnd/>
                  <a:tailEnd/>
                </a:ln>
              </p:spPr>
              <p:txBody>
                <a:bodyPr/>
                <a:lstStyle/>
                <a:p>
                  <a:endParaRPr lang="en-US"/>
                </a:p>
              </p:txBody>
            </p:sp>
            <p:sp>
              <p:nvSpPr>
                <p:cNvPr id="257" name="Line 365"/>
                <p:cNvSpPr>
                  <a:spLocks noChangeShapeType="1"/>
                </p:cNvSpPr>
                <p:nvPr/>
              </p:nvSpPr>
              <p:spPr bwMode="auto">
                <a:xfrm>
                  <a:off x="8262938" y="522288"/>
                  <a:ext cx="1588" cy="33338"/>
                </a:xfrm>
                <a:prstGeom prst="line">
                  <a:avLst/>
                </a:prstGeom>
                <a:noFill/>
                <a:ln w="19050">
                  <a:solidFill>
                    <a:srgbClr val="000000"/>
                  </a:solidFill>
                  <a:round/>
                  <a:headEnd/>
                  <a:tailEnd/>
                </a:ln>
              </p:spPr>
              <p:txBody>
                <a:bodyPr/>
                <a:lstStyle/>
                <a:p>
                  <a:endParaRPr lang="en-US"/>
                </a:p>
              </p:txBody>
            </p:sp>
            <p:sp>
              <p:nvSpPr>
                <p:cNvPr id="258" name="Line 366"/>
                <p:cNvSpPr>
                  <a:spLocks noChangeShapeType="1"/>
                </p:cNvSpPr>
                <p:nvPr/>
              </p:nvSpPr>
              <p:spPr bwMode="auto">
                <a:xfrm>
                  <a:off x="1192213" y="6107113"/>
                  <a:ext cx="31750" cy="1588"/>
                </a:xfrm>
                <a:prstGeom prst="line">
                  <a:avLst/>
                </a:prstGeom>
                <a:noFill/>
                <a:ln w="19050">
                  <a:solidFill>
                    <a:srgbClr val="000000"/>
                  </a:solidFill>
                  <a:round/>
                  <a:headEnd/>
                  <a:tailEnd/>
                </a:ln>
              </p:spPr>
              <p:txBody>
                <a:bodyPr/>
                <a:lstStyle/>
                <a:p>
                  <a:endParaRPr lang="en-US"/>
                </a:p>
              </p:txBody>
            </p:sp>
            <p:sp>
              <p:nvSpPr>
                <p:cNvPr id="259" name="Line 367"/>
                <p:cNvSpPr>
                  <a:spLocks noChangeShapeType="1"/>
                </p:cNvSpPr>
                <p:nvPr/>
              </p:nvSpPr>
              <p:spPr bwMode="auto">
                <a:xfrm flipH="1">
                  <a:off x="8229601" y="6107113"/>
                  <a:ext cx="49213" cy="1588"/>
                </a:xfrm>
                <a:prstGeom prst="line">
                  <a:avLst/>
                </a:prstGeom>
                <a:noFill/>
                <a:ln w="19050">
                  <a:solidFill>
                    <a:srgbClr val="000000"/>
                  </a:solidFill>
                  <a:round/>
                  <a:headEnd/>
                  <a:tailEnd/>
                </a:ln>
              </p:spPr>
              <p:txBody>
                <a:bodyPr/>
                <a:lstStyle/>
                <a:p>
                  <a:endParaRPr lang="en-US"/>
                </a:p>
              </p:txBody>
            </p:sp>
            <p:sp>
              <p:nvSpPr>
                <p:cNvPr id="260" name="Line 368"/>
                <p:cNvSpPr>
                  <a:spLocks noChangeShapeType="1"/>
                </p:cNvSpPr>
                <p:nvPr/>
              </p:nvSpPr>
              <p:spPr bwMode="auto">
                <a:xfrm>
                  <a:off x="1192213" y="6107113"/>
                  <a:ext cx="65088" cy="1588"/>
                </a:xfrm>
                <a:prstGeom prst="line">
                  <a:avLst/>
                </a:prstGeom>
                <a:noFill/>
                <a:ln w="19050">
                  <a:solidFill>
                    <a:srgbClr val="000000"/>
                  </a:solidFill>
                  <a:round/>
                  <a:headEnd/>
                  <a:tailEnd/>
                </a:ln>
              </p:spPr>
              <p:txBody>
                <a:bodyPr/>
                <a:lstStyle/>
                <a:p>
                  <a:endParaRPr lang="en-US"/>
                </a:p>
              </p:txBody>
            </p:sp>
            <p:sp>
              <p:nvSpPr>
                <p:cNvPr id="261" name="Line 369"/>
                <p:cNvSpPr>
                  <a:spLocks noChangeShapeType="1"/>
                </p:cNvSpPr>
                <p:nvPr/>
              </p:nvSpPr>
              <p:spPr bwMode="auto">
                <a:xfrm flipH="1">
                  <a:off x="8196263" y="6107113"/>
                  <a:ext cx="82550" cy="1588"/>
                </a:xfrm>
                <a:prstGeom prst="line">
                  <a:avLst/>
                </a:prstGeom>
                <a:noFill/>
                <a:ln w="19050">
                  <a:solidFill>
                    <a:srgbClr val="000000"/>
                  </a:solidFill>
                  <a:round/>
                  <a:headEnd/>
                  <a:tailEnd/>
                </a:ln>
              </p:spPr>
              <p:txBody>
                <a:bodyPr/>
                <a:lstStyle/>
                <a:p>
                  <a:endParaRPr lang="en-US"/>
                </a:p>
              </p:txBody>
            </p:sp>
            <p:sp>
              <p:nvSpPr>
                <p:cNvPr id="262" name="Line 372"/>
                <p:cNvSpPr>
                  <a:spLocks noChangeShapeType="1"/>
                </p:cNvSpPr>
                <p:nvPr/>
              </p:nvSpPr>
              <p:spPr bwMode="auto">
                <a:xfrm>
                  <a:off x="1192213" y="5764213"/>
                  <a:ext cx="31750" cy="1588"/>
                </a:xfrm>
                <a:prstGeom prst="line">
                  <a:avLst/>
                </a:prstGeom>
                <a:noFill/>
                <a:ln w="19050">
                  <a:solidFill>
                    <a:srgbClr val="000000"/>
                  </a:solidFill>
                  <a:round/>
                  <a:headEnd/>
                  <a:tailEnd/>
                </a:ln>
              </p:spPr>
              <p:txBody>
                <a:bodyPr/>
                <a:lstStyle/>
                <a:p>
                  <a:endParaRPr lang="en-US"/>
                </a:p>
              </p:txBody>
            </p:sp>
            <p:sp>
              <p:nvSpPr>
                <p:cNvPr id="263" name="Line 373"/>
                <p:cNvSpPr>
                  <a:spLocks noChangeShapeType="1"/>
                </p:cNvSpPr>
                <p:nvPr/>
              </p:nvSpPr>
              <p:spPr bwMode="auto">
                <a:xfrm flipH="1">
                  <a:off x="8229601" y="5764213"/>
                  <a:ext cx="49213" cy="1588"/>
                </a:xfrm>
                <a:prstGeom prst="line">
                  <a:avLst/>
                </a:prstGeom>
                <a:noFill/>
                <a:ln w="19050">
                  <a:solidFill>
                    <a:srgbClr val="000000"/>
                  </a:solidFill>
                  <a:round/>
                  <a:headEnd/>
                  <a:tailEnd/>
                </a:ln>
              </p:spPr>
              <p:txBody>
                <a:bodyPr/>
                <a:lstStyle/>
                <a:p>
                  <a:endParaRPr lang="en-US"/>
                </a:p>
              </p:txBody>
            </p:sp>
            <p:sp>
              <p:nvSpPr>
                <p:cNvPr id="264" name="Line 374"/>
                <p:cNvSpPr>
                  <a:spLocks noChangeShapeType="1"/>
                </p:cNvSpPr>
                <p:nvPr/>
              </p:nvSpPr>
              <p:spPr bwMode="auto">
                <a:xfrm>
                  <a:off x="1192213" y="5567363"/>
                  <a:ext cx="31750" cy="1588"/>
                </a:xfrm>
                <a:prstGeom prst="line">
                  <a:avLst/>
                </a:prstGeom>
                <a:noFill/>
                <a:ln w="19050">
                  <a:solidFill>
                    <a:srgbClr val="000000"/>
                  </a:solidFill>
                  <a:round/>
                  <a:headEnd/>
                  <a:tailEnd/>
                </a:ln>
              </p:spPr>
              <p:txBody>
                <a:bodyPr/>
                <a:lstStyle/>
                <a:p>
                  <a:endParaRPr lang="en-US"/>
                </a:p>
              </p:txBody>
            </p:sp>
            <p:sp>
              <p:nvSpPr>
                <p:cNvPr id="265" name="Line 375"/>
                <p:cNvSpPr>
                  <a:spLocks noChangeShapeType="1"/>
                </p:cNvSpPr>
                <p:nvPr/>
              </p:nvSpPr>
              <p:spPr bwMode="auto">
                <a:xfrm flipH="1">
                  <a:off x="8229601" y="5567363"/>
                  <a:ext cx="49213" cy="1588"/>
                </a:xfrm>
                <a:prstGeom prst="line">
                  <a:avLst/>
                </a:prstGeom>
                <a:noFill/>
                <a:ln w="19050">
                  <a:solidFill>
                    <a:srgbClr val="000000"/>
                  </a:solidFill>
                  <a:round/>
                  <a:headEnd/>
                  <a:tailEnd/>
                </a:ln>
              </p:spPr>
              <p:txBody>
                <a:bodyPr/>
                <a:lstStyle/>
                <a:p>
                  <a:endParaRPr lang="en-US"/>
                </a:p>
              </p:txBody>
            </p:sp>
            <p:sp>
              <p:nvSpPr>
                <p:cNvPr id="266" name="Line 376"/>
                <p:cNvSpPr>
                  <a:spLocks noChangeShapeType="1"/>
                </p:cNvSpPr>
                <p:nvPr/>
              </p:nvSpPr>
              <p:spPr bwMode="auto">
                <a:xfrm>
                  <a:off x="1192213" y="5421313"/>
                  <a:ext cx="31750" cy="1588"/>
                </a:xfrm>
                <a:prstGeom prst="line">
                  <a:avLst/>
                </a:prstGeom>
                <a:noFill/>
                <a:ln w="19050">
                  <a:solidFill>
                    <a:srgbClr val="000000"/>
                  </a:solidFill>
                  <a:round/>
                  <a:headEnd/>
                  <a:tailEnd/>
                </a:ln>
              </p:spPr>
              <p:txBody>
                <a:bodyPr/>
                <a:lstStyle/>
                <a:p>
                  <a:endParaRPr lang="en-US"/>
                </a:p>
              </p:txBody>
            </p:sp>
            <p:sp>
              <p:nvSpPr>
                <p:cNvPr id="267" name="Line 377"/>
                <p:cNvSpPr>
                  <a:spLocks noChangeShapeType="1"/>
                </p:cNvSpPr>
                <p:nvPr/>
              </p:nvSpPr>
              <p:spPr bwMode="auto">
                <a:xfrm flipH="1">
                  <a:off x="8229601" y="5421313"/>
                  <a:ext cx="49213" cy="1588"/>
                </a:xfrm>
                <a:prstGeom prst="line">
                  <a:avLst/>
                </a:prstGeom>
                <a:noFill/>
                <a:ln w="19050">
                  <a:solidFill>
                    <a:srgbClr val="000000"/>
                  </a:solidFill>
                  <a:round/>
                  <a:headEnd/>
                  <a:tailEnd/>
                </a:ln>
              </p:spPr>
              <p:txBody>
                <a:bodyPr/>
                <a:lstStyle/>
                <a:p>
                  <a:endParaRPr lang="en-US"/>
                </a:p>
              </p:txBody>
            </p:sp>
            <p:sp>
              <p:nvSpPr>
                <p:cNvPr id="268" name="Line 378"/>
                <p:cNvSpPr>
                  <a:spLocks noChangeShapeType="1"/>
                </p:cNvSpPr>
                <p:nvPr/>
              </p:nvSpPr>
              <p:spPr bwMode="auto">
                <a:xfrm>
                  <a:off x="1192213" y="5322888"/>
                  <a:ext cx="31750" cy="1588"/>
                </a:xfrm>
                <a:prstGeom prst="line">
                  <a:avLst/>
                </a:prstGeom>
                <a:noFill/>
                <a:ln w="19050">
                  <a:solidFill>
                    <a:srgbClr val="000000"/>
                  </a:solidFill>
                  <a:round/>
                  <a:headEnd/>
                  <a:tailEnd/>
                </a:ln>
              </p:spPr>
              <p:txBody>
                <a:bodyPr/>
                <a:lstStyle/>
                <a:p>
                  <a:endParaRPr lang="en-US"/>
                </a:p>
              </p:txBody>
            </p:sp>
            <p:sp>
              <p:nvSpPr>
                <p:cNvPr id="269" name="Line 379"/>
                <p:cNvSpPr>
                  <a:spLocks noChangeShapeType="1"/>
                </p:cNvSpPr>
                <p:nvPr/>
              </p:nvSpPr>
              <p:spPr bwMode="auto">
                <a:xfrm flipH="1">
                  <a:off x="8229601" y="5322888"/>
                  <a:ext cx="49213" cy="1588"/>
                </a:xfrm>
                <a:prstGeom prst="line">
                  <a:avLst/>
                </a:prstGeom>
                <a:noFill/>
                <a:ln w="19050">
                  <a:solidFill>
                    <a:srgbClr val="000000"/>
                  </a:solidFill>
                  <a:round/>
                  <a:headEnd/>
                  <a:tailEnd/>
                </a:ln>
              </p:spPr>
              <p:txBody>
                <a:bodyPr/>
                <a:lstStyle/>
                <a:p>
                  <a:endParaRPr lang="en-US"/>
                </a:p>
              </p:txBody>
            </p:sp>
            <p:sp>
              <p:nvSpPr>
                <p:cNvPr id="270" name="Line 380"/>
                <p:cNvSpPr>
                  <a:spLocks noChangeShapeType="1"/>
                </p:cNvSpPr>
                <p:nvPr/>
              </p:nvSpPr>
              <p:spPr bwMode="auto">
                <a:xfrm>
                  <a:off x="1192213" y="5224463"/>
                  <a:ext cx="31750" cy="1588"/>
                </a:xfrm>
                <a:prstGeom prst="line">
                  <a:avLst/>
                </a:prstGeom>
                <a:noFill/>
                <a:ln w="19050">
                  <a:solidFill>
                    <a:srgbClr val="000000"/>
                  </a:solidFill>
                  <a:round/>
                  <a:headEnd/>
                  <a:tailEnd/>
                </a:ln>
              </p:spPr>
              <p:txBody>
                <a:bodyPr/>
                <a:lstStyle/>
                <a:p>
                  <a:endParaRPr lang="en-US"/>
                </a:p>
              </p:txBody>
            </p:sp>
            <p:sp>
              <p:nvSpPr>
                <p:cNvPr id="271" name="Line 381"/>
                <p:cNvSpPr>
                  <a:spLocks noChangeShapeType="1"/>
                </p:cNvSpPr>
                <p:nvPr/>
              </p:nvSpPr>
              <p:spPr bwMode="auto">
                <a:xfrm flipH="1">
                  <a:off x="8229601" y="5224463"/>
                  <a:ext cx="49213" cy="1588"/>
                </a:xfrm>
                <a:prstGeom prst="line">
                  <a:avLst/>
                </a:prstGeom>
                <a:noFill/>
                <a:ln w="19050">
                  <a:solidFill>
                    <a:srgbClr val="000000"/>
                  </a:solidFill>
                  <a:round/>
                  <a:headEnd/>
                  <a:tailEnd/>
                </a:ln>
              </p:spPr>
              <p:txBody>
                <a:bodyPr/>
                <a:lstStyle/>
                <a:p>
                  <a:endParaRPr lang="en-US"/>
                </a:p>
              </p:txBody>
            </p:sp>
            <p:sp>
              <p:nvSpPr>
                <p:cNvPr id="272" name="Line 382"/>
                <p:cNvSpPr>
                  <a:spLocks noChangeShapeType="1"/>
                </p:cNvSpPr>
                <p:nvPr/>
              </p:nvSpPr>
              <p:spPr bwMode="auto">
                <a:xfrm>
                  <a:off x="1192213" y="5159376"/>
                  <a:ext cx="31750" cy="1588"/>
                </a:xfrm>
                <a:prstGeom prst="line">
                  <a:avLst/>
                </a:prstGeom>
                <a:noFill/>
                <a:ln w="19050">
                  <a:solidFill>
                    <a:srgbClr val="000000"/>
                  </a:solidFill>
                  <a:round/>
                  <a:headEnd/>
                  <a:tailEnd/>
                </a:ln>
              </p:spPr>
              <p:txBody>
                <a:bodyPr/>
                <a:lstStyle/>
                <a:p>
                  <a:endParaRPr lang="en-US"/>
                </a:p>
              </p:txBody>
            </p:sp>
            <p:sp>
              <p:nvSpPr>
                <p:cNvPr id="273" name="Line 383"/>
                <p:cNvSpPr>
                  <a:spLocks noChangeShapeType="1"/>
                </p:cNvSpPr>
                <p:nvPr/>
              </p:nvSpPr>
              <p:spPr bwMode="auto">
                <a:xfrm flipH="1">
                  <a:off x="8229601" y="5159376"/>
                  <a:ext cx="49213" cy="1588"/>
                </a:xfrm>
                <a:prstGeom prst="line">
                  <a:avLst/>
                </a:prstGeom>
                <a:noFill/>
                <a:ln w="19050">
                  <a:solidFill>
                    <a:srgbClr val="000000"/>
                  </a:solidFill>
                  <a:round/>
                  <a:headEnd/>
                  <a:tailEnd/>
                </a:ln>
              </p:spPr>
              <p:txBody>
                <a:bodyPr/>
                <a:lstStyle/>
                <a:p>
                  <a:endParaRPr lang="en-US"/>
                </a:p>
              </p:txBody>
            </p:sp>
            <p:sp>
              <p:nvSpPr>
                <p:cNvPr id="274" name="Line 384"/>
                <p:cNvSpPr>
                  <a:spLocks noChangeShapeType="1"/>
                </p:cNvSpPr>
                <p:nvPr/>
              </p:nvSpPr>
              <p:spPr bwMode="auto">
                <a:xfrm>
                  <a:off x="1192213" y="5094288"/>
                  <a:ext cx="31750" cy="1588"/>
                </a:xfrm>
                <a:prstGeom prst="line">
                  <a:avLst/>
                </a:prstGeom>
                <a:noFill/>
                <a:ln w="19050">
                  <a:solidFill>
                    <a:srgbClr val="000000"/>
                  </a:solidFill>
                  <a:round/>
                  <a:headEnd/>
                  <a:tailEnd/>
                </a:ln>
              </p:spPr>
              <p:txBody>
                <a:bodyPr/>
                <a:lstStyle/>
                <a:p>
                  <a:endParaRPr lang="en-US"/>
                </a:p>
              </p:txBody>
            </p:sp>
            <p:sp>
              <p:nvSpPr>
                <p:cNvPr id="275" name="Line 385"/>
                <p:cNvSpPr>
                  <a:spLocks noChangeShapeType="1"/>
                </p:cNvSpPr>
                <p:nvPr/>
              </p:nvSpPr>
              <p:spPr bwMode="auto">
                <a:xfrm flipH="1">
                  <a:off x="8229601" y="5094288"/>
                  <a:ext cx="49213" cy="1588"/>
                </a:xfrm>
                <a:prstGeom prst="line">
                  <a:avLst/>
                </a:prstGeom>
                <a:noFill/>
                <a:ln w="19050">
                  <a:solidFill>
                    <a:srgbClr val="000000"/>
                  </a:solidFill>
                  <a:round/>
                  <a:headEnd/>
                  <a:tailEnd/>
                </a:ln>
              </p:spPr>
              <p:txBody>
                <a:bodyPr/>
                <a:lstStyle/>
                <a:p>
                  <a:endParaRPr lang="en-US"/>
                </a:p>
              </p:txBody>
            </p:sp>
            <p:sp>
              <p:nvSpPr>
                <p:cNvPr id="276" name="Line 386"/>
                <p:cNvSpPr>
                  <a:spLocks noChangeShapeType="1"/>
                </p:cNvSpPr>
                <p:nvPr/>
              </p:nvSpPr>
              <p:spPr bwMode="auto">
                <a:xfrm>
                  <a:off x="1192213" y="5029201"/>
                  <a:ext cx="31750" cy="1588"/>
                </a:xfrm>
                <a:prstGeom prst="line">
                  <a:avLst/>
                </a:prstGeom>
                <a:noFill/>
                <a:ln w="19050">
                  <a:solidFill>
                    <a:srgbClr val="000000"/>
                  </a:solidFill>
                  <a:round/>
                  <a:headEnd/>
                  <a:tailEnd/>
                </a:ln>
              </p:spPr>
              <p:txBody>
                <a:bodyPr/>
                <a:lstStyle/>
                <a:p>
                  <a:endParaRPr lang="en-US"/>
                </a:p>
              </p:txBody>
            </p:sp>
            <p:sp>
              <p:nvSpPr>
                <p:cNvPr id="277" name="Line 387"/>
                <p:cNvSpPr>
                  <a:spLocks noChangeShapeType="1"/>
                </p:cNvSpPr>
                <p:nvPr/>
              </p:nvSpPr>
              <p:spPr bwMode="auto">
                <a:xfrm flipH="1">
                  <a:off x="8229601" y="5029201"/>
                  <a:ext cx="49213" cy="1588"/>
                </a:xfrm>
                <a:prstGeom prst="line">
                  <a:avLst/>
                </a:prstGeom>
                <a:noFill/>
                <a:ln w="19050">
                  <a:solidFill>
                    <a:srgbClr val="000000"/>
                  </a:solidFill>
                  <a:round/>
                  <a:headEnd/>
                  <a:tailEnd/>
                </a:ln>
              </p:spPr>
              <p:txBody>
                <a:bodyPr/>
                <a:lstStyle/>
                <a:p>
                  <a:endParaRPr lang="en-US"/>
                </a:p>
              </p:txBody>
            </p:sp>
            <p:sp>
              <p:nvSpPr>
                <p:cNvPr id="278" name="Line 388"/>
                <p:cNvSpPr>
                  <a:spLocks noChangeShapeType="1"/>
                </p:cNvSpPr>
                <p:nvPr/>
              </p:nvSpPr>
              <p:spPr bwMode="auto">
                <a:xfrm>
                  <a:off x="1192213" y="4979988"/>
                  <a:ext cx="31750" cy="1588"/>
                </a:xfrm>
                <a:prstGeom prst="line">
                  <a:avLst/>
                </a:prstGeom>
                <a:noFill/>
                <a:ln w="19050">
                  <a:solidFill>
                    <a:srgbClr val="000000"/>
                  </a:solidFill>
                  <a:round/>
                  <a:headEnd/>
                  <a:tailEnd/>
                </a:ln>
              </p:spPr>
              <p:txBody>
                <a:bodyPr/>
                <a:lstStyle/>
                <a:p>
                  <a:endParaRPr lang="en-US"/>
                </a:p>
              </p:txBody>
            </p:sp>
            <p:sp>
              <p:nvSpPr>
                <p:cNvPr id="279" name="Line 389"/>
                <p:cNvSpPr>
                  <a:spLocks noChangeShapeType="1"/>
                </p:cNvSpPr>
                <p:nvPr/>
              </p:nvSpPr>
              <p:spPr bwMode="auto">
                <a:xfrm flipH="1">
                  <a:off x="8229601" y="4979988"/>
                  <a:ext cx="49213" cy="1588"/>
                </a:xfrm>
                <a:prstGeom prst="line">
                  <a:avLst/>
                </a:prstGeom>
                <a:noFill/>
                <a:ln w="19050">
                  <a:solidFill>
                    <a:srgbClr val="000000"/>
                  </a:solidFill>
                  <a:round/>
                  <a:headEnd/>
                  <a:tailEnd/>
                </a:ln>
              </p:spPr>
              <p:txBody>
                <a:bodyPr/>
                <a:lstStyle/>
                <a:p>
                  <a:endParaRPr lang="en-US"/>
                </a:p>
              </p:txBody>
            </p:sp>
            <p:sp>
              <p:nvSpPr>
                <p:cNvPr id="280" name="Line 390"/>
                <p:cNvSpPr>
                  <a:spLocks noChangeShapeType="1"/>
                </p:cNvSpPr>
                <p:nvPr/>
              </p:nvSpPr>
              <p:spPr bwMode="auto">
                <a:xfrm>
                  <a:off x="1192213" y="4979988"/>
                  <a:ext cx="65088" cy="1588"/>
                </a:xfrm>
                <a:prstGeom prst="line">
                  <a:avLst/>
                </a:prstGeom>
                <a:noFill/>
                <a:ln w="19050">
                  <a:solidFill>
                    <a:srgbClr val="000000"/>
                  </a:solidFill>
                  <a:round/>
                  <a:headEnd/>
                  <a:tailEnd/>
                </a:ln>
              </p:spPr>
              <p:txBody>
                <a:bodyPr/>
                <a:lstStyle/>
                <a:p>
                  <a:endParaRPr lang="en-US"/>
                </a:p>
              </p:txBody>
            </p:sp>
            <p:sp>
              <p:nvSpPr>
                <p:cNvPr id="281" name="Line 391"/>
                <p:cNvSpPr>
                  <a:spLocks noChangeShapeType="1"/>
                </p:cNvSpPr>
                <p:nvPr/>
              </p:nvSpPr>
              <p:spPr bwMode="auto">
                <a:xfrm flipH="1">
                  <a:off x="8196263" y="4979988"/>
                  <a:ext cx="82550" cy="1588"/>
                </a:xfrm>
                <a:prstGeom prst="line">
                  <a:avLst/>
                </a:prstGeom>
                <a:noFill/>
                <a:ln w="19050">
                  <a:solidFill>
                    <a:srgbClr val="000000"/>
                  </a:solidFill>
                  <a:round/>
                  <a:headEnd/>
                  <a:tailEnd/>
                </a:ln>
              </p:spPr>
              <p:txBody>
                <a:bodyPr/>
                <a:lstStyle/>
                <a:p>
                  <a:endParaRPr lang="en-US"/>
                </a:p>
              </p:txBody>
            </p:sp>
            <p:sp>
              <p:nvSpPr>
                <p:cNvPr id="282" name="Line 394"/>
                <p:cNvSpPr>
                  <a:spLocks noChangeShapeType="1"/>
                </p:cNvSpPr>
                <p:nvPr/>
              </p:nvSpPr>
              <p:spPr bwMode="auto">
                <a:xfrm>
                  <a:off x="1192213" y="4652963"/>
                  <a:ext cx="31750" cy="1588"/>
                </a:xfrm>
                <a:prstGeom prst="line">
                  <a:avLst/>
                </a:prstGeom>
                <a:noFill/>
                <a:ln w="19050">
                  <a:solidFill>
                    <a:srgbClr val="000000"/>
                  </a:solidFill>
                  <a:round/>
                  <a:headEnd/>
                  <a:tailEnd/>
                </a:ln>
              </p:spPr>
              <p:txBody>
                <a:bodyPr/>
                <a:lstStyle/>
                <a:p>
                  <a:endParaRPr lang="en-US"/>
                </a:p>
              </p:txBody>
            </p:sp>
            <p:sp>
              <p:nvSpPr>
                <p:cNvPr id="283" name="Line 395"/>
                <p:cNvSpPr>
                  <a:spLocks noChangeShapeType="1"/>
                </p:cNvSpPr>
                <p:nvPr/>
              </p:nvSpPr>
              <p:spPr bwMode="auto">
                <a:xfrm flipH="1">
                  <a:off x="8229601" y="4652963"/>
                  <a:ext cx="49213" cy="1588"/>
                </a:xfrm>
                <a:prstGeom prst="line">
                  <a:avLst/>
                </a:prstGeom>
                <a:noFill/>
                <a:ln w="19050">
                  <a:solidFill>
                    <a:srgbClr val="000000"/>
                  </a:solidFill>
                  <a:round/>
                  <a:headEnd/>
                  <a:tailEnd/>
                </a:ln>
              </p:spPr>
              <p:txBody>
                <a:bodyPr/>
                <a:lstStyle/>
                <a:p>
                  <a:endParaRPr lang="en-US"/>
                </a:p>
              </p:txBody>
            </p:sp>
            <p:sp>
              <p:nvSpPr>
                <p:cNvPr id="284" name="Line 396"/>
                <p:cNvSpPr>
                  <a:spLocks noChangeShapeType="1"/>
                </p:cNvSpPr>
                <p:nvPr/>
              </p:nvSpPr>
              <p:spPr bwMode="auto">
                <a:xfrm>
                  <a:off x="1192213" y="4441826"/>
                  <a:ext cx="31750" cy="1588"/>
                </a:xfrm>
                <a:prstGeom prst="line">
                  <a:avLst/>
                </a:prstGeom>
                <a:noFill/>
                <a:ln w="19050">
                  <a:solidFill>
                    <a:srgbClr val="000000"/>
                  </a:solidFill>
                  <a:round/>
                  <a:headEnd/>
                  <a:tailEnd/>
                </a:ln>
              </p:spPr>
              <p:txBody>
                <a:bodyPr/>
                <a:lstStyle/>
                <a:p>
                  <a:endParaRPr lang="en-US"/>
                </a:p>
              </p:txBody>
            </p:sp>
            <p:sp>
              <p:nvSpPr>
                <p:cNvPr id="285" name="Line 397"/>
                <p:cNvSpPr>
                  <a:spLocks noChangeShapeType="1"/>
                </p:cNvSpPr>
                <p:nvPr/>
              </p:nvSpPr>
              <p:spPr bwMode="auto">
                <a:xfrm flipH="1">
                  <a:off x="8229601" y="4441826"/>
                  <a:ext cx="49213" cy="1588"/>
                </a:xfrm>
                <a:prstGeom prst="line">
                  <a:avLst/>
                </a:prstGeom>
                <a:noFill/>
                <a:ln w="19050">
                  <a:solidFill>
                    <a:srgbClr val="000000"/>
                  </a:solidFill>
                  <a:round/>
                  <a:headEnd/>
                  <a:tailEnd/>
                </a:ln>
              </p:spPr>
              <p:txBody>
                <a:bodyPr/>
                <a:lstStyle/>
                <a:p>
                  <a:endParaRPr lang="en-US"/>
                </a:p>
              </p:txBody>
            </p:sp>
            <p:sp>
              <p:nvSpPr>
                <p:cNvPr id="286" name="Line 398"/>
                <p:cNvSpPr>
                  <a:spLocks noChangeShapeType="1"/>
                </p:cNvSpPr>
                <p:nvPr/>
              </p:nvSpPr>
              <p:spPr bwMode="auto">
                <a:xfrm>
                  <a:off x="1192213" y="4310063"/>
                  <a:ext cx="31750" cy="1588"/>
                </a:xfrm>
                <a:prstGeom prst="line">
                  <a:avLst/>
                </a:prstGeom>
                <a:noFill/>
                <a:ln w="19050">
                  <a:solidFill>
                    <a:srgbClr val="000000"/>
                  </a:solidFill>
                  <a:round/>
                  <a:headEnd/>
                  <a:tailEnd/>
                </a:ln>
              </p:spPr>
              <p:txBody>
                <a:bodyPr/>
                <a:lstStyle/>
                <a:p>
                  <a:endParaRPr lang="en-US"/>
                </a:p>
              </p:txBody>
            </p:sp>
            <p:sp>
              <p:nvSpPr>
                <p:cNvPr id="287" name="Line 399"/>
                <p:cNvSpPr>
                  <a:spLocks noChangeShapeType="1"/>
                </p:cNvSpPr>
                <p:nvPr/>
              </p:nvSpPr>
              <p:spPr bwMode="auto">
                <a:xfrm flipH="1">
                  <a:off x="8229601" y="4310063"/>
                  <a:ext cx="49213" cy="1588"/>
                </a:xfrm>
                <a:prstGeom prst="line">
                  <a:avLst/>
                </a:prstGeom>
                <a:noFill/>
                <a:ln w="19050">
                  <a:solidFill>
                    <a:srgbClr val="000000"/>
                  </a:solidFill>
                  <a:round/>
                  <a:headEnd/>
                  <a:tailEnd/>
                </a:ln>
              </p:spPr>
              <p:txBody>
                <a:bodyPr/>
                <a:lstStyle/>
                <a:p>
                  <a:endParaRPr lang="en-US"/>
                </a:p>
              </p:txBody>
            </p:sp>
            <p:sp>
              <p:nvSpPr>
                <p:cNvPr id="288" name="Line 400"/>
                <p:cNvSpPr>
                  <a:spLocks noChangeShapeType="1"/>
                </p:cNvSpPr>
                <p:nvPr/>
              </p:nvSpPr>
              <p:spPr bwMode="auto">
                <a:xfrm>
                  <a:off x="1192213" y="4195763"/>
                  <a:ext cx="31750" cy="1588"/>
                </a:xfrm>
                <a:prstGeom prst="line">
                  <a:avLst/>
                </a:prstGeom>
                <a:noFill/>
                <a:ln w="19050">
                  <a:solidFill>
                    <a:srgbClr val="000000"/>
                  </a:solidFill>
                  <a:round/>
                  <a:headEnd/>
                  <a:tailEnd/>
                </a:ln>
              </p:spPr>
              <p:txBody>
                <a:bodyPr/>
                <a:lstStyle/>
                <a:p>
                  <a:endParaRPr lang="en-US"/>
                </a:p>
              </p:txBody>
            </p:sp>
            <p:sp>
              <p:nvSpPr>
                <p:cNvPr id="289" name="Line 401"/>
                <p:cNvSpPr>
                  <a:spLocks noChangeShapeType="1"/>
                </p:cNvSpPr>
                <p:nvPr/>
              </p:nvSpPr>
              <p:spPr bwMode="auto">
                <a:xfrm flipH="1">
                  <a:off x="8229601" y="4195763"/>
                  <a:ext cx="49213" cy="1588"/>
                </a:xfrm>
                <a:prstGeom prst="line">
                  <a:avLst/>
                </a:prstGeom>
                <a:noFill/>
                <a:ln w="19050">
                  <a:solidFill>
                    <a:srgbClr val="000000"/>
                  </a:solidFill>
                  <a:round/>
                  <a:headEnd/>
                  <a:tailEnd/>
                </a:ln>
              </p:spPr>
              <p:txBody>
                <a:bodyPr/>
                <a:lstStyle/>
                <a:p>
                  <a:endParaRPr lang="en-US"/>
                </a:p>
              </p:txBody>
            </p:sp>
            <p:sp>
              <p:nvSpPr>
                <p:cNvPr id="290" name="Line 402"/>
                <p:cNvSpPr>
                  <a:spLocks noChangeShapeType="1"/>
                </p:cNvSpPr>
                <p:nvPr/>
              </p:nvSpPr>
              <p:spPr bwMode="auto">
                <a:xfrm>
                  <a:off x="1192213" y="4114801"/>
                  <a:ext cx="31750" cy="1588"/>
                </a:xfrm>
                <a:prstGeom prst="line">
                  <a:avLst/>
                </a:prstGeom>
                <a:noFill/>
                <a:ln w="19050">
                  <a:solidFill>
                    <a:srgbClr val="000000"/>
                  </a:solidFill>
                  <a:round/>
                  <a:headEnd/>
                  <a:tailEnd/>
                </a:ln>
              </p:spPr>
              <p:txBody>
                <a:bodyPr/>
                <a:lstStyle/>
                <a:p>
                  <a:endParaRPr lang="en-US"/>
                </a:p>
              </p:txBody>
            </p:sp>
            <p:sp>
              <p:nvSpPr>
                <p:cNvPr id="291" name="Line 403"/>
                <p:cNvSpPr>
                  <a:spLocks noChangeShapeType="1"/>
                </p:cNvSpPr>
                <p:nvPr/>
              </p:nvSpPr>
              <p:spPr bwMode="auto">
                <a:xfrm flipH="1">
                  <a:off x="8229601" y="4114801"/>
                  <a:ext cx="49213" cy="1588"/>
                </a:xfrm>
                <a:prstGeom prst="line">
                  <a:avLst/>
                </a:prstGeom>
                <a:noFill/>
                <a:ln w="19050">
                  <a:solidFill>
                    <a:srgbClr val="000000"/>
                  </a:solidFill>
                  <a:round/>
                  <a:headEnd/>
                  <a:tailEnd/>
                </a:ln>
              </p:spPr>
              <p:txBody>
                <a:bodyPr/>
                <a:lstStyle/>
                <a:p>
                  <a:endParaRPr lang="en-US"/>
                </a:p>
              </p:txBody>
            </p:sp>
            <p:sp>
              <p:nvSpPr>
                <p:cNvPr id="292" name="Line 404"/>
                <p:cNvSpPr>
                  <a:spLocks noChangeShapeType="1"/>
                </p:cNvSpPr>
                <p:nvPr/>
              </p:nvSpPr>
              <p:spPr bwMode="auto">
                <a:xfrm>
                  <a:off x="1192213" y="4033838"/>
                  <a:ext cx="31750" cy="1588"/>
                </a:xfrm>
                <a:prstGeom prst="line">
                  <a:avLst/>
                </a:prstGeom>
                <a:noFill/>
                <a:ln w="19050">
                  <a:solidFill>
                    <a:srgbClr val="000000"/>
                  </a:solidFill>
                  <a:round/>
                  <a:headEnd/>
                  <a:tailEnd/>
                </a:ln>
              </p:spPr>
              <p:txBody>
                <a:bodyPr/>
                <a:lstStyle/>
                <a:p>
                  <a:endParaRPr lang="en-US"/>
                </a:p>
              </p:txBody>
            </p:sp>
            <p:sp>
              <p:nvSpPr>
                <p:cNvPr id="293" name="Line 405"/>
                <p:cNvSpPr>
                  <a:spLocks noChangeShapeType="1"/>
                </p:cNvSpPr>
                <p:nvPr/>
              </p:nvSpPr>
              <p:spPr bwMode="auto">
                <a:xfrm flipH="1">
                  <a:off x="8229601" y="4033838"/>
                  <a:ext cx="49213" cy="1588"/>
                </a:xfrm>
                <a:prstGeom prst="line">
                  <a:avLst/>
                </a:prstGeom>
                <a:noFill/>
                <a:ln w="19050">
                  <a:solidFill>
                    <a:srgbClr val="000000"/>
                  </a:solidFill>
                  <a:round/>
                  <a:headEnd/>
                  <a:tailEnd/>
                </a:ln>
              </p:spPr>
              <p:txBody>
                <a:bodyPr/>
                <a:lstStyle/>
                <a:p>
                  <a:endParaRPr lang="en-US"/>
                </a:p>
              </p:txBody>
            </p:sp>
            <p:sp>
              <p:nvSpPr>
                <p:cNvPr id="294" name="Line 406"/>
                <p:cNvSpPr>
                  <a:spLocks noChangeShapeType="1"/>
                </p:cNvSpPr>
                <p:nvPr/>
              </p:nvSpPr>
              <p:spPr bwMode="auto">
                <a:xfrm>
                  <a:off x="1192213" y="3967163"/>
                  <a:ext cx="31750" cy="1588"/>
                </a:xfrm>
                <a:prstGeom prst="line">
                  <a:avLst/>
                </a:prstGeom>
                <a:noFill/>
                <a:ln w="19050">
                  <a:solidFill>
                    <a:srgbClr val="000000"/>
                  </a:solidFill>
                  <a:round/>
                  <a:headEnd/>
                  <a:tailEnd/>
                </a:ln>
              </p:spPr>
              <p:txBody>
                <a:bodyPr/>
                <a:lstStyle/>
                <a:p>
                  <a:endParaRPr lang="en-US"/>
                </a:p>
              </p:txBody>
            </p:sp>
            <p:sp>
              <p:nvSpPr>
                <p:cNvPr id="295" name="Line 407"/>
                <p:cNvSpPr>
                  <a:spLocks noChangeShapeType="1"/>
                </p:cNvSpPr>
                <p:nvPr/>
              </p:nvSpPr>
              <p:spPr bwMode="auto">
                <a:xfrm flipH="1">
                  <a:off x="8229601" y="3967163"/>
                  <a:ext cx="49213" cy="1588"/>
                </a:xfrm>
                <a:prstGeom prst="line">
                  <a:avLst/>
                </a:prstGeom>
                <a:noFill/>
                <a:ln w="19050">
                  <a:solidFill>
                    <a:srgbClr val="000000"/>
                  </a:solidFill>
                  <a:round/>
                  <a:headEnd/>
                  <a:tailEnd/>
                </a:ln>
              </p:spPr>
              <p:txBody>
                <a:bodyPr/>
                <a:lstStyle/>
                <a:p>
                  <a:endParaRPr lang="en-US"/>
                </a:p>
              </p:txBody>
            </p:sp>
            <p:sp>
              <p:nvSpPr>
                <p:cNvPr id="296" name="Line 408"/>
                <p:cNvSpPr>
                  <a:spLocks noChangeShapeType="1"/>
                </p:cNvSpPr>
                <p:nvPr/>
              </p:nvSpPr>
              <p:spPr bwMode="auto">
                <a:xfrm>
                  <a:off x="1192213" y="3919538"/>
                  <a:ext cx="31750" cy="1588"/>
                </a:xfrm>
                <a:prstGeom prst="line">
                  <a:avLst/>
                </a:prstGeom>
                <a:noFill/>
                <a:ln w="19050">
                  <a:solidFill>
                    <a:srgbClr val="000000"/>
                  </a:solidFill>
                  <a:round/>
                  <a:headEnd/>
                  <a:tailEnd/>
                </a:ln>
              </p:spPr>
              <p:txBody>
                <a:bodyPr/>
                <a:lstStyle/>
                <a:p>
                  <a:endParaRPr lang="en-US"/>
                </a:p>
              </p:txBody>
            </p:sp>
            <p:sp>
              <p:nvSpPr>
                <p:cNvPr id="297" name="Line 409"/>
                <p:cNvSpPr>
                  <a:spLocks noChangeShapeType="1"/>
                </p:cNvSpPr>
                <p:nvPr/>
              </p:nvSpPr>
              <p:spPr bwMode="auto">
                <a:xfrm flipH="1">
                  <a:off x="8229601" y="3919538"/>
                  <a:ext cx="49213" cy="1588"/>
                </a:xfrm>
                <a:prstGeom prst="line">
                  <a:avLst/>
                </a:prstGeom>
                <a:noFill/>
                <a:ln w="19050">
                  <a:solidFill>
                    <a:srgbClr val="000000"/>
                  </a:solidFill>
                  <a:round/>
                  <a:headEnd/>
                  <a:tailEnd/>
                </a:ln>
              </p:spPr>
              <p:txBody>
                <a:bodyPr/>
                <a:lstStyle/>
                <a:p>
                  <a:endParaRPr lang="en-US"/>
                </a:p>
              </p:txBody>
            </p:sp>
            <p:sp>
              <p:nvSpPr>
                <p:cNvPr id="298" name="Line 410"/>
                <p:cNvSpPr>
                  <a:spLocks noChangeShapeType="1"/>
                </p:cNvSpPr>
                <p:nvPr/>
              </p:nvSpPr>
              <p:spPr bwMode="auto">
                <a:xfrm>
                  <a:off x="1192213" y="3870326"/>
                  <a:ext cx="31750" cy="1588"/>
                </a:xfrm>
                <a:prstGeom prst="line">
                  <a:avLst/>
                </a:prstGeom>
                <a:noFill/>
                <a:ln w="19050">
                  <a:solidFill>
                    <a:srgbClr val="000000"/>
                  </a:solidFill>
                  <a:round/>
                  <a:headEnd/>
                  <a:tailEnd/>
                </a:ln>
              </p:spPr>
              <p:txBody>
                <a:bodyPr/>
                <a:lstStyle/>
                <a:p>
                  <a:endParaRPr lang="en-US"/>
                </a:p>
              </p:txBody>
            </p:sp>
            <p:sp>
              <p:nvSpPr>
                <p:cNvPr id="299" name="Line 411"/>
                <p:cNvSpPr>
                  <a:spLocks noChangeShapeType="1"/>
                </p:cNvSpPr>
                <p:nvPr/>
              </p:nvSpPr>
              <p:spPr bwMode="auto">
                <a:xfrm flipH="1">
                  <a:off x="8229601" y="3870326"/>
                  <a:ext cx="49213" cy="1588"/>
                </a:xfrm>
                <a:prstGeom prst="line">
                  <a:avLst/>
                </a:prstGeom>
                <a:noFill/>
                <a:ln w="19050">
                  <a:solidFill>
                    <a:srgbClr val="000000"/>
                  </a:solidFill>
                  <a:round/>
                  <a:headEnd/>
                  <a:tailEnd/>
                </a:ln>
              </p:spPr>
              <p:txBody>
                <a:bodyPr/>
                <a:lstStyle/>
                <a:p>
                  <a:endParaRPr lang="en-US"/>
                </a:p>
              </p:txBody>
            </p:sp>
            <p:sp>
              <p:nvSpPr>
                <p:cNvPr id="300" name="Line 412"/>
                <p:cNvSpPr>
                  <a:spLocks noChangeShapeType="1"/>
                </p:cNvSpPr>
                <p:nvPr/>
              </p:nvSpPr>
              <p:spPr bwMode="auto">
                <a:xfrm>
                  <a:off x="1192213" y="3870326"/>
                  <a:ext cx="65088" cy="1588"/>
                </a:xfrm>
                <a:prstGeom prst="line">
                  <a:avLst/>
                </a:prstGeom>
                <a:noFill/>
                <a:ln w="19050">
                  <a:solidFill>
                    <a:srgbClr val="000000"/>
                  </a:solidFill>
                  <a:round/>
                  <a:headEnd/>
                  <a:tailEnd/>
                </a:ln>
              </p:spPr>
              <p:txBody>
                <a:bodyPr/>
                <a:lstStyle/>
                <a:p>
                  <a:endParaRPr lang="en-US"/>
                </a:p>
              </p:txBody>
            </p:sp>
            <p:sp>
              <p:nvSpPr>
                <p:cNvPr id="301" name="Line 413"/>
                <p:cNvSpPr>
                  <a:spLocks noChangeShapeType="1"/>
                </p:cNvSpPr>
                <p:nvPr/>
              </p:nvSpPr>
              <p:spPr bwMode="auto">
                <a:xfrm flipH="1">
                  <a:off x="8196263" y="3870326"/>
                  <a:ext cx="82550" cy="1588"/>
                </a:xfrm>
                <a:prstGeom prst="line">
                  <a:avLst/>
                </a:prstGeom>
                <a:noFill/>
                <a:ln w="19050">
                  <a:solidFill>
                    <a:srgbClr val="000000"/>
                  </a:solidFill>
                  <a:round/>
                  <a:headEnd/>
                  <a:tailEnd/>
                </a:ln>
              </p:spPr>
              <p:txBody>
                <a:bodyPr/>
                <a:lstStyle/>
                <a:p>
                  <a:endParaRPr lang="en-US"/>
                </a:p>
              </p:txBody>
            </p:sp>
            <p:sp>
              <p:nvSpPr>
                <p:cNvPr id="302" name="Line 416"/>
                <p:cNvSpPr>
                  <a:spLocks noChangeShapeType="1"/>
                </p:cNvSpPr>
                <p:nvPr/>
              </p:nvSpPr>
              <p:spPr bwMode="auto">
                <a:xfrm>
                  <a:off x="1192213" y="3527426"/>
                  <a:ext cx="31750" cy="1588"/>
                </a:xfrm>
                <a:prstGeom prst="line">
                  <a:avLst/>
                </a:prstGeom>
                <a:noFill/>
                <a:ln w="19050">
                  <a:solidFill>
                    <a:srgbClr val="000000"/>
                  </a:solidFill>
                  <a:round/>
                  <a:headEnd/>
                  <a:tailEnd/>
                </a:ln>
              </p:spPr>
              <p:txBody>
                <a:bodyPr/>
                <a:lstStyle/>
                <a:p>
                  <a:endParaRPr lang="en-US"/>
                </a:p>
              </p:txBody>
            </p:sp>
            <p:sp>
              <p:nvSpPr>
                <p:cNvPr id="303" name="Line 417"/>
                <p:cNvSpPr>
                  <a:spLocks noChangeShapeType="1"/>
                </p:cNvSpPr>
                <p:nvPr/>
              </p:nvSpPr>
              <p:spPr bwMode="auto">
                <a:xfrm flipH="1">
                  <a:off x="8229601" y="3527426"/>
                  <a:ext cx="49213" cy="1588"/>
                </a:xfrm>
                <a:prstGeom prst="line">
                  <a:avLst/>
                </a:prstGeom>
                <a:noFill/>
                <a:ln w="19050">
                  <a:solidFill>
                    <a:srgbClr val="000000"/>
                  </a:solidFill>
                  <a:round/>
                  <a:headEnd/>
                  <a:tailEnd/>
                </a:ln>
              </p:spPr>
              <p:txBody>
                <a:bodyPr/>
                <a:lstStyle/>
                <a:p>
                  <a:endParaRPr lang="en-US"/>
                </a:p>
              </p:txBody>
            </p:sp>
            <p:sp>
              <p:nvSpPr>
                <p:cNvPr id="304" name="Line 418"/>
                <p:cNvSpPr>
                  <a:spLocks noChangeShapeType="1"/>
                </p:cNvSpPr>
                <p:nvPr/>
              </p:nvSpPr>
              <p:spPr bwMode="auto">
                <a:xfrm>
                  <a:off x="1192213" y="3330576"/>
                  <a:ext cx="31750" cy="1588"/>
                </a:xfrm>
                <a:prstGeom prst="line">
                  <a:avLst/>
                </a:prstGeom>
                <a:noFill/>
                <a:ln w="19050">
                  <a:solidFill>
                    <a:srgbClr val="000000"/>
                  </a:solidFill>
                  <a:round/>
                  <a:headEnd/>
                  <a:tailEnd/>
                </a:ln>
              </p:spPr>
              <p:txBody>
                <a:bodyPr/>
                <a:lstStyle/>
                <a:p>
                  <a:endParaRPr lang="en-US"/>
                </a:p>
              </p:txBody>
            </p:sp>
            <p:sp>
              <p:nvSpPr>
                <p:cNvPr id="305" name="Line 419"/>
                <p:cNvSpPr>
                  <a:spLocks noChangeShapeType="1"/>
                </p:cNvSpPr>
                <p:nvPr/>
              </p:nvSpPr>
              <p:spPr bwMode="auto">
                <a:xfrm flipH="1">
                  <a:off x="8229601" y="3330576"/>
                  <a:ext cx="49213" cy="1588"/>
                </a:xfrm>
                <a:prstGeom prst="line">
                  <a:avLst/>
                </a:prstGeom>
                <a:noFill/>
                <a:ln w="19050">
                  <a:solidFill>
                    <a:srgbClr val="000000"/>
                  </a:solidFill>
                  <a:round/>
                  <a:headEnd/>
                  <a:tailEnd/>
                </a:ln>
              </p:spPr>
              <p:txBody>
                <a:bodyPr/>
                <a:lstStyle/>
                <a:p>
                  <a:endParaRPr lang="en-US"/>
                </a:p>
              </p:txBody>
            </p:sp>
            <p:sp>
              <p:nvSpPr>
                <p:cNvPr id="306" name="Line 420"/>
                <p:cNvSpPr>
                  <a:spLocks noChangeShapeType="1"/>
                </p:cNvSpPr>
                <p:nvPr/>
              </p:nvSpPr>
              <p:spPr bwMode="auto">
                <a:xfrm>
                  <a:off x="1192213" y="3200401"/>
                  <a:ext cx="31750" cy="1588"/>
                </a:xfrm>
                <a:prstGeom prst="line">
                  <a:avLst/>
                </a:prstGeom>
                <a:noFill/>
                <a:ln w="19050">
                  <a:solidFill>
                    <a:srgbClr val="000000"/>
                  </a:solidFill>
                  <a:round/>
                  <a:headEnd/>
                  <a:tailEnd/>
                </a:ln>
              </p:spPr>
              <p:txBody>
                <a:bodyPr/>
                <a:lstStyle/>
                <a:p>
                  <a:endParaRPr lang="en-US"/>
                </a:p>
              </p:txBody>
            </p:sp>
            <p:sp>
              <p:nvSpPr>
                <p:cNvPr id="307" name="Line 421"/>
                <p:cNvSpPr>
                  <a:spLocks noChangeShapeType="1"/>
                </p:cNvSpPr>
                <p:nvPr/>
              </p:nvSpPr>
              <p:spPr bwMode="auto">
                <a:xfrm flipH="1">
                  <a:off x="8229601" y="3200401"/>
                  <a:ext cx="49213" cy="1588"/>
                </a:xfrm>
                <a:prstGeom prst="line">
                  <a:avLst/>
                </a:prstGeom>
                <a:noFill/>
                <a:ln w="19050">
                  <a:solidFill>
                    <a:srgbClr val="000000"/>
                  </a:solidFill>
                  <a:round/>
                  <a:headEnd/>
                  <a:tailEnd/>
                </a:ln>
              </p:spPr>
              <p:txBody>
                <a:bodyPr/>
                <a:lstStyle/>
                <a:p>
                  <a:endParaRPr lang="en-US"/>
                </a:p>
              </p:txBody>
            </p:sp>
            <p:sp>
              <p:nvSpPr>
                <p:cNvPr id="308" name="Line 422"/>
                <p:cNvSpPr>
                  <a:spLocks noChangeShapeType="1"/>
                </p:cNvSpPr>
                <p:nvPr/>
              </p:nvSpPr>
              <p:spPr bwMode="auto">
                <a:xfrm>
                  <a:off x="1192213" y="3086101"/>
                  <a:ext cx="31750" cy="1588"/>
                </a:xfrm>
                <a:prstGeom prst="line">
                  <a:avLst/>
                </a:prstGeom>
                <a:noFill/>
                <a:ln w="19050">
                  <a:solidFill>
                    <a:srgbClr val="000000"/>
                  </a:solidFill>
                  <a:round/>
                  <a:headEnd/>
                  <a:tailEnd/>
                </a:ln>
              </p:spPr>
              <p:txBody>
                <a:bodyPr/>
                <a:lstStyle/>
                <a:p>
                  <a:endParaRPr lang="en-US"/>
                </a:p>
              </p:txBody>
            </p:sp>
            <p:sp>
              <p:nvSpPr>
                <p:cNvPr id="309" name="Line 423"/>
                <p:cNvSpPr>
                  <a:spLocks noChangeShapeType="1"/>
                </p:cNvSpPr>
                <p:nvPr/>
              </p:nvSpPr>
              <p:spPr bwMode="auto">
                <a:xfrm flipH="1">
                  <a:off x="8229601" y="3086101"/>
                  <a:ext cx="49213" cy="1588"/>
                </a:xfrm>
                <a:prstGeom prst="line">
                  <a:avLst/>
                </a:prstGeom>
                <a:noFill/>
                <a:ln w="19050">
                  <a:solidFill>
                    <a:srgbClr val="000000"/>
                  </a:solidFill>
                  <a:round/>
                  <a:headEnd/>
                  <a:tailEnd/>
                </a:ln>
              </p:spPr>
              <p:txBody>
                <a:bodyPr/>
                <a:lstStyle/>
                <a:p>
                  <a:endParaRPr lang="en-US"/>
                </a:p>
              </p:txBody>
            </p:sp>
            <p:sp>
              <p:nvSpPr>
                <p:cNvPr id="310" name="Line 424"/>
                <p:cNvSpPr>
                  <a:spLocks noChangeShapeType="1"/>
                </p:cNvSpPr>
                <p:nvPr/>
              </p:nvSpPr>
              <p:spPr bwMode="auto">
                <a:xfrm>
                  <a:off x="1192213" y="2987676"/>
                  <a:ext cx="31750" cy="1588"/>
                </a:xfrm>
                <a:prstGeom prst="line">
                  <a:avLst/>
                </a:prstGeom>
                <a:noFill/>
                <a:ln w="19050">
                  <a:solidFill>
                    <a:srgbClr val="000000"/>
                  </a:solidFill>
                  <a:round/>
                  <a:headEnd/>
                  <a:tailEnd/>
                </a:ln>
              </p:spPr>
              <p:txBody>
                <a:bodyPr/>
                <a:lstStyle/>
                <a:p>
                  <a:endParaRPr lang="en-US"/>
                </a:p>
              </p:txBody>
            </p:sp>
            <p:sp>
              <p:nvSpPr>
                <p:cNvPr id="311" name="Line 425"/>
                <p:cNvSpPr>
                  <a:spLocks noChangeShapeType="1"/>
                </p:cNvSpPr>
                <p:nvPr/>
              </p:nvSpPr>
              <p:spPr bwMode="auto">
                <a:xfrm flipH="1">
                  <a:off x="8229601" y="2987676"/>
                  <a:ext cx="49213" cy="1588"/>
                </a:xfrm>
                <a:prstGeom prst="line">
                  <a:avLst/>
                </a:prstGeom>
                <a:noFill/>
                <a:ln w="19050">
                  <a:solidFill>
                    <a:srgbClr val="000000"/>
                  </a:solidFill>
                  <a:round/>
                  <a:headEnd/>
                  <a:tailEnd/>
                </a:ln>
              </p:spPr>
              <p:txBody>
                <a:bodyPr/>
                <a:lstStyle/>
                <a:p>
                  <a:endParaRPr lang="en-US"/>
                </a:p>
              </p:txBody>
            </p:sp>
            <p:sp>
              <p:nvSpPr>
                <p:cNvPr id="312" name="Line 426"/>
                <p:cNvSpPr>
                  <a:spLocks noChangeShapeType="1"/>
                </p:cNvSpPr>
                <p:nvPr/>
              </p:nvSpPr>
              <p:spPr bwMode="auto">
                <a:xfrm>
                  <a:off x="1192213" y="2922588"/>
                  <a:ext cx="31750" cy="1588"/>
                </a:xfrm>
                <a:prstGeom prst="line">
                  <a:avLst/>
                </a:prstGeom>
                <a:noFill/>
                <a:ln w="19050">
                  <a:solidFill>
                    <a:srgbClr val="000000"/>
                  </a:solidFill>
                  <a:round/>
                  <a:headEnd/>
                  <a:tailEnd/>
                </a:ln>
              </p:spPr>
              <p:txBody>
                <a:bodyPr/>
                <a:lstStyle/>
                <a:p>
                  <a:endParaRPr lang="en-US"/>
                </a:p>
              </p:txBody>
            </p:sp>
            <p:sp>
              <p:nvSpPr>
                <p:cNvPr id="313" name="Line 427"/>
                <p:cNvSpPr>
                  <a:spLocks noChangeShapeType="1"/>
                </p:cNvSpPr>
                <p:nvPr/>
              </p:nvSpPr>
              <p:spPr bwMode="auto">
                <a:xfrm flipH="1">
                  <a:off x="8229601" y="2922588"/>
                  <a:ext cx="49213" cy="1588"/>
                </a:xfrm>
                <a:prstGeom prst="line">
                  <a:avLst/>
                </a:prstGeom>
                <a:noFill/>
                <a:ln w="19050">
                  <a:solidFill>
                    <a:srgbClr val="000000"/>
                  </a:solidFill>
                  <a:round/>
                  <a:headEnd/>
                  <a:tailEnd/>
                </a:ln>
              </p:spPr>
              <p:txBody>
                <a:bodyPr/>
                <a:lstStyle/>
                <a:p>
                  <a:endParaRPr lang="en-US"/>
                </a:p>
              </p:txBody>
            </p:sp>
            <p:sp>
              <p:nvSpPr>
                <p:cNvPr id="314" name="Line 428"/>
                <p:cNvSpPr>
                  <a:spLocks noChangeShapeType="1"/>
                </p:cNvSpPr>
                <p:nvPr/>
              </p:nvSpPr>
              <p:spPr bwMode="auto">
                <a:xfrm>
                  <a:off x="1192213" y="2857501"/>
                  <a:ext cx="31750" cy="1588"/>
                </a:xfrm>
                <a:prstGeom prst="line">
                  <a:avLst/>
                </a:prstGeom>
                <a:noFill/>
                <a:ln w="19050">
                  <a:solidFill>
                    <a:srgbClr val="000000"/>
                  </a:solidFill>
                  <a:round/>
                  <a:headEnd/>
                  <a:tailEnd/>
                </a:ln>
              </p:spPr>
              <p:txBody>
                <a:bodyPr/>
                <a:lstStyle/>
                <a:p>
                  <a:endParaRPr lang="en-US"/>
                </a:p>
              </p:txBody>
            </p:sp>
            <p:sp>
              <p:nvSpPr>
                <p:cNvPr id="315" name="Line 429"/>
                <p:cNvSpPr>
                  <a:spLocks noChangeShapeType="1"/>
                </p:cNvSpPr>
                <p:nvPr/>
              </p:nvSpPr>
              <p:spPr bwMode="auto">
                <a:xfrm flipH="1">
                  <a:off x="8229601" y="2857501"/>
                  <a:ext cx="49213" cy="1588"/>
                </a:xfrm>
                <a:prstGeom prst="line">
                  <a:avLst/>
                </a:prstGeom>
                <a:noFill/>
                <a:ln w="19050">
                  <a:solidFill>
                    <a:srgbClr val="000000"/>
                  </a:solidFill>
                  <a:round/>
                  <a:headEnd/>
                  <a:tailEnd/>
                </a:ln>
              </p:spPr>
              <p:txBody>
                <a:bodyPr/>
                <a:lstStyle/>
                <a:p>
                  <a:endParaRPr lang="en-US"/>
                </a:p>
              </p:txBody>
            </p:sp>
            <p:sp>
              <p:nvSpPr>
                <p:cNvPr id="316" name="Line 430"/>
                <p:cNvSpPr>
                  <a:spLocks noChangeShapeType="1"/>
                </p:cNvSpPr>
                <p:nvPr/>
              </p:nvSpPr>
              <p:spPr bwMode="auto">
                <a:xfrm>
                  <a:off x="1192213" y="2792413"/>
                  <a:ext cx="31750" cy="1588"/>
                </a:xfrm>
                <a:prstGeom prst="line">
                  <a:avLst/>
                </a:prstGeom>
                <a:noFill/>
                <a:ln w="19050">
                  <a:solidFill>
                    <a:srgbClr val="000000"/>
                  </a:solidFill>
                  <a:round/>
                  <a:headEnd/>
                  <a:tailEnd/>
                </a:ln>
              </p:spPr>
              <p:txBody>
                <a:bodyPr/>
                <a:lstStyle/>
                <a:p>
                  <a:endParaRPr lang="en-US"/>
                </a:p>
              </p:txBody>
            </p:sp>
            <p:sp>
              <p:nvSpPr>
                <p:cNvPr id="317" name="Line 431"/>
                <p:cNvSpPr>
                  <a:spLocks noChangeShapeType="1"/>
                </p:cNvSpPr>
                <p:nvPr/>
              </p:nvSpPr>
              <p:spPr bwMode="auto">
                <a:xfrm flipH="1">
                  <a:off x="8229601" y="2792413"/>
                  <a:ext cx="49213" cy="1588"/>
                </a:xfrm>
                <a:prstGeom prst="line">
                  <a:avLst/>
                </a:prstGeom>
                <a:noFill/>
                <a:ln w="19050">
                  <a:solidFill>
                    <a:srgbClr val="000000"/>
                  </a:solidFill>
                  <a:round/>
                  <a:headEnd/>
                  <a:tailEnd/>
                </a:ln>
              </p:spPr>
              <p:txBody>
                <a:bodyPr/>
                <a:lstStyle/>
                <a:p>
                  <a:endParaRPr lang="en-US"/>
                </a:p>
              </p:txBody>
            </p:sp>
            <p:sp>
              <p:nvSpPr>
                <p:cNvPr id="318" name="Line 432"/>
                <p:cNvSpPr>
                  <a:spLocks noChangeShapeType="1"/>
                </p:cNvSpPr>
                <p:nvPr/>
              </p:nvSpPr>
              <p:spPr bwMode="auto">
                <a:xfrm>
                  <a:off x="1192213" y="2743201"/>
                  <a:ext cx="31750" cy="1588"/>
                </a:xfrm>
                <a:prstGeom prst="line">
                  <a:avLst/>
                </a:prstGeom>
                <a:noFill/>
                <a:ln w="19050">
                  <a:solidFill>
                    <a:srgbClr val="000000"/>
                  </a:solidFill>
                  <a:round/>
                  <a:headEnd/>
                  <a:tailEnd/>
                </a:ln>
              </p:spPr>
              <p:txBody>
                <a:bodyPr/>
                <a:lstStyle/>
                <a:p>
                  <a:endParaRPr lang="en-US"/>
                </a:p>
              </p:txBody>
            </p:sp>
            <p:sp>
              <p:nvSpPr>
                <p:cNvPr id="319" name="Line 433"/>
                <p:cNvSpPr>
                  <a:spLocks noChangeShapeType="1"/>
                </p:cNvSpPr>
                <p:nvPr/>
              </p:nvSpPr>
              <p:spPr bwMode="auto">
                <a:xfrm flipH="1">
                  <a:off x="8229601" y="2743201"/>
                  <a:ext cx="49213" cy="1588"/>
                </a:xfrm>
                <a:prstGeom prst="line">
                  <a:avLst/>
                </a:prstGeom>
                <a:noFill/>
                <a:ln w="19050">
                  <a:solidFill>
                    <a:srgbClr val="000000"/>
                  </a:solidFill>
                  <a:round/>
                  <a:headEnd/>
                  <a:tailEnd/>
                </a:ln>
              </p:spPr>
              <p:txBody>
                <a:bodyPr/>
                <a:lstStyle/>
                <a:p>
                  <a:endParaRPr lang="en-US"/>
                </a:p>
              </p:txBody>
            </p:sp>
            <p:sp>
              <p:nvSpPr>
                <p:cNvPr id="320" name="Line 434"/>
                <p:cNvSpPr>
                  <a:spLocks noChangeShapeType="1"/>
                </p:cNvSpPr>
                <p:nvPr/>
              </p:nvSpPr>
              <p:spPr bwMode="auto">
                <a:xfrm>
                  <a:off x="1192213" y="2743201"/>
                  <a:ext cx="65088" cy="1588"/>
                </a:xfrm>
                <a:prstGeom prst="line">
                  <a:avLst/>
                </a:prstGeom>
                <a:noFill/>
                <a:ln w="19050">
                  <a:solidFill>
                    <a:srgbClr val="000000"/>
                  </a:solidFill>
                  <a:round/>
                  <a:headEnd/>
                  <a:tailEnd/>
                </a:ln>
              </p:spPr>
              <p:txBody>
                <a:bodyPr/>
                <a:lstStyle/>
                <a:p>
                  <a:endParaRPr lang="en-US"/>
                </a:p>
              </p:txBody>
            </p:sp>
            <p:sp>
              <p:nvSpPr>
                <p:cNvPr id="321" name="Line 435"/>
                <p:cNvSpPr>
                  <a:spLocks noChangeShapeType="1"/>
                </p:cNvSpPr>
                <p:nvPr/>
              </p:nvSpPr>
              <p:spPr bwMode="auto">
                <a:xfrm flipH="1">
                  <a:off x="8196263" y="2743201"/>
                  <a:ext cx="82550" cy="1588"/>
                </a:xfrm>
                <a:prstGeom prst="line">
                  <a:avLst/>
                </a:prstGeom>
                <a:noFill/>
                <a:ln w="19050">
                  <a:solidFill>
                    <a:srgbClr val="000000"/>
                  </a:solidFill>
                  <a:round/>
                  <a:headEnd/>
                  <a:tailEnd/>
                </a:ln>
              </p:spPr>
              <p:txBody>
                <a:bodyPr/>
                <a:lstStyle/>
                <a:p>
                  <a:endParaRPr lang="en-US"/>
                </a:p>
              </p:txBody>
            </p:sp>
            <p:sp>
              <p:nvSpPr>
                <p:cNvPr id="322" name="Line 438"/>
                <p:cNvSpPr>
                  <a:spLocks noChangeShapeType="1"/>
                </p:cNvSpPr>
                <p:nvPr/>
              </p:nvSpPr>
              <p:spPr bwMode="auto">
                <a:xfrm>
                  <a:off x="1192213" y="2416176"/>
                  <a:ext cx="31750" cy="1588"/>
                </a:xfrm>
                <a:prstGeom prst="line">
                  <a:avLst/>
                </a:prstGeom>
                <a:noFill/>
                <a:ln w="19050">
                  <a:solidFill>
                    <a:srgbClr val="000000"/>
                  </a:solidFill>
                  <a:round/>
                  <a:headEnd/>
                  <a:tailEnd/>
                </a:ln>
              </p:spPr>
              <p:txBody>
                <a:bodyPr/>
                <a:lstStyle/>
                <a:p>
                  <a:endParaRPr lang="en-US"/>
                </a:p>
              </p:txBody>
            </p:sp>
            <p:sp>
              <p:nvSpPr>
                <p:cNvPr id="323" name="Line 439"/>
                <p:cNvSpPr>
                  <a:spLocks noChangeShapeType="1"/>
                </p:cNvSpPr>
                <p:nvPr/>
              </p:nvSpPr>
              <p:spPr bwMode="auto">
                <a:xfrm flipH="1">
                  <a:off x="8229601" y="2416176"/>
                  <a:ext cx="49213" cy="1588"/>
                </a:xfrm>
                <a:prstGeom prst="line">
                  <a:avLst/>
                </a:prstGeom>
                <a:noFill/>
                <a:ln w="19050">
                  <a:solidFill>
                    <a:srgbClr val="000000"/>
                  </a:solidFill>
                  <a:round/>
                  <a:headEnd/>
                  <a:tailEnd/>
                </a:ln>
              </p:spPr>
              <p:txBody>
                <a:bodyPr/>
                <a:lstStyle/>
                <a:p>
                  <a:endParaRPr lang="en-US"/>
                </a:p>
              </p:txBody>
            </p:sp>
            <p:sp>
              <p:nvSpPr>
                <p:cNvPr id="324" name="Line 440"/>
                <p:cNvSpPr>
                  <a:spLocks noChangeShapeType="1"/>
                </p:cNvSpPr>
                <p:nvPr/>
              </p:nvSpPr>
              <p:spPr bwMode="auto">
                <a:xfrm>
                  <a:off x="1192213" y="2220913"/>
                  <a:ext cx="31750" cy="1588"/>
                </a:xfrm>
                <a:prstGeom prst="line">
                  <a:avLst/>
                </a:prstGeom>
                <a:noFill/>
                <a:ln w="19050">
                  <a:solidFill>
                    <a:srgbClr val="000000"/>
                  </a:solidFill>
                  <a:round/>
                  <a:headEnd/>
                  <a:tailEnd/>
                </a:ln>
              </p:spPr>
              <p:txBody>
                <a:bodyPr/>
                <a:lstStyle/>
                <a:p>
                  <a:endParaRPr lang="en-US"/>
                </a:p>
              </p:txBody>
            </p:sp>
            <p:sp>
              <p:nvSpPr>
                <p:cNvPr id="325" name="Line 441"/>
                <p:cNvSpPr>
                  <a:spLocks noChangeShapeType="1"/>
                </p:cNvSpPr>
                <p:nvPr/>
              </p:nvSpPr>
              <p:spPr bwMode="auto">
                <a:xfrm flipH="1">
                  <a:off x="8229601" y="2220913"/>
                  <a:ext cx="49213" cy="1588"/>
                </a:xfrm>
                <a:prstGeom prst="line">
                  <a:avLst/>
                </a:prstGeom>
                <a:noFill/>
                <a:ln w="19050">
                  <a:solidFill>
                    <a:srgbClr val="000000"/>
                  </a:solidFill>
                  <a:round/>
                  <a:headEnd/>
                  <a:tailEnd/>
                </a:ln>
              </p:spPr>
              <p:txBody>
                <a:bodyPr/>
                <a:lstStyle/>
                <a:p>
                  <a:endParaRPr lang="en-US"/>
                </a:p>
              </p:txBody>
            </p:sp>
            <p:sp>
              <p:nvSpPr>
                <p:cNvPr id="326" name="Line 442"/>
                <p:cNvSpPr>
                  <a:spLocks noChangeShapeType="1"/>
                </p:cNvSpPr>
                <p:nvPr/>
              </p:nvSpPr>
              <p:spPr bwMode="auto">
                <a:xfrm>
                  <a:off x="1192213" y="2073276"/>
                  <a:ext cx="31750" cy="1588"/>
                </a:xfrm>
                <a:prstGeom prst="line">
                  <a:avLst/>
                </a:prstGeom>
                <a:noFill/>
                <a:ln w="19050">
                  <a:solidFill>
                    <a:srgbClr val="000000"/>
                  </a:solidFill>
                  <a:round/>
                  <a:headEnd/>
                  <a:tailEnd/>
                </a:ln>
              </p:spPr>
              <p:txBody>
                <a:bodyPr/>
                <a:lstStyle/>
                <a:p>
                  <a:endParaRPr lang="en-US"/>
                </a:p>
              </p:txBody>
            </p:sp>
            <p:sp>
              <p:nvSpPr>
                <p:cNvPr id="327" name="Line 443"/>
                <p:cNvSpPr>
                  <a:spLocks noChangeShapeType="1"/>
                </p:cNvSpPr>
                <p:nvPr/>
              </p:nvSpPr>
              <p:spPr bwMode="auto">
                <a:xfrm flipH="1">
                  <a:off x="8229601" y="2073276"/>
                  <a:ext cx="49213" cy="1588"/>
                </a:xfrm>
                <a:prstGeom prst="line">
                  <a:avLst/>
                </a:prstGeom>
                <a:noFill/>
                <a:ln w="19050">
                  <a:solidFill>
                    <a:srgbClr val="000000"/>
                  </a:solidFill>
                  <a:round/>
                  <a:headEnd/>
                  <a:tailEnd/>
                </a:ln>
              </p:spPr>
              <p:txBody>
                <a:bodyPr/>
                <a:lstStyle/>
                <a:p>
                  <a:endParaRPr lang="en-US"/>
                </a:p>
              </p:txBody>
            </p:sp>
            <p:sp>
              <p:nvSpPr>
                <p:cNvPr id="328" name="Line 444"/>
                <p:cNvSpPr>
                  <a:spLocks noChangeShapeType="1"/>
                </p:cNvSpPr>
                <p:nvPr/>
              </p:nvSpPr>
              <p:spPr bwMode="auto">
                <a:xfrm>
                  <a:off x="1192213" y="1958976"/>
                  <a:ext cx="31750" cy="1588"/>
                </a:xfrm>
                <a:prstGeom prst="line">
                  <a:avLst/>
                </a:prstGeom>
                <a:noFill/>
                <a:ln w="19050">
                  <a:solidFill>
                    <a:srgbClr val="000000"/>
                  </a:solidFill>
                  <a:round/>
                  <a:headEnd/>
                  <a:tailEnd/>
                </a:ln>
              </p:spPr>
              <p:txBody>
                <a:bodyPr/>
                <a:lstStyle/>
                <a:p>
                  <a:endParaRPr lang="en-US"/>
                </a:p>
              </p:txBody>
            </p:sp>
            <p:sp>
              <p:nvSpPr>
                <p:cNvPr id="329" name="Line 445"/>
                <p:cNvSpPr>
                  <a:spLocks noChangeShapeType="1"/>
                </p:cNvSpPr>
                <p:nvPr/>
              </p:nvSpPr>
              <p:spPr bwMode="auto">
                <a:xfrm flipH="1">
                  <a:off x="8229601" y="1958976"/>
                  <a:ext cx="49213" cy="1588"/>
                </a:xfrm>
                <a:prstGeom prst="line">
                  <a:avLst/>
                </a:prstGeom>
                <a:noFill/>
                <a:ln w="19050">
                  <a:solidFill>
                    <a:srgbClr val="000000"/>
                  </a:solidFill>
                  <a:round/>
                  <a:headEnd/>
                  <a:tailEnd/>
                </a:ln>
              </p:spPr>
              <p:txBody>
                <a:bodyPr/>
                <a:lstStyle/>
                <a:p>
                  <a:endParaRPr lang="en-US"/>
                </a:p>
              </p:txBody>
            </p:sp>
            <p:sp>
              <p:nvSpPr>
                <p:cNvPr id="330" name="Line 446"/>
                <p:cNvSpPr>
                  <a:spLocks noChangeShapeType="1"/>
                </p:cNvSpPr>
                <p:nvPr/>
              </p:nvSpPr>
              <p:spPr bwMode="auto">
                <a:xfrm>
                  <a:off x="1192213" y="1878013"/>
                  <a:ext cx="31750" cy="1588"/>
                </a:xfrm>
                <a:prstGeom prst="line">
                  <a:avLst/>
                </a:prstGeom>
                <a:noFill/>
                <a:ln w="19050">
                  <a:solidFill>
                    <a:srgbClr val="000000"/>
                  </a:solidFill>
                  <a:round/>
                  <a:headEnd/>
                  <a:tailEnd/>
                </a:ln>
              </p:spPr>
              <p:txBody>
                <a:bodyPr/>
                <a:lstStyle/>
                <a:p>
                  <a:endParaRPr lang="en-US"/>
                </a:p>
              </p:txBody>
            </p:sp>
            <p:sp>
              <p:nvSpPr>
                <p:cNvPr id="331" name="Line 447"/>
                <p:cNvSpPr>
                  <a:spLocks noChangeShapeType="1"/>
                </p:cNvSpPr>
                <p:nvPr/>
              </p:nvSpPr>
              <p:spPr bwMode="auto">
                <a:xfrm flipH="1">
                  <a:off x="8229601" y="1878013"/>
                  <a:ext cx="49213" cy="1588"/>
                </a:xfrm>
                <a:prstGeom prst="line">
                  <a:avLst/>
                </a:prstGeom>
                <a:noFill/>
                <a:ln w="19050">
                  <a:solidFill>
                    <a:srgbClr val="000000"/>
                  </a:solidFill>
                  <a:round/>
                  <a:headEnd/>
                  <a:tailEnd/>
                </a:ln>
              </p:spPr>
              <p:txBody>
                <a:bodyPr/>
                <a:lstStyle/>
                <a:p>
                  <a:endParaRPr lang="en-US"/>
                </a:p>
              </p:txBody>
            </p:sp>
            <p:sp>
              <p:nvSpPr>
                <p:cNvPr id="332" name="Line 448"/>
                <p:cNvSpPr>
                  <a:spLocks noChangeShapeType="1"/>
                </p:cNvSpPr>
                <p:nvPr/>
              </p:nvSpPr>
              <p:spPr bwMode="auto">
                <a:xfrm>
                  <a:off x="1192213" y="1795463"/>
                  <a:ext cx="31750" cy="1588"/>
                </a:xfrm>
                <a:prstGeom prst="line">
                  <a:avLst/>
                </a:prstGeom>
                <a:noFill/>
                <a:ln w="19050">
                  <a:solidFill>
                    <a:srgbClr val="000000"/>
                  </a:solidFill>
                  <a:round/>
                  <a:headEnd/>
                  <a:tailEnd/>
                </a:ln>
              </p:spPr>
              <p:txBody>
                <a:bodyPr/>
                <a:lstStyle/>
                <a:p>
                  <a:endParaRPr lang="en-US"/>
                </a:p>
              </p:txBody>
            </p:sp>
            <p:sp>
              <p:nvSpPr>
                <p:cNvPr id="333" name="Line 449"/>
                <p:cNvSpPr>
                  <a:spLocks noChangeShapeType="1"/>
                </p:cNvSpPr>
                <p:nvPr/>
              </p:nvSpPr>
              <p:spPr bwMode="auto">
                <a:xfrm flipH="1">
                  <a:off x="8229601" y="1795463"/>
                  <a:ext cx="49213" cy="1588"/>
                </a:xfrm>
                <a:prstGeom prst="line">
                  <a:avLst/>
                </a:prstGeom>
                <a:noFill/>
                <a:ln w="19050">
                  <a:solidFill>
                    <a:srgbClr val="000000"/>
                  </a:solidFill>
                  <a:round/>
                  <a:headEnd/>
                  <a:tailEnd/>
                </a:ln>
              </p:spPr>
              <p:txBody>
                <a:bodyPr/>
                <a:lstStyle/>
                <a:p>
                  <a:endParaRPr lang="en-US"/>
                </a:p>
              </p:txBody>
            </p:sp>
            <p:sp>
              <p:nvSpPr>
                <p:cNvPr id="334" name="Line 450"/>
                <p:cNvSpPr>
                  <a:spLocks noChangeShapeType="1"/>
                </p:cNvSpPr>
                <p:nvPr/>
              </p:nvSpPr>
              <p:spPr bwMode="auto">
                <a:xfrm>
                  <a:off x="1192213" y="1747838"/>
                  <a:ext cx="31750" cy="1588"/>
                </a:xfrm>
                <a:prstGeom prst="line">
                  <a:avLst/>
                </a:prstGeom>
                <a:noFill/>
                <a:ln w="19050">
                  <a:solidFill>
                    <a:srgbClr val="000000"/>
                  </a:solidFill>
                  <a:round/>
                  <a:headEnd/>
                  <a:tailEnd/>
                </a:ln>
              </p:spPr>
              <p:txBody>
                <a:bodyPr/>
                <a:lstStyle/>
                <a:p>
                  <a:endParaRPr lang="en-US"/>
                </a:p>
              </p:txBody>
            </p:sp>
            <p:sp>
              <p:nvSpPr>
                <p:cNvPr id="335" name="Line 451"/>
                <p:cNvSpPr>
                  <a:spLocks noChangeShapeType="1"/>
                </p:cNvSpPr>
                <p:nvPr/>
              </p:nvSpPr>
              <p:spPr bwMode="auto">
                <a:xfrm flipH="1">
                  <a:off x="8229601" y="1747838"/>
                  <a:ext cx="49213" cy="1588"/>
                </a:xfrm>
                <a:prstGeom prst="line">
                  <a:avLst/>
                </a:prstGeom>
                <a:noFill/>
                <a:ln w="19050">
                  <a:solidFill>
                    <a:srgbClr val="000000"/>
                  </a:solidFill>
                  <a:round/>
                  <a:headEnd/>
                  <a:tailEnd/>
                </a:ln>
              </p:spPr>
              <p:txBody>
                <a:bodyPr/>
                <a:lstStyle/>
                <a:p>
                  <a:endParaRPr lang="en-US"/>
                </a:p>
              </p:txBody>
            </p:sp>
            <p:sp>
              <p:nvSpPr>
                <p:cNvPr id="336" name="Line 453"/>
                <p:cNvSpPr>
                  <a:spLocks noChangeShapeType="1"/>
                </p:cNvSpPr>
                <p:nvPr/>
              </p:nvSpPr>
              <p:spPr bwMode="auto">
                <a:xfrm>
                  <a:off x="1192213" y="1681163"/>
                  <a:ext cx="31750" cy="1588"/>
                </a:xfrm>
                <a:prstGeom prst="line">
                  <a:avLst/>
                </a:prstGeom>
                <a:noFill/>
                <a:ln w="19050">
                  <a:solidFill>
                    <a:srgbClr val="000000"/>
                  </a:solidFill>
                  <a:round/>
                  <a:headEnd/>
                  <a:tailEnd/>
                </a:ln>
              </p:spPr>
              <p:txBody>
                <a:bodyPr/>
                <a:lstStyle/>
                <a:p>
                  <a:endParaRPr lang="en-US"/>
                </a:p>
              </p:txBody>
            </p:sp>
            <p:sp>
              <p:nvSpPr>
                <p:cNvPr id="337" name="Line 454"/>
                <p:cNvSpPr>
                  <a:spLocks noChangeShapeType="1"/>
                </p:cNvSpPr>
                <p:nvPr/>
              </p:nvSpPr>
              <p:spPr bwMode="auto">
                <a:xfrm flipH="1">
                  <a:off x="8229600" y="1681163"/>
                  <a:ext cx="49213" cy="1588"/>
                </a:xfrm>
                <a:prstGeom prst="line">
                  <a:avLst/>
                </a:prstGeom>
                <a:noFill/>
                <a:ln w="19050">
                  <a:solidFill>
                    <a:srgbClr val="000000"/>
                  </a:solidFill>
                  <a:round/>
                  <a:headEnd/>
                  <a:tailEnd/>
                </a:ln>
              </p:spPr>
              <p:txBody>
                <a:bodyPr/>
                <a:lstStyle/>
                <a:p>
                  <a:endParaRPr lang="en-US"/>
                </a:p>
              </p:txBody>
            </p:sp>
            <p:sp>
              <p:nvSpPr>
                <p:cNvPr id="338" name="Line 455"/>
                <p:cNvSpPr>
                  <a:spLocks noChangeShapeType="1"/>
                </p:cNvSpPr>
                <p:nvPr/>
              </p:nvSpPr>
              <p:spPr bwMode="auto">
                <a:xfrm>
                  <a:off x="1192213" y="1633538"/>
                  <a:ext cx="31750" cy="1588"/>
                </a:xfrm>
                <a:prstGeom prst="line">
                  <a:avLst/>
                </a:prstGeom>
                <a:noFill/>
                <a:ln w="19050">
                  <a:solidFill>
                    <a:srgbClr val="000000"/>
                  </a:solidFill>
                  <a:round/>
                  <a:headEnd/>
                  <a:tailEnd/>
                </a:ln>
              </p:spPr>
              <p:txBody>
                <a:bodyPr/>
                <a:lstStyle/>
                <a:p>
                  <a:endParaRPr lang="en-US"/>
                </a:p>
              </p:txBody>
            </p:sp>
            <p:sp>
              <p:nvSpPr>
                <p:cNvPr id="339" name="Line 456"/>
                <p:cNvSpPr>
                  <a:spLocks noChangeShapeType="1"/>
                </p:cNvSpPr>
                <p:nvPr/>
              </p:nvSpPr>
              <p:spPr bwMode="auto">
                <a:xfrm flipH="1">
                  <a:off x="8229600" y="1633538"/>
                  <a:ext cx="49213" cy="1588"/>
                </a:xfrm>
                <a:prstGeom prst="line">
                  <a:avLst/>
                </a:prstGeom>
                <a:noFill/>
                <a:ln w="19050">
                  <a:solidFill>
                    <a:srgbClr val="000000"/>
                  </a:solidFill>
                  <a:round/>
                  <a:headEnd/>
                  <a:tailEnd/>
                </a:ln>
              </p:spPr>
              <p:txBody>
                <a:bodyPr/>
                <a:lstStyle/>
                <a:p>
                  <a:endParaRPr lang="en-US"/>
                </a:p>
              </p:txBody>
            </p:sp>
            <p:sp>
              <p:nvSpPr>
                <p:cNvPr id="340" name="Line 457"/>
                <p:cNvSpPr>
                  <a:spLocks noChangeShapeType="1"/>
                </p:cNvSpPr>
                <p:nvPr/>
              </p:nvSpPr>
              <p:spPr bwMode="auto">
                <a:xfrm>
                  <a:off x="1192213" y="1633538"/>
                  <a:ext cx="65088" cy="1588"/>
                </a:xfrm>
                <a:prstGeom prst="line">
                  <a:avLst/>
                </a:prstGeom>
                <a:noFill/>
                <a:ln w="19050">
                  <a:solidFill>
                    <a:srgbClr val="000000"/>
                  </a:solidFill>
                  <a:round/>
                  <a:headEnd/>
                  <a:tailEnd/>
                </a:ln>
              </p:spPr>
              <p:txBody>
                <a:bodyPr/>
                <a:lstStyle/>
                <a:p>
                  <a:endParaRPr lang="en-US"/>
                </a:p>
              </p:txBody>
            </p:sp>
            <p:sp>
              <p:nvSpPr>
                <p:cNvPr id="341" name="Line 458"/>
                <p:cNvSpPr>
                  <a:spLocks noChangeShapeType="1"/>
                </p:cNvSpPr>
                <p:nvPr/>
              </p:nvSpPr>
              <p:spPr bwMode="auto">
                <a:xfrm flipH="1">
                  <a:off x="8196263" y="1633538"/>
                  <a:ext cx="82550" cy="1588"/>
                </a:xfrm>
                <a:prstGeom prst="line">
                  <a:avLst/>
                </a:prstGeom>
                <a:noFill/>
                <a:ln w="19050">
                  <a:solidFill>
                    <a:srgbClr val="000000"/>
                  </a:solidFill>
                  <a:round/>
                  <a:headEnd/>
                  <a:tailEnd/>
                </a:ln>
              </p:spPr>
              <p:txBody>
                <a:bodyPr/>
                <a:lstStyle/>
                <a:p>
                  <a:endParaRPr lang="en-US"/>
                </a:p>
              </p:txBody>
            </p:sp>
            <p:sp>
              <p:nvSpPr>
                <p:cNvPr id="342" name="Line 461"/>
                <p:cNvSpPr>
                  <a:spLocks noChangeShapeType="1"/>
                </p:cNvSpPr>
                <p:nvPr/>
              </p:nvSpPr>
              <p:spPr bwMode="auto">
                <a:xfrm>
                  <a:off x="1192213" y="1290638"/>
                  <a:ext cx="31750" cy="1588"/>
                </a:xfrm>
                <a:prstGeom prst="line">
                  <a:avLst/>
                </a:prstGeom>
                <a:noFill/>
                <a:ln w="19050">
                  <a:solidFill>
                    <a:srgbClr val="000000"/>
                  </a:solidFill>
                  <a:round/>
                  <a:headEnd/>
                  <a:tailEnd/>
                </a:ln>
              </p:spPr>
              <p:txBody>
                <a:bodyPr/>
                <a:lstStyle/>
                <a:p>
                  <a:endParaRPr lang="en-US"/>
                </a:p>
              </p:txBody>
            </p:sp>
            <p:sp>
              <p:nvSpPr>
                <p:cNvPr id="343" name="Line 462"/>
                <p:cNvSpPr>
                  <a:spLocks noChangeShapeType="1"/>
                </p:cNvSpPr>
                <p:nvPr/>
              </p:nvSpPr>
              <p:spPr bwMode="auto">
                <a:xfrm flipH="1">
                  <a:off x="8229600" y="1290638"/>
                  <a:ext cx="49213" cy="1588"/>
                </a:xfrm>
                <a:prstGeom prst="line">
                  <a:avLst/>
                </a:prstGeom>
                <a:noFill/>
                <a:ln w="19050">
                  <a:solidFill>
                    <a:srgbClr val="000000"/>
                  </a:solidFill>
                  <a:round/>
                  <a:headEnd/>
                  <a:tailEnd/>
                </a:ln>
              </p:spPr>
              <p:txBody>
                <a:bodyPr/>
                <a:lstStyle/>
                <a:p>
                  <a:endParaRPr lang="en-US"/>
                </a:p>
              </p:txBody>
            </p:sp>
            <p:sp>
              <p:nvSpPr>
                <p:cNvPr id="344" name="Line 463"/>
                <p:cNvSpPr>
                  <a:spLocks noChangeShapeType="1"/>
                </p:cNvSpPr>
                <p:nvPr/>
              </p:nvSpPr>
              <p:spPr bwMode="auto">
                <a:xfrm>
                  <a:off x="1192213" y="1093788"/>
                  <a:ext cx="31750" cy="1588"/>
                </a:xfrm>
                <a:prstGeom prst="line">
                  <a:avLst/>
                </a:prstGeom>
                <a:noFill/>
                <a:ln w="19050">
                  <a:solidFill>
                    <a:srgbClr val="000000"/>
                  </a:solidFill>
                  <a:round/>
                  <a:headEnd/>
                  <a:tailEnd/>
                </a:ln>
              </p:spPr>
              <p:txBody>
                <a:bodyPr/>
                <a:lstStyle/>
                <a:p>
                  <a:endParaRPr lang="en-US"/>
                </a:p>
              </p:txBody>
            </p:sp>
            <p:sp>
              <p:nvSpPr>
                <p:cNvPr id="345" name="Line 464"/>
                <p:cNvSpPr>
                  <a:spLocks noChangeShapeType="1"/>
                </p:cNvSpPr>
                <p:nvPr/>
              </p:nvSpPr>
              <p:spPr bwMode="auto">
                <a:xfrm flipH="1">
                  <a:off x="8229600" y="1093788"/>
                  <a:ext cx="49213" cy="1588"/>
                </a:xfrm>
                <a:prstGeom prst="line">
                  <a:avLst/>
                </a:prstGeom>
                <a:noFill/>
                <a:ln w="19050">
                  <a:solidFill>
                    <a:srgbClr val="000000"/>
                  </a:solidFill>
                  <a:round/>
                  <a:headEnd/>
                  <a:tailEnd/>
                </a:ln>
              </p:spPr>
              <p:txBody>
                <a:bodyPr/>
                <a:lstStyle/>
                <a:p>
                  <a:endParaRPr lang="en-US"/>
                </a:p>
              </p:txBody>
            </p:sp>
            <p:sp>
              <p:nvSpPr>
                <p:cNvPr id="346" name="Line 465"/>
                <p:cNvSpPr>
                  <a:spLocks noChangeShapeType="1"/>
                </p:cNvSpPr>
                <p:nvPr/>
              </p:nvSpPr>
              <p:spPr bwMode="auto">
                <a:xfrm>
                  <a:off x="1192213" y="963613"/>
                  <a:ext cx="31750" cy="1588"/>
                </a:xfrm>
                <a:prstGeom prst="line">
                  <a:avLst/>
                </a:prstGeom>
                <a:noFill/>
                <a:ln w="19050">
                  <a:solidFill>
                    <a:srgbClr val="000000"/>
                  </a:solidFill>
                  <a:round/>
                  <a:headEnd/>
                  <a:tailEnd/>
                </a:ln>
              </p:spPr>
              <p:txBody>
                <a:bodyPr/>
                <a:lstStyle/>
                <a:p>
                  <a:endParaRPr lang="en-US"/>
                </a:p>
              </p:txBody>
            </p:sp>
            <p:sp>
              <p:nvSpPr>
                <p:cNvPr id="347" name="Line 466"/>
                <p:cNvSpPr>
                  <a:spLocks noChangeShapeType="1"/>
                </p:cNvSpPr>
                <p:nvPr/>
              </p:nvSpPr>
              <p:spPr bwMode="auto">
                <a:xfrm flipH="1">
                  <a:off x="8229600" y="963613"/>
                  <a:ext cx="49213" cy="1588"/>
                </a:xfrm>
                <a:prstGeom prst="line">
                  <a:avLst/>
                </a:prstGeom>
                <a:noFill/>
                <a:ln w="19050">
                  <a:solidFill>
                    <a:srgbClr val="000000"/>
                  </a:solidFill>
                  <a:round/>
                  <a:headEnd/>
                  <a:tailEnd/>
                </a:ln>
              </p:spPr>
              <p:txBody>
                <a:bodyPr/>
                <a:lstStyle/>
                <a:p>
                  <a:endParaRPr lang="en-US"/>
                </a:p>
              </p:txBody>
            </p:sp>
            <p:sp>
              <p:nvSpPr>
                <p:cNvPr id="348" name="Line 467"/>
                <p:cNvSpPr>
                  <a:spLocks noChangeShapeType="1"/>
                </p:cNvSpPr>
                <p:nvPr/>
              </p:nvSpPr>
              <p:spPr bwMode="auto">
                <a:xfrm>
                  <a:off x="1192213" y="849313"/>
                  <a:ext cx="31750" cy="1588"/>
                </a:xfrm>
                <a:prstGeom prst="line">
                  <a:avLst/>
                </a:prstGeom>
                <a:noFill/>
                <a:ln w="19050">
                  <a:solidFill>
                    <a:srgbClr val="000000"/>
                  </a:solidFill>
                  <a:round/>
                  <a:headEnd/>
                  <a:tailEnd/>
                </a:ln>
              </p:spPr>
              <p:txBody>
                <a:bodyPr/>
                <a:lstStyle/>
                <a:p>
                  <a:endParaRPr lang="en-US"/>
                </a:p>
              </p:txBody>
            </p:sp>
            <p:sp>
              <p:nvSpPr>
                <p:cNvPr id="349" name="Line 468"/>
                <p:cNvSpPr>
                  <a:spLocks noChangeShapeType="1"/>
                </p:cNvSpPr>
                <p:nvPr/>
              </p:nvSpPr>
              <p:spPr bwMode="auto">
                <a:xfrm flipH="1">
                  <a:off x="8229600" y="849313"/>
                  <a:ext cx="49213" cy="1588"/>
                </a:xfrm>
                <a:prstGeom prst="line">
                  <a:avLst/>
                </a:prstGeom>
                <a:noFill/>
                <a:ln w="19050">
                  <a:solidFill>
                    <a:srgbClr val="000000"/>
                  </a:solidFill>
                  <a:round/>
                  <a:headEnd/>
                  <a:tailEnd/>
                </a:ln>
              </p:spPr>
              <p:txBody>
                <a:bodyPr/>
                <a:lstStyle/>
                <a:p>
                  <a:endParaRPr lang="en-US"/>
                </a:p>
              </p:txBody>
            </p:sp>
            <p:sp>
              <p:nvSpPr>
                <p:cNvPr id="350" name="Line 469"/>
                <p:cNvSpPr>
                  <a:spLocks noChangeShapeType="1"/>
                </p:cNvSpPr>
                <p:nvPr/>
              </p:nvSpPr>
              <p:spPr bwMode="auto">
                <a:xfrm>
                  <a:off x="1192213" y="766763"/>
                  <a:ext cx="31750" cy="1588"/>
                </a:xfrm>
                <a:prstGeom prst="line">
                  <a:avLst/>
                </a:prstGeom>
                <a:noFill/>
                <a:ln w="19050">
                  <a:solidFill>
                    <a:srgbClr val="000000"/>
                  </a:solidFill>
                  <a:round/>
                  <a:headEnd/>
                  <a:tailEnd/>
                </a:ln>
              </p:spPr>
              <p:txBody>
                <a:bodyPr/>
                <a:lstStyle/>
                <a:p>
                  <a:endParaRPr lang="en-US"/>
                </a:p>
              </p:txBody>
            </p:sp>
            <p:sp>
              <p:nvSpPr>
                <p:cNvPr id="351" name="Line 470"/>
                <p:cNvSpPr>
                  <a:spLocks noChangeShapeType="1"/>
                </p:cNvSpPr>
                <p:nvPr/>
              </p:nvSpPr>
              <p:spPr bwMode="auto">
                <a:xfrm flipH="1">
                  <a:off x="8229600" y="766763"/>
                  <a:ext cx="49213" cy="1588"/>
                </a:xfrm>
                <a:prstGeom prst="line">
                  <a:avLst/>
                </a:prstGeom>
                <a:noFill/>
                <a:ln w="19050">
                  <a:solidFill>
                    <a:srgbClr val="000000"/>
                  </a:solidFill>
                  <a:round/>
                  <a:headEnd/>
                  <a:tailEnd/>
                </a:ln>
              </p:spPr>
              <p:txBody>
                <a:bodyPr/>
                <a:lstStyle/>
                <a:p>
                  <a:endParaRPr lang="en-US"/>
                </a:p>
              </p:txBody>
            </p:sp>
            <p:sp>
              <p:nvSpPr>
                <p:cNvPr id="352" name="Line 471"/>
                <p:cNvSpPr>
                  <a:spLocks noChangeShapeType="1"/>
                </p:cNvSpPr>
                <p:nvPr/>
              </p:nvSpPr>
              <p:spPr bwMode="auto">
                <a:xfrm>
                  <a:off x="1192213" y="685800"/>
                  <a:ext cx="31750" cy="1588"/>
                </a:xfrm>
                <a:prstGeom prst="line">
                  <a:avLst/>
                </a:prstGeom>
                <a:noFill/>
                <a:ln w="19050">
                  <a:solidFill>
                    <a:srgbClr val="000000"/>
                  </a:solidFill>
                  <a:round/>
                  <a:headEnd/>
                  <a:tailEnd/>
                </a:ln>
              </p:spPr>
              <p:txBody>
                <a:bodyPr/>
                <a:lstStyle/>
                <a:p>
                  <a:endParaRPr lang="en-US"/>
                </a:p>
              </p:txBody>
            </p:sp>
            <p:sp>
              <p:nvSpPr>
                <p:cNvPr id="353" name="Line 472"/>
                <p:cNvSpPr>
                  <a:spLocks noChangeShapeType="1"/>
                </p:cNvSpPr>
                <p:nvPr/>
              </p:nvSpPr>
              <p:spPr bwMode="auto">
                <a:xfrm flipH="1">
                  <a:off x="8229600" y="685800"/>
                  <a:ext cx="49213" cy="1588"/>
                </a:xfrm>
                <a:prstGeom prst="line">
                  <a:avLst/>
                </a:prstGeom>
                <a:noFill/>
                <a:ln w="19050">
                  <a:solidFill>
                    <a:srgbClr val="000000"/>
                  </a:solidFill>
                  <a:round/>
                  <a:headEnd/>
                  <a:tailEnd/>
                </a:ln>
              </p:spPr>
              <p:txBody>
                <a:bodyPr/>
                <a:lstStyle/>
                <a:p>
                  <a:endParaRPr lang="en-US"/>
                </a:p>
              </p:txBody>
            </p:sp>
            <p:sp>
              <p:nvSpPr>
                <p:cNvPr id="354" name="Line 473"/>
                <p:cNvSpPr>
                  <a:spLocks noChangeShapeType="1"/>
                </p:cNvSpPr>
                <p:nvPr/>
              </p:nvSpPr>
              <p:spPr bwMode="auto">
                <a:xfrm>
                  <a:off x="1192213" y="620713"/>
                  <a:ext cx="31750" cy="1588"/>
                </a:xfrm>
                <a:prstGeom prst="line">
                  <a:avLst/>
                </a:prstGeom>
                <a:noFill/>
                <a:ln w="19050">
                  <a:solidFill>
                    <a:srgbClr val="000000"/>
                  </a:solidFill>
                  <a:round/>
                  <a:headEnd/>
                  <a:tailEnd/>
                </a:ln>
              </p:spPr>
              <p:txBody>
                <a:bodyPr/>
                <a:lstStyle/>
                <a:p>
                  <a:endParaRPr lang="en-US"/>
                </a:p>
              </p:txBody>
            </p:sp>
            <p:sp>
              <p:nvSpPr>
                <p:cNvPr id="355" name="Line 474"/>
                <p:cNvSpPr>
                  <a:spLocks noChangeShapeType="1"/>
                </p:cNvSpPr>
                <p:nvPr/>
              </p:nvSpPr>
              <p:spPr bwMode="auto">
                <a:xfrm flipH="1">
                  <a:off x="8229600" y="620713"/>
                  <a:ext cx="49213" cy="1588"/>
                </a:xfrm>
                <a:prstGeom prst="line">
                  <a:avLst/>
                </a:prstGeom>
                <a:noFill/>
                <a:ln w="19050">
                  <a:solidFill>
                    <a:srgbClr val="000000"/>
                  </a:solidFill>
                  <a:round/>
                  <a:headEnd/>
                  <a:tailEnd/>
                </a:ln>
              </p:spPr>
              <p:txBody>
                <a:bodyPr/>
                <a:lstStyle/>
                <a:p>
                  <a:endParaRPr lang="en-US"/>
                </a:p>
              </p:txBody>
            </p:sp>
            <p:sp>
              <p:nvSpPr>
                <p:cNvPr id="356" name="Line 475"/>
                <p:cNvSpPr>
                  <a:spLocks noChangeShapeType="1"/>
                </p:cNvSpPr>
                <p:nvPr/>
              </p:nvSpPr>
              <p:spPr bwMode="auto">
                <a:xfrm>
                  <a:off x="1192213" y="571500"/>
                  <a:ext cx="31750" cy="1588"/>
                </a:xfrm>
                <a:prstGeom prst="line">
                  <a:avLst/>
                </a:prstGeom>
                <a:noFill/>
                <a:ln w="19050">
                  <a:solidFill>
                    <a:srgbClr val="000000"/>
                  </a:solidFill>
                  <a:round/>
                  <a:headEnd/>
                  <a:tailEnd/>
                </a:ln>
              </p:spPr>
              <p:txBody>
                <a:bodyPr/>
                <a:lstStyle/>
                <a:p>
                  <a:endParaRPr lang="en-US"/>
                </a:p>
              </p:txBody>
            </p:sp>
            <p:sp>
              <p:nvSpPr>
                <p:cNvPr id="357" name="Line 476"/>
                <p:cNvSpPr>
                  <a:spLocks noChangeShapeType="1"/>
                </p:cNvSpPr>
                <p:nvPr/>
              </p:nvSpPr>
              <p:spPr bwMode="auto">
                <a:xfrm flipH="1">
                  <a:off x="8229600" y="571500"/>
                  <a:ext cx="49213" cy="1588"/>
                </a:xfrm>
                <a:prstGeom prst="line">
                  <a:avLst/>
                </a:prstGeom>
                <a:noFill/>
                <a:ln w="19050">
                  <a:solidFill>
                    <a:srgbClr val="000000"/>
                  </a:solidFill>
                  <a:round/>
                  <a:headEnd/>
                  <a:tailEnd/>
                </a:ln>
              </p:spPr>
              <p:txBody>
                <a:bodyPr/>
                <a:lstStyle/>
                <a:p>
                  <a:endParaRPr lang="en-US"/>
                </a:p>
              </p:txBody>
            </p:sp>
            <p:sp>
              <p:nvSpPr>
                <p:cNvPr id="358" name="Line 477"/>
                <p:cNvSpPr>
                  <a:spLocks noChangeShapeType="1"/>
                </p:cNvSpPr>
                <p:nvPr/>
              </p:nvSpPr>
              <p:spPr bwMode="auto">
                <a:xfrm>
                  <a:off x="1192213" y="522288"/>
                  <a:ext cx="31750" cy="1588"/>
                </a:xfrm>
                <a:prstGeom prst="line">
                  <a:avLst/>
                </a:prstGeom>
                <a:noFill/>
                <a:ln w="19050">
                  <a:solidFill>
                    <a:srgbClr val="000000"/>
                  </a:solidFill>
                  <a:round/>
                  <a:headEnd/>
                  <a:tailEnd/>
                </a:ln>
              </p:spPr>
              <p:txBody>
                <a:bodyPr/>
                <a:lstStyle/>
                <a:p>
                  <a:endParaRPr lang="en-US"/>
                </a:p>
              </p:txBody>
            </p:sp>
            <p:sp>
              <p:nvSpPr>
                <p:cNvPr id="359" name="Line 478"/>
                <p:cNvSpPr>
                  <a:spLocks noChangeShapeType="1"/>
                </p:cNvSpPr>
                <p:nvPr/>
              </p:nvSpPr>
              <p:spPr bwMode="auto">
                <a:xfrm flipH="1">
                  <a:off x="8229600" y="522288"/>
                  <a:ext cx="49213" cy="1588"/>
                </a:xfrm>
                <a:prstGeom prst="line">
                  <a:avLst/>
                </a:prstGeom>
                <a:noFill/>
                <a:ln w="19050">
                  <a:solidFill>
                    <a:srgbClr val="000000"/>
                  </a:solidFill>
                  <a:round/>
                  <a:headEnd/>
                  <a:tailEnd/>
                </a:ln>
              </p:spPr>
              <p:txBody>
                <a:bodyPr/>
                <a:lstStyle/>
                <a:p>
                  <a:endParaRPr lang="en-US"/>
                </a:p>
              </p:txBody>
            </p:sp>
            <p:sp>
              <p:nvSpPr>
                <p:cNvPr id="360" name="Line 479"/>
                <p:cNvSpPr>
                  <a:spLocks noChangeShapeType="1"/>
                </p:cNvSpPr>
                <p:nvPr/>
              </p:nvSpPr>
              <p:spPr bwMode="auto">
                <a:xfrm>
                  <a:off x="1192213" y="522288"/>
                  <a:ext cx="65088" cy="1588"/>
                </a:xfrm>
                <a:prstGeom prst="line">
                  <a:avLst/>
                </a:prstGeom>
                <a:noFill/>
                <a:ln w="19050">
                  <a:solidFill>
                    <a:srgbClr val="000000"/>
                  </a:solidFill>
                  <a:round/>
                  <a:headEnd/>
                  <a:tailEnd/>
                </a:ln>
              </p:spPr>
              <p:txBody>
                <a:bodyPr/>
                <a:lstStyle/>
                <a:p>
                  <a:endParaRPr lang="en-US"/>
                </a:p>
              </p:txBody>
            </p:sp>
            <p:sp>
              <p:nvSpPr>
                <p:cNvPr id="361" name="Line 480"/>
                <p:cNvSpPr>
                  <a:spLocks noChangeShapeType="1"/>
                </p:cNvSpPr>
                <p:nvPr/>
              </p:nvSpPr>
              <p:spPr bwMode="auto">
                <a:xfrm flipH="1">
                  <a:off x="8196263" y="522288"/>
                  <a:ext cx="82550" cy="1588"/>
                </a:xfrm>
                <a:prstGeom prst="line">
                  <a:avLst/>
                </a:prstGeom>
                <a:noFill/>
                <a:ln w="19050">
                  <a:solidFill>
                    <a:srgbClr val="000000"/>
                  </a:solidFill>
                  <a:round/>
                  <a:headEnd/>
                  <a:tailEnd/>
                </a:ln>
              </p:spPr>
              <p:txBody>
                <a:bodyPr/>
                <a:lstStyle/>
                <a:p>
                  <a:endParaRPr lang="en-US"/>
                </a:p>
              </p:txBody>
            </p:sp>
            <p:sp>
              <p:nvSpPr>
                <p:cNvPr id="362" name="Line 483"/>
                <p:cNvSpPr>
                  <a:spLocks noChangeShapeType="1"/>
                </p:cNvSpPr>
                <p:nvPr/>
              </p:nvSpPr>
              <p:spPr bwMode="auto">
                <a:xfrm>
                  <a:off x="1192213" y="522288"/>
                  <a:ext cx="7086600" cy="1588"/>
                </a:xfrm>
                <a:prstGeom prst="line">
                  <a:avLst/>
                </a:prstGeom>
                <a:noFill/>
                <a:ln w="19050">
                  <a:solidFill>
                    <a:srgbClr val="000000"/>
                  </a:solidFill>
                  <a:round/>
                  <a:headEnd/>
                  <a:tailEnd/>
                </a:ln>
              </p:spPr>
              <p:txBody>
                <a:bodyPr/>
                <a:lstStyle/>
                <a:p>
                  <a:endParaRPr lang="en-US"/>
                </a:p>
              </p:txBody>
            </p:sp>
            <p:sp>
              <p:nvSpPr>
                <p:cNvPr id="363" name="Line 484"/>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364" name="Line 485"/>
                <p:cNvSpPr>
                  <a:spLocks noChangeShapeType="1"/>
                </p:cNvSpPr>
                <p:nvPr/>
              </p:nvSpPr>
              <p:spPr bwMode="auto">
                <a:xfrm flipV="1">
                  <a:off x="8278813" y="522288"/>
                  <a:ext cx="1588" cy="5584825"/>
                </a:xfrm>
                <a:prstGeom prst="line">
                  <a:avLst/>
                </a:prstGeom>
                <a:noFill/>
                <a:ln w="19050">
                  <a:solidFill>
                    <a:srgbClr val="000000"/>
                  </a:solidFill>
                  <a:round/>
                  <a:headEnd/>
                  <a:tailEnd/>
                </a:ln>
              </p:spPr>
              <p:txBody>
                <a:bodyPr/>
                <a:lstStyle/>
                <a:p>
                  <a:endParaRPr lang="en-US"/>
                </a:p>
              </p:txBody>
            </p:sp>
            <p:sp>
              <p:nvSpPr>
                <p:cNvPr id="365" name="Line 486"/>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366" name="Freeform 491"/>
                <p:cNvSpPr>
                  <a:spLocks/>
                </p:cNvSpPr>
                <p:nvPr/>
              </p:nvSpPr>
              <p:spPr bwMode="auto">
                <a:xfrm>
                  <a:off x="8245475" y="2171700"/>
                  <a:ext cx="33338" cy="1588"/>
                </a:xfrm>
                <a:custGeom>
                  <a:avLst/>
                  <a:gdLst>
                    <a:gd name="T0" fmla="*/ 0 w 21"/>
                    <a:gd name="T1" fmla="*/ 0 h 1588"/>
                    <a:gd name="T2" fmla="*/ 27722931 w 21"/>
                    <a:gd name="T3" fmla="*/ 0 h 1588"/>
                    <a:gd name="T4" fmla="*/ 52924874 w 21"/>
                    <a:gd name="T5" fmla="*/ 0 h 1588"/>
                    <a:gd name="T6" fmla="*/ 0 60000 65536"/>
                    <a:gd name="T7" fmla="*/ 0 60000 65536"/>
                    <a:gd name="T8" fmla="*/ 0 60000 65536"/>
                    <a:gd name="T9" fmla="*/ 0 w 21"/>
                    <a:gd name="T10" fmla="*/ 0 h 1588"/>
                    <a:gd name="T11" fmla="*/ 21 w 21"/>
                    <a:gd name="T12" fmla="*/ 1588 h 1588"/>
                  </a:gdLst>
                  <a:ahLst/>
                  <a:cxnLst>
                    <a:cxn ang="T6">
                      <a:pos x="T0" y="T1"/>
                    </a:cxn>
                    <a:cxn ang="T7">
                      <a:pos x="T2" y="T3"/>
                    </a:cxn>
                    <a:cxn ang="T8">
                      <a:pos x="T4" y="T5"/>
                    </a:cxn>
                  </a:cxnLst>
                  <a:rect l="T9" t="T10" r="T11" b="T12"/>
                  <a:pathLst>
                    <a:path w="21" h="1588">
                      <a:moveTo>
                        <a:pt x="0" y="0"/>
                      </a:moveTo>
                      <a:lnTo>
                        <a:pt x="11" y="0"/>
                      </a:lnTo>
                      <a:lnTo>
                        <a:pt x="21" y="0"/>
                      </a:lnTo>
                    </a:path>
                  </a:pathLst>
                </a:custGeom>
                <a:noFill/>
                <a:ln w="19050">
                  <a:solidFill>
                    <a:srgbClr val="FF0000"/>
                  </a:solidFill>
                  <a:prstDash val="solid"/>
                  <a:round/>
                  <a:headEnd/>
                  <a:tailEnd/>
                </a:ln>
              </p:spPr>
              <p:txBody>
                <a:bodyPr/>
                <a:lstStyle/>
                <a:p>
                  <a:endParaRPr lang="en-US"/>
                </a:p>
              </p:txBody>
            </p:sp>
            <p:sp>
              <p:nvSpPr>
                <p:cNvPr id="367" name="Freeform 492"/>
                <p:cNvSpPr>
                  <a:spLocks/>
                </p:cNvSpPr>
                <p:nvPr/>
              </p:nvSpPr>
              <p:spPr bwMode="auto">
                <a:xfrm>
                  <a:off x="1192213" y="2678113"/>
                  <a:ext cx="5013325" cy="3314700"/>
                </a:xfrm>
                <a:custGeom>
                  <a:avLst/>
                  <a:gdLst>
                    <a:gd name="T0" fmla="*/ 2147483647 w 3158"/>
                    <a:gd name="T1" fmla="*/ 2147483647 h 2088"/>
                    <a:gd name="T2" fmla="*/ 2147483647 w 3158"/>
                    <a:gd name="T3" fmla="*/ 2147483647 h 2088"/>
                    <a:gd name="T4" fmla="*/ 2147483647 w 3158"/>
                    <a:gd name="T5" fmla="*/ 2147483647 h 2088"/>
                    <a:gd name="T6" fmla="*/ 2147483647 w 3158"/>
                    <a:gd name="T7" fmla="*/ 2147483647 h 2088"/>
                    <a:gd name="T8" fmla="*/ 2147483647 w 3158"/>
                    <a:gd name="T9" fmla="*/ 2147483647 h 2088"/>
                    <a:gd name="T10" fmla="*/ 2147483647 w 3158"/>
                    <a:gd name="T11" fmla="*/ 2147483647 h 2088"/>
                    <a:gd name="T12" fmla="*/ 2147483647 w 3158"/>
                    <a:gd name="T13" fmla="*/ 2147483647 h 2088"/>
                    <a:gd name="T14" fmla="*/ 2147483647 w 3158"/>
                    <a:gd name="T15" fmla="*/ 2147483647 h 2088"/>
                    <a:gd name="T16" fmla="*/ 2147483647 w 3158"/>
                    <a:gd name="T17" fmla="*/ 2147483647 h 2088"/>
                    <a:gd name="T18" fmla="*/ 2147483647 w 3158"/>
                    <a:gd name="T19" fmla="*/ 2074087624 h 2088"/>
                    <a:gd name="T20" fmla="*/ 2147483647 w 3158"/>
                    <a:gd name="T21" fmla="*/ 1995963610 h 2088"/>
                    <a:gd name="T22" fmla="*/ 2147483647 w 3158"/>
                    <a:gd name="T23" fmla="*/ 1943039560 h 2088"/>
                    <a:gd name="T24" fmla="*/ 2147483647 w 3158"/>
                    <a:gd name="T25" fmla="*/ 1864915547 h 2088"/>
                    <a:gd name="T26" fmla="*/ 2147483647 w 3158"/>
                    <a:gd name="T27" fmla="*/ 1814512445 h 2088"/>
                    <a:gd name="T28" fmla="*/ 2147483647 w 3158"/>
                    <a:gd name="T29" fmla="*/ 1761588395 h 2088"/>
                    <a:gd name="T30" fmla="*/ 2147483647 w 3158"/>
                    <a:gd name="T31" fmla="*/ 1683464381 h 2088"/>
                    <a:gd name="T32" fmla="*/ 2147483647 w 3158"/>
                    <a:gd name="T33" fmla="*/ 1633060883 h 2088"/>
                    <a:gd name="T34" fmla="*/ 2147483647 w 3158"/>
                    <a:gd name="T35" fmla="*/ 1554935282 h 2088"/>
                    <a:gd name="T36" fmla="*/ 2147483647 w 3158"/>
                    <a:gd name="T37" fmla="*/ 1502012819 h 2088"/>
                    <a:gd name="T38" fmla="*/ 2147483647 w 3158"/>
                    <a:gd name="T39" fmla="*/ 1426408167 h 2088"/>
                    <a:gd name="T40" fmla="*/ 2147483647 w 3158"/>
                    <a:gd name="T41" fmla="*/ 1373484117 h 2088"/>
                    <a:gd name="T42" fmla="*/ 2147483647 w 3158"/>
                    <a:gd name="T43" fmla="*/ 1320561654 h 2088"/>
                    <a:gd name="T44" fmla="*/ 2147483647 w 3158"/>
                    <a:gd name="T45" fmla="*/ 1244957002 h 2088"/>
                    <a:gd name="T46" fmla="*/ 2147483647 w 3158"/>
                    <a:gd name="T47" fmla="*/ 1192032952 h 2088"/>
                    <a:gd name="T48" fmla="*/ 2147483647 w 3158"/>
                    <a:gd name="T49" fmla="*/ 1139110489 h 2088"/>
                    <a:gd name="T50" fmla="*/ 2147483647 w 3158"/>
                    <a:gd name="T51" fmla="*/ 1063505837 h 2088"/>
                    <a:gd name="T52" fmla="*/ 2147483647 w 3158"/>
                    <a:gd name="T53" fmla="*/ 1010581787 h 2088"/>
                    <a:gd name="T54" fmla="*/ 2147483647 w 3158"/>
                    <a:gd name="T55" fmla="*/ 957659324 h 2088"/>
                    <a:gd name="T56" fmla="*/ 2147483647 w 3158"/>
                    <a:gd name="T57" fmla="*/ 907256223 h 2088"/>
                    <a:gd name="T58" fmla="*/ 2147483647 w 3158"/>
                    <a:gd name="T59" fmla="*/ 829130423 h 2088"/>
                    <a:gd name="T60" fmla="*/ 2147483647 w 3158"/>
                    <a:gd name="T61" fmla="*/ 776207960 h 2088"/>
                    <a:gd name="T62" fmla="*/ 2147483647 w 3158"/>
                    <a:gd name="T63" fmla="*/ 700603308 h 2088"/>
                    <a:gd name="T64" fmla="*/ 2147483647 w 3158"/>
                    <a:gd name="T65" fmla="*/ 647680846 h 2088"/>
                    <a:gd name="T66" fmla="*/ 2147483647 w 3158"/>
                    <a:gd name="T67" fmla="*/ 569555245 h 2088"/>
                    <a:gd name="T68" fmla="*/ 2147483647 w 3158"/>
                    <a:gd name="T69" fmla="*/ 519152143 h 2088"/>
                    <a:gd name="T70" fmla="*/ 2147483647 w 3158"/>
                    <a:gd name="T71" fmla="*/ 466228093 h 2088"/>
                    <a:gd name="T72" fmla="*/ 2147483647 w 3158"/>
                    <a:gd name="T73" fmla="*/ 388103980 h 2088"/>
                    <a:gd name="T74" fmla="*/ 2147483647 w 3158"/>
                    <a:gd name="T75" fmla="*/ 337700879 h 2088"/>
                    <a:gd name="T76" fmla="*/ 2147483647 w 3158"/>
                    <a:gd name="T77" fmla="*/ 259575278 h 2088"/>
                    <a:gd name="T78" fmla="*/ 2147483647 w 3158"/>
                    <a:gd name="T79" fmla="*/ 181451215 h 2088"/>
                    <a:gd name="T80" fmla="*/ 2147483647 w 3158"/>
                    <a:gd name="T81" fmla="*/ 128527164 h 2088"/>
                    <a:gd name="T82" fmla="*/ 2147483647 w 3158"/>
                    <a:gd name="T83" fmla="*/ 50403114 h 20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58"/>
                    <a:gd name="T127" fmla="*/ 0 h 2088"/>
                    <a:gd name="T128" fmla="*/ 3158 w 3158"/>
                    <a:gd name="T129" fmla="*/ 2088 h 20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58" h="2088">
                      <a:moveTo>
                        <a:pt x="0" y="545"/>
                      </a:moveTo>
                      <a:lnTo>
                        <a:pt x="843" y="1244"/>
                      </a:lnTo>
                      <a:lnTo>
                        <a:pt x="1100" y="1594"/>
                      </a:lnTo>
                      <a:lnTo>
                        <a:pt x="1255" y="2088"/>
                      </a:lnTo>
                      <a:lnTo>
                        <a:pt x="1358" y="1625"/>
                      </a:lnTo>
                      <a:lnTo>
                        <a:pt x="1450" y="1450"/>
                      </a:lnTo>
                      <a:lnTo>
                        <a:pt x="1522" y="1368"/>
                      </a:lnTo>
                      <a:lnTo>
                        <a:pt x="1574" y="1285"/>
                      </a:lnTo>
                      <a:lnTo>
                        <a:pt x="1625" y="1234"/>
                      </a:lnTo>
                      <a:lnTo>
                        <a:pt x="1676" y="1183"/>
                      </a:lnTo>
                      <a:lnTo>
                        <a:pt x="1718" y="1131"/>
                      </a:lnTo>
                      <a:lnTo>
                        <a:pt x="1759" y="1111"/>
                      </a:lnTo>
                      <a:lnTo>
                        <a:pt x="1790" y="1142"/>
                      </a:lnTo>
                      <a:lnTo>
                        <a:pt x="1820" y="1111"/>
                      </a:lnTo>
                      <a:lnTo>
                        <a:pt x="1851" y="1080"/>
                      </a:lnTo>
                      <a:lnTo>
                        <a:pt x="1872" y="1049"/>
                      </a:lnTo>
                      <a:lnTo>
                        <a:pt x="1903" y="1028"/>
                      </a:lnTo>
                      <a:lnTo>
                        <a:pt x="1923" y="998"/>
                      </a:lnTo>
                      <a:lnTo>
                        <a:pt x="1944" y="977"/>
                      </a:lnTo>
                      <a:lnTo>
                        <a:pt x="1975" y="967"/>
                      </a:lnTo>
                      <a:lnTo>
                        <a:pt x="1985" y="946"/>
                      </a:lnTo>
                      <a:lnTo>
                        <a:pt x="2006" y="926"/>
                      </a:lnTo>
                      <a:lnTo>
                        <a:pt x="2026" y="915"/>
                      </a:lnTo>
                      <a:lnTo>
                        <a:pt x="2047" y="905"/>
                      </a:lnTo>
                      <a:lnTo>
                        <a:pt x="2057" y="884"/>
                      </a:lnTo>
                      <a:lnTo>
                        <a:pt x="2078" y="874"/>
                      </a:lnTo>
                      <a:lnTo>
                        <a:pt x="2098" y="864"/>
                      </a:lnTo>
                      <a:lnTo>
                        <a:pt x="2108" y="843"/>
                      </a:lnTo>
                      <a:lnTo>
                        <a:pt x="2119" y="833"/>
                      </a:lnTo>
                      <a:lnTo>
                        <a:pt x="2139" y="823"/>
                      </a:lnTo>
                      <a:lnTo>
                        <a:pt x="2150" y="812"/>
                      </a:lnTo>
                      <a:lnTo>
                        <a:pt x="2160" y="802"/>
                      </a:lnTo>
                      <a:lnTo>
                        <a:pt x="2180" y="792"/>
                      </a:lnTo>
                      <a:lnTo>
                        <a:pt x="2191" y="782"/>
                      </a:lnTo>
                      <a:lnTo>
                        <a:pt x="2201" y="771"/>
                      </a:lnTo>
                      <a:lnTo>
                        <a:pt x="2211" y="771"/>
                      </a:lnTo>
                      <a:lnTo>
                        <a:pt x="2222" y="761"/>
                      </a:lnTo>
                      <a:lnTo>
                        <a:pt x="2232" y="751"/>
                      </a:lnTo>
                      <a:lnTo>
                        <a:pt x="2242" y="740"/>
                      </a:lnTo>
                      <a:lnTo>
                        <a:pt x="2252" y="730"/>
                      </a:lnTo>
                      <a:lnTo>
                        <a:pt x="2263" y="720"/>
                      </a:lnTo>
                      <a:lnTo>
                        <a:pt x="2273" y="720"/>
                      </a:lnTo>
                      <a:lnTo>
                        <a:pt x="2283" y="710"/>
                      </a:lnTo>
                      <a:lnTo>
                        <a:pt x="2294" y="699"/>
                      </a:lnTo>
                      <a:lnTo>
                        <a:pt x="2304" y="699"/>
                      </a:lnTo>
                      <a:lnTo>
                        <a:pt x="2314" y="689"/>
                      </a:lnTo>
                      <a:lnTo>
                        <a:pt x="2324" y="679"/>
                      </a:lnTo>
                      <a:lnTo>
                        <a:pt x="2335" y="668"/>
                      </a:lnTo>
                      <a:lnTo>
                        <a:pt x="2345" y="658"/>
                      </a:lnTo>
                      <a:lnTo>
                        <a:pt x="2355" y="658"/>
                      </a:lnTo>
                      <a:lnTo>
                        <a:pt x="2366" y="648"/>
                      </a:lnTo>
                      <a:lnTo>
                        <a:pt x="2376" y="638"/>
                      </a:lnTo>
                      <a:lnTo>
                        <a:pt x="2386" y="627"/>
                      </a:lnTo>
                      <a:lnTo>
                        <a:pt x="2396" y="617"/>
                      </a:lnTo>
                      <a:lnTo>
                        <a:pt x="2407" y="607"/>
                      </a:lnTo>
                      <a:lnTo>
                        <a:pt x="2417" y="607"/>
                      </a:lnTo>
                      <a:lnTo>
                        <a:pt x="2427" y="596"/>
                      </a:lnTo>
                      <a:lnTo>
                        <a:pt x="2438" y="586"/>
                      </a:lnTo>
                      <a:lnTo>
                        <a:pt x="2448" y="576"/>
                      </a:lnTo>
                      <a:lnTo>
                        <a:pt x="2458" y="566"/>
                      </a:lnTo>
                      <a:lnTo>
                        <a:pt x="2468" y="566"/>
                      </a:lnTo>
                      <a:lnTo>
                        <a:pt x="2479" y="555"/>
                      </a:lnTo>
                      <a:lnTo>
                        <a:pt x="2489" y="545"/>
                      </a:lnTo>
                      <a:lnTo>
                        <a:pt x="2499" y="535"/>
                      </a:lnTo>
                      <a:lnTo>
                        <a:pt x="2510" y="535"/>
                      </a:lnTo>
                      <a:lnTo>
                        <a:pt x="2520" y="524"/>
                      </a:lnTo>
                      <a:lnTo>
                        <a:pt x="2530" y="514"/>
                      </a:lnTo>
                      <a:lnTo>
                        <a:pt x="2540" y="504"/>
                      </a:lnTo>
                      <a:lnTo>
                        <a:pt x="2551" y="494"/>
                      </a:lnTo>
                      <a:lnTo>
                        <a:pt x="2561" y="494"/>
                      </a:lnTo>
                      <a:lnTo>
                        <a:pt x="2571" y="483"/>
                      </a:lnTo>
                      <a:lnTo>
                        <a:pt x="2582" y="473"/>
                      </a:lnTo>
                      <a:lnTo>
                        <a:pt x="2592" y="463"/>
                      </a:lnTo>
                      <a:lnTo>
                        <a:pt x="2602" y="463"/>
                      </a:lnTo>
                      <a:lnTo>
                        <a:pt x="2612" y="452"/>
                      </a:lnTo>
                      <a:lnTo>
                        <a:pt x="2623" y="442"/>
                      </a:lnTo>
                      <a:lnTo>
                        <a:pt x="2633" y="432"/>
                      </a:lnTo>
                      <a:lnTo>
                        <a:pt x="2643" y="422"/>
                      </a:lnTo>
                      <a:lnTo>
                        <a:pt x="2654" y="422"/>
                      </a:lnTo>
                      <a:lnTo>
                        <a:pt x="2664" y="411"/>
                      </a:lnTo>
                      <a:lnTo>
                        <a:pt x="2674" y="401"/>
                      </a:lnTo>
                      <a:lnTo>
                        <a:pt x="2684" y="391"/>
                      </a:lnTo>
                      <a:lnTo>
                        <a:pt x="2695" y="391"/>
                      </a:lnTo>
                      <a:lnTo>
                        <a:pt x="2705" y="380"/>
                      </a:lnTo>
                      <a:lnTo>
                        <a:pt x="2715" y="370"/>
                      </a:lnTo>
                      <a:lnTo>
                        <a:pt x="2726" y="360"/>
                      </a:lnTo>
                      <a:lnTo>
                        <a:pt x="2736" y="360"/>
                      </a:lnTo>
                      <a:lnTo>
                        <a:pt x="2746" y="350"/>
                      </a:lnTo>
                      <a:lnTo>
                        <a:pt x="2756" y="339"/>
                      </a:lnTo>
                      <a:lnTo>
                        <a:pt x="2767" y="329"/>
                      </a:lnTo>
                      <a:lnTo>
                        <a:pt x="2777" y="319"/>
                      </a:lnTo>
                      <a:lnTo>
                        <a:pt x="2787" y="308"/>
                      </a:lnTo>
                      <a:lnTo>
                        <a:pt x="2798" y="308"/>
                      </a:lnTo>
                      <a:lnTo>
                        <a:pt x="2808" y="298"/>
                      </a:lnTo>
                      <a:lnTo>
                        <a:pt x="2818" y="288"/>
                      </a:lnTo>
                      <a:lnTo>
                        <a:pt x="2828" y="278"/>
                      </a:lnTo>
                      <a:lnTo>
                        <a:pt x="2839" y="267"/>
                      </a:lnTo>
                      <a:lnTo>
                        <a:pt x="2849" y="267"/>
                      </a:lnTo>
                      <a:lnTo>
                        <a:pt x="2859" y="257"/>
                      </a:lnTo>
                      <a:lnTo>
                        <a:pt x="2870" y="247"/>
                      </a:lnTo>
                      <a:lnTo>
                        <a:pt x="2880" y="236"/>
                      </a:lnTo>
                      <a:lnTo>
                        <a:pt x="2890" y="226"/>
                      </a:lnTo>
                      <a:lnTo>
                        <a:pt x="2900" y="226"/>
                      </a:lnTo>
                      <a:lnTo>
                        <a:pt x="2911" y="216"/>
                      </a:lnTo>
                      <a:lnTo>
                        <a:pt x="2921" y="206"/>
                      </a:lnTo>
                      <a:lnTo>
                        <a:pt x="2931" y="195"/>
                      </a:lnTo>
                      <a:lnTo>
                        <a:pt x="2942" y="185"/>
                      </a:lnTo>
                      <a:lnTo>
                        <a:pt x="2952" y="185"/>
                      </a:lnTo>
                      <a:lnTo>
                        <a:pt x="2962" y="175"/>
                      </a:lnTo>
                      <a:lnTo>
                        <a:pt x="2972" y="164"/>
                      </a:lnTo>
                      <a:lnTo>
                        <a:pt x="2983" y="154"/>
                      </a:lnTo>
                      <a:lnTo>
                        <a:pt x="2993" y="144"/>
                      </a:lnTo>
                      <a:lnTo>
                        <a:pt x="3003" y="134"/>
                      </a:lnTo>
                      <a:lnTo>
                        <a:pt x="3014" y="134"/>
                      </a:lnTo>
                      <a:lnTo>
                        <a:pt x="3024" y="123"/>
                      </a:lnTo>
                      <a:lnTo>
                        <a:pt x="3034" y="113"/>
                      </a:lnTo>
                      <a:lnTo>
                        <a:pt x="3044" y="103"/>
                      </a:lnTo>
                      <a:lnTo>
                        <a:pt x="3055" y="92"/>
                      </a:lnTo>
                      <a:lnTo>
                        <a:pt x="3065" y="82"/>
                      </a:lnTo>
                      <a:lnTo>
                        <a:pt x="3075" y="72"/>
                      </a:lnTo>
                      <a:lnTo>
                        <a:pt x="3086" y="62"/>
                      </a:lnTo>
                      <a:lnTo>
                        <a:pt x="3096" y="62"/>
                      </a:lnTo>
                      <a:lnTo>
                        <a:pt x="3106" y="51"/>
                      </a:lnTo>
                      <a:lnTo>
                        <a:pt x="3116" y="41"/>
                      </a:lnTo>
                      <a:lnTo>
                        <a:pt x="3127" y="31"/>
                      </a:lnTo>
                      <a:lnTo>
                        <a:pt x="3137" y="20"/>
                      </a:lnTo>
                      <a:lnTo>
                        <a:pt x="3147" y="10"/>
                      </a:lnTo>
                      <a:lnTo>
                        <a:pt x="3158" y="0"/>
                      </a:lnTo>
                    </a:path>
                  </a:pathLst>
                </a:custGeom>
                <a:noFill/>
                <a:ln w="19050">
                  <a:solidFill>
                    <a:srgbClr val="0000FF"/>
                  </a:solidFill>
                  <a:prstDash val="solid"/>
                  <a:round/>
                  <a:headEnd/>
                  <a:tailEnd/>
                </a:ln>
              </p:spPr>
              <p:txBody>
                <a:bodyPr/>
                <a:lstStyle/>
                <a:p>
                  <a:endParaRPr lang="en-US"/>
                </a:p>
              </p:txBody>
            </p:sp>
            <p:sp>
              <p:nvSpPr>
                <p:cNvPr id="368" name="Freeform 493"/>
                <p:cNvSpPr>
                  <a:spLocks/>
                </p:cNvSpPr>
                <p:nvPr/>
              </p:nvSpPr>
              <p:spPr bwMode="auto">
                <a:xfrm>
                  <a:off x="6205538" y="930275"/>
                  <a:ext cx="1681163" cy="3200400"/>
                </a:xfrm>
                <a:custGeom>
                  <a:avLst/>
                  <a:gdLst>
                    <a:gd name="T0" fmla="*/ 50403129 w 1059"/>
                    <a:gd name="T1" fmla="*/ 2147483647 h 2016"/>
                    <a:gd name="T2" fmla="*/ 128528791 w 1059"/>
                    <a:gd name="T3" fmla="*/ 2147483647 h 2016"/>
                    <a:gd name="T4" fmla="*/ 231854436 w 1059"/>
                    <a:gd name="T5" fmla="*/ 2147483647 h 2016"/>
                    <a:gd name="T6" fmla="*/ 284778503 w 1059"/>
                    <a:gd name="T7" fmla="*/ 2147483647 h 2016"/>
                    <a:gd name="T8" fmla="*/ 362902540 w 1059"/>
                    <a:gd name="T9" fmla="*/ 2147483647 h 2016"/>
                    <a:gd name="T10" fmla="*/ 388104098 w 1059"/>
                    <a:gd name="T11" fmla="*/ 2099291235 h 2016"/>
                    <a:gd name="T12" fmla="*/ 438507314 w 1059"/>
                    <a:gd name="T13" fmla="*/ 1917840029 h 2016"/>
                    <a:gd name="T14" fmla="*/ 466229822 w 1059"/>
                    <a:gd name="T15" fmla="*/ 1401206932 h 2016"/>
                    <a:gd name="T16" fmla="*/ 516632939 w 1059"/>
                    <a:gd name="T17" fmla="*/ 156249699 h 2016"/>
                    <a:gd name="T18" fmla="*/ 544353859 w 1059"/>
                    <a:gd name="T19" fmla="*/ 1529735664 h 2016"/>
                    <a:gd name="T20" fmla="*/ 569555418 w 1059"/>
                    <a:gd name="T21" fmla="*/ 2147483647 h 2016"/>
                    <a:gd name="T22" fmla="*/ 619958534 w 1059"/>
                    <a:gd name="T23" fmla="*/ 2147483647 h 2016"/>
                    <a:gd name="T24" fmla="*/ 647681042 w 1059"/>
                    <a:gd name="T25" fmla="*/ 2147483647 h 2016"/>
                    <a:gd name="T26" fmla="*/ 672882601 w 1059"/>
                    <a:gd name="T27" fmla="*/ 2147483647 h 2016"/>
                    <a:gd name="T28" fmla="*/ 725805080 w 1059"/>
                    <a:gd name="T29" fmla="*/ 2147483647 h 2016"/>
                    <a:gd name="T30" fmla="*/ 751006638 w 1059"/>
                    <a:gd name="T31" fmla="*/ 2147483647 h 2016"/>
                    <a:gd name="T32" fmla="*/ 829132263 w 1059"/>
                    <a:gd name="T33" fmla="*/ 2147483647 h 2016"/>
                    <a:gd name="T34" fmla="*/ 879535578 w 1059"/>
                    <a:gd name="T35" fmla="*/ 2147483647 h 2016"/>
                    <a:gd name="T36" fmla="*/ 957659615 w 1059"/>
                    <a:gd name="T37" fmla="*/ 2147483647 h 2016"/>
                    <a:gd name="T38" fmla="*/ 1060986798 w 1059"/>
                    <a:gd name="T39" fmla="*/ 2147483647 h 2016"/>
                    <a:gd name="T40" fmla="*/ 1113909277 w 1059"/>
                    <a:gd name="T41" fmla="*/ 2147483647 h 2016"/>
                    <a:gd name="T42" fmla="*/ 1192034902 w 1059"/>
                    <a:gd name="T43" fmla="*/ 2127012154 h 2016"/>
                    <a:gd name="T44" fmla="*/ 1270158939 w 1059"/>
                    <a:gd name="T45" fmla="*/ 1892638473 h 2016"/>
                    <a:gd name="T46" fmla="*/ 1270158939 w 1059"/>
                    <a:gd name="T47" fmla="*/ 2147483647 h 2016"/>
                    <a:gd name="T48" fmla="*/ 1320562056 w 1059"/>
                    <a:gd name="T49" fmla="*/ 2147483647 h 2016"/>
                    <a:gd name="T50" fmla="*/ 1373486122 w 1059"/>
                    <a:gd name="T51" fmla="*/ 2048888123 h 2016"/>
                    <a:gd name="T52" fmla="*/ 1451610159 w 1059"/>
                    <a:gd name="T53" fmla="*/ 1970762504 h 2016"/>
                    <a:gd name="T54" fmla="*/ 1527214834 w 1059"/>
                    <a:gd name="T55" fmla="*/ 1892638473 h 2016"/>
                    <a:gd name="T56" fmla="*/ 1605340459 w 1059"/>
                    <a:gd name="T57" fmla="*/ 1814512854 h 2016"/>
                    <a:gd name="T58" fmla="*/ 1683464893 w 1059"/>
                    <a:gd name="T59" fmla="*/ 1764109741 h 2016"/>
                    <a:gd name="T60" fmla="*/ 1761590518 w 1059"/>
                    <a:gd name="T61" fmla="*/ 1685985710 h 2016"/>
                    <a:gd name="T62" fmla="*/ 1839714555 w 1059"/>
                    <a:gd name="T63" fmla="*/ 1633061251 h 2016"/>
                    <a:gd name="T64" fmla="*/ 1917840180 w 1059"/>
                    <a:gd name="T65" fmla="*/ 1582658139 h 2016"/>
                    <a:gd name="T66" fmla="*/ 1995964217 w 1059"/>
                    <a:gd name="T67" fmla="*/ 1504534107 h 2016"/>
                    <a:gd name="T68" fmla="*/ 2071568892 w 1059"/>
                    <a:gd name="T69" fmla="*/ 1451610045 h 2016"/>
                    <a:gd name="T70" fmla="*/ 2147483647 w 1059"/>
                    <a:gd name="T71" fmla="*/ 1373486014 h 2016"/>
                    <a:gd name="T72" fmla="*/ 2147483647 w 1059"/>
                    <a:gd name="T73" fmla="*/ 1323082901 h 2016"/>
                    <a:gd name="T74" fmla="*/ 2147483647 w 1059"/>
                    <a:gd name="T75" fmla="*/ 1270158839 h 2016"/>
                    <a:gd name="T76" fmla="*/ 2147483647 w 1059"/>
                    <a:gd name="T77" fmla="*/ 1192034808 h 2016"/>
                    <a:gd name="T78" fmla="*/ 2147483647 w 1059"/>
                    <a:gd name="T79" fmla="*/ 1141631695 h 2016"/>
                    <a:gd name="T80" fmla="*/ 2147483647 w 1059"/>
                    <a:gd name="T81" fmla="*/ 1088707633 h 2016"/>
                    <a:gd name="T82" fmla="*/ 2147483647 w 1059"/>
                    <a:gd name="T83" fmla="*/ 1010583602 h 2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9"/>
                    <a:gd name="T127" fmla="*/ 0 h 2016"/>
                    <a:gd name="T128" fmla="*/ 1059 w 1059"/>
                    <a:gd name="T129" fmla="*/ 2016 h 2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9" h="2016">
                      <a:moveTo>
                        <a:pt x="0" y="1101"/>
                      </a:moveTo>
                      <a:lnTo>
                        <a:pt x="10" y="1091"/>
                      </a:lnTo>
                      <a:lnTo>
                        <a:pt x="20" y="1080"/>
                      </a:lnTo>
                      <a:lnTo>
                        <a:pt x="30" y="1070"/>
                      </a:lnTo>
                      <a:lnTo>
                        <a:pt x="51" y="1049"/>
                      </a:lnTo>
                      <a:lnTo>
                        <a:pt x="51" y="1039"/>
                      </a:lnTo>
                      <a:lnTo>
                        <a:pt x="61" y="1029"/>
                      </a:lnTo>
                      <a:lnTo>
                        <a:pt x="72" y="1019"/>
                      </a:lnTo>
                      <a:lnTo>
                        <a:pt x="92" y="998"/>
                      </a:lnTo>
                      <a:lnTo>
                        <a:pt x="92" y="988"/>
                      </a:lnTo>
                      <a:lnTo>
                        <a:pt x="113" y="967"/>
                      </a:lnTo>
                      <a:lnTo>
                        <a:pt x="113" y="947"/>
                      </a:lnTo>
                      <a:lnTo>
                        <a:pt x="133" y="926"/>
                      </a:lnTo>
                      <a:lnTo>
                        <a:pt x="133" y="905"/>
                      </a:lnTo>
                      <a:lnTo>
                        <a:pt x="144" y="895"/>
                      </a:lnTo>
                      <a:lnTo>
                        <a:pt x="144" y="875"/>
                      </a:lnTo>
                      <a:lnTo>
                        <a:pt x="154" y="864"/>
                      </a:lnTo>
                      <a:lnTo>
                        <a:pt x="154" y="833"/>
                      </a:lnTo>
                      <a:lnTo>
                        <a:pt x="164" y="823"/>
                      </a:lnTo>
                      <a:lnTo>
                        <a:pt x="164" y="772"/>
                      </a:lnTo>
                      <a:lnTo>
                        <a:pt x="174" y="761"/>
                      </a:lnTo>
                      <a:lnTo>
                        <a:pt x="174" y="700"/>
                      </a:lnTo>
                      <a:lnTo>
                        <a:pt x="185" y="689"/>
                      </a:lnTo>
                      <a:lnTo>
                        <a:pt x="185" y="556"/>
                      </a:lnTo>
                      <a:lnTo>
                        <a:pt x="195" y="545"/>
                      </a:lnTo>
                      <a:lnTo>
                        <a:pt x="195" y="124"/>
                      </a:lnTo>
                      <a:lnTo>
                        <a:pt x="205" y="62"/>
                      </a:lnTo>
                      <a:lnTo>
                        <a:pt x="205" y="0"/>
                      </a:lnTo>
                      <a:lnTo>
                        <a:pt x="205" y="587"/>
                      </a:lnTo>
                      <a:lnTo>
                        <a:pt x="216" y="607"/>
                      </a:lnTo>
                      <a:lnTo>
                        <a:pt x="216" y="926"/>
                      </a:lnTo>
                      <a:lnTo>
                        <a:pt x="226" y="936"/>
                      </a:lnTo>
                      <a:lnTo>
                        <a:pt x="226" y="1204"/>
                      </a:lnTo>
                      <a:lnTo>
                        <a:pt x="236" y="1224"/>
                      </a:lnTo>
                      <a:lnTo>
                        <a:pt x="236" y="1656"/>
                      </a:lnTo>
                      <a:lnTo>
                        <a:pt x="246" y="1697"/>
                      </a:lnTo>
                      <a:lnTo>
                        <a:pt x="246" y="2016"/>
                      </a:lnTo>
                      <a:lnTo>
                        <a:pt x="246" y="1615"/>
                      </a:lnTo>
                      <a:lnTo>
                        <a:pt x="257" y="1595"/>
                      </a:lnTo>
                      <a:lnTo>
                        <a:pt x="257" y="1368"/>
                      </a:lnTo>
                      <a:lnTo>
                        <a:pt x="267" y="1358"/>
                      </a:lnTo>
                      <a:lnTo>
                        <a:pt x="267" y="1255"/>
                      </a:lnTo>
                      <a:lnTo>
                        <a:pt x="277" y="1245"/>
                      </a:lnTo>
                      <a:lnTo>
                        <a:pt x="277" y="1193"/>
                      </a:lnTo>
                      <a:lnTo>
                        <a:pt x="288" y="1183"/>
                      </a:lnTo>
                      <a:lnTo>
                        <a:pt x="288" y="1142"/>
                      </a:lnTo>
                      <a:lnTo>
                        <a:pt x="298" y="1132"/>
                      </a:lnTo>
                      <a:lnTo>
                        <a:pt x="298" y="1111"/>
                      </a:lnTo>
                      <a:lnTo>
                        <a:pt x="308" y="1101"/>
                      </a:lnTo>
                      <a:lnTo>
                        <a:pt x="308" y="1080"/>
                      </a:lnTo>
                      <a:lnTo>
                        <a:pt x="329" y="1060"/>
                      </a:lnTo>
                      <a:lnTo>
                        <a:pt x="329" y="1039"/>
                      </a:lnTo>
                      <a:lnTo>
                        <a:pt x="349" y="1019"/>
                      </a:lnTo>
                      <a:lnTo>
                        <a:pt x="349" y="998"/>
                      </a:lnTo>
                      <a:lnTo>
                        <a:pt x="360" y="988"/>
                      </a:lnTo>
                      <a:lnTo>
                        <a:pt x="380" y="967"/>
                      </a:lnTo>
                      <a:lnTo>
                        <a:pt x="380" y="957"/>
                      </a:lnTo>
                      <a:lnTo>
                        <a:pt x="390" y="947"/>
                      </a:lnTo>
                      <a:lnTo>
                        <a:pt x="401" y="936"/>
                      </a:lnTo>
                      <a:lnTo>
                        <a:pt x="421" y="916"/>
                      </a:lnTo>
                      <a:lnTo>
                        <a:pt x="421" y="905"/>
                      </a:lnTo>
                      <a:lnTo>
                        <a:pt x="432" y="895"/>
                      </a:lnTo>
                      <a:lnTo>
                        <a:pt x="442" y="885"/>
                      </a:lnTo>
                      <a:lnTo>
                        <a:pt x="452" y="875"/>
                      </a:lnTo>
                      <a:lnTo>
                        <a:pt x="473" y="854"/>
                      </a:lnTo>
                      <a:lnTo>
                        <a:pt x="473" y="844"/>
                      </a:lnTo>
                      <a:lnTo>
                        <a:pt x="493" y="823"/>
                      </a:lnTo>
                      <a:lnTo>
                        <a:pt x="493" y="761"/>
                      </a:lnTo>
                      <a:lnTo>
                        <a:pt x="504" y="751"/>
                      </a:lnTo>
                      <a:lnTo>
                        <a:pt x="504" y="1049"/>
                      </a:lnTo>
                      <a:lnTo>
                        <a:pt x="504" y="638"/>
                      </a:lnTo>
                      <a:lnTo>
                        <a:pt x="504" y="998"/>
                      </a:lnTo>
                      <a:lnTo>
                        <a:pt x="514" y="988"/>
                      </a:lnTo>
                      <a:lnTo>
                        <a:pt x="514" y="875"/>
                      </a:lnTo>
                      <a:lnTo>
                        <a:pt x="524" y="864"/>
                      </a:lnTo>
                      <a:lnTo>
                        <a:pt x="524" y="844"/>
                      </a:lnTo>
                      <a:lnTo>
                        <a:pt x="545" y="823"/>
                      </a:lnTo>
                      <a:lnTo>
                        <a:pt x="545" y="813"/>
                      </a:lnTo>
                      <a:lnTo>
                        <a:pt x="555" y="803"/>
                      </a:lnTo>
                      <a:lnTo>
                        <a:pt x="565" y="792"/>
                      </a:lnTo>
                      <a:lnTo>
                        <a:pt x="576" y="782"/>
                      </a:lnTo>
                      <a:lnTo>
                        <a:pt x="586" y="772"/>
                      </a:lnTo>
                      <a:lnTo>
                        <a:pt x="596" y="761"/>
                      </a:lnTo>
                      <a:lnTo>
                        <a:pt x="606" y="751"/>
                      </a:lnTo>
                      <a:lnTo>
                        <a:pt x="617" y="741"/>
                      </a:lnTo>
                      <a:lnTo>
                        <a:pt x="627" y="731"/>
                      </a:lnTo>
                      <a:lnTo>
                        <a:pt x="637" y="720"/>
                      </a:lnTo>
                      <a:lnTo>
                        <a:pt x="648" y="720"/>
                      </a:lnTo>
                      <a:lnTo>
                        <a:pt x="658" y="710"/>
                      </a:lnTo>
                      <a:lnTo>
                        <a:pt x="668" y="700"/>
                      </a:lnTo>
                      <a:lnTo>
                        <a:pt x="678" y="689"/>
                      </a:lnTo>
                      <a:lnTo>
                        <a:pt x="689" y="679"/>
                      </a:lnTo>
                      <a:lnTo>
                        <a:pt x="699" y="669"/>
                      </a:lnTo>
                      <a:lnTo>
                        <a:pt x="709" y="669"/>
                      </a:lnTo>
                      <a:lnTo>
                        <a:pt x="720" y="659"/>
                      </a:lnTo>
                      <a:lnTo>
                        <a:pt x="730" y="648"/>
                      </a:lnTo>
                      <a:lnTo>
                        <a:pt x="740" y="638"/>
                      </a:lnTo>
                      <a:lnTo>
                        <a:pt x="750" y="628"/>
                      </a:lnTo>
                      <a:lnTo>
                        <a:pt x="761" y="628"/>
                      </a:lnTo>
                      <a:lnTo>
                        <a:pt x="771" y="617"/>
                      </a:lnTo>
                      <a:lnTo>
                        <a:pt x="781" y="607"/>
                      </a:lnTo>
                      <a:lnTo>
                        <a:pt x="792" y="597"/>
                      </a:lnTo>
                      <a:lnTo>
                        <a:pt x="802" y="587"/>
                      </a:lnTo>
                      <a:lnTo>
                        <a:pt x="812" y="587"/>
                      </a:lnTo>
                      <a:lnTo>
                        <a:pt x="822" y="576"/>
                      </a:lnTo>
                      <a:lnTo>
                        <a:pt x="833" y="566"/>
                      </a:lnTo>
                      <a:lnTo>
                        <a:pt x="843" y="556"/>
                      </a:lnTo>
                      <a:lnTo>
                        <a:pt x="853" y="545"/>
                      </a:lnTo>
                      <a:lnTo>
                        <a:pt x="864" y="545"/>
                      </a:lnTo>
                      <a:lnTo>
                        <a:pt x="874" y="535"/>
                      </a:lnTo>
                      <a:lnTo>
                        <a:pt x="884" y="525"/>
                      </a:lnTo>
                      <a:lnTo>
                        <a:pt x="894" y="515"/>
                      </a:lnTo>
                      <a:lnTo>
                        <a:pt x="905" y="504"/>
                      </a:lnTo>
                      <a:lnTo>
                        <a:pt x="915" y="504"/>
                      </a:lnTo>
                      <a:lnTo>
                        <a:pt x="925" y="494"/>
                      </a:lnTo>
                      <a:lnTo>
                        <a:pt x="936" y="484"/>
                      </a:lnTo>
                      <a:lnTo>
                        <a:pt x="946" y="473"/>
                      </a:lnTo>
                      <a:lnTo>
                        <a:pt x="956" y="473"/>
                      </a:lnTo>
                      <a:lnTo>
                        <a:pt x="966" y="463"/>
                      </a:lnTo>
                      <a:lnTo>
                        <a:pt x="977" y="453"/>
                      </a:lnTo>
                      <a:lnTo>
                        <a:pt x="987" y="443"/>
                      </a:lnTo>
                      <a:lnTo>
                        <a:pt x="997" y="432"/>
                      </a:lnTo>
                      <a:lnTo>
                        <a:pt x="1008" y="432"/>
                      </a:lnTo>
                      <a:lnTo>
                        <a:pt x="1018" y="422"/>
                      </a:lnTo>
                      <a:lnTo>
                        <a:pt x="1028" y="412"/>
                      </a:lnTo>
                      <a:lnTo>
                        <a:pt x="1038" y="401"/>
                      </a:lnTo>
                      <a:lnTo>
                        <a:pt x="1049" y="391"/>
                      </a:lnTo>
                      <a:lnTo>
                        <a:pt x="1059" y="391"/>
                      </a:lnTo>
                    </a:path>
                  </a:pathLst>
                </a:custGeom>
                <a:noFill/>
                <a:ln w="19050">
                  <a:solidFill>
                    <a:srgbClr val="0000FF"/>
                  </a:solidFill>
                  <a:prstDash val="solid"/>
                  <a:round/>
                  <a:headEnd/>
                  <a:tailEnd/>
                </a:ln>
              </p:spPr>
              <p:txBody>
                <a:bodyPr/>
                <a:lstStyle/>
                <a:p>
                  <a:endParaRPr lang="en-US"/>
                </a:p>
              </p:txBody>
            </p:sp>
            <p:sp>
              <p:nvSpPr>
                <p:cNvPr id="369" name="Freeform 494"/>
                <p:cNvSpPr>
                  <a:spLocks/>
                </p:cNvSpPr>
                <p:nvPr/>
              </p:nvSpPr>
              <p:spPr bwMode="auto">
                <a:xfrm>
                  <a:off x="7886700" y="1257300"/>
                  <a:ext cx="392113" cy="293688"/>
                </a:xfrm>
                <a:custGeom>
                  <a:avLst/>
                  <a:gdLst>
                    <a:gd name="T0" fmla="*/ 0 w 247"/>
                    <a:gd name="T1" fmla="*/ 466230538 h 185"/>
                    <a:gd name="T2" fmla="*/ 25201595 w 247"/>
                    <a:gd name="T3" fmla="*/ 441028941 h 185"/>
                    <a:gd name="T4" fmla="*/ 52924154 w 247"/>
                    <a:gd name="T5" fmla="*/ 415827245 h 185"/>
                    <a:gd name="T6" fmla="*/ 78125743 w 247"/>
                    <a:gd name="T7" fmla="*/ 415827245 h 185"/>
                    <a:gd name="T8" fmla="*/ 103327331 w 247"/>
                    <a:gd name="T9" fmla="*/ 388104694 h 185"/>
                    <a:gd name="T10" fmla="*/ 128528944 w 247"/>
                    <a:gd name="T11" fmla="*/ 362903097 h 185"/>
                    <a:gd name="T12" fmla="*/ 156249898 w 247"/>
                    <a:gd name="T13" fmla="*/ 362903097 h 185"/>
                    <a:gd name="T14" fmla="*/ 181451486 w 247"/>
                    <a:gd name="T15" fmla="*/ 337701500 h 185"/>
                    <a:gd name="T16" fmla="*/ 206653075 w 247"/>
                    <a:gd name="T17" fmla="*/ 309980537 h 185"/>
                    <a:gd name="T18" fmla="*/ 234375665 w 247"/>
                    <a:gd name="T19" fmla="*/ 284778940 h 185"/>
                    <a:gd name="T20" fmla="*/ 259577254 w 247"/>
                    <a:gd name="T21" fmla="*/ 259577343 h 185"/>
                    <a:gd name="T22" fmla="*/ 284778842 w 247"/>
                    <a:gd name="T23" fmla="*/ 259577343 h 185"/>
                    <a:gd name="T24" fmla="*/ 309980430 w 247"/>
                    <a:gd name="T25" fmla="*/ 234375746 h 185"/>
                    <a:gd name="T26" fmla="*/ 337701384 w 247"/>
                    <a:gd name="T27" fmla="*/ 206653146 h 185"/>
                    <a:gd name="T28" fmla="*/ 362902972 w 247"/>
                    <a:gd name="T29" fmla="*/ 181451549 h 185"/>
                    <a:gd name="T30" fmla="*/ 388104561 w 247"/>
                    <a:gd name="T31" fmla="*/ 156249952 h 185"/>
                    <a:gd name="T32" fmla="*/ 415827102 w 247"/>
                    <a:gd name="T33" fmla="*/ 156249952 h 185"/>
                    <a:gd name="T34" fmla="*/ 441028789 w 247"/>
                    <a:gd name="T35" fmla="*/ 128528989 h 185"/>
                    <a:gd name="T36" fmla="*/ 466230378 w 247"/>
                    <a:gd name="T37" fmla="*/ 103327367 h 185"/>
                    <a:gd name="T38" fmla="*/ 491431966 w 247"/>
                    <a:gd name="T39" fmla="*/ 78125770 h 185"/>
                    <a:gd name="T40" fmla="*/ 519152920 w 247"/>
                    <a:gd name="T41" fmla="*/ 78125770 h 185"/>
                    <a:gd name="T42" fmla="*/ 544354508 w 247"/>
                    <a:gd name="T43" fmla="*/ 52924172 h 185"/>
                    <a:gd name="T44" fmla="*/ 569556096 w 247"/>
                    <a:gd name="T45" fmla="*/ 25201603 h 185"/>
                    <a:gd name="T46" fmla="*/ 597278637 w 247"/>
                    <a:gd name="T47" fmla="*/ 0 h 185"/>
                    <a:gd name="T48" fmla="*/ 622480226 w 247"/>
                    <a:gd name="T49" fmla="*/ 0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7"/>
                    <a:gd name="T76" fmla="*/ 0 h 185"/>
                    <a:gd name="T77" fmla="*/ 247 w 247"/>
                    <a:gd name="T78" fmla="*/ 185 h 1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7" h="185">
                      <a:moveTo>
                        <a:pt x="0" y="185"/>
                      </a:moveTo>
                      <a:lnTo>
                        <a:pt x="10" y="175"/>
                      </a:lnTo>
                      <a:lnTo>
                        <a:pt x="21" y="165"/>
                      </a:lnTo>
                      <a:lnTo>
                        <a:pt x="31" y="165"/>
                      </a:lnTo>
                      <a:lnTo>
                        <a:pt x="41" y="154"/>
                      </a:lnTo>
                      <a:lnTo>
                        <a:pt x="51" y="144"/>
                      </a:lnTo>
                      <a:lnTo>
                        <a:pt x="62" y="144"/>
                      </a:lnTo>
                      <a:lnTo>
                        <a:pt x="72" y="134"/>
                      </a:lnTo>
                      <a:lnTo>
                        <a:pt x="82" y="123"/>
                      </a:lnTo>
                      <a:lnTo>
                        <a:pt x="93" y="113"/>
                      </a:lnTo>
                      <a:lnTo>
                        <a:pt x="103" y="103"/>
                      </a:lnTo>
                      <a:lnTo>
                        <a:pt x="113" y="103"/>
                      </a:lnTo>
                      <a:lnTo>
                        <a:pt x="123" y="93"/>
                      </a:lnTo>
                      <a:lnTo>
                        <a:pt x="134" y="82"/>
                      </a:lnTo>
                      <a:lnTo>
                        <a:pt x="144" y="72"/>
                      </a:lnTo>
                      <a:lnTo>
                        <a:pt x="154" y="62"/>
                      </a:lnTo>
                      <a:lnTo>
                        <a:pt x="165" y="62"/>
                      </a:lnTo>
                      <a:lnTo>
                        <a:pt x="175" y="51"/>
                      </a:lnTo>
                      <a:lnTo>
                        <a:pt x="185" y="41"/>
                      </a:lnTo>
                      <a:lnTo>
                        <a:pt x="195" y="31"/>
                      </a:lnTo>
                      <a:lnTo>
                        <a:pt x="206" y="31"/>
                      </a:lnTo>
                      <a:lnTo>
                        <a:pt x="216" y="21"/>
                      </a:lnTo>
                      <a:lnTo>
                        <a:pt x="226" y="10"/>
                      </a:lnTo>
                      <a:lnTo>
                        <a:pt x="237" y="0"/>
                      </a:lnTo>
                      <a:lnTo>
                        <a:pt x="247" y="0"/>
                      </a:lnTo>
                    </a:path>
                  </a:pathLst>
                </a:custGeom>
                <a:noFill/>
                <a:ln w="19050">
                  <a:solidFill>
                    <a:srgbClr val="0000FF"/>
                  </a:solidFill>
                  <a:prstDash val="solid"/>
                  <a:round/>
                  <a:headEnd/>
                  <a:tailEnd/>
                </a:ln>
              </p:spPr>
              <p:txBody>
                <a:bodyPr/>
                <a:lstStyle/>
                <a:p>
                  <a:endParaRPr lang="en-US"/>
                </a:p>
              </p:txBody>
            </p:sp>
            <p:sp>
              <p:nvSpPr>
                <p:cNvPr id="370" name="Freeform 495"/>
                <p:cNvSpPr>
                  <a:spLocks/>
                </p:cNvSpPr>
                <p:nvPr/>
              </p:nvSpPr>
              <p:spPr bwMode="auto">
                <a:xfrm>
                  <a:off x="1192213" y="3509963"/>
                  <a:ext cx="2792413" cy="996950"/>
                </a:xfrm>
                <a:custGeom>
                  <a:avLst/>
                  <a:gdLst>
                    <a:gd name="T0" fmla="*/ 803930757 w 1759"/>
                    <a:gd name="T1" fmla="*/ 337700905 h 628"/>
                    <a:gd name="T2" fmla="*/ 1398687772 w 1759"/>
                    <a:gd name="T3" fmla="*/ 725804916 h 628"/>
                    <a:gd name="T4" fmla="*/ 1789311555 w 1759"/>
                    <a:gd name="T5" fmla="*/ 1038304368 h 628"/>
                    <a:gd name="T6" fmla="*/ 2046367467 w 1759"/>
                    <a:gd name="T7" fmla="*/ 882054741 h 628"/>
                    <a:gd name="T8" fmla="*/ 2147483647 w 1759"/>
                    <a:gd name="T9" fmla="*/ 1116428388 h 628"/>
                    <a:gd name="T10" fmla="*/ 2147483647 w 1759"/>
                    <a:gd name="T11" fmla="*/ 725804916 h 628"/>
                    <a:gd name="T12" fmla="*/ 2147483647 w 1759"/>
                    <a:gd name="T13" fmla="*/ 753527418 h 628"/>
                    <a:gd name="T14" fmla="*/ 2147483647 w 1759"/>
                    <a:gd name="T15" fmla="*/ 778728971 h 628"/>
                    <a:gd name="T16" fmla="*/ 2147483647 w 1759"/>
                    <a:gd name="T17" fmla="*/ 907256294 h 628"/>
                    <a:gd name="T18" fmla="*/ 2147483647 w 1759"/>
                    <a:gd name="T19" fmla="*/ 803928936 h 628"/>
                    <a:gd name="T20" fmla="*/ 2147483647 w 1759"/>
                    <a:gd name="T21" fmla="*/ 1194553995 h 628"/>
                    <a:gd name="T22" fmla="*/ 2147483647 w 1759"/>
                    <a:gd name="T23" fmla="*/ 985380314 h 628"/>
                    <a:gd name="T24" fmla="*/ 2147483647 w 1759"/>
                    <a:gd name="T25" fmla="*/ 1376005174 h 628"/>
                    <a:gd name="T26" fmla="*/ 2147483647 w 1759"/>
                    <a:gd name="T27" fmla="*/ 1219755548 h 628"/>
                    <a:gd name="T28" fmla="*/ 2147483647 w 1759"/>
                    <a:gd name="T29" fmla="*/ 1013102816 h 628"/>
                    <a:gd name="T30" fmla="*/ 2147483647 w 1759"/>
                    <a:gd name="T31" fmla="*/ 1166831493 h 628"/>
                    <a:gd name="T32" fmla="*/ 2147483647 w 1759"/>
                    <a:gd name="T33" fmla="*/ 985380314 h 628"/>
                    <a:gd name="T34" fmla="*/ 2147483647 w 1759"/>
                    <a:gd name="T35" fmla="*/ 1401206727 h 628"/>
                    <a:gd name="T36" fmla="*/ 2147483647 w 1759"/>
                    <a:gd name="T37" fmla="*/ 1013102816 h 628"/>
                    <a:gd name="T38" fmla="*/ 2147483647 w 1759"/>
                    <a:gd name="T39" fmla="*/ 1194553995 h 628"/>
                    <a:gd name="T40" fmla="*/ 2147483647 w 1759"/>
                    <a:gd name="T41" fmla="*/ 1088707474 h 628"/>
                    <a:gd name="T42" fmla="*/ 2147483647 w 1759"/>
                    <a:gd name="T43" fmla="*/ 907256294 h 628"/>
                    <a:gd name="T44" fmla="*/ 2147483647 w 1759"/>
                    <a:gd name="T45" fmla="*/ 1479332334 h 628"/>
                    <a:gd name="T46" fmla="*/ 2147483647 w 1759"/>
                    <a:gd name="T47" fmla="*/ 803928936 h 628"/>
                    <a:gd name="T48" fmla="*/ 2147483647 w 1759"/>
                    <a:gd name="T49" fmla="*/ 1582657907 h 628"/>
                    <a:gd name="T50" fmla="*/ 2147483647 w 1759"/>
                    <a:gd name="T51" fmla="*/ 1013102816 h 628"/>
                    <a:gd name="T52" fmla="*/ 2147483647 w 1759"/>
                    <a:gd name="T53" fmla="*/ 934977208 h 628"/>
                    <a:gd name="T54" fmla="*/ 2147483647 w 1759"/>
                    <a:gd name="T55" fmla="*/ 882054741 h 628"/>
                    <a:gd name="T56" fmla="*/ 2147483647 w 1759"/>
                    <a:gd name="T57" fmla="*/ 882054741 h 628"/>
                    <a:gd name="T58" fmla="*/ 2147483647 w 1759"/>
                    <a:gd name="T59" fmla="*/ 960178761 h 628"/>
                    <a:gd name="T60" fmla="*/ 2147483647 w 1759"/>
                    <a:gd name="T61" fmla="*/ 1401206727 h 628"/>
                    <a:gd name="T62" fmla="*/ 2147483647 w 1759"/>
                    <a:gd name="T63" fmla="*/ 1348284260 h 628"/>
                    <a:gd name="T64" fmla="*/ 2147483647 w 1759"/>
                    <a:gd name="T65" fmla="*/ 1038304368 h 628"/>
                    <a:gd name="T66" fmla="*/ 2147483647 w 1759"/>
                    <a:gd name="T67" fmla="*/ 1038304368 h 628"/>
                    <a:gd name="T68" fmla="*/ 2147483647 w 1759"/>
                    <a:gd name="T69" fmla="*/ 1038304368 h 628"/>
                    <a:gd name="T70" fmla="*/ 2147483647 w 1759"/>
                    <a:gd name="T71" fmla="*/ 1063505921 h 628"/>
                    <a:gd name="T72" fmla="*/ 2147483647 w 1759"/>
                    <a:gd name="T73" fmla="*/ 1116428388 h 628"/>
                    <a:gd name="T74" fmla="*/ 2147483647 w 1759"/>
                    <a:gd name="T75" fmla="*/ 1038304368 h 628"/>
                    <a:gd name="T76" fmla="*/ 2147483647 w 1759"/>
                    <a:gd name="T77" fmla="*/ 1270158653 h 628"/>
                    <a:gd name="T78" fmla="*/ 2147483647 w 1759"/>
                    <a:gd name="T79" fmla="*/ 1063505921 h 628"/>
                    <a:gd name="T80" fmla="*/ 2147483647 w 1759"/>
                    <a:gd name="T81" fmla="*/ 1297881155 h 628"/>
                    <a:gd name="T82" fmla="*/ 2147483647 w 1759"/>
                    <a:gd name="T83" fmla="*/ 1166831493 h 6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59"/>
                    <a:gd name="T127" fmla="*/ 0 h 628"/>
                    <a:gd name="T128" fmla="*/ 1759 w 1759"/>
                    <a:gd name="T129" fmla="*/ 628 h 6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59" h="628">
                      <a:moveTo>
                        <a:pt x="0" y="0"/>
                      </a:moveTo>
                      <a:lnTo>
                        <a:pt x="185" y="42"/>
                      </a:lnTo>
                      <a:lnTo>
                        <a:pt x="319" y="134"/>
                      </a:lnTo>
                      <a:lnTo>
                        <a:pt x="411" y="278"/>
                      </a:lnTo>
                      <a:lnTo>
                        <a:pt x="494" y="330"/>
                      </a:lnTo>
                      <a:lnTo>
                        <a:pt x="555" y="288"/>
                      </a:lnTo>
                      <a:lnTo>
                        <a:pt x="617" y="330"/>
                      </a:lnTo>
                      <a:lnTo>
                        <a:pt x="658" y="422"/>
                      </a:lnTo>
                      <a:lnTo>
                        <a:pt x="710" y="412"/>
                      </a:lnTo>
                      <a:lnTo>
                        <a:pt x="751" y="319"/>
                      </a:lnTo>
                      <a:lnTo>
                        <a:pt x="782" y="391"/>
                      </a:lnTo>
                      <a:lnTo>
                        <a:pt x="812" y="350"/>
                      </a:lnTo>
                      <a:lnTo>
                        <a:pt x="843" y="515"/>
                      </a:lnTo>
                      <a:lnTo>
                        <a:pt x="874" y="474"/>
                      </a:lnTo>
                      <a:lnTo>
                        <a:pt x="905" y="443"/>
                      </a:lnTo>
                      <a:lnTo>
                        <a:pt x="926" y="494"/>
                      </a:lnTo>
                      <a:lnTo>
                        <a:pt x="946" y="330"/>
                      </a:lnTo>
                      <a:lnTo>
                        <a:pt x="967" y="288"/>
                      </a:lnTo>
                      <a:lnTo>
                        <a:pt x="987" y="515"/>
                      </a:lnTo>
                      <a:lnTo>
                        <a:pt x="1008" y="535"/>
                      </a:lnTo>
                      <a:lnTo>
                        <a:pt x="1028" y="299"/>
                      </a:lnTo>
                      <a:lnTo>
                        <a:pt x="1049" y="402"/>
                      </a:lnTo>
                      <a:lnTo>
                        <a:pt x="1070" y="422"/>
                      </a:lnTo>
                      <a:lnTo>
                        <a:pt x="1080" y="309"/>
                      </a:lnTo>
                      <a:lnTo>
                        <a:pt x="1100" y="474"/>
                      </a:lnTo>
                      <a:lnTo>
                        <a:pt x="1111" y="432"/>
                      </a:lnTo>
                      <a:lnTo>
                        <a:pt x="1131" y="360"/>
                      </a:lnTo>
                      <a:lnTo>
                        <a:pt x="1142" y="494"/>
                      </a:lnTo>
                      <a:lnTo>
                        <a:pt x="1152" y="402"/>
                      </a:lnTo>
                      <a:lnTo>
                        <a:pt x="1172" y="319"/>
                      </a:lnTo>
                      <a:lnTo>
                        <a:pt x="1183" y="463"/>
                      </a:lnTo>
                      <a:lnTo>
                        <a:pt x="1193" y="422"/>
                      </a:lnTo>
                      <a:lnTo>
                        <a:pt x="1203" y="474"/>
                      </a:lnTo>
                      <a:lnTo>
                        <a:pt x="1214" y="371"/>
                      </a:lnTo>
                      <a:lnTo>
                        <a:pt x="1224" y="453"/>
                      </a:lnTo>
                      <a:lnTo>
                        <a:pt x="1234" y="391"/>
                      </a:lnTo>
                      <a:lnTo>
                        <a:pt x="1255" y="432"/>
                      </a:lnTo>
                      <a:lnTo>
                        <a:pt x="1265" y="525"/>
                      </a:lnTo>
                      <a:lnTo>
                        <a:pt x="1275" y="546"/>
                      </a:lnTo>
                      <a:lnTo>
                        <a:pt x="1275" y="402"/>
                      </a:lnTo>
                      <a:lnTo>
                        <a:pt x="1286" y="422"/>
                      </a:lnTo>
                      <a:lnTo>
                        <a:pt x="1296" y="484"/>
                      </a:lnTo>
                      <a:lnTo>
                        <a:pt x="1306" y="381"/>
                      </a:lnTo>
                      <a:lnTo>
                        <a:pt x="1316" y="618"/>
                      </a:lnTo>
                      <a:lnTo>
                        <a:pt x="1327" y="402"/>
                      </a:lnTo>
                      <a:lnTo>
                        <a:pt x="1337" y="515"/>
                      </a:lnTo>
                      <a:lnTo>
                        <a:pt x="1347" y="381"/>
                      </a:lnTo>
                      <a:lnTo>
                        <a:pt x="1347" y="463"/>
                      </a:lnTo>
                      <a:lnTo>
                        <a:pt x="1358" y="556"/>
                      </a:lnTo>
                      <a:lnTo>
                        <a:pt x="1368" y="453"/>
                      </a:lnTo>
                      <a:lnTo>
                        <a:pt x="1378" y="391"/>
                      </a:lnTo>
                      <a:lnTo>
                        <a:pt x="1388" y="535"/>
                      </a:lnTo>
                      <a:lnTo>
                        <a:pt x="1388" y="463"/>
                      </a:lnTo>
                      <a:lnTo>
                        <a:pt x="1399" y="556"/>
                      </a:lnTo>
                      <a:lnTo>
                        <a:pt x="1409" y="515"/>
                      </a:lnTo>
                      <a:lnTo>
                        <a:pt x="1409" y="453"/>
                      </a:lnTo>
                      <a:lnTo>
                        <a:pt x="1419" y="402"/>
                      </a:lnTo>
                      <a:lnTo>
                        <a:pt x="1430" y="412"/>
                      </a:lnTo>
                      <a:lnTo>
                        <a:pt x="1430" y="474"/>
                      </a:lnTo>
                      <a:lnTo>
                        <a:pt x="1440" y="474"/>
                      </a:lnTo>
                      <a:lnTo>
                        <a:pt x="1450" y="340"/>
                      </a:lnTo>
                      <a:lnTo>
                        <a:pt x="1450" y="587"/>
                      </a:lnTo>
                      <a:lnTo>
                        <a:pt x="1460" y="432"/>
                      </a:lnTo>
                      <a:lnTo>
                        <a:pt x="1460" y="391"/>
                      </a:lnTo>
                      <a:lnTo>
                        <a:pt x="1471" y="330"/>
                      </a:lnTo>
                      <a:lnTo>
                        <a:pt x="1481" y="360"/>
                      </a:lnTo>
                      <a:lnTo>
                        <a:pt x="1481" y="535"/>
                      </a:lnTo>
                      <a:lnTo>
                        <a:pt x="1491" y="381"/>
                      </a:lnTo>
                      <a:lnTo>
                        <a:pt x="1491" y="587"/>
                      </a:lnTo>
                      <a:lnTo>
                        <a:pt x="1502" y="422"/>
                      </a:lnTo>
                      <a:lnTo>
                        <a:pt x="1502" y="453"/>
                      </a:lnTo>
                      <a:lnTo>
                        <a:pt x="1512" y="319"/>
                      </a:lnTo>
                      <a:lnTo>
                        <a:pt x="1512" y="474"/>
                      </a:lnTo>
                      <a:lnTo>
                        <a:pt x="1522" y="432"/>
                      </a:lnTo>
                      <a:lnTo>
                        <a:pt x="1532" y="628"/>
                      </a:lnTo>
                      <a:lnTo>
                        <a:pt x="1532" y="453"/>
                      </a:lnTo>
                      <a:lnTo>
                        <a:pt x="1543" y="587"/>
                      </a:lnTo>
                      <a:lnTo>
                        <a:pt x="1543" y="402"/>
                      </a:lnTo>
                      <a:lnTo>
                        <a:pt x="1553" y="360"/>
                      </a:lnTo>
                      <a:lnTo>
                        <a:pt x="1553" y="463"/>
                      </a:lnTo>
                      <a:lnTo>
                        <a:pt x="1553" y="371"/>
                      </a:lnTo>
                      <a:lnTo>
                        <a:pt x="1563" y="299"/>
                      </a:lnTo>
                      <a:lnTo>
                        <a:pt x="1563" y="391"/>
                      </a:lnTo>
                      <a:lnTo>
                        <a:pt x="1574" y="350"/>
                      </a:lnTo>
                      <a:lnTo>
                        <a:pt x="1584" y="381"/>
                      </a:lnTo>
                      <a:lnTo>
                        <a:pt x="1584" y="453"/>
                      </a:lnTo>
                      <a:lnTo>
                        <a:pt x="1594" y="350"/>
                      </a:lnTo>
                      <a:lnTo>
                        <a:pt x="1594" y="360"/>
                      </a:lnTo>
                      <a:lnTo>
                        <a:pt x="1604" y="391"/>
                      </a:lnTo>
                      <a:lnTo>
                        <a:pt x="1604" y="381"/>
                      </a:lnTo>
                      <a:lnTo>
                        <a:pt x="1604" y="391"/>
                      </a:lnTo>
                      <a:lnTo>
                        <a:pt x="1615" y="402"/>
                      </a:lnTo>
                      <a:lnTo>
                        <a:pt x="1615" y="556"/>
                      </a:lnTo>
                      <a:lnTo>
                        <a:pt x="1625" y="381"/>
                      </a:lnTo>
                      <a:lnTo>
                        <a:pt x="1625" y="350"/>
                      </a:lnTo>
                      <a:lnTo>
                        <a:pt x="1625" y="535"/>
                      </a:lnTo>
                      <a:lnTo>
                        <a:pt x="1635" y="412"/>
                      </a:lnTo>
                      <a:lnTo>
                        <a:pt x="1635" y="504"/>
                      </a:lnTo>
                      <a:lnTo>
                        <a:pt x="1646" y="412"/>
                      </a:lnTo>
                      <a:lnTo>
                        <a:pt x="1646" y="360"/>
                      </a:lnTo>
                      <a:lnTo>
                        <a:pt x="1656" y="268"/>
                      </a:lnTo>
                      <a:lnTo>
                        <a:pt x="1656" y="412"/>
                      </a:lnTo>
                      <a:lnTo>
                        <a:pt x="1656" y="371"/>
                      </a:lnTo>
                      <a:lnTo>
                        <a:pt x="1666" y="309"/>
                      </a:lnTo>
                      <a:lnTo>
                        <a:pt x="1666" y="412"/>
                      </a:lnTo>
                      <a:lnTo>
                        <a:pt x="1676" y="515"/>
                      </a:lnTo>
                      <a:lnTo>
                        <a:pt x="1676" y="371"/>
                      </a:lnTo>
                      <a:lnTo>
                        <a:pt x="1676" y="422"/>
                      </a:lnTo>
                      <a:lnTo>
                        <a:pt x="1687" y="391"/>
                      </a:lnTo>
                      <a:lnTo>
                        <a:pt x="1687" y="309"/>
                      </a:lnTo>
                      <a:lnTo>
                        <a:pt x="1687" y="443"/>
                      </a:lnTo>
                      <a:lnTo>
                        <a:pt x="1697" y="566"/>
                      </a:lnTo>
                      <a:lnTo>
                        <a:pt x="1697" y="381"/>
                      </a:lnTo>
                      <a:lnTo>
                        <a:pt x="1697" y="412"/>
                      </a:lnTo>
                      <a:lnTo>
                        <a:pt x="1707" y="443"/>
                      </a:lnTo>
                      <a:lnTo>
                        <a:pt x="1707" y="340"/>
                      </a:lnTo>
                      <a:lnTo>
                        <a:pt x="1718" y="504"/>
                      </a:lnTo>
                      <a:lnTo>
                        <a:pt x="1718" y="340"/>
                      </a:lnTo>
                      <a:lnTo>
                        <a:pt x="1718" y="443"/>
                      </a:lnTo>
                      <a:lnTo>
                        <a:pt x="1728" y="422"/>
                      </a:lnTo>
                      <a:lnTo>
                        <a:pt x="1728" y="535"/>
                      </a:lnTo>
                      <a:lnTo>
                        <a:pt x="1738" y="432"/>
                      </a:lnTo>
                      <a:lnTo>
                        <a:pt x="1738" y="515"/>
                      </a:lnTo>
                      <a:lnTo>
                        <a:pt x="1748" y="535"/>
                      </a:lnTo>
                      <a:lnTo>
                        <a:pt x="1748" y="443"/>
                      </a:lnTo>
                      <a:lnTo>
                        <a:pt x="1748" y="463"/>
                      </a:lnTo>
                      <a:lnTo>
                        <a:pt x="1759" y="402"/>
                      </a:lnTo>
                      <a:lnTo>
                        <a:pt x="1759" y="299"/>
                      </a:lnTo>
                    </a:path>
                  </a:pathLst>
                </a:custGeom>
                <a:noFill/>
                <a:ln w="19050">
                  <a:solidFill>
                    <a:srgbClr val="000000"/>
                  </a:solidFill>
                  <a:prstDash val="solid"/>
                  <a:round/>
                  <a:headEnd/>
                  <a:tailEnd/>
                </a:ln>
              </p:spPr>
              <p:txBody>
                <a:bodyPr/>
                <a:lstStyle/>
                <a:p>
                  <a:endParaRPr lang="en-US"/>
                </a:p>
              </p:txBody>
            </p:sp>
            <p:sp>
              <p:nvSpPr>
                <p:cNvPr id="371" name="Freeform 496"/>
                <p:cNvSpPr>
                  <a:spLocks/>
                </p:cNvSpPr>
                <p:nvPr/>
              </p:nvSpPr>
              <p:spPr bwMode="auto">
                <a:xfrm>
                  <a:off x="3984625" y="3722688"/>
                  <a:ext cx="636588" cy="833438"/>
                </a:xfrm>
                <a:custGeom>
                  <a:avLst/>
                  <a:gdLst>
                    <a:gd name="T0" fmla="*/ 25201581 w 401"/>
                    <a:gd name="T1" fmla="*/ 647681236 h 525"/>
                    <a:gd name="T2" fmla="*/ 50403162 w 401"/>
                    <a:gd name="T3" fmla="*/ 647681236 h 525"/>
                    <a:gd name="T4" fmla="*/ 78125700 w 401"/>
                    <a:gd name="T5" fmla="*/ 597278104 h 525"/>
                    <a:gd name="T6" fmla="*/ 103327275 w 401"/>
                    <a:gd name="T7" fmla="*/ 1323083400 h 525"/>
                    <a:gd name="T8" fmla="*/ 128528874 w 401"/>
                    <a:gd name="T9" fmla="*/ 829132510 h 525"/>
                    <a:gd name="T10" fmla="*/ 153730449 w 401"/>
                    <a:gd name="T11" fmla="*/ 675402165 h 525"/>
                    <a:gd name="T12" fmla="*/ 181451387 w 401"/>
                    <a:gd name="T13" fmla="*/ 647681236 h 525"/>
                    <a:gd name="T14" fmla="*/ 206652962 w 401"/>
                    <a:gd name="T15" fmla="*/ 519152456 h 525"/>
                    <a:gd name="T16" fmla="*/ 231854586 w 401"/>
                    <a:gd name="T17" fmla="*/ 597278104 h 525"/>
                    <a:gd name="T18" fmla="*/ 231854586 w 401"/>
                    <a:gd name="T19" fmla="*/ 544354022 h 525"/>
                    <a:gd name="T20" fmla="*/ 259577112 w 401"/>
                    <a:gd name="T21" fmla="*/ 932458335 h 525"/>
                    <a:gd name="T22" fmla="*/ 284778686 w 401"/>
                    <a:gd name="T23" fmla="*/ 725805296 h 525"/>
                    <a:gd name="T24" fmla="*/ 335181835 w 401"/>
                    <a:gd name="T25" fmla="*/ 622479670 h 525"/>
                    <a:gd name="T26" fmla="*/ 362902774 w 401"/>
                    <a:gd name="T27" fmla="*/ 751006862 h 525"/>
                    <a:gd name="T28" fmla="*/ 388104348 w 401"/>
                    <a:gd name="T29" fmla="*/ 569555588 h 525"/>
                    <a:gd name="T30" fmla="*/ 413305923 w 401"/>
                    <a:gd name="T31" fmla="*/ 647681236 h 525"/>
                    <a:gd name="T32" fmla="*/ 441028548 w 401"/>
                    <a:gd name="T33" fmla="*/ 493950890 h 525"/>
                    <a:gd name="T34" fmla="*/ 441028548 w 401"/>
                    <a:gd name="T35" fmla="*/ 466229961 h 525"/>
                    <a:gd name="T36" fmla="*/ 466230123 w 401"/>
                    <a:gd name="T37" fmla="*/ 362902648 h 525"/>
                    <a:gd name="T38" fmla="*/ 491431697 w 401"/>
                    <a:gd name="T39" fmla="*/ 181451324 h 525"/>
                    <a:gd name="T40" fmla="*/ 516633272 w 401"/>
                    <a:gd name="T41" fmla="*/ 284778588 h 525"/>
                    <a:gd name="T42" fmla="*/ 544354210 w 401"/>
                    <a:gd name="T43" fmla="*/ 569555588 h 525"/>
                    <a:gd name="T44" fmla="*/ 569555785 w 401"/>
                    <a:gd name="T45" fmla="*/ 751006862 h 525"/>
                    <a:gd name="T46" fmla="*/ 594757360 w 401"/>
                    <a:gd name="T47" fmla="*/ 466229961 h 525"/>
                    <a:gd name="T48" fmla="*/ 622479885 w 401"/>
                    <a:gd name="T49" fmla="*/ 441028395 h 525"/>
                    <a:gd name="T50" fmla="*/ 622479885 w 401"/>
                    <a:gd name="T51" fmla="*/ 415826730 h 525"/>
                    <a:gd name="T52" fmla="*/ 647681460 w 401"/>
                    <a:gd name="T53" fmla="*/ 441028395 h 525"/>
                    <a:gd name="T54" fmla="*/ 672883035 w 401"/>
                    <a:gd name="T55" fmla="*/ 206652890 h 525"/>
                    <a:gd name="T56" fmla="*/ 698084609 w 401"/>
                    <a:gd name="T57" fmla="*/ 181451324 h 525"/>
                    <a:gd name="T58" fmla="*/ 725805548 w 401"/>
                    <a:gd name="T59" fmla="*/ 259577022 h 525"/>
                    <a:gd name="T60" fmla="*/ 751007122 w 401"/>
                    <a:gd name="T61" fmla="*/ 597278104 h 525"/>
                    <a:gd name="T62" fmla="*/ 776208697 w 401"/>
                    <a:gd name="T63" fmla="*/ 362902648 h 525"/>
                    <a:gd name="T64" fmla="*/ 776208697 w 401"/>
                    <a:gd name="T65" fmla="*/ 388104214 h 525"/>
                    <a:gd name="T66" fmla="*/ 803931223 w 401"/>
                    <a:gd name="T67" fmla="*/ 466229961 h 525"/>
                    <a:gd name="T68" fmla="*/ 829132797 w 401"/>
                    <a:gd name="T69" fmla="*/ 493950890 h 525"/>
                    <a:gd name="T70" fmla="*/ 854334570 w 401"/>
                    <a:gd name="T71" fmla="*/ 78125673 h 525"/>
                    <a:gd name="T72" fmla="*/ 879536145 w 401"/>
                    <a:gd name="T73" fmla="*/ 388104214 h 525"/>
                    <a:gd name="T74" fmla="*/ 907257083 w 401"/>
                    <a:gd name="T75" fmla="*/ 259577022 h 525"/>
                    <a:gd name="T76" fmla="*/ 932458658 w 401"/>
                    <a:gd name="T77" fmla="*/ 362902648 h 525"/>
                    <a:gd name="T78" fmla="*/ 957660233 w 401"/>
                    <a:gd name="T79" fmla="*/ 103327239 h 525"/>
                    <a:gd name="T80" fmla="*/ 985382758 w 401"/>
                    <a:gd name="T81" fmla="*/ 415826730 h 525"/>
                    <a:gd name="T82" fmla="*/ 1010584333 w 401"/>
                    <a:gd name="T83" fmla="*/ 284778588 h 5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525"/>
                    <a:gd name="T128" fmla="*/ 401 w 401"/>
                    <a:gd name="T129" fmla="*/ 525 h 5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525">
                      <a:moveTo>
                        <a:pt x="0" y="165"/>
                      </a:moveTo>
                      <a:lnTo>
                        <a:pt x="0" y="237"/>
                      </a:lnTo>
                      <a:lnTo>
                        <a:pt x="10" y="257"/>
                      </a:lnTo>
                      <a:lnTo>
                        <a:pt x="10" y="309"/>
                      </a:lnTo>
                      <a:lnTo>
                        <a:pt x="10" y="268"/>
                      </a:lnTo>
                      <a:lnTo>
                        <a:pt x="20" y="257"/>
                      </a:lnTo>
                      <a:lnTo>
                        <a:pt x="20" y="216"/>
                      </a:lnTo>
                      <a:lnTo>
                        <a:pt x="20" y="247"/>
                      </a:lnTo>
                      <a:lnTo>
                        <a:pt x="31" y="237"/>
                      </a:lnTo>
                      <a:lnTo>
                        <a:pt x="31" y="206"/>
                      </a:lnTo>
                      <a:lnTo>
                        <a:pt x="41" y="525"/>
                      </a:lnTo>
                      <a:lnTo>
                        <a:pt x="41" y="309"/>
                      </a:lnTo>
                      <a:lnTo>
                        <a:pt x="41" y="494"/>
                      </a:lnTo>
                      <a:lnTo>
                        <a:pt x="51" y="329"/>
                      </a:lnTo>
                      <a:lnTo>
                        <a:pt x="51" y="175"/>
                      </a:lnTo>
                      <a:lnTo>
                        <a:pt x="51" y="226"/>
                      </a:lnTo>
                      <a:lnTo>
                        <a:pt x="61" y="268"/>
                      </a:lnTo>
                      <a:lnTo>
                        <a:pt x="61" y="278"/>
                      </a:lnTo>
                      <a:lnTo>
                        <a:pt x="61" y="185"/>
                      </a:lnTo>
                      <a:lnTo>
                        <a:pt x="72" y="257"/>
                      </a:lnTo>
                      <a:lnTo>
                        <a:pt x="72" y="52"/>
                      </a:lnTo>
                      <a:lnTo>
                        <a:pt x="72" y="216"/>
                      </a:lnTo>
                      <a:lnTo>
                        <a:pt x="82" y="206"/>
                      </a:lnTo>
                      <a:lnTo>
                        <a:pt x="82" y="453"/>
                      </a:lnTo>
                      <a:lnTo>
                        <a:pt x="82" y="268"/>
                      </a:lnTo>
                      <a:lnTo>
                        <a:pt x="92" y="237"/>
                      </a:lnTo>
                      <a:lnTo>
                        <a:pt x="92" y="257"/>
                      </a:lnTo>
                      <a:lnTo>
                        <a:pt x="92" y="154"/>
                      </a:lnTo>
                      <a:lnTo>
                        <a:pt x="92" y="216"/>
                      </a:lnTo>
                      <a:lnTo>
                        <a:pt x="103" y="237"/>
                      </a:lnTo>
                      <a:lnTo>
                        <a:pt x="103" y="185"/>
                      </a:lnTo>
                      <a:lnTo>
                        <a:pt x="103" y="370"/>
                      </a:lnTo>
                      <a:lnTo>
                        <a:pt x="113" y="226"/>
                      </a:lnTo>
                      <a:lnTo>
                        <a:pt x="113" y="144"/>
                      </a:lnTo>
                      <a:lnTo>
                        <a:pt x="113" y="288"/>
                      </a:lnTo>
                      <a:lnTo>
                        <a:pt x="123" y="216"/>
                      </a:lnTo>
                      <a:lnTo>
                        <a:pt x="123" y="154"/>
                      </a:lnTo>
                      <a:lnTo>
                        <a:pt x="133" y="247"/>
                      </a:lnTo>
                      <a:lnTo>
                        <a:pt x="133" y="103"/>
                      </a:lnTo>
                      <a:lnTo>
                        <a:pt x="133" y="206"/>
                      </a:lnTo>
                      <a:lnTo>
                        <a:pt x="144" y="298"/>
                      </a:lnTo>
                      <a:lnTo>
                        <a:pt x="144" y="93"/>
                      </a:lnTo>
                      <a:lnTo>
                        <a:pt x="144" y="124"/>
                      </a:lnTo>
                      <a:lnTo>
                        <a:pt x="154" y="226"/>
                      </a:lnTo>
                      <a:lnTo>
                        <a:pt x="154" y="103"/>
                      </a:lnTo>
                      <a:lnTo>
                        <a:pt x="154" y="154"/>
                      </a:lnTo>
                      <a:lnTo>
                        <a:pt x="164" y="257"/>
                      </a:lnTo>
                      <a:lnTo>
                        <a:pt x="164" y="298"/>
                      </a:lnTo>
                      <a:lnTo>
                        <a:pt x="164" y="124"/>
                      </a:lnTo>
                      <a:lnTo>
                        <a:pt x="175" y="196"/>
                      </a:lnTo>
                      <a:lnTo>
                        <a:pt x="175" y="134"/>
                      </a:lnTo>
                      <a:lnTo>
                        <a:pt x="175" y="185"/>
                      </a:lnTo>
                      <a:lnTo>
                        <a:pt x="185" y="113"/>
                      </a:lnTo>
                      <a:lnTo>
                        <a:pt x="185" y="226"/>
                      </a:lnTo>
                      <a:lnTo>
                        <a:pt x="185" y="144"/>
                      </a:lnTo>
                      <a:lnTo>
                        <a:pt x="195" y="144"/>
                      </a:lnTo>
                      <a:lnTo>
                        <a:pt x="195" y="216"/>
                      </a:lnTo>
                      <a:lnTo>
                        <a:pt x="195" y="72"/>
                      </a:lnTo>
                      <a:lnTo>
                        <a:pt x="195" y="165"/>
                      </a:lnTo>
                      <a:lnTo>
                        <a:pt x="205" y="247"/>
                      </a:lnTo>
                      <a:lnTo>
                        <a:pt x="205" y="113"/>
                      </a:lnTo>
                      <a:lnTo>
                        <a:pt x="205" y="185"/>
                      </a:lnTo>
                      <a:lnTo>
                        <a:pt x="216" y="185"/>
                      </a:lnTo>
                      <a:lnTo>
                        <a:pt x="216" y="226"/>
                      </a:lnTo>
                      <a:lnTo>
                        <a:pt x="216" y="93"/>
                      </a:lnTo>
                      <a:lnTo>
                        <a:pt x="216" y="154"/>
                      </a:lnTo>
                      <a:lnTo>
                        <a:pt x="226" y="298"/>
                      </a:lnTo>
                      <a:lnTo>
                        <a:pt x="226" y="93"/>
                      </a:lnTo>
                      <a:lnTo>
                        <a:pt x="226" y="196"/>
                      </a:lnTo>
                      <a:lnTo>
                        <a:pt x="236" y="185"/>
                      </a:lnTo>
                      <a:lnTo>
                        <a:pt x="236" y="298"/>
                      </a:lnTo>
                      <a:lnTo>
                        <a:pt x="236" y="103"/>
                      </a:lnTo>
                      <a:lnTo>
                        <a:pt x="247" y="175"/>
                      </a:lnTo>
                      <a:lnTo>
                        <a:pt x="247" y="268"/>
                      </a:lnTo>
                      <a:lnTo>
                        <a:pt x="247" y="93"/>
                      </a:lnTo>
                      <a:lnTo>
                        <a:pt x="247" y="165"/>
                      </a:lnTo>
                      <a:lnTo>
                        <a:pt x="257" y="124"/>
                      </a:lnTo>
                      <a:lnTo>
                        <a:pt x="257" y="134"/>
                      </a:lnTo>
                      <a:lnTo>
                        <a:pt x="257" y="175"/>
                      </a:lnTo>
                      <a:lnTo>
                        <a:pt x="267" y="144"/>
                      </a:lnTo>
                      <a:lnTo>
                        <a:pt x="267" y="206"/>
                      </a:lnTo>
                      <a:lnTo>
                        <a:pt x="267" y="82"/>
                      </a:lnTo>
                      <a:lnTo>
                        <a:pt x="277" y="72"/>
                      </a:lnTo>
                      <a:lnTo>
                        <a:pt x="277" y="154"/>
                      </a:lnTo>
                      <a:lnTo>
                        <a:pt x="277" y="72"/>
                      </a:lnTo>
                      <a:lnTo>
                        <a:pt x="277" y="82"/>
                      </a:lnTo>
                      <a:lnTo>
                        <a:pt x="288" y="165"/>
                      </a:lnTo>
                      <a:lnTo>
                        <a:pt x="288" y="103"/>
                      </a:lnTo>
                      <a:lnTo>
                        <a:pt x="288" y="216"/>
                      </a:lnTo>
                      <a:lnTo>
                        <a:pt x="298" y="175"/>
                      </a:lnTo>
                      <a:lnTo>
                        <a:pt x="298" y="237"/>
                      </a:lnTo>
                      <a:lnTo>
                        <a:pt x="298" y="52"/>
                      </a:lnTo>
                      <a:lnTo>
                        <a:pt x="298" y="113"/>
                      </a:lnTo>
                      <a:lnTo>
                        <a:pt x="308" y="144"/>
                      </a:lnTo>
                      <a:lnTo>
                        <a:pt x="308" y="175"/>
                      </a:lnTo>
                      <a:lnTo>
                        <a:pt x="308" y="103"/>
                      </a:lnTo>
                      <a:lnTo>
                        <a:pt x="308" y="154"/>
                      </a:lnTo>
                      <a:lnTo>
                        <a:pt x="319" y="113"/>
                      </a:lnTo>
                      <a:lnTo>
                        <a:pt x="319" y="41"/>
                      </a:lnTo>
                      <a:lnTo>
                        <a:pt x="319" y="185"/>
                      </a:lnTo>
                      <a:lnTo>
                        <a:pt x="329" y="72"/>
                      </a:lnTo>
                      <a:lnTo>
                        <a:pt x="329" y="0"/>
                      </a:lnTo>
                      <a:lnTo>
                        <a:pt x="329" y="196"/>
                      </a:lnTo>
                      <a:lnTo>
                        <a:pt x="339" y="134"/>
                      </a:lnTo>
                      <a:lnTo>
                        <a:pt x="339" y="175"/>
                      </a:lnTo>
                      <a:lnTo>
                        <a:pt x="339" y="31"/>
                      </a:lnTo>
                      <a:lnTo>
                        <a:pt x="339" y="103"/>
                      </a:lnTo>
                      <a:lnTo>
                        <a:pt x="349" y="72"/>
                      </a:lnTo>
                      <a:lnTo>
                        <a:pt x="349" y="154"/>
                      </a:lnTo>
                      <a:lnTo>
                        <a:pt x="349" y="62"/>
                      </a:lnTo>
                      <a:lnTo>
                        <a:pt x="360" y="41"/>
                      </a:lnTo>
                      <a:lnTo>
                        <a:pt x="360" y="103"/>
                      </a:lnTo>
                      <a:lnTo>
                        <a:pt x="360" y="52"/>
                      </a:lnTo>
                      <a:lnTo>
                        <a:pt x="370" y="72"/>
                      </a:lnTo>
                      <a:lnTo>
                        <a:pt x="370" y="144"/>
                      </a:lnTo>
                      <a:lnTo>
                        <a:pt x="370" y="103"/>
                      </a:lnTo>
                      <a:lnTo>
                        <a:pt x="380" y="185"/>
                      </a:lnTo>
                      <a:lnTo>
                        <a:pt x="380" y="41"/>
                      </a:lnTo>
                      <a:lnTo>
                        <a:pt x="380" y="103"/>
                      </a:lnTo>
                      <a:lnTo>
                        <a:pt x="391" y="103"/>
                      </a:lnTo>
                      <a:lnTo>
                        <a:pt x="391" y="165"/>
                      </a:lnTo>
                      <a:lnTo>
                        <a:pt x="391" y="31"/>
                      </a:lnTo>
                      <a:lnTo>
                        <a:pt x="391" y="124"/>
                      </a:lnTo>
                      <a:lnTo>
                        <a:pt x="401" y="113"/>
                      </a:lnTo>
                      <a:lnTo>
                        <a:pt x="401" y="134"/>
                      </a:lnTo>
                      <a:lnTo>
                        <a:pt x="401" y="62"/>
                      </a:lnTo>
                    </a:path>
                  </a:pathLst>
                </a:custGeom>
                <a:noFill/>
                <a:ln w="19050">
                  <a:solidFill>
                    <a:srgbClr val="000000"/>
                  </a:solidFill>
                  <a:prstDash val="solid"/>
                  <a:round/>
                  <a:headEnd/>
                  <a:tailEnd/>
                </a:ln>
              </p:spPr>
              <p:txBody>
                <a:bodyPr/>
                <a:lstStyle/>
                <a:p>
                  <a:endParaRPr lang="en-US"/>
                </a:p>
              </p:txBody>
            </p:sp>
            <p:sp>
              <p:nvSpPr>
                <p:cNvPr id="372" name="Freeform 497"/>
                <p:cNvSpPr>
                  <a:spLocks/>
                </p:cNvSpPr>
                <p:nvPr/>
              </p:nvSpPr>
              <p:spPr bwMode="auto">
                <a:xfrm>
                  <a:off x="4621213" y="3429000"/>
                  <a:ext cx="555625" cy="473075"/>
                </a:xfrm>
                <a:custGeom>
                  <a:avLst/>
                  <a:gdLst>
                    <a:gd name="T0" fmla="*/ 25201560 w 350"/>
                    <a:gd name="T1" fmla="*/ 569555278 h 298"/>
                    <a:gd name="T2" fmla="*/ 50403120 w 350"/>
                    <a:gd name="T3" fmla="*/ 700603349 h 298"/>
                    <a:gd name="T4" fmla="*/ 78124048 w 350"/>
                    <a:gd name="T5" fmla="*/ 466228120 h 298"/>
                    <a:gd name="T6" fmla="*/ 103327189 w 350"/>
                    <a:gd name="T7" fmla="*/ 672882435 h 298"/>
                    <a:gd name="T8" fmla="*/ 103327189 w 350"/>
                    <a:gd name="T9" fmla="*/ 466228120 h 298"/>
                    <a:gd name="T10" fmla="*/ 128527180 w 350"/>
                    <a:gd name="T11" fmla="*/ 441026568 h 298"/>
                    <a:gd name="T12" fmla="*/ 156249683 w 350"/>
                    <a:gd name="T13" fmla="*/ 672882435 h 298"/>
                    <a:gd name="T14" fmla="*/ 181451236 w 350"/>
                    <a:gd name="T15" fmla="*/ 491429672 h 298"/>
                    <a:gd name="T16" fmla="*/ 181451236 w 350"/>
                    <a:gd name="T17" fmla="*/ 466228120 h 298"/>
                    <a:gd name="T18" fmla="*/ 206652790 w 350"/>
                    <a:gd name="T19" fmla="*/ 362902451 h 298"/>
                    <a:gd name="T20" fmla="*/ 231854393 w 350"/>
                    <a:gd name="T21" fmla="*/ 597276191 h 298"/>
                    <a:gd name="T22" fmla="*/ 259575309 w 350"/>
                    <a:gd name="T23" fmla="*/ 569555278 h 298"/>
                    <a:gd name="T24" fmla="*/ 284776862 w 350"/>
                    <a:gd name="T25" fmla="*/ 519152173 h 298"/>
                    <a:gd name="T26" fmla="*/ 284776862 w 350"/>
                    <a:gd name="T27" fmla="*/ 491429672 h 298"/>
                    <a:gd name="T28" fmla="*/ 309978416 w 350"/>
                    <a:gd name="T29" fmla="*/ 362902451 h 298"/>
                    <a:gd name="T30" fmla="*/ 337700919 w 350"/>
                    <a:gd name="T31" fmla="*/ 491429672 h 298"/>
                    <a:gd name="T32" fmla="*/ 362902473 w 350"/>
                    <a:gd name="T33" fmla="*/ 415824916 h 298"/>
                    <a:gd name="T34" fmla="*/ 362902473 w 350"/>
                    <a:gd name="T35" fmla="*/ 466228120 h 298"/>
                    <a:gd name="T36" fmla="*/ 388104026 w 350"/>
                    <a:gd name="T37" fmla="*/ 309978397 h 298"/>
                    <a:gd name="T38" fmla="*/ 413305580 w 350"/>
                    <a:gd name="T39" fmla="*/ 466228120 h 298"/>
                    <a:gd name="T40" fmla="*/ 441028182 w 350"/>
                    <a:gd name="T41" fmla="*/ 337700898 h 298"/>
                    <a:gd name="T42" fmla="*/ 441028182 w 350"/>
                    <a:gd name="T43" fmla="*/ 337700898 h 298"/>
                    <a:gd name="T44" fmla="*/ 466228148 w 350"/>
                    <a:gd name="T45" fmla="*/ 206652777 h 298"/>
                    <a:gd name="T46" fmla="*/ 491429702 w 350"/>
                    <a:gd name="T47" fmla="*/ 388104003 h 298"/>
                    <a:gd name="T48" fmla="*/ 519152205 w 350"/>
                    <a:gd name="T49" fmla="*/ 441026568 h 298"/>
                    <a:gd name="T50" fmla="*/ 544353759 w 350"/>
                    <a:gd name="T51" fmla="*/ 234373741 h 298"/>
                    <a:gd name="T52" fmla="*/ 544353759 w 350"/>
                    <a:gd name="T53" fmla="*/ 337700898 h 298"/>
                    <a:gd name="T54" fmla="*/ 569555312 w 350"/>
                    <a:gd name="T55" fmla="*/ 206652777 h 298"/>
                    <a:gd name="T56" fmla="*/ 594756866 w 350"/>
                    <a:gd name="T57" fmla="*/ 181451225 h 298"/>
                    <a:gd name="T58" fmla="*/ 622477781 w 350"/>
                    <a:gd name="T59" fmla="*/ 309978397 h 298"/>
                    <a:gd name="T60" fmla="*/ 647680923 w 350"/>
                    <a:gd name="T61" fmla="*/ 181451225 h 298"/>
                    <a:gd name="T62" fmla="*/ 647680923 w 350"/>
                    <a:gd name="T63" fmla="*/ 259575293 h 298"/>
                    <a:gd name="T64" fmla="*/ 672882476 w 350"/>
                    <a:gd name="T65" fmla="*/ 156249673 h 298"/>
                    <a:gd name="T66" fmla="*/ 700603392 w 350"/>
                    <a:gd name="T67" fmla="*/ 103325595 h 298"/>
                    <a:gd name="T68" fmla="*/ 725804945 w 350"/>
                    <a:gd name="T69" fmla="*/ 234373741 h 298"/>
                    <a:gd name="T70" fmla="*/ 751006499 w 350"/>
                    <a:gd name="T71" fmla="*/ 181451225 h 298"/>
                    <a:gd name="T72" fmla="*/ 751006499 w 350"/>
                    <a:gd name="T73" fmla="*/ 181451225 h 298"/>
                    <a:gd name="T74" fmla="*/ 776208053 w 350"/>
                    <a:gd name="T75" fmla="*/ 78124043 h 298"/>
                    <a:gd name="T76" fmla="*/ 803930556 w 350"/>
                    <a:gd name="T77" fmla="*/ 181451225 h 298"/>
                    <a:gd name="T78" fmla="*/ 829132109 w 350"/>
                    <a:gd name="T79" fmla="*/ 78124043 h 298"/>
                    <a:gd name="T80" fmla="*/ 829132109 w 350"/>
                    <a:gd name="T81" fmla="*/ 128527172 h 298"/>
                    <a:gd name="T82" fmla="*/ 854333861 w 350"/>
                    <a:gd name="T83" fmla="*/ 0 h 2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0"/>
                    <a:gd name="T127" fmla="*/ 0 h 298"/>
                    <a:gd name="T128" fmla="*/ 350 w 350"/>
                    <a:gd name="T129" fmla="*/ 298 h 2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0" h="298">
                      <a:moveTo>
                        <a:pt x="0" y="247"/>
                      </a:moveTo>
                      <a:lnTo>
                        <a:pt x="10" y="298"/>
                      </a:lnTo>
                      <a:lnTo>
                        <a:pt x="10" y="226"/>
                      </a:lnTo>
                      <a:lnTo>
                        <a:pt x="10" y="278"/>
                      </a:lnTo>
                      <a:lnTo>
                        <a:pt x="20" y="226"/>
                      </a:lnTo>
                      <a:lnTo>
                        <a:pt x="20" y="278"/>
                      </a:lnTo>
                      <a:lnTo>
                        <a:pt x="20" y="216"/>
                      </a:lnTo>
                      <a:lnTo>
                        <a:pt x="20" y="247"/>
                      </a:lnTo>
                      <a:lnTo>
                        <a:pt x="31" y="185"/>
                      </a:lnTo>
                      <a:lnTo>
                        <a:pt x="31" y="278"/>
                      </a:lnTo>
                      <a:lnTo>
                        <a:pt x="41" y="267"/>
                      </a:lnTo>
                      <a:lnTo>
                        <a:pt x="41" y="288"/>
                      </a:lnTo>
                      <a:lnTo>
                        <a:pt x="41" y="154"/>
                      </a:lnTo>
                      <a:lnTo>
                        <a:pt x="41" y="185"/>
                      </a:lnTo>
                      <a:lnTo>
                        <a:pt x="51" y="226"/>
                      </a:lnTo>
                      <a:lnTo>
                        <a:pt x="51" y="257"/>
                      </a:lnTo>
                      <a:lnTo>
                        <a:pt x="51" y="175"/>
                      </a:lnTo>
                      <a:lnTo>
                        <a:pt x="51" y="216"/>
                      </a:lnTo>
                      <a:lnTo>
                        <a:pt x="62" y="216"/>
                      </a:lnTo>
                      <a:lnTo>
                        <a:pt x="62" y="267"/>
                      </a:lnTo>
                      <a:lnTo>
                        <a:pt x="62" y="185"/>
                      </a:lnTo>
                      <a:lnTo>
                        <a:pt x="72" y="195"/>
                      </a:lnTo>
                      <a:lnTo>
                        <a:pt x="72" y="226"/>
                      </a:lnTo>
                      <a:lnTo>
                        <a:pt x="72" y="165"/>
                      </a:lnTo>
                      <a:lnTo>
                        <a:pt x="72" y="185"/>
                      </a:lnTo>
                      <a:lnTo>
                        <a:pt x="82" y="175"/>
                      </a:lnTo>
                      <a:lnTo>
                        <a:pt x="82" y="226"/>
                      </a:lnTo>
                      <a:lnTo>
                        <a:pt x="82" y="144"/>
                      </a:lnTo>
                      <a:lnTo>
                        <a:pt x="82" y="195"/>
                      </a:lnTo>
                      <a:lnTo>
                        <a:pt x="92" y="185"/>
                      </a:lnTo>
                      <a:lnTo>
                        <a:pt x="92" y="237"/>
                      </a:lnTo>
                      <a:lnTo>
                        <a:pt x="92" y="144"/>
                      </a:lnTo>
                      <a:lnTo>
                        <a:pt x="103" y="206"/>
                      </a:lnTo>
                      <a:lnTo>
                        <a:pt x="103" y="226"/>
                      </a:lnTo>
                      <a:lnTo>
                        <a:pt x="103" y="175"/>
                      </a:lnTo>
                      <a:lnTo>
                        <a:pt x="103" y="216"/>
                      </a:lnTo>
                      <a:lnTo>
                        <a:pt x="113" y="206"/>
                      </a:lnTo>
                      <a:lnTo>
                        <a:pt x="113" y="165"/>
                      </a:lnTo>
                      <a:lnTo>
                        <a:pt x="113" y="195"/>
                      </a:lnTo>
                      <a:lnTo>
                        <a:pt x="123" y="185"/>
                      </a:lnTo>
                      <a:lnTo>
                        <a:pt x="123" y="206"/>
                      </a:lnTo>
                      <a:lnTo>
                        <a:pt x="123" y="144"/>
                      </a:lnTo>
                      <a:lnTo>
                        <a:pt x="123" y="154"/>
                      </a:lnTo>
                      <a:lnTo>
                        <a:pt x="134" y="123"/>
                      </a:lnTo>
                      <a:lnTo>
                        <a:pt x="134" y="195"/>
                      </a:lnTo>
                      <a:lnTo>
                        <a:pt x="134" y="123"/>
                      </a:lnTo>
                      <a:lnTo>
                        <a:pt x="134" y="175"/>
                      </a:lnTo>
                      <a:lnTo>
                        <a:pt x="144" y="165"/>
                      </a:lnTo>
                      <a:lnTo>
                        <a:pt x="144" y="226"/>
                      </a:lnTo>
                      <a:lnTo>
                        <a:pt x="144" y="134"/>
                      </a:lnTo>
                      <a:lnTo>
                        <a:pt x="144" y="185"/>
                      </a:lnTo>
                      <a:lnTo>
                        <a:pt x="154" y="134"/>
                      </a:lnTo>
                      <a:lnTo>
                        <a:pt x="154" y="195"/>
                      </a:lnTo>
                      <a:lnTo>
                        <a:pt x="154" y="123"/>
                      </a:lnTo>
                      <a:lnTo>
                        <a:pt x="154" y="134"/>
                      </a:lnTo>
                      <a:lnTo>
                        <a:pt x="164" y="123"/>
                      </a:lnTo>
                      <a:lnTo>
                        <a:pt x="164" y="185"/>
                      </a:lnTo>
                      <a:lnTo>
                        <a:pt x="164" y="123"/>
                      </a:lnTo>
                      <a:lnTo>
                        <a:pt x="164" y="134"/>
                      </a:lnTo>
                      <a:lnTo>
                        <a:pt x="175" y="134"/>
                      </a:lnTo>
                      <a:lnTo>
                        <a:pt x="175" y="175"/>
                      </a:lnTo>
                      <a:lnTo>
                        <a:pt x="175" y="103"/>
                      </a:lnTo>
                      <a:lnTo>
                        <a:pt x="175" y="134"/>
                      </a:lnTo>
                      <a:lnTo>
                        <a:pt x="185" y="103"/>
                      </a:lnTo>
                      <a:lnTo>
                        <a:pt x="185" y="165"/>
                      </a:lnTo>
                      <a:lnTo>
                        <a:pt x="185" y="82"/>
                      </a:lnTo>
                      <a:lnTo>
                        <a:pt x="185" y="123"/>
                      </a:lnTo>
                      <a:lnTo>
                        <a:pt x="195" y="123"/>
                      </a:lnTo>
                      <a:lnTo>
                        <a:pt x="195" y="154"/>
                      </a:lnTo>
                      <a:lnTo>
                        <a:pt x="195" y="82"/>
                      </a:lnTo>
                      <a:lnTo>
                        <a:pt x="206" y="113"/>
                      </a:lnTo>
                      <a:lnTo>
                        <a:pt x="206" y="175"/>
                      </a:lnTo>
                      <a:lnTo>
                        <a:pt x="206" y="82"/>
                      </a:lnTo>
                      <a:lnTo>
                        <a:pt x="206" y="134"/>
                      </a:lnTo>
                      <a:lnTo>
                        <a:pt x="216" y="93"/>
                      </a:lnTo>
                      <a:lnTo>
                        <a:pt x="216" y="154"/>
                      </a:lnTo>
                      <a:lnTo>
                        <a:pt x="216" y="93"/>
                      </a:lnTo>
                      <a:lnTo>
                        <a:pt x="216" y="134"/>
                      </a:lnTo>
                      <a:lnTo>
                        <a:pt x="226" y="113"/>
                      </a:lnTo>
                      <a:lnTo>
                        <a:pt x="226" y="154"/>
                      </a:lnTo>
                      <a:lnTo>
                        <a:pt x="226" y="82"/>
                      </a:lnTo>
                      <a:lnTo>
                        <a:pt x="236" y="144"/>
                      </a:lnTo>
                      <a:lnTo>
                        <a:pt x="236" y="154"/>
                      </a:lnTo>
                      <a:lnTo>
                        <a:pt x="236" y="72"/>
                      </a:lnTo>
                      <a:lnTo>
                        <a:pt x="236" y="113"/>
                      </a:lnTo>
                      <a:lnTo>
                        <a:pt x="247" y="123"/>
                      </a:lnTo>
                      <a:lnTo>
                        <a:pt x="247" y="82"/>
                      </a:lnTo>
                      <a:lnTo>
                        <a:pt x="247" y="103"/>
                      </a:lnTo>
                      <a:lnTo>
                        <a:pt x="257" y="72"/>
                      </a:lnTo>
                      <a:lnTo>
                        <a:pt x="257" y="113"/>
                      </a:lnTo>
                      <a:lnTo>
                        <a:pt x="257" y="62"/>
                      </a:lnTo>
                      <a:lnTo>
                        <a:pt x="257" y="103"/>
                      </a:lnTo>
                      <a:lnTo>
                        <a:pt x="267" y="93"/>
                      </a:lnTo>
                      <a:lnTo>
                        <a:pt x="267" y="113"/>
                      </a:lnTo>
                      <a:lnTo>
                        <a:pt x="267" y="62"/>
                      </a:lnTo>
                      <a:lnTo>
                        <a:pt x="278" y="62"/>
                      </a:lnTo>
                      <a:lnTo>
                        <a:pt x="278" y="113"/>
                      </a:lnTo>
                      <a:lnTo>
                        <a:pt x="278" y="41"/>
                      </a:lnTo>
                      <a:lnTo>
                        <a:pt x="278" y="62"/>
                      </a:lnTo>
                      <a:lnTo>
                        <a:pt x="288" y="72"/>
                      </a:lnTo>
                      <a:lnTo>
                        <a:pt x="288" y="93"/>
                      </a:lnTo>
                      <a:lnTo>
                        <a:pt x="288" y="41"/>
                      </a:lnTo>
                      <a:lnTo>
                        <a:pt x="288" y="72"/>
                      </a:lnTo>
                      <a:lnTo>
                        <a:pt x="298" y="72"/>
                      </a:lnTo>
                      <a:lnTo>
                        <a:pt x="298" y="93"/>
                      </a:lnTo>
                      <a:lnTo>
                        <a:pt x="298" y="41"/>
                      </a:lnTo>
                      <a:lnTo>
                        <a:pt x="298" y="72"/>
                      </a:lnTo>
                      <a:lnTo>
                        <a:pt x="308" y="62"/>
                      </a:lnTo>
                      <a:lnTo>
                        <a:pt x="308" y="82"/>
                      </a:lnTo>
                      <a:lnTo>
                        <a:pt x="308" y="31"/>
                      </a:lnTo>
                      <a:lnTo>
                        <a:pt x="308" y="72"/>
                      </a:lnTo>
                      <a:lnTo>
                        <a:pt x="319" y="51"/>
                      </a:lnTo>
                      <a:lnTo>
                        <a:pt x="319" y="72"/>
                      </a:lnTo>
                      <a:lnTo>
                        <a:pt x="319" y="31"/>
                      </a:lnTo>
                      <a:lnTo>
                        <a:pt x="319" y="41"/>
                      </a:lnTo>
                      <a:lnTo>
                        <a:pt x="329" y="31"/>
                      </a:lnTo>
                      <a:lnTo>
                        <a:pt x="329" y="72"/>
                      </a:lnTo>
                      <a:lnTo>
                        <a:pt x="329" y="10"/>
                      </a:lnTo>
                      <a:lnTo>
                        <a:pt x="329" y="51"/>
                      </a:lnTo>
                      <a:lnTo>
                        <a:pt x="339" y="41"/>
                      </a:lnTo>
                      <a:lnTo>
                        <a:pt x="339" y="51"/>
                      </a:lnTo>
                      <a:lnTo>
                        <a:pt x="339" y="0"/>
                      </a:lnTo>
                      <a:lnTo>
                        <a:pt x="339" y="41"/>
                      </a:lnTo>
                      <a:lnTo>
                        <a:pt x="350" y="31"/>
                      </a:lnTo>
                    </a:path>
                  </a:pathLst>
                </a:custGeom>
                <a:noFill/>
                <a:ln w="19050">
                  <a:solidFill>
                    <a:srgbClr val="000000"/>
                  </a:solidFill>
                  <a:prstDash val="solid"/>
                  <a:round/>
                  <a:headEnd/>
                  <a:tailEnd/>
                </a:ln>
              </p:spPr>
              <p:txBody>
                <a:bodyPr/>
                <a:lstStyle/>
                <a:p>
                  <a:endParaRPr lang="en-US"/>
                </a:p>
              </p:txBody>
            </p:sp>
            <p:sp>
              <p:nvSpPr>
                <p:cNvPr id="373" name="Freeform 498"/>
                <p:cNvSpPr>
                  <a:spLocks/>
                </p:cNvSpPr>
                <p:nvPr/>
              </p:nvSpPr>
              <p:spPr bwMode="auto">
                <a:xfrm>
                  <a:off x="5176838" y="2481263"/>
                  <a:ext cx="1109663" cy="1046163"/>
                </a:xfrm>
                <a:custGeom>
                  <a:avLst/>
                  <a:gdLst>
                    <a:gd name="T0" fmla="*/ 0 w 699"/>
                    <a:gd name="T1" fmla="*/ 1504534634 h 659"/>
                    <a:gd name="T2" fmla="*/ 25201571 w 699"/>
                    <a:gd name="T3" fmla="*/ 1633061822 h 659"/>
                    <a:gd name="T4" fmla="*/ 50403143 w 699"/>
                    <a:gd name="T5" fmla="*/ 1607860257 h 659"/>
                    <a:gd name="T6" fmla="*/ 75604720 w 699"/>
                    <a:gd name="T7" fmla="*/ 1529736199 h 659"/>
                    <a:gd name="T8" fmla="*/ 75604720 w 699"/>
                    <a:gd name="T9" fmla="*/ 1504534634 h 659"/>
                    <a:gd name="T10" fmla="*/ 103327235 w 699"/>
                    <a:gd name="T11" fmla="*/ 1504534634 h 659"/>
                    <a:gd name="T12" fmla="*/ 128528825 w 699"/>
                    <a:gd name="T13" fmla="*/ 1426408988 h 659"/>
                    <a:gd name="T14" fmla="*/ 153730390 w 699"/>
                    <a:gd name="T15" fmla="*/ 1479333068 h 659"/>
                    <a:gd name="T16" fmla="*/ 181451318 w 699"/>
                    <a:gd name="T17" fmla="*/ 1376005857 h 659"/>
                    <a:gd name="T18" fmla="*/ 206652883 w 699"/>
                    <a:gd name="T19" fmla="*/ 1479333068 h 659"/>
                    <a:gd name="T20" fmla="*/ 231854498 w 699"/>
                    <a:gd name="T21" fmla="*/ 1401207422 h 659"/>
                    <a:gd name="T22" fmla="*/ 231854498 w 699"/>
                    <a:gd name="T23" fmla="*/ 1376005857 h 659"/>
                    <a:gd name="T24" fmla="*/ 257056063 w 699"/>
                    <a:gd name="T25" fmla="*/ 1323083364 h 659"/>
                    <a:gd name="T26" fmla="*/ 284778578 w 699"/>
                    <a:gd name="T27" fmla="*/ 1426408988 h 659"/>
                    <a:gd name="T28" fmla="*/ 309980143 w 699"/>
                    <a:gd name="T29" fmla="*/ 1401207422 h 659"/>
                    <a:gd name="T30" fmla="*/ 335181708 w 699"/>
                    <a:gd name="T31" fmla="*/ 1270159283 h 659"/>
                    <a:gd name="T32" fmla="*/ 335181708 w 699"/>
                    <a:gd name="T33" fmla="*/ 1297881799 h 659"/>
                    <a:gd name="T34" fmla="*/ 362902636 w 699"/>
                    <a:gd name="T35" fmla="*/ 1297881799 h 659"/>
                    <a:gd name="T36" fmla="*/ 388104201 w 699"/>
                    <a:gd name="T37" fmla="*/ 1219756153 h 659"/>
                    <a:gd name="T38" fmla="*/ 413305766 w 699"/>
                    <a:gd name="T39" fmla="*/ 1166833660 h 659"/>
                    <a:gd name="T40" fmla="*/ 438507430 w 699"/>
                    <a:gd name="T41" fmla="*/ 1166833660 h 659"/>
                    <a:gd name="T42" fmla="*/ 466229946 w 699"/>
                    <a:gd name="T43" fmla="*/ 1166833660 h 659"/>
                    <a:gd name="T44" fmla="*/ 491431511 w 699"/>
                    <a:gd name="T45" fmla="*/ 1219756153 h 659"/>
                    <a:gd name="T46" fmla="*/ 516633076 w 699"/>
                    <a:gd name="T47" fmla="*/ 1194554588 h 659"/>
                    <a:gd name="T48" fmla="*/ 516633076 w 699"/>
                    <a:gd name="T49" fmla="*/ 1141632095 h 659"/>
                    <a:gd name="T50" fmla="*/ 544354004 w 699"/>
                    <a:gd name="T51" fmla="*/ 1088708014 h 659"/>
                    <a:gd name="T52" fmla="*/ 569555569 w 699"/>
                    <a:gd name="T53" fmla="*/ 1166833660 h 659"/>
                    <a:gd name="T54" fmla="*/ 619958699 w 699"/>
                    <a:gd name="T55" fmla="*/ 1116430529 h 659"/>
                    <a:gd name="T56" fmla="*/ 672882779 w 699"/>
                    <a:gd name="T57" fmla="*/ 1088708014 h 659"/>
                    <a:gd name="T58" fmla="*/ 801409967 w 699"/>
                    <a:gd name="T59" fmla="*/ 985382390 h 659"/>
                    <a:gd name="T60" fmla="*/ 907256739 w 699"/>
                    <a:gd name="T61" fmla="*/ 907256744 h 659"/>
                    <a:gd name="T62" fmla="*/ 982861434 w 699"/>
                    <a:gd name="T63" fmla="*/ 831651850 h 659"/>
                    <a:gd name="T64" fmla="*/ 1088708007 w 699"/>
                    <a:gd name="T65" fmla="*/ 700603711 h 659"/>
                    <a:gd name="T66" fmla="*/ 1164312702 w 699"/>
                    <a:gd name="T67" fmla="*/ 650200581 h 659"/>
                    <a:gd name="T68" fmla="*/ 1242438348 w 699"/>
                    <a:gd name="T69" fmla="*/ 597278088 h 659"/>
                    <a:gd name="T70" fmla="*/ 1320562406 w 699"/>
                    <a:gd name="T71" fmla="*/ 519152442 h 659"/>
                    <a:gd name="T72" fmla="*/ 1398688051 w 699"/>
                    <a:gd name="T73" fmla="*/ 415826719 h 659"/>
                    <a:gd name="T74" fmla="*/ 1451610544 w 699"/>
                    <a:gd name="T75" fmla="*/ 390625154 h 659"/>
                    <a:gd name="T76" fmla="*/ 1527215239 w 699"/>
                    <a:gd name="T77" fmla="*/ 312499508 h 659"/>
                    <a:gd name="T78" fmla="*/ 1580139319 w 699"/>
                    <a:gd name="T79" fmla="*/ 209173884 h 659"/>
                    <a:gd name="T80" fmla="*/ 1658263377 w 699"/>
                    <a:gd name="T81" fmla="*/ 156249754 h 659"/>
                    <a:gd name="T82" fmla="*/ 1736389420 w 699"/>
                    <a:gd name="T83" fmla="*/ 78125671 h 6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659"/>
                    <a:gd name="T128" fmla="*/ 699 w 699"/>
                    <a:gd name="T129" fmla="*/ 659 h 6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659">
                      <a:moveTo>
                        <a:pt x="0" y="628"/>
                      </a:moveTo>
                      <a:lnTo>
                        <a:pt x="0" y="659"/>
                      </a:lnTo>
                      <a:lnTo>
                        <a:pt x="0" y="597"/>
                      </a:lnTo>
                      <a:lnTo>
                        <a:pt x="0" y="648"/>
                      </a:lnTo>
                      <a:lnTo>
                        <a:pt x="10" y="607"/>
                      </a:lnTo>
                      <a:lnTo>
                        <a:pt x="10" y="648"/>
                      </a:lnTo>
                      <a:lnTo>
                        <a:pt x="10" y="576"/>
                      </a:lnTo>
                      <a:lnTo>
                        <a:pt x="10" y="618"/>
                      </a:lnTo>
                      <a:lnTo>
                        <a:pt x="20" y="638"/>
                      </a:lnTo>
                      <a:lnTo>
                        <a:pt x="20" y="587"/>
                      </a:lnTo>
                      <a:lnTo>
                        <a:pt x="20" y="597"/>
                      </a:lnTo>
                      <a:lnTo>
                        <a:pt x="30" y="607"/>
                      </a:lnTo>
                      <a:lnTo>
                        <a:pt x="30" y="618"/>
                      </a:lnTo>
                      <a:lnTo>
                        <a:pt x="30" y="576"/>
                      </a:lnTo>
                      <a:lnTo>
                        <a:pt x="30" y="597"/>
                      </a:lnTo>
                      <a:lnTo>
                        <a:pt x="41" y="628"/>
                      </a:lnTo>
                      <a:lnTo>
                        <a:pt x="41" y="566"/>
                      </a:lnTo>
                      <a:lnTo>
                        <a:pt x="41" y="597"/>
                      </a:lnTo>
                      <a:lnTo>
                        <a:pt x="51" y="607"/>
                      </a:lnTo>
                      <a:lnTo>
                        <a:pt x="51" y="566"/>
                      </a:lnTo>
                      <a:lnTo>
                        <a:pt x="51" y="576"/>
                      </a:lnTo>
                      <a:lnTo>
                        <a:pt x="61" y="546"/>
                      </a:lnTo>
                      <a:lnTo>
                        <a:pt x="61" y="587"/>
                      </a:lnTo>
                      <a:lnTo>
                        <a:pt x="72" y="556"/>
                      </a:lnTo>
                      <a:lnTo>
                        <a:pt x="72" y="546"/>
                      </a:lnTo>
                      <a:lnTo>
                        <a:pt x="72" y="576"/>
                      </a:lnTo>
                      <a:lnTo>
                        <a:pt x="82" y="566"/>
                      </a:lnTo>
                      <a:lnTo>
                        <a:pt x="82" y="587"/>
                      </a:lnTo>
                      <a:lnTo>
                        <a:pt x="82" y="535"/>
                      </a:lnTo>
                      <a:lnTo>
                        <a:pt x="82" y="566"/>
                      </a:lnTo>
                      <a:lnTo>
                        <a:pt x="92" y="556"/>
                      </a:lnTo>
                      <a:lnTo>
                        <a:pt x="92" y="576"/>
                      </a:lnTo>
                      <a:lnTo>
                        <a:pt x="92" y="525"/>
                      </a:lnTo>
                      <a:lnTo>
                        <a:pt x="92" y="546"/>
                      </a:lnTo>
                      <a:lnTo>
                        <a:pt x="102" y="525"/>
                      </a:lnTo>
                      <a:lnTo>
                        <a:pt x="102" y="566"/>
                      </a:lnTo>
                      <a:lnTo>
                        <a:pt x="102" y="525"/>
                      </a:lnTo>
                      <a:lnTo>
                        <a:pt x="102" y="546"/>
                      </a:lnTo>
                      <a:lnTo>
                        <a:pt x="113" y="535"/>
                      </a:lnTo>
                      <a:lnTo>
                        <a:pt x="113" y="566"/>
                      </a:lnTo>
                      <a:lnTo>
                        <a:pt x="113" y="515"/>
                      </a:lnTo>
                      <a:lnTo>
                        <a:pt x="113" y="546"/>
                      </a:lnTo>
                      <a:lnTo>
                        <a:pt x="123" y="556"/>
                      </a:lnTo>
                      <a:lnTo>
                        <a:pt x="123" y="504"/>
                      </a:lnTo>
                      <a:lnTo>
                        <a:pt x="123" y="535"/>
                      </a:lnTo>
                      <a:lnTo>
                        <a:pt x="133" y="504"/>
                      </a:lnTo>
                      <a:lnTo>
                        <a:pt x="133" y="546"/>
                      </a:lnTo>
                      <a:lnTo>
                        <a:pt x="133" y="494"/>
                      </a:lnTo>
                      <a:lnTo>
                        <a:pt x="133" y="515"/>
                      </a:lnTo>
                      <a:lnTo>
                        <a:pt x="144" y="535"/>
                      </a:lnTo>
                      <a:lnTo>
                        <a:pt x="144" y="484"/>
                      </a:lnTo>
                      <a:lnTo>
                        <a:pt x="144" y="515"/>
                      </a:lnTo>
                      <a:lnTo>
                        <a:pt x="154" y="494"/>
                      </a:lnTo>
                      <a:lnTo>
                        <a:pt x="154" y="525"/>
                      </a:lnTo>
                      <a:lnTo>
                        <a:pt x="154" y="484"/>
                      </a:lnTo>
                      <a:lnTo>
                        <a:pt x="154" y="494"/>
                      </a:lnTo>
                      <a:lnTo>
                        <a:pt x="164" y="484"/>
                      </a:lnTo>
                      <a:lnTo>
                        <a:pt x="164" y="463"/>
                      </a:lnTo>
                      <a:lnTo>
                        <a:pt x="164" y="515"/>
                      </a:lnTo>
                      <a:lnTo>
                        <a:pt x="174" y="504"/>
                      </a:lnTo>
                      <a:lnTo>
                        <a:pt x="174" y="463"/>
                      </a:lnTo>
                      <a:lnTo>
                        <a:pt x="174" y="484"/>
                      </a:lnTo>
                      <a:lnTo>
                        <a:pt x="185" y="494"/>
                      </a:lnTo>
                      <a:lnTo>
                        <a:pt x="185" y="463"/>
                      </a:lnTo>
                      <a:lnTo>
                        <a:pt x="185" y="474"/>
                      </a:lnTo>
                      <a:lnTo>
                        <a:pt x="195" y="463"/>
                      </a:lnTo>
                      <a:lnTo>
                        <a:pt x="195" y="484"/>
                      </a:lnTo>
                      <a:lnTo>
                        <a:pt x="195" y="453"/>
                      </a:lnTo>
                      <a:lnTo>
                        <a:pt x="195" y="463"/>
                      </a:lnTo>
                      <a:lnTo>
                        <a:pt x="205" y="474"/>
                      </a:lnTo>
                      <a:lnTo>
                        <a:pt x="205" y="484"/>
                      </a:lnTo>
                      <a:lnTo>
                        <a:pt x="205" y="443"/>
                      </a:lnTo>
                      <a:lnTo>
                        <a:pt x="205" y="453"/>
                      </a:lnTo>
                      <a:lnTo>
                        <a:pt x="216" y="463"/>
                      </a:lnTo>
                      <a:lnTo>
                        <a:pt x="216" y="474"/>
                      </a:lnTo>
                      <a:lnTo>
                        <a:pt x="216" y="432"/>
                      </a:lnTo>
                      <a:lnTo>
                        <a:pt x="216" y="463"/>
                      </a:lnTo>
                      <a:lnTo>
                        <a:pt x="226" y="443"/>
                      </a:lnTo>
                      <a:lnTo>
                        <a:pt x="226" y="463"/>
                      </a:lnTo>
                      <a:lnTo>
                        <a:pt x="226" y="432"/>
                      </a:lnTo>
                      <a:lnTo>
                        <a:pt x="226" y="443"/>
                      </a:lnTo>
                      <a:lnTo>
                        <a:pt x="246" y="443"/>
                      </a:lnTo>
                      <a:lnTo>
                        <a:pt x="236" y="443"/>
                      </a:lnTo>
                      <a:lnTo>
                        <a:pt x="246" y="443"/>
                      </a:lnTo>
                      <a:lnTo>
                        <a:pt x="267" y="432"/>
                      </a:lnTo>
                      <a:lnTo>
                        <a:pt x="288" y="432"/>
                      </a:lnTo>
                      <a:lnTo>
                        <a:pt x="298" y="402"/>
                      </a:lnTo>
                      <a:lnTo>
                        <a:pt x="318" y="391"/>
                      </a:lnTo>
                      <a:lnTo>
                        <a:pt x="329" y="381"/>
                      </a:lnTo>
                      <a:lnTo>
                        <a:pt x="339" y="371"/>
                      </a:lnTo>
                      <a:lnTo>
                        <a:pt x="360" y="360"/>
                      </a:lnTo>
                      <a:lnTo>
                        <a:pt x="370" y="350"/>
                      </a:lnTo>
                      <a:lnTo>
                        <a:pt x="380" y="340"/>
                      </a:lnTo>
                      <a:lnTo>
                        <a:pt x="390" y="330"/>
                      </a:lnTo>
                      <a:lnTo>
                        <a:pt x="411" y="309"/>
                      </a:lnTo>
                      <a:lnTo>
                        <a:pt x="421" y="288"/>
                      </a:lnTo>
                      <a:lnTo>
                        <a:pt x="432" y="278"/>
                      </a:lnTo>
                      <a:lnTo>
                        <a:pt x="442" y="278"/>
                      </a:lnTo>
                      <a:lnTo>
                        <a:pt x="452" y="268"/>
                      </a:lnTo>
                      <a:lnTo>
                        <a:pt x="462" y="258"/>
                      </a:lnTo>
                      <a:lnTo>
                        <a:pt x="473" y="247"/>
                      </a:lnTo>
                      <a:lnTo>
                        <a:pt x="483" y="237"/>
                      </a:lnTo>
                      <a:lnTo>
                        <a:pt x="493" y="237"/>
                      </a:lnTo>
                      <a:lnTo>
                        <a:pt x="504" y="216"/>
                      </a:lnTo>
                      <a:lnTo>
                        <a:pt x="514" y="216"/>
                      </a:lnTo>
                      <a:lnTo>
                        <a:pt x="524" y="206"/>
                      </a:lnTo>
                      <a:lnTo>
                        <a:pt x="534" y="186"/>
                      </a:lnTo>
                      <a:lnTo>
                        <a:pt x="545" y="186"/>
                      </a:lnTo>
                      <a:lnTo>
                        <a:pt x="555" y="165"/>
                      </a:lnTo>
                      <a:lnTo>
                        <a:pt x="565" y="186"/>
                      </a:lnTo>
                      <a:lnTo>
                        <a:pt x="565" y="155"/>
                      </a:lnTo>
                      <a:lnTo>
                        <a:pt x="576" y="155"/>
                      </a:lnTo>
                      <a:lnTo>
                        <a:pt x="586" y="144"/>
                      </a:lnTo>
                      <a:lnTo>
                        <a:pt x="596" y="134"/>
                      </a:lnTo>
                      <a:lnTo>
                        <a:pt x="606" y="124"/>
                      </a:lnTo>
                      <a:lnTo>
                        <a:pt x="617" y="114"/>
                      </a:lnTo>
                      <a:lnTo>
                        <a:pt x="617" y="103"/>
                      </a:lnTo>
                      <a:lnTo>
                        <a:pt x="627" y="83"/>
                      </a:lnTo>
                      <a:lnTo>
                        <a:pt x="637" y="83"/>
                      </a:lnTo>
                      <a:lnTo>
                        <a:pt x="648" y="83"/>
                      </a:lnTo>
                      <a:lnTo>
                        <a:pt x="658" y="62"/>
                      </a:lnTo>
                      <a:lnTo>
                        <a:pt x="668" y="52"/>
                      </a:lnTo>
                      <a:lnTo>
                        <a:pt x="678" y="42"/>
                      </a:lnTo>
                      <a:lnTo>
                        <a:pt x="689" y="31"/>
                      </a:lnTo>
                      <a:lnTo>
                        <a:pt x="699" y="21"/>
                      </a:lnTo>
                      <a:lnTo>
                        <a:pt x="699" y="0"/>
                      </a:lnTo>
                    </a:path>
                  </a:pathLst>
                </a:custGeom>
                <a:noFill/>
                <a:ln w="19050">
                  <a:solidFill>
                    <a:srgbClr val="000000"/>
                  </a:solidFill>
                  <a:prstDash val="solid"/>
                  <a:round/>
                  <a:headEnd/>
                  <a:tailEnd/>
                </a:ln>
              </p:spPr>
              <p:txBody>
                <a:bodyPr/>
                <a:lstStyle/>
                <a:p>
                  <a:endParaRPr lang="en-US"/>
                </a:p>
              </p:txBody>
            </p:sp>
            <p:sp>
              <p:nvSpPr>
                <p:cNvPr id="374" name="Freeform 499"/>
                <p:cNvSpPr>
                  <a:spLocks/>
                </p:cNvSpPr>
                <p:nvPr/>
              </p:nvSpPr>
              <p:spPr bwMode="auto">
                <a:xfrm>
                  <a:off x="6286500" y="1698625"/>
                  <a:ext cx="1371600" cy="1763713"/>
                </a:xfrm>
                <a:custGeom>
                  <a:avLst/>
                  <a:gdLst>
                    <a:gd name="T0" fmla="*/ 78124053 w 864"/>
                    <a:gd name="T1" fmla="*/ 1166833352 h 1111"/>
                    <a:gd name="T2" fmla="*/ 103327196 w 864"/>
                    <a:gd name="T3" fmla="*/ 1088707727 h 1111"/>
                    <a:gd name="T4" fmla="*/ 156249693 w 864"/>
                    <a:gd name="T5" fmla="*/ 985382131 h 1111"/>
                    <a:gd name="T6" fmla="*/ 181451248 w 864"/>
                    <a:gd name="T7" fmla="*/ 879535585 h 1111"/>
                    <a:gd name="T8" fmla="*/ 234375358 w 864"/>
                    <a:gd name="T9" fmla="*/ 776208202 h 1111"/>
                    <a:gd name="T10" fmla="*/ 284776881 w 864"/>
                    <a:gd name="T11" fmla="*/ 622479489 h 1111"/>
                    <a:gd name="T12" fmla="*/ 309978437 w 864"/>
                    <a:gd name="T13" fmla="*/ 309980063 h 1111"/>
                    <a:gd name="T14" fmla="*/ 362902497 w 864"/>
                    <a:gd name="T15" fmla="*/ 25201565 h 1111"/>
                    <a:gd name="T16" fmla="*/ 388104052 w 864"/>
                    <a:gd name="T17" fmla="*/ 103327209 h 1111"/>
                    <a:gd name="T18" fmla="*/ 441028211 w 864"/>
                    <a:gd name="T19" fmla="*/ 776208202 h 1111"/>
                    <a:gd name="T20" fmla="*/ 466229767 w 864"/>
                    <a:gd name="T21" fmla="*/ 1476811729 h 1111"/>
                    <a:gd name="T22" fmla="*/ 519152239 w 864"/>
                    <a:gd name="T23" fmla="*/ 2147483647 h 1111"/>
                    <a:gd name="T24" fmla="*/ 544353795 w 864"/>
                    <a:gd name="T25" fmla="*/ 2147483647 h 1111"/>
                    <a:gd name="T26" fmla="*/ 569555350 w 864"/>
                    <a:gd name="T27" fmla="*/ 2147483647 h 1111"/>
                    <a:gd name="T28" fmla="*/ 622477823 w 864"/>
                    <a:gd name="T29" fmla="*/ 2124492975 h 1111"/>
                    <a:gd name="T30" fmla="*/ 672882521 w 864"/>
                    <a:gd name="T31" fmla="*/ 1864916128 h 1111"/>
                    <a:gd name="T32" fmla="*/ 700603438 w 864"/>
                    <a:gd name="T33" fmla="*/ 1736388973 h 1111"/>
                    <a:gd name="T34" fmla="*/ 751006549 w 864"/>
                    <a:gd name="T35" fmla="*/ 1658262951 h 1111"/>
                    <a:gd name="T36" fmla="*/ 778729053 w 864"/>
                    <a:gd name="T37" fmla="*/ 1529735796 h 1111"/>
                    <a:gd name="T38" fmla="*/ 829132164 w 864"/>
                    <a:gd name="T39" fmla="*/ 1423889250 h 1111"/>
                    <a:gd name="T40" fmla="*/ 854333918 w 864"/>
                    <a:gd name="T41" fmla="*/ 1398687691 h 1111"/>
                    <a:gd name="T42" fmla="*/ 907256391 w 864"/>
                    <a:gd name="T43" fmla="*/ 1295360507 h 1111"/>
                    <a:gd name="T44" fmla="*/ 1010583561 w 864"/>
                    <a:gd name="T45" fmla="*/ 1166833352 h 1111"/>
                    <a:gd name="T46" fmla="*/ 1063506034 w 864"/>
                    <a:gd name="T47" fmla="*/ 1088707727 h 1111"/>
                    <a:gd name="T48" fmla="*/ 1141630062 w 864"/>
                    <a:gd name="T49" fmla="*/ 1010583689 h 1111"/>
                    <a:gd name="T50" fmla="*/ 1217234728 w 864"/>
                    <a:gd name="T51" fmla="*/ 932458064 h 1111"/>
                    <a:gd name="T52" fmla="*/ 1244957233 w 864"/>
                    <a:gd name="T53" fmla="*/ 879535585 h 1111"/>
                    <a:gd name="T54" fmla="*/ 1323082848 w 864"/>
                    <a:gd name="T55" fmla="*/ 776208202 h 1111"/>
                    <a:gd name="T56" fmla="*/ 1398687514 w 864"/>
                    <a:gd name="T57" fmla="*/ 751006644 h 1111"/>
                    <a:gd name="T58" fmla="*/ 1451609987 w 864"/>
                    <a:gd name="T59" fmla="*/ 647681047 h 1111"/>
                    <a:gd name="T60" fmla="*/ 1529735602 w 864"/>
                    <a:gd name="T61" fmla="*/ 516632943 h 1111"/>
                    <a:gd name="T62" fmla="*/ 1580138713 w 864"/>
                    <a:gd name="T63" fmla="*/ 441028267 h 1111"/>
                    <a:gd name="T64" fmla="*/ 1607859630 w 864"/>
                    <a:gd name="T65" fmla="*/ 698084165 h 1111"/>
                    <a:gd name="T66" fmla="*/ 1685985642 w 864"/>
                    <a:gd name="T67" fmla="*/ 569555422 h 1111"/>
                    <a:gd name="T68" fmla="*/ 1736388753 w 864"/>
                    <a:gd name="T69" fmla="*/ 466229826 h 1111"/>
                    <a:gd name="T70" fmla="*/ 1789311226 w 864"/>
                    <a:gd name="T71" fmla="*/ 441028267 h 1111"/>
                    <a:gd name="T72" fmla="*/ 1839714336 w 864"/>
                    <a:gd name="T73" fmla="*/ 335181622 h 1111"/>
                    <a:gd name="T74" fmla="*/ 1917839952 w 864"/>
                    <a:gd name="T75" fmla="*/ 206652830 h 1111"/>
                    <a:gd name="T76" fmla="*/ 1943041507 w 864"/>
                    <a:gd name="T77" fmla="*/ 231854438 h 1111"/>
                    <a:gd name="T78" fmla="*/ 1995963980 w 864"/>
                    <a:gd name="T79" fmla="*/ 335181622 h 1111"/>
                    <a:gd name="T80" fmla="*/ 2074089595 w 864"/>
                    <a:gd name="T81" fmla="*/ 259576946 h 1111"/>
                    <a:gd name="T82" fmla="*/ 2147483647 w 864"/>
                    <a:gd name="T83" fmla="*/ 153730351 h 1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1111"/>
                    <a:gd name="T128" fmla="*/ 864 w 864"/>
                    <a:gd name="T129" fmla="*/ 1111 h 1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1111">
                      <a:moveTo>
                        <a:pt x="0" y="493"/>
                      </a:moveTo>
                      <a:lnTo>
                        <a:pt x="10" y="493"/>
                      </a:lnTo>
                      <a:lnTo>
                        <a:pt x="31" y="463"/>
                      </a:lnTo>
                      <a:lnTo>
                        <a:pt x="31" y="452"/>
                      </a:lnTo>
                      <a:lnTo>
                        <a:pt x="41" y="442"/>
                      </a:lnTo>
                      <a:lnTo>
                        <a:pt x="41" y="432"/>
                      </a:lnTo>
                      <a:lnTo>
                        <a:pt x="51" y="421"/>
                      </a:lnTo>
                      <a:lnTo>
                        <a:pt x="51" y="411"/>
                      </a:lnTo>
                      <a:lnTo>
                        <a:pt x="62" y="391"/>
                      </a:lnTo>
                      <a:lnTo>
                        <a:pt x="62" y="380"/>
                      </a:lnTo>
                      <a:lnTo>
                        <a:pt x="72" y="370"/>
                      </a:lnTo>
                      <a:lnTo>
                        <a:pt x="72" y="349"/>
                      </a:lnTo>
                      <a:lnTo>
                        <a:pt x="82" y="339"/>
                      </a:lnTo>
                      <a:lnTo>
                        <a:pt x="82" y="329"/>
                      </a:lnTo>
                      <a:lnTo>
                        <a:pt x="93" y="308"/>
                      </a:lnTo>
                      <a:lnTo>
                        <a:pt x="103" y="298"/>
                      </a:lnTo>
                      <a:lnTo>
                        <a:pt x="103" y="267"/>
                      </a:lnTo>
                      <a:lnTo>
                        <a:pt x="113" y="247"/>
                      </a:lnTo>
                      <a:lnTo>
                        <a:pt x="113" y="216"/>
                      </a:lnTo>
                      <a:lnTo>
                        <a:pt x="123" y="185"/>
                      </a:lnTo>
                      <a:lnTo>
                        <a:pt x="123" y="123"/>
                      </a:lnTo>
                      <a:lnTo>
                        <a:pt x="134" y="82"/>
                      </a:lnTo>
                      <a:lnTo>
                        <a:pt x="134" y="41"/>
                      </a:lnTo>
                      <a:lnTo>
                        <a:pt x="144" y="10"/>
                      </a:lnTo>
                      <a:lnTo>
                        <a:pt x="144" y="0"/>
                      </a:lnTo>
                      <a:lnTo>
                        <a:pt x="154" y="10"/>
                      </a:lnTo>
                      <a:lnTo>
                        <a:pt x="154" y="41"/>
                      </a:lnTo>
                      <a:lnTo>
                        <a:pt x="165" y="92"/>
                      </a:lnTo>
                      <a:lnTo>
                        <a:pt x="165" y="236"/>
                      </a:lnTo>
                      <a:lnTo>
                        <a:pt x="175" y="308"/>
                      </a:lnTo>
                      <a:lnTo>
                        <a:pt x="175" y="432"/>
                      </a:lnTo>
                      <a:lnTo>
                        <a:pt x="185" y="483"/>
                      </a:lnTo>
                      <a:lnTo>
                        <a:pt x="185" y="586"/>
                      </a:lnTo>
                      <a:lnTo>
                        <a:pt x="195" y="648"/>
                      </a:lnTo>
                      <a:lnTo>
                        <a:pt x="195" y="781"/>
                      </a:lnTo>
                      <a:lnTo>
                        <a:pt x="206" y="864"/>
                      </a:lnTo>
                      <a:lnTo>
                        <a:pt x="206" y="1039"/>
                      </a:lnTo>
                      <a:lnTo>
                        <a:pt x="216" y="1090"/>
                      </a:lnTo>
                      <a:lnTo>
                        <a:pt x="216" y="1111"/>
                      </a:lnTo>
                      <a:lnTo>
                        <a:pt x="216" y="1039"/>
                      </a:lnTo>
                      <a:lnTo>
                        <a:pt x="226" y="987"/>
                      </a:lnTo>
                      <a:lnTo>
                        <a:pt x="226" y="905"/>
                      </a:lnTo>
                      <a:lnTo>
                        <a:pt x="247" y="905"/>
                      </a:lnTo>
                      <a:lnTo>
                        <a:pt x="237" y="905"/>
                      </a:lnTo>
                      <a:lnTo>
                        <a:pt x="247" y="843"/>
                      </a:lnTo>
                      <a:lnTo>
                        <a:pt x="257" y="823"/>
                      </a:lnTo>
                      <a:lnTo>
                        <a:pt x="257" y="761"/>
                      </a:lnTo>
                      <a:lnTo>
                        <a:pt x="267" y="740"/>
                      </a:lnTo>
                      <a:lnTo>
                        <a:pt x="267" y="720"/>
                      </a:lnTo>
                      <a:lnTo>
                        <a:pt x="278" y="699"/>
                      </a:lnTo>
                      <a:lnTo>
                        <a:pt x="278" y="689"/>
                      </a:lnTo>
                      <a:lnTo>
                        <a:pt x="288" y="679"/>
                      </a:lnTo>
                      <a:lnTo>
                        <a:pt x="288" y="648"/>
                      </a:lnTo>
                      <a:lnTo>
                        <a:pt x="298" y="658"/>
                      </a:lnTo>
                      <a:lnTo>
                        <a:pt x="298" y="627"/>
                      </a:lnTo>
                      <a:lnTo>
                        <a:pt x="309" y="617"/>
                      </a:lnTo>
                      <a:lnTo>
                        <a:pt x="309" y="607"/>
                      </a:lnTo>
                      <a:lnTo>
                        <a:pt x="319" y="596"/>
                      </a:lnTo>
                      <a:lnTo>
                        <a:pt x="319" y="586"/>
                      </a:lnTo>
                      <a:lnTo>
                        <a:pt x="329" y="565"/>
                      </a:lnTo>
                      <a:lnTo>
                        <a:pt x="329" y="576"/>
                      </a:lnTo>
                      <a:lnTo>
                        <a:pt x="329" y="565"/>
                      </a:lnTo>
                      <a:lnTo>
                        <a:pt x="339" y="555"/>
                      </a:lnTo>
                      <a:lnTo>
                        <a:pt x="339" y="545"/>
                      </a:lnTo>
                      <a:lnTo>
                        <a:pt x="360" y="524"/>
                      </a:lnTo>
                      <a:lnTo>
                        <a:pt x="360" y="514"/>
                      </a:lnTo>
                      <a:lnTo>
                        <a:pt x="381" y="493"/>
                      </a:lnTo>
                      <a:lnTo>
                        <a:pt x="381" y="483"/>
                      </a:lnTo>
                      <a:lnTo>
                        <a:pt x="401" y="463"/>
                      </a:lnTo>
                      <a:lnTo>
                        <a:pt x="401" y="452"/>
                      </a:lnTo>
                      <a:lnTo>
                        <a:pt x="411" y="442"/>
                      </a:lnTo>
                      <a:lnTo>
                        <a:pt x="422" y="432"/>
                      </a:lnTo>
                      <a:lnTo>
                        <a:pt x="432" y="421"/>
                      </a:lnTo>
                      <a:lnTo>
                        <a:pt x="442" y="411"/>
                      </a:lnTo>
                      <a:lnTo>
                        <a:pt x="453" y="401"/>
                      </a:lnTo>
                      <a:lnTo>
                        <a:pt x="463" y="391"/>
                      </a:lnTo>
                      <a:lnTo>
                        <a:pt x="473" y="380"/>
                      </a:lnTo>
                      <a:lnTo>
                        <a:pt x="483" y="370"/>
                      </a:lnTo>
                      <a:lnTo>
                        <a:pt x="483" y="380"/>
                      </a:lnTo>
                      <a:lnTo>
                        <a:pt x="483" y="360"/>
                      </a:lnTo>
                      <a:lnTo>
                        <a:pt x="494" y="349"/>
                      </a:lnTo>
                      <a:lnTo>
                        <a:pt x="504" y="339"/>
                      </a:lnTo>
                      <a:lnTo>
                        <a:pt x="525" y="319"/>
                      </a:lnTo>
                      <a:lnTo>
                        <a:pt x="525" y="308"/>
                      </a:lnTo>
                      <a:lnTo>
                        <a:pt x="535" y="298"/>
                      </a:lnTo>
                      <a:lnTo>
                        <a:pt x="545" y="288"/>
                      </a:lnTo>
                      <a:lnTo>
                        <a:pt x="555" y="298"/>
                      </a:lnTo>
                      <a:lnTo>
                        <a:pt x="555" y="277"/>
                      </a:lnTo>
                      <a:lnTo>
                        <a:pt x="566" y="267"/>
                      </a:lnTo>
                      <a:lnTo>
                        <a:pt x="576" y="257"/>
                      </a:lnTo>
                      <a:lnTo>
                        <a:pt x="586" y="247"/>
                      </a:lnTo>
                      <a:lnTo>
                        <a:pt x="607" y="226"/>
                      </a:lnTo>
                      <a:lnTo>
                        <a:pt x="607" y="205"/>
                      </a:lnTo>
                      <a:lnTo>
                        <a:pt x="617" y="195"/>
                      </a:lnTo>
                      <a:lnTo>
                        <a:pt x="617" y="185"/>
                      </a:lnTo>
                      <a:lnTo>
                        <a:pt x="627" y="175"/>
                      </a:lnTo>
                      <a:lnTo>
                        <a:pt x="627" y="185"/>
                      </a:lnTo>
                      <a:lnTo>
                        <a:pt x="638" y="195"/>
                      </a:lnTo>
                      <a:lnTo>
                        <a:pt x="638" y="277"/>
                      </a:lnTo>
                      <a:lnTo>
                        <a:pt x="648" y="267"/>
                      </a:lnTo>
                      <a:lnTo>
                        <a:pt x="648" y="247"/>
                      </a:lnTo>
                      <a:lnTo>
                        <a:pt x="669" y="226"/>
                      </a:lnTo>
                      <a:lnTo>
                        <a:pt x="669" y="205"/>
                      </a:lnTo>
                      <a:lnTo>
                        <a:pt x="679" y="195"/>
                      </a:lnTo>
                      <a:lnTo>
                        <a:pt x="689" y="185"/>
                      </a:lnTo>
                      <a:lnTo>
                        <a:pt x="699" y="175"/>
                      </a:lnTo>
                      <a:lnTo>
                        <a:pt x="710" y="164"/>
                      </a:lnTo>
                      <a:lnTo>
                        <a:pt x="710" y="175"/>
                      </a:lnTo>
                      <a:lnTo>
                        <a:pt x="710" y="164"/>
                      </a:lnTo>
                      <a:lnTo>
                        <a:pt x="730" y="144"/>
                      </a:lnTo>
                      <a:lnTo>
                        <a:pt x="730" y="133"/>
                      </a:lnTo>
                      <a:lnTo>
                        <a:pt x="751" y="113"/>
                      </a:lnTo>
                      <a:lnTo>
                        <a:pt x="751" y="92"/>
                      </a:lnTo>
                      <a:lnTo>
                        <a:pt x="761" y="82"/>
                      </a:lnTo>
                      <a:lnTo>
                        <a:pt x="771" y="92"/>
                      </a:lnTo>
                      <a:lnTo>
                        <a:pt x="771" y="82"/>
                      </a:lnTo>
                      <a:lnTo>
                        <a:pt x="771" y="92"/>
                      </a:lnTo>
                      <a:lnTo>
                        <a:pt x="782" y="82"/>
                      </a:lnTo>
                      <a:lnTo>
                        <a:pt x="792" y="92"/>
                      </a:lnTo>
                      <a:lnTo>
                        <a:pt x="792" y="133"/>
                      </a:lnTo>
                      <a:lnTo>
                        <a:pt x="802" y="133"/>
                      </a:lnTo>
                      <a:lnTo>
                        <a:pt x="823" y="113"/>
                      </a:lnTo>
                      <a:lnTo>
                        <a:pt x="823" y="103"/>
                      </a:lnTo>
                      <a:lnTo>
                        <a:pt x="843" y="82"/>
                      </a:lnTo>
                      <a:lnTo>
                        <a:pt x="843" y="72"/>
                      </a:lnTo>
                      <a:lnTo>
                        <a:pt x="854" y="61"/>
                      </a:lnTo>
                      <a:lnTo>
                        <a:pt x="864" y="51"/>
                      </a:lnTo>
                      <a:lnTo>
                        <a:pt x="864" y="41"/>
                      </a:lnTo>
                    </a:path>
                  </a:pathLst>
                </a:custGeom>
                <a:noFill/>
                <a:ln w="19050">
                  <a:solidFill>
                    <a:srgbClr val="000000"/>
                  </a:solidFill>
                  <a:prstDash val="solid"/>
                  <a:round/>
                  <a:headEnd/>
                  <a:tailEnd/>
                </a:ln>
              </p:spPr>
              <p:txBody>
                <a:bodyPr/>
                <a:lstStyle/>
                <a:p>
                  <a:endParaRPr lang="en-US"/>
                </a:p>
              </p:txBody>
            </p:sp>
            <p:sp>
              <p:nvSpPr>
                <p:cNvPr id="375" name="Freeform 500"/>
                <p:cNvSpPr>
                  <a:spLocks/>
                </p:cNvSpPr>
                <p:nvPr/>
              </p:nvSpPr>
              <p:spPr bwMode="auto">
                <a:xfrm>
                  <a:off x="7658100" y="1192213"/>
                  <a:ext cx="620713" cy="571500"/>
                </a:xfrm>
                <a:custGeom>
                  <a:avLst/>
                  <a:gdLst>
                    <a:gd name="T0" fmla="*/ 0 w 391"/>
                    <a:gd name="T1" fmla="*/ 907256339 h 360"/>
                    <a:gd name="T2" fmla="*/ 0 w 391"/>
                    <a:gd name="T3" fmla="*/ 907256339 h 360"/>
                    <a:gd name="T4" fmla="*/ 25201581 w 391"/>
                    <a:gd name="T5" fmla="*/ 882054785 h 360"/>
                    <a:gd name="T6" fmla="*/ 52924126 w 391"/>
                    <a:gd name="T7" fmla="*/ 854333870 h 360"/>
                    <a:gd name="T8" fmla="*/ 103327276 w 391"/>
                    <a:gd name="T9" fmla="*/ 803930563 h 360"/>
                    <a:gd name="T10" fmla="*/ 103327276 w 391"/>
                    <a:gd name="T11" fmla="*/ 776208060 h 360"/>
                    <a:gd name="T12" fmla="*/ 128528876 w 391"/>
                    <a:gd name="T13" fmla="*/ 751006506 h 360"/>
                    <a:gd name="T14" fmla="*/ 156249814 w 391"/>
                    <a:gd name="T15" fmla="*/ 725804952 h 360"/>
                    <a:gd name="T16" fmla="*/ 206652964 w 391"/>
                    <a:gd name="T17" fmla="*/ 672882483 h 360"/>
                    <a:gd name="T18" fmla="*/ 206652964 w 391"/>
                    <a:gd name="T19" fmla="*/ 647680929 h 360"/>
                    <a:gd name="T20" fmla="*/ 259577115 w 391"/>
                    <a:gd name="T21" fmla="*/ 594756872 h 360"/>
                    <a:gd name="T22" fmla="*/ 259577115 w 391"/>
                    <a:gd name="T23" fmla="*/ 544353764 h 360"/>
                    <a:gd name="T24" fmla="*/ 309980265 w 391"/>
                    <a:gd name="T25" fmla="*/ 491429707 h 360"/>
                    <a:gd name="T26" fmla="*/ 309980265 w 391"/>
                    <a:gd name="T27" fmla="*/ 413305584 h 360"/>
                    <a:gd name="T28" fmla="*/ 337701203 w 391"/>
                    <a:gd name="T29" fmla="*/ 388104030 h 360"/>
                    <a:gd name="T30" fmla="*/ 337701203 w 391"/>
                    <a:gd name="T31" fmla="*/ 309978419 h 360"/>
                    <a:gd name="T32" fmla="*/ 388104353 w 391"/>
                    <a:gd name="T33" fmla="*/ 259575311 h 360"/>
                    <a:gd name="T34" fmla="*/ 362902778 w 391"/>
                    <a:gd name="T35" fmla="*/ 259575311 h 360"/>
                    <a:gd name="T36" fmla="*/ 388104353 w 391"/>
                    <a:gd name="T37" fmla="*/ 594756872 h 360"/>
                    <a:gd name="T38" fmla="*/ 415826879 w 391"/>
                    <a:gd name="T39" fmla="*/ 622477787 h 360"/>
                    <a:gd name="T40" fmla="*/ 415826879 w 391"/>
                    <a:gd name="T41" fmla="*/ 907256339 h 360"/>
                    <a:gd name="T42" fmla="*/ 441028554 w 391"/>
                    <a:gd name="T43" fmla="*/ 882054785 h 360"/>
                    <a:gd name="T44" fmla="*/ 441028554 w 391"/>
                    <a:gd name="T45" fmla="*/ 776208060 h 360"/>
                    <a:gd name="T46" fmla="*/ 466230128 w 391"/>
                    <a:gd name="T47" fmla="*/ 776208060 h 360"/>
                    <a:gd name="T48" fmla="*/ 491431703 w 391"/>
                    <a:gd name="T49" fmla="*/ 803930563 h 360"/>
                    <a:gd name="T50" fmla="*/ 491431703 w 391"/>
                    <a:gd name="T51" fmla="*/ 803930563 h 360"/>
                    <a:gd name="T52" fmla="*/ 491431703 w 391"/>
                    <a:gd name="T53" fmla="*/ 776208060 h 360"/>
                    <a:gd name="T54" fmla="*/ 491431703 w 391"/>
                    <a:gd name="T55" fmla="*/ 776208060 h 360"/>
                    <a:gd name="T56" fmla="*/ 519152642 w 391"/>
                    <a:gd name="T57" fmla="*/ 751006506 h 360"/>
                    <a:gd name="T58" fmla="*/ 519152642 w 391"/>
                    <a:gd name="T59" fmla="*/ 700603398 h 360"/>
                    <a:gd name="T60" fmla="*/ 544354217 w 391"/>
                    <a:gd name="T61" fmla="*/ 672882483 h 360"/>
                    <a:gd name="T62" fmla="*/ 544354217 w 391"/>
                    <a:gd name="T63" fmla="*/ 622477787 h 360"/>
                    <a:gd name="T64" fmla="*/ 597278318 w 391"/>
                    <a:gd name="T65" fmla="*/ 569555318 h 360"/>
                    <a:gd name="T66" fmla="*/ 597278318 w 391"/>
                    <a:gd name="T67" fmla="*/ 519152210 h 360"/>
                    <a:gd name="T68" fmla="*/ 622479893 w 391"/>
                    <a:gd name="T69" fmla="*/ 491429707 h 360"/>
                    <a:gd name="T70" fmla="*/ 622479893 w 391"/>
                    <a:gd name="T71" fmla="*/ 519152210 h 360"/>
                    <a:gd name="T72" fmla="*/ 622479893 w 391"/>
                    <a:gd name="T73" fmla="*/ 466228153 h 360"/>
                    <a:gd name="T74" fmla="*/ 647681468 w 391"/>
                    <a:gd name="T75" fmla="*/ 441028186 h 360"/>
                    <a:gd name="T76" fmla="*/ 700603982 w 391"/>
                    <a:gd name="T77" fmla="*/ 388104030 h 360"/>
                    <a:gd name="T78" fmla="*/ 700603982 w 391"/>
                    <a:gd name="T79" fmla="*/ 362902476 h 360"/>
                    <a:gd name="T80" fmla="*/ 725805556 w 391"/>
                    <a:gd name="T81" fmla="*/ 337700922 h 360"/>
                    <a:gd name="T82" fmla="*/ 751007131 w 391"/>
                    <a:gd name="T83" fmla="*/ 309978419 h 360"/>
                    <a:gd name="T84" fmla="*/ 751007131 w 391"/>
                    <a:gd name="T85" fmla="*/ 337700922 h 360"/>
                    <a:gd name="T86" fmla="*/ 751007131 w 391"/>
                    <a:gd name="T87" fmla="*/ 309978419 h 360"/>
                    <a:gd name="T88" fmla="*/ 803931233 w 391"/>
                    <a:gd name="T89" fmla="*/ 259575311 h 360"/>
                    <a:gd name="T90" fmla="*/ 803931233 w 391"/>
                    <a:gd name="T91" fmla="*/ 231854396 h 360"/>
                    <a:gd name="T92" fmla="*/ 829132807 w 391"/>
                    <a:gd name="T93" fmla="*/ 206652792 h 360"/>
                    <a:gd name="T94" fmla="*/ 829132807 w 391"/>
                    <a:gd name="T95" fmla="*/ 231854396 h 360"/>
                    <a:gd name="T96" fmla="*/ 829132807 w 391"/>
                    <a:gd name="T97" fmla="*/ 181451238 h 360"/>
                    <a:gd name="T98" fmla="*/ 854334581 w 391"/>
                    <a:gd name="T99" fmla="*/ 156249684 h 360"/>
                    <a:gd name="T100" fmla="*/ 854334581 w 391"/>
                    <a:gd name="T101" fmla="*/ 181451238 h 360"/>
                    <a:gd name="T102" fmla="*/ 854334581 w 391"/>
                    <a:gd name="T103" fmla="*/ 156249684 h 360"/>
                    <a:gd name="T104" fmla="*/ 882055520 w 391"/>
                    <a:gd name="T105" fmla="*/ 128527181 h 360"/>
                    <a:gd name="T106" fmla="*/ 882055520 w 391"/>
                    <a:gd name="T107" fmla="*/ 156249684 h 360"/>
                    <a:gd name="T108" fmla="*/ 882055520 w 391"/>
                    <a:gd name="T109" fmla="*/ 128527181 h 360"/>
                    <a:gd name="T110" fmla="*/ 932458669 w 391"/>
                    <a:gd name="T111" fmla="*/ 78124048 h 360"/>
                    <a:gd name="T112" fmla="*/ 932458669 w 391"/>
                    <a:gd name="T113" fmla="*/ 50403120 h 360"/>
                    <a:gd name="T114" fmla="*/ 960181196 w 391"/>
                    <a:gd name="T115" fmla="*/ 25201560 h 360"/>
                    <a:gd name="T116" fmla="*/ 960181196 w 391"/>
                    <a:gd name="T117" fmla="*/ 50403120 h 360"/>
                    <a:gd name="T118" fmla="*/ 960181196 w 391"/>
                    <a:gd name="T119" fmla="*/ 0 h 360"/>
                    <a:gd name="T120" fmla="*/ 985382770 w 391"/>
                    <a:gd name="T121" fmla="*/ 0 h 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1"/>
                    <a:gd name="T184" fmla="*/ 0 h 360"/>
                    <a:gd name="T185" fmla="*/ 391 w 391"/>
                    <a:gd name="T186" fmla="*/ 360 h 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1" h="360">
                      <a:moveTo>
                        <a:pt x="0" y="360"/>
                      </a:moveTo>
                      <a:lnTo>
                        <a:pt x="0" y="360"/>
                      </a:lnTo>
                      <a:lnTo>
                        <a:pt x="10" y="350"/>
                      </a:lnTo>
                      <a:lnTo>
                        <a:pt x="21" y="339"/>
                      </a:lnTo>
                      <a:lnTo>
                        <a:pt x="41" y="319"/>
                      </a:lnTo>
                      <a:lnTo>
                        <a:pt x="41" y="308"/>
                      </a:lnTo>
                      <a:lnTo>
                        <a:pt x="51" y="298"/>
                      </a:lnTo>
                      <a:lnTo>
                        <a:pt x="62" y="288"/>
                      </a:lnTo>
                      <a:lnTo>
                        <a:pt x="82" y="267"/>
                      </a:lnTo>
                      <a:lnTo>
                        <a:pt x="82" y="257"/>
                      </a:lnTo>
                      <a:lnTo>
                        <a:pt x="103" y="236"/>
                      </a:lnTo>
                      <a:lnTo>
                        <a:pt x="103" y="216"/>
                      </a:lnTo>
                      <a:lnTo>
                        <a:pt x="123" y="195"/>
                      </a:lnTo>
                      <a:lnTo>
                        <a:pt x="123" y="164"/>
                      </a:lnTo>
                      <a:lnTo>
                        <a:pt x="134" y="154"/>
                      </a:lnTo>
                      <a:lnTo>
                        <a:pt x="134" y="123"/>
                      </a:lnTo>
                      <a:lnTo>
                        <a:pt x="154" y="103"/>
                      </a:lnTo>
                      <a:lnTo>
                        <a:pt x="144" y="103"/>
                      </a:lnTo>
                      <a:lnTo>
                        <a:pt x="154" y="236"/>
                      </a:lnTo>
                      <a:lnTo>
                        <a:pt x="165" y="247"/>
                      </a:lnTo>
                      <a:lnTo>
                        <a:pt x="165" y="360"/>
                      </a:lnTo>
                      <a:lnTo>
                        <a:pt x="175" y="350"/>
                      </a:lnTo>
                      <a:lnTo>
                        <a:pt x="175" y="308"/>
                      </a:lnTo>
                      <a:lnTo>
                        <a:pt x="185" y="308"/>
                      </a:lnTo>
                      <a:lnTo>
                        <a:pt x="195" y="319"/>
                      </a:lnTo>
                      <a:lnTo>
                        <a:pt x="195" y="308"/>
                      </a:lnTo>
                      <a:lnTo>
                        <a:pt x="206" y="298"/>
                      </a:lnTo>
                      <a:lnTo>
                        <a:pt x="206" y="278"/>
                      </a:lnTo>
                      <a:lnTo>
                        <a:pt x="216" y="267"/>
                      </a:lnTo>
                      <a:lnTo>
                        <a:pt x="216" y="247"/>
                      </a:lnTo>
                      <a:lnTo>
                        <a:pt x="237" y="226"/>
                      </a:lnTo>
                      <a:lnTo>
                        <a:pt x="237" y="206"/>
                      </a:lnTo>
                      <a:lnTo>
                        <a:pt x="247" y="195"/>
                      </a:lnTo>
                      <a:lnTo>
                        <a:pt x="247" y="206"/>
                      </a:lnTo>
                      <a:lnTo>
                        <a:pt x="247" y="185"/>
                      </a:lnTo>
                      <a:lnTo>
                        <a:pt x="257" y="175"/>
                      </a:lnTo>
                      <a:lnTo>
                        <a:pt x="278" y="154"/>
                      </a:lnTo>
                      <a:lnTo>
                        <a:pt x="278" y="144"/>
                      </a:lnTo>
                      <a:lnTo>
                        <a:pt x="288" y="134"/>
                      </a:lnTo>
                      <a:lnTo>
                        <a:pt x="298" y="123"/>
                      </a:lnTo>
                      <a:lnTo>
                        <a:pt x="298" y="134"/>
                      </a:lnTo>
                      <a:lnTo>
                        <a:pt x="298" y="123"/>
                      </a:lnTo>
                      <a:lnTo>
                        <a:pt x="319" y="103"/>
                      </a:lnTo>
                      <a:lnTo>
                        <a:pt x="319" y="92"/>
                      </a:lnTo>
                      <a:lnTo>
                        <a:pt x="329" y="82"/>
                      </a:lnTo>
                      <a:lnTo>
                        <a:pt x="329" y="92"/>
                      </a:lnTo>
                      <a:lnTo>
                        <a:pt x="329" y="72"/>
                      </a:lnTo>
                      <a:lnTo>
                        <a:pt x="339" y="62"/>
                      </a:lnTo>
                      <a:lnTo>
                        <a:pt x="339" y="72"/>
                      </a:lnTo>
                      <a:lnTo>
                        <a:pt x="339" y="62"/>
                      </a:lnTo>
                      <a:lnTo>
                        <a:pt x="350" y="51"/>
                      </a:lnTo>
                      <a:lnTo>
                        <a:pt x="350" y="62"/>
                      </a:lnTo>
                      <a:lnTo>
                        <a:pt x="350" y="51"/>
                      </a:lnTo>
                      <a:lnTo>
                        <a:pt x="370" y="31"/>
                      </a:lnTo>
                      <a:lnTo>
                        <a:pt x="370" y="20"/>
                      </a:lnTo>
                      <a:lnTo>
                        <a:pt x="381" y="10"/>
                      </a:lnTo>
                      <a:lnTo>
                        <a:pt x="381" y="20"/>
                      </a:lnTo>
                      <a:lnTo>
                        <a:pt x="381" y="0"/>
                      </a:lnTo>
                      <a:lnTo>
                        <a:pt x="391" y="0"/>
                      </a:lnTo>
                    </a:path>
                  </a:pathLst>
                </a:custGeom>
                <a:noFill/>
                <a:ln w="19050">
                  <a:solidFill>
                    <a:srgbClr val="000000"/>
                  </a:solidFill>
                  <a:prstDash val="solid"/>
                  <a:round/>
                  <a:headEnd/>
                  <a:tailEnd/>
                </a:ln>
              </p:spPr>
              <p:txBody>
                <a:bodyPr/>
                <a:lstStyle/>
                <a:p>
                  <a:endParaRPr lang="en-US"/>
                </a:p>
              </p:txBody>
            </p:sp>
          </p:grpSp>
          <p:grpSp>
            <p:nvGrpSpPr>
              <p:cNvPr id="136" name="Group 440"/>
              <p:cNvGrpSpPr/>
              <p:nvPr/>
            </p:nvGrpSpPr>
            <p:grpSpPr>
              <a:xfrm>
                <a:off x="3814266" y="1295400"/>
                <a:ext cx="1011734" cy="3262313"/>
                <a:chOff x="3814266" y="1295400"/>
                <a:chExt cx="1011734" cy="3262313"/>
              </a:xfrm>
              <a:solidFill>
                <a:schemeClr val="bg1"/>
              </a:solidFill>
            </p:grpSpPr>
            <p:sp>
              <p:nvSpPr>
                <p:cNvPr id="148" name="Rectangle 123"/>
                <p:cNvSpPr>
                  <a:spLocks noChangeArrowheads="1"/>
                </p:cNvSpPr>
                <p:nvPr/>
              </p:nvSpPr>
              <p:spPr bwMode="auto">
                <a:xfrm>
                  <a:off x="4419600" y="4344988"/>
                  <a:ext cx="400050" cy="212725"/>
                </a:xfrm>
                <a:prstGeom prst="rect">
                  <a:avLst/>
                </a:prstGeom>
                <a:grpFill/>
                <a:ln w="9525">
                  <a:noFill/>
                  <a:miter lim="800000"/>
                  <a:headEnd/>
                  <a:tailEnd/>
                </a:ln>
              </p:spPr>
              <p:txBody>
                <a:bodyPr wrap="none" lIns="0" tIns="0" rIns="0" bIns="0">
                  <a:spAutoFit/>
                </a:bodyPr>
                <a:lstStyle/>
                <a:p>
                  <a:r>
                    <a:rPr lang="en-US" altLang="ko-KR" sz="1400" dirty="0">
                      <a:solidFill>
                        <a:srgbClr val="000000"/>
                      </a:solidFill>
                      <a:latin typeface="Times New Roman" pitchFamily="18" charset="0"/>
                      <a:ea typeface="Gulim" pitchFamily="34" charset="-127"/>
                    </a:rPr>
                    <a:t>0.001</a:t>
                  </a:r>
                  <a:endParaRPr lang="en-US" altLang="ko-KR" sz="1400" dirty="0">
                    <a:latin typeface="Times New Roman" pitchFamily="18" charset="0"/>
                    <a:ea typeface="Gulim" pitchFamily="34" charset="-127"/>
                  </a:endParaRPr>
                </a:p>
              </p:txBody>
            </p:sp>
            <p:sp>
              <p:nvSpPr>
                <p:cNvPr id="149" name="Rectangle 145"/>
                <p:cNvSpPr>
                  <a:spLocks noChangeArrowheads="1"/>
                </p:cNvSpPr>
                <p:nvPr/>
              </p:nvSpPr>
              <p:spPr bwMode="auto">
                <a:xfrm>
                  <a:off x="4511675" y="3767138"/>
                  <a:ext cx="31115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0.01</a:t>
                  </a:r>
                  <a:endParaRPr lang="en-US" altLang="ko-KR" sz="1400">
                    <a:latin typeface="Times New Roman" pitchFamily="18" charset="0"/>
                    <a:ea typeface="Gulim" pitchFamily="34" charset="-127"/>
                  </a:endParaRPr>
                </a:p>
              </p:txBody>
            </p:sp>
            <p:sp>
              <p:nvSpPr>
                <p:cNvPr id="150" name="Rectangle 167"/>
                <p:cNvSpPr>
                  <a:spLocks noChangeArrowheads="1"/>
                </p:cNvSpPr>
                <p:nvPr/>
              </p:nvSpPr>
              <p:spPr bwMode="auto">
                <a:xfrm>
                  <a:off x="4603750" y="3154363"/>
                  <a:ext cx="222250" cy="212725"/>
                </a:xfrm>
                <a:prstGeom prst="rect">
                  <a:avLst/>
                </a:prstGeom>
                <a:grpFill/>
                <a:ln w="9525">
                  <a:noFill/>
                  <a:miter lim="800000"/>
                  <a:headEnd/>
                  <a:tailEnd/>
                </a:ln>
              </p:spPr>
              <p:txBody>
                <a:bodyPr wrap="none" lIns="0" tIns="0" rIns="0" bIns="0">
                  <a:spAutoFit/>
                </a:bodyPr>
                <a:lstStyle/>
                <a:p>
                  <a:r>
                    <a:rPr lang="en-US" altLang="ko-KR" sz="1400" dirty="0">
                      <a:solidFill>
                        <a:srgbClr val="000000"/>
                      </a:solidFill>
                      <a:latin typeface="Times New Roman" pitchFamily="18" charset="0"/>
                      <a:ea typeface="Gulim" pitchFamily="34" charset="-127"/>
                    </a:rPr>
                    <a:t>0.1</a:t>
                  </a:r>
                  <a:endParaRPr lang="en-US" altLang="ko-KR" sz="1400" dirty="0">
                    <a:latin typeface="Times New Roman" pitchFamily="18" charset="0"/>
                    <a:ea typeface="Gulim" pitchFamily="34" charset="-127"/>
                  </a:endParaRPr>
                </a:p>
              </p:txBody>
            </p:sp>
            <p:sp>
              <p:nvSpPr>
                <p:cNvPr id="151" name="Rectangle 189"/>
                <p:cNvSpPr>
                  <a:spLocks noChangeArrowheads="1"/>
                </p:cNvSpPr>
                <p:nvPr/>
              </p:nvSpPr>
              <p:spPr bwMode="auto">
                <a:xfrm>
                  <a:off x="4691063" y="2576513"/>
                  <a:ext cx="889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152" name="Rectangle 212"/>
                <p:cNvSpPr>
                  <a:spLocks noChangeArrowheads="1"/>
                </p:cNvSpPr>
                <p:nvPr/>
              </p:nvSpPr>
              <p:spPr bwMode="auto">
                <a:xfrm>
                  <a:off x="4603750" y="1873250"/>
                  <a:ext cx="1778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153" name="Rectangle 234"/>
                <p:cNvSpPr>
                  <a:spLocks noChangeArrowheads="1"/>
                </p:cNvSpPr>
                <p:nvPr/>
              </p:nvSpPr>
              <p:spPr bwMode="auto">
                <a:xfrm>
                  <a:off x="4511675" y="1295400"/>
                  <a:ext cx="2667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154" name="Text Box 207"/>
                <p:cNvSpPr txBox="1">
                  <a:spLocks noChangeArrowheads="1"/>
                </p:cNvSpPr>
                <p:nvPr/>
              </p:nvSpPr>
              <p:spPr bwMode="auto">
                <a:xfrm rot="16200000">
                  <a:off x="2494260" y="2794794"/>
                  <a:ext cx="2976562" cy="336550"/>
                </a:xfrm>
                <a:prstGeom prst="rect">
                  <a:avLst/>
                </a:prstGeom>
                <a:grpFill/>
                <a:ln w="9525">
                  <a:noFill/>
                  <a:miter lim="800000"/>
                  <a:headEnd/>
                  <a:tailEnd/>
                </a:ln>
              </p:spPr>
              <p:txBody>
                <a:bodyPr wrap="none">
                  <a:spAutoFit/>
                </a:bodyPr>
                <a:lstStyle/>
                <a:p>
                  <a:r>
                    <a:rPr lang="en-US" altLang="ko-KR" sz="1600" dirty="0">
                      <a:latin typeface="Times New Roman" pitchFamily="18" charset="0"/>
                      <a:ea typeface="Gulim" pitchFamily="34" charset="-127"/>
                    </a:rPr>
                    <a:t>Input Impedance at an IC port [</a:t>
                  </a:r>
                  <a:r>
                    <a:rPr lang="el-GR" altLang="ko-KR" sz="1600" dirty="0">
                      <a:latin typeface="Times New Roman" pitchFamily="18" charset="0"/>
                    </a:rPr>
                    <a:t>Ω</a:t>
                  </a:r>
                  <a:r>
                    <a:rPr lang="en-US" altLang="ko-KR" sz="1600" dirty="0">
                      <a:latin typeface="Times New Roman" pitchFamily="18" charset="0"/>
                      <a:ea typeface="Gulim" pitchFamily="34" charset="-127"/>
                    </a:rPr>
                    <a:t>]</a:t>
                  </a:r>
                  <a:endParaRPr lang="en-US" altLang="ko-KR" sz="1600" baseline="-25000" dirty="0">
                    <a:latin typeface="Times New Roman" pitchFamily="18" charset="0"/>
                    <a:ea typeface="Gulim" pitchFamily="34" charset="-127"/>
                  </a:endParaRPr>
                </a:p>
              </p:txBody>
            </p:sp>
          </p:grpSp>
          <p:grpSp>
            <p:nvGrpSpPr>
              <p:cNvPr id="137" name="Group 441"/>
              <p:cNvGrpSpPr/>
              <p:nvPr/>
            </p:nvGrpSpPr>
            <p:grpSpPr>
              <a:xfrm>
                <a:off x="4986338" y="4670425"/>
                <a:ext cx="3416300" cy="542925"/>
                <a:chOff x="4986338" y="4670425"/>
                <a:chExt cx="3416300" cy="542925"/>
              </a:xfrm>
            </p:grpSpPr>
            <p:sp>
              <p:nvSpPr>
                <p:cNvPr id="142" name="Rectangle 19"/>
                <p:cNvSpPr>
                  <a:spLocks noChangeArrowheads="1"/>
                </p:cNvSpPr>
                <p:nvPr/>
              </p:nvSpPr>
              <p:spPr bwMode="auto">
                <a:xfrm>
                  <a:off x="4986338" y="4670425"/>
                  <a:ext cx="2222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0.1</a:t>
                  </a:r>
                  <a:endParaRPr lang="en-US" altLang="ko-KR" sz="1400">
                    <a:latin typeface="Times New Roman" pitchFamily="18" charset="0"/>
                    <a:ea typeface="Gulim" pitchFamily="34" charset="-127"/>
                  </a:endParaRPr>
                </a:p>
              </p:txBody>
            </p:sp>
            <p:sp>
              <p:nvSpPr>
                <p:cNvPr id="143" name="Rectangle 41"/>
                <p:cNvSpPr>
                  <a:spLocks noChangeArrowheads="1"/>
                </p:cNvSpPr>
                <p:nvPr/>
              </p:nvSpPr>
              <p:spPr bwMode="auto">
                <a:xfrm>
                  <a:off x="5795963" y="4670425"/>
                  <a:ext cx="889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144" name="Rectangle 63"/>
                <p:cNvSpPr>
                  <a:spLocks noChangeArrowheads="1"/>
                </p:cNvSpPr>
                <p:nvPr/>
              </p:nvSpPr>
              <p:spPr bwMode="auto">
                <a:xfrm>
                  <a:off x="6530975" y="4670425"/>
                  <a:ext cx="1778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145" name="Rectangle 85"/>
                <p:cNvSpPr>
                  <a:spLocks noChangeArrowheads="1"/>
                </p:cNvSpPr>
                <p:nvPr/>
              </p:nvSpPr>
              <p:spPr bwMode="auto">
                <a:xfrm>
                  <a:off x="7304088" y="4670425"/>
                  <a:ext cx="2667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146" name="Rectangle 107"/>
                <p:cNvSpPr>
                  <a:spLocks noChangeArrowheads="1"/>
                </p:cNvSpPr>
                <p:nvPr/>
              </p:nvSpPr>
              <p:spPr bwMode="auto">
                <a:xfrm>
                  <a:off x="8047038" y="4670425"/>
                  <a:ext cx="3556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1000</a:t>
                  </a:r>
                  <a:endParaRPr lang="en-US" altLang="ko-KR" sz="1400">
                    <a:latin typeface="Times New Roman" pitchFamily="18" charset="0"/>
                    <a:ea typeface="Gulim" pitchFamily="34" charset="-127"/>
                  </a:endParaRPr>
                </a:p>
              </p:txBody>
            </p:sp>
            <p:sp>
              <p:nvSpPr>
                <p:cNvPr id="147" name="Text Box 207"/>
                <p:cNvSpPr txBox="1">
                  <a:spLocks noChangeArrowheads="1"/>
                </p:cNvSpPr>
                <p:nvPr/>
              </p:nvSpPr>
              <p:spPr bwMode="auto">
                <a:xfrm>
                  <a:off x="6186488" y="4876800"/>
                  <a:ext cx="1647825" cy="336550"/>
                </a:xfrm>
                <a:prstGeom prst="rect">
                  <a:avLst/>
                </a:prstGeom>
                <a:noFill/>
                <a:ln w="9525">
                  <a:noFill/>
                  <a:miter lim="800000"/>
                  <a:headEnd/>
                  <a:tailEnd/>
                </a:ln>
              </p:spPr>
              <p:txBody>
                <a:bodyPr wrap="none">
                  <a:spAutoFit/>
                </a:bodyPr>
                <a:lstStyle/>
                <a:p>
                  <a:r>
                    <a:rPr lang="en-US" altLang="ko-KR" sz="1600">
                      <a:latin typeface="Times New Roman" pitchFamily="18" charset="0"/>
                      <a:ea typeface="Gulim" pitchFamily="34" charset="-127"/>
                    </a:rPr>
                    <a:t>Frequency [MHz]</a:t>
                  </a:r>
                  <a:endParaRPr lang="en-US" altLang="ko-KR" sz="1600" baseline="-25000">
                    <a:latin typeface="Times New Roman" pitchFamily="18" charset="0"/>
                    <a:ea typeface="Gulim" pitchFamily="34" charset="-127"/>
                  </a:endParaRPr>
                </a:p>
              </p:txBody>
            </p:sp>
          </p:grpSp>
        </p:grpSp>
        <p:cxnSp>
          <p:nvCxnSpPr>
            <p:cNvPr id="377" name="Straight Connector 376"/>
            <p:cNvCxnSpPr/>
            <p:nvPr/>
          </p:nvCxnSpPr>
          <p:spPr bwMode="auto">
            <a:xfrm>
              <a:off x="6347819" y="1495132"/>
              <a:ext cx="210042" cy="0"/>
            </a:xfrm>
            <a:prstGeom prst="line">
              <a:avLst/>
            </a:prstGeom>
            <a:noFill/>
            <a:ln w="28575" cap="flat" cmpd="sng" algn="ctr">
              <a:solidFill>
                <a:schemeClr val="tx1"/>
              </a:solidFill>
              <a:prstDash val="solid"/>
              <a:round/>
              <a:headEnd type="none" w="med" len="med"/>
              <a:tailEnd type="none" w="med" len="med"/>
            </a:ln>
            <a:effectLst/>
          </p:spPr>
        </p:cxnSp>
        <p:sp>
          <p:nvSpPr>
            <p:cNvPr id="378" name="TextBox 377"/>
            <p:cNvSpPr txBox="1"/>
            <p:nvPr/>
          </p:nvSpPr>
          <p:spPr>
            <a:xfrm>
              <a:off x="6561246" y="1348310"/>
              <a:ext cx="1282722" cy="338554"/>
            </a:xfrm>
            <a:prstGeom prst="rect">
              <a:avLst/>
            </a:prstGeom>
            <a:noFill/>
          </p:spPr>
          <p:txBody>
            <a:bodyPr wrap="none" rtlCol="0">
              <a:spAutoFit/>
            </a:bodyPr>
            <a:lstStyle/>
            <a:p>
              <a:r>
                <a:rPr lang="en-US" sz="1600" dirty="0" smtClean="0"/>
                <a:t>measurement</a:t>
              </a:r>
              <a:endParaRPr lang="en-US" sz="1600" dirty="0"/>
            </a:p>
          </p:txBody>
        </p:sp>
        <p:cxnSp>
          <p:nvCxnSpPr>
            <p:cNvPr id="379" name="Straight Connector 378"/>
            <p:cNvCxnSpPr/>
            <p:nvPr/>
          </p:nvCxnSpPr>
          <p:spPr bwMode="auto">
            <a:xfrm>
              <a:off x="6344771" y="1684108"/>
              <a:ext cx="210042" cy="0"/>
            </a:xfrm>
            <a:prstGeom prst="line">
              <a:avLst/>
            </a:prstGeom>
            <a:noFill/>
            <a:ln w="28575" cap="flat" cmpd="sng" algn="ctr">
              <a:solidFill>
                <a:srgbClr val="0033CC"/>
              </a:solidFill>
              <a:prstDash val="solid"/>
              <a:round/>
              <a:headEnd type="none" w="med" len="med"/>
              <a:tailEnd type="none" w="med" len="med"/>
            </a:ln>
            <a:effectLst/>
          </p:spPr>
        </p:cxnSp>
        <p:sp>
          <p:nvSpPr>
            <p:cNvPr id="380" name="TextBox 379"/>
            <p:cNvSpPr txBox="1"/>
            <p:nvPr/>
          </p:nvSpPr>
          <p:spPr>
            <a:xfrm>
              <a:off x="6559550" y="1537286"/>
              <a:ext cx="1042273" cy="338554"/>
            </a:xfrm>
            <a:prstGeom prst="rect">
              <a:avLst/>
            </a:prstGeom>
            <a:noFill/>
          </p:spPr>
          <p:txBody>
            <a:bodyPr wrap="none" rtlCol="0">
              <a:spAutoFit/>
            </a:bodyPr>
            <a:lstStyle/>
            <a:p>
              <a:pPr algn="l"/>
              <a:r>
                <a:rPr lang="en-US" sz="1600" dirty="0" smtClean="0"/>
                <a:t>Eq. circuit</a:t>
              </a:r>
              <a:endParaRPr lang="en-US" sz="1600" dirty="0"/>
            </a:p>
          </p:txBody>
        </p:sp>
        <p:sp>
          <p:nvSpPr>
            <p:cNvPr id="3" name="TextBox 2"/>
            <p:cNvSpPr txBox="1"/>
            <p:nvPr/>
          </p:nvSpPr>
          <p:spPr>
            <a:xfrm>
              <a:off x="6231425" y="1988904"/>
              <a:ext cx="1428596" cy="369332"/>
            </a:xfrm>
            <a:prstGeom prst="rect">
              <a:avLst/>
            </a:prstGeom>
            <a:noFill/>
          </p:spPr>
          <p:txBody>
            <a:bodyPr wrap="none" rtlCol="0">
              <a:spAutoFit/>
            </a:bodyPr>
            <a:lstStyle/>
            <a:p>
              <a:r>
                <a:rPr lang="en-US" sz="1800" dirty="0" smtClean="0"/>
                <a:t>28 layer PCB</a:t>
              </a:r>
              <a:endParaRPr lang="en-US" sz="1800" dirty="0"/>
            </a:p>
          </p:txBody>
        </p:sp>
      </p:grpSp>
      <p:grpSp>
        <p:nvGrpSpPr>
          <p:cNvPr id="6" name="Group 5"/>
          <p:cNvGrpSpPr/>
          <p:nvPr/>
        </p:nvGrpSpPr>
        <p:grpSpPr>
          <a:xfrm>
            <a:off x="4205934" y="1336877"/>
            <a:ext cx="4010720" cy="2558924"/>
            <a:chOff x="-184042" y="4399497"/>
            <a:chExt cx="3620174" cy="2469178"/>
          </a:xfrm>
        </p:grpSpPr>
        <p:pic>
          <p:nvPicPr>
            <p:cNvPr id="131" name="Picture 130"/>
            <p:cNvPicPr>
              <a:picLocks noChangeAspect="1"/>
            </p:cNvPicPr>
            <p:nvPr/>
          </p:nvPicPr>
          <p:blipFill>
            <a:blip r:embed="rId4"/>
            <a:stretch>
              <a:fillRect/>
            </a:stretch>
          </p:blipFill>
          <p:spPr>
            <a:xfrm>
              <a:off x="-184042" y="4399497"/>
              <a:ext cx="3620174" cy="2469178"/>
            </a:xfrm>
            <a:prstGeom prst="rect">
              <a:avLst/>
            </a:prstGeom>
          </p:spPr>
        </p:pic>
        <p:sp>
          <p:nvSpPr>
            <p:cNvPr id="376" name="TextBox 375"/>
            <p:cNvSpPr txBox="1"/>
            <p:nvPr/>
          </p:nvSpPr>
          <p:spPr>
            <a:xfrm>
              <a:off x="1504825" y="5765465"/>
              <a:ext cx="1313180" cy="369332"/>
            </a:xfrm>
            <a:prstGeom prst="rect">
              <a:avLst/>
            </a:prstGeom>
            <a:noFill/>
          </p:spPr>
          <p:txBody>
            <a:bodyPr wrap="none" rtlCol="0">
              <a:spAutoFit/>
            </a:bodyPr>
            <a:lstStyle/>
            <a:p>
              <a:r>
                <a:rPr lang="en-US" sz="1800" dirty="0"/>
                <a:t>6</a:t>
              </a:r>
              <a:r>
                <a:rPr lang="en-US" sz="1800" dirty="0" smtClean="0"/>
                <a:t> layer PCB</a:t>
              </a:r>
              <a:endParaRPr lang="en-US" sz="1800" dirty="0"/>
            </a:p>
          </p:txBody>
        </p:sp>
      </p:grpSp>
      <p:grpSp>
        <p:nvGrpSpPr>
          <p:cNvPr id="14" name="Group 13"/>
          <p:cNvGrpSpPr/>
          <p:nvPr/>
        </p:nvGrpSpPr>
        <p:grpSpPr>
          <a:xfrm>
            <a:off x="3821977" y="4043531"/>
            <a:ext cx="5098736" cy="2770313"/>
            <a:chOff x="3776494" y="3809463"/>
            <a:chExt cx="5098736" cy="2770313"/>
          </a:xfrm>
        </p:grpSpPr>
        <p:pic>
          <p:nvPicPr>
            <p:cNvPr id="5" name="Picture 4"/>
            <p:cNvPicPr>
              <a:picLocks noChangeAspect="1"/>
            </p:cNvPicPr>
            <p:nvPr/>
          </p:nvPicPr>
          <p:blipFill>
            <a:blip r:embed="rId5"/>
            <a:stretch>
              <a:fillRect/>
            </a:stretch>
          </p:blipFill>
          <p:spPr>
            <a:xfrm>
              <a:off x="3776494" y="3809463"/>
              <a:ext cx="5098736" cy="2770313"/>
            </a:xfrm>
            <a:prstGeom prst="rect">
              <a:avLst/>
            </a:prstGeom>
          </p:spPr>
        </p:pic>
        <p:sp>
          <p:nvSpPr>
            <p:cNvPr id="8" name="TextBox 7"/>
            <p:cNvSpPr txBox="1"/>
            <p:nvPr/>
          </p:nvSpPr>
          <p:spPr>
            <a:xfrm>
              <a:off x="5059228" y="5704764"/>
              <a:ext cx="595035" cy="307777"/>
            </a:xfrm>
            <a:prstGeom prst="rect">
              <a:avLst/>
            </a:prstGeom>
            <a:noFill/>
          </p:spPr>
          <p:txBody>
            <a:bodyPr wrap="none" rtlCol="0">
              <a:spAutoFit/>
            </a:bodyPr>
            <a:lstStyle/>
            <a:p>
              <a:r>
                <a:rPr lang="en-US" sz="1400" dirty="0" smtClean="0"/>
                <a:t>VRM</a:t>
              </a:r>
              <a:endParaRPr lang="en-US" sz="1400" dirty="0"/>
            </a:p>
          </p:txBody>
        </p:sp>
        <p:sp>
          <p:nvSpPr>
            <p:cNvPr id="381" name="TextBox 380"/>
            <p:cNvSpPr txBox="1"/>
            <p:nvPr/>
          </p:nvSpPr>
          <p:spPr>
            <a:xfrm>
              <a:off x="5931221" y="5261212"/>
              <a:ext cx="675185" cy="523220"/>
            </a:xfrm>
            <a:prstGeom prst="rect">
              <a:avLst/>
            </a:prstGeom>
            <a:noFill/>
          </p:spPr>
          <p:txBody>
            <a:bodyPr wrap="none" rtlCol="0">
              <a:spAutoFit/>
            </a:bodyPr>
            <a:lstStyle/>
            <a:p>
              <a:pPr>
                <a:spcBef>
                  <a:spcPts val="0"/>
                </a:spcBef>
              </a:pPr>
              <a:r>
                <a:rPr lang="en-US" sz="1400" dirty="0" smtClean="0"/>
                <a:t>bulk</a:t>
              </a:r>
            </a:p>
            <a:p>
              <a:pPr>
                <a:spcBef>
                  <a:spcPts val="0"/>
                </a:spcBef>
              </a:pPr>
              <a:r>
                <a:rPr lang="en-US" sz="1400" dirty="0" err="1" smtClean="0"/>
                <a:t>decaps</a:t>
              </a:r>
              <a:endParaRPr lang="en-US" sz="1400" dirty="0"/>
            </a:p>
          </p:txBody>
        </p:sp>
        <p:sp>
          <p:nvSpPr>
            <p:cNvPr id="382" name="TextBox 381"/>
            <p:cNvSpPr txBox="1"/>
            <p:nvPr/>
          </p:nvSpPr>
          <p:spPr>
            <a:xfrm>
              <a:off x="6479407" y="4874054"/>
              <a:ext cx="1079142" cy="523220"/>
            </a:xfrm>
            <a:prstGeom prst="rect">
              <a:avLst/>
            </a:prstGeom>
            <a:noFill/>
          </p:spPr>
          <p:txBody>
            <a:bodyPr wrap="none" rtlCol="0">
              <a:spAutoFit/>
            </a:bodyPr>
            <a:lstStyle/>
            <a:p>
              <a:pPr>
                <a:spcBef>
                  <a:spcPts val="0"/>
                </a:spcBef>
              </a:pPr>
              <a:r>
                <a:rPr lang="en-US" sz="1400" dirty="0" smtClean="0"/>
                <a:t>0402 </a:t>
              </a:r>
              <a:r>
                <a:rPr lang="en-US" sz="1400" dirty="0" err="1" smtClean="0"/>
                <a:t>decaps</a:t>
              </a:r>
              <a:endParaRPr lang="en-US" sz="1400" dirty="0" smtClean="0"/>
            </a:p>
            <a:p>
              <a:pPr>
                <a:spcBef>
                  <a:spcPts val="0"/>
                </a:spcBef>
              </a:pPr>
              <a:r>
                <a:rPr lang="en-US" sz="1400" dirty="0" smtClean="0"/>
                <a:t> under IC</a:t>
              </a:r>
              <a:endParaRPr lang="en-US" sz="1400" dirty="0"/>
            </a:p>
          </p:txBody>
        </p:sp>
        <p:cxnSp>
          <p:nvCxnSpPr>
            <p:cNvPr id="10" name="Straight Arrow Connector 9"/>
            <p:cNvCxnSpPr/>
            <p:nvPr/>
          </p:nvCxnSpPr>
          <p:spPr bwMode="auto">
            <a:xfrm>
              <a:off x="7047929" y="5296212"/>
              <a:ext cx="0" cy="189497"/>
            </a:xfrm>
            <a:prstGeom prst="straightConnector1">
              <a:avLst/>
            </a:prstGeom>
            <a:noFill/>
            <a:ln w="9525" cap="flat" cmpd="sng" algn="ctr">
              <a:solidFill>
                <a:schemeClr val="tx1"/>
              </a:solidFill>
              <a:prstDash val="solid"/>
              <a:round/>
              <a:headEnd type="none" w="med" len="med"/>
              <a:tailEnd type="triangle"/>
            </a:ln>
            <a:effectLst/>
          </p:spPr>
        </p:cxnSp>
        <p:sp>
          <p:nvSpPr>
            <p:cNvPr id="13" name="Left Brace 12"/>
            <p:cNvSpPr/>
            <p:nvPr/>
          </p:nvSpPr>
          <p:spPr bwMode="auto">
            <a:xfrm rot="5400000">
              <a:off x="6917572" y="5200945"/>
              <a:ext cx="264548" cy="834077"/>
            </a:xfrm>
            <a:prstGeom prst="leftBrac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sp>
        <p:nvSpPr>
          <p:cNvPr id="383" name="TextBox 382"/>
          <p:cNvSpPr txBox="1"/>
          <p:nvPr/>
        </p:nvSpPr>
        <p:spPr>
          <a:xfrm>
            <a:off x="1253532" y="4825287"/>
            <a:ext cx="1428596" cy="369332"/>
          </a:xfrm>
          <a:prstGeom prst="rect">
            <a:avLst/>
          </a:prstGeom>
          <a:noFill/>
        </p:spPr>
        <p:txBody>
          <a:bodyPr wrap="none" rtlCol="0">
            <a:spAutoFit/>
          </a:bodyPr>
          <a:lstStyle/>
          <a:p>
            <a:r>
              <a:rPr lang="en-US" sz="1800" dirty="0" smtClean="0"/>
              <a:t>44 layer PCB</a:t>
            </a:r>
            <a:endParaRPr lang="en-US" sz="1800" dirty="0"/>
          </a:p>
        </p:txBody>
      </p:sp>
      <p:sp>
        <p:nvSpPr>
          <p:cNvPr id="384" name="TextBox 383"/>
          <p:cNvSpPr txBox="1"/>
          <p:nvPr/>
        </p:nvSpPr>
        <p:spPr>
          <a:xfrm>
            <a:off x="5937591" y="4351632"/>
            <a:ext cx="1428596" cy="369332"/>
          </a:xfrm>
          <a:prstGeom prst="rect">
            <a:avLst/>
          </a:prstGeom>
          <a:noFill/>
        </p:spPr>
        <p:txBody>
          <a:bodyPr wrap="none" rtlCol="0">
            <a:spAutoFit/>
          </a:bodyPr>
          <a:lstStyle/>
          <a:p>
            <a:r>
              <a:rPr lang="en-US" sz="1800" dirty="0" smtClean="0"/>
              <a:t>18 layer PCB</a:t>
            </a:r>
            <a:endParaRPr lang="en-US" sz="1800" dirty="0"/>
          </a:p>
        </p:txBody>
      </p:sp>
      <p:cxnSp>
        <p:nvCxnSpPr>
          <p:cNvPr id="9" name="Straight Connector 8"/>
          <p:cNvCxnSpPr/>
          <p:nvPr/>
        </p:nvCxnSpPr>
        <p:spPr bwMode="auto">
          <a:xfrm flipV="1">
            <a:off x="2069843" y="1066234"/>
            <a:ext cx="1742935" cy="1795461"/>
          </a:xfrm>
          <a:prstGeom prst="line">
            <a:avLst/>
          </a:prstGeom>
          <a:noFill/>
          <a:ln w="28575" cap="flat" cmpd="sng" algn="ctr">
            <a:solidFill>
              <a:srgbClr val="00B0F0"/>
            </a:solidFill>
            <a:prstDash val="sysDot"/>
            <a:round/>
            <a:headEnd type="none" w="med" len="med"/>
            <a:tailEnd type="none" w="med" len="med"/>
          </a:ln>
          <a:effectLst/>
        </p:spPr>
      </p:cxnSp>
      <p:grpSp>
        <p:nvGrpSpPr>
          <p:cNvPr id="12" name="Group 11"/>
          <p:cNvGrpSpPr/>
          <p:nvPr/>
        </p:nvGrpSpPr>
        <p:grpSpPr>
          <a:xfrm>
            <a:off x="3584543" y="1015681"/>
            <a:ext cx="868229" cy="376237"/>
            <a:chOff x="3233676" y="3484563"/>
            <a:chExt cx="868229" cy="376237"/>
          </a:xfrm>
        </p:grpSpPr>
        <p:sp>
          <p:nvSpPr>
            <p:cNvPr id="385" name="Rectangle 384"/>
            <p:cNvSpPr/>
            <p:nvPr/>
          </p:nvSpPr>
          <p:spPr>
            <a:xfrm>
              <a:off x="3233676" y="3520431"/>
              <a:ext cx="868229" cy="289569"/>
            </a:xfrm>
            <a:prstGeom prst="rect">
              <a:avLst/>
            </a:prstGeom>
            <a:solidFill>
              <a:srgbClr val="0070C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86" name="Object 12"/>
            <p:cNvGraphicFramePr>
              <a:graphicFrameLocks noChangeAspect="1"/>
            </p:cNvGraphicFramePr>
            <p:nvPr>
              <p:extLst>
                <p:ext uri="{D42A27DB-BD31-4B8C-83A1-F6EECF244321}">
                  <p14:modId xmlns:p14="http://schemas.microsoft.com/office/powerpoint/2010/main" val="709069162"/>
                </p:ext>
              </p:extLst>
            </p:nvPr>
          </p:nvGraphicFramePr>
          <p:xfrm>
            <a:off x="3387725" y="3484563"/>
            <a:ext cx="692150" cy="376237"/>
          </p:xfrm>
          <a:graphic>
            <a:graphicData uri="http://schemas.openxmlformats.org/presentationml/2006/ole">
              <mc:AlternateContent xmlns:mc="http://schemas.openxmlformats.org/markup-compatibility/2006">
                <mc:Choice xmlns:v="urn:schemas-microsoft-com:vml" Requires="v">
                  <p:oleObj spid="_x0000_s1887326" name="Equation" r:id="rId6" imgW="431640" imgH="228600" progId="Equation.DSMT4">
                    <p:embed/>
                  </p:oleObj>
                </mc:Choice>
                <mc:Fallback>
                  <p:oleObj name="Equation" r:id="rId6" imgW="431640" imgH="228600" progId="Equation.DSMT4">
                    <p:embed/>
                    <p:pic>
                      <p:nvPicPr>
                        <p:cNvPr id="17" name="Object 12"/>
                        <p:cNvPicPr>
                          <a:picLocks noChangeAspect="1" noChangeArrowheads="1"/>
                        </p:cNvPicPr>
                        <p:nvPr/>
                      </p:nvPicPr>
                      <p:blipFill>
                        <a:blip r:embed="rId7"/>
                        <a:srcRect/>
                        <a:stretch>
                          <a:fillRect/>
                        </a:stretch>
                      </p:blipFill>
                      <p:spPr bwMode="auto">
                        <a:xfrm>
                          <a:off x="3387725" y="3484563"/>
                          <a:ext cx="69215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87" name="Straight Connector 386"/>
          <p:cNvCxnSpPr/>
          <p:nvPr/>
        </p:nvCxnSpPr>
        <p:spPr bwMode="auto">
          <a:xfrm flipV="1">
            <a:off x="2702156" y="4072717"/>
            <a:ext cx="1210625" cy="1238323"/>
          </a:xfrm>
          <a:prstGeom prst="line">
            <a:avLst/>
          </a:prstGeom>
          <a:noFill/>
          <a:ln w="28575" cap="flat" cmpd="sng" algn="ctr">
            <a:solidFill>
              <a:srgbClr val="00B0F0"/>
            </a:solidFill>
            <a:prstDash val="sysDot"/>
            <a:round/>
            <a:headEnd type="none" w="med" len="med"/>
            <a:tailEnd type="none" w="med" len="med"/>
          </a:ln>
          <a:effectLst/>
        </p:spPr>
      </p:cxnSp>
      <p:grpSp>
        <p:nvGrpSpPr>
          <p:cNvPr id="388" name="Group 387"/>
          <p:cNvGrpSpPr/>
          <p:nvPr/>
        </p:nvGrpSpPr>
        <p:grpSpPr>
          <a:xfrm>
            <a:off x="3290440" y="4770914"/>
            <a:ext cx="868229" cy="376237"/>
            <a:chOff x="3233676" y="3484563"/>
            <a:chExt cx="868229" cy="376237"/>
          </a:xfrm>
        </p:grpSpPr>
        <p:sp>
          <p:nvSpPr>
            <p:cNvPr id="389" name="Rectangle 388"/>
            <p:cNvSpPr/>
            <p:nvPr/>
          </p:nvSpPr>
          <p:spPr>
            <a:xfrm>
              <a:off x="3233676" y="3520431"/>
              <a:ext cx="868229" cy="289569"/>
            </a:xfrm>
            <a:prstGeom prst="rect">
              <a:avLst/>
            </a:prstGeom>
            <a:solidFill>
              <a:srgbClr val="0070C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90" name="Object 12"/>
            <p:cNvGraphicFramePr>
              <a:graphicFrameLocks noChangeAspect="1"/>
            </p:cNvGraphicFramePr>
            <p:nvPr>
              <p:extLst>
                <p:ext uri="{D42A27DB-BD31-4B8C-83A1-F6EECF244321}">
                  <p14:modId xmlns:p14="http://schemas.microsoft.com/office/powerpoint/2010/main" val="3434770019"/>
                </p:ext>
              </p:extLst>
            </p:nvPr>
          </p:nvGraphicFramePr>
          <p:xfrm>
            <a:off x="3387725" y="3484563"/>
            <a:ext cx="692150" cy="376237"/>
          </p:xfrm>
          <a:graphic>
            <a:graphicData uri="http://schemas.openxmlformats.org/presentationml/2006/ole">
              <mc:AlternateContent xmlns:mc="http://schemas.openxmlformats.org/markup-compatibility/2006">
                <mc:Choice xmlns:v="urn:schemas-microsoft-com:vml" Requires="v">
                  <p:oleObj spid="_x0000_s1887327" name="Equation" r:id="rId6" imgW="431640" imgH="228600" progId="Equation.DSMT4">
                    <p:embed/>
                  </p:oleObj>
                </mc:Choice>
                <mc:Fallback>
                  <p:oleObj name="Equation" r:id="rId6" imgW="431640" imgH="228600" progId="Equation.DSMT4">
                    <p:embed/>
                    <p:pic>
                      <p:nvPicPr>
                        <p:cNvPr id="386" name="Object 12"/>
                        <p:cNvPicPr>
                          <a:picLocks noChangeAspect="1" noChangeArrowheads="1"/>
                        </p:cNvPicPr>
                        <p:nvPr/>
                      </p:nvPicPr>
                      <p:blipFill>
                        <a:blip r:embed="rId7"/>
                        <a:srcRect/>
                        <a:stretch>
                          <a:fillRect/>
                        </a:stretch>
                      </p:blipFill>
                      <p:spPr bwMode="auto">
                        <a:xfrm>
                          <a:off x="3387725" y="3484563"/>
                          <a:ext cx="69215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91" name="Straight Connector 390"/>
          <p:cNvCxnSpPr>
            <a:endCxn id="394" idx="1"/>
          </p:cNvCxnSpPr>
          <p:nvPr/>
        </p:nvCxnSpPr>
        <p:spPr bwMode="auto">
          <a:xfrm flipV="1">
            <a:off x="5736733" y="1334084"/>
            <a:ext cx="2439592" cy="1992306"/>
          </a:xfrm>
          <a:prstGeom prst="line">
            <a:avLst/>
          </a:prstGeom>
          <a:noFill/>
          <a:ln w="28575" cap="flat" cmpd="sng" algn="ctr">
            <a:solidFill>
              <a:srgbClr val="00B0F0"/>
            </a:solidFill>
            <a:prstDash val="sysDot"/>
            <a:round/>
            <a:headEnd type="none" w="med" len="med"/>
            <a:tailEnd type="none" w="med" len="med"/>
          </a:ln>
          <a:effectLst/>
        </p:spPr>
      </p:cxnSp>
      <p:grpSp>
        <p:nvGrpSpPr>
          <p:cNvPr id="392" name="Group 391"/>
          <p:cNvGrpSpPr/>
          <p:nvPr/>
        </p:nvGrpSpPr>
        <p:grpSpPr>
          <a:xfrm>
            <a:off x="8022276" y="1145966"/>
            <a:ext cx="868229" cy="376237"/>
            <a:chOff x="3233676" y="3484563"/>
            <a:chExt cx="868229" cy="376237"/>
          </a:xfrm>
        </p:grpSpPr>
        <p:sp>
          <p:nvSpPr>
            <p:cNvPr id="393" name="Rectangle 392"/>
            <p:cNvSpPr/>
            <p:nvPr/>
          </p:nvSpPr>
          <p:spPr>
            <a:xfrm>
              <a:off x="3233676" y="3520431"/>
              <a:ext cx="868229" cy="289569"/>
            </a:xfrm>
            <a:prstGeom prst="rect">
              <a:avLst/>
            </a:prstGeom>
            <a:solidFill>
              <a:srgbClr val="0070C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94" name="Object 12"/>
            <p:cNvGraphicFramePr>
              <a:graphicFrameLocks noChangeAspect="1"/>
            </p:cNvGraphicFramePr>
            <p:nvPr>
              <p:extLst>
                <p:ext uri="{D42A27DB-BD31-4B8C-83A1-F6EECF244321}">
                  <p14:modId xmlns:p14="http://schemas.microsoft.com/office/powerpoint/2010/main" val="3434770019"/>
                </p:ext>
              </p:extLst>
            </p:nvPr>
          </p:nvGraphicFramePr>
          <p:xfrm>
            <a:off x="3387725" y="3484563"/>
            <a:ext cx="692150" cy="376237"/>
          </p:xfrm>
          <a:graphic>
            <a:graphicData uri="http://schemas.openxmlformats.org/presentationml/2006/ole">
              <mc:AlternateContent xmlns:mc="http://schemas.openxmlformats.org/markup-compatibility/2006">
                <mc:Choice xmlns:v="urn:schemas-microsoft-com:vml" Requires="v">
                  <p:oleObj spid="_x0000_s1887328" name="Equation" r:id="rId6" imgW="431640" imgH="228600" progId="Equation.DSMT4">
                    <p:embed/>
                  </p:oleObj>
                </mc:Choice>
                <mc:Fallback>
                  <p:oleObj name="Equation" r:id="rId6" imgW="431640" imgH="228600" progId="Equation.DSMT4">
                    <p:embed/>
                    <p:pic>
                      <p:nvPicPr>
                        <p:cNvPr id="386" name="Object 12"/>
                        <p:cNvPicPr>
                          <a:picLocks noChangeAspect="1" noChangeArrowheads="1"/>
                        </p:cNvPicPr>
                        <p:nvPr/>
                      </p:nvPicPr>
                      <p:blipFill>
                        <a:blip r:embed="rId7"/>
                        <a:srcRect/>
                        <a:stretch>
                          <a:fillRect/>
                        </a:stretch>
                      </p:blipFill>
                      <p:spPr bwMode="auto">
                        <a:xfrm>
                          <a:off x="3387725" y="3484563"/>
                          <a:ext cx="69215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395" name="Straight Connector 394"/>
          <p:cNvCxnSpPr/>
          <p:nvPr/>
        </p:nvCxnSpPr>
        <p:spPr bwMode="auto">
          <a:xfrm flipV="1">
            <a:off x="7742449" y="5147151"/>
            <a:ext cx="1019212" cy="871350"/>
          </a:xfrm>
          <a:prstGeom prst="line">
            <a:avLst/>
          </a:prstGeom>
          <a:noFill/>
          <a:ln w="28575" cap="flat" cmpd="sng" algn="ctr">
            <a:solidFill>
              <a:srgbClr val="00B0F0"/>
            </a:solidFill>
            <a:prstDash val="sysDot"/>
            <a:round/>
            <a:headEnd type="none" w="med" len="med"/>
            <a:tailEnd type="none" w="med" len="med"/>
          </a:ln>
          <a:effectLst/>
        </p:spPr>
      </p:cxnSp>
      <p:grpSp>
        <p:nvGrpSpPr>
          <p:cNvPr id="396" name="Group 395"/>
          <p:cNvGrpSpPr/>
          <p:nvPr/>
        </p:nvGrpSpPr>
        <p:grpSpPr>
          <a:xfrm>
            <a:off x="8216654" y="5643211"/>
            <a:ext cx="868229" cy="376237"/>
            <a:chOff x="3233676" y="3484563"/>
            <a:chExt cx="868229" cy="376237"/>
          </a:xfrm>
        </p:grpSpPr>
        <p:sp>
          <p:nvSpPr>
            <p:cNvPr id="397" name="Rectangle 396"/>
            <p:cNvSpPr/>
            <p:nvPr/>
          </p:nvSpPr>
          <p:spPr>
            <a:xfrm>
              <a:off x="3233676" y="3520431"/>
              <a:ext cx="868229" cy="289569"/>
            </a:xfrm>
            <a:prstGeom prst="rect">
              <a:avLst/>
            </a:prstGeom>
            <a:solidFill>
              <a:srgbClr val="0070C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98" name="Object 12"/>
            <p:cNvGraphicFramePr>
              <a:graphicFrameLocks noChangeAspect="1"/>
            </p:cNvGraphicFramePr>
            <p:nvPr>
              <p:extLst>
                <p:ext uri="{D42A27DB-BD31-4B8C-83A1-F6EECF244321}">
                  <p14:modId xmlns:p14="http://schemas.microsoft.com/office/powerpoint/2010/main" val="3434770019"/>
                </p:ext>
              </p:extLst>
            </p:nvPr>
          </p:nvGraphicFramePr>
          <p:xfrm>
            <a:off x="3387725" y="3484563"/>
            <a:ext cx="692150" cy="376237"/>
          </p:xfrm>
          <a:graphic>
            <a:graphicData uri="http://schemas.openxmlformats.org/presentationml/2006/ole">
              <mc:AlternateContent xmlns:mc="http://schemas.openxmlformats.org/markup-compatibility/2006">
                <mc:Choice xmlns:v="urn:schemas-microsoft-com:vml" Requires="v">
                  <p:oleObj spid="_x0000_s1887329" name="Equation" r:id="rId6" imgW="431640" imgH="228600" progId="Equation.DSMT4">
                    <p:embed/>
                  </p:oleObj>
                </mc:Choice>
                <mc:Fallback>
                  <p:oleObj name="Equation" r:id="rId6" imgW="431640" imgH="228600" progId="Equation.DSMT4">
                    <p:embed/>
                    <p:pic>
                      <p:nvPicPr>
                        <p:cNvPr id="386" name="Object 12"/>
                        <p:cNvPicPr>
                          <a:picLocks noChangeAspect="1" noChangeArrowheads="1"/>
                        </p:cNvPicPr>
                        <p:nvPr/>
                      </p:nvPicPr>
                      <p:blipFill>
                        <a:blip r:embed="rId7"/>
                        <a:srcRect/>
                        <a:stretch>
                          <a:fillRect/>
                        </a:stretch>
                      </p:blipFill>
                      <p:spPr bwMode="auto">
                        <a:xfrm>
                          <a:off x="3387725" y="3484563"/>
                          <a:ext cx="69215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spTree>
    <p:extLst>
      <p:ext uri="{BB962C8B-B14F-4D97-AF65-F5344CB8AC3E}">
        <p14:creationId xmlns:p14="http://schemas.microsoft.com/office/powerpoint/2010/main" val="137976980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
            </a:r>
            <a:r>
              <a:rPr lang="en-US" baseline="-25000" dirty="0" smtClean="0"/>
              <a:t>PCB IC </a:t>
            </a:r>
            <a:r>
              <a:rPr lang="en-US" dirty="0" smtClean="0"/>
              <a:t>Physical Limit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9161"/>
            <a:ext cx="7332631" cy="3987118"/>
          </a:xfrm>
          <a:prstGeom prst="rect">
            <a:avLst/>
          </a:prstGeom>
        </p:spPr>
      </p:pic>
      <p:sp>
        <p:nvSpPr>
          <p:cNvPr id="4" name="TextBox 3"/>
          <p:cNvSpPr txBox="1"/>
          <p:nvPr/>
        </p:nvSpPr>
        <p:spPr>
          <a:xfrm>
            <a:off x="96167" y="796411"/>
            <a:ext cx="8782494" cy="769441"/>
          </a:xfrm>
          <a:prstGeom prst="rect">
            <a:avLst/>
          </a:prstGeom>
          <a:noFill/>
        </p:spPr>
        <p:txBody>
          <a:bodyPr wrap="square" rtlCol="0">
            <a:spAutoFit/>
          </a:bodyPr>
          <a:lstStyle/>
          <a:p>
            <a:pPr algn="l"/>
            <a:r>
              <a:rPr lang="en-US" dirty="0" smtClean="0"/>
              <a:t>L</a:t>
            </a:r>
            <a:r>
              <a:rPr lang="en-US" baseline="-25000" dirty="0" smtClean="0"/>
              <a:t>PCB IC </a:t>
            </a:r>
            <a:r>
              <a:rPr lang="en-US" dirty="0" smtClean="0"/>
              <a:t>is the physical limit at high frequencies when the current returns through the </a:t>
            </a:r>
            <a:r>
              <a:rPr lang="en-US" dirty="0" err="1" smtClean="0"/>
              <a:t>interplane</a:t>
            </a:r>
            <a:r>
              <a:rPr lang="en-US" dirty="0" smtClean="0"/>
              <a:t> capacitance of the power net area fill and return</a:t>
            </a:r>
            <a:endParaRPr lang="en-US" dirty="0"/>
          </a:p>
        </p:txBody>
      </p:sp>
      <p:cxnSp>
        <p:nvCxnSpPr>
          <p:cNvPr id="7" name="Straight Connector 6"/>
          <p:cNvCxnSpPr/>
          <p:nvPr/>
        </p:nvCxnSpPr>
        <p:spPr bwMode="auto">
          <a:xfrm flipV="1">
            <a:off x="4082902" y="3498113"/>
            <a:ext cx="3476847" cy="3094073"/>
          </a:xfrm>
          <a:prstGeom prst="line">
            <a:avLst/>
          </a:prstGeom>
          <a:noFill/>
          <a:ln w="28575" cap="flat" cmpd="sng" algn="ctr">
            <a:solidFill>
              <a:srgbClr val="B4900C"/>
            </a:solidFill>
            <a:prstDash val="dash"/>
            <a:round/>
            <a:headEnd type="none" w="med" len="med"/>
            <a:tailEnd type="none" w="med" len="med"/>
          </a:ln>
          <a:effectLst/>
        </p:spPr>
      </p:cxnSp>
      <p:pic>
        <p:nvPicPr>
          <p:cNvPr id="10" name="Picture 9"/>
          <p:cNvPicPr>
            <a:picLocks noChangeAspect="1"/>
          </p:cNvPicPr>
          <p:nvPr/>
        </p:nvPicPr>
        <p:blipFill>
          <a:blip r:embed="rId3"/>
          <a:stretch>
            <a:fillRect/>
          </a:stretch>
        </p:blipFill>
        <p:spPr>
          <a:xfrm>
            <a:off x="2736970" y="1479873"/>
            <a:ext cx="4382965" cy="2193749"/>
          </a:xfrm>
          <a:prstGeom prst="rect">
            <a:avLst/>
          </a:prstGeom>
          <a:solidFill>
            <a:schemeClr val="bg1"/>
          </a:solidFill>
        </p:spPr>
      </p:pic>
      <p:cxnSp>
        <p:nvCxnSpPr>
          <p:cNvPr id="12" name="Straight Connector 11"/>
          <p:cNvCxnSpPr/>
          <p:nvPr/>
        </p:nvCxnSpPr>
        <p:spPr bwMode="auto">
          <a:xfrm flipV="1">
            <a:off x="5334045" y="1979388"/>
            <a:ext cx="22401" cy="1716074"/>
          </a:xfrm>
          <a:prstGeom prst="line">
            <a:avLst/>
          </a:prstGeom>
          <a:noFill/>
          <a:ln w="76200" cap="flat" cmpd="sng" algn="ctr">
            <a:solidFill>
              <a:srgbClr val="C00000"/>
            </a:solidFill>
            <a:prstDash val="solid"/>
            <a:round/>
            <a:headEnd type="none" w="med" len="med"/>
            <a:tailEnd type="none" w="med" len="med"/>
          </a:ln>
          <a:effectLst/>
        </p:spPr>
      </p:cxnSp>
      <p:sp>
        <p:nvSpPr>
          <p:cNvPr id="14" name="TextBox 13"/>
          <p:cNvSpPr txBox="1"/>
          <p:nvPr/>
        </p:nvSpPr>
        <p:spPr>
          <a:xfrm>
            <a:off x="5056524" y="3695462"/>
            <a:ext cx="599844" cy="430887"/>
          </a:xfrm>
          <a:prstGeom prst="rect">
            <a:avLst/>
          </a:prstGeom>
          <a:noFill/>
        </p:spPr>
        <p:txBody>
          <a:bodyPr wrap="none" rtlCol="0">
            <a:spAutoFit/>
          </a:bodyPr>
          <a:lstStyle/>
          <a:p>
            <a:r>
              <a:rPr lang="en-US" dirty="0" smtClean="0">
                <a:solidFill>
                  <a:srgbClr val="C00000"/>
                </a:solidFill>
              </a:rPr>
              <a:t>S.C</a:t>
            </a:r>
            <a:endParaRPr lang="en-US" dirty="0">
              <a:solidFill>
                <a:srgbClr val="C00000"/>
              </a:solidFill>
            </a:endParaRPr>
          </a:p>
        </p:txBody>
      </p:sp>
      <p:cxnSp>
        <p:nvCxnSpPr>
          <p:cNvPr id="8" name="Straight Connector 7"/>
          <p:cNvCxnSpPr/>
          <p:nvPr/>
        </p:nvCxnSpPr>
        <p:spPr bwMode="auto">
          <a:xfrm flipH="1">
            <a:off x="4554279" y="2256177"/>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3" name="Straight Connector 12"/>
          <p:cNvCxnSpPr/>
          <p:nvPr/>
        </p:nvCxnSpPr>
        <p:spPr bwMode="auto">
          <a:xfrm>
            <a:off x="4593265" y="2227823"/>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5" name="TextBox 14"/>
          <p:cNvSpPr txBox="1"/>
          <p:nvPr/>
        </p:nvSpPr>
        <p:spPr>
          <a:xfrm>
            <a:off x="4401234" y="3744097"/>
            <a:ext cx="646331" cy="430887"/>
          </a:xfrm>
          <a:prstGeom prst="rect">
            <a:avLst/>
          </a:prstGeom>
          <a:noFill/>
        </p:spPr>
        <p:txBody>
          <a:bodyPr wrap="none" rtlCol="0">
            <a:spAutoFit/>
          </a:bodyPr>
          <a:lstStyle/>
          <a:p>
            <a:r>
              <a:rPr lang="en-US" dirty="0">
                <a:solidFill>
                  <a:srgbClr val="0033CC"/>
                </a:solidFill>
              </a:rPr>
              <a:t>O</a:t>
            </a:r>
            <a:r>
              <a:rPr lang="en-US" dirty="0" smtClean="0">
                <a:solidFill>
                  <a:srgbClr val="0033CC"/>
                </a:solidFill>
              </a:rPr>
              <a:t>.C</a:t>
            </a:r>
            <a:endParaRPr lang="en-US" dirty="0">
              <a:solidFill>
                <a:srgbClr val="0033CC"/>
              </a:solidFill>
            </a:endParaRPr>
          </a:p>
        </p:txBody>
      </p:sp>
      <p:cxnSp>
        <p:nvCxnSpPr>
          <p:cNvPr id="16" name="Straight Connector 15"/>
          <p:cNvCxnSpPr/>
          <p:nvPr/>
        </p:nvCxnSpPr>
        <p:spPr bwMode="auto">
          <a:xfrm flipH="1">
            <a:off x="3318874" y="2217737"/>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17" name="Straight Connector 16"/>
          <p:cNvCxnSpPr/>
          <p:nvPr/>
        </p:nvCxnSpPr>
        <p:spPr bwMode="auto">
          <a:xfrm>
            <a:off x="3357860" y="2189383"/>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18" name="TextBox 17"/>
          <p:cNvSpPr txBox="1"/>
          <p:nvPr/>
        </p:nvSpPr>
        <p:spPr>
          <a:xfrm>
            <a:off x="3165829" y="3705657"/>
            <a:ext cx="646331" cy="430887"/>
          </a:xfrm>
          <a:prstGeom prst="rect">
            <a:avLst/>
          </a:prstGeom>
          <a:noFill/>
        </p:spPr>
        <p:txBody>
          <a:bodyPr wrap="none" rtlCol="0">
            <a:spAutoFit/>
          </a:bodyPr>
          <a:lstStyle/>
          <a:p>
            <a:r>
              <a:rPr lang="en-US" dirty="0">
                <a:solidFill>
                  <a:srgbClr val="0033CC"/>
                </a:solidFill>
              </a:rPr>
              <a:t>O</a:t>
            </a:r>
            <a:r>
              <a:rPr lang="en-US" dirty="0" smtClean="0">
                <a:solidFill>
                  <a:srgbClr val="0033CC"/>
                </a:solidFill>
              </a:rPr>
              <a:t>.C</a:t>
            </a:r>
            <a:endParaRPr lang="en-US" dirty="0">
              <a:solidFill>
                <a:srgbClr val="0033CC"/>
              </a:solidFill>
            </a:endParaRPr>
          </a:p>
        </p:txBody>
      </p:sp>
      <p:cxnSp>
        <p:nvCxnSpPr>
          <p:cNvPr id="19" name="Straight Connector 18"/>
          <p:cNvCxnSpPr/>
          <p:nvPr/>
        </p:nvCxnSpPr>
        <p:spPr bwMode="auto">
          <a:xfrm flipH="1">
            <a:off x="2772550" y="2228467"/>
            <a:ext cx="340242" cy="552893"/>
          </a:xfrm>
          <a:prstGeom prst="line">
            <a:avLst/>
          </a:prstGeom>
          <a:noFill/>
          <a:ln w="57150" cap="flat" cmpd="sng" algn="ctr">
            <a:solidFill>
              <a:srgbClr val="0033CC"/>
            </a:solidFill>
            <a:prstDash val="solid"/>
            <a:round/>
            <a:headEnd type="none" w="med" len="med"/>
            <a:tailEnd type="none" w="med" len="med"/>
          </a:ln>
          <a:effectLst/>
        </p:spPr>
      </p:cxnSp>
      <p:cxnSp>
        <p:nvCxnSpPr>
          <p:cNvPr id="20" name="Straight Connector 19"/>
          <p:cNvCxnSpPr/>
          <p:nvPr/>
        </p:nvCxnSpPr>
        <p:spPr bwMode="auto">
          <a:xfrm>
            <a:off x="2811536" y="2200113"/>
            <a:ext cx="301256" cy="609602"/>
          </a:xfrm>
          <a:prstGeom prst="line">
            <a:avLst/>
          </a:prstGeom>
          <a:noFill/>
          <a:ln w="57150" cap="flat" cmpd="sng" algn="ctr">
            <a:solidFill>
              <a:srgbClr val="0033CC"/>
            </a:solidFill>
            <a:prstDash val="solid"/>
            <a:round/>
            <a:headEnd type="none" w="med" len="med"/>
            <a:tailEnd type="none" w="med" len="med"/>
          </a:ln>
          <a:effectLst/>
        </p:spPr>
      </p:cxnSp>
      <p:sp>
        <p:nvSpPr>
          <p:cNvPr id="21" name="TextBox 20"/>
          <p:cNvSpPr txBox="1"/>
          <p:nvPr/>
        </p:nvSpPr>
        <p:spPr>
          <a:xfrm>
            <a:off x="2619505" y="3716387"/>
            <a:ext cx="646331" cy="430887"/>
          </a:xfrm>
          <a:prstGeom prst="rect">
            <a:avLst/>
          </a:prstGeom>
          <a:noFill/>
        </p:spPr>
        <p:txBody>
          <a:bodyPr wrap="none" rtlCol="0">
            <a:spAutoFit/>
          </a:bodyPr>
          <a:lstStyle/>
          <a:p>
            <a:r>
              <a:rPr lang="en-US" dirty="0">
                <a:solidFill>
                  <a:srgbClr val="0033CC"/>
                </a:solidFill>
              </a:rPr>
              <a:t>O</a:t>
            </a:r>
            <a:r>
              <a:rPr lang="en-US" dirty="0" smtClean="0">
                <a:solidFill>
                  <a:srgbClr val="0033CC"/>
                </a:solidFill>
              </a:rPr>
              <a:t>.C</a:t>
            </a:r>
            <a:endParaRPr lang="en-US" dirty="0">
              <a:solidFill>
                <a:srgbClr val="0033CC"/>
              </a:solidFill>
            </a:endParaRPr>
          </a:p>
        </p:txBody>
      </p:sp>
      <p:sp>
        <p:nvSpPr>
          <p:cNvPr id="9" name="TextBox 8"/>
          <p:cNvSpPr txBox="1"/>
          <p:nvPr/>
        </p:nvSpPr>
        <p:spPr>
          <a:xfrm>
            <a:off x="7055580" y="3921100"/>
            <a:ext cx="1645002" cy="461665"/>
          </a:xfrm>
          <a:prstGeom prst="rect">
            <a:avLst/>
          </a:prstGeom>
          <a:noFill/>
        </p:spPr>
        <p:txBody>
          <a:bodyPr wrap="none" rtlCol="0">
            <a:spAutoFit/>
          </a:bodyPr>
          <a:lstStyle/>
          <a:p>
            <a:r>
              <a:rPr lang="en-US" sz="2400" dirty="0" smtClean="0"/>
              <a:t>L</a:t>
            </a:r>
            <a:r>
              <a:rPr lang="en-US" sz="2400" baseline="-25000" dirty="0" smtClean="0"/>
              <a:t>PCB IC </a:t>
            </a:r>
            <a:r>
              <a:rPr lang="en-US" sz="2400" dirty="0" smtClean="0"/>
              <a:t>limit</a:t>
            </a:r>
            <a:endParaRPr lang="en-US" sz="2400" dirty="0"/>
          </a:p>
        </p:txBody>
      </p:sp>
    </p:spTree>
    <p:extLst>
      <p:ext uri="{BB962C8B-B14F-4D97-AF65-F5344CB8AC3E}">
        <p14:creationId xmlns:p14="http://schemas.microsoft.com/office/powerpoint/2010/main" val="20754032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64" name="Title 91"/>
          <p:cNvSpPr>
            <a:spLocks noGrp="1"/>
          </p:cNvSpPr>
          <p:nvPr>
            <p:ph type="title"/>
          </p:nvPr>
        </p:nvSpPr>
        <p:spPr>
          <a:xfrm>
            <a:off x="1646380" y="171503"/>
            <a:ext cx="7200900" cy="841375"/>
          </a:xfrm>
        </p:spPr>
        <p:txBody>
          <a:bodyPr/>
          <a:lstStyle/>
          <a:p>
            <a:pPr eaLnBrk="1" hangingPunct="1"/>
            <a:r>
              <a:rPr lang="en-US" dirty="0" smtClean="0"/>
              <a:t>Voltage Switching/Dynamic Current Draw Disturbances</a:t>
            </a:r>
          </a:p>
        </p:txBody>
      </p:sp>
      <p:sp>
        <p:nvSpPr>
          <p:cNvPr id="77826" name="Rectangle 2"/>
          <p:cNvSpPr>
            <a:spLocks noChangeArrowheads="1"/>
          </p:cNvSpPr>
          <p:nvPr/>
        </p:nvSpPr>
        <p:spPr bwMode="auto">
          <a:xfrm>
            <a:off x="1521453" y="4092191"/>
            <a:ext cx="863600" cy="1512888"/>
          </a:xfrm>
          <a:prstGeom prst="rect">
            <a:avLst/>
          </a:prstGeom>
          <a:solidFill>
            <a:srgbClr val="FFFF00"/>
          </a:solidFill>
          <a:ln w="9525">
            <a:solidFill>
              <a:schemeClr val="tx1"/>
            </a:solidFill>
            <a:prstDash val="dash"/>
            <a:miter lim="800000"/>
            <a:headEnd/>
            <a:tailEnd/>
          </a:ln>
        </p:spPr>
        <p:txBody>
          <a:bodyPr wrap="none" anchor="ctr"/>
          <a:lstStyle/>
          <a:p>
            <a:endParaRPr lang="en-US"/>
          </a:p>
        </p:txBody>
      </p:sp>
      <p:grpSp>
        <p:nvGrpSpPr>
          <p:cNvPr id="3" name="Group 2"/>
          <p:cNvGrpSpPr/>
          <p:nvPr/>
        </p:nvGrpSpPr>
        <p:grpSpPr>
          <a:xfrm>
            <a:off x="75067" y="1261417"/>
            <a:ext cx="4242805" cy="1874577"/>
            <a:chOff x="219040" y="2004629"/>
            <a:chExt cx="4242805" cy="1874577"/>
          </a:xfrm>
        </p:grpSpPr>
        <p:sp>
          <p:nvSpPr>
            <p:cNvPr id="77827" name="Line 4"/>
            <p:cNvSpPr>
              <a:spLocks noChangeShapeType="1"/>
            </p:cNvSpPr>
            <p:nvPr/>
          </p:nvSpPr>
          <p:spPr bwMode="auto">
            <a:xfrm>
              <a:off x="537812" y="2392991"/>
              <a:ext cx="2959100" cy="0"/>
            </a:xfrm>
            <a:prstGeom prst="line">
              <a:avLst/>
            </a:prstGeom>
            <a:noFill/>
            <a:ln w="25400">
              <a:solidFill>
                <a:schemeClr val="tx1"/>
              </a:solidFill>
              <a:prstDash val="dash"/>
              <a:round/>
              <a:headEnd/>
              <a:tailEnd/>
            </a:ln>
          </p:spPr>
          <p:txBody>
            <a:bodyPr wrap="none" lIns="66084" tIns="33041" rIns="66084" bIns="33041">
              <a:spAutoFit/>
            </a:bodyPr>
            <a:lstStyle/>
            <a:p>
              <a:endParaRPr lang="en-US"/>
            </a:p>
          </p:txBody>
        </p:sp>
        <p:sp>
          <p:nvSpPr>
            <p:cNvPr id="77828" name="Line 5"/>
            <p:cNvSpPr>
              <a:spLocks noChangeShapeType="1"/>
            </p:cNvSpPr>
            <p:nvPr/>
          </p:nvSpPr>
          <p:spPr bwMode="auto">
            <a:xfrm>
              <a:off x="487991" y="2868229"/>
              <a:ext cx="2959100" cy="0"/>
            </a:xfrm>
            <a:prstGeom prst="line">
              <a:avLst/>
            </a:prstGeom>
            <a:noFill/>
            <a:ln w="25400">
              <a:solidFill>
                <a:schemeClr val="tx1"/>
              </a:solidFill>
              <a:prstDash val="dash"/>
              <a:round/>
              <a:headEnd/>
              <a:tailEnd/>
            </a:ln>
          </p:spPr>
          <p:txBody>
            <a:bodyPr wrap="none" lIns="66084" tIns="33041" rIns="66084" bIns="33041">
              <a:spAutoFit/>
            </a:bodyPr>
            <a:lstStyle/>
            <a:p>
              <a:endParaRPr lang="en-US"/>
            </a:p>
          </p:txBody>
        </p:sp>
        <p:sp>
          <p:nvSpPr>
            <p:cNvPr id="77829" name="Freeform 6"/>
            <p:cNvSpPr>
              <a:spLocks/>
            </p:cNvSpPr>
            <p:nvPr/>
          </p:nvSpPr>
          <p:spPr bwMode="auto">
            <a:xfrm>
              <a:off x="748341" y="2004629"/>
              <a:ext cx="2316162" cy="741362"/>
            </a:xfrm>
            <a:custGeom>
              <a:avLst/>
              <a:gdLst>
                <a:gd name="T0" fmla="*/ 0 w 1605"/>
                <a:gd name="T1" fmla="*/ 2147483647 h 530"/>
                <a:gd name="T2" fmla="*/ 2147483647 w 1605"/>
                <a:gd name="T3" fmla="*/ 2147483647 h 530"/>
                <a:gd name="T4" fmla="*/ 2147483647 w 1605"/>
                <a:gd name="T5" fmla="*/ 2147483647 h 530"/>
                <a:gd name="T6" fmla="*/ 2147483647 w 1605"/>
                <a:gd name="T7" fmla="*/ 2147483647 h 530"/>
                <a:gd name="T8" fmla="*/ 2147483647 w 1605"/>
                <a:gd name="T9" fmla="*/ 2147483647 h 530"/>
                <a:gd name="T10" fmla="*/ 2147483647 w 1605"/>
                <a:gd name="T11" fmla="*/ 2147483647 h 530"/>
                <a:gd name="T12" fmla="*/ 2147483647 w 1605"/>
                <a:gd name="T13" fmla="*/ 2147483647 h 530"/>
                <a:gd name="T14" fmla="*/ 2147483647 w 1605"/>
                <a:gd name="T15" fmla="*/ 2147483647 h 530"/>
                <a:gd name="T16" fmla="*/ 2147483647 w 1605"/>
                <a:gd name="T17" fmla="*/ 2147483647 h 530"/>
                <a:gd name="T18" fmla="*/ 2147483647 w 1605"/>
                <a:gd name="T19" fmla="*/ 2147483647 h 530"/>
                <a:gd name="T20" fmla="*/ 2147483647 w 1605"/>
                <a:gd name="T21" fmla="*/ 2147483647 h 530"/>
                <a:gd name="T22" fmla="*/ 2147483647 w 1605"/>
                <a:gd name="T23" fmla="*/ 2147483647 h 530"/>
                <a:gd name="T24" fmla="*/ 2147483647 w 1605"/>
                <a:gd name="T25" fmla="*/ 2147483647 h 530"/>
                <a:gd name="T26" fmla="*/ 2147483647 w 1605"/>
                <a:gd name="T27" fmla="*/ 2147483647 h 530"/>
                <a:gd name="T28" fmla="*/ 2147483647 w 1605"/>
                <a:gd name="T29" fmla="*/ 2147483647 h 530"/>
                <a:gd name="T30" fmla="*/ 2147483647 w 1605"/>
                <a:gd name="T31" fmla="*/ 2147483647 h 530"/>
                <a:gd name="T32" fmla="*/ 2147483647 w 1605"/>
                <a:gd name="T33" fmla="*/ 2147483647 h 530"/>
                <a:gd name="T34" fmla="*/ 2147483647 w 1605"/>
                <a:gd name="T35" fmla="*/ 2147483647 h 530"/>
                <a:gd name="T36" fmla="*/ 2147483647 w 1605"/>
                <a:gd name="T37" fmla="*/ 2147483647 h 530"/>
                <a:gd name="T38" fmla="*/ 2147483647 w 1605"/>
                <a:gd name="T39" fmla="*/ 2147483647 h 530"/>
                <a:gd name="T40" fmla="*/ 2147483647 w 1605"/>
                <a:gd name="T41" fmla="*/ 2147483647 h 530"/>
                <a:gd name="T42" fmla="*/ 2147483647 w 1605"/>
                <a:gd name="T43" fmla="*/ 2147483647 h 530"/>
                <a:gd name="T44" fmla="*/ 2147483647 w 1605"/>
                <a:gd name="T45" fmla="*/ 2147483647 h 530"/>
                <a:gd name="T46" fmla="*/ 2147483647 w 1605"/>
                <a:gd name="T47" fmla="*/ 2147483647 h 530"/>
                <a:gd name="T48" fmla="*/ 2147483647 w 1605"/>
                <a:gd name="T49" fmla="*/ 2147483647 h 530"/>
                <a:gd name="T50" fmla="*/ 2147483647 w 1605"/>
                <a:gd name="T51" fmla="*/ 2147483647 h 530"/>
                <a:gd name="T52" fmla="*/ 2147483647 w 1605"/>
                <a:gd name="T53" fmla="*/ 2147483647 h 530"/>
                <a:gd name="T54" fmla="*/ 2147483647 w 1605"/>
                <a:gd name="T55" fmla="*/ 2147483647 h 530"/>
                <a:gd name="T56" fmla="*/ 2147483647 w 1605"/>
                <a:gd name="T57" fmla="*/ 2147483647 h 530"/>
                <a:gd name="T58" fmla="*/ 2147483647 w 1605"/>
                <a:gd name="T59" fmla="*/ 2147483647 h 5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5"/>
                <a:gd name="T91" fmla="*/ 0 h 530"/>
                <a:gd name="T92" fmla="*/ 1605 w 1605"/>
                <a:gd name="T93" fmla="*/ 530 h 530"/>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5" h="530">
                  <a:moveTo>
                    <a:pt x="0" y="526"/>
                  </a:moveTo>
                  <a:cubicBezTo>
                    <a:pt x="40" y="525"/>
                    <a:pt x="184" y="530"/>
                    <a:pt x="240" y="520"/>
                  </a:cubicBezTo>
                  <a:cubicBezTo>
                    <a:pt x="296" y="510"/>
                    <a:pt x="311" y="514"/>
                    <a:pt x="336" y="466"/>
                  </a:cubicBezTo>
                  <a:cubicBezTo>
                    <a:pt x="361" y="418"/>
                    <a:pt x="377" y="297"/>
                    <a:pt x="390" y="232"/>
                  </a:cubicBezTo>
                  <a:cubicBezTo>
                    <a:pt x="403" y="167"/>
                    <a:pt x="403" y="113"/>
                    <a:pt x="414" y="76"/>
                  </a:cubicBezTo>
                  <a:cubicBezTo>
                    <a:pt x="425" y="39"/>
                    <a:pt x="440" y="14"/>
                    <a:pt x="456" y="10"/>
                  </a:cubicBezTo>
                  <a:cubicBezTo>
                    <a:pt x="472" y="6"/>
                    <a:pt x="492" y="0"/>
                    <a:pt x="510" y="52"/>
                  </a:cubicBezTo>
                  <a:cubicBezTo>
                    <a:pt x="528" y="104"/>
                    <a:pt x="548" y="255"/>
                    <a:pt x="564" y="322"/>
                  </a:cubicBezTo>
                  <a:cubicBezTo>
                    <a:pt x="580" y="389"/>
                    <a:pt x="590" y="433"/>
                    <a:pt x="606" y="454"/>
                  </a:cubicBezTo>
                  <a:cubicBezTo>
                    <a:pt x="622" y="475"/>
                    <a:pt x="646" y="480"/>
                    <a:pt x="660" y="448"/>
                  </a:cubicBezTo>
                  <a:cubicBezTo>
                    <a:pt x="674" y="416"/>
                    <a:pt x="681" y="324"/>
                    <a:pt x="690" y="262"/>
                  </a:cubicBezTo>
                  <a:cubicBezTo>
                    <a:pt x="699" y="200"/>
                    <a:pt x="700" y="105"/>
                    <a:pt x="714" y="76"/>
                  </a:cubicBezTo>
                  <a:cubicBezTo>
                    <a:pt x="728" y="47"/>
                    <a:pt x="754" y="43"/>
                    <a:pt x="774" y="88"/>
                  </a:cubicBezTo>
                  <a:cubicBezTo>
                    <a:pt x="794" y="133"/>
                    <a:pt x="820" y="300"/>
                    <a:pt x="834" y="346"/>
                  </a:cubicBezTo>
                  <a:cubicBezTo>
                    <a:pt x="848" y="392"/>
                    <a:pt x="852" y="361"/>
                    <a:pt x="858" y="361"/>
                  </a:cubicBezTo>
                  <a:cubicBezTo>
                    <a:pt x="864" y="361"/>
                    <a:pt x="866" y="353"/>
                    <a:pt x="870" y="346"/>
                  </a:cubicBezTo>
                  <a:cubicBezTo>
                    <a:pt x="874" y="339"/>
                    <a:pt x="879" y="331"/>
                    <a:pt x="882" y="319"/>
                  </a:cubicBezTo>
                  <a:cubicBezTo>
                    <a:pt x="885" y="307"/>
                    <a:pt x="886" y="292"/>
                    <a:pt x="888" y="274"/>
                  </a:cubicBezTo>
                  <a:cubicBezTo>
                    <a:pt x="890" y="256"/>
                    <a:pt x="892" y="225"/>
                    <a:pt x="894" y="208"/>
                  </a:cubicBezTo>
                  <a:cubicBezTo>
                    <a:pt x="896" y="191"/>
                    <a:pt x="897" y="187"/>
                    <a:pt x="903" y="172"/>
                  </a:cubicBezTo>
                  <a:cubicBezTo>
                    <a:pt x="909" y="157"/>
                    <a:pt x="921" y="117"/>
                    <a:pt x="930" y="118"/>
                  </a:cubicBezTo>
                  <a:cubicBezTo>
                    <a:pt x="939" y="119"/>
                    <a:pt x="954" y="161"/>
                    <a:pt x="960" y="178"/>
                  </a:cubicBezTo>
                  <a:cubicBezTo>
                    <a:pt x="966" y="195"/>
                    <a:pt x="963" y="196"/>
                    <a:pt x="966" y="220"/>
                  </a:cubicBezTo>
                  <a:cubicBezTo>
                    <a:pt x="969" y="244"/>
                    <a:pt x="969" y="308"/>
                    <a:pt x="978" y="322"/>
                  </a:cubicBezTo>
                  <a:cubicBezTo>
                    <a:pt x="987" y="336"/>
                    <a:pt x="1007" y="333"/>
                    <a:pt x="1020" y="304"/>
                  </a:cubicBezTo>
                  <a:cubicBezTo>
                    <a:pt x="1033" y="275"/>
                    <a:pt x="1036" y="152"/>
                    <a:pt x="1056" y="148"/>
                  </a:cubicBezTo>
                  <a:cubicBezTo>
                    <a:pt x="1076" y="144"/>
                    <a:pt x="1111" y="271"/>
                    <a:pt x="1140" y="280"/>
                  </a:cubicBezTo>
                  <a:cubicBezTo>
                    <a:pt x="1169" y="289"/>
                    <a:pt x="1203" y="210"/>
                    <a:pt x="1230" y="202"/>
                  </a:cubicBezTo>
                  <a:cubicBezTo>
                    <a:pt x="1257" y="194"/>
                    <a:pt x="1240" y="227"/>
                    <a:pt x="1302" y="232"/>
                  </a:cubicBezTo>
                  <a:cubicBezTo>
                    <a:pt x="1364" y="237"/>
                    <a:pt x="1542" y="234"/>
                    <a:pt x="1605" y="235"/>
                  </a:cubicBezTo>
                </a:path>
              </a:pathLst>
            </a:custGeom>
            <a:noFill/>
            <a:ln w="25400">
              <a:solidFill>
                <a:schemeClr val="accent2"/>
              </a:solidFill>
              <a:round/>
              <a:headEnd/>
              <a:tailEnd type="triangle" w="sm" len="med"/>
            </a:ln>
          </p:spPr>
          <p:txBody>
            <a:bodyPr wrap="none" lIns="66084" tIns="33041" rIns="66084" bIns="33041">
              <a:spAutoFit/>
            </a:bodyPr>
            <a:lstStyle/>
            <a:p>
              <a:endParaRPr lang="en-US"/>
            </a:p>
          </p:txBody>
        </p:sp>
        <p:sp>
          <p:nvSpPr>
            <p:cNvPr id="77830" name="Text Box 7"/>
            <p:cNvSpPr txBox="1">
              <a:spLocks noChangeAspect="1" noChangeArrowheads="1"/>
            </p:cNvSpPr>
            <p:nvPr/>
          </p:nvSpPr>
          <p:spPr bwMode="auto">
            <a:xfrm>
              <a:off x="219040" y="2981482"/>
              <a:ext cx="4242805" cy="897724"/>
            </a:xfrm>
            <a:prstGeom prst="rect">
              <a:avLst/>
            </a:prstGeom>
            <a:noFill/>
            <a:ln w="9525">
              <a:noFill/>
              <a:miter lim="800000"/>
              <a:headEnd/>
              <a:tailEnd/>
            </a:ln>
          </p:spPr>
          <p:txBody>
            <a:bodyPr wrap="square" lIns="66084" tIns="33041" rIns="66084" bIns="33041">
              <a:spAutoFit/>
            </a:bodyPr>
            <a:lstStyle/>
            <a:p>
              <a:pPr algn="l" defTabSz="820738" eaLnBrk="1" hangingPunct="1">
                <a:spcBef>
                  <a:spcPct val="0"/>
                </a:spcBef>
              </a:pPr>
              <a:r>
                <a:rPr lang="en-US" sz="1800" dirty="0" smtClean="0"/>
                <a:t>Dynamic current on power net causes disturbance and can lead to faulty </a:t>
              </a:r>
              <a:r>
                <a:rPr lang="en-US" sz="1800" dirty="0"/>
                <a:t>switching, a source of jitter</a:t>
              </a:r>
              <a:r>
                <a:rPr lang="en-US" sz="1800" dirty="0" smtClean="0"/>
                <a:t>, and </a:t>
              </a:r>
              <a:r>
                <a:rPr lang="en-US" sz="1800" dirty="0"/>
                <a:t>trouble in general</a:t>
              </a:r>
            </a:p>
          </p:txBody>
        </p:sp>
        <p:sp>
          <p:nvSpPr>
            <p:cNvPr id="77831" name="Line 8"/>
            <p:cNvSpPr>
              <a:spLocks noChangeShapeType="1"/>
            </p:cNvSpPr>
            <p:nvPr/>
          </p:nvSpPr>
          <p:spPr bwMode="auto">
            <a:xfrm flipH="1" flipV="1">
              <a:off x="1619506" y="2610130"/>
              <a:ext cx="454487" cy="490289"/>
            </a:xfrm>
            <a:prstGeom prst="line">
              <a:avLst/>
            </a:prstGeom>
            <a:noFill/>
            <a:ln w="28575">
              <a:solidFill>
                <a:srgbClr val="0070C0"/>
              </a:solidFill>
              <a:prstDash val="sysDot"/>
              <a:round/>
              <a:headEnd/>
              <a:tailEnd type="triangle" w="med" len="med"/>
            </a:ln>
          </p:spPr>
          <p:txBody>
            <a:bodyPr wrap="square" lIns="66084" tIns="33041" rIns="66084" bIns="33041">
              <a:spAutoFit/>
            </a:bodyPr>
            <a:lstStyle/>
            <a:p>
              <a:endParaRPr lang="en-US"/>
            </a:p>
          </p:txBody>
        </p:sp>
        <p:sp>
          <p:nvSpPr>
            <p:cNvPr id="77832" name="Text Box 9"/>
            <p:cNvSpPr txBox="1">
              <a:spLocks noChangeAspect="1" noChangeArrowheads="1"/>
            </p:cNvSpPr>
            <p:nvPr/>
          </p:nvSpPr>
          <p:spPr bwMode="auto">
            <a:xfrm>
              <a:off x="224466" y="2201479"/>
              <a:ext cx="234950" cy="311150"/>
            </a:xfrm>
            <a:prstGeom prst="rect">
              <a:avLst/>
            </a:prstGeom>
            <a:noFill/>
            <a:ln w="9525">
              <a:noFill/>
              <a:miter lim="800000"/>
              <a:headEnd/>
              <a:tailEnd/>
            </a:ln>
          </p:spPr>
          <p:txBody>
            <a:bodyPr wrap="none" lIns="66084" tIns="33041" rIns="66084" bIns="33041">
              <a:spAutoFit/>
            </a:bodyPr>
            <a:lstStyle/>
            <a:p>
              <a:pPr algn="l" defTabSz="820738" eaLnBrk="1" hangingPunct="1">
                <a:spcBef>
                  <a:spcPct val="0"/>
                </a:spcBef>
              </a:pPr>
              <a:r>
                <a:rPr lang="en-US" sz="1600"/>
                <a:t>1</a:t>
              </a:r>
            </a:p>
          </p:txBody>
        </p:sp>
        <p:sp>
          <p:nvSpPr>
            <p:cNvPr id="77833" name="Text Box 10"/>
            <p:cNvSpPr txBox="1">
              <a:spLocks noChangeAspect="1" noChangeArrowheads="1"/>
            </p:cNvSpPr>
            <p:nvPr/>
          </p:nvSpPr>
          <p:spPr bwMode="auto">
            <a:xfrm>
              <a:off x="224466" y="2701541"/>
              <a:ext cx="234950" cy="311150"/>
            </a:xfrm>
            <a:prstGeom prst="rect">
              <a:avLst/>
            </a:prstGeom>
            <a:noFill/>
            <a:ln w="9525">
              <a:noFill/>
              <a:miter lim="800000"/>
              <a:headEnd/>
              <a:tailEnd/>
            </a:ln>
          </p:spPr>
          <p:txBody>
            <a:bodyPr wrap="none" lIns="66084" tIns="33041" rIns="66084" bIns="33041">
              <a:spAutoFit/>
            </a:bodyPr>
            <a:lstStyle/>
            <a:p>
              <a:pPr algn="l" defTabSz="820738" eaLnBrk="1" hangingPunct="1">
                <a:spcBef>
                  <a:spcPct val="0"/>
                </a:spcBef>
              </a:pPr>
              <a:r>
                <a:rPr lang="en-US" sz="1600"/>
                <a:t>0</a:t>
              </a:r>
            </a:p>
          </p:txBody>
        </p:sp>
      </p:grpSp>
      <p:sp>
        <p:nvSpPr>
          <p:cNvPr id="77834" name="Text Box 12"/>
          <p:cNvSpPr txBox="1">
            <a:spLocks noChangeArrowheads="1"/>
          </p:cNvSpPr>
          <p:nvPr/>
        </p:nvSpPr>
        <p:spPr bwMode="auto">
          <a:xfrm>
            <a:off x="5234906" y="2323394"/>
            <a:ext cx="2346325" cy="822325"/>
          </a:xfrm>
          <a:prstGeom prst="rect">
            <a:avLst/>
          </a:prstGeom>
          <a:noFill/>
          <a:ln w="9525">
            <a:noFill/>
            <a:miter lim="800000"/>
            <a:headEnd/>
            <a:tailEnd/>
          </a:ln>
        </p:spPr>
        <p:txBody>
          <a:bodyPr>
            <a:spAutoFit/>
          </a:bodyPr>
          <a:lstStyle/>
          <a:p>
            <a:pPr algn="l" eaLnBrk="1" hangingPunct="1">
              <a:spcBef>
                <a:spcPct val="0"/>
              </a:spcBef>
            </a:pPr>
            <a:r>
              <a:rPr lang="en-US" sz="2400" dirty="0">
                <a:solidFill>
                  <a:srgbClr val="FF0066"/>
                </a:solidFill>
              </a:rPr>
              <a:t>T</a:t>
            </a:r>
            <a:r>
              <a:rPr lang="en-US" sz="2400" baseline="-25000" dirty="0">
                <a:solidFill>
                  <a:srgbClr val="FF0066"/>
                </a:solidFill>
              </a:rPr>
              <a:t>1</a:t>
            </a:r>
            <a:r>
              <a:rPr lang="en-US" sz="2400" dirty="0"/>
              <a:t> and </a:t>
            </a:r>
            <a:r>
              <a:rPr lang="en-US" sz="2400" dirty="0">
                <a:solidFill>
                  <a:srgbClr val="FF0066"/>
                </a:solidFill>
              </a:rPr>
              <a:t>T</a:t>
            </a:r>
            <a:r>
              <a:rPr lang="en-US" sz="2400" baseline="-25000" dirty="0">
                <a:solidFill>
                  <a:srgbClr val="FF0066"/>
                </a:solidFill>
              </a:rPr>
              <a:t>2</a:t>
            </a:r>
            <a:r>
              <a:rPr lang="en-US" sz="2400" dirty="0"/>
              <a:t> are not simultaneous</a:t>
            </a:r>
          </a:p>
        </p:txBody>
      </p:sp>
      <p:grpSp>
        <p:nvGrpSpPr>
          <p:cNvPr id="77835" name="Group 13"/>
          <p:cNvGrpSpPr>
            <a:grpSpLocks/>
          </p:cNvGrpSpPr>
          <p:nvPr/>
        </p:nvGrpSpPr>
        <p:grpSpPr bwMode="auto">
          <a:xfrm>
            <a:off x="257803" y="3681029"/>
            <a:ext cx="4495799" cy="3027362"/>
            <a:chOff x="864" y="1883"/>
            <a:chExt cx="2832" cy="1907"/>
          </a:xfrm>
        </p:grpSpPr>
        <p:grpSp>
          <p:nvGrpSpPr>
            <p:cNvPr id="77865" name="Group 14"/>
            <p:cNvGrpSpPr>
              <a:grpSpLocks/>
            </p:cNvGrpSpPr>
            <p:nvPr/>
          </p:nvGrpSpPr>
          <p:grpSpPr bwMode="auto">
            <a:xfrm>
              <a:off x="864" y="1883"/>
              <a:ext cx="2832" cy="1907"/>
              <a:chOff x="1799" y="1588"/>
              <a:chExt cx="3116" cy="2161"/>
            </a:xfrm>
          </p:grpSpPr>
          <p:sp>
            <p:nvSpPr>
              <p:cNvPr id="77869" name="Text Box 15"/>
              <p:cNvSpPr txBox="1">
                <a:spLocks noChangeAspect="1" noChangeArrowheads="1"/>
              </p:cNvSpPr>
              <p:nvPr/>
            </p:nvSpPr>
            <p:spPr bwMode="auto">
              <a:xfrm>
                <a:off x="1827" y="3069"/>
                <a:ext cx="352" cy="200"/>
              </a:xfrm>
              <a:prstGeom prst="rect">
                <a:avLst/>
              </a:prstGeom>
              <a:noFill/>
              <a:ln w="9525">
                <a:noFill/>
                <a:miter lim="800000"/>
                <a:headEnd/>
                <a:tailEnd/>
              </a:ln>
            </p:spPr>
            <p:txBody>
              <a:bodyPr wrap="none" lIns="34516" tIns="17257" rIns="34516" bIns="17257">
                <a:spAutoFit/>
              </a:bodyPr>
              <a:lstStyle/>
              <a:p>
                <a:pPr algn="l" defTabSz="820738" eaLnBrk="1" hangingPunct="1">
                  <a:spcBef>
                    <a:spcPct val="0"/>
                  </a:spcBef>
                </a:pPr>
                <a:r>
                  <a:rPr lang="en-US" sz="1600"/>
                  <a:t>GND</a:t>
                </a:r>
              </a:p>
            </p:txBody>
          </p:sp>
          <p:sp>
            <p:nvSpPr>
              <p:cNvPr id="77870" name="Line 16"/>
              <p:cNvSpPr>
                <a:spLocks noChangeAspect="1" noChangeShapeType="1"/>
              </p:cNvSpPr>
              <p:nvPr/>
            </p:nvSpPr>
            <p:spPr bwMode="auto">
              <a:xfrm>
                <a:off x="2210" y="1723"/>
                <a:ext cx="1014" cy="0"/>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871" name="Line 17"/>
              <p:cNvSpPr>
                <a:spLocks noChangeAspect="1" noChangeShapeType="1"/>
              </p:cNvSpPr>
              <p:nvPr/>
            </p:nvSpPr>
            <p:spPr bwMode="auto">
              <a:xfrm>
                <a:off x="2892" y="1720"/>
                <a:ext cx="0" cy="544"/>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872" name="Line 18"/>
              <p:cNvSpPr>
                <a:spLocks noChangeAspect="1" noChangeShapeType="1"/>
              </p:cNvSpPr>
              <p:nvPr/>
            </p:nvSpPr>
            <p:spPr bwMode="auto">
              <a:xfrm>
                <a:off x="2892" y="2457"/>
                <a:ext cx="0" cy="241"/>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873" name="Line 19"/>
              <p:cNvSpPr>
                <a:spLocks noChangeAspect="1" noChangeShapeType="1"/>
              </p:cNvSpPr>
              <p:nvPr/>
            </p:nvSpPr>
            <p:spPr bwMode="auto">
              <a:xfrm>
                <a:off x="2892" y="2872"/>
                <a:ext cx="0" cy="331"/>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874" name="Line 20"/>
              <p:cNvSpPr>
                <a:spLocks noChangeAspect="1" noChangeShapeType="1"/>
              </p:cNvSpPr>
              <p:nvPr/>
            </p:nvSpPr>
            <p:spPr bwMode="auto">
              <a:xfrm>
                <a:off x="2892" y="2568"/>
                <a:ext cx="1598" cy="0"/>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875" name="Line 21"/>
              <p:cNvSpPr>
                <a:spLocks noChangeAspect="1" noChangeShapeType="1"/>
              </p:cNvSpPr>
              <p:nvPr/>
            </p:nvSpPr>
            <p:spPr bwMode="auto">
              <a:xfrm>
                <a:off x="4496" y="2568"/>
                <a:ext cx="0" cy="224"/>
              </a:xfrm>
              <a:prstGeom prst="line">
                <a:avLst/>
              </a:prstGeom>
              <a:noFill/>
              <a:ln w="25400">
                <a:solidFill>
                  <a:schemeClr val="tx1"/>
                </a:solidFill>
                <a:round/>
                <a:headEnd/>
                <a:tailEnd/>
              </a:ln>
            </p:spPr>
            <p:txBody>
              <a:bodyPr wrap="none" lIns="34516" tIns="17257" rIns="34516" bIns="17257">
                <a:spAutoFit/>
              </a:bodyPr>
              <a:lstStyle/>
              <a:p>
                <a:endParaRPr lang="en-US"/>
              </a:p>
            </p:txBody>
          </p:sp>
          <p:grpSp>
            <p:nvGrpSpPr>
              <p:cNvPr id="77876" name="Group 22"/>
              <p:cNvGrpSpPr>
                <a:grpSpLocks noChangeAspect="1"/>
              </p:cNvGrpSpPr>
              <p:nvPr/>
            </p:nvGrpSpPr>
            <p:grpSpPr bwMode="auto">
              <a:xfrm>
                <a:off x="4417" y="2792"/>
                <a:ext cx="163" cy="65"/>
                <a:chOff x="4316" y="1952"/>
                <a:chExt cx="116" cy="44"/>
              </a:xfrm>
            </p:grpSpPr>
            <p:sp>
              <p:nvSpPr>
                <p:cNvPr id="77911" name="Line 23"/>
                <p:cNvSpPr>
                  <a:spLocks noChangeAspect="1" noChangeShapeType="1"/>
                </p:cNvSpPr>
                <p:nvPr/>
              </p:nvSpPr>
              <p:spPr bwMode="auto">
                <a:xfrm>
                  <a:off x="4316" y="1952"/>
                  <a:ext cx="112" cy="0"/>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912" name="Line 24"/>
                <p:cNvSpPr>
                  <a:spLocks noChangeAspect="1" noChangeShapeType="1"/>
                </p:cNvSpPr>
                <p:nvPr/>
              </p:nvSpPr>
              <p:spPr bwMode="auto">
                <a:xfrm>
                  <a:off x="4320" y="1996"/>
                  <a:ext cx="112" cy="0"/>
                </a:xfrm>
                <a:prstGeom prst="line">
                  <a:avLst/>
                </a:prstGeom>
                <a:noFill/>
                <a:ln w="25400">
                  <a:solidFill>
                    <a:schemeClr val="tx1"/>
                  </a:solidFill>
                  <a:round/>
                  <a:headEnd/>
                  <a:tailEnd/>
                </a:ln>
              </p:spPr>
              <p:txBody>
                <a:bodyPr wrap="none" lIns="34516" tIns="17257" rIns="34516" bIns="17257">
                  <a:spAutoFit/>
                </a:bodyPr>
                <a:lstStyle/>
                <a:p>
                  <a:endParaRPr lang="en-US"/>
                </a:p>
              </p:txBody>
            </p:sp>
          </p:grpSp>
          <p:sp>
            <p:nvSpPr>
              <p:cNvPr id="77877" name="Line 25"/>
              <p:cNvSpPr>
                <a:spLocks noChangeAspect="1" noChangeShapeType="1"/>
              </p:cNvSpPr>
              <p:nvPr/>
            </p:nvSpPr>
            <p:spPr bwMode="auto">
              <a:xfrm>
                <a:off x="4496" y="2851"/>
                <a:ext cx="0" cy="357"/>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878" name="Line 26"/>
              <p:cNvSpPr>
                <a:spLocks noChangeAspect="1" noChangeShapeType="1"/>
              </p:cNvSpPr>
              <p:nvPr/>
            </p:nvSpPr>
            <p:spPr bwMode="auto">
              <a:xfrm>
                <a:off x="2208" y="3199"/>
                <a:ext cx="2529" cy="0"/>
              </a:xfrm>
              <a:prstGeom prst="line">
                <a:avLst/>
              </a:prstGeom>
              <a:noFill/>
              <a:ln w="25400">
                <a:solidFill>
                  <a:schemeClr val="tx1"/>
                </a:solidFill>
                <a:round/>
                <a:headEnd/>
                <a:tailEnd/>
              </a:ln>
            </p:spPr>
            <p:txBody>
              <a:bodyPr wrap="none" lIns="34516" tIns="17257" rIns="34516" bIns="17257">
                <a:spAutoFit/>
              </a:bodyPr>
              <a:lstStyle/>
              <a:p>
                <a:endParaRPr lang="en-US"/>
              </a:p>
            </p:txBody>
          </p:sp>
          <p:grpSp>
            <p:nvGrpSpPr>
              <p:cNvPr id="77879" name="Group 27"/>
              <p:cNvGrpSpPr>
                <a:grpSpLocks noChangeAspect="1"/>
              </p:cNvGrpSpPr>
              <p:nvPr/>
            </p:nvGrpSpPr>
            <p:grpSpPr bwMode="auto">
              <a:xfrm>
                <a:off x="3627" y="3205"/>
                <a:ext cx="157" cy="212"/>
                <a:chOff x="3752" y="2232"/>
                <a:chExt cx="112" cy="144"/>
              </a:xfrm>
            </p:grpSpPr>
            <p:sp>
              <p:nvSpPr>
                <p:cNvPr id="77907" name="Line 28"/>
                <p:cNvSpPr>
                  <a:spLocks noChangeAspect="1" noChangeShapeType="1"/>
                </p:cNvSpPr>
                <p:nvPr/>
              </p:nvSpPr>
              <p:spPr bwMode="auto">
                <a:xfrm>
                  <a:off x="3808" y="2232"/>
                  <a:ext cx="0" cy="92"/>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908" name="Line 29"/>
                <p:cNvSpPr>
                  <a:spLocks noChangeAspect="1" noChangeShapeType="1"/>
                </p:cNvSpPr>
                <p:nvPr/>
              </p:nvSpPr>
              <p:spPr bwMode="auto">
                <a:xfrm>
                  <a:off x="3752" y="2328"/>
                  <a:ext cx="112" cy="0"/>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909" name="Line 30"/>
                <p:cNvSpPr>
                  <a:spLocks noChangeAspect="1" noChangeShapeType="1"/>
                </p:cNvSpPr>
                <p:nvPr/>
              </p:nvSpPr>
              <p:spPr bwMode="auto">
                <a:xfrm>
                  <a:off x="3768" y="2356"/>
                  <a:ext cx="81" cy="0"/>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910" name="Line 31"/>
                <p:cNvSpPr>
                  <a:spLocks noChangeAspect="1" noChangeShapeType="1"/>
                </p:cNvSpPr>
                <p:nvPr/>
              </p:nvSpPr>
              <p:spPr bwMode="auto">
                <a:xfrm>
                  <a:off x="3780" y="2376"/>
                  <a:ext cx="58" cy="0"/>
                </a:xfrm>
                <a:prstGeom prst="line">
                  <a:avLst/>
                </a:prstGeom>
                <a:noFill/>
                <a:ln w="25400">
                  <a:solidFill>
                    <a:schemeClr val="tx1"/>
                  </a:solidFill>
                  <a:round/>
                  <a:headEnd/>
                  <a:tailEnd/>
                </a:ln>
              </p:spPr>
              <p:txBody>
                <a:bodyPr wrap="none" lIns="34516" tIns="17257" rIns="34516" bIns="17257">
                  <a:spAutoFit/>
                </a:bodyPr>
                <a:lstStyle/>
                <a:p>
                  <a:endParaRPr lang="en-US"/>
                </a:p>
              </p:txBody>
            </p:sp>
          </p:grpSp>
          <p:sp>
            <p:nvSpPr>
              <p:cNvPr id="77880" name="Rectangle 32"/>
              <p:cNvSpPr>
                <a:spLocks noChangeAspect="1" noChangeArrowheads="1"/>
              </p:cNvSpPr>
              <p:nvPr/>
            </p:nvSpPr>
            <p:spPr bwMode="auto">
              <a:xfrm>
                <a:off x="4237" y="2370"/>
                <a:ext cx="678" cy="724"/>
              </a:xfrm>
              <a:prstGeom prst="rect">
                <a:avLst/>
              </a:prstGeom>
              <a:noFill/>
              <a:ln w="9525">
                <a:solidFill>
                  <a:schemeClr val="tx1"/>
                </a:solidFill>
                <a:prstDash val="dash"/>
                <a:miter lim="800000"/>
                <a:headEnd/>
                <a:tailEnd/>
              </a:ln>
            </p:spPr>
            <p:txBody>
              <a:bodyPr wrap="none" lIns="34516" tIns="17257" rIns="34516" bIns="17257">
                <a:spAutoFit/>
              </a:bodyPr>
              <a:lstStyle/>
              <a:p>
                <a:endParaRPr lang="en-US"/>
              </a:p>
            </p:txBody>
          </p:sp>
          <p:sp>
            <p:nvSpPr>
              <p:cNvPr id="77881" name="Rectangle 33"/>
              <p:cNvSpPr>
                <a:spLocks noChangeAspect="1" noChangeArrowheads="1"/>
              </p:cNvSpPr>
              <p:nvPr/>
            </p:nvSpPr>
            <p:spPr bwMode="auto">
              <a:xfrm>
                <a:off x="2421" y="1954"/>
                <a:ext cx="723" cy="1074"/>
              </a:xfrm>
              <a:prstGeom prst="rect">
                <a:avLst/>
              </a:prstGeom>
              <a:noFill/>
              <a:ln w="9525">
                <a:solidFill>
                  <a:schemeClr val="tx1"/>
                </a:solidFill>
                <a:prstDash val="dash"/>
                <a:miter lim="800000"/>
                <a:headEnd/>
                <a:tailEnd/>
              </a:ln>
            </p:spPr>
            <p:txBody>
              <a:bodyPr wrap="none" lIns="34516" tIns="17257" rIns="34516" bIns="17257">
                <a:spAutoFit/>
              </a:bodyPr>
              <a:lstStyle/>
              <a:p>
                <a:endParaRPr lang="en-US"/>
              </a:p>
            </p:txBody>
          </p:sp>
          <p:sp>
            <p:nvSpPr>
              <p:cNvPr id="77882" name="Text Box 34"/>
              <p:cNvSpPr txBox="1">
                <a:spLocks noChangeAspect="1" noChangeArrowheads="1"/>
              </p:cNvSpPr>
              <p:nvPr/>
            </p:nvSpPr>
            <p:spPr bwMode="auto">
              <a:xfrm>
                <a:off x="4392" y="2105"/>
                <a:ext cx="468" cy="199"/>
              </a:xfrm>
              <a:prstGeom prst="rect">
                <a:avLst/>
              </a:prstGeom>
              <a:noFill/>
              <a:ln w="9525">
                <a:noFill/>
                <a:miter lim="800000"/>
                <a:headEnd/>
                <a:tailEnd/>
              </a:ln>
            </p:spPr>
            <p:txBody>
              <a:bodyPr wrap="none" lIns="34516" tIns="17257" rIns="34516" bIns="17257">
                <a:spAutoFit/>
              </a:bodyPr>
              <a:lstStyle/>
              <a:p>
                <a:pPr algn="l" defTabSz="820738" eaLnBrk="1" hangingPunct="1">
                  <a:spcBef>
                    <a:spcPct val="0"/>
                  </a:spcBef>
                </a:pPr>
                <a:r>
                  <a:rPr lang="en-US" sz="1600"/>
                  <a:t>IC load</a:t>
                </a:r>
              </a:p>
            </p:txBody>
          </p:sp>
          <p:sp>
            <p:nvSpPr>
              <p:cNvPr id="77883" name="Text Box 35"/>
              <p:cNvSpPr txBox="1">
                <a:spLocks noChangeAspect="1" noChangeArrowheads="1"/>
              </p:cNvSpPr>
              <p:nvPr/>
            </p:nvSpPr>
            <p:spPr bwMode="auto">
              <a:xfrm>
                <a:off x="3122" y="2634"/>
                <a:ext cx="386" cy="374"/>
              </a:xfrm>
              <a:prstGeom prst="rect">
                <a:avLst/>
              </a:prstGeom>
              <a:noFill/>
              <a:ln w="9525">
                <a:noFill/>
                <a:miter lim="800000"/>
                <a:headEnd/>
                <a:tailEnd/>
              </a:ln>
            </p:spPr>
            <p:txBody>
              <a:bodyPr wrap="none" lIns="34516" tIns="17257" rIns="34516" bIns="17257">
                <a:spAutoFit/>
              </a:bodyPr>
              <a:lstStyle/>
              <a:p>
                <a:pPr defTabSz="820738" eaLnBrk="1" hangingPunct="1">
                  <a:spcBef>
                    <a:spcPct val="0"/>
                  </a:spcBef>
                </a:pPr>
                <a:r>
                  <a:rPr lang="en-US" sz="1600"/>
                  <a:t>IC</a:t>
                </a:r>
              </a:p>
              <a:p>
                <a:pPr defTabSz="820738" eaLnBrk="1" hangingPunct="1">
                  <a:spcBef>
                    <a:spcPct val="0"/>
                  </a:spcBef>
                </a:pPr>
                <a:r>
                  <a:rPr lang="en-US" sz="1600"/>
                  <a:t>driver</a:t>
                </a:r>
              </a:p>
            </p:txBody>
          </p:sp>
          <p:sp>
            <p:nvSpPr>
              <p:cNvPr id="77884" name="Text Box 36"/>
              <p:cNvSpPr txBox="1">
                <a:spLocks noChangeAspect="1" noChangeArrowheads="1"/>
              </p:cNvSpPr>
              <p:nvPr/>
            </p:nvSpPr>
            <p:spPr bwMode="auto">
              <a:xfrm>
                <a:off x="1876" y="1588"/>
                <a:ext cx="356" cy="201"/>
              </a:xfrm>
              <a:prstGeom prst="rect">
                <a:avLst/>
              </a:prstGeom>
              <a:noFill/>
              <a:ln w="9525">
                <a:noFill/>
                <a:miter lim="800000"/>
                <a:headEnd/>
                <a:tailEnd/>
              </a:ln>
            </p:spPr>
            <p:txBody>
              <a:bodyPr wrap="none" lIns="34516" tIns="17257" rIns="34516" bIns="17257">
                <a:spAutoFit/>
              </a:bodyPr>
              <a:lstStyle/>
              <a:p>
                <a:pPr algn="l" defTabSz="820738" eaLnBrk="1" hangingPunct="1">
                  <a:spcBef>
                    <a:spcPct val="0"/>
                  </a:spcBef>
                </a:pPr>
                <a:r>
                  <a:rPr lang="en-US" sz="1600" dirty="0" smtClean="0"/>
                  <a:t>V</a:t>
                </a:r>
                <a:r>
                  <a:rPr lang="en-US" sz="1600" baseline="-25000" dirty="0" smtClean="0"/>
                  <a:t>PWR</a:t>
                </a:r>
                <a:endParaRPr lang="en-US" sz="1600" baseline="-25000" dirty="0"/>
              </a:p>
            </p:txBody>
          </p:sp>
          <p:sp>
            <p:nvSpPr>
              <p:cNvPr id="77885" name="Oval 37"/>
              <p:cNvSpPr>
                <a:spLocks noChangeAspect="1" noChangeArrowheads="1"/>
              </p:cNvSpPr>
              <p:nvPr/>
            </p:nvSpPr>
            <p:spPr bwMode="auto">
              <a:xfrm>
                <a:off x="2870" y="2404"/>
                <a:ext cx="42" cy="53"/>
              </a:xfrm>
              <a:prstGeom prst="ellipse">
                <a:avLst/>
              </a:prstGeom>
              <a:noFill/>
              <a:ln w="25400">
                <a:solidFill>
                  <a:schemeClr val="tx1"/>
                </a:solidFill>
                <a:round/>
                <a:headEnd/>
                <a:tailEnd/>
              </a:ln>
            </p:spPr>
            <p:txBody>
              <a:bodyPr wrap="none" lIns="34516" tIns="17257" rIns="34516" bIns="17257">
                <a:spAutoFit/>
              </a:bodyPr>
              <a:lstStyle/>
              <a:p>
                <a:endParaRPr lang="en-US"/>
              </a:p>
            </p:txBody>
          </p:sp>
          <p:sp>
            <p:nvSpPr>
              <p:cNvPr id="77886" name="Oval 38"/>
              <p:cNvSpPr>
                <a:spLocks noChangeAspect="1" noChangeArrowheads="1"/>
              </p:cNvSpPr>
              <p:nvPr/>
            </p:nvSpPr>
            <p:spPr bwMode="auto">
              <a:xfrm>
                <a:off x="2870" y="2822"/>
                <a:ext cx="42" cy="53"/>
              </a:xfrm>
              <a:prstGeom prst="ellipse">
                <a:avLst/>
              </a:prstGeom>
              <a:noFill/>
              <a:ln w="25400">
                <a:solidFill>
                  <a:schemeClr val="tx1"/>
                </a:solidFill>
                <a:round/>
                <a:headEnd/>
                <a:tailEnd/>
              </a:ln>
            </p:spPr>
            <p:txBody>
              <a:bodyPr wrap="none" lIns="34516" tIns="17257" rIns="34516" bIns="17257">
                <a:spAutoFit/>
              </a:bodyPr>
              <a:lstStyle/>
              <a:p>
                <a:endParaRPr lang="en-US"/>
              </a:p>
            </p:txBody>
          </p:sp>
          <p:sp>
            <p:nvSpPr>
              <p:cNvPr id="77887" name="Line 39"/>
              <p:cNvSpPr>
                <a:spLocks noChangeAspect="1" noChangeShapeType="1"/>
              </p:cNvSpPr>
              <p:nvPr/>
            </p:nvSpPr>
            <p:spPr bwMode="auto">
              <a:xfrm flipH="1">
                <a:off x="2794" y="2250"/>
                <a:ext cx="95" cy="145"/>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888" name="Line 40"/>
              <p:cNvSpPr>
                <a:spLocks noChangeAspect="1" noChangeShapeType="1"/>
              </p:cNvSpPr>
              <p:nvPr/>
            </p:nvSpPr>
            <p:spPr bwMode="auto">
              <a:xfrm flipH="1">
                <a:off x="2791" y="2689"/>
                <a:ext cx="95" cy="145"/>
              </a:xfrm>
              <a:prstGeom prst="line">
                <a:avLst/>
              </a:prstGeom>
              <a:noFill/>
              <a:ln w="25400">
                <a:solidFill>
                  <a:schemeClr val="tx1"/>
                </a:solidFill>
                <a:round/>
                <a:headEnd/>
                <a:tailEnd/>
              </a:ln>
            </p:spPr>
            <p:txBody>
              <a:bodyPr wrap="none" lIns="34516" tIns="17257" rIns="34516" bIns="17257">
                <a:spAutoFit/>
              </a:bodyPr>
              <a:lstStyle/>
              <a:p>
                <a:endParaRPr lang="en-US"/>
              </a:p>
            </p:txBody>
          </p:sp>
          <p:sp>
            <p:nvSpPr>
              <p:cNvPr id="77889" name="Freeform 41"/>
              <p:cNvSpPr>
                <a:spLocks noChangeAspect="1"/>
              </p:cNvSpPr>
              <p:nvPr/>
            </p:nvSpPr>
            <p:spPr bwMode="auto">
              <a:xfrm>
                <a:off x="2798" y="2208"/>
                <a:ext cx="163" cy="153"/>
              </a:xfrm>
              <a:custGeom>
                <a:avLst/>
                <a:gdLst>
                  <a:gd name="T0" fmla="*/ 0 w 116"/>
                  <a:gd name="T1" fmla="*/ 0 h 104"/>
                  <a:gd name="T2" fmla="*/ 365 w 116"/>
                  <a:gd name="T3" fmla="*/ 1115 h 104"/>
                  <a:gd name="T4" fmla="*/ 835 w 116"/>
                  <a:gd name="T5" fmla="*/ 2104 h 104"/>
                  <a:gd name="T6" fmla="*/ 1200 w 116"/>
                  <a:gd name="T7" fmla="*/ 2839 h 104"/>
                  <a:gd name="T8" fmla="*/ 1789 w 116"/>
                  <a:gd name="T9" fmla="*/ 3706 h 104"/>
                  <a:gd name="T10" fmla="*/ 3478 w 116"/>
                  <a:gd name="T11" fmla="*/ 4933 h 104"/>
                  <a:gd name="T12" fmla="*/ 0 60000 65536"/>
                  <a:gd name="T13" fmla="*/ 0 60000 65536"/>
                  <a:gd name="T14" fmla="*/ 0 60000 65536"/>
                  <a:gd name="T15" fmla="*/ 0 60000 65536"/>
                  <a:gd name="T16" fmla="*/ 0 60000 65536"/>
                  <a:gd name="T17" fmla="*/ 0 60000 65536"/>
                  <a:gd name="T18" fmla="*/ 0 w 116"/>
                  <a:gd name="T19" fmla="*/ 0 h 104"/>
                  <a:gd name="T20" fmla="*/ 116 w 11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16" h="104">
                    <a:moveTo>
                      <a:pt x="0" y="0"/>
                    </a:moveTo>
                    <a:lnTo>
                      <a:pt x="12" y="24"/>
                    </a:lnTo>
                    <a:lnTo>
                      <a:pt x="28" y="44"/>
                    </a:lnTo>
                    <a:lnTo>
                      <a:pt x="40" y="60"/>
                    </a:lnTo>
                    <a:lnTo>
                      <a:pt x="60" y="78"/>
                    </a:lnTo>
                    <a:lnTo>
                      <a:pt x="116" y="104"/>
                    </a:lnTo>
                  </a:path>
                </a:pathLst>
              </a:custGeom>
              <a:noFill/>
              <a:ln w="25400">
                <a:solidFill>
                  <a:schemeClr val="tx1"/>
                </a:solidFill>
                <a:round/>
                <a:headEnd/>
                <a:tailEnd type="triangle" w="sm" len="sm"/>
              </a:ln>
            </p:spPr>
            <p:txBody>
              <a:bodyPr wrap="none" lIns="34516" tIns="17257" rIns="34516" bIns="17257">
                <a:spAutoFit/>
              </a:bodyPr>
              <a:lstStyle/>
              <a:p>
                <a:endParaRPr lang="en-US"/>
              </a:p>
            </p:txBody>
          </p:sp>
          <p:sp>
            <p:nvSpPr>
              <p:cNvPr id="77890" name="Freeform 42"/>
              <p:cNvSpPr>
                <a:spLocks noChangeAspect="1"/>
              </p:cNvSpPr>
              <p:nvPr/>
            </p:nvSpPr>
            <p:spPr bwMode="auto">
              <a:xfrm>
                <a:off x="2795" y="2648"/>
                <a:ext cx="163" cy="153"/>
              </a:xfrm>
              <a:custGeom>
                <a:avLst/>
                <a:gdLst>
                  <a:gd name="T0" fmla="*/ 0 w 116"/>
                  <a:gd name="T1" fmla="*/ 0 h 104"/>
                  <a:gd name="T2" fmla="*/ 365 w 116"/>
                  <a:gd name="T3" fmla="*/ 1115 h 104"/>
                  <a:gd name="T4" fmla="*/ 835 w 116"/>
                  <a:gd name="T5" fmla="*/ 2104 h 104"/>
                  <a:gd name="T6" fmla="*/ 1200 w 116"/>
                  <a:gd name="T7" fmla="*/ 2839 h 104"/>
                  <a:gd name="T8" fmla="*/ 1789 w 116"/>
                  <a:gd name="T9" fmla="*/ 3706 h 104"/>
                  <a:gd name="T10" fmla="*/ 3478 w 116"/>
                  <a:gd name="T11" fmla="*/ 4933 h 104"/>
                  <a:gd name="T12" fmla="*/ 0 60000 65536"/>
                  <a:gd name="T13" fmla="*/ 0 60000 65536"/>
                  <a:gd name="T14" fmla="*/ 0 60000 65536"/>
                  <a:gd name="T15" fmla="*/ 0 60000 65536"/>
                  <a:gd name="T16" fmla="*/ 0 60000 65536"/>
                  <a:gd name="T17" fmla="*/ 0 60000 65536"/>
                  <a:gd name="T18" fmla="*/ 0 w 116"/>
                  <a:gd name="T19" fmla="*/ 0 h 104"/>
                  <a:gd name="T20" fmla="*/ 116 w 116"/>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16" h="104">
                    <a:moveTo>
                      <a:pt x="0" y="0"/>
                    </a:moveTo>
                    <a:lnTo>
                      <a:pt x="12" y="24"/>
                    </a:lnTo>
                    <a:lnTo>
                      <a:pt x="28" y="44"/>
                    </a:lnTo>
                    <a:lnTo>
                      <a:pt x="40" y="60"/>
                    </a:lnTo>
                    <a:lnTo>
                      <a:pt x="60" y="78"/>
                    </a:lnTo>
                    <a:lnTo>
                      <a:pt x="116" y="104"/>
                    </a:lnTo>
                  </a:path>
                </a:pathLst>
              </a:custGeom>
              <a:noFill/>
              <a:ln w="25400">
                <a:solidFill>
                  <a:schemeClr val="tx1"/>
                </a:solidFill>
                <a:round/>
                <a:headEnd type="triangle" w="sm" len="sm"/>
                <a:tailEnd type="none" w="sm" len="sm"/>
              </a:ln>
            </p:spPr>
            <p:txBody>
              <a:bodyPr wrap="none" lIns="34516" tIns="17257" rIns="34516" bIns="17257">
                <a:spAutoFit/>
              </a:bodyPr>
              <a:lstStyle/>
              <a:p>
                <a:endParaRPr lang="en-US"/>
              </a:p>
            </p:txBody>
          </p:sp>
          <p:grpSp>
            <p:nvGrpSpPr>
              <p:cNvPr id="77891" name="Group 43"/>
              <p:cNvGrpSpPr>
                <a:grpSpLocks noChangeAspect="1"/>
              </p:cNvGrpSpPr>
              <p:nvPr/>
            </p:nvGrpSpPr>
            <p:grpSpPr bwMode="auto">
              <a:xfrm>
                <a:off x="4613" y="2508"/>
                <a:ext cx="105" cy="146"/>
                <a:chOff x="2334" y="1170"/>
                <a:chExt cx="75" cy="99"/>
              </a:xfrm>
            </p:grpSpPr>
            <p:sp>
              <p:nvSpPr>
                <p:cNvPr id="77905" name="Line 44"/>
                <p:cNvSpPr>
                  <a:spLocks noChangeAspect="1" noChangeShapeType="1"/>
                </p:cNvSpPr>
                <p:nvPr/>
              </p:nvSpPr>
              <p:spPr bwMode="auto">
                <a:xfrm>
                  <a:off x="2334" y="1227"/>
                  <a:ext cx="75" cy="0"/>
                </a:xfrm>
                <a:prstGeom prst="line">
                  <a:avLst/>
                </a:prstGeom>
                <a:noFill/>
                <a:ln w="9525">
                  <a:solidFill>
                    <a:schemeClr val="tx1"/>
                  </a:solidFill>
                  <a:round/>
                  <a:headEnd/>
                  <a:tailEnd/>
                </a:ln>
              </p:spPr>
              <p:txBody>
                <a:bodyPr wrap="none" lIns="34516" tIns="17257" rIns="34516" bIns="17257">
                  <a:spAutoFit/>
                </a:bodyPr>
                <a:lstStyle/>
                <a:p>
                  <a:endParaRPr lang="en-US"/>
                </a:p>
              </p:txBody>
            </p:sp>
            <p:sp>
              <p:nvSpPr>
                <p:cNvPr id="77906" name="Line 45"/>
                <p:cNvSpPr>
                  <a:spLocks noChangeAspect="1" noChangeShapeType="1"/>
                </p:cNvSpPr>
                <p:nvPr/>
              </p:nvSpPr>
              <p:spPr bwMode="auto">
                <a:xfrm>
                  <a:off x="2376" y="1170"/>
                  <a:ext cx="0" cy="99"/>
                </a:xfrm>
                <a:prstGeom prst="line">
                  <a:avLst/>
                </a:prstGeom>
                <a:noFill/>
                <a:ln w="9525">
                  <a:solidFill>
                    <a:schemeClr val="tx1"/>
                  </a:solidFill>
                  <a:round/>
                  <a:headEnd/>
                  <a:tailEnd/>
                </a:ln>
              </p:spPr>
              <p:txBody>
                <a:bodyPr wrap="none" lIns="34516" tIns="17257" rIns="34516" bIns="17257">
                  <a:spAutoFit/>
                </a:bodyPr>
                <a:lstStyle/>
                <a:p>
                  <a:endParaRPr lang="en-US"/>
                </a:p>
              </p:txBody>
            </p:sp>
          </p:grpSp>
          <p:sp>
            <p:nvSpPr>
              <p:cNvPr id="77892" name="Line 46"/>
              <p:cNvSpPr>
                <a:spLocks noChangeAspect="1" noChangeShapeType="1"/>
              </p:cNvSpPr>
              <p:nvPr/>
            </p:nvSpPr>
            <p:spPr bwMode="auto">
              <a:xfrm>
                <a:off x="4613" y="3050"/>
                <a:ext cx="105" cy="0"/>
              </a:xfrm>
              <a:prstGeom prst="line">
                <a:avLst/>
              </a:prstGeom>
              <a:noFill/>
              <a:ln w="9525">
                <a:solidFill>
                  <a:schemeClr val="tx1"/>
                </a:solidFill>
                <a:round/>
                <a:headEnd/>
                <a:tailEnd/>
              </a:ln>
            </p:spPr>
            <p:txBody>
              <a:bodyPr wrap="none" lIns="34516" tIns="17257" rIns="34516" bIns="17257">
                <a:spAutoFit/>
              </a:bodyPr>
              <a:lstStyle/>
              <a:p>
                <a:endParaRPr lang="en-US"/>
              </a:p>
            </p:txBody>
          </p:sp>
          <p:sp>
            <p:nvSpPr>
              <p:cNvPr id="77893" name="Text Box 47"/>
              <p:cNvSpPr txBox="1">
                <a:spLocks noChangeAspect="1" noChangeArrowheads="1"/>
              </p:cNvSpPr>
              <p:nvPr/>
            </p:nvSpPr>
            <p:spPr bwMode="auto">
              <a:xfrm>
                <a:off x="4531" y="2674"/>
                <a:ext cx="279" cy="199"/>
              </a:xfrm>
              <a:prstGeom prst="rect">
                <a:avLst/>
              </a:prstGeom>
              <a:noFill/>
              <a:ln w="9525">
                <a:noFill/>
                <a:miter lim="800000"/>
                <a:headEnd/>
                <a:tailEnd/>
              </a:ln>
            </p:spPr>
            <p:txBody>
              <a:bodyPr wrap="none" lIns="34516" tIns="17257" rIns="34516" bIns="17257">
                <a:spAutoFit/>
              </a:bodyPr>
              <a:lstStyle/>
              <a:p>
                <a:pPr algn="l" defTabSz="820738" eaLnBrk="1" hangingPunct="1">
                  <a:spcBef>
                    <a:spcPct val="0"/>
                  </a:spcBef>
                </a:pPr>
                <a:r>
                  <a:rPr lang="en-US" sz="1600"/>
                  <a:t>V</a:t>
                </a:r>
                <a:r>
                  <a:rPr lang="en-US" sz="1600" baseline="-25000"/>
                  <a:t>CC</a:t>
                </a:r>
              </a:p>
            </p:txBody>
          </p:sp>
          <p:sp>
            <p:nvSpPr>
              <p:cNvPr id="77894" name="Text Box 48"/>
              <p:cNvSpPr txBox="1">
                <a:spLocks noChangeAspect="1" noChangeArrowheads="1"/>
              </p:cNvSpPr>
              <p:nvPr/>
            </p:nvSpPr>
            <p:spPr bwMode="auto">
              <a:xfrm>
                <a:off x="3290" y="2229"/>
                <a:ext cx="978" cy="200"/>
              </a:xfrm>
              <a:prstGeom prst="rect">
                <a:avLst/>
              </a:prstGeom>
              <a:noFill/>
              <a:ln w="9525">
                <a:noFill/>
                <a:miter lim="800000"/>
                <a:headEnd/>
                <a:tailEnd/>
              </a:ln>
            </p:spPr>
            <p:txBody>
              <a:bodyPr wrap="none" lIns="34516" tIns="17257" rIns="34516" bIns="17257">
                <a:spAutoFit/>
              </a:bodyPr>
              <a:lstStyle/>
              <a:p>
                <a:pPr algn="l" defTabSz="820738" eaLnBrk="1" hangingPunct="1">
                  <a:spcBef>
                    <a:spcPct val="0"/>
                  </a:spcBef>
                </a:pPr>
                <a:r>
                  <a:rPr lang="en-US" sz="1600"/>
                  <a:t>charging current</a:t>
                </a:r>
              </a:p>
            </p:txBody>
          </p:sp>
          <p:sp>
            <p:nvSpPr>
              <p:cNvPr id="77895" name="Freeform 49"/>
              <p:cNvSpPr>
                <a:spLocks noChangeAspect="1"/>
              </p:cNvSpPr>
              <p:nvPr/>
            </p:nvSpPr>
            <p:spPr bwMode="auto">
              <a:xfrm>
                <a:off x="2400" y="1806"/>
                <a:ext cx="1904" cy="1167"/>
              </a:xfrm>
              <a:custGeom>
                <a:avLst/>
                <a:gdLst>
                  <a:gd name="T0" fmla="*/ 0 w 1904"/>
                  <a:gd name="T1" fmla="*/ 0 h 1167"/>
                  <a:gd name="T2" fmla="*/ 890 w 1904"/>
                  <a:gd name="T3" fmla="*/ 1 h 1167"/>
                  <a:gd name="T4" fmla="*/ 924 w 1904"/>
                  <a:gd name="T5" fmla="*/ 23 h 1167"/>
                  <a:gd name="T6" fmla="*/ 936 w 1904"/>
                  <a:gd name="T7" fmla="*/ 58 h 1167"/>
                  <a:gd name="T8" fmla="*/ 936 w 1904"/>
                  <a:gd name="T9" fmla="*/ 650 h 1167"/>
                  <a:gd name="T10" fmla="*/ 958 w 1904"/>
                  <a:gd name="T11" fmla="*/ 686 h 1167"/>
                  <a:gd name="T12" fmla="*/ 987 w 1904"/>
                  <a:gd name="T13" fmla="*/ 699 h 1167"/>
                  <a:gd name="T14" fmla="*/ 1862 w 1904"/>
                  <a:gd name="T15" fmla="*/ 697 h 1167"/>
                  <a:gd name="T16" fmla="*/ 1887 w 1904"/>
                  <a:gd name="T17" fmla="*/ 712 h 1167"/>
                  <a:gd name="T18" fmla="*/ 1904 w 1904"/>
                  <a:gd name="T19" fmla="*/ 759 h 1167"/>
                  <a:gd name="T20" fmla="*/ 1904 w 1904"/>
                  <a:gd name="T21" fmla="*/ 1167 h 11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4"/>
                  <a:gd name="T34" fmla="*/ 0 h 1167"/>
                  <a:gd name="T35" fmla="*/ 1904 w 1904"/>
                  <a:gd name="T36" fmla="*/ 1167 h 11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4" h="1167">
                    <a:moveTo>
                      <a:pt x="0" y="0"/>
                    </a:moveTo>
                    <a:lnTo>
                      <a:pt x="890" y="1"/>
                    </a:lnTo>
                    <a:lnTo>
                      <a:pt x="924" y="23"/>
                    </a:lnTo>
                    <a:lnTo>
                      <a:pt x="936" y="58"/>
                    </a:lnTo>
                    <a:lnTo>
                      <a:pt x="936" y="650"/>
                    </a:lnTo>
                    <a:lnTo>
                      <a:pt x="958" y="686"/>
                    </a:lnTo>
                    <a:lnTo>
                      <a:pt x="987" y="699"/>
                    </a:lnTo>
                    <a:lnTo>
                      <a:pt x="1862" y="697"/>
                    </a:lnTo>
                    <a:lnTo>
                      <a:pt x="1887" y="712"/>
                    </a:lnTo>
                    <a:lnTo>
                      <a:pt x="1904" y="759"/>
                    </a:lnTo>
                    <a:lnTo>
                      <a:pt x="1904" y="1167"/>
                    </a:lnTo>
                  </a:path>
                </a:pathLst>
              </a:custGeom>
              <a:noFill/>
              <a:ln w="25400">
                <a:solidFill>
                  <a:schemeClr val="accent2"/>
                </a:solidFill>
                <a:round/>
                <a:headEnd/>
                <a:tailEnd type="triangle" w="sm" len="med"/>
              </a:ln>
            </p:spPr>
            <p:txBody>
              <a:bodyPr wrap="none" lIns="34516" tIns="17257" rIns="34516" bIns="17257">
                <a:spAutoFit/>
              </a:bodyPr>
              <a:lstStyle/>
              <a:p>
                <a:endParaRPr lang="en-US"/>
              </a:p>
            </p:txBody>
          </p:sp>
          <p:sp>
            <p:nvSpPr>
              <p:cNvPr id="77896" name="Freeform 50"/>
              <p:cNvSpPr>
                <a:spLocks/>
              </p:cNvSpPr>
              <p:nvPr/>
            </p:nvSpPr>
            <p:spPr bwMode="auto">
              <a:xfrm>
                <a:off x="2220" y="1806"/>
                <a:ext cx="423" cy="1350"/>
              </a:xfrm>
              <a:custGeom>
                <a:avLst/>
                <a:gdLst>
                  <a:gd name="T0" fmla="*/ 420 w 423"/>
                  <a:gd name="T1" fmla="*/ 0 h 1350"/>
                  <a:gd name="T2" fmla="*/ 423 w 423"/>
                  <a:gd name="T3" fmla="*/ 1308 h 1350"/>
                  <a:gd name="T4" fmla="*/ 393 w 423"/>
                  <a:gd name="T5" fmla="*/ 1344 h 1350"/>
                  <a:gd name="T6" fmla="*/ 354 w 423"/>
                  <a:gd name="T7" fmla="*/ 1350 h 1350"/>
                  <a:gd name="T8" fmla="*/ 0 w 423"/>
                  <a:gd name="T9" fmla="*/ 1350 h 1350"/>
                  <a:gd name="T10" fmla="*/ 0 60000 65536"/>
                  <a:gd name="T11" fmla="*/ 0 60000 65536"/>
                  <a:gd name="T12" fmla="*/ 0 60000 65536"/>
                  <a:gd name="T13" fmla="*/ 0 60000 65536"/>
                  <a:gd name="T14" fmla="*/ 0 60000 65536"/>
                  <a:gd name="T15" fmla="*/ 0 w 423"/>
                  <a:gd name="T16" fmla="*/ 0 h 1350"/>
                  <a:gd name="T17" fmla="*/ 423 w 423"/>
                  <a:gd name="T18" fmla="*/ 1350 h 1350"/>
                </a:gdLst>
                <a:ahLst/>
                <a:cxnLst>
                  <a:cxn ang="T10">
                    <a:pos x="T0" y="T1"/>
                  </a:cxn>
                  <a:cxn ang="T11">
                    <a:pos x="T2" y="T3"/>
                  </a:cxn>
                  <a:cxn ang="T12">
                    <a:pos x="T4" y="T5"/>
                  </a:cxn>
                  <a:cxn ang="T13">
                    <a:pos x="T6" y="T7"/>
                  </a:cxn>
                  <a:cxn ang="T14">
                    <a:pos x="T8" y="T9"/>
                  </a:cxn>
                </a:cxnLst>
                <a:rect l="T15" t="T16" r="T17" b="T18"/>
                <a:pathLst>
                  <a:path w="423" h="1350">
                    <a:moveTo>
                      <a:pt x="420" y="0"/>
                    </a:moveTo>
                    <a:lnTo>
                      <a:pt x="423" y="1308"/>
                    </a:lnTo>
                    <a:lnTo>
                      <a:pt x="393" y="1344"/>
                    </a:lnTo>
                    <a:lnTo>
                      <a:pt x="354" y="1350"/>
                    </a:lnTo>
                    <a:lnTo>
                      <a:pt x="0" y="1350"/>
                    </a:lnTo>
                  </a:path>
                </a:pathLst>
              </a:custGeom>
              <a:noFill/>
              <a:ln w="25400">
                <a:solidFill>
                  <a:schemeClr val="accent2"/>
                </a:solidFill>
                <a:round/>
                <a:headEnd/>
                <a:tailEnd type="triangle" w="sm" len="med"/>
              </a:ln>
            </p:spPr>
            <p:txBody>
              <a:bodyPr wrap="none" lIns="34516" tIns="17257" rIns="34516" bIns="17257">
                <a:spAutoFit/>
              </a:bodyPr>
              <a:lstStyle/>
              <a:p>
                <a:endParaRPr lang="en-US"/>
              </a:p>
            </p:txBody>
          </p:sp>
          <p:grpSp>
            <p:nvGrpSpPr>
              <p:cNvPr id="77897" name="Group 51"/>
              <p:cNvGrpSpPr>
                <a:grpSpLocks noChangeAspect="1"/>
              </p:cNvGrpSpPr>
              <p:nvPr/>
            </p:nvGrpSpPr>
            <p:grpSpPr bwMode="auto">
              <a:xfrm>
                <a:off x="2117" y="1968"/>
                <a:ext cx="105" cy="146"/>
                <a:chOff x="2334" y="1170"/>
                <a:chExt cx="75" cy="99"/>
              </a:xfrm>
            </p:grpSpPr>
            <p:sp>
              <p:nvSpPr>
                <p:cNvPr id="77903" name="Line 52"/>
                <p:cNvSpPr>
                  <a:spLocks noChangeAspect="1" noChangeShapeType="1"/>
                </p:cNvSpPr>
                <p:nvPr/>
              </p:nvSpPr>
              <p:spPr bwMode="auto">
                <a:xfrm>
                  <a:off x="2334" y="1227"/>
                  <a:ext cx="75" cy="0"/>
                </a:xfrm>
                <a:prstGeom prst="line">
                  <a:avLst/>
                </a:prstGeom>
                <a:noFill/>
                <a:ln w="9525">
                  <a:solidFill>
                    <a:schemeClr val="tx1"/>
                  </a:solidFill>
                  <a:round/>
                  <a:headEnd/>
                  <a:tailEnd/>
                </a:ln>
              </p:spPr>
              <p:txBody>
                <a:bodyPr wrap="none" lIns="34516" tIns="17257" rIns="34516" bIns="17257">
                  <a:spAutoFit/>
                </a:bodyPr>
                <a:lstStyle/>
                <a:p>
                  <a:endParaRPr lang="en-US"/>
                </a:p>
              </p:txBody>
            </p:sp>
            <p:sp>
              <p:nvSpPr>
                <p:cNvPr id="77904" name="Line 53"/>
                <p:cNvSpPr>
                  <a:spLocks noChangeAspect="1" noChangeShapeType="1"/>
                </p:cNvSpPr>
                <p:nvPr/>
              </p:nvSpPr>
              <p:spPr bwMode="auto">
                <a:xfrm>
                  <a:off x="2376" y="1170"/>
                  <a:ext cx="0" cy="99"/>
                </a:xfrm>
                <a:prstGeom prst="line">
                  <a:avLst/>
                </a:prstGeom>
                <a:noFill/>
                <a:ln w="9525">
                  <a:solidFill>
                    <a:schemeClr val="tx1"/>
                  </a:solidFill>
                  <a:round/>
                  <a:headEnd/>
                  <a:tailEnd/>
                </a:ln>
              </p:spPr>
              <p:txBody>
                <a:bodyPr wrap="none" lIns="34516" tIns="17257" rIns="34516" bIns="17257">
                  <a:spAutoFit/>
                </a:bodyPr>
                <a:lstStyle/>
                <a:p>
                  <a:endParaRPr lang="en-US"/>
                </a:p>
              </p:txBody>
            </p:sp>
          </p:grpSp>
          <p:sp>
            <p:nvSpPr>
              <p:cNvPr id="77898" name="Line 54"/>
              <p:cNvSpPr>
                <a:spLocks noChangeAspect="1" noChangeShapeType="1"/>
              </p:cNvSpPr>
              <p:nvPr/>
            </p:nvSpPr>
            <p:spPr bwMode="auto">
              <a:xfrm>
                <a:off x="2117" y="2882"/>
                <a:ext cx="105" cy="0"/>
              </a:xfrm>
              <a:prstGeom prst="line">
                <a:avLst/>
              </a:prstGeom>
              <a:noFill/>
              <a:ln w="9525">
                <a:solidFill>
                  <a:schemeClr val="tx1"/>
                </a:solidFill>
                <a:round/>
                <a:headEnd/>
                <a:tailEnd/>
              </a:ln>
            </p:spPr>
            <p:txBody>
              <a:bodyPr wrap="none" lIns="34516" tIns="17257" rIns="34516" bIns="17257">
                <a:spAutoFit/>
              </a:bodyPr>
              <a:lstStyle/>
              <a:p>
                <a:endParaRPr lang="en-US"/>
              </a:p>
            </p:txBody>
          </p:sp>
          <p:sp>
            <p:nvSpPr>
              <p:cNvPr id="77899" name="Text Box 55"/>
              <p:cNvSpPr txBox="1">
                <a:spLocks noChangeAspect="1" noChangeArrowheads="1"/>
              </p:cNvSpPr>
              <p:nvPr/>
            </p:nvSpPr>
            <p:spPr bwMode="auto">
              <a:xfrm>
                <a:off x="1799" y="2320"/>
                <a:ext cx="760" cy="201"/>
              </a:xfrm>
              <a:prstGeom prst="rect">
                <a:avLst/>
              </a:prstGeom>
              <a:noFill/>
              <a:ln w="9525">
                <a:noFill/>
                <a:miter lim="800000"/>
                <a:headEnd/>
                <a:tailEnd/>
              </a:ln>
            </p:spPr>
            <p:txBody>
              <a:bodyPr wrap="none" lIns="34516" tIns="17257" rIns="34516" bIns="17257">
                <a:spAutoFit/>
              </a:bodyPr>
              <a:lstStyle/>
              <a:p>
                <a:pPr algn="l" defTabSz="820738" eaLnBrk="1" hangingPunct="1">
                  <a:spcBef>
                    <a:spcPct val="0"/>
                  </a:spcBef>
                </a:pPr>
                <a:r>
                  <a:rPr lang="en-US" sz="1600" dirty="0" err="1" smtClean="0"/>
                  <a:t>V</a:t>
                </a:r>
                <a:r>
                  <a:rPr lang="en-US" sz="1600" baseline="-25000" dirty="0" err="1" smtClean="0"/>
                  <a:t>PWR</a:t>
                </a:r>
                <a:r>
                  <a:rPr lang="en-US" sz="1600" dirty="0" err="1" smtClean="0"/>
                  <a:t>+V</a:t>
                </a:r>
                <a:r>
                  <a:rPr lang="en-US" sz="1600" baseline="-25000" dirty="0" err="1" smtClean="0"/>
                  <a:t>Noise</a:t>
                </a:r>
                <a:endParaRPr lang="en-US" sz="1600" baseline="-25000" dirty="0"/>
              </a:p>
            </p:txBody>
          </p:sp>
          <p:sp>
            <p:nvSpPr>
              <p:cNvPr id="77900" name="Text Box 56"/>
              <p:cNvSpPr txBox="1">
                <a:spLocks noChangeAspect="1" noChangeArrowheads="1"/>
              </p:cNvSpPr>
              <p:nvPr/>
            </p:nvSpPr>
            <p:spPr bwMode="auto">
              <a:xfrm>
                <a:off x="2150" y="3358"/>
                <a:ext cx="1053" cy="199"/>
              </a:xfrm>
              <a:prstGeom prst="rect">
                <a:avLst/>
              </a:prstGeom>
              <a:noFill/>
              <a:ln w="9525">
                <a:noFill/>
                <a:miter lim="800000"/>
                <a:headEnd/>
                <a:tailEnd/>
              </a:ln>
            </p:spPr>
            <p:txBody>
              <a:bodyPr wrap="none" lIns="34516" tIns="17257" rIns="34516" bIns="17257">
                <a:spAutoFit/>
              </a:bodyPr>
              <a:lstStyle/>
              <a:p>
                <a:pPr algn="l" defTabSz="820738" eaLnBrk="1" hangingPunct="1">
                  <a:spcBef>
                    <a:spcPct val="0"/>
                  </a:spcBef>
                </a:pPr>
                <a:r>
                  <a:rPr lang="en-US" sz="1600"/>
                  <a:t>shoot thru current</a:t>
                </a:r>
              </a:p>
            </p:txBody>
          </p:sp>
          <p:sp>
            <p:nvSpPr>
              <p:cNvPr id="77901" name="Line 57"/>
              <p:cNvSpPr>
                <a:spLocks noChangeShapeType="1"/>
              </p:cNvSpPr>
              <p:nvPr/>
            </p:nvSpPr>
            <p:spPr bwMode="auto">
              <a:xfrm>
                <a:off x="2544" y="3150"/>
                <a:ext cx="102" cy="264"/>
              </a:xfrm>
              <a:prstGeom prst="line">
                <a:avLst/>
              </a:prstGeom>
              <a:noFill/>
              <a:ln w="9525">
                <a:solidFill>
                  <a:schemeClr val="tx1"/>
                </a:solidFill>
                <a:round/>
                <a:headEnd/>
                <a:tailEnd type="triangle" w="med" len="med"/>
              </a:ln>
            </p:spPr>
            <p:txBody>
              <a:bodyPr wrap="none" lIns="34516" tIns="17257" rIns="34516" bIns="17257">
                <a:spAutoFit/>
              </a:bodyPr>
              <a:lstStyle/>
              <a:p>
                <a:endParaRPr lang="en-US"/>
              </a:p>
            </p:txBody>
          </p:sp>
          <p:sp>
            <p:nvSpPr>
              <p:cNvPr id="77902" name="Text Box 58"/>
              <p:cNvSpPr txBox="1">
                <a:spLocks noChangeAspect="1" noChangeArrowheads="1"/>
              </p:cNvSpPr>
              <p:nvPr/>
            </p:nvSpPr>
            <p:spPr bwMode="auto">
              <a:xfrm>
                <a:off x="2186" y="3550"/>
                <a:ext cx="947" cy="199"/>
              </a:xfrm>
              <a:prstGeom prst="rect">
                <a:avLst/>
              </a:prstGeom>
              <a:noFill/>
              <a:ln w="9525">
                <a:noFill/>
                <a:miter lim="800000"/>
                <a:headEnd/>
                <a:tailEnd/>
              </a:ln>
            </p:spPr>
            <p:txBody>
              <a:bodyPr wrap="none" lIns="34516" tIns="17257" rIns="34516" bIns="17257">
                <a:spAutoFit/>
              </a:bodyPr>
              <a:lstStyle/>
              <a:p>
                <a:pPr algn="l" defTabSz="820738" eaLnBrk="1" hangingPunct="1">
                  <a:spcBef>
                    <a:spcPct val="0"/>
                  </a:spcBef>
                </a:pPr>
                <a:r>
                  <a:rPr lang="en-US" sz="1600" dirty="0"/>
                  <a:t>a trouble-maker</a:t>
                </a:r>
              </a:p>
            </p:txBody>
          </p:sp>
        </p:grpSp>
        <p:sp>
          <p:nvSpPr>
            <p:cNvPr id="77866" name="Text Box 59"/>
            <p:cNvSpPr txBox="1">
              <a:spLocks noChangeArrowheads="1"/>
            </p:cNvSpPr>
            <p:nvPr/>
          </p:nvSpPr>
          <p:spPr bwMode="auto">
            <a:xfrm>
              <a:off x="1944" y="2200"/>
              <a:ext cx="116" cy="288"/>
            </a:xfrm>
            <a:prstGeom prst="rect">
              <a:avLst/>
            </a:prstGeom>
            <a:noFill/>
            <a:ln w="9525">
              <a:noFill/>
              <a:miter lim="800000"/>
              <a:headEnd/>
              <a:tailEnd/>
            </a:ln>
          </p:spPr>
          <p:txBody>
            <a:bodyPr wrap="none">
              <a:spAutoFit/>
            </a:bodyPr>
            <a:lstStyle/>
            <a:p>
              <a:pPr algn="l" eaLnBrk="1" hangingPunct="1">
                <a:spcBef>
                  <a:spcPct val="0"/>
                </a:spcBef>
              </a:pPr>
              <a:endParaRPr lang="en-US" sz="2400"/>
            </a:p>
          </p:txBody>
        </p:sp>
        <p:sp>
          <p:nvSpPr>
            <p:cNvPr id="77867" name="Text Box 60"/>
            <p:cNvSpPr txBox="1">
              <a:spLocks noChangeArrowheads="1"/>
            </p:cNvSpPr>
            <p:nvPr/>
          </p:nvSpPr>
          <p:spPr bwMode="auto">
            <a:xfrm>
              <a:off x="1872" y="2255"/>
              <a:ext cx="297" cy="288"/>
            </a:xfrm>
            <a:prstGeom prst="rect">
              <a:avLst/>
            </a:prstGeom>
            <a:noFill/>
            <a:ln w="9525">
              <a:noFill/>
              <a:miter lim="800000"/>
              <a:headEnd/>
              <a:tailEnd/>
            </a:ln>
          </p:spPr>
          <p:txBody>
            <a:bodyPr wrap="none">
              <a:spAutoFit/>
            </a:bodyPr>
            <a:lstStyle/>
            <a:p>
              <a:pPr algn="l" eaLnBrk="1" hangingPunct="1">
                <a:spcBef>
                  <a:spcPct val="0"/>
                </a:spcBef>
              </a:pPr>
              <a:r>
                <a:rPr lang="en-US" sz="2400">
                  <a:solidFill>
                    <a:srgbClr val="FF0066"/>
                  </a:solidFill>
                </a:rPr>
                <a:t>T</a:t>
              </a:r>
              <a:r>
                <a:rPr lang="en-US" sz="2400" baseline="-25000">
                  <a:solidFill>
                    <a:srgbClr val="FF0066"/>
                  </a:solidFill>
                </a:rPr>
                <a:t>1</a:t>
              </a:r>
              <a:endParaRPr lang="en-US" sz="2400">
                <a:solidFill>
                  <a:srgbClr val="FF0066"/>
                </a:solidFill>
              </a:endParaRPr>
            </a:p>
          </p:txBody>
        </p:sp>
        <p:sp>
          <p:nvSpPr>
            <p:cNvPr id="77868" name="Text Box 61"/>
            <p:cNvSpPr txBox="1">
              <a:spLocks noChangeArrowheads="1"/>
            </p:cNvSpPr>
            <p:nvPr/>
          </p:nvSpPr>
          <p:spPr bwMode="auto">
            <a:xfrm>
              <a:off x="1862" y="3004"/>
              <a:ext cx="297" cy="288"/>
            </a:xfrm>
            <a:prstGeom prst="rect">
              <a:avLst/>
            </a:prstGeom>
            <a:noFill/>
            <a:ln w="9525">
              <a:noFill/>
              <a:miter lim="800000"/>
              <a:headEnd/>
              <a:tailEnd/>
            </a:ln>
          </p:spPr>
          <p:txBody>
            <a:bodyPr wrap="none">
              <a:spAutoFit/>
            </a:bodyPr>
            <a:lstStyle/>
            <a:p>
              <a:pPr algn="l" eaLnBrk="1" hangingPunct="1">
                <a:spcBef>
                  <a:spcPct val="0"/>
                </a:spcBef>
              </a:pPr>
              <a:r>
                <a:rPr lang="en-US" sz="2400">
                  <a:solidFill>
                    <a:srgbClr val="FF0066"/>
                  </a:solidFill>
                </a:rPr>
                <a:t>T</a:t>
              </a:r>
              <a:r>
                <a:rPr lang="en-US" sz="2400" baseline="-25000">
                  <a:solidFill>
                    <a:srgbClr val="FF0066"/>
                  </a:solidFill>
                </a:rPr>
                <a:t>2</a:t>
              </a:r>
              <a:endParaRPr lang="en-US" sz="2400">
                <a:solidFill>
                  <a:srgbClr val="FF0066"/>
                </a:solidFill>
              </a:endParaRPr>
            </a:p>
          </p:txBody>
        </p:sp>
      </p:grpSp>
      <p:sp>
        <p:nvSpPr>
          <p:cNvPr id="77857" name="Text Box 83"/>
          <p:cNvSpPr txBox="1">
            <a:spLocks noChangeArrowheads="1"/>
          </p:cNvSpPr>
          <p:nvPr/>
        </p:nvSpPr>
        <p:spPr bwMode="auto">
          <a:xfrm>
            <a:off x="4871877" y="3755641"/>
            <a:ext cx="371475" cy="336550"/>
          </a:xfrm>
          <a:prstGeom prst="rect">
            <a:avLst/>
          </a:prstGeom>
          <a:noFill/>
          <a:ln w="9525">
            <a:noFill/>
            <a:miter lim="800000"/>
            <a:headEnd/>
            <a:tailEnd/>
          </a:ln>
        </p:spPr>
        <p:txBody>
          <a:bodyPr wrap="none">
            <a:spAutoFit/>
          </a:bodyPr>
          <a:lstStyle/>
          <a:p>
            <a:pPr algn="l" eaLnBrk="1" hangingPunct="1">
              <a:spcBef>
                <a:spcPct val="0"/>
              </a:spcBef>
            </a:pPr>
            <a:r>
              <a:rPr lang="en-US" sz="1600" dirty="0" err="1"/>
              <a:t>v</a:t>
            </a:r>
            <a:r>
              <a:rPr lang="en-US" sz="1600" baseline="-25000" dirty="0" err="1"/>
              <a:t>L</a:t>
            </a:r>
            <a:endParaRPr lang="en-US" sz="1600" dirty="0"/>
          </a:p>
        </p:txBody>
      </p:sp>
      <p:sp>
        <p:nvSpPr>
          <p:cNvPr id="77862" name="Line 88"/>
          <p:cNvSpPr>
            <a:spLocks noChangeShapeType="1"/>
          </p:cNvSpPr>
          <p:nvPr/>
        </p:nvSpPr>
        <p:spPr bwMode="auto">
          <a:xfrm flipV="1">
            <a:off x="4477051" y="2664837"/>
            <a:ext cx="720725" cy="431800"/>
          </a:xfrm>
          <a:prstGeom prst="line">
            <a:avLst/>
          </a:prstGeom>
          <a:noFill/>
          <a:ln w="28575">
            <a:solidFill>
              <a:schemeClr val="tx1"/>
            </a:solidFill>
            <a:round/>
            <a:headEnd/>
            <a:tailEnd type="triangle" w="med" len="med"/>
          </a:ln>
        </p:spPr>
        <p:txBody>
          <a:bodyPr/>
          <a:lstStyle/>
          <a:p>
            <a:endParaRPr lang="en-US"/>
          </a:p>
        </p:txBody>
      </p:sp>
      <p:sp>
        <p:nvSpPr>
          <p:cNvPr id="77863" name="Line 89"/>
          <p:cNvSpPr>
            <a:spLocks noChangeShapeType="1"/>
          </p:cNvSpPr>
          <p:nvPr/>
        </p:nvSpPr>
        <p:spPr bwMode="auto">
          <a:xfrm flipV="1">
            <a:off x="2688337" y="4080939"/>
            <a:ext cx="720725" cy="431800"/>
          </a:xfrm>
          <a:prstGeom prst="line">
            <a:avLst/>
          </a:prstGeom>
          <a:noFill/>
          <a:ln w="28575">
            <a:solidFill>
              <a:schemeClr val="tx1"/>
            </a:solidFill>
            <a:round/>
            <a:headEnd type="triangle" w="med" len="med"/>
            <a:tailEnd/>
          </a:ln>
        </p:spPr>
        <p:txBody>
          <a:bodyPr/>
          <a:lstStyle/>
          <a:p>
            <a:endParaRPr lang="en-US"/>
          </a:p>
        </p:txBody>
      </p:sp>
      <p:grpSp>
        <p:nvGrpSpPr>
          <p:cNvPr id="4" name="Group 3"/>
          <p:cNvGrpSpPr/>
          <p:nvPr/>
        </p:nvGrpSpPr>
        <p:grpSpPr>
          <a:xfrm>
            <a:off x="4975861" y="3641725"/>
            <a:ext cx="4140837" cy="2896865"/>
            <a:chOff x="4906003" y="3012691"/>
            <a:chExt cx="4140837" cy="2896865"/>
          </a:xfrm>
        </p:grpSpPr>
        <p:sp>
          <p:nvSpPr>
            <p:cNvPr id="77836" name="Line 62"/>
            <p:cNvSpPr>
              <a:spLocks noChangeShapeType="1"/>
            </p:cNvSpPr>
            <p:nvPr/>
          </p:nvSpPr>
          <p:spPr bwMode="auto">
            <a:xfrm>
              <a:off x="5264778" y="3012691"/>
              <a:ext cx="1588" cy="2879725"/>
            </a:xfrm>
            <a:prstGeom prst="line">
              <a:avLst/>
            </a:prstGeom>
            <a:noFill/>
            <a:ln w="9525">
              <a:solidFill>
                <a:schemeClr val="tx1"/>
              </a:solidFill>
              <a:round/>
              <a:headEnd type="triangle" w="med" len="med"/>
              <a:tailEnd/>
            </a:ln>
          </p:spPr>
          <p:txBody>
            <a:bodyPr/>
            <a:lstStyle/>
            <a:p>
              <a:endParaRPr lang="en-US"/>
            </a:p>
          </p:txBody>
        </p:sp>
        <p:sp>
          <p:nvSpPr>
            <p:cNvPr id="77837" name="Line 63"/>
            <p:cNvSpPr>
              <a:spLocks noChangeShapeType="1"/>
            </p:cNvSpPr>
            <p:nvPr/>
          </p:nvSpPr>
          <p:spPr bwMode="auto">
            <a:xfrm>
              <a:off x="5048878" y="3947729"/>
              <a:ext cx="3600450" cy="0"/>
            </a:xfrm>
            <a:prstGeom prst="line">
              <a:avLst/>
            </a:prstGeom>
            <a:noFill/>
            <a:ln w="9525">
              <a:solidFill>
                <a:schemeClr val="tx1"/>
              </a:solidFill>
              <a:round/>
              <a:headEnd/>
              <a:tailEnd type="triangle" w="med" len="med"/>
            </a:ln>
          </p:spPr>
          <p:txBody>
            <a:bodyPr/>
            <a:lstStyle/>
            <a:p>
              <a:endParaRPr lang="en-US"/>
            </a:p>
          </p:txBody>
        </p:sp>
        <p:sp>
          <p:nvSpPr>
            <p:cNvPr id="77838" name="Rectangle 64"/>
            <p:cNvSpPr>
              <a:spLocks noChangeArrowheads="1"/>
            </p:cNvSpPr>
            <p:nvPr/>
          </p:nvSpPr>
          <p:spPr bwMode="auto">
            <a:xfrm>
              <a:off x="5264778" y="3371466"/>
              <a:ext cx="576263" cy="576263"/>
            </a:xfrm>
            <a:prstGeom prst="rect">
              <a:avLst/>
            </a:prstGeom>
            <a:noFill/>
            <a:ln w="9525">
              <a:solidFill>
                <a:schemeClr val="tx1"/>
              </a:solidFill>
              <a:miter lim="800000"/>
              <a:headEnd/>
              <a:tailEnd/>
            </a:ln>
          </p:spPr>
          <p:txBody>
            <a:bodyPr wrap="none" anchor="ctr"/>
            <a:lstStyle/>
            <a:p>
              <a:endParaRPr lang="en-US"/>
            </a:p>
          </p:txBody>
        </p:sp>
        <p:sp>
          <p:nvSpPr>
            <p:cNvPr id="77839" name="Rectangle 65"/>
            <p:cNvSpPr>
              <a:spLocks noChangeArrowheads="1"/>
            </p:cNvSpPr>
            <p:nvPr/>
          </p:nvSpPr>
          <p:spPr bwMode="auto">
            <a:xfrm>
              <a:off x="6417303" y="3371466"/>
              <a:ext cx="576263" cy="576263"/>
            </a:xfrm>
            <a:prstGeom prst="rect">
              <a:avLst/>
            </a:prstGeom>
            <a:noFill/>
            <a:ln w="9525">
              <a:solidFill>
                <a:schemeClr val="tx1"/>
              </a:solidFill>
              <a:miter lim="800000"/>
              <a:headEnd/>
              <a:tailEnd/>
            </a:ln>
          </p:spPr>
          <p:txBody>
            <a:bodyPr wrap="none" anchor="ctr"/>
            <a:lstStyle/>
            <a:p>
              <a:endParaRPr lang="en-US"/>
            </a:p>
          </p:txBody>
        </p:sp>
        <p:sp>
          <p:nvSpPr>
            <p:cNvPr id="77840" name="Rectangle 66"/>
            <p:cNvSpPr>
              <a:spLocks noChangeArrowheads="1"/>
            </p:cNvSpPr>
            <p:nvPr/>
          </p:nvSpPr>
          <p:spPr bwMode="auto">
            <a:xfrm>
              <a:off x="7569828" y="3371466"/>
              <a:ext cx="576263" cy="576263"/>
            </a:xfrm>
            <a:prstGeom prst="rect">
              <a:avLst/>
            </a:prstGeom>
            <a:noFill/>
            <a:ln w="9525">
              <a:solidFill>
                <a:schemeClr val="tx1"/>
              </a:solidFill>
              <a:miter lim="800000"/>
              <a:headEnd/>
              <a:tailEnd/>
            </a:ln>
          </p:spPr>
          <p:txBody>
            <a:bodyPr wrap="none" anchor="ctr"/>
            <a:lstStyle/>
            <a:p>
              <a:endParaRPr lang="en-US"/>
            </a:p>
          </p:txBody>
        </p:sp>
        <p:sp>
          <p:nvSpPr>
            <p:cNvPr id="77841" name="Line 67"/>
            <p:cNvSpPr>
              <a:spLocks noChangeShapeType="1"/>
            </p:cNvSpPr>
            <p:nvPr/>
          </p:nvSpPr>
          <p:spPr bwMode="auto">
            <a:xfrm>
              <a:off x="5048878" y="4812916"/>
              <a:ext cx="3600450" cy="0"/>
            </a:xfrm>
            <a:prstGeom prst="line">
              <a:avLst/>
            </a:prstGeom>
            <a:noFill/>
            <a:ln w="9525">
              <a:solidFill>
                <a:schemeClr val="tx1"/>
              </a:solidFill>
              <a:round/>
              <a:headEnd/>
              <a:tailEnd type="triangle" w="med" len="med"/>
            </a:ln>
          </p:spPr>
          <p:txBody>
            <a:bodyPr/>
            <a:lstStyle/>
            <a:p>
              <a:endParaRPr lang="en-US"/>
            </a:p>
          </p:txBody>
        </p:sp>
        <p:sp>
          <p:nvSpPr>
            <p:cNvPr id="77842" name="Freeform 68"/>
            <p:cNvSpPr>
              <a:spLocks/>
            </p:cNvSpPr>
            <p:nvPr/>
          </p:nvSpPr>
          <p:spPr bwMode="auto">
            <a:xfrm>
              <a:off x="5264778" y="4163629"/>
              <a:ext cx="215900" cy="649287"/>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noFill/>
            <a:ln w="9525">
              <a:solidFill>
                <a:schemeClr val="tx1"/>
              </a:solidFill>
              <a:round/>
              <a:headEnd/>
              <a:tailEnd/>
            </a:ln>
          </p:spPr>
          <p:txBody>
            <a:bodyPr/>
            <a:lstStyle/>
            <a:p>
              <a:endParaRPr lang="en-US"/>
            </a:p>
          </p:txBody>
        </p:sp>
        <p:sp>
          <p:nvSpPr>
            <p:cNvPr id="77843" name="Freeform 69"/>
            <p:cNvSpPr>
              <a:spLocks/>
            </p:cNvSpPr>
            <p:nvPr/>
          </p:nvSpPr>
          <p:spPr bwMode="auto">
            <a:xfrm>
              <a:off x="6417303" y="4163629"/>
              <a:ext cx="215900" cy="649287"/>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noFill/>
            <a:ln w="9525">
              <a:solidFill>
                <a:schemeClr val="tx1"/>
              </a:solidFill>
              <a:round/>
              <a:headEnd/>
              <a:tailEnd/>
            </a:ln>
          </p:spPr>
          <p:txBody>
            <a:bodyPr/>
            <a:lstStyle/>
            <a:p>
              <a:endParaRPr lang="en-US"/>
            </a:p>
          </p:txBody>
        </p:sp>
        <p:sp>
          <p:nvSpPr>
            <p:cNvPr id="77844" name="Freeform 70"/>
            <p:cNvSpPr>
              <a:spLocks/>
            </p:cNvSpPr>
            <p:nvPr/>
          </p:nvSpPr>
          <p:spPr bwMode="auto">
            <a:xfrm>
              <a:off x="5264778" y="5171691"/>
              <a:ext cx="215900" cy="649288"/>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noFill/>
            <a:ln w="9525">
              <a:solidFill>
                <a:schemeClr val="tx1"/>
              </a:solidFill>
              <a:round/>
              <a:headEnd/>
              <a:tailEnd/>
            </a:ln>
          </p:spPr>
          <p:txBody>
            <a:bodyPr/>
            <a:lstStyle/>
            <a:p>
              <a:endParaRPr lang="en-US"/>
            </a:p>
          </p:txBody>
        </p:sp>
        <p:sp>
          <p:nvSpPr>
            <p:cNvPr id="77845" name="Freeform 71"/>
            <p:cNvSpPr>
              <a:spLocks/>
            </p:cNvSpPr>
            <p:nvPr/>
          </p:nvSpPr>
          <p:spPr bwMode="auto">
            <a:xfrm>
              <a:off x="7569828" y="4163629"/>
              <a:ext cx="215900" cy="649287"/>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noFill/>
            <a:ln w="9525">
              <a:solidFill>
                <a:schemeClr val="tx1"/>
              </a:solidFill>
              <a:round/>
              <a:headEnd/>
              <a:tailEnd/>
            </a:ln>
          </p:spPr>
          <p:txBody>
            <a:bodyPr/>
            <a:lstStyle/>
            <a:p>
              <a:endParaRPr lang="en-US"/>
            </a:p>
          </p:txBody>
        </p:sp>
        <p:sp>
          <p:nvSpPr>
            <p:cNvPr id="77846" name="Line 72"/>
            <p:cNvSpPr>
              <a:spLocks noChangeShapeType="1"/>
            </p:cNvSpPr>
            <p:nvPr/>
          </p:nvSpPr>
          <p:spPr bwMode="auto">
            <a:xfrm>
              <a:off x="5048878" y="5820979"/>
              <a:ext cx="3600450" cy="0"/>
            </a:xfrm>
            <a:prstGeom prst="line">
              <a:avLst/>
            </a:prstGeom>
            <a:noFill/>
            <a:ln w="9525">
              <a:solidFill>
                <a:schemeClr val="tx1"/>
              </a:solidFill>
              <a:round/>
              <a:headEnd/>
              <a:tailEnd type="triangle" w="med" len="med"/>
            </a:ln>
          </p:spPr>
          <p:txBody>
            <a:bodyPr/>
            <a:lstStyle/>
            <a:p>
              <a:endParaRPr lang="en-US"/>
            </a:p>
          </p:txBody>
        </p:sp>
        <p:sp>
          <p:nvSpPr>
            <p:cNvPr id="77847" name="Freeform 73"/>
            <p:cNvSpPr>
              <a:spLocks/>
            </p:cNvSpPr>
            <p:nvPr/>
          </p:nvSpPr>
          <p:spPr bwMode="auto">
            <a:xfrm>
              <a:off x="5841040" y="5336791"/>
              <a:ext cx="261937" cy="484188"/>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solidFill>
              <a:srgbClr val="FF0000"/>
            </a:solidFill>
            <a:ln w="9525">
              <a:solidFill>
                <a:schemeClr val="tx1"/>
              </a:solidFill>
              <a:round/>
              <a:headEnd/>
              <a:tailEnd/>
            </a:ln>
          </p:spPr>
          <p:txBody>
            <a:bodyPr/>
            <a:lstStyle/>
            <a:p>
              <a:endParaRPr lang="en-US"/>
            </a:p>
          </p:txBody>
        </p:sp>
        <p:sp>
          <p:nvSpPr>
            <p:cNvPr id="77848" name="Freeform 74"/>
            <p:cNvSpPr>
              <a:spLocks/>
            </p:cNvSpPr>
            <p:nvPr/>
          </p:nvSpPr>
          <p:spPr bwMode="auto">
            <a:xfrm>
              <a:off x="7569828" y="5171691"/>
              <a:ext cx="215900" cy="649288"/>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noFill/>
            <a:ln w="9525">
              <a:solidFill>
                <a:schemeClr val="tx1"/>
              </a:solidFill>
              <a:round/>
              <a:headEnd/>
              <a:tailEnd/>
            </a:ln>
          </p:spPr>
          <p:txBody>
            <a:bodyPr/>
            <a:lstStyle/>
            <a:p>
              <a:endParaRPr lang="en-US"/>
            </a:p>
          </p:txBody>
        </p:sp>
        <p:sp>
          <p:nvSpPr>
            <p:cNvPr id="77849" name="Freeform 75"/>
            <p:cNvSpPr>
              <a:spLocks/>
            </p:cNvSpPr>
            <p:nvPr/>
          </p:nvSpPr>
          <p:spPr bwMode="auto">
            <a:xfrm>
              <a:off x="6417303" y="5171691"/>
              <a:ext cx="215900" cy="649288"/>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noFill/>
            <a:ln w="9525">
              <a:solidFill>
                <a:schemeClr val="tx1"/>
              </a:solidFill>
              <a:round/>
              <a:headEnd/>
              <a:tailEnd/>
            </a:ln>
          </p:spPr>
          <p:txBody>
            <a:bodyPr/>
            <a:lstStyle/>
            <a:p>
              <a:endParaRPr lang="en-US"/>
            </a:p>
          </p:txBody>
        </p:sp>
        <p:sp>
          <p:nvSpPr>
            <p:cNvPr id="77852" name="Line 78"/>
            <p:cNvSpPr>
              <a:spLocks noChangeShapeType="1"/>
            </p:cNvSpPr>
            <p:nvPr/>
          </p:nvSpPr>
          <p:spPr bwMode="auto">
            <a:xfrm>
              <a:off x="5841041" y="3947729"/>
              <a:ext cx="0" cy="1873250"/>
            </a:xfrm>
            <a:prstGeom prst="line">
              <a:avLst/>
            </a:prstGeom>
            <a:noFill/>
            <a:ln w="9525">
              <a:solidFill>
                <a:schemeClr val="tx1"/>
              </a:solidFill>
              <a:prstDash val="dash"/>
              <a:round/>
              <a:headEnd/>
              <a:tailEnd/>
            </a:ln>
          </p:spPr>
          <p:txBody>
            <a:bodyPr/>
            <a:lstStyle/>
            <a:p>
              <a:endParaRPr lang="en-US"/>
            </a:p>
          </p:txBody>
        </p:sp>
        <p:sp>
          <p:nvSpPr>
            <p:cNvPr id="77853" name="Line 79"/>
            <p:cNvSpPr>
              <a:spLocks noChangeShapeType="1"/>
            </p:cNvSpPr>
            <p:nvPr/>
          </p:nvSpPr>
          <p:spPr bwMode="auto">
            <a:xfrm>
              <a:off x="6417303" y="3947729"/>
              <a:ext cx="0" cy="1873250"/>
            </a:xfrm>
            <a:prstGeom prst="line">
              <a:avLst/>
            </a:prstGeom>
            <a:noFill/>
            <a:ln w="9525">
              <a:solidFill>
                <a:schemeClr val="tx1"/>
              </a:solidFill>
              <a:prstDash val="dash"/>
              <a:round/>
              <a:headEnd/>
              <a:tailEnd/>
            </a:ln>
          </p:spPr>
          <p:txBody>
            <a:bodyPr/>
            <a:lstStyle/>
            <a:p>
              <a:endParaRPr lang="en-US"/>
            </a:p>
          </p:txBody>
        </p:sp>
        <p:sp>
          <p:nvSpPr>
            <p:cNvPr id="77854" name="Line 80"/>
            <p:cNvSpPr>
              <a:spLocks noChangeShapeType="1"/>
            </p:cNvSpPr>
            <p:nvPr/>
          </p:nvSpPr>
          <p:spPr bwMode="auto">
            <a:xfrm>
              <a:off x="6993566" y="3947729"/>
              <a:ext cx="0" cy="1873250"/>
            </a:xfrm>
            <a:prstGeom prst="line">
              <a:avLst/>
            </a:prstGeom>
            <a:noFill/>
            <a:ln w="9525">
              <a:solidFill>
                <a:schemeClr val="tx1"/>
              </a:solidFill>
              <a:prstDash val="dash"/>
              <a:round/>
              <a:headEnd/>
              <a:tailEnd/>
            </a:ln>
          </p:spPr>
          <p:txBody>
            <a:bodyPr/>
            <a:lstStyle/>
            <a:p>
              <a:endParaRPr lang="en-US"/>
            </a:p>
          </p:txBody>
        </p:sp>
        <p:sp>
          <p:nvSpPr>
            <p:cNvPr id="77855" name="Line 81"/>
            <p:cNvSpPr>
              <a:spLocks noChangeShapeType="1"/>
            </p:cNvSpPr>
            <p:nvPr/>
          </p:nvSpPr>
          <p:spPr bwMode="auto">
            <a:xfrm>
              <a:off x="8146091" y="3947729"/>
              <a:ext cx="0" cy="1873250"/>
            </a:xfrm>
            <a:prstGeom prst="line">
              <a:avLst/>
            </a:prstGeom>
            <a:noFill/>
            <a:ln w="9525">
              <a:solidFill>
                <a:schemeClr val="tx1"/>
              </a:solidFill>
              <a:prstDash val="dash"/>
              <a:round/>
              <a:headEnd/>
              <a:tailEnd/>
            </a:ln>
          </p:spPr>
          <p:txBody>
            <a:bodyPr/>
            <a:lstStyle/>
            <a:p>
              <a:endParaRPr lang="en-US"/>
            </a:p>
          </p:txBody>
        </p:sp>
        <p:sp>
          <p:nvSpPr>
            <p:cNvPr id="77856" name="Line 82"/>
            <p:cNvSpPr>
              <a:spLocks noChangeShapeType="1"/>
            </p:cNvSpPr>
            <p:nvPr/>
          </p:nvSpPr>
          <p:spPr bwMode="auto">
            <a:xfrm>
              <a:off x="7569828" y="3947729"/>
              <a:ext cx="0" cy="1873250"/>
            </a:xfrm>
            <a:prstGeom prst="line">
              <a:avLst/>
            </a:prstGeom>
            <a:noFill/>
            <a:ln w="9525">
              <a:solidFill>
                <a:schemeClr val="tx1"/>
              </a:solidFill>
              <a:prstDash val="dash"/>
              <a:round/>
              <a:headEnd/>
              <a:tailEnd/>
            </a:ln>
          </p:spPr>
          <p:txBody>
            <a:bodyPr/>
            <a:lstStyle/>
            <a:p>
              <a:endParaRPr lang="en-US"/>
            </a:p>
          </p:txBody>
        </p:sp>
        <p:sp>
          <p:nvSpPr>
            <p:cNvPr id="77858" name="Text Box 84"/>
            <p:cNvSpPr txBox="1">
              <a:spLocks noChangeArrowheads="1"/>
            </p:cNvSpPr>
            <p:nvPr/>
          </p:nvSpPr>
          <p:spPr bwMode="auto">
            <a:xfrm>
              <a:off x="8713465" y="5573006"/>
              <a:ext cx="333375" cy="336550"/>
            </a:xfrm>
            <a:prstGeom prst="rect">
              <a:avLst/>
            </a:prstGeom>
            <a:noFill/>
            <a:ln w="9525">
              <a:noFill/>
              <a:miter lim="800000"/>
              <a:headEnd/>
              <a:tailEnd/>
            </a:ln>
          </p:spPr>
          <p:txBody>
            <a:bodyPr wrap="none">
              <a:spAutoFit/>
            </a:bodyPr>
            <a:lstStyle/>
            <a:p>
              <a:pPr algn="l" eaLnBrk="1" hangingPunct="1">
                <a:spcBef>
                  <a:spcPct val="0"/>
                </a:spcBef>
              </a:pPr>
              <a:r>
                <a:rPr lang="en-US" sz="1600" dirty="0" err="1">
                  <a:solidFill>
                    <a:srgbClr val="FF0066"/>
                  </a:solidFill>
                </a:rPr>
                <a:t>i</a:t>
              </a:r>
              <a:r>
                <a:rPr lang="en-US" sz="1600" baseline="-25000" dirty="0" err="1">
                  <a:solidFill>
                    <a:srgbClr val="FF0066"/>
                  </a:solidFill>
                </a:rPr>
                <a:t>st</a:t>
              </a:r>
              <a:endParaRPr lang="en-US" sz="1600" dirty="0">
                <a:solidFill>
                  <a:srgbClr val="FF0066"/>
                </a:solidFill>
              </a:endParaRPr>
            </a:p>
          </p:txBody>
        </p:sp>
        <p:sp>
          <p:nvSpPr>
            <p:cNvPr id="77859" name="Text Box 85"/>
            <p:cNvSpPr txBox="1">
              <a:spLocks noChangeArrowheads="1"/>
            </p:cNvSpPr>
            <p:nvPr/>
          </p:nvSpPr>
          <p:spPr bwMode="auto">
            <a:xfrm>
              <a:off x="4906003" y="3947729"/>
              <a:ext cx="518091" cy="338554"/>
            </a:xfrm>
            <a:prstGeom prst="rect">
              <a:avLst/>
            </a:prstGeom>
            <a:noFill/>
            <a:ln w="9525">
              <a:noFill/>
              <a:miter lim="800000"/>
              <a:headEnd/>
              <a:tailEnd/>
            </a:ln>
          </p:spPr>
          <p:txBody>
            <a:bodyPr wrap="none">
              <a:spAutoFit/>
            </a:bodyPr>
            <a:lstStyle/>
            <a:p>
              <a:pPr algn="l" eaLnBrk="1" hangingPunct="1">
                <a:spcBef>
                  <a:spcPct val="0"/>
                </a:spcBef>
              </a:pPr>
              <a:r>
                <a:rPr lang="en-US" sz="1600" dirty="0" err="1" smtClean="0"/>
                <a:t>i</a:t>
              </a:r>
              <a:r>
                <a:rPr lang="en-US" sz="1600" baseline="-25000" dirty="0" err="1" smtClean="0"/>
                <a:t>logic</a:t>
              </a:r>
              <a:endParaRPr lang="en-US" sz="1600" dirty="0"/>
            </a:p>
          </p:txBody>
        </p:sp>
        <p:sp>
          <p:nvSpPr>
            <p:cNvPr id="77860" name="Text Box 86"/>
            <p:cNvSpPr txBox="1">
              <a:spLocks noChangeArrowheads="1"/>
            </p:cNvSpPr>
            <p:nvPr/>
          </p:nvSpPr>
          <p:spPr bwMode="auto">
            <a:xfrm>
              <a:off x="4906003" y="4812916"/>
              <a:ext cx="381000" cy="336550"/>
            </a:xfrm>
            <a:prstGeom prst="rect">
              <a:avLst/>
            </a:prstGeom>
            <a:noFill/>
            <a:ln w="9525">
              <a:noFill/>
              <a:miter lim="800000"/>
              <a:headEnd/>
              <a:tailEnd/>
            </a:ln>
          </p:spPr>
          <p:txBody>
            <a:bodyPr wrap="none">
              <a:spAutoFit/>
            </a:bodyPr>
            <a:lstStyle/>
            <a:p>
              <a:pPr algn="l" eaLnBrk="1" hangingPunct="1">
                <a:spcBef>
                  <a:spcPct val="0"/>
                </a:spcBef>
              </a:pPr>
              <a:r>
                <a:rPr lang="en-US" sz="1600"/>
                <a:t>i</a:t>
              </a:r>
              <a:r>
                <a:rPr lang="en-US" sz="1600" baseline="-25000"/>
                <a:t>IC</a:t>
              </a:r>
              <a:endParaRPr lang="en-US" sz="1600"/>
            </a:p>
          </p:txBody>
        </p:sp>
        <p:sp>
          <p:nvSpPr>
            <p:cNvPr id="90" name="Freeform 73"/>
            <p:cNvSpPr>
              <a:spLocks/>
            </p:cNvSpPr>
            <p:nvPr/>
          </p:nvSpPr>
          <p:spPr bwMode="auto">
            <a:xfrm>
              <a:off x="7022140" y="5324091"/>
              <a:ext cx="261937" cy="484188"/>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solidFill>
              <a:srgbClr val="FF0000"/>
            </a:solidFill>
            <a:ln w="9525">
              <a:solidFill>
                <a:schemeClr val="tx1"/>
              </a:solidFill>
              <a:round/>
              <a:headEnd/>
              <a:tailEnd/>
            </a:ln>
          </p:spPr>
          <p:txBody>
            <a:bodyPr/>
            <a:lstStyle/>
            <a:p>
              <a:endParaRPr lang="en-US"/>
            </a:p>
          </p:txBody>
        </p:sp>
        <p:sp>
          <p:nvSpPr>
            <p:cNvPr id="91" name="Freeform 73"/>
            <p:cNvSpPr>
              <a:spLocks/>
            </p:cNvSpPr>
            <p:nvPr/>
          </p:nvSpPr>
          <p:spPr bwMode="auto">
            <a:xfrm>
              <a:off x="8165140" y="5324091"/>
              <a:ext cx="261937" cy="484188"/>
            </a:xfrm>
            <a:custGeom>
              <a:avLst/>
              <a:gdLst>
                <a:gd name="T0" fmla="*/ 0 w 136"/>
                <a:gd name="T1" fmla="*/ 2147483647 h 409"/>
                <a:gd name="T2" fmla="*/ 2147483647 w 136"/>
                <a:gd name="T3" fmla="*/ 0 h 409"/>
                <a:gd name="T4" fmla="*/ 2147483647 w 136"/>
                <a:gd name="T5" fmla="*/ 2147483647 h 409"/>
                <a:gd name="T6" fmla="*/ 0 60000 65536"/>
                <a:gd name="T7" fmla="*/ 0 60000 65536"/>
                <a:gd name="T8" fmla="*/ 0 60000 65536"/>
                <a:gd name="T9" fmla="*/ 0 w 136"/>
                <a:gd name="T10" fmla="*/ 0 h 409"/>
                <a:gd name="T11" fmla="*/ 136 w 136"/>
                <a:gd name="T12" fmla="*/ 409 h 409"/>
              </a:gdLst>
              <a:ahLst/>
              <a:cxnLst>
                <a:cxn ang="T6">
                  <a:pos x="T0" y="T1"/>
                </a:cxn>
                <a:cxn ang="T7">
                  <a:pos x="T2" y="T3"/>
                </a:cxn>
                <a:cxn ang="T8">
                  <a:pos x="T4" y="T5"/>
                </a:cxn>
              </a:cxnLst>
              <a:rect l="T9" t="T10" r="T11" b="T12"/>
              <a:pathLst>
                <a:path w="136" h="409">
                  <a:moveTo>
                    <a:pt x="0" y="409"/>
                  </a:moveTo>
                  <a:lnTo>
                    <a:pt x="91" y="0"/>
                  </a:lnTo>
                  <a:lnTo>
                    <a:pt x="136" y="409"/>
                  </a:lnTo>
                </a:path>
              </a:pathLst>
            </a:custGeom>
            <a:solidFill>
              <a:srgbClr val="FF0000"/>
            </a:solidFill>
            <a:ln w="9525">
              <a:solidFill>
                <a:schemeClr val="tx1"/>
              </a:solidFill>
              <a:round/>
              <a:headEnd/>
              <a:tailEnd/>
            </a:ln>
          </p:spPr>
          <p:txBody>
            <a:bodyPr/>
            <a:lstStyle/>
            <a:p>
              <a:endParaRPr lang="en-US"/>
            </a:p>
          </p:txBody>
        </p:sp>
      </p:grpSp>
      <p:pic>
        <p:nvPicPr>
          <p:cNvPr id="89" name="Picture 39" descr="tt3"/>
          <p:cNvPicPr>
            <a:picLocks noChangeAspect="1" noChangeArrowheads="1"/>
          </p:cNvPicPr>
          <p:nvPr/>
        </p:nvPicPr>
        <p:blipFill>
          <a:blip r:embed="rId3" cstate="print"/>
          <a:srcRect/>
          <a:stretch>
            <a:fillRect/>
          </a:stretch>
        </p:blipFill>
        <p:spPr bwMode="auto">
          <a:xfrm>
            <a:off x="3800005" y="891723"/>
            <a:ext cx="3781226" cy="1391425"/>
          </a:xfrm>
          <a:prstGeom prst="rect">
            <a:avLst/>
          </a:prstGeom>
          <a:noFill/>
          <a:ln w="9525">
            <a:noFill/>
            <a:miter lim="800000"/>
            <a:headEnd/>
            <a:tailEnd/>
          </a:ln>
        </p:spPr>
      </p:pic>
      <p:sp>
        <p:nvSpPr>
          <p:cNvPr id="77861" name="Text Box 87"/>
          <p:cNvSpPr txBox="1">
            <a:spLocks noChangeArrowheads="1"/>
          </p:cNvSpPr>
          <p:nvPr/>
        </p:nvSpPr>
        <p:spPr bwMode="auto">
          <a:xfrm>
            <a:off x="2913279" y="3276442"/>
            <a:ext cx="1892300" cy="1069975"/>
          </a:xfrm>
          <a:prstGeom prst="rect">
            <a:avLst/>
          </a:prstGeom>
          <a:solidFill>
            <a:schemeClr val="bg1"/>
          </a:solidFill>
          <a:ln w="9525">
            <a:noFill/>
            <a:miter lim="800000"/>
            <a:headEnd/>
            <a:tailEnd/>
          </a:ln>
        </p:spPr>
        <p:txBody>
          <a:bodyPr>
            <a:spAutoFit/>
          </a:bodyPr>
          <a:lstStyle/>
          <a:p>
            <a:pPr algn="l" eaLnBrk="1" hangingPunct="1">
              <a:spcBef>
                <a:spcPct val="0"/>
              </a:spcBef>
            </a:pPr>
            <a:r>
              <a:rPr lang="en-US" sz="1600" dirty="0"/>
              <a:t>banks of transistors for the PMOS and NMOS not perfectly </a:t>
            </a:r>
            <a:r>
              <a:rPr lang="en-US" sz="1600" dirty="0" smtClean="0"/>
              <a:t>synchronized</a:t>
            </a:r>
            <a:endParaRPr lang="en-US" sz="1600" dirty="0"/>
          </a:p>
        </p:txBody>
      </p:sp>
      <p:sp>
        <p:nvSpPr>
          <p:cNvPr id="92" name="Line 8"/>
          <p:cNvSpPr>
            <a:spLocks noChangeShapeType="1"/>
          </p:cNvSpPr>
          <p:nvPr/>
        </p:nvSpPr>
        <p:spPr bwMode="auto">
          <a:xfrm flipV="1">
            <a:off x="1930019" y="1981902"/>
            <a:ext cx="4773041" cy="366329"/>
          </a:xfrm>
          <a:prstGeom prst="line">
            <a:avLst/>
          </a:prstGeom>
          <a:noFill/>
          <a:ln w="28575">
            <a:solidFill>
              <a:srgbClr val="0070C0"/>
            </a:solidFill>
            <a:prstDash val="sysDot"/>
            <a:round/>
            <a:headEnd/>
            <a:tailEnd type="triangle" w="med" len="med"/>
          </a:ln>
        </p:spPr>
        <p:txBody>
          <a:bodyPr wrap="square" lIns="66084" tIns="33041" rIns="66084" bIns="33041">
            <a:spAutoFit/>
          </a:bodyPr>
          <a:lstStyle/>
          <a:p>
            <a:endParaRPr lang="en-US"/>
          </a:p>
        </p:txBody>
      </p:sp>
    </p:spTree>
    <p:extLst>
      <p:ext uri="{BB962C8B-B14F-4D97-AF65-F5344CB8AC3E}">
        <p14:creationId xmlns:p14="http://schemas.microsoft.com/office/powerpoint/2010/main" val="3411669776"/>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t>
            </a:r>
            <a:r>
              <a:rPr lang="en-US" dirty="0" err="1" smtClean="0"/>
              <a:t>Decaps</a:t>
            </a:r>
            <a:r>
              <a:rPr lang="en-US" dirty="0" smtClean="0"/>
              <a:t> Physical Limit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9161"/>
            <a:ext cx="7332631" cy="3987118"/>
          </a:xfrm>
          <a:prstGeom prst="rect">
            <a:avLst/>
          </a:prstGeom>
        </p:spPr>
      </p:pic>
      <p:sp>
        <p:nvSpPr>
          <p:cNvPr id="4" name="TextBox 3"/>
          <p:cNvSpPr txBox="1"/>
          <p:nvPr/>
        </p:nvSpPr>
        <p:spPr>
          <a:xfrm>
            <a:off x="96167" y="796411"/>
            <a:ext cx="8782494" cy="923330"/>
          </a:xfrm>
          <a:prstGeom prst="rect">
            <a:avLst/>
          </a:prstGeom>
          <a:noFill/>
        </p:spPr>
        <p:txBody>
          <a:bodyPr wrap="square" rtlCol="0">
            <a:spAutoFit/>
          </a:bodyPr>
          <a:lstStyle/>
          <a:p>
            <a:pPr algn="l"/>
            <a:r>
              <a:rPr lang="en-US" sz="1800" dirty="0" smtClean="0"/>
              <a:t>The All </a:t>
            </a:r>
            <a:r>
              <a:rPr lang="en-US" sz="1800" dirty="0" err="1" smtClean="0"/>
              <a:t>Decaps</a:t>
            </a:r>
            <a:r>
              <a:rPr lang="en-US" sz="1800" dirty="0" smtClean="0"/>
              <a:t> physical limit is when shorts are placed across all </a:t>
            </a:r>
            <a:r>
              <a:rPr lang="en-US" sz="1800" dirty="0" err="1" smtClean="0"/>
              <a:t>decap</a:t>
            </a:r>
            <a:r>
              <a:rPr lang="en-US" sz="1800" dirty="0" smtClean="0"/>
              <a:t> locations under the IC, and a ring of many capacitor locations on the top and bottom of the PCB are shorted at the bonding pads</a:t>
            </a:r>
            <a:endParaRPr lang="en-US" sz="1800" dirty="0"/>
          </a:p>
        </p:txBody>
      </p:sp>
      <p:cxnSp>
        <p:nvCxnSpPr>
          <p:cNvPr id="7" name="Straight Connector 6"/>
          <p:cNvCxnSpPr/>
          <p:nvPr/>
        </p:nvCxnSpPr>
        <p:spPr bwMode="auto">
          <a:xfrm flipV="1">
            <a:off x="3753293" y="3296093"/>
            <a:ext cx="3817088" cy="3413051"/>
          </a:xfrm>
          <a:prstGeom prst="line">
            <a:avLst/>
          </a:prstGeom>
          <a:noFill/>
          <a:ln w="28575" cap="flat" cmpd="sng" algn="ctr">
            <a:solidFill>
              <a:srgbClr val="FFC000"/>
            </a:solidFill>
            <a:prstDash val="dash"/>
            <a:round/>
            <a:headEnd type="none" w="med" len="med"/>
            <a:tailEnd type="none" w="med" len="med"/>
          </a:ln>
          <a:effectLst/>
        </p:spPr>
      </p:cxnSp>
      <p:pic>
        <p:nvPicPr>
          <p:cNvPr id="10" name="Picture 9"/>
          <p:cNvPicPr>
            <a:picLocks noChangeAspect="1"/>
          </p:cNvPicPr>
          <p:nvPr/>
        </p:nvPicPr>
        <p:blipFill>
          <a:blip r:embed="rId3"/>
          <a:stretch>
            <a:fillRect/>
          </a:stretch>
        </p:blipFill>
        <p:spPr>
          <a:xfrm>
            <a:off x="2736970" y="1479873"/>
            <a:ext cx="4382965" cy="2193749"/>
          </a:xfrm>
          <a:prstGeom prst="rect">
            <a:avLst/>
          </a:prstGeom>
          <a:solidFill>
            <a:schemeClr val="bg1"/>
          </a:solidFill>
        </p:spPr>
      </p:pic>
      <p:cxnSp>
        <p:nvCxnSpPr>
          <p:cNvPr id="12" name="Straight Connector 11"/>
          <p:cNvCxnSpPr/>
          <p:nvPr/>
        </p:nvCxnSpPr>
        <p:spPr bwMode="auto">
          <a:xfrm flipV="1">
            <a:off x="4724399" y="3101503"/>
            <a:ext cx="0" cy="572119"/>
          </a:xfrm>
          <a:prstGeom prst="line">
            <a:avLst/>
          </a:prstGeom>
          <a:noFill/>
          <a:ln w="76200" cap="flat" cmpd="sng" algn="ctr">
            <a:solidFill>
              <a:srgbClr val="C00000"/>
            </a:solidFill>
            <a:prstDash val="solid"/>
            <a:round/>
            <a:headEnd type="none" w="med" len="med"/>
            <a:tailEnd type="none" w="med" len="med"/>
          </a:ln>
          <a:effectLst/>
        </p:spPr>
      </p:cxnSp>
      <p:sp>
        <p:nvSpPr>
          <p:cNvPr id="14" name="TextBox 13"/>
          <p:cNvSpPr txBox="1"/>
          <p:nvPr/>
        </p:nvSpPr>
        <p:spPr>
          <a:xfrm>
            <a:off x="4398076" y="3638212"/>
            <a:ext cx="670376" cy="430887"/>
          </a:xfrm>
          <a:prstGeom prst="rect">
            <a:avLst/>
          </a:prstGeom>
          <a:noFill/>
        </p:spPr>
        <p:txBody>
          <a:bodyPr wrap="none" rtlCol="0">
            <a:spAutoFit/>
          </a:bodyPr>
          <a:lstStyle/>
          <a:p>
            <a:r>
              <a:rPr lang="en-US" dirty="0" smtClean="0">
                <a:solidFill>
                  <a:srgbClr val="C00000"/>
                </a:solidFill>
              </a:rPr>
              <a:t>S.C.</a:t>
            </a:r>
            <a:endParaRPr lang="en-US" dirty="0">
              <a:solidFill>
                <a:srgbClr val="C00000"/>
              </a:solidFill>
            </a:endParaRPr>
          </a:p>
        </p:txBody>
      </p:sp>
      <p:cxnSp>
        <p:nvCxnSpPr>
          <p:cNvPr id="22" name="Straight Connector 21"/>
          <p:cNvCxnSpPr/>
          <p:nvPr/>
        </p:nvCxnSpPr>
        <p:spPr bwMode="auto">
          <a:xfrm flipV="1">
            <a:off x="3505199" y="3101503"/>
            <a:ext cx="0" cy="572119"/>
          </a:xfrm>
          <a:prstGeom prst="line">
            <a:avLst/>
          </a:prstGeom>
          <a:noFill/>
          <a:ln w="76200" cap="flat" cmpd="sng" algn="ctr">
            <a:solidFill>
              <a:srgbClr val="C00000"/>
            </a:solidFill>
            <a:prstDash val="solid"/>
            <a:round/>
            <a:headEnd type="none" w="med" len="med"/>
            <a:tailEnd type="none" w="med" len="med"/>
          </a:ln>
          <a:effectLst/>
        </p:spPr>
      </p:cxnSp>
      <p:sp>
        <p:nvSpPr>
          <p:cNvPr id="23" name="TextBox 22"/>
          <p:cNvSpPr txBox="1"/>
          <p:nvPr/>
        </p:nvSpPr>
        <p:spPr>
          <a:xfrm>
            <a:off x="3178876" y="3638212"/>
            <a:ext cx="670376" cy="430887"/>
          </a:xfrm>
          <a:prstGeom prst="rect">
            <a:avLst/>
          </a:prstGeom>
          <a:noFill/>
        </p:spPr>
        <p:txBody>
          <a:bodyPr wrap="none" rtlCol="0">
            <a:spAutoFit/>
          </a:bodyPr>
          <a:lstStyle/>
          <a:p>
            <a:r>
              <a:rPr lang="en-US" dirty="0" smtClean="0">
                <a:solidFill>
                  <a:srgbClr val="C00000"/>
                </a:solidFill>
              </a:rPr>
              <a:t>S.C.</a:t>
            </a:r>
            <a:endParaRPr lang="en-US" dirty="0">
              <a:solidFill>
                <a:srgbClr val="C00000"/>
              </a:solidFill>
            </a:endParaRPr>
          </a:p>
        </p:txBody>
      </p:sp>
      <p:cxnSp>
        <p:nvCxnSpPr>
          <p:cNvPr id="24" name="Straight Connector 23"/>
          <p:cNvCxnSpPr/>
          <p:nvPr/>
        </p:nvCxnSpPr>
        <p:spPr bwMode="auto">
          <a:xfrm flipV="1">
            <a:off x="2965673" y="3083798"/>
            <a:ext cx="0" cy="572119"/>
          </a:xfrm>
          <a:prstGeom prst="line">
            <a:avLst/>
          </a:prstGeom>
          <a:noFill/>
          <a:ln w="76200" cap="flat" cmpd="sng" algn="ctr">
            <a:solidFill>
              <a:srgbClr val="C00000"/>
            </a:solidFill>
            <a:prstDash val="solid"/>
            <a:round/>
            <a:headEnd type="none" w="med" len="med"/>
            <a:tailEnd type="none" w="med" len="med"/>
          </a:ln>
          <a:effectLst/>
        </p:spPr>
      </p:cxnSp>
      <p:sp>
        <p:nvSpPr>
          <p:cNvPr id="25" name="TextBox 24"/>
          <p:cNvSpPr txBox="1"/>
          <p:nvPr/>
        </p:nvSpPr>
        <p:spPr>
          <a:xfrm>
            <a:off x="2639350" y="3620507"/>
            <a:ext cx="670376" cy="430887"/>
          </a:xfrm>
          <a:prstGeom prst="rect">
            <a:avLst/>
          </a:prstGeom>
          <a:noFill/>
        </p:spPr>
        <p:txBody>
          <a:bodyPr wrap="none" rtlCol="0">
            <a:spAutoFit/>
          </a:bodyPr>
          <a:lstStyle/>
          <a:p>
            <a:r>
              <a:rPr lang="en-US" dirty="0" smtClean="0">
                <a:solidFill>
                  <a:srgbClr val="C00000"/>
                </a:solidFill>
              </a:rPr>
              <a:t>S.C.</a:t>
            </a:r>
            <a:endParaRPr lang="en-US" dirty="0">
              <a:solidFill>
                <a:srgbClr val="C00000"/>
              </a:solidFill>
            </a:endParaRPr>
          </a:p>
        </p:txBody>
      </p:sp>
      <p:sp>
        <p:nvSpPr>
          <p:cNvPr id="15" name="TextBox 14"/>
          <p:cNvSpPr txBox="1"/>
          <p:nvPr/>
        </p:nvSpPr>
        <p:spPr>
          <a:xfrm>
            <a:off x="6804713" y="3921100"/>
            <a:ext cx="2146742" cy="461665"/>
          </a:xfrm>
          <a:prstGeom prst="rect">
            <a:avLst/>
          </a:prstGeom>
          <a:noFill/>
        </p:spPr>
        <p:txBody>
          <a:bodyPr wrap="none" rtlCol="0">
            <a:spAutoFit/>
          </a:bodyPr>
          <a:lstStyle/>
          <a:p>
            <a:r>
              <a:rPr lang="en-US" sz="2400" dirty="0" smtClean="0"/>
              <a:t>All </a:t>
            </a:r>
            <a:r>
              <a:rPr lang="en-US" sz="2400" dirty="0" err="1" smtClean="0"/>
              <a:t>decaps</a:t>
            </a:r>
            <a:r>
              <a:rPr lang="en-US" sz="2400" dirty="0" smtClean="0"/>
              <a:t> limit</a:t>
            </a:r>
            <a:endParaRPr lang="en-US" sz="2400" dirty="0"/>
          </a:p>
        </p:txBody>
      </p:sp>
    </p:spTree>
    <p:extLst>
      <p:ext uri="{BB962C8B-B14F-4D97-AF65-F5344CB8AC3E}">
        <p14:creationId xmlns:p14="http://schemas.microsoft.com/office/powerpoint/2010/main" val="174565701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Decaps</a:t>
            </a:r>
            <a:r>
              <a:rPr lang="en-US" dirty="0" smtClean="0"/>
              <a:t> Under the IC Physical Limit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39161"/>
            <a:ext cx="7332631" cy="3987118"/>
          </a:xfrm>
          <a:prstGeom prst="rect">
            <a:avLst/>
          </a:prstGeom>
        </p:spPr>
      </p:pic>
      <p:pic>
        <p:nvPicPr>
          <p:cNvPr id="6" name="Picture 5"/>
          <p:cNvPicPr>
            <a:picLocks noChangeAspect="1"/>
          </p:cNvPicPr>
          <p:nvPr/>
        </p:nvPicPr>
        <p:blipFill>
          <a:blip r:embed="rId3"/>
          <a:stretch>
            <a:fillRect/>
          </a:stretch>
        </p:blipFill>
        <p:spPr>
          <a:xfrm>
            <a:off x="2696512" y="1415970"/>
            <a:ext cx="4235917" cy="2511448"/>
          </a:xfrm>
          <a:prstGeom prst="rect">
            <a:avLst/>
          </a:prstGeom>
          <a:solidFill>
            <a:schemeClr val="bg1"/>
          </a:solidFill>
        </p:spPr>
      </p:pic>
      <p:cxnSp>
        <p:nvCxnSpPr>
          <p:cNvPr id="7" name="Straight Connector 6"/>
          <p:cNvCxnSpPr/>
          <p:nvPr/>
        </p:nvCxnSpPr>
        <p:spPr bwMode="auto">
          <a:xfrm flipV="1">
            <a:off x="4369981" y="3381153"/>
            <a:ext cx="2962650" cy="2669201"/>
          </a:xfrm>
          <a:prstGeom prst="line">
            <a:avLst/>
          </a:prstGeom>
          <a:noFill/>
          <a:ln w="28575" cap="flat" cmpd="sng" algn="ctr">
            <a:solidFill>
              <a:srgbClr val="00B0F0"/>
            </a:solidFill>
            <a:prstDash val="dash"/>
            <a:round/>
            <a:headEnd type="none" w="med" len="med"/>
            <a:tailEnd type="none" w="med" len="med"/>
          </a:ln>
          <a:effectLst/>
        </p:spPr>
      </p:cxnSp>
      <p:sp>
        <p:nvSpPr>
          <p:cNvPr id="4" name="TextBox 3"/>
          <p:cNvSpPr txBox="1"/>
          <p:nvPr/>
        </p:nvSpPr>
        <p:spPr>
          <a:xfrm>
            <a:off x="96167" y="746480"/>
            <a:ext cx="8782494" cy="769441"/>
          </a:xfrm>
          <a:prstGeom prst="rect">
            <a:avLst/>
          </a:prstGeom>
          <a:noFill/>
        </p:spPr>
        <p:txBody>
          <a:bodyPr wrap="square" rtlCol="0">
            <a:spAutoFit/>
          </a:bodyPr>
          <a:lstStyle/>
          <a:p>
            <a:pPr algn="l"/>
            <a:r>
              <a:rPr lang="en-US" dirty="0" smtClean="0"/>
              <a:t>There is a physical limit when all the power pins under the IC are shorted on the bottom layer that corresponds to placing all possible </a:t>
            </a:r>
            <a:r>
              <a:rPr lang="en-US" dirty="0" err="1" smtClean="0"/>
              <a:t>decaps</a:t>
            </a:r>
            <a:r>
              <a:rPr lang="en-US" dirty="0" smtClean="0"/>
              <a:t> under the IC</a:t>
            </a:r>
            <a:endParaRPr lang="en-US" dirty="0"/>
          </a:p>
        </p:txBody>
      </p:sp>
      <p:sp>
        <p:nvSpPr>
          <p:cNvPr id="8" name="TextBox 7"/>
          <p:cNvSpPr txBox="1"/>
          <p:nvPr/>
        </p:nvSpPr>
        <p:spPr>
          <a:xfrm>
            <a:off x="6971635" y="3687184"/>
            <a:ext cx="1867819" cy="830997"/>
          </a:xfrm>
          <a:prstGeom prst="rect">
            <a:avLst/>
          </a:prstGeom>
          <a:noFill/>
        </p:spPr>
        <p:txBody>
          <a:bodyPr wrap="none" rtlCol="0">
            <a:spAutoFit/>
          </a:bodyPr>
          <a:lstStyle/>
          <a:p>
            <a:r>
              <a:rPr lang="en-US" sz="2400" dirty="0" err="1" smtClean="0"/>
              <a:t>Decaps</a:t>
            </a:r>
            <a:r>
              <a:rPr lang="en-US" sz="2400" dirty="0" smtClean="0"/>
              <a:t> under</a:t>
            </a:r>
          </a:p>
          <a:p>
            <a:pPr>
              <a:spcBef>
                <a:spcPts val="0"/>
              </a:spcBef>
            </a:pPr>
            <a:r>
              <a:rPr lang="en-US" sz="2400" dirty="0" smtClean="0"/>
              <a:t> the IC limit</a:t>
            </a:r>
            <a:endParaRPr lang="en-US" sz="2400" dirty="0"/>
          </a:p>
        </p:txBody>
      </p:sp>
    </p:spTree>
    <p:extLst>
      <p:ext uri="{BB962C8B-B14F-4D97-AF65-F5344CB8AC3E}">
        <p14:creationId xmlns:p14="http://schemas.microsoft.com/office/powerpoint/2010/main" val="326962403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a:t>
            </a:r>
            <a:endParaRPr lang="en-US" dirty="0"/>
          </a:p>
        </p:txBody>
      </p:sp>
      <p:sp>
        <p:nvSpPr>
          <p:cNvPr id="4" name="Content Placeholder 3"/>
          <p:cNvSpPr>
            <a:spLocks noGrp="1"/>
          </p:cNvSpPr>
          <p:nvPr>
            <p:ph idx="1"/>
          </p:nvPr>
        </p:nvSpPr>
        <p:spPr>
          <a:xfrm>
            <a:off x="180975" y="916934"/>
            <a:ext cx="3514725" cy="5286828"/>
          </a:xfrm>
        </p:spPr>
        <p:txBody>
          <a:bodyPr/>
          <a:lstStyle/>
          <a:p>
            <a:r>
              <a:rPr lang="en-US" sz="2400" dirty="0" smtClean="0"/>
              <a:t>Physical limits can be established for the upper bound of placing decoupling capacitors at various locations</a:t>
            </a:r>
          </a:p>
          <a:p>
            <a:pPr lvl="1" eaLnBrk="1" hangingPunct="1">
              <a:spcBef>
                <a:spcPts val="0"/>
              </a:spcBef>
            </a:pPr>
            <a:r>
              <a:rPr lang="en-US" sz="2000" dirty="0"/>
              <a:t>L</a:t>
            </a:r>
            <a:r>
              <a:rPr lang="en-US" sz="2000" baseline="-25000" dirty="0"/>
              <a:t>PCB IC</a:t>
            </a:r>
          </a:p>
          <a:p>
            <a:pPr lvl="1" eaLnBrk="1" hangingPunct="1">
              <a:spcBef>
                <a:spcPts val="0"/>
              </a:spcBef>
            </a:pPr>
            <a:r>
              <a:rPr lang="en-US" sz="2000" dirty="0" err="1"/>
              <a:t>Decaps</a:t>
            </a:r>
            <a:r>
              <a:rPr lang="en-US" sz="2000" dirty="0"/>
              <a:t> under the IC</a:t>
            </a:r>
          </a:p>
          <a:p>
            <a:pPr lvl="1" eaLnBrk="1" hangingPunct="1">
              <a:spcBef>
                <a:spcPts val="0"/>
              </a:spcBef>
            </a:pPr>
            <a:r>
              <a:rPr lang="en-US" sz="2000" dirty="0"/>
              <a:t>All </a:t>
            </a:r>
            <a:r>
              <a:rPr lang="en-US" sz="2000" dirty="0" err="1" smtClean="0"/>
              <a:t>decaps</a:t>
            </a:r>
            <a:endParaRPr lang="en-US" sz="2000" dirty="0" smtClean="0"/>
          </a:p>
          <a:p>
            <a:r>
              <a:rPr lang="en-US" sz="2400" dirty="0" smtClean="0"/>
              <a:t>If the target impedance cannot be met due to a particular limitation, the nature of the limitation and the impedance equivalent circuit can guide the design direction.</a:t>
            </a:r>
            <a:endParaRPr lang="en-US" sz="2400" dirty="0"/>
          </a:p>
        </p:txBody>
      </p:sp>
      <p:pic>
        <p:nvPicPr>
          <p:cNvPr id="3" name="Picture 2"/>
          <p:cNvPicPr>
            <a:picLocks noChangeAspect="1"/>
          </p:cNvPicPr>
          <p:nvPr/>
        </p:nvPicPr>
        <p:blipFill>
          <a:blip r:embed="rId2"/>
          <a:stretch>
            <a:fillRect/>
          </a:stretch>
        </p:blipFill>
        <p:spPr>
          <a:xfrm>
            <a:off x="3798499" y="13611"/>
            <a:ext cx="5345501" cy="2906033"/>
          </a:xfrm>
          <a:prstGeom prst="rect">
            <a:avLst/>
          </a:prstGeom>
        </p:spPr>
      </p:pic>
      <p:pic>
        <p:nvPicPr>
          <p:cNvPr id="5" name="Picture 4"/>
          <p:cNvPicPr>
            <a:picLocks noChangeAspect="1"/>
          </p:cNvPicPr>
          <p:nvPr/>
        </p:nvPicPr>
        <p:blipFill>
          <a:blip r:embed="rId3"/>
          <a:stretch>
            <a:fillRect/>
          </a:stretch>
        </p:blipFill>
        <p:spPr>
          <a:xfrm>
            <a:off x="4702103" y="2836886"/>
            <a:ext cx="2970511" cy="1827398"/>
          </a:xfrm>
          <a:prstGeom prst="rect">
            <a:avLst/>
          </a:prstGeom>
        </p:spPr>
      </p:pic>
      <p:pic>
        <p:nvPicPr>
          <p:cNvPr id="6" name="Picture 5"/>
          <p:cNvPicPr>
            <a:picLocks noChangeAspect="1"/>
          </p:cNvPicPr>
          <p:nvPr/>
        </p:nvPicPr>
        <p:blipFill>
          <a:blip r:embed="rId4"/>
          <a:stretch>
            <a:fillRect/>
          </a:stretch>
        </p:blipFill>
        <p:spPr>
          <a:xfrm>
            <a:off x="6321639" y="4451055"/>
            <a:ext cx="2701949" cy="1601731"/>
          </a:xfrm>
          <a:prstGeom prst="rect">
            <a:avLst/>
          </a:prstGeom>
        </p:spPr>
      </p:pic>
      <p:pic>
        <p:nvPicPr>
          <p:cNvPr id="7" name="Picture 6"/>
          <p:cNvPicPr>
            <a:picLocks noChangeAspect="1"/>
          </p:cNvPicPr>
          <p:nvPr/>
        </p:nvPicPr>
        <p:blipFill>
          <a:blip r:embed="rId5"/>
          <a:stretch>
            <a:fillRect/>
          </a:stretch>
        </p:blipFill>
        <p:spPr>
          <a:xfrm>
            <a:off x="3354215" y="5170552"/>
            <a:ext cx="2695775" cy="1600166"/>
          </a:xfrm>
          <a:prstGeom prst="rect">
            <a:avLst/>
          </a:prstGeom>
        </p:spPr>
      </p:pic>
    </p:spTree>
    <p:extLst>
      <p:ext uri="{BB962C8B-B14F-4D97-AF65-F5344CB8AC3E}">
        <p14:creationId xmlns:p14="http://schemas.microsoft.com/office/powerpoint/2010/main" val="66486030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sz="2000" dirty="0" smtClean="0">
                <a:solidFill>
                  <a:schemeClr val="bg1">
                    <a:lumMod val="75000"/>
                  </a:schemeClr>
                </a:solidFill>
              </a:rPr>
              <a:t>The PDN problem </a:t>
            </a:r>
          </a:p>
          <a:p>
            <a:pPr eaLnBrk="1" hangingPunct="1">
              <a:spcBef>
                <a:spcPts val="0"/>
              </a:spcBef>
            </a:pPr>
            <a:r>
              <a:rPr lang="en-US" sz="2000" dirty="0" smtClean="0">
                <a:solidFill>
                  <a:schemeClr val="bg1">
                    <a:lumMod val="75000"/>
                  </a:schemeClr>
                </a:solidFill>
              </a:rPr>
              <a:t>Noise on the PDN and an FPGA example</a:t>
            </a:r>
          </a:p>
          <a:p>
            <a:pPr eaLnBrk="1" hangingPunct="1">
              <a:spcBef>
                <a:spcPts val="0"/>
              </a:spcBef>
            </a:pPr>
            <a:r>
              <a:rPr lang="en-US" sz="2000" dirty="0" smtClean="0">
                <a:solidFill>
                  <a:schemeClr val="bg1">
                    <a:lumMod val="75000"/>
                  </a:schemeClr>
                </a:solidFill>
              </a:rPr>
              <a:t>PDN design considerations</a:t>
            </a:r>
          </a:p>
          <a:p>
            <a:pPr eaLnBrk="1" hangingPunct="1">
              <a:spcBef>
                <a:spcPts val="0"/>
              </a:spcBef>
            </a:pPr>
            <a:r>
              <a:rPr lang="en-US" sz="2000" dirty="0" smtClean="0">
                <a:solidFill>
                  <a:schemeClr val="bg1">
                    <a:lumMod val="75000"/>
                  </a:schemeClr>
                </a:solidFill>
              </a:rPr>
              <a:t>A couple of preliminary concepts</a:t>
            </a:r>
          </a:p>
          <a:p>
            <a:pPr eaLnBrk="1" hangingPunct="1">
              <a:spcBef>
                <a:spcPts val="0"/>
              </a:spcBef>
            </a:pPr>
            <a:r>
              <a:rPr lang="en-US" sz="2000" dirty="0" smtClean="0">
                <a:solidFill>
                  <a:schemeClr val="bg1">
                    <a:lumMod val="75000"/>
                  </a:schemeClr>
                </a:solidFill>
              </a:rPr>
              <a:t>Current and inductance physics</a:t>
            </a:r>
          </a:p>
          <a:p>
            <a:pPr eaLnBrk="1" hangingPunct="1">
              <a:spcBef>
                <a:spcPts val="0"/>
              </a:spcBef>
            </a:pPr>
            <a:r>
              <a:rPr lang="en-US" sz="2000" dirty="0" smtClean="0">
                <a:solidFill>
                  <a:schemeClr val="bg1">
                    <a:lumMod val="75000"/>
                  </a:schemeClr>
                </a:solidFill>
              </a:rPr>
              <a:t>A reduced order circuit model from a first principles formulation</a:t>
            </a:r>
          </a:p>
          <a:p>
            <a:pPr eaLnBrk="1" hangingPunct="1">
              <a:spcBef>
                <a:spcPts val="0"/>
              </a:spcBef>
            </a:pPr>
            <a:r>
              <a:rPr lang="en-US" sz="2000" dirty="0" smtClean="0">
                <a:solidFill>
                  <a:schemeClr val="bg1">
                    <a:lumMod val="75000"/>
                  </a:schemeClr>
                </a:solidFill>
              </a:rPr>
              <a:t>Characteristic Z</a:t>
            </a:r>
            <a:r>
              <a:rPr lang="en-US" sz="2000" baseline="-25000" dirty="0" smtClean="0">
                <a:solidFill>
                  <a:schemeClr val="bg1">
                    <a:lumMod val="75000"/>
                  </a:schemeClr>
                </a:solidFill>
              </a:rPr>
              <a:t>PDN</a:t>
            </a:r>
            <a:r>
              <a:rPr lang="en-US" sz="2000" dirty="0" smtClean="0">
                <a:solidFill>
                  <a:schemeClr val="bg1">
                    <a:lumMod val="75000"/>
                  </a:schemeClr>
                </a:solidFill>
              </a:rPr>
              <a:t> and relationship to physics</a:t>
            </a:r>
          </a:p>
          <a:p>
            <a:pPr eaLnBrk="1" hangingPunct="1">
              <a:spcBef>
                <a:spcPts val="0"/>
              </a:spcBef>
            </a:pPr>
            <a:r>
              <a:rPr lang="en-US" sz="2000" dirty="0" smtClean="0">
                <a:solidFill>
                  <a:schemeClr val="bg1">
                    <a:lumMod val="75000"/>
                  </a:schemeClr>
                </a:solidFill>
              </a:rPr>
              <a:t>Understanding PDN physics and design through examples</a:t>
            </a:r>
          </a:p>
          <a:p>
            <a:pPr eaLnBrk="1" hangingPunct="1">
              <a:spcBef>
                <a:spcPts val="0"/>
              </a:spcBef>
            </a:pPr>
            <a:r>
              <a:rPr lang="en-US" sz="2000" dirty="0" smtClean="0">
                <a:solidFill>
                  <a:schemeClr val="bg1">
                    <a:lumMod val="75000"/>
                  </a:schemeClr>
                </a:solidFill>
              </a:rPr>
              <a:t>Identifying limiting physics in design</a:t>
            </a:r>
          </a:p>
          <a:p>
            <a:pPr eaLnBrk="1" hangingPunct="1">
              <a:spcBef>
                <a:spcPts val="0"/>
              </a:spcBef>
            </a:pPr>
            <a:r>
              <a:rPr lang="en-US" dirty="0" smtClean="0"/>
              <a:t>Adding decoupling capacitors</a:t>
            </a:r>
          </a:p>
          <a:p>
            <a:pPr lvl="1" eaLnBrk="1" hangingPunct="1">
              <a:spcBef>
                <a:spcPts val="0"/>
              </a:spcBef>
            </a:pPr>
            <a:r>
              <a:rPr lang="en-US" b="1" i="1" dirty="0" smtClean="0">
                <a:solidFill>
                  <a:srgbClr val="0033CC"/>
                </a:solidFill>
              </a:rPr>
              <a:t>Values of </a:t>
            </a:r>
            <a:r>
              <a:rPr lang="en-US" b="1" i="1" dirty="0" err="1" smtClean="0">
                <a:solidFill>
                  <a:srgbClr val="0033CC"/>
                </a:solidFill>
              </a:rPr>
              <a:t>decaps</a:t>
            </a:r>
            <a:r>
              <a:rPr lang="en-US" b="1" i="1" dirty="0" smtClean="0">
                <a:solidFill>
                  <a:srgbClr val="0033CC"/>
                </a:solidFill>
              </a:rPr>
              <a:t> to use</a:t>
            </a:r>
          </a:p>
          <a:p>
            <a:pPr lvl="1" eaLnBrk="1" hangingPunct="1">
              <a:spcBef>
                <a:spcPts val="0"/>
              </a:spcBef>
            </a:pPr>
            <a:r>
              <a:rPr lang="en-US" dirty="0" smtClean="0"/>
              <a:t>Where to place around the IC</a:t>
            </a:r>
          </a:p>
          <a:p>
            <a:pPr lvl="1" eaLnBrk="1" hangingPunct="1">
              <a:spcBef>
                <a:spcPts val="0"/>
              </a:spcBef>
            </a:pPr>
            <a:r>
              <a:rPr lang="en-US" dirty="0" smtClean="0"/>
              <a:t>Connecting the </a:t>
            </a:r>
            <a:r>
              <a:rPr lang="en-US" dirty="0" err="1" smtClean="0"/>
              <a:t>decap</a:t>
            </a:r>
            <a:r>
              <a:rPr lang="en-US" dirty="0" smtClean="0"/>
              <a:t> to the PCB</a:t>
            </a:r>
          </a:p>
          <a:p>
            <a:pPr lvl="1" eaLnBrk="1" hangingPunct="1">
              <a:spcBef>
                <a:spcPts val="0"/>
              </a:spcBef>
            </a:pPr>
            <a:r>
              <a:rPr lang="en-US" dirty="0" smtClean="0"/>
              <a:t>Convergence of L</a:t>
            </a:r>
            <a:r>
              <a:rPr lang="en-US" baseline="-25000" dirty="0" smtClean="0"/>
              <a:t>PCB </a:t>
            </a:r>
            <a:r>
              <a:rPr lang="en-US" baseline="-25000" dirty="0" err="1" smtClean="0"/>
              <a:t>Decap</a:t>
            </a:r>
            <a:r>
              <a:rPr lang="en-US" baseline="-25000" dirty="0" smtClean="0"/>
              <a:t> </a:t>
            </a:r>
            <a:r>
              <a:rPr lang="en-US" dirty="0" smtClean="0"/>
              <a:t>for large number of </a:t>
            </a:r>
            <a:r>
              <a:rPr lang="en-US" dirty="0" err="1" smtClean="0"/>
              <a:t>decaps</a:t>
            </a:r>
            <a:endParaRPr lang="en-US" dirty="0" smtClean="0"/>
          </a:p>
          <a:p>
            <a:pPr lvl="1" eaLnBrk="1" hangingPunct="1">
              <a:spcBef>
                <a:spcPts val="0"/>
              </a:spcBef>
            </a:pPr>
            <a:endParaRPr lang="en-US" dirty="0" smtClean="0"/>
          </a:p>
          <a:p>
            <a:pPr eaLnBrk="1" hangingPunct="1">
              <a:spcBef>
                <a:spcPts val="0"/>
              </a:spcBef>
            </a:pPr>
            <a:endParaRPr lang="en-US" dirty="0" smtClean="0"/>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151991777"/>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09" name="Rectangle 65"/>
          <p:cNvSpPr>
            <a:spLocks noChangeArrowheads="1"/>
          </p:cNvSpPr>
          <p:nvPr/>
        </p:nvSpPr>
        <p:spPr bwMode="auto">
          <a:xfrm>
            <a:off x="180975" y="1341120"/>
            <a:ext cx="8783638" cy="5154930"/>
          </a:xfrm>
          <a:prstGeom prst="rect">
            <a:avLst/>
          </a:prstGeom>
          <a:noFill/>
          <a:ln w="9525">
            <a:noFill/>
            <a:miter lim="800000"/>
            <a:headEnd/>
            <a:tailEnd/>
          </a:ln>
          <a:effectLst/>
        </p:spPr>
        <p:txBody>
          <a:bodyPr/>
          <a:lstStyle/>
          <a:p>
            <a:pPr marL="342900" indent="-342900" algn="l" eaLnBrk="0" hangingPunct="0">
              <a:spcBef>
                <a:spcPct val="20000"/>
              </a:spcBef>
              <a:buClr>
                <a:schemeClr val="tx1"/>
              </a:buClr>
              <a:buSzPct val="75000"/>
              <a:buFont typeface="Times New Roman" pitchFamily="18" charset="0"/>
              <a:buChar char="●"/>
            </a:pPr>
            <a:r>
              <a:rPr lang="en-US" sz="2800" dirty="0">
                <a:latin typeface="Times New Roman" pitchFamily="18" charset="0"/>
              </a:rPr>
              <a:t>Use an </a:t>
            </a:r>
            <a:r>
              <a:rPr lang="en-US" sz="2800" u="sng" dirty="0">
                <a:latin typeface="Times New Roman" pitchFamily="18" charset="0"/>
              </a:rPr>
              <a:t>array</a:t>
            </a:r>
            <a:r>
              <a:rPr lang="en-US" sz="2800" dirty="0">
                <a:latin typeface="Times New Roman" pitchFamily="18" charset="0"/>
              </a:rPr>
              <a:t> of capacitor values:  </a:t>
            </a:r>
          </a:p>
          <a:p>
            <a:pPr marL="742950" lvl="1" indent="-285750" algn="l" eaLnBrk="0" hangingPunct="0">
              <a:spcBef>
                <a:spcPct val="20000"/>
              </a:spcBef>
              <a:buClr>
                <a:schemeClr val="tx1"/>
              </a:buClr>
              <a:buSzPct val="75000"/>
              <a:buFont typeface="Arial" pitchFamily="34" charset="0"/>
              <a:buChar char="–"/>
            </a:pPr>
            <a:r>
              <a:rPr lang="en-US" sz="2400" dirty="0">
                <a:latin typeface="Times New Roman" pitchFamily="18" charset="0"/>
              </a:rPr>
              <a:t>This may be the best known approach </a:t>
            </a:r>
            <a:r>
              <a:rPr lang="en-US" sz="2400" dirty="0" smtClean="0">
                <a:latin typeface="Times New Roman" pitchFamily="18" charset="0"/>
              </a:rPr>
              <a:t>in </a:t>
            </a:r>
            <a:r>
              <a:rPr lang="en-US" sz="2400" dirty="0">
                <a:latin typeface="Times New Roman" pitchFamily="18" charset="0"/>
              </a:rPr>
              <a:t>the signal integrity design </a:t>
            </a:r>
            <a:r>
              <a:rPr lang="en-US" sz="2400" dirty="0" smtClean="0">
                <a:latin typeface="Times New Roman" pitchFamily="18" charset="0"/>
              </a:rPr>
              <a:t>community</a:t>
            </a:r>
          </a:p>
          <a:p>
            <a:pPr marL="742950" lvl="1" indent="-285750" algn="l" eaLnBrk="0" hangingPunct="0">
              <a:spcBef>
                <a:spcPct val="20000"/>
              </a:spcBef>
              <a:buClr>
                <a:schemeClr val="tx1"/>
              </a:buClr>
              <a:buSzPct val="75000"/>
              <a:buFont typeface="Arial" pitchFamily="34" charset="0"/>
              <a:buChar char="–"/>
            </a:pPr>
            <a:r>
              <a:rPr lang="en-US" sz="2400" dirty="0" smtClean="0">
                <a:latin typeface="Times New Roman" pitchFamily="18" charset="0"/>
              </a:rPr>
              <a:t>Rationale: to maintain a flat impedance profile below a target impedance over a wide frequency range</a:t>
            </a:r>
          </a:p>
          <a:p>
            <a:pPr marL="742950" lvl="1" indent="-285750" algn="l" eaLnBrk="0" hangingPunct="0">
              <a:spcBef>
                <a:spcPct val="20000"/>
              </a:spcBef>
              <a:buClr>
                <a:schemeClr val="tx1"/>
              </a:buClr>
              <a:buSzPct val="75000"/>
              <a:buFont typeface="Arial" pitchFamily="34" charset="0"/>
              <a:buChar char="–"/>
            </a:pPr>
            <a:r>
              <a:rPr lang="en-US" sz="2400" dirty="0" smtClean="0">
                <a:latin typeface="Times New Roman" pitchFamily="18" charset="0"/>
              </a:rPr>
              <a:t>Typically a </a:t>
            </a:r>
            <a:r>
              <a:rPr lang="en-US" sz="2400" dirty="0">
                <a:latin typeface="Times New Roman" pitchFamily="18" charset="0"/>
              </a:rPr>
              <a:t>logarithmically spaced (10, 22, 47, 100, 220, 470nF, etc.) array of </a:t>
            </a:r>
            <a:r>
              <a:rPr lang="en-US" sz="2400" dirty="0" smtClean="0">
                <a:latin typeface="Times New Roman" pitchFamily="18" charset="0"/>
              </a:rPr>
              <a:t>several </a:t>
            </a:r>
            <a:r>
              <a:rPr lang="en-US" sz="2400" dirty="0">
                <a:latin typeface="Times New Roman" pitchFamily="18" charset="0"/>
              </a:rPr>
              <a:t>values per decade.</a:t>
            </a:r>
          </a:p>
          <a:p>
            <a:pPr marL="342900" indent="-342900" algn="l" eaLnBrk="0" hangingPunct="0">
              <a:spcBef>
                <a:spcPct val="20000"/>
              </a:spcBef>
              <a:buClr>
                <a:schemeClr val="tx1"/>
              </a:buClr>
              <a:buSzPct val="75000"/>
              <a:buFont typeface="Times New Roman" pitchFamily="18" charset="0"/>
              <a:buChar char="●"/>
            </a:pPr>
            <a:r>
              <a:rPr lang="en-US" sz="2800" dirty="0" smtClean="0">
                <a:latin typeface="Times New Roman" pitchFamily="18" charset="0"/>
              </a:rPr>
              <a:t>Use </a:t>
            </a:r>
            <a:r>
              <a:rPr lang="en-US" sz="2800" dirty="0"/>
              <a:t>a</a:t>
            </a:r>
            <a:r>
              <a:rPr lang="en-US" sz="2800" dirty="0" smtClean="0">
                <a:latin typeface="Times New Roman" pitchFamily="18" charset="0"/>
              </a:rPr>
              <a:t> </a:t>
            </a:r>
            <a:r>
              <a:rPr lang="en-US" sz="2800" u="sng" dirty="0" smtClean="0">
                <a:latin typeface="Times New Roman" pitchFamily="18" charset="0"/>
              </a:rPr>
              <a:t>large</a:t>
            </a:r>
            <a:r>
              <a:rPr lang="en-US" sz="2800" dirty="0" smtClean="0">
                <a:latin typeface="Times New Roman" pitchFamily="18" charset="0"/>
              </a:rPr>
              <a:t> </a:t>
            </a:r>
            <a:r>
              <a:rPr lang="en-US" sz="2800" dirty="0">
                <a:latin typeface="Times New Roman" pitchFamily="18" charset="0"/>
              </a:rPr>
              <a:t>capacitor value in the package size</a:t>
            </a:r>
          </a:p>
          <a:p>
            <a:pPr marL="742950" lvl="1" indent="-285750" algn="l" eaLnBrk="0" hangingPunct="0">
              <a:spcBef>
                <a:spcPct val="20000"/>
              </a:spcBef>
              <a:buClr>
                <a:schemeClr val="tx1"/>
              </a:buClr>
              <a:buSzPct val="75000"/>
              <a:buFont typeface="Arial" pitchFamily="34" charset="0"/>
              <a:buChar char="–"/>
            </a:pPr>
            <a:r>
              <a:rPr lang="en-US" sz="2400" dirty="0">
                <a:latin typeface="Times New Roman" pitchFamily="18" charset="0"/>
              </a:rPr>
              <a:t>This is less well-known, but </a:t>
            </a:r>
            <a:r>
              <a:rPr lang="en-US" sz="2400" dirty="0" smtClean="0">
                <a:latin typeface="Times New Roman" pitchFamily="18" charset="0"/>
              </a:rPr>
              <a:t>an approach </a:t>
            </a:r>
            <a:r>
              <a:rPr lang="en-US" sz="2400" dirty="0">
                <a:latin typeface="Times New Roman" pitchFamily="18" charset="0"/>
              </a:rPr>
              <a:t>in the EMI design community</a:t>
            </a:r>
          </a:p>
          <a:p>
            <a:pPr marL="742950" lvl="1" indent="-285750" algn="l" eaLnBrk="0" hangingPunct="0">
              <a:spcBef>
                <a:spcPct val="20000"/>
              </a:spcBef>
              <a:buClr>
                <a:schemeClr val="tx1"/>
              </a:buClr>
              <a:buSzPct val="75000"/>
              <a:buFont typeface="Arial" pitchFamily="34" charset="0"/>
              <a:buChar char="–"/>
            </a:pPr>
            <a:r>
              <a:rPr lang="en-US" sz="2400" dirty="0">
                <a:latin typeface="Times New Roman" pitchFamily="18" charset="0"/>
              </a:rPr>
              <a:t>Rationale: to keep impedance as low as possible, less emphasis on a target impedance and a flat profile</a:t>
            </a:r>
          </a:p>
        </p:txBody>
      </p:sp>
      <p:sp>
        <p:nvSpPr>
          <p:cNvPr id="5" name="Title 4"/>
          <p:cNvSpPr>
            <a:spLocks noGrp="1"/>
          </p:cNvSpPr>
          <p:nvPr>
            <p:ph type="title"/>
          </p:nvPr>
        </p:nvSpPr>
        <p:spPr/>
        <p:txBody>
          <a:bodyPr/>
          <a:lstStyle/>
          <a:p>
            <a:r>
              <a:rPr lang="en-US" dirty="0" smtClean="0"/>
              <a:t>Two Approaches for SMT Decoupling</a:t>
            </a:r>
            <a:endParaRPr lang="en-US" dirty="0"/>
          </a:p>
        </p:txBody>
      </p:sp>
    </p:spTree>
    <p:extLst>
      <p:ext uri="{BB962C8B-B14F-4D97-AF65-F5344CB8AC3E}">
        <p14:creationId xmlns:p14="http://schemas.microsoft.com/office/powerpoint/2010/main" val="1290472626"/>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Decoupling Strategy – Geometry</a:t>
            </a:r>
            <a:endParaRPr lang="en-US" dirty="0"/>
          </a:p>
        </p:txBody>
      </p:sp>
      <p:pic>
        <p:nvPicPr>
          <p:cNvPr id="421890" name="Picture 2"/>
          <p:cNvPicPr>
            <a:picLocks noChangeAspect="1" noChangeArrowheads="1"/>
          </p:cNvPicPr>
          <p:nvPr/>
        </p:nvPicPr>
        <p:blipFill>
          <a:blip r:embed="rId3" cstate="print"/>
          <a:srcRect/>
          <a:stretch>
            <a:fillRect/>
          </a:stretch>
        </p:blipFill>
        <p:spPr bwMode="auto">
          <a:xfrm>
            <a:off x="0" y="1402080"/>
            <a:ext cx="4892299" cy="4892299"/>
          </a:xfrm>
          <a:prstGeom prst="rect">
            <a:avLst/>
          </a:prstGeom>
          <a:noFill/>
          <a:ln w="9525">
            <a:noFill/>
            <a:miter lim="800000"/>
            <a:headEnd/>
            <a:tailEnd/>
          </a:ln>
        </p:spPr>
      </p:pic>
      <p:grpSp>
        <p:nvGrpSpPr>
          <p:cNvPr id="3" name="Group 14"/>
          <p:cNvGrpSpPr/>
          <p:nvPr/>
        </p:nvGrpSpPr>
        <p:grpSpPr>
          <a:xfrm>
            <a:off x="4831080" y="1877971"/>
            <a:ext cx="4312920" cy="1932029"/>
            <a:chOff x="2757120" y="2681207"/>
            <a:chExt cx="6154407" cy="2556869"/>
          </a:xfrm>
        </p:grpSpPr>
        <p:sp>
          <p:nvSpPr>
            <p:cNvPr id="5" name="AutoShape 4"/>
            <p:cNvSpPr>
              <a:spLocks noChangeArrowheads="1"/>
            </p:cNvSpPr>
            <p:nvPr/>
          </p:nvSpPr>
          <p:spPr bwMode="auto">
            <a:xfrm>
              <a:off x="3455331" y="3695042"/>
              <a:ext cx="5363987" cy="1367296"/>
            </a:xfrm>
            <a:prstGeom prst="parallelogram">
              <a:avLst>
                <a:gd name="adj" fmla="val 95184"/>
              </a:avLst>
            </a:prstGeom>
            <a:solidFill>
              <a:srgbClr val="F8F8F8">
                <a:alpha val="50195"/>
              </a:srgbClr>
            </a:solidFill>
            <a:ln w="15875">
              <a:solidFill>
                <a:schemeClr val="tx1"/>
              </a:solidFill>
              <a:miter lim="800000"/>
              <a:headEnd/>
              <a:tailEnd/>
            </a:ln>
          </p:spPr>
          <p:txBody>
            <a:bodyPr wrap="none" lIns="47759" tIns="23879" rIns="47759" bIns="23879" anchor="ctr"/>
            <a:lstStyle/>
            <a:p>
              <a:pPr defTabSz="820738" eaLnBrk="1" hangingPunct="1">
                <a:spcBef>
                  <a:spcPct val="0"/>
                </a:spcBef>
              </a:pPr>
              <a:endParaRPr lang="en-US" sz="1800" baseline="-25000"/>
            </a:p>
          </p:txBody>
        </p:sp>
        <p:sp>
          <p:nvSpPr>
            <p:cNvPr id="19" name="AutoShape 32"/>
            <p:cNvSpPr>
              <a:spLocks noChangeArrowheads="1"/>
            </p:cNvSpPr>
            <p:nvPr/>
          </p:nvSpPr>
          <p:spPr bwMode="auto">
            <a:xfrm>
              <a:off x="3412155" y="3429000"/>
              <a:ext cx="5363987" cy="1367296"/>
            </a:xfrm>
            <a:prstGeom prst="parallelogram">
              <a:avLst>
                <a:gd name="adj" fmla="val 95184"/>
              </a:avLst>
            </a:prstGeom>
            <a:solidFill>
              <a:srgbClr val="DDDDDD">
                <a:alpha val="50195"/>
              </a:srgbClr>
            </a:solidFill>
            <a:ln w="15875">
              <a:solidFill>
                <a:schemeClr val="tx1"/>
              </a:solidFill>
              <a:miter lim="800000"/>
              <a:headEnd/>
              <a:tailEnd/>
            </a:ln>
          </p:spPr>
          <p:txBody>
            <a:bodyPr wrap="none" lIns="47759" tIns="23879" rIns="47759" bIns="23879" anchor="ctr"/>
            <a:lstStyle/>
            <a:p>
              <a:endParaRPr lang="en-US"/>
            </a:p>
          </p:txBody>
        </p:sp>
        <p:sp>
          <p:nvSpPr>
            <p:cNvPr id="22" name="Text Box 35"/>
            <p:cNvSpPr txBox="1">
              <a:spLocks noChangeArrowheads="1"/>
            </p:cNvSpPr>
            <p:nvPr/>
          </p:nvSpPr>
          <p:spPr bwMode="auto">
            <a:xfrm>
              <a:off x="2759700" y="4595966"/>
              <a:ext cx="2802786" cy="379917"/>
            </a:xfrm>
            <a:prstGeom prst="rect">
              <a:avLst/>
            </a:prstGeom>
            <a:solidFill>
              <a:schemeClr val="bg1"/>
            </a:solidFill>
            <a:ln w="9525">
              <a:noFill/>
              <a:miter lim="800000"/>
              <a:headEnd/>
              <a:tailEnd/>
            </a:ln>
          </p:spPr>
          <p:txBody>
            <a:bodyPr wrap="none" lIns="47759" tIns="23879" rIns="47759" bIns="23879" anchor="ctr"/>
            <a:lstStyle/>
            <a:p>
              <a:pPr algn="l" defTabSz="820738" eaLnBrk="1" hangingPunct="1">
                <a:spcBef>
                  <a:spcPct val="0"/>
                </a:spcBef>
              </a:pPr>
              <a:r>
                <a:rPr lang="en-US" sz="1600" dirty="0" smtClean="0"/>
                <a:t>GND (PWR Return)</a:t>
              </a:r>
              <a:endParaRPr lang="en-US" sz="1600" dirty="0"/>
            </a:p>
          </p:txBody>
        </p:sp>
        <p:sp>
          <p:nvSpPr>
            <p:cNvPr id="37" name="Text Box 35"/>
            <p:cNvSpPr txBox="1">
              <a:spLocks noChangeArrowheads="1"/>
            </p:cNvSpPr>
            <p:nvPr/>
          </p:nvSpPr>
          <p:spPr bwMode="auto">
            <a:xfrm>
              <a:off x="2757120" y="4887847"/>
              <a:ext cx="669777" cy="350229"/>
            </a:xfrm>
            <a:prstGeom prst="rect">
              <a:avLst/>
            </a:prstGeom>
            <a:noFill/>
            <a:ln w="9525">
              <a:noFill/>
              <a:miter lim="800000"/>
              <a:headEnd/>
              <a:tailEnd/>
            </a:ln>
          </p:spPr>
          <p:txBody>
            <a:bodyPr wrap="none" lIns="47759" tIns="23879" rIns="47759" bIns="23879" anchor="ctr"/>
            <a:lstStyle/>
            <a:p>
              <a:pPr algn="l" defTabSz="820738" eaLnBrk="1" hangingPunct="1">
                <a:spcBef>
                  <a:spcPct val="0"/>
                </a:spcBef>
              </a:pPr>
              <a:r>
                <a:rPr lang="en-US" sz="1600" dirty="0" smtClean="0"/>
                <a:t>PWR</a:t>
              </a:r>
              <a:endParaRPr lang="en-US" sz="1600" dirty="0"/>
            </a:p>
          </p:txBody>
        </p:sp>
        <p:cxnSp>
          <p:nvCxnSpPr>
            <p:cNvPr id="39" name="Straight Arrow Connector 38"/>
            <p:cNvCxnSpPr/>
            <p:nvPr/>
          </p:nvCxnSpPr>
          <p:spPr bwMode="auto">
            <a:xfrm rot="5400000" flipH="1" flipV="1">
              <a:off x="7580609" y="3845517"/>
              <a:ext cx="1375475" cy="1286360"/>
            </a:xfrm>
            <a:prstGeom prst="straightConnector1">
              <a:avLst/>
            </a:prstGeom>
            <a:noFill/>
            <a:ln w="9525" cap="flat" cmpd="sng" algn="ctr">
              <a:solidFill>
                <a:schemeClr val="tx1"/>
              </a:solidFill>
              <a:prstDash val="solid"/>
              <a:round/>
              <a:headEnd type="triangle" w="med" len="med"/>
              <a:tailEnd type="triangle" w="med" len="med"/>
            </a:ln>
            <a:effectLst/>
          </p:spPr>
        </p:cxnSp>
        <p:cxnSp>
          <p:nvCxnSpPr>
            <p:cNvPr id="43" name="Straight Arrow Connector 42"/>
            <p:cNvCxnSpPr/>
            <p:nvPr/>
          </p:nvCxnSpPr>
          <p:spPr bwMode="auto">
            <a:xfrm flipV="1">
              <a:off x="4572000" y="3146156"/>
              <a:ext cx="4138047" cy="15498"/>
            </a:xfrm>
            <a:prstGeom prst="straightConnector1">
              <a:avLst/>
            </a:prstGeom>
            <a:noFill/>
            <a:ln w="9525" cap="flat" cmpd="sng" algn="ctr">
              <a:noFill/>
              <a:prstDash val="solid"/>
              <a:round/>
              <a:headEnd type="arrow"/>
              <a:tailEnd type="arrow"/>
            </a:ln>
            <a:effectLst/>
          </p:spPr>
        </p:cxnSp>
        <p:cxnSp>
          <p:nvCxnSpPr>
            <p:cNvPr id="10" name="Straight Arrow Connector 9"/>
            <p:cNvCxnSpPr/>
            <p:nvPr/>
          </p:nvCxnSpPr>
          <p:spPr bwMode="auto">
            <a:xfrm>
              <a:off x="4943961" y="3143574"/>
              <a:ext cx="3642104" cy="2582"/>
            </a:xfrm>
            <a:prstGeom prst="straightConnector1">
              <a:avLst/>
            </a:prstGeom>
            <a:noFill/>
            <a:ln w="9525" cap="flat" cmpd="sng" algn="ctr">
              <a:solidFill>
                <a:schemeClr val="tx1"/>
              </a:solidFill>
              <a:prstDash val="solid"/>
              <a:round/>
              <a:headEnd type="triangle" w="med" len="med"/>
              <a:tailEnd type="triangle" w="med" len="med"/>
            </a:ln>
            <a:effectLst/>
          </p:spPr>
        </p:cxnSp>
        <p:sp>
          <p:nvSpPr>
            <p:cNvPr id="12" name="TextBox 11"/>
            <p:cNvSpPr txBox="1"/>
            <p:nvPr/>
          </p:nvSpPr>
          <p:spPr>
            <a:xfrm>
              <a:off x="6137329" y="2681207"/>
              <a:ext cx="686406" cy="430887"/>
            </a:xfrm>
            <a:prstGeom prst="rect">
              <a:avLst/>
            </a:prstGeom>
            <a:noFill/>
          </p:spPr>
          <p:txBody>
            <a:bodyPr wrap="none" rtlCol="0">
              <a:spAutoFit/>
            </a:bodyPr>
            <a:lstStyle/>
            <a:p>
              <a:r>
                <a:rPr lang="en-US" dirty="0" smtClean="0"/>
                <a:t>9 in.</a:t>
              </a:r>
              <a:endParaRPr lang="en-US" dirty="0"/>
            </a:p>
          </p:txBody>
        </p:sp>
        <p:sp>
          <p:nvSpPr>
            <p:cNvPr id="13" name="TextBox 12"/>
            <p:cNvSpPr txBox="1"/>
            <p:nvPr/>
          </p:nvSpPr>
          <p:spPr>
            <a:xfrm>
              <a:off x="8118529" y="4553919"/>
              <a:ext cx="686406" cy="430887"/>
            </a:xfrm>
            <a:prstGeom prst="rect">
              <a:avLst/>
            </a:prstGeom>
            <a:noFill/>
          </p:spPr>
          <p:txBody>
            <a:bodyPr wrap="none" rtlCol="0">
              <a:spAutoFit/>
            </a:bodyPr>
            <a:lstStyle/>
            <a:p>
              <a:r>
                <a:rPr lang="en-US" dirty="0" smtClean="0"/>
                <a:t>6 in.</a:t>
              </a:r>
              <a:endParaRPr lang="en-US" dirty="0"/>
            </a:p>
          </p:txBody>
        </p:sp>
      </p:grpSp>
      <p:sp>
        <p:nvSpPr>
          <p:cNvPr id="16" name="TextBox 15"/>
          <p:cNvSpPr txBox="1"/>
          <p:nvPr/>
        </p:nvSpPr>
        <p:spPr>
          <a:xfrm>
            <a:off x="6004560" y="4282440"/>
            <a:ext cx="1899879" cy="1384995"/>
          </a:xfrm>
          <a:prstGeom prst="rect">
            <a:avLst/>
          </a:prstGeom>
          <a:noFill/>
        </p:spPr>
        <p:txBody>
          <a:bodyPr wrap="none" rtlCol="0">
            <a:spAutoFit/>
          </a:bodyPr>
          <a:lstStyle/>
          <a:p>
            <a:pPr algn="l">
              <a:spcBef>
                <a:spcPts val="0"/>
              </a:spcBef>
            </a:pPr>
            <a:r>
              <a:rPr lang="en-US" sz="2800" dirty="0" smtClean="0"/>
              <a:t>t=10 mils.</a:t>
            </a:r>
          </a:p>
          <a:p>
            <a:pPr algn="l">
              <a:spcBef>
                <a:spcPts val="0"/>
              </a:spcBef>
            </a:pPr>
            <a:r>
              <a:rPr lang="en-US" sz="2800" dirty="0" smtClean="0"/>
              <a:t>tan </a:t>
            </a:r>
            <a:r>
              <a:rPr lang="en-US" sz="2800" dirty="0" smtClean="0">
                <a:latin typeface="Symbol" pitchFamily="18" charset="2"/>
              </a:rPr>
              <a:t>d</a:t>
            </a:r>
            <a:r>
              <a:rPr lang="en-US" sz="2800" dirty="0" smtClean="0"/>
              <a:t> = 0.02</a:t>
            </a:r>
          </a:p>
          <a:p>
            <a:pPr algn="l">
              <a:spcBef>
                <a:spcPts val="0"/>
              </a:spcBef>
            </a:pPr>
            <a:r>
              <a:rPr lang="en-US" sz="2800" dirty="0" err="1" smtClean="0">
                <a:latin typeface="Symbol" pitchFamily="18" charset="2"/>
              </a:rPr>
              <a:t>e</a:t>
            </a:r>
            <a:r>
              <a:rPr lang="en-US" sz="2800" baseline="-25000" dirty="0" err="1" smtClean="0"/>
              <a:t>r</a:t>
            </a:r>
            <a:r>
              <a:rPr lang="en-US" sz="2800" dirty="0" smtClean="0"/>
              <a:t>=4.5</a:t>
            </a:r>
            <a:endParaRPr lang="en-US" sz="2800" dirty="0"/>
          </a:p>
        </p:txBody>
      </p:sp>
    </p:spTree>
    <p:extLst>
      <p:ext uri="{BB962C8B-B14F-4D97-AF65-F5344CB8AC3E}">
        <p14:creationId xmlns:p14="http://schemas.microsoft.com/office/powerpoint/2010/main" val="129379752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7" name="Picture 7" descr="Figure9"/>
          <p:cNvPicPr>
            <a:picLocks noChangeAspect="1" noChangeArrowheads="1"/>
          </p:cNvPicPr>
          <p:nvPr/>
        </p:nvPicPr>
        <p:blipFill>
          <a:blip r:embed="rId4" cstate="print"/>
          <a:srcRect/>
          <a:stretch>
            <a:fillRect/>
          </a:stretch>
        </p:blipFill>
        <p:spPr bwMode="auto">
          <a:xfrm>
            <a:off x="2819400" y="749618"/>
            <a:ext cx="6324600" cy="4779962"/>
          </a:xfrm>
          <a:prstGeom prst="rect">
            <a:avLst/>
          </a:prstGeom>
          <a:noFill/>
          <a:ln w="9525">
            <a:noFill/>
            <a:miter lim="800000"/>
            <a:headEnd/>
            <a:tailEnd/>
          </a:ln>
        </p:spPr>
      </p:pic>
      <p:sp>
        <p:nvSpPr>
          <p:cNvPr id="112648" name="Text Box 8"/>
          <p:cNvSpPr txBox="1">
            <a:spLocks noChangeArrowheads="1"/>
          </p:cNvSpPr>
          <p:nvPr/>
        </p:nvSpPr>
        <p:spPr bwMode="auto">
          <a:xfrm>
            <a:off x="0" y="1244918"/>
            <a:ext cx="3033713" cy="5262979"/>
          </a:xfrm>
          <a:prstGeom prst="rect">
            <a:avLst/>
          </a:prstGeom>
          <a:noFill/>
          <a:ln w="9525">
            <a:noFill/>
            <a:miter lim="800000"/>
            <a:headEnd/>
            <a:tailEnd/>
          </a:ln>
          <a:effectLst/>
        </p:spPr>
        <p:txBody>
          <a:bodyPr>
            <a:spAutoFit/>
          </a:bodyPr>
          <a:lstStyle/>
          <a:p>
            <a:pPr marL="228600" indent="-228600" algn="l">
              <a:spcBef>
                <a:spcPct val="50000"/>
              </a:spcBef>
              <a:buFont typeface="Arial" pitchFamily="34" charset="0"/>
              <a:buChar char="•"/>
            </a:pPr>
            <a:r>
              <a:rPr lang="en-US" sz="2100" dirty="0">
                <a:latin typeface="Times New Roman" pitchFamily="18" charset="0"/>
              </a:rPr>
              <a:t>Approach A : values of decoupling capacitors logarithmically spaced, i.e. 3 values  per </a:t>
            </a:r>
            <a:r>
              <a:rPr lang="en-US" sz="2100" dirty="0" smtClean="0">
                <a:latin typeface="Times New Roman" pitchFamily="18" charset="0"/>
              </a:rPr>
              <a:t>decade: </a:t>
            </a:r>
            <a:r>
              <a:rPr lang="en-US" sz="2100" dirty="0">
                <a:latin typeface="Times New Roman" pitchFamily="18" charset="0"/>
              </a:rPr>
              <a:t>10, 22, 47, 100, etc.</a:t>
            </a:r>
          </a:p>
          <a:p>
            <a:pPr marL="228600" indent="-228600" algn="l">
              <a:spcBef>
                <a:spcPct val="50000"/>
              </a:spcBef>
              <a:buFont typeface="Arial" pitchFamily="34" charset="0"/>
              <a:buChar char="•"/>
            </a:pPr>
            <a:r>
              <a:rPr lang="en-US" sz="2100" dirty="0">
                <a:latin typeface="Times New Roman" pitchFamily="18" charset="0"/>
              </a:rPr>
              <a:t>Approach B : largest values of decoupling available in two package sizes, i.e., 0603 and 0402</a:t>
            </a:r>
          </a:p>
          <a:p>
            <a:pPr marL="228600" indent="-228600" algn="l">
              <a:spcBef>
                <a:spcPct val="50000"/>
              </a:spcBef>
              <a:buFont typeface="Arial" pitchFamily="34" charset="0"/>
              <a:buChar char="•"/>
            </a:pPr>
            <a:r>
              <a:rPr lang="en-US" sz="2100" dirty="0">
                <a:latin typeface="Times New Roman" pitchFamily="18" charset="0"/>
              </a:rPr>
              <a:t>Approach B1 : largest values of decoupling available in  one package size, i.e., 0402.</a:t>
            </a:r>
          </a:p>
        </p:txBody>
      </p:sp>
      <p:sp>
        <p:nvSpPr>
          <p:cNvPr id="112649" name="Text Box 9"/>
          <p:cNvSpPr txBox="1">
            <a:spLocks noChangeArrowheads="1"/>
          </p:cNvSpPr>
          <p:nvPr/>
        </p:nvSpPr>
        <p:spPr bwMode="auto">
          <a:xfrm>
            <a:off x="4069080" y="2299970"/>
            <a:ext cx="2796223" cy="430887"/>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b="1" dirty="0">
                <a:latin typeface="Times New Roman" pitchFamily="18" charset="0"/>
              </a:rPr>
              <a:t>Target Impedance</a:t>
            </a:r>
          </a:p>
        </p:txBody>
      </p:sp>
      <p:sp>
        <p:nvSpPr>
          <p:cNvPr id="8" name="Title 7"/>
          <p:cNvSpPr>
            <a:spLocks noGrp="1"/>
          </p:cNvSpPr>
          <p:nvPr>
            <p:ph type="title"/>
          </p:nvPr>
        </p:nvSpPr>
        <p:spPr/>
        <p:txBody>
          <a:bodyPr/>
          <a:lstStyle/>
          <a:p>
            <a:r>
              <a:rPr lang="en-US" dirty="0" smtClean="0"/>
              <a:t>Approaches for SMT Decoupling Values</a:t>
            </a:r>
            <a:endParaRPr lang="en-US" dirty="0"/>
          </a:p>
        </p:txBody>
      </p:sp>
      <p:cxnSp>
        <p:nvCxnSpPr>
          <p:cNvPr id="9" name="Straight Connector 8"/>
          <p:cNvCxnSpPr/>
          <p:nvPr/>
        </p:nvCxnSpPr>
        <p:spPr bwMode="auto">
          <a:xfrm>
            <a:off x="3657600" y="2857500"/>
            <a:ext cx="4051300" cy="0"/>
          </a:xfrm>
          <a:prstGeom prst="line">
            <a:avLst/>
          </a:prstGeom>
          <a:noFill/>
          <a:ln w="57150" cap="flat" cmpd="sng" algn="ctr">
            <a:solidFill>
              <a:srgbClr val="8F6629"/>
            </a:solidFill>
            <a:prstDash val="solid"/>
            <a:round/>
            <a:headEnd type="none" w="med" len="med"/>
            <a:tailEnd type="none" w="med" len="med"/>
          </a:ln>
          <a:effectLst/>
        </p:spPr>
      </p:cxnSp>
      <p:sp>
        <p:nvSpPr>
          <p:cNvPr id="14" name="Rectangle 13"/>
          <p:cNvSpPr/>
          <p:nvPr/>
        </p:nvSpPr>
        <p:spPr bwMode="auto">
          <a:xfrm>
            <a:off x="7772400" y="2832100"/>
            <a:ext cx="762000" cy="127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cxnSp>
        <p:nvCxnSpPr>
          <p:cNvPr id="11" name="Straight Connector 10"/>
          <p:cNvCxnSpPr/>
          <p:nvPr/>
        </p:nvCxnSpPr>
        <p:spPr bwMode="auto">
          <a:xfrm flipV="1">
            <a:off x="7708900" y="2032000"/>
            <a:ext cx="787400" cy="838200"/>
          </a:xfrm>
          <a:prstGeom prst="line">
            <a:avLst/>
          </a:prstGeom>
          <a:noFill/>
          <a:ln w="57150" cap="flat" cmpd="sng" algn="ctr">
            <a:solidFill>
              <a:srgbClr val="8F6629"/>
            </a:solidFill>
            <a:prstDash val="solid"/>
            <a:round/>
            <a:headEnd type="none" w="med" len="med"/>
            <a:tailEnd type="none" w="med" len="med"/>
          </a:ln>
          <a:effectLst/>
        </p:spPr>
      </p:cxnSp>
      <p:sp>
        <p:nvSpPr>
          <p:cNvPr id="15" name="Rectangle 14"/>
          <p:cNvSpPr/>
          <p:nvPr/>
        </p:nvSpPr>
        <p:spPr bwMode="auto">
          <a:xfrm>
            <a:off x="7924800" y="3251200"/>
            <a:ext cx="673100" cy="127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16" name="Left Brace 15"/>
          <p:cNvSpPr/>
          <p:nvPr/>
        </p:nvSpPr>
        <p:spPr bwMode="auto">
          <a:xfrm rot="16200000">
            <a:off x="8371711" y="3082389"/>
            <a:ext cx="228600" cy="439222"/>
          </a:xfrm>
          <a:prstGeom prst="leftBrace">
            <a:avLst/>
          </a:prstGeom>
          <a:noFill/>
          <a:ln w="28575" cap="flat" cmpd="sng" algn="ctr">
            <a:solidFill>
              <a:srgbClr val="0033CC"/>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 name="Rectangle 1"/>
          <p:cNvSpPr/>
          <p:nvPr/>
        </p:nvSpPr>
        <p:spPr bwMode="auto">
          <a:xfrm>
            <a:off x="3033713" y="2543908"/>
            <a:ext cx="308169" cy="1031630"/>
          </a:xfrm>
          <a:prstGeom prst="rect">
            <a:avLst/>
          </a:prstGeom>
          <a:solidFill>
            <a:schemeClr val="bg1"/>
          </a:solidFill>
          <a:ln w="9525" cap="flat" cmpd="sng" algn="ctr">
            <a:noFill/>
            <a:prstDash val="solid"/>
            <a:round/>
            <a:headEnd type="none" w="med" len="med"/>
            <a:tailEnd type="triangle" w="med" len="med"/>
          </a:ln>
          <a:effectLst/>
        </p:spPr>
        <p:txBody>
          <a:bodyPr vert="horz" wrap="non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7" name="Rectangle 16"/>
          <p:cNvSpPr/>
          <p:nvPr/>
        </p:nvSpPr>
        <p:spPr bwMode="auto">
          <a:xfrm rot="5400000">
            <a:off x="3657003" y="534815"/>
            <a:ext cx="711518" cy="1031630"/>
          </a:xfrm>
          <a:prstGeom prst="rec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graphicFrame>
        <p:nvGraphicFramePr>
          <p:cNvPr id="13" name="Object 3"/>
          <p:cNvGraphicFramePr>
            <a:graphicFrameLocks noChangeAspect="1"/>
          </p:cNvGraphicFramePr>
          <p:nvPr>
            <p:extLst/>
          </p:nvPr>
        </p:nvGraphicFramePr>
        <p:xfrm>
          <a:off x="3496947" y="694871"/>
          <a:ext cx="1006464" cy="732949"/>
        </p:xfrm>
        <a:graphic>
          <a:graphicData uri="http://schemas.openxmlformats.org/presentationml/2006/ole">
            <mc:AlternateContent xmlns:mc="http://schemas.openxmlformats.org/markup-compatibility/2006">
              <mc:Choice xmlns:v="urn:schemas-microsoft-com:vml" Requires="v">
                <p:oleObj spid="_x0000_s1863745" name="Equation" r:id="rId5" imgW="330120" imgH="228600" progId="Equation.DSMT4">
                  <p:embed/>
                </p:oleObj>
              </mc:Choice>
              <mc:Fallback>
                <p:oleObj name="Equation" r:id="rId5" imgW="330120" imgH="228600" progId="Equation.DSMT4">
                  <p:embed/>
                  <p:pic>
                    <p:nvPicPr>
                      <p:cNvPr id="0" name=""/>
                      <p:cNvPicPr>
                        <a:picLocks noChangeAspect="1" noChangeArrowheads="1"/>
                      </p:cNvPicPr>
                      <p:nvPr/>
                    </p:nvPicPr>
                    <p:blipFill>
                      <a:blip r:embed="rId6"/>
                      <a:srcRect/>
                      <a:stretch>
                        <a:fillRect/>
                      </a:stretch>
                    </p:blipFill>
                    <p:spPr bwMode="auto">
                      <a:xfrm>
                        <a:off x="3496947" y="694871"/>
                        <a:ext cx="1006464" cy="732949"/>
                      </a:xfrm>
                      <a:prstGeom prst="rect">
                        <a:avLst/>
                      </a:prstGeom>
                      <a:noFill/>
                      <a:extLst/>
                    </p:spPr>
                  </p:pic>
                </p:oleObj>
              </mc:Fallback>
            </mc:AlternateContent>
          </a:graphicData>
        </a:graphic>
      </p:graphicFrame>
      <p:sp>
        <p:nvSpPr>
          <p:cNvPr id="18" name="Rectangle 17"/>
          <p:cNvSpPr/>
          <p:nvPr/>
        </p:nvSpPr>
        <p:spPr bwMode="auto">
          <a:xfrm rot="16200000">
            <a:off x="7994638" y="3250211"/>
            <a:ext cx="533423" cy="1031630"/>
          </a:xfrm>
          <a:prstGeom prst="rec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
        <p:nvSpPr>
          <p:cNvPr id="19" name="Rectangle 18"/>
          <p:cNvSpPr/>
          <p:nvPr/>
        </p:nvSpPr>
        <p:spPr bwMode="auto">
          <a:xfrm rot="16200000">
            <a:off x="8267689" y="2922942"/>
            <a:ext cx="533423" cy="1031630"/>
          </a:xfrm>
          <a:prstGeom prst="rect">
            <a:avLst/>
          </a:prstGeom>
          <a:solidFill>
            <a:schemeClr val="bg1"/>
          </a:solidFill>
          <a:ln w="9525" cap="flat" cmpd="sng" algn="ctr">
            <a:noFill/>
            <a:prstDash val="solid"/>
            <a:round/>
            <a:headEnd type="none" w="med" len="med"/>
            <a:tailEnd type="triangle" w="med" len="med"/>
          </a:ln>
          <a:effectLst/>
        </p:spPr>
        <p:txBody>
          <a:bodyPr vert="horz" wrap="square" lIns="91440" tIns="45720" rIns="91440" bIns="45720" numCol="1" rtlCol="0" anchor="t" anchorCtr="0" compatLnSpc="1">
            <a:prstTxWarp prst="textNoShape">
              <a:avLst/>
            </a:prstTxWarp>
            <a:spAutoFit/>
          </a:bodyPr>
          <a:lstStyle/>
          <a:p>
            <a:pPr marL="342900" marR="0" indent="-342900" algn="l" defTabSz="914400" rtl="0" eaLnBrk="1" fontAlgn="base" latinLnBrk="0" hangingPunct="1">
              <a:lnSpc>
                <a:spcPct val="100000"/>
              </a:lnSpc>
              <a:spcBef>
                <a:spcPct val="20000"/>
              </a:spcBef>
              <a:spcAft>
                <a:spcPct val="0"/>
              </a:spcAft>
              <a:buClrTx/>
              <a:buSzTx/>
              <a:buFontTx/>
              <a:buChar char="•"/>
              <a:tabLst/>
            </a:pPr>
            <a:endParaRPr kumimoji="0" lang="en-US" sz="1800" b="0" i="0" u="none" strike="noStrike" cap="none" normalizeH="0" baseline="0" smtClean="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375911420"/>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Optimizing Algorithm –10 </a:t>
            </a:r>
            <a:r>
              <a:rPr lang="en-US" dirty="0" err="1" smtClean="0"/>
              <a:t>decaps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2975"/>
            <a:ext cx="9144000" cy="4972050"/>
          </a:xfrm>
          <a:prstGeom prst="rect">
            <a:avLst/>
          </a:prstGeom>
        </p:spPr>
      </p:pic>
      <p:sp>
        <p:nvSpPr>
          <p:cNvPr id="4" name="TextBox 3"/>
          <p:cNvSpPr txBox="1"/>
          <p:nvPr/>
        </p:nvSpPr>
        <p:spPr>
          <a:xfrm>
            <a:off x="2105247" y="2659559"/>
            <a:ext cx="5178031" cy="769441"/>
          </a:xfrm>
          <a:prstGeom prst="rect">
            <a:avLst/>
          </a:prstGeom>
          <a:noFill/>
        </p:spPr>
        <p:txBody>
          <a:bodyPr wrap="square" rtlCol="0">
            <a:spAutoFit/>
          </a:bodyPr>
          <a:lstStyle/>
          <a:p>
            <a:pPr algn="l"/>
            <a:r>
              <a:rPr lang="en-US" dirty="0" smtClean="0"/>
              <a:t>Real 18 layer PCB with a maximum of 45 locations for </a:t>
            </a:r>
            <a:r>
              <a:rPr lang="en-US" dirty="0" err="1" smtClean="0"/>
              <a:t>decaps</a:t>
            </a:r>
            <a:r>
              <a:rPr lang="en-US" dirty="0" smtClean="0"/>
              <a:t> under the IC</a:t>
            </a:r>
            <a:endParaRPr lang="en-US" dirty="0"/>
          </a:p>
        </p:txBody>
      </p:sp>
      <p:pic>
        <p:nvPicPr>
          <p:cNvPr id="6" name="Picture 5"/>
          <p:cNvPicPr>
            <a:picLocks noChangeAspect="1"/>
          </p:cNvPicPr>
          <p:nvPr/>
        </p:nvPicPr>
        <p:blipFill>
          <a:blip r:embed="rId3"/>
          <a:stretch>
            <a:fillRect/>
          </a:stretch>
        </p:blipFill>
        <p:spPr>
          <a:xfrm>
            <a:off x="7736342" y="576507"/>
            <a:ext cx="1142319" cy="2083052"/>
          </a:xfrm>
          <a:prstGeom prst="rect">
            <a:avLst/>
          </a:prstGeom>
        </p:spPr>
      </p:pic>
      <p:sp>
        <p:nvSpPr>
          <p:cNvPr id="5" name="TextBox 4"/>
          <p:cNvSpPr txBox="1"/>
          <p:nvPr/>
        </p:nvSpPr>
        <p:spPr>
          <a:xfrm>
            <a:off x="2351532" y="4518838"/>
            <a:ext cx="825867" cy="430887"/>
          </a:xfrm>
          <a:prstGeom prst="rect">
            <a:avLst/>
          </a:prstGeom>
          <a:noFill/>
        </p:spPr>
        <p:txBody>
          <a:bodyPr wrap="none" rtlCol="0">
            <a:spAutoFit/>
          </a:bodyPr>
          <a:lstStyle/>
          <a:p>
            <a:r>
              <a:rPr lang="en-US" dirty="0" smtClean="0"/>
              <a:t>VRM</a:t>
            </a:r>
            <a:endParaRPr lang="en-US" dirty="0"/>
          </a:p>
        </p:txBody>
      </p:sp>
      <p:sp>
        <p:nvSpPr>
          <p:cNvPr id="7" name="TextBox 6"/>
          <p:cNvSpPr txBox="1"/>
          <p:nvPr/>
        </p:nvSpPr>
        <p:spPr>
          <a:xfrm>
            <a:off x="4096549" y="3610463"/>
            <a:ext cx="950901" cy="769441"/>
          </a:xfrm>
          <a:prstGeom prst="rect">
            <a:avLst/>
          </a:prstGeom>
          <a:noFill/>
        </p:spPr>
        <p:txBody>
          <a:bodyPr wrap="none" rtlCol="0">
            <a:spAutoFit/>
          </a:bodyPr>
          <a:lstStyle/>
          <a:p>
            <a:pPr>
              <a:spcBef>
                <a:spcPts val="0"/>
              </a:spcBef>
            </a:pPr>
            <a:r>
              <a:rPr lang="en-US" dirty="0" smtClean="0"/>
              <a:t>Bulk </a:t>
            </a:r>
          </a:p>
          <a:p>
            <a:pPr>
              <a:spcBef>
                <a:spcPts val="0"/>
              </a:spcBef>
            </a:pPr>
            <a:r>
              <a:rPr lang="en-US" dirty="0" err="1" smtClean="0"/>
              <a:t>decaps</a:t>
            </a:r>
            <a:endParaRPr lang="en-US" dirty="0"/>
          </a:p>
        </p:txBody>
      </p:sp>
      <p:sp>
        <p:nvSpPr>
          <p:cNvPr id="8" name="TextBox 7"/>
          <p:cNvSpPr txBox="1"/>
          <p:nvPr/>
        </p:nvSpPr>
        <p:spPr>
          <a:xfrm>
            <a:off x="5133456" y="3441525"/>
            <a:ext cx="1459054" cy="707886"/>
          </a:xfrm>
          <a:prstGeom prst="rect">
            <a:avLst/>
          </a:prstGeom>
          <a:noFill/>
        </p:spPr>
        <p:txBody>
          <a:bodyPr wrap="none" rtlCol="0">
            <a:spAutoFit/>
          </a:bodyPr>
          <a:lstStyle/>
          <a:p>
            <a:pPr>
              <a:spcBef>
                <a:spcPts val="0"/>
              </a:spcBef>
            </a:pPr>
            <a:r>
              <a:rPr lang="en-US" sz="2000" dirty="0" smtClean="0"/>
              <a:t>0402 </a:t>
            </a:r>
            <a:r>
              <a:rPr lang="en-US" sz="2000" dirty="0" err="1" smtClean="0"/>
              <a:t>decaps</a:t>
            </a:r>
            <a:endParaRPr lang="en-US" sz="2000" dirty="0" smtClean="0"/>
          </a:p>
          <a:p>
            <a:pPr>
              <a:spcBef>
                <a:spcPts val="0"/>
              </a:spcBef>
            </a:pPr>
            <a:r>
              <a:rPr lang="en-US" sz="2000" dirty="0" smtClean="0"/>
              <a:t> under IC</a:t>
            </a:r>
            <a:endParaRPr lang="en-US" sz="2000" dirty="0"/>
          </a:p>
        </p:txBody>
      </p:sp>
      <p:sp>
        <p:nvSpPr>
          <p:cNvPr id="9" name="Left Brace 8"/>
          <p:cNvSpPr/>
          <p:nvPr/>
        </p:nvSpPr>
        <p:spPr bwMode="auto">
          <a:xfrm rot="5400000">
            <a:off x="5561235" y="3625400"/>
            <a:ext cx="326724" cy="1182284"/>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1255507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2975"/>
            <a:ext cx="9144000" cy="4972050"/>
          </a:xfrm>
          <a:prstGeom prst="rect">
            <a:avLst/>
          </a:prstGeom>
        </p:spPr>
      </p:pic>
      <p:sp>
        <p:nvSpPr>
          <p:cNvPr id="6" name="Title 1"/>
          <p:cNvSpPr>
            <a:spLocks noGrp="1"/>
          </p:cNvSpPr>
          <p:nvPr>
            <p:ph type="title"/>
          </p:nvPr>
        </p:nvSpPr>
        <p:spPr/>
        <p:txBody>
          <a:bodyPr/>
          <a:lstStyle/>
          <a:p>
            <a:r>
              <a:rPr lang="en-US" dirty="0" smtClean="0"/>
              <a:t>Optimizing Algorithm –35 </a:t>
            </a:r>
            <a:r>
              <a:rPr lang="en-US" dirty="0" err="1" smtClean="0"/>
              <a:t>decaps</a:t>
            </a:r>
            <a:endParaRPr lang="en-US" dirty="0"/>
          </a:p>
        </p:txBody>
      </p:sp>
      <p:sp>
        <p:nvSpPr>
          <p:cNvPr id="7" name="TextBox 6"/>
          <p:cNvSpPr txBox="1"/>
          <p:nvPr/>
        </p:nvSpPr>
        <p:spPr>
          <a:xfrm>
            <a:off x="2105247" y="2659559"/>
            <a:ext cx="5178031" cy="769441"/>
          </a:xfrm>
          <a:prstGeom prst="rect">
            <a:avLst/>
          </a:prstGeom>
          <a:noFill/>
        </p:spPr>
        <p:txBody>
          <a:bodyPr wrap="square" rtlCol="0">
            <a:spAutoFit/>
          </a:bodyPr>
          <a:lstStyle/>
          <a:p>
            <a:pPr algn="l"/>
            <a:r>
              <a:rPr lang="en-US" dirty="0" smtClean="0"/>
              <a:t>Real 18 layer PCB with a maximum of 45 locations for </a:t>
            </a:r>
            <a:r>
              <a:rPr lang="en-US" dirty="0" err="1" smtClean="0"/>
              <a:t>decaps</a:t>
            </a:r>
            <a:r>
              <a:rPr lang="en-US" dirty="0" smtClean="0"/>
              <a:t> under the IC</a:t>
            </a:r>
            <a:endParaRPr lang="en-US" dirty="0"/>
          </a:p>
        </p:txBody>
      </p:sp>
      <p:sp>
        <p:nvSpPr>
          <p:cNvPr id="5" name="TextBox 4"/>
          <p:cNvSpPr txBox="1"/>
          <p:nvPr/>
        </p:nvSpPr>
        <p:spPr>
          <a:xfrm>
            <a:off x="2351532" y="4518838"/>
            <a:ext cx="825867" cy="430887"/>
          </a:xfrm>
          <a:prstGeom prst="rect">
            <a:avLst/>
          </a:prstGeom>
          <a:noFill/>
        </p:spPr>
        <p:txBody>
          <a:bodyPr wrap="none" rtlCol="0">
            <a:spAutoFit/>
          </a:bodyPr>
          <a:lstStyle/>
          <a:p>
            <a:r>
              <a:rPr lang="en-US" dirty="0" smtClean="0"/>
              <a:t>VRM</a:t>
            </a:r>
            <a:endParaRPr lang="en-US" dirty="0"/>
          </a:p>
        </p:txBody>
      </p:sp>
      <p:sp>
        <p:nvSpPr>
          <p:cNvPr id="8" name="TextBox 7"/>
          <p:cNvSpPr txBox="1"/>
          <p:nvPr/>
        </p:nvSpPr>
        <p:spPr>
          <a:xfrm>
            <a:off x="4096549" y="3610463"/>
            <a:ext cx="950901" cy="769441"/>
          </a:xfrm>
          <a:prstGeom prst="rect">
            <a:avLst/>
          </a:prstGeom>
          <a:noFill/>
        </p:spPr>
        <p:txBody>
          <a:bodyPr wrap="none" rtlCol="0">
            <a:spAutoFit/>
          </a:bodyPr>
          <a:lstStyle/>
          <a:p>
            <a:pPr>
              <a:spcBef>
                <a:spcPts val="0"/>
              </a:spcBef>
            </a:pPr>
            <a:r>
              <a:rPr lang="en-US" dirty="0" smtClean="0"/>
              <a:t>Bulk </a:t>
            </a:r>
          </a:p>
          <a:p>
            <a:pPr>
              <a:spcBef>
                <a:spcPts val="0"/>
              </a:spcBef>
            </a:pPr>
            <a:r>
              <a:rPr lang="en-US" dirty="0" err="1" smtClean="0"/>
              <a:t>decaps</a:t>
            </a:r>
            <a:endParaRPr lang="en-US" dirty="0"/>
          </a:p>
        </p:txBody>
      </p:sp>
      <p:sp>
        <p:nvSpPr>
          <p:cNvPr id="9" name="TextBox 8"/>
          <p:cNvSpPr txBox="1"/>
          <p:nvPr/>
        </p:nvSpPr>
        <p:spPr>
          <a:xfrm>
            <a:off x="5133456" y="3441525"/>
            <a:ext cx="1459054" cy="707886"/>
          </a:xfrm>
          <a:prstGeom prst="rect">
            <a:avLst/>
          </a:prstGeom>
          <a:noFill/>
        </p:spPr>
        <p:txBody>
          <a:bodyPr wrap="none" rtlCol="0">
            <a:spAutoFit/>
          </a:bodyPr>
          <a:lstStyle/>
          <a:p>
            <a:pPr>
              <a:spcBef>
                <a:spcPts val="0"/>
              </a:spcBef>
            </a:pPr>
            <a:r>
              <a:rPr lang="en-US" sz="2000" dirty="0" smtClean="0"/>
              <a:t>0402 </a:t>
            </a:r>
            <a:r>
              <a:rPr lang="en-US" sz="2000" dirty="0" err="1" smtClean="0"/>
              <a:t>decaps</a:t>
            </a:r>
            <a:endParaRPr lang="en-US" sz="2000" dirty="0" smtClean="0"/>
          </a:p>
          <a:p>
            <a:pPr>
              <a:spcBef>
                <a:spcPts val="0"/>
              </a:spcBef>
            </a:pPr>
            <a:r>
              <a:rPr lang="en-US" sz="2000" dirty="0" smtClean="0"/>
              <a:t> under IC</a:t>
            </a:r>
            <a:endParaRPr lang="en-US" sz="2000" dirty="0"/>
          </a:p>
        </p:txBody>
      </p:sp>
      <p:sp>
        <p:nvSpPr>
          <p:cNvPr id="10" name="Left Brace 9"/>
          <p:cNvSpPr/>
          <p:nvPr/>
        </p:nvSpPr>
        <p:spPr bwMode="auto">
          <a:xfrm rot="5400000">
            <a:off x="5693084" y="3480481"/>
            <a:ext cx="384722" cy="1414130"/>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211749723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942975"/>
            <a:ext cx="9144000" cy="4972050"/>
          </a:xfrm>
          <a:prstGeom prst="rect">
            <a:avLst/>
          </a:prstGeom>
        </p:spPr>
      </p:pic>
      <p:sp>
        <p:nvSpPr>
          <p:cNvPr id="3" name="Title 2"/>
          <p:cNvSpPr>
            <a:spLocks noGrp="1"/>
          </p:cNvSpPr>
          <p:nvPr>
            <p:ph type="title"/>
          </p:nvPr>
        </p:nvSpPr>
        <p:spPr/>
        <p:txBody>
          <a:bodyPr/>
          <a:lstStyle/>
          <a:p>
            <a:r>
              <a:rPr lang="en-US" dirty="0"/>
              <a:t>Optimizing Algorithm </a:t>
            </a:r>
            <a:r>
              <a:rPr lang="en-US" dirty="0" smtClean="0"/>
              <a:t>–45 </a:t>
            </a:r>
            <a:r>
              <a:rPr lang="en-US" dirty="0" err="1"/>
              <a:t>decaps</a:t>
            </a:r>
            <a:endParaRPr lang="en-US" dirty="0"/>
          </a:p>
        </p:txBody>
      </p:sp>
      <p:sp>
        <p:nvSpPr>
          <p:cNvPr id="5" name="TextBox 4"/>
          <p:cNvSpPr txBox="1"/>
          <p:nvPr/>
        </p:nvSpPr>
        <p:spPr>
          <a:xfrm>
            <a:off x="2105247" y="2659559"/>
            <a:ext cx="5178031" cy="769441"/>
          </a:xfrm>
          <a:prstGeom prst="rect">
            <a:avLst/>
          </a:prstGeom>
          <a:noFill/>
        </p:spPr>
        <p:txBody>
          <a:bodyPr wrap="square" rtlCol="0">
            <a:spAutoFit/>
          </a:bodyPr>
          <a:lstStyle/>
          <a:p>
            <a:pPr algn="l"/>
            <a:r>
              <a:rPr lang="en-US" dirty="0" smtClean="0"/>
              <a:t>Real 18 layer PCB with a maximum of 45 locations for </a:t>
            </a:r>
            <a:r>
              <a:rPr lang="en-US" dirty="0" err="1" smtClean="0"/>
              <a:t>decaps</a:t>
            </a:r>
            <a:r>
              <a:rPr lang="en-US" dirty="0" smtClean="0"/>
              <a:t> under the IC</a:t>
            </a:r>
            <a:endParaRPr lang="en-US" dirty="0"/>
          </a:p>
        </p:txBody>
      </p:sp>
      <p:sp>
        <p:nvSpPr>
          <p:cNvPr id="6" name="TextBox 5"/>
          <p:cNvSpPr txBox="1"/>
          <p:nvPr/>
        </p:nvSpPr>
        <p:spPr>
          <a:xfrm>
            <a:off x="2351532" y="4518838"/>
            <a:ext cx="825867" cy="430887"/>
          </a:xfrm>
          <a:prstGeom prst="rect">
            <a:avLst/>
          </a:prstGeom>
          <a:noFill/>
        </p:spPr>
        <p:txBody>
          <a:bodyPr wrap="none" rtlCol="0">
            <a:spAutoFit/>
          </a:bodyPr>
          <a:lstStyle/>
          <a:p>
            <a:r>
              <a:rPr lang="en-US" dirty="0" smtClean="0"/>
              <a:t>VRM</a:t>
            </a:r>
            <a:endParaRPr lang="en-US" dirty="0"/>
          </a:p>
        </p:txBody>
      </p:sp>
      <p:sp>
        <p:nvSpPr>
          <p:cNvPr id="7" name="TextBox 6"/>
          <p:cNvSpPr txBox="1"/>
          <p:nvPr/>
        </p:nvSpPr>
        <p:spPr>
          <a:xfrm>
            <a:off x="4096549" y="3610463"/>
            <a:ext cx="950901" cy="769441"/>
          </a:xfrm>
          <a:prstGeom prst="rect">
            <a:avLst/>
          </a:prstGeom>
          <a:noFill/>
        </p:spPr>
        <p:txBody>
          <a:bodyPr wrap="none" rtlCol="0">
            <a:spAutoFit/>
          </a:bodyPr>
          <a:lstStyle/>
          <a:p>
            <a:pPr>
              <a:spcBef>
                <a:spcPts val="0"/>
              </a:spcBef>
            </a:pPr>
            <a:r>
              <a:rPr lang="en-US" dirty="0" smtClean="0"/>
              <a:t>Bulk </a:t>
            </a:r>
          </a:p>
          <a:p>
            <a:pPr>
              <a:spcBef>
                <a:spcPts val="0"/>
              </a:spcBef>
            </a:pPr>
            <a:r>
              <a:rPr lang="en-US" dirty="0" err="1" smtClean="0"/>
              <a:t>decaps</a:t>
            </a:r>
            <a:endParaRPr lang="en-US" dirty="0"/>
          </a:p>
        </p:txBody>
      </p:sp>
      <p:sp>
        <p:nvSpPr>
          <p:cNvPr id="8" name="TextBox 7"/>
          <p:cNvSpPr txBox="1"/>
          <p:nvPr/>
        </p:nvSpPr>
        <p:spPr>
          <a:xfrm>
            <a:off x="5133456" y="3441525"/>
            <a:ext cx="1459054" cy="707886"/>
          </a:xfrm>
          <a:prstGeom prst="rect">
            <a:avLst/>
          </a:prstGeom>
          <a:noFill/>
        </p:spPr>
        <p:txBody>
          <a:bodyPr wrap="none" rtlCol="0">
            <a:spAutoFit/>
          </a:bodyPr>
          <a:lstStyle/>
          <a:p>
            <a:pPr>
              <a:spcBef>
                <a:spcPts val="0"/>
              </a:spcBef>
            </a:pPr>
            <a:r>
              <a:rPr lang="en-US" sz="2000" dirty="0" smtClean="0"/>
              <a:t>0402 </a:t>
            </a:r>
            <a:r>
              <a:rPr lang="en-US" sz="2000" dirty="0" err="1" smtClean="0"/>
              <a:t>decaps</a:t>
            </a:r>
            <a:endParaRPr lang="en-US" sz="2000" dirty="0" smtClean="0"/>
          </a:p>
          <a:p>
            <a:pPr>
              <a:spcBef>
                <a:spcPts val="0"/>
              </a:spcBef>
            </a:pPr>
            <a:r>
              <a:rPr lang="en-US" sz="2000" dirty="0" smtClean="0"/>
              <a:t> under IC</a:t>
            </a:r>
            <a:endParaRPr lang="en-US" sz="2000" dirty="0"/>
          </a:p>
        </p:txBody>
      </p:sp>
      <p:sp>
        <p:nvSpPr>
          <p:cNvPr id="9" name="Left Brace 8"/>
          <p:cNvSpPr/>
          <p:nvPr/>
        </p:nvSpPr>
        <p:spPr bwMode="auto">
          <a:xfrm rot="5400000">
            <a:off x="5656575" y="3530061"/>
            <a:ext cx="465658" cy="1511896"/>
          </a:xfrm>
          <a:prstGeom prst="leftBrace">
            <a:avLst/>
          </a:prstGeom>
          <a:no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3200" b="0" i="0" u="none" strike="noStrike" cap="none" normalizeH="0" baseline="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8769578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677988" y="14288"/>
            <a:ext cx="7200900" cy="841375"/>
          </a:xfrm>
        </p:spPr>
        <p:txBody>
          <a:bodyPr/>
          <a:lstStyle/>
          <a:p>
            <a:pPr eaLnBrk="1" hangingPunct="1"/>
            <a:r>
              <a:rPr lang="en-US" altLang="zh-CN" dirty="0" smtClean="0">
                <a:ea typeface="宋体" charset="-122"/>
              </a:rPr>
              <a:t>PCB for FPGA Core PDN Noise Example</a:t>
            </a:r>
          </a:p>
        </p:txBody>
      </p:sp>
      <p:sp>
        <p:nvSpPr>
          <p:cNvPr id="78851" name="Rectangle 3"/>
          <p:cNvSpPr>
            <a:spLocks noChangeArrowheads="1"/>
          </p:cNvSpPr>
          <p:nvPr/>
        </p:nvSpPr>
        <p:spPr bwMode="auto">
          <a:xfrm>
            <a:off x="4616450" y="5105400"/>
            <a:ext cx="585788" cy="146050"/>
          </a:xfrm>
          <a:prstGeom prst="rect">
            <a:avLst/>
          </a:prstGeom>
          <a:solidFill>
            <a:srgbClr val="FF0000">
              <a:alpha val="21176"/>
            </a:srgbClr>
          </a:solidFill>
          <a:ln w="9525">
            <a:noFill/>
            <a:miter lim="800000"/>
            <a:headEnd/>
            <a:tailEnd/>
          </a:ln>
        </p:spPr>
        <p:txBody>
          <a:bodyPr wrap="none" anchor="ctr"/>
          <a:lstStyle/>
          <a:p>
            <a:endParaRPr lang="en-US"/>
          </a:p>
        </p:txBody>
      </p:sp>
      <p:sp>
        <p:nvSpPr>
          <p:cNvPr id="78852" name="Text Box 4"/>
          <p:cNvSpPr txBox="1">
            <a:spLocks noChangeArrowheads="1"/>
          </p:cNvSpPr>
          <p:nvPr/>
        </p:nvSpPr>
        <p:spPr bwMode="auto">
          <a:xfrm>
            <a:off x="5202238" y="5032375"/>
            <a:ext cx="3522662" cy="274638"/>
          </a:xfrm>
          <a:prstGeom prst="rect">
            <a:avLst/>
          </a:prstGeom>
          <a:noFill/>
          <a:ln w="9525">
            <a:noFill/>
            <a:miter lim="800000"/>
            <a:headEnd/>
            <a:tailEnd/>
          </a:ln>
        </p:spPr>
        <p:txBody>
          <a:bodyPr>
            <a:spAutoFit/>
          </a:bodyPr>
          <a:lstStyle/>
          <a:p>
            <a:pPr algn="l" eaLnBrk="1" hangingPunct="1"/>
            <a:r>
              <a:rPr lang="en-US" altLang="zh-CN" sz="1200" b="1">
                <a:latin typeface="Arial" charset="0"/>
              </a:rPr>
              <a:t>SMT capacitor pads for 0805, 0603, 0403</a:t>
            </a:r>
          </a:p>
        </p:txBody>
      </p:sp>
      <p:sp>
        <p:nvSpPr>
          <p:cNvPr id="78853" name="Rectangle 5"/>
          <p:cNvSpPr>
            <a:spLocks noChangeArrowheads="1"/>
          </p:cNvSpPr>
          <p:nvPr/>
        </p:nvSpPr>
        <p:spPr bwMode="auto">
          <a:xfrm>
            <a:off x="4616450" y="5326063"/>
            <a:ext cx="585788" cy="146050"/>
          </a:xfrm>
          <a:prstGeom prst="rect">
            <a:avLst/>
          </a:prstGeom>
          <a:solidFill>
            <a:srgbClr val="FFFF00">
              <a:alpha val="29019"/>
            </a:srgbClr>
          </a:solidFill>
          <a:ln w="9525">
            <a:solidFill>
              <a:srgbClr val="FFFF00"/>
            </a:solidFill>
            <a:miter lim="800000"/>
            <a:headEnd/>
            <a:tailEnd/>
          </a:ln>
        </p:spPr>
        <p:txBody>
          <a:bodyPr wrap="none" anchor="ctr"/>
          <a:lstStyle/>
          <a:p>
            <a:endParaRPr lang="en-US"/>
          </a:p>
        </p:txBody>
      </p:sp>
      <p:sp>
        <p:nvSpPr>
          <p:cNvPr id="78854" name="Text Box 6"/>
          <p:cNvSpPr txBox="1">
            <a:spLocks noChangeArrowheads="1"/>
          </p:cNvSpPr>
          <p:nvPr/>
        </p:nvSpPr>
        <p:spPr bwMode="auto">
          <a:xfrm>
            <a:off x="5202238" y="5251450"/>
            <a:ext cx="3597275" cy="274638"/>
          </a:xfrm>
          <a:prstGeom prst="rect">
            <a:avLst/>
          </a:prstGeom>
          <a:noFill/>
          <a:ln w="9525">
            <a:noFill/>
            <a:miter lim="800000"/>
            <a:headEnd/>
            <a:tailEnd/>
          </a:ln>
        </p:spPr>
        <p:txBody>
          <a:bodyPr>
            <a:spAutoFit/>
          </a:bodyPr>
          <a:lstStyle/>
          <a:p>
            <a:pPr algn="l" eaLnBrk="1" hangingPunct="1"/>
            <a:r>
              <a:rPr lang="en-US" altLang="zh-CN" sz="1200" b="1">
                <a:latin typeface="Arial" charset="0"/>
              </a:rPr>
              <a:t>Power Supply BNC connectors (sensing line)</a:t>
            </a:r>
          </a:p>
        </p:txBody>
      </p:sp>
      <p:sp>
        <p:nvSpPr>
          <p:cNvPr id="78855" name="Rectangle 7"/>
          <p:cNvSpPr>
            <a:spLocks noChangeArrowheads="1"/>
          </p:cNvSpPr>
          <p:nvPr/>
        </p:nvSpPr>
        <p:spPr bwMode="auto">
          <a:xfrm>
            <a:off x="4616450" y="5545138"/>
            <a:ext cx="585788" cy="147637"/>
          </a:xfrm>
          <a:prstGeom prst="rect">
            <a:avLst/>
          </a:prstGeom>
          <a:solidFill>
            <a:srgbClr val="FF0000">
              <a:alpha val="56078"/>
            </a:srgbClr>
          </a:solidFill>
          <a:ln w="9525">
            <a:noFill/>
            <a:miter lim="800000"/>
            <a:headEnd/>
            <a:tailEnd/>
          </a:ln>
        </p:spPr>
        <p:txBody>
          <a:bodyPr wrap="none" anchor="ctr"/>
          <a:lstStyle/>
          <a:p>
            <a:endParaRPr lang="en-US"/>
          </a:p>
        </p:txBody>
      </p:sp>
      <p:sp>
        <p:nvSpPr>
          <p:cNvPr id="78856" name="Text Box 8"/>
          <p:cNvSpPr txBox="1">
            <a:spLocks noChangeArrowheads="1"/>
          </p:cNvSpPr>
          <p:nvPr/>
        </p:nvSpPr>
        <p:spPr bwMode="auto">
          <a:xfrm>
            <a:off x="5202238" y="5472113"/>
            <a:ext cx="3082925" cy="274637"/>
          </a:xfrm>
          <a:prstGeom prst="rect">
            <a:avLst/>
          </a:prstGeom>
          <a:noFill/>
          <a:ln w="9525">
            <a:noFill/>
            <a:miter lim="800000"/>
            <a:headEnd/>
            <a:tailEnd/>
          </a:ln>
        </p:spPr>
        <p:txBody>
          <a:bodyPr>
            <a:spAutoFit/>
          </a:bodyPr>
          <a:lstStyle/>
          <a:p>
            <a:pPr algn="l" eaLnBrk="1" hangingPunct="1"/>
            <a:r>
              <a:rPr lang="en-US" altLang="zh-CN" sz="1200" b="1">
                <a:latin typeface="Arial" charset="0"/>
              </a:rPr>
              <a:t>Bulk Capacitor</a:t>
            </a:r>
          </a:p>
        </p:txBody>
      </p:sp>
      <p:sp>
        <p:nvSpPr>
          <p:cNvPr id="78857" name="Oval 9"/>
          <p:cNvSpPr>
            <a:spLocks noChangeArrowheads="1"/>
          </p:cNvSpPr>
          <p:nvPr/>
        </p:nvSpPr>
        <p:spPr bwMode="auto">
          <a:xfrm>
            <a:off x="4835525" y="5986463"/>
            <a:ext cx="147638" cy="146050"/>
          </a:xfrm>
          <a:prstGeom prst="ellipse">
            <a:avLst/>
          </a:prstGeom>
          <a:solidFill>
            <a:srgbClr val="00FF00"/>
          </a:solidFill>
          <a:ln w="12700">
            <a:solidFill>
              <a:schemeClr val="tx1"/>
            </a:solidFill>
            <a:round/>
            <a:headEnd/>
            <a:tailEnd/>
          </a:ln>
        </p:spPr>
        <p:txBody>
          <a:bodyPr wrap="none" anchor="ctr"/>
          <a:lstStyle/>
          <a:p>
            <a:endParaRPr lang="en-US"/>
          </a:p>
        </p:txBody>
      </p:sp>
      <p:sp>
        <p:nvSpPr>
          <p:cNvPr id="78858" name="Text Box 10"/>
          <p:cNvSpPr txBox="1">
            <a:spLocks noChangeArrowheads="1"/>
          </p:cNvSpPr>
          <p:nvPr/>
        </p:nvSpPr>
        <p:spPr bwMode="auto">
          <a:xfrm>
            <a:off x="5202238" y="5692775"/>
            <a:ext cx="3082925" cy="274638"/>
          </a:xfrm>
          <a:prstGeom prst="rect">
            <a:avLst/>
          </a:prstGeom>
          <a:noFill/>
          <a:ln w="9525">
            <a:noFill/>
            <a:miter lim="800000"/>
            <a:headEnd/>
            <a:tailEnd/>
          </a:ln>
        </p:spPr>
        <p:txBody>
          <a:bodyPr>
            <a:spAutoFit/>
          </a:bodyPr>
          <a:lstStyle/>
          <a:p>
            <a:pPr algn="l" eaLnBrk="1" hangingPunct="1"/>
            <a:r>
              <a:rPr lang="en-US" altLang="zh-CN" sz="1200" b="1">
                <a:latin typeface="Arial" charset="0"/>
              </a:rPr>
              <a:t>VCC SMA connector</a:t>
            </a:r>
          </a:p>
        </p:txBody>
      </p:sp>
      <p:sp>
        <p:nvSpPr>
          <p:cNvPr id="78859" name="Oval 11"/>
          <p:cNvSpPr>
            <a:spLocks noChangeArrowheads="1"/>
          </p:cNvSpPr>
          <p:nvPr/>
        </p:nvSpPr>
        <p:spPr bwMode="auto">
          <a:xfrm>
            <a:off x="4835525" y="5765800"/>
            <a:ext cx="147638" cy="147638"/>
          </a:xfrm>
          <a:prstGeom prst="ellipse">
            <a:avLst/>
          </a:prstGeom>
          <a:solidFill>
            <a:srgbClr val="FFFF00"/>
          </a:solidFill>
          <a:ln w="12700">
            <a:solidFill>
              <a:schemeClr val="tx1"/>
            </a:solidFill>
            <a:round/>
            <a:headEnd/>
            <a:tailEnd/>
          </a:ln>
        </p:spPr>
        <p:txBody>
          <a:bodyPr wrap="none" anchor="ctr"/>
          <a:lstStyle/>
          <a:p>
            <a:endParaRPr lang="en-US"/>
          </a:p>
        </p:txBody>
      </p:sp>
      <p:sp>
        <p:nvSpPr>
          <p:cNvPr id="78860" name="Text Box 12"/>
          <p:cNvSpPr txBox="1">
            <a:spLocks noChangeArrowheads="1"/>
          </p:cNvSpPr>
          <p:nvPr/>
        </p:nvSpPr>
        <p:spPr bwMode="auto">
          <a:xfrm>
            <a:off x="5202238" y="5913438"/>
            <a:ext cx="3082925" cy="274637"/>
          </a:xfrm>
          <a:prstGeom prst="rect">
            <a:avLst/>
          </a:prstGeom>
          <a:noFill/>
          <a:ln w="9525">
            <a:noFill/>
            <a:miter lim="800000"/>
            <a:headEnd/>
            <a:tailEnd/>
          </a:ln>
        </p:spPr>
        <p:txBody>
          <a:bodyPr>
            <a:spAutoFit/>
          </a:bodyPr>
          <a:lstStyle/>
          <a:p>
            <a:pPr algn="l" eaLnBrk="1" hangingPunct="1"/>
            <a:r>
              <a:rPr lang="en-US" altLang="zh-CN" sz="1200" b="1">
                <a:latin typeface="Arial" charset="0"/>
              </a:rPr>
              <a:t>FPGA dedicated clock input SMA U33</a:t>
            </a:r>
          </a:p>
        </p:txBody>
      </p:sp>
      <p:sp>
        <p:nvSpPr>
          <p:cNvPr id="78861" name="Rectangle 13"/>
          <p:cNvSpPr>
            <a:spLocks noChangeArrowheads="1"/>
          </p:cNvSpPr>
          <p:nvPr/>
        </p:nvSpPr>
        <p:spPr bwMode="auto">
          <a:xfrm>
            <a:off x="504825" y="5326063"/>
            <a:ext cx="366713" cy="146050"/>
          </a:xfrm>
          <a:prstGeom prst="rect">
            <a:avLst/>
          </a:prstGeom>
          <a:solidFill>
            <a:srgbClr val="0000FF"/>
          </a:solidFill>
          <a:ln w="9525">
            <a:noFill/>
            <a:miter lim="800000"/>
            <a:headEnd/>
            <a:tailEnd/>
          </a:ln>
        </p:spPr>
        <p:txBody>
          <a:bodyPr wrap="none" anchor="ctr"/>
          <a:lstStyle/>
          <a:p>
            <a:endParaRPr lang="en-US"/>
          </a:p>
        </p:txBody>
      </p:sp>
      <p:sp>
        <p:nvSpPr>
          <p:cNvPr id="78862" name="Text Box 14"/>
          <p:cNvSpPr txBox="1">
            <a:spLocks noChangeArrowheads="1"/>
          </p:cNvSpPr>
          <p:nvPr/>
        </p:nvSpPr>
        <p:spPr bwMode="auto">
          <a:xfrm>
            <a:off x="871538" y="5251450"/>
            <a:ext cx="3082925" cy="274638"/>
          </a:xfrm>
          <a:prstGeom prst="rect">
            <a:avLst/>
          </a:prstGeom>
          <a:noFill/>
          <a:ln w="9525">
            <a:noFill/>
            <a:miter lim="800000"/>
            <a:headEnd/>
            <a:tailEnd/>
          </a:ln>
        </p:spPr>
        <p:txBody>
          <a:bodyPr>
            <a:spAutoFit/>
          </a:bodyPr>
          <a:lstStyle/>
          <a:p>
            <a:pPr algn="l" eaLnBrk="1" hangingPunct="1"/>
            <a:r>
              <a:rPr lang="en-US" altLang="zh-CN" sz="1200" b="1">
                <a:latin typeface="Arial" charset="0"/>
              </a:rPr>
              <a:t>Power planes: VCC, VCCN, VCCPD</a:t>
            </a:r>
          </a:p>
        </p:txBody>
      </p:sp>
      <p:sp>
        <p:nvSpPr>
          <p:cNvPr id="78863" name="Rectangle 15"/>
          <p:cNvSpPr>
            <a:spLocks noChangeArrowheads="1"/>
          </p:cNvSpPr>
          <p:nvPr/>
        </p:nvSpPr>
        <p:spPr bwMode="auto">
          <a:xfrm>
            <a:off x="504825" y="5545138"/>
            <a:ext cx="366713" cy="147637"/>
          </a:xfrm>
          <a:prstGeom prst="rect">
            <a:avLst/>
          </a:prstGeom>
          <a:solidFill>
            <a:srgbClr val="CCFFFF"/>
          </a:solidFill>
          <a:ln w="9525">
            <a:noFill/>
            <a:miter lim="800000"/>
            <a:headEnd/>
            <a:tailEnd/>
          </a:ln>
        </p:spPr>
        <p:txBody>
          <a:bodyPr wrap="none" anchor="ctr"/>
          <a:lstStyle/>
          <a:p>
            <a:endParaRPr lang="en-US"/>
          </a:p>
        </p:txBody>
      </p:sp>
      <p:sp>
        <p:nvSpPr>
          <p:cNvPr id="78864" name="Text Box 16"/>
          <p:cNvSpPr txBox="1">
            <a:spLocks noChangeArrowheads="1"/>
          </p:cNvSpPr>
          <p:nvPr/>
        </p:nvSpPr>
        <p:spPr bwMode="auto">
          <a:xfrm>
            <a:off x="871538" y="5472113"/>
            <a:ext cx="3524250" cy="274637"/>
          </a:xfrm>
          <a:prstGeom prst="rect">
            <a:avLst/>
          </a:prstGeom>
          <a:noFill/>
          <a:ln w="9525">
            <a:noFill/>
            <a:miter lim="800000"/>
            <a:headEnd/>
            <a:tailEnd/>
          </a:ln>
        </p:spPr>
        <p:txBody>
          <a:bodyPr>
            <a:spAutoFit/>
          </a:bodyPr>
          <a:lstStyle/>
          <a:p>
            <a:pPr algn="l" eaLnBrk="1" hangingPunct="1"/>
            <a:r>
              <a:rPr lang="en-US" altLang="zh-CN" sz="1200" b="1" dirty="0">
                <a:latin typeface="Arial" charset="0"/>
              </a:rPr>
              <a:t>FR4 </a:t>
            </a:r>
            <a:r>
              <a:rPr lang="en-US" altLang="zh-CN" sz="1200" b="1" dirty="0" smtClean="0">
                <a:latin typeface="Arial" charset="0"/>
              </a:rPr>
              <a:t>dielectric</a:t>
            </a:r>
            <a:endParaRPr lang="en-US" altLang="zh-CN" sz="1200" b="1" dirty="0">
              <a:latin typeface="Arial" charset="0"/>
            </a:endParaRPr>
          </a:p>
        </p:txBody>
      </p:sp>
      <p:sp>
        <p:nvSpPr>
          <p:cNvPr id="78865" name="Rectangle 17"/>
          <p:cNvSpPr>
            <a:spLocks noChangeArrowheads="1"/>
          </p:cNvSpPr>
          <p:nvPr/>
        </p:nvSpPr>
        <p:spPr bwMode="auto">
          <a:xfrm>
            <a:off x="504825" y="5765800"/>
            <a:ext cx="366713" cy="147638"/>
          </a:xfrm>
          <a:prstGeom prst="rect">
            <a:avLst/>
          </a:prstGeom>
          <a:solidFill>
            <a:srgbClr val="FF0000"/>
          </a:solidFill>
          <a:ln w="9525">
            <a:noFill/>
            <a:miter lim="800000"/>
            <a:headEnd/>
            <a:tailEnd/>
          </a:ln>
        </p:spPr>
        <p:txBody>
          <a:bodyPr wrap="none" anchor="ctr"/>
          <a:lstStyle/>
          <a:p>
            <a:endParaRPr lang="en-US"/>
          </a:p>
        </p:txBody>
      </p:sp>
      <p:sp>
        <p:nvSpPr>
          <p:cNvPr id="78866" name="Text Box 18"/>
          <p:cNvSpPr txBox="1">
            <a:spLocks noChangeArrowheads="1"/>
          </p:cNvSpPr>
          <p:nvPr/>
        </p:nvSpPr>
        <p:spPr bwMode="auto">
          <a:xfrm>
            <a:off x="871538" y="5692775"/>
            <a:ext cx="3524250" cy="274638"/>
          </a:xfrm>
          <a:prstGeom prst="rect">
            <a:avLst/>
          </a:prstGeom>
          <a:noFill/>
          <a:ln w="9525">
            <a:noFill/>
            <a:miter lim="800000"/>
            <a:headEnd/>
            <a:tailEnd/>
          </a:ln>
        </p:spPr>
        <p:txBody>
          <a:bodyPr>
            <a:spAutoFit/>
          </a:bodyPr>
          <a:lstStyle/>
          <a:p>
            <a:pPr algn="l" eaLnBrk="1" hangingPunct="1"/>
            <a:r>
              <a:rPr lang="en-US" altLang="zh-CN" sz="1200" b="1">
                <a:latin typeface="Arial" charset="0"/>
              </a:rPr>
              <a:t>Signal layers</a:t>
            </a:r>
          </a:p>
        </p:txBody>
      </p:sp>
      <p:sp>
        <p:nvSpPr>
          <p:cNvPr id="78867" name="Rectangle 19"/>
          <p:cNvSpPr>
            <a:spLocks noChangeArrowheads="1"/>
          </p:cNvSpPr>
          <p:nvPr/>
        </p:nvSpPr>
        <p:spPr bwMode="auto">
          <a:xfrm>
            <a:off x="504825" y="5986463"/>
            <a:ext cx="366713" cy="146050"/>
          </a:xfrm>
          <a:prstGeom prst="rect">
            <a:avLst/>
          </a:prstGeom>
          <a:solidFill>
            <a:srgbClr val="008000"/>
          </a:solidFill>
          <a:ln w="9525">
            <a:noFill/>
            <a:miter lim="800000"/>
            <a:headEnd/>
            <a:tailEnd/>
          </a:ln>
        </p:spPr>
        <p:txBody>
          <a:bodyPr wrap="none" anchor="ctr"/>
          <a:lstStyle/>
          <a:p>
            <a:endParaRPr lang="en-US"/>
          </a:p>
        </p:txBody>
      </p:sp>
      <p:sp>
        <p:nvSpPr>
          <p:cNvPr id="78868" name="Text Box 20"/>
          <p:cNvSpPr txBox="1">
            <a:spLocks noChangeArrowheads="1"/>
          </p:cNvSpPr>
          <p:nvPr/>
        </p:nvSpPr>
        <p:spPr bwMode="auto">
          <a:xfrm>
            <a:off x="871538" y="5913438"/>
            <a:ext cx="3524250" cy="273050"/>
          </a:xfrm>
          <a:prstGeom prst="rect">
            <a:avLst/>
          </a:prstGeom>
          <a:noFill/>
          <a:ln w="9525">
            <a:noFill/>
            <a:miter lim="800000"/>
            <a:headEnd/>
            <a:tailEnd/>
          </a:ln>
        </p:spPr>
        <p:txBody>
          <a:bodyPr>
            <a:spAutoFit/>
          </a:bodyPr>
          <a:lstStyle/>
          <a:p>
            <a:pPr algn="l" eaLnBrk="1" hangingPunct="1"/>
            <a:r>
              <a:rPr lang="en-US" altLang="zh-CN" sz="1200" b="1">
                <a:latin typeface="Arial" charset="0"/>
              </a:rPr>
              <a:t>Ground planes</a:t>
            </a:r>
          </a:p>
        </p:txBody>
      </p:sp>
      <p:pic>
        <p:nvPicPr>
          <p:cNvPr id="78869" name="Picture 21" descr="core_board_layout"/>
          <p:cNvPicPr>
            <a:picLocks noChangeAspect="1" noChangeArrowheads="1"/>
          </p:cNvPicPr>
          <p:nvPr/>
        </p:nvPicPr>
        <p:blipFill>
          <a:blip r:embed="rId4" cstate="print"/>
          <a:srcRect/>
          <a:stretch>
            <a:fillRect/>
          </a:stretch>
        </p:blipFill>
        <p:spPr bwMode="auto">
          <a:xfrm>
            <a:off x="431800" y="1214438"/>
            <a:ext cx="3890963" cy="3924300"/>
          </a:xfrm>
          <a:prstGeom prst="rect">
            <a:avLst/>
          </a:prstGeom>
          <a:noFill/>
          <a:ln w="9525">
            <a:noFill/>
            <a:miter lim="800000"/>
            <a:headEnd/>
            <a:tailEnd/>
          </a:ln>
        </p:spPr>
      </p:pic>
      <p:grpSp>
        <p:nvGrpSpPr>
          <p:cNvPr id="78870" name="Group 66"/>
          <p:cNvGrpSpPr>
            <a:grpSpLocks/>
          </p:cNvGrpSpPr>
          <p:nvPr/>
        </p:nvGrpSpPr>
        <p:grpSpPr bwMode="auto">
          <a:xfrm>
            <a:off x="4468813" y="920750"/>
            <a:ext cx="4373562" cy="4064000"/>
            <a:chOff x="4468813" y="920750"/>
            <a:chExt cx="4373562" cy="4064000"/>
          </a:xfrm>
        </p:grpSpPr>
        <p:pic>
          <p:nvPicPr>
            <p:cNvPr id="78875" name="Picture 22" descr="core_board_topview"/>
            <p:cNvPicPr>
              <a:picLocks noChangeAspect="1" noChangeArrowheads="1"/>
            </p:cNvPicPr>
            <p:nvPr/>
          </p:nvPicPr>
          <p:blipFill>
            <a:blip r:embed="rId5" cstate="print"/>
            <a:srcRect/>
            <a:stretch>
              <a:fillRect/>
            </a:stretch>
          </p:blipFill>
          <p:spPr bwMode="auto">
            <a:xfrm>
              <a:off x="4468813" y="920750"/>
              <a:ext cx="4373562" cy="4064000"/>
            </a:xfrm>
            <a:prstGeom prst="rect">
              <a:avLst/>
            </a:prstGeom>
            <a:noFill/>
            <a:ln w="9525">
              <a:noFill/>
              <a:miter lim="800000"/>
              <a:headEnd/>
              <a:tailEnd/>
            </a:ln>
          </p:spPr>
        </p:pic>
        <p:sp>
          <p:nvSpPr>
            <p:cNvPr id="78876" name="AutoShape 25"/>
            <p:cNvSpPr>
              <a:spLocks noChangeArrowheads="1"/>
            </p:cNvSpPr>
            <p:nvPr/>
          </p:nvSpPr>
          <p:spPr bwMode="auto">
            <a:xfrm>
              <a:off x="6450013" y="3352800"/>
              <a:ext cx="735012" cy="660400"/>
            </a:xfrm>
            <a:prstGeom prst="bevel">
              <a:avLst>
                <a:gd name="adj" fmla="val 3009"/>
              </a:avLst>
            </a:prstGeom>
            <a:gradFill rotWithShape="1">
              <a:gsLst>
                <a:gs pos="0">
                  <a:schemeClr val="bg2"/>
                </a:gs>
                <a:gs pos="100000">
                  <a:srgbClr val="DDDDDD"/>
                </a:gs>
              </a:gsLst>
              <a:lin ang="2700000" scaled="1"/>
            </a:gradFill>
            <a:ln w="9525">
              <a:noFill/>
              <a:miter lim="800000"/>
              <a:headEnd/>
              <a:tailEnd/>
            </a:ln>
          </p:spPr>
          <p:txBody>
            <a:bodyPr wrap="none" anchor="ctr"/>
            <a:lstStyle/>
            <a:p>
              <a:endParaRPr lang="en-US"/>
            </a:p>
          </p:txBody>
        </p:sp>
      </p:grpSp>
      <p:sp>
        <p:nvSpPr>
          <p:cNvPr id="78871" name="Text Box 28"/>
          <p:cNvSpPr txBox="1">
            <a:spLocks noChangeArrowheads="1"/>
          </p:cNvSpPr>
          <p:nvPr/>
        </p:nvSpPr>
        <p:spPr bwMode="auto">
          <a:xfrm>
            <a:off x="4616450" y="2146300"/>
            <a:ext cx="512763" cy="215900"/>
          </a:xfrm>
          <a:prstGeom prst="rect">
            <a:avLst/>
          </a:prstGeom>
          <a:solidFill>
            <a:srgbClr val="EAEAEA"/>
          </a:solidFill>
          <a:ln w="9525">
            <a:noFill/>
            <a:miter lim="800000"/>
            <a:headEnd/>
            <a:tailEnd/>
          </a:ln>
        </p:spPr>
        <p:txBody>
          <a:bodyPr>
            <a:spAutoFit/>
          </a:bodyPr>
          <a:lstStyle/>
          <a:p>
            <a:pPr algn="l" eaLnBrk="1" hangingPunct="1"/>
            <a:r>
              <a:rPr lang="en-US" sz="800" b="1">
                <a:latin typeface="Arial" charset="0"/>
              </a:rPr>
              <a:t>Port 1</a:t>
            </a:r>
          </a:p>
        </p:txBody>
      </p:sp>
      <p:sp>
        <p:nvSpPr>
          <p:cNvPr id="78872" name="Text Box 29"/>
          <p:cNvSpPr txBox="1">
            <a:spLocks noChangeArrowheads="1"/>
          </p:cNvSpPr>
          <p:nvPr/>
        </p:nvSpPr>
        <p:spPr bwMode="auto">
          <a:xfrm>
            <a:off x="6376988" y="4408488"/>
            <a:ext cx="514350" cy="215444"/>
          </a:xfrm>
          <a:prstGeom prst="rect">
            <a:avLst/>
          </a:prstGeom>
          <a:solidFill>
            <a:srgbClr val="EAEAEA"/>
          </a:solidFill>
          <a:ln w="9525">
            <a:noFill/>
            <a:miter lim="800000"/>
            <a:headEnd/>
            <a:tailEnd/>
          </a:ln>
        </p:spPr>
        <p:txBody>
          <a:bodyPr>
            <a:spAutoFit/>
          </a:bodyPr>
          <a:lstStyle/>
          <a:p>
            <a:pPr algn="l" eaLnBrk="1" hangingPunct="1"/>
            <a:r>
              <a:rPr lang="en-US" sz="800" b="1" dirty="0">
                <a:latin typeface="Arial" charset="0"/>
              </a:rPr>
              <a:t>Port </a:t>
            </a:r>
            <a:r>
              <a:rPr lang="en-US" sz="800" b="1" dirty="0" smtClean="0">
                <a:latin typeface="Arial" charset="0"/>
              </a:rPr>
              <a:t>2</a:t>
            </a:r>
            <a:endParaRPr lang="en-US" sz="800" b="1" dirty="0">
              <a:latin typeface="Arial" charset="0"/>
            </a:endParaRPr>
          </a:p>
        </p:txBody>
      </p:sp>
      <p:sp>
        <p:nvSpPr>
          <p:cNvPr id="78873" name="Text Box 30"/>
          <p:cNvSpPr txBox="1">
            <a:spLocks noChangeArrowheads="1"/>
          </p:cNvSpPr>
          <p:nvPr/>
        </p:nvSpPr>
        <p:spPr bwMode="auto">
          <a:xfrm>
            <a:off x="5202238" y="6154738"/>
            <a:ext cx="3082925" cy="457200"/>
          </a:xfrm>
          <a:prstGeom prst="rect">
            <a:avLst/>
          </a:prstGeom>
          <a:noFill/>
          <a:ln w="9525">
            <a:noFill/>
            <a:miter lim="800000"/>
            <a:headEnd/>
            <a:tailEnd/>
          </a:ln>
        </p:spPr>
        <p:txBody>
          <a:bodyPr>
            <a:spAutoFit/>
          </a:bodyPr>
          <a:lstStyle/>
          <a:p>
            <a:pPr algn="l" eaLnBrk="1" hangingPunct="1"/>
            <a:r>
              <a:rPr lang="en-US" altLang="zh-CN" sz="1200" b="1">
                <a:latin typeface="Arial" charset="0"/>
              </a:rPr>
              <a:t>Port 2 is  beneath the FPGA package coax probe</a:t>
            </a:r>
          </a:p>
        </p:txBody>
      </p:sp>
      <p:sp>
        <p:nvSpPr>
          <p:cNvPr id="78874" name="AutoShape 31"/>
          <p:cNvSpPr>
            <a:spLocks noChangeAspect="1" noChangeArrowheads="1"/>
          </p:cNvSpPr>
          <p:nvPr/>
        </p:nvSpPr>
        <p:spPr bwMode="auto">
          <a:xfrm>
            <a:off x="4468813" y="920750"/>
            <a:ext cx="4373562" cy="4064000"/>
          </a:xfrm>
          <a:prstGeom prst="rect">
            <a:avLst/>
          </a:prstGeom>
          <a:noFill/>
          <a:ln w="9525">
            <a:noFill/>
            <a:miter lim="800000"/>
            <a:headEnd/>
            <a:tailEnd/>
          </a:ln>
        </p:spPr>
        <p:txBody>
          <a:bodyPr/>
          <a:lstStyle/>
          <a:p>
            <a:endParaRPr lang="en-US"/>
          </a:p>
        </p:txBody>
      </p:sp>
      <p:sp>
        <p:nvSpPr>
          <p:cNvPr id="2" name="TextBox 1"/>
          <p:cNvSpPr txBox="1"/>
          <p:nvPr/>
        </p:nvSpPr>
        <p:spPr>
          <a:xfrm>
            <a:off x="4715273" y="3449205"/>
            <a:ext cx="1467644" cy="677863"/>
          </a:xfrm>
          <a:prstGeom prst="rect">
            <a:avLst/>
          </a:prstGeom>
          <a:solidFill>
            <a:schemeClr val="bg1"/>
          </a:solidFill>
        </p:spPr>
        <p:txBody>
          <a:bodyPr wrap="square" rtlCol="0">
            <a:spAutoFit/>
          </a:bodyPr>
          <a:lstStyle/>
          <a:p>
            <a:endParaRPr lang="en-US" dirty="0"/>
          </a:p>
        </p:txBody>
      </p:sp>
      <p:graphicFrame>
        <p:nvGraphicFramePr>
          <p:cNvPr id="29" name="Object 3"/>
          <p:cNvGraphicFramePr>
            <a:graphicFrameLocks noChangeAspect="1"/>
          </p:cNvGraphicFramePr>
          <p:nvPr>
            <p:extLst/>
          </p:nvPr>
        </p:nvGraphicFramePr>
        <p:xfrm>
          <a:off x="4789092" y="3576205"/>
          <a:ext cx="1414462" cy="463550"/>
        </p:xfrm>
        <a:graphic>
          <a:graphicData uri="http://schemas.openxmlformats.org/presentationml/2006/ole">
            <mc:AlternateContent xmlns:mc="http://schemas.openxmlformats.org/markup-compatibility/2006">
              <mc:Choice xmlns:v="urn:schemas-microsoft-com:vml" Requires="v">
                <p:oleObj spid="_x0000_s1871905" name="Equation" r:id="rId6" imgW="774360" imgH="253800" progId="Equation.DSMT4">
                  <p:embed/>
                </p:oleObj>
              </mc:Choice>
              <mc:Fallback>
                <p:oleObj name="Equation" r:id="rId6" imgW="774360" imgH="253800" progId="Equation.DSMT4">
                  <p:embed/>
                  <p:pic>
                    <p:nvPicPr>
                      <p:cNvPr id="29" name="Object 3"/>
                      <p:cNvPicPr>
                        <a:picLocks noChangeAspect="1" noChangeArrowheads="1"/>
                      </p:cNvPicPr>
                      <p:nvPr/>
                    </p:nvPicPr>
                    <p:blipFill>
                      <a:blip r:embed="rId7"/>
                      <a:srcRect/>
                      <a:stretch>
                        <a:fillRect/>
                      </a:stretch>
                    </p:blipFill>
                    <p:spPr bwMode="auto">
                      <a:xfrm>
                        <a:off x="4789092" y="3576205"/>
                        <a:ext cx="1414462"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76828165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 name="Text Box 207"/>
          <p:cNvSpPr txBox="1">
            <a:spLocks noChangeArrowheads="1"/>
          </p:cNvSpPr>
          <p:nvPr/>
        </p:nvSpPr>
        <p:spPr bwMode="auto">
          <a:xfrm>
            <a:off x="2722897" y="4081965"/>
            <a:ext cx="1185862" cy="411162"/>
          </a:xfrm>
          <a:prstGeom prst="rect">
            <a:avLst/>
          </a:prstGeom>
          <a:noFill/>
          <a:ln w="9525">
            <a:noFill/>
            <a:miter lim="800000"/>
            <a:headEnd/>
            <a:tailEnd/>
          </a:ln>
        </p:spPr>
        <p:txBody>
          <a:bodyPr wrap="none">
            <a:spAutoFit/>
          </a:bodyPr>
          <a:lstStyle/>
          <a:p>
            <a:pPr latinLnBrk="1">
              <a:lnSpc>
                <a:spcPct val="150000"/>
              </a:lnSpc>
              <a:defRPr/>
            </a:pPr>
            <a:r>
              <a:rPr kumimoji="1" lang="en-US" altLang="ko-KR" sz="1400" b="1" dirty="0">
                <a:latin typeface="+mn-lt"/>
                <a:ea typeface="굴림" pitchFamily="34" charset="-127"/>
              </a:rPr>
              <a:t>C1210 (0603)</a:t>
            </a:r>
          </a:p>
        </p:txBody>
      </p:sp>
      <p:sp>
        <p:nvSpPr>
          <p:cNvPr id="409" name="Text Box 207"/>
          <p:cNvSpPr txBox="1">
            <a:spLocks noChangeArrowheads="1"/>
          </p:cNvSpPr>
          <p:nvPr/>
        </p:nvSpPr>
        <p:spPr bwMode="auto">
          <a:xfrm>
            <a:off x="6362700" y="5526088"/>
            <a:ext cx="1473200" cy="641350"/>
          </a:xfrm>
          <a:prstGeom prst="rect">
            <a:avLst/>
          </a:prstGeom>
          <a:noFill/>
          <a:ln w="9525">
            <a:noFill/>
            <a:miter lim="800000"/>
            <a:headEnd/>
            <a:tailEnd/>
          </a:ln>
        </p:spPr>
        <p:txBody>
          <a:bodyPr wrap="none">
            <a:spAutoFit/>
          </a:bodyPr>
          <a:lstStyle/>
          <a:p>
            <a:pPr latinLnBrk="1">
              <a:defRPr/>
            </a:pPr>
            <a:r>
              <a:rPr kumimoji="1" lang="en-US" altLang="ko-KR" sz="1800" dirty="0">
                <a:latin typeface="+mn-lt"/>
                <a:ea typeface="굴림" pitchFamily="34" charset="-127"/>
              </a:rPr>
              <a:t>Measurement</a:t>
            </a:r>
          </a:p>
          <a:p>
            <a:pPr latinLnBrk="1">
              <a:defRPr/>
            </a:pPr>
            <a:r>
              <a:rPr kumimoji="1" lang="en-US" altLang="ko-KR" sz="1800" dirty="0">
                <a:latin typeface="+mn-lt"/>
                <a:ea typeface="굴림" pitchFamily="34" charset="-127"/>
              </a:rPr>
              <a:t>Circuit Model</a:t>
            </a:r>
          </a:p>
        </p:txBody>
      </p:sp>
      <p:cxnSp>
        <p:nvCxnSpPr>
          <p:cNvPr id="411" name="Straight Connector 410"/>
          <p:cNvCxnSpPr/>
          <p:nvPr/>
        </p:nvCxnSpPr>
        <p:spPr>
          <a:xfrm>
            <a:off x="5615424" y="6167438"/>
            <a:ext cx="609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413" name="Straight Connector 412"/>
          <p:cNvCxnSpPr/>
          <p:nvPr/>
        </p:nvCxnSpPr>
        <p:spPr>
          <a:xfrm>
            <a:off x="5600700" y="5754688"/>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46" name="Title 445"/>
          <p:cNvSpPr>
            <a:spLocks noGrp="1"/>
          </p:cNvSpPr>
          <p:nvPr>
            <p:ph type="title"/>
          </p:nvPr>
        </p:nvSpPr>
        <p:spPr/>
        <p:txBody>
          <a:bodyPr/>
          <a:lstStyle/>
          <a:p>
            <a:r>
              <a:rPr lang="en-US" dirty="0" smtClean="0"/>
              <a:t>28 Layer Real PCB Design: 1 Capacitor</a:t>
            </a:r>
            <a:endParaRPr lang="en-US" dirty="0"/>
          </a:p>
        </p:txBody>
      </p:sp>
      <p:sp>
        <p:nvSpPr>
          <p:cNvPr id="35851" name="Rectangle 19"/>
          <p:cNvSpPr>
            <a:spLocks noChangeArrowheads="1"/>
          </p:cNvSpPr>
          <p:nvPr/>
        </p:nvSpPr>
        <p:spPr bwMode="auto">
          <a:xfrm>
            <a:off x="4986338" y="4670425"/>
            <a:ext cx="2222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0.1</a:t>
            </a:r>
            <a:endParaRPr lang="en-US" altLang="ko-KR" sz="1400">
              <a:latin typeface="Times New Roman" pitchFamily="18" charset="0"/>
              <a:ea typeface="Gulim" pitchFamily="34" charset="-127"/>
            </a:endParaRPr>
          </a:p>
        </p:txBody>
      </p:sp>
      <p:sp>
        <p:nvSpPr>
          <p:cNvPr id="35852" name="Rectangle 41"/>
          <p:cNvSpPr>
            <a:spLocks noChangeArrowheads="1"/>
          </p:cNvSpPr>
          <p:nvPr/>
        </p:nvSpPr>
        <p:spPr bwMode="auto">
          <a:xfrm>
            <a:off x="5795963" y="4670425"/>
            <a:ext cx="889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35853" name="Rectangle 63"/>
          <p:cNvSpPr>
            <a:spLocks noChangeArrowheads="1"/>
          </p:cNvSpPr>
          <p:nvPr/>
        </p:nvSpPr>
        <p:spPr bwMode="auto">
          <a:xfrm>
            <a:off x="6530975" y="4670425"/>
            <a:ext cx="1778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35854" name="Rectangle 85"/>
          <p:cNvSpPr>
            <a:spLocks noChangeArrowheads="1"/>
          </p:cNvSpPr>
          <p:nvPr/>
        </p:nvSpPr>
        <p:spPr bwMode="auto">
          <a:xfrm>
            <a:off x="7304088" y="4670425"/>
            <a:ext cx="2667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35855" name="Rectangle 107"/>
          <p:cNvSpPr>
            <a:spLocks noChangeArrowheads="1"/>
          </p:cNvSpPr>
          <p:nvPr/>
        </p:nvSpPr>
        <p:spPr bwMode="auto">
          <a:xfrm>
            <a:off x="8047038" y="4670425"/>
            <a:ext cx="3556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1000</a:t>
            </a:r>
            <a:endParaRPr lang="en-US" altLang="ko-KR" sz="1400">
              <a:latin typeface="Times New Roman" pitchFamily="18" charset="0"/>
              <a:ea typeface="Gulim" pitchFamily="34" charset="-127"/>
            </a:endParaRPr>
          </a:p>
        </p:txBody>
      </p:sp>
      <p:sp>
        <p:nvSpPr>
          <p:cNvPr id="35856" name="Rectangle 123"/>
          <p:cNvSpPr>
            <a:spLocks noChangeArrowheads="1"/>
          </p:cNvSpPr>
          <p:nvPr/>
        </p:nvSpPr>
        <p:spPr bwMode="auto">
          <a:xfrm>
            <a:off x="4419600" y="4344988"/>
            <a:ext cx="4000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0.001</a:t>
            </a:r>
            <a:endParaRPr lang="en-US" altLang="ko-KR" sz="1400">
              <a:latin typeface="Times New Roman" pitchFamily="18" charset="0"/>
              <a:ea typeface="Gulim" pitchFamily="34" charset="-127"/>
            </a:endParaRPr>
          </a:p>
        </p:txBody>
      </p:sp>
      <p:sp>
        <p:nvSpPr>
          <p:cNvPr id="35857" name="Rectangle 145"/>
          <p:cNvSpPr>
            <a:spLocks noChangeArrowheads="1"/>
          </p:cNvSpPr>
          <p:nvPr/>
        </p:nvSpPr>
        <p:spPr bwMode="auto">
          <a:xfrm>
            <a:off x="4511675" y="3767138"/>
            <a:ext cx="3111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0.01</a:t>
            </a:r>
            <a:endParaRPr lang="en-US" altLang="ko-KR" sz="1400">
              <a:latin typeface="Times New Roman" pitchFamily="18" charset="0"/>
              <a:ea typeface="Gulim" pitchFamily="34" charset="-127"/>
            </a:endParaRPr>
          </a:p>
        </p:txBody>
      </p:sp>
      <p:sp>
        <p:nvSpPr>
          <p:cNvPr id="35858" name="Rectangle 167"/>
          <p:cNvSpPr>
            <a:spLocks noChangeArrowheads="1"/>
          </p:cNvSpPr>
          <p:nvPr/>
        </p:nvSpPr>
        <p:spPr bwMode="auto">
          <a:xfrm>
            <a:off x="4603750" y="3154363"/>
            <a:ext cx="2222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0.1</a:t>
            </a:r>
            <a:endParaRPr lang="en-US" altLang="ko-KR" sz="1400">
              <a:latin typeface="Times New Roman" pitchFamily="18" charset="0"/>
              <a:ea typeface="Gulim" pitchFamily="34" charset="-127"/>
            </a:endParaRPr>
          </a:p>
        </p:txBody>
      </p:sp>
      <p:sp>
        <p:nvSpPr>
          <p:cNvPr id="35859" name="Rectangle 189"/>
          <p:cNvSpPr>
            <a:spLocks noChangeArrowheads="1"/>
          </p:cNvSpPr>
          <p:nvPr/>
        </p:nvSpPr>
        <p:spPr bwMode="auto">
          <a:xfrm>
            <a:off x="4691063" y="2576513"/>
            <a:ext cx="889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35860" name="Rectangle 212"/>
          <p:cNvSpPr>
            <a:spLocks noChangeArrowheads="1"/>
          </p:cNvSpPr>
          <p:nvPr/>
        </p:nvSpPr>
        <p:spPr bwMode="auto">
          <a:xfrm>
            <a:off x="4603750" y="1873250"/>
            <a:ext cx="1778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35861" name="Rectangle 234"/>
          <p:cNvSpPr>
            <a:spLocks noChangeArrowheads="1"/>
          </p:cNvSpPr>
          <p:nvPr/>
        </p:nvSpPr>
        <p:spPr bwMode="auto">
          <a:xfrm>
            <a:off x="4511675" y="1295400"/>
            <a:ext cx="2667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35863" name="Text Box 207"/>
          <p:cNvSpPr txBox="1">
            <a:spLocks noChangeArrowheads="1"/>
          </p:cNvSpPr>
          <p:nvPr/>
        </p:nvSpPr>
        <p:spPr bwMode="auto">
          <a:xfrm rot="-5400000">
            <a:off x="2643982" y="2794794"/>
            <a:ext cx="2976562" cy="336550"/>
          </a:xfrm>
          <a:prstGeom prst="rect">
            <a:avLst/>
          </a:prstGeom>
          <a:noFill/>
          <a:ln w="9525">
            <a:noFill/>
            <a:miter lim="800000"/>
            <a:headEnd/>
            <a:tailEnd/>
          </a:ln>
        </p:spPr>
        <p:txBody>
          <a:bodyPr wrap="none">
            <a:spAutoFit/>
          </a:bodyPr>
          <a:lstStyle/>
          <a:p>
            <a:r>
              <a:rPr lang="en-US" altLang="ko-KR" sz="1600">
                <a:latin typeface="Times New Roman" pitchFamily="18" charset="0"/>
                <a:ea typeface="Gulim" pitchFamily="34" charset="-127"/>
              </a:rPr>
              <a:t>Input Impedance at an IC port [</a:t>
            </a:r>
            <a:r>
              <a:rPr lang="el-GR" altLang="ko-KR" sz="1600">
                <a:latin typeface="Times New Roman" pitchFamily="18" charset="0"/>
              </a:rPr>
              <a:t>Ω</a:t>
            </a:r>
            <a:r>
              <a:rPr lang="en-US" altLang="ko-KR" sz="1600">
                <a:latin typeface="Times New Roman" pitchFamily="18" charset="0"/>
                <a:ea typeface="Gulim" pitchFamily="34" charset="-127"/>
              </a:rPr>
              <a:t>]</a:t>
            </a:r>
            <a:endParaRPr lang="en-US" altLang="ko-KR" sz="1600" baseline="-25000">
              <a:latin typeface="Times New Roman" pitchFamily="18" charset="0"/>
              <a:ea typeface="Gulim" pitchFamily="34" charset="-127"/>
            </a:endParaRPr>
          </a:p>
        </p:txBody>
      </p:sp>
      <p:sp>
        <p:nvSpPr>
          <p:cNvPr id="35864" name="Text Box 207"/>
          <p:cNvSpPr txBox="1">
            <a:spLocks noChangeArrowheads="1"/>
          </p:cNvSpPr>
          <p:nvPr/>
        </p:nvSpPr>
        <p:spPr bwMode="auto">
          <a:xfrm>
            <a:off x="6186488" y="4876800"/>
            <a:ext cx="1647825" cy="336550"/>
          </a:xfrm>
          <a:prstGeom prst="rect">
            <a:avLst/>
          </a:prstGeom>
          <a:noFill/>
          <a:ln w="9525">
            <a:noFill/>
            <a:miter lim="800000"/>
            <a:headEnd/>
            <a:tailEnd/>
          </a:ln>
        </p:spPr>
        <p:txBody>
          <a:bodyPr wrap="none">
            <a:spAutoFit/>
          </a:bodyPr>
          <a:lstStyle/>
          <a:p>
            <a:r>
              <a:rPr lang="en-US" altLang="ko-KR" sz="1600">
                <a:latin typeface="Times New Roman" pitchFamily="18" charset="0"/>
                <a:ea typeface="Gulim" pitchFamily="34" charset="-127"/>
              </a:rPr>
              <a:t>Frequency [MHz]</a:t>
            </a:r>
            <a:endParaRPr lang="en-US" altLang="ko-KR" sz="1600" baseline="-25000">
              <a:latin typeface="Times New Roman" pitchFamily="18" charset="0"/>
              <a:ea typeface="Gulim" pitchFamily="34" charset="-127"/>
            </a:endParaRPr>
          </a:p>
        </p:txBody>
      </p:sp>
      <p:grpSp>
        <p:nvGrpSpPr>
          <p:cNvPr id="711" name="Group 148"/>
          <p:cNvGrpSpPr>
            <a:grpSpLocks/>
          </p:cNvGrpSpPr>
          <p:nvPr/>
        </p:nvGrpSpPr>
        <p:grpSpPr bwMode="auto">
          <a:xfrm>
            <a:off x="360949" y="1527261"/>
            <a:ext cx="3561346" cy="2539413"/>
            <a:chOff x="1231900" y="1951038"/>
            <a:chExt cx="4178300" cy="3683000"/>
          </a:xfrm>
        </p:grpSpPr>
        <p:grpSp>
          <p:nvGrpSpPr>
            <p:cNvPr id="712" name="Group 167"/>
            <p:cNvGrpSpPr>
              <a:grpSpLocks/>
            </p:cNvGrpSpPr>
            <p:nvPr/>
          </p:nvGrpSpPr>
          <p:grpSpPr bwMode="auto">
            <a:xfrm>
              <a:off x="1231900" y="2132212"/>
              <a:ext cx="4178300" cy="3175147"/>
              <a:chOff x="609600" y="2131888"/>
              <a:chExt cx="4114800" cy="3175147"/>
            </a:xfrm>
          </p:grpSpPr>
          <p:cxnSp>
            <p:nvCxnSpPr>
              <p:cNvPr id="816" name="Straight Connector 815"/>
              <p:cNvCxnSpPr/>
              <p:nvPr/>
            </p:nvCxnSpPr>
            <p:spPr>
              <a:xfrm>
                <a:off x="609600" y="2131398"/>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7" name="Straight Connector 816"/>
              <p:cNvCxnSpPr/>
              <p:nvPr/>
            </p:nvCxnSpPr>
            <p:spPr>
              <a:xfrm>
                <a:off x="609600" y="2369011"/>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8" name="Straight Connector 817"/>
              <p:cNvCxnSpPr/>
              <p:nvPr/>
            </p:nvCxnSpPr>
            <p:spPr>
              <a:xfrm>
                <a:off x="609600" y="2482867"/>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19" name="Straight Connector 818"/>
              <p:cNvCxnSpPr/>
              <p:nvPr/>
            </p:nvCxnSpPr>
            <p:spPr>
              <a:xfrm>
                <a:off x="609600" y="2750182"/>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0" name="Straight Connector 819"/>
              <p:cNvCxnSpPr/>
              <p:nvPr/>
            </p:nvCxnSpPr>
            <p:spPr>
              <a:xfrm>
                <a:off x="609600" y="2866514"/>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1" name="Straight Connector 820"/>
              <p:cNvCxnSpPr/>
              <p:nvPr/>
            </p:nvCxnSpPr>
            <p:spPr>
              <a:xfrm>
                <a:off x="609600" y="3138779"/>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2" name="Straight Connector 821"/>
              <p:cNvCxnSpPr/>
              <p:nvPr/>
            </p:nvCxnSpPr>
            <p:spPr>
              <a:xfrm>
                <a:off x="609600" y="3252635"/>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3" name="Straight Connector 822"/>
              <p:cNvCxnSpPr/>
              <p:nvPr/>
            </p:nvCxnSpPr>
            <p:spPr>
              <a:xfrm>
                <a:off x="609600" y="3519949"/>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4" name="Straight Connector 823"/>
              <p:cNvCxnSpPr/>
              <p:nvPr/>
            </p:nvCxnSpPr>
            <p:spPr>
              <a:xfrm>
                <a:off x="609600" y="3633805"/>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5" name="Straight Connector 824"/>
              <p:cNvCxnSpPr/>
              <p:nvPr/>
            </p:nvCxnSpPr>
            <p:spPr>
              <a:xfrm>
                <a:off x="609600" y="3752612"/>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6" name="Straight Connector 825"/>
              <p:cNvCxnSpPr/>
              <p:nvPr/>
            </p:nvCxnSpPr>
            <p:spPr>
              <a:xfrm>
                <a:off x="609600" y="4180809"/>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7" name="Straight Connector 826"/>
              <p:cNvCxnSpPr/>
              <p:nvPr/>
            </p:nvCxnSpPr>
            <p:spPr>
              <a:xfrm>
                <a:off x="609600" y="4297141"/>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8" name="Straight Connector 827"/>
              <p:cNvCxnSpPr/>
              <p:nvPr/>
            </p:nvCxnSpPr>
            <p:spPr>
              <a:xfrm>
                <a:off x="609600" y="4569406"/>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9" name="Straight Connector 828"/>
              <p:cNvCxnSpPr/>
              <p:nvPr/>
            </p:nvCxnSpPr>
            <p:spPr>
              <a:xfrm>
                <a:off x="609600" y="4683262"/>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0" name="Straight Connector 829"/>
              <p:cNvCxnSpPr/>
              <p:nvPr/>
            </p:nvCxnSpPr>
            <p:spPr>
              <a:xfrm>
                <a:off x="609600" y="4933250"/>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1" name="Straight Connector 830"/>
              <p:cNvCxnSpPr/>
              <p:nvPr/>
            </p:nvCxnSpPr>
            <p:spPr>
              <a:xfrm>
                <a:off x="609600" y="5047106"/>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2" name="Straight Connector 831"/>
              <p:cNvCxnSpPr/>
              <p:nvPr/>
            </p:nvCxnSpPr>
            <p:spPr>
              <a:xfrm>
                <a:off x="609600" y="5306996"/>
                <a:ext cx="4114800"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713" name="Rectangle 102"/>
            <p:cNvSpPr>
              <a:spLocks noChangeArrowheads="1"/>
            </p:cNvSpPr>
            <p:nvPr/>
          </p:nvSpPr>
          <p:spPr bwMode="auto">
            <a:xfrm>
              <a:off x="1235075" y="3870325"/>
              <a:ext cx="482600"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14" name="Rectangle 103"/>
            <p:cNvSpPr>
              <a:spLocks noChangeArrowheads="1"/>
            </p:cNvSpPr>
            <p:nvPr/>
          </p:nvSpPr>
          <p:spPr bwMode="auto">
            <a:xfrm>
              <a:off x="1800225" y="3870325"/>
              <a:ext cx="239713"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15" name="Rectangle 104"/>
            <p:cNvSpPr>
              <a:spLocks noChangeArrowheads="1"/>
            </p:cNvSpPr>
            <p:nvPr/>
          </p:nvSpPr>
          <p:spPr bwMode="auto">
            <a:xfrm>
              <a:off x="2120900" y="3870325"/>
              <a:ext cx="239713"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16" name="Rectangle 105"/>
            <p:cNvSpPr>
              <a:spLocks noChangeArrowheads="1"/>
            </p:cNvSpPr>
            <p:nvPr/>
          </p:nvSpPr>
          <p:spPr bwMode="auto">
            <a:xfrm>
              <a:off x="2443163" y="3870325"/>
              <a:ext cx="244475"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17" name="Rectangle 106"/>
            <p:cNvSpPr>
              <a:spLocks noChangeArrowheads="1"/>
            </p:cNvSpPr>
            <p:nvPr/>
          </p:nvSpPr>
          <p:spPr bwMode="auto">
            <a:xfrm>
              <a:off x="3090863" y="3870325"/>
              <a:ext cx="441325"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18" name="Rectangle 109"/>
            <p:cNvSpPr>
              <a:spLocks noChangeArrowheads="1"/>
            </p:cNvSpPr>
            <p:nvPr/>
          </p:nvSpPr>
          <p:spPr bwMode="auto">
            <a:xfrm>
              <a:off x="2767013" y="3870325"/>
              <a:ext cx="241300"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19" name="Rectangle 103"/>
            <p:cNvSpPr>
              <a:spLocks noChangeArrowheads="1"/>
            </p:cNvSpPr>
            <p:nvPr/>
          </p:nvSpPr>
          <p:spPr bwMode="auto">
            <a:xfrm>
              <a:off x="4136822" y="3870325"/>
              <a:ext cx="577850"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20" name="Rectangle 105"/>
            <p:cNvSpPr>
              <a:spLocks noChangeArrowheads="1"/>
            </p:cNvSpPr>
            <p:nvPr/>
          </p:nvSpPr>
          <p:spPr bwMode="auto">
            <a:xfrm>
              <a:off x="4806950" y="3870325"/>
              <a:ext cx="603250" cy="69377"/>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21" name="Rectangle 102"/>
            <p:cNvSpPr>
              <a:spLocks noChangeArrowheads="1"/>
            </p:cNvSpPr>
            <p:nvPr/>
          </p:nvSpPr>
          <p:spPr bwMode="auto">
            <a:xfrm>
              <a:off x="3179763" y="3870325"/>
              <a:ext cx="881062" cy="55563"/>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22" name="Rectangle 9"/>
            <p:cNvSpPr>
              <a:spLocks noChangeArrowheads="1"/>
            </p:cNvSpPr>
            <p:nvPr/>
          </p:nvSpPr>
          <p:spPr bwMode="auto">
            <a:xfrm rot="5400000">
              <a:off x="2498725" y="3698876"/>
              <a:ext cx="3533775" cy="3810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23" name="Rectangle 22"/>
            <p:cNvSpPr>
              <a:spLocks noChangeArrowheads="1"/>
            </p:cNvSpPr>
            <p:nvPr/>
          </p:nvSpPr>
          <p:spPr bwMode="auto">
            <a:xfrm rot="5400000">
              <a:off x="3159125" y="3697288"/>
              <a:ext cx="3533775" cy="41275"/>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24" name="Rectangle 7"/>
            <p:cNvSpPr>
              <a:spLocks noChangeArrowheads="1"/>
            </p:cNvSpPr>
            <p:nvPr/>
          </p:nvSpPr>
          <p:spPr bwMode="auto">
            <a:xfrm rot="5400000">
              <a:off x="2332831" y="3699670"/>
              <a:ext cx="3533775" cy="36512"/>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25" name="Rectangle 21"/>
            <p:cNvSpPr>
              <a:spLocks noChangeArrowheads="1"/>
            </p:cNvSpPr>
            <p:nvPr/>
          </p:nvSpPr>
          <p:spPr bwMode="auto">
            <a:xfrm rot="5400000">
              <a:off x="2994025" y="3695701"/>
              <a:ext cx="3533775" cy="4445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26" name="Rectangle 9"/>
            <p:cNvSpPr>
              <a:spLocks noChangeArrowheads="1"/>
            </p:cNvSpPr>
            <p:nvPr/>
          </p:nvSpPr>
          <p:spPr bwMode="auto">
            <a:xfrm rot="5400000">
              <a:off x="160338" y="3697288"/>
              <a:ext cx="3533775" cy="41275"/>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27" name="Rectangle 20"/>
            <p:cNvSpPr>
              <a:spLocks noChangeArrowheads="1"/>
            </p:cNvSpPr>
            <p:nvPr/>
          </p:nvSpPr>
          <p:spPr bwMode="auto">
            <a:xfrm rot="5400000">
              <a:off x="483394" y="3698082"/>
              <a:ext cx="3533775" cy="39687"/>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28" name="Rectangle 22"/>
            <p:cNvSpPr>
              <a:spLocks noChangeArrowheads="1"/>
            </p:cNvSpPr>
            <p:nvPr/>
          </p:nvSpPr>
          <p:spPr bwMode="auto">
            <a:xfrm rot="5400000">
              <a:off x="803275" y="3698876"/>
              <a:ext cx="3533775" cy="3810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29" name="Rectangle 25"/>
            <p:cNvSpPr>
              <a:spLocks noChangeArrowheads="1"/>
            </p:cNvSpPr>
            <p:nvPr/>
          </p:nvSpPr>
          <p:spPr bwMode="auto">
            <a:xfrm rot="5400000">
              <a:off x="1125537" y="3698876"/>
              <a:ext cx="3533775" cy="3810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30" name="Rectangle 7"/>
            <p:cNvSpPr>
              <a:spLocks noChangeArrowheads="1"/>
            </p:cNvSpPr>
            <p:nvPr/>
          </p:nvSpPr>
          <p:spPr bwMode="auto">
            <a:xfrm rot="5400000">
              <a:off x="0" y="3697288"/>
              <a:ext cx="3533775" cy="41275"/>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31" name="Rectangle 208"/>
            <p:cNvSpPr>
              <a:spLocks noChangeArrowheads="1"/>
            </p:cNvSpPr>
            <p:nvPr/>
          </p:nvSpPr>
          <p:spPr bwMode="auto">
            <a:xfrm rot="5400000">
              <a:off x="321469" y="3698082"/>
              <a:ext cx="3533775" cy="39687"/>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32" name="Rectangle 21"/>
            <p:cNvSpPr>
              <a:spLocks noChangeArrowheads="1"/>
            </p:cNvSpPr>
            <p:nvPr/>
          </p:nvSpPr>
          <p:spPr bwMode="auto">
            <a:xfrm rot="5400000">
              <a:off x="642144" y="3698082"/>
              <a:ext cx="3533775" cy="39687"/>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33" name="Rectangle 23"/>
            <p:cNvSpPr>
              <a:spLocks noChangeArrowheads="1"/>
            </p:cNvSpPr>
            <p:nvPr/>
          </p:nvSpPr>
          <p:spPr bwMode="auto">
            <a:xfrm rot="5400000">
              <a:off x="964406" y="3698082"/>
              <a:ext cx="3533775" cy="39688"/>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34" name="Rectangle 27"/>
            <p:cNvSpPr>
              <a:spLocks noChangeArrowheads="1"/>
            </p:cNvSpPr>
            <p:nvPr/>
          </p:nvSpPr>
          <p:spPr bwMode="auto">
            <a:xfrm rot="5400000">
              <a:off x="1285875" y="3698876"/>
              <a:ext cx="3533775" cy="3810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35" name="Rectangle 213"/>
            <p:cNvSpPr>
              <a:spLocks noChangeArrowheads="1"/>
            </p:cNvSpPr>
            <p:nvPr/>
          </p:nvSpPr>
          <p:spPr bwMode="auto">
            <a:xfrm rot="5400000">
              <a:off x="4751866" y="5352256"/>
              <a:ext cx="147638" cy="415925"/>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736" name="Rectangle 71"/>
            <p:cNvSpPr>
              <a:spLocks noChangeArrowheads="1"/>
            </p:cNvSpPr>
            <p:nvPr/>
          </p:nvSpPr>
          <p:spPr bwMode="auto">
            <a:xfrm>
              <a:off x="1235075" y="20097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37" name="Rectangle 73"/>
            <p:cNvSpPr>
              <a:spLocks noChangeArrowheads="1"/>
            </p:cNvSpPr>
            <p:nvPr/>
          </p:nvSpPr>
          <p:spPr bwMode="auto">
            <a:xfrm>
              <a:off x="1958975" y="20097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38" name="Rectangle 76"/>
            <p:cNvSpPr>
              <a:spLocks noChangeArrowheads="1"/>
            </p:cNvSpPr>
            <p:nvPr/>
          </p:nvSpPr>
          <p:spPr bwMode="auto">
            <a:xfrm>
              <a:off x="2282825" y="20097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39" name="Rectangle 77"/>
            <p:cNvSpPr>
              <a:spLocks noChangeArrowheads="1"/>
            </p:cNvSpPr>
            <p:nvPr/>
          </p:nvSpPr>
          <p:spPr bwMode="auto">
            <a:xfrm>
              <a:off x="2603500" y="20097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0" name="Rectangle 80"/>
            <p:cNvSpPr>
              <a:spLocks noChangeArrowheads="1"/>
            </p:cNvSpPr>
            <p:nvPr/>
          </p:nvSpPr>
          <p:spPr bwMode="auto">
            <a:xfrm>
              <a:off x="2927350" y="20097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1" name="Rectangle 71"/>
            <p:cNvSpPr>
              <a:spLocks noChangeArrowheads="1"/>
            </p:cNvSpPr>
            <p:nvPr/>
          </p:nvSpPr>
          <p:spPr bwMode="auto">
            <a:xfrm>
              <a:off x="2987675" y="20113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2" name="Rectangle 76"/>
            <p:cNvSpPr>
              <a:spLocks noChangeArrowheads="1"/>
            </p:cNvSpPr>
            <p:nvPr/>
          </p:nvSpPr>
          <p:spPr bwMode="auto">
            <a:xfrm>
              <a:off x="4311650" y="20113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3" name="Rectangle 77"/>
            <p:cNvSpPr>
              <a:spLocks noChangeArrowheads="1"/>
            </p:cNvSpPr>
            <p:nvPr/>
          </p:nvSpPr>
          <p:spPr bwMode="auto">
            <a:xfrm>
              <a:off x="4970463" y="20113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4" name="Rectangle 71"/>
            <p:cNvSpPr>
              <a:spLocks noChangeArrowheads="1"/>
            </p:cNvSpPr>
            <p:nvPr/>
          </p:nvSpPr>
          <p:spPr bwMode="auto">
            <a:xfrm>
              <a:off x="1231900" y="22383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5" name="Rectangle 73"/>
            <p:cNvSpPr>
              <a:spLocks noChangeArrowheads="1"/>
            </p:cNvSpPr>
            <p:nvPr/>
          </p:nvSpPr>
          <p:spPr bwMode="auto">
            <a:xfrm>
              <a:off x="1955800" y="22383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6" name="Rectangle 76"/>
            <p:cNvSpPr>
              <a:spLocks noChangeArrowheads="1"/>
            </p:cNvSpPr>
            <p:nvPr/>
          </p:nvSpPr>
          <p:spPr bwMode="auto">
            <a:xfrm>
              <a:off x="2279650" y="22383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7" name="Rectangle 77"/>
            <p:cNvSpPr>
              <a:spLocks noChangeArrowheads="1"/>
            </p:cNvSpPr>
            <p:nvPr/>
          </p:nvSpPr>
          <p:spPr bwMode="auto">
            <a:xfrm>
              <a:off x="2600325" y="22383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8" name="Rectangle 80"/>
            <p:cNvSpPr>
              <a:spLocks noChangeArrowheads="1"/>
            </p:cNvSpPr>
            <p:nvPr/>
          </p:nvSpPr>
          <p:spPr bwMode="auto">
            <a:xfrm>
              <a:off x="2924175" y="22383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49" name="Rectangle 71"/>
            <p:cNvSpPr>
              <a:spLocks noChangeArrowheads="1"/>
            </p:cNvSpPr>
            <p:nvPr/>
          </p:nvSpPr>
          <p:spPr bwMode="auto">
            <a:xfrm>
              <a:off x="2984500" y="22399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0" name="Rectangle 76"/>
            <p:cNvSpPr>
              <a:spLocks noChangeArrowheads="1"/>
            </p:cNvSpPr>
            <p:nvPr/>
          </p:nvSpPr>
          <p:spPr bwMode="auto">
            <a:xfrm>
              <a:off x="4308475" y="22399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1" name="Rectangle 77"/>
            <p:cNvSpPr>
              <a:spLocks noChangeArrowheads="1"/>
            </p:cNvSpPr>
            <p:nvPr/>
          </p:nvSpPr>
          <p:spPr bwMode="auto">
            <a:xfrm>
              <a:off x="4967288" y="22399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2" name="Rectangle 71"/>
            <p:cNvSpPr>
              <a:spLocks noChangeArrowheads="1"/>
            </p:cNvSpPr>
            <p:nvPr/>
          </p:nvSpPr>
          <p:spPr bwMode="auto">
            <a:xfrm>
              <a:off x="1235075" y="2589213"/>
              <a:ext cx="6429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3" name="Rectangle 73"/>
            <p:cNvSpPr>
              <a:spLocks noChangeArrowheads="1"/>
            </p:cNvSpPr>
            <p:nvPr/>
          </p:nvSpPr>
          <p:spPr bwMode="auto">
            <a:xfrm>
              <a:off x="1958975" y="2589213"/>
              <a:ext cx="241300"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4" name="Rectangle 76"/>
            <p:cNvSpPr>
              <a:spLocks noChangeArrowheads="1"/>
            </p:cNvSpPr>
            <p:nvPr/>
          </p:nvSpPr>
          <p:spPr bwMode="auto">
            <a:xfrm>
              <a:off x="2282825" y="2589213"/>
              <a:ext cx="239713"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5" name="Rectangle 77"/>
            <p:cNvSpPr>
              <a:spLocks noChangeArrowheads="1"/>
            </p:cNvSpPr>
            <p:nvPr/>
          </p:nvSpPr>
          <p:spPr bwMode="auto">
            <a:xfrm>
              <a:off x="2603500" y="25892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6" name="Rectangle 80"/>
            <p:cNvSpPr>
              <a:spLocks noChangeArrowheads="1"/>
            </p:cNvSpPr>
            <p:nvPr/>
          </p:nvSpPr>
          <p:spPr bwMode="auto">
            <a:xfrm>
              <a:off x="2927350" y="2589213"/>
              <a:ext cx="6048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7" name="Rectangle 71"/>
            <p:cNvSpPr>
              <a:spLocks noChangeArrowheads="1"/>
            </p:cNvSpPr>
            <p:nvPr/>
          </p:nvSpPr>
          <p:spPr bwMode="auto">
            <a:xfrm>
              <a:off x="2987675" y="2590800"/>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8" name="Rectangle 76"/>
            <p:cNvSpPr>
              <a:spLocks noChangeArrowheads="1"/>
            </p:cNvSpPr>
            <p:nvPr/>
          </p:nvSpPr>
          <p:spPr bwMode="auto">
            <a:xfrm>
              <a:off x="4311650" y="2590800"/>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59" name="Rectangle 77"/>
            <p:cNvSpPr>
              <a:spLocks noChangeArrowheads="1"/>
            </p:cNvSpPr>
            <p:nvPr/>
          </p:nvSpPr>
          <p:spPr bwMode="auto">
            <a:xfrm>
              <a:off x="4970463" y="2590800"/>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0" name="Rectangle 71"/>
            <p:cNvSpPr>
              <a:spLocks noChangeArrowheads="1"/>
            </p:cNvSpPr>
            <p:nvPr/>
          </p:nvSpPr>
          <p:spPr bwMode="auto">
            <a:xfrm>
              <a:off x="1235075" y="2990850"/>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1" name="Rectangle 73"/>
            <p:cNvSpPr>
              <a:spLocks noChangeArrowheads="1"/>
            </p:cNvSpPr>
            <p:nvPr/>
          </p:nvSpPr>
          <p:spPr bwMode="auto">
            <a:xfrm>
              <a:off x="1958975" y="2990850"/>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2" name="Rectangle 76"/>
            <p:cNvSpPr>
              <a:spLocks noChangeArrowheads="1"/>
            </p:cNvSpPr>
            <p:nvPr/>
          </p:nvSpPr>
          <p:spPr bwMode="auto">
            <a:xfrm>
              <a:off x="2282825" y="2990850"/>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3" name="Rectangle 77"/>
            <p:cNvSpPr>
              <a:spLocks noChangeArrowheads="1"/>
            </p:cNvSpPr>
            <p:nvPr/>
          </p:nvSpPr>
          <p:spPr bwMode="auto">
            <a:xfrm>
              <a:off x="2603500" y="2990850"/>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4" name="Rectangle 80"/>
            <p:cNvSpPr>
              <a:spLocks noChangeArrowheads="1"/>
            </p:cNvSpPr>
            <p:nvPr/>
          </p:nvSpPr>
          <p:spPr bwMode="auto">
            <a:xfrm>
              <a:off x="2927350" y="2990850"/>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5" name="Rectangle 71"/>
            <p:cNvSpPr>
              <a:spLocks noChangeArrowheads="1"/>
            </p:cNvSpPr>
            <p:nvPr/>
          </p:nvSpPr>
          <p:spPr bwMode="auto">
            <a:xfrm>
              <a:off x="2987675" y="2992438"/>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6" name="Rectangle 76"/>
            <p:cNvSpPr>
              <a:spLocks noChangeArrowheads="1"/>
            </p:cNvSpPr>
            <p:nvPr/>
          </p:nvSpPr>
          <p:spPr bwMode="auto">
            <a:xfrm>
              <a:off x="4311650" y="2992438"/>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7" name="Rectangle 77"/>
            <p:cNvSpPr>
              <a:spLocks noChangeArrowheads="1"/>
            </p:cNvSpPr>
            <p:nvPr/>
          </p:nvSpPr>
          <p:spPr bwMode="auto">
            <a:xfrm>
              <a:off x="4970463" y="2992438"/>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8" name="Rectangle 71"/>
            <p:cNvSpPr>
              <a:spLocks noChangeArrowheads="1"/>
            </p:cNvSpPr>
            <p:nvPr/>
          </p:nvSpPr>
          <p:spPr bwMode="auto">
            <a:xfrm>
              <a:off x="1241425" y="33686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69" name="Rectangle 73"/>
            <p:cNvSpPr>
              <a:spLocks noChangeArrowheads="1"/>
            </p:cNvSpPr>
            <p:nvPr/>
          </p:nvSpPr>
          <p:spPr bwMode="auto">
            <a:xfrm>
              <a:off x="1965325" y="33686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0" name="Rectangle 76"/>
            <p:cNvSpPr>
              <a:spLocks noChangeArrowheads="1"/>
            </p:cNvSpPr>
            <p:nvPr/>
          </p:nvSpPr>
          <p:spPr bwMode="auto">
            <a:xfrm>
              <a:off x="2289175" y="33686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1" name="Rectangle 77"/>
            <p:cNvSpPr>
              <a:spLocks noChangeArrowheads="1"/>
            </p:cNvSpPr>
            <p:nvPr/>
          </p:nvSpPr>
          <p:spPr bwMode="auto">
            <a:xfrm>
              <a:off x="2609850" y="33686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2" name="Rectangle 80"/>
            <p:cNvSpPr>
              <a:spLocks noChangeArrowheads="1"/>
            </p:cNvSpPr>
            <p:nvPr/>
          </p:nvSpPr>
          <p:spPr bwMode="auto">
            <a:xfrm>
              <a:off x="2933700" y="33686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3" name="Rectangle 71"/>
            <p:cNvSpPr>
              <a:spLocks noChangeArrowheads="1"/>
            </p:cNvSpPr>
            <p:nvPr/>
          </p:nvSpPr>
          <p:spPr bwMode="auto">
            <a:xfrm>
              <a:off x="2994025" y="33702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4" name="Rectangle 76"/>
            <p:cNvSpPr>
              <a:spLocks noChangeArrowheads="1"/>
            </p:cNvSpPr>
            <p:nvPr/>
          </p:nvSpPr>
          <p:spPr bwMode="auto">
            <a:xfrm>
              <a:off x="4318000" y="33702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5" name="Rectangle 77"/>
            <p:cNvSpPr>
              <a:spLocks noChangeArrowheads="1"/>
            </p:cNvSpPr>
            <p:nvPr/>
          </p:nvSpPr>
          <p:spPr bwMode="auto">
            <a:xfrm>
              <a:off x="4976813" y="33702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6" name="Rectangle 71"/>
            <p:cNvSpPr>
              <a:spLocks noChangeArrowheads="1"/>
            </p:cNvSpPr>
            <p:nvPr/>
          </p:nvSpPr>
          <p:spPr bwMode="auto">
            <a:xfrm>
              <a:off x="1235075" y="4027488"/>
              <a:ext cx="6429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7" name="Rectangle 73"/>
            <p:cNvSpPr>
              <a:spLocks noChangeArrowheads="1"/>
            </p:cNvSpPr>
            <p:nvPr/>
          </p:nvSpPr>
          <p:spPr bwMode="auto">
            <a:xfrm>
              <a:off x="1958975" y="4027488"/>
              <a:ext cx="241300"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8" name="Rectangle 76"/>
            <p:cNvSpPr>
              <a:spLocks noChangeArrowheads="1"/>
            </p:cNvSpPr>
            <p:nvPr/>
          </p:nvSpPr>
          <p:spPr bwMode="auto">
            <a:xfrm>
              <a:off x="2282825" y="4027488"/>
              <a:ext cx="239713"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79" name="Rectangle 77"/>
            <p:cNvSpPr>
              <a:spLocks noChangeArrowheads="1"/>
            </p:cNvSpPr>
            <p:nvPr/>
          </p:nvSpPr>
          <p:spPr bwMode="auto">
            <a:xfrm>
              <a:off x="2603500" y="4027488"/>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0" name="Rectangle 80"/>
            <p:cNvSpPr>
              <a:spLocks noChangeArrowheads="1"/>
            </p:cNvSpPr>
            <p:nvPr/>
          </p:nvSpPr>
          <p:spPr bwMode="auto">
            <a:xfrm>
              <a:off x="2927350" y="4027488"/>
              <a:ext cx="6048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1" name="Rectangle 71"/>
            <p:cNvSpPr>
              <a:spLocks noChangeArrowheads="1"/>
            </p:cNvSpPr>
            <p:nvPr/>
          </p:nvSpPr>
          <p:spPr bwMode="auto">
            <a:xfrm>
              <a:off x="2987675" y="4029075"/>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2" name="Rectangle 76"/>
            <p:cNvSpPr>
              <a:spLocks noChangeArrowheads="1"/>
            </p:cNvSpPr>
            <p:nvPr/>
          </p:nvSpPr>
          <p:spPr bwMode="auto">
            <a:xfrm>
              <a:off x="4311650" y="4029075"/>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3" name="Rectangle 77"/>
            <p:cNvSpPr>
              <a:spLocks noChangeArrowheads="1"/>
            </p:cNvSpPr>
            <p:nvPr/>
          </p:nvSpPr>
          <p:spPr bwMode="auto">
            <a:xfrm>
              <a:off x="4970463" y="4029075"/>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4" name="Rectangle 71"/>
            <p:cNvSpPr>
              <a:spLocks noChangeArrowheads="1"/>
            </p:cNvSpPr>
            <p:nvPr/>
          </p:nvSpPr>
          <p:spPr bwMode="auto">
            <a:xfrm>
              <a:off x="1231900" y="4418013"/>
              <a:ext cx="6429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5" name="Rectangle 73"/>
            <p:cNvSpPr>
              <a:spLocks noChangeArrowheads="1"/>
            </p:cNvSpPr>
            <p:nvPr/>
          </p:nvSpPr>
          <p:spPr bwMode="auto">
            <a:xfrm>
              <a:off x="1955800" y="4418013"/>
              <a:ext cx="241300"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6" name="Rectangle 76"/>
            <p:cNvSpPr>
              <a:spLocks noChangeArrowheads="1"/>
            </p:cNvSpPr>
            <p:nvPr/>
          </p:nvSpPr>
          <p:spPr bwMode="auto">
            <a:xfrm>
              <a:off x="2279650" y="4418013"/>
              <a:ext cx="239713"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7" name="Rectangle 77"/>
            <p:cNvSpPr>
              <a:spLocks noChangeArrowheads="1"/>
            </p:cNvSpPr>
            <p:nvPr/>
          </p:nvSpPr>
          <p:spPr bwMode="auto">
            <a:xfrm>
              <a:off x="2600325" y="44180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8" name="Rectangle 80"/>
            <p:cNvSpPr>
              <a:spLocks noChangeArrowheads="1"/>
            </p:cNvSpPr>
            <p:nvPr/>
          </p:nvSpPr>
          <p:spPr bwMode="auto">
            <a:xfrm>
              <a:off x="2924175" y="4418013"/>
              <a:ext cx="6048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89" name="Rectangle 71"/>
            <p:cNvSpPr>
              <a:spLocks noChangeArrowheads="1"/>
            </p:cNvSpPr>
            <p:nvPr/>
          </p:nvSpPr>
          <p:spPr bwMode="auto">
            <a:xfrm>
              <a:off x="2984500" y="4419600"/>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0" name="Rectangle 76"/>
            <p:cNvSpPr>
              <a:spLocks noChangeArrowheads="1"/>
            </p:cNvSpPr>
            <p:nvPr/>
          </p:nvSpPr>
          <p:spPr bwMode="auto">
            <a:xfrm>
              <a:off x="4308475" y="4419600"/>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1" name="Rectangle 77"/>
            <p:cNvSpPr>
              <a:spLocks noChangeArrowheads="1"/>
            </p:cNvSpPr>
            <p:nvPr/>
          </p:nvSpPr>
          <p:spPr bwMode="auto">
            <a:xfrm>
              <a:off x="4967288" y="4419600"/>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2" name="Rectangle 71"/>
            <p:cNvSpPr>
              <a:spLocks noChangeArrowheads="1"/>
            </p:cNvSpPr>
            <p:nvPr/>
          </p:nvSpPr>
          <p:spPr bwMode="auto">
            <a:xfrm>
              <a:off x="1235075" y="47910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3" name="Rectangle 73"/>
            <p:cNvSpPr>
              <a:spLocks noChangeArrowheads="1"/>
            </p:cNvSpPr>
            <p:nvPr/>
          </p:nvSpPr>
          <p:spPr bwMode="auto">
            <a:xfrm>
              <a:off x="1958975" y="47910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4" name="Rectangle 76"/>
            <p:cNvSpPr>
              <a:spLocks noChangeArrowheads="1"/>
            </p:cNvSpPr>
            <p:nvPr/>
          </p:nvSpPr>
          <p:spPr bwMode="auto">
            <a:xfrm>
              <a:off x="2282825" y="47910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5" name="Rectangle 77"/>
            <p:cNvSpPr>
              <a:spLocks noChangeArrowheads="1"/>
            </p:cNvSpPr>
            <p:nvPr/>
          </p:nvSpPr>
          <p:spPr bwMode="auto">
            <a:xfrm>
              <a:off x="2603500" y="47910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6" name="Rectangle 80"/>
            <p:cNvSpPr>
              <a:spLocks noChangeArrowheads="1"/>
            </p:cNvSpPr>
            <p:nvPr/>
          </p:nvSpPr>
          <p:spPr bwMode="auto">
            <a:xfrm>
              <a:off x="2927350" y="47910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7" name="Rectangle 71"/>
            <p:cNvSpPr>
              <a:spLocks noChangeArrowheads="1"/>
            </p:cNvSpPr>
            <p:nvPr/>
          </p:nvSpPr>
          <p:spPr bwMode="auto">
            <a:xfrm>
              <a:off x="2987675" y="47926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8" name="Rectangle 76"/>
            <p:cNvSpPr>
              <a:spLocks noChangeArrowheads="1"/>
            </p:cNvSpPr>
            <p:nvPr/>
          </p:nvSpPr>
          <p:spPr bwMode="auto">
            <a:xfrm>
              <a:off x="4311650" y="47926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799" name="Rectangle 77"/>
            <p:cNvSpPr>
              <a:spLocks noChangeArrowheads="1"/>
            </p:cNvSpPr>
            <p:nvPr/>
          </p:nvSpPr>
          <p:spPr bwMode="auto">
            <a:xfrm>
              <a:off x="4970463" y="47926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0" name="Rectangle 71"/>
            <p:cNvSpPr>
              <a:spLocks noChangeArrowheads="1"/>
            </p:cNvSpPr>
            <p:nvPr/>
          </p:nvSpPr>
          <p:spPr bwMode="auto">
            <a:xfrm>
              <a:off x="1235075" y="51593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1" name="Rectangle 73"/>
            <p:cNvSpPr>
              <a:spLocks noChangeArrowheads="1"/>
            </p:cNvSpPr>
            <p:nvPr/>
          </p:nvSpPr>
          <p:spPr bwMode="auto">
            <a:xfrm>
              <a:off x="1958975" y="51593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2" name="Rectangle 76"/>
            <p:cNvSpPr>
              <a:spLocks noChangeArrowheads="1"/>
            </p:cNvSpPr>
            <p:nvPr/>
          </p:nvSpPr>
          <p:spPr bwMode="auto">
            <a:xfrm>
              <a:off x="2282825" y="51593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3" name="Rectangle 77"/>
            <p:cNvSpPr>
              <a:spLocks noChangeArrowheads="1"/>
            </p:cNvSpPr>
            <p:nvPr/>
          </p:nvSpPr>
          <p:spPr bwMode="auto">
            <a:xfrm>
              <a:off x="2603500" y="51593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4" name="Rectangle 80"/>
            <p:cNvSpPr>
              <a:spLocks noChangeArrowheads="1"/>
            </p:cNvSpPr>
            <p:nvPr/>
          </p:nvSpPr>
          <p:spPr bwMode="auto">
            <a:xfrm>
              <a:off x="2927350" y="51593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5" name="Rectangle 71"/>
            <p:cNvSpPr>
              <a:spLocks noChangeArrowheads="1"/>
            </p:cNvSpPr>
            <p:nvPr/>
          </p:nvSpPr>
          <p:spPr bwMode="auto">
            <a:xfrm>
              <a:off x="2987675" y="51609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6" name="Rectangle 76"/>
            <p:cNvSpPr>
              <a:spLocks noChangeArrowheads="1"/>
            </p:cNvSpPr>
            <p:nvPr/>
          </p:nvSpPr>
          <p:spPr bwMode="auto">
            <a:xfrm>
              <a:off x="4311650" y="51609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7" name="Rectangle 77"/>
            <p:cNvSpPr>
              <a:spLocks noChangeArrowheads="1"/>
            </p:cNvSpPr>
            <p:nvPr/>
          </p:nvSpPr>
          <p:spPr bwMode="auto">
            <a:xfrm>
              <a:off x="4970463" y="51609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8" name="Rectangle 71"/>
            <p:cNvSpPr>
              <a:spLocks noChangeArrowheads="1"/>
            </p:cNvSpPr>
            <p:nvPr/>
          </p:nvSpPr>
          <p:spPr bwMode="auto">
            <a:xfrm>
              <a:off x="1241425" y="5408613"/>
              <a:ext cx="6429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09" name="Rectangle 73"/>
            <p:cNvSpPr>
              <a:spLocks noChangeArrowheads="1"/>
            </p:cNvSpPr>
            <p:nvPr/>
          </p:nvSpPr>
          <p:spPr bwMode="auto">
            <a:xfrm>
              <a:off x="1965325" y="5408613"/>
              <a:ext cx="241300"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10" name="Rectangle 76"/>
            <p:cNvSpPr>
              <a:spLocks noChangeArrowheads="1"/>
            </p:cNvSpPr>
            <p:nvPr/>
          </p:nvSpPr>
          <p:spPr bwMode="auto">
            <a:xfrm>
              <a:off x="2289175" y="5408613"/>
              <a:ext cx="239713"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11" name="Rectangle 77"/>
            <p:cNvSpPr>
              <a:spLocks noChangeArrowheads="1"/>
            </p:cNvSpPr>
            <p:nvPr/>
          </p:nvSpPr>
          <p:spPr bwMode="auto">
            <a:xfrm>
              <a:off x="2609850" y="54086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12" name="Rectangle 80"/>
            <p:cNvSpPr>
              <a:spLocks noChangeArrowheads="1"/>
            </p:cNvSpPr>
            <p:nvPr/>
          </p:nvSpPr>
          <p:spPr bwMode="auto">
            <a:xfrm>
              <a:off x="2933700" y="5408613"/>
              <a:ext cx="6048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13" name="Rectangle 71"/>
            <p:cNvSpPr>
              <a:spLocks noChangeArrowheads="1"/>
            </p:cNvSpPr>
            <p:nvPr/>
          </p:nvSpPr>
          <p:spPr bwMode="auto">
            <a:xfrm>
              <a:off x="2994025" y="5410200"/>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14" name="Rectangle 76"/>
            <p:cNvSpPr>
              <a:spLocks noChangeArrowheads="1"/>
            </p:cNvSpPr>
            <p:nvPr/>
          </p:nvSpPr>
          <p:spPr bwMode="auto">
            <a:xfrm>
              <a:off x="4318000" y="5410200"/>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815" name="Rectangle 77"/>
            <p:cNvSpPr>
              <a:spLocks noChangeArrowheads="1"/>
            </p:cNvSpPr>
            <p:nvPr/>
          </p:nvSpPr>
          <p:spPr bwMode="auto">
            <a:xfrm>
              <a:off x="4976813" y="5410200"/>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grpSp>
      <p:sp>
        <p:nvSpPr>
          <p:cNvPr id="833" name="Text Box 207"/>
          <p:cNvSpPr txBox="1">
            <a:spLocks noChangeArrowheads="1"/>
          </p:cNvSpPr>
          <p:nvPr/>
        </p:nvSpPr>
        <p:spPr bwMode="auto">
          <a:xfrm>
            <a:off x="917575" y="1147763"/>
            <a:ext cx="752475" cy="411162"/>
          </a:xfrm>
          <a:prstGeom prst="rect">
            <a:avLst/>
          </a:prstGeom>
          <a:noFill/>
          <a:ln w="9525">
            <a:noFill/>
            <a:miter lim="800000"/>
            <a:headEnd/>
            <a:tailEnd/>
          </a:ln>
        </p:spPr>
        <p:txBody>
          <a:bodyPr wrap="none">
            <a:spAutoFit/>
          </a:bodyPr>
          <a:lstStyle/>
          <a:p>
            <a:pPr latinLnBrk="1">
              <a:lnSpc>
                <a:spcPct val="150000"/>
              </a:lnSpc>
              <a:defRPr/>
            </a:pPr>
            <a:r>
              <a:rPr kumimoji="1" lang="en-US" altLang="ko-KR" sz="1400" b="1" dirty="0">
                <a:solidFill>
                  <a:srgbClr val="0000FF"/>
                </a:solidFill>
                <a:latin typeface="+mn-lt"/>
                <a:ea typeface="굴림" pitchFamily="34" charset="-127"/>
              </a:rPr>
              <a:t>IC port</a:t>
            </a:r>
          </a:p>
        </p:txBody>
      </p:sp>
      <p:grpSp>
        <p:nvGrpSpPr>
          <p:cNvPr id="835" name="Group 834"/>
          <p:cNvGrpSpPr/>
          <p:nvPr/>
        </p:nvGrpSpPr>
        <p:grpSpPr>
          <a:xfrm>
            <a:off x="3963988" y="1295400"/>
            <a:ext cx="5045900" cy="3917950"/>
            <a:chOff x="3963988" y="1295400"/>
            <a:chExt cx="5045900" cy="3917950"/>
          </a:xfrm>
        </p:grpSpPr>
        <p:sp>
          <p:nvSpPr>
            <p:cNvPr id="836" name="Rectangle 19"/>
            <p:cNvSpPr>
              <a:spLocks noChangeArrowheads="1"/>
            </p:cNvSpPr>
            <p:nvPr/>
          </p:nvSpPr>
          <p:spPr bwMode="auto">
            <a:xfrm>
              <a:off x="4986338" y="4670425"/>
              <a:ext cx="2222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0.1</a:t>
              </a:r>
              <a:endParaRPr lang="en-US" altLang="ko-KR" sz="1400">
                <a:latin typeface="Times New Roman" pitchFamily="18" charset="0"/>
                <a:ea typeface="Gulim" pitchFamily="34" charset="-127"/>
              </a:endParaRPr>
            </a:p>
          </p:txBody>
        </p:sp>
        <p:sp>
          <p:nvSpPr>
            <p:cNvPr id="840" name="Rectangle 41"/>
            <p:cNvSpPr>
              <a:spLocks noChangeArrowheads="1"/>
            </p:cNvSpPr>
            <p:nvPr/>
          </p:nvSpPr>
          <p:spPr bwMode="auto">
            <a:xfrm>
              <a:off x="5795963" y="4670425"/>
              <a:ext cx="889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841" name="Rectangle 63"/>
            <p:cNvSpPr>
              <a:spLocks noChangeArrowheads="1"/>
            </p:cNvSpPr>
            <p:nvPr/>
          </p:nvSpPr>
          <p:spPr bwMode="auto">
            <a:xfrm>
              <a:off x="6530975" y="4670425"/>
              <a:ext cx="1778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842" name="Rectangle 85"/>
            <p:cNvSpPr>
              <a:spLocks noChangeArrowheads="1"/>
            </p:cNvSpPr>
            <p:nvPr/>
          </p:nvSpPr>
          <p:spPr bwMode="auto">
            <a:xfrm>
              <a:off x="7304088" y="4670425"/>
              <a:ext cx="2667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843" name="Rectangle 107"/>
            <p:cNvSpPr>
              <a:spLocks noChangeArrowheads="1"/>
            </p:cNvSpPr>
            <p:nvPr/>
          </p:nvSpPr>
          <p:spPr bwMode="auto">
            <a:xfrm>
              <a:off x="8047038" y="4670425"/>
              <a:ext cx="3556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1000</a:t>
              </a:r>
              <a:endParaRPr lang="en-US" altLang="ko-KR" sz="1400">
                <a:latin typeface="Times New Roman" pitchFamily="18" charset="0"/>
                <a:ea typeface="Gulim" pitchFamily="34" charset="-127"/>
              </a:endParaRPr>
            </a:p>
          </p:txBody>
        </p:sp>
        <p:sp>
          <p:nvSpPr>
            <p:cNvPr id="844" name="Rectangle 123"/>
            <p:cNvSpPr>
              <a:spLocks noChangeArrowheads="1"/>
            </p:cNvSpPr>
            <p:nvPr/>
          </p:nvSpPr>
          <p:spPr bwMode="auto">
            <a:xfrm>
              <a:off x="4419600" y="4344988"/>
              <a:ext cx="4000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0.001</a:t>
              </a:r>
              <a:endParaRPr lang="en-US" altLang="ko-KR" sz="1400">
                <a:latin typeface="Times New Roman" pitchFamily="18" charset="0"/>
                <a:ea typeface="Gulim" pitchFamily="34" charset="-127"/>
              </a:endParaRPr>
            </a:p>
          </p:txBody>
        </p:sp>
        <p:sp>
          <p:nvSpPr>
            <p:cNvPr id="845" name="Rectangle 145"/>
            <p:cNvSpPr>
              <a:spLocks noChangeArrowheads="1"/>
            </p:cNvSpPr>
            <p:nvPr/>
          </p:nvSpPr>
          <p:spPr bwMode="auto">
            <a:xfrm>
              <a:off x="4511675" y="3767138"/>
              <a:ext cx="3111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0.01</a:t>
              </a:r>
              <a:endParaRPr lang="en-US" altLang="ko-KR" sz="1400">
                <a:latin typeface="Times New Roman" pitchFamily="18" charset="0"/>
                <a:ea typeface="Gulim" pitchFamily="34" charset="-127"/>
              </a:endParaRPr>
            </a:p>
          </p:txBody>
        </p:sp>
        <p:sp>
          <p:nvSpPr>
            <p:cNvPr id="846" name="Rectangle 167"/>
            <p:cNvSpPr>
              <a:spLocks noChangeArrowheads="1"/>
            </p:cNvSpPr>
            <p:nvPr/>
          </p:nvSpPr>
          <p:spPr bwMode="auto">
            <a:xfrm>
              <a:off x="4603750" y="3154363"/>
              <a:ext cx="2222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0.1</a:t>
              </a:r>
              <a:endParaRPr lang="en-US" altLang="ko-KR" sz="1400">
                <a:latin typeface="Times New Roman" pitchFamily="18" charset="0"/>
                <a:ea typeface="Gulim" pitchFamily="34" charset="-127"/>
              </a:endParaRPr>
            </a:p>
          </p:txBody>
        </p:sp>
        <p:sp>
          <p:nvSpPr>
            <p:cNvPr id="847" name="Rectangle 189"/>
            <p:cNvSpPr>
              <a:spLocks noChangeArrowheads="1"/>
            </p:cNvSpPr>
            <p:nvPr/>
          </p:nvSpPr>
          <p:spPr bwMode="auto">
            <a:xfrm>
              <a:off x="4691063" y="2576513"/>
              <a:ext cx="889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848" name="Rectangle 212"/>
            <p:cNvSpPr>
              <a:spLocks noChangeArrowheads="1"/>
            </p:cNvSpPr>
            <p:nvPr/>
          </p:nvSpPr>
          <p:spPr bwMode="auto">
            <a:xfrm>
              <a:off x="4603750" y="1873250"/>
              <a:ext cx="1778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849" name="Rectangle 234"/>
            <p:cNvSpPr>
              <a:spLocks noChangeArrowheads="1"/>
            </p:cNvSpPr>
            <p:nvPr/>
          </p:nvSpPr>
          <p:spPr bwMode="auto">
            <a:xfrm>
              <a:off x="4511675" y="1295400"/>
              <a:ext cx="2667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850" name="Text Box 207"/>
            <p:cNvSpPr txBox="1">
              <a:spLocks noChangeArrowheads="1"/>
            </p:cNvSpPr>
            <p:nvPr/>
          </p:nvSpPr>
          <p:spPr bwMode="auto">
            <a:xfrm rot="-5400000">
              <a:off x="2643982" y="2794794"/>
              <a:ext cx="2976562" cy="336550"/>
            </a:xfrm>
            <a:prstGeom prst="rect">
              <a:avLst/>
            </a:prstGeom>
            <a:noFill/>
            <a:ln w="9525">
              <a:noFill/>
              <a:miter lim="800000"/>
              <a:headEnd/>
              <a:tailEnd/>
            </a:ln>
          </p:spPr>
          <p:txBody>
            <a:bodyPr wrap="none">
              <a:spAutoFit/>
            </a:bodyPr>
            <a:lstStyle/>
            <a:p>
              <a:r>
                <a:rPr lang="en-US" altLang="ko-KR" sz="1600">
                  <a:latin typeface="Times New Roman" pitchFamily="18" charset="0"/>
                  <a:ea typeface="Gulim" pitchFamily="34" charset="-127"/>
                </a:rPr>
                <a:t>Input Impedance at an IC port [</a:t>
              </a:r>
              <a:r>
                <a:rPr lang="el-GR" altLang="ko-KR" sz="1600">
                  <a:latin typeface="Times New Roman" pitchFamily="18" charset="0"/>
                </a:rPr>
                <a:t>Ω</a:t>
              </a:r>
              <a:r>
                <a:rPr lang="en-US" altLang="ko-KR" sz="1600">
                  <a:latin typeface="Times New Roman" pitchFamily="18" charset="0"/>
                  <a:ea typeface="Gulim" pitchFamily="34" charset="-127"/>
                </a:rPr>
                <a:t>]</a:t>
              </a:r>
              <a:endParaRPr lang="en-US" altLang="ko-KR" sz="1600" baseline="-25000">
                <a:latin typeface="Times New Roman" pitchFamily="18" charset="0"/>
                <a:ea typeface="Gulim" pitchFamily="34" charset="-127"/>
              </a:endParaRPr>
            </a:p>
          </p:txBody>
        </p:sp>
        <p:sp>
          <p:nvSpPr>
            <p:cNvPr id="851" name="Text Box 207"/>
            <p:cNvSpPr txBox="1">
              <a:spLocks noChangeArrowheads="1"/>
            </p:cNvSpPr>
            <p:nvPr/>
          </p:nvSpPr>
          <p:spPr bwMode="auto">
            <a:xfrm>
              <a:off x="6186488" y="4876800"/>
              <a:ext cx="1647825" cy="336550"/>
            </a:xfrm>
            <a:prstGeom prst="rect">
              <a:avLst/>
            </a:prstGeom>
            <a:noFill/>
            <a:ln w="9525">
              <a:noFill/>
              <a:miter lim="800000"/>
              <a:headEnd/>
              <a:tailEnd/>
            </a:ln>
          </p:spPr>
          <p:txBody>
            <a:bodyPr wrap="none">
              <a:spAutoFit/>
            </a:bodyPr>
            <a:lstStyle/>
            <a:p>
              <a:r>
                <a:rPr lang="en-US" altLang="ko-KR" sz="1600">
                  <a:latin typeface="Times New Roman" pitchFamily="18" charset="0"/>
                  <a:ea typeface="Gulim" pitchFamily="34" charset="-127"/>
                </a:rPr>
                <a:t>Frequency [MHz]</a:t>
              </a:r>
              <a:endParaRPr lang="en-US" altLang="ko-KR" sz="1600" baseline="-25000">
                <a:latin typeface="Times New Roman" pitchFamily="18" charset="0"/>
                <a:ea typeface="Gulim" pitchFamily="34" charset="-127"/>
              </a:endParaRPr>
            </a:p>
          </p:txBody>
        </p:sp>
        <p:grpSp>
          <p:nvGrpSpPr>
            <p:cNvPr id="853" name="Group 772"/>
            <p:cNvGrpSpPr>
              <a:grpSpLocks/>
            </p:cNvGrpSpPr>
            <p:nvPr/>
          </p:nvGrpSpPr>
          <p:grpSpPr bwMode="auto">
            <a:xfrm>
              <a:off x="4995863" y="1371600"/>
              <a:ext cx="3811253" cy="3128962"/>
              <a:chOff x="4995136" y="1395956"/>
              <a:chExt cx="3767864" cy="3105234"/>
            </a:xfrm>
          </p:grpSpPr>
          <p:sp>
            <p:nvSpPr>
              <p:cNvPr id="856" name="Rectangle 6"/>
              <p:cNvSpPr>
                <a:spLocks noChangeArrowheads="1"/>
              </p:cNvSpPr>
              <p:nvPr/>
            </p:nvSpPr>
            <p:spPr bwMode="auto">
              <a:xfrm>
                <a:off x="4995136" y="1395956"/>
                <a:ext cx="3767020" cy="3104352"/>
              </a:xfrm>
              <a:prstGeom prst="rect">
                <a:avLst/>
              </a:prstGeom>
              <a:noFill/>
              <a:ln w="19050">
                <a:solidFill>
                  <a:srgbClr val="FFFFFF"/>
                </a:solidFill>
                <a:miter lim="800000"/>
                <a:headEnd/>
                <a:tailEnd/>
              </a:ln>
            </p:spPr>
            <p:txBody>
              <a:bodyPr/>
              <a:lstStyle/>
              <a:p>
                <a:endParaRPr lang="ko-KR" altLang="en-US">
                  <a:ea typeface="Gulim" pitchFamily="34" charset="-127"/>
                </a:endParaRPr>
              </a:p>
            </p:txBody>
          </p:sp>
          <p:sp>
            <p:nvSpPr>
              <p:cNvPr id="857" name="Line 7"/>
              <p:cNvSpPr>
                <a:spLocks noChangeShapeType="1"/>
              </p:cNvSpPr>
              <p:nvPr/>
            </p:nvSpPr>
            <p:spPr bwMode="auto">
              <a:xfrm>
                <a:off x="4995136" y="1395956"/>
                <a:ext cx="3767020" cy="883"/>
              </a:xfrm>
              <a:prstGeom prst="line">
                <a:avLst/>
              </a:prstGeom>
              <a:noFill/>
              <a:ln w="19050">
                <a:solidFill>
                  <a:srgbClr val="000000"/>
                </a:solidFill>
                <a:round/>
                <a:headEnd/>
                <a:tailEnd/>
              </a:ln>
            </p:spPr>
            <p:txBody>
              <a:bodyPr/>
              <a:lstStyle/>
              <a:p>
                <a:endParaRPr lang="en-US"/>
              </a:p>
            </p:txBody>
          </p:sp>
          <p:sp>
            <p:nvSpPr>
              <p:cNvPr id="858" name="Line 8"/>
              <p:cNvSpPr>
                <a:spLocks noChangeShapeType="1"/>
              </p:cNvSpPr>
              <p:nvPr/>
            </p:nvSpPr>
            <p:spPr bwMode="auto">
              <a:xfrm>
                <a:off x="4995136" y="4500307"/>
                <a:ext cx="3767020" cy="883"/>
              </a:xfrm>
              <a:prstGeom prst="line">
                <a:avLst/>
              </a:prstGeom>
              <a:noFill/>
              <a:ln w="19050">
                <a:solidFill>
                  <a:srgbClr val="000000"/>
                </a:solidFill>
                <a:round/>
                <a:headEnd/>
                <a:tailEnd/>
              </a:ln>
            </p:spPr>
            <p:txBody>
              <a:bodyPr/>
              <a:lstStyle/>
              <a:p>
                <a:endParaRPr lang="en-US"/>
              </a:p>
            </p:txBody>
          </p:sp>
          <p:sp>
            <p:nvSpPr>
              <p:cNvPr id="859" name="Line 9"/>
              <p:cNvSpPr>
                <a:spLocks noChangeShapeType="1"/>
              </p:cNvSpPr>
              <p:nvPr/>
            </p:nvSpPr>
            <p:spPr bwMode="auto">
              <a:xfrm flipV="1">
                <a:off x="8762156" y="1395956"/>
                <a:ext cx="844" cy="3104352"/>
              </a:xfrm>
              <a:prstGeom prst="line">
                <a:avLst/>
              </a:prstGeom>
              <a:noFill/>
              <a:ln w="19050">
                <a:solidFill>
                  <a:srgbClr val="000000"/>
                </a:solidFill>
                <a:round/>
                <a:headEnd/>
                <a:tailEnd/>
              </a:ln>
            </p:spPr>
            <p:txBody>
              <a:bodyPr/>
              <a:lstStyle/>
              <a:p>
                <a:endParaRPr lang="en-US"/>
              </a:p>
            </p:txBody>
          </p:sp>
          <p:sp>
            <p:nvSpPr>
              <p:cNvPr id="860" name="Line 10"/>
              <p:cNvSpPr>
                <a:spLocks noChangeShapeType="1"/>
              </p:cNvSpPr>
              <p:nvPr/>
            </p:nvSpPr>
            <p:spPr bwMode="auto">
              <a:xfrm flipV="1">
                <a:off x="4995136" y="1395956"/>
                <a:ext cx="844" cy="3104352"/>
              </a:xfrm>
              <a:prstGeom prst="line">
                <a:avLst/>
              </a:prstGeom>
              <a:noFill/>
              <a:ln w="19050">
                <a:solidFill>
                  <a:srgbClr val="000000"/>
                </a:solidFill>
                <a:round/>
                <a:headEnd/>
                <a:tailEnd/>
              </a:ln>
            </p:spPr>
            <p:txBody>
              <a:bodyPr/>
              <a:lstStyle/>
              <a:p>
                <a:endParaRPr lang="en-US"/>
              </a:p>
            </p:txBody>
          </p:sp>
          <p:sp>
            <p:nvSpPr>
              <p:cNvPr id="861" name="Line 11"/>
              <p:cNvSpPr>
                <a:spLocks noChangeShapeType="1"/>
              </p:cNvSpPr>
              <p:nvPr/>
            </p:nvSpPr>
            <p:spPr bwMode="auto">
              <a:xfrm>
                <a:off x="4995136" y="4500307"/>
                <a:ext cx="3767020" cy="883"/>
              </a:xfrm>
              <a:prstGeom prst="line">
                <a:avLst/>
              </a:prstGeom>
              <a:noFill/>
              <a:ln w="19050">
                <a:solidFill>
                  <a:srgbClr val="000000"/>
                </a:solidFill>
                <a:round/>
                <a:headEnd/>
                <a:tailEnd/>
              </a:ln>
            </p:spPr>
            <p:txBody>
              <a:bodyPr/>
              <a:lstStyle/>
              <a:p>
                <a:endParaRPr lang="en-US"/>
              </a:p>
            </p:txBody>
          </p:sp>
          <p:sp>
            <p:nvSpPr>
              <p:cNvPr id="862" name="Line 12"/>
              <p:cNvSpPr>
                <a:spLocks noChangeShapeType="1"/>
              </p:cNvSpPr>
              <p:nvPr/>
            </p:nvSpPr>
            <p:spPr bwMode="auto">
              <a:xfrm flipV="1">
                <a:off x="4995136" y="1395956"/>
                <a:ext cx="844" cy="3104352"/>
              </a:xfrm>
              <a:prstGeom prst="line">
                <a:avLst/>
              </a:prstGeom>
              <a:noFill/>
              <a:ln w="19050">
                <a:solidFill>
                  <a:srgbClr val="000000"/>
                </a:solidFill>
                <a:round/>
                <a:headEnd/>
                <a:tailEnd/>
              </a:ln>
            </p:spPr>
            <p:txBody>
              <a:bodyPr/>
              <a:lstStyle/>
              <a:p>
                <a:endParaRPr lang="en-US"/>
              </a:p>
            </p:txBody>
          </p:sp>
          <p:sp>
            <p:nvSpPr>
              <p:cNvPr id="863" name="Line 13"/>
              <p:cNvSpPr>
                <a:spLocks noChangeShapeType="1"/>
              </p:cNvSpPr>
              <p:nvPr/>
            </p:nvSpPr>
            <p:spPr bwMode="auto">
              <a:xfrm flipV="1">
                <a:off x="5064333" y="4472953"/>
                <a:ext cx="844" cy="27355"/>
              </a:xfrm>
              <a:prstGeom prst="line">
                <a:avLst/>
              </a:prstGeom>
              <a:noFill/>
              <a:ln w="19050">
                <a:solidFill>
                  <a:srgbClr val="000000"/>
                </a:solidFill>
                <a:round/>
                <a:headEnd/>
                <a:tailEnd/>
              </a:ln>
            </p:spPr>
            <p:txBody>
              <a:bodyPr/>
              <a:lstStyle/>
              <a:p>
                <a:endParaRPr lang="en-US"/>
              </a:p>
            </p:txBody>
          </p:sp>
          <p:sp>
            <p:nvSpPr>
              <p:cNvPr id="864" name="Line 14"/>
              <p:cNvSpPr>
                <a:spLocks noChangeShapeType="1"/>
              </p:cNvSpPr>
              <p:nvPr/>
            </p:nvSpPr>
            <p:spPr bwMode="auto">
              <a:xfrm>
                <a:off x="5064333" y="1395956"/>
                <a:ext cx="844" cy="18531"/>
              </a:xfrm>
              <a:prstGeom prst="line">
                <a:avLst/>
              </a:prstGeom>
              <a:noFill/>
              <a:ln w="19050">
                <a:solidFill>
                  <a:srgbClr val="000000"/>
                </a:solidFill>
                <a:round/>
                <a:headEnd/>
                <a:tailEnd/>
              </a:ln>
            </p:spPr>
            <p:txBody>
              <a:bodyPr/>
              <a:lstStyle/>
              <a:p>
                <a:endParaRPr lang="en-US"/>
              </a:p>
            </p:txBody>
          </p:sp>
          <p:sp>
            <p:nvSpPr>
              <p:cNvPr id="865" name="Line 15"/>
              <p:cNvSpPr>
                <a:spLocks noChangeShapeType="1"/>
              </p:cNvSpPr>
              <p:nvPr/>
            </p:nvSpPr>
            <p:spPr bwMode="auto">
              <a:xfrm flipV="1">
                <a:off x="5029735" y="4472953"/>
                <a:ext cx="844" cy="27355"/>
              </a:xfrm>
              <a:prstGeom prst="line">
                <a:avLst/>
              </a:prstGeom>
              <a:noFill/>
              <a:ln w="19050">
                <a:solidFill>
                  <a:srgbClr val="000000"/>
                </a:solidFill>
                <a:round/>
                <a:headEnd/>
                <a:tailEnd/>
              </a:ln>
            </p:spPr>
            <p:txBody>
              <a:bodyPr/>
              <a:lstStyle/>
              <a:p>
                <a:endParaRPr lang="en-US"/>
              </a:p>
            </p:txBody>
          </p:sp>
          <p:sp>
            <p:nvSpPr>
              <p:cNvPr id="866" name="Line 16"/>
              <p:cNvSpPr>
                <a:spLocks noChangeShapeType="1"/>
              </p:cNvSpPr>
              <p:nvPr/>
            </p:nvSpPr>
            <p:spPr bwMode="auto">
              <a:xfrm>
                <a:off x="5029735" y="1395956"/>
                <a:ext cx="844" cy="18531"/>
              </a:xfrm>
              <a:prstGeom prst="line">
                <a:avLst/>
              </a:prstGeom>
              <a:noFill/>
              <a:ln w="19050">
                <a:solidFill>
                  <a:srgbClr val="000000"/>
                </a:solidFill>
                <a:round/>
                <a:headEnd/>
                <a:tailEnd/>
              </a:ln>
            </p:spPr>
            <p:txBody>
              <a:bodyPr/>
              <a:lstStyle/>
              <a:p>
                <a:endParaRPr lang="en-US"/>
              </a:p>
            </p:txBody>
          </p:sp>
          <p:sp>
            <p:nvSpPr>
              <p:cNvPr id="867" name="Line 17"/>
              <p:cNvSpPr>
                <a:spLocks noChangeShapeType="1"/>
              </p:cNvSpPr>
              <p:nvPr/>
            </p:nvSpPr>
            <p:spPr bwMode="auto">
              <a:xfrm flipV="1">
                <a:off x="5064333" y="4454422"/>
                <a:ext cx="844" cy="45886"/>
              </a:xfrm>
              <a:prstGeom prst="line">
                <a:avLst/>
              </a:prstGeom>
              <a:noFill/>
              <a:ln w="19050">
                <a:solidFill>
                  <a:srgbClr val="000000"/>
                </a:solidFill>
                <a:round/>
                <a:headEnd/>
                <a:tailEnd/>
              </a:ln>
            </p:spPr>
            <p:txBody>
              <a:bodyPr/>
              <a:lstStyle/>
              <a:p>
                <a:endParaRPr lang="en-US"/>
              </a:p>
            </p:txBody>
          </p:sp>
          <p:sp>
            <p:nvSpPr>
              <p:cNvPr id="868" name="Line 18"/>
              <p:cNvSpPr>
                <a:spLocks noChangeShapeType="1"/>
              </p:cNvSpPr>
              <p:nvPr/>
            </p:nvSpPr>
            <p:spPr bwMode="auto">
              <a:xfrm>
                <a:off x="5064333" y="1395956"/>
                <a:ext cx="844" cy="36179"/>
              </a:xfrm>
              <a:prstGeom prst="line">
                <a:avLst/>
              </a:prstGeom>
              <a:noFill/>
              <a:ln w="19050">
                <a:solidFill>
                  <a:srgbClr val="000000"/>
                </a:solidFill>
                <a:round/>
                <a:headEnd/>
                <a:tailEnd/>
              </a:ln>
            </p:spPr>
            <p:txBody>
              <a:bodyPr/>
              <a:lstStyle/>
              <a:p>
                <a:endParaRPr lang="en-US"/>
              </a:p>
            </p:txBody>
          </p:sp>
          <p:sp>
            <p:nvSpPr>
              <p:cNvPr id="869" name="Line 21"/>
              <p:cNvSpPr>
                <a:spLocks noChangeShapeType="1"/>
              </p:cNvSpPr>
              <p:nvPr/>
            </p:nvSpPr>
            <p:spPr bwMode="auto">
              <a:xfrm flipV="1">
                <a:off x="5298928" y="4472953"/>
                <a:ext cx="844" cy="27355"/>
              </a:xfrm>
              <a:prstGeom prst="line">
                <a:avLst/>
              </a:prstGeom>
              <a:noFill/>
              <a:ln w="19050">
                <a:solidFill>
                  <a:srgbClr val="000000"/>
                </a:solidFill>
                <a:round/>
                <a:headEnd/>
                <a:tailEnd/>
              </a:ln>
            </p:spPr>
            <p:txBody>
              <a:bodyPr/>
              <a:lstStyle/>
              <a:p>
                <a:endParaRPr lang="en-US"/>
              </a:p>
            </p:txBody>
          </p:sp>
          <p:sp>
            <p:nvSpPr>
              <p:cNvPr id="870" name="Line 22"/>
              <p:cNvSpPr>
                <a:spLocks noChangeShapeType="1"/>
              </p:cNvSpPr>
              <p:nvPr/>
            </p:nvSpPr>
            <p:spPr bwMode="auto">
              <a:xfrm>
                <a:off x="5298928" y="1395956"/>
                <a:ext cx="844" cy="18531"/>
              </a:xfrm>
              <a:prstGeom prst="line">
                <a:avLst/>
              </a:prstGeom>
              <a:noFill/>
              <a:ln w="19050">
                <a:solidFill>
                  <a:srgbClr val="000000"/>
                </a:solidFill>
                <a:round/>
                <a:headEnd/>
                <a:tailEnd/>
              </a:ln>
            </p:spPr>
            <p:txBody>
              <a:bodyPr/>
              <a:lstStyle/>
              <a:p>
                <a:endParaRPr lang="en-US"/>
              </a:p>
            </p:txBody>
          </p:sp>
          <p:sp>
            <p:nvSpPr>
              <p:cNvPr id="871" name="Line 23"/>
              <p:cNvSpPr>
                <a:spLocks noChangeShapeType="1"/>
              </p:cNvSpPr>
              <p:nvPr/>
            </p:nvSpPr>
            <p:spPr bwMode="auto">
              <a:xfrm flipV="1">
                <a:off x="5437322" y="4472953"/>
                <a:ext cx="844" cy="27355"/>
              </a:xfrm>
              <a:prstGeom prst="line">
                <a:avLst/>
              </a:prstGeom>
              <a:noFill/>
              <a:ln w="19050">
                <a:solidFill>
                  <a:srgbClr val="000000"/>
                </a:solidFill>
                <a:round/>
                <a:headEnd/>
                <a:tailEnd/>
              </a:ln>
            </p:spPr>
            <p:txBody>
              <a:bodyPr/>
              <a:lstStyle/>
              <a:p>
                <a:endParaRPr lang="en-US"/>
              </a:p>
            </p:txBody>
          </p:sp>
          <p:sp>
            <p:nvSpPr>
              <p:cNvPr id="872" name="Line 24"/>
              <p:cNvSpPr>
                <a:spLocks noChangeShapeType="1"/>
              </p:cNvSpPr>
              <p:nvPr/>
            </p:nvSpPr>
            <p:spPr bwMode="auto">
              <a:xfrm>
                <a:off x="5437322" y="1395956"/>
                <a:ext cx="844" cy="18531"/>
              </a:xfrm>
              <a:prstGeom prst="line">
                <a:avLst/>
              </a:prstGeom>
              <a:noFill/>
              <a:ln w="19050">
                <a:solidFill>
                  <a:srgbClr val="000000"/>
                </a:solidFill>
                <a:round/>
                <a:headEnd/>
                <a:tailEnd/>
              </a:ln>
            </p:spPr>
            <p:txBody>
              <a:bodyPr/>
              <a:lstStyle/>
              <a:p>
                <a:endParaRPr lang="en-US"/>
              </a:p>
            </p:txBody>
          </p:sp>
          <p:sp>
            <p:nvSpPr>
              <p:cNvPr id="873" name="Line 25"/>
              <p:cNvSpPr>
                <a:spLocks noChangeShapeType="1"/>
              </p:cNvSpPr>
              <p:nvPr/>
            </p:nvSpPr>
            <p:spPr bwMode="auto">
              <a:xfrm flipV="1">
                <a:off x="5533523" y="4472953"/>
                <a:ext cx="844" cy="27355"/>
              </a:xfrm>
              <a:prstGeom prst="line">
                <a:avLst/>
              </a:prstGeom>
              <a:noFill/>
              <a:ln w="19050">
                <a:solidFill>
                  <a:srgbClr val="000000"/>
                </a:solidFill>
                <a:round/>
                <a:headEnd/>
                <a:tailEnd/>
              </a:ln>
            </p:spPr>
            <p:txBody>
              <a:bodyPr/>
              <a:lstStyle/>
              <a:p>
                <a:endParaRPr lang="en-US"/>
              </a:p>
            </p:txBody>
          </p:sp>
          <p:sp>
            <p:nvSpPr>
              <p:cNvPr id="874" name="Line 26"/>
              <p:cNvSpPr>
                <a:spLocks noChangeShapeType="1"/>
              </p:cNvSpPr>
              <p:nvPr/>
            </p:nvSpPr>
            <p:spPr bwMode="auto">
              <a:xfrm>
                <a:off x="5533523" y="1395956"/>
                <a:ext cx="844" cy="18531"/>
              </a:xfrm>
              <a:prstGeom prst="line">
                <a:avLst/>
              </a:prstGeom>
              <a:noFill/>
              <a:ln w="19050">
                <a:solidFill>
                  <a:srgbClr val="000000"/>
                </a:solidFill>
                <a:round/>
                <a:headEnd/>
                <a:tailEnd/>
              </a:ln>
            </p:spPr>
            <p:txBody>
              <a:bodyPr/>
              <a:lstStyle/>
              <a:p>
                <a:endParaRPr lang="en-US"/>
              </a:p>
            </p:txBody>
          </p:sp>
          <p:sp>
            <p:nvSpPr>
              <p:cNvPr id="875" name="Line 27"/>
              <p:cNvSpPr>
                <a:spLocks noChangeShapeType="1"/>
              </p:cNvSpPr>
              <p:nvPr/>
            </p:nvSpPr>
            <p:spPr bwMode="auto">
              <a:xfrm flipV="1">
                <a:off x="5602720" y="4472953"/>
                <a:ext cx="844" cy="27355"/>
              </a:xfrm>
              <a:prstGeom prst="line">
                <a:avLst/>
              </a:prstGeom>
              <a:noFill/>
              <a:ln w="19050">
                <a:solidFill>
                  <a:srgbClr val="000000"/>
                </a:solidFill>
                <a:round/>
                <a:headEnd/>
                <a:tailEnd/>
              </a:ln>
            </p:spPr>
            <p:txBody>
              <a:bodyPr/>
              <a:lstStyle/>
              <a:p>
                <a:endParaRPr lang="en-US"/>
              </a:p>
            </p:txBody>
          </p:sp>
          <p:sp>
            <p:nvSpPr>
              <p:cNvPr id="876" name="Line 28"/>
              <p:cNvSpPr>
                <a:spLocks noChangeShapeType="1"/>
              </p:cNvSpPr>
              <p:nvPr/>
            </p:nvSpPr>
            <p:spPr bwMode="auto">
              <a:xfrm>
                <a:off x="5602720" y="1395956"/>
                <a:ext cx="844" cy="18531"/>
              </a:xfrm>
              <a:prstGeom prst="line">
                <a:avLst/>
              </a:prstGeom>
              <a:noFill/>
              <a:ln w="19050">
                <a:solidFill>
                  <a:srgbClr val="000000"/>
                </a:solidFill>
                <a:round/>
                <a:headEnd/>
                <a:tailEnd/>
              </a:ln>
            </p:spPr>
            <p:txBody>
              <a:bodyPr/>
              <a:lstStyle/>
              <a:p>
                <a:endParaRPr lang="en-US"/>
              </a:p>
            </p:txBody>
          </p:sp>
          <p:sp>
            <p:nvSpPr>
              <p:cNvPr id="877" name="Line 29"/>
              <p:cNvSpPr>
                <a:spLocks noChangeShapeType="1"/>
              </p:cNvSpPr>
              <p:nvPr/>
            </p:nvSpPr>
            <p:spPr bwMode="auto">
              <a:xfrm flipV="1">
                <a:off x="5663478" y="4472953"/>
                <a:ext cx="844" cy="27355"/>
              </a:xfrm>
              <a:prstGeom prst="line">
                <a:avLst/>
              </a:prstGeom>
              <a:noFill/>
              <a:ln w="19050">
                <a:solidFill>
                  <a:srgbClr val="000000"/>
                </a:solidFill>
                <a:round/>
                <a:headEnd/>
                <a:tailEnd/>
              </a:ln>
            </p:spPr>
            <p:txBody>
              <a:bodyPr/>
              <a:lstStyle/>
              <a:p>
                <a:endParaRPr lang="en-US"/>
              </a:p>
            </p:txBody>
          </p:sp>
          <p:sp>
            <p:nvSpPr>
              <p:cNvPr id="878" name="Line 30"/>
              <p:cNvSpPr>
                <a:spLocks noChangeShapeType="1"/>
              </p:cNvSpPr>
              <p:nvPr/>
            </p:nvSpPr>
            <p:spPr bwMode="auto">
              <a:xfrm>
                <a:off x="5663478" y="1395956"/>
                <a:ext cx="844" cy="18531"/>
              </a:xfrm>
              <a:prstGeom prst="line">
                <a:avLst/>
              </a:prstGeom>
              <a:noFill/>
              <a:ln w="19050">
                <a:solidFill>
                  <a:srgbClr val="000000"/>
                </a:solidFill>
                <a:round/>
                <a:headEnd/>
                <a:tailEnd/>
              </a:ln>
            </p:spPr>
            <p:txBody>
              <a:bodyPr/>
              <a:lstStyle/>
              <a:p>
                <a:endParaRPr lang="en-US"/>
              </a:p>
            </p:txBody>
          </p:sp>
          <p:sp>
            <p:nvSpPr>
              <p:cNvPr id="879" name="Line 31"/>
              <p:cNvSpPr>
                <a:spLocks noChangeShapeType="1"/>
              </p:cNvSpPr>
              <p:nvPr/>
            </p:nvSpPr>
            <p:spPr bwMode="auto">
              <a:xfrm flipV="1">
                <a:off x="5715798" y="4472953"/>
                <a:ext cx="844" cy="27355"/>
              </a:xfrm>
              <a:prstGeom prst="line">
                <a:avLst/>
              </a:prstGeom>
              <a:noFill/>
              <a:ln w="19050">
                <a:solidFill>
                  <a:srgbClr val="000000"/>
                </a:solidFill>
                <a:round/>
                <a:headEnd/>
                <a:tailEnd/>
              </a:ln>
            </p:spPr>
            <p:txBody>
              <a:bodyPr/>
              <a:lstStyle/>
              <a:p>
                <a:endParaRPr lang="en-US"/>
              </a:p>
            </p:txBody>
          </p:sp>
          <p:sp>
            <p:nvSpPr>
              <p:cNvPr id="880" name="Line 32"/>
              <p:cNvSpPr>
                <a:spLocks noChangeShapeType="1"/>
              </p:cNvSpPr>
              <p:nvPr/>
            </p:nvSpPr>
            <p:spPr bwMode="auto">
              <a:xfrm>
                <a:off x="5715798" y="1395956"/>
                <a:ext cx="844" cy="18531"/>
              </a:xfrm>
              <a:prstGeom prst="line">
                <a:avLst/>
              </a:prstGeom>
              <a:noFill/>
              <a:ln w="19050">
                <a:solidFill>
                  <a:srgbClr val="000000"/>
                </a:solidFill>
                <a:round/>
                <a:headEnd/>
                <a:tailEnd/>
              </a:ln>
            </p:spPr>
            <p:txBody>
              <a:bodyPr/>
              <a:lstStyle/>
              <a:p>
                <a:endParaRPr lang="en-US"/>
              </a:p>
            </p:txBody>
          </p:sp>
          <p:sp>
            <p:nvSpPr>
              <p:cNvPr id="881" name="Line 33"/>
              <p:cNvSpPr>
                <a:spLocks noChangeShapeType="1"/>
              </p:cNvSpPr>
              <p:nvPr/>
            </p:nvSpPr>
            <p:spPr bwMode="auto">
              <a:xfrm flipV="1">
                <a:off x="5767274" y="4472953"/>
                <a:ext cx="844" cy="27355"/>
              </a:xfrm>
              <a:prstGeom prst="line">
                <a:avLst/>
              </a:prstGeom>
              <a:noFill/>
              <a:ln w="19050">
                <a:solidFill>
                  <a:srgbClr val="000000"/>
                </a:solidFill>
                <a:round/>
                <a:headEnd/>
                <a:tailEnd/>
              </a:ln>
            </p:spPr>
            <p:txBody>
              <a:bodyPr/>
              <a:lstStyle/>
              <a:p>
                <a:endParaRPr lang="en-US"/>
              </a:p>
            </p:txBody>
          </p:sp>
          <p:sp>
            <p:nvSpPr>
              <p:cNvPr id="882" name="Line 34"/>
              <p:cNvSpPr>
                <a:spLocks noChangeShapeType="1"/>
              </p:cNvSpPr>
              <p:nvPr/>
            </p:nvSpPr>
            <p:spPr bwMode="auto">
              <a:xfrm>
                <a:off x="5767274" y="1395956"/>
                <a:ext cx="844" cy="18531"/>
              </a:xfrm>
              <a:prstGeom prst="line">
                <a:avLst/>
              </a:prstGeom>
              <a:noFill/>
              <a:ln w="19050">
                <a:solidFill>
                  <a:srgbClr val="000000"/>
                </a:solidFill>
                <a:round/>
                <a:headEnd/>
                <a:tailEnd/>
              </a:ln>
            </p:spPr>
            <p:txBody>
              <a:bodyPr/>
              <a:lstStyle/>
              <a:p>
                <a:endParaRPr lang="en-US"/>
              </a:p>
            </p:txBody>
          </p:sp>
          <p:sp>
            <p:nvSpPr>
              <p:cNvPr id="883" name="Line 35"/>
              <p:cNvSpPr>
                <a:spLocks noChangeShapeType="1"/>
              </p:cNvSpPr>
              <p:nvPr/>
            </p:nvSpPr>
            <p:spPr bwMode="auto">
              <a:xfrm flipV="1">
                <a:off x="5801872" y="4472953"/>
                <a:ext cx="844" cy="27355"/>
              </a:xfrm>
              <a:prstGeom prst="line">
                <a:avLst/>
              </a:prstGeom>
              <a:noFill/>
              <a:ln w="19050">
                <a:solidFill>
                  <a:srgbClr val="000000"/>
                </a:solidFill>
                <a:round/>
                <a:headEnd/>
                <a:tailEnd/>
              </a:ln>
            </p:spPr>
            <p:txBody>
              <a:bodyPr/>
              <a:lstStyle/>
              <a:p>
                <a:endParaRPr lang="en-US"/>
              </a:p>
            </p:txBody>
          </p:sp>
          <p:sp>
            <p:nvSpPr>
              <p:cNvPr id="884" name="Line 36"/>
              <p:cNvSpPr>
                <a:spLocks noChangeShapeType="1"/>
              </p:cNvSpPr>
              <p:nvPr/>
            </p:nvSpPr>
            <p:spPr bwMode="auto">
              <a:xfrm>
                <a:off x="5801872" y="1395956"/>
                <a:ext cx="844" cy="18531"/>
              </a:xfrm>
              <a:prstGeom prst="line">
                <a:avLst/>
              </a:prstGeom>
              <a:noFill/>
              <a:ln w="19050">
                <a:solidFill>
                  <a:srgbClr val="000000"/>
                </a:solidFill>
                <a:round/>
                <a:headEnd/>
                <a:tailEnd/>
              </a:ln>
            </p:spPr>
            <p:txBody>
              <a:bodyPr/>
              <a:lstStyle/>
              <a:p>
                <a:endParaRPr lang="en-US"/>
              </a:p>
            </p:txBody>
          </p:sp>
          <p:sp>
            <p:nvSpPr>
              <p:cNvPr id="885" name="Line 37"/>
              <p:cNvSpPr>
                <a:spLocks noChangeShapeType="1"/>
              </p:cNvSpPr>
              <p:nvPr/>
            </p:nvSpPr>
            <p:spPr bwMode="auto">
              <a:xfrm flipV="1">
                <a:off x="5837315" y="4472953"/>
                <a:ext cx="844" cy="27355"/>
              </a:xfrm>
              <a:prstGeom prst="line">
                <a:avLst/>
              </a:prstGeom>
              <a:noFill/>
              <a:ln w="19050">
                <a:solidFill>
                  <a:srgbClr val="000000"/>
                </a:solidFill>
                <a:round/>
                <a:headEnd/>
                <a:tailEnd/>
              </a:ln>
            </p:spPr>
            <p:txBody>
              <a:bodyPr/>
              <a:lstStyle/>
              <a:p>
                <a:endParaRPr lang="en-US"/>
              </a:p>
            </p:txBody>
          </p:sp>
          <p:sp>
            <p:nvSpPr>
              <p:cNvPr id="886" name="Line 38"/>
              <p:cNvSpPr>
                <a:spLocks noChangeShapeType="1"/>
              </p:cNvSpPr>
              <p:nvPr/>
            </p:nvSpPr>
            <p:spPr bwMode="auto">
              <a:xfrm>
                <a:off x="5837315" y="1395956"/>
                <a:ext cx="844" cy="18531"/>
              </a:xfrm>
              <a:prstGeom prst="line">
                <a:avLst/>
              </a:prstGeom>
              <a:noFill/>
              <a:ln w="19050">
                <a:solidFill>
                  <a:srgbClr val="000000"/>
                </a:solidFill>
                <a:round/>
                <a:headEnd/>
                <a:tailEnd/>
              </a:ln>
            </p:spPr>
            <p:txBody>
              <a:bodyPr/>
              <a:lstStyle/>
              <a:p>
                <a:endParaRPr lang="en-US"/>
              </a:p>
            </p:txBody>
          </p:sp>
          <p:sp>
            <p:nvSpPr>
              <p:cNvPr id="887" name="Line 39"/>
              <p:cNvSpPr>
                <a:spLocks noChangeShapeType="1"/>
              </p:cNvSpPr>
              <p:nvPr/>
            </p:nvSpPr>
            <p:spPr bwMode="auto">
              <a:xfrm flipV="1">
                <a:off x="5837315" y="4454422"/>
                <a:ext cx="844" cy="45886"/>
              </a:xfrm>
              <a:prstGeom prst="line">
                <a:avLst/>
              </a:prstGeom>
              <a:noFill/>
              <a:ln w="19050">
                <a:solidFill>
                  <a:srgbClr val="000000"/>
                </a:solidFill>
                <a:round/>
                <a:headEnd/>
                <a:tailEnd/>
              </a:ln>
            </p:spPr>
            <p:txBody>
              <a:bodyPr/>
              <a:lstStyle/>
              <a:p>
                <a:endParaRPr lang="en-US"/>
              </a:p>
            </p:txBody>
          </p:sp>
          <p:sp>
            <p:nvSpPr>
              <p:cNvPr id="888" name="Line 40"/>
              <p:cNvSpPr>
                <a:spLocks noChangeShapeType="1"/>
              </p:cNvSpPr>
              <p:nvPr/>
            </p:nvSpPr>
            <p:spPr bwMode="auto">
              <a:xfrm>
                <a:off x="5837315" y="1395956"/>
                <a:ext cx="844" cy="36179"/>
              </a:xfrm>
              <a:prstGeom prst="line">
                <a:avLst/>
              </a:prstGeom>
              <a:noFill/>
              <a:ln w="19050">
                <a:solidFill>
                  <a:srgbClr val="000000"/>
                </a:solidFill>
                <a:round/>
                <a:headEnd/>
                <a:tailEnd/>
              </a:ln>
            </p:spPr>
            <p:txBody>
              <a:bodyPr/>
              <a:lstStyle/>
              <a:p>
                <a:endParaRPr lang="en-US"/>
              </a:p>
            </p:txBody>
          </p:sp>
          <p:sp>
            <p:nvSpPr>
              <p:cNvPr id="889" name="Line 43"/>
              <p:cNvSpPr>
                <a:spLocks noChangeShapeType="1"/>
              </p:cNvSpPr>
              <p:nvPr/>
            </p:nvSpPr>
            <p:spPr bwMode="auto">
              <a:xfrm flipV="1">
                <a:off x="6071066" y="4472953"/>
                <a:ext cx="844" cy="27355"/>
              </a:xfrm>
              <a:prstGeom prst="line">
                <a:avLst/>
              </a:prstGeom>
              <a:noFill/>
              <a:ln w="19050">
                <a:solidFill>
                  <a:srgbClr val="000000"/>
                </a:solidFill>
                <a:round/>
                <a:headEnd/>
                <a:tailEnd/>
              </a:ln>
            </p:spPr>
            <p:txBody>
              <a:bodyPr/>
              <a:lstStyle/>
              <a:p>
                <a:endParaRPr lang="en-US"/>
              </a:p>
            </p:txBody>
          </p:sp>
          <p:sp>
            <p:nvSpPr>
              <p:cNvPr id="890" name="Line 44"/>
              <p:cNvSpPr>
                <a:spLocks noChangeShapeType="1"/>
              </p:cNvSpPr>
              <p:nvPr/>
            </p:nvSpPr>
            <p:spPr bwMode="auto">
              <a:xfrm>
                <a:off x="6071066" y="1395956"/>
                <a:ext cx="844" cy="18531"/>
              </a:xfrm>
              <a:prstGeom prst="line">
                <a:avLst/>
              </a:prstGeom>
              <a:noFill/>
              <a:ln w="19050">
                <a:solidFill>
                  <a:srgbClr val="000000"/>
                </a:solidFill>
                <a:round/>
                <a:headEnd/>
                <a:tailEnd/>
              </a:ln>
            </p:spPr>
            <p:txBody>
              <a:bodyPr/>
              <a:lstStyle/>
              <a:p>
                <a:endParaRPr lang="en-US"/>
              </a:p>
            </p:txBody>
          </p:sp>
          <p:sp>
            <p:nvSpPr>
              <p:cNvPr id="891" name="Line 45"/>
              <p:cNvSpPr>
                <a:spLocks noChangeShapeType="1"/>
              </p:cNvSpPr>
              <p:nvPr/>
            </p:nvSpPr>
            <p:spPr bwMode="auto">
              <a:xfrm flipV="1">
                <a:off x="6210304" y="4472953"/>
                <a:ext cx="844" cy="27355"/>
              </a:xfrm>
              <a:prstGeom prst="line">
                <a:avLst/>
              </a:prstGeom>
              <a:noFill/>
              <a:ln w="19050">
                <a:solidFill>
                  <a:srgbClr val="000000"/>
                </a:solidFill>
                <a:round/>
                <a:headEnd/>
                <a:tailEnd/>
              </a:ln>
            </p:spPr>
            <p:txBody>
              <a:bodyPr/>
              <a:lstStyle/>
              <a:p>
                <a:endParaRPr lang="en-US"/>
              </a:p>
            </p:txBody>
          </p:sp>
          <p:sp>
            <p:nvSpPr>
              <p:cNvPr id="892" name="Line 46"/>
              <p:cNvSpPr>
                <a:spLocks noChangeShapeType="1"/>
              </p:cNvSpPr>
              <p:nvPr/>
            </p:nvSpPr>
            <p:spPr bwMode="auto">
              <a:xfrm>
                <a:off x="6210304" y="1395956"/>
                <a:ext cx="844" cy="18531"/>
              </a:xfrm>
              <a:prstGeom prst="line">
                <a:avLst/>
              </a:prstGeom>
              <a:noFill/>
              <a:ln w="19050">
                <a:solidFill>
                  <a:srgbClr val="000000"/>
                </a:solidFill>
                <a:round/>
                <a:headEnd/>
                <a:tailEnd/>
              </a:ln>
            </p:spPr>
            <p:txBody>
              <a:bodyPr/>
              <a:lstStyle/>
              <a:p>
                <a:endParaRPr lang="en-US"/>
              </a:p>
            </p:txBody>
          </p:sp>
          <p:sp>
            <p:nvSpPr>
              <p:cNvPr id="893" name="Line 47"/>
              <p:cNvSpPr>
                <a:spLocks noChangeShapeType="1"/>
              </p:cNvSpPr>
              <p:nvPr/>
            </p:nvSpPr>
            <p:spPr bwMode="auto">
              <a:xfrm flipV="1">
                <a:off x="6305661" y="4472953"/>
                <a:ext cx="844" cy="27355"/>
              </a:xfrm>
              <a:prstGeom prst="line">
                <a:avLst/>
              </a:prstGeom>
              <a:noFill/>
              <a:ln w="19050">
                <a:solidFill>
                  <a:srgbClr val="000000"/>
                </a:solidFill>
                <a:round/>
                <a:headEnd/>
                <a:tailEnd/>
              </a:ln>
            </p:spPr>
            <p:txBody>
              <a:bodyPr/>
              <a:lstStyle/>
              <a:p>
                <a:endParaRPr lang="en-US"/>
              </a:p>
            </p:txBody>
          </p:sp>
          <p:sp>
            <p:nvSpPr>
              <p:cNvPr id="894" name="Line 48"/>
              <p:cNvSpPr>
                <a:spLocks noChangeShapeType="1"/>
              </p:cNvSpPr>
              <p:nvPr/>
            </p:nvSpPr>
            <p:spPr bwMode="auto">
              <a:xfrm>
                <a:off x="6305661" y="1395956"/>
                <a:ext cx="844" cy="18531"/>
              </a:xfrm>
              <a:prstGeom prst="line">
                <a:avLst/>
              </a:prstGeom>
              <a:noFill/>
              <a:ln w="19050">
                <a:solidFill>
                  <a:srgbClr val="000000"/>
                </a:solidFill>
                <a:round/>
                <a:headEnd/>
                <a:tailEnd/>
              </a:ln>
            </p:spPr>
            <p:txBody>
              <a:bodyPr/>
              <a:lstStyle/>
              <a:p>
                <a:endParaRPr lang="en-US"/>
              </a:p>
            </p:txBody>
          </p:sp>
          <p:sp>
            <p:nvSpPr>
              <p:cNvPr id="895" name="Line 49"/>
              <p:cNvSpPr>
                <a:spLocks noChangeShapeType="1"/>
              </p:cNvSpPr>
              <p:nvPr/>
            </p:nvSpPr>
            <p:spPr bwMode="auto">
              <a:xfrm flipV="1">
                <a:off x="6374858" y="4472953"/>
                <a:ext cx="844" cy="27355"/>
              </a:xfrm>
              <a:prstGeom prst="line">
                <a:avLst/>
              </a:prstGeom>
              <a:noFill/>
              <a:ln w="19050">
                <a:solidFill>
                  <a:srgbClr val="000000"/>
                </a:solidFill>
                <a:round/>
                <a:headEnd/>
                <a:tailEnd/>
              </a:ln>
            </p:spPr>
            <p:txBody>
              <a:bodyPr/>
              <a:lstStyle/>
              <a:p>
                <a:endParaRPr lang="en-US"/>
              </a:p>
            </p:txBody>
          </p:sp>
          <p:sp>
            <p:nvSpPr>
              <p:cNvPr id="896" name="Line 50"/>
              <p:cNvSpPr>
                <a:spLocks noChangeShapeType="1"/>
              </p:cNvSpPr>
              <p:nvPr/>
            </p:nvSpPr>
            <p:spPr bwMode="auto">
              <a:xfrm>
                <a:off x="6374858" y="1395956"/>
                <a:ext cx="844" cy="18531"/>
              </a:xfrm>
              <a:prstGeom prst="line">
                <a:avLst/>
              </a:prstGeom>
              <a:noFill/>
              <a:ln w="19050">
                <a:solidFill>
                  <a:srgbClr val="000000"/>
                </a:solidFill>
                <a:round/>
                <a:headEnd/>
                <a:tailEnd/>
              </a:ln>
            </p:spPr>
            <p:txBody>
              <a:bodyPr/>
              <a:lstStyle/>
              <a:p>
                <a:endParaRPr lang="en-US"/>
              </a:p>
            </p:txBody>
          </p:sp>
          <p:sp>
            <p:nvSpPr>
              <p:cNvPr id="897" name="Line 51"/>
              <p:cNvSpPr>
                <a:spLocks noChangeShapeType="1"/>
              </p:cNvSpPr>
              <p:nvPr/>
            </p:nvSpPr>
            <p:spPr bwMode="auto">
              <a:xfrm flipV="1">
                <a:off x="6435616" y="4472953"/>
                <a:ext cx="844" cy="27355"/>
              </a:xfrm>
              <a:prstGeom prst="line">
                <a:avLst/>
              </a:prstGeom>
              <a:noFill/>
              <a:ln w="19050">
                <a:solidFill>
                  <a:srgbClr val="000000"/>
                </a:solidFill>
                <a:round/>
                <a:headEnd/>
                <a:tailEnd/>
              </a:ln>
            </p:spPr>
            <p:txBody>
              <a:bodyPr/>
              <a:lstStyle/>
              <a:p>
                <a:endParaRPr lang="en-US"/>
              </a:p>
            </p:txBody>
          </p:sp>
          <p:sp>
            <p:nvSpPr>
              <p:cNvPr id="898" name="Line 52"/>
              <p:cNvSpPr>
                <a:spLocks noChangeShapeType="1"/>
              </p:cNvSpPr>
              <p:nvPr/>
            </p:nvSpPr>
            <p:spPr bwMode="auto">
              <a:xfrm>
                <a:off x="6435616" y="1395956"/>
                <a:ext cx="844" cy="18531"/>
              </a:xfrm>
              <a:prstGeom prst="line">
                <a:avLst/>
              </a:prstGeom>
              <a:noFill/>
              <a:ln w="19050">
                <a:solidFill>
                  <a:srgbClr val="000000"/>
                </a:solidFill>
                <a:round/>
                <a:headEnd/>
                <a:tailEnd/>
              </a:ln>
            </p:spPr>
            <p:txBody>
              <a:bodyPr/>
              <a:lstStyle/>
              <a:p>
                <a:endParaRPr lang="en-US"/>
              </a:p>
            </p:txBody>
          </p:sp>
          <p:sp>
            <p:nvSpPr>
              <p:cNvPr id="899" name="Line 53"/>
              <p:cNvSpPr>
                <a:spLocks noChangeShapeType="1"/>
              </p:cNvSpPr>
              <p:nvPr/>
            </p:nvSpPr>
            <p:spPr bwMode="auto">
              <a:xfrm flipV="1">
                <a:off x="6487936" y="4472953"/>
                <a:ext cx="844" cy="27355"/>
              </a:xfrm>
              <a:prstGeom prst="line">
                <a:avLst/>
              </a:prstGeom>
              <a:noFill/>
              <a:ln w="19050">
                <a:solidFill>
                  <a:srgbClr val="000000"/>
                </a:solidFill>
                <a:round/>
                <a:headEnd/>
                <a:tailEnd/>
              </a:ln>
            </p:spPr>
            <p:txBody>
              <a:bodyPr/>
              <a:lstStyle/>
              <a:p>
                <a:endParaRPr lang="en-US"/>
              </a:p>
            </p:txBody>
          </p:sp>
          <p:sp>
            <p:nvSpPr>
              <p:cNvPr id="900" name="Line 54"/>
              <p:cNvSpPr>
                <a:spLocks noChangeShapeType="1"/>
              </p:cNvSpPr>
              <p:nvPr/>
            </p:nvSpPr>
            <p:spPr bwMode="auto">
              <a:xfrm>
                <a:off x="6487936" y="1395956"/>
                <a:ext cx="844" cy="18531"/>
              </a:xfrm>
              <a:prstGeom prst="line">
                <a:avLst/>
              </a:prstGeom>
              <a:noFill/>
              <a:ln w="19050">
                <a:solidFill>
                  <a:srgbClr val="000000"/>
                </a:solidFill>
                <a:round/>
                <a:headEnd/>
                <a:tailEnd/>
              </a:ln>
            </p:spPr>
            <p:txBody>
              <a:bodyPr/>
              <a:lstStyle/>
              <a:p>
                <a:endParaRPr lang="en-US"/>
              </a:p>
            </p:txBody>
          </p:sp>
          <p:sp>
            <p:nvSpPr>
              <p:cNvPr id="901" name="Line 55"/>
              <p:cNvSpPr>
                <a:spLocks noChangeShapeType="1"/>
              </p:cNvSpPr>
              <p:nvPr/>
            </p:nvSpPr>
            <p:spPr bwMode="auto">
              <a:xfrm flipV="1">
                <a:off x="6540256" y="4472953"/>
                <a:ext cx="844" cy="27355"/>
              </a:xfrm>
              <a:prstGeom prst="line">
                <a:avLst/>
              </a:prstGeom>
              <a:noFill/>
              <a:ln w="19050">
                <a:solidFill>
                  <a:srgbClr val="000000"/>
                </a:solidFill>
                <a:round/>
                <a:headEnd/>
                <a:tailEnd/>
              </a:ln>
            </p:spPr>
            <p:txBody>
              <a:bodyPr/>
              <a:lstStyle/>
              <a:p>
                <a:endParaRPr lang="en-US"/>
              </a:p>
            </p:txBody>
          </p:sp>
          <p:sp>
            <p:nvSpPr>
              <p:cNvPr id="902" name="Line 56"/>
              <p:cNvSpPr>
                <a:spLocks noChangeShapeType="1"/>
              </p:cNvSpPr>
              <p:nvPr/>
            </p:nvSpPr>
            <p:spPr bwMode="auto">
              <a:xfrm>
                <a:off x="6540256" y="1395956"/>
                <a:ext cx="844" cy="18531"/>
              </a:xfrm>
              <a:prstGeom prst="line">
                <a:avLst/>
              </a:prstGeom>
              <a:noFill/>
              <a:ln w="19050">
                <a:solidFill>
                  <a:srgbClr val="000000"/>
                </a:solidFill>
                <a:round/>
                <a:headEnd/>
                <a:tailEnd/>
              </a:ln>
            </p:spPr>
            <p:txBody>
              <a:bodyPr/>
              <a:lstStyle/>
              <a:p>
                <a:endParaRPr lang="en-US"/>
              </a:p>
            </p:txBody>
          </p:sp>
          <p:sp>
            <p:nvSpPr>
              <p:cNvPr id="903" name="Line 57"/>
              <p:cNvSpPr>
                <a:spLocks noChangeShapeType="1"/>
              </p:cNvSpPr>
              <p:nvPr/>
            </p:nvSpPr>
            <p:spPr bwMode="auto">
              <a:xfrm flipV="1">
                <a:off x="6574854" y="4472953"/>
                <a:ext cx="844" cy="27355"/>
              </a:xfrm>
              <a:prstGeom prst="line">
                <a:avLst/>
              </a:prstGeom>
              <a:noFill/>
              <a:ln w="19050">
                <a:solidFill>
                  <a:srgbClr val="000000"/>
                </a:solidFill>
                <a:round/>
                <a:headEnd/>
                <a:tailEnd/>
              </a:ln>
            </p:spPr>
            <p:txBody>
              <a:bodyPr/>
              <a:lstStyle/>
              <a:p>
                <a:endParaRPr lang="en-US"/>
              </a:p>
            </p:txBody>
          </p:sp>
          <p:sp>
            <p:nvSpPr>
              <p:cNvPr id="904" name="Line 58"/>
              <p:cNvSpPr>
                <a:spLocks noChangeShapeType="1"/>
              </p:cNvSpPr>
              <p:nvPr/>
            </p:nvSpPr>
            <p:spPr bwMode="auto">
              <a:xfrm>
                <a:off x="6574854" y="1395956"/>
                <a:ext cx="844" cy="18531"/>
              </a:xfrm>
              <a:prstGeom prst="line">
                <a:avLst/>
              </a:prstGeom>
              <a:noFill/>
              <a:ln w="19050">
                <a:solidFill>
                  <a:srgbClr val="000000"/>
                </a:solidFill>
                <a:round/>
                <a:headEnd/>
                <a:tailEnd/>
              </a:ln>
            </p:spPr>
            <p:txBody>
              <a:bodyPr/>
              <a:lstStyle/>
              <a:p>
                <a:endParaRPr lang="en-US"/>
              </a:p>
            </p:txBody>
          </p:sp>
          <p:sp>
            <p:nvSpPr>
              <p:cNvPr id="905" name="Line 59"/>
              <p:cNvSpPr>
                <a:spLocks noChangeShapeType="1"/>
              </p:cNvSpPr>
              <p:nvPr/>
            </p:nvSpPr>
            <p:spPr bwMode="auto">
              <a:xfrm flipV="1">
                <a:off x="6609453" y="4472953"/>
                <a:ext cx="844" cy="27355"/>
              </a:xfrm>
              <a:prstGeom prst="line">
                <a:avLst/>
              </a:prstGeom>
              <a:noFill/>
              <a:ln w="19050">
                <a:solidFill>
                  <a:srgbClr val="000000"/>
                </a:solidFill>
                <a:round/>
                <a:headEnd/>
                <a:tailEnd/>
              </a:ln>
            </p:spPr>
            <p:txBody>
              <a:bodyPr/>
              <a:lstStyle/>
              <a:p>
                <a:endParaRPr lang="en-US"/>
              </a:p>
            </p:txBody>
          </p:sp>
          <p:sp>
            <p:nvSpPr>
              <p:cNvPr id="906" name="Line 60"/>
              <p:cNvSpPr>
                <a:spLocks noChangeShapeType="1"/>
              </p:cNvSpPr>
              <p:nvPr/>
            </p:nvSpPr>
            <p:spPr bwMode="auto">
              <a:xfrm>
                <a:off x="6609453" y="1395956"/>
                <a:ext cx="844" cy="18531"/>
              </a:xfrm>
              <a:prstGeom prst="line">
                <a:avLst/>
              </a:prstGeom>
              <a:noFill/>
              <a:ln w="19050">
                <a:solidFill>
                  <a:srgbClr val="000000"/>
                </a:solidFill>
                <a:round/>
                <a:headEnd/>
                <a:tailEnd/>
              </a:ln>
            </p:spPr>
            <p:txBody>
              <a:bodyPr/>
              <a:lstStyle/>
              <a:p>
                <a:endParaRPr lang="en-US"/>
              </a:p>
            </p:txBody>
          </p:sp>
          <p:sp>
            <p:nvSpPr>
              <p:cNvPr id="907" name="Line 61"/>
              <p:cNvSpPr>
                <a:spLocks noChangeShapeType="1"/>
              </p:cNvSpPr>
              <p:nvPr/>
            </p:nvSpPr>
            <p:spPr bwMode="auto">
              <a:xfrm flipV="1">
                <a:off x="6609453" y="4454422"/>
                <a:ext cx="844" cy="45886"/>
              </a:xfrm>
              <a:prstGeom prst="line">
                <a:avLst/>
              </a:prstGeom>
              <a:noFill/>
              <a:ln w="19050">
                <a:solidFill>
                  <a:srgbClr val="000000"/>
                </a:solidFill>
                <a:round/>
                <a:headEnd/>
                <a:tailEnd/>
              </a:ln>
            </p:spPr>
            <p:txBody>
              <a:bodyPr/>
              <a:lstStyle/>
              <a:p>
                <a:endParaRPr lang="en-US"/>
              </a:p>
            </p:txBody>
          </p:sp>
          <p:sp>
            <p:nvSpPr>
              <p:cNvPr id="908" name="Line 62"/>
              <p:cNvSpPr>
                <a:spLocks noChangeShapeType="1"/>
              </p:cNvSpPr>
              <p:nvPr/>
            </p:nvSpPr>
            <p:spPr bwMode="auto">
              <a:xfrm>
                <a:off x="6609453" y="1395956"/>
                <a:ext cx="844" cy="36179"/>
              </a:xfrm>
              <a:prstGeom prst="line">
                <a:avLst/>
              </a:prstGeom>
              <a:noFill/>
              <a:ln w="19050">
                <a:solidFill>
                  <a:srgbClr val="000000"/>
                </a:solidFill>
                <a:round/>
                <a:headEnd/>
                <a:tailEnd/>
              </a:ln>
            </p:spPr>
            <p:txBody>
              <a:bodyPr/>
              <a:lstStyle/>
              <a:p>
                <a:endParaRPr lang="en-US"/>
              </a:p>
            </p:txBody>
          </p:sp>
          <p:sp>
            <p:nvSpPr>
              <p:cNvPr id="909" name="Line 65"/>
              <p:cNvSpPr>
                <a:spLocks noChangeShapeType="1"/>
              </p:cNvSpPr>
              <p:nvPr/>
            </p:nvSpPr>
            <p:spPr bwMode="auto">
              <a:xfrm flipV="1">
                <a:off x="6844048" y="4472953"/>
                <a:ext cx="844" cy="27355"/>
              </a:xfrm>
              <a:prstGeom prst="line">
                <a:avLst/>
              </a:prstGeom>
              <a:noFill/>
              <a:ln w="19050">
                <a:solidFill>
                  <a:srgbClr val="000000"/>
                </a:solidFill>
                <a:round/>
                <a:headEnd/>
                <a:tailEnd/>
              </a:ln>
            </p:spPr>
            <p:txBody>
              <a:bodyPr/>
              <a:lstStyle/>
              <a:p>
                <a:endParaRPr lang="en-US"/>
              </a:p>
            </p:txBody>
          </p:sp>
          <p:sp>
            <p:nvSpPr>
              <p:cNvPr id="910" name="Line 66"/>
              <p:cNvSpPr>
                <a:spLocks noChangeShapeType="1"/>
              </p:cNvSpPr>
              <p:nvPr/>
            </p:nvSpPr>
            <p:spPr bwMode="auto">
              <a:xfrm>
                <a:off x="6844048" y="1395956"/>
                <a:ext cx="844" cy="18531"/>
              </a:xfrm>
              <a:prstGeom prst="line">
                <a:avLst/>
              </a:prstGeom>
              <a:noFill/>
              <a:ln w="19050">
                <a:solidFill>
                  <a:srgbClr val="000000"/>
                </a:solidFill>
                <a:round/>
                <a:headEnd/>
                <a:tailEnd/>
              </a:ln>
            </p:spPr>
            <p:txBody>
              <a:bodyPr/>
              <a:lstStyle/>
              <a:p>
                <a:endParaRPr lang="en-US"/>
              </a:p>
            </p:txBody>
          </p:sp>
          <p:sp>
            <p:nvSpPr>
              <p:cNvPr id="911" name="Line 67"/>
              <p:cNvSpPr>
                <a:spLocks noChangeShapeType="1"/>
              </p:cNvSpPr>
              <p:nvPr/>
            </p:nvSpPr>
            <p:spPr bwMode="auto">
              <a:xfrm flipV="1">
                <a:off x="6982442" y="4472953"/>
                <a:ext cx="844" cy="27355"/>
              </a:xfrm>
              <a:prstGeom prst="line">
                <a:avLst/>
              </a:prstGeom>
              <a:noFill/>
              <a:ln w="19050">
                <a:solidFill>
                  <a:srgbClr val="000000"/>
                </a:solidFill>
                <a:round/>
                <a:headEnd/>
                <a:tailEnd/>
              </a:ln>
            </p:spPr>
            <p:txBody>
              <a:bodyPr/>
              <a:lstStyle/>
              <a:p>
                <a:endParaRPr lang="en-US"/>
              </a:p>
            </p:txBody>
          </p:sp>
          <p:sp>
            <p:nvSpPr>
              <p:cNvPr id="912" name="Line 68"/>
              <p:cNvSpPr>
                <a:spLocks noChangeShapeType="1"/>
              </p:cNvSpPr>
              <p:nvPr/>
            </p:nvSpPr>
            <p:spPr bwMode="auto">
              <a:xfrm>
                <a:off x="6982442" y="1395956"/>
                <a:ext cx="844" cy="18531"/>
              </a:xfrm>
              <a:prstGeom prst="line">
                <a:avLst/>
              </a:prstGeom>
              <a:noFill/>
              <a:ln w="19050">
                <a:solidFill>
                  <a:srgbClr val="000000"/>
                </a:solidFill>
                <a:round/>
                <a:headEnd/>
                <a:tailEnd/>
              </a:ln>
            </p:spPr>
            <p:txBody>
              <a:bodyPr/>
              <a:lstStyle/>
              <a:p>
                <a:endParaRPr lang="en-US"/>
              </a:p>
            </p:txBody>
          </p:sp>
          <p:sp>
            <p:nvSpPr>
              <p:cNvPr id="913" name="Line 69"/>
              <p:cNvSpPr>
                <a:spLocks noChangeShapeType="1"/>
              </p:cNvSpPr>
              <p:nvPr/>
            </p:nvSpPr>
            <p:spPr bwMode="auto">
              <a:xfrm flipV="1">
                <a:off x="7077798" y="4472953"/>
                <a:ext cx="844" cy="27355"/>
              </a:xfrm>
              <a:prstGeom prst="line">
                <a:avLst/>
              </a:prstGeom>
              <a:noFill/>
              <a:ln w="19050">
                <a:solidFill>
                  <a:srgbClr val="000000"/>
                </a:solidFill>
                <a:round/>
                <a:headEnd/>
                <a:tailEnd/>
              </a:ln>
            </p:spPr>
            <p:txBody>
              <a:bodyPr/>
              <a:lstStyle/>
              <a:p>
                <a:endParaRPr lang="en-US"/>
              </a:p>
            </p:txBody>
          </p:sp>
          <p:sp>
            <p:nvSpPr>
              <p:cNvPr id="914" name="Line 70"/>
              <p:cNvSpPr>
                <a:spLocks noChangeShapeType="1"/>
              </p:cNvSpPr>
              <p:nvPr/>
            </p:nvSpPr>
            <p:spPr bwMode="auto">
              <a:xfrm>
                <a:off x="7077798" y="1395956"/>
                <a:ext cx="844" cy="18531"/>
              </a:xfrm>
              <a:prstGeom prst="line">
                <a:avLst/>
              </a:prstGeom>
              <a:noFill/>
              <a:ln w="19050">
                <a:solidFill>
                  <a:srgbClr val="000000"/>
                </a:solidFill>
                <a:round/>
                <a:headEnd/>
                <a:tailEnd/>
              </a:ln>
            </p:spPr>
            <p:txBody>
              <a:bodyPr/>
              <a:lstStyle/>
              <a:p>
                <a:endParaRPr lang="en-US"/>
              </a:p>
            </p:txBody>
          </p:sp>
          <p:sp>
            <p:nvSpPr>
              <p:cNvPr id="915" name="Line 71"/>
              <p:cNvSpPr>
                <a:spLocks noChangeShapeType="1"/>
              </p:cNvSpPr>
              <p:nvPr/>
            </p:nvSpPr>
            <p:spPr bwMode="auto">
              <a:xfrm flipV="1">
                <a:off x="7147840" y="4472953"/>
                <a:ext cx="844" cy="27355"/>
              </a:xfrm>
              <a:prstGeom prst="line">
                <a:avLst/>
              </a:prstGeom>
              <a:noFill/>
              <a:ln w="19050">
                <a:solidFill>
                  <a:srgbClr val="000000"/>
                </a:solidFill>
                <a:round/>
                <a:headEnd/>
                <a:tailEnd/>
              </a:ln>
            </p:spPr>
            <p:txBody>
              <a:bodyPr/>
              <a:lstStyle/>
              <a:p>
                <a:endParaRPr lang="en-US"/>
              </a:p>
            </p:txBody>
          </p:sp>
          <p:sp>
            <p:nvSpPr>
              <p:cNvPr id="916" name="Line 72"/>
              <p:cNvSpPr>
                <a:spLocks noChangeShapeType="1"/>
              </p:cNvSpPr>
              <p:nvPr/>
            </p:nvSpPr>
            <p:spPr bwMode="auto">
              <a:xfrm>
                <a:off x="7147840" y="1395956"/>
                <a:ext cx="844" cy="18531"/>
              </a:xfrm>
              <a:prstGeom prst="line">
                <a:avLst/>
              </a:prstGeom>
              <a:noFill/>
              <a:ln w="19050">
                <a:solidFill>
                  <a:srgbClr val="000000"/>
                </a:solidFill>
                <a:round/>
                <a:headEnd/>
                <a:tailEnd/>
              </a:ln>
            </p:spPr>
            <p:txBody>
              <a:bodyPr/>
              <a:lstStyle/>
              <a:p>
                <a:endParaRPr lang="en-US"/>
              </a:p>
            </p:txBody>
          </p:sp>
          <p:sp>
            <p:nvSpPr>
              <p:cNvPr id="917" name="Line 73"/>
              <p:cNvSpPr>
                <a:spLocks noChangeShapeType="1"/>
              </p:cNvSpPr>
              <p:nvPr/>
            </p:nvSpPr>
            <p:spPr bwMode="auto">
              <a:xfrm flipV="1">
                <a:off x="7208598" y="4472953"/>
                <a:ext cx="844" cy="27355"/>
              </a:xfrm>
              <a:prstGeom prst="line">
                <a:avLst/>
              </a:prstGeom>
              <a:noFill/>
              <a:ln w="19050">
                <a:solidFill>
                  <a:srgbClr val="000000"/>
                </a:solidFill>
                <a:round/>
                <a:headEnd/>
                <a:tailEnd/>
              </a:ln>
            </p:spPr>
            <p:txBody>
              <a:bodyPr/>
              <a:lstStyle/>
              <a:p>
                <a:endParaRPr lang="en-US"/>
              </a:p>
            </p:txBody>
          </p:sp>
          <p:sp>
            <p:nvSpPr>
              <p:cNvPr id="918" name="Line 74"/>
              <p:cNvSpPr>
                <a:spLocks noChangeShapeType="1"/>
              </p:cNvSpPr>
              <p:nvPr/>
            </p:nvSpPr>
            <p:spPr bwMode="auto">
              <a:xfrm>
                <a:off x="7208598" y="1395956"/>
                <a:ext cx="844" cy="18531"/>
              </a:xfrm>
              <a:prstGeom prst="line">
                <a:avLst/>
              </a:prstGeom>
              <a:noFill/>
              <a:ln w="19050">
                <a:solidFill>
                  <a:srgbClr val="000000"/>
                </a:solidFill>
                <a:round/>
                <a:headEnd/>
                <a:tailEnd/>
              </a:ln>
            </p:spPr>
            <p:txBody>
              <a:bodyPr/>
              <a:lstStyle/>
              <a:p>
                <a:endParaRPr lang="en-US"/>
              </a:p>
            </p:txBody>
          </p:sp>
          <p:sp>
            <p:nvSpPr>
              <p:cNvPr id="919" name="Line 75"/>
              <p:cNvSpPr>
                <a:spLocks noChangeShapeType="1"/>
              </p:cNvSpPr>
              <p:nvPr/>
            </p:nvSpPr>
            <p:spPr bwMode="auto">
              <a:xfrm flipV="1">
                <a:off x="7260074" y="4472953"/>
                <a:ext cx="844" cy="27355"/>
              </a:xfrm>
              <a:prstGeom prst="line">
                <a:avLst/>
              </a:prstGeom>
              <a:noFill/>
              <a:ln w="19050">
                <a:solidFill>
                  <a:srgbClr val="000000"/>
                </a:solidFill>
                <a:round/>
                <a:headEnd/>
                <a:tailEnd/>
              </a:ln>
            </p:spPr>
            <p:txBody>
              <a:bodyPr/>
              <a:lstStyle/>
              <a:p>
                <a:endParaRPr lang="en-US"/>
              </a:p>
            </p:txBody>
          </p:sp>
          <p:sp>
            <p:nvSpPr>
              <p:cNvPr id="920" name="Line 76"/>
              <p:cNvSpPr>
                <a:spLocks noChangeShapeType="1"/>
              </p:cNvSpPr>
              <p:nvPr/>
            </p:nvSpPr>
            <p:spPr bwMode="auto">
              <a:xfrm>
                <a:off x="7260074" y="1395956"/>
                <a:ext cx="844" cy="18531"/>
              </a:xfrm>
              <a:prstGeom prst="line">
                <a:avLst/>
              </a:prstGeom>
              <a:noFill/>
              <a:ln w="19050">
                <a:solidFill>
                  <a:srgbClr val="000000"/>
                </a:solidFill>
                <a:round/>
                <a:headEnd/>
                <a:tailEnd/>
              </a:ln>
            </p:spPr>
            <p:txBody>
              <a:bodyPr/>
              <a:lstStyle/>
              <a:p>
                <a:endParaRPr lang="en-US"/>
              </a:p>
            </p:txBody>
          </p:sp>
          <p:sp>
            <p:nvSpPr>
              <p:cNvPr id="921" name="Line 77"/>
              <p:cNvSpPr>
                <a:spLocks noChangeShapeType="1"/>
              </p:cNvSpPr>
              <p:nvPr/>
            </p:nvSpPr>
            <p:spPr bwMode="auto">
              <a:xfrm flipV="1">
                <a:off x="7312393" y="4472953"/>
                <a:ext cx="844" cy="27355"/>
              </a:xfrm>
              <a:prstGeom prst="line">
                <a:avLst/>
              </a:prstGeom>
              <a:noFill/>
              <a:ln w="19050">
                <a:solidFill>
                  <a:srgbClr val="000000"/>
                </a:solidFill>
                <a:round/>
                <a:headEnd/>
                <a:tailEnd/>
              </a:ln>
            </p:spPr>
            <p:txBody>
              <a:bodyPr/>
              <a:lstStyle/>
              <a:p>
                <a:endParaRPr lang="en-US"/>
              </a:p>
            </p:txBody>
          </p:sp>
          <p:sp>
            <p:nvSpPr>
              <p:cNvPr id="922" name="Line 78"/>
              <p:cNvSpPr>
                <a:spLocks noChangeShapeType="1"/>
              </p:cNvSpPr>
              <p:nvPr/>
            </p:nvSpPr>
            <p:spPr bwMode="auto">
              <a:xfrm>
                <a:off x="7312393" y="1395956"/>
                <a:ext cx="844" cy="18531"/>
              </a:xfrm>
              <a:prstGeom prst="line">
                <a:avLst/>
              </a:prstGeom>
              <a:noFill/>
              <a:ln w="19050">
                <a:solidFill>
                  <a:srgbClr val="000000"/>
                </a:solidFill>
                <a:round/>
                <a:headEnd/>
                <a:tailEnd/>
              </a:ln>
            </p:spPr>
            <p:txBody>
              <a:bodyPr/>
              <a:lstStyle/>
              <a:p>
                <a:endParaRPr lang="en-US"/>
              </a:p>
            </p:txBody>
          </p:sp>
          <p:sp>
            <p:nvSpPr>
              <p:cNvPr id="923" name="Line 79"/>
              <p:cNvSpPr>
                <a:spLocks noChangeShapeType="1"/>
              </p:cNvSpPr>
              <p:nvPr/>
            </p:nvSpPr>
            <p:spPr bwMode="auto">
              <a:xfrm flipV="1">
                <a:off x="7346992" y="4472953"/>
                <a:ext cx="844" cy="27355"/>
              </a:xfrm>
              <a:prstGeom prst="line">
                <a:avLst/>
              </a:prstGeom>
              <a:noFill/>
              <a:ln w="19050">
                <a:solidFill>
                  <a:srgbClr val="000000"/>
                </a:solidFill>
                <a:round/>
                <a:headEnd/>
                <a:tailEnd/>
              </a:ln>
            </p:spPr>
            <p:txBody>
              <a:bodyPr/>
              <a:lstStyle/>
              <a:p>
                <a:endParaRPr lang="en-US"/>
              </a:p>
            </p:txBody>
          </p:sp>
          <p:sp>
            <p:nvSpPr>
              <p:cNvPr id="924" name="Line 80"/>
              <p:cNvSpPr>
                <a:spLocks noChangeShapeType="1"/>
              </p:cNvSpPr>
              <p:nvPr/>
            </p:nvSpPr>
            <p:spPr bwMode="auto">
              <a:xfrm>
                <a:off x="7346992" y="1395956"/>
                <a:ext cx="844" cy="18531"/>
              </a:xfrm>
              <a:prstGeom prst="line">
                <a:avLst/>
              </a:prstGeom>
              <a:noFill/>
              <a:ln w="19050">
                <a:solidFill>
                  <a:srgbClr val="000000"/>
                </a:solidFill>
                <a:round/>
                <a:headEnd/>
                <a:tailEnd/>
              </a:ln>
            </p:spPr>
            <p:txBody>
              <a:bodyPr/>
              <a:lstStyle/>
              <a:p>
                <a:endParaRPr lang="en-US"/>
              </a:p>
            </p:txBody>
          </p:sp>
          <p:sp>
            <p:nvSpPr>
              <p:cNvPr id="925" name="Line 81"/>
              <p:cNvSpPr>
                <a:spLocks noChangeShapeType="1"/>
              </p:cNvSpPr>
              <p:nvPr/>
            </p:nvSpPr>
            <p:spPr bwMode="auto">
              <a:xfrm flipV="1">
                <a:off x="7381590" y="4472953"/>
                <a:ext cx="844" cy="27355"/>
              </a:xfrm>
              <a:prstGeom prst="line">
                <a:avLst/>
              </a:prstGeom>
              <a:noFill/>
              <a:ln w="19050">
                <a:solidFill>
                  <a:srgbClr val="000000"/>
                </a:solidFill>
                <a:round/>
                <a:headEnd/>
                <a:tailEnd/>
              </a:ln>
            </p:spPr>
            <p:txBody>
              <a:bodyPr/>
              <a:lstStyle/>
              <a:p>
                <a:endParaRPr lang="en-US"/>
              </a:p>
            </p:txBody>
          </p:sp>
          <p:sp>
            <p:nvSpPr>
              <p:cNvPr id="926" name="Line 82"/>
              <p:cNvSpPr>
                <a:spLocks noChangeShapeType="1"/>
              </p:cNvSpPr>
              <p:nvPr/>
            </p:nvSpPr>
            <p:spPr bwMode="auto">
              <a:xfrm>
                <a:off x="7381590" y="1395956"/>
                <a:ext cx="844" cy="18531"/>
              </a:xfrm>
              <a:prstGeom prst="line">
                <a:avLst/>
              </a:prstGeom>
              <a:noFill/>
              <a:ln w="19050">
                <a:solidFill>
                  <a:srgbClr val="000000"/>
                </a:solidFill>
                <a:round/>
                <a:headEnd/>
                <a:tailEnd/>
              </a:ln>
            </p:spPr>
            <p:txBody>
              <a:bodyPr/>
              <a:lstStyle/>
              <a:p>
                <a:endParaRPr lang="en-US"/>
              </a:p>
            </p:txBody>
          </p:sp>
          <p:sp>
            <p:nvSpPr>
              <p:cNvPr id="927" name="Line 83"/>
              <p:cNvSpPr>
                <a:spLocks noChangeShapeType="1"/>
              </p:cNvSpPr>
              <p:nvPr/>
            </p:nvSpPr>
            <p:spPr bwMode="auto">
              <a:xfrm flipV="1">
                <a:off x="7381590" y="4454422"/>
                <a:ext cx="844" cy="45886"/>
              </a:xfrm>
              <a:prstGeom prst="line">
                <a:avLst/>
              </a:prstGeom>
              <a:noFill/>
              <a:ln w="19050">
                <a:solidFill>
                  <a:srgbClr val="000000"/>
                </a:solidFill>
                <a:round/>
                <a:headEnd/>
                <a:tailEnd/>
              </a:ln>
            </p:spPr>
            <p:txBody>
              <a:bodyPr/>
              <a:lstStyle/>
              <a:p>
                <a:endParaRPr lang="en-US"/>
              </a:p>
            </p:txBody>
          </p:sp>
          <p:sp>
            <p:nvSpPr>
              <p:cNvPr id="928" name="Line 84"/>
              <p:cNvSpPr>
                <a:spLocks noChangeShapeType="1"/>
              </p:cNvSpPr>
              <p:nvPr/>
            </p:nvSpPr>
            <p:spPr bwMode="auto">
              <a:xfrm>
                <a:off x="7381590" y="1395956"/>
                <a:ext cx="844" cy="36179"/>
              </a:xfrm>
              <a:prstGeom prst="line">
                <a:avLst/>
              </a:prstGeom>
              <a:noFill/>
              <a:ln w="19050">
                <a:solidFill>
                  <a:srgbClr val="000000"/>
                </a:solidFill>
                <a:round/>
                <a:headEnd/>
                <a:tailEnd/>
              </a:ln>
            </p:spPr>
            <p:txBody>
              <a:bodyPr/>
              <a:lstStyle/>
              <a:p>
                <a:endParaRPr lang="en-US"/>
              </a:p>
            </p:txBody>
          </p:sp>
          <p:sp>
            <p:nvSpPr>
              <p:cNvPr id="929" name="Line 87"/>
              <p:cNvSpPr>
                <a:spLocks noChangeShapeType="1"/>
              </p:cNvSpPr>
              <p:nvPr/>
            </p:nvSpPr>
            <p:spPr bwMode="auto">
              <a:xfrm flipV="1">
                <a:off x="7616185" y="4472953"/>
                <a:ext cx="844" cy="27355"/>
              </a:xfrm>
              <a:prstGeom prst="line">
                <a:avLst/>
              </a:prstGeom>
              <a:noFill/>
              <a:ln w="19050">
                <a:solidFill>
                  <a:srgbClr val="000000"/>
                </a:solidFill>
                <a:round/>
                <a:headEnd/>
                <a:tailEnd/>
              </a:ln>
            </p:spPr>
            <p:txBody>
              <a:bodyPr/>
              <a:lstStyle/>
              <a:p>
                <a:endParaRPr lang="en-US"/>
              </a:p>
            </p:txBody>
          </p:sp>
          <p:sp>
            <p:nvSpPr>
              <p:cNvPr id="930" name="Line 88"/>
              <p:cNvSpPr>
                <a:spLocks noChangeShapeType="1"/>
              </p:cNvSpPr>
              <p:nvPr/>
            </p:nvSpPr>
            <p:spPr bwMode="auto">
              <a:xfrm>
                <a:off x="7616185" y="1395956"/>
                <a:ext cx="844" cy="18531"/>
              </a:xfrm>
              <a:prstGeom prst="line">
                <a:avLst/>
              </a:prstGeom>
              <a:noFill/>
              <a:ln w="19050">
                <a:solidFill>
                  <a:srgbClr val="000000"/>
                </a:solidFill>
                <a:round/>
                <a:headEnd/>
                <a:tailEnd/>
              </a:ln>
            </p:spPr>
            <p:txBody>
              <a:bodyPr/>
              <a:lstStyle/>
              <a:p>
                <a:endParaRPr lang="en-US"/>
              </a:p>
            </p:txBody>
          </p:sp>
          <p:sp>
            <p:nvSpPr>
              <p:cNvPr id="931" name="Line 89"/>
              <p:cNvSpPr>
                <a:spLocks noChangeShapeType="1"/>
              </p:cNvSpPr>
              <p:nvPr/>
            </p:nvSpPr>
            <p:spPr bwMode="auto">
              <a:xfrm flipV="1">
                <a:off x="7755423" y="4472953"/>
                <a:ext cx="844" cy="27355"/>
              </a:xfrm>
              <a:prstGeom prst="line">
                <a:avLst/>
              </a:prstGeom>
              <a:noFill/>
              <a:ln w="19050">
                <a:solidFill>
                  <a:srgbClr val="000000"/>
                </a:solidFill>
                <a:round/>
                <a:headEnd/>
                <a:tailEnd/>
              </a:ln>
            </p:spPr>
            <p:txBody>
              <a:bodyPr/>
              <a:lstStyle/>
              <a:p>
                <a:endParaRPr lang="en-US"/>
              </a:p>
            </p:txBody>
          </p:sp>
          <p:sp>
            <p:nvSpPr>
              <p:cNvPr id="932" name="Line 90"/>
              <p:cNvSpPr>
                <a:spLocks noChangeShapeType="1"/>
              </p:cNvSpPr>
              <p:nvPr/>
            </p:nvSpPr>
            <p:spPr bwMode="auto">
              <a:xfrm>
                <a:off x="7755423" y="1395956"/>
                <a:ext cx="844" cy="18531"/>
              </a:xfrm>
              <a:prstGeom prst="line">
                <a:avLst/>
              </a:prstGeom>
              <a:noFill/>
              <a:ln w="19050">
                <a:solidFill>
                  <a:srgbClr val="000000"/>
                </a:solidFill>
                <a:round/>
                <a:headEnd/>
                <a:tailEnd/>
              </a:ln>
            </p:spPr>
            <p:txBody>
              <a:bodyPr/>
              <a:lstStyle/>
              <a:p>
                <a:endParaRPr lang="en-US"/>
              </a:p>
            </p:txBody>
          </p:sp>
          <p:sp>
            <p:nvSpPr>
              <p:cNvPr id="933" name="Line 91"/>
              <p:cNvSpPr>
                <a:spLocks noChangeShapeType="1"/>
              </p:cNvSpPr>
              <p:nvPr/>
            </p:nvSpPr>
            <p:spPr bwMode="auto">
              <a:xfrm flipV="1">
                <a:off x="7850780" y="4472953"/>
                <a:ext cx="844" cy="27355"/>
              </a:xfrm>
              <a:prstGeom prst="line">
                <a:avLst/>
              </a:prstGeom>
              <a:noFill/>
              <a:ln w="19050">
                <a:solidFill>
                  <a:srgbClr val="000000"/>
                </a:solidFill>
                <a:round/>
                <a:headEnd/>
                <a:tailEnd/>
              </a:ln>
            </p:spPr>
            <p:txBody>
              <a:bodyPr/>
              <a:lstStyle/>
              <a:p>
                <a:endParaRPr lang="en-US"/>
              </a:p>
            </p:txBody>
          </p:sp>
          <p:sp>
            <p:nvSpPr>
              <p:cNvPr id="934" name="Line 92"/>
              <p:cNvSpPr>
                <a:spLocks noChangeShapeType="1"/>
              </p:cNvSpPr>
              <p:nvPr/>
            </p:nvSpPr>
            <p:spPr bwMode="auto">
              <a:xfrm>
                <a:off x="7850780" y="1395956"/>
                <a:ext cx="844" cy="18531"/>
              </a:xfrm>
              <a:prstGeom prst="line">
                <a:avLst/>
              </a:prstGeom>
              <a:noFill/>
              <a:ln w="19050">
                <a:solidFill>
                  <a:srgbClr val="000000"/>
                </a:solidFill>
                <a:round/>
                <a:headEnd/>
                <a:tailEnd/>
              </a:ln>
            </p:spPr>
            <p:txBody>
              <a:bodyPr/>
              <a:lstStyle/>
              <a:p>
                <a:endParaRPr lang="en-US"/>
              </a:p>
            </p:txBody>
          </p:sp>
          <p:sp>
            <p:nvSpPr>
              <p:cNvPr id="935" name="Line 93"/>
              <p:cNvSpPr>
                <a:spLocks noChangeShapeType="1"/>
              </p:cNvSpPr>
              <p:nvPr/>
            </p:nvSpPr>
            <p:spPr bwMode="auto">
              <a:xfrm flipV="1">
                <a:off x="7919977" y="4472953"/>
                <a:ext cx="844" cy="27355"/>
              </a:xfrm>
              <a:prstGeom prst="line">
                <a:avLst/>
              </a:prstGeom>
              <a:noFill/>
              <a:ln w="19050">
                <a:solidFill>
                  <a:srgbClr val="000000"/>
                </a:solidFill>
                <a:round/>
                <a:headEnd/>
                <a:tailEnd/>
              </a:ln>
            </p:spPr>
            <p:txBody>
              <a:bodyPr/>
              <a:lstStyle/>
              <a:p>
                <a:endParaRPr lang="en-US"/>
              </a:p>
            </p:txBody>
          </p:sp>
          <p:sp>
            <p:nvSpPr>
              <p:cNvPr id="936" name="Line 94"/>
              <p:cNvSpPr>
                <a:spLocks noChangeShapeType="1"/>
              </p:cNvSpPr>
              <p:nvPr/>
            </p:nvSpPr>
            <p:spPr bwMode="auto">
              <a:xfrm>
                <a:off x="7919977" y="1395956"/>
                <a:ext cx="844" cy="18531"/>
              </a:xfrm>
              <a:prstGeom prst="line">
                <a:avLst/>
              </a:prstGeom>
              <a:noFill/>
              <a:ln w="19050">
                <a:solidFill>
                  <a:srgbClr val="000000"/>
                </a:solidFill>
                <a:round/>
                <a:headEnd/>
                <a:tailEnd/>
              </a:ln>
            </p:spPr>
            <p:txBody>
              <a:bodyPr/>
              <a:lstStyle/>
              <a:p>
                <a:endParaRPr lang="en-US"/>
              </a:p>
            </p:txBody>
          </p:sp>
          <p:sp>
            <p:nvSpPr>
              <p:cNvPr id="937" name="Line 95"/>
              <p:cNvSpPr>
                <a:spLocks noChangeShapeType="1"/>
              </p:cNvSpPr>
              <p:nvPr/>
            </p:nvSpPr>
            <p:spPr bwMode="auto">
              <a:xfrm flipV="1">
                <a:off x="7980736" y="4472953"/>
                <a:ext cx="844" cy="27355"/>
              </a:xfrm>
              <a:prstGeom prst="line">
                <a:avLst/>
              </a:prstGeom>
              <a:noFill/>
              <a:ln w="19050">
                <a:solidFill>
                  <a:srgbClr val="000000"/>
                </a:solidFill>
                <a:round/>
                <a:headEnd/>
                <a:tailEnd/>
              </a:ln>
            </p:spPr>
            <p:txBody>
              <a:bodyPr/>
              <a:lstStyle/>
              <a:p>
                <a:endParaRPr lang="en-US"/>
              </a:p>
            </p:txBody>
          </p:sp>
          <p:sp>
            <p:nvSpPr>
              <p:cNvPr id="938" name="Line 96"/>
              <p:cNvSpPr>
                <a:spLocks noChangeShapeType="1"/>
              </p:cNvSpPr>
              <p:nvPr/>
            </p:nvSpPr>
            <p:spPr bwMode="auto">
              <a:xfrm>
                <a:off x="7980736" y="1395956"/>
                <a:ext cx="844" cy="18531"/>
              </a:xfrm>
              <a:prstGeom prst="line">
                <a:avLst/>
              </a:prstGeom>
              <a:noFill/>
              <a:ln w="19050">
                <a:solidFill>
                  <a:srgbClr val="000000"/>
                </a:solidFill>
                <a:round/>
                <a:headEnd/>
                <a:tailEnd/>
              </a:ln>
            </p:spPr>
            <p:txBody>
              <a:bodyPr/>
              <a:lstStyle/>
              <a:p>
                <a:endParaRPr lang="en-US"/>
              </a:p>
            </p:txBody>
          </p:sp>
          <p:sp>
            <p:nvSpPr>
              <p:cNvPr id="939" name="Line 97"/>
              <p:cNvSpPr>
                <a:spLocks noChangeShapeType="1"/>
              </p:cNvSpPr>
              <p:nvPr/>
            </p:nvSpPr>
            <p:spPr bwMode="auto">
              <a:xfrm flipV="1">
                <a:off x="8033055" y="4472953"/>
                <a:ext cx="844" cy="27355"/>
              </a:xfrm>
              <a:prstGeom prst="line">
                <a:avLst/>
              </a:prstGeom>
              <a:noFill/>
              <a:ln w="19050">
                <a:solidFill>
                  <a:srgbClr val="000000"/>
                </a:solidFill>
                <a:round/>
                <a:headEnd/>
                <a:tailEnd/>
              </a:ln>
            </p:spPr>
            <p:txBody>
              <a:bodyPr/>
              <a:lstStyle/>
              <a:p>
                <a:endParaRPr lang="en-US"/>
              </a:p>
            </p:txBody>
          </p:sp>
          <p:sp>
            <p:nvSpPr>
              <p:cNvPr id="940" name="Line 98"/>
              <p:cNvSpPr>
                <a:spLocks noChangeShapeType="1"/>
              </p:cNvSpPr>
              <p:nvPr/>
            </p:nvSpPr>
            <p:spPr bwMode="auto">
              <a:xfrm>
                <a:off x="8033055" y="1395956"/>
                <a:ext cx="844" cy="18531"/>
              </a:xfrm>
              <a:prstGeom prst="line">
                <a:avLst/>
              </a:prstGeom>
              <a:noFill/>
              <a:ln w="19050">
                <a:solidFill>
                  <a:srgbClr val="000000"/>
                </a:solidFill>
                <a:round/>
                <a:headEnd/>
                <a:tailEnd/>
              </a:ln>
            </p:spPr>
            <p:txBody>
              <a:bodyPr/>
              <a:lstStyle/>
              <a:p>
                <a:endParaRPr lang="en-US"/>
              </a:p>
            </p:txBody>
          </p:sp>
          <p:sp>
            <p:nvSpPr>
              <p:cNvPr id="941" name="Line 99"/>
              <p:cNvSpPr>
                <a:spLocks noChangeShapeType="1"/>
              </p:cNvSpPr>
              <p:nvPr/>
            </p:nvSpPr>
            <p:spPr bwMode="auto">
              <a:xfrm flipV="1">
                <a:off x="8085375" y="4472953"/>
                <a:ext cx="844" cy="27355"/>
              </a:xfrm>
              <a:prstGeom prst="line">
                <a:avLst/>
              </a:prstGeom>
              <a:noFill/>
              <a:ln w="19050">
                <a:solidFill>
                  <a:srgbClr val="000000"/>
                </a:solidFill>
                <a:round/>
                <a:headEnd/>
                <a:tailEnd/>
              </a:ln>
            </p:spPr>
            <p:txBody>
              <a:bodyPr/>
              <a:lstStyle/>
              <a:p>
                <a:endParaRPr lang="en-US"/>
              </a:p>
            </p:txBody>
          </p:sp>
          <p:sp>
            <p:nvSpPr>
              <p:cNvPr id="942" name="Line 100"/>
              <p:cNvSpPr>
                <a:spLocks noChangeShapeType="1"/>
              </p:cNvSpPr>
              <p:nvPr/>
            </p:nvSpPr>
            <p:spPr bwMode="auto">
              <a:xfrm>
                <a:off x="8085375" y="1395956"/>
                <a:ext cx="844" cy="18531"/>
              </a:xfrm>
              <a:prstGeom prst="line">
                <a:avLst/>
              </a:prstGeom>
              <a:noFill/>
              <a:ln w="19050">
                <a:solidFill>
                  <a:srgbClr val="000000"/>
                </a:solidFill>
                <a:round/>
                <a:headEnd/>
                <a:tailEnd/>
              </a:ln>
            </p:spPr>
            <p:txBody>
              <a:bodyPr/>
              <a:lstStyle/>
              <a:p>
                <a:endParaRPr lang="en-US"/>
              </a:p>
            </p:txBody>
          </p:sp>
          <p:sp>
            <p:nvSpPr>
              <p:cNvPr id="943" name="Line 101"/>
              <p:cNvSpPr>
                <a:spLocks noChangeShapeType="1"/>
              </p:cNvSpPr>
              <p:nvPr/>
            </p:nvSpPr>
            <p:spPr bwMode="auto">
              <a:xfrm flipV="1">
                <a:off x="8119974" y="4472953"/>
                <a:ext cx="844" cy="27355"/>
              </a:xfrm>
              <a:prstGeom prst="line">
                <a:avLst/>
              </a:prstGeom>
              <a:noFill/>
              <a:ln w="19050">
                <a:solidFill>
                  <a:srgbClr val="000000"/>
                </a:solidFill>
                <a:round/>
                <a:headEnd/>
                <a:tailEnd/>
              </a:ln>
            </p:spPr>
            <p:txBody>
              <a:bodyPr/>
              <a:lstStyle/>
              <a:p>
                <a:endParaRPr lang="en-US"/>
              </a:p>
            </p:txBody>
          </p:sp>
          <p:sp>
            <p:nvSpPr>
              <p:cNvPr id="944" name="Line 102"/>
              <p:cNvSpPr>
                <a:spLocks noChangeShapeType="1"/>
              </p:cNvSpPr>
              <p:nvPr/>
            </p:nvSpPr>
            <p:spPr bwMode="auto">
              <a:xfrm>
                <a:off x="8119974" y="1395956"/>
                <a:ext cx="844" cy="18531"/>
              </a:xfrm>
              <a:prstGeom prst="line">
                <a:avLst/>
              </a:prstGeom>
              <a:noFill/>
              <a:ln w="19050">
                <a:solidFill>
                  <a:srgbClr val="000000"/>
                </a:solidFill>
                <a:round/>
                <a:headEnd/>
                <a:tailEnd/>
              </a:ln>
            </p:spPr>
            <p:txBody>
              <a:bodyPr/>
              <a:lstStyle/>
              <a:p>
                <a:endParaRPr lang="en-US"/>
              </a:p>
            </p:txBody>
          </p:sp>
          <p:sp>
            <p:nvSpPr>
              <p:cNvPr id="945" name="Line 103"/>
              <p:cNvSpPr>
                <a:spLocks noChangeShapeType="1"/>
              </p:cNvSpPr>
              <p:nvPr/>
            </p:nvSpPr>
            <p:spPr bwMode="auto">
              <a:xfrm flipV="1">
                <a:off x="8154572" y="4472953"/>
                <a:ext cx="844" cy="27355"/>
              </a:xfrm>
              <a:prstGeom prst="line">
                <a:avLst/>
              </a:prstGeom>
              <a:noFill/>
              <a:ln w="19050">
                <a:solidFill>
                  <a:srgbClr val="000000"/>
                </a:solidFill>
                <a:round/>
                <a:headEnd/>
                <a:tailEnd/>
              </a:ln>
            </p:spPr>
            <p:txBody>
              <a:bodyPr/>
              <a:lstStyle/>
              <a:p>
                <a:endParaRPr lang="en-US"/>
              </a:p>
            </p:txBody>
          </p:sp>
          <p:sp>
            <p:nvSpPr>
              <p:cNvPr id="946" name="Line 104"/>
              <p:cNvSpPr>
                <a:spLocks noChangeShapeType="1"/>
              </p:cNvSpPr>
              <p:nvPr/>
            </p:nvSpPr>
            <p:spPr bwMode="auto">
              <a:xfrm>
                <a:off x="8154572" y="1395956"/>
                <a:ext cx="844" cy="18531"/>
              </a:xfrm>
              <a:prstGeom prst="line">
                <a:avLst/>
              </a:prstGeom>
              <a:noFill/>
              <a:ln w="19050">
                <a:solidFill>
                  <a:srgbClr val="000000"/>
                </a:solidFill>
                <a:round/>
                <a:headEnd/>
                <a:tailEnd/>
              </a:ln>
            </p:spPr>
            <p:txBody>
              <a:bodyPr/>
              <a:lstStyle/>
              <a:p>
                <a:endParaRPr lang="en-US"/>
              </a:p>
            </p:txBody>
          </p:sp>
          <p:sp>
            <p:nvSpPr>
              <p:cNvPr id="947" name="Line 105"/>
              <p:cNvSpPr>
                <a:spLocks noChangeShapeType="1"/>
              </p:cNvSpPr>
              <p:nvPr/>
            </p:nvSpPr>
            <p:spPr bwMode="auto">
              <a:xfrm flipV="1">
                <a:off x="8154572" y="4454422"/>
                <a:ext cx="844" cy="45886"/>
              </a:xfrm>
              <a:prstGeom prst="line">
                <a:avLst/>
              </a:prstGeom>
              <a:noFill/>
              <a:ln w="19050">
                <a:solidFill>
                  <a:srgbClr val="000000"/>
                </a:solidFill>
                <a:round/>
                <a:headEnd/>
                <a:tailEnd/>
              </a:ln>
            </p:spPr>
            <p:txBody>
              <a:bodyPr/>
              <a:lstStyle/>
              <a:p>
                <a:endParaRPr lang="en-US"/>
              </a:p>
            </p:txBody>
          </p:sp>
          <p:sp>
            <p:nvSpPr>
              <p:cNvPr id="948" name="Line 106"/>
              <p:cNvSpPr>
                <a:spLocks noChangeShapeType="1"/>
              </p:cNvSpPr>
              <p:nvPr/>
            </p:nvSpPr>
            <p:spPr bwMode="auto">
              <a:xfrm>
                <a:off x="8154572" y="1395956"/>
                <a:ext cx="844" cy="36179"/>
              </a:xfrm>
              <a:prstGeom prst="line">
                <a:avLst/>
              </a:prstGeom>
              <a:noFill/>
              <a:ln w="19050">
                <a:solidFill>
                  <a:srgbClr val="000000"/>
                </a:solidFill>
                <a:round/>
                <a:headEnd/>
                <a:tailEnd/>
              </a:ln>
            </p:spPr>
            <p:txBody>
              <a:bodyPr/>
              <a:lstStyle/>
              <a:p>
                <a:endParaRPr lang="en-US"/>
              </a:p>
            </p:txBody>
          </p:sp>
          <p:sp>
            <p:nvSpPr>
              <p:cNvPr id="949" name="Line 109"/>
              <p:cNvSpPr>
                <a:spLocks noChangeShapeType="1"/>
              </p:cNvSpPr>
              <p:nvPr/>
            </p:nvSpPr>
            <p:spPr bwMode="auto">
              <a:xfrm flipV="1">
                <a:off x="8389167" y="4472953"/>
                <a:ext cx="844" cy="27355"/>
              </a:xfrm>
              <a:prstGeom prst="line">
                <a:avLst/>
              </a:prstGeom>
              <a:noFill/>
              <a:ln w="19050">
                <a:solidFill>
                  <a:srgbClr val="000000"/>
                </a:solidFill>
                <a:round/>
                <a:headEnd/>
                <a:tailEnd/>
              </a:ln>
            </p:spPr>
            <p:txBody>
              <a:bodyPr/>
              <a:lstStyle/>
              <a:p>
                <a:endParaRPr lang="en-US"/>
              </a:p>
            </p:txBody>
          </p:sp>
          <p:sp>
            <p:nvSpPr>
              <p:cNvPr id="950" name="Line 110"/>
              <p:cNvSpPr>
                <a:spLocks noChangeShapeType="1"/>
              </p:cNvSpPr>
              <p:nvPr/>
            </p:nvSpPr>
            <p:spPr bwMode="auto">
              <a:xfrm>
                <a:off x="8389167" y="1395956"/>
                <a:ext cx="844" cy="18531"/>
              </a:xfrm>
              <a:prstGeom prst="line">
                <a:avLst/>
              </a:prstGeom>
              <a:noFill/>
              <a:ln w="19050">
                <a:solidFill>
                  <a:srgbClr val="000000"/>
                </a:solidFill>
                <a:round/>
                <a:headEnd/>
                <a:tailEnd/>
              </a:ln>
            </p:spPr>
            <p:txBody>
              <a:bodyPr/>
              <a:lstStyle/>
              <a:p>
                <a:endParaRPr lang="en-US"/>
              </a:p>
            </p:txBody>
          </p:sp>
          <p:sp>
            <p:nvSpPr>
              <p:cNvPr id="951" name="Line 111"/>
              <p:cNvSpPr>
                <a:spLocks noChangeShapeType="1"/>
              </p:cNvSpPr>
              <p:nvPr/>
            </p:nvSpPr>
            <p:spPr bwMode="auto">
              <a:xfrm flipV="1">
                <a:off x="8527561" y="4472953"/>
                <a:ext cx="844" cy="27355"/>
              </a:xfrm>
              <a:prstGeom prst="line">
                <a:avLst/>
              </a:prstGeom>
              <a:noFill/>
              <a:ln w="19050">
                <a:solidFill>
                  <a:srgbClr val="000000"/>
                </a:solidFill>
                <a:round/>
                <a:headEnd/>
                <a:tailEnd/>
              </a:ln>
            </p:spPr>
            <p:txBody>
              <a:bodyPr/>
              <a:lstStyle/>
              <a:p>
                <a:endParaRPr lang="en-US"/>
              </a:p>
            </p:txBody>
          </p:sp>
          <p:sp>
            <p:nvSpPr>
              <p:cNvPr id="952" name="Line 112"/>
              <p:cNvSpPr>
                <a:spLocks noChangeShapeType="1"/>
              </p:cNvSpPr>
              <p:nvPr/>
            </p:nvSpPr>
            <p:spPr bwMode="auto">
              <a:xfrm>
                <a:off x="8527561" y="1395956"/>
                <a:ext cx="844" cy="18531"/>
              </a:xfrm>
              <a:prstGeom prst="line">
                <a:avLst/>
              </a:prstGeom>
              <a:noFill/>
              <a:ln w="19050">
                <a:solidFill>
                  <a:srgbClr val="000000"/>
                </a:solidFill>
                <a:round/>
                <a:headEnd/>
                <a:tailEnd/>
              </a:ln>
            </p:spPr>
            <p:txBody>
              <a:bodyPr/>
              <a:lstStyle/>
              <a:p>
                <a:endParaRPr lang="en-US"/>
              </a:p>
            </p:txBody>
          </p:sp>
          <p:sp>
            <p:nvSpPr>
              <p:cNvPr id="953" name="Line 113"/>
              <p:cNvSpPr>
                <a:spLocks noChangeShapeType="1"/>
              </p:cNvSpPr>
              <p:nvPr/>
            </p:nvSpPr>
            <p:spPr bwMode="auto">
              <a:xfrm flipV="1">
                <a:off x="8622918" y="4472953"/>
                <a:ext cx="844" cy="27355"/>
              </a:xfrm>
              <a:prstGeom prst="line">
                <a:avLst/>
              </a:prstGeom>
              <a:noFill/>
              <a:ln w="19050">
                <a:solidFill>
                  <a:srgbClr val="000000"/>
                </a:solidFill>
                <a:round/>
                <a:headEnd/>
                <a:tailEnd/>
              </a:ln>
            </p:spPr>
            <p:txBody>
              <a:bodyPr/>
              <a:lstStyle/>
              <a:p>
                <a:endParaRPr lang="en-US"/>
              </a:p>
            </p:txBody>
          </p:sp>
          <p:sp>
            <p:nvSpPr>
              <p:cNvPr id="954" name="Line 114"/>
              <p:cNvSpPr>
                <a:spLocks noChangeShapeType="1"/>
              </p:cNvSpPr>
              <p:nvPr/>
            </p:nvSpPr>
            <p:spPr bwMode="auto">
              <a:xfrm>
                <a:off x="8622918" y="1395956"/>
                <a:ext cx="844" cy="18531"/>
              </a:xfrm>
              <a:prstGeom prst="line">
                <a:avLst/>
              </a:prstGeom>
              <a:noFill/>
              <a:ln w="19050">
                <a:solidFill>
                  <a:srgbClr val="000000"/>
                </a:solidFill>
                <a:round/>
                <a:headEnd/>
                <a:tailEnd/>
              </a:ln>
            </p:spPr>
            <p:txBody>
              <a:bodyPr/>
              <a:lstStyle/>
              <a:p>
                <a:endParaRPr lang="en-US"/>
              </a:p>
            </p:txBody>
          </p:sp>
          <p:sp>
            <p:nvSpPr>
              <p:cNvPr id="955" name="Line 115"/>
              <p:cNvSpPr>
                <a:spLocks noChangeShapeType="1"/>
              </p:cNvSpPr>
              <p:nvPr/>
            </p:nvSpPr>
            <p:spPr bwMode="auto">
              <a:xfrm flipV="1">
                <a:off x="8692959" y="4472953"/>
                <a:ext cx="844" cy="27355"/>
              </a:xfrm>
              <a:prstGeom prst="line">
                <a:avLst/>
              </a:prstGeom>
              <a:noFill/>
              <a:ln w="19050">
                <a:solidFill>
                  <a:srgbClr val="000000"/>
                </a:solidFill>
                <a:round/>
                <a:headEnd/>
                <a:tailEnd/>
              </a:ln>
            </p:spPr>
            <p:txBody>
              <a:bodyPr/>
              <a:lstStyle/>
              <a:p>
                <a:endParaRPr lang="en-US"/>
              </a:p>
            </p:txBody>
          </p:sp>
          <p:sp>
            <p:nvSpPr>
              <p:cNvPr id="956" name="Line 116"/>
              <p:cNvSpPr>
                <a:spLocks noChangeShapeType="1"/>
              </p:cNvSpPr>
              <p:nvPr/>
            </p:nvSpPr>
            <p:spPr bwMode="auto">
              <a:xfrm>
                <a:off x="8692959" y="1395956"/>
                <a:ext cx="844" cy="18531"/>
              </a:xfrm>
              <a:prstGeom prst="line">
                <a:avLst/>
              </a:prstGeom>
              <a:noFill/>
              <a:ln w="19050">
                <a:solidFill>
                  <a:srgbClr val="000000"/>
                </a:solidFill>
                <a:round/>
                <a:headEnd/>
                <a:tailEnd/>
              </a:ln>
            </p:spPr>
            <p:txBody>
              <a:bodyPr/>
              <a:lstStyle/>
              <a:p>
                <a:endParaRPr lang="en-US"/>
              </a:p>
            </p:txBody>
          </p:sp>
          <p:sp>
            <p:nvSpPr>
              <p:cNvPr id="957" name="Line 117"/>
              <p:cNvSpPr>
                <a:spLocks noChangeShapeType="1"/>
              </p:cNvSpPr>
              <p:nvPr/>
            </p:nvSpPr>
            <p:spPr bwMode="auto">
              <a:xfrm flipV="1">
                <a:off x="8753717" y="4472953"/>
                <a:ext cx="844" cy="27355"/>
              </a:xfrm>
              <a:prstGeom prst="line">
                <a:avLst/>
              </a:prstGeom>
              <a:noFill/>
              <a:ln w="19050">
                <a:solidFill>
                  <a:srgbClr val="000000"/>
                </a:solidFill>
                <a:round/>
                <a:headEnd/>
                <a:tailEnd/>
              </a:ln>
            </p:spPr>
            <p:txBody>
              <a:bodyPr/>
              <a:lstStyle/>
              <a:p>
                <a:endParaRPr lang="en-US"/>
              </a:p>
            </p:txBody>
          </p:sp>
          <p:sp>
            <p:nvSpPr>
              <p:cNvPr id="958" name="Line 118"/>
              <p:cNvSpPr>
                <a:spLocks noChangeShapeType="1"/>
              </p:cNvSpPr>
              <p:nvPr/>
            </p:nvSpPr>
            <p:spPr bwMode="auto">
              <a:xfrm>
                <a:off x="8753717" y="1395956"/>
                <a:ext cx="844" cy="18531"/>
              </a:xfrm>
              <a:prstGeom prst="line">
                <a:avLst/>
              </a:prstGeom>
              <a:noFill/>
              <a:ln w="19050">
                <a:solidFill>
                  <a:srgbClr val="000000"/>
                </a:solidFill>
                <a:round/>
                <a:headEnd/>
                <a:tailEnd/>
              </a:ln>
            </p:spPr>
            <p:txBody>
              <a:bodyPr/>
              <a:lstStyle/>
              <a:p>
                <a:endParaRPr lang="en-US"/>
              </a:p>
            </p:txBody>
          </p:sp>
          <p:sp>
            <p:nvSpPr>
              <p:cNvPr id="959" name="Line 119"/>
              <p:cNvSpPr>
                <a:spLocks noChangeShapeType="1"/>
              </p:cNvSpPr>
              <p:nvPr/>
            </p:nvSpPr>
            <p:spPr bwMode="auto">
              <a:xfrm>
                <a:off x="4995136" y="4500307"/>
                <a:ext cx="16877" cy="883"/>
              </a:xfrm>
              <a:prstGeom prst="line">
                <a:avLst/>
              </a:prstGeom>
              <a:noFill/>
              <a:ln w="19050">
                <a:solidFill>
                  <a:srgbClr val="000000"/>
                </a:solidFill>
                <a:round/>
                <a:headEnd/>
                <a:tailEnd/>
              </a:ln>
            </p:spPr>
            <p:txBody>
              <a:bodyPr/>
              <a:lstStyle/>
              <a:p>
                <a:endParaRPr lang="en-US"/>
              </a:p>
            </p:txBody>
          </p:sp>
          <p:sp>
            <p:nvSpPr>
              <p:cNvPr id="960" name="Line 120"/>
              <p:cNvSpPr>
                <a:spLocks noChangeShapeType="1"/>
              </p:cNvSpPr>
              <p:nvPr/>
            </p:nvSpPr>
            <p:spPr bwMode="auto">
              <a:xfrm flipH="1">
                <a:off x="8735996" y="4500307"/>
                <a:ext cx="26160" cy="883"/>
              </a:xfrm>
              <a:prstGeom prst="line">
                <a:avLst/>
              </a:prstGeom>
              <a:noFill/>
              <a:ln w="19050">
                <a:solidFill>
                  <a:srgbClr val="000000"/>
                </a:solidFill>
                <a:round/>
                <a:headEnd/>
                <a:tailEnd/>
              </a:ln>
            </p:spPr>
            <p:txBody>
              <a:bodyPr/>
              <a:lstStyle/>
              <a:p>
                <a:endParaRPr lang="en-US"/>
              </a:p>
            </p:txBody>
          </p:sp>
          <p:sp>
            <p:nvSpPr>
              <p:cNvPr id="961" name="Line 121"/>
              <p:cNvSpPr>
                <a:spLocks noChangeShapeType="1"/>
              </p:cNvSpPr>
              <p:nvPr/>
            </p:nvSpPr>
            <p:spPr bwMode="auto">
              <a:xfrm>
                <a:off x="4995136" y="4500307"/>
                <a:ext cx="34599" cy="883"/>
              </a:xfrm>
              <a:prstGeom prst="line">
                <a:avLst/>
              </a:prstGeom>
              <a:noFill/>
              <a:ln w="19050">
                <a:solidFill>
                  <a:srgbClr val="000000"/>
                </a:solidFill>
                <a:round/>
                <a:headEnd/>
                <a:tailEnd/>
              </a:ln>
            </p:spPr>
            <p:txBody>
              <a:bodyPr/>
              <a:lstStyle/>
              <a:p>
                <a:endParaRPr lang="en-US"/>
              </a:p>
            </p:txBody>
          </p:sp>
          <p:sp>
            <p:nvSpPr>
              <p:cNvPr id="962" name="Line 122"/>
              <p:cNvSpPr>
                <a:spLocks noChangeShapeType="1"/>
              </p:cNvSpPr>
              <p:nvPr/>
            </p:nvSpPr>
            <p:spPr bwMode="auto">
              <a:xfrm flipH="1">
                <a:off x="8718275" y="4500307"/>
                <a:ext cx="43881" cy="883"/>
              </a:xfrm>
              <a:prstGeom prst="line">
                <a:avLst/>
              </a:prstGeom>
              <a:noFill/>
              <a:ln w="19050">
                <a:solidFill>
                  <a:srgbClr val="000000"/>
                </a:solidFill>
                <a:round/>
                <a:headEnd/>
                <a:tailEnd/>
              </a:ln>
            </p:spPr>
            <p:txBody>
              <a:bodyPr/>
              <a:lstStyle/>
              <a:p>
                <a:endParaRPr lang="en-US"/>
              </a:p>
            </p:txBody>
          </p:sp>
          <p:sp>
            <p:nvSpPr>
              <p:cNvPr id="963" name="Line 125"/>
              <p:cNvSpPr>
                <a:spLocks noChangeShapeType="1"/>
              </p:cNvSpPr>
              <p:nvPr/>
            </p:nvSpPr>
            <p:spPr bwMode="auto">
              <a:xfrm>
                <a:off x="4995136" y="4309705"/>
                <a:ext cx="16877" cy="883"/>
              </a:xfrm>
              <a:prstGeom prst="line">
                <a:avLst/>
              </a:prstGeom>
              <a:noFill/>
              <a:ln w="19050">
                <a:solidFill>
                  <a:srgbClr val="000000"/>
                </a:solidFill>
                <a:round/>
                <a:headEnd/>
                <a:tailEnd/>
              </a:ln>
            </p:spPr>
            <p:txBody>
              <a:bodyPr/>
              <a:lstStyle/>
              <a:p>
                <a:endParaRPr lang="en-US"/>
              </a:p>
            </p:txBody>
          </p:sp>
          <p:sp>
            <p:nvSpPr>
              <p:cNvPr id="964" name="Line 126"/>
              <p:cNvSpPr>
                <a:spLocks noChangeShapeType="1"/>
              </p:cNvSpPr>
              <p:nvPr/>
            </p:nvSpPr>
            <p:spPr bwMode="auto">
              <a:xfrm flipH="1">
                <a:off x="8735996" y="4309705"/>
                <a:ext cx="26160" cy="883"/>
              </a:xfrm>
              <a:prstGeom prst="line">
                <a:avLst/>
              </a:prstGeom>
              <a:noFill/>
              <a:ln w="19050">
                <a:solidFill>
                  <a:srgbClr val="000000"/>
                </a:solidFill>
                <a:round/>
                <a:headEnd/>
                <a:tailEnd/>
              </a:ln>
            </p:spPr>
            <p:txBody>
              <a:bodyPr/>
              <a:lstStyle/>
              <a:p>
                <a:endParaRPr lang="en-US"/>
              </a:p>
            </p:txBody>
          </p:sp>
          <p:sp>
            <p:nvSpPr>
              <p:cNvPr id="965" name="Line 127"/>
              <p:cNvSpPr>
                <a:spLocks noChangeShapeType="1"/>
              </p:cNvSpPr>
              <p:nvPr/>
            </p:nvSpPr>
            <p:spPr bwMode="auto">
              <a:xfrm>
                <a:off x="4995136" y="4200285"/>
                <a:ext cx="16877" cy="883"/>
              </a:xfrm>
              <a:prstGeom prst="line">
                <a:avLst/>
              </a:prstGeom>
              <a:noFill/>
              <a:ln w="19050">
                <a:solidFill>
                  <a:srgbClr val="000000"/>
                </a:solidFill>
                <a:round/>
                <a:headEnd/>
                <a:tailEnd/>
              </a:ln>
            </p:spPr>
            <p:txBody>
              <a:bodyPr/>
              <a:lstStyle/>
              <a:p>
                <a:endParaRPr lang="en-US"/>
              </a:p>
            </p:txBody>
          </p:sp>
          <p:sp>
            <p:nvSpPr>
              <p:cNvPr id="966" name="Line 128"/>
              <p:cNvSpPr>
                <a:spLocks noChangeShapeType="1"/>
              </p:cNvSpPr>
              <p:nvPr/>
            </p:nvSpPr>
            <p:spPr bwMode="auto">
              <a:xfrm flipH="1">
                <a:off x="8735996" y="4200285"/>
                <a:ext cx="26160" cy="883"/>
              </a:xfrm>
              <a:prstGeom prst="line">
                <a:avLst/>
              </a:prstGeom>
              <a:noFill/>
              <a:ln w="19050">
                <a:solidFill>
                  <a:srgbClr val="000000"/>
                </a:solidFill>
                <a:round/>
                <a:headEnd/>
                <a:tailEnd/>
              </a:ln>
            </p:spPr>
            <p:txBody>
              <a:bodyPr/>
              <a:lstStyle/>
              <a:p>
                <a:endParaRPr lang="en-US"/>
              </a:p>
            </p:txBody>
          </p:sp>
          <p:sp>
            <p:nvSpPr>
              <p:cNvPr id="967" name="Line 129"/>
              <p:cNvSpPr>
                <a:spLocks noChangeShapeType="1"/>
              </p:cNvSpPr>
              <p:nvPr/>
            </p:nvSpPr>
            <p:spPr bwMode="auto">
              <a:xfrm>
                <a:off x="4995136" y="4119102"/>
                <a:ext cx="16877" cy="883"/>
              </a:xfrm>
              <a:prstGeom prst="line">
                <a:avLst/>
              </a:prstGeom>
              <a:noFill/>
              <a:ln w="19050">
                <a:solidFill>
                  <a:srgbClr val="000000"/>
                </a:solidFill>
                <a:round/>
                <a:headEnd/>
                <a:tailEnd/>
              </a:ln>
            </p:spPr>
            <p:txBody>
              <a:bodyPr/>
              <a:lstStyle/>
              <a:p>
                <a:endParaRPr lang="en-US"/>
              </a:p>
            </p:txBody>
          </p:sp>
          <p:sp>
            <p:nvSpPr>
              <p:cNvPr id="968" name="Line 130"/>
              <p:cNvSpPr>
                <a:spLocks noChangeShapeType="1"/>
              </p:cNvSpPr>
              <p:nvPr/>
            </p:nvSpPr>
            <p:spPr bwMode="auto">
              <a:xfrm flipH="1">
                <a:off x="8735996" y="4119102"/>
                <a:ext cx="26160" cy="883"/>
              </a:xfrm>
              <a:prstGeom prst="line">
                <a:avLst/>
              </a:prstGeom>
              <a:noFill/>
              <a:ln w="19050">
                <a:solidFill>
                  <a:srgbClr val="000000"/>
                </a:solidFill>
                <a:round/>
                <a:headEnd/>
                <a:tailEnd/>
              </a:ln>
            </p:spPr>
            <p:txBody>
              <a:bodyPr/>
              <a:lstStyle/>
              <a:p>
                <a:endParaRPr lang="en-US"/>
              </a:p>
            </p:txBody>
          </p:sp>
          <p:sp>
            <p:nvSpPr>
              <p:cNvPr id="969" name="Line 131"/>
              <p:cNvSpPr>
                <a:spLocks noChangeShapeType="1"/>
              </p:cNvSpPr>
              <p:nvPr/>
            </p:nvSpPr>
            <p:spPr bwMode="auto">
              <a:xfrm>
                <a:off x="4995136" y="4064392"/>
                <a:ext cx="16877" cy="883"/>
              </a:xfrm>
              <a:prstGeom prst="line">
                <a:avLst/>
              </a:prstGeom>
              <a:noFill/>
              <a:ln w="19050">
                <a:solidFill>
                  <a:srgbClr val="000000"/>
                </a:solidFill>
                <a:round/>
                <a:headEnd/>
                <a:tailEnd/>
              </a:ln>
            </p:spPr>
            <p:txBody>
              <a:bodyPr/>
              <a:lstStyle/>
              <a:p>
                <a:endParaRPr lang="en-US"/>
              </a:p>
            </p:txBody>
          </p:sp>
          <p:sp>
            <p:nvSpPr>
              <p:cNvPr id="970" name="Line 132"/>
              <p:cNvSpPr>
                <a:spLocks noChangeShapeType="1"/>
              </p:cNvSpPr>
              <p:nvPr/>
            </p:nvSpPr>
            <p:spPr bwMode="auto">
              <a:xfrm flipH="1">
                <a:off x="8735996" y="4064392"/>
                <a:ext cx="26160" cy="883"/>
              </a:xfrm>
              <a:prstGeom prst="line">
                <a:avLst/>
              </a:prstGeom>
              <a:noFill/>
              <a:ln w="19050">
                <a:solidFill>
                  <a:srgbClr val="000000"/>
                </a:solidFill>
                <a:round/>
                <a:headEnd/>
                <a:tailEnd/>
              </a:ln>
            </p:spPr>
            <p:txBody>
              <a:bodyPr/>
              <a:lstStyle/>
              <a:p>
                <a:endParaRPr lang="en-US"/>
              </a:p>
            </p:txBody>
          </p:sp>
          <p:sp>
            <p:nvSpPr>
              <p:cNvPr id="971" name="Line 133"/>
              <p:cNvSpPr>
                <a:spLocks noChangeShapeType="1"/>
              </p:cNvSpPr>
              <p:nvPr/>
            </p:nvSpPr>
            <p:spPr bwMode="auto">
              <a:xfrm>
                <a:off x="4995136" y="4009682"/>
                <a:ext cx="16877" cy="883"/>
              </a:xfrm>
              <a:prstGeom prst="line">
                <a:avLst/>
              </a:prstGeom>
              <a:noFill/>
              <a:ln w="19050">
                <a:solidFill>
                  <a:srgbClr val="000000"/>
                </a:solidFill>
                <a:round/>
                <a:headEnd/>
                <a:tailEnd/>
              </a:ln>
            </p:spPr>
            <p:txBody>
              <a:bodyPr/>
              <a:lstStyle/>
              <a:p>
                <a:endParaRPr lang="en-US"/>
              </a:p>
            </p:txBody>
          </p:sp>
          <p:sp>
            <p:nvSpPr>
              <p:cNvPr id="972" name="Line 134"/>
              <p:cNvSpPr>
                <a:spLocks noChangeShapeType="1"/>
              </p:cNvSpPr>
              <p:nvPr/>
            </p:nvSpPr>
            <p:spPr bwMode="auto">
              <a:xfrm flipH="1">
                <a:off x="8735996" y="4009682"/>
                <a:ext cx="26160" cy="883"/>
              </a:xfrm>
              <a:prstGeom prst="line">
                <a:avLst/>
              </a:prstGeom>
              <a:noFill/>
              <a:ln w="19050">
                <a:solidFill>
                  <a:srgbClr val="000000"/>
                </a:solidFill>
                <a:round/>
                <a:headEnd/>
                <a:tailEnd/>
              </a:ln>
            </p:spPr>
            <p:txBody>
              <a:bodyPr/>
              <a:lstStyle/>
              <a:p>
                <a:endParaRPr lang="en-US"/>
              </a:p>
            </p:txBody>
          </p:sp>
          <p:sp>
            <p:nvSpPr>
              <p:cNvPr id="973" name="Line 135"/>
              <p:cNvSpPr>
                <a:spLocks noChangeShapeType="1"/>
              </p:cNvSpPr>
              <p:nvPr/>
            </p:nvSpPr>
            <p:spPr bwMode="auto">
              <a:xfrm>
                <a:off x="4995136" y="3973503"/>
                <a:ext cx="16877" cy="883"/>
              </a:xfrm>
              <a:prstGeom prst="line">
                <a:avLst/>
              </a:prstGeom>
              <a:noFill/>
              <a:ln w="19050">
                <a:solidFill>
                  <a:srgbClr val="000000"/>
                </a:solidFill>
                <a:round/>
                <a:headEnd/>
                <a:tailEnd/>
              </a:ln>
            </p:spPr>
            <p:txBody>
              <a:bodyPr/>
              <a:lstStyle/>
              <a:p>
                <a:endParaRPr lang="en-US"/>
              </a:p>
            </p:txBody>
          </p:sp>
          <p:sp>
            <p:nvSpPr>
              <p:cNvPr id="974" name="Line 136"/>
              <p:cNvSpPr>
                <a:spLocks noChangeShapeType="1"/>
              </p:cNvSpPr>
              <p:nvPr/>
            </p:nvSpPr>
            <p:spPr bwMode="auto">
              <a:xfrm flipH="1">
                <a:off x="8735996" y="3973503"/>
                <a:ext cx="26160" cy="883"/>
              </a:xfrm>
              <a:prstGeom prst="line">
                <a:avLst/>
              </a:prstGeom>
              <a:noFill/>
              <a:ln w="19050">
                <a:solidFill>
                  <a:srgbClr val="000000"/>
                </a:solidFill>
                <a:round/>
                <a:headEnd/>
                <a:tailEnd/>
              </a:ln>
            </p:spPr>
            <p:txBody>
              <a:bodyPr/>
              <a:lstStyle/>
              <a:p>
                <a:endParaRPr lang="en-US"/>
              </a:p>
            </p:txBody>
          </p:sp>
          <p:sp>
            <p:nvSpPr>
              <p:cNvPr id="975" name="Line 137"/>
              <p:cNvSpPr>
                <a:spLocks noChangeShapeType="1"/>
              </p:cNvSpPr>
              <p:nvPr/>
            </p:nvSpPr>
            <p:spPr bwMode="auto">
              <a:xfrm>
                <a:off x="4995136" y="3937324"/>
                <a:ext cx="16877" cy="883"/>
              </a:xfrm>
              <a:prstGeom prst="line">
                <a:avLst/>
              </a:prstGeom>
              <a:noFill/>
              <a:ln w="19050">
                <a:solidFill>
                  <a:srgbClr val="000000"/>
                </a:solidFill>
                <a:round/>
                <a:headEnd/>
                <a:tailEnd/>
              </a:ln>
            </p:spPr>
            <p:txBody>
              <a:bodyPr/>
              <a:lstStyle/>
              <a:p>
                <a:endParaRPr lang="en-US"/>
              </a:p>
            </p:txBody>
          </p:sp>
          <p:sp>
            <p:nvSpPr>
              <p:cNvPr id="976" name="Line 138"/>
              <p:cNvSpPr>
                <a:spLocks noChangeShapeType="1"/>
              </p:cNvSpPr>
              <p:nvPr/>
            </p:nvSpPr>
            <p:spPr bwMode="auto">
              <a:xfrm flipH="1">
                <a:off x="8735996" y="3937324"/>
                <a:ext cx="26160" cy="883"/>
              </a:xfrm>
              <a:prstGeom prst="line">
                <a:avLst/>
              </a:prstGeom>
              <a:noFill/>
              <a:ln w="19050">
                <a:solidFill>
                  <a:srgbClr val="000000"/>
                </a:solidFill>
                <a:round/>
                <a:headEnd/>
                <a:tailEnd/>
              </a:ln>
            </p:spPr>
            <p:txBody>
              <a:bodyPr/>
              <a:lstStyle/>
              <a:p>
                <a:endParaRPr lang="en-US"/>
              </a:p>
            </p:txBody>
          </p:sp>
          <p:sp>
            <p:nvSpPr>
              <p:cNvPr id="977" name="Line 139"/>
              <p:cNvSpPr>
                <a:spLocks noChangeShapeType="1"/>
              </p:cNvSpPr>
              <p:nvPr/>
            </p:nvSpPr>
            <p:spPr bwMode="auto">
              <a:xfrm>
                <a:off x="4995136" y="3901145"/>
                <a:ext cx="16877" cy="883"/>
              </a:xfrm>
              <a:prstGeom prst="line">
                <a:avLst/>
              </a:prstGeom>
              <a:noFill/>
              <a:ln w="19050">
                <a:solidFill>
                  <a:srgbClr val="000000"/>
                </a:solidFill>
                <a:round/>
                <a:headEnd/>
                <a:tailEnd/>
              </a:ln>
            </p:spPr>
            <p:txBody>
              <a:bodyPr/>
              <a:lstStyle/>
              <a:p>
                <a:endParaRPr lang="en-US"/>
              </a:p>
            </p:txBody>
          </p:sp>
          <p:sp>
            <p:nvSpPr>
              <p:cNvPr id="978" name="Line 140"/>
              <p:cNvSpPr>
                <a:spLocks noChangeShapeType="1"/>
              </p:cNvSpPr>
              <p:nvPr/>
            </p:nvSpPr>
            <p:spPr bwMode="auto">
              <a:xfrm flipH="1">
                <a:off x="8735996" y="3901145"/>
                <a:ext cx="26160" cy="883"/>
              </a:xfrm>
              <a:prstGeom prst="line">
                <a:avLst/>
              </a:prstGeom>
              <a:noFill/>
              <a:ln w="19050">
                <a:solidFill>
                  <a:srgbClr val="000000"/>
                </a:solidFill>
                <a:round/>
                <a:headEnd/>
                <a:tailEnd/>
              </a:ln>
            </p:spPr>
            <p:txBody>
              <a:bodyPr/>
              <a:lstStyle/>
              <a:p>
                <a:endParaRPr lang="en-US"/>
              </a:p>
            </p:txBody>
          </p:sp>
          <p:sp>
            <p:nvSpPr>
              <p:cNvPr id="979" name="Line 141"/>
              <p:cNvSpPr>
                <a:spLocks noChangeShapeType="1"/>
              </p:cNvSpPr>
              <p:nvPr/>
            </p:nvSpPr>
            <p:spPr bwMode="auto">
              <a:xfrm>
                <a:off x="4995136" y="3873790"/>
                <a:ext cx="16877" cy="883"/>
              </a:xfrm>
              <a:prstGeom prst="line">
                <a:avLst/>
              </a:prstGeom>
              <a:noFill/>
              <a:ln w="19050">
                <a:solidFill>
                  <a:srgbClr val="000000"/>
                </a:solidFill>
                <a:round/>
                <a:headEnd/>
                <a:tailEnd/>
              </a:ln>
            </p:spPr>
            <p:txBody>
              <a:bodyPr/>
              <a:lstStyle/>
              <a:p>
                <a:endParaRPr lang="en-US"/>
              </a:p>
            </p:txBody>
          </p:sp>
          <p:sp>
            <p:nvSpPr>
              <p:cNvPr id="980" name="Line 142"/>
              <p:cNvSpPr>
                <a:spLocks noChangeShapeType="1"/>
              </p:cNvSpPr>
              <p:nvPr/>
            </p:nvSpPr>
            <p:spPr bwMode="auto">
              <a:xfrm flipH="1">
                <a:off x="8735996" y="3873790"/>
                <a:ext cx="26160" cy="883"/>
              </a:xfrm>
              <a:prstGeom prst="line">
                <a:avLst/>
              </a:prstGeom>
              <a:noFill/>
              <a:ln w="19050">
                <a:solidFill>
                  <a:srgbClr val="000000"/>
                </a:solidFill>
                <a:round/>
                <a:headEnd/>
                <a:tailEnd/>
              </a:ln>
            </p:spPr>
            <p:txBody>
              <a:bodyPr/>
              <a:lstStyle/>
              <a:p>
                <a:endParaRPr lang="en-US"/>
              </a:p>
            </p:txBody>
          </p:sp>
          <p:sp>
            <p:nvSpPr>
              <p:cNvPr id="981" name="Line 143"/>
              <p:cNvSpPr>
                <a:spLocks noChangeShapeType="1"/>
              </p:cNvSpPr>
              <p:nvPr/>
            </p:nvSpPr>
            <p:spPr bwMode="auto">
              <a:xfrm>
                <a:off x="4995136" y="3873790"/>
                <a:ext cx="34599" cy="883"/>
              </a:xfrm>
              <a:prstGeom prst="line">
                <a:avLst/>
              </a:prstGeom>
              <a:noFill/>
              <a:ln w="19050">
                <a:solidFill>
                  <a:srgbClr val="000000"/>
                </a:solidFill>
                <a:round/>
                <a:headEnd/>
                <a:tailEnd/>
              </a:ln>
            </p:spPr>
            <p:txBody>
              <a:bodyPr/>
              <a:lstStyle/>
              <a:p>
                <a:endParaRPr lang="en-US"/>
              </a:p>
            </p:txBody>
          </p:sp>
          <p:sp>
            <p:nvSpPr>
              <p:cNvPr id="982" name="Line 144"/>
              <p:cNvSpPr>
                <a:spLocks noChangeShapeType="1"/>
              </p:cNvSpPr>
              <p:nvPr/>
            </p:nvSpPr>
            <p:spPr bwMode="auto">
              <a:xfrm flipH="1">
                <a:off x="8718275" y="3873790"/>
                <a:ext cx="43881" cy="883"/>
              </a:xfrm>
              <a:prstGeom prst="line">
                <a:avLst/>
              </a:prstGeom>
              <a:noFill/>
              <a:ln w="19050">
                <a:solidFill>
                  <a:srgbClr val="000000"/>
                </a:solidFill>
                <a:round/>
                <a:headEnd/>
                <a:tailEnd/>
              </a:ln>
            </p:spPr>
            <p:txBody>
              <a:bodyPr/>
              <a:lstStyle/>
              <a:p>
                <a:endParaRPr lang="en-US"/>
              </a:p>
            </p:txBody>
          </p:sp>
          <p:sp>
            <p:nvSpPr>
              <p:cNvPr id="983" name="Line 147"/>
              <p:cNvSpPr>
                <a:spLocks noChangeShapeType="1"/>
              </p:cNvSpPr>
              <p:nvPr/>
            </p:nvSpPr>
            <p:spPr bwMode="auto">
              <a:xfrm>
                <a:off x="4995136" y="3692011"/>
                <a:ext cx="16877" cy="883"/>
              </a:xfrm>
              <a:prstGeom prst="line">
                <a:avLst/>
              </a:prstGeom>
              <a:noFill/>
              <a:ln w="19050">
                <a:solidFill>
                  <a:srgbClr val="000000"/>
                </a:solidFill>
                <a:round/>
                <a:headEnd/>
                <a:tailEnd/>
              </a:ln>
            </p:spPr>
            <p:txBody>
              <a:bodyPr/>
              <a:lstStyle/>
              <a:p>
                <a:endParaRPr lang="en-US"/>
              </a:p>
            </p:txBody>
          </p:sp>
          <p:sp>
            <p:nvSpPr>
              <p:cNvPr id="984" name="Line 148"/>
              <p:cNvSpPr>
                <a:spLocks noChangeShapeType="1"/>
              </p:cNvSpPr>
              <p:nvPr/>
            </p:nvSpPr>
            <p:spPr bwMode="auto">
              <a:xfrm flipH="1">
                <a:off x="8735996" y="3692011"/>
                <a:ext cx="26160" cy="883"/>
              </a:xfrm>
              <a:prstGeom prst="line">
                <a:avLst/>
              </a:prstGeom>
              <a:noFill/>
              <a:ln w="19050">
                <a:solidFill>
                  <a:srgbClr val="000000"/>
                </a:solidFill>
                <a:round/>
                <a:headEnd/>
                <a:tailEnd/>
              </a:ln>
            </p:spPr>
            <p:txBody>
              <a:bodyPr/>
              <a:lstStyle/>
              <a:p>
                <a:endParaRPr lang="en-US"/>
              </a:p>
            </p:txBody>
          </p:sp>
          <p:sp>
            <p:nvSpPr>
              <p:cNvPr id="985" name="Line 149"/>
              <p:cNvSpPr>
                <a:spLocks noChangeShapeType="1"/>
              </p:cNvSpPr>
              <p:nvPr/>
            </p:nvSpPr>
            <p:spPr bwMode="auto">
              <a:xfrm>
                <a:off x="4995136" y="3574650"/>
                <a:ext cx="16877" cy="883"/>
              </a:xfrm>
              <a:prstGeom prst="line">
                <a:avLst/>
              </a:prstGeom>
              <a:noFill/>
              <a:ln w="19050">
                <a:solidFill>
                  <a:srgbClr val="000000"/>
                </a:solidFill>
                <a:round/>
                <a:headEnd/>
                <a:tailEnd/>
              </a:ln>
            </p:spPr>
            <p:txBody>
              <a:bodyPr/>
              <a:lstStyle/>
              <a:p>
                <a:endParaRPr lang="en-US"/>
              </a:p>
            </p:txBody>
          </p:sp>
          <p:sp>
            <p:nvSpPr>
              <p:cNvPr id="986" name="Line 150"/>
              <p:cNvSpPr>
                <a:spLocks noChangeShapeType="1"/>
              </p:cNvSpPr>
              <p:nvPr/>
            </p:nvSpPr>
            <p:spPr bwMode="auto">
              <a:xfrm flipH="1">
                <a:off x="8735996" y="3574650"/>
                <a:ext cx="26160" cy="883"/>
              </a:xfrm>
              <a:prstGeom prst="line">
                <a:avLst/>
              </a:prstGeom>
              <a:noFill/>
              <a:ln w="19050">
                <a:solidFill>
                  <a:srgbClr val="000000"/>
                </a:solidFill>
                <a:round/>
                <a:headEnd/>
                <a:tailEnd/>
              </a:ln>
            </p:spPr>
            <p:txBody>
              <a:bodyPr/>
              <a:lstStyle/>
              <a:p>
                <a:endParaRPr lang="en-US"/>
              </a:p>
            </p:txBody>
          </p:sp>
          <p:sp>
            <p:nvSpPr>
              <p:cNvPr id="987" name="Line 151"/>
              <p:cNvSpPr>
                <a:spLocks noChangeShapeType="1"/>
              </p:cNvSpPr>
              <p:nvPr/>
            </p:nvSpPr>
            <p:spPr bwMode="auto">
              <a:xfrm>
                <a:off x="4995136" y="3501409"/>
                <a:ext cx="16877" cy="883"/>
              </a:xfrm>
              <a:prstGeom prst="line">
                <a:avLst/>
              </a:prstGeom>
              <a:noFill/>
              <a:ln w="19050">
                <a:solidFill>
                  <a:srgbClr val="000000"/>
                </a:solidFill>
                <a:round/>
                <a:headEnd/>
                <a:tailEnd/>
              </a:ln>
            </p:spPr>
            <p:txBody>
              <a:bodyPr/>
              <a:lstStyle/>
              <a:p>
                <a:endParaRPr lang="en-US"/>
              </a:p>
            </p:txBody>
          </p:sp>
          <p:sp>
            <p:nvSpPr>
              <p:cNvPr id="988" name="Line 152"/>
              <p:cNvSpPr>
                <a:spLocks noChangeShapeType="1"/>
              </p:cNvSpPr>
              <p:nvPr/>
            </p:nvSpPr>
            <p:spPr bwMode="auto">
              <a:xfrm flipH="1">
                <a:off x="8735996" y="3501409"/>
                <a:ext cx="26160" cy="883"/>
              </a:xfrm>
              <a:prstGeom prst="line">
                <a:avLst/>
              </a:prstGeom>
              <a:noFill/>
              <a:ln w="19050">
                <a:solidFill>
                  <a:srgbClr val="000000"/>
                </a:solidFill>
                <a:round/>
                <a:headEnd/>
                <a:tailEnd/>
              </a:ln>
            </p:spPr>
            <p:txBody>
              <a:bodyPr/>
              <a:lstStyle/>
              <a:p>
                <a:endParaRPr lang="en-US"/>
              </a:p>
            </p:txBody>
          </p:sp>
          <p:sp>
            <p:nvSpPr>
              <p:cNvPr id="989" name="Line 153"/>
              <p:cNvSpPr>
                <a:spLocks noChangeShapeType="1"/>
              </p:cNvSpPr>
              <p:nvPr/>
            </p:nvSpPr>
            <p:spPr bwMode="auto">
              <a:xfrm>
                <a:off x="4995136" y="3437874"/>
                <a:ext cx="16877" cy="883"/>
              </a:xfrm>
              <a:prstGeom prst="line">
                <a:avLst/>
              </a:prstGeom>
              <a:noFill/>
              <a:ln w="19050">
                <a:solidFill>
                  <a:srgbClr val="000000"/>
                </a:solidFill>
                <a:round/>
                <a:headEnd/>
                <a:tailEnd/>
              </a:ln>
            </p:spPr>
            <p:txBody>
              <a:bodyPr/>
              <a:lstStyle/>
              <a:p>
                <a:endParaRPr lang="en-US"/>
              </a:p>
            </p:txBody>
          </p:sp>
          <p:sp>
            <p:nvSpPr>
              <p:cNvPr id="990" name="Line 154"/>
              <p:cNvSpPr>
                <a:spLocks noChangeShapeType="1"/>
              </p:cNvSpPr>
              <p:nvPr/>
            </p:nvSpPr>
            <p:spPr bwMode="auto">
              <a:xfrm flipH="1">
                <a:off x="8735996" y="3437874"/>
                <a:ext cx="26160" cy="883"/>
              </a:xfrm>
              <a:prstGeom prst="line">
                <a:avLst/>
              </a:prstGeom>
              <a:noFill/>
              <a:ln w="19050">
                <a:solidFill>
                  <a:srgbClr val="000000"/>
                </a:solidFill>
                <a:round/>
                <a:headEnd/>
                <a:tailEnd/>
              </a:ln>
            </p:spPr>
            <p:txBody>
              <a:bodyPr/>
              <a:lstStyle/>
              <a:p>
                <a:endParaRPr lang="en-US"/>
              </a:p>
            </p:txBody>
          </p:sp>
          <p:sp>
            <p:nvSpPr>
              <p:cNvPr id="991" name="Line 155"/>
              <p:cNvSpPr>
                <a:spLocks noChangeShapeType="1"/>
              </p:cNvSpPr>
              <p:nvPr/>
            </p:nvSpPr>
            <p:spPr bwMode="auto">
              <a:xfrm>
                <a:off x="4995136" y="3392871"/>
                <a:ext cx="16877" cy="883"/>
              </a:xfrm>
              <a:prstGeom prst="line">
                <a:avLst/>
              </a:prstGeom>
              <a:noFill/>
              <a:ln w="19050">
                <a:solidFill>
                  <a:srgbClr val="000000"/>
                </a:solidFill>
                <a:round/>
                <a:headEnd/>
                <a:tailEnd/>
              </a:ln>
            </p:spPr>
            <p:txBody>
              <a:bodyPr/>
              <a:lstStyle/>
              <a:p>
                <a:endParaRPr lang="en-US"/>
              </a:p>
            </p:txBody>
          </p:sp>
          <p:sp>
            <p:nvSpPr>
              <p:cNvPr id="992" name="Line 156"/>
              <p:cNvSpPr>
                <a:spLocks noChangeShapeType="1"/>
              </p:cNvSpPr>
              <p:nvPr/>
            </p:nvSpPr>
            <p:spPr bwMode="auto">
              <a:xfrm flipH="1">
                <a:off x="8735996" y="3392871"/>
                <a:ext cx="26160" cy="883"/>
              </a:xfrm>
              <a:prstGeom prst="line">
                <a:avLst/>
              </a:prstGeom>
              <a:noFill/>
              <a:ln w="19050">
                <a:solidFill>
                  <a:srgbClr val="000000"/>
                </a:solidFill>
                <a:round/>
                <a:headEnd/>
                <a:tailEnd/>
              </a:ln>
            </p:spPr>
            <p:txBody>
              <a:bodyPr/>
              <a:lstStyle/>
              <a:p>
                <a:endParaRPr lang="en-US"/>
              </a:p>
            </p:txBody>
          </p:sp>
          <p:sp>
            <p:nvSpPr>
              <p:cNvPr id="993" name="Line 157"/>
              <p:cNvSpPr>
                <a:spLocks noChangeShapeType="1"/>
              </p:cNvSpPr>
              <p:nvPr/>
            </p:nvSpPr>
            <p:spPr bwMode="auto">
              <a:xfrm>
                <a:off x="4995136" y="3347868"/>
                <a:ext cx="16877" cy="883"/>
              </a:xfrm>
              <a:prstGeom prst="line">
                <a:avLst/>
              </a:prstGeom>
              <a:noFill/>
              <a:ln w="19050">
                <a:solidFill>
                  <a:srgbClr val="000000"/>
                </a:solidFill>
                <a:round/>
                <a:headEnd/>
                <a:tailEnd/>
              </a:ln>
            </p:spPr>
            <p:txBody>
              <a:bodyPr/>
              <a:lstStyle/>
              <a:p>
                <a:endParaRPr lang="en-US"/>
              </a:p>
            </p:txBody>
          </p:sp>
          <p:sp>
            <p:nvSpPr>
              <p:cNvPr id="994" name="Line 158"/>
              <p:cNvSpPr>
                <a:spLocks noChangeShapeType="1"/>
              </p:cNvSpPr>
              <p:nvPr/>
            </p:nvSpPr>
            <p:spPr bwMode="auto">
              <a:xfrm flipH="1">
                <a:off x="8735996" y="3347868"/>
                <a:ext cx="26160" cy="883"/>
              </a:xfrm>
              <a:prstGeom prst="line">
                <a:avLst/>
              </a:prstGeom>
              <a:noFill/>
              <a:ln w="19050">
                <a:solidFill>
                  <a:srgbClr val="000000"/>
                </a:solidFill>
                <a:round/>
                <a:headEnd/>
                <a:tailEnd/>
              </a:ln>
            </p:spPr>
            <p:txBody>
              <a:bodyPr/>
              <a:lstStyle/>
              <a:p>
                <a:endParaRPr lang="en-US"/>
              </a:p>
            </p:txBody>
          </p:sp>
          <p:sp>
            <p:nvSpPr>
              <p:cNvPr id="995" name="Line 159"/>
              <p:cNvSpPr>
                <a:spLocks noChangeShapeType="1"/>
              </p:cNvSpPr>
              <p:nvPr/>
            </p:nvSpPr>
            <p:spPr bwMode="auto">
              <a:xfrm>
                <a:off x="4995136" y="3310806"/>
                <a:ext cx="16877" cy="883"/>
              </a:xfrm>
              <a:prstGeom prst="line">
                <a:avLst/>
              </a:prstGeom>
              <a:noFill/>
              <a:ln w="19050">
                <a:solidFill>
                  <a:srgbClr val="000000"/>
                </a:solidFill>
                <a:round/>
                <a:headEnd/>
                <a:tailEnd/>
              </a:ln>
            </p:spPr>
            <p:txBody>
              <a:bodyPr/>
              <a:lstStyle/>
              <a:p>
                <a:endParaRPr lang="en-US"/>
              </a:p>
            </p:txBody>
          </p:sp>
          <p:sp>
            <p:nvSpPr>
              <p:cNvPr id="996" name="Line 160"/>
              <p:cNvSpPr>
                <a:spLocks noChangeShapeType="1"/>
              </p:cNvSpPr>
              <p:nvPr/>
            </p:nvSpPr>
            <p:spPr bwMode="auto">
              <a:xfrm flipH="1">
                <a:off x="8735996" y="3310806"/>
                <a:ext cx="26160" cy="883"/>
              </a:xfrm>
              <a:prstGeom prst="line">
                <a:avLst/>
              </a:prstGeom>
              <a:noFill/>
              <a:ln w="19050">
                <a:solidFill>
                  <a:srgbClr val="000000"/>
                </a:solidFill>
                <a:round/>
                <a:headEnd/>
                <a:tailEnd/>
              </a:ln>
            </p:spPr>
            <p:txBody>
              <a:bodyPr/>
              <a:lstStyle/>
              <a:p>
                <a:endParaRPr lang="en-US"/>
              </a:p>
            </p:txBody>
          </p:sp>
          <p:sp>
            <p:nvSpPr>
              <p:cNvPr id="997" name="Line 161"/>
              <p:cNvSpPr>
                <a:spLocks noChangeShapeType="1"/>
              </p:cNvSpPr>
              <p:nvPr/>
            </p:nvSpPr>
            <p:spPr bwMode="auto">
              <a:xfrm>
                <a:off x="4995136" y="3284333"/>
                <a:ext cx="16877" cy="883"/>
              </a:xfrm>
              <a:prstGeom prst="line">
                <a:avLst/>
              </a:prstGeom>
              <a:noFill/>
              <a:ln w="19050">
                <a:solidFill>
                  <a:srgbClr val="000000"/>
                </a:solidFill>
                <a:round/>
                <a:headEnd/>
                <a:tailEnd/>
              </a:ln>
            </p:spPr>
            <p:txBody>
              <a:bodyPr/>
              <a:lstStyle/>
              <a:p>
                <a:endParaRPr lang="en-US"/>
              </a:p>
            </p:txBody>
          </p:sp>
          <p:sp>
            <p:nvSpPr>
              <p:cNvPr id="998" name="Line 162"/>
              <p:cNvSpPr>
                <a:spLocks noChangeShapeType="1"/>
              </p:cNvSpPr>
              <p:nvPr/>
            </p:nvSpPr>
            <p:spPr bwMode="auto">
              <a:xfrm flipH="1">
                <a:off x="8735996" y="3284333"/>
                <a:ext cx="26160" cy="883"/>
              </a:xfrm>
              <a:prstGeom prst="line">
                <a:avLst/>
              </a:prstGeom>
              <a:noFill/>
              <a:ln w="19050">
                <a:solidFill>
                  <a:srgbClr val="000000"/>
                </a:solidFill>
                <a:round/>
                <a:headEnd/>
                <a:tailEnd/>
              </a:ln>
            </p:spPr>
            <p:txBody>
              <a:bodyPr/>
              <a:lstStyle/>
              <a:p>
                <a:endParaRPr lang="en-US"/>
              </a:p>
            </p:txBody>
          </p:sp>
          <p:sp>
            <p:nvSpPr>
              <p:cNvPr id="999" name="Line 163"/>
              <p:cNvSpPr>
                <a:spLocks noChangeShapeType="1"/>
              </p:cNvSpPr>
              <p:nvPr/>
            </p:nvSpPr>
            <p:spPr bwMode="auto">
              <a:xfrm>
                <a:off x="4995136" y="3256979"/>
                <a:ext cx="16877" cy="883"/>
              </a:xfrm>
              <a:prstGeom prst="line">
                <a:avLst/>
              </a:prstGeom>
              <a:noFill/>
              <a:ln w="19050">
                <a:solidFill>
                  <a:srgbClr val="000000"/>
                </a:solidFill>
                <a:round/>
                <a:headEnd/>
                <a:tailEnd/>
              </a:ln>
            </p:spPr>
            <p:txBody>
              <a:bodyPr/>
              <a:lstStyle/>
              <a:p>
                <a:endParaRPr lang="en-US"/>
              </a:p>
            </p:txBody>
          </p:sp>
          <p:sp>
            <p:nvSpPr>
              <p:cNvPr id="1000" name="Line 164"/>
              <p:cNvSpPr>
                <a:spLocks noChangeShapeType="1"/>
              </p:cNvSpPr>
              <p:nvPr/>
            </p:nvSpPr>
            <p:spPr bwMode="auto">
              <a:xfrm flipH="1">
                <a:off x="8735996" y="3256979"/>
                <a:ext cx="26160" cy="883"/>
              </a:xfrm>
              <a:prstGeom prst="line">
                <a:avLst/>
              </a:prstGeom>
              <a:noFill/>
              <a:ln w="19050">
                <a:solidFill>
                  <a:srgbClr val="000000"/>
                </a:solidFill>
                <a:round/>
                <a:headEnd/>
                <a:tailEnd/>
              </a:ln>
            </p:spPr>
            <p:txBody>
              <a:bodyPr/>
              <a:lstStyle/>
              <a:p>
                <a:endParaRPr lang="en-US"/>
              </a:p>
            </p:txBody>
          </p:sp>
          <p:sp>
            <p:nvSpPr>
              <p:cNvPr id="1001" name="Line 165"/>
              <p:cNvSpPr>
                <a:spLocks noChangeShapeType="1"/>
              </p:cNvSpPr>
              <p:nvPr/>
            </p:nvSpPr>
            <p:spPr bwMode="auto">
              <a:xfrm>
                <a:off x="4995136" y="3256979"/>
                <a:ext cx="34599" cy="883"/>
              </a:xfrm>
              <a:prstGeom prst="line">
                <a:avLst/>
              </a:prstGeom>
              <a:noFill/>
              <a:ln w="19050">
                <a:solidFill>
                  <a:srgbClr val="000000"/>
                </a:solidFill>
                <a:round/>
                <a:headEnd/>
                <a:tailEnd/>
              </a:ln>
            </p:spPr>
            <p:txBody>
              <a:bodyPr/>
              <a:lstStyle/>
              <a:p>
                <a:endParaRPr lang="en-US"/>
              </a:p>
            </p:txBody>
          </p:sp>
          <p:sp>
            <p:nvSpPr>
              <p:cNvPr id="1002" name="Line 166"/>
              <p:cNvSpPr>
                <a:spLocks noChangeShapeType="1"/>
              </p:cNvSpPr>
              <p:nvPr/>
            </p:nvSpPr>
            <p:spPr bwMode="auto">
              <a:xfrm flipH="1">
                <a:off x="8718275" y="3256979"/>
                <a:ext cx="43881" cy="883"/>
              </a:xfrm>
              <a:prstGeom prst="line">
                <a:avLst/>
              </a:prstGeom>
              <a:noFill/>
              <a:ln w="19050">
                <a:solidFill>
                  <a:srgbClr val="000000"/>
                </a:solidFill>
                <a:round/>
                <a:headEnd/>
                <a:tailEnd/>
              </a:ln>
            </p:spPr>
            <p:txBody>
              <a:bodyPr/>
              <a:lstStyle/>
              <a:p>
                <a:endParaRPr lang="en-US"/>
              </a:p>
            </p:txBody>
          </p:sp>
          <p:sp>
            <p:nvSpPr>
              <p:cNvPr id="1003" name="Line 169"/>
              <p:cNvSpPr>
                <a:spLocks noChangeShapeType="1"/>
              </p:cNvSpPr>
              <p:nvPr/>
            </p:nvSpPr>
            <p:spPr bwMode="auto">
              <a:xfrm>
                <a:off x="4995136" y="3066376"/>
                <a:ext cx="16877" cy="883"/>
              </a:xfrm>
              <a:prstGeom prst="line">
                <a:avLst/>
              </a:prstGeom>
              <a:noFill/>
              <a:ln w="19050">
                <a:solidFill>
                  <a:srgbClr val="000000"/>
                </a:solidFill>
                <a:round/>
                <a:headEnd/>
                <a:tailEnd/>
              </a:ln>
            </p:spPr>
            <p:txBody>
              <a:bodyPr/>
              <a:lstStyle/>
              <a:p>
                <a:endParaRPr lang="en-US"/>
              </a:p>
            </p:txBody>
          </p:sp>
          <p:sp>
            <p:nvSpPr>
              <p:cNvPr id="1004" name="Line 170"/>
              <p:cNvSpPr>
                <a:spLocks noChangeShapeType="1"/>
              </p:cNvSpPr>
              <p:nvPr/>
            </p:nvSpPr>
            <p:spPr bwMode="auto">
              <a:xfrm flipH="1">
                <a:off x="8735996" y="3066376"/>
                <a:ext cx="26160" cy="883"/>
              </a:xfrm>
              <a:prstGeom prst="line">
                <a:avLst/>
              </a:prstGeom>
              <a:noFill/>
              <a:ln w="19050">
                <a:solidFill>
                  <a:srgbClr val="000000"/>
                </a:solidFill>
                <a:round/>
                <a:headEnd/>
                <a:tailEnd/>
              </a:ln>
            </p:spPr>
            <p:txBody>
              <a:bodyPr/>
              <a:lstStyle/>
              <a:p>
                <a:endParaRPr lang="en-US"/>
              </a:p>
            </p:txBody>
          </p:sp>
          <p:sp>
            <p:nvSpPr>
              <p:cNvPr id="1005" name="Line 171"/>
              <p:cNvSpPr>
                <a:spLocks noChangeShapeType="1"/>
              </p:cNvSpPr>
              <p:nvPr/>
            </p:nvSpPr>
            <p:spPr bwMode="auto">
              <a:xfrm>
                <a:off x="4995136" y="2956956"/>
                <a:ext cx="16877" cy="883"/>
              </a:xfrm>
              <a:prstGeom prst="line">
                <a:avLst/>
              </a:prstGeom>
              <a:noFill/>
              <a:ln w="19050">
                <a:solidFill>
                  <a:srgbClr val="000000"/>
                </a:solidFill>
                <a:round/>
                <a:headEnd/>
                <a:tailEnd/>
              </a:ln>
            </p:spPr>
            <p:txBody>
              <a:bodyPr/>
              <a:lstStyle/>
              <a:p>
                <a:endParaRPr lang="en-US"/>
              </a:p>
            </p:txBody>
          </p:sp>
          <p:sp>
            <p:nvSpPr>
              <p:cNvPr id="1006" name="Line 172"/>
              <p:cNvSpPr>
                <a:spLocks noChangeShapeType="1"/>
              </p:cNvSpPr>
              <p:nvPr/>
            </p:nvSpPr>
            <p:spPr bwMode="auto">
              <a:xfrm flipH="1">
                <a:off x="8735996" y="2956956"/>
                <a:ext cx="26160" cy="883"/>
              </a:xfrm>
              <a:prstGeom prst="line">
                <a:avLst/>
              </a:prstGeom>
              <a:noFill/>
              <a:ln w="19050">
                <a:solidFill>
                  <a:srgbClr val="000000"/>
                </a:solidFill>
                <a:round/>
                <a:headEnd/>
                <a:tailEnd/>
              </a:ln>
            </p:spPr>
            <p:txBody>
              <a:bodyPr/>
              <a:lstStyle/>
              <a:p>
                <a:endParaRPr lang="en-US"/>
              </a:p>
            </p:txBody>
          </p:sp>
          <p:sp>
            <p:nvSpPr>
              <p:cNvPr id="1007" name="Line 173"/>
              <p:cNvSpPr>
                <a:spLocks noChangeShapeType="1"/>
              </p:cNvSpPr>
              <p:nvPr/>
            </p:nvSpPr>
            <p:spPr bwMode="auto">
              <a:xfrm>
                <a:off x="4995136" y="2884598"/>
                <a:ext cx="16877" cy="883"/>
              </a:xfrm>
              <a:prstGeom prst="line">
                <a:avLst/>
              </a:prstGeom>
              <a:noFill/>
              <a:ln w="19050">
                <a:solidFill>
                  <a:srgbClr val="000000"/>
                </a:solidFill>
                <a:round/>
                <a:headEnd/>
                <a:tailEnd/>
              </a:ln>
            </p:spPr>
            <p:txBody>
              <a:bodyPr/>
              <a:lstStyle/>
              <a:p>
                <a:endParaRPr lang="en-US"/>
              </a:p>
            </p:txBody>
          </p:sp>
          <p:sp>
            <p:nvSpPr>
              <p:cNvPr id="1008" name="Line 174"/>
              <p:cNvSpPr>
                <a:spLocks noChangeShapeType="1"/>
              </p:cNvSpPr>
              <p:nvPr/>
            </p:nvSpPr>
            <p:spPr bwMode="auto">
              <a:xfrm flipH="1">
                <a:off x="8735996" y="2884598"/>
                <a:ext cx="26160" cy="883"/>
              </a:xfrm>
              <a:prstGeom prst="line">
                <a:avLst/>
              </a:prstGeom>
              <a:noFill/>
              <a:ln w="19050">
                <a:solidFill>
                  <a:srgbClr val="000000"/>
                </a:solidFill>
                <a:round/>
                <a:headEnd/>
                <a:tailEnd/>
              </a:ln>
            </p:spPr>
            <p:txBody>
              <a:bodyPr/>
              <a:lstStyle/>
              <a:p>
                <a:endParaRPr lang="en-US"/>
              </a:p>
            </p:txBody>
          </p:sp>
          <p:sp>
            <p:nvSpPr>
              <p:cNvPr id="1009" name="Line 175"/>
              <p:cNvSpPr>
                <a:spLocks noChangeShapeType="1"/>
              </p:cNvSpPr>
              <p:nvPr/>
            </p:nvSpPr>
            <p:spPr bwMode="auto">
              <a:xfrm>
                <a:off x="4995136" y="2821063"/>
                <a:ext cx="16877" cy="883"/>
              </a:xfrm>
              <a:prstGeom prst="line">
                <a:avLst/>
              </a:prstGeom>
              <a:noFill/>
              <a:ln w="19050">
                <a:solidFill>
                  <a:srgbClr val="000000"/>
                </a:solidFill>
                <a:round/>
                <a:headEnd/>
                <a:tailEnd/>
              </a:ln>
            </p:spPr>
            <p:txBody>
              <a:bodyPr/>
              <a:lstStyle/>
              <a:p>
                <a:endParaRPr lang="en-US"/>
              </a:p>
            </p:txBody>
          </p:sp>
          <p:sp>
            <p:nvSpPr>
              <p:cNvPr id="1010" name="Line 176"/>
              <p:cNvSpPr>
                <a:spLocks noChangeShapeType="1"/>
              </p:cNvSpPr>
              <p:nvPr/>
            </p:nvSpPr>
            <p:spPr bwMode="auto">
              <a:xfrm flipH="1">
                <a:off x="8735996" y="2821063"/>
                <a:ext cx="26160" cy="883"/>
              </a:xfrm>
              <a:prstGeom prst="line">
                <a:avLst/>
              </a:prstGeom>
              <a:noFill/>
              <a:ln w="19050">
                <a:solidFill>
                  <a:srgbClr val="000000"/>
                </a:solidFill>
                <a:round/>
                <a:headEnd/>
                <a:tailEnd/>
              </a:ln>
            </p:spPr>
            <p:txBody>
              <a:bodyPr/>
              <a:lstStyle/>
              <a:p>
                <a:endParaRPr lang="en-US"/>
              </a:p>
            </p:txBody>
          </p:sp>
          <p:sp>
            <p:nvSpPr>
              <p:cNvPr id="1011" name="Line 177"/>
              <p:cNvSpPr>
                <a:spLocks noChangeShapeType="1"/>
              </p:cNvSpPr>
              <p:nvPr/>
            </p:nvSpPr>
            <p:spPr bwMode="auto">
              <a:xfrm>
                <a:off x="4995136" y="2766353"/>
                <a:ext cx="16877" cy="883"/>
              </a:xfrm>
              <a:prstGeom prst="line">
                <a:avLst/>
              </a:prstGeom>
              <a:noFill/>
              <a:ln w="19050">
                <a:solidFill>
                  <a:srgbClr val="000000"/>
                </a:solidFill>
                <a:round/>
                <a:headEnd/>
                <a:tailEnd/>
              </a:ln>
            </p:spPr>
            <p:txBody>
              <a:bodyPr/>
              <a:lstStyle/>
              <a:p>
                <a:endParaRPr lang="en-US"/>
              </a:p>
            </p:txBody>
          </p:sp>
          <p:sp>
            <p:nvSpPr>
              <p:cNvPr id="1012" name="Line 178"/>
              <p:cNvSpPr>
                <a:spLocks noChangeShapeType="1"/>
              </p:cNvSpPr>
              <p:nvPr/>
            </p:nvSpPr>
            <p:spPr bwMode="auto">
              <a:xfrm flipH="1">
                <a:off x="8735996" y="2766353"/>
                <a:ext cx="26160" cy="883"/>
              </a:xfrm>
              <a:prstGeom prst="line">
                <a:avLst/>
              </a:prstGeom>
              <a:noFill/>
              <a:ln w="19050">
                <a:solidFill>
                  <a:srgbClr val="000000"/>
                </a:solidFill>
                <a:round/>
                <a:headEnd/>
                <a:tailEnd/>
              </a:ln>
            </p:spPr>
            <p:txBody>
              <a:bodyPr/>
              <a:lstStyle/>
              <a:p>
                <a:endParaRPr lang="en-US"/>
              </a:p>
            </p:txBody>
          </p:sp>
          <p:sp>
            <p:nvSpPr>
              <p:cNvPr id="1013" name="Line 179"/>
              <p:cNvSpPr>
                <a:spLocks noChangeShapeType="1"/>
              </p:cNvSpPr>
              <p:nvPr/>
            </p:nvSpPr>
            <p:spPr bwMode="auto">
              <a:xfrm>
                <a:off x="4995136" y="2730174"/>
                <a:ext cx="16877" cy="883"/>
              </a:xfrm>
              <a:prstGeom prst="line">
                <a:avLst/>
              </a:prstGeom>
              <a:noFill/>
              <a:ln w="19050">
                <a:solidFill>
                  <a:srgbClr val="000000"/>
                </a:solidFill>
                <a:round/>
                <a:headEnd/>
                <a:tailEnd/>
              </a:ln>
            </p:spPr>
            <p:txBody>
              <a:bodyPr/>
              <a:lstStyle/>
              <a:p>
                <a:endParaRPr lang="en-US"/>
              </a:p>
            </p:txBody>
          </p:sp>
          <p:sp>
            <p:nvSpPr>
              <p:cNvPr id="1014" name="Line 180"/>
              <p:cNvSpPr>
                <a:spLocks noChangeShapeType="1"/>
              </p:cNvSpPr>
              <p:nvPr/>
            </p:nvSpPr>
            <p:spPr bwMode="auto">
              <a:xfrm flipH="1">
                <a:off x="8735996" y="2730174"/>
                <a:ext cx="26160" cy="883"/>
              </a:xfrm>
              <a:prstGeom prst="line">
                <a:avLst/>
              </a:prstGeom>
              <a:noFill/>
              <a:ln w="19050">
                <a:solidFill>
                  <a:srgbClr val="000000"/>
                </a:solidFill>
                <a:round/>
                <a:headEnd/>
                <a:tailEnd/>
              </a:ln>
            </p:spPr>
            <p:txBody>
              <a:bodyPr/>
              <a:lstStyle/>
              <a:p>
                <a:endParaRPr lang="en-US"/>
              </a:p>
            </p:txBody>
          </p:sp>
          <p:sp>
            <p:nvSpPr>
              <p:cNvPr id="1015" name="Line 181"/>
              <p:cNvSpPr>
                <a:spLocks noChangeShapeType="1"/>
              </p:cNvSpPr>
              <p:nvPr/>
            </p:nvSpPr>
            <p:spPr bwMode="auto">
              <a:xfrm>
                <a:off x="4995136" y="2693995"/>
                <a:ext cx="16877" cy="883"/>
              </a:xfrm>
              <a:prstGeom prst="line">
                <a:avLst/>
              </a:prstGeom>
              <a:noFill/>
              <a:ln w="19050">
                <a:solidFill>
                  <a:srgbClr val="000000"/>
                </a:solidFill>
                <a:round/>
                <a:headEnd/>
                <a:tailEnd/>
              </a:ln>
            </p:spPr>
            <p:txBody>
              <a:bodyPr/>
              <a:lstStyle/>
              <a:p>
                <a:endParaRPr lang="en-US"/>
              </a:p>
            </p:txBody>
          </p:sp>
          <p:sp>
            <p:nvSpPr>
              <p:cNvPr id="1016" name="Line 182"/>
              <p:cNvSpPr>
                <a:spLocks noChangeShapeType="1"/>
              </p:cNvSpPr>
              <p:nvPr/>
            </p:nvSpPr>
            <p:spPr bwMode="auto">
              <a:xfrm flipH="1">
                <a:off x="8735996" y="2693995"/>
                <a:ext cx="26160" cy="883"/>
              </a:xfrm>
              <a:prstGeom prst="line">
                <a:avLst/>
              </a:prstGeom>
              <a:noFill/>
              <a:ln w="19050">
                <a:solidFill>
                  <a:srgbClr val="000000"/>
                </a:solidFill>
                <a:round/>
                <a:headEnd/>
                <a:tailEnd/>
              </a:ln>
            </p:spPr>
            <p:txBody>
              <a:bodyPr/>
              <a:lstStyle/>
              <a:p>
                <a:endParaRPr lang="en-US"/>
              </a:p>
            </p:txBody>
          </p:sp>
          <p:sp>
            <p:nvSpPr>
              <p:cNvPr id="1017" name="Line 183"/>
              <p:cNvSpPr>
                <a:spLocks noChangeShapeType="1"/>
              </p:cNvSpPr>
              <p:nvPr/>
            </p:nvSpPr>
            <p:spPr bwMode="auto">
              <a:xfrm>
                <a:off x="4995136" y="2657816"/>
                <a:ext cx="16877" cy="883"/>
              </a:xfrm>
              <a:prstGeom prst="line">
                <a:avLst/>
              </a:prstGeom>
              <a:noFill/>
              <a:ln w="19050">
                <a:solidFill>
                  <a:srgbClr val="000000"/>
                </a:solidFill>
                <a:round/>
                <a:headEnd/>
                <a:tailEnd/>
              </a:ln>
            </p:spPr>
            <p:txBody>
              <a:bodyPr/>
              <a:lstStyle/>
              <a:p>
                <a:endParaRPr lang="en-US"/>
              </a:p>
            </p:txBody>
          </p:sp>
          <p:sp>
            <p:nvSpPr>
              <p:cNvPr id="1018" name="Line 184"/>
              <p:cNvSpPr>
                <a:spLocks noChangeShapeType="1"/>
              </p:cNvSpPr>
              <p:nvPr/>
            </p:nvSpPr>
            <p:spPr bwMode="auto">
              <a:xfrm flipH="1">
                <a:off x="8735996" y="2657816"/>
                <a:ext cx="26160" cy="883"/>
              </a:xfrm>
              <a:prstGeom prst="line">
                <a:avLst/>
              </a:prstGeom>
              <a:noFill/>
              <a:ln w="19050">
                <a:solidFill>
                  <a:srgbClr val="000000"/>
                </a:solidFill>
                <a:round/>
                <a:headEnd/>
                <a:tailEnd/>
              </a:ln>
            </p:spPr>
            <p:txBody>
              <a:bodyPr/>
              <a:lstStyle/>
              <a:p>
                <a:endParaRPr lang="en-US"/>
              </a:p>
            </p:txBody>
          </p:sp>
          <p:sp>
            <p:nvSpPr>
              <p:cNvPr id="1019" name="Line 185"/>
              <p:cNvSpPr>
                <a:spLocks noChangeShapeType="1"/>
              </p:cNvSpPr>
              <p:nvPr/>
            </p:nvSpPr>
            <p:spPr bwMode="auto">
              <a:xfrm>
                <a:off x="4995136" y="2630461"/>
                <a:ext cx="16877" cy="883"/>
              </a:xfrm>
              <a:prstGeom prst="line">
                <a:avLst/>
              </a:prstGeom>
              <a:noFill/>
              <a:ln w="19050">
                <a:solidFill>
                  <a:srgbClr val="000000"/>
                </a:solidFill>
                <a:round/>
                <a:headEnd/>
                <a:tailEnd/>
              </a:ln>
            </p:spPr>
            <p:txBody>
              <a:bodyPr/>
              <a:lstStyle/>
              <a:p>
                <a:endParaRPr lang="en-US"/>
              </a:p>
            </p:txBody>
          </p:sp>
          <p:sp>
            <p:nvSpPr>
              <p:cNvPr id="1020" name="Line 186"/>
              <p:cNvSpPr>
                <a:spLocks noChangeShapeType="1"/>
              </p:cNvSpPr>
              <p:nvPr/>
            </p:nvSpPr>
            <p:spPr bwMode="auto">
              <a:xfrm flipH="1">
                <a:off x="8735996" y="2630461"/>
                <a:ext cx="26160" cy="883"/>
              </a:xfrm>
              <a:prstGeom prst="line">
                <a:avLst/>
              </a:prstGeom>
              <a:noFill/>
              <a:ln w="19050">
                <a:solidFill>
                  <a:srgbClr val="000000"/>
                </a:solidFill>
                <a:round/>
                <a:headEnd/>
                <a:tailEnd/>
              </a:ln>
            </p:spPr>
            <p:txBody>
              <a:bodyPr/>
              <a:lstStyle/>
              <a:p>
                <a:endParaRPr lang="en-US"/>
              </a:p>
            </p:txBody>
          </p:sp>
          <p:sp>
            <p:nvSpPr>
              <p:cNvPr id="1021" name="Line 187"/>
              <p:cNvSpPr>
                <a:spLocks noChangeShapeType="1"/>
              </p:cNvSpPr>
              <p:nvPr/>
            </p:nvSpPr>
            <p:spPr bwMode="auto">
              <a:xfrm>
                <a:off x="4995136" y="2630461"/>
                <a:ext cx="34599" cy="883"/>
              </a:xfrm>
              <a:prstGeom prst="line">
                <a:avLst/>
              </a:prstGeom>
              <a:noFill/>
              <a:ln w="19050">
                <a:solidFill>
                  <a:srgbClr val="000000"/>
                </a:solidFill>
                <a:round/>
                <a:headEnd/>
                <a:tailEnd/>
              </a:ln>
            </p:spPr>
            <p:txBody>
              <a:bodyPr/>
              <a:lstStyle/>
              <a:p>
                <a:endParaRPr lang="en-US"/>
              </a:p>
            </p:txBody>
          </p:sp>
          <p:sp>
            <p:nvSpPr>
              <p:cNvPr id="1022" name="Line 188"/>
              <p:cNvSpPr>
                <a:spLocks noChangeShapeType="1"/>
              </p:cNvSpPr>
              <p:nvPr/>
            </p:nvSpPr>
            <p:spPr bwMode="auto">
              <a:xfrm flipH="1">
                <a:off x="8718275" y="2630461"/>
                <a:ext cx="43881" cy="883"/>
              </a:xfrm>
              <a:prstGeom prst="line">
                <a:avLst/>
              </a:prstGeom>
              <a:noFill/>
              <a:ln w="19050">
                <a:solidFill>
                  <a:srgbClr val="000000"/>
                </a:solidFill>
                <a:round/>
                <a:headEnd/>
                <a:tailEnd/>
              </a:ln>
            </p:spPr>
            <p:txBody>
              <a:bodyPr/>
              <a:lstStyle/>
              <a:p>
                <a:endParaRPr lang="en-US"/>
              </a:p>
            </p:txBody>
          </p:sp>
          <p:sp>
            <p:nvSpPr>
              <p:cNvPr id="1023" name="Line 191"/>
              <p:cNvSpPr>
                <a:spLocks noChangeShapeType="1"/>
              </p:cNvSpPr>
              <p:nvPr/>
            </p:nvSpPr>
            <p:spPr bwMode="auto">
              <a:xfrm>
                <a:off x="4995136" y="2448682"/>
                <a:ext cx="16877" cy="883"/>
              </a:xfrm>
              <a:prstGeom prst="line">
                <a:avLst/>
              </a:prstGeom>
              <a:noFill/>
              <a:ln w="19050">
                <a:solidFill>
                  <a:srgbClr val="000000"/>
                </a:solidFill>
                <a:round/>
                <a:headEnd/>
                <a:tailEnd/>
              </a:ln>
            </p:spPr>
            <p:txBody>
              <a:bodyPr/>
              <a:lstStyle/>
              <a:p>
                <a:endParaRPr lang="en-US"/>
              </a:p>
            </p:txBody>
          </p:sp>
          <p:sp>
            <p:nvSpPr>
              <p:cNvPr id="1024" name="Line 192"/>
              <p:cNvSpPr>
                <a:spLocks noChangeShapeType="1"/>
              </p:cNvSpPr>
              <p:nvPr/>
            </p:nvSpPr>
            <p:spPr bwMode="auto">
              <a:xfrm flipH="1">
                <a:off x="8735996" y="2448682"/>
                <a:ext cx="26160" cy="883"/>
              </a:xfrm>
              <a:prstGeom prst="line">
                <a:avLst/>
              </a:prstGeom>
              <a:noFill/>
              <a:ln w="19050">
                <a:solidFill>
                  <a:srgbClr val="000000"/>
                </a:solidFill>
                <a:round/>
                <a:headEnd/>
                <a:tailEnd/>
              </a:ln>
            </p:spPr>
            <p:txBody>
              <a:bodyPr/>
              <a:lstStyle/>
              <a:p>
                <a:endParaRPr lang="en-US"/>
              </a:p>
            </p:txBody>
          </p:sp>
          <p:sp>
            <p:nvSpPr>
              <p:cNvPr id="1025" name="Line 193"/>
              <p:cNvSpPr>
                <a:spLocks noChangeShapeType="1"/>
              </p:cNvSpPr>
              <p:nvPr/>
            </p:nvSpPr>
            <p:spPr bwMode="auto">
              <a:xfrm>
                <a:off x="4995136" y="2340145"/>
                <a:ext cx="16877" cy="883"/>
              </a:xfrm>
              <a:prstGeom prst="line">
                <a:avLst/>
              </a:prstGeom>
              <a:noFill/>
              <a:ln w="19050">
                <a:solidFill>
                  <a:srgbClr val="000000"/>
                </a:solidFill>
                <a:round/>
                <a:headEnd/>
                <a:tailEnd/>
              </a:ln>
            </p:spPr>
            <p:txBody>
              <a:bodyPr/>
              <a:lstStyle/>
              <a:p>
                <a:endParaRPr lang="en-US"/>
              </a:p>
            </p:txBody>
          </p:sp>
          <p:sp>
            <p:nvSpPr>
              <p:cNvPr id="1026" name="Line 194"/>
              <p:cNvSpPr>
                <a:spLocks noChangeShapeType="1"/>
              </p:cNvSpPr>
              <p:nvPr/>
            </p:nvSpPr>
            <p:spPr bwMode="auto">
              <a:xfrm flipH="1">
                <a:off x="8735996" y="2340145"/>
                <a:ext cx="26160" cy="883"/>
              </a:xfrm>
              <a:prstGeom prst="line">
                <a:avLst/>
              </a:prstGeom>
              <a:noFill/>
              <a:ln w="19050">
                <a:solidFill>
                  <a:srgbClr val="000000"/>
                </a:solidFill>
                <a:round/>
                <a:headEnd/>
                <a:tailEnd/>
              </a:ln>
            </p:spPr>
            <p:txBody>
              <a:bodyPr/>
              <a:lstStyle/>
              <a:p>
                <a:endParaRPr lang="en-US"/>
              </a:p>
            </p:txBody>
          </p:sp>
          <p:sp>
            <p:nvSpPr>
              <p:cNvPr id="1027" name="Line 195"/>
              <p:cNvSpPr>
                <a:spLocks noChangeShapeType="1"/>
              </p:cNvSpPr>
              <p:nvPr/>
            </p:nvSpPr>
            <p:spPr bwMode="auto">
              <a:xfrm>
                <a:off x="4995136" y="2258080"/>
                <a:ext cx="16877" cy="883"/>
              </a:xfrm>
              <a:prstGeom prst="line">
                <a:avLst/>
              </a:prstGeom>
              <a:noFill/>
              <a:ln w="19050">
                <a:solidFill>
                  <a:srgbClr val="000000"/>
                </a:solidFill>
                <a:round/>
                <a:headEnd/>
                <a:tailEnd/>
              </a:ln>
            </p:spPr>
            <p:txBody>
              <a:bodyPr/>
              <a:lstStyle/>
              <a:p>
                <a:endParaRPr lang="en-US"/>
              </a:p>
            </p:txBody>
          </p:sp>
          <p:sp>
            <p:nvSpPr>
              <p:cNvPr id="1028" name="Line 196"/>
              <p:cNvSpPr>
                <a:spLocks noChangeShapeType="1"/>
              </p:cNvSpPr>
              <p:nvPr/>
            </p:nvSpPr>
            <p:spPr bwMode="auto">
              <a:xfrm flipH="1">
                <a:off x="8735996" y="2258080"/>
                <a:ext cx="26160" cy="883"/>
              </a:xfrm>
              <a:prstGeom prst="line">
                <a:avLst/>
              </a:prstGeom>
              <a:noFill/>
              <a:ln w="19050">
                <a:solidFill>
                  <a:srgbClr val="000000"/>
                </a:solidFill>
                <a:round/>
                <a:headEnd/>
                <a:tailEnd/>
              </a:ln>
            </p:spPr>
            <p:txBody>
              <a:bodyPr/>
              <a:lstStyle/>
              <a:p>
                <a:endParaRPr lang="en-US"/>
              </a:p>
            </p:txBody>
          </p:sp>
          <p:sp>
            <p:nvSpPr>
              <p:cNvPr id="1029" name="Line 197"/>
              <p:cNvSpPr>
                <a:spLocks noChangeShapeType="1"/>
              </p:cNvSpPr>
              <p:nvPr/>
            </p:nvSpPr>
            <p:spPr bwMode="auto">
              <a:xfrm>
                <a:off x="4995136" y="2194546"/>
                <a:ext cx="16877" cy="883"/>
              </a:xfrm>
              <a:prstGeom prst="line">
                <a:avLst/>
              </a:prstGeom>
              <a:noFill/>
              <a:ln w="19050">
                <a:solidFill>
                  <a:srgbClr val="000000"/>
                </a:solidFill>
                <a:round/>
                <a:headEnd/>
                <a:tailEnd/>
              </a:ln>
            </p:spPr>
            <p:txBody>
              <a:bodyPr/>
              <a:lstStyle/>
              <a:p>
                <a:endParaRPr lang="en-US"/>
              </a:p>
            </p:txBody>
          </p:sp>
          <p:sp>
            <p:nvSpPr>
              <p:cNvPr id="1030" name="Line 198"/>
              <p:cNvSpPr>
                <a:spLocks noChangeShapeType="1"/>
              </p:cNvSpPr>
              <p:nvPr/>
            </p:nvSpPr>
            <p:spPr bwMode="auto">
              <a:xfrm flipH="1">
                <a:off x="8735996" y="2194546"/>
                <a:ext cx="26160" cy="883"/>
              </a:xfrm>
              <a:prstGeom prst="line">
                <a:avLst/>
              </a:prstGeom>
              <a:noFill/>
              <a:ln w="19050">
                <a:solidFill>
                  <a:srgbClr val="000000"/>
                </a:solidFill>
                <a:round/>
                <a:headEnd/>
                <a:tailEnd/>
              </a:ln>
            </p:spPr>
            <p:txBody>
              <a:bodyPr/>
              <a:lstStyle/>
              <a:p>
                <a:endParaRPr lang="en-US"/>
              </a:p>
            </p:txBody>
          </p:sp>
          <p:sp>
            <p:nvSpPr>
              <p:cNvPr id="1031" name="Line 199"/>
              <p:cNvSpPr>
                <a:spLocks noChangeShapeType="1"/>
              </p:cNvSpPr>
              <p:nvPr/>
            </p:nvSpPr>
            <p:spPr bwMode="auto">
              <a:xfrm>
                <a:off x="4995136" y="2149542"/>
                <a:ext cx="16877" cy="883"/>
              </a:xfrm>
              <a:prstGeom prst="line">
                <a:avLst/>
              </a:prstGeom>
              <a:noFill/>
              <a:ln w="19050">
                <a:solidFill>
                  <a:srgbClr val="000000"/>
                </a:solidFill>
                <a:round/>
                <a:headEnd/>
                <a:tailEnd/>
              </a:ln>
            </p:spPr>
            <p:txBody>
              <a:bodyPr/>
              <a:lstStyle/>
              <a:p>
                <a:endParaRPr lang="en-US"/>
              </a:p>
            </p:txBody>
          </p:sp>
          <p:sp>
            <p:nvSpPr>
              <p:cNvPr id="1032" name="Line 200"/>
              <p:cNvSpPr>
                <a:spLocks noChangeShapeType="1"/>
              </p:cNvSpPr>
              <p:nvPr/>
            </p:nvSpPr>
            <p:spPr bwMode="auto">
              <a:xfrm flipH="1">
                <a:off x="8735996" y="2149542"/>
                <a:ext cx="26160" cy="883"/>
              </a:xfrm>
              <a:prstGeom prst="line">
                <a:avLst/>
              </a:prstGeom>
              <a:noFill/>
              <a:ln w="19050">
                <a:solidFill>
                  <a:srgbClr val="000000"/>
                </a:solidFill>
                <a:round/>
                <a:headEnd/>
                <a:tailEnd/>
              </a:ln>
            </p:spPr>
            <p:txBody>
              <a:bodyPr/>
              <a:lstStyle/>
              <a:p>
                <a:endParaRPr lang="en-US"/>
              </a:p>
            </p:txBody>
          </p:sp>
          <p:sp>
            <p:nvSpPr>
              <p:cNvPr id="1033" name="Line 201"/>
              <p:cNvSpPr>
                <a:spLocks noChangeShapeType="1"/>
              </p:cNvSpPr>
              <p:nvPr/>
            </p:nvSpPr>
            <p:spPr bwMode="auto">
              <a:xfrm>
                <a:off x="4995136" y="2103656"/>
                <a:ext cx="16877" cy="883"/>
              </a:xfrm>
              <a:prstGeom prst="line">
                <a:avLst/>
              </a:prstGeom>
              <a:noFill/>
              <a:ln w="19050">
                <a:solidFill>
                  <a:srgbClr val="000000"/>
                </a:solidFill>
                <a:round/>
                <a:headEnd/>
                <a:tailEnd/>
              </a:ln>
            </p:spPr>
            <p:txBody>
              <a:bodyPr/>
              <a:lstStyle/>
              <a:p>
                <a:endParaRPr lang="en-US"/>
              </a:p>
            </p:txBody>
          </p:sp>
          <p:sp>
            <p:nvSpPr>
              <p:cNvPr id="1034" name="Line 202"/>
              <p:cNvSpPr>
                <a:spLocks noChangeShapeType="1"/>
              </p:cNvSpPr>
              <p:nvPr/>
            </p:nvSpPr>
            <p:spPr bwMode="auto">
              <a:xfrm flipH="1">
                <a:off x="8735996" y="2103656"/>
                <a:ext cx="26160" cy="883"/>
              </a:xfrm>
              <a:prstGeom prst="line">
                <a:avLst/>
              </a:prstGeom>
              <a:noFill/>
              <a:ln w="19050">
                <a:solidFill>
                  <a:srgbClr val="000000"/>
                </a:solidFill>
                <a:round/>
                <a:headEnd/>
                <a:tailEnd/>
              </a:ln>
            </p:spPr>
            <p:txBody>
              <a:bodyPr/>
              <a:lstStyle/>
              <a:p>
                <a:endParaRPr lang="en-US"/>
              </a:p>
            </p:txBody>
          </p:sp>
          <p:sp>
            <p:nvSpPr>
              <p:cNvPr id="1035" name="Line 203"/>
              <p:cNvSpPr>
                <a:spLocks noChangeShapeType="1"/>
              </p:cNvSpPr>
              <p:nvPr/>
            </p:nvSpPr>
            <p:spPr bwMode="auto">
              <a:xfrm>
                <a:off x="4995136" y="2077184"/>
                <a:ext cx="16877" cy="883"/>
              </a:xfrm>
              <a:prstGeom prst="line">
                <a:avLst/>
              </a:prstGeom>
              <a:noFill/>
              <a:ln w="19050">
                <a:solidFill>
                  <a:srgbClr val="000000"/>
                </a:solidFill>
                <a:round/>
                <a:headEnd/>
                <a:tailEnd/>
              </a:ln>
            </p:spPr>
            <p:txBody>
              <a:bodyPr/>
              <a:lstStyle/>
              <a:p>
                <a:endParaRPr lang="en-US"/>
              </a:p>
            </p:txBody>
          </p:sp>
          <p:sp>
            <p:nvSpPr>
              <p:cNvPr id="1036" name="Line 204"/>
              <p:cNvSpPr>
                <a:spLocks noChangeShapeType="1"/>
              </p:cNvSpPr>
              <p:nvPr/>
            </p:nvSpPr>
            <p:spPr bwMode="auto">
              <a:xfrm flipH="1">
                <a:off x="8735996" y="2077184"/>
                <a:ext cx="26160" cy="883"/>
              </a:xfrm>
              <a:prstGeom prst="line">
                <a:avLst/>
              </a:prstGeom>
              <a:noFill/>
              <a:ln w="19050">
                <a:solidFill>
                  <a:srgbClr val="000000"/>
                </a:solidFill>
                <a:round/>
                <a:headEnd/>
                <a:tailEnd/>
              </a:ln>
            </p:spPr>
            <p:txBody>
              <a:bodyPr/>
              <a:lstStyle/>
              <a:p>
                <a:endParaRPr lang="en-US"/>
              </a:p>
            </p:txBody>
          </p:sp>
          <p:sp>
            <p:nvSpPr>
              <p:cNvPr id="1037" name="Line 206"/>
              <p:cNvSpPr>
                <a:spLocks noChangeShapeType="1"/>
              </p:cNvSpPr>
              <p:nvPr/>
            </p:nvSpPr>
            <p:spPr bwMode="auto">
              <a:xfrm>
                <a:off x="4995136" y="2040122"/>
                <a:ext cx="16877" cy="883"/>
              </a:xfrm>
              <a:prstGeom prst="line">
                <a:avLst/>
              </a:prstGeom>
              <a:noFill/>
              <a:ln w="19050">
                <a:solidFill>
                  <a:srgbClr val="000000"/>
                </a:solidFill>
                <a:round/>
                <a:headEnd/>
                <a:tailEnd/>
              </a:ln>
            </p:spPr>
            <p:txBody>
              <a:bodyPr/>
              <a:lstStyle/>
              <a:p>
                <a:endParaRPr lang="en-US"/>
              </a:p>
            </p:txBody>
          </p:sp>
          <p:sp>
            <p:nvSpPr>
              <p:cNvPr id="1038" name="Line 207"/>
              <p:cNvSpPr>
                <a:spLocks noChangeShapeType="1"/>
              </p:cNvSpPr>
              <p:nvPr/>
            </p:nvSpPr>
            <p:spPr bwMode="auto">
              <a:xfrm flipH="1">
                <a:off x="8735996" y="2040122"/>
                <a:ext cx="26160" cy="883"/>
              </a:xfrm>
              <a:prstGeom prst="line">
                <a:avLst/>
              </a:prstGeom>
              <a:noFill/>
              <a:ln w="19050">
                <a:solidFill>
                  <a:srgbClr val="000000"/>
                </a:solidFill>
                <a:round/>
                <a:headEnd/>
                <a:tailEnd/>
              </a:ln>
            </p:spPr>
            <p:txBody>
              <a:bodyPr/>
              <a:lstStyle/>
              <a:p>
                <a:endParaRPr lang="en-US"/>
              </a:p>
            </p:txBody>
          </p:sp>
          <p:sp>
            <p:nvSpPr>
              <p:cNvPr id="1039" name="Line 208"/>
              <p:cNvSpPr>
                <a:spLocks noChangeShapeType="1"/>
              </p:cNvSpPr>
              <p:nvPr/>
            </p:nvSpPr>
            <p:spPr bwMode="auto">
              <a:xfrm>
                <a:off x="4995136" y="2013649"/>
                <a:ext cx="16877" cy="883"/>
              </a:xfrm>
              <a:prstGeom prst="line">
                <a:avLst/>
              </a:prstGeom>
              <a:noFill/>
              <a:ln w="19050">
                <a:solidFill>
                  <a:srgbClr val="000000"/>
                </a:solidFill>
                <a:round/>
                <a:headEnd/>
                <a:tailEnd/>
              </a:ln>
            </p:spPr>
            <p:txBody>
              <a:bodyPr/>
              <a:lstStyle/>
              <a:p>
                <a:endParaRPr lang="en-US"/>
              </a:p>
            </p:txBody>
          </p:sp>
          <p:sp>
            <p:nvSpPr>
              <p:cNvPr id="1040" name="Line 209"/>
              <p:cNvSpPr>
                <a:spLocks noChangeShapeType="1"/>
              </p:cNvSpPr>
              <p:nvPr/>
            </p:nvSpPr>
            <p:spPr bwMode="auto">
              <a:xfrm flipH="1">
                <a:off x="8735996" y="2013649"/>
                <a:ext cx="26160" cy="883"/>
              </a:xfrm>
              <a:prstGeom prst="line">
                <a:avLst/>
              </a:prstGeom>
              <a:noFill/>
              <a:ln w="19050">
                <a:solidFill>
                  <a:srgbClr val="000000"/>
                </a:solidFill>
                <a:round/>
                <a:headEnd/>
                <a:tailEnd/>
              </a:ln>
            </p:spPr>
            <p:txBody>
              <a:bodyPr/>
              <a:lstStyle/>
              <a:p>
                <a:endParaRPr lang="en-US"/>
              </a:p>
            </p:txBody>
          </p:sp>
          <p:sp>
            <p:nvSpPr>
              <p:cNvPr id="1041" name="Line 210"/>
              <p:cNvSpPr>
                <a:spLocks noChangeShapeType="1"/>
              </p:cNvSpPr>
              <p:nvPr/>
            </p:nvSpPr>
            <p:spPr bwMode="auto">
              <a:xfrm>
                <a:off x="4995136" y="2013649"/>
                <a:ext cx="34599" cy="883"/>
              </a:xfrm>
              <a:prstGeom prst="line">
                <a:avLst/>
              </a:prstGeom>
              <a:noFill/>
              <a:ln w="19050">
                <a:solidFill>
                  <a:srgbClr val="000000"/>
                </a:solidFill>
                <a:round/>
                <a:headEnd/>
                <a:tailEnd/>
              </a:ln>
            </p:spPr>
            <p:txBody>
              <a:bodyPr/>
              <a:lstStyle/>
              <a:p>
                <a:endParaRPr lang="en-US"/>
              </a:p>
            </p:txBody>
          </p:sp>
          <p:sp>
            <p:nvSpPr>
              <p:cNvPr id="1042" name="Line 211"/>
              <p:cNvSpPr>
                <a:spLocks noChangeShapeType="1"/>
              </p:cNvSpPr>
              <p:nvPr/>
            </p:nvSpPr>
            <p:spPr bwMode="auto">
              <a:xfrm flipH="1">
                <a:off x="8718275" y="2013649"/>
                <a:ext cx="43881" cy="883"/>
              </a:xfrm>
              <a:prstGeom prst="line">
                <a:avLst/>
              </a:prstGeom>
              <a:noFill/>
              <a:ln w="19050">
                <a:solidFill>
                  <a:srgbClr val="000000"/>
                </a:solidFill>
                <a:round/>
                <a:headEnd/>
                <a:tailEnd/>
              </a:ln>
            </p:spPr>
            <p:txBody>
              <a:bodyPr/>
              <a:lstStyle/>
              <a:p>
                <a:endParaRPr lang="en-US"/>
              </a:p>
            </p:txBody>
          </p:sp>
          <p:sp>
            <p:nvSpPr>
              <p:cNvPr id="1043" name="Line 214"/>
              <p:cNvSpPr>
                <a:spLocks noChangeShapeType="1"/>
              </p:cNvSpPr>
              <p:nvPr/>
            </p:nvSpPr>
            <p:spPr bwMode="auto">
              <a:xfrm>
                <a:off x="4995136" y="1823047"/>
                <a:ext cx="16877" cy="883"/>
              </a:xfrm>
              <a:prstGeom prst="line">
                <a:avLst/>
              </a:prstGeom>
              <a:noFill/>
              <a:ln w="19050">
                <a:solidFill>
                  <a:srgbClr val="000000"/>
                </a:solidFill>
                <a:round/>
                <a:headEnd/>
                <a:tailEnd/>
              </a:ln>
            </p:spPr>
            <p:txBody>
              <a:bodyPr/>
              <a:lstStyle/>
              <a:p>
                <a:endParaRPr lang="en-US"/>
              </a:p>
            </p:txBody>
          </p:sp>
          <p:sp>
            <p:nvSpPr>
              <p:cNvPr id="1044" name="Line 215"/>
              <p:cNvSpPr>
                <a:spLocks noChangeShapeType="1"/>
              </p:cNvSpPr>
              <p:nvPr/>
            </p:nvSpPr>
            <p:spPr bwMode="auto">
              <a:xfrm flipH="1">
                <a:off x="8735996" y="1823047"/>
                <a:ext cx="26160" cy="883"/>
              </a:xfrm>
              <a:prstGeom prst="line">
                <a:avLst/>
              </a:prstGeom>
              <a:noFill/>
              <a:ln w="19050">
                <a:solidFill>
                  <a:srgbClr val="000000"/>
                </a:solidFill>
                <a:round/>
                <a:headEnd/>
                <a:tailEnd/>
              </a:ln>
            </p:spPr>
            <p:txBody>
              <a:bodyPr/>
              <a:lstStyle/>
              <a:p>
                <a:endParaRPr lang="en-US"/>
              </a:p>
            </p:txBody>
          </p:sp>
          <p:sp>
            <p:nvSpPr>
              <p:cNvPr id="1045" name="Line 216"/>
              <p:cNvSpPr>
                <a:spLocks noChangeShapeType="1"/>
              </p:cNvSpPr>
              <p:nvPr/>
            </p:nvSpPr>
            <p:spPr bwMode="auto">
              <a:xfrm>
                <a:off x="4995136" y="1713627"/>
                <a:ext cx="16877" cy="883"/>
              </a:xfrm>
              <a:prstGeom prst="line">
                <a:avLst/>
              </a:prstGeom>
              <a:noFill/>
              <a:ln w="19050">
                <a:solidFill>
                  <a:srgbClr val="000000"/>
                </a:solidFill>
                <a:round/>
                <a:headEnd/>
                <a:tailEnd/>
              </a:ln>
            </p:spPr>
            <p:txBody>
              <a:bodyPr/>
              <a:lstStyle/>
              <a:p>
                <a:endParaRPr lang="en-US"/>
              </a:p>
            </p:txBody>
          </p:sp>
          <p:sp>
            <p:nvSpPr>
              <p:cNvPr id="1046" name="Line 217"/>
              <p:cNvSpPr>
                <a:spLocks noChangeShapeType="1"/>
              </p:cNvSpPr>
              <p:nvPr/>
            </p:nvSpPr>
            <p:spPr bwMode="auto">
              <a:xfrm flipH="1">
                <a:off x="8735996" y="1713627"/>
                <a:ext cx="26160" cy="883"/>
              </a:xfrm>
              <a:prstGeom prst="line">
                <a:avLst/>
              </a:prstGeom>
              <a:noFill/>
              <a:ln w="19050">
                <a:solidFill>
                  <a:srgbClr val="000000"/>
                </a:solidFill>
                <a:round/>
                <a:headEnd/>
                <a:tailEnd/>
              </a:ln>
            </p:spPr>
            <p:txBody>
              <a:bodyPr/>
              <a:lstStyle/>
              <a:p>
                <a:endParaRPr lang="en-US"/>
              </a:p>
            </p:txBody>
          </p:sp>
          <p:sp>
            <p:nvSpPr>
              <p:cNvPr id="1047" name="Line 218"/>
              <p:cNvSpPr>
                <a:spLocks noChangeShapeType="1"/>
              </p:cNvSpPr>
              <p:nvPr/>
            </p:nvSpPr>
            <p:spPr bwMode="auto">
              <a:xfrm>
                <a:off x="4995136" y="1641268"/>
                <a:ext cx="16877" cy="883"/>
              </a:xfrm>
              <a:prstGeom prst="line">
                <a:avLst/>
              </a:prstGeom>
              <a:noFill/>
              <a:ln w="19050">
                <a:solidFill>
                  <a:srgbClr val="000000"/>
                </a:solidFill>
                <a:round/>
                <a:headEnd/>
                <a:tailEnd/>
              </a:ln>
            </p:spPr>
            <p:txBody>
              <a:bodyPr/>
              <a:lstStyle/>
              <a:p>
                <a:endParaRPr lang="en-US"/>
              </a:p>
            </p:txBody>
          </p:sp>
          <p:sp>
            <p:nvSpPr>
              <p:cNvPr id="1048" name="Line 219"/>
              <p:cNvSpPr>
                <a:spLocks noChangeShapeType="1"/>
              </p:cNvSpPr>
              <p:nvPr/>
            </p:nvSpPr>
            <p:spPr bwMode="auto">
              <a:xfrm flipH="1">
                <a:off x="8735996" y="1641268"/>
                <a:ext cx="26160" cy="883"/>
              </a:xfrm>
              <a:prstGeom prst="line">
                <a:avLst/>
              </a:prstGeom>
              <a:noFill/>
              <a:ln w="19050">
                <a:solidFill>
                  <a:srgbClr val="000000"/>
                </a:solidFill>
                <a:round/>
                <a:headEnd/>
                <a:tailEnd/>
              </a:ln>
            </p:spPr>
            <p:txBody>
              <a:bodyPr/>
              <a:lstStyle/>
              <a:p>
                <a:endParaRPr lang="en-US"/>
              </a:p>
            </p:txBody>
          </p:sp>
          <p:sp>
            <p:nvSpPr>
              <p:cNvPr id="1049" name="Line 220"/>
              <p:cNvSpPr>
                <a:spLocks noChangeShapeType="1"/>
              </p:cNvSpPr>
              <p:nvPr/>
            </p:nvSpPr>
            <p:spPr bwMode="auto">
              <a:xfrm>
                <a:off x="4995136" y="1577734"/>
                <a:ext cx="16877" cy="883"/>
              </a:xfrm>
              <a:prstGeom prst="line">
                <a:avLst/>
              </a:prstGeom>
              <a:noFill/>
              <a:ln w="19050">
                <a:solidFill>
                  <a:srgbClr val="000000"/>
                </a:solidFill>
                <a:round/>
                <a:headEnd/>
                <a:tailEnd/>
              </a:ln>
            </p:spPr>
            <p:txBody>
              <a:bodyPr/>
              <a:lstStyle/>
              <a:p>
                <a:endParaRPr lang="en-US"/>
              </a:p>
            </p:txBody>
          </p:sp>
          <p:sp>
            <p:nvSpPr>
              <p:cNvPr id="1050" name="Line 221"/>
              <p:cNvSpPr>
                <a:spLocks noChangeShapeType="1"/>
              </p:cNvSpPr>
              <p:nvPr/>
            </p:nvSpPr>
            <p:spPr bwMode="auto">
              <a:xfrm flipH="1">
                <a:off x="8735996" y="1577734"/>
                <a:ext cx="26160" cy="883"/>
              </a:xfrm>
              <a:prstGeom prst="line">
                <a:avLst/>
              </a:prstGeom>
              <a:noFill/>
              <a:ln w="19050">
                <a:solidFill>
                  <a:srgbClr val="000000"/>
                </a:solidFill>
                <a:round/>
                <a:headEnd/>
                <a:tailEnd/>
              </a:ln>
            </p:spPr>
            <p:txBody>
              <a:bodyPr/>
              <a:lstStyle/>
              <a:p>
                <a:endParaRPr lang="en-US"/>
              </a:p>
            </p:txBody>
          </p:sp>
          <p:sp>
            <p:nvSpPr>
              <p:cNvPr id="1051" name="Line 222"/>
              <p:cNvSpPr>
                <a:spLocks noChangeShapeType="1"/>
              </p:cNvSpPr>
              <p:nvPr/>
            </p:nvSpPr>
            <p:spPr bwMode="auto">
              <a:xfrm>
                <a:off x="4995136" y="1531848"/>
                <a:ext cx="16877" cy="883"/>
              </a:xfrm>
              <a:prstGeom prst="line">
                <a:avLst/>
              </a:prstGeom>
              <a:noFill/>
              <a:ln w="19050">
                <a:solidFill>
                  <a:srgbClr val="000000"/>
                </a:solidFill>
                <a:round/>
                <a:headEnd/>
                <a:tailEnd/>
              </a:ln>
            </p:spPr>
            <p:txBody>
              <a:bodyPr/>
              <a:lstStyle/>
              <a:p>
                <a:endParaRPr lang="en-US"/>
              </a:p>
            </p:txBody>
          </p:sp>
          <p:sp>
            <p:nvSpPr>
              <p:cNvPr id="1052" name="Line 223"/>
              <p:cNvSpPr>
                <a:spLocks noChangeShapeType="1"/>
              </p:cNvSpPr>
              <p:nvPr/>
            </p:nvSpPr>
            <p:spPr bwMode="auto">
              <a:xfrm flipH="1">
                <a:off x="8735996" y="1531848"/>
                <a:ext cx="26160" cy="883"/>
              </a:xfrm>
              <a:prstGeom prst="line">
                <a:avLst/>
              </a:prstGeom>
              <a:noFill/>
              <a:ln w="19050">
                <a:solidFill>
                  <a:srgbClr val="000000"/>
                </a:solidFill>
                <a:round/>
                <a:headEnd/>
                <a:tailEnd/>
              </a:ln>
            </p:spPr>
            <p:txBody>
              <a:bodyPr/>
              <a:lstStyle/>
              <a:p>
                <a:endParaRPr lang="en-US"/>
              </a:p>
            </p:txBody>
          </p:sp>
          <p:sp>
            <p:nvSpPr>
              <p:cNvPr id="1053" name="Line 224"/>
              <p:cNvSpPr>
                <a:spLocks noChangeShapeType="1"/>
              </p:cNvSpPr>
              <p:nvPr/>
            </p:nvSpPr>
            <p:spPr bwMode="auto">
              <a:xfrm>
                <a:off x="4995136" y="1486845"/>
                <a:ext cx="16877" cy="883"/>
              </a:xfrm>
              <a:prstGeom prst="line">
                <a:avLst/>
              </a:prstGeom>
              <a:noFill/>
              <a:ln w="19050">
                <a:solidFill>
                  <a:srgbClr val="000000"/>
                </a:solidFill>
                <a:round/>
                <a:headEnd/>
                <a:tailEnd/>
              </a:ln>
            </p:spPr>
            <p:txBody>
              <a:bodyPr/>
              <a:lstStyle/>
              <a:p>
                <a:endParaRPr lang="en-US"/>
              </a:p>
            </p:txBody>
          </p:sp>
          <p:sp>
            <p:nvSpPr>
              <p:cNvPr id="1054" name="Line 225"/>
              <p:cNvSpPr>
                <a:spLocks noChangeShapeType="1"/>
              </p:cNvSpPr>
              <p:nvPr/>
            </p:nvSpPr>
            <p:spPr bwMode="auto">
              <a:xfrm flipH="1">
                <a:off x="8735996" y="1486845"/>
                <a:ext cx="26160" cy="883"/>
              </a:xfrm>
              <a:prstGeom prst="line">
                <a:avLst/>
              </a:prstGeom>
              <a:noFill/>
              <a:ln w="19050">
                <a:solidFill>
                  <a:srgbClr val="000000"/>
                </a:solidFill>
                <a:round/>
                <a:headEnd/>
                <a:tailEnd/>
              </a:ln>
            </p:spPr>
            <p:txBody>
              <a:bodyPr/>
              <a:lstStyle/>
              <a:p>
                <a:endParaRPr lang="en-US"/>
              </a:p>
            </p:txBody>
          </p:sp>
          <p:sp>
            <p:nvSpPr>
              <p:cNvPr id="1055" name="Line 226"/>
              <p:cNvSpPr>
                <a:spLocks noChangeShapeType="1"/>
              </p:cNvSpPr>
              <p:nvPr/>
            </p:nvSpPr>
            <p:spPr bwMode="auto">
              <a:xfrm>
                <a:off x="4995136" y="1450666"/>
                <a:ext cx="16877" cy="883"/>
              </a:xfrm>
              <a:prstGeom prst="line">
                <a:avLst/>
              </a:prstGeom>
              <a:noFill/>
              <a:ln w="19050">
                <a:solidFill>
                  <a:srgbClr val="000000"/>
                </a:solidFill>
                <a:round/>
                <a:headEnd/>
                <a:tailEnd/>
              </a:ln>
            </p:spPr>
            <p:txBody>
              <a:bodyPr/>
              <a:lstStyle/>
              <a:p>
                <a:endParaRPr lang="en-US"/>
              </a:p>
            </p:txBody>
          </p:sp>
          <p:sp>
            <p:nvSpPr>
              <p:cNvPr id="1056" name="Line 227"/>
              <p:cNvSpPr>
                <a:spLocks noChangeShapeType="1"/>
              </p:cNvSpPr>
              <p:nvPr/>
            </p:nvSpPr>
            <p:spPr bwMode="auto">
              <a:xfrm flipH="1">
                <a:off x="8735996" y="1450666"/>
                <a:ext cx="26160" cy="883"/>
              </a:xfrm>
              <a:prstGeom prst="line">
                <a:avLst/>
              </a:prstGeom>
              <a:noFill/>
              <a:ln w="19050">
                <a:solidFill>
                  <a:srgbClr val="000000"/>
                </a:solidFill>
                <a:round/>
                <a:headEnd/>
                <a:tailEnd/>
              </a:ln>
            </p:spPr>
            <p:txBody>
              <a:bodyPr/>
              <a:lstStyle/>
              <a:p>
                <a:endParaRPr lang="en-US"/>
              </a:p>
            </p:txBody>
          </p:sp>
          <p:sp>
            <p:nvSpPr>
              <p:cNvPr id="1057" name="Line 228"/>
              <p:cNvSpPr>
                <a:spLocks noChangeShapeType="1"/>
              </p:cNvSpPr>
              <p:nvPr/>
            </p:nvSpPr>
            <p:spPr bwMode="auto">
              <a:xfrm>
                <a:off x="4995136" y="1423311"/>
                <a:ext cx="16877" cy="883"/>
              </a:xfrm>
              <a:prstGeom prst="line">
                <a:avLst/>
              </a:prstGeom>
              <a:noFill/>
              <a:ln w="19050">
                <a:solidFill>
                  <a:srgbClr val="000000"/>
                </a:solidFill>
                <a:round/>
                <a:headEnd/>
                <a:tailEnd/>
              </a:ln>
            </p:spPr>
            <p:txBody>
              <a:bodyPr/>
              <a:lstStyle/>
              <a:p>
                <a:endParaRPr lang="en-US"/>
              </a:p>
            </p:txBody>
          </p:sp>
          <p:sp>
            <p:nvSpPr>
              <p:cNvPr id="1058" name="Line 229"/>
              <p:cNvSpPr>
                <a:spLocks noChangeShapeType="1"/>
              </p:cNvSpPr>
              <p:nvPr/>
            </p:nvSpPr>
            <p:spPr bwMode="auto">
              <a:xfrm flipH="1">
                <a:off x="8735996" y="1423311"/>
                <a:ext cx="26160" cy="883"/>
              </a:xfrm>
              <a:prstGeom prst="line">
                <a:avLst/>
              </a:prstGeom>
              <a:noFill/>
              <a:ln w="19050">
                <a:solidFill>
                  <a:srgbClr val="000000"/>
                </a:solidFill>
                <a:round/>
                <a:headEnd/>
                <a:tailEnd/>
              </a:ln>
            </p:spPr>
            <p:txBody>
              <a:bodyPr/>
              <a:lstStyle/>
              <a:p>
                <a:endParaRPr lang="en-US"/>
              </a:p>
            </p:txBody>
          </p:sp>
          <p:sp>
            <p:nvSpPr>
              <p:cNvPr id="1059" name="Line 230"/>
              <p:cNvSpPr>
                <a:spLocks noChangeShapeType="1"/>
              </p:cNvSpPr>
              <p:nvPr/>
            </p:nvSpPr>
            <p:spPr bwMode="auto">
              <a:xfrm>
                <a:off x="4995136" y="1395956"/>
                <a:ext cx="16877" cy="883"/>
              </a:xfrm>
              <a:prstGeom prst="line">
                <a:avLst/>
              </a:prstGeom>
              <a:noFill/>
              <a:ln w="19050">
                <a:solidFill>
                  <a:srgbClr val="000000"/>
                </a:solidFill>
                <a:round/>
                <a:headEnd/>
                <a:tailEnd/>
              </a:ln>
            </p:spPr>
            <p:txBody>
              <a:bodyPr/>
              <a:lstStyle/>
              <a:p>
                <a:endParaRPr lang="en-US"/>
              </a:p>
            </p:txBody>
          </p:sp>
          <p:sp>
            <p:nvSpPr>
              <p:cNvPr id="1060" name="Line 231"/>
              <p:cNvSpPr>
                <a:spLocks noChangeShapeType="1"/>
              </p:cNvSpPr>
              <p:nvPr/>
            </p:nvSpPr>
            <p:spPr bwMode="auto">
              <a:xfrm flipH="1">
                <a:off x="8735996" y="1395956"/>
                <a:ext cx="26160" cy="883"/>
              </a:xfrm>
              <a:prstGeom prst="line">
                <a:avLst/>
              </a:prstGeom>
              <a:noFill/>
              <a:ln w="19050">
                <a:solidFill>
                  <a:srgbClr val="000000"/>
                </a:solidFill>
                <a:round/>
                <a:headEnd/>
                <a:tailEnd/>
              </a:ln>
            </p:spPr>
            <p:txBody>
              <a:bodyPr/>
              <a:lstStyle/>
              <a:p>
                <a:endParaRPr lang="en-US"/>
              </a:p>
            </p:txBody>
          </p:sp>
          <p:sp>
            <p:nvSpPr>
              <p:cNvPr id="1061" name="Line 232"/>
              <p:cNvSpPr>
                <a:spLocks noChangeShapeType="1"/>
              </p:cNvSpPr>
              <p:nvPr/>
            </p:nvSpPr>
            <p:spPr bwMode="auto">
              <a:xfrm>
                <a:off x="4995136" y="1395956"/>
                <a:ext cx="34599" cy="883"/>
              </a:xfrm>
              <a:prstGeom prst="line">
                <a:avLst/>
              </a:prstGeom>
              <a:noFill/>
              <a:ln w="19050">
                <a:solidFill>
                  <a:srgbClr val="000000"/>
                </a:solidFill>
                <a:round/>
                <a:headEnd/>
                <a:tailEnd/>
              </a:ln>
            </p:spPr>
            <p:txBody>
              <a:bodyPr/>
              <a:lstStyle/>
              <a:p>
                <a:endParaRPr lang="en-US"/>
              </a:p>
            </p:txBody>
          </p:sp>
          <p:sp>
            <p:nvSpPr>
              <p:cNvPr id="1062" name="Line 233"/>
              <p:cNvSpPr>
                <a:spLocks noChangeShapeType="1"/>
              </p:cNvSpPr>
              <p:nvPr/>
            </p:nvSpPr>
            <p:spPr bwMode="auto">
              <a:xfrm flipH="1">
                <a:off x="8718275" y="1395956"/>
                <a:ext cx="43881" cy="883"/>
              </a:xfrm>
              <a:prstGeom prst="line">
                <a:avLst/>
              </a:prstGeom>
              <a:noFill/>
              <a:ln w="19050">
                <a:solidFill>
                  <a:srgbClr val="000000"/>
                </a:solidFill>
                <a:round/>
                <a:headEnd/>
                <a:tailEnd/>
              </a:ln>
            </p:spPr>
            <p:txBody>
              <a:bodyPr/>
              <a:lstStyle/>
              <a:p>
                <a:endParaRPr lang="en-US"/>
              </a:p>
            </p:txBody>
          </p:sp>
          <p:sp>
            <p:nvSpPr>
              <p:cNvPr id="1063" name="Line 236"/>
              <p:cNvSpPr>
                <a:spLocks noChangeShapeType="1"/>
              </p:cNvSpPr>
              <p:nvPr/>
            </p:nvSpPr>
            <p:spPr bwMode="auto">
              <a:xfrm>
                <a:off x="4995136" y="1395956"/>
                <a:ext cx="3767020" cy="883"/>
              </a:xfrm>
              <a:prstGeom prst="line">
                <a:avLst/>
              </a:prstGeom>
              <a:noFill/>
              <a:ln w="19050">
                <a:solidFill>
                  <a:srgbClr val="000000"/>
                </a:solidFill>
                <a:round/>
                <a:headEnd/>
                <a:tailEnd/>
              </a:ln>
            </p:spPr>
            <p:txBody>
              <a:bodyPr/>
              <a:lstStyle/>
              <a:p>
                <a:endParaRPr lang="en-US"/>
              </a:p>
            </p:txBody>
          </p:sp>
          <p:sp>
            <p:nvSpPr>
              <p:cNvPr id="1064" name="Line 237"/>
              <p:cNvSpPr>
                <a:spLocks noChangeShapeType="1"/>
              </p:cNvSpPr>
              <p:nvPr/>
            </p:nvSpPr>
            <p:spPr bwMode="auto">
              <a:xfrm>
                <a:off x="4995136" y="4500307"/>
                <a:ext cx="3767020" cy="883"/>
              </a:xfrm>
              <a:prstGeom prst="line">
                <a:avLst/>
              </a:prstGeom>
              <a:noFill/>
              <a:ln w="19050">
                <a:solidFill>
                  <a:srgbClr val="000000"/>
                </a:solidFill>
                <a:round/>
                <a:headEnd/>
                <a:tailEnd/>
              </a:ln>
            </p:spPr>
            <p:txBody>
              <a:bodyPr/>
              <a:lstStyle/>
              <a:p>
                <a:endParaRPr lang="en-US"/>
              </a:p>
            </p:txBody>
          </p:sp>
          <p:sp>
            <p:nvSpPr>
              <p:cNvPr id="1065" name="Line 238"/>
              <p:cNvSpPr>
                <a:spLocks noChangeShapeType="1"/>
              </p:cNvSpPr>
              <p:nvPr/>
            </p:nvSpPr>
            <p:spPr bwMode="auto">
              <a:xfrm flipV="1">
                <a:off x="8762156" y="1395956"/>
                <a:ext cx="844" cy="3104352"/>
              </a:xfrm>
              <a:prstGeom prst="line">
                <a:avLst/>
              </a:prstGeom>
              <a:noFill/>
              <a:ln w="19050">
                <a:solidFill>
                  <a:srgbClr val="000000"/>
                </a:solidFill>
                <a:round/>
                <a:headEnd/>
                <a:tailEnd/>
              </a:ln>
            </p:spPr>
            <p:txBody>
              <a:bodyPr/>
              <a:lstStyle/>
              <a:p>
                <a:endParaRPr lang="en-US"/>
              </a:p>
            </p:txBody>
          </p:sp>
          <p:sp>
            <p:nvSpPr>
              <p:cNvPr id="1066" name="Line 239"/>
              <p:cNvSpPr>
                <a:spLocks noChangeShapeType="1"/>
              </p:cNvSpPr>
              <p:nvPr/>
            </p:nvSpPr>
            <p:spPr bwMode="auto">
              <a:xfrm flipV="1">
                <a:off x="4995136" y="1395956"/>
                <a:ext cx="844" cy="3104352"/>
              </a:xfrm>
              <a:prstGeom prst="line">
                <a:avLst/>
              </a:prstGeom>
              <a:noFill/>
              <a:ln w="19050">
                <a:solidFill>
                  <a:srgbClr val="000000"/>
                </a:solidFill>
                <a:round/>
                <a:headEnd/>
                <a:tailEnd/>
              </a:ln>
            </p:spPr>
            <p:txBody>
              <a:bodyPr/>
              <a:lstStyle/>
              <a:p>
                <a:endParaRPr lang="en-US"/>
              </a:p>
            </p:txBody>
          </p:sp>
          <p:sp>
            <p:nvSpPr>
              <p:cNvPr id="1067" name="Freeform 244"/>
              <p:cNvSpPr>
                <a:spLocks/>
              </p:cNvSpPr>
              <p:nvPr/>
            </p:nvSpPr>
            <p:spPr bwMode="auto">
              <a:xfrm>
                <a:off x="4995136" y="1495669"/>
                <a:ext cx="2534131" cy="2187518"/>
              </a:xfrm>
              <a:custGeom>
                <a:avLst/>
                <a:gdLst>
                  <a:gd name="T0" fmla="*/ 783321536 w 3003"/>
                  <a:gd name="T1" fmla="*/ 1530074702 h 2479"/>
                  <a:gd name="T2" fmla="*/ 1032560158 w 3003"/>
                  <a:gd name="T3" fmla="*/ 1898382789 h 2479"/>
                  <a:gd name="T4" fmla="*/ 1157179786 w 3003"/>
                  <a:gd name="T5" fmla="*/ 1802607217 h 2479"/>
                  <a:gd name="T6" fmla="*/ 1252602487 w 3003"/>
                  <a:gd name="T7" fmla="*/ 1657775758 h 2479"/>
                  <a:gd name="T8" fmla="*/ 1318116883 w 3003"/>
                  <a:gd name="T9" fmla="*/ 1578351855 h 2479"/>
                  <a:gd name="T10" fmla="*/ 1369388505 w 3003"/>
                  <a:gd name="T11" fmla="*/ 1513722592 h 2479"/>
                  <a:gd name="T12" fmla="*/ 1413539584 w 3003"/>
                  <a:gd name="T13" fmla="*/ 1466224615 h 2479"/>
                  <a:gd name="T14" fmla="*/ 1457690663 w 3003"/>
                  <a:gd name="T15" fmla="*/ 1433520396 h 2479"/>
                  <a:gd name="T16" fmla="*/ 1494008133 w 3003"/>
                  <a:gd name="T17" fmla="*/ 1401595352 h 2479"/>
                  <a:gd name="T18" fmla="*/ 1523205059 w 3003"/>
                  <a:gd name="T19" fmla="*/ 1369670309 h 2479"/>
                  <a:gd name="T20" fmla="*/ 1552401142 w 3003"/>
                  <a:gd name="T21" fmla="*/ 1345531732 h 2479"/>
                  <a:gd name="T22" fmla="*/ 1574476681 w 3003"/>
                  <a:gd name="T23" fmla="*/ 1321393156 h 2479"/>
                  <a:gd name="T24" fmla="*/ 1596552221 w 3003"/>
                  <a:gd name="T25" fmla="*/ 1298032873 h 2479"/>
                  <a:gd name="T26" fmla="*/ 1618627760 w 3003"/>
                  <a:gd name="T27" fmla="*/ 1281680763 h 2479"/>
                  <a:gd name="T28" fmla="*/ 1640703300 w 3003"/>
                  <a:gd name="T29" fmla="*/ 1265329536 h 2479"/>
                  <a:gd name="T30" fmla="*/ 1654945230 w 3003"/>
                  <a:gd name="T31" fmla="*/ 1241969253 h 2479"/>
                  <a:gd name="T32" fmla="*/ 1677020769 w 3003"/>
                  <a:gd name="T33" fmla="*/ 1225617143 h 2479"/>
                  <a:gd name="T34" fmla="*/ 1706216852 w 3003"/>
                  <a:gd name="T35" fmla="*/ 1201478566 h 2479"/>
                  <a:gd name="T36" fmla="*/ 1714050462 w 3003"/>
                  <a:gd name="T37" fmla="*/ 1193692100 h 2479"/>
                  <a:gd name="T38" fmla="*/ 1736126001 w 3003"/>
                  <a:gd name="T39" fmla="*/ 1169553523 h 2479"/>
                  <a:gd name="T40" fmla="*/ 1757489318 w 3003"/>
                  <a:gd name="T41" fmla="*/ 1153201413 h 2479"/>
                  <a:gd name="T42" fmla="*/ 1779564436 w 3003"/>
                  <a:gd name="T43" fmla="*/ 1129842013 h 2479"/>
                  <a:gd name="T44" fmla="*/ 1801639975 w 3003"/>
                  <a:gd name="T45" fmla="*/ 1105703436 h 2479"/>
                  <a:gd name="T46" fmla="*/ 1823715515 w 3003"/>
                  <a:gd name="T47" fmla="*/ 1089351327 h 2479"/>
                  <a:gd name="T48" fmla="*/ 1845791054 w 3003"/>
                  <a:gd name="T49" fmla="*/ 1065212750 h 2479"/>
                  <a:gd name="T50" fmla="*/ 1867866594 w 3003"/>
                  <a:gd name="T51" fmla="*/ 1041074173 h 2479"/>
                  <a:gd name="T52" fmla="*/ 1889942134 w 3003"/>
                  <a:gd name="T53" fmla="*/ 1017713891 h 2479"/>
                  <a:gd name="T54" fmla="*/ 1911305450 w 3003"/>
                  <a:gd name="T55" fmla="*/ 993575314 h 2479"/>
                  <a:gd name="T56" fmla="*/ 1933380990 w 3003"/>
                  <a:gd name="T57" fmla="*/ 961650271 h 2479"/>
                  <a:gd name="T58" fmla="*/ 1962577072 w 3003"/>
                  <a:gd name="T59" fmla="*/ 928946934 h 2479"/>
                  <a:gd name="T60" fmla="*/ 1984652612 w 3003"/>
                  <a:gd name="T61" fmla="*/ 897020787 h 2479"/>
                  <a:gd name="T62" fmla="*/ 1999605921 w 3003"/>
                  <a:gd name="T63" fmla="*/ 865095744 h 2479"/>
                  <a:gd name="T64" fmla="*/ 2028803691 w 3003"/>
                  <a:gd name="T65" fmla="*/ 816818591 h 2479"/>
                  <a:gd name="T66" fmla="*/ 2043757000 w 3003"/>
                  <a:gd name="T67" fmla="*/ 769319731 h 2479"/>
                  <a:gd name="T68" fmla="*/ 2057999773 w 3003"/>
                  <a:gd name="T69" fmla="*/ 745181155 h 2479"/>
                  <a:gd name="T70" fmla="*/ 2065120316 w 3003"/>
                  <a:gd name="T71" fmla="*/ 696904001 h 2479"/>
                  <a:gd name="T72" fmla="*/ 2080075313 w 3003"/>
                  <a:gd name="T73" fmla="*/ 664978958 h 2479"/>
                  <a:gd name="T74" fmla="*/ 2087195856 w 3003"/>
                  <a:gd name="T75" fmla="*/ 601128871 h 2479"/>
                  <a:gd name="T76" fmla="*/ 2102150853 w 3003"/>
                  <a:gd name="T77" fmla="*/ 536499608 h 2479"/>
                  <a:gd name="T78" fmla="*/ 2109271396 w 3003"/>
                  <a:gd name="T79" fmla="*/ 408798442 h 2479"/>
                  <a:gd name="T80" fmla="*/ 2124226392 w 3003"/>
                  <a:gd name="T81" fmla="*/ 208681601 h 2479"/>
                  <a:gd name="T82" fmla="*/ 2131346935 w 3003"/>
                  <a:gd name="T83" fmla="*/ 224255417 h 247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003"/>
                  <a:gd name="T127" fmla="*/ 0 h 2479"/>
                  <a:gd name="T128" fmla="*/ 3003 w 3003"/>
                  <a:gd name="T129" fmla="*/ 2479 h 247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003" h="2479">
                    <a:moveTo>
                      <a:pt x="0" y="1080"/>
                    </a:moveTo>
                    <a:lnTo>
                      <a:pt x="843" y="1739"/>
                    </a:lnTo>
                    <a:lnTo>
                      <a:pt x="1100" y="1965"/>
                    </a:lnTo>
                    <a:lnTo>
                      <a:pt x="1255" y="2129"/>
                    </a:lnTo>
                    <a:lnTo>
                      <a:pt x="1358" y="2284"/>
                    </a:lnTo>
                    <a:lnTo>
                      <a:pt x="1450" y="2438"/>
                    </a:lnTo>
                    <a:lnTo>
                      <a:pt x="1522" y="2479"/>
                    </a:lnTo>
                    <a:lnTo>
                      <a:pt x="1574" y="2397"/>
                    </a:lnTo>
                    <a:lnTo>
                      <a:pt x="1625" y="2315"/>
                    </a:lnTo>
                    <a:lnTo>
                      <a:pt x="1676" y="2232"/>
                    </a:lnTo>
                    <a:lnTo>
                      <a:pt x="1718" y="2181"/>
                    </a:lnTo>
                    <a:lnTo>
                      <a:pt x="1759" y="2129"/>
                    </a:lnTo>
                    <a:lnTo>
                      <a:pt x="1790" y="2088"/>
                    </a:lnTo>
                    <a:lnTo>
                      <a:pt x="1820" y="2057"/>
                    </a:lnTo>
                    <a:lnTo>
                      <a:pt x="1851" y="2027"/>
                    </a:lnTo>
                    <a:lnTo>
                      <a:pt x="1872" y="1996"/>
                    </a:lnTo>
                    <a:lnTo>
                      <a:pt x="1903" y="1965"/>
                    </a:lnTo>
                    <a:lnTo>
                      <a:pt x="1923" y="1944"/>
                    </a:lnTo>
                    <a:lnTo>
                      <a:pt x="1944" y="1924"/>
                    </a:lnTo>
                    <a:lnTo>
                      <a:pt x="1975" y="1903"/>
                    </a:lnTo>
                    <a:lnTo>
                      <a:pt x="1985" y="1883"/>
                    </a:lnTo>
                    <a:lnTo>
                      <a:pt x="2006" y="1872"/>
                    </a:lnTo>
                    <a:lnTo>
                      <a:pt x="2026" y="1852"/>
                    </a:lnTo>
                    <a:lnTo>
                      <a:pt x="2047" y="1841"/>
                    </a:lnTo>
                    <a:lnTo>
                      <a:pt x="2057" y="1821"/>
                    </a:lnTo>
                    <a:lnTo>
                      <a:pt x="2078" y="1811"/>
                    </a:lnTo>
                    <a:lnTo>
                      <a:pt x="2098" y="1800"/>
                    </a:lnTo>
                    <a:lnTo>
                      <a:pt x="2108" y="1780"/>
                    </a:lnTo>
                    <a:lnTo>
                      <a:pt x="2119" y="1769"/>
                    </a:lnTo>
                    <a:lnTo>
                      <a:pt x="2139" y="1759"/>
                    </a:lnTo>
                    <a:lnTo>
                      <a:pt x="2150" y="1749"/>
                    </a:lnTo>
                    <a:lnTo>
                      <a:pt x="2160" y="1739"/>
                    </a:lnTo>
                    <a:lnTo>
                      <a:pt x="2180" y="1728"/>
                    </a:lnTo>
                    <a:lnTo>
                      <a:pt x="2191" y="1718"/>
                    </a:lnTo>
                    <a:lnTo>
                      <a:pt x="2201" y="1708"/>
                    </a:lnTo>
                    <a:lnTo>
                      <a:pt x="2211" y="1697"/>
                    </a:lnTo>
                    <a:lnTo>
                      <a:pt x="2222" y="1687"/>
                    </a:lnTo>
                    <a:lnTo>
                      <a:pt x="2232" y="1677"/>
                    </a:lnTo>
                    <a:lnTo>
                      <a:pt x="2242" y="1667"/>
                    </a:lnTo>
                    <a:lnTo>
                      <a:pt x="2252" y="1656"/>
                    </a:lnTo>
                    <a:lnTo>
                      <a:pt x="2263" y="1656"/>
                    </a:lnTo>
                    <a:lnTo>
                      <a:pt x="2273" y="1646"/>
                    </a:lnTo>
                    <a:lnTo>
                      <a:pt x="2283" y="1636"/>
                    </a:lnTo>
                    <a:lnTo>
                      <a:pt x="2294" y="1625"/>
                    </a:lnTo>
                    <a:lnTo>
                      <a:pt x="2304" y="1625"/>
                    </a:lnTo>
                    <a:lnTo>
                      <a:pt x="2314" y="1615"/>
                    </a:lnTo>
                    <a:lnTo>
                      <a:pt x="2335" y="1595"/>
                    </a:lnTo>
                    <a:lnTo>
                      <a:pt x="2324" y="1595"/>
                    </a:lnTo>
                    <a:lnTo>
                      <a:pt x="2335" y="1595"/>
                    </a:lnTo>
                    <a:lnTo>
                      <a:pt x="2345" y="1584"/>
                    </a:lnTo>
                    <a:lnTo>
                      <a:pt x="2355" y="1574"/>
                    </a:lnTo>
                    <a:lnTo>
                      <a:pt x="2366" y="1564"/>
                    </a:lnTo>
                    <a:lnTo>
                      <a:pt x="2376" y="1564"/>
                    </a:lnTo>
                    <a:lnTo>
                      <a:pt x="2396" y="1543"/>
                    </a:lnTo>
                    <a:lnTo>
                      <a:pt x="2386" y="1543"/>
                    </a:lnTo>
                    <a:lnTo>
                      <a:pt x="2396" y="1543"/>
                    </a:lnTo>
                    <a:lnTo>
                      <a:pt x="2407" y="1533"/>
                    </a:lnTo>
                    <a:lnTo>
                      <a:pt x="2417" y="1523"/>
                    </a:lnTo>
                    <a:lnTo>
                      <a:pt x="2427" y="1512"/>
                    </a:lnTo>
                    <a:lnTo>
                      <a:pt x="2438" y="1502"/>
                    </a:lnTo>
                    <a:lnTo>
                      <a:pt x="2448" y="1492"/>
                    </a:lnTo>
                    <a:lnTo>
                      <a:pt x="2458" y="1481"/>
                    </a:lnTo>
                    <a:lnTo>
                      <a:pt x="2468" y="1481"/>
                    </a:lnTo>
                    <a:lnTo>
                      <a:pt x="2479" y="1471"/>
                    </a:lnTo>
                    <a:lnTo>
                      <a:pt x="2489" y="1461"/>
                    </a:lnTo>
                    <a:lnTo>
                      <a:pt x="2499" y="1451"/>
                    </a:lnTo>
                    <a:lnTo>
                      <a:pt x="2510" y="1440"/>
                    </a:lnTo>
                    <a:lnTo>
                      <a:pt x="2520" y="1430"/>
                    </a:lnTo>
                    <a:lnTo>
                      <a:pt x="2530" y="1420"/>
                    </a:lnTo>
                    <a:lnTo>
                      <a:pt x="2540" y="1409"/>
                    </a:lnTo>
                    <a:lnTo>
                      <a:pt x="2551" y="1409"/>
                    </a:lnTo>
                    <a:lnTo>
                      <a:pt x="2561" y="1399"/>
                    </a:lnTo>
                    <a:lnTo>
                      <a:pt x="2571" y="1389"/>
                    </a:lnTo>
                    <a:lnTo>
                      <a:pt x="2582" y="1379"/>
                    </a:lnTo>
                    <a:lnTo>
                      <a:pt x="2592" y="1368"/>
                    </a:lnTo>
                    <a:lnTo>
                      <a:pt x="2602" y="1358"/>
                    </a:lnTo>
                    <a:lnTo>
                      <a:pt x="2612" y="1348"/>
                    </a:lnTo>
                    <a:lnTo>
                      <a:pt x="2623" y="1337"/>
                    </a:lnTo>
                    <a:lnTo>
                      <a:pt x="2633" y="1327"/>
                    </a:lnTo>
                    <a:lnTo>
                      <a:pt x="2643" y="1317"/>
                    </a:lnTo>
                    <a:lnTo>
                      <a:pt x="2654" y="1307"/>
                    </a:lnTo>
                    <a:lnTo>
                      <a:pt x="2664" y="1296"/>
                    </a:lnTo>
                    <a:lnTo>
                      <a:pt x="2674" y="1286"/>
                    </a:lnTo>
                    <a:lnTo>
                      <a:pt x="2684" y="1276"/>
                    </a:lnTo>
                    <a:lnTo>
                      <a:pt x="2695" y="1265"/>
                    </a:lnTo>
                    <a:lnTo>
                      <a:pt x="2715" y="1245"/>
                    </a:lnTo>
                    <a:lnTo>
                      <a:pt x="2715" y="1235"/>
                    </a:lnTo>
                    <a:lnTo>
                      <a:pt x="2726" y="1224"/>
                    </a:lnTo>
                    <a:lnTo>
                      <a:pt x="2736" y="1214"/>
                    </a:lnTo>
                    <a:lnTo>
                      <a:pt x="2756" y="1193"/>
                    </a:lnTo>
                    <a:lnTo>
                      <a:pt x="2756" y="1183"/>
                    </a:lnTo>
                    <a:lnTo>
                      <a:pt x="2767" y="1173"/>
                    </a:lnTo>
                    <a:lnTo>
                      <a:pt x="2787" y="1152"/>
                    </a:lnTo>
                    <a:lnTo>
                      <a:pt x="2787" y="1142"/>
                    </a:lnTo>
                    <a:lnTo>
                      <a:pt x="2808" y="1121"/>
                    </a:lnTo>
                    <a:lnTo>
                      <a:pt x="2808" y="1111"/>
                    </a:lnTo>
                    <a:lnTo>
                      <a:pt x="2828" y="1091"/>
                    </a:lnTo>
                    <a:lnTo>
                      <a:pt x="2828" y="1070"/>
                    </a:lnTo>
                    <a:lnTo>
                      <a:pt x="2849" y="1049"/>
                    </a:lnTo>
                    <a:lnTo>
                      <a:pt x="2849" y="1029"/>
                    </a:lnTo>
                    <a:lnTo>
                      <a:pt x="2870" y="1008"/>
                    </a:lnTo>
                    <a:lnTo>
                      <a:pt x="2870" y="988"/>
                    </a:lnTo>
                    <a:lnTo>
                      <a:pt x="2880" y="977"/>
                    </a:lnTo>
                    <a:lnTo>
                      <a:pt x="2880" y="967"/>
                    </a:lnTo>
                    <a:lnTo>
                      <a:pt x="2890" y="957"/>
                    </a:lnTo>
                    <a:lnTo>
                      <a:pt x="2890" y="926"/>
                    </a:lnTo>
                    <a:lnTo>
                      <a:pt x="2900" y="916"/>
                    </a:lnTo>
                    <a:lnTo>
                      <a:pt x="2900" y="895"/>
                    </a:lnTo>
                    <a:lnTo>
                      <a:pt x="2911" y="885"/>
                    </a:lnTo>
                    <a:lnTo>
                      <a:pt x="2911" y="864"/>
                    </a:lnTo>
                    <a:lnTo>
                      <a:pt x="2921" y="854"/>
                    </a:lnTo>
                    <a:lnTo>
                      <a:pt x="2921" y="823"/>
                    </a:lnTo>
                    <a:lnTo>
                      <a:pt x="2931" y="813"/>
                    </a:lnTo>
                    <a:lnTo>
                      <a:pt x="2931" y="772"/>
                    </a:lnTo>
                    <a:lnTo>
                      <a:pt x="2942" y="761"/>
                    </a:lnTo>
                    <a:lnTo>
                      <a:pt x="2942" y="700"/>
                    </a:lnTo>
                    <a:lnTo>
                      <a:pt x="2952" y="689"/>
                    </a:lnTo>
                    <a:lnTo>
                      <a:pt x="2952" y="628"/>
                    </a:lnTo>
                    <a:lnTo>
                      <a:pt x="2962" y="617"/>
                    </a:lnTo>
                    <a:lnTo>
                      <a:pt x="2962" y="525"/>
                    </a:lnTo>
                    <a:lnTo>
                      <a:pt x="2972" y="504"/>
                    </a:lnTo>
                    <a:lnTo>
                      <a:pt x="2972" y="319"/>
                    </a:lnTo>
                    <a:lnTo>
                      <a:pt x="2983" y="268"/>
                    </a:lnTo>
                    <a:lnTo>
                      <a:pt x="2983" y="0"/>
                    </a:lnTo>
                    <a:lnTo>
                      <a:pt x="2993" y="11"/>
                    </a:lnTo>
                    <a:lnTo>
                      <a:pt x="2993" y="288"/>
                    </a:lnTo>
                    <a:lnTo>
                      <a:pt x="3003" y="329"/>
                    </a:lnTo>
                    <a:lnTo>
                      <a:pt x="3003" y="515"/>
                    </a:lnTo>
                  </a:path>
                </a:pathLst>
              </a:custGeom>
              <a:noFill/>
              <a:ln w="19050">
                <a:solidFill>
                  <a:srgbClr val="0000FF"/>
                </a:solidFill>
                <a:prstDash val="solid"/>
                <a:round/>
                <a:headEnd/>
                <a:tailEnd/>
              </a:ln>
            </p:spPr>
            <p:txBody>
              <a:bodyPr/>
              <a:lstStyle/>
              <a:p>
                <a:endParaRPr lang="en-US"/>
              </a:p>
            </p:txBody>
          </p:sp>
          <p:sp>
            <p:nvSpPr>
              <p:cNvPr id="1068" name="Freeform 245"/>
              <p:cNvSpPr>
                <a:spLocks/>
              </p:cNvSpPr>
              <p:nvPr/>
            </p:nvSpPr>
            <p:spPr bwMode="auto">
              <a:xfrm>
                <a:off x="7529267" y="1950115"/>
                <a:ext cx="755261" cy="1896320"/>
              </a:xfrm>
              <a:custGeom>
                <a:avLst/>
                <a:gdLst>
                  <a:gd name="T0" fmla="*/ 7833619 w 895"/>
                  <a:gd name="T1" fmla="*/ 103562525 h 2149"/>
                  <a:gd name="T2" fmla="*/ 22075562 w 895"/>
                  <a:gd name="T3" fmla="*/ 191551231 h 2149"/>
                  <a:gd name="T4" fmla="*/ 29196961 w 895"/>
                  <a:gd name="T5" fmla="*/ 288105609 h 2149"/>
                  <a:gd name="T6" fmla="*/ 44151125 w 895"/>
                  <a:gd name="T7" fmla="*/ 344169239 h 2149"/>
                  <a:gd name="T8" fmla="*/ 51271673 w 895"/>
                  <a:gd name="T9" fmla="*/ 415806687 h 2149"/>
                  <a:gd name="T10" fmla="*/ 66226694 w 895"/>
                  <a:gd name="T11" fmla="*/ 464083959 h 2149"/>
                  <a:gd name="T12" fmla="*/ 73347242 w 895"/>
                  <a:gd name="T13" fmla="*/ 527934939 h 2149"/>
                  <a:gd name="T14" fmla="*/ 88302249 w 895"/>
                  <a:gd name="T15" fmla="*/ 568424750 h 2149"/>
                  <a:gd name="T16" fmla="*/ 95422797 w 895"/>
                  <a:gd name="T17" fmla="*/ 632275730 h 2149"/>
                  <a:gd name="T18" fmla="*/ 110376961 w 895"/>
                  <a:gd name="T19" fmla="*/ 680552892 h 2149"/>
                  <a:gd name="T20" fmla="*/ 117498379 w 895"/>
                  <a:gd name="T21" fmla="*/ 760755102 h 2149"/>
                  <a:gd name="T22" fmla="*/ 131740320 w 895"/>
                  <a:gd name="T23" fmla="*/ 816818732 h 2149"/>
                  <a:gd name="T24" fmla="*/ 139573935 w 895"/>
                  <a:gd name="T25" fmla="*/ 953085675 h 2149"/>
                  <a:gd name="T26" fmla="*/ 153815875 w 895"/>
                  <a:gd name="T27" fmla="*/ 1072999403 h 2149"/>
                  <a:gd name="T28" fmla="*/ 161649491 w 895"/>
                  <a:gd name="T29" fmla="*/ 1673349863 h 2149"/>
                  <a:gd name="T30" fmla="*/ 168770039 w 895"/>
                  <a:gd name="T31" fmla="*/ 1209266125 h 2149"/>
                  <a:gd name="T32" fmla="*/ 183012823 w 895"/>
                  <a:gd name="T33" fmla="*/ 1048860822 h 2149"/>
                  <a:gd name="T34" fmla="*/ 190845595 w 895"/>
                  <a:gd name="T35" fmla="*/ 904808293 h 2149"/>
                  <a:gd name="T36" fmla="*/ 205088379 w 895"/>
                  <a:gd name="T37" fmla="*/ 848743781 h 2149"/>
                  <a:gd name="T38" fmla="*/ 212921150 w 895"/>
                  <a:gd name="T39" fmla="*/ 784893683 h 2149"/>
                  <a:gd name="T40" fmla="*/ 227163987 w 895"/>
                  <a:gd name="T41" fmla="*/ 744402990 h 2149"/>
                  <a:gd name="T42" fmla="*/ 234284535 w 895"/>
                  <a:gd name="T43" fmla="*/ 704691473 h 2149"/>
                  <a:gd name="T44" fmla="*/ 264193707 w 895"/>
                  <a:gd name="T45" fmla="*/ 648627843 h 2149"/>
                  <a:gd name="T46" fmla="*/ 278435647 w 895"/>
                  <a:gd name="T47" fmla="*/ 600350681 h 2149"/>
                  <a:gd name="T48" fmla="*/ 300511203 w 895"/>
                  <a:gd name="T49" fmla="*/ 568424750 h 2149"/>
                  <a:gd name="T50" fmla="*/ 329707306 w 895"/>
                  <a:gd name="T51" fmla="*/ 527934939 h 2149"/>
                  <a:gd name="T52" fmla="*/ 351782862 w 895"/>
                  <a:gd name="T53" fmla="*/ 496009008 h 2149"/>
                  <a:gd name="T54" fmla="*/ 366737870 w 895"/>
                  <a:gd name="T55" fmla="*/ 471870427 h 2149"/>
                  <a:gd name="T56" fmla="*/ 395933974 w 895"/>
                  <a:gd name="T57" fmla="*/ 439945268 h 2149"/>
                  <a:gd name="T58" fmla="*/ 410175914 w 895"/>
                  <a:gd name="T59" fmla="*/ 415806687 h 2149"/>
                  <a:gd name="T60" fmla="*/ 432251469 w 895"/>
                  <a:gd name="T61" fmla="*/ 392446400 h 2149"/>
                  <a:gd name="T62" fmla="*/ 454327131 w 895"/>
                  <a:gd name="T63" fmla="*/ 359743058 h 2149"/>
                  <a:gd name="T64" fmla="*/ 461448523 w 895"/>
                  <a:gd name="T65" fmla="*/ 232041980 h 2149"/>
                  <a:gd name="T66" fmla="*/ 469281294 w 895"/>
                  <a:gd name="T67" fmla="*/ 215689812 h 2149"/>
                  <a:gd name="T68" fmla="*/ 476402686 w 895"/>
                  <a:gd name="T69" fmla="*/ 383881638 h 2149"/>
                  <a:gd name="T70" fmla="*/ 498478242 w 895"/>
                  <a:gd name="T71" fmla="*/ 351956589 h 2149"/>
                  <a:gd name="T72" fmla="*/ 512720182 w 895"/>
                  <a:gd name="T73" fmla="*/ 327818009 h 2149"/>
                  <a:gd name="T74" fmla="*/ 534795738 w 895"/>
                  <a:gd name="T75" fmla="*/ 303679428 h 2149"/>
                  <a:gd name="T76" fmla="*/ 556871294 w 895"/>
                  <a:gd name="T77" fmla="*/ 280319141 h 2149"/>
                  <a:gd name="T78" fmla="*/ 578946849 w 895"/>
                  <a:gd name="T79" fmla="*/ 263967028 h 2149"/>
                  <a:gd name="T80" fmla="*/ 601022405 w 895"/>
                  <a:gd name="T81" fmla="*/ 239828448 h 2149"/>
                  <a:gd name="T82" fmla="*/ 623097961 w 895"/>
                  <a:gd name="T83" fmla="*/ 224255456 h 214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95"/>
                  <a:gd name="T127" fmla="*/ 0 h 2149"/>
                  <a:gd name="T128" fmla="*/ 895 w 895"/>
                  <a:gd name="T129" fmla="*/ 2149 h 214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95" h="2149">
                    <a:moveTo>
                      <a:pt x="0" y="0"/>
                    </a:moveTo>
                    <a:lnTo>
                      <a:pt x="11" y="20"/>
                    </a:lnTo>
                    <a:lnTo>
                      <a:pt x="11" y="133"/>
                    </a:lnTo>
                    <a:lnTo>
                      <a:pt x="21" y="154"/>
                    </a:lnTo>
                    <a:lnTo>
                      <a:pt x="21" y="236"/>
                    </a:lnTo>
                    <a:lnTo>
                      <a:pt x="31" y="246"/>
                    </a:lnTo>
                    <a:lnTo>
                      <a:pt x="31" y="308"/>
                    </a:lnTo>
                    <a:lnTo>
                      <a:pt x="41" y="318"/>
                    </a:lnTo>
                    <a:lnTo>
                      <a:pt x="41" y="370"/>
                    </a:lnTo>
                    <a:lnTo>
                      <a:pt x="52" y="380"/>
                    </a:lnTo>
                    <a:lnTo>
                      <a:pt x="52" y="432"/>
                    </a:lnTo>
                    <a:lnTo>
                      <a:pt x="62" y="442"/>
                    </a:lnTo>
                    <a:lnTo>
                      <a:pt x="62" y="493"/>
                    </a:lnTo>
                    <a:lnTo>
                      <a:pt x="72" y="504"/>
                    </a:lnTo>
                    <a:lnTo>
                      <a:pt x="72" y="534"/>
                    </a:lnTo>
                    <a:lnTo>
                      <a:pt x="83" y="545"/>
                    </a:lnTo>
                    <a:lnTo>
                      <a:pt x="83" y="586"/>
                    </a:lnTo>
                    <a:lnTo>
                      <a:pt x="93" y="596"/>
                    </a:lnTo>
                    <a:lnTo>
                      <a:pt x="93" y="627"/>
                    </a:lnTo>
                    <a:lnTo>
                      <a:pt x="103" y="637"/>
                    </a:lnTo>
                    <a:lnTo>
                      <a:pt x="103" y="678"/>
                    </a:lnTo>
                    <a:lnTo>
                      <a:pt x="113" y="689"/>
                    </a:lnTo>
                    <a:lnTo>
                      <a:pt x="113" y="720"/>
                    </a:lnTo>
                    <a:lnTo>
                      <a:pt x="124" y="730"/>
                    </a:lnTo>
                    <a:lnTo>
                      <a:pt x="124" y="771"/>
                    </a:lnTo>
                    <a:lnTo>
                      <a:pt x="134" y="781"/>
                    </a:lnTo>
                    <a:lnTo>
                      <a:pt x="134" y="812"/>
                    </a:lnTo>
                    <a:lnTo>
                      <a:pt x="144" y="822"/>
                    </a:lnTo>
                    <a:lnTo>
                      <a:pt x="144" y="864"/>
                    </a:lnTo>
                    <a:lnTo>
                      <a:pt x="155" y="874"/>
                    </a:lnTo>
                    <a:lnTo>
                      <a:pt x="155" y="915"/>
                    </a:lnTo>
                    <a:lnTo>
                      <a:pt x="165" y="925"/>
                    </a:lnTo>
                    <a:lnTo>
                      <a:pt x="165" y="977"/>
                    </a:lnTo>
                    <a:lnTo>
                      <a:pt x="175" y="987"/>
                    </a:lnTo>
                    <a:lnTo>
                      <a:pt x="175" y="1038"/>
                    </a:lnTo>
                    <a:lnTo>
                      <a:pt x="185" y="1049"/>
                    </a:lnTo>
                    <a:lnTo>
                      <a:pt x="185" y="1121"/>
                    </a:lnTo>
                    <a:lnTo>
                      <a:pt x="196" y="1131"/>
                    </a:lnTo>
                    <a:lnTo>
                      <a:pt x="196" y="1224"/>
                    </a:lnTo>
                    <a:lnTo>
                      <a:pt x="206" y="1234"/>
                    </a:lnTo>
                    <a:lnTo>
                      <a:pt x="206" y="1357"/>
                    </a:lnTo>
                    <a:lnTo>
                      <a:pt x="216" y="1378"/>
                    </a:lnTo>
                    <a:lnTo>
                      <a:pt x="216" y="1573"/>
                    </a:lnTo>
                    <a:lnTo>
                      <a:pt x="227" y="1604"/>
                    </a:lnTo>
                    <a:lnTo>
                      <a:pt x="227" y="2149"/>
                    </a:lnTo>
                    <a:lnTo>
                      <a:pt x="227" y="2108"/>
                    </a:lnTo>
                    <a:lnTo>
                      <a:pt x="237" y="2036"/>
                    </a:lnTo>
                    <a:lnTo>
                      <a:pt x="237" y="1553"/>
                    </a:lnTo>
                    <a:lnTo>
                      <a:pt x="247" y="1532"/>
                    </a:lnTo>
                    <a:lnTo>
                      <a:pt x="247" y="1368"/>
                    </a:lnTo>
                    <a:lnTo>
                      <a:pt x="257" y="1347"/>
                    </a:lnTo>
                    <a:lnTo>
                      <a:pt x="257" y="1244"/>
                    </a:lnTo>
                    <a:lnTo>
                      <a:pt x="268" y="1234"/>
                    </a:lnTo>
                    <a:lnTo>
                      <a:pt x="268" y="1162"/>
                    </a:lnTo>
                    <a:lnTo>
                      <a:pt x="278" y="1152"/>
                    </a:lnTo>
                    <a:lnTo>
                      <a:pt x="278" y="1100"/>
                    </a:lnTo>
                    <a:lnTo>
                      <a:pt x="288" y="1090"/>
                    </a:lnTo>
                    <a:lnTo>
                      <a:pt x="288" y="1049"/>
                    </a:lnTo>
                    <a:lnTo>
                      <a:pt x="299" y="1038"/>
                    </a:lnTo>
                    <a:lnTo>
                      <a:pt x="299" y="1008"/>
                    </a:lnTo>
                    <a:lnTo>
                      <a:pt x="309" y="997"/>
                    </a:lnTo>
                    <a:lnTo>
                      <a:pt x="309" y="966"/>
                    </a:lnTo>
                    <a:lnTo>
                      <a:pt x="319" y="956"/>
                    </a:lnTo>
                    <a:lnTo>
                      <a:pt x="319" y="936"/>
                    </a:lnTo>
                    <a:lnTo>
                      <a:pt x="329" y="925"/>
                    </a:lnTo>
                    <a:lnTo>
                      <a:pt x="329" y="905"/>
                    </a:lnTo>
                    <a:lnTo>
                      <a:pt x="350" y="884"/>
                    </a:lnTo>
                    <a:lnTo>
                      <a:pt x="350" y="853"/>
                    </a:lnTo>
                    <a:lnTo>
                      <a:pt x="371" y="833"/>
                    </a:lnTo>
                    <a:lnTo>
                      <a:pt x="371" y="812"/>
                    </a:lnTo>
                    <a:lnTo>
                      <a:pt x="391" y="792"/>
                    </a:lnTo>
                    <a:lnTo>
                      <a:pt x="391" y="771"/>
                    </a:lnTo>
                    <a:lnTo>
                      <a:pt x="401" y="761"/>
                    </a:lnTo>
                    <a:lnTo>
                      <a:pt x="422" y="740"/>
                    </a:lnTo>
                    <a:lnTo>
                      <a:pt x="422" y="730"/>
                    </a:lnTo>
                    <a:lnTo>
                      <a:pt x="443" y="709"/>
                    </a:lnTo>
                    <a:lnTo>
                      <a:pt x="443" y="699"/>
                    </a:lnTo>
                    <a:lnTo>
                      <a:pt x="463" y="678"/>
                    </a:lnTo>
                    <a:lnTo>
                      <a:pt x="463" y="668"/>
                    </a:lnTo>
                    <a:lnTo>
                      <a:pt x="473" y="658"/>
                    </a:lnTo>
                    <a:lnTo>
                      <a:pt x="494" y="637"/>
                    </a:lnTo>
                    <a:lnTo>
                      <a:pt x="494" y="627"/>
                    </a:lnTo>
                    <a:lnTo>
                      <a:pt x="504" y="617"/>
                    </a:lnTo>
                    <a:lnTo>
                      <a:pt x="515" y="606"/>
                    </a:lnTo>
                    <a:lnTo>
                      <a:pt x="525" y="596"/>
                    </a:lnTo>
                    <a:lnTo>
                      <a:pt x="535" y="586"/>
                    </a:lnTo>
                    <a:lnTo>
                      <a:pt x="556" y="565"/>
                    </a:lnTo>
                    <a:lnTo>
                      <a:pt x="556" y="555"/>
                    </a:lnTo>
                    <a:lnTo>
                      <a:pt x="566" y="545"/>
                    </a:lnTo>
                    <a:lnTo>
                      <a:pt x="576" y="534"/>
                    </a:lnTo>
                    <a:lnTo>
                      <a:pt x="587" y="524"/>
                    </a:lnTo>
                    <a:lnTo>
                      <a:pt x="597" y="514"/>
                    </a:lnTo>
                    <a:lnTo>
                      <a:pt x="607" y="504"/>
                    </a:lnTo>
                    <a:lnTo>
                      <a:pt x="628" y="483"/>
                    </a:lnTo>
                    <a:lnTo>
                      <a:pt x="628" y="473"/>
                    </a:lnTo>
                    <a:lnTo>
                      <a:pt x="638" y="462"/>
                    </a:lnTo>
                    <a:lnTo>
                      <a:pt x="638" y="442"/>
                    </a:lnTo>
                    <a:lnTo>
                      <a:pt x="648" y="432"/>
                    </a:lnTo>
                    <a:lnTo>
                      <a:pt x="648" y="298"/>
                    </a:lnTo>
                    <a:lnTo>
                      <a:pt x="659" y="288"/>
                    </a:lnTo>
                    <a:lnTo>
                      <a:pt x="659" y="668"/>
                    </a:lnTo>
                    <a:lnTo>
                      <a:pt x="659" y="277"/>
                    </a:lnTo>
                    <a:lnTo>
                      <a:pt x="659" y="545"/>
                    </a:lnTo>
                    <a:lnTo>
                      <a:pt x="669" y="534"/>
                    </a:lnTo>
                    <a:lnTo>
                      <a:pt x="669" y="493"/>
                    </a:lnTo>
                    <a:lnTo>
                      <a:pt x="679" y="483"/>
                    </a:lnTo>
                    <a:lnTo>
                      <a:pt x="679" y="473"/>
                    </a:lnTo>
                    <a:lnTo>
                      <a:pt x="700" y="452"/>
                    </a:lnTo>
                    <a:lnTo>
                      <a:pt x="700" y="442"/>
                    </a:lnTo>
                    <a:lnTo>
                      <a:pt x="710" y="432"/>
                    </a:lnTo>
                    <a:lnTo>
                      <a:pt x="720" y="421"/>
                    </a:lnTo>
                    <a:lnTo>
                      <a:pt x="731" y="411"/>
                    </a:lnTo>
                    <a:lnTo>
                      <a:pt x="741" y="401"/>
                    </a:lnTo>
                    <a:lnTo>
                      <a:pt x="751" y="390"/>
                    </a:lnTo>
                    <a:lnTo>
                      <a:pt x="761" y="380"/>
                    </a:lnTo>
                    <a:lnTo>
                      <a:pt x="772" y="370"/>
                    </a:lnTo>
                    <a:lnTo>
                      <a:pt x="782" y="360"/>
                    </a:lnTo>
                    <a:lnTo>
                      <a:pt x="792" y="349"/>
                    </a:lnTo>
                    <a:lnTo>
                      <a:pt x="803" y="349"/>
                    </a:lnTo>
                    <a:lnTo>
                      <a:pt x="813" y="339"/>
                    </a:lnTo>
                    <a:lnTo>
                      <a:pt x="823" y="329"/>
                    </a:lnTo>
                    <a:lnTo>
                      <a:pt x="833" y="318"/>
                    </a:lnTo>
                    <a:lnTo>
                      <a:pt x="844" y="308"/>
                    </a:lnTo>
                    <a:lnTo>
                      <a:pt x="854" y="298"/>
                    </a:lnTo>
                    <a:lnTo>
                      <a:pt x="864" y="298"/>
                    </a:lnTo>
                    <a:lnTo>
                      <a:pt x="875" y="288"/>
                    </a:lnTo>
                    <a:lnTo>
                      <a:pt x="885" y="277"/>
                    </a:lnTo>
                    <a:lnTo>
                      <a:pt x="895" y="267"/>
                    </a:lnTo>
                  </a:path>
                </a:pathLst>
              </a:custGeom>
              <a:noFill/>
              <a:ln w="19050">
                <a:solidFill>
                  <a:srgbClr val="0000FF"/>
                </a:solidFill>
                <a:prstDash val="solid"/>
                <a:round/>
                <a:headEnd/>
                <a:tailEnd/>
              </a:ln>
            </p:spPr>
            <p:txBody>
              <a:bodyPr/>
              <a:lstStyle/>
              <a:p>
                <a:endParaRPr lang="en-US"/>
              </a:p>
            </p:txBody>
          </p:sp>
          <p:sp>
            <p:nvSpPr>
              <p:cNvPr id="1069" name="Freeform 246"/>
              <p:cNvSpPr>
                <a:spLocks/>
              </p:cNvSpPr>
              <p:nvPr/>
            </p:nvSpPr>
            <p:spPr bwMode="auto">
              <a:xfrm>
                <a:off x="8284527" y="1804516"/>
                <a:ext cx="477628" cy="381205"/>
              </a:xfrm>
              <a:custGeom>
                <a:avLst/>
                <a:gdLst>
                  <a:gd name="T0" fmla="*/ 0 w 566"/>
                  <a:gd name="T1" fmla="*/ 336382543 h 432"/>
                  <a:gd name="T2" fmla="*/ 7121383 w 566"/>
                  <a:gd name="T3" fmla="*/ 328596080 h 432"/>
                  <a:gd name="T4" fmla="*/ 14954145 w 566"/>
                  <a:gd name="T5" fmla="*/ 320030442 h 432"/>
                  <a:gd name="T6" fmla="*/ 22075524 w 566"/>
                  <a:gd name="T7" fmla="*/ 320030442 h 432"/>
                  <a:gd name="T8" fmla="*/ 29196067 w 566"/>
                  <a:gd name="T9" fmla="*/ 312243979 h 432"/>
                  <a:gd name="T10" fmla="*/ 37029669 w 566"/>
                  <a:gd name="T11" fmla="*/ 304457516 h 432"/>
                  <a:gd name="T12" fmla="*/ 44151049 w 566"/>
                  <a:gd name="T13" fmla="*/ 296671053 h 432"/>
                  <a:gd name="T14" fmla="*/ 51271585 w 566"/>
                  <a:gd name="T15" fmla="*/ 288105414 h 432"/>
                  <a:gd name="T16" fmla="*/ 58392978 w 566"/>
                  <a:gd name="T17" fmla="*/ 288105414 h 432"/>
                  <a:gd name="T18" fmla="*/ 66226580 w 566"/>
                  <a:gd name="T19" fmla="*/ 280318951 h 432"/>
                  <a:gd name="T20" fmla="*/ 73347116 w 566"/>
                  <a:gd name="T21" fmla="*/ 272532488 h 432"/>
                  <a:gd name="T22" fmla="*/ 80468496 w 566"/>
                  <a:gd name="T23" fmla="*/ 263966850 h 432"/>
                  <a:gd name="T24" fmla="*/ 88301254 w 566"/>
                  <a:gd name="T25" fmla="*/ 256180387 h 432"/>
                  <a:gd name="T26" fmla="*/ 95422634 w 566"/>
                  <a:gd name="T27" fmla="*/ 256180387 h 432"/>
                  <a:gd name="T28" fmla="*/ 102544013 w 566"/>
                  <a:gd name="T29" fmla="*/ 248393924 h 432"/>
                  <a:gd name="T30" fmla="*/ 109664549 w 566"/>
                  <a:gd name="T31" fmla="*/ 240606579 h 432"/>
                  <a:gd name="T32" fmla="*/ 117498178 w 566"/>
                  <a:gd name="T33" fmla="*/ 232041823 h 432"/>
                  <a:gd name="T34" fmla="*/ 124618714 w 566"/>
                  <a:gd name="T35" fmla="*/ 224255304 h 432"/>
                  <a:gd name="T36" fmla="*/ 131740093 w 566"/>
                  <a:gd name="T37" fmla="*/ 224255304 h 432"/>
                  <a:gd name="T38" fmla="*/ 139573696 w 566"/>
                  <a:gd name="T39" fmla="*/ 216468842 h 432"/>
                  <a:gd name="T40" fmla="*/ 146694232 w 566"/>
                  <a:gd name="T41" fmla="*/ 207903203 h 432"/>
                  <a:gd name="T42" fmla="*/ 153815611 w 566"/>
                  <a:gd name="T43" fmla="*/ 200116740 h 432"/>
                  <a:gd name="T44" fmla="*/ 160936991 w 566"/>
                  <a:gd name="T45" fmla="*/ 200116740 h 432"/>
                  <a:gd name="T46" fmla="*/ 168769749 w 566"/>
                  <a:gd name="T47" fmla="*/ 192329395 h 432"/>
                  <a:gd name="T48" fmla="*/ 175891129 w 566"/>
                  <a:gd name="T49" fmla="*/ 184542932 h 432"/>
                  <a:gd name="T50" fmla="*/ 183012509 w 566"/>
                  <a:gd name="T51" fmla="*/ 175978176 h 432"/>
                  <a:gd name="T52" fmla="*/ 190845267 w 566"/>
                  <a:gd name="T53" fmla="*/ 168191713 h 432"/>
                  <a:gd name="T54" fmla="*/ 197966647 w 566"/>
                  <a:gd name="T55" fmla="*/ 168191713 h 432"/>
                  <a:gd name="T56" fmla="*/ 205087183 w 566"/>
                  <a:gd name="T57" fmla="*/ 160404367 h 432"/>
                  <a:gd name="T58" fmla="*/ 212208563 w 566"/>
                  <a:gd name="T59" fmla="*/ 151839611 h 432"/>
                  <a:gd name="T60" fmla="*/ 220041321 w 566"/>
                  <a:gd name="T61" fmla="*/ 144053148 h 432"/>
                  <a:gd name="T62" fmla="*/ 227162753 w 566"/>
                  <a:gd name="T63" fmla="*/ 144053148 h 432"/>
                  <a:gd name="T64" fmla="*/ 234284133 w 566"/>
                  <a:gd name="T65" fmla="*/ 136265803 h 432"/>
                  <a:gd name="T66" fmla="*/ 242116891 w 566"/>
                  <a:gd name="T67" fmla="*/ 128479340 h 432"/>
                  <a:gd name="T68" fmla="*/ 249238271 w 566"/>
                  <a:gd name="T69" fmla="*/ 119914584 h 432"/>
                  <a:gd name="T70" fmla="*/ 256359651 w 566"/>
                  <a:gd name="T71" fmla="*/ 112127211 h 432"/>
                  <a:gd name="T72" fmla="*/ 263480187 w 566"/>
                  <a:gd name="T73" fmla="*/ 112127211 h 432"/>
                  <a:gd name="T74" fmla="*/ 271313789 w 566"/>
                  <a:gd name="T75" fmla="*/ 104340748 h 432"/>
                  <a:gd name="T76" fmla="*/ 278434325 w 566"/>
                  <a:gd name="T77" fmla="*/ 95775992 h 432"/>
                  <a:gd name="T78" fmla="*/ 285555705 w 566"/>
                  <a:gd name="T79" fmla="*/ 87988647 h 432"/>
                  <a:gd name="T80" fmla="*/ 293389307 w 566"/>
                  <a:gd name="T81" fmla="*/ 87988647 h 432"/>
                  <a:gd name="T82" fmla="*/ 300509843 w 566"/>
                  <a:gd name="T83" fmla="*/ 80202184 h 432"/>
                  <a:gd name="T84" fmla="*/ 307631223 w 566"/>
                  <a:gd name="T85" fmla="*/ 72415721 h 432"/>
                  <a:gd name="T86" fmla="*/ 314752602 w 566"/>
                  <a:gd name="T87" fmla="*/ 63850082 h 432"/>
                  <a:gd name="T88" fmla="*/ 322585361 w 566"/>
                  <a:gd name="T89" fmla="*/ 56063606 h 432"/>
                  <a:gd name="T90" fmla="*/ 329706740 w 566"/>
                  <a:gd name="T91" fmla="*/ 56063606 h 432"/>
                  <a:gd name="T92" fmla="*/ 336827276 w 566"/>
                  <a:gd name="T93" fmla="*/ 48277143 h 432"/>
                  <a:gd name="T94" fmla="*/ 344660878 w 566"/>
                  <a:gd name="T95" fmla="*/ 39711504 h 432"/>
                  <a:gd name="T96" fmla="*/ 351782258 w 566"/>
                  <a:gd name="T97" fmla="*/ 31925041 h 432"/>
                  <a:gd name="T98" fmla="*/ 358902794 w 566"/>
                  <a:gd name="T99" fmla="*/ 31925041 h 432"/>
                  <a:gd name="T100" fmla="*/ 366024174 w 566"/>
                  <a:gd name="T101" fmla="*/ 24138571 h 432"/>
                  <a:gd name="T102" fmla="*/ 373857776 w 566"/>
                  <a:gd name="T103" fmla="*/ 16352108 h 432"/>
                  <a:gd name="T104" fmla="*/ 380978312 w 566"/>
                  <a:gd name="T105" fmla="*/ 7786466 h 432"/>
                  <a:gd name="T106" fmla="*/ 388099692 w 566"/>
                  <a:gd name="T107" fmla="*/ 7786466 h 432"/>
                  <a:gd name="T108" fmla="*/ 395932450 w 566"/>
                  <a:gd name="T109" fmla="*/ 0 h 432"/>
                  <a:gd name="T110" fmla="*/ 403053830 w 566"/>
                  <a:gd name="T111" fmla="*/ 0 h 4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566"/>
                  <a:gd name="T169" fmla="*/ 0 h 432"/>
                  <a:gd name="T170" fmla="*/ 566 w 566"/>
                  <a:gd name="T171" fmla="*/ 432 h 432"/>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566" h="432">
                    <a:moveTo>
                      <a:pt x="0" y="432"/>
                    </a:moveTo>
                    <a:lnTo>
                      <a:pt x="10" y="422"/>
                    </a:lnTo>
                    <a:lnTo>
                      <a:pt x="21" y="411"/>
                    </a:lnTo>
                    <a:lnTo>
                      <a:pt x="31" y="411"/>
                    </a:lnTo>
                    <a:lnTo>
                      <a:pt x="41" y="401"/>
                    </a:lnTo>
                    <a:lnTo>
                      <a:pt x="52" y="391"/>
                    </a:lnTo>
                    <a:lnTo>
                      <a:pt x="62" y="381"/>
                    </a:lnTo>
                    <a:lnTo>
                      <a:pt x="72" y="370"/>
                    </a:lnTo>
                    <a:lnTo>
                      <a:pt x="82" y="370"/>
                    </a:lnTo>
                    <a:lnTo>
                      <a:pt x="93" y="360"/>
                    </a:lnTo>
                    <a:lnTo>
                      <a:pt x="103" y="350"/>
                    </a:lnTo>
                    <a:lnTo>
                      <a:pt x="113" y="339"/>
                    </a:lnTo>
                    <a:lnTo>
                      <a:pt x="124" y="329"/>
                    </a:lnTo>
                    <a:lnTo>
                      <a:pt x="134" y="329"/>
                    </a:lnTo>
                    <a:lnTo>
                      <a:pt x="144" y="319"/>
                    </a:lnTo>
                    <a:lnTo>
                      <a:pt x="154" y="309"/>
                    </a:lnTo>
                    <a:lnTo>
                      <a:pt x="165" y="298"/>
                    </a:lnTo>
                    <a:lnTo>
                      <a:pt x="175" y="288"/>
                    </a:lnTo>
                    <a:lnTo>
                      <a:pt x="185" y="288"/>
                    </a:lnTo>
                    <a:lnTo>
                      <a:pt x="196" y="278"/>
                    </a:lnTo>
                    <a:lnTo>
                      <a:pt x="206" y="267"/>
                    </a:lnTo>
                    <a:lnTo>
                      <a:pt x="216" y="257"/>
                    </a:lnTo>
                    <a:lnTo>
                      <a:pt x="226" y="257"/>
                    </a:lnTo>
                    <a:lnTo>
                      <a:pt x="237" y="247"/>
                    </a:lnTo>
                    <a:lnTo>
                      <a:pt x="247" y="237"/>
                    </a:lnTo>
                    <a:lnTo>
                      <a:pt x="257" y="226"/>
                    </a:lnTo>
                    <a:lnTo>
                      <a:pt x="268" y="216"/>
                    </a:lnTo>
                    <a:lnTo>
                      <a:pt x="278" y="216"/>
                    </a:lnTo>
                    <a:lnTo>
                      <a:pt x="288" y="206"/>
                    </a:lnTo>
                    <a:lnTo>
                      <a:pt x="298" y="195"/>
                    </a:lnTo>
                    <a:lnTo>
                      <a:pt x="309" y="185"/>
                    </a:lnTo>
                    <a:lnTo>
                      <a:pt x="319" y="185"/>
                    </a:lnTo>
                    <a:lnTo>
                      <a:pt x="329" y="175"/>
                    </a:lnTo>
                    <a:lnTo>
                      <a:pt x="340" y="165"/>
                    </a:lnTo>
                    <a:lnTo>
                      <a:pt x="350" y="154"/>
                    </a:lnTo>
                    <a:lnTo>
                      <a:pt x="360" y="144"/>
                    </a:lnTo>
                    <a:lnTo>
                      <a:pt x="370" y="144"/>
                    </a:lnTo>
                    <a:lnTo>
                      <a:pt x="381" y="134"/>
                    </a:lnTo>
                    <a:lnTo>
                      <a:pt x="391" y="123"/>
                    </a:lnTo>
                    <a:lnTo>
                      <a:pt x="401" y="113"/>
                    </a:lnTo>
                    <a:lnTo>
                      <a:pt x="412" y="113"/>
                    </a:lnTo>
                    <a:lnTo>
                      <a:pt x="422" y="103"/>
                    </a:lnTo>
                    <a:lnTo>
                      <a:pt x="432" y="93"/>
                    </a:lnTo>
                    <a:lnTo>
                      <a:pt x="442" y="82"/>
                    </a:lnTo>
                    <a:lnTo>
                      <a:pt x="453" y="72"/>
                    </a:lnTo>
                    <a:lnTo>
                      <a:pt x="463" y="72"/>
                    </a:lnTo>
                    <a:lnTo>
                      <a:pt x="473" y="62"/>
                    </a:lnTo>
                    <a:lnTo>
                      <a:pt x="484" y="51"/>
                    </a:lnTo>
                    <a:lnTo>
                      <a:pt x="494" y="41"/>
                    </a:lnTo>
                    <a:lnTo>
                      <a:pt x="504" y="41"/>
                    </a:lnTo>
                    <a:lnTo>
                      <a:pt x="514" y="31"/>
                    </a:lnTo>
                    <a:lnTo>
                      <a:pt x="525" y="21"/>
                    </a:lnTo>
                    <a:lnTo>
                      <a:pt x="535" y="10"/>
                    </a:lnTo>
                    <a:lnTo>
                      <a:pt x="545" y="10"/>
                    </a:lnTo>
                    <a:lnTo>
                      <a:pt x="556" y="0"/>
                    </a:lnTo>
                    <a:lnTo>
                      <a:pt x="566" y="0"/>
                    </a:lnTo>
                  </a:path>
                </a:pathLst>
              </a:custGeom>
              <a:noFill/>
              <a:ln w="19050">
                <a:solidFill>
                  <a:srgbClr val="0000FF"/>
                </a:solidFill>
                <a:prstDash val="solid"/>
                <a:round/>
                <a:headEnd/>
                <a:tailEnd/>
              </a:ln>
            </p:spPr>
            <p:txBody>
              <a:bodyPr/>
              <a:lstStyle/>
              <a:p>
                <a:endParaRPr lang="en-US"/>
              </a:p>
            </p:txBody>
          </p:sp>
          <p:sp>
            <p:nvSpPr>
              <p:cNvPr id="1070" name="Freeform 247"/>
              <p:cNvSpPr>
                <a:spLocks/>
              </p:cNvSpPr>
              <p:nvPr/>
            </p:nvSpPr>
            <p:spPr bwMode="auto">
              <a:xfrm>
                <a:off x="7312393" y="1813340"/>
                <a:ext cx="816019" cy="1761309"/>
              </a:xfrm>
              <a:custGeom>
                <a:avLst/>
                <a:gdLst>
                  <a:gd name="T0" fmla="*/ 22075551 w 967"/>
                  <a:gd name="T1" fmla="*/ 584776726 h 1996"/>
                  <a:gd name="T2" fmla="*/ 58393049 w 967"/>
                  <a:gd name="T3" fmla="*/ 520926643 h 1996"/>
                  <a:gd name="T4" fmla="*/ 88301361 w 967"/>
                  <a:gd name="T5" fmla="*/ 448510808 h 1996"/>
                  <a:gd name="T6" fmla="*/ 109664682 w 967"/>
                  <a:gd name="T7" fmla="*/ 352734801 h 1996"/>
                  <a:gd name="T8" fmla="*/ 139573865 w 967"/>
                  <a:gd name="T9" fmla="*/ 192330362 h 1996"/>
                  <a:gd name="T10" fmla="*/ 160937186 w 967"/>
                  <a:gd name="T11" fmla="*/ 0 h 1996"/>
                  <a:gd name="T12" fmla="*/ 183012731 w 967"/>
                  <a:gd name="T13" fmla="*/ 232820219 h 1996"/>
                  <a:gd name="T14" fmla="*/ 205088276 w 967"/>
                  <a:gd name="T15" fmla="*/ 384659842 h 1996"/>
                  <a:gd name="T16" fmla="*/ 220042432 w 967"/>
                  <a:gd name="T17" fmla="*/ 480435959 h 1996"/>
                  <a:gd name="T18" fmla="*/ 234284418 w 967"/>
                  <a:gd name="T19" fmla="*/ 560638151 h 1996"/>
                  <a:gd name="T20" fmla="*/ 256359962 w 967"/>
                  <a:gd name="T21" fmla="*/ 633053876 h 1996"/>
                  <a:gd name="T22" fmla="*/ 271314118 w 967"/>
                  <a:gd name="T23" fmla="*/ 713256068 h 1996"/>
                  <a:gd name="T24" fmla="*/ 285556895 w 967"/>
                  <a:gd name="T25" fmla="*/ 777107033 h 1996"/>
                  <a:gd name="T26" fmla="*/ 300511051 w 967"/>
                  <a:gd name="T27" fmla="*/ 809032075 h 1996"/>
                  <a:gd name="T28" fmla="*/ 307631596 w 967"/>
                  <a:gd name="T29" fmla="*/ 881447800 h 1996"/>
                  <a:gd name="T30" fmla="*/ 322586596 w 967"/>
                  <a:gd name="T31" fmla="*/ 937511637 h 1996"/>
                  <a:gd name="T32" fmla="*/ 336828529 w 967"/>
                  <a:gd name="T33" fmla="*/ 1041074110 h 1996"/>
                  <a:gd name="T34" fmla="*/ 344661297 w 967"/>
                  <a:gd name="T35" fmla="*/ 1209264960 h 1996"/>
                  <a:gd name="T36" fmla="*/ 358904074 w 967"/>
                  <a:gd name="T37" fmla="*/ 1554213184 h 1996"/>
                  <a:gd name="T38" fmla="*/ 373858230 w 967"/>
                  <a:gd name="T39" fmla="*/ 1129841944 h 1996"/>
                  <a:gd name="T40" fmla="*/ 388100163 w 967"/>
                  <a:gd name="T41" fmla="*/ 993575254 h 1996"/>
                  <a:gd name="T42" fmla="*/ 395933775 w 967"/>
                  <a:gd name="T43" fmla="*/ 977223145 h 1996"/>
                  <a:gd name="T44" fmla="*/ 403055163 w 967"/>
                  <a:gd name="T45" fmla="*/ 945298103 h 1996"/>
                  <a:gd name="T46" fmla="*/ 417297096 w 967"/>
                  <a:gd name="T47" fmla="*/ 905586375 h 1996"/>
                  <a:gd name="T48" fmla="*/ 425129864 w 967"/>
                  <a:gd name="T49" fmla="*/ 857309225 h 1996"/>
                  <a:gd name="T50" fmla="*/ 447205514 w 967"/>
                  <a:gd name="T51" fmla="*/ 825384183 h 1996"/>
                  <a:gd name="T52" fmla="*/ 454326902 w 967"/>
                  <a:gd name="T53" fmla="*/ 777107033 h 1996"/>
                  <a:gd name="T54" fmla="*/ 468568835 w 967"/>
                  <a:gd name="T55" fmla="*/ 752968458 h 1996"/>
                  <a:gd name="T56" fmla="*/ 476402447 w 967"/>
                  <a:gd name="T57" fmla="*/ 721042534 h 1996"/>
                  <a:gd name="T58" fmla="*/ 498477991 w 967"/>
                  <a:gd name="T59" fmla="*/ 696903959 h 1996"/>
                  <a:gd name="T60" fmla="*/ 512719924 w 967"/>
                  <a:gd name="T61" fmla="*/ 672765384 h 1996"/>
                  <a:gd name="T62" fmla="*/ 519841313 w 967"/>
                  <a:gd name="T63" fmla="*/ 657192451 h 1996"/>
                  <a:gd name="T64" fmla="*/ 549749625 w 967"/>
                  <a:gd name="T65" fmla="*/ 625267410 h 1996"/>
                  <a:gd name="T66" fmla="*/ 563991558 w 967"/>
                  <a:gd name="T67" fmla="*/ 601128835 h 1996"/>
                  <a:gd name="T68" fmla="*/ 571112947 w 967"/>
                  <a:gd name="T69" fmla="*/ 592563192 h 1996"/>
                  <a:gd name="T70" fmla="*/ 586067103 w 967"/>
                  <a:gd name="T71" fmla="*/ 576990260 h 1996"/>
                  <a:gd name="T72" fmla="*/ 593188491 w 967"/>
                  <a:gd name="T73" fmla="*/ 569203793 h 1996"/>
                  <a:gd name="T74" fmla="*/ 601021259 w 967"/>
                  <a:gd name="T75" fmla="*/ 545065218 h 1996"/>
                  <a:gd name="T76" fmla="*/ 622384580 w 967"/>
                  <a:gd name="T77" fmla="*/ 528713109 h 1996"/>
                  <a:gd name="T78" fmla="*/ 644460125 w 967"/>
                  <a:gd name="T79" fmla="*/ 504574534 h 1996"/>
                  <a:gd name="T80" fmla="*/ 666535670 w 967"/>
                  <a:gd name="T81" fmla="*/ 480435959 h 1996"/>
                  <a:gd name="T82" fmla="*/ 688611214 w 967"/>
                  <a:gd name="T83" fmla="*/ 457075568 h 19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967"/>
                  <a:gd name="T127" fmla="*/ 0 h 1996"/>
                  <a:gd name="T128" fmla="*/ 967 w 967"/>
                  <a:gd name="T129" fmla="*/ 1996 h 19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967" h="1996">
                    <a:moveTo>
                      <a:pt x="0" y="803"/>
                    </a:moveTo>
                    <a:lnTo>
                      <a:pt x="10" y="772"/>
                    </a:lnTo>
                    <a:lnTo>
                      <a:pt x="31" y="751"/>
                    </a:lnTo>
                    <a:lnTo>
                      <a:pt x="52" y="731"/>
                    </a:lnTo>
                    <a:lnTo>
                      <a:pt x="62" y="700"/>
                    </a:lnTo>
                    <a:lnTo>
                      <a:pt x="82" y="669"/>
                    </a:lnTo>
                    <a:lnTo>
                      <a:pt x="93" y="638"/>
                    </a:lnTo>
                    <a:lnTo>
                      <a:pt x="103" y="617"/>
                    </a:lnTo>
                    <a:lnTo>
                      <a:pt x="124" y="576"/>
                    </a:lnTo>
                    <a:lnTo>
                      <a:pt x="134" y="535"/>
                    </a:lnTo>
                    <a:lnTo>
                      <a:pt x="144" y="494"/>
                    </a:lnTo>
                    <a:lnTo>
                      <a:pt x="154" y="453"/>
                    </a:lnTo>
                    <a:lnTo>
                      <a:pt x="175" y="391"/>
                    </a:lnTo>
                    <a:lnTo>
                      <a:pt x="185" y="329"/>
                    </a:lnTo>
                    <a:lnTo>
                      <a:pt x="196" y="247"/>
                    </a:lnTo>
                    <a:lnTo>
                      <a:pt x="206" y="144"/>
                    </a:lnTo>
                    <a:lnTo>
                      <a:pt x="216" y="41"/>
                    </a:lnTo>
                    <a:lnTo>
                      <a:pt x="226" y="0"/>
                    </a:lnTo>
                    <a:lnTo>
                      <a:pt x="237" y="93"/>
                    </a:lnTo>
                    <a:lnTo>
                      <a:pt x="247" y="206"/>
                    </a:lnTo>
                    <a:lnTo>
                      <a:pt x="257" y="299"/>
                    </a:lnTo>
                    <a:lnTo>
                      <a:pt x="268" y="381"/>
                    </a:lnTo>
                    <a:lnTo>
                      <a:pt x="278" y="432"/>
                    </a:lnTo>
                    <a:lnTo>
                      <a:pt x="288" y="494"/>
                    </a:lnTo>
                    <a:lnTo>
                      <a:pt x="288" y="535"/>
                    </a:lnTo>
                    <a:lnTo>
                      <a:pt x="298" y="576"/>
                    </a:lnTo>
                    <a:lnTo>
                      <a:pt x="309" y="617"/>
                    </a:lnTo>
                    <a:lnTo>
                      <a:pt x="319" y="659"/>
                    </a:lnTo>
                    <a:lnTo>
                      <a:pt x="329" y="689"/>
                    </a:lnTo>
                    <a:lnTo>
                      <a:pt x="329" y="720"/>
                    </a:lnTo>
                    <a:lnTo>
                      <a:pt x="340" y="751"/>
                    </a:lnTo>
                    <a:lnTo>
                      <a:pt x="350" y="792"/>
                    </a:lnTo>
                    <a:lnTo>
                      <a:pt x="360" y="813"/>
                    </a:lnTo>
                    <a:lnTo>
                      <a:pt x="360" y="844"/>
                    </a:lnTo>
                    <a:lnTo>
                      <a:pt x="370" y="875"/>
                    </a:lnTo>
                    <a:lnTo>
                      <a:pt x="381" y="916"/>
                    </a:lnTo>
                    <a:lnTo>
                      <a:pt x="381" y="947"/>
                    </a:lnTo>
                    <a:lnTo>
                      <a:pt x="391" y="977"/>
                    </a:lnTo>
                    <a:lnTo>
                      <a:pt x="401" y="998"/>
                    </a:lnTo>
                    <a:lnTo>
                      <a:pt x="401" y="1029"/>
                    </a:lnTo>
                    <a:lnTo>
                      <a:pt x="412" y="1008"/>
                    </a:lnTo>
                    <a:lnTo>
                      <a:pt x="422" y="1039"/>
                    </a:lnTo>
                    <a:lnTo>
                      <a:pt x="422" y="1070"/>
                    </a:lnTo>
                    <a:lnTo>
                      <a:pt x="432" y="1101"/>
                    </a:lnTo>
                    <a:lnTo>
                      <a:pt x="432" y="1132"/>
                    </a:lnTo>
                    <a:lnTo>
                      <a:pt x="442" y="1163"/>
                    </a:lnTo>
                    <a:lnTo>
                      <a:pt x="453" y="1173"/>
                    </a:lnTo>
                    <a:lnTo>
                      <a:pt x="453" y="1204"/>
                    </a:lnTo>
                    <a:lnTo>
                      <a:pt x="463" y="1245"/>
                    </a:lnTo>
                    <a:lnTo>
                      <a:pt x="463" y="1327"/>
                    </a:lnTo>
                    <a:lnTo>
                      <a:pt x="473" y="1337"/>
                    </a:lnTo>
                    <a:lnTo>
                      <a:pt x="473" y="1389"/>
                    </a:lnTo>
                    <a:lnTo>
                      <a:pt x="484" y="1512"/>
                    </a:lnTo>
                    <a:lnTo>
                      <a:pt x="484" y="1553"/>
                    </a:lnTo>
                    <a:lnTo>
                      <a:pt x="494" y="1656"/>
                    </a:lnTo>
                    <a:lnTo>
                      <a:pt x="494" y="1780"/>
                    </a:lnTo>
                    <a:lnTo>
                      <a:pt x="504" y="1996"/>
                    </a:lnTo>
                    <a:lnTo>
                      <a:pt x="504" y="1728"/>
                    </a:lnTo>
                    <a:lnTo>
                      <a:pt x="514" y="1646"/>
                    </a:lnTo>
                    <a:lnTo>
                      <a:pt x="525" y="1451"/>
                    </a:lnTo>
                    <a:lnTo>
                      <a:pt x="535" y="1379"/>
                    </a:lnTo>
                    <a:lnTo>
                      <a:pt x="535" y="1348"/>
                    </a:lnTo>
                    <a:lnTo>
                      <a:pt x="545" y="1276"/>
                    </a:lnTo>
                    <a:lnTo>
                      <a:pt x="545" y="1296"/>
                    </a:lnTo>
                    <a:lnTo>
                      <a:pt x="556" y="1245"/>
                    </a:lnTo>
                    <a:lnTo>
                      <a:pt x="556" y="1255"/>
                    </a:lnTo>
                    <a:lnTo>
                      <a:pt x="566" y="1245"/>
                    </a:lnTo>
                    <a:lnTo>
                      <a:pt x="566" y="1255"/>
                    </a:lnTo>
                    <a:lnTo>
                      <a:pt x="566" y="1214"/>
                    </a:lnTo>
                    <a:lnTo>
                      <a:pt x="576" y="1214"/>
                    </a:lnTo>
                    <a:lnTo>
                      <a:pt x="576" y="1183"/>
                    </a:lnTo>
                    <a:lnTo>
                      <a:pt x="586" y="1163"/>
                    </a:lnTo>
                    <a:lnTo>
                      <a:pt x="586" y="1132"/>
                    </a:lnTo>
                    <a:lnTo>
                      <a:pt x="597" y="1121"/>
                    </a:lnTo>
                    <a:lnTo>
                      <a:pt x="597" y="1101"/>
                    </a:lnTo>
                    <a:lnTo>
                      <a:pt x="607" y="1091"/>
                    </a:lnTo>
                    <a:lnTo>
                      <a:pt x="607" y="1080"/>
                    </a:lnTo>
                    <a:lnTo>
                      <a:pt x="628" y="1060"/>
                    </a:lnTo>
                    <a:lnTo>
                      <a:pt x="628" y="1039"/>
                    </a:lnTo>
                    <a:lnTo>
                      <a:pt x="638" y="1008"/>
                    </a:lnTo>
                    <a:lnTo>
                      <a:pt x="638" y="998"/>
                    </a:lnTo>
                    <a:lnTo>
                      <a:pt x="648" y="988"/>
                    </a:lnTo>
                    <a:lnTo>
                      <a:pt x="648" y="977"/>
                    </a:lnTo>
                    <a:lnTo>
                      <a:pt x="658" y="967"/>
                    </a:lnTo>
                    <a:lnTo>
                      <a:pt x="658" y="957"/>
                    </a:lnTo>
                    <a:lnTo>
                      <a:pt x="669" y="947"/>
                    </a:lnTo>
                    <a:lnTo>
                      <a:pt x="669" y="926"/>
                    </a:lnTo>
                    <a:lnTo>
                      <a:pt x="689" y="905"/>
                    </a:lnTo>
                    <a:lnTo>
                      <a:pt x="689" y="895"/>
                    </a:lnTo>
                    <a:lnTo>
                      <a:pt x="700" y="895"/>
                    </a:lnTo>
                    <a:lnTo>
                      <a:pt x="700" y="875"/>
                    </a:lnTo>
                    <a:lnTo>
                      <a:pt x="710" y="864"/>
                    </a:lnTo>
                    <a:lnTo>
                      <a:pt x="720" y="864"/>
                    </a:lnTo>
                    <a:lnTo>
                      <a:pt x="730" y="854"/>
                    </a:lnTo>
                    <a:lnTo>
                      <a:pt x="730" y="833"/>
                    </a:lnTo>
                    <a:lnTo>
                      <a:pt x="730" y="844"/>
                    </a:lnTo>
                    <a:lnTo>
                      <a:pt x="741" y="833"/>
                    </a:lnTo>
                    <a:lnTo>
                      <a:pt x="751" y="823"/>
                    </a:lnTo>
                    <a:lnTo>
                      <a:pt x="772" y="803"/>
                    </a:lnTo>
                    <a:lnTo>
                      <a:pt x="772" y="792"/>
                    </a:lnTo>
                    <a:lnTo>
                      <a:pt x="782" y="782"/>
                    </a:lnTo>
                    <a:lnTo>
                      <a:pt x="792" y="772"/>
                    </a:lnTo>
                    <a:lnTo>
                      <a:pt x="792" y="782"/>
                    </a:lnTo>
                    <a:lnTo>
                      <a:pt x="792" y="772"/>
                    </a:lnTo>
                    <a:lnTo>
                      <a:pt x="802" y="761"/>
                    </a:lnTo>
                    <a:lnTo>
                      <a:pt x="802" y="751"/>
                    </a:lnTo>
                    <a:lnTo>
                      <a:pt x="802" y="761"/>
                    </a:lnTo>
                    <a:lnTo>
                      <a:pt x="823" y="741"/>
                    </a:lnTo>
                    <a:lnTo>
                      <a:pt x="823" y="731"/>
                    </a:lnTo>
                    <a:lnTo>
                      <a:pt x="823" y="741"/>
                    </a:lnTo>
                    <a:lnTo>
                      <a:pt x="833" y="731"/>
                    </a:lnTo>
                    <a:lnTo>
                      <a:pt x="833" y="720"/>
                    </a:lnTo>
                    <a:lnTo>
                      <a:pt x="844" y="710"/>
                    </a:lnTo>
                    <a:lnTo>
                      <a:pt x="844" y="700"/>
                    </a:lnTo>
                    <a:lnTo>
                      <a:pt x="864" y="700"/>
                    </a:lnTo>
                    <a:lnTo>
                      <a:pt x="864" y="689"/>
                    </a:lnTo>
                    <a:lnTo>
                      <a:pt x="874" y="679"/>
                    </a:lnTo>
                    <a:lnTo>
                      <a:pt x="885" y="669"/>
                    </a:lnTo>
                    <a:lnTo>
                      <a:pt x="895" y="659"/>
                    </a:lnTo>
                    <a:lnTo>
                      <a:pt x="905" y="648"/>
                    </a:lnTo>
                    <a:lnTo>
                      <a:pt x="916" y="638"/>
                    </a:lnTo>
                    <a:lnTo>
                      <a:pt x="926" y="628"/>
                    </a:lnTo>
                    <a:lnTo>
                      <a:pt x="936" y="617"/>
                    </a:lnTo>
                    <a:lnTo>
                      <a:pt x="946" y="607"/>
                    </a:lnTo>
                    <a:lnTo>
                      <a:pt x="957" y="597"/>
                    </a:lnTo>
                    <a:lnTo>
                      <a:pt x="967" y="587"/>
                    </a:lnTo>
                    <a:lnTo>
                      <a:pt x="967" y="597"/>
                    </a:lnTo>
                    <a:lnTo>
                      <a:pt x="967" y="587"/>
                    </a:lnTo>
                  </a:path>
                </a:pathLst>
              </a:custGeom>
              <a:noFill/>
              <a:ln w="19050">
                <a:solidFill>
                  <a:srgbClr val="000000"/>
                </a:solidFill>
                <a:prstDash val="solid"/>
                <a:round/>
                <a:headEnd/>
                <a:tailEnd/>
              </a:ln>
            </p:spPr>
            <p:txBody>
              <a:bodyPr/>
              <a:lstStyle/>
              <a:p>
                <a:endParaRPr lang="en-US"/>
              </a:p>
            </p:txBody>
          </p:sp>
          <p:sp>
            <p:nvSpPr>
              <p:cNvPr id="1071" name="Freeform 248"/>
              <p:cNvSpPr>
                <a:spLocks/>
              </p:cNvSpPr>
              <p:nvPr/>
            </p:nvSpPr>
            <p:spPr bwMode="auto">
              <a:xfrm>
                <a:off x="8128412" y="1759513"/>
                <a:ext cx="633744" cy="571808"/>
              </a:xfrm>
              <a:custGeom>
                <a:avLst/>
                <a:gdLst>
                  <a:gd name="T0" fmla="*/ 7121393 w 751"/>
                  <a:gd name="T1" fmla="*/ 496009059 h 648"/>
                  <a:gd name="T2" fmla="*/ 22075556 w 751"/>
                  <a:gd name="T3" fmla="*/ 480436121 h 648"/>
                  <a:gd name="T4" fmla="*/ 36317499 w 751"/>
                  <a:gd name="T5" fmla="*/ 464084007 h 648"/>
                  <a:gd name="T6" fmla="*/ 51271658 w 751"/>
                  <a:gd name="T7" fmla="*/ 448510959 h 648"/>
                  <a:gd name="T8" fmla="*/ 73347221 w 751"/>
                  <a:gd name="T9" fmla="*/ 424372376 h 648"/>
                  <a:gd name="T10" fmla="*/ 80468611 w 751"/>
                  <a:gd name="T11" fmla="*/ 408020261 h 648"/>
                  <a:gd name="T12" fmla="*/ 87590001 w 751"/>
                  <a:gd name="T13" fmla="*/ 392446441 h 648"/>
                  <a:gd name="T14" fmla="*/ 95422770 w 751"/>
                  <a:gd name="T15" fmla="*/ 448510959 h 648"/>
                  <a:gd name="T16" fmla="*/ 95422770 w 751"/>
                  <a:gd name="T17" fmla="*/ 448510959 h 648"/>
                  <a:gd name="T18" fmla="*/ 102544160 w 751"/>
                  <a:gd name="T19" fmla="*/ 432158845 h 648"/>
                  <a:gd name="T20" fmla="*/ 117498346 w 751"/>
                  <a:gd name="T21" fmla="*/ 400233792 h 648"/>
                  <a:gd name="T22" fmla="*/ 131740282 w 751"/>
                  <a:gd name="T23" fmla="*/ 383881678 h 648"/>
                  <a:gd name="T24" fmla="*/ 138861672 w 751"/>
                  <a:gd name="T25" fmla="*/ 383881678 h 648"/>
                  <a:gd name="T26" fmla="*/ 146695286 w 751"/>
                  <a:gd name="T27" fmla="*/ 368307858 h 648"/>
                  <a:gd name="T28" fmla="*/ 168769991 w 751"/>
                  <a:gd name="T29" fmla="*/ 344169275 h 648"/>
                  <a:gd name="T30" fmla="*/ 183012771 w 751"/>
                  <a:gd name="T31" fmla="*/ 320030691 h 648"/>
                  <a:gd name="T32" fmla="*/ 190133317 w 751"/>
                  <a:gd name="T33" fmla="*/ 288105639 h 648"/>
                  <a:gd name="T34" fmla="*/ 197966931 w 751"/>
                  <a:gd name="T35" fmla="*/ 280319170 h 648"/>
                  <a:gd name="T36" fmla="*/ 205088321 w 751"/>
                  <a:gd name="T37" fmla="*/ 359743095 h 648"/>
                  <a:gd name="T38" fmla="*/ 205088321 w 751"/>
                  <a:gd name="T39" fmla="*/ 376095209 h 648"/>
                  <a:gd name="T40" fmla="*/ 212208867 w 751"/>
                  <a:gd name="T41" fmla="*/ 351956626 h 648"/>
                  <a:gd name="T42" fmla="*/ 227163923 w 751"/>
                  <a:gd name="T43" fmla="*/ 327818043 h 648"/>
                  <a:gd name="T44" fmla="*/ 241405859 w 751"/>
                  <a:gd name="T45" fmla="*/ 303679459 h 648"/>
                  <a:gd name="T46" fmla="*/ 256360018 w 751"/>
                  <a:gd name="T47" fmla="*/ 280319170 h 648"/>
                  <a:gd name="T48" fmla="*/ 271314178 w 751"/>
                  <a:gd name="T49" fmla="*/ 263967056 h 648"/>
                  <a:gd name="T50" fmla="*/ 271314178 w 751"/>
                  <a:gd name="T51" fmla="*/ 256180587 h 648"/>
                  <a:gd name="T52" fmla="*/ 285556958 w 751"/>
                  <a:gd name="T53" fmla="*/ 239828473 h 648"/>
                  <a:gd name="T54" fmla="*/ 292677504 w 751"/>
                  <a:gd name="T55" fmla="*/ 239828473 h 648"/>
                  <a:gd name="T56" fmla="*/ 300511117 w 751"/>
                  <a:gd name="T57" fmla="*/ 224255479 h 648"/>
                  <a:gd name="T58" fmla="*/ 314753054 w 751"/>
                  <a:gd name="T59" fmla="*/ 200116896 h 648"/>
                  <a:gd name="T60" fmla="*/ 329707213 w 751"/>
                  <a:gd name="T61" fmla="*/ 175978313 h 648"/>
                  <a:gd name="T62" fmla="*/ 336828603 w 751"/>
                  <a:gd name="T63" fmla="*/ 151839730 h 648"/>
                  <a:gd name="T64" fmla="*/ 343949993 w 751"/>
                  <a:gd name="T65" fmla="*/ 127701146 h 648"/>
                  <a:gd name="T66" fmla="*/ 351782762 w 751"/>
                  <a:gd name="T67" fmla="*/ 112127299 h 648"/>
                  <a:gd name="T68" fmla="*/ 358904152 w 751"/>
                  <a:gd name="T69" fmla="*/ 87988715 h 648"/>
                  <a:gd name="T70" fmla="*/ 366025542 w 751"/>
                  <a:gd name="T71" fmla="*/ 112127299 h 648"/>
                  <a:gd name="T72" fmla="*/ 373858312 w 751"/>
                  <a:gd name="T73" fmla="*/ 263967056 h 648"/>
                  <a:gd name="T74" fmla="*/ 373858312 w 751"/>
                  <a:gd name="T75" fmla="*/ 256180587 h 648"/>
                  <a:gd name="T76" fmla="*/ 388100248 w 751"/>
                  <a:gd name="T77" fmla="*/ 232042004 h 648"/>
                  <a:gd name="T78" fmla="*/ 395221638 w 751"/>
                  <a:gd name="T79" fmla="*/ 207903365 h 648"/>
                  <a:gd name="T80" fmla="*/ 410175798 w 751"/>
                  <a:gd name="T81" fmla="*/ 175978313 h 648"/>
                  <a:gd name="T82" fmla="*/ 432251347 w 751"/>
                  <a:gd name="T83" fmla="*/ 151839730 h 648"/>
                  <a:gd name="T84" fmla="*/ 439372737 w 751"/>
                  <a:gd name="T85" fmla="*/ 135487615 h 648"/>
                  <a:gd name="T86" fmla="*/ 439372737 w 751"/>
                  <a:gd name="T87" fmla="*/ 127701146 h 648"/>
                  <a:gd name="T88" fmla="*/ 454327002 w 751"/>
                  <a:gd name="T89" fmla="*/ 112127299 h 648"/>
                  <a:gd name="T90" fmla="*/ 454327002 w 751"/>
                  <a:gd name="T91" fmla="*/ 112127299 h 648"/>
                  <a:gd name="T92" fmla="*/ 461448392 w 751"/>
                  <a:gd name="T93" fmla="*/ 112127299 h 648"/>
                  <a:gd name="T94" fmla="*/ 468568938 w 751"/>
                  <a:gd name="T95" fmla="*/ 87988715 h 648"/>
                  <a:gd name="T96" fmla="*/ 476402551 w 751"/>
                  <a:gd name="T97" fmla="*/ 87988715 h 648"/>
                  <a:gd name="T98" fmla="*/ 483523941 w 751"/>
                  <a:gd name="T99" fmla="*/ 71637483 h 648"/>
                  <a:gd name="T100" fmla="*/ 483523941 w 751"/>
                  <a:gd name="T101" fmla="*/ 63850132 h 648"/>
                  <a:gd name="T102" fmla="*/ 497765877 w 751"/>
                  <a:gd name="T103" fmla="*/ 56063649 h 648"/>
                  <a:gd name="T104" fmla="*/ 497765877 w 751"/>
                  <a:gd name="T105" fmla="*/ 47498886 h 648"/>
                  <a:gd name="T106" fmla="*/ 519841427 w 751"/>
                  <a:gd name="T107" fmla="*/ 23360296 h 648"/>
                  <a:gd name="T108" fmla="*/ 527674196 w 751"/>
                  <a:gd name="T109" fmla="*/ 7786472 h 648"/>
                  <a:gd name="T110" fmla="*/ 527674196 w 751"/>
                  <a:gd name="T111" fmla="*/ 0 h 64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751"/>
                  <a:gd name="T169" fmla="*/ 0 h 648"/>
                  <a:gd name="T170" fmla="*/ 751 w 751"/>
                  <a:gd name="T171" fmla="*/ 648 h 64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751" h="648">
                    <a:moveTo>
                      <a:pt x="0" y="648"/>
                    </a:moveTo>
                    <a:lnTo>
                      <a:pt x="10" y="637"/>
                    </a:lnTo>
                    <a:lnTo>
                      <a:pt x="21" y="627"/>
                    </a:lnTo>
                    <a:lnTo>
                      <a:pt x="31" y="617"/>
                    </a:lnTo>
                    <a:lnTo>
                      <a:pt x="41" y="606"/>
                    </a:lnTo>
                    <a:lnTo>
                      <a:pt x="51" y="596"/>
                    </a:lnTo>
                    <a:lnTo>
                      <a:pt x="62" y="586"/>
                    </a:lnTo>
                    <a:lnTo>
                      <a:pt x="72" y="576"/>
                    </a:lnTo>
                    <a:lnTo>
                      <a:pt x="82" y="565"/>
                    </a:lnTo>
                    <a:lnTo>
                      <a:pt x="103" y="545"/>
                    </a:lnTo>
                    <a:lnTo>
                      <a:pt x="103" y="534"/>
                    </a:lnTo>
                    <a:lnTo>
                      <a:pt x="113" y="524"/>
                    </a:lnTo>
                    <a:lnTo>
                      <a:pt x="113" y="514"/>
                    </a:lnTo>
                    <a:lnTo>
                      <a:pt x="123" y="504"/>
                    </a:lnTo>
                    <a:lnTo>
                      <a:pt x="123" y="565"/>
                    </a:lnTo>
                    <a:lnTo>
                      <a:pt x="134" y="576"/>
                    </a:lnTo>
                    <a:lnTo>
                      <a:pt x="134" y="586"/>
                    </a:lnTo>
                    <a:lnTo>
                      <a:pt x="134" y="576"/>
                    </a:lnTo>
                    <a:lnTo>
                      <a:pt x="144" y="565"/>
                    </a:lnTo>
                    <a:lnTo>
                      <a:pt x="144" y="555"/>
                    </a:lnTo>
                    <a:lnTo>
                      <a:pt x="165" y="534"/>
                    </a:lnTo>
                    <a:lnTo>
                      <a:pt x="165" y="514"/>
                    </a:lnTo>
                    <a:lnTo>
                      <a:pt x="175" y="504"/>
                    </a:lnTo>
                    <a:lnTo>
                      <a:pt x="185" y="493"/>
                    </a:lnTo>
                    <a:lnTo>
                      <a:pt x="195" y="483"/>
                    </a:lnTo>
                    <a:lnTo>
                      <a:pt x="195" y="493"/>
                    </a:lnTo>
                    <a:lnTo>
                      <a:pt x="195" y="483"/>
                    </a:lnTo>
                    <a:lnTo>
                      <a:pt x="206" y="473"/>
                    </a:lnTo>
                    <a:lnTo>
                      <a:pt x="216" y="462"/>
                    </a:lnTo>
                    <a:lnTo>
                      <a:pt x="237" y="442"/>
                    </a:lnTo>
                    <a:lnTo>
                      <a:pt x="237" y="432"/>
                    </a:lnTo>
                    <a:lnTo>
                      <a:pt x="257" y="411"/>
                    </a:lnTo>
                    <a:lnTo>
                      <a:pt x="257" y="380"/>
                    </a:lnTo>
                    <a:lnTo>
                      <a:pt x="267" y="370"/>
                    </a:lnTo>
                    <a:lnTo>
                      <a:pt x="267" y="349"/>
                    </a:lnTo>
                    <a:lnTo>
                      <a:pt x="278" y="360"/>
                    </a:lnTo>
                    <a:lnTo>
                      <a:pt x="278" y="452"/>
                    </a:lnTo>
                    <a:lnTo>
                      <a:pt x="288" y="462"/>
                    </a:lnTo>
                    <a:lnTo>
                      <a:pt x="288" y="504"/>
                    </a:lnTo>
                    <a:lnTo>
                      <a:pt x="288" y="483"/>
                    </a:lnTo>
                    <a:lnTo>
                      <a:pt x="298" y="473"/>
                    </a:lnTo>
                    <a:lnTo>
                      <a:pt x="298" y="452"/>
                    </a:lnTo>
                    <a:lnTo>
                      <a:pt x="319" y="432"/>
                    </a:lnTo>
                    <a:lnTo>
                      <a:pt x="319" y="421"/>
                    </a:lnTo>
                    <a:lnTo>
                      <a:pt x="339" y="401"/>
                    </a:lnTo>
                    <a:lnTo>
                      <a:pt x="339" y="390"/>
                    </a:lnTo>
                    <a:lnTo>
                      <a:pt x="360" y="370"/>
                    </a:lnTo>
                    <a:lnTo>
                      <a:pt x="360" y="360"/>
                    </a:lnTo>
                    <a:lnTo>
                      <a:pt x="370" y="349"/>
                    </a:lnTo>
                    <a:lnTo>
                      <a:pt x="381" y="339"/>
                    </a:lnTo>
                    <a:lnTo>
                      <a:pt x="381" y="349"/>
                    </a:lnTo>
                    <a:lnTo>
                      <a:pt x="381" y="329"/>
                    </a:lnTo>
                    <a:lnTo>
                      <a:pt x="391" y="318"/>
                    </a:lnTo>
                    <a:lnTo>
                      <a:pt x="401" y="308"/>
                    </a:lnTo>
                    <a:lnTo>
                      <a:pt x="411" y="298"/>
                    </a:lnTo>
                    <a:lnTo>
                      <a:pt x="411" y="308"/>
                    </a:lnTo>
                    <a:lnTo>
                      <a:pt x="411" y="298"/>
                    </a:lnTo>
                    <a:lnTo>
                      <a:pt x="422" y="288"/>
                    </a:lnTo>
                    <a:lnTo>
                      <a:pt x="442" y="267"/>
                    </a:lnTo>
                    <a:lnTo>
                      <a:pt x="442" y="257"/>
                    </a:lnTo>
                    <a:lnTo>
                      <a:pt x="463" y="236"/>
                    </a:lnTo>
                    <a:lnTo>
                      <a:pt x="463" y="226"/>
                    </a:lnTo>
                    <a:lnTo>
                      <a:pt x="473" y="216"/>
                    </a:lnTo>
                    <a:lnTo>
                      <a:pt x="473" y="195"/>
                    </a:lnTo>
                    <a:lnTo>
                      <a:pt x="483" y="185"/>
                    </a:lnTo>
                    <a:lnTo>
                      <a:pt x="483" y="164"/>
                    </a:lnTo>
                    <a:lnTo>
                      <a:pt x="494" y="154"/>
                    </a:lnTo>
                    <a:lnTo>
                      <a:pt x="494" y="144"/>
                    </a:lnTo>
                    <a:lnTo>
                      <a:pt x="504" y="133"/>
                    </a:lnTo>
                    <a:lnTo>
                      <a:pt x="504" y="113"/>
                    </a:lnTo>
                    <a:lnTo>
                      <a:pt x="504" y="133"/>
                    </a:lnTo>
                    <a:lnTo>
                      <a:pt x="514" y="144"/>
                    </a:lnTo>
                    <a:lnTo>
                      <a:pt x="514" y="329"/>
                    </a:lnTo>
                    <a:lnTo>
                      <a:pt x="525" y="339"/>
                    </a:lnTo>
                    <a:lnTo>
                      <a:pt x="525" y="349"/>
                    </a:lnTo>
                    <a:lnTo>
                      <a:pt x="525" y="329"/>
                    </a:lnTo>
                    <a:lnTo>
                      <a:pt x="545" y="308"/>
                    </a:lnTo>
                    <a:lnTo>
                      <a:pt x="545" y="298"/>
                    </a:lnTo>
                    <a:lnTo>
                      <a:pt x="555" y="288"/>
                    </a:lnTo>
                    <a:lnTo>
                      <a:pt x="555" y="267"/>
                    </a:lnTo>
                    <a:lnTo>
                      <a:pt x="576" y="246"/>
                    </a:lnTo>
                    <a:lnTo>
                      <a:pt x="576" y="226"/>
                    </a:lnTo>
                    <a:lnTo>
                      <a:pt x="586" y="216"/>
                    </a:lnTo>
                    <a:lnTo>
                      <a:pt x="607" y="195"/>
                    </a:lnTo>
                    <a:lnTo>
                      <a:pt x="607" y="185"/>
                    </a:lnTo>
                    <a:lnTo>
                      <a:pt x="617" y="174"/>
                    </a:lnTo>
                    <a:lnTo>
                      <a:pt x="617" y="185"/>
                    </a:lnTo>
                    <a:lnTo>
                      <a:pt x="617" y="164"/>
                    </a:lnTo>
                    <a:lnTo>
                      <a:pt x="627" y="154"/>
                    </a:lnTo>
                    <a:lnTo>
                      <a:pt x="638" y="144"/>
                    </a:lnTo>
                    <a:lnTo>
                      <a:pt x="638" y="154"/>
                    </a:lnTo>
                    <a:lnTo>
                      <a:pt x="638" y="144"/>
                    </a:lnTo>
                    <a:lnTo>
                      <a:pt x="648" y="133"/>
                    </a:lnTo>
                    <a:lnTo>
                      <a:pt x="648" y="144"/>
                    </a:lnTo>
                    <a:lnTo>
                      <a:pt x="648" y="123"/>
                    </a:lnTo>
                    <a:lnTo>
                      <a:pt x="658" y="113"/>
                    </a:lnTo>
                    <a:lnTo>
                      <a:pt x="669" y="102"/>
                    </a:lnTo>
                    <a:lnTo>
                      <a:pt x="669" y="113"/>
                    </a:lnTo>
                    <a:lnTo>
                      <a:pt x="669" y="102"/>
                    </a:lnTo>
                    <a:lnTo>
                      <a:pt x="679" y="92"/>
                    </a:lnTo>
                    <a:lnTo>
                      <a:pt x="679" y="102"/>
                    </a:lnTo>
                    <a:lnTo>
                      <a:pt x="679" y="82"/>
                    </a:lnTo>
                    <a:lnTo>
                      <a:pt x="679" y="92"/>
                    </a:lnTo>
                    <a:lnTo>
                      <a:pt x="699" y="72"/>
                    </a:lnTo>
                    <a:lnTo>
                      <a:pt x="699" y="61"/>
                    </a:lnTo>
                    <a:lnTo>
                      <a:pt x="710" y="51"/>
                    </a:lnTo>
                    <a:lnTo>
                      <a:pt x="730" y="30"/>
                    </a:lnTo>
                    <a:lnTo>
                      <a:pt x="730" y="20"/>
                    </a:lnTo>
                    <a:lnTo>
                      <a:pt x="741" y="10"/>
                    </a:lnTo>
                    <a:lnTo>
                      <a:pt x="741" y="20"/>
                    </a:lnTo>
                    <a:lnTo>
                      <a:pt x="741" y="0"/>
                    </a:lnTo>
                    <a:lnTo>
                      <a:pt x="751" y="0"/>
                    </a:lnTo>
                  </a:path>
                </a:pathLst>
              </a:custGeom>
              <a:noFill/>
              <a:ln w="19050">
                <a:solidFill>
                  <a:srgbClr val="000000"/>
                </a:solidFill>
                <a:prstDash val="solid"/>
                <a:round/>
                <a:headEnd/>
                <a:tailEnd/>
              </a:ln>
            </p:spPr>
            <p:txBody>
              <a:bodyPr/>
              <a:lstStyle/>
              <a:p>
                <a:endParaRPr lang="en-US"/>
              </a:p>
            </p:txBody>
          </p:sp>
        </p:grpSp>
        <p:cxnSp>
          <p:nvCxnSpPr>
            <p:cNvPr id="855" name="Straight Connector 854"/>
            <p:cNvCxnSpPr/>
            <p:nvPr/>
          </p:nvCxnSpPr>
          <p:spPr bwMode="auto">
            <a:xfrm flipH="1">
              <a:off x="6742176" y="1584960"/>
              <a:ext cx="2267712" cy="1950720"/>
            </a:xfrm>
            <a:prstGeom prst="line">
              <a:avLst/>
            </a:prstGeom>
            <a:noFill/>
            <a:ln w="38100" cap="flat" cmpd="sng" algn="ctr">
              <a:solidFill>
                <a:srgbClr val="0070C0"/>
              </a:solidFill>
              <a:prstDash val="sysDot"/>
              <a:round/>
              <a:headEnd type="none" w="med" len="med"/>
              <a:tailEnd type="none" w="med" len="med"/>
            </a:ln>
            <a:effectLst/>
          </p:spPr>
        </p:cxnSp>
      </p:grpSp>
      <p:grpSp>
        <p:nvGrpSpPr>
          <p:cNvPr id="466" name="Group 465"/>
          <p:cNvGrpSpPr/>
          <p:nvPr/>
        </p:nvGrpSpPr>
        <p:grpSpPr>
          <a:xfrm>
            <a:off x="8210799" y="1225966"/>
            <a:ext cx="868229" cy="376237"/>
            <a:chOff x="3233676" y="3484563"/>
            <a:chExt cx="868229" cy="376237"/>
          </a:xfrm>
        </p:grpSpPr>
        <p:sp>
          <p:nvSpPr>
            <p:cNvPr id="472" name="Rectangle 471"/>
            <p:cNvSpPr/>
            <p:nvPr/>
          </p:nvSpPr>
          <p:spPr>
            <a:xfrm>
              <a:off x="3233676" y="3520431"/>
              <a:ext cx="868229" cy="289569"/>
            </a:xfrm>
            <a:prstGeom prst="rect">
              <a:avLst/>
            </a:prstGeom>
            <a:solidFill>
              <a:srgbClr val="0070C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473" name="Object 12"/>
            <p:cNvGraphicFramePr>
              <a:graphicFrameLocks noChangeAspect="1"/>
            </p:cNvGraphicFramePr>
            <p:nvPr>
              <p:extLst>
                <p:ext uri="{D42A27DB-BD31-4B8C-83A1-F6EECF244321}">
                  <p14:modId xmlns:p14="http://schemas.microsoft.com/office/powerpoint/2010/main" val="996341492"/>
                </p:ext>
              </p:extLst>
            </p:nvPr>
          </p:nvGraphicFramePr>
          <p:xfrm>
            <a:off x="3387725" y="3484563"/>
            <a:ext cx="692150" cy="376237"/>
          </p:xfrm>
          <a:graphic>
            <a:graphicData uri="http://schemas.openxmlformats.org/presentationml/2006/ole">
              <mc:AlternateContent xmlns:mc="http://schemas.openxmlformats.org/markup-compatibility/2006">
                <mc:Choice xmlns:v="urn:schemas-microsoft-com:vml" Requires="v">
                  <p:oleObj spid="_x0000_s1896457" name="Equation" r:id="rId3" imgW="431640" imgH="228600" progId="Equation.DSMT4">
                    <p:embed/>
                  </p:oleObj>
                </mc:Choice>
                <mc:Fallback>
                  <p:oleObj name="Equation" r:id="rId3" imgW="431640" imgH="228600" progId="Equation.DSMT4">
                    <p:embed/>
                    <p:pic>
                      <p:nvPicPr>
                        <p:cNvPr id="386" name="Object 12"/>
                        <p:cNvPicPr>
                          <a:picLocks noChangeAspect="1" noChangeArrowheads="1"/>
                        </p:cNvPicPr>
                        <p:nvPr/>
                      </p:nvPicPr>
                      <p:blipFill>
                        <a:blip r:embed="rId4"/>
                        <a:srcRect/>
                        <a:stretch>
                          <a:fillRect/>
                        </a:stretch>
                      </p:blipFill>
                      <p:spPr bwMode="auto">
                        <a:xfrm>
                          <a:off x="3387725" y="3484563"/>
                          <a:ext cx="69215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474" name="Picture 473"/>
          <p:cNvPicPr>
            <a:picLocks noChangeAspect="1"/>
          </p:cNvPicPr>
          <p:nvPr/>
        </p:nvPicPr>
        <p:blipFill>
          <a:blip r:embed="rId5"/>
          <a:stretch>
            <a:fillRect/>
          </a:stretch>
        </p:blipFill>
        <p:spPr>
          <a:xfrm>
            <a:off x="485371" y="4629916"/>
            <a:ext cx="3897344" cy="1951382"/>
          </a:xfrm>
          <a:prstGeom prst="rect">
            <a:avLst/>
          </a:prstGeom>
        </p:spPr>
      </p:pic>
    </p:spTree>
    <p:extLst>
      <p:ext uri="{BB962C8B-B14F-4D97-AF65-F5344CB8AC3E}">
        <p14:creationId xmlns:p14="http://schemas.microsoft.com/office/powerpoint/2010/main" val="377532312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81000" y="1009650"/>
            <a:ext cx="3276600" cy="2952750"/>
            <a:chOff x="304800" y="2149231"/>
            <a:chExt cx="2665413" cy="2422770"/>
          </a:xfrm>
        </p:grpSpPr>
        <p:cxnSp>
          <p:nvCxnSpPr>
            <p:cNvPr id="4" name="Straight Connector 3"/>
            <p:cNvCxnSpPr/>
            <p:nvPr/>
          </p:nvCxnSpPr>
          <p:spPr bwMode="auto">
            <a:xfrm>
              <a:off x="304800" y="2675467"/>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bwMode="auto">
            <a:xfrm>
              <a:off x="304800" y="2808329"/>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bwMode="auto">
            <a:xfrm>
              <a:off x="304800" y="2874760"/>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auto">
            <a:xfrm>
              <a:off x="304800" y="3025857"/>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bwMode="auto">
            <a:xfrm>
              <a:off x="304800" y="3090986"/>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auto">
            <a:xfrm>
              <a:off x="304800" y="3244688"/>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auto">
            <a:xfrm>
              <a:off x="304800" y="3309816"/>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auto">
            <a:xfrm>
              <a:off x="304800" y="3460914"/>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auto">
            <a:xfrm>
              <a:off x="304800" y="3526042"/>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auto">
            <a:xfrm>
              <a:off x="304800" y="3592472"/>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auto">
            <a:xfrm>
              <a:off x="304800" y="3833447"/>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auto">
            <a:xfrm>
              <a:off x="304800" y="3898576"/>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a:off x="304800" y="4052278"/>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auto">
            <a:xfrm>
              <a:off x="304800" y="4120012"/>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304800" y="4258083"/>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auto">
            <a:xfrm>
              <a:off x="304800" y="4324514"/>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304800" y="4470401"/>
              <a:ext cx="2642168"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7192" name="Rectangle 102"/>
            <p:cNvSpPr>
              <a:spLocks noChangeArrowheads="1"/>
            </p:cNvSpPr>
            <p:nvPr/>
          </p:nvSpPr>
          <p:spPr bwMode="auto">
            <a:xfrm>
              <a:off x="396772" y="3661429"/>
              <a:ext cx="238503" cy="25866"/>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193" name="Rectangle 103"/>
            <p:cNvSpPr>
              <a:spLocks noChangeArrowheads="1"/>
            </p:cNvSpPr>
            <p:nvPr/>
          </p:nvSpPr>
          <p:spPr bwMode="auto">
            <a:xfrm>
              <a:off x="691435" y="3658556"/>
              <a:ext cx="163079" cy="28742"/>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194" name="Rectangle 104"/>
            <p:cNvSpPr>
              <a:spLocks noChangeArrowheads="1"/>
            </p:cNvSpPr>
            <p:nvPr/>
          </p:nvSpPr>
          <p:spPr bwMode="auto">
            <a:xfrm>
              <a:off x="909593" y="3658556"/>
              <a:ext cx="163079" cy="28742"/>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195" name="Rectangle 105"/>
            <p:cNvSpPr>
              <a:spLocks noChangeArrowheads="1"/>
            </p:cNvSpPr>
            <p:nvPr/>
          </p:nvSpPr>
          <p:spPr bwMode="auto">
            <a:xfrm>
              <a:off x="1128832" y="3658556"/>
              <a:ext cx="166319" cy="28742"/>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196" name="Rectangle 106"/>
            <p:cNvSpPr>
              <a:spLocks noChangeArrowheads="1"/>
            </p:cNvSpPr>
            <p:nvPr/>
          </p:nvSpPr>
          <p:spPr bwMode="auto">
            <a:xfrm>
              <a:off x="1569467" y="3658556"/>
              <a:ext cx="300237" cy="28742"/>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197" name="Rectangle 109"/>
            <p:cNvSpPr>
              <a:spLocks noChangeArrowheads="1"/>
            </p:cNvSpPr>
            <p:nvPr/>
          </p:nvSpPr>
          <p:spPr bwMode="auto">
            <a:xfrm>
              <a:off x="1349149" y="3658556"/>
              <a:ext cx="164158" cy="28742"/>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198" name="Rectangle 103"/>
            <p:cNvSpPr>
              <a:spLocks noChangeArrowheads="1"/>
            </p:cNvSpPr>
            <p:nvPr/>
          </p:nvSpPr>
          <p:spPr bwMode="auto">
            <a:xfrm>
              <a:off x="2122422" y="3658556"/>
              <a:ext cx="393115" cy="28742"/>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199" name="Rectangle 105"/>
            <p:cNvSpPr>
              <a:spLocks noChangeArrowheads="1"/>
            </p:cNvSpPr>
            <p:nvPr/>
          </p:nvSpPr>
          <p:spPr bwMode="auto">
            <a:xfrm>
              <a:off x="2571697" y="3658556"/>
              <a:ext cx="306682" cy="35405"/>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00" name="Rectangle 102"/>
            <p:cNvSpPr>
              <a:spLocks noChangeArrowheads="1"/>
            </p:cNvSpPr>
            <p:nvPr/>
          </p:nvSpPr>
          <p:spPr bwMode="auto">
            <a:xfrm>
              <a:off x="1629947" y="3658556"/>
              <a:ext cx="599394" cy="31437"/>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01" name="Rectangle 75"/>
            <p:cNvSpPr>
              <a:spLocks noChangeArrowheads="1"/>
            </p:cNvSpPr>
            <p:nvPr/>
          </p:nvSpPr>
          <p:spPr bwMode="auto">
            <a:xfrm rot="5400000">
              <a:off x="2094157" y="2388878"/>
              <a:ext cx="83530" cy="284038"/>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02" name="Rectangle 76"/>
            <p:cNvSpPr>
              <a:spLocks noChangeArrowheads="1"/>
            </p:cNvSpPr>
            <p:nvPr/>
          </p:nvSpPr>
          <p:spPr bwMode="auto">
            <a:xfrm rot="5400000">
              <a:off x="2543973" y="2389418"/>
              <a:ext cx="83530" cy="282958"/>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03" name="Rectangle 9"/>
            <p:cNvSpPr>
              <a:spLocks noChangeArrowheads="1"/>
            </p:cNvSpPr>
            <p:nvPr/>
          </p:nvSpPr>
          <p:spPr bwMode="auto">
            <a:xfrm rot="5400000">
              <a:off x="1203752" y="3559372"/>
              <a:ext cx="1999338" cy="25919"/>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04" name="Rectangle 22"/>
            <p:cNvSpPr>
              <a:spLocks noChangeArrowheads="1"/>
            </p:cNvSpPr>
            <p:nvPr/>
          </p:nvSpPr>
          <p:spPr bwMode="auto">
            <a:xfrm rot="5400000">
              <a:off x="1653028" y="3558292"/>
              <a:ext cx="1999338" cy="2808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05" name="Rectangle 7"/>
            <p:cNvSpPr>
              <a:spLocks noChangeArrowheads="1"/>
            </p:cNvSpPr>
            <p:nvPr/>
          </p:nvSpPr>
          <p:spPr bwMode="auto">
            <a:xfrm rot="5400000">
              <a:off x="1090893" y="3559910"/>
              <a:ext cx="1999338" cy="24841"/>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06" name="Rectangle 21"/>
            <p:cNvSpPr>
              <a:spLocks noChangeArrowheads="1"/>
            </p:cNvSpPr>
            <p:nvPr/>
          </p:nvSpPr>
          <p:spPr bwMode="auto">
            <a:xfrm rot="5400000">
              <a:off x="1540708" y="3557212"/>
              <a:ext cx="1999338" cy="3024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07" name="Rectangle 9"/>
            <p:cNvSpPr>
              <a:spLocks noChangeArrowheads="1"/>
            </p:cNvSpPr>
            <p:nvPr/>
          </p:nvSpPr>
          <p:spPr bwMode="auto">
            <a:xfrm rot="5400000">
              <a:off x="-222914" y="3558292"/>
              <a:ext cx="1999338" cy="2808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08" name="Rectangle 20"/>
            <p:cNvSpPr>
              <a:spLocks noChangeArrowheads="1"/>
            </p:cNvSpPr>
            <p:nvPr/>
          </p:nvSpPr>
          <p:spPr bwMode="auto">
            <a:xfrm rot="5400000">
              <a:off x="-3136" y="3558832"/>
              <a:ext cx="1999338" cy="2700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09" name="Rectangle 22"/>
            <p:cNvSpPr>
              <a:spLocks noChangeArrowheads="1"/>
            </p:cNvSpPr>
            <p:nvPr/>
          </p:nvSpPr>
          <p:spPr bwMode="auto">
            <a:xfrm rot="5400000">
              <a:off x="214481" y="3559372"/>
              <a:ext cx="1999338" cy="25919"/>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10" name="Rectangle 25"/>
            <p:cNvSpPr>
              <a:spLocks noChangeArrowheads="1"/>
            </p:cNvSpPr>
            <p:nvPr/>
          </p:nvSpPr>
          <p:spPr bwMode="auto">
            <a:xfrm rot="5400000">
              <a:off x="433720" y="3559372"/>
              <a:ext cx="1999338" cy="25919"/>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11" name="Rectangle 7"/>
            <p:cNvSpPr>
              <a:spLocks noChangeArrowheads="1"/>
            </p:cNvSpPr>
            <p:nvPr/>
          </p:nvSpPr>
          <p:spPr bwMode="auto">
            <a:xfrm rot="5400000">
              <a:off x="-331993" y="3558292"/>
              <a:ext cx="1999338" cy="2808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12" name="Rectangle 82"/>
            <p:cNvSpPr>
              <a:spLocks noChangeArrowheads="1"/>
            </p:cNvSpPr>
            <p:nvPr/>
          </p:nvSpPr>
          <p:spPr bwMode="auto">
            <a:xfrm rot="5400000">
              <a:off x="-113295" y="3558832"/>
              <a:ext cx="1999338" cy="2700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13" name="Rectangle 21"/>
            <p:cNvSpPr>
              <a:spLocks noChangeArrowheads="1"/>
            </p:cNvSpPr>
            <p:nvPr/>
          </p:nvSpPr>
          <p:spPr bwMode="auto">
            <a:xfrm rot="5400000">
              <a:off x="104863" y="3558832"/>
              <a:ext cx="1999338" cy="2700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14" name="Rectangle 23"/>
            <p:cNvSpPr>
              <a:spLocks noChangeArrowheads="1"/>
            </p:cNvSpPr>
            <p:nvPr/>
          </p:nvSpPr>
          <p:spPr bwMode="auto">
            <a:xfrm rot="5400000">
              <a:off x="324100" y="3558832"/>
              <a:ext cx="1999338" cy="26999"/>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7215" name="Rectangle 27"/>
            <p:cNvSpPr>
              <a:spLocks noChangeArrowheads="1"/>
            </p:cNvSpPr>
            <p:nvPr/>
          </p:nvSpPr>
          <p:spPr bwMode="auto">
            <a:xfrm rot="5400000">
              <a:off x="542799" y="3559372"/>
              <a:ext cx="1999338" cy="25919"/>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47" name="Text Box 207"/>
            <p:cNvSpPr txBox="1">
              <a:spLocks noChangeArrowheads="1"/>
            </p:cNvSpPr>
            <p:nvPr/>
          </p:nvSpPr>
          <p:spPr bwMode="auto">
            <a:xfrm>
              <a:off x="2040418" y="2149231"/>
              <a:ext cx="683142" cy="300893"/>
            </a:xfrm>
            <a:prstGeom prst="rect">
              <a:avLst/>
            </a:prstGeom>
            <a:noFill/>
            <a:ln w="9525">
              <a:noFill/>
              <a:miter lim="800000"/>
              <a:headEnd/>
              <a:tailEnd/>
            </a:ln>
          </p:spPr>
          <p:txBody>
            <a:bodyPr wrap="none">
              <a:spAutoFit/>
            </a:bodyPr>
            <a:lstStyle/>
            <a:p>
              <a:pPr latinLnBrk="1">
                <a:lnSpc>
                  <a:spcPct val="150000"/>
                </a:lnSpc>
                <a:defRPr/>
              </a:pPr>
              <a:r>
                <a:rPr kumimoji="1" lang="en-US" altLang="ko-KR" sz="1200" b="1" dirty="0">
                  <a:latin typeface="+mn-lt"/>
                  <a:ea typeface="굴림" pitchFamily="34" charset="-127"/>
                </a:rPr>
                <a:t>19 </a:t>
              </a:r>
              <a:r>
                <a:rPr kumimoji="1" lang="en-US" altLang="ko-KR" sz="1200" b="1" dirty="0" err="1">
                  <a:latin typeface="+mn-lt"/>
                  <a:ea typeface="굴림" pitchFamily="34" charset="-127"/>
                </a:rPr>
                <a:t>Decaps</a:t>
              </a:r>
              <a:endParaRPr kumimoji="1" lang="en-US" altLang="ko-KR" sz="1200" b="1" dirty="0">
                <a:latin typeface="+mn-lt"/>
                <a:ea typeface="굴림" pitchFamily="34" charset="-127"/>
              </a:endParaRPr>
            </a:p>
          </p:txBody>
        </p:sp>
        <p:sp>
          <p:nvSpPr>
            <p:cNvPr id="37217" name="Rectangle 71"/>
            <p:cNvSpPr>
              <a:spLocks noChangeArrowheads="1"/>
            </p:cNvSpPr>
            <p:nvPr/>
          </p:nvSpPr>
          <p:spPr bwMode="auto">
            <a:xfrm>
              <a:off x="306960" y="2605894"/>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18" name="Rectangle 73"/>
            <p:cNvSpPr>
              <a:spLocks noChangeArrowheads="1"/>
            </p:cNvSpPr>
            <p:nvPr/>
          </p:nvSpPr>
          <p:spPr bwMode="auto">
            <a:xfrm>
              <a:off x="799434" y="2605894"/>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19" name="Rectangle 76"/>
            <p:cNvSpPr>
              <a:spLocks noChangeArrowheads="1"/>
            </p:cNvSpPr>
            <p:nvPr/>
          </p:nvSpPr>
          <p:spPr bwMode="auto">
            <a:xfrm>
              <a:off x="1019753" y="2605894"/>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0" name="Rectangle 77"/>
            <p:cNvSpPr>
              <a:spLocks noChangeArrowheads="1"/>
            </p:cNvSpPr>
            <p:nvPr/>
          </p:nvSpPr>
          <p:spPr bwMode="auto">
            <a:xfrm>
              <a:off x="1237910" y="2605894"/>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1" name="Rectangle 80"/>
            <p:cNvSpPr>
              <a:spLocks noChangeArrowheads="1"/>
            </p:cNvSpPr>
            <p:nvPr/>
          </p:nvSpPr>
          <p:spPr bwMode="auto">
            <a:xfrm>
              <a:off x="1458228" y="2605894"/>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2" name="Rectangle 76"/>
            <p:cNvSpPr>
              <a:spLocks noChangeArrowheads="1"/>
            </p:cNvSpPr>
            <p:nvPr/>
          </p:nvSpPr>
          <p:spPr bwMode="auto">
            <a:xfrm>
              <a:off x="2234741" y="2606793"/>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3" name="Rectangle 77"/>
            <p:cNvSpPr>
              <a:spLocks noChangeArrowheads="1"/>
            </p:cNvSpPr>
            <p:nvPr/>
          </p:nvSpPr>
          <p:spPr bwMode="auto">
            <a:xfrm>
              <a:off x="2682936" y="2606793"/>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4" name="Rectangle 71"/>
            <p:cNvSpPr>
              <a:spLocks noChangeArrowheads="1"/>
            </p:cNvSpPr>
            <p:nvPr/>
          </p:nvSpPr>
          <p:spPr bwMode="auto">
            <a:xfrm>
              <a:off x="304800" y="2735231"/>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5" name="Rectangle 73"/>
            <p:cNvSpPr>
              <a:spLocks noChangeArrowheads="1"/>
            </p:cNvSpPr>
            <p:nvPr/>
          </p:nvSpPr>
          <p:spPr bwMode="auto">
            <a:xfrm>
              <a:off x="797275" y="2735231"/>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6" name="Rectangle 76"/>
            <p:cNvSpPr>
              <a:spLocks noChangeArrowheads="1"/>
            </p:cNvSpPr>
            <p:nvPr/>
          </p:nvSpPr>
          <p:spPr bwMode="auto">
            <a:xfrm>
              <a:off x="1017592" y="2735231"/>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7" name="Rectangle 77"/>
            <p:cNvSpPr>
              <a:spLocks noChangeArrowheads="1"/>
            </p:cNvSpPr>
            <p:nvPr/>
          </p:nvSpPr>
          <p:spPr bwMode="auto">
            <a:xfrm>
              <a:off x="1235751" y="2735231"/>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8" name="Rectangle 80"/>
            <p:cNvSpPr>
              <a:spLocks noChangeArrowheads="1"/>
            </p:cNvSpPr>
            <p:nvPr/>
          </p:nvSpPr>
          <p:spPr bwMode="auto">
            <a:xfrm>
              <a:off x="1456068" y="2735231"/>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29" name="Rectangle 76"/>
            <p:cNvSpPr>
              <a:spLocks noChangeArrowheads="1"/>
            </p:cNvSpPr>
            <p:nvPr/>
          </p:nvSpPr>
          <p:spPr bwMode="auto">
            <a:xfrm>
              <a:off x="2232580" y="2736130"/>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0" name="Rectangle 77"/>
            <p:cNvSpPr>
              <a:spLocks noChangeArrowheads="1"/>
            </p:cNvSpPr>
            <p:nvPr/>
          </p:nvSpPr>
          <p:spPr bwMode="auto">
            <a:xfrm>
              <a:off x="2680775" y="2736130"/>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1" name="Rectangle 71"/>
            <p:cNvSpPr>
              <a:spLocks noChangeArrowheads="1"/>
            </p:cNvSpPr>
            <p:nvPr/>
          </p:nvSpPr>
          <p:spPr bwMode="auto">
            <a:xfrm>
              <a:off x="306960" y="2933729"/>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2" name="Rectangle 73"/>
            <p:cNvSpPr>
              <a:spLocks noChangeArrowheads="1"/>
            </p:cNvSpPr>
            <p:nvPr/>
          </p:nvSpPr>
          <p:spPr bwMode="auto">
            <a:xfrm>
              <a:off x="799434" y="2933729"/>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3" name="Rectangle 76"/>
            <p:cNvSpPr>
              <a:spLocks noChangeArrowheads="1"/>
            </p:cNvSpPr>
            <p:nvPr/>
          </p:nvSpPr>
          <p:spPr bwMode="auto">
            <a:xfrm>
              <a:off x="1019753" y="2933729"/>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4" name="Rectangle 77"/>
            <p:cNvSpPr>
              <a:spLocks noChangeArrowheads="1"/>
            </p:cNvSpPr>
            <p:nvPr/>
          </p:nvSpPr>
          <p:spPr bwMode="auto">
            <a:xfrm>
              <a:off x="1237910" y="2933729"/>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5" name="Rectangle 80"/>
            <p:cNvSpPr>
              <a:spLocks noChangeArrowheads="1"/>
            </p:cNvSpPr>
            <p:nvPr/>
          </p:nvSpPr>
          <p:spPr bwMode="auto">
            <a:xfrm>
              <a:off x="1458228" y="2933729"/>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6" name="Rectangle 76"/>
            <p:cNvSpPr>
              <a:spLocks noChangeArrowheads="1"/>
            </p:cNvSpPr>
            <p:nvPr/>
          </p:nvSpPr>
          <p:spPr bwMode="auto">
            <a:xfrm>
              <a:off x="2234741" y="2934627"/>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7" name="Rectangle 77"/>
            <p:cNvSpPr>
              <a:spLocks noChangeArrowheads="1"/>
            </p:cNvSpPr>
            <p:nvPr/>
          </p:nvSpPr>
          <p:spPr bwMode="auto">
            <a:xfrm>
              <a:off x="2682936" y="2934627"/>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8" name="Rectangle 71"/>
            <p:cNvSpPr>
              <a:spLocks noChangeArrowheads="1"/>
            </p:cNvSpPr>
            <p:nvPr/>
          </p:nvSpPr>
          <p:spPr bwMode="auto">
            <a:xfrm>
              <a:off x="306960" y="3160965"/>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39" name="Rectangle 73"/>
            <p:cNvSpPr>
              <a:spLocks noChangeArrowheads="1"/>
            </p:cNvSpPr>
            <p:nvPr/>
          </p:nvSpPr>
          <p:spPr bwMode="auto">
            <a:xfrm>
              <a:off x="799434" y="3160965"/>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0" name="Rectangle 76"/>
            <p:cNvSpPr>
              <a:spLocks noChangeArrowheads="1"/>
            </p:cNvSpPr>
            <p:nvPr/>
          </p:nvSpPr>
          <p:spPr bwMode="auto">
            <a:xfrm>
              <a:off x="1019753" y="3160965"/>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1" name="Rectangle 77"/>
            <p:cNvSpPr>
              <a:spLocks noChangeArrowheads="1"/>
            </p:cNvSpPr>
            <p:nvPr/>
          </p:nvSpPr>
          <p:spPr bwMode="auto">
            <a:xfrm>
              <a:off x="1237910" y="3160965"/>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2" name="Rectangle 80"/>
            <p:cNvSpPr>
              <a:spLocks noChangeArrowheads="1"/>
            </p:cNvSpPr>
            <p:nvPr/>
          </p:nvSpPr>
          <p:spPr bwMode="auto">
            <a:xfrm>
              <a:off x="1458228" y="3160965"/>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3" name="Rectangle 76"/>
            <p:cNvSpPr>
              <a:spLocks noChangeArrowheads="1"/>
            </p:cNvSpPr>
            <p:nvPr/>
          </p:nvSpPr>
          <p:spPr bwMode="auto">
            <a:xfrm>
              <a:off x="2234741" y="3161864"/>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4" name="Rectangle 77"/>
            <p:cNvSpPr>
              <a:spLocks noChangeArrowheads="1"/>
            </p:cNvSpPr>
            <p:nvPr/>
          </p:nvSpPr>
          <p:spPr bwMode="auto">
            <a:xfrm>
              <a:off x="2682936" y="3161864"/>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5" name="Rectangle 71"/>
            <p:cNvSpPr>
              <a:spLocks noChangeArrowheads="1"/>
            </p:cNvSpPr>
            <p:nvPr/>
          </p:nvSpPr>
          <p:spPr bwMode="auto">
            <a:xfrm>
              <a:off x="311279" y="3374732"/>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6" name="Rectangle 73"/>
            <p:cNvSpPr>
              <a:spLocks noChangeArrowheads="1"/>
            </p:cNvSpPr>
            <p:nvPr/>
          </p:nvSpPr>
          <p:spPr bwMode="auto">
            <a:xfrm>
              <a:off x="803755" y="3374732"/>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7" name="Rectangle 76"/>
            <p:cNvSpPr>
              <a:spLocks noChangeArrowheads="1"/>
            </p:cNvSpPr>
            <p:nvPr/>
          </p:nvSpPr>
          <p:spPr bwMode="auto">
            <a:xfrm>
              <a:off x="1024072" y="3374732"/>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8" name="Rectangle 77"/>
            <p:cNvSpPr>
              <a:spLocks noChangeArrowheads="1"/>
            </p:cNvSpPr>
            <p:nvPr/>
          </p:nvSpPr>
          <p:spPr bwMode="auto">
            <a:xfrm>
              <a:off x="1242231" y="3374732"/>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49" name="Rectangle 80"/>
            <p:cNvSpPr>
              <a:spLocks noChangeArrowheads="1"/>
            </p:cNvSpPr>
            <p:nvPr/>
          </p:nvSpPr>
          <p:spPr bwMode="auto">
            <a:xfrm>
              <a:off x="1462547" y="3374732"/>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0" name="Rectangle 76"/>
            <p:cNvSpPr>
              <a:spLocks noChangeArrowheads="1"/>
            </p:cNvSpPr>
            <p:nvPr/>
          </p:nvSpPr>
          <p:spPr bwMode="auto">
            <a:xfrm>
              <a:off x="2239060" y="3375630"/>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1" name="Rectangle 77"/>
            <p:cNvSpPr>
              <a:spLocks noChangeArrowheads="1"/>
            </p:cNvSpPr>
            <p:nvPr/>
          </p:nvSpPr>
          <p:spPr bwMode="auto">
            <a:xfrm>
              <a:off x="2687255" y="3375630"/>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2" name="Rectangle 71"/>
            <p:cNvSpPr>
              <a:spLocks noChangeArrowheads="1"/>
            </p:cNvSpPr>
            <p:nvPr/>
          </p:nvSpPr>
          <p:spPr bwMode="auto">
            <a:xfrm>
              <a:off x="306960" y="3747475"/>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3" name="Rectangle 73"/>
            <p:cNvSpPr>
              <a:spLocks noChangeArrowheads="1"/>
            </p:cNvSpPr>
            <p:nvPr/>
          </p:nvSpPr>
          <p:spPr bwMode="auto">
            <a:xfrm>
              <a:off x="799434" y="3747475"/>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4" name="Rectangle 76"/>
            <p:cNvSpPr>
              <a:spLocks noChangeArrowheads="1"/>
            </p:cNvSpPr>
            <p:nvPr/>
          </p:nvSpPr>
          <p:spPr bwMode="auto">
            <a:xfrm>
              <a:off x="1019753" y="3747475"/>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5" name="Rectangle 77"/>
            <p:cNvSpPr>
              <a:spLocks noChangeArrowheads="1"/>
            </p:cNvSpPr>
            <p:nvPr/>
          </p:nvSpPr>
          <p:spPr bwMode="auto">
            <a:xfrm>
              <a:off x="1237910" y="3747475"/>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6" name="Rectangle 80"/>
            <p:cNvSpPr>
              <a:spLocks noChangeArrowheads="1"/>
            </p:cNvSpPr>
            <p:nvPr/>
          </p:nvSpPr>
          <p:spPr bwMode="auto">
            <a:xfrm>
              <a:off x="1458228" y="3747475"/>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7" name="Rectangle 76"/>
            <p:cNvSpPr>
              <a:spLocks noChangeArrowheads="1"/>
            </p:cNvSpPr>
            <p:nvPr/>
          </p:nvSpPr>
          <p:spPr bwMode="auto">
            <a:xfrm>
              <a:off x="2234741" y="3748372"/>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8" name="Rectangle 77"/>
            <p:cNvSpPr>
              <a:spLocks noChangeArrowheads="1"/>
            </p:cNvSpPr>
            <p:nvPr/>
          </p:nvSpPr>
          <p:spPr bwMode="auto">
            <a:xfrm>
              <a:off x="2682936" y="3748372"/>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59" name="Rectangle 71"/>
            <p:cNvSpPr>
              <a:spLocks noChangeArrowheads="1"/>
            </p:cNvSpPr>
            <p:nvPr/>
          </p:nvSpPr>
          <p:spPr bwMode="auto">
            <a:xfrm>
              <a:off x="304800" y="3968426"/>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0" name="Rectangle 73"/>
            <p:cNvSpPr>
              <a:spLocks noChangeArrowheads="1"/>
            </p:cNvSpPr>
            <p:nvPr/>
          </p:nvSpPr>
          <p:spPr bwMode="auto">
            <a:xfrm>
              <a:off x="797275" y="3968426"/>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1" name="Rectangle 76"/>
            <p:cNvSpPr>
              <a:spLocks noChangeArrowheads="1"/>
            </p:cNvSpPr>
            <p:nvPr/>
          </p:nvSpPr>
          <p:spPr bwMode="auto">
            <a:xfrm>
              <a:off x="1017592" y="3968426"/>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2" name="Rectangle 77"/>
            <p:cNvSpPr>
              <a:spLocks noChangeArrowheads="1"/>
            </p:cNvSpPr>
            <p:nvPr/>
          </p:nvSpPr>
          <p:spPr bwMode="auto">
            <a:xfrm>
              <a:off x="1235751" y="3968426"/>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3" name="Rectangle 80"/>
            <p:cNvSpPr>
              <a:spLocks noChangeArrowheads="1"/>
            </p:cNvSpPr>
            <p:nvPr/>
          </p:nvSpPr>
          <p:spPr bwMode="auto">
            <a:xfrm>
              <a:off x="1456068" y="3968426"/>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4" name="Rectangle 76"/>
            <p:cNvSpPr>
              <a:spLocks noChangeArrowheads="1"/>
            </p:cNvSpPr>
            <p:nvPr/>
          </p:nvSpPr>
          <p:spPr bwMode="auto">
            <a:xfrm>
              <a:off x="2232580" y="3969323"/>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5" name="Rectangle 77"/>
            <p:cNvSpPr>
              <a:spLocks noChangeArrowheads="1"/>
            </p:cNvSpPr>
            <p:nvPr/>
          </p:nvSpPr>
          <p:spPr bwMode="auto">
            <a:xfrm>
              <a:off x="2680775" y="3969323"/>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6" name="Rectangle 71"/>
            <p:cNvSpPr>
              <a:spLocks noChangeArrowheads="1"/>
            </p:cNvSpPr>
            <p:nvPr/>
          </p:nvSpPr>
          <p:spPr bwMode="auto">
            <a:xfrm>
              <a:off x="306960" y="4179497"/>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7" name="Rectangle 73"/>
            <p:cNvSpPr>
              <a:spLocks noChangeArrowheads="1"/>
            </p:cNvSpPr>
            <p:nvPr/>
          </p:nvSpPr>
          <p:spPr bwMode="auto">
            <a:xfrm>
              <a:off x="799434" y="4179497"/>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8" name="Rectangle 76"/>
            <p:cNvSpPr>
              <a:spLocks noChangeArrowheads="1"/>
            </p:cNvSpPr>
            <p:nvPr/>
          </p:nvSpPr>
          <p:spPr bwMode="auto">
            <a:xfrm>
              <a:off x="1019753" y="4179497"/>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69" name="Rectangle 77"/>
            <p:cNvSpPr>
              <a:spLocks noChangeArrowheads="1"/>
            </p:cNvSpPr>
            <p:nvPr/>
          </p:nvSpPr>
          <p:spPr bwMode="auto">
            <a:xfrm>
              <a:off x="1237910" y="4179497"/>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0" name="Rectangle 80"/>
            <p:cNvSpPr>
              <a:spLocks noChangeArrowheads="1"/>
            </p:cNvSpPr>
            <p:nvPr/>
          </p:nvSpPr>
          <p:spPr bwMode="auto">
            <a:xfrm>
              <a:off x="1458228" y="4179497"/>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1" name="Rectangle 76"/>
            <p:cNvSpPr>
              <a:spLocks noChangeArrowheads="1"/>
            </p:cNvSpPr>
            <p:nvPr/>
          </p:nvSpPr>
          <p:spPr bwMode="auto">
            <a:xfrm>
              <a:off x="2234741" y="4180396"/>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2" name="Rectangle 77"/>
            <p:cNvSpPr>
              <a:spLocks noChangeArrowheads="1"/>
            </p:cNvSpPr>
            <p:nvPr/>
          </p:nvSpPr>
          <p:spPr bwMode="auto">
            <a:xfrm>
              <a:off x="2682936" y="4180396"/>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3" name="Rectangle 71"/>
            <p:cNvSpPr>
              <a:spLocks noChangeArrowheads="1"/>
            </p:cNvSpPr>
            <p:nvPr/>
          </p:nvSpPr>
          <p:spPr bwMode="auto">
            <a:xfrm>
              <a:off x="306960" y="4387874"/>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4" name="Rectangle 73"/>
            <p:cNvSpPr>
              <a:spLocks noChangeArrowheads="1"/>
            </p:cNvSpPr>
            <p:nvPr/>
          </p:nvSpPr>
          <p:spPr bwMode="auto">
            <a:xfrm>
              <a:off x="799434" y="4387874"/>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5" name="Rectangle 76"/>
            <p:cNvSpPr>
              <a:spLocks noChangeArrowheads="1"/>
            </p:cNvSpPr>
            <p:nvPr/>
          </p:nvSpPr>
          <p:spPr bwMode="auto">
            <a:xfrm>
              <a:off x="1019753" y="4387874"/>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6" name="Rectangle 77"/>
            <p:cNvSpPr>
              <a:spLocks noChangeArrowheads="1"/>
            </p:cNvSpPr>
            <p:nvPr/>
          </p:nvSpPr>
          <p:spPr bwMode="auto">
            <a:xfrm>
              <a:off x="1237910" y="4387874"/>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7" name="Rectangle 80"/>
            <p:cNvSpPr>
              <a:spLocks noChangeArrowheads="1"/>
            </p:cNvSpPr>
            <p:nvPr/>
          </p:nvSpPr>
          <p:spPr bwMode="auto">
            <a:xfrm>
              <a:off x="1458228" y="4387874"/>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8" name="Rectangle 76"/>
            <p:cNvSpPr>
              <a:spLocks noChangeArrowheads="1"/>
            </p:cNvSpPr>
            <p:nvPr/>
          </p:nvSpPr>
          <p:spPr bwMode="auto">
            <a:xfrm>
              <a:off x="2234741" y="4388772"/>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79" name="Rectangle 77"/>
            <p:cNvSpPr>
              <a:spLocks noChangeArrowheads="1"/>
            </p:cNvSpPr>
            <p:nvPr/>
          </p:nvSpPr>
          <p:spPr bwMode="auto">
            <a:xfrm>
              <a:off x="2682936" y="4388772"/>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80" name="Rectangle 71"/>
            <p:cNvSpPr>
              <a:spLocks noChangeArrowheads="1"/>
            </p:cNvSpPr>
            <p:nvPr/>
          </p:nvSpPr>
          <p:spPr bwMode="auto">
            <a:xfrm>
              <a:off x="311279" y="4528887"/>
              <a:ext cx="437395"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81" name="Rectangle 73"/>
            <p:cNvSpPr>
              <a:spLocks noChangeArrowheads="1"/>
            </p:cNvSpPr>
            <p:nvPr/>
          </p:nvSpPr>
          <p:spPr bwMode="auto">
            <a:xfrm>
              <a:off x="803755" y="4528887"/>
              <a:ext cx="164158"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82" name="Rectangle 76"/>
            <p:cNvSpPr>
              <a:spLocks noChangeArrowheads="1"/>
            </p:cNvSpPr>
            <p:nvPr/>
          </p:nvSpPr>
          <p:spPr bwMode="auto">
            <a:xfrm>
              <a:off x="1024072" y="4528887"/>
              <a:ext cx="16307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83" name="Rectangle 77"/>
            <p:cNvSpPr>
              <a:spLocks noChangeArrowheads="1"/>
            </p:cNvSpPr>
            <p:nvPr/>
          </p:nvSpPr>
          <p:spPr bwMode="auto">
            <a:xfrm>
              <a:off x="1242231" y="4528887"/>
              <a:ext cx="166319"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84" name="Rectangle 80"/>
            <p:cNvSpPr>
              <a:spLocks noChangeArrowheads="1"/>
            </p:cNvSpPr>
            <p:nvPr/>
          </p:nvSpPr>
          <p:spPr bwMode="auto">
            <a:xfrm>
              <a:off x="1462547" y="4528887"/>
              <a:ext cx="411476" cy="27844"/>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grpSp>
          <p:nvGrpSpPr>
            <p:cNvPr id="3" name="Group 793"/>
            <p:cNvGrpSpPr>
              <a:grpSpLocks/>
            </p:cNvGrpSpPr>
            <p:nvPr/>
          </p:nvGrpSpPr>
          <p:grpSpPr bwMode="auto">
            <a:xfrm>
              <a:off x="1497099" y="2606815"/>
              <a:ext cx="673909" cy="1949969"/>
              <a:chOff x="2286000" y="2012122"/>
              <a:chExt cx="1248189" cy="3445703"/>
            </a:xfrm>
          </p:grpSpPr>
          <p:sp>
            <p:nvSpPr>
              <p:cNvPr id="37288" name="Rectangle 71"/>
              <p:cNvSpPr>
                <a:spLocks noChangeArrowheads="1"/>
              </p:cNvSpPr>
              <p:nvPr/>
            </p:nvSpPr>
            <p:spPr bwMode="auto">
              <a:xfrm>
                <a:off x="2290001" y="2012122"/>
                <a:ext cx="1238188"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89" name="Rectangle 71"/>
              <p:cNvSpPr>
                <a:spLocks noChangeArrowheads="1"/>
              </p:cNvSpPr>
              <p:nvPr/>
            </p:nvSpPr>
            <p:spPr bwMode="auto">
              <a:xfrm>
                <a:off x="2286000" y="2239084"/>
                <a:ext cx="1238188"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90" name="Rectangle 71"/>
              <p:cNvSpPr>
                <a:spLocks noChangeArrowheads="1"/>
              </p:cNvSpPr>
              <p:nvPr/>
            </p:nvSpPr>
            <p:spPr bwMode="auto">
              <a:xfrm>
                <a:off x="2290001" y="2591431"/>
                <a:ext cx="1238188"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91" name="Rectangle 71"/>
              <p:cNvSpPr>
                <a:spLocks noChangeArrowheads="1"/>
              </p:cNvSpPr>
              <p:nvPr/>
            </p:nvSpPr>
            <p:spPr bwMode="auto">
              <a:xfrm>
                <a:off x="2290001" y="2991393"/>
                <a:ext cx="1238188"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92" name="Rectangle 71"/>
              <p:cNvSpPr>
                <a:spLocks noChangeArrowheads="1"/>
              </p:cNvSpPr>
              <p:nvPr/>
            </p:nvSpPr>
            <p:spPr bwMode="auto">
              <a:xfrm>
                <a:off x="2296002" y="3369135"/>
                <a:ext cx="1238187"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93" name="Rectangle 71"/>
              <p:cNvSpPr>
                <a:spLocks noChangeArrowheads="1"/>
              </p:cNvSpPr>
              <p:nvPr/>
            </p:nvSpPr>
            <p:spPr bwMode="auto">
              <a:xfrm>
                <a:off x="2290001" y="4029390"/>
                <a:ext cx="1238188"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94" name="Rectangle 71"/>
              <p:cNvSpPr>
                <a:spLocks noChangeArrowheads="1"/>
              </p:cNvSpPr>
              <p:nvPr/>
            </p:nvSpPr>
            <p:spPr bwMode="auto">
              <a:xfrm>
                <a:off x="2286000" y="4419829"/>
                <a:ext cx="1238188"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95" name="Rectangle 71"/>
              <p:cNvSpPr>
                <a:spLocks noChangeArrowheads="1"/>
              </p:cNvSpPr>
              <p:nvPr/>
            </p:nvSpPr>
            <p:spPr bwMode="auto">
              <a:xfrm>
                <a:off x="2290001" y="4792809"/>
                <a:ext cx="1238188"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96" name="Rectangle 71"/>
              <p:cNvSpPr>
                <a:spLocks noChangeArrowheads="1"/>
              </p:cNvSpPr>
              <p:nvPr/>
            </p:nvSpPr>
            <p:spPr bwMode="auto">
              <a:xfrm>
                <a:off x="2290001" y="5161028"/>
                <a:ext cx="1238188"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97" name="Rectangle 71"/>
              <p:cNvSpPr>
                <a:spLocks noChangeArrowheads="1"/>
              </p:cNvSpPr>
              <p:nvPr/>
            </p:nvSpPr>
            <p:spPr bwMode="auto">
              <a:xfrm>
                <a:off x="2296002" y="5410210"/>
                <a:ext cx="1238187" cy="4761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grpSp>
        <p:sp>
          <p:nvSpPr>
            <p:cNvPr id="37286" name="Rectangle 76"/>
            <p:cNvSpPr>
              <a:spLocks noChangeArrowheads="1"/>
            </p:cNvSpPr>
            <p:nvPr/>
          </p:nvSpPr>
          <p:spPr bwMode="auto">
            <a:xfrm>
              <a:off x="2239060" y="4529786"/>
              <a:ext cx="394195"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7287" name="Rectangle 77"/>
            <p:cNvSpPr>
              <a:spLocks noChangeArrowheads="1"/>
            </p:cNvSpPr>
            <p:nvPr/>
          </p:nvSpPr>
          <p:spPr bwMode="auto">
            <a:xfrm>
              <a:off x="2687255" y="4529786"/>
              <a:ext cx="282958" cy="26946"/>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grpSp>
      <p:sp>
        <p:nvSpPr>
          <p:cNvPr id="716" name="Text Box 207"/>
          <p:cNvSpPr txBox="1">
            <a:spLocks noChangeArrowheads="1"/>
          </p:cNvSpPr>
          <p:nvPr/>
        </p:nvSpPr>
        <p:spPr bwMode="auto">
          <a:xfrm>
            <a:off x="6362700" y="5526088"/>
            <a:ext cx="1473200" cy="641350"/>
          </a:xfrm>
          <a:prstGeom prst="rect">
            <a:avLst/>
          </a:prstGeom>
          <a:noFill/>
          <a:ln w="9525">
            <a:noFill/>
            <a:miter lim="800000"/>
            <a:headEnd/>
            <a:tailEnd/>
          </a:ln>
        </p:spPr>
        <p:txBody>
          <a:bodyPr wrap="none">
            <a:spAutoFit/>
          </a:bodyPr>
          <a:lstStyle/>
          <a:p>
            <a:pPr latinLnBrk="1">
              <a:defRPr/>
            </a:pPr>
            <a:r>
              <a:rPr kumimoji="1" lang="en-US" altLang="ko-KR" sz="1800" dirty="0">
                <a:latin typeface="+mn-lt"/>
                <a:ea typeface="굴림" pitchFamily="34" charset="-127"/>
              </a:rPr>
              <a:t>Measurement</a:t>
            </a:r>
          </a:p>
          <a:p>
            <a:pPr latinLnBrk="1">
              <a:defRPr/>
            </a:pPr>
            <a:r>
              <a:rPr kumimoji="1" lang="en-US" altLang="ko-KR" sz="1800" dirty="0">
                <a:latin typeface="+mn-lt"/>
                <a:ea typeface="굴림" pitchFamily="34" charset="-127"/>
              </a:rPr>
              <a:t>Circuit Model</a:t>
            </a:r>
          </a:p>
        </p:txBody>
      </p:sp>
      <p:cxnSp>
        <p:nvCxnSpPr>
          <p:cNvPr id="718" name="Straight Connector 717"/>
          <p:cNvCxnSpPr/>
          <p:nvPr/>
        </p:nvCxnSpPr>
        <p:spPr>
          <a:xfrm>
            <a:off x="5600700" y="5754688"/>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733" name="Text Box 207"/>
          <p:cNvSpPr txBox="1">
            <a:spLocks noChangeArrowheads="1"/>
          </p:cNvSpPr>
          <p:nvPr/>
        </p:nvSpPr>
        <p:spPr bwMode="auto">
          <a:xfrm>
            <a:off x="917575" y="1147763"/>
            <a:ext cx="752475" cy="411162"/>
          </a:xfrm>
          <a:prstGeom prst="rect">
            <a:avLst/>
          </a:prstGeom>
          <a:noFill/>
          <a:ln w="9525">
            <a:noFill/>
            <a:miter lim="800000"/>
            <a:headEnd/>
            <a:tailEnd/>
          </a:ln>
        </p:spPr>
        <p:txBody>
          <a:bodyPr wrap="none">
            <a:spAutoFit/>
          </a:bodyPr>
          <a:lstStyle/>
          <a:p>
            <a:pPr latinLnBrk="1">
              <a:lnSpc>
                <a:spcPct val="150000"/>
              </a:lnSpc>
              <a:defRPr/>
            </a:pPr>
            <a:r>
              <a:rPr kumimoji="1" lang="en-US" altLang="ko-KR" sz="1400" b="1" dirty="0">
                <a:solidFill>
                  <a:srgbClr val="0000FF"/>
                </a:solidFill>
                <a:latin typeface="+mn-lt"/>
                <a:ea typeface="굴림" pitchFamily="34" charset="-127"/>
              </a:rPr>
              <a:t>IC port</a:t>
            </a:r>
          </a:p>
        </p:txBody>
      </p:sp>
      <p:grpSp>
        <p:nvGrpSpPr>
          <p:cNvPr id="443" name="Group 442"/>
          <p:cNvGrpSpPr/>
          <p:nvPr/>
        </p:nvGrpSpPr>
        <p:grpSpPr>
          <a:xfrm>
            <a:off x="4006850" y="1295400"/>
            <a:ext cx="5003038" cy="3917950"/>
            <a:chOff x="4006850" y="1295400"/>
            <a:chExt cx="5003038" cy="3917950"/>
          </a:xfrm>
        </p:grpSpPr>
        <p:grpSp>
          <p:nvGrpSpPr>
            <p:cNvPr id="445" name="Group 493"/>
            <p:cNvGrpSpPr>
              <a:grpSpLocks/>
            </p:cNvGrpSpPr>
            <p:nvPr/>
          </p:nvGrpSpPr>
          <p:grpSpPr bwMode="auto">
            <a:xfrm>
              <a:off x="4992688" y="1371600"/>
              <a:ext cx="3810000" cy="3124200"/>
              <a:chOff x="1192213" y="522288"/>
              <a:chExt cx="7088188" cy="5586413"/>
            </a:xfrm>
          </p:grpSpPr>
          <p:sp>
            <p:nvSpPr>
              <p:cNvPr id="465" name="Rectangle 253"/>
              <p:cNvSpPr>
                <a:spLocks noChangeArrowheads="1"/>
              </p:cNvSpPr>
              <p:nvPr/>
            </p:nvSpPr>
            <p:spPr bwMode="auto">
              <a:xfrm>
                <a:off x="1192213" y="522288"/>
                <a:ext cx="7086600" cy="5584825"/>
              </a:xfrm>
              <a:prstGeom prst="rect">
                <a:avLst/>
              </a:prstGeom>
              <a:noFill/>
              <a:ln w="19050">
                <a:solidFill>
                  <a:srgbClr val="FFFFFF"/>
                </a:solidFill>
                <a:miter lim="800000"/>
                <a:headEnd/>
                <a:tailEnd/>
              </a:ln>
            </p:spPr>
            <p:txBody>
              <a:bodyPr/>
              <a:lstStyle/>
              <a:p>
                <a:endParaRPr lang="ko-KR" altLang="en-US">
                  <a:ea typeface="Gulim" pitchFamily="34" charset="-127"/>
                </a:endParaRPr>
              </a:p>
            </p:txBody>
          </p:sp>
          <p:sp>
            <p:nvSpPr>
              <p:cNvPr id="466" name="Line 254"/>
              <p:cNvSpPr>
                <a:spLocks noChangeShapeType="1"/>
              </p:cNvSpPr>
              <p:nvPr/>
            </p:nvSpPr>
            <p:spPr bwMode="auto">
              <a:xfrm>
                <a:off x="1192213" y="522288"/>
                <a:ext cx="7086600" cy="1588"/>
              </a:xfrm>
              <a:prstGeom prst="line">
                <a:avLst/>
              </a:prstGeom>
              <a:noFill/>
              <a:ln w="19050">
                <a:solidFill>
                  <a:srgbClr val="000000"/>
                </a:solidFill>
                <a:round/>
                <a:headEnd/>
                <a:tailEnd/>
              </a:ln>
            </p:spPr>
            <p:txBody>
              <a:bodyPr/>
              <a:lstStyle/>
              <a:p>
                <a:endParaRPr lang="en-US"/>
              </a:p>
            </p:txBody>
          </p:sp>
          <p:sp>
            <p:nvSpPr>
              <p:cNvPr id="467" name="Line 255"/>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468" name="Line 256"/>
              <p:cNvSpPr>
                <a:spLocks noChangeShapeType="1"/>
              </p:cNvSpPr>
              <p:nvPr/>
            </p:nvSpPr>
            <p:spPr bwMode="auto">
              <a:xfrm flipV="1">
                <a:off x="8278813" y="522288"/>
                <a:ext cx="1588" cy="5584825"/>
              </a:xfrm>
              <a:prstGeom prst="line">
                <a:avLst/>
              </a:prstGeom>
              <a:noFill/>
              <a:ln w="19050">
                <a:solidFill>
                  <a:srgbClr val="000000"/>
                </a:solidFill>
                <a:round/>
                <a:headEnd/>
                <a:tailEnd/>
              </a:ln>
            </p:spPr>
            <p:txBody>
              <a:bodyPr/>
              <a:lstStyle/>
              <a:p>
                <a:endParaRPr lang="en-US"/>
              </a:p>
            </p:txBody>
          </p:sp>
          <p:sp>
            <p:nvSpPr>
              <p:cNvPr id="469" name="Line 257"/>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470" name="Line 258"/>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471" name="Line 259"/>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472" name="Line 260"/>
              <p:cNvSpPr>
                <a:spLocks noChangeShapeType="1"/>
              </p:cNvSpPr>
              <p:nvPr/>
            </p:nvSpPr>
            <p:spPr bwMode="auto">
              <a:xfrm flipV="1">
                <a:off x="1322388" y="6057901"/>
                <a:ext cx="1588" cy="49213"/>
              </a:xfrm>
              <a:prstGeom prst="line">
                <a:avLst/>
              </a:prstGeom>
              <a:noFill/>
              <a:ln w="19050">
                <a:solidFill>
                  <a:srgbClr val="000000"/>
                </a:solidFill>
                <a:round/>
                <a:headEnd/>
                <a:tailEnd/>
              </a:ln>
            </p:spPr>
            <p:txBody>
              <a:bodyPr/>
              <a:lstStyle/>
              <a:p>
                <a:endParaRPr lang="en-US"/>
              </a:p>
            </p:txBody>
          </p:sp>
          <p:sp>
            <p:nvSpPr>
              <p:cNvPr id="473" name="Line 261"/>
              <p:cNvSpPr>
                <a:spLocks noChangeShapeType="1"/>
              </p:cNvSpPr>
              <p:nvPr/>
            </p:nvSpPr>
            <p:spPr bwMode="auto">
              <a:xfrm>
                <a:off x="1322388" y="522288"/>
                <a:ext cx="1588" cy="33338"/>
              </a:xfrm>
              <a:prstGeom prst="line">
                <a:avLst/>
              </a:prstGeom>
              <a:noFill/>
              <a:ln w="19050">
                <a:solidFill>
                  <a:srgbClr val="000000"/>
                </a:solidFill>
                <a:round/>
                <a:headEnd/>
                <a:tailEnd/>
              </a:ln>
            </p:spPr>
            <p:txBody>
              <a:bodyPr/>
              <a:lstStyle/>
              <a:p>
                <a:endParaRPr lang="en-US"/>
              </a:p>
            </p:txBody>
          </p:sp>
          <p:sp>
            <p:nvSpPr>
              <p:cNvPr id="474" name="Line 262"/>
              <p:cNvSpPr>
                <a:spLocks noChangeShapeType="1"/>
              </p:cNvSpPr>
              <p:nvPr/>
            </p:nvSpPr>
            <p:spPr bwMode="auto">
              <a:xfrm flipV="1">
                <a:off x="1257301" y="6057901"/>
                <a:ext cx="1588" cy="49213"/>
              </a:xfrm>
              <a:prstGeom prst="line">
                <a:avLst/>
              </a:prstGeom>
              <a:noFill/>
              <a:ln w="19050">
                <a:solidFill>
                  <a:srgbClr val="000000"/>
                </a:solidFill>
                <a:round/>
                <a:headEnd/>
                <a:tailEnd/>
              </a:ln>
            </p:spPr>
            <p:txBody>
              <a:bodyPr/>
              <a:lstStyle/>
              <a:p>
                <a:endParaRPr lang="en-US"/>
              </a:p>
            </p:txBody>
          </p:sp>
          <p:sp>
            <p:nvSpPr>
              <p:cNvPr id="475" name="Line 263"/>
              <p:cNvSpPr>
                <a:spLocks noChangeShapeType="1"/>
              </p:cNvSpPr>
              <p:nvPr/>
            </p:nvSpPr>
            <p:spPr bwMode="auto">
              <a:xfrm>
                <a:off x="1257301" y="522288"/>
                <a:ext cx="1588" cy="33338"/>
              </a:xfrm>
              <a:prstGeom prst="line">
                <a:avLst/>
              </a:prstGeom>
              <a:noFill/>
              <a:ln w="19050">
                <a:solidFill>
                  <a:srgbClr val="000000"/>
                </a:solidFill>
                <a:round/>
                <a:headEnd/>
                <a:tailEnd/>
              </a:ln>
            </p:spPr>
            <p:txBody>
              <a:bodyPr/>
              <a:lstStyle/>
              <a:p>
                <a:endParaRPr lang="en-US"/>
              </a:p>
            </p:txBody>
          </p:sp>
          <p:sp>
            <p:nvSpPr>
              <p:cNvPr id="476" name="Line 264"/>
              <p:cNvSpPr>
                <a:spLocks noChangeShapeType="1"/>
              </p:cNvSpPr>
              <p:nvPr/>
            </p:nvSpPr>
            <p:spPr bwMode="auto">
              <a:xfrm flipV="1">
                <a:off x="1322388" y="6024563"/>
                <a:ext cx="1588" cy="82550"/>
              </a:xfrm>
              <a:prstGeom prst="line">
                <a:avLst/>
              </a:prstGeom>
              <a:noFill/>
              <a:ln w="19050">
                <a:solidFill>
                  <a:srgbClr val="000000"/>
                </a:solidFill>
                <a:round/>
                <a:headEnd/>
                <a:tailEnd/>
              </a:ln>
            </p:spPr>
            <p:txBody>
              <a:bodyPr/>
              <a:lstStyle/>
              <a:p>
                <a:endParaRPr lang="en-US"/>
              </a:p>
            </p:txBody>
          </p:sp>
          <p:sp>
            <p:nvSpPr>
              <p:cNvPr id="477" name="Line 265"/>
              <p:cNvSpPr>
                <a:spLocks noChangeShapeType="1"/>
              </p:cNvSpPr>
              <p:nvPr/>
            </p:nvSpPr>
            <p:spPr bwMode="auto">
              <a:xfrm>
                <a:off x="1322388" y="522288"/>
                <a:ext cx="1588" cy="65088"/>
              </a:xfrm>
              <a:prstGeom prst="line">
                <a:avLst/>
              </a:prstGeom>
              <a:noFill/>
              <a:ln w="19050">
                <a:solidFill>
                  <a:srgbClr val="000000"/>
                </a:solidFill>
                <a:round/>
                <a:headEnd/>
                <a:tailEnd/>
              </a:ln>
            </p:spPr>
            <p:txBody>
              <a:bodyPr/>
              <a:lstStyle/>
              <a:p>
                <a:endParaRPr lang="en-US"/>
              </a:p>
            </p:txBody>
          </p:sp>
          <p:sp>
            <p:nvSpPr>
              <p:cNvPr id="478" name="Line 268"/>
              <p:cNvSpPr>
                <a:spLocks noChangeShapeType="1"/>
              </p:cNvSpPr>
              <p:nvPr/>
            </p:nvSpPr>
            <p:spPr bwMode="auto">
              <a:xfrm flipV="1">
                <a:off x="1763713" y="6057901"/>
                <a:ext cx="1588" cy="49213"/>
              </a:xfrm>
              <a:prstGeom prst="line">
                <a:avLst/>
              </a:prstGeom>
              <a:noFill/>
              <a:ln w="19050">
                <a:solidFill>
                  <a:srgbClr val="000000"/>
                </a:solidFill>
                <a:round/>
                <a:headEnd/>
                <a:tailEnd/>
              </a:ln>
            </p:spPr>
            <p:txBody>
              <a:bodyPr/>
              <a:lstStyle/>
              <a:p>
                <a:endParaRPr lang="en-US"/>
              </a:p>
            </p:txBody>
          </p:sp>
          <p:sp>
            <p:nvSpPr>
              <p:cNvPr id="479" name="Line 269"/>
              <p:cNvSpPr>
                <a:spLocks noChangeShapeType="1"/>
              </p:cNvSpPr>
              <p:nvPr/>
            </p:nvSpPr>
            <p:spPr bwMode="auto">
              <a:xfrm>
                <a:off x="1763713" y="522288"/>
                <a:ext cx="1588" cy="33338"/>
              </a:xfrm>
              <a:prstGeom prst="line">
                <a:avLst/>
              </a:prstGeom>
              <a:noFill/>
              <a:ln w="19050">
                <a:solidFill>
                  <a:srgbClr val="000000"/>
                </a:solidFill>
                <a:round/>
                <a:headEnd/>
                <a:tailEnd/>
              </a:ln>
            </p:spPr>
            <p:txBody>
              <a:bodyPr/>
              <a:lstStyle/>
              <a:p>
                <a:endParaRPr lang="en-US"/>
              </a:p>
            </p:txBody>
          </p:sp>
          <p:sp>
            <p:nvSpPr>
              <p:cNvPr id="480" name="Line 270"/>
              <p:cNvSpPr>
                <a:spLocks noChangeShapeType="1"/>
              </p:cNvSpPr>
              <p:nvPr/>
            </p:nvSpPr>
            <p:spPr bwMode="auto">
              <a:xfrm flipV="1">
                <a:off x="2024063" y="6057901"/>
                <a:ext cx="1588" cy="49213"/>
              </a:xfrm>
              <a:prstGeom prst="line">
                <a:avLst/>
              </a:prstGeom>
              <a:noFill/>
              <a:ln w="19050">
                <a:solidFill>
                  <a:srgbClr val="000000"/>
                </a:solidFill>
                <a:round/>
                <a:headEnd/>
                <a:tailEnd/>
              </a:ln>
            </p:spPr>
            <p:txBody>
              <a:bodyPr/>
              <a:lstStyle/>
              <a:p>
                <a:endParaRPr lang="en-US"/>
              </a:p>
            </p:txBody>
          </p:sp>
          <p:sp>
            <p:nvSpPr>
              <p:cNvPr id="481" name="Line 271"/>
              <p:cNvSpPr>
                <a:spLocks noChangeShapeType="1"/>
              </p:cNvSpPr>
              <p:nvPr/>
            </p:nvSpPr>
            <p:spPr bwMode="auto">
              <a:xfrm>
                <a:off x="2024063" y="522288"/>
                <a:ext cx="1588" cy="33338"/>
              </a:xfrm>
              <a:prstGeom prst="line">
                <a:avLst/>
              </a:prstGeom>
              <a:noFill/>
              <a:ln w="19050">
                <a:solidFill>
                  <a:srgbClr val="000000"/>
                </a:solidFill>
                <a:round/>
                <a:headEnd/>
                <a:tailEnd/>
              </a:ln>
            </p:spPr>
            <p:txBody>
              <a:bodyPr/>
              <a:lstStyle/>
              <a:p>
                <a:endParaRPr lang="en-US"/>
              </a:p>
            </p:txBody>
          </p:sp>
          <p:sp>
            <p:nvSpPr>
              <p:cNvPr id="482" name="Line 272"/>
              <p:cNvSpPr>
                <a:spLocks noChangeShapeType="1"/>
              </p:cNvSpPr>
              <p:nvPr/>
            </p:nvSpPr>
            <p:spPr bwMode="auto">
              <a:xfrm flipV="1">
                <a:off x="2205038" y="6057901"/>
                <a:ext cx="1588" cy="49213"/>
              </a:xfrm>
              <a:prstGeom prst="line">
                <a:avLst/>
              </a:prstGeom>
              <a:noFill/>
              <a:ln w="19050">
                <a:solidFill>
                  <a:srgbClr val="000000"/>
                </a:solidFill>
                <a:round/>
                <a:headEnd/>
                <a:tailEnd/>
              </a:ln>
            </p:spPr>
            <p:txBody>
              <a:bodyPr/>
              <a:lstStyle/>
              <a:p>
                <a:endParaRPr lang="en-US"/>
              </a:p>
            </p:txBody>
          </p:sp>
          <p:sp>
            <p:nvSpPr>
              <p:cNvPr id="483" name="Line 273"/>
              <p:cNvSpPr>
                <a:spLocks noChangeShapeType="1"/>
              </p:cNvSpPr>
              <p:nvPr/>
            </p:nvSpPr>
            <p:spPr bwMode="auto">
              <a:xfrm>
                <a:off x="2205038" y="522288"/>
                <a:ext cx="1588" cy="33338"/>
              </a:xfrm>
              <a:prstGeom prst="line">
                <a:avLst/>
              </a:prstGeom>
              <a:noFill/>
              <a:ln w="19050">
                <a:solidFill>
                  <a:srgbClr val="000000"/>
                </a:solidFill>
                <a:round/>
                <a:headEnd/>
                <a:tailEnd/>
              </a:ln>
            </p:spPr>
            <p:txBody>
              <a:bodyPr/>
              <a:lstStyle/>
              <a:p>
                <a:endParaRPr lang="en-US"/>
              </a:p>
            </p:txBody>
          </p:sp>
          <p:sp>
            <p:nvSpPr>
              <p:cNvPr id="484" name="Line 274"/>
              <p:cNvSpPr>
                <a:spLocks noChangeShapeType="1"/>
              </p:cNvSpPr>
              <p:nvPr/>
            </p:nvSpPr>
            <p:spPr bwMode="auto">
              <a:xfrm flipV="1">
                <a:off x="2335213" y="6057901"/>
                <a:ext cx="1588" cy="49213"/>
              </a:xfrm>
              <a:prstGeom prst="line">
                <a:avLst/>
              </a:prstGeom>
              <a:noFill/>
              <a:ln w="19050">
                <a:solidFill>
                  <a:srgbClr val="000000"/>
                </a:solidFill>
                <a:round/>
                <a:headEnd/>
                <a:tailEnd/>
              </a:ln>
            </p:spPr>
            <p:txBody>
              <a:bodyPr/>
              <a:lstStyle/>
              <a:p>
                <a:endParaRPr lang="en-US"/>
              </a:p>
            </p:txBody>
          </p:sp>
          <p:sp>
            <p:nvSpPr>
              <p:cNvPr id="485" name="Line 275"/>
              <p:cNvSpPr>
                <a:spLocks noChangeShapeType="1"/>
              </p:cNvSpPr>
              <p:nvPr/>
            </p:nvSpPr>
            <p:spPr bwMode="auto">
              <a:xfrm>
                <a:off x="2335213" y="522288"/>
                <a:ext cx="1588" cy="33338"/>
              </a:xfrm>
              <a:prstGeom prst="line">
                <a:avLst/>
              </a:prstGeom>
              <a:noFill/>
              <a:ln w="19050">
                <a:solidFill>
                  <a:srgbClr val="000000"/>
                </a:solidFill>
                <a:round/>
                <a:headEnd/>
                <a:tailEnd/>
              </a:ln>
            </p:spPr>
            <p:txBody>
              <a:bodyPr/>
              <a:lstStyle/>
              <a:p>
                <a:endParaRPr lang="en-US"/>
              </a:p>
            </p:txBody>
          </p:sp>
          <p:sp>
            <p:nvSpPr>
              <p:cNvPr id="486" name="Line 276"/>
              <p:cNvSpPr>
                <a:spLocks noChangeShapeType="1"/>
              </p:cNvSpPr>
              <p:nvPr/>
            </p:nvSpPr>
            <p:spPr bwMode="auto">
              <a:xfrm flipV="1">
                <a:off x="2449513" y="6057901"/>
                <a:ext cx="1588" cy="49213"/>
              </a:xfrm>
              <a:prstGeom prst="line">
                <a:avLst/>
              </a:prstGeom>
              <a:noFill/>
              <a:ln w="19050">
                <a:solidFill>
                  <a:srgbClr val="000000"/>
                </a:solidFill>
                <a:round/>
                <a:headEnd/>
                <a:tailEnd/>
              </a:ln>
            </p:spPr>
            <p:txBody>
              <a:bodyPr/>
              <a:lstStyle/>
              <a:p>
                <a:endParaRPr lang="en-US"/>
              </a:p>
            </p:txBody>
          </p:sp>
          <p:sp>
            <p:nvSpPr>
              <p:cNvPr id="487" name="Line 277"/>
              <p:cNvSpPr>
                <a:spLocks noChangeShapeType="1"/>
              </p:cNvSpPr>
              <p:nvPr/>
            </p:nvSpPr>
            <p:spPr bwMode="auto">
              <a:xfrm>
                <a:off x="2449513" y="522288"/>
                <a:ext cx="1588" cy="33338"/>
              </a:xfrm>
              <a:prstGeom prst="line">
                <a:avLst/>
              </a:prstGeom>
              <a:noFill/>
              <a:ln w="19050">
                <a:solidFill>
                  <a:srgbClr val="000000"/>
                </a:solidFill>
                <a:round/>
                <a:headEnd/>
                <a:tailEnd/>
              </a:ln>
            </p:spPr>
            <p:txBody>
              <a:bodyPr/>
              <a:lstStyle/>
              <a:p>
                <a:endParaRPr lang="en-US"/>
              </a:p>
            </p:txBody>
          </p:sp>
          <p:sp>
            <p:nvSpPr>
              <p:cNvPr id="488" name="Line 278"/>
              <p:cNvSpPr>
                <a:spLocks noChangeShapeType="1"/>
              </p:cNvSpPr>
              <p:nvPr/>
            </p:nvSpPr>
            <p:spPr bwMode="auto">
              <a:xfrm flipV="1">
                <a:off x="2547938" y="6057901"/>
                <a:ext cx="1588" cy="49213"/>
              </a:xfrm>
              <a:prstGeom prst="line">
                <a:avLst/>
              </a:prstGeom>
              <a:noFill/>
              <a:ln w="19050">
                <a:solidFill>
                  <a:srgbClr val="000000"/>
                </a:solidFill>
                <a:round/>
                <a:headEnd/>
                <a:tailEnd/>
              </a:ln>
            </p:spPr>
            <p:txBody>
              <a:bodyPr/>
              <a:lstStyle/>
              <a:p>
                <a:endParaRPr lang="en-US"/>
              </a:p>
            </p:txBody>
          </p:sp>
          <p:sp>
            <p:nvSpPr>
              <p:cNvPr id="489" name="Line 279"/>
              <p:cNvSpPr>
                <a:spLocks noChangeShapeType="1"/>
              </p:cNvSpPr>
              <p:nvPr/>
            </p:nvSpPr>
            <p:spPr bwMode="auto">
              <a:xfrm>
                <a:off x="2547938" y="522288"/>
                <a:ext cx="1588" cy="33338"/>
              </a:xfrm>
              <a:prstGeom prst="line">
                <a:avLst/>
              </a:prstGeom>
              <a:noFill/>
              <a:ln w="19050">
                <a:solidFill>
                  <a:srgbClr val="000000"/>
                </a:solidFill>
                <a:round/>
                <a:headEnd/>
                <a:tailEnd/>
              </a:ln>
            </p:spPr>
            <p:txBody>
              <a:bodyPr/>
              <a:lstStyle/>
              <a:p>
                <a:endParaRPr lang="en-US"/>
              </a:p>
            </p:txBody>
          </p:sp>
          <p:sp>
            <p:nvSpPr>
              <p:cNvPr id="490" name="Line 280"/>
              <p:cNvSpPr>
                <a:spLocks noChangeShapeType="1"/>
              </p:cNvSpPr>
              <p:nvPr/>
            </p:nvSpPr>
            <p:spPr bwMode="auto">
              <a:xfrm flipV="1">
                <a:off x="2644776" y="6057901"/>
                <a:ext cx="1588" cy="49213"/>
              </a:xfrm>
              <a:prstGeom prst="line">
                <a:avLst/>
              </a:prstGeom>
              <a:noFill/>
              <a:ln w="19050">
                <a:solidFill>
                  <a:srgbClr val="000000"/>
                </a:solidFill>
                <a:round/>
                <a:headEnd/>
                <a:tailEnd/>
              </a:ln>
            </p:spPr>
            <p:txBody>
              <a:bodyPr/>
              <a:lstStyle/>
              <a:p>
                <a:endParaRPr lang="en-US"/>
              </a:p>
            </p:txBody>
          </p:sp>
          <p:sp>
            <p:nvSpPr>
              <p:cNvPr id="491" name="Line 281"/>
              <p:cNvSpPr>
                <a:spLocks noChangeShapeType="1"/>
              </p:cNvSpPr>
              <p:nvPr/>
            </p:nvSpPr>
            <p:spPr bwMode="auto">
              <a:xfrm>
                <a:off x="2644776" y="522288"/>
                <a:ext cx="1588" cy="33338"/>
              </a:xfrm>
              <a:prstGeom prst="line">
                <a:avLst/>
              </a:prstGeom>
              <a:noFill/>
              <a:ln w="19050">
                <a:solidFill>
                  <a:srgbClr val="000000"/>
                </a:solidFill>
                <a:round/>
                <a:headEnd/>
                <a:tailEnd/>
              </a:ln>
            </p:spPr>
            <p:txBody>
              <a:bodyPr/>
              <a:lstStyle/>
              <a:p>
                <a:endParaRPr lang="en-US"/>
              </a:p>
            </p:txBody>
          </p:sp>
          <p:sp>
            <p:nvSpPr>
              <p:cNvPr id="492" name="Line 282"/>
              <p:cNvSpPr>
                <a:spLocks noChangeShapeType="1"/>
              </p:cNvSpPr>
              <p:nvPr/>
            </p:nvSpPr>
            <p:spPr bwMode="auto">
              <a:xfrm flipV="1">
                <a:off x="2709863" y="6057901"/>
                <a:ext cx="1588" cy="49213"/>
              </a:xfrm>
              <a:prstGeom prst="line">
                <a:avLst/>
              </a:prstGeom>
              <a:noFill/>
              <a:ln w="19050">
                <a:solidFill>
                  <a:srgbClr val="000000"/>
                </a:solidFill>
                <a:round/>
                <a:headEnd/>
                <a:tailEnd/>
              </a:ln>
            </p:spPr>
            <p:txBody>
              <a:bodyPr/>
              <a:lstStyle/>
              <a:p>
                <a:endParaRPr lang="en-US"/>
              </a:p>
            </p:txBody>
          </p:sp>
          <p:sp>
            <p:nvSpPr>
              <p:cNvPr id="493" name="Line 283"/>
              <p:cNvSpPr>
                <a:spLocks noChangeShapeType="1"/>
              </p:cNvSpPr>
              <p:nvPr/>
            </p:nvSpPr>
            <p:spPr bwMode="auto">
              <a:xfrm>
                <a:off x="2709863" y="522288"/>
                <a:ext cx="1588" cy="33338"/>
              </a:xfrm>
              <a:prstGeom prst="line">
                <a:avLst/>
              </a:prstGeom>
              <a:noFill/>
              <a:ln w="19050">
                <a:solidFill>
                  <a:srgbClr val="000000"/>
                </a:solidFill>
                <a:round/>
                <a:headEnd/>
                <a:tailEnd/>
              </a:ln>
            </p:spPr>
            <p:txBody>
              <a:bodyPr/>
              <a:lstStyle/>
              <a:p>
                <a:endParaRPr lang="en-US"/>
              </a:p>
            </p:txBody>
          </p:sp>
          <p:sp>
            <p:nvSpPr>
              <p:cNvPr id="494" name="Line 284"/>
              <p:cNvSpPr>
                <a:spLocks noChangeShapeType="1"/>
              </p:cNvSpPr>
              <p:nvPr/>
            </p:nvSpPr>
            <p:spPr bwMode="auto">
              <a:xfrm flipV="1">
                <a:off x="2776538" y="6057901"/>
                <a:ext cx="1588" cy="49213"/>
              </a:xfrm>
              <a:prstGeom prst="line">
                <a:avLst/>
              </a:prstGeom>
              <a:noFill/>
              <a:ln w="19050">
                <a:solidFill>
                  <a:srgbClr val="000000"/>
                </a:solidFill>
                <a:round/>
                <a:headEnd/>
                <a:tailEnd/>
              </a:ln>
            </p:spPr>
            <p:txBody>
              <a:bodyPr/>
              <a:lstStyle/>
              <a:p>
                <a:endParaRPr lang="en-US"/>
              </a:p>
            </p:txBody>
          </p:sp>
          <p:sp>
            <p:nvSpPr>
              <p:cNvPr id="495" name="Line 285"/>
              <p:cNvSpPr>
                <a:spLocks noChangeShapeType="1"/>
              </p:cNvSpPr>
              <p:nvPr/>
            </p:nvSpPr>
            <p:spPr bwMode="auto">
              <a:xfrm>
                <a:off x="2776538" y="522288"/>
                <a:ext cx="1588" cy="33338"/>
              </a:xfrm>
              <a:prstGeom prst="line">
                <a:avLst/>
              </a:prstGeom>
              <a:noFill/>
              <a:ln w="19050">
                <a:solidFill>
                  <a:srgbClr val="000000"/>
                </a:solidFill>
                <a:round/>
                <a:headEnd/>
                <a:tailEnd/>
              </a:ln>
            </p:spPr>
            <p:txBody>
              <a:bodyPr/>
              <a:lstStyle/>
              <a:p>
                <a:endParaRPr lang="en-US"/>
              </a:p>
            </p:txBody>
          </p:sp>
          <p:sp>
            <p:nvSpPr>
              <p:cNvPr id="496" name="Line 286"/>
              <p:cNvSpPr>
                <a:spLocks noChangeShapeType="1"/>
              </p:cNvSpPr>
              <p:nvPr/>
            </p:nvSpPr>
            <p:spPr bwMode="auto">
              <a:xfrm flipV="1">
                <a:off x="2776538" y="6024563"/>
                <a:ext cx="1588" cy="82550"/>
              </a:xfrm>
              <a:prstGeom prst="line">
                <a:avLst/>
              </a:prstGeom>
              <a:noFill/>
              <a:ln w="19050">
                <a:solidFill>
                  <a:srgbClr val="000000"/>
                </a:solidFill>
                <a:round/>
                <a:headEnd/>
                <a:tailEnd/>
              </a:ln>
            </p:spPr>
            <p:txBody>
              <a:bodyPr/>
              <a:lstStyle/>
              <a:p>
                <a:endParaRPr lang="en-US"/>
              </a:p>
            </p:txBody>
          </p:sp>
          <p:sp>
            <p:nvSpPr>
              <p:cNvPr id="497" name="Line 287"/>
              <p:cNvSpPr>
                <a:spLocks noChangeShapeType="1"/>
              </p:cNvSpPr>
              <p:nvPr/>
            </p:nvSpPr>
            <p:spPr bwMode="auto">
              <a:xfrm>
                <a:off x="2776538" y="522288"/>
                <a:ext cx="1588" cy="65088"/>
              </a:xfrm>
              <a:prstGeom prst="line">
                <a:avLst/>
              </a:prstGeom>
              <a:noFill/>
              <a:ln w="19050">
                <a:solidFill>
                  <a:srgbClr val="000000"/>
                </a:solidFill>
                <a:round/>
                <a:headEnd/>
                <a:tailEnd/>
              </a:ln>
            </p:spPr>
            <p:txBody>
              <a:bodyPr/>
              <a:lstStyle/>
              <a:p>
                <a:endParaRPr lang="en-US"/>
              </a:p>
            </p:txBody>
          </p:sp>
          <p:sp>
            <p:nvSpPr>
              <p:cNvPr id="498" name="Line 290"/>
              <p:cNvSpPr>
                <a:spLocks noChangeShapeType="1"/>
              </p:cNvSpPr>
              <p:nvPr/>
            </p:nvSpPr>
            <p:spPr bwMode="auto">
              <a:xfrm flipV="1">
                <a:off x="3216276" y="6057901"/>
                <a:ext cx="1588" cy="49213"/>
              </a:xfrm>
              <a:prstGeom prst="line">
                <a:avLst/>
              </a:prstGeom>
              <a:noFill/>
              <a:ln w="19050">
                <a:solidFill>
                  <a:srgbClr val="000000"/>
                </a:solidFill>
                <a:round/>
                <a:headEnd/>
                <a:tailEnd/>
              </a:ln>
            </p:spPr>
            <p:txBody>
              <a:bodyPr/>
              <a:lstStyle/>
              <a:p>
                <a:endParaRPr lang="en-US"/>
              </a:p>
            </p:txBody>
          </p:sp>
          <p:sp>
            <p:nvSpPr>
              <p:cNvPr id="499" name="Line 291"/>
              <p:cNvSpPr>
                <a:spLocks noChangeShapeType="1"/>
              </p:cNvSpPr>
              <p:nvPr/>
            </p:nvSpPr>
            <p:spPr bwMode="auto">
              <a:xfrm>
                <a:off x="3216276" y="522288"/>
                <a:ext cx="1588" cy="33338"/>
              </a:xfrm>
              <a:prstGeom prst="line">
                <a:avLst/>
              </a:prstGeom>
              <a:noFill/>
              <a:ln w="19050">
                <a:solidFill>
                  <a:srgbClr val="000000"/>
                </a:solidFill>
                <a:round/>
                <a:headEnd/>
                <a:tailEnd/>
              </a:ln>
            </p:spPr>
            <p:txBody>
              <a:bodyPr/>
              <a:lstStyle/>
              <a:p>
                <a:endParaRPr lang="en-US"/>
              </a:p>
            </p:txBody>
          </p:sp>
          <p:sp>
            <p:nvSpPr>
              <p:cNvPr id="500" name="Line 292"/>
              <p:cNvSpPr>
                <a:spLocks noChangeShapeType="1"/>
              </p:cNvSpPr>
              <p:nvPr/>
            </p:nvSpPr>
            <p:spPr bwMode="auto">
              <a:xfrm flipV="1">
                <a:off x="3478213" y="6057901"/>
                <a:ext cx="1588" cy="49213"/>
              </a:xfrm>
              <a:prstGeom prst="line">
                <a:avLst/>
              </a:prstGeom>
              <a:noFill/>
              <a:ln w="19050">
                <a:solidFill>
                  <a:srgbClr val="000000"/>
                </a:solidFill>
                <a:round/>
                <a:headEnd/>
                <a:tailEnd/>
              </a:ln>
            </p:spPr>
            <p:txBody>
              <a:bodyPr/>
              <a:lstStyle/>
              <a:p>
                <a:endParaRPr lang="en-US"/>
              </a:p>
            </p:txBody>
          </p:sp>
          <p:sp>
            <p:nvSpPr>
              <p:cNvPr id="501" name="Line 293"/>
              <p:cNvSpPr>
                <a:spLocks noChangeShapeType="1"/>
              </p:cNvSpPr>
              <p:nvPr/>
            </p:nvSpPr>
            <p:spPr bwMode="auto">
              <a:xfrm>
                <a:off x="3478213" y="522288"/>
                <a:ext cx="1588" cy="33338"/>
              </a:xfrm>
              <a:prstGeom prst="line">
                <a:avLst/>
              </a:prstGeom>
              <a:noFill/>
              <a:ln w="19050">
                <a:solidFill>
                  <a:srgbClr val="000000"/>
                </a:solidFill>
                <a:round/>
                <a:headEnd/>
                <a:tailEnd/>
              </a:ln>
            </p:spPr>
            <p:txBody>
              <a:bodyPr/>
              <a:lstStyle/>
              <a:p>
                <a:endParaRPr lang="en-US"/>
              </a:p>
            </p:txBody>
          </p:sp>
          <p:sp>
            <p:nvSpPr>
              <p:cNvPr id="502" name="Line 294"/>
              <p:cNvSpPr>
                <a:spLocks noChangeShapeType="1"/>
              </p:cNvSpPr>
              <p:nvPr/>
            </p:nvSpPr>
            <p:spPr bwMode="auto">
              <a:xfrm flipV="1">
                <a:off x="3657601" y="6057901"/>
                <a:ext cx="1588" cy="49213"/>
              </a:xfrm>
              <a:prstGeom prst="line">
                <a:avLst/>
              </a:prstGeom>
              <a:noFill/>
              <a:ln w="19050">
                <a:solidFill>
                  <a:srgbClr val="000000"/>
                </a:solidFill>
                <a:round/>
                <a:headEnd/>
                <a:tailEnd/>
              </a:ln>
            </p:spPr>
            <p:txBody>
              <a:bodyPr/>
              <a:lstStyle/>
              <a:p>
                <a:endParaRPr lang="en-US"/>
              </a:p>
            </p:txBody>
          </p:sp>
          <p:sp>
            <p:nvSpPr>
              <p:cNvPr id="503" name="Line 295"/>
              <p:cNvSpPr>
                <a:spLocks noChangeShapeType="1"/>
              </p:cNvSpPr>
              <p:nvPr/>
            </p:nvSpPr>
            <p:spPr bwMode="auto">
              <a:xfrm>
                <a:off x="3657601" y="522288"/>
                <a:ext cx="1588" cy="33338"/>
              </a:xfrm>
              <a:prstGeom prst="line">
                <a:avLst/>
              </a:prstGeom>
              <a:noFill/>
              <a:ln w="19050">
                <a:solidFill>
                  <a:srgbClr val="000000"/>
                </a:solidFill>
                <a:round/>
                <a:headEnd/>
                <a:tailEnd/>
              </a:ln>
            </p:spPr>
            <p:txBody>
              <a:bodyPr/>
              <a:lstStyle/>
              <a:p>
                <a:endParaRPr lang="en-US"/>
              </a:p>
            </p:txBody>
          </p:sp>
          <p:sp>
            <p:nvSpPr>
              <p:cNvPr id="504" name="Line 296"/>
              <p:cNvSpPr>
                <a:spLocks noChangeShapeType="1"/>
              </p:cNvSpPr>
              <p:nvPr/>
            </p:nvSpPr>
            <p:spPr bwMode="auto">
              <a:xfrm flipV="1">
                <a:off x="3787776" y="6057901"/>
                <a:ext cx="1588" cy="49213"/>
              </a:xfrm>
              <a:prstGeom prst="line">
                <a:avLst/>
              </a:prstGeom>
              <a:noFill/>
              <a:ln w="19050">
                <a:solidFill>
                  <a:srgbClr val="000000"/>
                </a:solidFill>
                <a:round/>
                <a:headEnd/>
                <a:tailEnd/>
              </a:ln>
            </p:spPr>
            <p:txBody>
              <a:bodyPr/>
              <a:lstStyle/>
              <a:p>
                <a:endParaRPr lang="en-US"/>
              </a:p>
            </p:txBody>
          </p:sp>
          <p:sp>
            <p:nvSpPr>
              <p:cNvPr id="505" name="Line 297"/>
              <p:cNvSpPr>
                <a:spLocks noChangeShapeType="1"/>
              </p:cNvSpPr>
              <p:nvPr/>
            </p:nvSpPr>
            <p:spPr bwMode="auto">
              <a:xfrm>
                <a:off x="3787776" y="522288"/>
                <a:ext cx="1588" cy="33338"/>
              </a:xfrm>
              <a:prstGeom prst="line">
                <a:avLst/>
              </a:prstGeom>
              <a:noFill/>
              <a:ln w="19050">
                <a:solidFill>
                  <a:srgbClr val="000000"/>
                </a:solidFill>
                <a:round/>
                <a:headEnd/>
                <a:tailEnd/>
              </a:ln>
            </p:spPr>
            <p:txBody>
              <a:bodyPr/>
              <a:lstStyle/>
              <a:p>
                <a:endParaRPr lang="en-US"/>
              </a:p>
            </p:txBody>
          </p:sp>
          <p:sp>
            <p:nvSpPr>
              <p:cNvPr id="506" name="Line 298"/>
              <p:cNvSpPr>
                <a:spLocks noChangeShapeType="1"/>
              </p:cNvSpPr>
              <p:nvPr/>
            </p:nvSpPr>
            <p:spPr bwMode="auto">
              <a:xfrm flipV="1">
                <a:off x="3902076" y="6057901"/>
                <a:ext cx="1588" cy="49213"/>
              </a:xfrm>
              <a:prstGeom prst="line">
                <a:avLst/>
              </a:prstGeom>
              <a:noFill/>
              <a:ln w="19050">
                <a:solidFill>
                  <a:srgbClr val="000000"/>
                </a:solidFill>
                <a:round/>
                <a:headEnd/>
                <a:tailEnd/>
              </a:ln>
            </p:spPr>
            <p:txBody>
              <a:bodyPr/>
              <a:lstStyle/>
              <a:p>
                <a:endParaRPr lang="en-US"/>
              </a:p>
            </p:txBody>
          </p:sp>
          <p:sp>
            <p:nvSpPr>
              <p:cNvPr id="507" name="Line 299"/>
              <p:cNvSpPr>
                <a:spLocks noChangeShapeType="1"/>
              </p:cNvSpPr>
              <p:nvPr/>
            </p:nvSpPr>
            <p:spPr bwMode="auto">
              <a:xfrm>
                <a:off x="3902076" y="522288"/>
                <a:ext cx="1588" cy="33338"/>
              </a:xfrm>
              <a:prstGeom prst="line">
                <a:avLst/>
              </a:prstGeom>
              <a:noFill/>
              <a:ln w="19050">
                <a:solidFill>
                  <a:srgbClr val="000000"/>
                </a:solidFill>
                <a:round/>
                <a:headEnd/>
                <a:tailEnd/>
              </a:ln>
            </p:spPr>
            <p:txBody>
              <a:bodyPr/>
              <a:lstStyle/>
              <a:p>
                <a:endParaRPr lang="en-US"/>
              </a:p>
            </p:txBody>
          </p:sp>
          <p:sp>
            <p:nvSpPr>
              <p:cNvPr id="508" name="Line 300"/>
              <p:cNvSpPr>
                <a:spLocks noChangeShapeType="1"/>
              </p:cNvSpPr>
              <p:nvPr/>
            </p:nvSpPr>
            <p:spPr bwMode="auto">
              <a:xfrm flipV="1">
                <a:off x="4000501" y="6057901"/>
                <a:ext cx="1588" cy="49213"/>
              </a:xfrm>
              <a:prstGeom prst="line">
                <a:avLst/>
              </a:prstGeom>
              <a:noFill/>
              <a:ln w="19050">
                <a:solidFill>
                  <a:srgbClr val="000000"/>
                </a:solidFill>
                <a:round/>
                <a:headEnd/>
                <a:tailEnd/>
              </a:ln>
            </p:spPr>
            <p:txBody>
              <a:bodyPr/>
              <a:lstStyle/>
              <a:p>
                <a:endParaRPr lang="en-US"/>
              </a:p>
            </p:txBody>
          </p:sp>
          <p:sp>
            <p:nvSpPr>
              <p:cNvPr id="509" name="Line 301"/>
              <p:cNvSpPr>
                <a:spLocks noChangeShapeType="1"/>
              </p:cNvSpPr>
              <p:nvPr/>
            </p:nvSpPr>
            <p:spPr bwMode="auto">
              <a:xfrm>
                <a:off x="4000501" y="522288"/>
                <a:ext cx="1588" cy="33338"/>
              </a:xfrm>
              <a:prstGeom prst="line">
                <a:avLst/>
              </a:prstGeom>
              <a:noFill/>
              <a:ln w="19050">
                <a:solidFill>
                  <a:srgbClr val="000000"/>
                </a:solidFill>
                <a:round/>
                <a:headEnd/>
                <a:tailEnd/>
              </a:ln>
            </p:spPr>
            <p:txBody>
              <a:bodyPr/>
              <a:lstStyle/>
              <a:p>
                <a:endParaRPr lang="en-US"/>
              </a:p>
            </p:txBody>
          </p:sp>
          <p:sp>
            <p:nvSpPr>
              <p:cNvPr id="510" name="Line 302"/>
              <p:cNvSpPr>
                <a:spLocks noChangeShapeType="1"/>
              </p:cNvSpPr>
              <p:nvPr/>
            </p:nvSpPr>
            <p:spPr bwMode="auto">
              <a:xfrm flipV="1">
                <a:off x="4098926" y="6057901"/>
                <a:ext cx="1588" cy="49213"/>
              </a:xfrm>
              <a:prstGeom prst="line">
                <a:avLst/>
              </a:prstGeom>
              <a:noFill/>
              <a:ln w="19050">
                <a:solidFill>
                  <a:srgbClr val="000000"/>
                </a:solidFill>
                <a:round/>
                <a:headEnd/>
                <a:tailEnd/>
              </a:ln>
            </p:spPr>
            <p:txBody>
              <a:bodyPr/>
              <a:lstStyle/>
              <a:p>
                <a:endParaRPr lang="en-US"/>
              </a:p>
            </p:txBody>
          </p:sp>
          <p:sp>
            <p:nvSpPr>
              <p:cNvPr id="511" name="Line 303"/>
              <p:cNvSpPr>
                <a:spLocks noChangeShapeType="1"/>
              </p:cNvSpPr>
              <p:nvPr/>
            </p:nvSpPr>
            <p:spPr bwMode="auto">
              <a:xfrm>
                <a:off x="4098926" y="522288"/>
                <a:ext cx="1588" cy="33338"/>
              </a:xfrm>
              <a:prstGeom prst="line">
                <a:avLst/>
              </a:prstGeom>
              <a:noFill/>
              <a:ln w="19050">
                <a:solidFill>
                  <a:srgbClr val="000000"/>
                </a:solidFill>
                <a:round/>
                <a:headEnd/>
                <a:tailEnd/>
              </a:ln>
            </p:spPr>
            <p:txBody>
              <a:bodyPr/>
              <a:lstStyle/>
              <a:p>
                <a:endParaRPr lang="en-US"/>
              </a:p>
            </p:txBody>
          </p:sp>
          <p:sp>
            <p:nvSpPr>
              <p:cNvPr id="512" name="Line 304"/>
              <p:cNvSpPr>
                <a:spLocks noChangeShapeType="1"/>
              </p:cNvSpPr>
              <p:nvPr/>
            </p:nvSpPr>
            <p:spPr bwMode="auto">
              <a:xfrm flipV="1">
                <a:off x="4164013" y="6057901"/>
                <a:ext cx="1588" cy="49213"/>
              </a:xfrm>
              <a:prstGeom prst="line">
                <a:avLst/>
              </a:prstGeom>
              <a:noFill/>
              <a:ln w="19050">
                <a:solidFill>
                  <a:srgbClr val="000000"/>
                </a:solidFill>
                <a:round/>
                <a:headEnd/>
                <a:tailEnd/>
              </a:ln>
            </p:spPr>
            <p:txBody>
              <a:bodyPr/>
              <a:lstStyle/>
              <a:p>
                <a:endParaRPr lang="en-US"/>
              </a:p>
            </p:txBody>
          </p:sp>
          <p:sp>
            <p:nvSpPr>
              <p:cNvPr id="513" name="Line 305"/>
              <p:cNvSpPr>
                <a:spLocks noChangeShapeType="1"/>
              </p:cNvSpPr>
              <p:nvPr/>
            </p:nvSpPr>
            <p:spPr bwMode="auto">
              <a:xfrm>
                <a:off x="4164013" y="522288"/>
                <a:ext cx="1588" cy="33338"/>
              </a:xfrm>
              <a:prstGeom prst="line">
                <a:avLst/>
              </a:prstGeom>
              <a:noFill/>
              <a:ln w="19050">
                <a:solidFill>
                  <a:srgbClr val="000000"/>
                </a:solidFill>
                <a:round/>
                <a:headEnd/>
                <a:tailEnd/>
              </a:ln>
            </p:spPr>
            <p:txBody>
              <a:bodyPr/>
              <a:lstStyle/>
              <a:p>
                <a:endParaRPr lang="en-US"/>
              </a:p>
            </p:txBody>
          </p:sp>
          <p:sp>
            <p:nvSpPr>
              <p:cNvPr id="514" name="Line 306"/>
              <p:cNvSpPr>
                <a:spLocks noChangeShapeType="1"/>
              </p:cNvSpPr>
              <p:nvPr/>
            </p:nvSpPr>
            <p:spPr bwMode="auto">
              <a:xfrm flipV="1">
                <a:off x="4229101" y="6057901"/>
                <a:ext cx="1588" cy="49213"/>
              </a:xfrm>
              <a:prstGeom prst="line">
                <a:avLst/>
              </a:prstGeom>
              <a:noFill/>
              <a:ln w="19050">
                <a:solidFill>
                  <a:srgbClr val="000000"/>
                </a:solidFill>
                <a:round/>
                <a:headEnd/>
                <a:tailEnd/>
              </a:ln>
            </p:spPr>
            <p:txBody>
              <a:bodyPr/>
              <a:lstStyle/>
              <a:p>
                <a:endParaRPr lang="en-US"/>
              </a:p>
            </p:txBody>
          </p:sp>
          <p:sp>
            <p:nvSpPr>
              <p:cNvPr id="515" name="Line 307"/>
              <p:cNvSpPr>
                <a:spLocks noChangeShapeType="1"/>
              </p:cNvSpPr>
              <p:nvPr/>
            </p:nvSpPr>
            <p:spPr bwMode="auto">
              <a:xfrm>
                <a:off x="4229101" y="522288"/>
                <a:ext cx="1588" cy="33338"/>
              </a:xfrm>
              <a:prstGeom prst="line">
                <a:avLst/>
              </a:prstGeom>
              <a:noFill/>
              <a:ln w="19050">
                <a:solidFill>
                  <a:srgbClr val="000000"/>
                </a:solidFill>
                <a:round/>
                <a:headEnd/>
                <a:tailEnd/>
              </a:ln>
            </p:spPr>
            <p:txBody>
              <a:bodyPr/>
              <a:lstStyle/>
              <a:p>
                <a:endParaRPr lang="en-US"/>
              </a:p>
            </p:txBody>
          </p:sp>
          <p:sp>
            <p:nvSpPr>
              <p:cNvPr id="516" name="Line 308"/>
              <p:cNvSpPr>
                <a:spLocks noChangeShapeType="1"/>
              </p:cNvSpPr>
              <p:nvPr/>
            </p:nvSpPr>
            <p:spPr bwMode="auto">
              <a:xfrm flipV="1">
                <a:off x="4229101" y="6024563"/>
                <a:ext cx="1588" cy="82550"/>
              </a:xfrm>
              <a:prstGeom prst="line">
                <a:avLst/>
              </a:prstGeom>
              <a:noFill/>
              <a:ln w="19050">
                <a:solidFill>
                  <a:srgbClr val="000000"/>
                </a:solidFill>
                <a:round/>
                <a:headEnd/>
                <a:tailEnd/>
              </a:ln>
            </p:spPr>
            <p:txBody>
              <a:bodyPr/>
              <a:lstStyle/>
              <a:p>
                <a:endParaRPr lang="en-US"/>
              </a:p>
            </p:txBody>
          </p:sp>
          <p:sp>
            <p:nvSpPr>
              <p:cNvPr id="517" name="Line 309"/>
              <p:cNvSpPr>
                <a:spLocks noChangeShapeType="1"/>
              </p:cNvSpPr>
              <p:nvPr/>
            </p:nvSpPr>
            <p:spPr bwMode="auto">
              <a:xfrm>
                <a:off x="4229101" y="522288"/>
                <a:ext cx="1588" cy="65088"/>
              </a:xfrm>
              <a:prstGeom prst="line">
                <a:avLst/>
              </a:prstGeom>
              <a:noFill/>
              <a:ln w="19050">
                <a:solidFill>
                  <a:srgbClr val="000000"/>
                </a:solidFill>
                <a:round/>
                <a:headEnd/>
                <a:tailEnd/>
              </a:ln>
            </p:spPr>
            <p:txBody>
              <a:bodyPr/>
              <a:lstStyle/>
              <a:p>
                <a:endParaRPr lang="en-US"/>
              </a:p>
            </p:txBody>
          </p:sp>
          <p:sp>
            <p:nvSpPr>
              <p:cNvPr id="518" name="Line 312"/>
              <p:cNvSpPr>
                <a:spLocks noChangeShapeType="1"/>
              </p:cNvSpPr>
              <p:nvPr/>
            </p:nvSpPr>
            <p:spPr bwMode="auto">
              <a:xfrm flipV="1">
                <a:off x="4670426" y="6057901"/>
                <a:ext cx="1588" cy="49213"/>
              </a:xfrm>
              <a:prstGeom prst="line">
                <a:avLst/>
              </a:prstGeom>
              <a:noFill/>
              <a:ln w="19050">
                <a:solidFill>
                  <a:srgbClr val="000000"/>
                </a:solidFill>
                <a:round/>
                <a:headEnd/>
                <a:tailEnd/>
              </a:ln>
            </p:spPr>
            <p:txBody>
              <a:bodyPr/>
              <a:lstStyle/>
              <a:p>
                <a:endParaRPr lang="en-US"/>
              </a:p>
            </p:txBody>
          </p:sp>
          <p:sp>
            <p:nvSpPr>
              <p:cNvPr id="519" name="Line 313"/>
              <p:cNvSpPr>
                <a:spLocks noChangeShapeType="1"/>
              </p:cNvSpPr>
              <p:nvPr/>
            </p:nvSpPr>
            <p:spPr bwMode="auto">
              <a:xfrm>
                <a:off x="4670426" y="522288"/>
                <a:ext cx="1588" cy="33338"/>
              </a:xfrm>
              <a:prstGeom prst="line">
                <a:avLst/>
              </a:prstGeom>
              <a:noFill/>
              <a:ln w="19050">
                <a:solidFill>
                  <a:srgbClr val="000000"/>
                </a:solidFill>
                <a:round/>
                <a:headEnd/>
                <a:tailEnd/>
              </a:ln>
            </p:spPr>
            <p:txBody>
              <a:bodyPr/>
              <a:lstStyle/>
              <a:p>
                <a:endParaRPr lang="en-US"/>
              </a:p>
            </p:txBody>
          </p:sp>
          <p:sp>
            <p:nvSpPr>
              <p:cNvPr id="520" name="Line 314"/>
              <p:cNvSpPr>
                <a:spLocks noChangeShapeType="1"/>
              </p:cNvSpPr>
              <p:nvPr/>
            </p:nvSpPr>
            <p:spPr bwMode="auto">
              <a:xfrm flipV="1">
                <a:off x="4930776" y="6057901"/>
                <a:ext cx="1588" cy="49213"/>
              </a:xfrm>
              <a:prstGeom prst="line">
                <a:avLst/>
              </a:prstGeom>
              <a:noFill/>
              <a:ln w="19050">
                <a:solidFill>
                  <a:srgbClr val="000000"/>
                </a:solidFill>
                <a:round/>
                <a:headEnd/>
                <a:tailEnd/>
              </a:ln>
            </p:spPr>
            <p:txBody>
              <a:bodyPr/>
              <a:lstStyle/>
              <a:p>
                <a:endParaRPr lang="en-US"/>
              </a:p>
            </p:txBody>
          </p:sp>
          <p:sp>
            <p:nvSpPr>
              <p:cNvPr id="521" name="Line 315"/>
              <p:cNvSpPr>
                <a:spLocks noChangeShapeType="1"/>
              </p:cNvSpPr>
              <p:nvPr/>
            </p:nvSpPr>
            <p:spPr bwMode="auto">
              <a:xfrm>
                <a:off x="4930776" y="522288"/>
                <a:ext cx="1588" cy="33338"/>
              </a:xfrm>
              <a:prstGeom prst="line">
                <a:avLst/>
              </a:prstGeom>
              <a:noFill/>
              <a:ln w="19050">
                <a:solidFill>
                  <a:srgbClr val="000000"/>
                </a:solidFill>
                <a:round/>
                <a:headEnd/>
                <a:tailEnd/>
              </a:ln>
            </p:spPr>
            <p:txBody>
              <a:bodyPr/>
              <a:lstStyle/>
              <a:p>
                <a:endParaRPr lang="en-US"/>
              </a:p>
            </p:txBody>
          </p:sp>
          <p:sp>
            <p:nvSpPr>
              <p:cNvPr id="522" name="Line 316"/>
              <p:cNvSpPr>
                <a:spLocks noChangeShapeType="1"/>
              </p:cNvSpPr>
              <p:nvPr/>
            </p:nvSpPr>
            <p:spPr bwMode="auto">
              <a:xfrm flipV="1">
                <a:off x="5110163" y="6057901"/>
                <a:ext cx="1588" cy="49213"/>
              </a:xfrm>
              <a:prstGeom prst="line">
                <a:avLst/>
              </a:prstGeom>
              <a:noFill/>
              <a:ln w="19050">
                <a:solidFill>
                  <a:srgbClr val="000000"/>
                </a:solidFill>
                <a:round/>
                <a:headEnd/>
                <a:tailEnd/>
              </a:ln>
            </p:spPr>
            <p:txBody>
              <a:bodyPr/>
              <a:lstStyle/>
              <a:p>
                <a:endParaRPr lang="en-US"/>
              </a:p>
            </p:txBody>
          </p:sp>
          <p:sp>
            <p:nvSpPr>
              <p:cNvPr id="523" name="Line 317"/>
              <p:cNvSpPr>
                <a:spLocks noChangeShapeType="1"/>
              </p:cNvSpPr>
              <p:nvPr/>
            </p:nvSpPr>
            <p:spPr bwMode="auto">
              <a:xfrm>
                <a:off x="5110163" y="522288"/>
                <a:ext cx="1588" cy="33338"/>
              </a:xfrm>
              <a:prstGeom prst="line">
                <a:avLst/>
              </a:prstGeom>
              <a:noFill/>
              <a:ln w="19050">
                <a:solidFill>
                  <a:srgbClr val="000000"/>
                </a:solidFill>
                <a:round/>
                <a:headEnd/>
                <a:tailEnd/>
              </a:ln>
            </p:spPr>
            <p:txBody>
              <a:bodyPr/>
              <a:lstStyle/>
              <a:p>
                <a:endParaRPr lang="en-US"/>
              </a:p>
            </p:txBody>
          </p:sp>
          <p:sp>
            <p:nvSpPr>
              <p:cNvPr id="524" name="Line 318"/>
              <p:cNvSpPr>
                <a:spLocks noChangeShapeType="1"/>
              </p:cNvSpPr>
              <p:nvPr/>
            </p:nvSpPr>
            <p:spPr bwMode="auto">
              <a:xfrm flipV="1">
                <a:off x="5241926" y="6057901"/>
                <a:ext cx="1588" cy="49213"/>
              </a:xfrm>
              <a:prstGeom prst="line">
                <a:avLst/>
              </a:prstGeom>
              <a:noFill/>
              <a:ln w="19050">
                <a:solidFill>
                  <a:srgbClr val="000000"/>
                </a:solidFill>
                <a:round/>
                <a:headEnd/>
                <a:tailEnd/>
              </a:ln>
            </p:spPr>
            <p:txBody>
              <a:bodyPr/>
              <a:lstStyle/>
              <a:p>
                <a:endParaRPr lang="en-US"/>
              </a:p>
            </p:txBody>
          </p:sp>
          <p:sp>
            <p:nvSpPr>
              <p:cNvPr id="525" name="Line 319"/>
              <p:cNvSpPr>
                <a:spLocks noChangeShapeType="1"/>
              </p:cNvSpPr>
              <p:nvPr/>
            </p:nvSpPr>
            <p:spPr bwMode="auto">
              <a:xfrm>
                <a:off x="5241926" y="522288"/>
                <a:ext cx="1588" cy="33338"/>
              </a:xfrm>
              <a:prstGeom prst="line">
                <a:avLst/>
              </a:prstGeom>
              <a:noFill/>
              <a:ln w="19050">
                <a:solidFill>
                  <a:srgbClr val="000000"/>
                </a:solidFill>
                <a:round/>
                <a:headEnd/>
                <a:tailEnd/>
              </a:ln>
            </p:spPr>
            <p:txBody>
              <a:bodyPr/>
              <a:lstStyle/>
              <a:p>
                <a:endParaRPr lang="en-US"/>
              </a:p>
            </p:txBody>
          </p:sp>
          <p:sp>
            <p:nvSpPr>
              <p:cNvPr id="526" name="Line 320"/>
              <p:cNvSpPr>
                <a:spLocks noChangeShapeType="1"/>
              </p:cNvSpPr>
              <p:nvPr/>
            </p:nvSpPr>
            <p:spPr bwMode="auto">
              <a:xfrm flipV="1">
                <a:off x="5356226" y="6057901"/>
                <a:ext cx="1588" cy="49213"/>
              </a:xfrm>
              <a:prstGeom prst="line">
                <a:avLst/>
              </a:prstGeom>
              <a:noFill/>
              <a:ln w="19050">
                <a:solidFill>
                  <a:srgbClr val="000000"/>
                </a:solidFill>
                <a:round/>
                <a:headEnd/>
                <a:tailEnd/>
              </a:ln>
            </p:spPr>
            <p:txBody>
              <a:bodyPr/>
              <a:lstStyle/>
              <a:p>
                <a:endParaRPr lang="en-US"/>
              </a:p>
            </p:txBody>
          </p:sp>
          <p:sp>
            <p:nvSpPr>
              <p:cNvPr id="527" name="Line 321"/>
              <p:cNvSpPr>
                <a:spLocks noChangeShapeType="1"/>
              </p:cNvSpPr>
              <p:nvPr/>
            </p:nvSpPr>
            <p:spPr bwMode="auto">
              <a:xfrm>
                <a:off x="5356226" y="522288"/>
                <a:ext cx="1588" cy="33338"/>
              </a:xfrm>
              <a:prstGeom prst="line">
                <a:avLst/>
              </a:prstGeom>
              <a:noFill/>
              <a:ln w="19050">
                <a:solidFill>
                  <a:srgbClr val="000000"/>
                </a:solidFill>
                <a:round/>
                <a:headEnd/>
                <a:tailEnd/>
              </a:ln>
            </p:spPr>
            <p:txBody>
              <a:bodyPr/>
              <a:lstStyle/>
              <a:p>
                <a:endParaRPr lang="en-US"/>
              </a:p>
            </p:txBody>
          </p:sp>
          <p:sp>
            <p:nvSpPr>
              <p:cNvPr id="528" name="Line 322"/>
              <p:cNvSpPr>
                <a:spLocks noChangeShapeType="1"/>
              </p:cNvSpPr>
              <p:nvPr/>
            </p:nvSpPr>
            <p:spPr bwMode="auto">
              <a:xfrm flipV="1">
                <a:off x="5453063" y="6057901"/>
                <a:ext cx="1588" cy="49213"/>
              </a:xfrm>
              <a:prstGeom prst="line">
                <a:avLst/>
              </a:prstGeom>
              <a:noFill/>
              <a:ln w="19050">
                <a:solidFill>
                  <a:srgbClr val="000000"/>
                </a:solidFill>
                <a:round/>
                <a:headEnd/>
                <a:tailEnd/>
              </a:ln>
            </p:spPr>
            <p:txBody>
              <a:bodyPr/>
              <a:lstStyle/>
              <a:p>
                <a:endParaRPr lang="en-US"/>
              </a:p>
            </p:txBody>
          </p:sp>
          <p:sp>
            <p:nvSpPr>
              <p:cNvPr id="529" name="Line 323"/>
              <p:cNvSpPr>
                <a:spLocks noChangeShapeType="1"/>
              </p:cNvSpPr>
              <p:nvPr/>
            </p:nvSpPr>
            <p:spPr bwMode="auto">
              <a:xfrm>
                <a:off x="5453063" y="522288"/>
                <a:ext cx="1588" cy="33338"/>
              </a:xfrm>
              <a:prstGeom prst="line">
                <a:avLst/>
              </a:prstGeom>
              <a:noFill/>
              <a:ln w="19050">
                <a:solidFill>
                  <a:srgbClr val="000000"/>
                </a:solidFill>
                <a:round/>
                <a:headEnd/>
                <a:tailEnd/>
              </a:ln>
            </p:spPr>
            <p:txBody>
              <a:bodyPr/>
              <a:lstStyle/>
              <a:p>
                <a:endParaRPr lang="en-US"/>
              </a:p>
            </p:txBody>
          </p:sp>
          <p:sp>
            <p:nvSpPr>
              <p:cNvPr id="530" name="Line 324"/>
              <p:cNvSpPr>
                <a:spLocks noChangeShapeType="1"/>
              </p:cNvSpPr>
              <p:nvPr/>
            </p:nvSpPr>
            <p:spPr bwMode="auto">
              <a:xfrm flipV="1">
                <a:off x="5551488" y="6057901"/>
                <a:ext cx="1588" cy="49213"/>
              </a:xfrm>
              <a:prstGeom prst="line">
                <a:avLst/>
              </a:prstGeom>
              <a:noFill/>
              <a:ln w="19050">
                <a:solidFill>
                  <a:srgbClr val="000000"/>
                </a:solidFill>
                <a:round/>
                <a:headEnd/>
                <a:tailEnd/>
              </a:ln>
            </p:spPr>
            <p:txBody>
              <a:bodyPr/>
              <a:lstStyle/>
              <a:p>
                <a:endParaRPr lang="en-US"/>
              </a:p>
            </p:txBody>
          </p:sp>
          <p:sp>
            <p:nvSpPr>
              <p:cNvPr id="531" name="Line 325"/>
              <p:cNvSpPr>
                <a:spLocks noChangeShapeType="1"/>
              </p:cNvSpPr>
              <p:nvPr/>
            </p:nvSpPr>
            <p:spPr bwMode="auto">
              <a:xfrm>
                <a:off x="5551488" y="522288"/>
                <a:ext cx="1588" cy="33338"/>
              </a:xfrm>
              <a:prstGeom prst="line">
                <a:avLst/>
              </a:prstGeom>
              <a:noFill/>
              <a:ln w="19050">
                <a:solidFill>
                  <a:srgbClr val="000000"/>
                </a:solidFill>
                <a:round/>
                <a:headEnd/>
                <a:tailEnd/>
              </a:ln>
            </p:spPr>
            <p:txBody>
              <a:bodyPr/>
              <a:lstStyle/>
              <a:p>
                <a:endParaRPr lang="en-US"/>
              </a:p>
            </p:txBody>
          </p:sp>
          <p:sp>
            <p:nvSpPr>
              <p:cNvPr id="532" name="Line 326"/>
              <p:cNvSpPr>
                <a:spLocks noChangeShapeType="1"/>
              </p:cNvSpPr>
              <p:nvPr/>
            </p:nvSpPr>
            <p:spPr bwMode="auto">
              <a:xfrm flipV="1">
                <a:off x="5616576" y="6057901"/>
                <a:ext cx="1588" cy="49213"/>
              </a:xfrm>
              <a:prstGeom prst="line">
                <a:avLst/>
              </a:prstGeom>
              <a:noFill/>
              <a:ln w="19050">
                <a:solidFill>
                  <a:srgbClr val="000000"/>
                </a:solidFill>
                <a:round/>
                <a:headEnd/>
                <a:tailEnd/>
              </a:ln>
            </p:spPr>
            <p:txBody>
              <a:bodyPr/>
              <a:lstStyle/>
              <a:p>
                <a:endParaRPr lang="en-US"/>
              </a:p>
            </p:txBody>
          </p:sp>
          <p:sp>
            <p:nvSpPr>
              <p:cNvPr id="533" name="Line 327"/>
              <p:cNvSpPr>
                <a:spLocks noChangeShapeType="1"/>
              </p:cNvSpPr>
              <p:nvPr/>
            </p:nvSpPr>
            <p:spPr bwMode="auto">
              <a:xfrm>
                <a:off x="5616576" y="522288"/>
                <a:ext cx="1588" cy="33338"/>
              </a:xfrm>
              <a:prstGeom prst="line">
                <a:avLst/>
              </a:prstGeom>
              <a:noFill/>
              <a:ln w="19050">
                <a:solidFill>
                  <a:srgbClr val="000000"/>
                </a:solidFill>
                <a:round/>
                <a:headEnd/>
                <a:tailEnd/>
              </a:ln>
            </p:spPr>
            <p:txBody>
              <a:bodyPr/>
              <a:lstStyle/>
              <a:p>
                <a:endParaRPr lang="en-US"/>
              </a:p>
            </p:txBody>
          </p:sp>
          <p:sp>
            <p:nvSpPr>
              <p:cNvPr id="534" name="Line 328"/>
              <p:cNvSpPr>
                <a:spLocks noChangeShapeType="1"/>
              </p:cNvSpPr>
              <p:nvPr/>
            </p:nvSpPr>
            <p:spPr bwMode="auto">
              <a:xfrm flipV="1">
                <a:off x="5681663" y="6057901"/>
                <a:ext cx="1588" cy="49213"/>
              </a:xfrm>
              <a:prstGeom prst="line">
                <a:avLst/>
              </a:prstGeom>
              <a:noFill/>
              <a:ln w="19050">
                <a:solidFill>
                  <a:srgbClr val="000000"/>
                </a:solidFill>
                <a:round/>
                <a:headEnd/>
                <a:tailEnd/>
              </a:ln>
            </p:spPr>
            <p:txBody>
              <a:bodyPr/>
              <a:lstStyle/>
              <a:p>
                <a:endParaRPr lang="en-US"/>
              </a:p>
            </p:txBody>
          </p:sp>
          <p:sp>
            <p:nvSpPr>
              <p:cNvPr id="535" name="Line 329"/>
              <p:cNvSpPr>
                <a:spLocks noChangeShapeType="1"/>
              </p:cNvSpPr>
              <p:nvPr/>
            </p:nvSpPr>
            <p:spPr bwMode="auto">
              <a:xfrm>
                <a:off x="5681663" y="522288"/>
                <a:ext cx="1588" cy="33338"/>
              </a:xfrm>
              <a:prstGeom prst="line">
                <a:avLst/>
              </a:prstGeom>
              <a:noFill/>
              <a:ln w="19050">
                <a:solidFill>
                  <a:srgbClr val="000000"/>
                </a:solidFill>
                <a:round/>
                <a:headEnd/>
                <a:tailEnd/>
              </a:ln>
            </p:spPr>
            <p:txBody>
              <a:bodyPr/>
              <a:lstStyle/>
              <a:p>
                <a:endParaRPr lang="en-US"/>
              </a:p>
            </p:txBody>
          </p:sp>
          <p:sp>
            <p:nvSpPr>
              <p:cNvPr id="536" name="Line 330"/>
              <p:cNvSpPr>
                <a:spLocks noChangeShapeType="1"/>
              </p:cNvSpPr>
              <p:nvPr/>
            </p:nvSpPr>
            <p:spPr bwMode="auto">
              <a:xfrm flipV="1">
                <a:off x="5681663" y="6024563"/>
                <a:ext cx="1588" cy="82550"/>
              </a:xfrm>
              <a:prstGeom prst="line">
                <a:avLst/>
              </a:prstGeom>
              <a:noFill/>
              <a:ln w="19050">
                <a:solidFill>
                  <a:srgbClr val="000000"/>
                </a:solidFill>
                <a:round/>
                <a:headEnd/>
                <a:tailEnd/>
              </a:ln>
            </p:spPr>
            <p:txBody>
              <a:bodyPr/>
              <a:lstStyle/>
              <a:p>
                <a:endParaRPr lang="en-US"/>
              </a:p>
            </p:txBody>
          </p:sp>
          <p:sp>
            <p:nvSpPr>
              <p:cNvPr id="537" name="Line 331"/>
              <p:cNvSpPr>
                <a:spLocks noChangeShapeType="1"/>
              </p:cNvSpPr>
              <p:nvPr/>
            </p:nvSpPr>
            <p:spPr bwMode="auto">
              <a:xfrm>
                <a:off x="5681663" y="522288"/>
                <a:ext cx="1588" cy="65088"/>
              </a:xfrm>
              <a:prstGeom prst="line">
                <a:avLst/>
              </a:prstGeom>
              <a:noFill/>
              <a:ln w="19050">
                <a:solidFill>
                  <a:srgbClr val="000000"/>
                </a:solidFill>
                <a:round/>
                <a:headEnd/>
                <a:tailEnd/>
              </a:ln>
            </p:spPr>
            <p:txBody>
              <a:bodyPr/>
              <a:lstStyle/>
              <a:p>
                <a:endParaRPr lang="en-US"/>
              </a:p>
            </p:txBody>
          </p:sp>
          <p:sp>
            <p:nvSpPr>
              <p:cNvPr id="538" name="Line 334"/>
              <p:cNvSpPr>
                <a:spLocks noChangeShapeType="1"/>
              </p:cNvSpPr>
              <p:nvPr/>
            </p:nvSpPr>
            <p:spPr bwMode="auto">
              <a:xfrm flipV="1">
                <a:off x="6122988" y="6057901"/>
                <a:ext cx="1588" cy="49213"/>
              </a:xfrm>
              <a:prstGeom prst="line">
                <a:avLst/>
              </a:prstGeom>
              <a:noFill/>
              <a:ln w="19050">
                <a:solidFill>
                  <a:srgbClr val="000000"/>
                </a:solidFill>
                <a:round/>
                <a:headEnd/>
                <a:tailEnd/>
              </a:ln>
            </p:spPr>
            <p:txBody>
              <a:bodyPr/>
              <a:lstStyle/>
              <a:p>
                <a:endParaRPr lang="en-US"/>
              </a:p>
            </p:txBody>
          </p:sp>
          <p:sp>
            <p:nvSpPr>
              <p:cNvPr id="539" name="Line 335"/>
              <p:cNvSpPr>
                <a:spLocks noChangeShapeType="1"/>
              </p:cNvSpPr>
              <p:nvPr/>
            </p:nvSpPr>
            <p:spPr bwMode="auto">
              <a:xfrm>
                <a:off x="6122988" y="522288"/>
                <a:ext cx="1588" cy="33338"/>
              </a:xfrm>
              <a:prstGeom prst="line">
                <a:avLst/>
              </a:prstGeom>
              <a:noFill/>
              <a:ln w="19050">
                <a:solidFill>
                  <a:srgbClr val="000000"/>
                </a:solidFill>
                <a:round/>
                <a:headEnd/>
                <a:tailEnd/>
              </a:ln>
            </p:spPr>
            <p:txBody>
              <a:bodyPr/>
              <a:lstStyle/>
              <a:p>
                <a:endParaRPr lang="en-US"/>
              </a:p>
            </p:txBody>
          </p:sp>
          <p:sp>
            <p:nvSpPr>
              <p:cNvPr id="540" name="Line 336"/>
              <p:cNvSpPr>
                <a:spLocks noChangeShapeType="1"/>
              </p:cNvSpPr>
              <p:nvPr/>
            </p:nvSpPr>
            <p:spPr bwMode="auto">
              <a:xfrm flipV="1">
                <a:off x="6384926" y="6057901"/>
                <a:ext cx="1588" cy="49213"/>
              </a:xfrm>
              <a:prstGeom prst="line">
                <a:avLst/>
              </a:prstGeom>
              <a:noFill/>
              <a:ln w="19050">
                <a:solidFill>
                  <a:srgbClr val="000000"/>
                </a:solidFill>
                <a:round/>
                <a:headEnd/>
                <a:tailEnd/>
              </a:ln>
            </p:spPr>
            <p:txBody>
              <a:bodyPr/>
              <a:lstStyle/>
              <a:p>
                <a:endParaRPr lang="en-US"/>
              </a:p>
            </p:txBody>
          </p:sp>
          <p:sp>
            <p:nvSpPr>
              <p:cNvPr id="541" name="Line 337"/>
              <p:cNvSpPr>
                <a:spLocks noChangeShapeType="1"/>
              </p:cNvSpPr>
              <p:nvPr/>
            </p:nvSpPr>
            <p:spPr bwMode="auto">
              <a:xfrm>
                <a:off x="6384926" y="522288"/>
                <a:ext cx="1588" cy="33338"/>
              </a:xfrm>
              <a:prstGeom prst="line">
                <a:avLst/>
              </a:prstGeom>
              <a:noFill/>
              <a:ln w="19050">
                <a:solidFill>
                  <a:srgbClr val="000000"/>
                </a:solidFill>
                <a:round/>
                <a:headEnd/>
                <a:tailEnd/>
              </a:ln>
            </p:spPr>
            <p:txBody>
              <a:bodyPr/>
              <a:lstStyle/>
              <a:p>
                <a:endParaRPr lang="en-US"/>
              </a:p>
            </p:txBody>
          </p:sp>
          <p:sp>
            <p:nvSpPr>
              <p:cNvPr id="542" name="Line 338"/>
              <p:cNvSpPr>
                <a:spLocks noChangeShapeType="1"/>
              </p:cNvSpPr>
              <p:nvPr/>
            </p:nvSpPr>
            <p:spPr bwMode="auto">
              <a:xfrm flipV="1">
                <a:off x="6564313" y="6057901"/>
                <a:ext cx="1588" cy="49213"/>
              </a:xfrm>
              <a:prstGeom prst="line">
                <a:avLst/>
              </a:prstGeom>
              <a:noFill/>
              <a:ln w="19050">
                <a:solidFill>
                  <a:srgbClr val="000000"/>
                </a:solidFill>
                <a:round/>
                <a:headEnd/>
                <a:tailEnd/>
              </a:ln>
            </p:spPr>
            <p:txBody>
              <a:bodyPr/>
              <a:lstStyle/>
              <a:p>
                <a:endParaRPr lang="en-US"/>
              </a:p>
            </p:txBody>
          </p:sp>
          <p:sp>
            <p:nvSpPr>
              <p:cNvPr id="543" name="Line 339"/>
              <p:cNvSpPr>
                <a:spLocks noChangeShapeType="1"/>
              </p:cNvSpPr>
              <p:nvPr/>
            </p:nvSpPr>
            <p:spPr bwMode="auto">
              <a:xfrm>
                <a:off x="6564313" y="522288"/>
                <a:ext cx="1588" cy="33338"/>
              </a:xfrm>
              <a:prstGeom prst="line">
                <a:avLst/>
              </a:prstGeom>
              <a:noFill/>
              <a:ln w="19050">
                <a:solidFill>
                  <a:srgbClr val="000000"/>
                </a:solidFill>
                <a:round/>
                <a:headEnd/>
                <a:tailEnd/>
              </a:ln>
            </p:spPr>
            <p:txBody>
              <a:bodyPr/>
              <a:lstStyle/>
              <a:p>
                <a:endParaRPr lang="en-US"/>
              </a:p>
            </p:txBody>
          </p:sp>
          <p:sp>
            <p:nvSpPr>
              <p:cNvPr id="544" name="Line 340"/>
              <p:cNvSpPr>
                <a:spLocks noChangeShapeType="1"/>
              </p:cNvSpPr>
              <p:nvPr/>
            </p:nvSpPr>
            <p:spPr bwMode="auto">
              <a:xfrm flipV="1">
                <a:off x="6694488" y="6057901"/>
                <a:ext cx="1588" cy="49213"/>
              </a:xfrm>
              <a:prstGeom prst="line">
                <a:avLst/>
              </a:prstGeom>
              <a:noFill/>
              <a:ln w="19050">
                <a:solidFill>
                  <a:srgbClr val="000000"/>
                </a:solidFill>
                <a:round/>
                <a:headEnd/>
                <a:tailEnd/>
              </a:ln>
            </p:spPr>
            <p:txBody>
              <a:bodyPr/>
              <a:lstStyle/>
              <a:p>
                <a:endParaRPr lang="en-US"/>
              </a:p>
            </p:txBody>
          </p:sp>
          <p:sp>
            <p:nvSpPr>
              <p:cNvPr id="545" name="Line 341"/>
              <p:cNvSpPr>
                <a:spLocks noChangeShapeType="1"/>
              </p:cNvSpPr>
              <p:nvPr/>
            </p:nvSpPr>
            <p:spPr bwMode="auto">
              <a:xfrm>
                <a:off x="6694488" y="522288"/>
                <a:ext cx="1588" cy="33338"/>
              </a:xfrm>
              <a:prstGeom prst="line">
                <a:avLst/>
              </a:prstGeom>
              <a:noFill/>
              <a:ln w="19050">
                <a:solidFill>
                  <a:srgbClr val="000000"/>
                </a:solidFill>
                <a:round/>
                <a:headEnd/>
                <a:tailEnd/>
              </a:ln>
            </p:spPr>
            <p:txBody>
              <a:bodyPr/>
              <a:lstStyle/>
              <a:p>
                <a:endParaRPr lang="en-US"/>
              </a:p>
            </p:txBody>
          </p:sp>
          <p:sp>
            <p:nvSpPr>
              <p:cNvPr id="546" name="Line 342"/>
              <p:cNvSpPr>
                <a:spLocks noChangeShapeType="1"/>
              </p:cNvSpPr>
              <p:nvPr/>
            </p:nvSpPr>
            <p:spPr bwMode="auto">
              <a:xfrm flipV="1">
                <a:off x="6808788" y="6057901"/>
                <a:ext cx="1588" cy="49213"/>
              </a:xfrm>
              <a:prstGeom prst="line">
                <a:avLst/>
              </a:prstGeom>
              <a:noFill/>
              <a:ln w="19050">
                <a:solidFill>
                  <a:srgbClr val="000000"/>
                </a:solidFill>
                <a:round/>
                <a:headEnd/>
                <a:tailEnd/>
              </a:ln>
            </p:spPr>
            <p:txBody>
              <a:bodyPr/>
              <a:lstStyle/>
              <a:p>
                <a:endParaRPr lang="en-US"/>
              </a:p>
            </p:txBody>
          </p:sp>
          <p:sp>
            <p:nvSpPr>
              <p:cNvPr id="547" name="Line 343"/>
              <p:cNvSpPr>
                <a:spLocks noChangeShapeType="1"/>
              </p:cNvSpPr>
              <p:nvPr/>
            </p:nvSpPr>
            <p:spPr bwMode="auto">
              <a:xfrm>
                <a:off x="6808788" y="522288"/>
                <a:ext cx="1588" cy="33338"/>
              </a:xfrm>
              <a:prstGeom prst="line">
                <a:avLst/>
              </a:prstGeom>
              <a:noFill/>
              <a:ln w="19050">
                <a:solidFill>
                  <a:srgbClr val="000000"/>
                </a:solidFill>
                <a:round/>
                <a:headEnd/>
                <a:tailEnd/>
              </a:ln>
            </p:spPr>
            <p:txBody>
              <a:bodyPr/>
              <a:lstStyle/>
              <a:p>
                <a:endParaRPr lang="en-US"/>
              </a:p>
            </p:txBody>
          </p:sp>
          <p:sp>
            <p:nvSpPr>
              <p:cNvPr id="548" name="Line 344"/>
              <p:cNvSpPr>
                <a:spLocks noChangeShapeType="1"/>
              </p:cNvSpPr>
              <p:nvPr/>
            </p:nvSpPr>
            <p:spPr bwMode="auto">
              <a:xfrm flipV="1">
                <a:off x="6907213" y="6057901"/>
                <a:ext cx="1588" cy="49213"/>
              </a:xfrm>
              <a:prstGeom prst="line">
                <a:avLst/>
              </a:prstGeom>
              <a:noFill/>
              <a:ln w="19050">
                <a:solidFill>
                  <a:srgbClr val="000000"/>
                </a:solidFill>
                <a:round/>
                <a:headEnd/>
                <a:tailEnd/>
              </a:ln>
            </p:spPr>
            <p:txBody>
              <a:bodyPr/>
              <a:lstStyle/>
              <a:p>
                <a:endParaRPr lang="en-US"/>
              </a:p>
            </p:txBody>
          </p:sp>
          <p:sp>
            <p:nvSpPr>
              <p:cNvPr id="549" name="Line 345"/>
              <p:cNvSpPr>
                <a:spLocks noChangeShapeType="1"/>
              </p:cNvSpPr>
              <p:nvPr/>
            </p:nvSpPr>
            <p:spPr bwMode="auto">
              <a:xfrm>
                <a:off x="6907213" y="522288"/>
                <a:ext cx="1588" cy="33338"/>
              </a:xfrm>
              <a:prstGeom prst="line">
                <a:avLst/>
              </a:prstGeom>
              <a:noFill/>
              <a:ln w="19050">
                <a:solidFill>
                  <a:srgbClr val="000000"/>
                </a:solidFill>
                <a:round/>
                <a:headEnd/>
                <a:tailEnd/>
              </a:ln>
            </p:spPr>
            <p:txBody>
              <a:bodyPr/>
              <a:lstStyle/>
              <a:p>
                <a:endParaRPr lang="en-US"/>
              </a:p>
            </p:txBody>
          </p:sp>
          <p:sp>
            <p:nvSpPr>
              <p:cNvPr id="550" name="Line 346"/>
              <p:cNvSpPr>
                <a:spLocks noChangeShapeType="1"/>
              </p:cNvSpPr>
              <p:nvPr/>
            </p:nvSpPr>
            <p:spPr bwMode="auto">
              <a:xfrm flipV="1">
                <a:off x="7005638" y="6057901"/>
                <a:ext cx="1588" cy="49213"/>
              </a:xfrm>
              <a:prstGeom prst="line">
                <a:avLst/>
              </a:prstGeom>
              <a:noFill/>
              <a:ln w="19050">
                <a:solidFill>
                  <a:srgbClr val="000000"/>
                </a:solidFill>
                <a:round/>
                <a:headEnd/>
                <a:tailEnd/>
              </a:ln>
            </p:spPr>
            <p:txBody>
              <a:bodyPr/>
              <a:lstStyle/>
              <a:p>
                <a:endParaRPr lang="en-US"/>
              </a:p>
            </p:txBody>
          </p:sp>
          <p:sp>
            <p:nvSpPr>
              <p:cNvPr id="551" name="Line 347"/>
              <p:cNvSpPr>
                <a:spLocks noChangeShapeType="1"/>
              </p:cNvSpPr>
              <p:nvPr/>
            </p:nvSpPr>
            <p:spPr bwMode="auto">
              <a:xfrm>
                <a:off x="7005638" y="522288"/>
                <a:ext cx="1588" cy="33338"/>
              </a:xfrm>
              <a:prstGeom prst="line">
                <a:avLst/>
              </a:prstGeom>
              <a:noFill/>
              <a:ln w="19050">
                <a:solidFill>
                  <a:srgbClr val="000000"/>
                </a:solidFill>
                <a:round/>
                <a:headEnd/>
                <a:tailEnd/>
              </a:ln>
            </p:spPr>
            <p:txBody>
              <a:bodyPr/>
              <a:lstStyle/>
              <a:p>
                <a:endParaRPr lang="en-US"/>
              </a:p>
            </p:txBody>
          </p:sp>
          <p:sp>
            <p:nvSpPr>
              <p:cNvPr id="552" name="Line 348"/>
              <p:cNvSpPr>
                <a:spLocks noChangeShapeType="1"/>
              </p:cNvSpPr>
              <p:nvPr/>
            </p:nvSpPr>
            <p:spPr bwMode="auto">
              <a:xfrm flipV="1">
                <a:off x="7070726" y="6057901"/>
                <a:ext cx="1588" cy="49213"/>
              </a:xfrm>
              <a:prstGeom prst="line">
                <a:avLst/>
              </a:prstGeom>
              <a:noFill/>
              <a:ln w="19050">
                <a:solidFill>
                  <a:srgbClr val="000000"/>
                </a:solidFill>
                <a:round/>
                <a:headEnd/>
                <a:tailEnd/>
              </a:ln>
            </p:spPr>
            <p:txBody>
              <a:bodyPr/>
              <a:lstStyle/>
              <a:p>
                <a:endParaRPr lang="en-US"/>
              </a:p>
            </p:txBody>
          </p:sp>
          <p:sp>
            <p:nvSpPr>
              <p:cNvPr id="553" name="Line 349"/>
              <p:cNvSpPr>
                <a:spLocks noChangeShapeType="1"/>
              </p:cNvSpPr>
              <p:nvPr/>
            </p:nvSpPr>
            <p:spPr bwMode="auto">
              <a:xfrm>
                <a:off x="7070726" y="522288"/>
                <a:ext cx="1588" cy="33338"/>
              </a:xfrm>
              <a:prstGeom prst="line">
                <a:avLst/>
              </a:prstGeom>
              <a:noFill/>
              <a:ln w="19050">
                <a:solidFill>
                  <a:srgbClr val="000000"/>
                </a:solidFill>
                <a:round/>
                <a:headEnd/>
                <a:tailEnd/>
              </a:ln>
            </p:spPr>
            <p:txBody>
              <a:bodyPr/>
              <a:lstStyle/>
              <a:p>
                <a:endParaRPr lang="en-US"/>
              </a:p>
            </p:txBody>
          </p:sp>
          <p:sp>
            <p:nvSpPr>
              <p:cNvPr id="554" name="Line 350"/>
              <p:cNvSpPr>
                <a:spLocks noChangeShapeType="1"/>
              </p:cNvSpPr>
              <p:nvPr/>
            </p:nvSpPr>
            <p:spPr bwMode="auto">
              <a:xfrm flipV="1">
                <a:off x="7135813" y="6057901"/>
                <a:ext cx="1588" cy="49213"/>
              </a:xfrm>
              <a:prstGeom prst="line">
                <a:avLst/>
              </a:prstGeom>
              <a:noFill/>
              <a:ln w="19050">
                <a:solidFill>
                  <a:srgbClr val="000000"/>
                </a:solidFill>
                <a:round/>
                <a:headEnd/>
                <a:tailEnd/>
              </a:ln>
            </p:spPr>
            <p:txBody>
              <a:bodyPr/>
              <a:lstStyle/>
              <a:p>
                <a:endParaRPr lang="en-US"/>
              </a:p>
            </p:txBody>
          </p:sp>
          <p:sp>
            <p:nvSpPr>
              <p:cNvPr id="555" name="Line 351"/>
              <p:cNvSpPr>
                <a:spLocks noChangeShapeType="1"/>
              </p:cNvSpPr>
              <p:nvPr/>
            </p:nvSpPr>
            <p:spPr bwMode="auto">
              <a:xfrm>
                <a:off x="7135813" y="522288"/>
                <a:ext cx="1588" cy="33338"/>
              </a:xfrm>
              <a:prstGeom prst="line">
                <a:avLst/>
              </a:prstGeom>
              <a:noFill/>
              <a:ln w="19050">
                <a:solidFill>
                  <a:srgbClr val="000000"/>
                </a:solidFill>
                <a:round/>
                <a:headEnd/>
                <a:tailEnd/>
              </a:ln>
            </p:spPr>
            <p:txBody>
              <a:bodyPr/>
              <a:lstStyle/>
              <a:p>
                <a:endParaRPr lang="en-US"/>
              </a:p>
            </p:txBody>
          </p:sp>
          <p:sp>
            <p:nvSpPr>
              <p:cNvPr id="556" name="Line 352"/>
              <p:cNvSpPr>
                <a:spLocks noChangeShapeType="1"/>
              </p:cNvSpPr>
              <p:nvPr/>
            </p:nvSpPr>
            <p:spPr bwMode="auto">
              <a:xfrm flipV="1">
                <a:off x="7135813" y="6024563"/>
                <a:ext cx="1588" cy="82550"/>
              </a:xfrm>
              <a:prstGeom prst="line">
                <a:avLst/>
              </a:prstGeom>
              <a:noFill/>
              <a:ln w="19050">
                <a:solidFill>
                  <a:srgbClr val="000000"/>
                </a:solidFill>
                <a:round/>
                <a:headEnd/>
                <a:tailEnd/>
              </a:ln>
            </p:spPr>
            <p:txBody>
              <a:bodyPr/>
              <a:lstStyle/>
              <a:p>
                <a:endParaRPr lang="en-US"/>
              </a:p>
            </p:txBody>
          </p:sp>
          <p:sp>
            <p:nvSpPr>
              <p:cNvPr id="557" name="Line 353"/>
              <p:cNvSpPr>
                <a:spLocks noChangeShapeType="1"/>
              </p:cNvSpPr>
              <p:nvPr/>
            </p:nvSpPr>
            <p:spPr bwMode="auto">
              <a:xfrm>
                <a:off x="7135813" y="522288"/>
                <a:ext cx="1588" cy="65088"/>
              </a:xfrm>
              <a:prstGeom prst="line">
                <a:avLst/>
              </a:prstGeom>
              <a:noFill/>
              <a:ln w="19050">
                <a:solidFill>
                  <a:srgbClr val="000000"/>
                </a:solidFill>
                <a:round/>
                <a:headEnd/>
                <a:tailEnd/>
              </a:ln>
            </p:spPr>
            <p:txBody>
              <a:bodyPr/>
              <a:lstStyle/>
              <a:p>
                <a:endParaRPr lang="en-US"/>
              </a:p>
            </p:txBody>
          </p:sp>
          <p:sp>
            <p:nvSpPr>
              <p:cNvPr id="558" name="Line 356"/>
              <p:cNvSpPr>
                <a:spLocks noChangeShapeType="1"/>
              </p:cNvSpPr>
              <p:nvPr/>
            </p:nvSpPr>
            <p:spPr bwMode="auto">
              <a:xfrm flipV="1">
                <a:off x="7577138" y="6057901"/>
                <a:ext cx="1588" cy="49213"/>
              </a:xfrm>
              <a:prstGeom prst="line">
                <a:avLst/>
              </a:prstGeom>
              <a:noFill/>
              <a:ln w="19050">
                <a:solidFill>
                  <a:srgbClr val="000000"/>
                </a:solidFill>
                <a:round/>
                <a:headEnd/>
                <a:tailEnd/>
              </a:ln>
            </p:spPr>
            <p:txBody>
              <a:bodyPr/>
              <a:lstStyle/>
              <a:p>
                <a:endParaRPr lang="en-US"/>
              </a:p>
            </p:txBody>
          </p:sp>
          <p:sp>
            <p:nvSpPr>
              <p:cNvPr id="559" name="Line 357"/>
              <p:cNvSpPr>
                <a:spLocks noChangeShapeType="1"/>
              </p:cNvSpPr>
              <p:nvPr/>
            </p:nvSpPr>
            <p:spPr bwMode="auto">
              <a:xfrm>
                <a:off x="7577138" y="522288"/>
                <a:ext cx="1588" cy="33338"/>
              </a:xfrm>
              <a:prstGeom prst="line">
                <a:avLst/>
              </a:prstGeom>
              <a:noFill/>
              <a:ln w="19050">
                <a:solidFill>
                  <a:srgbClr val="000000"/>
                </a:solidFill>
                <a:round/>
                <a:headEnd/>
                <a:tailEnd/>
              </a:ln>
            </p:spPr>
            <p:txBody>
              <a:bodyPr/>
              <a:lstStyle/>
              <a:p>
                <a:endParaRPr lang="en-US"/>
              </a:p>
            </p:txBody>
          </p:sp>
          <p:sp>
            <p:nvSpPr>
              <p:cNvPr id="560" name="Line 358"/>
              <p:cNvSpPr>
                <a:spLocks noChangeShapeType="1"/>
              </p:cNvSpPr>
              <p:nvPr/>
            </p:nvSpPr>
            <p:spPr bwMode="auto">
              <a:xfrm flipV="1">
                <a:off x="7837488" y="6057901"/>
                <a:ext cx="1588" cy="49213"/>
              </a:xfrm>
              <a:prstGeom prst="line">
                <a:avLst/>
              </a:prstGeom>
              <a:noFill/>
              <a:ln w="19050">
                <a:solidFill>
                  <a:srgbClr val="000000"/>
                </a:solidFill>
                <a:round/>
                <a:headEnd/>
                <a:tailEnd/>
              </a:ln>
            </p:spPr>
            <p:txBody>
              <a:bodyPr/>
              <a:lstStyle/>
              <a:p>
                <a:endParaRPr lang="en-US"/>
              </a:p>
            </p:txBody>
          </p:sp>
          <p:sp>
            <p:nvSpPr>
              <p:cNvPr id="561" name="Line 359"/>
              <p:cNvSpPr>
                <a:spLocks noChangeShapeType="1"/>
              </p:cNvSpPr>
              <p:nvPr/>
            </p:nvSpPr>
            <p:spPr bwMode="auto">
              <a:xfrm>
                <a:off x="7837488" y="522288"/>
                <a:ext cx="1588" cy="33338"/>
              </a:xfrm>
              <a:prstGeom prst="line">
                <a:avLst/>
              </a:prstGeom>
              <a:noFill/>
              <a:ln w="19050">
                <a:solidFill>
                  <a:srgbClr val="000000"/>
                </a:solidFill>
                <a:round/>
                <a:headEnd/>
                <a:tailEnd/>
              </a:ln>
            </p:spPr>
            <p:txBody>
              <a:bodyPr/>
              <a:lstStyle/>
              <a:p>
                <a:endParaRPr lang="en-US"/>
              </a:p>
            </p:txBody>
          </p:sp>
          <p:sp>
            <p:nvSpPr>
              <p:cNvPr id="562" name="Line 360"/>
              <p:cNvSpPr>
                <a:spLocks noChangeShapeType="1"/>
              </p:cNvSpPr>
              <p:nvPr/>
            </p:nvSpPr>
            <p:spPr bwMode="auto">
              <a:xfrm flipV="1">
                <a:off x="8016876" y="6057901"/>
                <a:ext cx="1588" cy="49213"/>
              </a:xfrm>
              <a:prstGeom prst="line">
                <a:avLst/>
              </a:prstGeom>
              <a:noFill/>
              <a:ln w="19050">
                <a:solidFill>
                  <a:srgbClr val="000000"/>
                </a:solidFill>
                <a:round/>
                <a:headEnd/>
                <a:tailEnd/>
              </a:ln>
            </p:spPr>
            <p:txBody>
              <a:bodyPr/>
              <a:lstStyle/>
              <a:p>
                <a:endParaRPr lang="en-US"/>
              </a:p>
            </p:txBody>
          </p:sp>
          <p:sp>
            <p:nvSpPr>
              <p:cNvPr id="563" name="Line 361"/>
              <p:cNvSpPr>
                <a:spLocks noChangeShapeType="1"/>
              </p:cNvSpPr>
              <p:nvPr/>
            </p:nvSpPr>
            <p:spPr bwMode="auto">
              <a:xfrm>
                <a:off x="8016876" y="522288"/>
                <a:ext cx="1588" cy="33338"/>
              </a:xfrm>
              <a:prstGeom prst="line">
                <a:avLst/>
              </a:prstGeom>
              <a:noFill/>
              <a:ln w="19050">
                <a:solidFill>
                  <a:srgbClr val="000000"/>
                </a:solidFill>
                <a:round/>
                <a:headEnd/>
                <a:tailEnd/>
              </a:ln>
            </p:spPr>
            <p:txBody>
              <a:bodyPr/>
              <a:lstStyle/>
              <a:p>
                <a:endParaRPr lang="en-US"/>
              </a:p>
            </p:txBody>
          </p:sp>
          <p:sp>
            <p:nvSpPr>
              <p:cNvPr id="564" name="Line 362"/>
              <p:cNvSpPr>
                <a:spLocks noChangeShapeType="1"/>
              </p:cNvSpPr>
              <p:nvPr/>
            </p:nvSpPr>
            <p:spPr bwMode="auto">
              <a:xfrm flipV="1">
                <a:off x="8148638" y="6057901"/>
                <a:ext cx="1588" cy="49213"/>
              </a:xfrm>
              <a:prstGeom prst="line">
                <a:avLst/>
              </a:prstGeom>
              <a:noFill/>
              <a:ln w="19050">
                <a:solidFill>
                  <a:srgbClr val="000000"/>
                </a:solidFill>
                <a:round/>
                <a:headEnd/>
                <a:tailEnd/>
              </a:ln>
            </p:spPr>
            <p:txBody>
              <a:bodyPr/>
              <a:lstStyle/>
              <a:p>
                <a:endParaRPr lang="en-US"/>
              </a:p>
            </p:txBody>
          </p:sp>
          <p:sp>
            <p:nvSpPr>
              <p:cNvPr id="565" name="Line 363"/>
              <p:cNvSpPr>
                <a:spLocks noChangeShapeType="1"/>
              </p:cNvSpPr>
              <p:nvPr/>
            </p:nvSpPr>
            <p:spPr bwMode="auto">
              <a:xfrm>
                <a:off x="8148638" y="522288"/>
                <a:ext cx="1588" cy="33338"/>
              </a:xfrm>
              <a:prstGeom prst="line">
                <a:avLst/>
              </a:prstGeom>
              <a:noFill/>
              <a:ln w="19050">
                <a:solidFill>
                  <a:srgbClr val="000000"/>
                </a:solidFill>
                <a:round/>
                <a:headEnd/>
                <a:tailEnd/>
              </a:ln>
            </p:spPr>
            <p:txBody>
              <a:bodyPr/>
              <a:lstStyle/>
              <a:p>
                <a:endParaRPr lang="en-US"/>
              </a:p>
            </p:txBody>
          </p:sp>
          <p:sp>
            <p:nvSpPr>
              <p:cNvPr id="566" name="Line 364"/>
              <p:cNvSpPr>
                <a:spLocks noChangeShapeType="1"/>
              </p:cNvSpPr>
              <p:nvPr/>
            </p:nvSpPr>
            <p:spPr bwMode="auto">
              <a:xfrm flipV="1">
                <a:off x="8262938" y="6057901"/>
                <a:ext cx="1588" cy="49213"/>
              </a:xfrm>
              <a:prstGeom prst="line">
                <a:avLst/>
              </a:prstGeom>
              <a:noFill/>
              <a:ln w="19050">
                <a:solidFill>
                  <a:srgbClr val="000000"/>
                </a:solidFill>
                <a:round/>
                <a:headEnd/>
                <a:tailEnd/>
              </a:ln>
            </p:spPr>
            <p:txBody>
              <a:bodyPr/>
              <a:lstStyle/>
              <a:p>
                <a:endParaRPr lang="en-US"/>
              </a:p>
            </p:txBody>
          </p:sp>
          <p:sp>
            <p:nvSpPr>
              <p:cNvPr id="567" name="Line 365"/>
              <p:cNvSpPr>
                <a:spLocks noChangeShapeType="1"/>
              </p:cNvSpPr>
              <p:nvPr/>
            </p:nvSpPr>
            <p:spPr bwMode="auto">
              <a:xfrm>
                <a:off x="8262938" y="522288"/>
                <a:ext cx="1588" cy="33338"/>
              </a:xfrm>
              <a:prstGeom prst="line">
                <a:avLst/>
              </a:prstGeom>
              <a:noFill/>
              <a:ln w="19050">
                <a:solidFill>
                  <a:srgbClr val="000000"/>
                </a:solidFill>
                <a:round/>
                <a:headEnd/>
                <a:tailEnd/>
              </a:ln>
            </p:spPr>
            <p:txBody>
              <a:bodyPr/>
              <a:lstStyle/>
              <a:p>
                <a:endParaRPr lang="en-US"/>
              </a:p>
            </p:txBody>
          </p:sp>
          <p:sp>
            <p:nvSpPr>
              <p:cNvPr id="568" name="Line 366"/>
              <p:cNvSpPr>
                <a:spLocks noChangeShapeType="1"/>
              </p:cNvSpPr>
              <p:nvPr/>
            </p:nvSpPr>
            <p:spPr bwMode="auto">
              <a:xfrm>
                <a:off x="1192213" y="6107113"/>
                <a:ext cx="31750" cy="1588"/>
              </a:xfrm>
              <a:prstGeom prst="line">
                <a:avLst/>
              </a:prstGeom>
              <a:noFill/>
              <a:ln w="19050">
                <a:solidFill>
                  <a:srgbClr val="000000"/>
                </a:solidFill>
                <a:round/>
                <a:headEnd/>
                <a:tailEnd/>
              </a:ln>
            </p:spPr>
            <p:txBody>
              <a:bodyPr/>
              <a:lstStyle/>
              <a:p>
                <a:endParaRPr lang="en-US"/>
              </a:p>
            </p:txBody>
          </p:sp>
          <p:sp>
            <p:nvSpPr>
              <p:cNvPr id="569" name="Line 367"/>
              <p:cNvSpPr>
                <a:spLocks noChangeShapeType="1"/>
              </p:cNvSpPr>
              <p:nvPr/>
            </p:nvSpPr>
            <p:spPr bwMode="auto">
              <a:xfrm flipH="1">
                <a:off x="8229601" y="6107113"/>
                <a:ext cx="49213" cy="1588"/>
              </a:xfrm>
              <a:prstGeom prst="line">
                <a:avLst/>
              </a:prstGeom>
              <a:noFill/>
              <a:ln w="19050">
                <a:solidFill>
                  <a:srgbClr val="000000"/>
                </a:solidFill>
                <a:round/>
                <a:headEnd/>
                <a:tailEnd/>
              </a:ln>
            </p:spPr>
            <p:txBody>
              <a:bodyPr/>
              <a:lstStyle/>
              <a:p>
                <a:endParaRPr lang="en-US"/>
              </a:p>
            </p:txBody>
          </p:sp>
          <p:sp>
            <p:nvSpPr>
              <p:cNvPr id="570" name="Line 368"/>
              <p:cNvSpPr>
                <a:spLocks noChangeShapeType="1"/>
              </p:cNvSpPr>
              <p:nvPr/>
            </p:nvSpPr>
            <p:spPr bwMode="auto">
              <a:xfrm>
                <a:off x="1192213" y="6107113"/>
                <a:ext cx="65088" cy="1588"/>
              </a:xfrm>
              <a:prstGeom prst="line">
                <a:avLst/>
              </a:prstGeom>
              <a:noFill/>
              <a:ln w="19050">
                <a:solidFill>
                  <a:srgbClr val="000000"/>
                </a:solidFill>
                <a:round/>
                <a:headEnd/>
                <a:tailEnd/>
              </a:ln>
            </p:spPr>
            <p:txBody>
              <a:bodyPr/>
              <a:lstStyle/>
              <a:p>
                <a:endParaRPr lang="en-US"/>
              </a:p>
            </p:txBody>
          </p:sp>
          <p:sp>
            <p:nvSpPr>
              <p:cNvPr id="571" name="Line 369"/>
              <p:cNvSpPr>
                <a:spLocks noChangeShapeType="1"/>
              </p:cNvSpPr>
              <p:nvPr/>
            </p:nvSpPr>
            <p:spPr bwMode="auto">
              <a:xfrm flipH="1">
                <a:off x="8196263" y="6107113"/>
                <a:ext cx="82550" cy="1588"/>
              </a:xfrm>
              <a:prstGeom prst="line">
                <a:avLst/>
              </a:prstGeom>
              <a:noFill/>
              <a:ln w="19050">
                <a:solidFill>
                  <a:srgbClr val="000000"/>
                </a:solidFill>
                <a:round/>
                <a:headEnd/>
                <a:tailEnd/>
              </a:ln>
            </p:spPr>
            <p:txBody>
              <a:bodyPr/>
              <a:lstStyle/>
              <a:p>
                <a:endParaRPr lang="en-US"/>
              </a:p>
            </p:txBody>
          </p:sp>
          <p:sp>
            <p:nvSpPr>
              <p:cNvPr id="572" name="Line 372"/>
              <p:cNvSpPr>
                <a:spLocks noChangeShapeType="1"/>
              </p:cNvSpPr>
              <p:nvPr/>
            </p:nvSpPr>
            <p:spPr bwMode="auto">
              <a:xfrm>
                <a:off x="1192213" y="5764213"/>
                <a:ext cx="31750" cy="1588"/>
              </a:xfrm>
              <a:prstGeom prst="line">
                <a:avLst/>
              </a:prstGeom>
              <a:noFill/>
              <a:ln w="19050">
                <a:solidFill>
                  <a:srgbClr val="000000"/>
                </a:solidFill>
                <a:round/>
                <a:headEnd/>
                <a:tailEnd/>
              </a:ln>
            </p:spPr>
            <p:txBody>
              <a:bodyPr/>
              <a:lstStyle/>
              <a:p>
                <a:endParaRPr lang="en-US"/>
              </a:p>
            </p:txBody>
          </p:sp>
          <p:sp>
            <p:nvSpPr>
              <p:cNvPr id="573" name="Line 373"/>
              <p:cNvSpPr>
                <a:spLocks noChangeShapeType="1"/>
              </p:cNvSpPr>
              <p:nvPr/>
            </p:nvSpPr>
            <p:spPr bwMode="auto">
              <a:xfrm flipH="1">
                <a:off x="8229601" y="5764213"/>
                <a:ext cx="49213" cy="1588"/>
              </a:xfrm>
              <a:prstGeom prst="line">
                <a:avLst/>
              </a:prstGeom>
              <a:noFill/>
              <a:ln w="19050">
                <a:solidFill>
                  <a:srgbClr val="000000"/>
                </a:solidFill>
                <a:round/>
                <a:headEnd/>
                <a:tailEnd/>
              </a:ln>
            </p:spPr>
            <p:txBody>
              <a:bodyPr/>
              <a:lstStyle/>
              <a:p>
                <a:endParaRPr lang="en-US"/>
              </a:p>
            </p:txBody>
          </p:sp>
          <p:sp>
            <p:nvSpPr>
              <p:cNvPr id="574" name="Line 374"/>
              <p:cNvSpPr>
                <a:spLocks noChangeShapeType="1"/>
              </p:cNvSpPr>
              <p:nvPr/>
            </p:nvSpPr>
            <p:spPr bwMode="auto">
              <a:xfrm>
                <a:off x="1192213" y="5567363"/>
                <a:ext cx="31750" cy="1588"/>
              </a:xfrm>
              <a:prstGeom prst="line">
                <a:avLst/>
              </a:prstGeom>
              <a:noFill/>
              <a:ln w="19050">
                <a:solidFill>
                  <a:srgbClr val="000000"/>
                </a:solidFill>
                <a:round/>
                <a:headEnd/>
                <a:tailEnd/>
              </a:ln>
            </p:spPr>
            <p:txBody>
              <a:bodyPr/>
              <a:lstStyle/>
              <a:p>
                <a:endParaRPr lang="en-US"/>
              </a:p>
            </p:txBody>
          </p:sp>
          <p:sp>
            <p:nvSpPr>
              <p:cNvPr id="575" name="Line 375"/>
              <p:cNvSpPr>
                <a:spLocks noChangeShapeType="1"/>
              </p:cNvSpPr>
              <p:nvPr/>
            </p:nvSpPr>
            <p:spPr bwMode="auto">
              <a:xfrm flipH="1">
                <a:off x="8229601" y="5567363"/>
                <a:ext cx="49213" cy="1588"/>
              </a:xfrm>
              <a:prstGeom prst="line">
                <a:avLst/>
              </a:prstGeom>
              <a:noFill/>
              <a:ln w="19050">
                <a:solidFill>
                  <a:srgbClr val="000000"/>
                </a:solidFill>
                <a:round/>
                <a:headEnd/>
                <a:tailEnd/>
              </a:ln>
            </p:spPr>
            <p:txBody>
              <a:bodyPr/>
              <a:lstStyle/>
              <a:p>
                <a:endParaRPr lang="en-US"/>
              </a:p>
            </p:txBody>
          </p:sp>
          <p:sp>
            <p:nvSpPr>
              <p:cNvPr id="576" name="Line 376"/>
              <p:cNvSpPr>
                <a:spLocks noChangeShapeType="1"/>
              </p:cNvSpPr>
              <p:nvPr/>
            </p:nvSpPr>
            <p:spPr bwMode="auto">
              <a:xfrm>
                <a:off x="1192213" y="5421313"/>
                <a:ext cx="31750" cy="1588"/>
              </a:xfrm>
              <a:prstGeom prst="line">
                <a:avLst/>
              </a:prstGeom>
              <a:noFill/>
              <a:ln w="19050">
                <a:solidFill>
                  <a:srgbClr val="000000"/>
                </a:solidFill>
                <a:round/>
                <a:headEnd/>
                <a:tailEnd/>
              </a:ln>
            </p:spPr>
            <p:txBody>
              <a:bodyPr/>
              <a:lstStyle/>
              <a:p>
                <a:endParaRPr lang="en-US"/>
              </a:p>
            </p:txBody>
          </p:sp>
          <p:sp>
            <p:nvSpPr>
              <p:cNvPr id="577" name="Line 377"/>
              <p:cNvSpPr>
                <a:spLocks noChangeShapeType="1"/>
              </p:cNvSpPr>
              <p:nvPr/>
            </p:nvSpPr>
            <p:spPr bwMode="auto">
              <a:xfrm flipH="1">
                <a:off x="8229601" y="5421313"/>
                <a:ext cx="49213" cy="1588"/>
              </a:xfrm>
              <a:prstGeom prst="line">
                <a:avLst/>
              </a:prstGeom>
              <a:noFill/>
              <a:ln w="19050">
                <a:solidFill>
                  <a:srgbClr val="000000"/>
                </a:solidFill>
                <a:round/>
                <a:headEnd/>
                <a:tailEnd/>
              </a:ln>
            </p:spPr>
            <p:txBody>
              <a:bodyPr/>
              <a:lstStyle/>
              <a:p>
                <a:endParaRPr lang="en-US"/>
              </a:p>
            </p:txBody>
          </p:sp>
          <p:sp>
            <p:nvSpPr>
              <p:cNvPr id="578" name="Line 378"/>
              <p:cNvSpPr>
                <a:spLocks noChangeShapeType="1"/>
              </p:cNvSpPr>
              <p:nvPr/>
            </p:nvSpPr>
            <p:spPr bwMode="auto">
              <a:xfrm>
                <a:off x="1192213" y="5322888"/>
                <a:ext cx="31750" cy="1588"/>
              </a:xfrm>
              <a:prstGeom prst="line">
                <a:avLst/>
              </a:prstGeom>
              <a:noFill/>
              <a:ln w="19050">
                <a:solidFill>
                  <a:srgbClr val="000000"/>
                </a:solidFill>
                <a:round/>
                <a:headEnd/>
                <a:tailEnd/>
              </a:ln>
            </p:spPr>
            <p:txBody>
              <a:bodyPr/>
              <a:lstStyle/>
              <a:p>
                <a:endParaRPr lang="en-US"/>
              </a:p>
            </p:txBody>
          </p:sp>
          <p:sp>
            <p:nvSpPr>
              <p:cNvPr id="579" name="Line 379"/>
              <p:cNvSpPr>
                <a:spLocks noChangeShapeType="1"/>
              </p:cNvSpPr>
              <p:nvPr/>
            </p:nvSpPr>
            <p:spPr bwMode="auto">
              <a:xfrm flipH="1">
                <a:off x="8229601" y="5322888"/>
                <a:ext cx="49213" cy="1588"/>
              </a:xfrm>
              <a:prstGeom prst="line">
                <a:avLst/>
              </a:prstGeom>
              <a:noFill/>
              <a:ln w="19050">
                <a:solidFill>
                  <a:srgbClr val="000000"/>
                </a:solidFill>
                <a:round/>
                <a:headEnd/>
                <a:tailEnd/>
              </a:ln>
            </p:spPr>
            <p:txBody>
              <a:bodyPr/>
              <a:lstStyle/>
              <a:p>
                <a:endParaRPr lang="en-US"/>
              </a:p>
            </p:txBody>
          </p:sp>
          <p:sp>
            <p:nvSpPr>
              <p:cNvPr id="580" name="Line 380"/>
              <p:cNvSpPr>
                <a:spLocks noChangeShapeType="1"/>
              </p:cNvSpPr>
              <p:nvPr/>
            </p:nvSpPr>
            <p:spPr bwMode="auto">
              <a:xfrm>
                <a:off x="1192213" y="5224463"/>
                <a:ext cx="31750" cy="1588"/>
              </a:xfrm>
              <a:prstGeom prst="line">
                <a:avLst/>
              </a:prstGeom>
              <a:noFill/>
              <a:ln w="19050">
                <a:solidFill>
                  <a:srgbClr val="000000"/>
                </a:solidFill>
                <a:round/>
                <a:headEnd/>
                <a:tailEnd/>
              </a:ln>
            </p:spPr>
            <p:txBody>
              <a:bodyPr/>
              <a:lstStyle/>
              <a:p>
                <a:endParaRPr lang="en-US"/>
              </a:p>
            </p:txBody>
          </p:sp>
          <p:sp>
            <p:nvSpPr>
              <p:cNvPr id="581" name="Line 381"/>
              <p:cNvSpPr>
                <a:spLocks noChangeShapeType="1"/>
              </p:cNvSpPr>
              <p:nvPr/>
            </p:nvSpPr>
            <p:spPr bwMode="auto">
              <a:xfrm flipH="1">
                <a:off x="8229601" y="5224463"/>
                <a:ext cx="49213" cy="1588"/>
              </a:xfrm>
              <a:prstGeom prst="line">
                <a:avLst/>
              </a:prstGeom>
              <a:noFill/>
              <a:ln w="19050">
                <a:solidFill>
                  <a:srgbClr val="000000"/>
                </a:solidFill>
                <a:round/>
                <a:headEnd/>
                <a:tailEnd/>
              </a:ln>
            </p:spPr>
            <p:txBody>
              <a:bodyPr/>
              <a:lstStyle/>
              <a:p>
                <a:endParaRPr lang="en-US"/>
              </a:p>
            </p:txBody>
          </p:sp>
          <p:sp>
            <p:nvSpPr>
              <p:cNvPr id="582" name="Line 382"/>
              <p:cNvSpPr>
                <a:spLocks noChangeShapeType="1"/>
              </p:cNvSpPr>
              <p:nvPr/>
            </p:nvSpPr>
            <p:spPr bwMode="auto">
              <a:xfrm>
                <a:off x="1192213" y="5159376"/>
                <a:ext cx="31750" cy="1588"/>
              </a:xfrm>
              <a:prstGeom prst="line">
                <a:avLst/>
              </a:prstGeom>
              <a:noFill/>
              <a:ln w="19050">
                <a:solidFill>
                  <a:srgbClr val="000000"/>
                </a:solidFill>
                <a:round/>
                <a:headEnd/>
                <a:tailEnd/>
              </a:ln>
            </p:spPr>
            <p:txBody>
              <a:bodyPr/>
              <a:lstStyle/>
              <a:p>
                <a:endParaRPr lang="en-US"/>
              </a:p>
            </p:txBody>
          </p:sp>
          <p:sp>
            <p:nvSpPr>
              <p:cNvPr id="583" name="Line 383"/>
              <p:cNvSpPr>
                <a:spLocks noChangeShapeType="1"/>
              </p:cNvSpPr>
              <p:nvPr/>
            </p:nvSpPr>
            <p:spPr bwMode="auto">
              <a:xfrm flipH="1">
                <a:off x="8229601" y="5159376"/>
                <a:ext cx="49213" cy="1588"/>
              </a:xfrm>
              <a:prstGeom prst="line">
                <a:avLst/>
              </a:prstGeom>
              <a:noFill/>
              <a:ln w="19050">
                <a:solidFill>
                  <a:srgbClr val="000000"/>
                </a:solidFill>
                <a:round/>
                <a:headEnd/>
                <a:tailEnd/>
              </a:ln>
            </p:spPr>
            <p:txBody>
              <a:bodyPr/>
              <a:lstStyle/>
              <a:p>
                <a:endParaRPr lang="en-US"/>
              </a:p>
            </p:txBody>
          </p:sp>
          <p:sp>
            <p:nvSpPr>
              <p:cNvPr id="584" name="Line 384"/>
              <p:cNvSpPr>
                <a:spLocks noChangeShapeType="1"/>
              </p:cNvSpPr>
              <p:nvPr/>
            </p:nvSpPr>
            <p:spPr bwMode="auto">
              <a:xfrm>
                <a:off x="1192213" y="5094288"/>
                <a:ext cx="31750" cy="1588"/>
              </a:xfrm>
              <a:prstGeom prst="line">
                <a:avLst/>
              </a:prstGeom>
              <a:noFill/>
              <a:ln w="19050">
                <a:solidFill>
                  <a:srgbClr val="000000"/>
                </a:solidFill>
                <a:round/>
                <a:headEnd/>
                <a:tailEnd/>
              </a:ln>
            </p:spPr>
            <p:txBody>
              <a:bodyPr/>
              <a:lstStyle/>
              <a:p>
                <a:endParaRPr lang="en-US"/>
              </a:p>
            </p:txBody>
          </p:sp>
          <p:sp>
            <p:nvSpPr>
              <p:cNvPr id="585" name="Line 385"/>
              <p:cNvSpPr>
                <a:spLocks noChangeShapeType="1"/>
              </p:cNvSpPr>
              <p:nvPr/>
            </p:nvSpPr>
            <p:spPr bwMode="auto">
              <a:xfrm flipH="1">
                <a:off x="8229601" y="5094288"/>
                <a:ext cx="49213" cy="1588"/>
              </a:xfrm>
              <a:prstGeom prst="line">
                <a:avLst/>
              </a:prstGeom>
              <a:noFill/>
              <a:ln w="19050">
                <a:solidFill>
                  <a:srgbClr val="000000"/>
                </a:solidFill>
                <a:round/>
                <a:headEnd/>
                <a:tailEnd/>
              </a:ln>
            </p:spPr>
            <p:txBody>
              <a:bodyPr/>
              <a:lstStyle/>
              <a:p>
                <a:endParaRPr lang="en-US"/>
              </a:p>
            </p:txBody>
          </p:sp>
          <p:sp>
            <p:nvSpPr>
              <p:cNvPr id="586" name="Line 386"/>
              <p:cNvSpPr>
                <a:spLocks noChangeShapeType="1"/>
              </p:cNvSpPr>
              <p:nvPr/>
            </p:nvSpPr>
            <p:spPr bwMode="auto">
              <a:xfrm>
                <a:off x="1192213" y="5029201"/>
                <a:ext cx="31750" cy="1588"/>
              </a:xfrm>
              <a:prstGeom prst="line">
                <a:avLst/>
              </a:prstGeom>
              <a:noFill/>
              <a:ln w="19050">
                <a:solidFill>
                  <a:srgbClr val="000000"/>
                </a:solidFill>
                <a:round/>
                <a:headEnd/>
                <a:tailEnd/>
              </a:ln>
            </p:spPr>
            <p:txBody>
              <a:bodyPr/>
              <a:lstStyle/>
              <a:p>
                <a:endParaRPr lang="en-US"/>
              </a:p>
            </p:txBody>
          </p:sp>
          <p:sp>
            <p:nvSpPr>
              <p:cNvPr id="587" name="Line 387"/>
              <p:cNvSpPr>
                <a:spLocks noChangeShapeType="1"/>
              </p:cNvSpPr>
              <p:nvPr/>
            </p:nvSpPr>
            <p:spPr bwMode="auto">
              <a:xfrm flipH="1">
                <a:off x="8229601" y="5029201"/>
                <a:ext cx="49213" cy="1588"/>
              </a:xfrm>
              <a:prstGeom prst="line">
                <a:avLst/>
              </a:prstGeom>
              <a:noFill/>
              <a:ln w="19050">
                <a:solidFill>
                  <a:srgbClr val="000000"/>
                </a:solidFill>
                <a:round/>
                <a:headEnd/>
                <a:tailEnd/>
              </a:ln>
            </p:spPr>
            <p:txBody>
              <a:bodyPr/>
              <a:lstStyle/>
              <a:p>
                <a:endParaRPr lang="en-US"/>
              </a:p>
            </p:txBody>
          </p:sp>
          <p:sp>
            <p:nvSpPr>
              <p:cNvPr id="588" name="Line 388"/>
              <p:cNvSpPr>
                <a:spLocks noChangeShapeType="1"/>
              </p:cNvSpPr>
              <p:nvPr/>
            </p:nvSpPr>
            <p:spPr bwMode="auto">
              <a:xfrm>
                <a:off x="1192213" y="4979988"/>
                <a:ext cx="31750" cy="1588"/>
              </a:xfrm>
              <a:prstGeom prst="line">
                <a:avLst/>
              </a:prstGeom>
              <a:noFill/>
              <a:ln w="19050">
                <a:solidFill>
                  <a:srgbClr val="000000"/>
                </a:solidFill>
                <a:round/>
                <a:headEnd/>
                <a:tailEnd/>
              </a:ln>
            </p:spPr>
            <p:txBody>
              <a:bodyPr/>
              <a:lstStyle/>
              <a:p>
                <a:endParaRPr lang="en-US"/>
              </a:p>
            </p:txBody>
          </p:sp>
          <p:sp>
            <p:nvSpPr>
              <p:cNvPr id="589" name="Line 389"/>
              <p:cNvSpPr>
                <a:spLocks noChangeShapeType="1"/>
              </p:cNvSpPr>
              <p:nvPr/>
            </p:nvSpPr>
            <p:spPr bwMode="auto">
              <a:xfrm flipH="1">
                <a:off x="8229601" y="4979988"/>
                <a:ext cx="49213" cy="1588"/>
              </a:xfrm>
              <a:prstGeom prst="line">
                <a:avLst/>
              </a:prstGeom>
              <a:noFill/>
              <a:ln w="19050">
                <a:solidFill>
                  <a:srgbClr val="000000"/>
                </a:solidFill>
                <a:round/>
                <a:headEnd/>
                <a:tailEnd/>
              </a:ln>
            </p:spPr>
            <p:txBody>
              <a:bodyPr/>
              <a:lstStyle/>
              <a:p>
                <a:endParaRPr lang="en-US"/>
              </a:p>
            </p:txBody>
          </p:sp>
          <p:sp>
            <p:nvSpPr>
              <p:cNvPr id="590" name="Line 390"/>
              <p:cNvSpPr>
                <a:spLocks noChangeShapeType="1"/>
              </p:cNvSpPr>
              <p:nvPr/>
            </p:nvSpPr>
            <p:spPr bwMode="auto">
              <a:xfrm>
                <a:off x="1192213" y="4979988"/>
                <a:ext cx="65088" cy="1588"/>
              </a:xfrm>
              <a:prstGeom prst="line">
                <a:avLst/>
              </a:prstGeom>
              <a:noFill/>
              <a:ln w="19050">
                <a:solidFill>
                  <a:srgbClr val="000000"/>
                </a:solidFill>
                <a:round/>
                <a:headEnd/>
                <a:tailEnd/>
              </a:ln>
            </p:spPr>
            <p:txBody>
              <a:bodyPr/>
              <a:lstStyle/>
              <a:p>
                <a:endParaRPr lang="en-US"/>
              </a:p>
            </p:txBody>
          </p:sp>
          <p:sp>
            <p:nvSpPr>
              <p:cNvPr id="591" name="Line 391"/>
              <p:cNvSpPr>
                <a:spLocks noChangeShapeType="1"/>
              </p:cNvSpPr>
              <p:nvPr/>
            </p:nvSpPr>
            <p:spPr bwMode="auto">
              <a:xfrm flipH="1">
                <a:off x="8196263" y="4979988"/>
                <a:ext cx="82550" cy="1588"/>
              </a:xfrm>
              <a:prstGeom prst="line">
                <a:avLst/>
              </a:prstGeom>
              <a:noFill/>
              <a:ln w="19050">
                <a:solidFill>
                  <a:srgbClr val="000000"/>
                </a:solidFill>
                <a:round/>
                <a:headEnd/>
                <a:tailEnd/>
              </a:ln>
            </p:spPr>
            <p:txBody>
              <a:bodyPr/>
              <a:lstStyle/>
              <a:p>
                <a:endParaRPr lang="en-US"/>
              </a:p>
            </p:txBody>
          </p:sp>
          <p:sp>
            <p:nvSpPr>
              <p:cNvPr id="592" name="Line 394"/>
              <p:cNvSpPr>
                <a:spLocks noChangeShapeType="1"/>
              </p:cNvSpPr>
              <p:nvPr/>
            </p:nvSpPr>
            <p:spPr bwMode="auto">
              <a:xfrm>
                <a:off x="1192213" y="4652963"/>
                <a:ext cx="31750" cy="1588"/>
              </a:xfrm>
              <a:prstGeom prst="line">
                <a:avLst/>
              </a:prstGeom>
              <a:noFill/>
              <a:ln w="19050">
                <a:solidFill>
                  <a:srgbClr val="000000"/>
                </a:solidFill>
                <a:round/>
                <a:headEnd/>
                <a:tailEnd/>
              </a:ln>
            </p:spPr>
            <p:txBody>
              <a:bodyPr/>
              <a:lstStyle/>
              <a:p>
                <a:endParaRPr lang="en-US"/>
              </a:p>
            </p:txBody>
          </p:sp>
          <p:sp>
            <p:nvSpPr>
              <p:cNvPr id="593" name="Line 395"/>
              <p:cNvSpPr>
                <a:spLocks noChangeShapeType="1"/>
              </p:cNvSpPr>
              <p:nvPr/>
            </p:nvSpPr>
            <p:spPr bwMode="auto">
              <a:xfrm flipH="1">
                <a:off x="8229601" y="4652963"/>
                <a:ext cx="49213" cy="1588"/>
              </a:xfrm>
              <a:prstGeom prst="line">
                <a:avLst/>
              </a:prstGeom>
              <a:noFill/>
              <a:ln w="19050">
                <a:solidFill>
                  <a:srgbClr val="000000"/>
                </a:solidFill>
                <a:round/>
                <a:headEnd/>
                <a:tailEnd/>
              </a:ln>
            </p:spPr>
            <p:txBody>
              <a:bodyPr/>
              <a:lstStyle/>
              <a:p>
                <a:endParaRPr lang="en-US"/>
              </a:p>
            </p:txBody>
          </p:sp>
          <p:sp>
            <p:nvSpPr>
              <p:cNvPr id="594" name="Line 396"/>
              <p:cNvSpPr>
                <a:spLocks noChangeShapeType="1"/>
              </p:cNvSpPr>
              <p:nvPr/>
            </p:nvSpPr>
            <p:spPr bwMode="auto">
              <a:xfrm>
                <a:off x="1192213" y="4441826"/>
                <a:ext cx="31750" cy="1588"/>
              </a:xfrm>
              <a:prstGeom prst="line">
                <a:avLst/>
              </a:prstGeom>
              <a:noFill/>
              <a:ln w="19050">
                <a:solidFill>
                  <a:srgbClr val="000000"/>
                </a:solidFill>
                <a:round/>
                <a:headEnd/>
                <a:tailEnd/>
              </a:ln>
            </p:spPr>
            <p:txBody>
              <a:bodyPr/>
              <a:lstStyle/>
              <a:p>
                <a:endParaRPr lang="en-US"/>
              </a:p>
            </p:txBody>
          </p:sp>
          <p:sp>
            <p:nvSpPr>
              <p:cNvPr id="595" name="Line 397"/>
              <p:cNvSpPr>
                <a:spLocks noChangeShapeType="1"/>
              </p:cNvSpPr>
              <p:nvPr/>
            </p:nvSpPr>
            <p:spPr bwMode="auto">
              <a:xfrm flipH="1">
                <a:off x="8229601" y="4441826"/>
                <a:ext cx="49213" cy="1588"/>
              </a:xfrm>
              <a:prstGeom prst="line">
                <a:avLst/>
              </a:prstGeom>
              <a:noFill/>
              <a:ln w="19050">
                <a:solidFill>
                  <a:srgbClr val="000000"/>
                </a:solidFill>
                <a:round/>
                <a:headEnd/>
                <a:tailEnd/>
              </a:ln>
            </p:spPr>
            <p:txBody>
              <a:bodyPr/>
              <a:lstStyle/>
              <a:p>
                <a:endParaRPr lang="en-US"/>
              </a:p>
            </p:txBody>
          </p:sp>
          <p:sp>
            <p:nvSpPr>
              <p:cNvPr id="596" name="Line 398"/>
              <p:cNvSpPr>
                <a:spLocks noChangeShapeType="1"/>
              </p:cNvSpPr>
              <p:nvPr/>
            </p:nvSpPr>
            <p:spPr bwMode="auto">
              <a:xfrm>
                <a:off x="1192213" y="4310063"/>
                <a:ext cx="31750" cy="1588"/>
              </a:xfrm>
              <a:prstGeom prst="line">
                <a:avLst/>
              </a:prstGeom>
              <a:noFill/>
              <a:ln w="19050">
                <a:solidFill>
                  <a:srgbClr val="000000"/>
                </a:solidFill>
                <a:round/>
                <a:headEnd/>
                <a:tailEnd/>
              </a:ln>
            </p:spPr>
            <p:txBody>
              <a:bodyPr/>
              <a:lstStyle/>
              <a:p>
                <a:endParaRPr lang="en-US"/>
              </a:p>
            </p:txBody>
          </p:sp>
          <p:sp>
            <p:nvSpPr>
              <p:cNvPr id="597" name="Line 399"/>
              <p:cNvSpPr>
                <a:spLocks noChangeShapeType="1"/>
              </p:cNvSpPr>
              <p:nvPr/>
            </p:nvSpPr>
            <p:spPr bwMode="auto">
              <a:xfrm flipH="1">
                <a:off x="8229601" y="4310063"/>
                <a:ext cx="49213" cy="1588"/>
              </a:xfrm>
              <a:prstGeom prst="line">
                <a:avLst/>
              </a:prstGeom>
              <a:noFill/>
              <a:ln w="19050">
                <a:solidFill>
                  <a:srgbClr val="000000"/>
                </a:solidFill>
                <a:round/>
                <a:headEnd/>
                <a:tailEnd/>
              </a:ln>
            </p:spPr>
            <p:txBody>
              <a:bodyPr/>
              <a:lstStyle/>
              <a:p>
                <a:endParaRPr lang="en-US"/>
              </a:p>
            </p:txBody>
          </p:sp>
          <p:sp>
            <p:nvSpPr>
              <p:cNvPr id="598" name="Line 400"/>
              <p:cNvSpPr>
                <a:spLocks noChangeShapeType="1"/>
              </p:cNvSpPr>
              <p:nvPr/>
            </p:nvSpPr>
            <p:spPr bwMode="auto">
              <a:xfrm>
                <a:off x="1192213" y="4195763"/>
                <a:ext cx="31750" cy="1588"/>
              </a:xfrm>
              <a:prstGeom prst="line">
                <a:avLst/>
              </a:prstGeom>
              <a:noFill/>
              <a:ln w="19050">
                <a:solidFill>
                  <a:srgbClr val="000000"/>
                </a:solidFill>
                <a:round/>
                <a:headEnd/>
                <a:tailEnd/>
              </a:ln>
            </p:spPr>
            <p:txBody>
              <a:bodyPr/>
              <a:lstStyle/>
              <a:p>
                <a:endParaRPr lang="en-US"/>
              </a:p>
            </p:txBody>
          </p:sp>
          <p:sp>
            <p:nvSpPr>
              <p:cNvPr id="599" name="Line 401"/>
              <p:cNvSpPr>
                <a:spLocks noChangeShapeType="1"/>
              </p:cNvSpPr>
              <p:nvPr/>
            </p:nvSpPr>
            <p:spPr bwMode="auto">
              <a:xfrm flipH="1">
                <a:off x="8229601" y="4195763"/>
                <a:ext cx="49213" cy="1588"/>
              </a:xfrm>
              <a:prstGeom prst="line">
                <a:avLst/>
              </a:prstGeom>
              <a:noFill/>
              <a:ln w="19050">
                <a:solidFill>
                  <a:srgbClr val="000000"/>
                </a:solidFill>
                <a:round/>
                <a:headEnd/>
                <a:tailEnd/>
              </a:ln>
            </p:spPr>
            <p:txBody>
              <a:bodyPr/>
              <a:lstStyle/>
              <a:p>
                <a:endParaRPr lang="en-US"/>
              </a:p>
            </p:txBody>
          </p:sp>
          <p:sp>
            <p:nvSpPr>
              <p:cNvPr id="600" name="Line 402"/>
              <p:cNvSpPr>
                <a:spLocks noChangeShapeType="1"/>
              </p:cNvSpPr>
              <p:nvPr/>
            </p:nvSpPr>
            <p:spPr bwMode="auto">
              <a:xfrm>
                <a:off x="1192213" y="4114801"/>
                <a:ext cx="31750" cy="1588"/>
              </a:xfrm>
              <a:prstGeom prst="line">
                <a:avLst/>
              </a:prstGeom>
              <a:noFill/>
              <a:ln w="19050">
                <a:solidFill>
                  <a:srgbClr val="000000"/>
                </a:solidFill>
                <a:round/>
                <a:headEnd/>
                <a:tailEnd/>
              </a:ln>
            </p:spPr>
            <p:txBody>
              <a:bodyPr/>
              <a:lstStyle/>
              <a:p>
                <a:endParaRPr lang="en-US"/>
              </a:p>
            </p:txBody>
          </p:sp>
          <p:sp>
            <p:nvSpPr>
              <p:cNvPr id="601" name="Line 403"/>
              <p:cNvSpPr>
                <a:spLocks noChangeShapeType="1"/>
              </p:cNvSpPr>
              <p:nvPr/>
            </p:nvSpPr>
            <p:spPr bwMode="auto">
              <a:xfrm flipH="1">
                <a:off x="8229601" y="4114801"/>
                <a:ext cx="49213" cy="1588"/>
              </a:xfrm>
              <a:prstGeom prst="line">
                <a:avLst/>
              </a:prstGeom>
              <a:noFill/>
              <a:ln w="19050">
                <a:solidFill>
                  <a:srgbClr val="000000"/>
                </a:solidFill>
                <a:round/>
                <a:headEnd/>
                <a:tailEnd/>
              </a:ln>
            </p:spPr>
            <p:txBody>
              <a:bodyPr/>
              <a:lstStyle/>
              <a:p>
                <a:endParaRPr lang="en-US"/>
              </a:p>
            </p:txBody>
          </p:sp>
          <p:sp>
            <p:nvSpPr>
              <p:cNvPr id="602" name="Line 404"/>
              <p:cNvSpPr>
                <a:spLocks noChangeShapeType="1"/>
              </p:cNvSpPr>
              <p:nvPr/>
            </p:nvSpPr>
            <p:spPr bwMode="auto">
              <a:xfrm>
                <a:off x="1192213" y="4033838"/>
                <a:ext cx="31750" cy="1588"/>
              </a:xfrm>
              <a:prstGeom prst="line">
                <a:avLst/>
              </a:prstGeom>
              <a:noFill/>
              <a:ln w="19050">
                <a:solidFill>
                  <a:srgbClr val="000000"/>
                </a:solidFill>
                <a:round/>
                <a:headEnd/>
                <a:tailEnd/>
              </a:ln>
            </p:spPr>
            <p:txBody>
              <a:bodyPr/>
              <a:lstStyle/>
              <a:p>
                <a:endParaRPr lang="en-US"/>
              </a:p>
            </p:txBody>
          </p:sp>
          <p:sp>
            <p:nvSpPr>
              <p:cNvPr id="603" name="Line 405"/>
              <p:cNvSpPr>
                <a:spLocks noChangeShapeType="1"/>
              </p:cNvSpPr>
              <p:nvPr/>
            </p:nvSpPr>
            <p:spPr bwMode="auto">
              <a:xfrm flipH="1">
                <a:off x="8229601" y="4033838"/>
                <a:ext cx="49213" cy="1588"/>
              </a:xfrm>
              <a:prstGeom prst="line">
                <a:avLst/>
              </a:prstGeom>
              <a:noFill/>
              <a:ln w="19050">
                <a:solidFill>
                  <a:srgbClr val="000000"/>
                </a:solidFill>
                <a:round/>
                <a:headEnd/>
                <a:tailEnd/>
              </a:ln>
            </p:spPr>
            <p:txBody>
              <a:bodyPr/>
              <a:lstStyle/>
              <a:p>
                <a:endParaRPr lang="en-US"/>
              </a:p>
            </p:txBody>
          </p:sp>
          <p:sp>
            <p:nvSpPr>
              <p:cNvPr id="604" name="Line 406"/>
              <p:cNvSpPr>
                <a:spLocks noChangeShapeType="1"/>
              </p:cNvSpPr>
              <p:nvPr/>
            </p:nvSpPr>
            <p:spPr bwMode="auto">
              <a:xfrm>
                <a:off x="1192213" y="3967163"/>
                <a:ext cx="31750" cy="1588"/>
              </a:xfrm>
              <a:prstGeom prst="line">
                <a:avLst/>
              </a:prstGeom>
              <a:noFill/>
              <a:ln w="19050">
                <a:solidFill>
                  <a:srgbClr val="000000"/>
                </a:solidFill>
                <a:round/>
                <a:headEnd/>
                <a:tailEnd/>
              </a:ln>
            </p:spPr>
            <p:txBody>
              <a:bodyPr/>
              <a:lstStyle/>
              <a:p>
                <a:endParaRPr lang="en-US"/>
              </a:p>
            </p:txBody>
          </p:sp>
          <p:sp>
            <p:nvSpPr>
              <p:cNvPr id="605" name="Line 407"/>
              <p:cNvSpPr>
                <a:spLocks noChangeShapeType="1"/>
              </p:cNvSpPr>
              <p:nvPr/>
            </p:nvSpPr>
            <p:spPr bwMode="auto">
              <a:xfrm flipH="1">
                <a:off x="8229601" y="3967163"/>
                <a:ext cx="49213" cy="1588"/>
              </a:xfrm>
              <a:prstGeom prst="line">
                <a:avLst/>
              </a:prstGeom>
              <a:noFill/>
              <a:ln w="19050">
                <a:solidFill>
                  <a:srgbClr val="000000"/>
                </a:solidFill>
                <a:round/>
                <a:headEnd/>
                <a:tailEnd/>
              </a:ln>
            </p:spPr>
            <p:txBody>
              <a:bodyPr/>
              <a:lstStyle/>
              <a:p>
                <a:endParaRPr lang="en-US"/>
              </a:p>
            </p:txBody>
          </p:sp>
          <p:sp>
            <p:nvSpPr>
              <p:cNvPr id="606" name="Line 408"/>
              <p:cNvSpPr>
                <a:spLocks noChangeShapeType="1"/>
              </p:cNvSpPr>
              <p:nvPr/>
            </p:nvSpPr>
            <p:spPr bwMode="auto">
              <a:xfrm>
                <a:off x="1192213" y="3919538"/>
                <a:ext cx="31750" cy="1588"/>
              </a:xfrm>
              <a:prstGeom prst="line">
                <a:avLst/>
              </a:prstGeom>
              <a:noFill/>
              <a:ln w="19050">
                <a:solidFill>
                  <a:srgbClr val="000000"/>
                </a:solidFill>
                <a:round/>
                <a:headEnd/>
                <a:tailEnd/>
              </a:ln>
            </p:spPr>
            <p:txBody>
              <a:bodyPr/>
              <a:lstStyle/>
              <a:p>
                <a:endParaRPr lang="en-US"/>
              </a:p>
            </p:txBody>
          </p:sp>
          <p:sp>
            <p:nvSpPr>
              <p:cNvPr id="607" name="Line 409"/>
              <p:cNvSpPr>
                <a:spLocks noChangeShapeType="1"/>
              </p:cNvSpPr>
              <p:nvPr/>
            </p:nvSpPr>
            <p:spPr bwMode="auto">
              <a:xfrm flipH="1">
                <a:off x="8229601" y="3919538"/>
                <a:ext cx="49213" cy="1588"/>
              </a:xfrm>
              <a:prstGeom prst="line">
                <a:avLst/>
              </a:prstGeom>
              <a:noFill/>
              <a:ln w="19050">
                <a:solidFill>
                  <a:srgbClr val="000000"/>
                </a:solidFill>
                <a:round/>
                <a:headEnd/>
                <a:tailEnd/>
              </a:ln>
            </p:spPr>
            <p:txBody>
              <a:bodyPr/>
              <a:lstStyle/>
              <a:p>
                <a:endParaRPr lang="en-US"/>
              </a:p>
            </p:txBody>
          </p:sp>
          <p:sp>
            <p:nvSpPr>
              <p:cNvPr id="608" name="Line 410"/>
              <p:cNvSpPr>
                <a:spLocks noChangeShapeType="1"/>
              </p:cNvSpPr>
              <p:nvPr/>
            </p:nvSpPr>
            <p:spPr bwMode="auto">
              <a:xfrm>
                <a:off x="1192213" y="3870326"/>
                <a:ext cx="31750" cy="1588"/>
              </a:xfrm>
              <a:prstGeom prst="line">
                <a:avLst/>
              </a:prstGeom>
              <a:noFill/>
              <a:ln w="19050">
                <a:solidFill>
                  <a:srgbClr val="000000"/>
                </a:solidFill>
                <a:round/>
                <a:headEnd/>
                <a:tailEnd/>
              </a:ln>
            </p:spPr>
            <p:txBody>
              <a:bodyPr/>
              <a:lstStyle/>
              <a:p>
                <a:endParaRPr lang="en-US"/>
              </a:p>
            </p:txBody>
          </p:sp>
          <p:sp>
            <p:nvSpPr>
              <p:cNvPr id="609" name="Line 411"/>
              <p:cNvSpPr>
                <a:spLocks noChangeShapeType="1"/>
              </p:cNvSpPr>
              <p:nvPr/>
            </p:nvSpPr>
            <p:spPr bwMode="auto">
              <a:xfrm flipH="1">
                <a:off x="8229601" y="3870326"/>
                <a:ext cx="49213" cy="1588"/>
              </a:xfrm>
              <a:prstGeom prst="line">
                <a:avLst/>
              </a:prstGeom>
              <a:noFill/>
              <a:ln w="19050">
                <a:solidFill>
                  <a:srgbClr val="000000"/>
                </a:solidFill>
                <a:round/>
                <a:headEnd/>
                <a:tailEnd/>
              </a:ln>
            </p:spPr>
            <p:txBody>
              <a:bodyPr/>
              <a:lstStyle/>
              <a:p>
                <a:endParaRPr lang="en-US"/>
              </a:p>
            </p:txBody>
          </p:sp>
          <p:sp>
            <p:nvSpPr>
              <p:cNvPr id="610" name="Line 412"/>
              <p:cNvSpPr>
                <a:spLocks noChangeShapeType="1"/>
              </p:cNvSpPr>
              <p:nvPr/>
            </p:nvSpPr>
            <p:spPr bwMode="auto">
              <a:xfrm>
                <a:off x="1192213" y="3870326"/>
                <a:ext cx="65088" cy="1588"/>
              </a:xfrm>
              <a:prstGeom prst="line">
                <a:avLst/>
              </a:prstGeom>
              <a:noFill/>
              <a:ln w="19050">
                <a:solidFill>
                  <a:srgbClr val="000000"/>
                </a:solidFill>
                <a:round/>
                <a:headEnd/>
                <a:tailEnd/>
              </a:ln>
            </p:spPr>
            <p:txBody>
              <a:bodyPr/>
              <a:lstStyle/>
              <a:p>
                <a:endParaRPr lang="en-US"/>
              </a:p>
            </p:txBody>
          </p:sp>
          <p:sp>
            <p:nvSpPr>
              <p:cNvPr id="611" name="Line 413"/>
              <p:cNvSpPr>
                <a:spLocks noChangeShapeType="1"/>
              </p:cNvSpPr>
              <p:nvPr/>
            </p:nvSpPr>
            <p:spPr bwMode="auto">
              <a:xfrm flipH="1">
                <a:off x="8196263" y="3870326"/>
                <a:ext cx="82550" cy="1588"/>
              </a:xfrm>
              <a:prstGeom prst="line">
                <a:avLst/>
              </a:prstGeom>
              <a:noFill/>
              <a:ln w="19050">
                <a:solidFill>
                  <a:srgbClr val="000000"/>
                </a:solidFill>
                <a:round/>
                <a:headEnd/>
                <a:tailEnd/>
              </a:ln>
            </p:spPr>
            <p:txBody>
              <a:bodyPr/>
              <a:lstStyle/>
              <a:p>
                <a:endParaRPr lang="en-US"/>
              </a:p>
            </p:txBody>
          </p:sp>
          <p:sp>
            <p:nvSpPr>
              <p:cNvPr id="612" name="Line 416"/>
              <p:cNvSpPr>
                <a:spLocks noChangeShapeType="1"/>
              </p:cNvSpPr>
              <p:nvPr/>
            </p:nvSpPr>
            <p:spPr bwMode="auto">
              <a:xfrm>
                <a:off x="1192213" y="3527426"/>
                <a:ext cx="31750" cy="1588"/>
              </a:xfrm>
              <a:prstGeom prst="line">
                <a:avLst/>
              </a:prstGeom>
              <a:noFill/>
              <a:ln w="19050">
                <a:solidFill>
                  <a:srgbClr val="000000"/>
                </a:solidFill>
                <a:round/>
                <a:headEnd/>
                <a:tailEnd/>
              </a:ln>
            </p:spPr>
            <p:txBody>
              <a:bodyPr/>
              <a:lstStyle/>
              <a:p>
                <a:endParaRPr lang="en-US"/>
              </a:p>
            </p:txBody>
          </p:sp>
          <p:sp>
            <p:nvSpPr>
              <p:cNvPr id="613" name="Line 417"/>
              <p:cNvSpPr>
                <a:spLocks noChangeShapeType="1"/>
              </p:cNvSpPr>
              <p:nvPr/>
            </p:nvSpPr>
            <p:spPr bwMode="auto">
              <a:xfrm flipH="1">
                <a:off x="8229601" y="3527426"/>
                <a:ext cx="49213" cy="1588"/>
              </a:xfrm>
              <a:prstGeom prst="line">
                <a:avLst/>
              </a:prstGeom>
              <a:noFill/>
              <a:ln w="19050">
                <a:solidFill>
                  <a:srgbClr val="000000"/>
                </a:solidFill>
                <a:round/>
                <a:headEnd/>
                <a:tailEnd/>
              </a:ln>
            </p:spPr>
            <p:txBody>
              <a:bodyPr/>
              <a:lstStyle/>
              <a:p>
                <a:endParaRPr lang="en-US"/>
              </a:p>
            </p:txBody>
          </p:sp>
          <p:sp>
            <p:nvSpPr>
              <p:cNvPr id="614" name="Line 418"/>
              <p:cNvSpPr>
                <a:spLocks noChangeShapeType="1"/>
              </p:cNvSpPr>
              <p:nvPr/>
            </p:nvSpPr>
            <p:spPr bwMode="auto">
              <a:xfrm>
                <a:off x="1192213" y="3330576"/>
                <a:ext cx="31750" cy="1588"/>
              </a:xfrm>
              <a:prstGeom prst="line">
                <a:avLst/>
              </a:prstGeom>
              <a:noFill/>
              <a:ln w="19050">
                <a:solidFill>
                  <a:srgbClr val="000000"/>
                </a:solidFill>
                <a:round/>
                <a:headEnd/>
                <a:tailEnd/>
              </a:ln>
            </p:spPr>
            <p:txBody>
              <a:bodyPr/>
              <a:lstStyle/>
              <a:p>
                <a:endParaRPr lang="en-US"/>
              </a:p>
            </p:txBody>
          </p:sp>
          <p:sp>
            <p:nvSpPr>
              <p:cNvPr id="615" name="Line 419"/>
              <p:cNvSpPr>
                <a:spLocks noChangeShapeType="1"/>
              </p:cNvSpPr>
              <p:nvPr/>
            </p:nvSpPr>
            <p:spPr bwMode="auto">
              <a:xfrm flipH="1">
                <a:off x="8229601" y="3330576"/>
                <a:ext cx="49213" cy="1588"/>
              </a:xfrm>
              <a:prstGeom prst="line">
                <a:avLst/>
              </a:prstGeom>
              <a:noFill/>
              <a:ln w="19050">
                <a:solidFill>
                  <a:srgbClr val="000000"/>
                </a:solidFill>
                <a:round/>
                <a:headEnd/>
                <a:tailEnd/>
              </a:ln>
            </p:spPr>
            <p:txBody>
              <a:bodyPr/>
              <a:lstStyle/>
              <a:p>
                <a:endParaRPr lang="en-US"/>
              </a:p>
            </p:txBody>
          </p:sp>
          <p:sp>
            <p:nvSpPr>
              <p:cNvPr id="616" name="Line 420"/>
              <p:cNvSpPr>
                <a:spLocks noChangeShapeType="1"/>
              </p:cNvSpPr>
              <p:nvPr/>
            </p:nvSpPr>
            <p:spPr bwMode="auto">
              <a:xfrm>
                <a:off x="1192213" y="3200401"/>
                <a:ext cx="31750" cy="1588"/>
              </a:xfrm>
              <a:prstGeom prst="line">
                <a:avLst/>
              </a:prstGeom>
              <a:noFill/>
              <a:ln w="19050">
                <a:solidFill>
                  <a:srgbClr val="000000"/>
                </a:solidFill>
                <a:round/>
                <a:headEnd/>
                <a:tailEnd/>
              </a:ln>
            </p:spPr>
            <p:txBody>
              <a:bodyPr/>
              <a:lstStyle/>
              <a:p>
                <a:endParaRPr lang="en-US"/>
              </a:p>
            </p:txBody>
          </p:sp>
          <p:sp>
            <p:nvSpPr>
              <p:cNvPr id="617" name="Line 421"/>
              <p:cNvSpPr>
                <a:spLocks noChangeShapeType="1"/>
              </p:cNvSpPr>
              <p:nvPr/>
            </p:nvSpPr>
            <p:spPr bwMode="auto">
              <a:xfrm flipH="1">
                <a:off x="8229601" y="3200401"/>
                <a:ext cx="49213" cy="1588"/>
              </a:xfrm>
              <a:prstGeom prst="line">
                <a:avLst/>
              </a:prstGeom>
              <a:noFill/>
              <a:ln w="19050">
                <a:solidFill>
                  <a:srgbClr val="000000"/>
                </a:solidFill>
                <a:round/>
                <a:headEnd/>
                <a:tailEnd/>
              </a:ln>
            </p:spPr>
            <p:txBody>
              <a:bodyPr/>
              <a:lstStyle/>
              <a:p>
                <a:endParaRPr lang="en-US"/>
              </a:p>
            </p:txBody>
          </p:sp>
          <p:sp>
            <p:nvSpPr>
              <p:cNvPr id="618" name="Line 422"/>
              <p:cNvSpPr>
                <a:spLocks noChangeShapeType="1"/>
              </p:cNvSpPr>
              <p:nvPr/>
            </p:nvSpPr>
            <p:spPr bwMode="auto">
              <a:xfrm>
                <a:off x="1192213" y="3086101"/>
                <a:ext cx="31750" cy="1588"/>
              </a:xfrm>
              <a:prstGeom prst="line">
                <a:avLst/>
              </a:prstGeom>
              <a:noFill/>
              <a:ln w="19050">
                <a:solidFill>
                  <a:srgbClr val="000000"/>
                </a:solidFill>
                <a:round/>
                <a:headEnd/>
                <a:tailEnd/>
              </a:ln>
            </p:spPr>
            <p:txBody>
              <a:bodyPr/>
              <a:lstStyle/>
              <a:p>
                <a:endParaRPr lang="en-US"/>
              </a:p>
            </p:txBody>
          </p:sp>
          <p:sp>
            <p:nvSpPr>
              <p:cNvPr id="619" name="Line 423"/>
              <p:cNvSpPr>
                <a:spLocks noChangeShapeType="1"/>
              </p:cNvSpPr>
              <p:nvPr/>
            </p:nvSpPr>
            <p:spPr bwMode="auto">
              <a:xfrm flipH="1">
                <a:off x="8229601" y="3086101"/>
                <a:ext cx="49213" cy="1588"/>
              </a:xfrm>
              <a:prstGeom prst="line">
                <a:avLst/>
              </a:prstGeom>
              <a:noFill/>
              <a:ln w="19050">
                <a:solidFill>
                  <a:srgbClr val="000000"/>
                </a:solidFill>
                <a:round/>
                <a:headEnd/>
                <a:tailEnd/>
              </a:ln>
            </p:spPr>
            <p:txBody>
              <a:bodyPr/>
              <a:lstStyle/>
              <a:p>
                <a:endParaRPr lang="en-US"/>
              </a:p>
            </p:txBody>
          </p:sp>
          <p:sp>
            <p:nvSpPr>
              <p:cNvPr id="620" name="Line 424"/>
              <p:cNvSpPr>
                <a:spLocks noChangeShapeType="1"/>
              </p:cNvSpPr>
              <p:nvPr/>
            </p:nvSpPr>
            <p:spPr bwMode="auto">
              <a:xfrm>
                <a:off x="1192213" y="2987676"/>
                <a:ext cx="31750" cy="1588"/>
              </a:xfrm>
              <a:prstGeom prst="line">
                <a:avLst/>
              </a:prstGeom>
              <a:noFill/>
              <a:ln w="19050">
                <a:solidFill>
                  <a:srgbClr val="000000"/>
                </a:solidFill>
                <a:round/>
                <a:headEnd/>
                <a:tailEnd/>
              </a:ln>
            </p:spPr>
            <p:txBody>
              <a:bodyPr/>
              <a:lstStyle/>
              <a:p>
                <a:endParaRPr lang="en-US"/>
              </a:p>
            </p:txBody>
          </p:sp>
          <p:sp>
            <p:nvSpPr>
              <p:cNvPr id="621" name="Line 425"/>
              <p:cNvSpPr>
                <a:spLocks noChangeShapeType="1"/>
              </p:cNvSpPr>
              <p:nvPr/>
            </p:nvSpPr>
            <p:spPr bwMode="auto">
              <a:xfrm flipH="1">
                <a:off x="8229601" y="2987676"/>
                <a:ext cx="49213" cy="1588"/>
              </a:xfrm>
              <a:prstGeom prst="line">
                <a:avLst/>
              </a:prstGeom>
              <a:noFill/>
              <a:ln w="19050">
                <a:solidFill>
                  <a:srgbClr val="000000"/>
                </a:solidFill>
                <a:round/>
                <a:headEnd/>
                <a:tailEnd/>
              </a:ln>
            </p:spPr>
            <p:txBody>
              <a:bodyPr/>
              <a:lstStyle/>
              <a:p>
                <a:endParaRPr lang="en-US"/>
              </a:p>
            </p:txBody>
          </p:sp>
          <p:sp>
            <p:nvSpPr>
              <p:cNvPr id="622" name="Line 426"/>
              <p:cNvSpPr>
                <a:spLocks noChangeShapeType="1"/>
              </p:cNvSpPr>
              <p:nvPr/>
            </p:nvSpPr>
            <p:spPr bwMode="auto">
              <a:xfrm>
                <a:off x="1192213" y="2922588"/>
                <a:ext cx="31750" cy="1588"/>
              </a:xfrm>
              <a:prstGeom prst="line">
                <a:avLst/>
              </a:prstGeom>
              <a:noFill/>
              <a:ln w="19050">
                <a:solidFill>
                  <a:srgbClr val="000000"/>
                </a:solidFill>
                <a:round/>
                <a:headEnd/>
                <a:tailEnd/>
              </a:ln>
            </p:spPr>
            <p:txBody>
              <a:bodyPr/>
              <a:lstStyle/>
              <a:p>
                <a:endParaRPr lang="en-US"/>
              </a:p>
            </p:txBody>
          </p:sp>
          <p:sp>
            <p:nvSpPr>
              <p:cNvPr id="623" name="Line 427"/>
              <p:cNvSpPr>
                <a:spLocks noChangeShapeType="1"/>
              </p:cNvSpPr>
              <p:nvPr/>
            </p:nvSpPr>
            <p:spPr bwMode="auto">
              <a:xfrm flipH="1">
                <a:off x="8229601" y="2922588"/>
                <a:ext cx="49213" cy="1588"/>
              </a:xfrm>
              <a:prstGeom prst="line">
                <a:avLst/>
              </a:prstGeom>
              <a:noFill/>
              <a:ln w="19050">
                <a:solidFill>
                  <a:srgbClr val="000000"/>
                </a:solidFill>
                <a:round/>
                <a:headEnd/>
                <a:tailEnd/>
              </a:ln>
            </p:spPr>
            <p:txBody>
              <a:bodyPr/>
              <a:lstStyle/>
              <a:p>
                <a:endParaRPr lang="en-US"/>
              </a:p>
            </p:txBody>
          </p:sp>
          <p:sp>
            <p:nvSpPr>
              <p:cNvPr id="624" name="Line 428"/>
              <p:cNvSpPr>
                <a:spLocks noChangeShapeType="1"/>
              </p:cNvSpPr>
              <p:nvPr/>
            </p:nvSpPr>
            <p:spPr bwMode="auto">
              <a:xfrm>
                <a:off x="1192213" y="2857501"/>
                <a:ext cx="31750" cy="1588"/>
              </a:xfrm>
              <a:prstGeom prst="line">
                <a:avLst/>
              </a:prstGeom>
              <a:noFill/>
              <a:ln w="19050">
                <a:solidFill>
                  <a:srgbClr val="000000"/>
                </a:solidFill>
                <a:round/>
                <a:headEnd/>
                <a:tailEnd/>
              </a:ln>
            </p:spPr>
            <p:txBody>
              <a:bodyPr/>
              <a:lstStyle/>
              <a:p>
                <a:endParaRPr lang="en-US"/>
              </a:p>
            </p:txBody>
          </p:sp>
          <p:sp>
            <p:nvSpPr>
              <p:cNvPr id="625" name="Line 429"/>
              <p:cNvSpPr>
                <a:spLocks noChangeShapeType="1"/>
              </p:cNvSpPr>
              <p:nvPr/>
            </p:nvSpPr>
            <p:spPr bwMode="auto">
              <a:xfrm flipH="1">
                <a:off x="8229601" y="2857501"/>
                <a:ext cx="49213" cy="1588"/>
              </a:xfrm>
              <a:prstGeom prst="line">
                <a:avLst/>
              </a:prstGeom>
              <a:noFill/>
              <a:ln w="19050">
                <a:solidFill>
                  <a:srgbClr val="000000"/>
                </a:solidFill>
                <a:round/>
                <a:headEnd/>
                <a:tailEnd/>
              </a:ln>
            </p:spPr>
            <p:txBody>
              <a:bodyPr/>
              <a:lstStyle/>
              <a:p>
                <a:endParaRPr lang="en-US"/>
              </a:p>
            </p:txBody>
          </p:sp>
          <p:sp>
            <p:nvSpPr>
              <p:cNvPr id="626" name="Line 430"/>
              <p:cNvSpPr>
                <a:spLocks noChangeShapeType="1"/>
              </p:cNvSpPr>
              <p:nvPr/>
            </p:nvSpPr>
            <p:spPr bwMode="auto">
              <a:xfrm>
                <a:off x="1192213" y="2792413"/>
                <a:ext cx="31750" cy="1588"/>
              </a:xfrm>
              <a:prstGeom prst="line">
                <a:avLst/>
              </a:prstGeom>
              <a:noFill/>
              <a:ln w="19050">
                <a:solidFill>
                  <a:srgbClr val="000000"/>
                </a:solidFill>
                <a:round/>
                <a:headEnd/>
                <a:tailEnd/>
              </a:ln>
            </p:spPr>
            <p:txBody>
              <a:bodyPr/>
              <a:lstStyle/>
              <a:p>
                <a:endParaRPr lang="en-US"/>
              </a:p>
            </p:txBody>
          </p:sp>
          <p:sp>
            <p:nvSpPr>
              <p:cNvPr id="627" name="Line 431"/>
              <p:cNvSpPr>
                <a:spLocks noChangeShapeType="1"/>
              </p:cNvSpPr>
              <p:nvPr/>
            </p:nvSpPr>
            <p:spPr bwMode="auto">
              <a:xfrm flipH="1">
                <a:off x="8229601" y="2792413"/>
                <a:ext cx="49213" cy="1588"/>
              </a:xfrm>
              <a:prstGeom prst="line">
                <a:avLst/>
              </a:prstGeom>
              <a:noFill/>
              <a:ln w="19050">
                <a:solidFill>
                  <a:srgbClr val="000000"/>
                </a:solidFill>
                <a:round/>
                <a:headEnd/>
                <a:tailEnd/>
              </a:ln>
            </p:spPr>
            <p:txBody>
              <a:bodyPr/>
              <a:lstStyle/>
              <a:p>
                <a:endParaRPr lang="en-US"/>
              </a:p>
            </p:txBody>
          </p:sp>
          <p:sp>
            <p:nvSpPr>
              <p:cNvPr id="628" name="Line 432"/>
              <p:cNvSpPr>
                <a:spLocks noChangeShapeType="1"/>
              </p:cNvSpPr>
              <p:nvPr/>
            </p:nvSpPr>
            <p:spPr bwMode="auto">
              <a:xfrm>
                <a:off x="1192213" y="2743201"/>
                <a:ext cx="31750" cy="1588"/>
              </a:xfrm>
              <a:prstGeom prst="line">
                <a:avLst/>
              </a:prstGeom>
              <a:noFill/>
              <a:ln w="19050">
                <a:solidFill>
                  <a:srgbClr val="000000"/>
                </a:solidFill>
                <a:round/>
                <a:headEnd/>
                <a:tailEnd/>
              </a:ln>
            </p:spPr>
            <p:txBody>
              <a:bodyPr/>
              <a:lstStyle/>
              <a:p>
                <a:endParaRPr lang="en-US"/>
              </a:p>
            </p:txBody>
          </p:sp>
          <p:sp>
            <p:nvSpPr>
              <p:cNvPr id="629" name="Line 433"/>
              <p:cNvSpPr>
                <a:spLocks noChangeShapeType="1"/>
              </p:cNvSpPr>
              <p:nvPr/>
            </p:nvSpPr>
            <p:spPr bwMode="auto">
              <a:xfrm flipH="1">
                <a:off x="8229601" y="2743201"/>
                <a:ext cx="49213" cy="1588"/>
              </a:xfrm>
              <a:prstGeom prst="line">
                <a:avLst/>
              </a:prstGeom>
              <a:noFill/>
              <a:ln w="19050">
                <a:solidFill>
                  <a:srgbClr val="000000"/>
                </a:solidFill>
                <a:round/>
                <a:headEnd/>
                <a:tailEnd/>
              </a:ln>
            </p:spPr>
            <p:txBody>
              <a:bodyPr/>
              <a:lstStyle/>
              <a:p>
                <a:endParaRPr lang="en-US"/>
              </a:p>
            </p:txBody>
          </p:sp>
          <p:sp>
            <p:nvSpPr>
              <p:cNvPr id="630" name="Line 434"/>
              <p:cNvSpPr>
                <a:spLocks noChangeShapeType="1"/>
              </p:cNvSpPr>
              <p:nvPr/>
            </p:nvSpPr>
            <p:spPr bwMode="auto">
              <a:xfrm>
                <a:off x="1192213" y="2743201"/>
                <a:ext cx="65088" cy="1588"/>
              </a:xfrm>
              <a:prstGeom prst="line">
                <a:avLst/>
              </a:prstGeom>
              <a:noFill/>
              <a:ln w="19050">
                <a:solidFill>
                  <a:srgbClr val="000000"/>
                </a:solidFill>
                <a:round/>
                <a:headEnd/>
                <a:tailEnd/>
              </a:ln>
            </p:spPr>
            <p:txBody>
              <a:bodyPr/>
              <a:lstStyle/>
              <a:p>
                <a:endParaRPr lang="en-US"/>
              </a:p>
            </p:txBody>
          </p:sp>
          <p:sp>
            <p:nvSpPr>
              <p:cNvPr id="631" name="Line 435"/>
              <p:cNvSpPr>
                <a:spLocks noChangeShapeType="1"/>
              </p:cNvSpPr>
              <p:nvPr/>
            </p:nvSpPr>
            <p:spPr bwMode="auto">
              <a:xfrm flipH="1">
                <a:off x="8196263" y="2743201"/>
                <a:ext cx="82550" cy="1588"/>
              </a:xfrm>
              <a:prstGeom prst="line">
                <a:avLst/>
              </a:prstGeom>
              <a:noFill/>
              <a:ln w="19050">
                <a:solidFill>
                  <a:srgbClr val="000000"/>
                </a:solidFill>
                <a:round/>
                <a:headEnd/>
                <a:tailEnd/>
              </a:ln>
            </p:spPr>
            <p:txBody>
              <a:bodyPr/>
              <a:lstStyle/>
              <a:p>
                <a:endParaRPr lang="en-US"/>
              </a:p>
            </p:txBody>
          </p:sp>
          <p:sp>
            <p:nvSpPr>
              <p:cNvPr id="632" name="Line 438"/>
              <p:cNvSpPr>
                <a:spLocks noChangeShapeType="1"/>
              </p:cNvSpPr>
              <p:nvPr/>
            </p:nvSpPr>
            <p:spPr bwMode="auto">
              <a:xfrm>
                <a:off x="1192213" y="2416176"/>
                <a:ext cx="31750" cy="1588"/>
              </a:xfrm>
              <a:prstGeom prst="line">
                <a:avLst/>
              </a:prstGeom>
              <a:noFill/>
              <a:ln w="19050">
                <a:solidFill>
                  <a:srgbClr val="000000"/>
                </a:solidFill>
                <a:round/>
                <a:headEnd/>
                <a:tailEnd/>
              </a:ln>
            </p:spPr>
            <p:txBody>
              <a:bodyPr/>
              <a:lstStyle/>
              <a:p>
                <a:endParaRPr lang="en-US"/>
              </a:p>
            </p:txBody>
          </p:sp>
          <p:sp>
            <p:nvSpPr>
              <p:cNvPr id="633" name="Line 439"/>
              <p:cNvSpPr>
                <a:spLocks noChangeShapeType="1"/>
              </p:cNvSpPr>
              <p:nvPr/>
            </p:nvSpPr>
            <p:spPr bwMode="auto">
              <a:xfrm flipH="1">
                <a:off x="8229601" y="2416176"/>
                <a:ext cx="49213" cy="1588"/>
              </a:xfrm>
              <a:prstGeom prst="line">
                <a:avLst/>
              </a:prstGeom>
              <a:noFill/>
              <a:ln w="19050">
                <a:solidFill>
                  <a:srgbClr val="000000"/>
                </a:solidFill>
                <a:round/>
                <a:headEnd/>
                <a:tailEnd/>
              </a:ln>
            </p:spPr>
            <p:txBody>
              <a:bodyPr/>
              <a:lstStyle/>
              <a:p>
                <a:endParaRPr lang="en-US"/>
              </a:p>
            </p:txBody>
          </p:sp>
          <p:sp>
            <p:nvSpPr>
              <p:cNvPr id="634" name="Line 440"/>
              <p:cNvSpPr>
                <a:spLocks noChangeShapeType="1"/>
              </p:cNvSpPr>
              <p:nvPr/>
            </p:nvSpPr>
            <p:spPr bwMode="auto">
              <a:xfrm>
                <a:off x="1192213" y="2220913"/>
                <a:ext cx="31750" cy="1588"/>
              </a:xfrm>
              <a:prstGeom prst="line">
                <a:avLst/>
              </a:prstGeom>
              <a:noFill/>
              <a:ln w="19050">
                <a:solidFill>
                  <a:srgbClr val="000000"/>
                </a:solidFill>
                <a:round/>
                <a:headEnd/>
                <a:tailEnd/>
              </a:ln>
            </p:spPr>
            <p:txBody>
              <a:bodyPr/>
              <a:lstStyle/>
              <a:p>
                <a:endParaRPr lang="en-US"/>
              </a:p>
            </p:txBody>
          </p:sp>
          <p:sp>
            <p:nvSpPr>
              <p:cNvPr id="635" name="Line 441"/>
              <p:cNvSpPr>
                <a:spLocks noChangeShapeType="1"/>
              </p:cNvSpPr>
              <p:nvPr/>
            </p:nvSpPr>
            <p:spPr bwMode="auto">
              <a:xfrm flipH="1">
                <a:off x="8229601" y="2220913"/>
                <a:ext cx="49213" cy="1588"/>
              </a:xfrm>
              <a:prstGeom prst="line">
                <a:avLst/>
              </a:prstGeom>
              <a:noFill/>
              <a:ln w="19050">
                <a:solidFill>
                  <a:srgbClr val="000000"/>
                </a:solidFill>
                <a:round/>
                <a:headEnd/>
                <a:tailEnd/>
              </a:ln>
            </p:spPr>
            <p:txBody>
              <a:bodyPr/>
              <a:lstStyle/>
              <a:p>
                <a:endParaRPr lang="en-US"/>
              </a:p>
            </p:txBody>
          </p:sp>
          <p:sp>
            <p:nvSpPr>
              <p:cNvPr id="636" name="Line 442"/>
              <p:cNvSpPr>
                <a:spLocks noChangeShapeType="1"/>
              </p:cNvSpPr>
              <p:nvPr/>
            </p:nvSpPr>
            <p:spPr bwMode="auto">
              <a:xfrm>
                <a:off x="1192213" y="2073276"/>
                <a:ext cx="31750" cy="1588"/>
              </a:xfrm>
              <a:prstGeom prst="line">
                <a:avLst/>
              </a:prstGeom>
              <a:noFill/>
              <a:ln w="19050">
                <a:solidFill>
                  <a:srgbClr val="000000"/>
                </a:solidFill>
                <a:round/>
                <a:headEnd/>
                <a:tailEnd/>
              </a:ln>
            </p:spPr>
            <p:txBody>
              <a:bodyPr/>
              <a:lstStyle/>
              <a:p>
                <a:endParaRPr lang="en-US"/>
              </a:p>
            </p:txBody>
          </p:sp>
          <p:sp>
            <p:nvSpPr>
              <p:cNvPr id="637" name="Line 443"/>
              <p:cNvSpPr>
                <a:spLocks noChangeShapeType="1"/>
              </p:cNvSpPr>
              <p:nvPr/>
            </p:nvSpPr>
            <p:spPr bwMode="auto">
              <a:xfrm flipH="1">
                <a:off x="8229601" y="2073276"/>
                <a:ext cx="49213" cy="1588"/>
              </a:xfrm>
              <a:prstGeom prst="line">
                <a:avLst/>
              </a:prstGeom>
              <a:noFill/>
              <a:ln w="19050">
                <a:solidFill>
                  <a:srgbClr val="000000"/>
                </a:solidFill>
                <a:round/>
                <a:headEnd/>
                <a:tailEnd/>
              </a:ln>
            </p:spPr>
            <p:txBody>
              <a:bodyPr/>
              <a:lstStyle/>
              <a:p>
                <a:endParaRPr lang="en-US"/>
              </a:p>
            </p:txBody>
          </p:sp>
          <p:sp>
            <p:nvSpPr>
              <p:cNvPr id="638" name="Line 444"/>
              <p:cNvSpPr>
                <a:spLocks noChangeShapeType="1"/>
              </p:cNvSpPr>
              <p:nvPr/>
            </p:nvSpPr>
            <p:spPr bwMode="auto">
              <a:xfrm>
                <a:off x="1192213" y="1958976"/>
                <a:ext cx="31750" cy="1588"/>
              </a:xfrm>
              <a:prstGeom prst="line">
                <a:avLst/>
              </a:prstGeom>
              <a:noFill/>
              <a:ln w="19050">
                <a:solidFill>
                  <a:srgbClr val="000000"/>
                </a:solidFill>
                <a:round/>
                <a:headEnd/>
                <a:tailEnd/>
              </a:ln>
            </p:spPr>
            <p:txBody>
              <a:bodyPr/>
              <a:lstStyle/>
              <a:p>
                <a:endParaRPr lang="en-US"/>
              </a:p>
            </p:txBody>
          </p:sp>
          <p:sp>
            <p:nvSpPr>
              <p:cNvPr id="639" name="Line 445"/>
              <p:cNvSpPr>
                <a:spLocks noChangeShapeType="1"/>
              </p:cNvSpPr>
              <p:nvPr/>
            </p:nvSpPr>
            <p:spPr bwMode="auto">
              <a:xfrm flipH="1">
                <a:off x="8229601" y="1958976"/>
                <a:ext cx="49213" cy="1588"/>
              </a:xfrm>
              <a:prstGeom prst="line">
                <a:avLst/>
              </a:prstGeom>
              <a:noFill/>
              <a:ln w="19050">
                <a:solidFill>
                  <a:srgbClr val="000000"/>
                </a:solidFill>
                <a:round/>
                <a:headEnd/>
                <a:tailEnd/>
              </a:ln>
            </p:spPr>
            <p:txBody>
              <a:bodyPr/>
              <a:lstStyle/>
              <a:p>
                <a:endParaRPr lang="en-US"/>
              </a:p>
            </p:txBody>
          </p:sp>
          <p:sp>
            <p:nvSpPr>
              <p:cNvPr id="640" name="Line 446"/>
              <p:cNvSpPr>
                <a:spLocks noChangeShapeType="1"/>
              </p:cNvSpPr>
              <p:nvPr/>
            </p:nvSpPr>
            <p:spPr bwMode="auto">
              <a:xfrm>
                <a:off x="1192213" y="1878013"/>
                <a:ext cx="31750" cy="1588"/>
              </a:xfrm>
              <a:prstGeom prst="line">
                <a:avLst/>
              </a:prstGeom>
              <a:noFill/>
              <a:ln w="19050">
                <a:solidFill>
                  <a:srgbClr val="000000"/>
                </a:solidFill>
                <a:round/>
                <a:headEnd/>
                <a:tailEnd/>
              </a:ln>
            </p:spPr>
            <p:txBody>
              <a:bodyPr/>
              <a:lstStyle/>
              <a:p>
                <a:endParaRPr lang="en-US"/>
              </a:p>
            </p:txBody>
          </p:sp>
          <p:sp>
            <p:nvSpPr>
              <p:cNvPr id="641" name="Line 447"/>
              <p:cNvSpPr>
                <a:spLocks noChangeShapeType="1"/>
              </p:cNvSpPr>
              <p:nvPr/>
            </p:nvSpPr>
            <p:spPr bwMode="auto">
              <a:xfrm flipH="1">
                <a:off x="8229601" y="1878013"/>
                <a:ext cx="49213" cy="1588"/>
              </a:xfrm>
              <a:prstGeom prst="line">
                <a:avLst/>
              </a:prstGeom>
              <a:noFill/>
              <a:ln w="19050">
                <a:solidFill>
                  <a:srgbClr val="000000"/>
                </a:solidFill>
                <a:round/>
                <a:headEnd/>
                <a:tailEnd/>
              </a:ln>
            </p:spPr>
            <p:txBody>
              <a:bodyPr/>
              <a:lstStyle/>
              <a:p>
                <a:endParaRPr lang="en-US"/>
              </a:p>
            </p:txBody>
          </p:sp>
          <p:sp>
            <p:nvSpPr>
              <p:cNvPr id="642" name="Line 448"/>
              <p:cNvSpPr>
                <a:spLocks noChangeShapeType="1"/>
              </p:cNvSpPr>
              <p:nvPr/>
            </p:nvSpPr>
            <p:spPr bwMode="auto">
              <a:xfrm>
                <a:off x="1192213" y="1795463"/>
                <a:ext cx="31750" cy="1588"/>
              </a:xfrm>
              <a:prstGeom prst="line">
                <a:avLst/>
              </a:prstGeom>
              <a:noFill/>
              <a:ln w="19050">
                <a:solidFill>
                  <a:srgbClr val="000000"/>
                </a:solidFill>
                <a:round/>
                <a:headEnd/>
                <a:tailEnd/>
              </a:ln>
            </p:spPr>
            <p:txBody>
              <a:bodyPr/>
              <a:lstStyle/>
              <a:p>
                <a:endParaRPr lang="en-US"/>
              </a:p>
            </p:txBody>
          </p:sp>
          <p:sp>
            <p:nvSpPr>
              <p:cNvPr id="643" name="Line 449"/>
              <p:cNvSpPr>
                <a:spLocks noChangeShapeType="1"/>
              </p:cNvSpPr>
              <p:nvPr/>
            </p:nvSpPr>
            <p:spPr bwMode="auto">
              <a:xfrm flipH="1">
                <a:off x="8229601" y="1795463"/>
                <a:ext cx="49213" cy="1588"/>
              </a:xfrm>
              <a:prstGeom prst="line">
                <a:avLst/>
              </a:prstGeom>
              <a:noFill/>
              <a:ln w="19050">
                <a:solidFill>
                  <a:srgbClr val="000000"/>
                </a:solidFill>
                <a:round/>
                <a:headEnd/>
                <a:tailEnd/>
              </a:ln>
            </p:spPr>
            <p:txBody>
              <a:bodyPr/>
              <a:lstStyle/>
              <a:p>
                <a:endParaRPr lang="en-US"/>
              </a:p>
            </p:txBody>
          </p:sp>
          <p:sp>
            <p:nvSpPr>
              <p:cNvPr id="644" name="Line 450"/>
              <p:cNvSpPr>
                <a:spLocks noChangeShapeType="1"/>
              </p:cNvSpPr>
              <p:nvPr/>
            </p:nvSpPr>
            <p:spPr bwMode="auto">
              <a:xfrm>
                <a:off x="1192213" y="1747838"/>
                <a:ext cx="31750" cy="1588"/>
              </a:xfrm>
              <a:prstGeom prst="line">
                <a:avLst/>
              </a:prstGeom>
              <a:noFill/>
              <a:ln w="19050">
                <a:solidFill>
                  <a:srgbClr val="000000"/>
                </a:solidFill>
                <a:round/>
                <a:headEnd/>
                <a:tailEnd/>
              </a:ln>
            </p:spPr>
            <p:txBody>
              <a:bodyPr/>
              <a:lstStyle/>
              <a:p>
                <a:endParaRPr lang="en-US"/>
              </a:p>
            </p:txBody>
          </p:sp>
          <p:sp>
            <p:nvSpPr>
              <p:cNvPr id="645" name="Line 451"/>
              <p:cNvSpPr>
                <a:spLocks noChangeShapeType="1"/>
              </p:cNvSpPr>
              <p:nvPr/>
            </p:nvSpPr>
            <p:spPr bwMode="auto">
              <a:xfrm flipH="1">
                <a:off x="8229601" y="1747838"/>
                <a:ext cx="49213" cy="1588"/>
              </a:xfrm>
              <a:prstGeom prst="line">
                <a:avLst/>
              </a:prstGeom>
              <a:noFill/>
              <a:ln w="19050">
                <a:solidFill>
                  <a:srgbClr val="000000"/>
                </a:solidFill>
                <a:round/>
                <a:headEnd/>
                <a:tailEnd/>
              </a:ln>
            </p:spPr>
            <p:txBody>
              <a:bodyPr/>
              <a:lstStyle/>
              <a:p>
                <a:endParaRPr lang="en-US"/>
              </a:p>
            </p:txBody>
          </p:sp>
          <p:sp>
            <p:nvSpPr>
              <p:cNvPr id="646" name="Line 453"/>
              <p:cNvSpPr>
                <a:spLocks noChangeShapeType="1"/>
              </p:cNvSpPr>
              <p:nvPr/>
            </p:nvSpPr>
            <p:spPr bwMode="auto">
              <a:xfrm>
                <a:off x="1192213" y="1681163"/>
                <a:ext cx="31750" cy="1588"/>
              </a:xfrm>
              <a:prstGeom prst="line">
                <a:avLst/>
              </a:prstGeom>
              <a:noFill/>
              <a:ln w="19050">
                <a:solidFill>
                  <a:srgbClr val="000000"/>
                </a:solidFill>
                <a:round/>
                <a:headEnd/>
                <a:tailEnd/>
              </a:ln>
            </p:spPr>
            <p:txBody>
              <a:bodyPr/>
              <a:lstStyle/>
              <a:p>
                <a:endParaRPr lang="en-US"/>
              </a:p>
            </p:txBody>
          </p:sp>
          <p:sp>
            <p:nvSpPr>
              <p:cNvPr id="647" name="Line 454"/>
              <p:cNvSpPr>
                <a:spLocks noChangeShapeType="1"/>
              </p:cNvSpPr>
              <p:nvPr/>
            </p:nvSpPr>
            <p:spPr bwMode="auto">
              <a:xfrm flipH="1">
                <a:off x="8229600" y="1681163"/>
                <a:ext cx="49213" cy="1588"/>
              </a:xfrm>
              <a:prstGeom prst="line">
                <a:avLst/>
              </a:prstGeom>
              <a:noFill/>
              <a:ln w="19050">
                <a:solidFill>
                  <a:srgbClr val="000000"/>
                </a:solidFill>
                <a:round/>
                <a:headEnd/>
                <a:tailEnd/>
              </a:ln>
            </p:spPr>
            <p:txBody>
              <a:bodyPr/>
              <a:lstStyle/>
              <a:p>
                <a:endParaRPr lang="en-US"/>
              </a:p>
            </p:txBody>
          </p:sp>
          <p:sp>
            <p:nvSpPr>
              <p:cNvPr id="648" name="Line 455"/>
              <p:cNvSpPr>
                <a:spLocks noChangeShapeType="1"/>
              </p:cNvSpPr>
              <p:nvPr/>
            </p:nvSpPr>
            <p:spPr bwMode="auto">
              <a:xfrm>
                <a:off x="1192213" y="1633538"/>
                <a:ext cx="31750" cy="1588"/>
              </a:xfrm>
              <a:prstGeom prst="line">
                <a:avLst/>
              </a:prstGeom>
              <a:noFill/>
              <a:ln w="19050">
                <a:solidFill>
                  <a:srgbClr val="000000"/>
                </a:solidFill>
                <a:round/>
                <a:headEnd/>
                <a:tailEnd/>
              </a:ln>
            </p:spPr>
            <p:txBody>
              <a:bodyPr/>
              <a:lstStyle/>
              <a:p>
                <a:endParaRPr lang="en-US"/>
              </a:p>
            </p:txBody>
          </p:sp>
          <p:sp>
            <p:nvSpPr>
              <p:cNvPr id="649" name="Line 456"/>
              <p:cNvSpPr>
                <a:spLocks noChangeShapeType="1"/>
              </p:cNvSpPr>
              <p:nvPr/>
            </p:nvSpPr>
            <p:spPr bwMode="auto">
              <a:xfrm flipH="1">
                <a:off x="8229600" y="1633538"/>
                <a:ext cx="49213" cy="1588"/>
              </a:xfrm>
              <a:prstGeom prst="line">
                <a:avLst/>
              </a:prstGeom>
              <a:noFill/>
              <a:ln w="19050">
                <a:solidFill>
                  <a:srgbClr val="000000"/>
                </a:solidFill>
                <a:round/>
                <a:headEnd/>
                <a:tailEnd/>
              </a:ln>
            </p:spPr>
            <p:txBody>
              <a:bodyPr/>
              <a:lstStyle/>
              <a:p>
                <a:endParaRPr lang="en-US"/>
              </a:p>
            </p:txBody>
          </p:sp>
          <p:sp>
            <p:nvSpPr>
              <p:cNvPr id="650" name="Line 457"/>
              <p:cNvSpPr>
                <a:spLocks noChangeShapeType="1"/>
              </p:cNvSpPr>
              <p:nvPr/>
            </p:nvSpPr>
            <p:spPr bwMode="auto">
              <a:xfrm>
                <a:off x="1192213" y="1633538"/>
                <a:ext cx="65088" cy="1588"/>
              </a:xfrm>
              <a:prstGeom prst="line">
                <a:avLst/>
              </a:prstGeom>
              <a:noFill/>
              <a:ln w="19050">
                <a:solidFill>
                  <a:srgbClr val="000000"/>
                </a:solidFill>
                <a:round/>
                <a:headEnd/>
                <a:tailEnd/>
              </a:ln>
            </p:spPr>
            <p:txBody>
              <a:bodyPr/>
              <a:lstStyle/>
              <a:p>
                <a:endParaRPr lang="en-US"/>
              </a:p>
            </p:txBody>
          </p:sp>
          <p:sp>
            <p:nvSpPr>
              <p:cNvPr id="651" name="Line 458"/>
              <p:cNvSpPr>
                <a:spLocks noChangeShapeType="1"/>
              </p:cNvSpPr>
              <p:nvPr/>
            </p:nvSpPr>
            <p:spPr bwMode="auto">
              <a:xfrm flipH="1">
                <a:off x="8196263" y="1633538"/>
                <a:ext cx="82550" cy="1588"/>
              </a:xfrm>
              <a:prstGeom prst="line">
                <a:avLst/>
              </a:prstGeom>
              <a:noFill/>
              <a:ln w="19050">
                <a:solidFill>
                  <a:srgbClr val="000000"/>
                </a:solidFill>
                <a:round/>
                <a:headEnd/>
                <a:tailEnd/>
              </a:ln>
            </p:spPr>
            <p:txBody>
              <a:bodyPr/>
              <a:lstStyle/>
              <a:p>
                <a:endParaRPr lang="en-US"/>
              </a:p>
            </p:txBody>
          </p:sp>
          <p:sp>
            <p:nvSpPr>
              <p:cNvPr id="652" name="Line 461"/>
              <p:cNvSpPr>
                <a:spLocks noChangeShapeType="1"/>
              </p:cNvSpPr>
              <p:nvPr/>
            </p:nvSpPr>
            <p:spPr bwMode="auto">
              <a:xfrm>
                <a:off x="1192213" y="1290638"/>
                <a:ext cx="31750" cy="1588"/>
              </a:xfrm>
              <a:prstGeom prst="line">
                <a:avLst/>
              </a:prstGeom>
              <a:noFill/>
              <a:ln w="19050">
                <a:solidFill>
                  <a:srgbClr val="000000"/>
                </a:solidFill>
                <a:round/>
                <a:headEnd/>
                <a:tailEnd/>
              </a:ln>
            </p:spPr>
            <p:txBody>
              <a:bodyPr/>
              <a:lstStyle/>
              <a:p>
                <a:endParaRPr lang="en-US"/>
              </a:p>
            </p:txBody>
          </p:sp>
          <p:sp>
            <p:nvSpPr>
              <p:cNvPr id="653" name="Line 462"/>
              <p:cNvSpPr>
                <a:spLocks noChangeShapeType="1"/>
              </p:cNvSpPr>
              <p:nvPr/>
            </p:nvSpPr>
            <p:spPr bwMode="auto">
              <a:xfrm flipH="1">
                <a:off x="8229600" y="1290638"/>
                <a:ext cx="49213" cy="1588"/>
              </a:xfrm>
              <a:prstGeom prst="line">
                <a:avLst/>
              </a:prstGeom>
              <a:noFill/>
              <a:ln w="19050">
                <a:solidFill>
                  <a:srgbClr val="000000"/>
                </a:solidFill>
                <a:round/>
                <a:headEnd/>
                <a:tailEnd/>
              </a:ln>
            </p:spPr>
            <p:txBody>
              <a:bodyPr/>
              <a:lstStyle/>
              <a:p>
                <a:endParaRPr lang="en-US"/>
              </a:p>
            </p:txBody>
          </p:sp>
          <p:sp>
            <p:nvSpPr>
              <p:cNvPr id="654" name="Line 463"/>
              <p:cNvSpPr>
                <a:spLocks noChangeShapeType="1"/>
              </p:cNvSpPr>
              <p:nvPr/>
            </p:nvSpPr>
            <p:spPr bwMode="auto">
              <a:xfrm>
                <a:off x="1192213" y="1093788"/>
                <a:ext cx="31750" cy="1588"/>
              </a:xfrm>
              <a:prstGeom prst="line">
                <a:avLst/>
              </a:prstGeom>
              <a:noFill/>
              <a:ln w="19050">
                <a:solidFill>
                  <a:srgbClr val="000000"/>
                </a:solidFill>
                <a:round/>
                <a:headEnd/>
                <a:tailEnd/>
              </a:ln>
            </p:spPr>
            <p:txBody>
              <a:bodyPr/>
              <a:lstStyle/>
              <a:p>
                <a:endParaRPr lang="en-US"/>
              </a:p>
            </p:txBody>
          </p:sp>
          <p:sp>
            <p:nvSpPr>
              <p:cNvPr id="655" name="Line 464"/>
              <p:cNvSpPr>
                <a:spLocks noChangeShapeType="1"/>
              </p:cNvSpPr>
              <p:nvPr/>
            </p:nvSpPr>
            <p:spPr bwMode="auto">
              <a:xfrm flipH="1">
                <a:off x="8229600" y="1093788"/>
                <a:ext cx="49213" cy="1588"/>
              </a:xfrm>
              <a:prstGeom prst="line">
                <a:avLst/>
              </a:prstGeom>
              <a:noFill/>
              <a:ln w="19050">
                <a:solidFill>
                  <a:srgbClr val="000000"/>
                </a:solidFill>
                <a:round/>
                <a:headEnd/>
                <a:tailEnd/>
              </a:ln>
            </p:spPr>
            <p:txBody>
              <a:bodyPr/>
              <a:lstStyle/>
              <a:p>
                <a:endParaRPr lang="en-US"/>
              </a:p>
            </p:txBody>
          </p:sp>
          <p:sp>
            <p:nvSpPr>
              <p:cNvPr id="656" name="Line 465"/>
              <p:cNvSpPr>
                <a:spLocks noChangeShapeType="1"/>
              </p:cNvSpPr>
              <p:nvPr/>
            </p:nvSpPr>
            <p:spPr bwMode="auto">
              <a:xfrm>
                <a:off x="1192213" y="963613"/>
                <a:ext cx="31750" cy="1588"/>
              </a:xfrm>
              <a:prstGeom prst="line">
                <a:avLst/>
              </a:prstGeom>
              <a:noFill/>
              <a:ln w="19050">
                <a:solidFill>
                  <a:srgbClr val="000000"/>
                </a:solidFill>
                <a:round/>
                <a:headEnd/>
                <a:tailEnd/>
              </a:ln>
            </p:spPr>
            <p:txBody>
              <a:bodyPr/>
              <a:lstStyle/>
              <a:p>
                <a:endParaRPr lang="en-US"/>
              </a:p>
            </p:txBody>
          </p:sp>
          <p:sp>
            <p:nvSpPr>
              <p:cNvPr id="657" name="Line 466"/>
              <p:cNvSpPr>
                <a:spLocks noChangeShapeType="1"/>
              </p:cNvSpPr>
              <p:nvPr/>
            </p:nvSpPr>
            <p:spPr bwMode="auto">
              <a:xfrm flipH="1">
                <a:off x="8229600" y="963613"/>
                <a:ext cx="49213" cy="1588"/>
              </a:xfrm>
              <a:prstGeom prst="line">
                <a:avLst/>
              </a:prstGeom>
              <a:noFill/>
              <a:ln w="19050">
                <a:solidFill>
                  <a:srgbClr val="000000"/>
                </a:solidFill>
                <a:round/>
                <a:headEnd/>
                <a:tailEnd/>
              </a:ln>
            </p:spPr>
            <p:txBody>
              <a:bodyPr/>
              <a:lstStyle/>
              <a:p>
                <a:endParaRPr lang="en-US"/>
              </a:p>
            </p:txBody>
          </p:sp>
          <p:sp>
            <p:nvSpPr>
              <p:cNvPr id="658" name="Line 467"/>
              <p:cNvSpPr>
                <a:spLocks noChangeShapeType="1"/>
              </p:cNvSpPr>
              <p:nvPr/>
            </p:nvSpPr>
            <p:spPr bwMode="auto">
              <a:xfrm>
                <a:off x="1192213" y="849313"/>
                <a:ext cx="31750" cy="1588"/>
              </a:xfrm>
              <a:prstGeom prst="line">
                <a:avLst/>
              </a:prstGeom>
              <a:noFill/>
              <a:ln w="19050">
                <a:solidFill>
                  <a:srgbClr val="000000"/>
                </a:solidFill>
                <a:round/>
                <a:headEnd/>
                <a:tailEnd/>
              </a:ln>
            </p:spPr>
            <p:txBody>
              <a:bodyPr/>
              <a:lstStyle/>
              <a:p>
                <a:endParaRPr lang="en-US"/>
              </a:p>
            </p:txBody>
          </p:sp>
          <p:sp>
            <p:nvSpPr>
              <p:cNvPr id="659" name="Line 468"/>
              <p:cNvSpPr>
                <a:spLocks noChangeShapeType="1"/>
              </p:cNvSpPr>
              <p:nvPr/>
            </p:nvSpPr>
            <p:spPr bwMode="auto">
              <a:xfrm flipH="1">
                <a:off x="8229600" y="849313"/>
                <a:ext cx="49213" cy="1588"/>
              </a:xfrm>
              <a:prstGeom prst="line">
                <a:avLst/>
              </a:prstGeom>
              <a:noFill/>
              <a:ln w="19050">
                <a:solidFill>
                  <a:srgbClr val="000000"/>
                </a:solidFill>
                <a:round/>
                <a:headEnd/>
                <a:tailEnd/>
              </a:ln>
            </p:spPr>
            <p:txBody>
              <a:bodyPr/>
              <a:lstStyle/>
              <a:p>
                <a:endParaRPr lang="en-US"/>
              </a:p>
            </p:txBody>
          </p:sp>
          <p:sp>
            <p:nvSpPr>
              <p:cNvPr id="660" name="Line 469"/>
              <p:cNvSpPr>
                <a:spLocks noChangeShapeType="1"/>
              </p:cNvSpPr>
              <p:nvPr/>
            </p:nvSpPr>
            <p:spPr bwMode="auto">
              <a:xfrm>
                <a:off x="1192213" y="766763"/>
                <a:ext cx="31750" cy="1588"/>
              </a:xfrm>
              <a:prstGeom prst="line">
                <a:avLst/>
              </a:prstGeom>
              <a:noFill/>
              <a:ln w="19050">
                <a:solidFill>
                  <a:srgbClr val="000000"/>
                </a:solidFill>
                <a:round/>
                <a:headEnd/>
                <a:tailEnd/>
              </a:ln>
            </p:spPr>
            <p:txBody>
              <a:bodyPr/>
              <a:lstStyle/>
              <a:p>
                <a:endParaRPr lang="en-US"/>
              </a:p>
            </p:txBody>
          </p:sp>
          <p:sp>
            <p:nvSpPr>
              <p:cNvPr id="661" name="Line 470"/>
              <p:cNvSpPr>
                <a:spLocks noChangeShapeType="1"/>
              </p:cNvSpPr>
              <p:nvPr/>
            </p:nvSpPr>
            <p:spPr bwMode="auto">
              <a:xfrm flipH="1">
                <a:off x="8229600" y="766763"/>
                <a:ext cx="49213" cy="1588"/>
              </a:xfrm>
              <a:prstGeom prst="line">
                <a:avLst/>
              </a:prstGeom>
              <a:noFill/>
              <a:ln w="19050">
                <a:solidFill>
                  <a:srgbClr val="000000"/>
                </a:solidFill>
                <a:round/>
                <a:headEnd/>
                <a:tailEnd/>
              </a:ln>
            </p:spPr>
            <p:txBody>
              <a:bodyPr/>
              <a:lstStyle/>
              <a:p>
                <a:endParaRPr lang="en-US"/>
              </a:p>
            </p:txBody>
          </p:sp>
          <p:sp>
            <p:nvSpPr>
              <p:cNvPr id="662" name="Line 471"/>
              <p:cNvSpPr>
                <a:spLocks noChangeShapeType="1"/>
              </p:cNvSpPr>
              <p:nvPr/>
            </p:nvSpPr>
            <p:spPr bwMode="auto">
              <a:xfrm>
                <a:off x="1192213" y="685800"/>
                <a:ext cx="31750" cy="1588"/>
              </a:xfrm>
              <a:prstGeom prst="line">
                <a:avLst/>
              </a:prstGeom>
              <a:noFill/>
              <a:ln w="19050">
                <a:solidFill>
                  <a:srgbClr val="000000"/>
                </a:solidFill>
                <a:round/>
                <a:headEnd/>
                <a:tailEnd/>
              </a:ln>
            </p:spPr>
            <p:txBody>
              <a:bodyPr/>
              <a:lstStyle/>
              <a:p>
                <a:endParaRPr lang="en-US"/>
              </a:p>
            </p:txBody>
          </p:sp>
          <p:sp>
            <p:nvSpPr>
              <p:cNvPr id="663" name="Line 472"/>
              <p:cNvSpPr>
                <a:spLocks noChangeShapeType="1"/>
              </p:cNvSpPr>
              <p:nvPr/>
            </p:nvSpPr>
            <p:spPr bwMode="auto">
              <a:xfrm flipH="1">
                <a:off x="8229600" y="685800"/>
                <a:ext cx="49213" cy="1588"/>
              </a:xfrm>
              <a:prstGeom prst="line">
                <a:avLst/>
              </a:prstGeom>
              <a:noFill/>
              <a:ln w="19050">
                <a:solidFill>
                  <a:srgbClr val="000000"/>
                </a:solidFill>
                <a:round/>
                <a:headEnd/>
                <a:tailEnd/>
              </a:ln>
            </p:spPr>
            <p:txBody>
              <a:bodyPr/>
              <a:lstStyle/>
              <a:p>
                <a:endParaRPr lang="en-US"/>
              </a:p>
            </p:txBody>
          </p:sp>
          <p:sp>
            <p:nvSpPr>
              <p:cNvPr id="664" name="Line 473"/>
              <p:cNvSpPr>
                <a:spLocks noChangeShapeType="1"/>
              </p:cNvSpPr>
              <p:nvPr/>
            </p:nvSpPr>
            <p:spPr bwMode="auto">
              <a:xfrm>
                <a:off x="1192213" y="620713"/>
                <a:ext cx="31750" cy="1588"/>
              </a:xfrm>
              <a:prstGeom prst="line">
                <a:avLst/>
              </a:prstGeom>
              <a:noFill/>
              <a:ln w="19050">
                <a:solidFill>
                  <a:srgbClr val="000000"/>
                </a:solidFill>
                <a:round/>
                <a:headEnd/>
                <a:tailEnd/>
              </a:ln>
            </p:spPr>
            <p:txBody>
              <a:bodyPr/>
              <a:lstStyle/>
              <a:p>
                <a:endParaRPr lang="en-US"/>
              </a:p>
            </p:txBody>
          </p:sp>
          <p:sp>
            <p:nvSpPr>
              <p:cNvPr id="665" name="Line 474"/>
              <p:cNvSpPr>
                <a:spLocks noChangeShapeType="1"/>
              </p:cNvSpPr>
              <p:nvPr/>
            </p:nvSpPr>
            <p:spPr bwMode="auto">
              <a:xfrm flipH="1">
                <a:off x="8229600" y="620713"/>
                <a:ext cx="49213" cy="1588"/>
              </a:xfrm>
              <a:prstGeom prst="line">
                <a:avLst/>
              </a:prstGeom>
              <a:noFill/>
              <a:ln w="19050">
                <a:solidFill>
                  <a:srgbClr val="000000"/>
                </a:solidFill>
                <a:round/>
                <a:headEnd/>
                <a:tailEnd/>
              </a:ln>
            </p:spPr>
            <p:txBody>
              <a:bodyPr/>
              <a:lstStyle/>
              <a:p>
                <a:endParaRPr lang="en-US"/>
              </a:p>
            </p:txBody>
          </p:sp>
          <p:sp>
            <p:nvSpPr>
              <p:cNvPr id="666" name="Line 475"/>
              <p:cNvSpPr>
                <a:spLocks noChangeShapeType="1"/>
              </p:cNvSpPr>
              <p:nvPr/>
            </p:nvSpPr>
            <p:spPr bwMode="auto">
              <a:xfrm>
                <a:off x="1192213" y="571500"/>
                <a:ext cx="31750" cy="1588"/>
              </a:xfrm>
              <a:prstGeom prst="line">
                <a:avLst/>
              </a:prstGeom>
              <a:noFill/>
              <a:ln w="19050">
                <a:solidFill>
                  <a:srgbClr val="000000"/>
                </a:solidFill>
                <a:round/>
                <a:headEnd/>
                <a:tailEnd/>
              </a:ln>
            </p:spPr>
            <p:txBody>
              <a:bodyPr/>
              <a:lstStyle/>
              <a:p>
                <a:endParaRPr lang="en-US"/>
              </a:p>
            </p:txBody>
          </p:sp>
          <p:sp>
            <p:nvSpPr>
              <p:cNvPr id="667" name="Line 476"/>
              <p:cNvSpPr>
                <a:spLocks noChangeShapeType="1"/>
              </p:cNvSpPr>
              <p:nvPr/>
            </p:nvSpPr>
            <p:spPr bwMode="auto">
              <a:xfrm flipH="1">
                <a:off x="8229600" y="571500"/>
                <a:ext cx="49213" cy="1588"/>
              </a:xfrm>
              <a:prstGeom prst="line">
                <a:avLst/>
              </a:prstGeom>
              <a:noFill/>
              <a:ln w="19050">
                <a:solidFill>
                  <a:srgbClr val="000000"/>
                </a:solidFill>
                <a:round/>
                <a:headEnd/>
                <a:tailEnd/>
              </a:ln>
            </p:spPr>
            <p:txBody>
              <a:bodyPr/>
              <a:lstStyle/>
              <a:p>
                <a:endParaRPr lang="en-US"/>
              </a:p>
            </p:txBody>
          </p:sp>
          <p:sp>
            <p:nvSpPr>
              <p:cNvPr id="668" name="Line 477"/>
              <p:cNvSpPr>
                <a:spLocks noChangeShapeType="1"/>
              </p:cNvSpPr>
              <p:nvPr/>
            </p:nvSpPr>
            <p:spPr bwMode="auto">
              <a:xfrm>
                <a:off x="1192213" y="522288"/>
                <a:ext cx="31750" cy="1588"/>
              </a:xfrm>
              <a:prstGeom prst="line">
                <a:avLst/>
              </a:prstGeom>
              <a:noFill/>
              <a:ln w="19050">
                <a:solidFill>
                  <a:srgbClr val="000000"/>
                </a:solidFill>
                <a:round/>
                <a:headEnd/>
                <a:tailEnd/>
              </a:ln>
            </p:spPr>
            <p:txBody>
              <a:bodyPr/>
              <a:lstStyle/>
              <a:p>
                <a:endParaRPr lang="en-US"/>
              </a:p>
            </p:txBody>
          </p:sp>
          <p:sp>
            <p:nvSpPr>
              <p:cNvPr id="669" name="Line 478"/>
              <p:cNvSpPr>
                <a:spLocks noChangeShapeType="1"/>
              </p:cNvSpPr>
              <p:nvPr/>
            </p:nvSpPr>
            <p:spPr bwMode="auto">
              <a:xfrm flipH="1">
                <a:off x="8229600" y="522288"/>
                <a:ext cx="49213" cy="1588"/>
              </a:xfrm>
              <a:prstGeom prst="line">
                <a:avLst/>
              </a:prstGeom>
              <a:noFill/>
              <a:ln w="19050">
                <a:solidFill>
                  <a:srgbClr val="000000"/>
                </a:solidFill>
                <a:round/>
                <a:headEnd/>
                <a:tailEnd/>
              </a:ln>
            </p:spPr>
            <p:txBody>
              <a:bodyPr/>
              <a:lstStyle/>
              <a:p>
                <a:endParaRPr lang="en-US"/>
              </a:p>
            </p:txBody>
          </p:sp>
          <p:sp>
            <p:nvSpPr>
              <p:cNvPr id="670" name="Line 479"/>
              <p:cNvSpPr>
                <a:spLocks noChangeShapeType="1"/>
              </p:cNvSpPr>
              <p:nvPr/>
            </p:nvSpPr>
            <p:spPr bwMode="auto">
              <a:xfrm>
                <a:off x="1192213" y="522288"/>
                <a:ext cx="65088" cy="1588"/>
              </a:xfrm>
              <a:prstGeom prst="line">
                <a:avLst/>
              </a:prstGeom>
              <a:noFill/>
              <a:ln w="19050">
                <a:solidFill>
                  <a:srgbClr val="000000"/>
                </a:solidFill>
                <a:round/>
                <a:headEnd/>
                <a:tailEnd/>
              </a:ln>
            </p:spPr>
            <p:txBody>
              <a:bodyPr/>
              <a:lstStyle/>
              <a:p>
                <a:endParaRPr lang="en-US"/>
              </a:p>
            </p:txBody>
          </p:sp>
          <p:sp>
            <p:nvSpPr>
              <p:cNvPr id="671" name="Line 480"/>
              <p:cNvSpPr>
                <a:spLocks noChangeShapeType="1"/>
              </p:cNvSpPr>
              <p:nvPr/>
            </p:nvSpPr>
            <p:spPr bwMode="auto">
              <a:xfrm flipH="1">
                <a:off x="8196263" y="522288"/>
                <a:ext cx="82550" cy="1588"/>
              </a:xfrm>
              <a:prstGeom prst="line">
                <a:avLst/>
              </a:prstGeom>
              <a:noFill/>
              <a:ln w="19050">
                <a:solidFill>
                  <a:srgbClr val="000000"/>
                </a:solidFill>
                <a:round/>
                <a:headEnd/>
                <a:tailEnd/>
              </a:ln>
            </p:spPr>
            <p:txBody>
              <a:bodyPr/>
              <a:lstStyle/>
              <a:p>
                <a:endParaRPr lang="en-US"/>
              </a:p>
            </p:txBody>
          </p:sp>
          <p:sp>
            <p:nvSpPr>
              <p:cNvPr id="672" name="Line 483"/>
              <p:cNvSpPr>
                <a:spLocks noChangeShapeType="1"/>
              </p:cNvSpPr>
              <p:nvPr/>
            </p:nvSpPr>
            <p:spPr bwMode="auto">
              <a:xfrm>
                <a:off x="1192213" y="522288"/>
                <a:ext cx="7086600" cy="1588"/>
              </a:xfrm>
              <a:prstGeom prst="line">
                <a:avLst/>
              </a:prstGeom>
              <a:noFill/>
              <a:ln w="19050">
                <a:solidFill>
                  <a:srgbClr val="000000"/>
                </a:solidFill>
                <a:round/>
                <a:headEnd/>
                <a:tailEnd/>
              </a:ln>
            </p:spPr>
            <p:txBody>
              <a:bodyPr/>
              <a:lstStyle/>
              <a:p>
                <a:endParaRPr lang="en-US"/>
              </a:p>
            </p:txBody>
          </p:sp>
          <p:sp>
            <p:nvSpPr>
              <p:cNvPr id="673" name="Line 484"/>
              <p:cNvSpPr>
                <a:spLocks noChangeShapeType="1"/>
              </p:cNvSpPr>
              <p:nvPr/>
            </p:nvSpPr>
            <p:spPr bwMode="auto">
              <a:xfrm>
                <a:off x="1192213" y="6107113"/>
                <a:ext cx="7086600" cy="1588"/>
              </a:xfrm>
              <a:prstGeom prst="line">
                <a:avLst/>
              </a:prstGeom>
              <a:noFill/>
              <a:ln w="19050">
                <a:solidFill>
                  <a:srgbClr val="000000"/>
                </a:solidFill>
                <a:round/>
                <a:headEnd/>
                <a:tailEnd/>
              </a:ln>
            </p:spPr>
            <p:txBody>
              <a:bodyPr/>
              <a:lstStyle/>
              <a:p>
                <a:endParaRPr lang="en-US"/>
              </a:p>
            </p:txBody>
          </p:sp>
          <p:sp>
            <p:nvSpPr>
              <p:cNvPr id="674" name="Line 485"/>
              <p:cNvSpPr>
                <a:spLocks noChangeShapeType="1"/>
              </p:cNvSpPr>
              <p:nvPr/>
            </p:nvSpPr>
            <p:spPr bwMode="auto">
              <a:xfrm flipV="1">
                <a:off x="8278813" y="522288"/>
                <a:ext cx="1588" cy="5584825"/>
              </a:xfrm>
              <a:prstGeom prst="line">
                <a:avLst/>
              </a:prstGeom>
              <a:noFill/>
              <a:ln w="19050">
                <a:solidFill>
                  <a:srgbClr val="000000"/>
                </a:solidFill>
                <a:round/>
                <a:headEnd/>
                <a:tailEnd/>
              </a:ln>
            </p:spPr>
            <p:txBody>
              <a:bodyPr/>
              <a:lstStyle/>
              <a:p>
                <a:endParaRPr lang="en-US"/>
              </a:p>
            </p:txBody>
          </p:sp>
          <p:sp>
            <p:nvSpPr>
              <p:cNvPr id="675" name="Line 486"/>
              <p:cNvSpPr>
                <a:spLocks noChangeShapeType="1"/>
              </p:cNvSpPr>
              <p:nvPr/>
            </p:nvSpPr>
            <p:spPr bwMode="auto">
              <a:xfrm flipV="1">
                <a:off x="1192213" y="522288"/>
                <a:ext cx="1588" cy="5584825"/>
              </a:xfrm>
              <a:prstGeom prst="line">
                <a:avLst/>
              </a:prstGeom>
              <a:noFill/>
              <a:ln w="19050">
                <a:solidFill>
                  <a:srgbClr val="000000"/>
                </a:solidFill>
                <a:round/>
                <a:headEnd/>
                <a:tailEnd/>
              </a:ln>
            </p:spPr>
            <p:txBody>
              <a:bodyPr/>
              <a:lstStyle/>
              <a:p>
                <a:endParaRPr lang="en-US"/>
              </a:p>
            </p:txBody>
          </p:sp>
          <p:sp>
            <p:nvSpPr>
              <p:cNvPr id="676" name="Freeform 491"/>
              <p:cNvSpPr>
                <a:spLocks/>
              </p:cNvSpPr>
              <p:nvPr/>
            </p:nvSpPr>
            <p:spPr bwMode="auto">
              <a:xfrm>
                <a:off x="8245475" y="2171700"/>
                <a:ext cx="33338" cy="1588"/>
              </a:xfrm>
              <a:custGeom>
                <a:avLst/>
                <a:gdLst>
                  <a:gd name="T0" fmla="*/ 0 w 21"/>
                  <a:gd name="T1" fmla="*/ 0 h 1588"/>
                  <a:gd name="T2" fmla="*/ 27722931 w 21"/>
                  <a:gd name="T3" fmla="*/ 0 h 1588"/>
                  <a:gd name="T4" fmla="*/ 52924874 w 21"/>
                  <a:gd name="T5" fmla="*/ 0 h 1588"/>
                  <a:gd name="T6" fmla="*/ 0 60000 65536"/>
                  <a:gd name="T7" fmla="*/ 0 60000 65536"/>
                  <a:gd name="T8" fmla="*/ 0 60000 65536"/>
                  <a:gd name="T9" fmla="*/ 0 w 21"/>
                  <a:gd name="T10" fmla="*/ 0 h 1588"/>
                  <a:gd name="T11" fmla="*/ 21 w 21"/>
                  <a:gd name="T12" fmla="*/ 1588 h 1588"/>
                </a:gdLst>
                <a:ahLst/>
                <a:cxnLst>
                  <a:cxn ang="T6">
                    <a:pos x="T0" y="T1"/>
                  </a:cxn>
                  <a:cxn ang="T7">
                    <a:pos x="T2" y="T3"/>
                  </a:cxn>
                  <a:cxn ang="T8">
                    <a:pos x="T4" y="T5"/>
                  </a:cxn>
                </a:cxnLst>
                <a:rect l="T9" t="T10" r="T11" b="T12"/>
                <a:pathLst>
                  <a:path w="21" h="1588">
                    <a:moveTo>
                      <a:pt x="0" y="0"/>
                    </a:moveTo>
                    <a:lnTo>
                      <a:pt x="11" y="0"/>
                    </a:lnTo>
                    <a:lnTo>
                      <a:pt x="21" y="0"/>
                    </a:lnTo>
                  </a:path>
                </a:pathLst>
              </a:custGeom>
              <a:noFill/>
              <a:ln w="19050">
                <a:solidFill>
                  <a:srgbClr val="FF0000"/>
                </a:solidFill>
                <a:prstDash val="solid"/>
                <a:round/>
                <a:headEnd/>
                <a:tailEnd/>
              </a:ln>
            </p:spPr>
            <p:txBody>
              <a:bodyPr/>
              <a:lstStyle/>
              <a:p>
                <a:endParaRPr lang="en-US"/>
              </a:p>
            </p:txBody>
          </p:sp>
          <p:sp>
            <p:nvSpPr>
              <p:cNvPr id="677" name="Freeform 492"/>
              <p:cNvSpPr>
                <a:spLocks/>
              </p:cNvSpPr>
              <p:nvPr/>
            </p:nvSpPr>
            <p:spPr bwMode="auto">
              <a:xfrm>
                <a:off x="1192213" y="2678113"/>
                <a:ext cx="5013325" cy="3314700"/>
              </a:xfrm>
              <a:custGeom>
                <a:avLst/>
                <a:gdLst>
                  <a:gd name="T0" fmla="*/ 2147483647 w 3158"/>
                  <a:gd name="T1" fmla="*/ 2147483647 h 2088"/>
                  <a:gd name="T2" fmla="*/ 2147483647 w 3158"/>
                  <a:gd name="T3" fmla="*/ 2147483647 h 2088"/>
                  <a:gd name="T4" fmla="*/ 2147483647 w 3158"/>
                  <a:gd name="T5" fmla="*/ 2147483647 h 2088"/>
                  <a:gd name="T6" fmla="*/ 2147483647 w 3158"/>
                  <a:gd name="T7" fmla="*/ 2147483647 h 2088"/>
                  <a:gd name="T8" fmla="*/ 2147483647 w 3158"/>
                  <a:gd name="T9" fmla="*/ 2147483647 h 2088"/>
                  <a:gd name="T10" fmla="*/ 2147483647 w 3158"/>
                  <a:gd name="T11" fmla="*/ 2147483647 h 2088"/>
                  <a:gd name="T12" fmla="*/ 2147483647 w 3158"/>
                  <a:gd name="T13" fmla="*/ 2147483647 h 2088"/>
                  <a:gd name="T14" fmla="*/ 2147483647 w 3158"/>
                  <a:gd name="T15" fmla="*/ 2147483647 h 2088"/>
                  <a:gd name="T16" fmla="*/ 2147483647 w 3158"/>
                  <a:gd name="T17" fmla="*/ 2147483647 h 2088"/>
                  <a:gd name="T18" fmla="*/ 2147483647 w 3158"/>
                  <a:gd name="T19" fmla="*/ 2074087624 h 2088"/>
                  <a:gd name="T20" fmla="*/ 2147483647 w 3158"/>
                  <a:gd name="T21" fmla="*/ 1995963610 h 2088"/>
                  <a:gd name="T22" fmla="*/ 2147483647 w 3158"/>
                  <a:gd name="T23" fmla="*/ 1943039560 h 2088"/>
                  <a:gd name="T24" fmla="*/ 2147483647 w 3158"/>
                  <a:gd name="T25" fmla="*/ 1864915547 h 2088"/>
                  <a:gd name="T26" fmla="*/ 2147483647 w 3158"/>
                  <a:gd name="T27" fmla="*/ 1814512445 h 2088"/>
                  <a:gd name="T28" fmla="*/ 2147483647 w 3158"/>
                  <a:gd name="T29" fmla="*/ 1761588395 h 2088"/>
                  <a:gd name="T30" fmla="*/ 2147483647 w 3158"/>
                  <a:gd name="T31" fmla="*/ 1683464381 h 2088"/>
                  <a:gd name="T32" fmla="*/ 2147483647 w 3158"/>
                  <a:gd name="T33" fmla="*/ 1633060883 h 2088"/>
                  <a:gd name="T34" fmla="*/ 2147483647 w 3158"/>
                  <a:gd name="T35" fmla="*/ 1554935282 h 2088"/>
                  <a:gd name="T36" fmla="*/ 2147483647 w 3158"/>
                  <a:gd name="T37" fmla="*/ 1502012819 h 2088"/>
                  <a:gd name="T38" fmla="*/ 2147483647 w 3158"/>
                  <a:gd name="T39" fmla="*/ 1426408167 h 2088"/>
                  <a:gd name="T40" fmla="*/ 2147483647 w 3158"/>
                  <a:gd name="T41" fmla="*/ 1373484117 h 2088"/>
                  <a:gd name="T42" fmla="*/ 2147483647 w 3158"/>
                  <a:gd name="T43" fmla="*/ 1320561654 h 2088"/>
                  <a:gd name="T44" fmla="*/ 2147483647 w 3158"/>
                  <a:gd name="T45" fmla="*/ 1244957002 h 2088"/>
                  <a:gd name="T46" fmla="*/ 2147483647 w 3158"/>
                  <a:gd name="T47" fmla="*/ 1192032952 h 2088"/>
                  <a:gd name="T48" fmla="*/ 2147483647 w 3158"/>
                  <a:gd name="T49" fmla="*/ 1139110489 h 2088"/>
                  <a:gd name="T50" fmla="*/ 2147483647 w 3158"/>
                  <a:gd name="T51" fmla="*/ 1063505837 h 2088"/>
                  <a:gd name="T52" fmla="*/ 2147483647 w 3158"/>
                  <a:gd name="T53" fmla="*/ 1010581787 h 2088"/>
                  <a:gd name="T54" fmla="*/ 2147483647 w 3158"/>
                  <a:gd name="T55" fmla="*/ 957659324 h 2088"/>
                  <a:gd name="T56" fmla="*/ 2147483647 w 3158"/>
                  <a:gd name="T57" fmla="*/ 907256223 h 2088"/>
                  <a:gd name="T58" fmla="*/ 2147483647 w 3158"/>
                  <a:gd name="T59" fmla="*/ 829130423 h 2088"/>
                  <a:gd name="T60" fmla="*/ 2147483647 w 3158"/>
                  <a:gd name="T61" fmla="*/ 776207960 h 2088"/>
                  <a:gd name="T62" fmla="*/ 2147483647 w 3158"/>
                  <a:gd name="T63" fmla="*/ 700603308 h 2088"/>
                  <a:gd name="T64" fmla="*/ 2147483647 w 3158"/>
                  <a:gd name="T65" fmla="*/ 647680846 h 2088"/>
                  <a:gd name="T66" fmla="*/ 2147483647 w 3158"/>
                  <a:gd name="T67" fmla="*/ 569555245 h 2088"/>
                  <a:gd name="T68" fmla="*/ 2147483647 w 3158"/>
                  <a:gd name="T69" fmla="*/ 519152143 h 2088"/>
                  <a:gd name="T70" fmla="*/ 2147483647 w 3158"/>
                  <a:gd name="T71" fmla="*/ 466228093 h 2088"/>
                  <a:gd name="T72" fmla="*/ 2147483647 w 3158"/>
                  <a:gd name="T73" fmla="*/ 388103980 h 2088"/>
                  <a:gd name="T74" fmla="*/ 2147483647 w 3158"/>
                  <a:gd name="T75" fmla="*/ 337700879 h 2088"/>
                  <a:gd name="T76" fmla="*/ 2147483647 w 3158"/>
                  <a:gd name="T77" fmla="*/ 259575278 h 2088"/>
                  <a:gd name="T78" fmla="*/ 2147483647 w 3158"/>
                  <a:gd name="T79" fmla="*/ 181451215 h 2088"/>
                  <a:gd name="T80" fmla="*/ 2147483647 w 3158"/>
                  <a:gd name="T81" fmla="*/ 128527164 h 2088"/>
                  <a:gd name="T82" fmla="*/ 2147483647 w 3158"/>
                  <a:gd name="T83" fmla="*/ 50403114 h 208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158"/>
                  <a:gd name="T127" fmla="*/ 0 h 2088"/>
                  <a:gd name="T128" fmla="*/ 3158 w 3158"/>
                  <a:gd name="T129" fmla="*/ 2088 h 208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158" h="2088">
                    <a:moveTo>
                      <a:pt x="0" y="545"/>
                    </a:moveTo>
                    <a:lnTo>
                      <a:pt x="843" y="1244"/>
                    </a:lnTo>
                    <a:lnTo>
                      <a:pt x="1100" y="1594"/>
                    </a:lnTo>
                    <a:lnTo>
                      <a:pt x="1255" y="2088"/>
                    </a:lnTo>
                    <a:lnTo>
                      <a:pt x="1358" y="1625"/>
                    </a:lnTo>
                    <a:lnTo>
                      <a:pt x="1450" y="1450"/>
                    </a:lnTo>
                    <a:lnTo>
                      <a:pt x="1522" y="1368"/>
                    </a:lnTo>
                    <a:lnTo>
                      <a:pt x="1574" y="1285"/>
                    </a:lnTo>
                    <a:lnTo>
                      <a:pt x="1625" y="1234"/>
                    </a:lnTo>
                    <a:lnTo>
                      <a:pt x="1676" y="1183"/>
                    </a:lnTo>
                    <a:lnTo>
                      <a:pt x="1718" y="1131"/>
                    </a:lnTo>
                    <a:lnTo>
                      <a:pt x="1759" y="1111"/>
                    </a:lnTo>
                    <a:lnTo>
                      <a:pt x="1790" y="1142"/>
                    </a:lnTo>
                    <a:lnTo>
                      <a:pt x="1820" y="1111"/>
                    </a:lnTo>
                    <a:lnTo>
                      <a:pt x="1851" y="1080"/>
                    </a:lnTo>
                    <a:lnTo>
                      <a:pt x="1872" y="1049"/>
                    </a:lnTo>
                    <a:lnTo>
                      <a:pt x="1903" y="1028"/>
                    </a:lnTo>
                    <a:lnTo>
                      <a:pt x="1923" y="998"/>
                    </a:lnTo>
                    <a:lnTo>
                      <a:pt x="1944" y="977"/>
                    </a:lnTo>
                    <a:lnTo>
                      <a:pt x="1975" y="967"/>
                    </a:lnTo>
                    <a:lnTo>
                      <a:pt x="1985" y="946"/>
                    </a:lnTo>
                    <a:lnTo>
                      <a:pt x="2006" y="926"/>
                    </a:lnTo>
                    <a:lnTo>
                      <a:pt x="2026" y="915"/>
                    </a:lnTo>
                    <a:lnTo>
                      <a:pt x="2047" y="905"/>
                    </a:lnTo>
                    <a:lnTo>
                      <a:pt x="2057" y="884"/>
                    </a:lnTo>
                    <a:lnTo>
                      <a:pt x="2078" y="874"/>
                    </a:lnTo>
                    <a:lnTo>
                      <a:pt x="2098" y="864"/>
                    </a:lnTo>
                    <a:lnTo>
                      <a:pt x="2108" y="843"/>
                    </a:lnTo>
                    <a:lnTo>
                      <a:pt x="2119" y="833"/>
                    </a:lnTo>
                    <a:lnTo>
                      <a:pt x="2139" y="823"/>
                    </a:lnTo>
                    <a:lnTo>
                      <a:pt x="2150" y="812"/>
                    </a:lnTo>
                    <a:lnTo>
                      <a:pt x="2160" y="802"/>
                    </a:lnTo>
                    <a:lnTo>
                      <a:pt x="2180" y="792"/>
                    </a:lnTo>
                    <a:lnTo>
                      <a:pt x="2191" y="782"/>
                    </a:lnTo>
                    <a:lnTo>
                      <a:pt x="2201" y="771"/>
                    </a:lnTo>
                    <a:lnTo>
                      <a:pt x="2211" y="771"/>
                    </a:lnTo>
                    <a:lnTo>
                      <a:pt x="2222" y="761"/>
                    </a:lnTo>
                    <a:lnTo>
                      <a:pt x="2232" y="751"/>
                    </a:lnTo>
                    <a:lnTo>
                      <a:pt x="2242" y="740"/>
                    </a:lnTo>
                    <a:lnTo>
                      <a:pt x="2252" y="730"/>
                    </a:lnTo>
                    <a:lnTo>
                      <a:pt x="2263" y="720"/>
                    </a:lnTo>
                    <a:lnTo>
                      <a:pt x="2273" y="720"/>
                    </a:lnTo>
                    <a:lnTo>
                      <a:pt x="2283" y="710"/>
                    </a:lnTo>
                    <a:lnTo>
                      <a:pt x="2294" y="699"/>
                    </a:lnTo>
                    <a:lnTo>
                      <a:pt x="2304" y="699"/>
                    </a:lnTo>
                    <a:lnTo>
                      <a:pt x="2314" y="689"/>
                    </a:lnTo>
                    <a:lnTo>
                      <a:pt x="2324" y="679"/>
                    </a:lnTo>
                    <a:lnTo>
                      <a:pt x="2335" y="668"/>
                    </a:lnTo>
                    <a:lnTo>
                      <a:pt x="2345" y="658"/>
                    </a:lnTo>
                    <a:lnTo>
                      <a:pt x="2355" y="658"/>
                    </a:lnTo>
                    <a:lnTo>
                      <a:pt x="2366" y="648"/>
                    </a:lnTo>
                    <a:lnTo>
                      <a:pt x="2376" y="638"/>
                    </a:lnTo>
                    <a:lnTo>
                      <a:pt x="2386" y="627"/>
                    </a:lnTo>
                    <a:lnTo>
                      <a:pt x="2396" y="617"/>
                    </a:lnTo>
                    <a:lnTo>
                      <a:pt x="2407" y="607"/>
                    </a:lnTo>
                    <a:lnTo>
                      <a:pt x="2417" y="607"/>
                    </a:lnTo>
                    <a:lnTo>
                      <a:pt x="2427" y="596"/>
                    </a:lnTo>
                    <a:lnTo>
                      <a:pt x="2438" y="586"/>
                    </a:lnTo>
                    <a:lnTo>
                      <a:pt x="2448" y="576"/>
                    </a:lnTo>
                    <a:lnTo>
                      <a:pt x="2458" y="566"/>
                    </a:lnTo>
                    <a:lnTo>
                      <a:pt x="2468" y="566"/>
                    </a:lnTo>
                    <a:lnTo>
                      <a:pt x="2479" y="555"/>
                    </a:lnTo>
                    <a:lnTo>
                      <a:pt x="2489" y="545"/>
                    </a:lnTo>
                    <a:lnTo>
                      <a:pt x="2499" y="535"/>
                    </a:lnTo>
                    <a:lnTo>
                      <a:pt x="2510" y="535"/>
                    </a:lnTo>
                    <a:lnTo>
                      <a:pt x="2520" y="524"/>
                    </a:lnTo>
                    <a:lnTo>
                      <a:pt x="2530" y="514"/>
                    </a:lnTo>
                    <a:lnTo>
                      <a:pt x="2540" y="504"/>
                    </a:lnTo>
                    <a:lnTo>
                      <a:pt x="2551" y="494"/>
                    </a:lnTo>
                    <a:lnTo>
                      <a:pt x="2561" y="494"/>
                    </a:lnTo>
                    <a:lnTo>
                      <a:pt x="2571" y="483"/>
                    </a:lnTo>
                    <a:lnTo>
                      <a:pt x="2582" y="473"/>
                    </a:lnTo>
                    <a:lnTo>
                      <a:pt x="2592" y="463"/>
                    </a:lnTo>
                    <a:lnTo>
                      <a:pt x="2602" y="463"/>
                    </a:lnTo>
                    <a:lnTo>
                      <a:pt x="2612" y="452"/>
                    </a:lnTo>
                    <a:lnTo>
                      <a:pt x="2623" y="442"/>
                    </a:lnTo>
                    <a:lnTo>
                      <a:pt x="2633" y="432"/>
                    </a:lnTo>
                    <a:lnTo>
                      <a:pt x="2643" y="422"/>
                    </a:lnTo>
                    <a:lnTo>
                      <a:pt x="2654" y="422"/>
                    </a:lnTo>
                    <a:lnTo>
                      <a:pt x="2664" y="411"/>
                    </a:lnTo>
                    <a:lnTo>
                      <a:pt x="2674" y="401"/>
                    </a:lnTo>
                    <a:lnTo>
                      <a:pt x="2684" y="391"/>
                    </a:lnTo>
                    <a:lnTo>
                      <a:pt x="2695" y="391"/>
                    </a:lnTo>
                    <a:lnTo>
                      <a:pt x="2705" y="380"/>
                    </a:lnTo>
                    <a:lnTo>
                      <a:pt x="2715" y="370"/>
                    </a:lnTo>
                    <a:lnTo>
                      <a:pt x="2726" y="360"/>
                    </a:lnTo>
                    <a:lnTo>
                      <a:pt x="2736" y="360"/>
                    </a:lnTo>
                    <a:lnTo>
                      <a:pt x="2746" y="350"/>
                    </a:lnTo>
                    <a:lnTo>
                      <a:pt x="2756" y="339"/>
                    </a:lnTo>
                    <a:lnTo>
                      <a:pt x="2767" y="329"/>
                    </a:lnTo>
                    <a:lnTo>
                      <a:pt x="2777" y="319"/>
                    </a:lnTo>
                    <a:lnTo>
                      <a:pt x="2787" y="308"/>
                    </a:lnTo>
                    <a:lnTo>
                      <a:pt x="2798" y="308"/>
                    </a:lnTo>
                    <a:lnTo>
                      <a:pt x="2808" y="298"/>
                    </a:lnTo>
                    <a:lnTo>
                      <a:pt x="2818" y="288"/>
                    </a:lnTo>
                    <a:lnTo>
                      <a:pt x="2828" y="278"/>
                    </a:lnTo>
                    <a:lnTo>
                      <a:pt x="2839" y="267"/>
                    </a:lnTo>
                    <a:lnTo>
                      <a:pt x="2849" y="267"/>
                    </a:lnTo>
                    <a:lnTo>
                      <a:pt x="2859" y="257"/>
                    </a:lnTo>
                    <a:lnTo>
                      <a:pt x="2870" y="247"/>
                    </a:lnTo>
                    <a:lnTo>
                      <a:pt x="2880" y="236"/>
                    </a:lnTo>
                    <a:lnTo>
                      <a:pt x="2890" y="226"/>
                    </a:lnTo>
                    <a:lnTo>
                      <a:pt x="2900" y="226"/>
                    </a:lnTo>
                    <a:lnTo>
                      <a:pt x="2911" y="216"/>
                    </a:lnTo>
                    <a:lnTo>
                      <a:pt x="2921" y="206"/>
                    </a:lnTo>
                    <a:lnTo>
                      <a:pt x="2931" y="195"/>
                    </a:lnTo>
                    <a:lnTo>
                      <a:pt x="2942" y="185"/>
                    </a:lnTo>
                    <a:lnTo>
                      <a:pt x="2952" y="185"/>
                    </a:lnTo>
                    <a:lnTo>
                      <a:pt x="2962" y="175"/>
                    </a:lnTo>
                    <a:lnTo>
                      <a:pt x="2972" y="164"/>
                    </a:lnTo>
                    <a:lnTo>
                      <a:pt x="2983" y="154"/>
                    </a:lnTo>
                    <a:lnTo>
                      <a:pt x="2993" y="144"/>
                    </a:lnTo>
                    <a:lnTo>
                      <a:pt x="3003" y="134"/>
                    </a:lnTo>
                    <a:lnTo>
                      <a:pt x="3014" y="134"/>
                    </a:lnTo>
                    <a:lnTo>
                      <a:pt x="3024" y="123"/>
                    </a:lnTo>
                    <a:lnTo>
                      <a:pt x="3034" y="113"/>
                    </a:lnTo>
                    <a:lnTo>
                      <a:pt x="3044" y="103"/>
                    </a:lnTo>
                    <a:lnTo>
                      <a:pt x="3055" y="92"/>
                    </a:lnTo>
                    <a:lnTo>
                      <a:pt x="3065" y="82"/>
                    </a:lnTo>
                    <a:lnTo>
                      <a:pt x="3075" y="72"/>
                    </a:lnTo>
                    <a:lnTo>
                      <a:pt x="3086" y="62"/>
                    </a:lnTo>
                    <a:lnTo>
                      <a:pt x="3096" y="62"/>
                    </a:lnTo>
                    <a:lnTo>
                      <a:pt x="3106" y="51"/>
                    </a:lnTo>
                    <a:lnTo>
                      <a:pt x="3116" y="41"/>
                    </a:lnTo>
                    <a:lnTo>
                      <a:pt x="3127" y="31"/>
                    </a:lnTo>
                    <a:lnTo>
                      <a:pt x="3137" y="20"/>
                    </a:lnTo>
                    <a:lnTo>
                      <a:pt x="3147" y="10"/>
                    </a:lnTo>
                    <a:lnTo>
                      <a:pt x="3158" y="0"/>
                    </a:lnTo>
                  </a:path>
                </a:pathLst>
              </a:custGeom>
              <a:noFill/>
              <a:ln w="19050">
                <a:solidFill>
                  <a:srgbClr val="0000FF"/>
                </a:solidFill>
                <a:prstDash val="solid"/>
                <a:round/>
                <a:headEnd/>
                <a:tailEnd/>
              </a:ln>
            </p:spPr>
            <p:txBody>
              <a:bodyPr/>
              <a:lstStyle/>
              <a:p>
                <a:endParaRPr lang="en-US"/>
              </a:p>
            </p:txBody>
          </p:sp>
          <p:sp>
            <p:nvSpPr>
              <p:cNvPr id="678" name="Freeform 493"/>
              <p:cNvSpPr>
                <a:spLocks/>
              </p:cNvSpPr>
              <p:nvPr/>
            </p:nvSpPr>
            <p:spPr bwMode="auto">
              <a:xfrm>
                <a:off x="6205538" y="930275"/>
                <a:ext cx="1681163" cy="3200400"/>
              </a:xfrm>
              <a:custGeom>
                <a:avLst/>
                <a:gdLst>
                  <a:gd name="T0" fmla="*/ 50403129 w 1059"/>
                  <a:gd name="T1" fmla="*/ 2147483647 h 2016"/>
                  <a:gd name="T2" fmla="*/ 128528791 w 1059"/>
                  <a:gd name="T3" fmla="*/ 2147483647 h 2016"/>
                  <a:gd name="T4" fmla="*/ 231854436 w 1059"/>
                  <a:gd name="T5" fmla="*/ 2147483647 h 2016"/>
                  <a:gd name="T6" fmla="*/ 284778503 w 1059"/>
                  <a:gd name="T7" fmla="*/ 2147483647 h 2016"/>
                  <a:gd name="T8" fmla="*/ 362902540 w 1059"/>
                  <a:gd name="T9" fmla="*/ 2147483647 h 2016"/>
                  <a:gd name="T10" fmla="*/ 388104098 w 1059"/>
                  <a:gd name="T11" fmla="*/ 2099291235 h 2016"/>
                  <a:gd name="T12" fmla="*/ 438507314 w 1059"/>
                  <a:gd name="T13" fmla="*/ 1917840029 h 2016"/>
                  <a:gd name="T14" fmla="*/ 466229822 w 1059"/>
                  <a:gd name="T15" fmla="*/ 1401206932 h 2016"/>
                  <a:gd name="T16" fmla="*/ 516632939 w 1059"/>
                  <a:gd name="T17" fmla="*/ 156249699 h 2016"/>
                  <a:gd name="T18" fmla="*/ 544353859 w 1059"/>
                  <a:gd name="T19" fmla="*/ 1529735664 h 2016"/>
                  <a:gd name="T20" fmla="*/ 569555418 w 1059"/>
                  <a:gd name="T21" fmla="*/ 2147483647 h 2016"/>
                  <a:gd name="T22" fmla="*/ 619958534 w 1059"/>
                  <a:gd name="T23" fmla="*/ 2147483647 h 2016"/>
                  <a:gd name="T24" fmla="*/ 647681042 w 1059"/>
                  <a:gd name="T25" fmla="*/ 2147483647 h 2016"/>
                  <a:gd name="T26" fmla="*/ 672882601 w 1059"/>
                  <a:gd name="T27" fmla="*/ 2147483647 h 2016"/>
                  <a:gd name="T28" fmla="*/ 725805080 w 1059"/>
                  <a:gd name="T29" fmla="*/ 2147483647 h 2016"/>
                  <a:gd name="T30" fmla="*/ 751006638 w 1059"/>
                  <a:gd name="T31" fmla="*/ 2147483647 h 2016"/>
                  <a:gd name="T32" fmla="*/ 829132263 w 1059"/>
                  <a:gd name="T33" fmla="*/ 2147483647 h 2016"/>
                  <a:gd name="T34" fmla="*/ 879535578 w 1059"/>
                  <a:gd name="T35" fmla="*/ 2147483647 h 2016"/>
                  <a:gd name="T36" fmla="*/ 957659615 w 1059"/>
                  <a:gd name="T37" fmla="*/ 2147483647 h 2016"/>
                  <a:gd name="T38" fmla="*/ 1060986798 w 1059"/>
                  <a:gd name="T39" fmla="*/ 2147483647 h 2016"/>
                  <a:gd name="T40" fmla="*/ 1113909277 w 1059"/>
                  <a:gd name="T41" fmla="*/ 2147483647 h 2016"/>
                  <a:gd name="T42" fmla="*/ 1192034902 w 1059"/>
                  <a:gd name="T43" fmla="*/ 2127012154 h 2016"/>
                  <a:gd name="T44" fmla="*/ 1270158939 w 1059"/>
                  <a:gd name="T45" fmla="*/ 1892638473 h 2016"/>
                  <a:gd name="T46" fmla="*/ 1270158939 w 1059"/>
                  <a:gd name="T47" fmla="*/ 2147483647 h 2016"/>
                  <a:gd name="T48" fmla="*/ 1320562056 w 1059"/>
                  <a:gd name="T49" fmla="*/ 2147483647 h 2016"/>
                  <a:gd name="T50" fmla="*/ 1373486122 w 1059"/>
                  <a:gd name="T51" fmla="*/ 2048888123 h 2016"/>
                  <a:gd name="T52" fmla="*/ 1451610159 w 1059"/>
                  <a:gd name="T53" fmla="*/ 1970762504 h 2016"/>
                  <a:gd name="T54" fmla="*/ 1527214834 w 1059"/>
                  <a:gd name="T55" fmla="*/ 1892638473 h 2016"/>
                  <a:gd name="T56" fmla="*/ 1605340459 w 1059"/>
                  <a:gd name="T57" fmla="*/ 1814512854 h 2016"/>
                  <a:gd name="T58" fmla="*/ 1683464893 w 1059"/>
                  <a:gd name="T59" fmla="*/ 1764109741 h 2016"/>
                  <a:gd name="T60" fmla="*/ 1761590518 w 1059"/>
                  <a:gd name="T61" fmla="*/ 1685985710 h 2016"/>
                  <a:gd name="T62" fmla="*/ 1839714555 w 1059"/>
                  <a:gd name="T63" fmla="*/ 1633061251 h 2016"/>
                  <a:gd name="T64" fmla="*/ 1917840180 w 1059"/>
                  <a:gd name="T65" fmla="*/ 1582658139 h 2016"/>
                  <a:gd name="T66" fmla="*/ 1995964217 w 1059"/>
                  <a:gd name="T67" fmla="*/ 1504534107 h 2016"/>
                  <a:gd name="T68" fmla="*/ 2071568892 w 1059"/>
                  <a:gd name="T69" fmla="*/ 1451610045 h 2016"/>
                  <a:gd name="T70" fmla="*/ 2147483647 w 1059"/>
                  <a:gd name="T71" fmla="*/ 1373486014 h 2016"/>
                  <a:gd name="T72" fmla="*/ 2147483647 w 1059"/>
                  <a:gd name="T73" fmla="*/ 1323082901 h 2016"/>
                  <a:gd name="T74" fmla="*/ 2147483647 w 1059"/>
                  <a:gd name="T75" fmla="*/ 1270158839 h 2016"/>
                  <a:gd name="T76" fmla="*/ 2147483647 w 1059"/>
                  <a:gd name="T77" fmla="*/ 1192034808 h 2016"/>
                  <a:gd name="T78" fmla="*/ 2147483647 w 1059"/>
                  <a:gd name="T79" fmla="*/ 1141631695 h 2016"/>
                  <a:gd name="T80" fmla="*/ 2147483647 w 1059"/>
                  <a:gd name="T81" fmla="*/ 1088707633 h 2016"/>
                  <a:gd name="T82" fmla="*/ 2147483647 w 1059"/>
                  <a:gd name="T83" fmla="*/ 1010583602 h 201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059"/>
                  <a:gd name="T127" fmla="*/ 0 h 2016"/>
                  <a:gd name="T128" fmla="*/ 1059 w 1059"/>
                  <a:gd name="T129" fmla="*/ 2016 h 201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059" h="2016">
                    <a:moveTo>
                      <a:pt x="0" y="1101"/>
                    </a:moveTo>
                    <a:lnTo>
                      <a:pt x="10" y="1091"/>
                    </a:lnTo>
                    <a:lnTo>
                      <a:pt x="20" y="1080"/>
                    </a:lnTo>
                    <a:lnTo>
                      <a:pt x="30" y="1070"/>
                    </a:lnTo>
                    <a:lnTo>
                      <a:pt x="51" y="1049"/>
                    </a:lnTo>
                    <a:lnTo>
                      <a:pt x="51" y="1039"/>
                    </a:lnTo>
                    <a:lnTo>
                      <a:pt x="61" y="1029"/>
                    </a:lnTo>
                    <a:lnTo>
                      <a:pt x="72" y="1019"/>
                    </a:lnTo>
                    <a:lnTo>
                      <a:pt x="92" y="998"/>
                    </a:lnTo>
                    <a:lnTo>
                      <a:pt x="92" y="988"/>
                    </a:lnTo>
                    <a:lnTo>
                      <a:pt x="113" y="967"/>
                    </a:lnTo>
                    <a:lnTo>
                      <a:pt x="113" y="947"/>
                    </a:lnTo>
                    <a:lnTo>
                      <a:pt x="133" y="926"/>
                    </a:lnTo>
                    <a:lnTo>
                      <a:pt x="133" y="905"/>
                    </a:lnTo>
                    <a:lnTo>
                      <a:pt x="144" y="895"/>
                    </a:lnTo>
                    <a:lnTo>
                      <a:pt x="144" y="875"/>
                    </a:lnTo>
                    <a:lnTo>
                      <a:pt x="154" y="864"/>
                    </a:lnTo>
                    <a:lnTo>
                      <a:pt x="154" y="833"/>
                    </a:lnTo>
                    <a:lnTo>
                      <a:pt x="164" y="823"/>
                    </a:lnTo>
                    <a:lnTo>
                      <a:pt x="164" y="772"/>
                    </a:lnTo>
                    <a:lnTo>
                      <a:pt x="174" y="761"/>
                    </a:lnTo>
                    <a:lnTo>
                      <a:pt x="174" y="700"/>
                    </a:lnTo>
                    <a:lnTo>
                      <a:pt x="185" y="689"/>
                    </a:lnTo>
                    <a:lnTo>
                      <a:pt x="185" y="556"/>
                    </a:lnTo>
                    <a:lnTo>
                      <a:pt x="195" y="545"/>
                    </a:lnTo>
                    <a:lnTo>
                      <a:pt x="195" y="124"/>
                    </a:lnTo>
                    <a:lnTo>
                      <a:pt x="205" y="62"/>
                    </a:lnTo>
                    <a:lnTo>
                      <a:pt x="205" y="0"/>
                    </a:lnTo>
                    <a:lnTo>
                      <a:pt x="205" y="587"/>
                    </a:lnTo>
                    <a:lnTo>
                      <a:pt x="216" y="607"/>
                    </a:lnTo>
                    <a:lnTo>
                      <a:pt x="216" y="926"/>
                    </a:lnTo>
                    <a:lnTo>
                      <a:pt x="226" y="936"/>
                    </a:lnTo>
                    <a:lnTo>
                      <a:pt x="226" y="1204"/>
                    </a:lnTo>
                    <a:lnTo>
                      <a:pt x="236" y="1224"/>
                    </a:lnTo>
                    <a:lnTo>
                      <a:pt x="236" y="1656"/>
                    </a:lnTo>
                    <a:lnTo>
                      <a:pt x="246" y="1697"/>
                    </a:lnTo>
                    <a:lnTo>
                      <a:pt x="246" y="2016"/>
                    </a:lnTo>
                    <a:lnTo>
                      <a:pt x="246" y="1615"/>
                    </a:lnTo>
                    <a:lnTo>
                      <a:pt x="257" y="1595"/>
                    </a:lnTo>
                    <a:lnTo>
                      <a:pt x="257" y="1368"/>
                    </a:lnTo>
                    <a:lnTo>
                      <a:pt x="267" y="1358"/>
                    </a:lnTo>
                    <a:lnTo>
                      <a:pt x="267" y="1255"/>
                    </a:lnTo>
                    <a:lnTo>
                      <a:pt x="277" y="1245"/>
                    </a:lnTo>
                    <a:lnTo>
                      <a:pt x="277" y="1193"/>
                    </a:lnTo>
                    <a:lnTo>
                      <a:pt x="288" y="1183"/>
                    </a:lnTo>
                    <a:lnTo>
                      <a:pt x="288" y="1142"/>
                    </a:lnTo>
                    <a:lnTo>
                      <a:pt x="298" y="1132"/>
                    </a:lnTo>
                    <a:lnTo>
                      <a:pt x="298" y="1111"/>
                    </a:lnTo>
                    <a:lnTo>
                      <a:pt x="308" y="1101"/>
                    </a:lnTo>
                    <a:lnTo>
                      <a:pt x="308" y="1080"/>
                    </a:lnTo>
                    <a:lnTo>
                      <a:pt x="329" y="1060"/>
                    </a:lnTo>
                    <a:lnTo>
                      <a:pt x="329" y="1039"/>
                    </a:lnTo>
                    <a:lnTo>
                      <a:pt x="349" y="1019"/>
                    </a:lnTo>
                    <a:lnTo>
                      <a:pt x="349" y="998"/>
                    </a:lnTo>
                    <a:lnTo>
                      <a:pt x="360" y="988"/>
                    </a:lnTo>
                    <a:lnTo>
                      <a:pt x="380" y="967"/>
                    </a:lnTo>
                    <a:lnTo>
                      <a:pt x="380" y="957"/>
                    </a:lnTo>
                    <a:lnTo>
                      <a:pt x="390" y="947"/>
                    </a:lnTo>
                    <a:lnTo>
                      <a:pt x="401" y="936"/>
                    </a:lnTo>
                    <a:lnTo>
                      <a:pt x="421" y="916"/>
                    </a:lnTo>
                    <a:lnTo>
                      <a:pt x="421" y="905"/>
                    </a:lnTo>
                    <a:lnTo>
                      <a:pt x="432" y="895"/>
                    </a:lnTo>
                    <a:lnTo>
                      <a:pt x="442" y="885"/>
                    </a:lnTo>
                    <a:lnTo>
                      <a:pt x="452" y="875"/>
                    </a:lnTo>
                    <a:lnTo>
                      <a:pt x="473" y="854"/>
                    </a:lnTo>
                    <a:lnTo>
                      <a:pt x="473" y="844"/>
                    </a:lnTo>
                    <a:lnTo>
                      <a:pt x="493" y="823"/>
                    </a:lnTo>
                    <a:lnTo>
                      <a:pt x="493" y="761"/>
                    </a:lnTo>
                    <a:lnTo>
                      <a:pt x="504" y="751"/>
                    </a:lnTo>
                    <a:lnTo>
                      <a:pt x="504" y="1049"/>
                    </a:lnTo>
                    <a:lnTo>
                      <a:pt x="504" y="638"/>
                    </a:lnTo>
                    <a:lnTo>
                      <a:pt x="504" y="998"/>
                    </a:lnTo>
                    <a:lnTo>
                      <a:pt x="514" y="988"/>
                    </a:lnTo>
                    <a:lnTo>
                      <a:pt x="514" y="875"/>
                    </a:lnTo>
                    <a:lnTo>
                      <a:pt x="524" y="864"/>
                    </a:lnTo>
                    <a:lnTo>
                      <a:pt x="524" y="844"/>
                    </a:lnTo>
                    <a:lnTo>
                      <a:pt x="545" y="823"/>
                    </a:lnTo>
                    <a:lnTo>
                      <a:pt x="545" y="813"/>
                    </a:lnTo>
                    <a:lnTo>
                      <a:pt x="555" y="803"/>
                    </a:lnTo>
                    <a:lnTo>
                      <a:pt x="565" y="792"/>
                    </a:lnTo>
                    <a:lnTo>
                      <a:pt x="576" y="782"/>
                    </a:lnTo>
                    <a:lnTo>
                      <a:pt x="586" y="772"/>
                    </a:lnTo>
                    <a:lnTo>
                      <a:pt x="596" y="761"/>
                    </a:lnTo>
                    <a:lnTo>
                      <a:pt x="606" y="751"/>
                    </a:lnTo>
                    <a:lnTo>
                      <a:pt x="617" y="741"/>
                    </a:lnTo>
                    <a:lnTo>
                      <a:pt x="627" y="731"/>
                    </a:lnTo>
                    <a:lnTo>
                      <a:pt x="637" y="720"/>
                    </a:lnTo>
                    <a:lnTo>
                      <a:pt x="648" y="720"/>
                    </a:lnTo>
                    <a:lnTo>
                      <a:pt x="658" y="710"/>
                    </a:lnTo>
                    <a:lnTo>
                      <a:pt x="668" y="700"/>
                    </a:lnTo>
                    <a:lnTo>
                      <a:pt x="678" y="689"/>
                    </a:lnTo>
                    <a:lnTo>
                      <a:pt x="689" y="679"/>
                    </a:lnTo>
                    <a:lnTo>
                      <a:pt x="699" y="669"/>
                    </a:lnTo>
                    <a:lnTo>
                      <a:pt x="709" y="669"/>
                    </a:lnTo>
                    <a:lnTo>
                      <a:pt x="720" y="659"/>
                    </a:lnTo>
                    <a:lnTo>
                      <a:pt x="730" y="648"/>
                    </a:lnTo>
                    <a:lnTo>
                      <a:pt x="740" y="638"/>
                    </a:lnTo>
                    <a:lnTo>
                      <a:pt x="750" y="628"/>
                    </a:lnTo>
                    <a:lnTo>
                      <a:pt x="761" y="628"/>
                    </a:lnTo>
                    <a:lnTo>
                      <a:pt x="771" y="617"/>
                    </a:lnTo>
                    <a:lnTo>
                      <a:pt x="781" y="607"/>
                    </a:lnTo>
                    <a:lnTo>
                      <a:pt x="792" y="597"/>
                    </a:lnTo>
                    <a:lnTo>
                      <a:pt x="802" y="587"/>
                    </a:lnTo>
                    <a:lnTo>
                      <a:pt x="812" y="587"/>
                    </a:lnTo>
                    <a:lnTo>
                      <a:pt x="822" y="576"/>
                    </a:lnTo>
                    <a:lnTo>
                      <a:pt x="833" y="566"/>
                    </a:lnTo>
                    <a:lnTo>
                      <a:pt x="843" y="556"/>
                    </a:lnTo>
                    <a:lnTo>
                      <a:pt x="853" y="545"/>
                    </a:lnTo>
                    <a:lnTo>
                      <a:pt x="864" y="545"/>
                    </a:lnTo>
                    <a:lnTo>
                      <a:pt x="874" y="535"/>
                    </a:lnTo>
                    <a:lnTo>
                      <a:pt x="884" y="525"/>
                    </a:lnTo>
                    <a:lnTo>
                      <a:pt x="894" y="515"/>
                    </a:lnTo>
                    <a:lnTo>
                      <a:pt x="905" y="504"/>
                    </a:lnTo>
                    <a:lnTo>
                      <a:pt x="915" y="504"/>
                    </a:lnTo>
                    <a:lnTo>
                      <a:pt x="925" y="494"/>
                    </a:lnTo>
                    <a:lnTo>
                      <a:pt x="936" y="484"/>
                    </a:lnTo>
                    <a:lnTo>
                      <a:pt x="946" y="473"/>
                    </a:lnTo>
                    <a:lnTo>
                      <a:pt x="956" y="473"/>
                    </a:lnTo>
                    <a:lnTo>
                      <a:pt x="966" y="463"/>
                    </a:lnTo>
                    <a:lnTo>
                      <a:pt x="977" y="453"/>
                    </a:lnTo>
                    <a:lnTo>
                      <a:pt x="987" y="443"/>
                    </a:lnTo>
                    <a:lnTo>
                      <a:pt x="997" y="432"/>
                    </a:lnTo>
                    <a:lnTo>
                      <a:pt x="1008" y="432"/>
                    </a:lnTo>
                    <a:lnTo>
                      <a:pt x="1018" y="422"/>
                    </a:lnTo>
                    <a:lnTo>
                      <a:pt x="1028" y="412"/>
                    </a:lnTo>
                    <a:lnTo>
                      <a:pt x="1038" y="401"/>
                    </a:lnTo>
                    <a:lnTo>
                      <a:pt x="1049" y="391"/>
                    </a:lnTo>
                    <a:lnTo>
                      <a:pt x="1059" y="391"/>
                    </a:lnTo>
                  </a:path>
                </a:pathLst>
              </a:custGeom>
              <a:noFill/>
              <a:ln w="19050">
                <a:solidFill>
                  <a:srgbClr val="0000FF"/>
                </a:solidFill>
                <a:prstDash val="solid"/>
                <a:round/>
                <a:headEnd/>
                <a:tailEnd/>
              </a:ln>
            </p:spPr>
            <p:txBody>
              <a:bodyPr/>
              <a:lstStyle/>
              <a:p>
                <a:endParaRPr lang="en-US"/>
              </a:p>
            </p:txBody>
          </p:sp>
          <p:sp>
            <p:nvSpPr>
              <p:cNvPr id="679" name="Freeform 494"/>
              <p:cNvSpPr>
                <a:spLocks/>
              </p:cNvSpPr>
              <p:nvPr/>
            </p:nvSpPr>
            <p:spPr bwMode="auto">
              <a:xfrm>
                <a:off x="7886700" y="1257300"/>
                <a:ext cx="392113" cy="293688"/>
              </a:xfrm>
              <a:custGeom>
                <a:avLst/>
                <a:gdLst>
                  <a:gd name="T0" fmla="*/ 0 w 247"/>
                  <a:gd name="T1" fmla="*/ 466230538 h 185"/>
                  <a:gd name="T2" fmla="*/ 25201595 w 247"/>
                  <a:gd name="T3" fmla="*/ 441028941 h 185"/>
                  <a:gd name="T4" fmla="*/ 52924154 w 247"/>
                  <a:gd name="T5" fmla="*/ 415827245 h 185"/>
                  <a:gd name="T6" fmla="*/ 78125743 w 247"/>
                  <a:gd name="T7" fmla="*/ 415827245 h 185"/>
                  <a:gd name="T8" fmla="*/ 103327331 w 247"/>
                  <a:gd name="T9" fmla="*/ 388104694 h 185"/>
                  <a:gd name="T10" fmla="*/ 128528944 w 247"/>
                  <a:gd name="T11" fmla="*/ 362903097 h 185"/>
                  <a:gd name="T12" fmla="*/ 156249898 w 247"/>
                  <a:gd name="T13" fmla="*/ 362903097 h 185"/>
                  <a:gd name="T14" fmla="*/ 181451486 w 247"/>
                  <a:gd name="T15" fmla="*/ 337701500 h 185"/>
                  <a:gd name="T16" fmla="*/ 206653075 w 247"/>
                  <a:gd name="T17" fmla="*/ 309980537 h 185"/>
                  <a:gd name="T18" fmla="*/ 234375665 w 247"/>
                  <a:gd name="T19" fmla="*/ 284778940 h 185"/>
                  <a:gd name="T20" fmla="*/ 259577254 w 247"/>
                  <a:gd name="T21" fmla="*/ 259577343 h 185"/>
                  <a:gd name="T22" fmla="*/ 284778842 w 247"/>
                  <a:gd name="T23" fmla="*/ 259577343 h 185"/>
                  <a:gd name="T24" fmla="*/ 309980430 w 247"/>
                  <a:gd name="T25" fmla="*/ 234375746 h 185"/>
                  <a:gd name="T26" fmla="*/ 337701384 w 247"/>
                  <a:gd name="T27" fmla="*/ 206653146 h 185"/>
                  <a:gd name="T28" fmla="*/ 362902972 w 247"/>
                  <a:gd name="T29" fmla="*/ 181451549 h 185"/>
                  <a:gd name="T30" fmla="*/ 388104561 w 247"/>
                  <a:gd name="T31" fmla="*/ 156249952 h 185"/>
                  <a:gd name="T32" fmla="*/ 415827102 w 247"/>
                  <a:gd name="T33" fmla="*/ 156249952 h 185"/>
                  <a:gd name="T34" fmla="*/ 441028789 w 247"/>
                  <a:gd name="T35" fmla="*/ 128528989 h 185"/>
                  <a:gd name="T36" fmla="*/ 466230378 w 247"/>
                  <a:gd name="T37" fmla="*/ 103327367 h 185"/>
                  <a:gd name="T38" fmla="*/ 491431966 w 247"/>
                  <a:gd name="T39" fmla="*/ 78125770 h 185"/>
                  <a:gd name="T40" fmla="*/ 519152920 w 247"/>
                  <a:gd name="T41" fmla="*/ 78125770 h 185"/>
                  <a:gd name="T42" fmla="*/ 544354508 w 247"/>
                  <a:gd name="T43" fmla="*/ 52924172 h 185"/>
                  <a:gd name="T44" fmla="*/ 569556096 w 247"/>
                  <a:gd name="T45" fmla="*/ 25201603 h 185"/>
                  <a:gd name="T46" fmla="*/ 597278637 w 247"/>
                  <a:gd name="T47" fmla="*/ 0 h 185"/>
                  <a:gd name="T48" fmla="*/ 622480226 w 247"/>
                  <a:gd name="T49" fmla="*/ 0 h 18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47"/>
                  <a:gd name="T76" fmla="*/ 0 h 185"/>
                  <a:gd name="T77" fmla="*/ 247 w 247"/>
                  <a:gd name="T78" fmla="*/ 185 h 185"/>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47" h="185">
                    <a:moveTo>
                      <a:pt x="0" y="185"/>
                    </a:moveTo>
                    <a:lnTo>
                      <a:pt x="10" y="175"/>
                    </a:lnTo>
                    <a:lnTo>
                      <a:pt x="21" y="165"/>
                    </a:lnTo>
                    <a:lnTo>
                      <a:pt x="31" y="165"/>
                    </a:lnTo>
                    <a:lnTo>
                      <a:pt x="41" y="154"/>
                    </a:lnTo>
                    <a:lnTo>
                      <a:pt x="51" y="144"/>
                    </a:lnTo>
                    <a:lnTo>
                      <a:pt x="62" y="144"/>
                    </a:lnTo>
                    <a:lnTo>
                      <a:pt x="72" y="134"/>
                    </a:lnTo>
                    <a:lnTo>
                      <a:pt x="82" y="123"/>
                    </a:lnTo>
                    <a:lnTo>
                      <a:pt x="93" y="113"/>
                    </a:lnTo>
                    <a:lnTo>
                      <a:pt x="103" y="103"/>
                    </a:lnTo>
                    <a:lnTo>
                      <a:pt x="113" y="103"/>
                    </a:lnTo>
                    <a:lnTo>
                      <a:pt x="123" y="93"/>
                    </a:lnTo>
                    <a:lnTo>
                      <a:pt x="134" y="82"/>
                    </a:lnTo>
                    <a:lnTo>
                      <a:pt x="144" y="72"/>
                    </a:lnTo>
                    <a:lnTo>
                      <a:pt x="154" y="62"/>
                    </a:lnTo>
                    <a:lnTo>
                      <a:pt x="165" y="62"/>
                    </a:lnTo>
                    <a:lnTo>
                      <a:pt x="175" y="51"/>
                    </a:lnTo>
                    <a:lnTo>
                      <a:pt x="185" y="41"/>
                    </a:lnTo>
                    <a:lnTo>
                      <a:pt x="195" y="31"/>
                    </a:lnTo>
                    <a:lnTo>
                      <a:pt x="206" y="31"/>
                    </a:lnTo>
                    <a:lnTo>
                      <a:pt x="216" y="21"/>
                    </a:lnTo>
                    <a:lnTo>
                      <a:pt x="226" y="10"/>
                    </a:lnTo>
                    <a:lnTo>
                      <a:pt x="237" y="0"/>
                    </a:lnTo>
                    <a:lnTo>
                      <a:pt x="247" y="0"/>
                    </a:lnTo>
                  </a:path>
                </a:pathLst>
              </a:custGeom>
              <a:noFill/>
              <a:ln w="19050">
                <a:solidFill>
                  <a:srgbClr val="0000FF"/>
                </a:solidFill>
                <a:prstDash val="solid"/>
                <a:round/>
                <a:headEnd/>
                <a:tailEnd/>
              </a:ln>
            </p:spPr>
            <p:txBody>
              <a:bodyPr/>
              <a:lstStyle/>
              <a:p>
                <a:endParaRPr lang="en-US"/>
              </a:p>
            </p:txBody>
          </p:sp>
          <p:sp>
            <p:nvSpPr>
              <p:cNvPr id="680" name="Freeform 495"/>
              <p:cNvSpPr>
                <a:spLocks/>
              </p:cNvSpPr>
              <p:nvPr/>
            </p:nvSpPr>
            <p:spPr bwMode="auto">
              <a:xfrm>
                <a:off x="1192213" y="3509963"/>
                <a:ext cx="2792413" cy="996950"/>
              </a:xfrm>
              <a:custGeom>
                <a:avLst/>
                <a:gdLst>
                  <a:gd name="T0" fmla="*/ 803930757 w 1759"/>
                  <a:gd name="T1" fmla="*/ 337700905 h 628"/>
                  <a:gd name="T2" fmla="*/ 1398687772 w 1759"/>
                  <a:gd name="T3" fmla="*/ 725804916 h 628"/>
                  <a:gd name="T4" fmla="*/ 1789311555 w 1759"/>
                  <a:gd name="T5" fmla="*/ 1038304368 h 628"/>
                  <a:gd name="T6" fmla="*/ 2046367467 w 1759"/>
                  <a:gd name="T7" fmla="*/ 882054741 h 628"/>
                  <a:gd name="T8" fmla="*/ 2147483647 w 1759"/>
                  <a:gd name="T9" fmla="*/ 1116428388 h 628"/>
                  <a:gd name="T10" fmla="*/ 2147483647 w 1759"/>
                  <a:gd name="T11" fmla="*/ 725804916 h 628"/>
                  <a:gd name="T12" fmla="*/ 2147483647 w 1759"/>
                  <a:gd name="T13" fmla="*/ 753527418 h 628"/>
                  <a:gd name="T14" fmla="*/ 2147483647 w 1759"/>
                  <a:gd name="T15" fmla="*/ 778728971 h 628"/>
                  <a:gd name="T16" fmla="*/ 2147483647 w 1759"/>
                  <a:gd name="T17" fmla="*/ 907256294 h 628"/>
                  <a:gd name="T18" fmla="*/ 2147483647 w 1759"/>
                  <a:gd name="T19" fmla="*/ 803928936 h 628"/>
                  <a:gd name="T20" fmla="*/ 2147483647 w 1759"/>
                  <a:gd name="T21" fmla="*/ 1194553995 h 628"/>
                  <a:gd name="T22" fmla="*/ 2147483647 w 1759"/>
                  <a:gd name="T23" fmla="*/ 985380314 h 628"/>
                  <a:gd name="T24" fmla="*/ 2147483647 w 1759"/>
                  <a:gd name="T25" fmla="*/ 1376005174 h 628"/>
                  <a:gd name="T26" fmla="*/ 2147483647 w 1759"/>
                  <a:gd name="T27" fmla="*/ 1219755548 h 628"/>
                  <a:gd name="T28" fmla="*/ 2147483647 w 1759"/>
                  <a:gd name="T29" fmla="*/ 1013102816 h 628"/>
                  <a:gd name="T30" fmla="*/ 2147483647 w 1759"/>
                  <a:gd name="T31" fmla="*/ 1166831493 h 628"/>
                  <a:gd name="T32" fmla="*/ 2147483647 w 1759"/>
                  <a:gd name="T33" fmla="*/ 985380314 h 628"/>
                  <a:gd name="T34" fmla="*/ 2147483647 w 1759"/>
                  <a:gd name="T35" fmla="*/ 1401206727 h 628"/>
                  <a:gd name="T36" fmla="*/ 2147483647 w 1759"/>
                  <a:gd name="T37" fmla="*/ 1013102816 h 628"/>
                  <a:gd name="T38" fmla="*/ 2147483647 w 1759"/>
                  <a:gd name="T39" fmla="*/ 1194553995 h 628"/>
                  <a:gd name="T40" fmla="*/ 2147483647 w 1759"/>
                  <a:gd name="T41" fmla="*/ 1088707474 h 628"/>
                  <a:gd name="T42" fmla="*/ 2147483647 w 1759"/>
                  <a:gd name="T43" fmla="*/ 907256294 h 628"/>
                  <a:gd name="T44" fmla="*/ 2147483647 w 1759"/>
                  <a:gd name="T45" fmla="*/ 1479332334 h 628"/>
                  <a:gd name="T46" fmla="*/ 2147483647 w 1759"/>
                  <a:gd name="T47" fmla="*/ 803928936 h 628"/>
                  <a:gd name="T48" fmla="*/ 2147483647 w 1759"/>
                  <a:gd name="T49" fmla="*/ 1582657907 h 628"/>
                  <a:gd name="T50" fmla="*/ 2147483647 w 1759"/>
                  <a:gd name="T51" fmla="*/ 1013102816 h 628"/>
                  <a:gd name="T52" fmla="*/ 2147483647 w 1759"/>
                  <a:gd name="T53" fmla="*/ 934977208 h 628"/>
                  <a:gd name="T54" fmla="*/ 2147483647 w 1759"/>
                  <a:gd name="T55" fmla="*/ 882054741 h 628"/>
                  <a:gd name="T56" fmla="*/ 2147483647 w 1759"/>
                  <a:gd name="T57" fmla="*/ 882054741 h 628"/>
                  <a:gd name="T58" fmla="*/ 2147483647 w 1759"/>
                  <a:gd name="T59" fmla="*/ 960178761 h 628"/>
                  <a:gd name="T60" fmla="*/ 2147483647 w 1759"/>
                  <a:gd name="T61" fmla="*/ 1401206727 h 628"/>
                  <a:gd name="T62" fmla="*/ 2147483647 w 1759"/>
                  <a:gd name="T63" fmla="*/ 1348284260 h 628"/>
                  <a:gd name="T64" fmla="*/ 2147483647 w 1759"/>
                  <a:gd name="T65" fmla="*/ 1038304368 h 628"/>
                  <a:gd name="T66" fmla="*/ 2147483647 w 1759"/>
                  <a:gd name="T67" fmla="*/ 1038304368 h 628"/>
                  <a:gd name="T68" fmla="*/ 2147483647 w 1759"/>
                  <a:gd name="T69" fmla="*/ 1038304368 h 628"/>
                  <a:gd name="T70" fmla="*/ 2147483647 w 1759"/>
                  <a:gd name="T71" fmla="*/ 1063505921 h 628"/>
                  <a:gd name="T72" fmla="*/ 2147483647 w 1759"/>
                  <a:gd name="T73" fmla="*/ 1116428388 h 628"/>
                  <a:gd name="T74" fmla="*/ 2147483647 w 1759"/>
                  <a:gd name="T75" fmla="*/ 1038304368 h 628"/>
                  <a:gd name="T76" fmla="*/ 2147483647 w 1759"/>
                  <a:gd name="T77" fmla="*/ 1270158653 h 628"/>
                  <a:gd name="T78" fmla="*/ 2147483647 w 1759"/>
                  <a:gd name="T79" fmla="*/ 1063505921 h 628"/>
                  <a:gd name="T80" fmla="*/ 2147483647 w 1759"/>
                  <a:gd name="T81" fmla="*/ 1297881155 h 628"/>
                  <a:gd name="T82" fmla="*/ 2147483647 w 1759"/>
                  <a:gd name="T83" fmla="*/ 1166831493 h 62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759"/>
                  <a:gd name="T127" fmla="*/ 0 h 628"/>
                  <a:gd name="T128" fmla="*/ 1759 w 1759"/>
                  <a:gd name="T129" fmla="*/ 628 h 62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759" h="628">
                    <a:moveTo>
                      <a:pt x="0" y="0"/>
                    </a:moveTo>
                    <a:lnTo>
                      <a:pt x="185" y="42"/>
                    </a:lnTo>
                    <a:lnTo>
                      <a:pt x="319" y="134"/>
                    </a:lnTo>
                    <a:lnTo>
                      <a:pt x="411" y="278"/>
                    </a:lnTo>
                    <a:lnTo>
                      <a:pt x="494" y="330"/>
                    </a:lnTo>
                    <a:lnTo>
                      <a:pt x="555" y="288"/>
                    </a:lnTo>
                    <a:lnTo>
                      <a:pt x="617" y="330"/>
                    </a:lnTo>
                    <a:lnTo>
                      <a:pt x="658" y="422"/>
                    </a:lnTo>
                    <a:lnTo>
                      <a:pt x="710" y="412"/>
                    </a:lnTo>
                    <a:lnTo>
                      <a:pt x="751" y="319"/>
                    </a:lnTo>
                    <a:lnTo>
                      <a:pt x="782" y="391"/>
                    </a:lnTo>
                    <a:lnTo>
                      <a:pt x="812" y="350"/>
                    </a:lnTo>
                    <a:lnTo>
                      <a:pt x="843" y="515"/>
                    </a:lnTo>
                    <a:lnTo>
                      <a:pt x="874" y="474"/>
                    </a:lnTo>
                    <a:lnTo>
                      <a:pt x="905" y="443"/>
                    </a:lnTo>
                    <a:lnTo>
                      <a:pt x="926" y="494"/>
                    </a:lnTo>
                    <a:lnTo>
                      <a:pt x="946" y="330"/>
                    </a:lnTo>
                    <a:lnTo>
                      <a:pt x="967" y="288"/>
                    </a:lnTo>
                    <a:lnTo>
                      <a:pt x="987" y="515"/>
                    </a:lnTo>
                    <a:lnTo>
                      <a:pt x="1008" y="535"/>
                    </a:lnTo>
                    <a:lnTo>
                      <a:pt x="1028" y="299"/>
                    </a:lnTo>
                    <a:lnTo>
                      <a:pt x="1049" y="402"/>
                    </a:lnTo>
                    <a:lnTo>
                      <a:pt x="1070" y="422"/>
                    </a:lnTo>
                    <a:lnTo>
                      <a:pt x="1080" y="309"/>
                    </a:lnTo>
                    <a:lnTo>
                      <a:pt x="1100" y="474"/>
                    </a:lnTo>
                    <a:lnTo>
                      <a:pt x="1111" y="432"/>
                    </a:lnTo>
                    <a:lnTo>
                      <a:pt x="1131" y="360"/>
                    </a:lnTo>
                    <a:lnTo>
                      <a:pt x="1142" y="494"/>
                    </a:lnTo>
                    <a:lnTo>
                      <a:pt x="1152" y="402"/>
                    </a:lnTo>
                    <a:lnTo>
                      <a:pt x="1172" y="319"/>
                    </a:lnTo>
                    <a:lnTo>
                      <a:pt x="1183" y="463"/>
                    </a:lnTo>
                    <a:lnTo>
                      <a:pt x="1193" y="422"/>
                    </a:lnTo>
                    <a:lnTo>
                      <a:pt x="1203" y="474"/>
                    </a:lnTo>
                    <a:lnTo>
                      <a:pt x="1214" y="371"/>
                    </a:lnTo>
                    <a:lnTo>
                      <a:pt x="1224" y="453"/>
                    </a:lnTo>
                    <a:lnTo>
                      <a:pt x="1234" y="391"/>
                    </a:lnTo>
                    <a:lnTo>
                      <a:pt x="1255" y="432"/>
                    </a:lnTo>
                    <a:lnTo>
                      <a:pt x="1265" y="525"/>
                    </a:lnTo>
                    <a:lnTo>
                      <a:pt x="1275" y="546"/>
                    </a:lnTo>
                    <a:lnTo>
                      <a:pt x="1275" y="402"/>
                    </a:lnTo>
                    <a:lnTo>
                      <a:pt x="1286" y="422"/>
                    </a:lnTo>
                    <a:lnTo>
                      <a:pt x="1296" y="484"/>
                    </a:lnTo>
                    <a:lnTo>
                      <a:pt x="1306" y="381"/>
                    </a:lnTo>
                    <a:lnTo>
                      <a:pt x="1316" y="618"/>
                    </a:lnTo>
                    <a:lnTo>
                      <a:pt x="1327" y="402"/>
                    </a:lnTo>
                    <a:lnTo>
                      <a:pt x="1337" y="515"/>
                    </a:lnTo>
                    <a:lnTo>
                      <a:pt x="1347" y="381"/>
                    </a:lnTo>
                    <a:lnTo>
                      <a:pt x="1347" y="463"/>
                    </a:lnTo>
                    <a:lnTo>
                      <a:pt x="1358" y="556"/>
                    </a:lnTo>
                    <a:lnTo>
                      <a:pt x="1368" y="453"/>
                    </a:lnTo>
                    <a:lnTo>
                      <a:pt x="1378" y="391"/>
                    </a:lnTo>
                    <a:lnTo>
                      <a:pt x="1388" y="535"/>
                    </a:lnTo>
                    <a:lnTo>
                      <a:pt x="1388" y="463"/>
                    </a:lnTo>
                    <a:lnTo>
                      <a:pt x="1399" y="556"/>
                    </a:lnTo>
                    <a:lnTo>
                      <a:pt x="1409" y="515"/>
                    </a:lnTo>
                    <a:lnTo>
                      <a:pt x="1409" y="453"/>
                    </a:lnTo>
                    <a:lnTo>
                      <a:pt x="1419" y="402"/>
                    </a:lnTo>
                    <a:lnTo>
                      <a:pt x="1430" y="412"/>
                    </a:lnTo>
                    <a:lnTo>
                      <a:pt x="1430" y="474"/>
                    </a:lnTo>
                    <a:lnTo>
                      <a:pt x="1440" y="474"/>
                    </a:lnTo>
                    <a:lnTo>
                      <a:pt x="1450" y="340"/>
                    </a:lnTo>
                    <a:lnTo>
                      <a:pt x="1450" y="587"/>
                    </a:lnTo>
                    <a:lnTo>
                      <a:pt x="1460" y="432"/>
                    </a:lnTo>
                    <a:lnTo>
                      <a:pt x="1460" y="391"/>
                    </a:lnTo>
                    <a:lnTo>
                      <a:pt x="1471" y="330"/>
                    </a:lnTo>
                    <a:lnTo>
                      <a:pt x="1481" y="360"/>
                    </a:lnTo>
                    <a:lnTo>
                      <a:pt x="1481" y="535"/>
                    </a:lnTo>
                    <a:lnTo>
                      <a:pt x="1491" y="381"/>
                    </a:lnTo>
                    <a:lnTo>
                      <a:pt x="1491" y="587"/>
                    </a:lnTo>
                    <a:lnTo>
                      <a:pt x="1502" y="422"/>
                    </a:lnTo>
                    <a:lnTo>
                      <a:pt x="1502" y="453"/>
                    </a:lnTo>
                    <a:lnTo>
                      <a:pt x="1512" y="319"/>
                    </a:lnTo>
                    <a:lnTo>
                      <a:pt x="1512" y="474"/>
                    </a:lnTo>
                    <a:lnTo>
                      <a:pt x="1522" y="432"/>
                    </a:lnTo>
                    <a:lnTo>
                      <a:pt x="1532" y="628"/>
                    </a:lnTo>
                    <a:lnTo>
                      <a:pt x="1532" y="453"/>
                    </a:lnTo>
                    <a:lnTo>
                      <a:pt x="1543" y="587"/>
                    </a:lnTo>
                    <a:lnTo>
                      <a:pt x="1543" y="402"/>
                    </a:lnTo>
                    <a:lnTo>
                      <a:pt x="1553" y="360"/>
                    </a:lnTo>
                    <a:lnTo>
                      <a:pt x="1553" y="463"/>
                    </a:lnTo>
                    <a:lnTo>
                      <a:pt x="1553" y="371"/>
                    </a:lnTo>
                    <a:lnTo>
                      <a:pt x="1563" y="299"/>
                    </a:lnTo>
                    <a:lnTo>
                      <a:pt x="1563" y="391"/>
                    </a:lnTo>
                    <a:lnTo>
                      <a:pt x="1574" y="350"/>
                    </a:lnTo>
                    <a:lnTo>
                      <a:pt x="1584" y="381"/>
                    </a:lnTo>
                    <a:lnTo>
                      <a:pt x="1584" y="453"/>
                    </a:lnTo>
                    <a:lnTo>
                      <a:pt x="1594" y="350"/>
                    </a:lnTo>
                    <a:lnTo>
                      <a:pt x="1594" y="360"/>
                    </a:lnTo>
                    <a:lnTo>
                      <a:pt x="1604" y="391"/>
                    </a:lnTo>
                    <a:lnTo>
                      <a:pt x="1604" y="381"/>
                    </a:lnTo>
                    <a:lnTo>
                      <a:pt x="1604" y="391"/>
                    </a:lnTo>
                    <a:lnTo>
                      <a:pt x="1615" y="402"/>
                    </a:lnTo>
                    <a:lnTo>
                      <a:pt x="1615" y="556"/>
                    </a:lnTo>
                    <a:lnTo>
                      <a:pt x="1625" y="381"/>
                    </a:lnTo>
                    <a:lnTo>
                      <a:pt x="1625" y="350"/>
                    </a:lnTo>
                    <a:lnTo>
                      <a:pt x="1625" y="535"/>
                    </a:lnTo>
                    <a:lnTo>
                      <a:pt x="1635" y="412"/>
                    </a:lnTo>
                    <a:lnTo>
                      <a:pt x="1635" y="504"/>
                    </a:lnTo>
                    <a:lnTo>
                      <a:pt x="1646" y="412"/>
                    </a:lnTo>
                    <a:lnTo>
                      <a:pt x="1646" y="360"/>
                    </a:lnTo>
                    <a:lnTo>
                      <a:pt x="1656" y="268"/>
                    </a:lnTo>
                    <a:lnTo>
                      <a:pt x="1656" y="412"/>
                    </a:lnTo>
                    <a:lnTo>
                      <a:pt x="1656" y="371"/>
                    </a:lnTo>
                    <a:lnTo>
                      <a:pt x="1666" y="309"/>
                    </a:lnTo>
                    <a:lnTo>
                      <a:pt x="1666" y="412"/>
                    </a:lnTo>
                    <a:lnTo>
                      <a:pt x="1676" y="515"/>
                    </a:lnTo>
                    <a:lnTo>
                      <a:pt x="1676" y="371"/>
                    </a:lnTo>
                    <a:lnTo>
                      <a:pt x="1676" y="422"/>
                    </a:lnTo>
                    <a:lnTo>
                      <a:pt x="1687" y="391"/>
                    </a:lnTo>
                    <a:lnTo>
                      <a:pt x="1687" y="309"/>
                    </a:lnTo>
                    <a:lnTo>
                      <a:pt x="1687" y="443"/>
                    </a:lnTo>
                    <a:lnTo>
                      <a:pt x="1697" y="566"/>
                    </a:lnTo>
                    <a:lnTo>
                      <a:pt x="1697" y="381"/>
                    </a:lnTo>
                    <a:lnTo>
                      <a:pt x="1697" y="412"/>
                    </a:lnTo>
                    <a:lnTo>
                      <a:pt x="1707" y="443"/>
                    </a:lnTo>
                    <a:lnTo>
                      <a:pt x="1707" y="340"/>
                    </a:lnTo>
                    <a:lnTo>
                      <a:pt x="1718" y="504"/>
                    </a:lnTo>
                    <a:lnTo>
                      <a:pt x="1718" y="340"/>
                    </a:lnTo>
                    <a:lnTo>
                      <a:pt x="1718" y="443"/>
                    </a:lnTo>
                    <a:lnTo>
                      <a:pt x="1728" y="422"/>
                    </a:lnTo>
                    <a:lnTo>
                      <a:pt x="1728" y="535"/>
                    </a:lnTo>
                    <a:lnTo>
                      <a:pt x="1738" y="432"/>
                    </a:lnTo>
                    <a:lnTo>
                      <a:pt x="1738" y="515"/>
                    </a:lnTo>
                    <a:lnTo>
                      <a:pt x="1748" y="535"/>
                    </a:lnTo>
                    <a:lnTo>
                      <a:pt x="1748" y="443"/>
                    </a:lnTo>
                    <a:lnTo>
                      <a:pt x="1748" y="463"/>
                    </a:lnTo>
                    <a:lnTo>
                      <a:pt x="1759" y="402"/>
                    </a:lnTo>
                    <a:lnTo>
                      <a:pt x="1759" y="299"/>
                    </a:lnTo>
                  </a:path>
                </a:pathLst>
              </a:custGeom>
              <a:noFill/>
              <a:ln w="19050">
                <a:solidFill>
                  <a:srgbClr val="000000"/>
                </a:solidFill>
                <a:prstDash val="solid"/>
                <a:round/>
                <a:headEnd/>
                <a:tailEnd/>
              </a:ln>
            </p:spPr>
            <p:txBody>
              <a:bodyPr/>
              <a:lstStyle/>
              <a:p>
                <a:endParaRPr lang="en-US"/>
              </a:p>
            </p:txBody>
          </p:sp>
          <p:sp>
            <p:nvSpPr>
              <p:cNvPr id="681" name="Freeform 496"/>
              <p:cNvSpPr>
                <a:spLocks/>
              </p:cNvSpPr>
              <p:nvPr/>
            </p:nvSpPr>
            <p:spPr bwMode="auto">
              <a:xfrm>
                <a:off x="3984625" y="3722688"/>
                <a:ext cx="636588" cy="833438"/>
              </a:xfrm>
              <a:custGeom>
                <a:avLst/>
                <a:gdLst>
                  <a:gd name="T0" fmla="*/ 25201581 w 401"/>
                  <a:gd name="T1" fmla="*/ 647681236 h 525"/>
                  <a:gd name="T2" fmla="*/ 50403162 w 401"/>
                  <a:gd name="T3" fmla="*/ 647681236 h 525"/>
                  <a:gd name="T4" fmla="*/ 78125700 w 401"/>
                  <a:gd name="T5" fmla="*/ 597278104 h 525"/>
                  <a:gd name="T6" fmla="*/ 103327275 w 401"/>
                  <a:gd name="T7" fmla="*/ 1323083400 h 525"/>
                  <a:gd name="T8" fmla="*/ 128528874 w 401"/>
                  <a:gd name="T9" fmla="*/ 829132510 h 525"/>
                  <a:gd name="T10" fmla="*/ 153730449 w 401"/>
                  <a:gd name="T11" fmla="*/ 675402165 h 525"/>
                  <a:gd name="T12" fmla="*/ 181451387 w 401"/>
                  <a:gd name="T13" fmla="*/ 647681236 h 525"/>
                  <a:gd name="T14" fmla="*/ 206652962 w 401"/>
                  <a:gd name="T15" fmla="*/ 519152456 h 525"/>
                  <a:gd name="T16" fmla="*/ 231854586 w 401"/>
                  <a:gd name="T17" fmla="*/ 597278104 h 525"/>
                  <a:gd name="T18" fmla="*/ 231854586 w 401"/>
                  <a:gd name="T19" fmla="*/ 544354022 h 525"/>
                  <a:gd name="T20" fmla="*/ 259577112 w 401"/>
                  <a:gd name="T21" fmla="*/ 932458335 h 525"/>
                  <a:gd name="T22" fmla="*/ 284778686 w 401"/>
                  <a:gd name="T23" fmla="*/ 725805296 h 525"/>
                  <a:gd name="T24" fmla="*/ 335181835 w 401"/>
                  <a:gd name="T25" fmla="*/ 622479670 h 525"/>
                  <a:gd name="T26" fmla="*/ 362902774 w 401"/>
                  <a:gd name="T27" fmla="*/ 751006862 h 525"/>
                  <a:gd name="T28" fmla="*/ 388104348 w 401"/>
                  <a:gd name="T29" fmla="*/ 569555588 h 525"/>
                  <a:gd name="T30" fmla="*/ 413305923 w 401"/>
                  <a:gd name="T31" fmla="*/ 647681236 h 525"/>
                  <a:gd name="T32" fmla="*/ 441028548 w 401"/>
                  <a:gd name="T33" fmla="*/ 493950890 h 525"/>
                  <a:gd name="T34" fmla="*/ 441028548 w 401"/>
                  <a:gd name="T35" fmla="*/ 466229961 h 525"/>
                  <a:gd name="T36" fmla="*/ 466230123 w 401"/>
                  <a:gd name="T37" fmla="*/ 362902648 h 525"/>
                  <a:gd name="T38" fmla="*/ 491431697 w 401"/>
                  <a:gd name="T39" fmla="*/ 181451324 h 525"/>
                  <a:gd name="T40" fmla="*/ 516633272 w 401"/>
                  <a:gd name="T41" fmla="*/ 284778588 h 525"/>
                  <a:gd name="T42" fmla="*/ 544354210 w 401"/>
                  <a:gd name="T43" fmla="*/ 569555588 h 525"/>
                  <a:gd name="T44" fmla="*/ 569555785 w 401"/>
                  <a:gd name="T45" fmla="*/ 751006862 h 525"/>
                  <a:gd name="T46" fmla="*/ 594757360 w 401"/>
                  <a:gd name="T47" fmla="*/ 466229961 h 525"/>
                  <a:gd name="T48" fmla="*/ 622479885 w 401"/>
                  <a:gd name="T49" fmla="*/ 441028395 h 525"/>
                  <a:gd name="T50" fmla="*/ 622479885 w 401"/>
                  <a:gd name="T51" fmla="*/ 415826730 h 525"/>
                  <a:gd name="T52" fmla="*/ 647681460 w 401"/>
                  <a:gd name="T53" fmla="*/ 441028395 h 525"/>
                  <a:gd name="T54" fmla="*/ 672883035 w 401"/>
                  <a:gd name="T55" fmla="*/ 206652890 h 525"/>
                  <a:gd name="T56" fmla="*/ 698084609 w 401"/>
                  <a:gd name="T57" fmla="*/ 181451324 h 525"/>
                  <a:gd name="T58" fmla="*/ 725805548 w 401"/>
                  <a:gd name="T59" fmla="*/ 259577022 h 525"/>
                  <a:gd name="T60" fmla="*/ 751007122 w 401"/>
                  <a:gd name="T61" fmla="*/ 597278104 h 525"/>
                  <a:gd name="T62" fmla="*/ 776208697 w 401"/>
                  <a:gd name="T63" fmla="*/ 362902648 h 525"/>
                  <a:gd name="T64" fmla="*/ 776208697 w 401"/>
                  <a:gd name="T65" fmla="*/ 388104214 h 525"/>
                  <a:gd name="T66" fmla="*/ 803931223 w 401"/>
                  <a:gd name="T67" fmla="*/ 466229961 h 525"/>
                  <a:gd name="T68" fmla="*/ 829132797 w 401"/>
                  <a:gd name="T69" fmla="*/ 493950890 h 525"/>
                  <a:gd name="T70" fmla="*/ 854334570 w 401"/>
                  <a:gd name="T71" fmla="*/ 78125673 h 525"/>
                  <a:gd name="T72" fmla="*/ 879536145 w 401"/>
                  <a:gd name="T73" fmla="*/ 388104214 h 525"/>
                  <a:gd name="T74" fmla="*/ 907257083 w 401"/>
                  <a:gd name="T75" fmla="*/ 259577022 h 525"/>
                  <a:gd name="T76" fmla="*/ 932458658 w 401"/>
                  <a:gd name="T77" fmla="*/ 362902648 h 525"/>
                  <a:gd name="T78" fmla="*/ 957660233 w 401"/>
                  <a:gd name="T79" fmla="*/ 103327239 h 525"/>
                  <a:gd name="T80" fmla="*/ 985382758 w 401"/>
                  <a:gd name="T81" fmla="*/ 415826730 h 525"/>
                  <a:gd name="T82" fmla="*/ 1010584333 w 401"/>
                  <a:gd name="T83" fmla="*/ 284778588 h 52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01"/>
                  <a:gd name="T127" fmla="*/ 0 h 525"/>
                  <a:gd name="T128" fmla="*/ 401 w 401"/>
                  <a:gd name="T129" fmla="*/ 525 h 52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01" h="525">
                    <a:moveTo>
                      <a:pt x="0" y="165"/>
                    </a:moveTo>
                    <a:lnTo>
                      <a:pt x="0" y="237"/>
                    </a:lnTo>
                    <a:lnTo>
                      <a:pt x="10" y="257"/>
                    </a:lnTo>
                    <a:lnTo>
                      <a:pt x="10" y="309"/>
                    </a:lnTo>
                    <a:lnTo>
                      <a:pt x="10" y="268"/>
                    </a:lnTo>
                    <a:lnTo>
                      <a:pt x="20" y="257"/>
                    </a:lnTo>
                    <a:lnTo>
                      <a:pt x="20" y="216"/>
                    </a:lnTo>
                    <a:lnTo>
                      <a:pt x="20" y="247"/>
                    </a:lnTo>
                    <a:lnTo>
                      <a:pt x="31" y="237"/>
                    </a:lnTo>
                    <a:lnTo>
                      <a:pt x="31" y="206"/>
                    </a:lnTo>
                    <a:lnTo>
                      <a:pt x="41" y="525"/>
                    </a:lnTo>
                    <a:lnTo>
                      <a:pt x="41" y="309"/>
                    </a:lnTo>
                    <a:lnTo>
                      <a:pt x="41" y="494"/>
                    </a:lnTo>
                    <a:lnTo>
                      <a:pt x="51" y="329"/>
                    </a:lnTo>
                    <a:lnTo>
                      <a:pt x="51" y="175"/>
                    </a:lnTo>
                    <a:lnTo>
                      <a:pt x="51" y="226"/>
                    </a:lnTo>
                    <a:lnTo>
                      <a:pt x="61" y="268"/>
                    </a:lnTo>
                    <a:lnTo>
                      <a:pt x="61" y="278"/>
                    </a:lnTo>
                    <a:lnTo>
                      <a:pt x="61" y="185"/>
                    </a:lnTo>
                    <a:lnTo>
                      <a:pt x="72" y="257"/>
                    </a:lnTo>
                    <a:lnTo>
                      <a:pt x="72" y="52"/>
                    </a:lnTo>
                    <a:lnTo>
                      <a:pt x="72" y="216"/>
                    </a:lnTo>
                    <a:lnTo>
                      <a:pt x="82" y="206"/>
                    </a:lnTo>
                    <a:lnTo>
                      <a:pt x="82" y="453"/>
                    </a:lnTo>
                    <a:lnTo>
                      <a:pt x="82" y="268"/>
                    </a:lnTo>
                    <a:lnTo>
                      <a:pt x="92" y="237"/>
                    </a:lnTo>
                    <a:lnTo>
                      <a:pt x="92" y="257"/>
                    </a:lnTo>
                    <a:lnTo>
                      <a:pt x="92" y="154"/>
                    </a:lnTo>
                    <a:lnTo>
                      <a:pt x="92" y="216"/>
                    </a:lnTo>
                    <a:lnTo>
                      <a:pt x="103" y="237"/>
                    </a:lnTo>
                    <a:lnTo>
                      <a:pt x="103" y="185"/>
                    </a:lnTo>
                    <a:lnTo>
                      <a:pt x="103" y="370"/>
                    </a:lnTo>
                    <a:lnTo>
                      <a:pt x="113" y="226"/>
                    </a:lnTo>
                    <a:lnTo>
                      <a:pt x="113" y="144"/>
                    </a:lnTo>
                    <a:lnTo>
                      <a:pt x="113" y="288"/>
                    </a:lnTo>
                    <a:lnTo>
                      <a:pt x="123" y="216"/>
                    </a:lnTo>
                    <a:lnTo>
                      <a:pt x="123" y="154"/>
                    </a:lnTo>
                    <a:lnTo>
                      <a:pt x="133" y="247"/>
                    </a:lnTo>
                    <a:lnTo>
                      <a:pt x="133" y="103"/>
                    </a:lnTo>
                    <a:lnTo>
                      <a:pt x="133" y="206"/>
                    </a:lnTo>
                    <a:lnTo>
                      <a:pt x="144" y="298"/>
                    </a:lnTo>
                    <a:lnTo>
                      <a:pt x="144" y="93"/>
                    </a:lnTo>
                    <a:lnTo>
                      <a:pt x="144" y="124"/>
                    </a:lnTo>
                    <a:lnTo>
                      <a:pt x="154" y="226"/>
                    </a:lnTo>
                    <a:lnTo>
                      <a:pt x="154" y="103"/>
                    </a:lnTo>
                    <a:lnTo>
                      <a:pt x="154" y="154"/>
                    </a:lnTo>
                    <a:lnTo>
                      <a:pt x="164" y="257"/>
                    </a:lnTo>
                    <a:lnTo>
                      <a:pt x="164" y="298"/>
                    </a:lnTo>
                    <a:lnTo>
                      <a:pt x="164" y="124"/>
                    </a:lnTo>
                    <a:lnTo>
                      <a:pt x="175" y="196"/>
                    </a:lnTo>
                    <a:lnTo>
                      <a:pt x="175" y="134"/>
                    </a:lnTo>
                    <a:lnTo>
                      <a:pt x="175" y="185"/>
                    </a:lnTo>
                    <a:lnTo>
                      <a:pt x="185" y="113"/>
                    </a:lnTo>
                    <a:lnTo>
                      <a:pt x="185" y="226"/>
                    </a:lnTo>
                    <a:lnTo>
                      <a:pt x="185" y="144"/>
                    </a:lnTo>
                    <a:lnTo>
                      <a:pt x="195" y="144"/>
                    </a:lnTo>
                    <a:lnTo>
                      <a:pt x="195" y="216"/>
                    </a:lnTo>
                    <a:lnTo>
                      <a:pt x="195" y="72"/>
                    </a:lnTo>
                    <a:lnTo>
                      <a:pt x="195" y="165"/>
                    </a:lnTo>
                    <a:lnTo>
                      <a:pt x="205" y="247"/>
                    </a:lnTo>
                    <a:lnTo>
                      <a:pt x="205" y="113"/>
                    </a:lnTo>
                    <a:lnTo>
                      <a:pt x="205" y="185"/>
                    </a:lnTo>
                    <a:lnTo>
                      <a:pt x="216" y="185"/>
                    </a:lnTo>
                    <a:lnTo>
                      <a:pt x="216" y="226"/>
                    </a:lnTo>
                    <a:lnTo>
                      <a:pt x="216" y="93"/>
                    </a:lnTo>
                    <a:lnTo>
                      <a:pt x="216" y="154"/>
                    </a:lnTo>
                    <a:lnTo>
                      <a:pt x="226" y="298"/>
                    </a:lnTo>
                    <a:lnTo>
                      <a:pt x="226" y="93"/>
                    </a:lnTo>
                    <a:lnTo>
                      <a:pt x="226" y="196"/>
                    </a:lnTo>
                    <a:lnTo>
                      <a:pt x="236" y="185"/>
                    </a:lnTo>
                    <a:lnTo>
                      <a:pt x="236" y="298"/>
                    </a:lnTo>
                    <a:lnTo>
                      <a:pt x="236" y="103"/>
                    </a:lnTo>
                    <a:lnTo>
                      <a:pt x="247" y="175"/>
                    </a:lnTo>
                    <a:lnTo>
                      <a:pt x="247" y="268"/>
                    </a:lnTo>
                    <a:lnTo>
                      <a:pt x="247" y="93"/>
                    </a:lnTo>
                    <a:lnTo>
                      <a:pt x="247" y="165"/>
                    </a:lnTo>
                    <a:lnTo>
                      <a:pt x="257" y="124"/>
                    </a:lnTo>
                    <a:lnTo>
                      <a:pt x="257" y="134"/>
                    </a:lnTo>
                    <a:lnTo>
                      <a:pt x="257" y="175"/>
                    </a:lnTo>
                    <a:lnTo>
                      <a:pt x="267" y="144"/>
                    </a:lnTo>
                    <a:lnTo>
                      <a:pt x="267" y="206"/>
                    </a:lnTo>
                    <a:lnTo>
                      <a:pt x="267" y="82"/>
                    </a:lnTo>
                    <a:lnTo>
                      <a:pt x="277" y="72"/>
                    </a:lnTo>
                    <a:lnTo>
                      <a:pt x="277" y="154"/>
                    </a:lnTo>
                    <a:lnTo>
                      <a:pt x="277" y="72"/>
                    </a:lnTo>
                    <a:lnTo>
                      <a:pt x="277" y="82"/>
                    </a:lnTo>
                    <a:lnTo>
                      <a:pt x="288" y="165"/>
                    </a:lnTo>
                    <a:lnTo>
                      <a:pt x="288" y="103"/>
                    </a:lnTo>
                    <a:lnTo>
                      <a:pt x="288" y="216"/>
                    </a:lnTo>
                    <a:lnTo>
                      <a:pt x="298" y="175"/>
                    </a:lnTo>
                    <a:lnTo>
                      <a:pt x="298" y="237"/>
                    </a:lnTo>
                    <a:lnTo>
                      <a:pt x="298" y="52"/>
                    </a:lnTo>
                    <a:lnTo>
                      <a:pt x="298" y="113"/>
                    </a:lnTo>
                    <a:lnTo>
                      <a:pt x="308" y="144"/>
                    </a:lnTo>
                    <a:lnTo>
                      <a:pt x="308" y="175"/>
                    </a:lnTo>
                    <a:lnTo>
                      <a:pt x="308" y="103"/>
                    </a:lnTo>
                    <a:lnTo>
                      <a:pt x="308" y="154"/>
                    </a:lnTo>
                    <a:lnTo>
                      <a:pt x="319" y="113"/>
                    </a:lnTo>
                    <a:lnTo>
                      <a:pt x="319" y="41"/>
                    </a:lnTo>
                    <a:lnTo>
                      <a:pt x="319" y="185"/>
                    </a:lnTo>
                    <a:lnTo>
                      <a:pt x="329" y="72"/>
                    </a:lnTo>
                    <a:lnTo>
                      <a:pt x="329" y="0"/>
                    </a:lnTo>
                    <a:lnTo>
                      <a:pt x="329" y="196"/>
                    </a:lnTo>
                    <a:lnTo>
                      <a:pt x="339" y="134"/>
                    </a:lnTo>
                    <a:lnTo>
                      <a:pt x="339" y="175"/>
                    </a:lnTo>
                    <a:lnTo>
                      <a:pt x="339" y="31"/>
                    </a:lnTo>
                    <a:lnTo>
                      <a:pt x="339" y="103"/>
                    </a:lnTo>
                    <a:lnTo>
                      <a:pt x="349" y="72"/>
                    </a:lnTo>
                    <a:lnTo>
                      <a:pt x="349" y="154"/>
                    </a:lnTo>
                    <a:lnTo>
                      <a:pt x="349" y="62"/>
                    </a:lnTo>
                    <a:lnTo>
                      <a:pt x="360" y="41"/>
                    </a:lnTo>
                    <a:lnTo>
                      <a:pt x="360" y="103"/>
                    </a:lnTo>
                    <a:lnTo>
                      <a:pt x="360" y="52"/>
                    </a:lnTo>
                    <a:lnTo>
                      <a:pt x="370" y="72"/>
                    </a:lnTo>
                    <a:lnTo>
                      <a:pt x="370" y="144"/>
                    </a:lnTo>
                    <a:lnTo>
                      <a:pt x="370" y="103"/>
                    </a:lnTo>
                    <a:lnTo>
                      <a:pt x="380" y="185"/>
                    </a:lnTo>
                    <a:lnTo>
                      <a:pt x="380" y="41"/>
                    </a:lnTo>
                    <a:lnTo>
                      <a:pt x="380" y="103"/>
                    </a:lnTo>
                    <a:lnTo>
                      <a:pt x="391" y="103"/>
                    </a:lnTo>
                    <a:lnTo>
                      <a:pt x="391" y="165"/>
                    </a:lnTo>
                    <a:lnTo>
                      <a:pt x="391" y="31"/>
                    </a:lnTo>
                    <a:lnTo>
                      <a:pt x="391" y="124"/>
                    </a:lnTo>
                    <a:lnTo>
                      <a:pt x="401" y="113"/>
                    </a:lnTo>
                    <a:lnTo>
                      <a:pt x="401" y="134"/>
                    </a:lnTo>
                    <a:lnTo>
                      <a:pt x="401" y="62"/>
                    </a:lnTo>
                  </a:path>
                </a:pathLst>
              </a:custGeom>
              <a:noFill/>
              <a:ln w="19050">
                <a:solidFill>
                  <a:srgbClr val="000000"/>
                </a:solidFill>
                <a:prstDash val="solid"/>
                <a:round/>
                <a:headEnd/>
                <a:tailEnd/>
              </a:ln>
            </p:spPr>
            <p:txBody>
              <a:bodyPr/>
              <a:lstStyle/>
              <a:p>
                <a:endParaRPr lang="en-US"/>
              </a:p>
            </p:txBody>
          </p:sp>
          <p:sp>
            <p:nvSpPr>
              <p:cNvPr id="682" name="Freeform 497"/>
              <p:cNvSpPr>
                <a:spLocks/>
              </p:cNvSpPr>
              <p:nvPr/>
            </p:nvSpPr>
            <p:spPr bwMode="auto">
              <a:xfrm>
                <a:off x="4621213" y="3429000"/>
                <a:ext cx="555625" cy="473075"/>
              </a:xfrm>
              <a:custGeom>
                <a:avLst/>
                <a:gdLst>
                  <a:gd name="T0" fmla="*/ 25201560 w 350"/>
                  <a:gd name="T1" fmla="*/ 569555278 h 298"/>
                  <a:gd name="T2" fmla="*/ 50403120 w 350"/>
                  <a:gd name="T3" fmla="*/ 700603349 h 298"/>
                  <a:gd name="T4" fmla="*/ 78124048 w 350"/>
                  <a:gd name="T5" fmla="*/ 466228120 h 298"/>
                  <a:gd name="T6" fmla="*/ 103327189 w 350"/>
                  <a:gd name="T7" fmla="*/ 672882435 h 298"/>
                  <a:gd name="T8" fmla="*/ 103327189 w 350"/>
                  <a:gd name="T9" fmla="*/ 466228120 h 298"/>
                  <a:gd name="T10" fmla="*/ 128527180 w 350"/>
                  <a:gd name="T11" fmla="*/ 441026568 h 298"/>
                  <a:gd name="T12" fmla="*/ 156249683 w 350"/>
                  <a:gd name="T13" fmla="*/ 672882435 h 298"/>
                  <a:gd name="T14" fmla="*/ 181451236 w 350"/>
                  <a:gd name="T15" fmla="*/ 491429672 h 298"/>
                  <a:gd name="T16" fmla="*/ 181451236 w 350"/>
                  <a:gd name="T17" fmla="*/ 466228120 h 298"/>
                  <a:gd name="T18" fmla="*/ 206652790 w 350"/>
                  <a:gd name="T19" fmla="*/ 362902451 h 298"/>
                  <a:gd name="T20" fmla="*/ 231854393 w 350"/>
                  <a:gd name="T21" fmla="*/ 597276191 h 298"/>
                  <a:gd name="T22" fmla="*/ 259575309 w 350"/>
                  <a:gd name="T23" fmla="*/ 569555278 h 298"/>
                  <a:gd name="T24" fmla="*/ 284776862 w 350"/>
                  <a:gd name="T25" fmla="*/ 519152173 h 298"/>
                  <a:gd name="T26" fmla="*/ 284776862 w 350"/>
                  <a:gd name="T27" fmla="*/ 491429672 h 298"/>
                  <a:gd name="T28" fmla="*/ 309978416 w 350"/>
                  <a:gd name="T29" fmla="*/ 362902451 h 298"/>
                  <a:gd name="T30" fmla="*/ 337700919 w 350"/>
                  <a:gd name="T31" fmla="*/ 491429672 h 298"/>
                  <a:gd name="T32" fmla="*/ 362902473 w 350"/>
                  <a:gd name="T33" fmla="*/ 415824916 h 298"/>
                  <a:gd name="T34" fmla="*/ 362902473 w 350"/>
                  <a:gd name="T35" fmla="*/ 466228120 h 298"/>
                  <a:gd name="T36" fmla="*/ 388104026 w 350"/>
                  <a:gd name="T37" fmla="*/ 309978397 h 298"/>
                  <a:gd name="T38" fmla="*/ 413305580 w 350"/>
                  <a:gd name="T39" fmla="*/ 466228120 h 298"/>
                  <a:gd name="T40" fmla="*/ 441028182 w 350"/>
                  <a:gd name="T41" fmla="*/ 337700898 h 298"/>
                  <a:gd name="T42" fmla="*/ 441028182 w 350"/>
                  <a:gd name="T43" fmla="*/ 337700898 h 298"/>
                  <a:gd name="T44" fmla="*/ 466228148 w 350"/>
                  <a:gd name="T45" fmla="*/ 206652777 h 298"/>
                  <a:gd name="T46" fmla="*/ 491429702 w 350"/>
                  <a:gd name="T47" fmla="*/ 388104003 h 298"/>
                  <a:gd name="T48" fmla="*/ 519152205 w 350"/>
                  <a:gd name="T49" fmla="*/ 441026568 h 298"/>
                  <a:gd name="T50" fmla="*/ 544353759 w 350"/>
                  <a:gd name="T51" fmla="*/ 234373741 h 298"/>
                  <a:gd name="T52" fmla="*/ 544353759 w 350"/>
                  <a:gd name="T53" fmla="*/ 337700898 h 298"/>
                  <a:gd name="T54" fmla="*/ 569555312 w 350"/>
                  <a:gd name="T55" fmla="*/ 206652777 h 298"/>
                  <a:gd name="T56" fmla="*/ 594756866 w 350"/>
                  <a:gd name="T57" fmla="*/ 181451225 h 298"/>
                  <a:gd name="T58" fmla="*/ 622477781 w 350"/>
                  <a:gd name="T59" fmla="*/ 309978397 h 298"/>
                  <a:gd name="T60" fmla="*/ 647680923 w 350"/>
                  <a:gd name="T61" fmla="*/ 181451225 h 298"/>
                  <a:gd name="T62" fmla="*/ 647680923 w 350"/>
                  <a:gd name="T63" fmla="*/ 259575293 h 298"/>
                  <a:gd name="T64" fmla="*/ 672882476 w 350"/>
                  <a:gd name="T65" fmla="*/ 156249673 h 298"/>
                  <a:gd name="T66" fmla="*/ 700603392 w 350"/>
                  <a:gd name="T67" fmla="*/ 103325595 h 298"/>
                  <a:gd name="T68" fmla="*/ 725804945 w 350"/>
                  <a:gd name="T69" fmla="*/ 234373741 h 298"/>
                  <a:gd name="T70" fmla="*/ 751006499 w 350"/>
                  <a:gd name="T71" fmla="*/ 181451225 h 298"/>
                  <a:gd name="T72" fmla="*/ 751006499 w 350"/>
                  <a:gd name="T73" fmla="*/ 181451225 h 298"/>
                  <a:gd name="T74" fmla="*/ 776208053 w 350"/>
                  <a:gd name="T75" fmla="*/ 78124043 h 298"/>
                  <a:gd name="T76" fmla="*/ 803930556 w 350"/>
                  <a:gd name="T77" fmla="*/ 181451225 h 298"/>
                  <a:gd name="T78" fmla="*/ 829132109 w 350"/>
                  <a:gd name="T79" fmla="*/ 78124043 h 298"/>
                  <a:gd name="T80" fmla="*/ 829132109 w 350"/>
                  <a:gd name="T81" fmla="*/ 128527172 h 298"/>
                  <a:gd name="T82" fmla="*/ 854333861 w 350"/>
                  <a:gd name="T83" fmla="*/ 0 h 298"/>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350"/>
                  <a:gd name="T127" fmla="*/ 0 h 298"/>
                  <a:gd name="T128" fmla="*/ 350 w 350"/>
                  <a:gd name="T129" fmla="*/ 298 h 298"/>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350" h="298">
                    <a:moveTo>
                      <a:pt x="0" y="247"/>
                    </a:moveTo>
                    <a:lnTo>
                      <a:pt x="10" y="298"/>
                    </a:lnTo>
                    <a:lnTo>
                      <a:pt x="10" y="226"/>
                    </a:lnTo>
                    <a:lnTo>
                      <a:pt x="10" y="278"/>
                    </a:lnTo>
                    <a:lnTo>
                      <a:pt x="20" y="226"/>
                    </a:lnTo>
                    <a:lnTo>
                      <a:pt x="20" y="278"/>
                    </a:lnTo>
                    <a:lnTo>
                      <a:pt x="20" y="216"/>
                    </a:lnTo>
                    <a:lnTo>
                      <a:pt x="20" y="247"/>
                    </a:lnTo>
                    <a:lnTo>
                      <a:pt x="31" y="185"/>
                    </a:lnTo>
                    <a:lnTo>
                      <a:pt x="31" y="278"/>
                    </a:lnTo>
                    <a:lnTo>
                      <a:pt x="41" y="267"/>
                    </a:lnTo>
                    <a:lnTo>
                      <a:pt x="41" y="288"/>
                    </a:lnTo>
                    <a:lnTo>
                      <a:pt x="41" y="154"/>
                    </a:lnTo>
                    <a:lnTo>
                      <a:pt x="41" y="185"/>
                    </a:lnTo>
                    <a:lnTo>
                      <a:pt x="51" y="226"/>
                    </a:lnTo>
                    <a:lnTo>
                      <a:pt x="51" y="257"/>
                    </a:lnTo>
                    <a:lnTo>
                      <a:pt x="51" y="175"/>
                    </a:lnTo>
                    <a:lnTo>
                      <a:pt x="51" y="216"/>
                    </a:lnTo>
                    <a:lnTo>
                      <a:pt x="62" y="216"/>
                    </a:lnTo>
                    <a:lnTo>
                      <a:pt x="62" y="267"/>
                    </a:lnTo>
                    <a:lnTo>
                      <a:pt x="62" y="185"/>
                    </a:lnTo>
                    <a:lnTo>
                      <a:pt x="72" y="195"/>
                    </a:lnTo>
                    <a:lnTo>
                      <a:pt x="72" y="226"/>
                    </a:lnTo>
                    <a:lnTo>
                      <a:pt x="72" y="165"/>
                    </a:lnTo>
                    <a:lnTo>
                      <a:pt x="72" y="185"/>
                    </a:lnTo>
                    <a:lnTo>
                      <a:pt x="82" y="175"/>
                    </a:lnTo>
                    <a:lnTo>
                      <a:pt x="82" y="226"/>
                    </a:lnTo>
                    <a:lnTo>
                      <a:pt x="82" y="144"/>
                    </a:lnTo>
                    <a:lnTo>
                      <a:pt x="82" y="195"/>
                    </a:lnTo>
                    <a:lnTo>
                      <a:pt x="92" y="185"/>
                    </a:lnTo>
                    <a:lnTo>
                      <a:pt x="92" y="237"/>
                    </a:lnTo>
                    <a:lnTo>
                      <a:pt x="92" y="144"/>
                    </a:lnTo>
                    <a:lnTo>
                      <a:pt x="103" y="206"/>
                    </a:lnTo>
                    <a:lnTo>
                      <a:pt x="103" y="226"/>
                    </a:lnTo>
                    <a:lnTo>
                      <a:pt x="103" y="175"/>
                    </a:lnTo>
                    <a:lnTo>
                      <a:pt x="103" y="216"/>
                    </a:lnTo>
                    <a:lnTo>
                      <a:pt x="113" y="206"/>
                    </a:lnTo>
                    <a:lnTo>
                      <a:pt x="113" y="165"/>
                    </a:lnTo>
                    <a:lnTo>
                      <a:pt x="113" y="195"/>
                    </a:lnTo>
                    <a:lnTo>
                      <a:pt x="123" y="185"/>
                    </a:lnTo>
                    <a:lnTo>
                      <a:pt x="123" y="206"/>
                    </a:lnTo>
                    <a:lnTo>
                      <a:pt x="123" y="144"/>
                    </a:lnTo>
                    <a:lnTo>
                      <a:pt x="123" y="154"/>
                    </a:lnTo>
                    <a:lnTo>
                      <a:pt x="134" y="123"/>
                    </a:lnTo>
                    <a:lnTo>
                      <a:pt x="134" y="195"/>
                    </a:lnTo>
                    <a:lnTo>
                      <a:pt x="134" y="123"/>
                    </a:lnTo>
                    <a:lnTo>
                      <a:pt x="134" y="175"/>
                    </a:lnTo>
                    <a:lnTo>
                      <a:pt x="144" y="165"/>
                    </a:lnTo>
                    <a:lnTo>
                      <a:pt x="144" y="226"/>
                    </a:lnTo>
                    <a:lnTo>
                      <a:pt x="144" y="134"/>
                    </a:lnTo>
                    <a:lnTo>
                      <a:pt x="144" y="185"/>
                    </a:lnTo>
                    <a:lnTo>
                      <a:pt x="154" y="134"/>
                    </a:lnTo>
                    <a:lnTo>
                      <a:pt x="154" y="195"/>
                    </a:lnTo>
                    <a:lnTo>
                      <a:pt x="154" y="123"/>
                    </a:lnTo>
                    <a:lnTo>
                      <a:pt x="154" y="134"/>
                    </a:lnTo>
                    <a:lnTo>
                      <a:pt x="164" y="123"/>
                    </a:lnTo>
                    <a:lnTo>
                      <a:pt x="164" y="185"/>
                    </a:lnTo>
                    <a:lnTo>
                      <a:pt x="164" y="123"/>
                    </a:lnTo>
                    <a:lnTo>
                      <a:pt x="164" y="134"/>
                    </a:lnTo>
                    <a:lnTo>
                      <a:pt x="175" y="134"/>
                    </a:lnTo>
                    <a:lnTo>
                      <a:pt x="175" y="175"/>
                    </a:lnTo>
                    <a:lnTo>
                      <a:pt x="175" y="103"/>
                    </a:lnTo>
                    <a:lnTo>
                      <a:pt x="175" y="134"/>
                    </a:lnTo>
                    <a:lnTo>
                      <a:pt x="185" y="103"/>
                    </a:lnTo>
                    <a:lnTo>
                      <a:pt x="185" y="165"/>
                    </a:lnTo>
                    <a:lnTo>
                      <a:pt x="185" y="82"/>
                    </a:lnTo>
                    <a:lnTo>
                      <a:pt x="185" y="123"/>
                    </a:lnTo>
                    <a:lnTo>
                      <a:pt x="195" y="123"/>
                    </a:lnTo>
                    <a:lnTo>
                      <a:pt x="195" y="154"/>
                    </a:lnTo>
                    <a:lnTo>
                      <a:pt x="195" y="82"/>
                    </a:lnTo>
                    <a:lnTo>
                      <a:pt x="206" y="113"/>
                    </a:lnTo>
                    <a:lnTo>
                      <a:pt x="206" y="175"/>
                    </a:lnTo>
                    <a:lnTo>
                      <a:pt x="206" y="82"/>
                    </a:lnTo>
                    <a:lnTo>
                      <a:pt x="206" y="134"/>
                    </a:lnTo>
                    <a:lnTo>
                      <a:pt x="216" y="93"/>
                    </a:lnTo>
                    <a:lnTo>
                      <a:pt x="216" y="154"/>
                    </a:lnTo>
                    <a:lnTo>
                      <a:pt x="216" y="93"/>
                    </a:lnTo>
                    <a:lnTo>
                      <a:pt x="216" y="134"/>
                    </a:lnTo>
                    <a:lnTo>
                      <a:pt x="226" y="113"/>
                    </a:lnTo>
                    <a:lnTo>
                      <a:pt x="226" y="154"/>
                    </a:lnTo>
                    <a:lnTo>
                      <a:pt x="226" y="82"/>
                    </a:lnTo>
                    <a:lnTo>
                      <a:pt x="236" y="144"/>
                    </a:lnTo>
                    <a:lnTo>
                      <a:pt x="236" y="154"/>
                    </a:lnTo>
                    <a:lnTo>
                      <a:pt x="236" y="72"/>
                    </a:lnTo>
                    <a:lnTo>
                      <a:pt x="236" y="113"/>
                    </a:lnTo>
                    <a:lnTo>
                      <a:pt x="247" y="123"/>
                    </a:lnTo>
                    <a:lnTo>
                      <a:pt x="247" y="82"/>
                    </a:lnTo>
                    <a:lnTo>
                      <a:pt x="247" y="103"/>
                    </a:lnTo>
                    <a:lnTo>
                      <a:pt x="257" y="72"/>
                    </a:lnTo>
                    <a:lnTo>
                      <a:pt x="257" y="113"/>
                    </a:lnTo>
                    <a:lnTo>
                      <a:pt x="257" y="62"/>
                    </a:lnTo>
                    <a:lnTo>
                      <a:pt x="257" y="103"/>
                    </a:lnTo>
                    <a:lnTo>
                      <a:pt x="267" y="93"/>
                    </a:lnTo>
                    <a:lnTo>
                      <a:pt x="267" y="113"/>
                    </a:lnTo>
                    <a:lnTo>
                      <a:pt x="267" y="62"/>
                    </a:lnTo>
                    <a:lnTo>
                      <a:pt x="278" y="62"/>
                    </a:lnTo>
                    <a:lnTo>
                      <a:pt x="278" y="113"/>
                    </a:lnTo>
                    <a:lnTo>
                      <a:pt x="278" y="41"/>
                    </a:lnTo>
                    <a:lnTo>
                      <a:pt x="278" y="62"/>
                    </a:lnTo>
                    <a:lnTo>
                      <a:pt x="288" y="72"/>
                    </a:lnTo>
                    <a:lnTo>
                      <a:pt x="288" y="93"/>
                    </a:lnTo>
                    <a:lnTo>
                      <a:pt x="288" y="41"/>
                    </a:lnTo>
                    <a:lnTo>
                      <a:pt x="288" y="72"/>
                    </a:lnTo>
                    <a:lnTo>
                      <a:pt x="298" y="72"/>
                    </a:lnTo>
                    <a:lnTo>
                      <a:pt x="298" y="93"/>
                    </a:lnTo>
                    <a:lnTo>
                      <a:pt x="298" y="41"/>
                    </a:lnTo>
                    <a:lnTo>
                      <a:pt x="298" y="72"/>
                    </a:lnTo>
                    <a:lnTo>
                      <a:pt x="308" y="62"/>
                    </a:lnTo>
                    <a:lnTo>
                      <a:pt x="308" y="82"/>
                    </a:lnTo>
                    <a:lnTo>
                      <a:pt x="308" y="31"/>
                    </a:lnTo>
                    <a:lnTo>
                      <a:pt x="308" y="72"/>
                    </a:lnTo>
                    <a:lnTo>
                      <a:pt x="319" y="51"/>
                    </a:lnTo>
                    <a:lnTo>
                      <a:pt x="319" y="72"/>
                    </a:lnTo>
                    <a:lnTo>
                      <a:pt x="319" y="31"/>
                    </a:lnTo>
                    <a:lnTo>
                      <a:pt x="319" y="41"/>
                    </a:lnTo>
                    <a:lnTo>
                      <a:pt x="329" y="31"/>
                    </a:lnTo>
                    <a:lnTo>
                      <a:pt x="329" y="72"/>
                    </a:lnTo>
                    <a:lnTo>
                      <a:pt x="329" y="10"/>
                    </a:lnTo>
                    <a:lnTo>
                      <a:pt x="329" y="51"/>
                    </a:lnTo>
                    <a:lnTo>
                      <a:pt x="339" y="41"/>
                    </a:lnTo>
                    <a:lnTo>
                      <a:pt x="339" y="51"/>
                    </a:lnTo>
                    <a:lnTo>
                      <a:pt x="339" y="0"/>
                    </a:lnTo>
                    <a:lnTo>
                      <a:pt x="339" y="41"/>
                    </a:lnTo>
                    <a:lnTo>
                      <a:pt x="350" y="31"/>
                    </a:lnTo>
                  </a:path>
                </a:pathLst>
              </a:custGeom>
              <a:noFill/>
              <a:ln w="19050">
                <a:solidFill>
                  <a:srgbClr val="000000"/>
                </a:solidFill>
                <a:prstDash val="solid"/>
                <a:round/>
                <a:headEnd/>
                <a:tailEnd/>
              </a:ln>
            </p:spPr>
            <p:txBody>
              <a:bodyPr/>
              <a:lstStyle/>
              <a:p>
                <a:endParaRPr lang="en-US"/>
              </a:p>
            </p:txBody>
          </p:sp>
          <p:sp>
            <p:nvSpPr>
              <p:cNvPr id="683" name="Freeform 498"/>
              <p:cNvSpPr>
                <a:spLocks/>
              </p:cNvSpPr>
              <p:nvPr/>
            </p:nvSpPr>
            <p:spPr bwMode="auto">
              <a:xfrm>
                <a:off x="5176838" y="2481263"/>
                <a:ext cx="1109663" cy="1046163"/>
              </a:xfrm>
              <a:custGeom>
                <a:avLst/>
                <a:gdLst>
                  <a:gd name="T0" fmla="*/ 0 w 699"/>
                  <a:gd name="T1" fmla="*/ 1504534634 h 659"/>
                  <a:gd name="T2" fmla="*/ 25201571 w 699"/>
                  <a:gd name="T3" fmla="*/ 1633061822 h 659"/>
                  <a:gd name="T4" fmla="*/ 50403143 w 699"/>
                  <a:gd name="T5" fmla="*/ 1607860257 h 659"/>
                  <a:gd name="T6" fmla="*/ 75604720 w 699"/>
                  <a:gd name="T7" fmla="*/ 1529736199 h 659"/>
                  <a:gd name="T8" fmla="*/ 75604720 w 699"/>
                  <a:gd name="T9" fmla="*/ 1504534634 h 659"/>
                  <a:gd name="T10" fmla="*/ 103327235 w 699"/>
                  <a:gd name="T11" fmla="*/ 1504534634 h 659"/>
                  <a:gd name="T12" fmla="*/ 128528825 w 699"/>
                  <a:gd name="T13" fmla="*/ 1426408988 h 659"/>
                  <a:gd name="T14" fmla="*/ 153730390 w 699"/>
                  <a:gd name="T15" fmla="*/ 1479333068 h 659"/>
                  <a:gd name="T16" fmla="*/ 181451318 w 699"/>
                  <a:gd name="T17" fmla="*/ 1376005857 h 659"/>
                  <a:gd name="T18" fmla="*/ 206652883 w 699"/>
                  <a:gd name="T19" fmla="*/ 1479333068 h 659"/>
                  <a:gd name="T20" fmla="*/ 231854498 w 699"/>
                  <a:gd name="T21" fmla="*/ 1401207422 h 659"/>
                  <a:gd name="T22" fmla="*/ 231854498 w 699"/>
                  <a:gd name="T23" fmla="*/ 1376005857 h 659"/>
                  <a:gd name="T24" fmla="*/ 257056063 w 699"/>
                  <a:gd name="T25" fmla="*/ 1323083364 h 659"/>
                  <a:gd name="T26" fmla="*/ 284778578 w 699"/>
                  <a:gd name="T27" fmla="*/ 1426408988 h 659"/>
                  <a:gd name="T28" fmla="*/ 309980143 w 699"/>
                  <a:gd name="T29" fmla="*/ 1401207422 h 659"/>
                  <a:gd name="T30" fmla="*/ 335181708 w 699"/>
                  <a:gd name="T31" fmla="*/ 1270159283 h 659"/>
                  <a:gd name="T32" fmla="*/ 335181708 w 699"/>
                  <a:gd name="T33" fmla="*/ 1297881799 h 659"/>
                  <a:gd name="T34" fmla="*/ 362902636 w 699"/>
                  <a:gd name="T35" fmla="*/ 1297881799 h 659"/>
                  <a:gd name="T36" fmla="*/ 388104201 w 699"/>
                  <a:gd name="T37" fmla="*/ 1219756153 h 659"/>
                  <a:gd name="T38" fmla="*/ 413305766 w 699"/>
                  <a:gd name="T39" fmla="*/ 1166833660 h 659"/>
                  <a:gd name="T40" fmla="*/ 438507430 w 699"/>
                  <a:gd name="T41" fmla="*/ 1166833660 h 659"/>
                  <a:gd name="T42" fmla="*/ 466229946 w 699"/>
                  <a:gd name="T43" fmla="*/ 1166833660 h 659"/>
                  <a:gd name="T44" fmla="*/ 491431511 w 699"/>
                  <a:gd name="T45" fmla="*/ 1219756153 h 659"/>
                  <a:gd name="T46" fmla="*/ 516633076 w 699"/>
                  <a:gd name="T47" fmla="*/ 1194554588 h 659"/>
                  <a:gd name="T48" fmla="*/ 516633076 w 699"/>
                  <a:gd name="T49" fmla="*/ 1141632095 h 659"/>
                  <a:gd name="T50" fmla="*/ 544354004 w 699"/>
                  <a:gd name="T51" fmla="*/ 1088708014 h 659"/>
                  <a:gd name="T52" fmla="*/ 569555569 w 699"/>
                  <a:gd name="T53" fmla="*/ 1166833660 h 659"/>
                  <a:gd name="T54" fmla="*/ 619958699 w 699"/>
                  <a:gd name="T55" fmla="*/ 1116430529 h 659"/>
                  <a:gd name="T56" fmla="*/ 672882779 w 699"/>
                  <a:gd name="T57" fmla="*/ 1088708014 h 659"/>
                  <a:gd name="T58" fmla="*/ 801409967 w 699"/>
                  <a:gd name="T59" fmla="*/ 985382390 h 659"/>
                  <a:gd name="T60" fmla="*/ 907256739 w 699"/>
                  <a:gd name="T61" fmla="*/ 907256744 h 659"/>
                  <a:gd name="T62" fmla="*/ 982861434 w 699"/>
                  <a:gd name="T63" fmla="*/ 831651850 h 659"/>
                  <a:gd name="T64" fmla="*/ 1088708007 w 699"/>
                  <a:gd name="T65" fmla="*/ 700603711 h 659"/>
                  <a:gd name="T66" fmla="*/ 1164312702 w 699"/>
                  <a:gd name="T67" fmla="*/ 650200581 h 659"/>
                  <a:gd name="T68" fmla="*/ 1242438348 w 699"/>
                  <a:gd name="T69" fmla="*/ 597278088 h 659"/>
                  <a:gd name="T70" fmla="*/ 1320562406 w 699"/>
                  <a:gd name="T71" fmla="*/ 519152442 h 659"/>
                  <a:gd name="T72" fmla="*/ 1398688051 w 699"/>
                  <a:gd name="T73" fmla="*/ 415826719 h 659"/>
                  <a:gd name="T74" fmla="*/ 1451610544 w 699"/>
                  <a:gd name="T75" fmla="*/ 390625154 h 659"/>
                  <a:gd name="T76" fmla="*/ 1527215239 w 699"/>
                  <a:gd name="T77" fmla="*/ 312499508 h 659"/>
                  <a:gd name="T78" fmla="*/ 1580139319 w 699"/>
                  <a:gd name="T79" fmla="*/ 209173884 h 659"/>
                  <a:gd name="T80" fmla="*/ 1658263377 w 699"/>
                  <a:gd name="T81" fmla="*/ 156249754 h 659"/>
                  <a:gd name="T82" fmla="*/ 1736389420 w 699"/>
                  <a:gd name="T83" fmla="*/ 78125671 h 659"/>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699"/>
                  <a:gd name="T127" fmla="*/ 0 h 659"/>
                  <a:gd name="T128" fmla="*/ 699 w 699"/>
                  <a:gd name="T129" fmla="*/ 659 h 659"/>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699" h="659">
                    <a:moveTo>
                      <a:pt x="0" y="628"/>
                    </a:moveTo>
                    <a:lnTo>
                      <a:pt x="0" y="659"/>
                    </a:lnTo>
                    <a:lnTo>
                      <a:pt x="0" y="597"/>
                    </a:lnTo>
                    <a:lnTo>
                      <a:pt x="0" y="648"/>
                    </a:lnTo>
                    <a:lnTo>
                      <a:pt x="10" y="607"/>
                    </a:lnTo>
                    <a:lnTo>
                      <a:pt x="10" y="648"/>
                    </a:lnTo>
                    <a:lnTo>
                      <a:pt x="10" y="576"/>
                    </a:lnTo>
                    <a:lnTo>
                      <a:pt x="10" y="618"/>
                    </a:lnTo>
                    <a:lnTo>
                      <a:pt x="20" y="638"/>
                    </a:lnTo>
                    <a:lnTo>
                      <a:pt x="20" y="587"/>
                    </a:lnTo>
                    <a:lnTo>
                      <a:pt x="20" y="597"/>
                    </a:lnTo>
                    <a:lnTo>
                      <a:pt x="30" y="607"/>
                    </a:lnTo>
                    <a:lnTo>
                      <a:pt x="30" y="618"/>
                    </a:lnTo>
                    <a:lnTo>
                      <a:pt x="30" y="576"/>
                    </a:lnTo>
                    <a:lnTo>
                      <a:pt x="30" y="597"/>
                    </a:lnTo>
                    <a:lnTo>
                      <a:pt x="41" y="628"/>
                    </a:lnTo>
                    <a:lnTo>
                      <a:pt x="41" y="566"/>
                    </a:lnTo>
                    <a:lnTo>
                      <a:pt x="41" y="597"/>
                    </a:lnTo>
                    <a:lnTo>
                      <a:pt x="51" y="607"/>
                    </a:lnTo>
                    <a:lnTo>
                      <a:pt x="51" y="566"/>
                    </a:lnTo>
                    <a:lnTo>
                      <a:pt x="51" y="576"/>
                    </a:lnTo>
                    <a:lnTo>
                      <a:pt x="61" y="546"/>
                    </a:lnTo>
                    <a:lnTo>
                      <a:pt x="61" y="587"/>
                    </a:lnTo>
                    <a:lnTo>
                      <a:pt x="72" y="556"/>
                    </a:lnTo>
                    <a:lnTo>
                      <a:pt x="72" y="546"/>
                    </a:lnTo>
                    <a:lnTo>
                      <a:pt x="72" y="576"/>
                    </a:lnTo>
                    <a:lnTo>
                      <a:pt x="82" y="566"/>
                    </a:lnTo>
                    <a:lnTo>
                      <a:pt x="82" y="587"/>
                    </a:lnTo>
                    <a:lnTo>
                      <a:pt x="82" y="535"/>
                    </a:lnTo>
                    <a:lnTo>
                      <a:pt x="82" y="566"/>
                    </a:lnTo>
                    <a:lnTo>
                      <a:pt x="92" y="556"/>
                    </a:lnTo>
                    <a:lnTo>
                      <a:pt x="92" y="576"/>
                    </a:lnTo>
                    <a:lnTo>
                      <a:pt x="92" y="525"/>
                    </a:lnTo>
                    <a:lnTo>
                      <a:pt x="92" y="546"/>
                    </a:lnTo>
                    <a:lnTo>
                      <a:pt x="102" y="525"/>
                    </a:lnTo>
                    <a:lnTo>
                      <a:pt x="102" y="566"/>
                    </a:lnTo>
                    <a:lnTo>
                      <a:pt x="102" y="525"/>
                    </a:lnTo>
                    <a:lnTo>
                      <a:pt x="102" y="546"/>
                    </a:lnTo>
                    <a:lnTo>
                      <a:pt x="113" y="535"/>
                    </a:lnTo>
                    <a:lnTo>
                      <a:pt x="113" y="566"/>
                    </a:lnTo>
                    <a:lnTo>
                      <a:pt x="113" y="515"/>
                    </a:lnTo>
                    <a:lnTo>
                      <a:pt x="113" y="546"/>
                    </a:lnTo>
                    <a:lnTo>
                      <a:pt x="123" y="556"/>
                    </a:lnTo>
                    <a:lnTo>
                      <a:pt x="123" y="504"/>
                    </a:lnTo>
                    <a:lnTo>
                      <a:pt x="123" y="535"/>
                    </a:lnTo>
                    <a:lnTo>
                      <a:pt x="133" y="504"/>
                    </a:lnTo>
                    <a:lnTo>
                      <a:pt x="133" y="546"/>
                    </a:lnTo>
                    <a:lnTo>
                      <a:pt x="133" y="494"/>
                    </a:lnTo>
                    <a:lnTo>
                      <a:pt x="133" y="515"/>
                    </a:lnTo>
                    <a:lnTo>
                      <a:pt x="144" y="535"/>
                    </a:lnTo>
                    <a:lnTo>
                      <a:pt x="144" y="484"/>
                    </a:lnTo>
                    <a:lnTo>
                      <a:pt x="144" y="515"/>
                    </a:lnTo>
                    <a:lnTo>
                      <a:pt x="154" y="494"/>
                    </a:lnTo>
                    <a:lnTo>
                      <a:pt x="154" y="525"/>
                    </a:lnTo>
                    <a:lnTo>
                      <a:pt x="154" y="484"/>
                    </a:lnTo>
                    <a:lnTo>
                      <a:pt x="154" y="494"/>
                    </a:lnTo>
                    <a:lnTo>
                      <a:pt x="164" y="484"/>
                    </a:lnTo>
                    <a:lnTo>
                      <a:pt x="164" y="463"/>
                    </a:lnTo>
                    <a:lnTo>
                      <a:pt x="164" y="515"/>
                    </a:lnTo>
                    <a:lnTo>
                      <a:pt x="174" y="504"/>
                    </a:lnTo>
                    <a:lnTo>
                      <a:pt x="174" y="463"/>
                    </a:lnTo>
                    <a:lnTo>
                      <a:pt x="174" y="484"/>
                    </a:lnTo>
                    <a:lnTo>
                      <a:pt x="185" y="494"/>
                    </a:lnTo>
                    <a:lnTo>
                      <a:pt x="185" y="463"/>
                    </a:lnTo>
                    <a:lnTo>
                      <a:pt x="185" y="474"/>
                    </a:lnTo>
                    <a:lnTo>
                      <a:pt x="195" y="463"/>
                    </a:lnTo>
                    <a:lnTo>
                      <a:pt x="195" y="484"/>
                    </a:lnTo>
                    <a:lnTo>
                      <a:pt x="195" y="453"/>
                    </a:lnTo>
                    <a:lnTo>
                      <a:pt x="195" y="463"/>
                    </a:lnTo>
                    <a:lnTo>
                      <a:pt x="205" y="474"/>
                    </a:lnTo>
                    <a:lnTo>
                      <a:pt x="205" y="484"/>
                    </a:lnTo>
                    <a:lnTo>
                      <a:pt x="205" y="443"/>
                    </a:lnTo>
                    <a:lnTo>
                      <a:pt x="205" y="453"/>
                    </a:lnTo>
                    <a:lnTo>
                      <a:pt x="216" y="463"/>
                    </a:lnTo>
                    <a:lnTo>
                      <a:pt x="216" y="474"/>
                    </a:lnTo>
                    <a:lnTo>
                      <a:pt x="216" y="432"/>
                    </a:lnTo>
                    <a:lnTo>
                      <a:pt x="216" y="463"/>
                    </a:lnTo>
                    <a:lnTo>
                      <a:pt x="226" y="443"/>
                    </a:lnTo>
                    <a:lnTo>
                      <a:pt x="226" y="463"/>
                    </a:lnTo>
                    <a:lnTo>
                      <a:pt x="226" y="432"/>
                    </a:lnTo>
                    <a:lnTo>
                      <a:pt x="226" y="443"/>
                    </a:lnTo>
                    <a:lnTo>
                      <a:pt x="246" y="443"/>
                    </a:lnTo>
                    <a:lnTo>
                      <a:pt x="236" y="443"/>
                    </a:lnTo>
                    <a:lnTo>
                      <a:pt x="246" y="443"/>
                    </a:lnTo>
                    <a:lnTo>
                      <a:pt x="267" y="432"/>
                    </a:lnTo>
                    <a:lnTo>
                      <a:pt x="288" y="432"/>
                    </a:lnTo>
                    <a:lnTo>
                      <a:pt x="298" y="402"/>
                    </a:lnTo>
                    <a:lnTo>
                      <a:pt x="318" y="391"/>
                    </a:lnTo>
                    <a:lnTo>
                      <a:pt x="329" y="381"/>
                    </a:lnTo>
                    <a:lnTo>
                      <a:pt x="339" y="371"/>
                    </a:lnTo>
                    <a:lnTo>
                      <a:pt x="360" y="360"/>
                    </a:lnTo>
                    <a:lnTo>
                      <a:pt x="370" y="350"/>
                    </a:lnTo>
                    <a:lnTo>
                      <a:pt x="380" y="340"/>
                    </a:lnTo>
                    <a:lnTo>
                      <a:pt x="390" y="330"/>
                    </a:lnTo>
                    <a:lnTo>
                      <a:pt x="411" y="309"/>
                    </a:lnTo>
                    <a:lnTo>
                      <a:pt x="421" y="288"/>
                    </a:lnTo>
                    <a:lnTo>
                      <a:pt x="432" y="278"/>
                    </a:lnTo>
                    <a:lnTo>
                      <a:pt x="442" y="278"/>
                    </a:lnTo>
                    <a:lnTo>
                      <a:pt x="452" y="268"/>
                    </a:lnTo>
                    <a:lnTo>
                      <a:pt x="462" y="258"/>
                    </a:lnTo>
                    <a:lnTo>
                      <a:pt x="473" y="247"/>
                    </a:lnTo>
                    <a:lnTo>
                      <a:pt x="483" y="237"/>
                    </a:lnTo>
                    <a:lnTo>
                      <a:pt x="493" y="237"/>
                    </a:lnTo>
                    <a:lnTo>
                      <a:pt x="504" y="216"/>
                    </a:lnTo>
                    <a:lnTo>
                      <a:pt x="514" y="216"/>
                    </a:lnTo>
                    <a:lnTo>
                      <a:pt x="524" y="206"/>
                    </a:lnTo>
                    <a:lnTo>
                      <a:pt x="534" y="186"/>
                    </a:lnTo>
                    <a:lnTo>
                      <a:pt x="545" y="186"/>
                    </a:lnTo>
                    <a:lnTo>
                      <a:pt x="555" y="165"/>
                    </a:lnTo>
                    <a:lnTo>
                      <a:pt x="565" y="186"/>
                    </a:lnTo>
                    <a:lnTo>
                      <a:pt x="565" y="155"/>
                    </a:lnTo>
                    <a:lnTo>
                      <a:pt x="576" y="155"/>
                    </a:lnTo>
                    <a:lnTo>
                      <a:pt x="586" y="144"/>
                    </a:lnTo>
                    <a:lnTo>
                      <a:pt x="596" y="134"/>
                    </a:lnTo>
                    <a:lnTo>
                      <a:pt x="606" y="124"/>
                    </a:lnTo>
                    <a:lnTo>
                      <a:pt x="617" y="114"/>
                    </a:lnTo>
                    <a:lnTo>
                      <a:pt x="617" y="103"/>
                    </a:lnTo>
                    <a:lnTo>
                      <a:pt x="627" y="83"/>
                    </a:lnTo>
                    <a:lnTo>
                      <a:pt x="637" y="83"/>
                    </a:lnTo>
                    <a:lnTo>
                      <a:pt x="648" y="83"/>
                    </a:lnTo>
                    <a:lnTo>
                      <a:pt x="658" y="62"/>
                    </a:lnTo>
                    <a:lnTo>
                      <a:pt x="668" y="52"/>
                    </a:lnTo>
                    <a:lnTo>
                      <a:pt x="678" y="42"/>
                    </a:lnTo>
                    <a:lnTo>
                      <a:pt x="689" y="31"/>
                    </a:lnTo>
                    <a:lnTo>
                      <a:pt x="699" y="21"/>
                    </a:lnTo>
                    <a:lnTo>
                      <a:pt x="699" y="0"/>
                    </a:lnTo>
                  </a:path>
                </a:pathLst>
              </a:custGeom>
              <a:noFill/>
              <a:ln w="19050">
                <a:solidFill>
                  <a:srgbClr val="000000"/>
                </a:solidFill>
                <a:prstDash val="solid"/>
                <a:round/>
                <a:headEnd/>
                <a:tailEnd/>
              </a:ln>
            </p:spPr>
            <p:txBody>
              <a:bodyPr/>
              <a:lstStyle/>
              <a:p>
                <a:endParaRPr lang="en-US"/>
              </a:p>
            </p:txBody>
          </p:sp>
          <p:sp>
            <p:nvSpPr>
              <p:cNvPr id="684" name="Freeform 499"/>
              <p:cNvSpPr>
                <a:spLocks/>
              </p:cNvSpPr>
              <p:nvPr/>
            </p:nvSpPr>
            <p:spPr bwMode="auto">
              <a:xfrm>
                <a:off x="6286500" y="1698625"/>
                <a:ext cx="1371600" cy="1763713"/>
              </a:xfrm>
              <a:custGeom>
                <a:avLst/>
                <a:gdLst>
                  <a:gd name="T0" fmla="*/ 78124053 w 864"/>
                  <a:gd name="T1" fmla="*/ 1166833352 h 1111"/>
                  <a:gd name="T2" fmla="*/ 103327196 w 864"/>
                  <a:gd name="T3" fmla="*/ 1088707727 h 1111"/>
                  <a:gd name="T4" fmla="*/ 156249693 w 864"/>
                  <a:gd name="T5" fmla="*/ 985382131 h 1111"/>
                  <a:gd name="T6" fmla="*/ 181451248 w 864"/>
                  <a:gd name="T7" fmla="*/ 879535585 h 1111"/>
                  <a:gd name="T8" fmla="*/ 234375358 w 864"/>
                  <a:gd name="T9" fmla="*/ 776208202 h 1111"/>
                  <a:gd name="T10" fmla="*/ 284776881 w 864"/>
                  <a:gd name="T11" fmla="*/ 622479489 h 1111"/>
                  <a:gd name="T12" fmla="*/ 309978437 w 864"/>
                  <a:gd name="T13" fmla="*/ 309980063 h 1111"/>
                  <a:gd name="T14" fmla="*/ 362902497 w 864"/>
                  <a:gd name="T15" fmla="*/ 25201565 h 1111"/>
                  <a:gd name="T16" fmla="*/ 388104052 w 864"/>
                  <a:gd name="T17" fmla="*/ 103327209 h 1111"/>
                  <a:gd name="T18" fmla="*/ 441028211 w 864"/>
                  <a:gd name="T19" fmla="*/ 776208202 h 1111"/>
                  <a:gd name="T20" fmla="*/ 466229767 w 864"/>
                  <a:gd name="T21" fmla="*/ 1476811729 h 1111"/>
                  <a:gd name="T22" fmla="*/ 519152239 w 864"/>
                  <a:gd name="T23" fmla="*/ 2147483647 h 1111"/>
                  <a:gd name="T24" fmla="*/ 544353795 w 864"/>
                  <a:gd name="T25" fmla="*/ 2147483647 h 1111"/>
                  <a:gd name="T26" fmla="*/ 569555350 w 864"/>
                  <a:gd name="T27" fmla="*/ 2147483647 h 1111"/>
                  <a:gd name="T28" fmla="*/ 622477823 w 864"/>
                  <a:gd name="T29" fmla="*/ 2124492975 h 1111"/>
                  <a:gd name="T30" fmla="*/ 672882521 w 864"/>
                  <a:gd name="T31" fmla="*/ 1864916128 h 1111"/>
                  <a:gd name="T32" fmla="*/ 700603438 w 864"/>
                  <a:gd name="T33" fmla="*/ 1736388973 h 1111"/>
                  <a:gd name="T34" fmla="*/ 751006549 w 864"/>
                  <a:gd name="T35" fmla="*/ 1658262951 h 1111"/>
                  <a:gd name="T36" fmla="*/ 778729053 w 864"/>
                  <a:gd name="T37" fmla="*/ 1529735796 h 1111"/>
                  <a:gd name="T38" fmla="*/ 829132164 w 864"/>
                  <a:gd name="T39" fmla="*/ 1423889250 h 1111"/>
                  <a:gd name="T40" fmla="*/ 854333918 w 864"/>
                  <a:gd name="T41" fmla="*/ 1398687691 h 1111"/>
                  <a:gd name="T42" fmla="*/ 907256391 w 864"/>
                  <a:gd name="T43" fmla="*/ 1295360507 h 1111"/>
                  <a:gd name="T44" fmla="*/ 1010583561 w 864"/>
                  <a:gd name="T45" fmla="*/ 1166833352 h 1111"/>
                  <a:gd name="T46" fmla="*/ 1063506034 w 864"/>
                  <a:gd name="T47" fmla="*/ 1088707727 h 1111"/>
                  <a:gd name="T48" fmla="*/ 1141630062 w 864"/>
                  <a:gd name="T49" fmla="*/ 1010583689 h 1111"/>
                  <a:gd name="T50" fmla="*/ 1217234728 w 864"/>
                  <a:gd name="T51" fmla="*/ 932458064 h 1111"/>
                  <a:gd name="T52" fmla="*/ 1244957233 w 864"/>
                  <a:gd name="T53" fmla="*/ 879535585 h 1111"/>
                  <a:gd name="T54" fmla="*/ 1323082848 w 864"/>
                  <a:gd name="T55" fmla="*/ 776208202 h 1111"/>
                  <a:gd name="T56" fmla="*/ 1398687514 w 864"/>
                  <a:gd name="T57" fmla="*/ 751006644 h 1111"/>
                  <a:gd name="T58" fmla="*/ 1451609987 w 864"/>
                  <a:gd name="T59" fmla="*/ 647681047 h 1111"/>
                  <a:gd name="T60" fmla="*/ 1529735602 w 864"/>
                  <a:gd name="T61" fmla="*/ 516632943 h 1111"/>
                  <a:gd name="T62" fmla="*/ 1580138713 w 864"/>
                  <a:gd name="T63" fmla="*/ 441028267 h 1111"/>
                  <a:gd name="T64" fmla="*/ 1607859630 w 864"/>
                  <a:gd name="T65" fmla="*/ 698084165 h 1111"/>
                  <a:gd name="T66" fmla="*/ 1685985642 w 864"/>
                  <a:gd name="T67" fmla="*/ 569555422 h 1111"/>
                  <a:gd name="T68" fmla="*/ 1736388753 w 864"/>
                  <a:gd name="T69" fmla="*/ 466229826 h 1111"/>
                  <a:gd name="T70" fmla="*/ 1789311226 w 864"/>
                  <a:gd name="T71" fmla="*/ 441028267 h 1111"/>
                  <a:gd name="T72" fmla="*/ 1839714336 w 864"/>
                  <a:gd name="T73" fmla="*/ 335181622 h 1111"/>
                  <a:gd name="T74" fmla="*/ 1917839952 w 864"/>
                  <a:gd name="T75" fmla="*/ 206652830 h 1111"/>
                  <a:gd name="T76" fmla="*/ 1943041507 w 864"/>
                  <a:gd name="T77" fmla="*/ 231854438 h 1111"/>
                  <a:gd name="T78" fmla="*/ 1995963980 w 864"/>
                  <a:gd name="T79" fmla="*/ 335181622 h 1111"/>
                  <a:gd name="T80" fmla="*/ 2074089595 w 864"/>
                  <a:gd name="T81" fmla="*/ 259576946 h 1111"/>
                  <a:gd name="T82" fmla="*/ 2147483647 w 864"/>
                  <a:gd name="T83" fmla="*/ 153730351 h 1111"/>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864"/>
                  <a:gd name="T127" fmla="*/ 0 h 1111"/>
                  <a:gd name="T128" fmla="*/ 864 w 864"/>
                  <a:gd name="T129" fmla="*/ 1111 h 1111"/>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864" h="1111">
                    <a:moveTo>
                      <a:pt x="0" y="493"/>
                    </a:moveTo>
                    <a:lnTo>
                      <a:pt x="10" y="493"/>
                    </a:lnTo>
                    <a:lnTo>
                      <a:pt x="31" y="463"/>
                    </a:lnTo>
                    <a:lnTo>
                      <a:pt x="31" y="452"/>
                    </a:lnTo>
                    <a:lnTo>
                      <a:pt x="41" y="442"/>
                    </a:lnTo>
                    <a:lnTo>
                      <a:pt x="41" y="432"/>
                    </a:lnTo>
                    <a:lnTo>
                      <a:pt x="51" y="421"/>
                    </a:lnTo>
                    <a:lnTo>
                      <a:pt x="51" y="411"/>
                    </a:lnTo>
                    <a:lnTo>
                      <a:pt x="62" y="391"/>
                    </a:lnTo>
                    <a:lnTo>
                      <a:pt x="62" y="380"/>
                    </a:lnTo>
                    <a:lnTo>
                      <a:pt x="72" y="370"/>
                    </a:lnTo>
                    <a:lnTo>
                      <a:pt x="72" y="349"/>
                    </a:lnTo>
                    <a:lnTo>
                      <a:pt x="82" y="339"/>
                    </a:lnTo>
                    <a:lnTo>
                      <a:pt x="82" y="329"/>
                    </a:lnTo>
                    <a:lnTo>
                      <a:pt x="93" y="308"/>
                    </a:lnTo>
                    <a:lnTo>
                      <a:pt x="103" y="298"/>
                    </a:lnTo>
                    <a:lnTo>
                      <a:pt x="103" y="267"/>
                    </a:lnTo>
                    <a:lnTo>
                      <a:pt x="113" y="247"/>
                    </a:lnTo>
                    <a:lnTo>
                      <a:pt x="113" y="216"/>
                    </a:lnTo>
                    <a:lnTo>
                      <a:pt x="123" y="185"/>
                    </a:lnTo>
                    <a:lnTo>
                      <a:pt x="123" y="123"/>
                    </a:lnTo>
                    <a:lnTo>
                      <a:pt x="134" y="82"/>
                    </a:lnTo>
                    <a:lnTo>
                      <a:pt x="134" y="41"/>
                    </a:lnTo>
                    <a:lnTo>
                      <a:pt x="144" y="10"/>
                    </a:lnTo>
                    <a:lnTo>
                      <a:pt x="144" y="0"/>
                    </a:lnTo>
                    <a:lnTo>
                      <a:pt x="154" y="10"/>
                    </a:lnTo>
                    <a:lnTo>
                      <a:pt x="154" y="41"/>
                    </a:lnTo>
                    <a:lnTo>
                      <a:pt x="165" y="92"/>
                    </a:lnTo>
                    <a:lnTo>
                      <a:pt x="165" y="236"/>
                    </a:lnTo>
                    <a:lnTo>
                      <a:pt x="175" y="308"/>
                    </a:lnTo>
                    <a:lnTo>
                      <a:pt x="175" y="432"/>
                    </a:lnTo>
                    <a:lnTo>
                      <a:pt x="185" y="483"/>
                    </a:lnTo>
                    <a:lnTo>
                      <a:pt x="185" y="586"/>
                    </a:lnTo>
                    <a:lnTo>
                      <a:pt x="195" y="648"/>
                    </a:lnTo>
                    <a:lnTo>
                      <a:pt x="195" y="781"/>
                    </a:lnTo>
                    <a:lnTo>
                      <a:pt x="206" y="864"/>
                    </a:lnTo>
                    <a:lnTo>
                      <a:pt x="206" y="1039"/>
                    </a:lnTo>
                    <a:lnTo>
                      <a:pt x="216" y="1090"/>
                    </a:lnTo>
                    <a:lnTo>
                      <a:pt x="216" y="1111"/>
                    </a:lnTo>
                    <a:lnTo>
                      <a:pt x="216" y="1039"/>
                    </a:lnTo>
                    <a:lnTo>
                      <a:pt x="226" y="987"/>
                    </a:lnTo>
                    <a:lnTo>
                      <a:pt x="226" y="905"/>
                    </a:lnTo>
                    <a:lnTo>
                      <a:pt x="247" y="905"/>
                    </a:lnTo>
                    <a:lnTo>
                      <a:pt x="237" y="905"/>
                    </a:lnTo>
                    <a:lnTo>
                      <a:pt x="247" y="843"/>
                    </a:lnTo>
                    <a:lnTo>
                      <a:pt x="257" y="823"/>
                    </a:lnTo>
                    <a:lnTo>
                      <a:pt x="257" y="761"/>
                    </a:lnTo>
                    <a:lnTo>
                      <a:pt x="267" y="740"/>
                    </a:lnTo>
                    <a:lnTo>
                      <a:pt x="267" y="720"/>
                    </a:lnTo>
                    <a:lnTo>
                      <a:pt x="278" y="699"/>
                    </a:lnTo>
                    <a:lnTo>
                      <a:pt x="278" y="689"/>
                    </a:lnTo>
                    <a:lnTo>
                      <a:pt x="288" y="679"/>
                    </a:lnTo>
                    <a:lnTo>
                      <a:pt x="288" y="648"/>
                    </a:lnTo>
                    <a:lnTo>
                      <a:pt x="298" y="658"/>
                    </a:lnTo>
                    <a:lnTo>
                      <a:pt x="298" y="627"/>
                    </a:lnTo>
                    <a:lnTo>
                      <a:pt x="309" y="617"/>
                    </a:lnTo>
                    <a:lnTo>
                      <a:pt x="309" y="607"/>
                    </a:lnTo>
                    <a:lnTo>
                      <a:pt x="319" y="596"/>
                    </a:lnTo>
                    <a:lnTo>
                      <a:pt x="319" y="586"/>
                    </a:lnTo>
                    <a:lnTo>
                      <a:pt x="329" y="565"/>
                    </a:lnTo>
                    <a:lnTo>
                      <a:pt x="329" y="576"/>
                    </a:lnTo>
                    <a:lnTo>
                      <a:pt x="329" y="565"/>
                    </a:lnTo>
                    <a:lnTo>
                      <a:pt x="339" y="555"/>
                    </a:lnTo>
                    <a:lnTo>
                      <a:pt x="339" y="545"/>
                    </a:lnTo>
                    <a:lnTo>
                      <a:pt x="360" y="524"/>
                    </a:lnTo>
                    <a:lnTo>
                      <a:pt x="360" y="514"/>
                    </a:lnTo>
                    <a:lnTo>
                      <a:pt x="381" y="493"/>
                    </a:lnTo>
                    <a:lnTo>
                      <a:pt x="381" y="483"/>
                    </a:lnTo>
                    <a:lnTo>
                      <a:pt x="401" y="463"/>
                    </a:lnTo>
                    <a:lnTo>
                      <a:pt x="401" y="452"/>
                    </a:lnTo>
                    <a:lnTo>
                      <a:pt x="411" y="442"/>
                    </a:lnTo>
                    <a:lnTo>
                      <a:pt x="422" y="432"/>
                    </a:lnTo>
                    <a:lnTo>
                      <a:pt x="432" y="421"/>
                    </a:lnTo>
                    <a:lnTo>
                      <a:pt x="442" y="411"/>
                    </a:lnTo>
                    <a:lnTo>
                      <a:pt x="453" y="401"/>
                    </a:lnTo>
                    <a:lnTo>
                      <a:pt x="463" y="391"/>
                    </a:lnTo>
                    <a:lnTo>
                      <a:pt x="473" y="380"/>
                    </a:lnTo>
                    <a:lnTo>
                      <a:pt x="483" y="370"/>
                    </a:lnTo>
                    <a:lnTo>
                      <a:pt x="483" y="380"/>
                    </a:lnTo>
                    <a:lnTo>
                      <a:pt x="483" y="360"/>
                    </a:lnTo>
                    <a:lnTo>
                      <a:pt x="494" y="349"/>
                    </a:lnTo>
                    <a:lnTo>
                      <a:pt x="504" y="339"/>
                    </a:lnTo>
                    <a:lnTo>
                      <a:pt x="525" y="319"/>
                    </a:lnTo>
                    <a:lnTo>
                      <a:pt x="525" y="308"/>
                    </a:lnTo>
                    <a:lnTo>
                      <a:pt x="535" y="298"/>
                    </a:lnTo>
                    <a:lnTo>
                      <a:pt x="545" y="288"/>
                    </a:lnTo>
                    <a:lnTo>
                      <a:pt x="555" y="298"/>
                    </a:lnTo>
                    <a:lnTo>
                      <a:pt x="555" y="277"/>
                    </a:lnTo>
                    <a:lnTo>
                      <a:pt x="566" y="267"/>
                    </a:lnTo>
                    <a:lnTo>
                      <a:pt x="576" y="257"/>
                    </a:lnTo>
                    <a:lnTo>
                      <a:pt x="586" y="247"/>
                    </a:lnTo>
                    <a:lnTo>
                      <a:pt x="607" y="226"/>
                    </a:lnTo>
                    <a:lnTo>
                      <a:pt x="607" y="205"/>
                    </a:lnTo>
                    <a:lnTo>
                      <a:pt x="617" y="195"/>
                    </a:lnTo>
                    <a:lnTo>
                      <a:pt x="617" y="185"/>
                    </a:lnTo>
                    <a:lnTo>
                      <a:pt x="627" y="175"/>
                    </a:lnTo>
                    <a:lnTo>
                      <a:pt x="627" y="185"/>
                    </a:lnTo>
                    <a:lnTo>
                      <a:pt x="638" y="195"/>
                    </a:lnTo>
                    <a:lnTo>
                      <a:pt x="638" y="277"/>
                    </a:lnTo>
                    <a:lnTo>
                      <a:pt x="648" y="267"/>
                    </a:lnTo>
                    <a:lnTo>
                      <a:pt x="648" y="247"/>
                    </a:lnTo>
                    <a:lnTo>
                      <a:pt x="669" y="226"/>
                    </a:lnTo>
                    <a:lnTo>
                      <a:pt x="669" y="205"/>
                    </a:lnTo>
                    <a:lnTo>
                      <a:pt x="679" y="195"/>
                    </a:lnTo>
                    <a:lnTo>
                      <a:pt x="689" y="185"/>
                    </a:lnTo>
                    <a:lnTo>
                      <a:pt x="699" y="175"/>
                    </a:lnTo>
                    <a:lnTo>
                      <a:pt x="710" y="164"/>
                    </a:lnTo>
                    <a:lnTo>
                      <a:pt x="710" y="175"/>
                    </a:lnTo>
                    <a:lnTo>
                      <a:pt x="710" y="164"/>
                    </a:lnTo>
                    <a:lnTo>
                      <a:pt x="730" y="144"/>
                    </a:lnTo>
                    <a:lnTo>
                      <a:pt x="730" y="133"/>
                    </a:lnTo>
                    <a:lnTo>
                      <a:pt x="751" y="113"/>
                    </a:lnTo>
                    <a:lnTo>
                      <a:pt x="751" y="92"/>
                    </a:lnTo>
                    <a:lnTo>
                      <a:pt x="761" y="82"/>
                    </a:lnTo>
                    <a:lnTo>
                      <a:pt x="771" y="92"/>
                    </a:lnTo>
                    <a:lnTo>
                      <a:pt x="771" y="82"/>
                    </a:lnTo>
                    <a:lnTo>
                      <a:pt x="771" y="92"/>
                    </a:lnTo>
                    <a:lnTo>
                      <a:pt x="782" y="82"/>
                    </a:lnTo>
                    <a:lnTo>
                      <a:pt x="792" y="92"/>
                    </a:lnTo>
                    <a:lnTo>
                      <a:pt x="792" y="133"/>
                    </a:lnTo>
                    <a:lnTo>
                      <a:pt x="802" y="133"/>
                    </a:lnTo>
                    <a:lnTo>
                      <a:pt x="823" y="113"/>
                    </a:lnTo>
                    <a:lnTo>
                      <a:pt x="823" y="103"/>
                    </a:lnTo>
                    <a:lnTo>
                      <a:pt x="843" y="82"/>
                    </a:lnTo>
                    <a:lnTo>
                      <a:pt x="843" y="72"/>
                    </a:lnTo>
                    <a:lnTo>
                      <a:pt x="854" y="61"/>
                    </a:lnTo>
                    <a:lnTo>
                      <a:pt x="864" y="51"/>
                    </a:lnTo>
                    <a:lnTo>
                      <a:pt x="864" y="41"/>
                    </a:lnTo>
                  </a:path>
                </a:pathLst>
              </a:custGeom>
              <a:noFill/>
              <a:ln w="19050">
                <a:solidFill>
                  <a:srgbClr val="000000"/>
                </a:solidFill>
                <a:prstDash val="solid"/>
                <a:round/>
                <a:headEnd/>
                <a:tailEnd/>
              </a:ln>
            </p:spPr>
            <p:txBody>
              <a:bodyPr/>
              <a:lstStyle/>
              <a:p>
                <a:endParaRPr lang="en-US"/>
              </a:p>
            </p:txBody>
          </p:sp>
          <p:sp>
            <p:nvSpPr>
              <p:cNvPr id="685" name="Freeform 500"/>
              <p:cNvSpPr>
                <a:spLocks/>
              </p:cNvSpPr>
              <p:nvPr/>
            </p:nvSpPr>
            <p:spPr bwMode="auto">
              <a:xfrm>
                <a:off x="7658100" y="1192213"/>
                <a:ext cx="620713" cy="571500"/>
              </a:xfrm>
              <a:custGeom>
                <a:avLst/>
                <a:gdLst>
                  <a:gd name="T0" fmla="*/ 0 w 391"/>
                  <a:gd name="T1" fmla="*/ 907256339 h 360"/>
                  <a:gd name="T2" fmla="*/ 0 w 391"/>
                  <a:gd name="T3" fmla="*/ 907256339 h 360"/>
                  <a:gd name="T4" fmla="*/ 25201581 w 391"/>
                  <a:gd name="T5" fmla="*/ 882054785 h 360"/>
                  <a:gd name="T6" fmla="*/ 52924126 w 391"/>
                  <a:gd name="T7" fmla="*/ 854333870 h 360"/>
                  <a:gd name="T8" fmla="*/ 103327276 w 391"/>
                  <a:gd name="T9" fmla="*/ 803930563 h 360"/>
                  <a:gd name="T10" fmla="*/ 103327276 w 391"/>
                  <a:gd name="T11" fmla="*/ 776208060 h 360"/>
                  <a:gd name="T12" fmla="*/ 128528876 w 391"/>
                  <a:gd name="T13" fmla="*/ 751006506 h 360"/>
                  <a:gd name="T14" fmla="*/ 156249814 w 391"/>
                  <a:gd name="T15" fmla="*/ 725804952 h 360"/>
                  <a:gd name="T16" fmla="*/ 206652964 w 391"/>
                  <a:gd name="T17" fmla="*/ 672882483 h 360"/>
                  <a:gd name="T18" fmla="*/ 206652964 w 391"/>
                  <a:gd name="T19" fmla="*/ 647680929 h 360"/>
                  <a:gd name="T20" fmla="*/ 259577115 w 391"/>
                  <a:gd name="T21" fmla="*/ 594756872 h 360"/>
                  <a:gd name="T22" fmla="*/ 259577115 w 391"/>
                  <a:gd name="T23" fmla="*/ 544353764 h 360"/>
                  <a:gd name="T24" fmla="*/ 309980265 w 391"/>
                  <a:gd name="T25" fmla="*/ 491429707 h 360"/>
                  <a:gd name="T26" fmla="*/ 309980265 w 391"/>
                  <a:gd name="T27" fmla="*/ 413305584 h 360"/>
                  <a:gd name="T28" fmla="*/ 337701203 w 391"/>
                  <a:gd name="T29" fmla="*/ 388104030 h 360"/>
                  <a:gd name="T30" fmla="*/ 337701203 w 391"/>
                  <a:gd name="T31" fmla="*/ 309978419 h 360"/>
                  <a:gd name="T32" fmla="*/ 388104353 w 391"/>
                  <a:gd name="T33" fmla="*/ 259575311 h 360"/>
                  <a:gd name="T34" fmla="*/ 362902778 w 391"/>
                  <a:gd name="T35" fmla="*/ 259575311 h 360"/>
                  <a:gd name="T36" fmla="*/ 388104353 w 391"/>
                  <a:gd name="T37" fmla="*/ 594756872 h 360"/>
                  <a:gd name="T38" fmla="*/ 415826879 w 391"/>
                  <a:gd name="T39" fmla="*/ 622477787 h 360"/>
                  <a:gd name="T40" fmla="*/ 415826879 w 391"/>
                  <a:gd name="T41" fmla="*/ 907256339 h 360"/>
                  <a:gd name="T42" fmla="*/ 441028554 w 391"/>
                  <a:gd name="T43" fmla="*/ 882054785 h 360"/>
                  <a:gd name="T44" fmla="*/ 441028554 w 391"/>
                  <a:gd name="T45" fmla="*/ 776208060 h 360"/>
                  <a:gd name="T46" fmla="*/ 466230128 w 391"/>
                  <a:gd name="T47" fmla="*/ 776208060 h 360"/>
                  <a:gd name="T48" fmla="*/ 491431703 w 391"/>
                  <a:gd name="T49" fmla="*/ 803930563 h 360"/>
                  <a:gd name="T50" fmla="*/ 491431703 w 391"/>
                  <a:gd name="T51" fmla="*/ 803930563 h 360"/>
                  <a:gd name="T52" fmla="*/ 491431703 w 391"/>
                  <a:gd name="T53" fmla="*/ 776208060 h 360"/>
                  <a:gd name="T54" fmla="*/ 491431703 w 391"/>
                  <a:gd name="T55" fmla="*/ 776208060 h 360"/>
                  <a:gd name="T56" fmla="*/ 519152642 w 391"/>
                  <a:gd name="T57" fmla="*/ 751006506 h 360"/>
                  <a:gd name="T58" fmla="*/ 519152642 w 391"/>
                  <a:gd name="T59" fmla="*/ 700603398 h 360"/>
                  <a:gd name="T60" fmla="*/ 544354217 w 391"/>
                  <a:gd name="T61" fmla="*/ 672882483 h 360"/>
                  <a:gd name="T62" fmla="*/ 544354217 w 391"/>
                  <a:gd name="T63" fmla="*/ 622477787 h 360"/>
                  <a:gd name="T64" fmla="*/ 597278318 w 391"/>
                  <a:gd name="T65" fmla="*/ 569555318 h 360"/>
                  <a:gd name="T66" fmla="*/ 597278318 w 391"/>
                  <a:gd name="T67" fmla="*/ 519152210 h 360"/>
                  <a:gd name="T68" fmla="*/ 622479893 w 391"/>
                  <a:gd name="T69" fmla="*/ 491429707 h 360"/>
                  <a:gd name="T70" fmla="*/ 622479893 w 391"/>
                  <a:gd name="T71" fmla="*/ 519152210 h 360"/>
                  <a:gd name="T72" fmla="*/ 622479893 w 391"/>
                  <a:gd name="T73" fmla="*/ 466228153 h 360"/>
                  <a:gd name="T74" fmla="*/ 647681468 w 391"/>
                  <a:gd name="T75" fmla="*/ 441028186 h 360"/>
                  <a:gd name="T76" fmla="*/ 700603982 w 391"/>
                  <a:gd name="T77" fmla="*/ 388104030 h 360"/>
                  <a:gd name="T78" fmla="*/ 700603982 w 391"/>
                  <a:gd name="T79" fmla="*/ 362902476 h 360"/>
                  <a:gd name="T80" fmla="*/ 725805556 w 391"/>
                  <a:gd name="T81" fmla="*/ 337700922 h 360"/>
                  <a:gd name="T82" fmla="*/ 751007131 w 391"/>
                  <a:gd name="T83" fmla="*/ 309978419 h 360"/>
                  <a:gd name="T84" fmla="*/ 751007131 w 391"/>
                  <a:gd name="T85" fmla="*/ 337700922 h 360"/>
                  <a:gd name="T86" fmla="*/ 751007131 w 391"/>
                  <a:gd name="T87" fmla="*/ 309978419 h 360"/>
                  <a:gd name="T88" fmla="*/ 803931233 w 391"/>
                  <a:gd name="T89" fmla="*/ 259575311 h 360"/>
                  <a:gd name="T90" fmla="*/ 803931233 w 391"/>
                  <a:gd name="T91" fmla="*/ 231854396 h 360"/>
                  <a:gd name="T92" fmla="*/ 829132807 w 391"/>
                  <a:gd name="T93" fmla="*/ 206652792 h 360"/>
                  <a:gd name="T94" fmla="*/ 829132807 w 391"/>
                  <a:gd name="T95" fmla="*/ 231854396 h 360"/>
                  <a:gd name="T96" fmla="*/ 829132807 w 391"/>
                  <a:gd name="T97" fmla="*/ 181451238 h 360"/>
                  <a:gd name="T98" fmla="*/ 854334581 w 391"/>
                  <a:gd name="T99" fmla="*/ 156249684 h 360"/>
                  <a:gd name="T100" fmla="*/ 854334581 w 391"/>
                  <a:gd name="T101" fmla="*/ 181451238 h 360"/>
                  <a:gd name="T102" fmla="*/ 854334581 w 391"/>
                  <a:gd name="T103" fmla="*/ 156249684 h 360"/>
                  <a:gd name="T104" fmla="*/ 882055520 w 391"/>
                  <a:gd name="T105" fmla="*/ 128527181 h 360"/>
                  <a:gd name="T106" fmla="*/ 882055520 w 391"/>
                  <a:gd name="T107" fmla="*/ 156249684 h 360"/>
                  <a:gd name="T108" fmla="*/ 882055520 w 391"/>
                  <a:gd name="T109" fmla="*/ 128527181 h 360"/>
                  <a:gd name="T110" fmla="*/ 932458669 w 391"/>
                  <a:gd name="T111" fmla="*/ 78124048 h 360"/>
                  <a:gd name="T112" fmla="*/ 932458669 w 391"/>
                  <a:gd name="T113" fmla="*/ 50403120 h 360"/>
                  <a:gd name="T114" fmla="*/ 960181196 w 391"/>
                  <a:gd name="T115" fmla="*/ 25201560 h 360"/>
                  <a:gd name="T116" fmla="*/ 960181196 w 391"/>
                  <a:gd name="T117" fmla="*/ 50403120 h 360"/>
                  <a:gd name="T118" fmla="*/ 960181196 w 391"/>
                  <a:gd name="T119" fmla="*/ 0 h 360"/>
                  <a:gd name="T120" fmla="*/ 985382770 w 391"/>
                  <a:gd name="T121" fmla="*/ 0 h 36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91"/>
                  <a:gd name="T184" fmla="*/ 0 h 360"/>
                  <a:gd name="T185" fmla="*/ 391 w 391"/>
                  <a:gd name="T186" fmla="*/ 360 h 36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91" h="360">
                    <a:moveTo>
                      <a:pt x="0" y="360"/>
                    </a:moveTo>
                    <a:lnTo>
                      <a:pt x="0" y="360"/>
                    </a:lnTo>
                    <a:lnTo>
                      <a:pt x="10" y="350"/>
                    </a:lnTo>
                    <a:lnTo>
                      <a:pt x="21" y="339"/>
                    </a:lnTo>
                    <a:lnTo>
                      <a:pt x="41" y="319"/>
                    </a:lnTo>
                    <a:lnTo>
                      <a:pt x="41" y="308"/>
                    </a:lnTo>
                    <a:lnTo>
                      <a:pt x="51" y="298"/>
                    </a:lnTo>
                    <a:lnTo>
                      <a:pt x="62" y="288"/>
                    </a:lnTo>
                    <a:lnTo>
                      <a:pt x="82" y="267"/>
                    </a:lnTo>
                    <a:lnTo>
                      <a:pt x="82" y="257"/>
                    </a:lnTo>
                    <a:lnTo>
                      <a:pt x="103" y="236"/>
                    </a:lnTo>
                    <a:lnTo>
                      <a:pt x="103" y="216"/>
                    </a:lnTo>
                    <a:lnTo>
                      <a:pt x="123" y="195"/>
                    </a:lnTo>
                    <a:lnTo>
                      <a:pt x="123" y="164"/>
                    </a:lnTo>
                    <a:lnTo>
                      <a:pt x="134" y="154"/>
                    </a:lnTo>
                    <a:lnTo>
                      <a:pt x="134" y="123"/>
                    </a:lnTo>
                    <a:lnTo>
                      <a:pt x="154" y="103"/>
                    </a:lnTo>
                    <a:lnTo>
                      <a:pt x="144" y="103"/>
                    </a:lnTo>
                    <a:lnTo>
                      <a:pt x="154" y="236"/>
                    </a:lnTo>
                    <a:lnTo>
                      <a:pt x="165" y="247"/>
                    </a:lnTo>
                    <a:lnTo>
                      <a:pt x="165" y="360"/>
                    </a:lnTo>
                    <a:lnTo>
                      <a:pt x="175" y="350"/>
                    </a:lnTo>
                    <a:lnTo>
                      <a:pt x="175" y="308"/>
                    </a:lnTo>
                    <a:lnTo>
                      <a:pt x="185" y="308"/>
                    </a:lnTo>
                    <a:lnTo>
                      <a:pt x="195" y="319"/>
                    </a:lnTo>
                    <a:lnTo>
                      <a:pt x="195" y="308"/>
                    </a:lnTo>
                    <a:lnTo>
                      <a:pt x="206" y="298"/>
                    </a:lnTo>
                    <a:lnTo>
                      <a:pt x="206" y="278"/>
                    </a:lnTo>
                    <a:lnTo>
                      <a:pt x="216" y="267"/>
                    </a:lnTo>
                    <a:lnTo>
                      <a:pt x="216" y="247"/>
                    </a:lnTo>
                    <a:lnTo>
                      <a:pt x="237" y="226"/>
                    </a:lnTo>
                    <a:lnTo>
                      <a:pt x="237" y="206"/>
                    </a:lnTo>
                    <a:lnTo>
                      <a:pt x="247" y="195"/>
                    </a:lnTo>
                    <a:lnTo>
                      <a:pt x="247" y="206"/>
                    </a:lnTo>
                    <a:lnTo>
                      <a:pt x="247" y="185"/>
                    </a:lnTo>
                    <a:lnTo>
                      <a:pt x="257" y="175"/>
                    </a:lnTo>
                    <a:lnTo>
                      <a:pt x="278" y="154"/>
                    </a:lnTo>
                    <a:lnTo>
                      <a:pt x="278" y="144"/>
                    </a:lnTo>
                    <a:lnTo>
                      <a:pt x="288" y="134"/>
                    </a:lnTo>
                    <a:lnTo>
                      <a:pt x="298" y="123"/>
                    </a:lnTo>
                    <a:lnTo>
                      <a:pt x="298" y="134"/>
                    </a:lnTo>
                    <a:lnTo>
                      <a:pt x="298" y="123"/>
                    </a:lnTo>
                    <a:lnTo>
                      <a:pt x="319" y="103"/>
                    </a:lnTo>
                    <a:lnTo>
                      <a:pt x="319" y="92"/>
                    </a:lnTo>
                    <a:lnTo>
                      <a:pt x="329" y="82"/>
                    </a:lnTo>
                    <a:lnTo>
                      <a:pt x="329" y="92"/>
                    </a:lnTo>
                    <a:lnTo>
                      <a:pt x="329" y="72"/>
                    </a:lnTo>
                    <a:lnTo>
                      <a:pt x="339" y="62"/>
                    </a:lnTo>
                    <a:lnTo>
                      <a:pt x="339" y="72"/>
                    </a:lnTo>
                    <a:lnTo>
                      <a:pt x="339" y="62"/>
                    </a:lnTo>
                    <a:lnTo>
                      <a:pt x="350" y="51"/>
                    </a:lnTo>
                    <a:lnTo>
                      <a:pt x="350" y="62"/>
                    </a:lnTo>
                    <a:lnTo>
                      <a:pt x="350" y="51"/>
                    </a:lnTo>
                    <a:lnTo>
                      <a:pt x="370" y="31"/>
                    </a:lnTo>
                    <a:lnTo>
                      <a:pt x="370" y="20"/>
                    </a:lnTo>
                    <a:lnTo>
                      <a:pt x="381" y="10"/>
                    </a:lnTo>
                    <a:lnTo>
                      <a:pt x="381" y="20"/>
                    </a:lnTo>
                    <a:lnTo>
                      <a:pt x="381" y="0"/>
                    </a:lnTo>
                    <a:lnTo>
                      <a:pt x="391" y="0"/>
                    </a:lnTo>
                  </a:path>
                </a:pathLst>
              </a:custGeom>
              <a:noFill/>
              <a:ln w="19050">
                <a:solidFill>
                  <a:srgbClr val="000000"/>
                </a:solidFill>
                <a:prstDash val="solid"/>
                <a:round/>
                <a:headEnd/>
                <a:tailEnd/>
              </a:ln>
            </p:spPr>
            <p:txBody>
              <a:bodyPr/>
              <a:lstStyle/>
              <a:p>
                <a:endParaRPr lang="en-US"/>
              </a:p>
            </p:txBody>
          </p:sp>
        </p:grpSp>
        <p:grpSp>
          <p:nvGrpSpPr>
            <p:cNvPr id="446" name="Group 440"/>
            <p:cNvGrpSpPr/>
            <p:nvPr/>
          </p:nvGrpSpPr>
          <p:grpSpPr>
            <a:xfrm>
              <a:off x="4006850" y="1295400"/>
              <a:ext cx="819150" cy="3262313"/>
              <a:chOff x="4006850" y="1295400"/>
              <a:chExt cx="819150" cy="3262313"/>
            </a:xfrm>
            <a:solidFill>
              <a:schemeClr val="bg1"/>
            </a:solidFill>
          </p:grpSpPr>
          <p:sp>
            <p:nvSpPr>
              <p:cNvPr id="458" name="Rectangle 123"/>
              <p:cNvSpPr>
                <a:spLocks noChangeArrowheads="1"/>
              </p:cNvSpPr>
              <p:nvPr/>
            </p:nvSpPr>
            <p:spPr bwMode="auto">
              <a:xfrm>
                <a:off x="4419600" y="4344988"/>
                <a:ext cx="400050" cy="212725"/>
              </a:xfrm>
              <a:prstGeom prst="rect">
                <a:avLst/>
              </a:prstGeom>
              <a:grpFill/>
              <a:ln w="9525">
                <a:noFill/>
                <a:miter lim="800000"/>
                <a:headEnd/>
                <a:tailEnd/>
              </a:ln>
            </p:spPr>
            <p:txBody>
              <a:bodyPr wrap="none" lIns="0" tIns="0" rIns="0" bIns="0">
                <a:spAutoFit/>
              </a:bodyPr>
              <a:lstStyle/>
              <a:p>
                <a:r>
                  <a:rPr lang="en-US" altLang="ko-KR" sz="1400" dirty="0">
                    <a:solidFill>
                      <a:srgbClr val="000000"/>
                    </a:solidFill>
                    <a:latin typeface="Times New Roman" pitchFamily="18" charset="0"/>
                    <a:ea typeface="Gulim" pitchFamily="34" charset="-127"/>
                  </a:rPr>
                  <a:t>0.001</a:t>
                </a:r>
                <a:endParaRPr lang="en-US" altLang="ko-KR" sz="1400" dirty="0">
                  <a:latin typeface="Times New Roman" pitchFamily="18" charset="0"/>
                  <a:ea typeface="Gulim" pitchFamily="34" charset="-127"/>
                </a:endParaRPr>
              </a:p>
            </p:txBody>
          </p:sp>
          <p:sp>
            <p:nvSpPr>
              <p:cNvPr id="459" name="Rectangle 145"/>
              <p:cNvSpPr>
                <a:spLocks noChangeArrowheads="1"/>
              </p:cNvSpPr>
              <p:nvPr/>
            </p:nvSpPr>
            <p:spPr bwMode="auto">
              <a:xfrm>
                <a:off x="4511675" y="3767138"/>
                <a:ext cx="31115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0.01</a:t>
                </a:r>
                <a:endParaRPr lang="en-US" altLang="ko-KR" sz="1400">
                  <a:latin typeface="Times New Roman" pitchFamily="18" charset="0"/>
                  <a:ea typeface="Gulim" pitchFamily="34" charset="-127"/>
                </a:endParaRPr>
              </a:p>
            </p:txBody>
          </p:sp>
          <p:sp>
            <p:nvSpPr>
              <p:cNvPr id="460" name="Rectangle 167"/>
              <p:cNvSpPr>
                <a:spLocks noChangeArrowheads="1"/>
              </p:cNvSpPr>
              <p:nvPr/>
            </p:nvSpPr>
            <p:spPr bwMode="auto">
              <a:xfrm>
                <a:off x="4603750" y="3154363"/>
                <a:ext cx="222250" cy="212725"/>
              </a:xfrm>
              <a:prstGeom prst="rect">
                <a:avLst/>
              </a:prstGeom>
              <a:grpFill/>
              <a:ln w="9525">
                <a:noFill/>
                <a:miter lim="800000"/>
                <a:headEnd/>
                <a:tailEnd/>
              </a:ln>
            </p:spPr>
            <p:txBody>
              <a:bodyPr wrap="none" lIns="0" tIns="0" rIns="0" bIns="0">
                <a:spAutoFit/>
              </a:bodyPr>
              <a:lstStyle/>
              <a:p>
                <a:r>
                  <a:rPr lang="en-US" altLang="ko-KR" sz="1400" dirty="0">
                    <a:solidFill>
                      <a:srgbClr val="000000"/>
                    </a:solidFill>
                    <a:latin typeface="Times New Roman" pitchFamily="18" charset="0"/>
                    <a:ea typeface="Gulim" pitchFamily="34" charset="-127"/>
                  </a:rPr>
                  <a:t>0.1</a:t>
                </a:r>
                <a:endParaRPr lang="en-US" altLang="ko-KR" sz="1400" dirty="0">
                  <a:latin typeface="Times New Roman" pitchFamily="18" charset="0"/>
                  <a:ea typeface="Gulim" pitchFamily="34" charset="-127"/>
                </a:endParaRPr>
              </a:p>
            </p:txBody>
          </p:sp>
          <p:sp>
            <p:nvSpPr>
              <p:cNvPr id="461" name="Rectangle 189"/>
              <p:cNvSpPr>
                <a:spLocks noChangeArrowheads="1"/>
              </p:cNvSpPr>
              <p:nvPr/>
            </p:nvSpPr>
            <p:spPr bwMode="auto">
              <a:xfrm>
                <a:off x="4691063" y="2576513"/>
                <a:ext cx="889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462" name="Rectangle 212"/>
              <p:cNvSpPr>
                <a:spLocks noChangeArrowheads="1"/>
              </p:cNvSpPr>
              <p:nvPr/>
            </p:nvSpPr>
            <p:spPr bwMode="auto">
              <a:xfrm>
                <a:off x="4603750" y="1873250"/>
                <a:ext cx="1778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463" name="Rectangle 234"/>
              <p:cNvSpPr>
                <a:spLocks noChangeArrowheads="1"/>
              </p:cNvSpPr>
              <p:nvPr/>
            </p:nvSpPr>
            <p:spPr bwMode="auto">
              <a:xfrm>
                <a:off x="4511675" y="1295400"/>
                <a:ext cx="2667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464" name="Text Box 207"/>
              <p:cNvSpPr txBox="1">
                <a:spLocks noChangeArrowheads="1"/>
              </p:cNvSpPr>
              <p:nvPr/>
            </p:nvSpPr>
            <p:spPr bwMode="auto">
              <a:xfrm rot="-5400000">
                <a:off x="2686844" y="2794794"/>
                <a:ext cx="2976562" cy="336550"/>
              </a:xfrm>
              <a:prstGeom prst="rect">
                <a:avLst/>
              </a:prstGeom>
              <a:grpFill/>
              <a:ln w="9525">
                <a:noFill/>
                <a:miter lim="800000"/>
                <a:headEnd/>
                <a:tailEnd/>
              </a:ln>
            </p:spPr>
            <p:txBody>
              <a:bodyPr wrap="none">
                <a:spAutoFit/>
              </a:bodyPr>
              <a:lstStyle/>
              <a:p>
                <a:r>
                  <a:rPr lang="en-US" altLang="ko-KR" sz="1600">
                    <a:latin typeface="Times New Roman" pitchFamily="18" charset="0"/>
                    <a:ea typeface="Gulim" pitchFamily="34" charset="-127"/>
                  </a:rPr>
                  <a:t>Input Impedance at an IC port [</a:t>
                </a:r>
                <a:r>
                  <a:rPr lang="el-GR" altLang="ko-KR" sz="1600">
                    <a:latin typeface="Times New Roman" pitchFamily="18" charset="0"/>
                  </a:rPr>
                  <a:t>Ω</a:t>
                </a:r>
                <a:r>
                  <a:rPr lang="en-US" altLang="ko-KR" sz="1600">
                    <a:latin typeface="Times New Roman" pitchFamily="18" charset="0"/>
                    <a:ea typeface="Gulim" pitchFamily="34" charset="-127"/>
                  </a:rPr>
                  <a:t>]</a:t>
                </a:r>
                <a:endParaRPr lang="en-US" altLang="ko-KR" sz="1600" baseline="-25000">
                  <a:latin typeface="Times New Roman" pitchFamily="18" charset="0"/>
                  <a:ea typeface="Gulim" pitchFamily="34" charset="-127"/>
                </a:endParaRPr>
              </a:p>
            </p:txBody>
          </p:sp>
        </p:grpSp>
        <p:grpSp>
          <p:nvGrpSpPr>
            <p:cNvPr id="447" name="Group 441"/>
            <p:cNvGrpSpPr/>
            <p:nvPr/>
          </p:nvGrpSpPr>
          <p:grpSpPr>
            <a:xfrm>
              <a:off x="4986338" y="4670425"/>
              <a:ext cx="3416300" cy="542925"/>
              <a:chOff x="4986338" y="4670425"/>
              <a:chExt cx="3416300" cy="542925"/>
            </a:xfrm>
          </p:grpSpPr>
          <p:sp>
            <p:nvSpPr>
              <p:cNvPr id="452" name="Rectangle 19"/>
              <p:cNvSpPr>
                <a:spLocks noChangeArrowheads="1"/>
              </p:cNvSpPr>
              <p:nvPr/>
            </p:nvSpPr>
            <p:spPr bwMode="auto">
              <a:xfrm>
                <a:off x="4986338" y="4670425"/>
                <a:ext cx="2222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0.1</a:t>
                </a:r>
                <a:endParaRPr lang="en-US" altLang="ko-KR" sz="1400">
                  <a:latin typeface="Times New Roman" pitchFamily="18" charset="0"/>
                  <a:ea typeface="Gulim" pitchFamily="34" charset="-127"/>
                </a:endParaRPr>
              </a:p>
            </p:txBody>
          </p:sp>
          <p:sp>
            <p:nvSpPr>
              <p:cNvPr id="453" name="Rectangle 41"/>
              <p:cNvSpPr>
                <a:spLocks noChangeArrowheads="1"/>
              </p:cNvSpPr>
              <p:nvPr/>
            </p:nvSpPr>
            <p:spPr bwMode="auto">
              <a:xfrm>
                <a:off x="5795963" y="4670425"/>
                <a:ext cx="889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454" name="Rectangle 63"/>
              <p:cNvSpPr>
                <a:spLocks noChangeArrowheads="1"/>
              </p:cNvSpPr>
              <p:nvPr/>
            </p:nvSpPr>
            <p:spPr bwMode="auto">
              <a:xfrm>
                <a:off x="6530975" y="4670425"/>
                <a:ext cx="1778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455" name="Rectangle 85"/>
              <p:cNvSpPr>
                <a:spLocks noChangeArrowheads="1"/>
              </p:cNvSpPr>
              <p:nvPr/>
            </p:nvSpPr>
            <p:spPr bwMode="auto">
              <a:xfrm>
                <a:off x="7304088" y="4670425"/>
                <a:ext cx="2667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456" name="Rectangle 107"/>
              <p:cNvSpPr>
                <a:spLocks noChangeArrowheads="1"/>
              </p:cNvSpPr>
              <p:nvPr/>
            </p:nvSpPr>
            <p:spPr bwMode="auto">
              <a:xfrm>
                <a:off x="8047038" y="4670425"/>
                <a:ext cx="3556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1000</a:t>
                </a:r>
                <a:endParaRPr lang="en-US" altLang="ko-KR" sz="1400">
                  <a:latin typeface="Times New Roman" pitchFamily="18" charset="0"/>
                  <a:ea typeface="Gulim" pitchFamily="34" charset="-127"/>
                </a:endParaRPr>
              </a:p>
            </p:txBody>
          </p:sp>
          <p:sp>
            <p:nvSpPr>
              <p:cNvPr id="457" name="Text Box 207"/>
              <p:cNvSpPr txBox="1">
                <a:spLocks noChangeArrowheads="1"/>
              </p:cNvSpPr>
              <p:nvPr/>
            </p:nvSpPr>
            <p:spPr bwMode="auto">
              <a:xfrm>
                <a:off x="6186488" y="4876800"/>
                <a:ext cx="1647825" cy="336550"/>
              </a:xfrm>
              <a:prstGeom prst="rect">
                <a:avLst/>
              </a:prstGeom>
              <a:noFill/>
              <a:ln w="9525">
                <a:noFill/>
                <a:miter lim="800000"/>
                <a:headEnd/>
                <a:tailEnd/>
              </a:ln>
            </p:spPr>
            <p:txBody>
              <a:bodyPr wrap="none">
                <a:spAutoFit/>
              </a:bodyPr>
              <a:lstStyle/>
              <a:p>
                <a:r>
                  <a:rPr lang="en-US" altLang="ko-KR" sz="1600">
                    <a:latin typeface="Times New Roman" pitchFamily="18" charset="0"/>
                    <a:ea typeface="Gulim" pitchFamily="34" charset="-127"/>
                  </a:rPr>
                  <a:t>Frequency [MHz]</a:t>
                </a:r>
                <a:endParaRPr lang="en-US" altLang="ko-KR" sz="1600" baseline="-25000">
                  <a:latin typeface="Times New Roman" pitchFamily="18" charset="0"/>
                  <a:ea typeface="Gulim" pitchFamily="34" charset="-127"/>
                </a:endParaRPr>
              </a:p>
            </p:txBody>
          </p:sp>
        </p:grpSp>
        <p:cxnSp>
          <p:nvCxnSpPr>
            <p:cNvPr id="451" name="Straight Connector 450"/>
            <p:cNvCxnSpPr/>
            <p:nvPr/>
          </p:nvCxnSpPr>
          <p:spPr bwMode="auto">
            <a:xfrm flipH="1">
              <a:off x="6742176" y="1584960"/>
              <a:ext cx="2267712" cy="1950720"/>
            </a:xfrm>
            <a:prstGeom prst="line">
              <a:avLst/>
            </a:prstGeom>
            <a:noFill/>
            <a:ln w="38100" cap="flat" cmpd="sng" algn="ctr">
              <a:solidFill>
                <a:srgbClr val="0070C0"/>
              </a:solidFill>
              <a:prstDash val="sysDot"/>
              <a:round/>
              <a:headEnd type="none" w="med" len="med"/>
              <a:tailEnd type="none" w="med" len="med"/>
            </a:ln>
            <a:effectLst/>
          </p:spPr>
        </p:cxnSp>
      </p:grpSp>
      <p:sp>
        <p:nvSpPr>
          <p:cNvPr id="23" name="Title 22"/>
          <p:cNvSpPr>
            <a:spLocks noGrp="1"/>
          </p:cNvSpPr>
          <p:nvPr>
            <p:ph type="title"/>
          </p:nvPr>
        </p:nvSpPr>
        <p:spPr/>
        <p:txBody>
          <a:bodyPr/>
          <a:lstStyle/>
          <a:p>
            <a:r>
              <a:rPr lang="en-US" dirty="0"/>
              <a:t>28 Layer Real PCB Design: </a:t>
            </a:r>
            <a:r>
              <a:rPr lang="en-US" dirty="0" smtClean="0"/>
              <a:t>19 Capacitors</a:t>
            </a:r>
            <a:endParaRPr lang="en-US" dirty="0"/>
          </a:p>
        </p:txBody>
      </p:sp>
      <p:cxnSp>
        <p:nvCxnSpPr>
          <p:cNvPr id="444" name="Straight Connector 443"/>
          <p:cNvCxnSpPr/>
          <p:nvPr/>
        </p:nvCxnSpPr>
        <p:spPr>
          <a:xfrm>
            <a:off x="5615424" y="6167438"/>
            <a:ext cx="609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nvGrpSpPr>
          <p:cNvPr id="686" name="Group 685"/>
          <p:cNvGrpSpPr/>
          <p:nvPr/>
        </p:nvGrpSpPr>
        <p:grpSpPr>
          <a:xfrm>
            <a:off x="8210799" y="1225966"/>
            <a:ext cx="868229" cy="376237"/>
            <a:chOff x="3233676" y="3484563"/>
            <a:chExt cx="868229" cy="376237"/>
          </a:xfrm>
        </p:grpSpPr>
        <p:sp>
          <p:nvSpPr>
            <p:cNvPr id="687" name="Rectangle 686"/>
            <p:cNvSpPr/>
            <p:nvPr/>
          </p:nvSpPr>
          <p:spPr>
            <a:xfrm>
              <a:off x="3233676" y="3520431"/>
              <a:ext cx="868229" cy="289569"/>
            </a:xfrm>
            <a:prstGeom prst="rect">
              <a:avLst/>
            </a:prstGeom>
            <a:solidFill>
              <a:srgbClr val="0070C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688" name="Object 12"/>
            <p:cNvGraphicFramePr>
              <a:graphicFrameLocks noChangeAspect="1"/>
            </p:cNvGraphicFramePr>
            <p:nvPr>
              <p:extLst>
                <p:ext uri="{D42A27DB-BD31-4B8C-83A1-F6EECF244321}">
                  <p14:modId xmlns:p14="http://schemas.microsoft.com/office/powerpoint/2010/main" val="242585081"/>
                </p:ext>
              </p:extLst>
            </p:nvPr>
          </p:nvGraphicFramePr>
          <p:xfrm>
            <a:off x="3387725" y="3484563"/>
            <a:ext cx="692150" cy="376237"/>
          </p:xfrm>
          <a:graphic>
            <a:graphicData uri="http://schemas.openxmlformats.org/presentationml/2006/ole">
              <mc:AlternateContent xmlns:mc="http://schemas.openxmlformats.org/markup-compatibility/2006">
                <mc:Choice xmlns:v="urn:schemas-microsoft-com:vml" Requires="v">
                  <p:oleObj spid="_x0000_s1897481" name="Equation" r:id="rId3" imgW="431640" imgH="228600" progId="Equation.DSMT4">
                    <p:embed/>
                  </p:oleObj>
                </mc:Choice>
                <mc:Fallback>
                  <p:oleObj name="Equation" r:id="rId3" imgW="431640" imgH="228600" progId="Equation.DSMT4">
                    <p:embed/>
                    <p:pic>
                      <p:nvPicPr>
                        <p:cNvPr id="473" name="Object 12"/>
                        <p:cNvPicPr>
                          <a:picLocks noChangeAspect="1" noChangeArrowheads="1"/>
                        </p:cNvPicPr>
                        <p:nvPr/>
                      </p:nvPicPr>
                      <p:blipFill>
                        <a:blip r:embed="rId4"/>
                        <a:srcRect/>
                        <a:stretch>
                          <a:fillRect/>
                        </a:stretch>
                      </p:blipFill>
                      <p:spPr bwMode="auto">
                        <a:xfrm>
                          <a:off x="3387725" y="3484563"/>
                          <a:ext cx="69215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689" name="Picture 688"/>
          <p:cNvPicPr>
            <a:picLocks noChangeAspect="1"/>
          </p:cNvPicPr>
          <p:nvPr/>
        </p:nvPicPr>
        <p:blipFill>
          <a:blip r:embed="rId5"/>
          <a:stretch>
            <a:fillRect/>
          </a:stretch>
        </p:blipFill>
        <p:spPr>
          <a:xfrm>
            <a:off x="485371" y="4629916"/>
            <a:ext cx="3897344" cy="1951382"/>
          </a:xfrm>
          <a:prstGeom prst="rect">
            <a:avLst/>
          </a:prstGeom>
        </p:spPr>
      </p:pic>
    </p:spTree>
    <p:extLst>
      <p:ext uri="{BB962C8B-B14F-4D97-AF65-F5344CB8AC3E}">
        <p14:creationId xmlns:p14="http://schemas.microsoft.com/office/powerpoint/2010/main" val="124919215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
          <p:cNvGrpSpPr>
            <a:grpSpLocks/>
          </p:cNvGrpSpPr>
          <p:nvPr/>
        </p:nvGrpSpPr>
        <p:grpSpPr bwMode="auto">
          <a:xfrm>
            <a:off x="268705" y="1190382"/>
            <a:ext cx="3276600" cy="3032125"/>
            <a:chOff x="1231900" y="1372670"/>
            <a:chExt cx="4522788" cy="4766388"/>
          </a:xfrm>
        </p:grpSpPr>
        <p:sp>
          <p:nvSpPr>
            <p:cNvPr id="12" name="Text Box 207"/>
            <p:cNvSpPr txBox="1">
              <a:spLocks noChangeArrowheads="1"/>
            </p:cNvSpPr>
            <p:nvPr/>
          </p:nvSpPr>
          <p:spPr bwMode="auto">
            <a:xfrm>
              <a:off x="3784734" y="1372670"/>
              <a:ext cx="1078106" cy="576458"/>
            </a:xfrm>
            <a:prstGeom prst="rect">
              <a:avLst/>
            </a:prstGeom>
            <a:noFill/>
            <a:ln w="9525">
              <a:noFill/>
              <a:miter lim="800000"/>
              <a:headEnd/>
              <a:tailEnd/>
            </a:ln>
          </p:spPr>
          <p:txBody>
            <a:bodyPr wrap="none">
              <a:spAutoFit/>
            </a:bodyPr>
            <a:lstStyle/>
            <a:p>
              <a:pPr latinLnBrk="1">
                <a:lnSpc>
                  <a:spcPct val="150000"/>
                </a:lnSpc>
                <a:defRPr/>
              </a:pPr>
              <a:r>
                <a:rPr kumimoji="1" lang="en-US" altLang="ko-KR" sz="1200" b="1" dirty="0">
                  <a:latin typeface="+mn-lt"/>
                  <a:ea typeface="굴림" pitchFamily="34" charset="-127"/>
                </a:rPr>
                <a:t>19 </a:t>
              </a:r>
              <a:r>
                <a:rPr kumimoji="1" lang="en-US" altLang="ko-KR" sz="1200" b="1" dirty="0" err="1">
                  <a:latin typeface="+mn-lt"/>
                  <a:ea typeface="굴림" pitchFamily="34" charset="-127"/>
                </a:rPr>
                <a:t>Decap</a:t>
              </a:r>
              <a:endParaRPr kumimoji="1" lang="en-US" altLang="ko-KR" sz="1200" b="1" dirty="0">
                <a:latin typeface="+mn-lt"/>
                <a:ea typeface="굴림" pitchFamily="34" charset="-127"/>
              </a:endParaRPr>
            </a:p>
          </p:txBody>
        </p:sp>
        <p:sp>
          <p:nvSpPr>
            <p:cNvPr id="13" name="Text Box 207"/>
            <p:cNvSpPr txBox="1">
              <a:spLocks noChangeArrowheads="1"/>
            </p:cNvSpPr>
            <p:nvPr/>
          </p:nvSpPr>
          <p:spPr bwMode="auto">
            <a:xfrm>
              <a:off x="4420203" y="5562599"/>
              <a:ext cx="972925" cy="576459"/>
            </a:xfrm>
            <a:prstGeom prst="rect">
              <a:avLst/>
            </a:prstGeom>
            <a:noFill/>
            <a:ln w="9525">
              <a:noFill/>
              <a:miter lim="800000"/>
              <a:headEnd/>
              <a:tailEnd/>
            </a:ln>
          </p:spPr>
          <p:txBody>
            <a:bodyPr wrap="none">
              <a:spAutoFit/>
            </a:bodyPr>
            <a:lstStyle/>
            <a:p>
              <a:pPr latinLnBrk="1">
                <a:lnSpc>
                  <a:spcPct val="150000"/>
                </a:lnSpc>
                <a:defRPr/>
              </a:pPr>
              <a:r>
                <a:rPr kumimoji="1" lang="en-US" altLang="ko-KR" sz="1200" b="1" dirty="0">
                  <a:latin typeface="+mn-lt"/>
                  <a:ea typeface="굴림" pitchFamily="34" charset="-127"/>
                </a:rPr>
                <a:t>7 </a:t>
              </a:r>
              <a:r>
                <a:rPr kumimoji="1" lang="en-US" altLang="ko-KR" sz="1200" b="1" dirty="0" err="1">
                  <a:latin typeface="+mn-lt"/>
                  <a:ea typeface="굴림" pitchFamily="34" charset="-127"/>
                </a:rPr>
                <a:t>Decap</a:t>
              </a:r>
              <a:endParaRPr kumimoji="1" lang="en-US" altLang="ko-KR" sz="1200" b="1" dirty="0">
                <a:latin typeface="+mn-lt"/>
                <a:ea typeface="굴림" pitchFamily="34" charset="-127"/>
              </a:endParaRPr>
            </a:p>
          </p:txBody>
        </p:sp>
        <p:sp>
          <p:nvSpPr>
            <p:cNvPr id="14" name="Text Box 207"/>
            <p:cNvSpPr txBox="1">
              <a:spLocks noChangeArrowheads="1"/>
            </p:cNvSpPr>
            <p:nvPr/>
          </p:nvSpPr>
          <p:spPr bwMode="auto">
            <a:xfrm>
              <a:off x="2058011" y="5562599"/>
              <a:ext cx="1078106" cy="576459"/>
            </a:xfrm>
            <a:prstGeom prst="rect">
              <a:avLst/>
            </a:prstGeom>
            <a:noFill/>
            <a:ln w="9525">
              <a:noFill/>
              <a:miter lim="800000"/>
              <a:headEnd/>
              <a:tailEnd/>
            </a:ln>
          </p:spPr>
          <p:txBody>
            <a:bodyPr wrap="none">
              <a:spAutoFit/>
            </a:bodyPr>
            <a:lstStyle/>
            <a:p>
              <a:pPr latinLnBrk="1">
                <a:lnSpc>
                  <a:spcPct val="150000"/>
                </a:lnSpc>
                <a:defRPr/>
              </a:pPr>
              <a:r>
                <a:rPr kumimoji="1" lang="en-US" altLang="ko-KR" sz="1200" b="1" dirty="0">
                  <a:latin typeface="+mn-lt"/>
                  <a:ea typeface="굴림" pitchFamily="34" charset="-127"/>
                </a:rPr>
                <a:t>17 </a:t>
              </a:r>
              <a:r>
                <a:rPr kumimoji="1" lang="en-US" altLang="ko-KR" sz="1200" b="1" dirty="0" err="1">
                  <a:latin typeface="+mn-lt"/>
                  <a:ea typeface="굴림" pitchFamily="34" charset="-127"/>
                </a:rPr>
                <a:t>Decap</a:t>
              </a:r>
              <a:endParaRPr kumimoji="1" lang="en-US" altLang="ko-KR" sz="1200" b="1" dirty="0">
                <a:latin typeface="+mn-lt"/>
                <a:ea typeface="굴림" pitchFamily="34" charset="-127"/>
              </a:endParaRPr>
            </a:p>
          </p:txBody>
        </p:sp>
        <p:grpSp>
          <p:nvGrpSpPr>
            <p:cNvPr id="3" name="Group 153"/>
            <p:cNvGrpSpPr>
              <a:grpSpLocks/>
            </p:cNvGrpSpPr>
            <p:nvPr/>
          </p:nvGrpSpPr>
          <p:grpSpPr bwMode="auto">
            <a:xfrm>
              <a:off x="1231900" y="1828800"/>
              <a:ext cx="4522788" cy="3805238"/>
              <a:chOff x="1231900" y="1828800"/>
              <a:chExt cx="4522788" cy="3805238"/>
            </a:xfrm>
          </p:grpSpPr>
          <p:cxnSp>
            <p:nvCxnSpPr>
              <p:cNvPr id="17" name="Straight Connector 16"/>
              <p:cNvCxnSpPr/>
              <p:nvPr/>
            </p:nvCxnSpPr>
            <p:spPr bwMode="auto">
              <a:xfrm>
                <a:off x="1231900" y="2131299"/>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auto">
              <a:xfrm>
                <a:off x="1231900" y="2368370"/>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5"/>
              <p:cNvCxnSpPr/>
              <p:nvPr/>
            </p:nvCxnSpPr>
            <p:spPr bwMode="auto">
              <a:xfrm>
                <a:off x="1231900" y="2485659"/>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auto">
              <a:xfrm>
                <a:off x="1231900" y="2750181"/>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auto">
              <a:xfrm>
                <a:off x="1231900" y="2867468"/>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auto">
              <a:xfrm>
                <a:off x="1231900" y="3136981"/>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auto">
              <a:xfrm>
                <a:off x="1231900" y="3254270"/>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auto">
              <a:xfrm>
                <a:off x="1231900" y="3521287"/>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auto">
              <a:xfrm>
                <a:off x="1231900" y="3636079"/>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auto">
              <a:xfrm>
                <a:off x="1231900" y="3753368"/>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auto">
              <a:xfrm>
                <a:off x="1231900" y="4180097"/>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auto">
              <a:xfrm>
                <a:off x="1231900" y="4297385"/>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auto">
              <a:xfrm>
                <a:off x="1231900" y="4566898"/>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auto">
              <a:xfrm>
                <a:off x="1231900" y="4684186"/>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auto">
              <a:xfrm>
                <a:off x="1231900" y="4931240"/>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auto">
              <a:xfrm>
                <a:off x="1231900" y="5048527"/>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auto">
              <a:xfrm>
                <a:off x="1231900" y="5305564"/>
                <a:ext cx="446581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291" name="Rectangle 102"/>
              <p:cNvSpPr>
                <a:spLocks noChangeArrowheads="1"/>
              </p:cNvSpPr>
              <p:nvPr/>
            </p:nvSpPr>
            <p:spPr bwMode="auto">
              <a:xfrm>
                <a:off x="1235075" y="3870325"/>
                <a:ext cx="482600"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292" name="Rectangle 103"/>
              <p:cNvSpPr>
                <a:spLocks noChangeArrowheads="1"/>
              </p:cNvSpPr>
              <p:nvPr/>
            </p:nvSpPr>
            <p:spPr bwMode="auto">
              <a:xfrm>
                <a:off x="1800225" y="3870325"/>
                <a:ext cx="239713"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293" name="Rectangle 104"/>
              <p:cNvSpPr>
                <a:spLocks noChangeArrowheads="1"/>
              </p:cNvSpPr>
              <p:nvPr/>
            </p:nvSpPr>
            <p:spPr bwMode="auto">
              <a:xfrm>
                <a:off x="2120900" y="3870325"/>
                <a:ext cx="239713"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294" name="Rectangle 105"/>
              <p:cNvSpPr>
                <a:spLocks noChangeArrowheads="1"/>
              </p:cNvSpPr>
              <p:nvPr/>
            </p:nvSpPr>
            <p:spPr bwMode="auto">
              <a:xfrm>
                <a:off x="2443163" y="3870325"/>
                <a:ext cx="244475"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295" name="Rectangle 106"/>
              <p:cNvSpPr>
                <a:spLocks noChangeArrowheads="1"/>
              </p:cNvSpPr>
              <p:nvPr/>
            </p:nvSpPr>
            <p:spPr bwMode="auto">
              <a:xfrm>
                <a:off x="3090863" y="3870325"/>
                <a:ext cx="441325"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296" name="Rectangle 109"/>
              <p:cNvSpPr>
                <a:spLocks noChangeArrowheads="1"/>
              </p:cNvSpPr>
              <p:nvPr/>
            </p:nvSpPr>
            <p:spPr bwMode="auto">
              <a:xfrm>
                <a:off x="2767013" y="3870325"/>
                <a:ext cx="241300"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297" name="Rectangle 103"/>
              <p:cNvSpPr>
                <a:spLocks noChangeArrowheads="1"/>
              </p:cNvSpPr>
              <p:nvPr/>
            </p:nvSpPr>
            <p:spPr bwMode="auto">
              <a:xfrm>
                <a:off x="4146550" y="3870325"/>
                <a:ext cx="577850" cy="50800"/>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298" name="Rectangle 105"/>
              <p:cNvSpPr>
                <a:spLocks noChangeArrowheads="1"/>
              </p:cNvSpPr>
              <p:nvPr/>
            </p:nvSpPr>
            <p:spPr bwMode="auto">
              <a:xfrm>
                <a:off x="4806950" y="3870325"/>
                <a:ext cx="941388" cy="55563"/>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299" name="Rectangle 102"/>
              <p:cNvSpPr>
                <a:spLocks noChangeArrowheads="1"/>
              </p:cNvSpPr>
              <p:nvPr/>
            </p:nvSpPr>
            <p:spPr bwMode="auto">
              <a:xfrm>
                <a:off x="3179763" y="3870325"/>
                <a:ext cx="881062" cy="55563"/>
              </a:xfrm>
              <a:prstGeom prst="rect">
                <a:avLst/>
              </a:prstGeom>
              <a:solidFill>
                <a:srgbClr val="FF660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00" name="Rectangle 9"/>
              <p:cNvSpPr>
                <a:spLocks noChangeArrowheads="1"/>
              </p:cNvSpPr>
              <p:nvPr/>
            </p:nvSpPr>
            <p:spPr bwMode="auto">
              <a:xfrm rot="5400000">
                <a:off x="2498725" y="3698876"/>
                <a:ext cx="3533775" cy="3810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1" name="Rectangle 22"/>
              <p:cNvSpPr>
                <a:spLocks noChangeArrowheads="1"/>
              </p:cNvSpPr>
              <p:nvPr/>
            </p:nvSpPr>
            <p:spPr bwMode="auto">
              <a:xfrm rot="5400000">
                <a:off x="3159125" y="3697288"/>
                <a:ext cx="3533775" cy="41275"/>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2" name="Rectangle 7"/>
              <p:cNvSpPr>
                <a:spLocks noChangeArrowheads="1"/>
              </p:cNvSpPr>
              <p:nvPr/>
            </p:nvSpPr>
            <p:spPr bwMode="auto">
              <a:xfrm rot="5400000">
                <a:off x="2332831" y="3699670"/>
                <a:ext cx="3533775" cy="36512"/>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3" name="Rectangle 21"/>
              <p:cNvSpPr>
                <a:spLocks noChangeArrowheads="1"/>
              </p:cNvSpPr>
              <p:nvPr/>
            </p:nvSpPr>
            <p:spPr bwMode="auto">
              <a:xfrm rot="5400000">
                <a:off x="2994025" y="3695701"/>
                <a:ext cx="3533775" cy="4445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4" name="Rectangle 9"/>
              <p:cNvSpPr>
                <a:spLocks noChangeArrowheads="1"/>
              </p:cNvSpPr>
              <p:nvPr/>
            </p:nvSpPr>
            <p:spPr bwMode="auto">
              <a:xfrm rot="5400000">
                <a:off x="160338" y="3697288"/>
                <a:ext cx="3533775" cy="41275"/>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5" name="Rectangle 20"/>
              <p:cNvSpPr>
                <a:spLocks noChangeArrowheads="1"/>
              </p:cNvSpPr>
              <p:nvPr/>
            </p:nvSpPr>
            <p:spPr bwMode="auto">
              <a:xfrm rot="5400000">
                <a:off x="483394" y="3698082"/>
                <a:ext cx="3533775" cy="39687"/>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6" name="Rectangle 22"/>
              <p:cNvSpPr>
                <a:spLocks noChangeArrowheads="1"/>
              </p:cNvSpPr>
              <p:nvPr/>
            </p:nvSpPr>
            <p:spPr bwMode="auto">
              <a:xfrm rot="5400000">
                <a:off x="803275" y="3698876"/>
                <a:ext cx="3533775" cy="3810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7" name="Rectangle 25"/>
              <p:cNvSpPr>
                <a:spLocks noChangeArrowheads="1"/>
              </p:cNvSpPr>
              <p:nvPr/>
            </p:nvSpPr>
            <p:spPr bwMode="auto">
              <a:xfrm rot="5400000">
                <a:off x="1125537" y="3698876"/>
                <a:ext cx="3533775" cy="38100"/>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8" name="Rectangle 7"/>
              <p:cNvSpPr>
                <a:spLocks noChangeArrowheads="1"/>
              </p:cNvSpPr>
              <p:nvPr/>
            </p:nvSpPr>
            <p:spPr bwMode="auto">
              <a:xfrm rot="5400000">
                <a:off x="0" y="3697288"/>
                <a:ext cx="3533775" cy="41275"/>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09" name="Rectangle 40"/>
              <p:cNvSpPr>
                <a:spLocks noChangeArrowheads="1"/>
              </p:cNvSpPr>
              <p:nvPr/>
            </p:nvSpPr>
            <p:spPr bwMode="auto">
              <a:xfrm rot="5400000">
                <a:off x="321469" y="3698082"/>
                <a:ext cx="3533775" cy="39687"/>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10" name="Rectangle 21"/>
              <p:cNvSpPr>
                <a:spLocks noChangeArrowheads="1"/>
              </p:cNvSpPr>
              <p:nvPr/>
            </p:nvSpPr>
            <p:spPr bwMode="auto">
              <a:xfrm rot="5400000">
                <a:off x="642144" y="3698082"/>
                <a:ext cx="3533775" cy="39687"/>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11" name="Rectangle 23"/>
              <p:cNvSpPr>
                <a:spLocks noChangeArrowheads="1"/>
              </p:cNvSpPr>
              <p:nvPr/>
            </p:nvSpPr>
            <p:spPr bwMode="auto">
              <a:xfrm rot="5400000">
                <a:off x="964406" y="3698082"/>
                <a:ext cx="3533775" cy="39688"/>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12" name="Rectangle 27"/>
              <p:cNvSpPr>
                <a:spLocks noChangeArrowheads="1"/>
              </p:cNvSpPr>
              <p:nvPr/>
            </p:nvSpPr>
            <p:spPr bwMode="auto">
              <a:xfrm rot="5400000">
                <a:off x="1285875" y="3698876"/>
                <a:ext cx="3533775" cy="38100"/>
              </a:xfrm>
              <a:prstGeom prst="rect">
                <a:avLst/>
              </a:prstGeom>
              <a:solidFill>
                <a:srgbClr val="00B05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13" name="Rectangle 44"/>
              <p:cNvSpPr>
                <a:spLocks noChangeArrowheads="1"/>
              </p:cNvSpPr>
              <p:nvPr/>
            </p:nvSpPr>
            <p:spPr bwMode="auto">
              <a:xfrm rot="5400000">
                <a:off x="4096544" y="1694656"/>
                <a:ext cx="147638" cy="415925"/>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14" name="Rectangle 71"/>
              <p:cNvSpPr>
                <a:spLocks noChangeArrowheads="1"/>
              </p:cNvSpPr>
              <p:nvPr/>
            </p:nvSpPr>
            <p:spPr bwMode="auto">
              <a:xfrm>
                <a:off x="1235075" y="20097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15" name="Rectangle 73"/>
              <p:cNvSpPr>
                <a:spLocks noChangeArrowheads="1"/>
              </p:cNvSpPr>
              <p:nvPr/>
            </p:nvSpPr>
            <p:spPr bwMode="auto">
              <a:xfrm>
                <a:off x="1958975" y="20097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16" name="Rectangle 76"/>
              <p:cNvSpPr>
                <a:spLocks noChangeArrowheads="1"/>
              </p:cNvSpPr>
              <p:nvPr/>
            </p:nvSpPr>
            <p:spPr bwMode="auto">
              <a:xfrm>
                <a:off x="2282825" y="20097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17" name="Rectangle 77"/>
              <p:cNvSpPr>
                <a:spLocks noChangeArrowheads="1"/>
              </p:cNvSpPr>
              <p:nvPr/>
            </p:nvSpPr>
            <p:spPr bwMode="auto">
              <a:xfrm>
                <a:off x="2603500" y="20097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18" name="Rectangle 80"/>
              <p:cNvSpPr>
                <a:spLocks noChangeArrowheads="1"/>
              </p:cNvSpPr>
              <p:nvPr/>
            </p:nvSpPr>
            <p:spPr bwMode="auto">
              <a:xfrm>
                <a:off x="2927350" y="20097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19" name="Rectangle 71"/>
              <p:cNvSpPr>
                <a:spLocks noChangeArrowheads="1"/>
              </p:cNvSpPr>
              <p:nvPr/>
            </p:nvSpPr>
            <p:spPr bwMode="auto">
              <a:xfrm>
                <a:off x="2987675" y="20113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0" name="Rectangle 76"/>
              <p:cNvSpPr>
                <a:spLocks noChangeArrowheads="1"/>
              </p:cNvSpPr>
              <p:nvPr/>
            </p:nvSpPr>
            <p:spPr bwMode="auto">
              <a:xfrm>
                <a:off x="4311650" y="20113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1" name="Rectangle 77"/>
              <p:cNvSpPr>
                <a:spLocks noChangeArrowheads="1"/>
              </p:cNvSpPr>
              <p:nvPr/>
            </p:nvSpPr>
            <p:spPr bwMode="auto">
              <a:xfrm>
                <a:off x="4970463" y="20113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2" name="Rectangle 71"/>
              <p:cNvSpPr>
                <a:spLocks noChangeArrowheads="1"/>
              </p:cNvSpPr>
              <p:nvPr/>
            </p:nvSpPr>
            <p:spPr bwMode="auto">
              <a:xfrm>
                <a:off x="1231900" y="22383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3" name="Rectangle 73"/>
              <p:cNvSpPr>
                <a:spLocks noChangeArrowheads="1"/>
              </p:cNvSpPr>
              <p:nvPr/>
            </p:nvSpPr>
            <p:spPr bwMode="auto">
              <a:xfrm>
                <a:off x="1955800" y="22383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4" name="Rectangle 76"/>
              <p:cNvSpPr>
                <a:spLocks noChangeArrowheads="1"/>
              </p:cNvSpPr>
              <p:nvPr/>
            </p:nvSpPr>
            <p:spPr bwMode="auto">
              <a:xfrm>
                <a:off x="2279650" y="22383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5" name="Rectangle 77"/>
              <p:cNvSpPr>
                <a:spLocks noChangeArrowheads="1"/>
              </p:cNvSpPr>
              <p:nvPr/>
            </p:nvSpPr>
            <p:spPr bwMode="auto">
              <a:xfrm>
                <a:off x="2600325" y="22383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6" name="Rectangle 80"/>
              <p:cNvSpPr>
                <a:spLocks noChangeArrowheads="1"/>
              </p:cNvSpPr>
              <p:nvPr/>
            </p:nvSpPr>
            <p:spPr bwMode="auto">
              <a:xfrm>
                <a:off x="2924175" y="22383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7" name="Rectangle 71"/>
              <p:cNvSpPr>
                <a:spLocks noChangeArrowheads="1"/>
              </p:cNvSpPr>
              <p:nvPr/>
            </p:nvSpPr>
            <p:spPr bwMode="auto">
              <a:xfrm>
                <a:off x="2984500" y="22399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8" name="Rectangle 76"/>
              <p:cNvSpPr>
                <a:spLocks noChangeArrowheads="1"/>
              </p:cNvSpPr>
              <p:nvPr/>
            </p:nvSpPr>
            <p:spPr bwMode="auto">
              <a:xfrm>
                <a:off x="4308475" y="22399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29" name="Rectangle 77"/>
              <p:cNvSpPr>
                <a:spLocks noChangeArrowheads="1"/>
              </p:cNvSpPr>
              <p:nvPr/>
            </p:nvSpPr>
            <p:spPr bwMode="auto">
              <a:xfrm>
                <a:off x="4967288" y="22399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0" name="Rectangle 71"/>
              <p:cNvSpPr>
                <a:spLocks noChangeArrowheads="1"/>
              </p:cNvSpPr>
              <p:nvPr/>
            </p:nvSpPr>
            <p:spPr bwMode="auto">
              <a:xfrm>
                <a:off x="1235075" y="2589213"/>
                <a:ext cx="6429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1" name="Rectangle 73"/>
              <p:cNvSpPr>
                <a:spLocks noChangeArrowheads="1"/>
              </p:cNvSpPr>
              <p:nvPr/>
            </p:nvSpPr>
            <p:spPr bwMode="auto">
              <a:xfrm>
                <a:off x="1958975" y="2589213"/>
                <a:ext cx="241300"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2" name="Rectangle 76"/>
              <p:cNvSpPr>
                <a:spLocks noChangeArrowheads="1"/>
              </p:cNvSpPr>
              <p:nvPr/>
            </p:nvSpPr>
            <p:spPr bwMode="auto">
              <a:xfrm>
                <a:off x="2282825" y="2589213"/>
                <a:ext cx="239713"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3" name="Rectangle 77"/>
              <p:cNvSpPr>
                <a:spLocks noChangeArrowheads="1"/>
              </p:cNvSpPr>
              <p:nvPr/>
            </p:nvSpPr>
            <p:spPr bwMode="auto">
              <a:xfrm>
                <a:off x="2603500" y="25892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4" name="Rectangle 80"/>
              <p:cNvSpPr>
                <a:spLocks noChangeArrowheads="1"/>
              </p:cNvSpPr>
              <p:nvPr/>
            </p:nvSpPr>
            <p:spPr bwMode="auto">
              <a:xfrm>
                <a:off x="2927350" y="2589213"/>
                <a:ext cx="6048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5" name="Rectangle 71"/>
              <p:cNvSpPr>
                <a:spLocks noChangeArrowheads="1"/>
              </p:cNvSpPr>
              <p:nvPr/>
            </p:nvSpPr>
            <p:spPr bwMode="auto">
              <a:xfrm>
                <a:off x="2987675" y="2590800"/>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6" name="Rectangle 76"/>
              <p:cNvSpPr>
                <a:spLocks noChangeArrowheads="1"/>
              </p:cNvSpPr>
              <p:nvPr/>
            </p:nvSpPr>
            <p:spPr bwMode="auto">
              <a:xfrm>
                <a:off x="4311650" y="2590800"/>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7" name="Rectangle 77"/>
              <p:cNvSpPr>
                <a:spLocks noChangeArrowheads="1"/>
              </p:cNvSpPr>
              <p:nvPr/>
            </p:nvSpPr>
            <p:spPr bwMode="auto">
              <a:xfrm>
                <a:off x="4970463" y="2590800"/>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8" name="Rectangle 71"/>
              <p:cNvSpPr>
                <a:spLocks noChangeArrowheads="1"/>
              </p:cNvSpPr>
              <p:nvPr/>
            </p:nvSpPr>
            <p:spPr bwMode="auto">
              <a:xfrm>
                <a:off x="1235075" y="2990850"/>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39" name="Rectangle 73"/>
              <p:cNvSpPr>
                <a:spLocks noChangeArrowheads="1"/>
              </p:cNvSpPr>
              <p:nvPr/>
            </p:nvSpPr>
            <p:spPr bwMode="auto">
              <a:xfrm>
                <a:off x="1958975" y="2990850"/>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0" name="Rectangle 76"/>
              <p:cNvSpPr>
                <a:spLocks noChangeArrowheads="1"/>
              </p:cNvSpPr>
              <p:nvPr/>
            </p:nvSpPr>
            <p:spPr bwMode="auto">
              <a:xfrm>
                <a:off x="2282825" y="2990850"/>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1" name="Rectangle 77"/>
              <p:cNvSpPr>
                <a:spLocks noChangeArrowheads="1"/>
              </p:cNvSpPr>
              <p:nvPr/>
            </p:nvSpPr>
            <p:spPr bwMode="auto">
              <a:xfrm>
                <a:off x="2603500" y="2990850"/>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2" name="Rectangle 80"/>
              <p:cNvSpPr>
                <a:spLocks noChangeArrowheads="1"/>
              </p:cNvSpPr>
              <p:nvPr/>
            </p:nvSpPr>
            <p:spPr bwMode="auto">
              <a:xfrm>
                <a:off x="2927350" y="2990850"/>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3" name="Rectangle 71"/>
              <p:cNvSpPr>
                <a:spLocks noChangeArrowheads="1"/>
              </p:cNvSpPr>
              <p:nvPr/>
            </p:nvSpPr>
            <p:spPr bwMode="auto">
              <a:xfrm>
                <a:off x="2987675" y="2992438"/>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4" name="Rectangle 76"/>
              <p:cNvSpPr>
                <a:spLocks noChangeArrowheads="1"/>
              </p:cNvSpPr>
              <p:nvPr/>
            </p:nvSpPr>
            <p:spPr bwMode="auto">
              <a:xfrm>
                <a:off x="4311650" y="2992438"/>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5" name="Rectangle 77"/>
              <p:cNvSpPr>
                <a:spLocks noChangeArrowheads="1"/>
              </p:cNvSpPr>
              <p:nvPr/>
            </p:nvSpPr>
            <p:spPr bwMode="auto">
              <a:xfrm>
                <a:off x="4970463" y="2992438"/>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6" name="Rectangle 71"/>
              <p:cNvSpPr>
                <a:spLocks noChangeArrowheads="1"/>
              </p:cNvSpPr>
              <p:nvPr/>
            </p:nvSpPr>
            <p:spPr bwMode="auto">
              <a:xfrm>
                <a:off x="1241425" y="33686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7" name="Rectangle 73"/>
              <p:cNvSpPr>
                <a:spLocks noChangeArrowheads="1"/>
              </p:cNvSpPr>
              <p:nvPr/>
            </p:nvSpPr>
            <p:spPr bwMode="auto">
              <a:xfrm>
                <a:off x="1965325" y="33686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8" name="Rectangle 76"/>
              <p:cNvSpPr>
                <a:spLocks noChangeArrowheads="1"/>
              </p:cNvSpPr>
              <p:nvPr/>
            </p:nvSpPr>
            <p:spPr bwMode="auto">
              <a:xfrm>
                <a:off x="2289175" y="33686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49" name="Rectangle 77"/>
              <p:cNvSpPr>
                <a:spLocks noChangeArrowheads="1"/>
              </p:cNvSpPr>
              <p:nvPr/>
            </p:nvSpPr>
            <p:spPr bwMode="auto">
              <a:xfrm>
                <a:off x="2609850" y="33686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0" name="Rectangle 80"/>
              <p:cNvSpPr>
                <a:spLocks noChangeArrowheads="1"/>
              </p:cNvSpPr>
              <p:nvPr/>
            </p:nvSpPr>
            <p:spPr bwMode="auto">
              <a:xfrm>
                <a:off x="2933700" y="33686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1" name="Rectangle 71"/>
              <p:cNvSpPr>
                <a:spLocks noChangeArrowheads="1"/>
              </p:cNvSpPr>
              <p:nvPr/>
            </p:nvSpPr>
            <p:spPr bwMode="auto">
              <a:xfrm>
                <a:off x="2994025" y="33702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2" name="Rectangle 76"/>
              <p:cNvSpPr>
                <a:spLocks noChangeArrowheads="1"/>
              </p:cNvSpPr>
              <p:nvPr/>
            </p:nvSpPr>
            <p:spPr bwMode="auto">
              <a:xfrm>
                <a:off x="4318000" y="33702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3" name="Rectangle 77"/>
              <p:cNvSpPr>
                <a:spLocks noChangeArrowheads="1"/>
              </p:cNvSpPr>
              <p:nvPr/>
            </p:nvSpPr>
            <p:spPr bwMode="auto">
              <a:xfrm>
                <a:off x="4976813" y="33702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4" name="Rectangle 71"/>
              <p:cNvSpPr>
                <a:spLocks noChangeArrowheads="1"/>
              </p:cNvSpPr>
              <p:nvPr/>
            </p:nvSpPr>
            <p:spPr bwMode="auto">
              <a:xfrm>
                <a:off x="1235075" y="4027488"/>
                <a:ext cx="6429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5" name="Rectangle 73"/>
              <p:cNvSpPr>
                <a:spLocks noChangeArrowheads="1"/>
              </p:cNvSpPr>
              <p:nvPr/>
            </p:nvSpPr>
            <p:spPr bwMode="auto">
              <a:xfrm>
                <a:off x="1958975" y="4027488"/>
                <a:ext cx="241300"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6" name="Rectangle 76"/>
              <p:cNvSpPr>
                <a:spLocks noChangeArrowheads="1"/>
              </p:cNvSpPr>
              <p:nvPr/>
            </p:nvSpPr>
            <p:spPr bwMode="auto">
              <a:xfrm>
                <a:off x="2282825" y="4027488"/>
                <a:ext cx="239713"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7" name="Rectangle 77"/>
              <p:cNvSpPr>
                <a:spLocks noChangeArrowheads="1"/>
              </p:cNvSpPr>
              <p:nvPr/>
            </p:nvSpPr>
            <p:spPr bwMode="auto">
              <a:xfrm>
                <a:off x="2603500" y="4027488"/>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8" name="Rectangle 80"/>
              <p:cNvSpPr>
                <a:spLocks noChangeArrowheads="1"/>
              </p:cNvSpPr>
              <p:nvPr/>
            </p:nvSpPr>
            <p:spPr bwMode="auto">
              <a:xfrm>
                <a:off x="2927350" y="4027488"/>
                <a:ext cx="6048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59" name="Rectangle 71"/>
              <p:cNvSpPr>
                <a:spLocks noChangeArrowheads="1"/>
              </p:cNvSpPr>
              <p:nvPr/>
            </p:nvSpPr>
            <p:spPr bwMode="auto">
              <a:xfrm>
                <a:off x="2987675" y="4029075"/>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0" name="Rectangle 76"/>
              <p:cNvSpPr>
                <a:spLocks noChangeArrowheads="1"/>
              </p:cNvSpPr>
              <p:nvPr/>
            </p:nvSpPr>
            <p:spPr bwMode="auto">
              <a:xfrm>
                <a:off x="4311650" y="4029075"/>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1" name="Rectangle 77"/>
              <p:cNvSpPr>
                <a:spLocks noChangeArrowheads="1"/>
              </p:cNvSpPr>
              <p:nvPr/>
            </p:nvSpPr>
            <p:spPr bwMode="auto">
              <a:xfrm>
                <a:off x="4970463" y="4029075"/>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2" name="Rectangle 71"/>
              <p:cNvSpPr>
                <a:spLocks noChangeArrowheads="1"/>
              </p:cNvSpPr>
              <p:nvPr/>
            </p:nvSpPr>
            <p:spPr bwMode="auto">
              <a:xfrm>
                <a:off x="1231900" y="4418013"/>
                <a:ext cx="6429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3" name="Rectangle 73"/>
              <p:cNvSpPr>
                <a:spLocks noChangeArrowheads="1"/>
              </p:cNvSpPr>
              <p:nvPr/>
            </p:nvSpPr>
            <p:spPr bwMode="auto">
              <a:xfrm>
                <a:off x="1955800" y="4418013"/>
                <a:ext cx="241300"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4" name="Rectangle 76"/>
              <p:cNvSpPr>
                <a:spLocks noChangeArrowheads="1"/>
              </p:cNvSpPr>
              <p:nvPr/>
            </p:nvSpPr>
            <p:spPr bwMode="auto">
              <a:xfrm>
                <a:off x="2279650" y="4418013"/>
                <a:ext cx="239713"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5" name="Rectangle 77"/>
              <p:cNvSpPr>
                <a:spLocks noChangeArrowheads="1"/>
              </p:cNvSpPr>
              <p:nvPr/>
            </p:nvSpPr>
            <p:spPr bwMode="auto">
              <a:xfrm>
                <a:off x="2600325" y="44180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6" name="Rectangle 80"/>
              <p:cNvSpPr>
                <a:spLocks noChangeArrowheads="1"/>
              </p:cNvSpPr>
              <p:nvPr/>
            </p:nvSpPr>
            <p:spPr bwMode="auto">
              <a:xfrm>
                <a:off x="2924175" y="4418013"/>
                <a:ext cx="6048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7" name="Rectangle 71"/>
              <p:cNvSpPr>
                <a:spLocks noChangeArrowheads="1"/>
              </p:cNvSpPr>
              <p:nvPr/>
            </p:nvSpPr>
            <p:spPr bwMode="auto">
              <a:xfrm>
                <a:off x="2984500" y="4419600"/>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8" name="Rectangle 76"/>
              <p:cNvSpPr>
                <a:spLocks noChangeArrowheads="1"/>
              </p:cNvSpPr>
              <p:nvPr/>
            </p:nvSpPr>
            <p:spPr bwMode="auto">
              <a:xfrm>
                <a:off x="4308475" y="4419600"/>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69" name="Rectangle 77"/>
              <p:cNvSpPr>
                <a:spLocks noChangeArrowheads="1"/>
              </p:cNvSpPr>
              <p:nvPr/>
            </p:nvSpPr>
            <p:spPr bwMode="auto">
              <a:xfrm>
                <a:off x="4967288" y="4419600"/>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0" name="Rectangle 71"/>
              <p:cNvSpPr>
                <a:spLocks noChangeArrowheads="1"/>
              </p:cNvSpPr>
              <p:nvPr/>
            </p:nvSpPr>
            <p:spPr bwMode="auto">
              <a:xfrm>
                <a:off x="1235075" y="47910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1" name="Rectangle 73"/>
              <p:cNvSpPr>
                <a:spLocks noChangeArrowheads="1"/>
              </p:cNvSpPr>
              <p:nvPr/>
            </p:nvSpPr>
            <p:spPr bwMode="auto">
              <a:xfrm>
                <a:off x="1958975" y="47910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2" name="Rectangle 76"/>
              <p:cNvSpPr>
                <a:spLocks noChangeArrowheads="1"/>
              </p:cNvSpPr>
              <p:nvPr/>
            </p:nvSpPr>
            <p:spPr bwMode="auto">
              <a:xfrm>
                <a:off x="2282825" y="47910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3" name="Rectangle 77"/>
              <p:cNvSpPr>
                <a:spLocks noChangeArrowheads="1"/>
              </p:cNvSpPr>
              <p:nvPr/>
            </p:nvSpPr>
            <p:spPr bwMode="auto">
              <a:xfrm>
                <a:off x="2603500" y="47910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4" name="Rectangle 80"/>
              <p:cNvSpPr>
                <a:spLocks noChangeArrowheads="1"/>
              </p:cNvSpPr>
              <p:nvPr/>
            </p:nvSpPr>
            <p:spPr bwMode="auto">
              <a:xfrm>
                <a:off x="2927350" y="47910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5" name="Rectangle 71"/>
              <p:cNvSpPr>
                <a:spLocks noChangeArrowheads="1"/>
              </p:cNvSpPr>
              <p:nvPr/>
            </p:nvSpPr>
            <p:spPr bwMode="auto">
              <a:xfrm>
                <a:off x="2987675" y="47926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6" name="Rectangle 76"/>
              <p:cNvSpPr>
                <a:spLocks noChangeArrowheads="1"/>
              </p:cNvSpPr>
              <p:nvPr/>
            </p:nvSpPr>
            <p:spPr bwMode="auto">
              <a:xfrm>
                <a:off x="4311650" y="47926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7" name="Rectangle 77"/>
              <p:cNvSpPr>
                <a:spLocks noChangeArrowheads="1"/>
              </p:cNvSpPr>
              <p:nvPr/>
            </p:nvSpPr>
            <p:spPr bwMode="auto">
              <a:xfrm>
                <a:off x="4970463" y="47926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8" name="Rectangle 71"/>
              <p:cNvSpPr>
                <a:spLocks noChangeArrowheads="1"/>
              </p:cNvSpPr>
              <p:nvPr/>
            </p:nvSpPr>
            <p:spPr bwMode="auto">
              <a:xfrm>
                <a:off x="1235075" y="5159375"/>
                <a:ext cx="6429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79" name="Rectangle 73"/>
              <p:cNvSpPr>
                <a:spLocks noChangeArrowheads="1"/>
              </p:cNvSpPr>
              <p:nvPr/>
            </p:nvSpPr>
            <p:spPr bwMode="auto">
              <a:xfrm>
                <a:off x="1958975" y="5159375"/>
                <a:ext cx="241300"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0" name="Rectangle 76"/>
              <p:cNvSpPr>
                <a:spLocks noChangeArrowheads="1"/>
              </p:cNvSpPr>
              <p:nvPr/>
            </p:nvSpPr>
            <p:spPr bwMode="auto">
              <a:xfrm>
                <a:off x="2282825" y="5159375"/>
                <a:ext cx="239713"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1" name="Rectangle 77"/>
              <p:cNvSpPr>
                <a:spLocks noChangeArrowheads="1"/>
              </p:cNvSpPr>
              <p:nvPr/>
            </p:nvSpPr>
            <p:spPr bwMode="auto">
              <a:xfrm>
                <a:off x="2603500" y="515937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2" name="Rectangle 80"/>
              <p:cNvSpPr>
                <a:spLocks noChangeArrowheads="1"/>
              </p:cNvSpPr>
              <p:nvPr/>
            </p:nvSpPr>
            <p:spPr bwMode="auto">
              <a:xfrm>
                <a:off x="2927350" y="5159375"/>
                <a:ext cx="604838"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3" name="Rectangle 71"/>
              <p:cNvSpPr>
                <a:spLocks noChangeArrowheads="1"/>
              </p:cNvSpPr>
              <p:nvPr/>
            </p:nvSpPr>
            <p:spPr bwMode="auto">
              <a:xfrm>
                <a:off x="2987675" y="5160963"/>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4" name="Rectangle 76"/>
              <p:cNvSpPr>
                <a:spLocks noChangeArrowheads="1"/>
              </p:cNvSpPr>
              <p:nvPr/>
            </p:nvSpPr>
            <p:spPr bwMode="auto">
              <a:xfrm>
                <a:off x="4311650" y="5160963"/>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5" name="Rectangle 77"/>
              <p:cNvSpPr>
                <a:spLocks noChangeArrowheads="1"/>
              </p:cNvSpPr>
              <p:nvPr/>
            </p:nvSpPr>
            <p:spPr bwMode="auto">
              <a:xfrm>
                <a:off x="4970463" y="5160963"/>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6" name="Rectangle 71"/>
              <p:cNvSpPr>
                <a:spLocks noChangeArrowheads="1"/>
              </p:cNvSpPr>
              <p:nvPr/>
            </p:nvSpPr>
            <p:spPr bwMode="auto">
              <a:xfrm>
                <a:off x="1241425" y="5408613"/>
                <a:ext cx="6429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7" name="Rectangle 73"/>
              <p:cNvSpPr>
                <a:spLocks noChangeArrowheads="1"/>
              </p:cNvSpPr>
              <p:nvPr/>
            </p:nvSpPr>
            <p:spPr bwMode="auto">
              <a:xfrm>
                <a:off x="1965325" y="5408613"/>
                <a:ext cx="241300"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8" name="Rectangle 76"/>
              <p:cNvSpPr>
                <a:spLocks noChangeArrowheads="1"/>
              </p:cNvSpPr>
              <p:nvPr/>
            </p:nvSpPr>
            <p:spPr bwMode="auto">
              <a:xfrm>
                <a:off x="2289175" y="5408613"/>
                <a:ext cx="239713"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89" name="Rectangle 77"/>
              <p:cNvSpPr>
                <a:spLocks noChangeArrowheads="1"/>
              </p:cNvSpPr>
              <p:nvPr/>
            </p:nvSpPr>
            <p:spPr bwMode="auto">
              <a:xfrm>
                <a:off x="2609850" y="54086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0" name="Rectangle 80"/>
              <p:cNvSpPr>
                <a:spLocks noChangeArrowheads="1"/>
              </p:cNvSpPr>
              <p:nvPr/>
            </p:nvSpPr>
            <p:spPr bwMode="auto">
              <a:xfrm>
                <a:off x="2933700" y="5408613"/>
                <a:ext cx="604838"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1" name="Rectangle 71"/>
              <p:cNvSpPr>
                <a:spLocks noChangeArrowheads="1"/>
              </p:cNvSpPr>
              <p:nvPr/>
            </p:nvSpPr>
            <p:spPr bwMode="auto">
              <a:xfrm>
                <a:off x="2994025" y="5410200"/>
                <a:ext cx="1238250"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2" name="Rectangle 76"/>
              <p:cNvSpPr>
                <a:spLocks noChangeArrowheads="1"/>
              </p:cNvSpPr>
              <p:nvPr/>
            </p:nvSpPr>
            <p:spPr bwMode="auto">
              <a:xfrm>
                <a:off x="4318000" y="5410200"/>
                <a:ext cx="579438"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3" name="Rectangle 77"/>
              <p:cNvSpPr>
                <a:spLocks noChangeArrowheads="1"/>
              </p:cNvSpPr>
              <p:nvPr/>
            </p:nvSpPr>
            <p:spPr bwMode="auto">
              <a:xfrm>
                <a:off x="4976813" y="5410200"/>
                <a:ext cx="415925" cy="47625"/>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4" name="Rectangle 22"/>
              <p:cNvSpPr>
                <a:spLocks noChangeArrowheads="1"/>
              </p:cNvSpPr>
              <p:nvPr/>
            </p:nvSpPr>
            <p:spPr bwMode="auto">
              <a:xfrm rot="5400000">
                <a:off x="3676650" y="3727450"/>
                <a:ext cx="3533775" cy="41275"/>
              </a:xfrm>
              <a:prstGeom prst="rect">
                <a:avLst/>
              </a:prstGeom>
              <a:solidFill>
                <a:srgbClr val="FF6600"/>
              </a:solidFill>
              <a:ln w="9525"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395" name="Rectangle 77"/>
              <p:cNvSpPr>
                <a:spLocks noChangeArrowheads="1"/>
              </p:cNvSpPr>
              <p:nvPr/>
            </p:nvSpPr>
            <p:spPr bwMode="auto">
              <a:xfrm>
                <a:off x="5503863" y="2019300"/>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6" name="Rectangle 77"/>
              <p:cNvSpPr>
                <a:spLocks noChangeArrowheads="1"/>
              </p:cNvSpPr>
              <p:nvPr/>
            </p:nvSpPr>
            <p:spPr bwMode="auto">
              <a:xfrm>
                <a:off x="5500688" y="22463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7" name="Rectangle 77"/>
              <p:cNvSpPr>
                <a:spLocks noChangeArrowheads="1"/>
              </p:cNvSpPr>
              <p:nvPr/>
            </p:nvSpPr>
            <p:spPr bwMode="auto">
              <a:xfrm>
                <a:off x="5503863" y="2597150"/>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8" name="Rectangle 77"/>
              <p:cNvSpPr>
                <a:spLocks noChangeArrowheads="1"/>
              </p:cNvSpPr>
              <p:nvPr/>
            </p:nvSpPr>
            <p:spPr bwMode="auto">
              <a:xfrm>
                <a:off x="5503863" y="2998788"/>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399" name="Rectangle 77"/>
              <p:cNvSpPr>
                <a:spLocks noChangeArrowheads="1"/>
              </p:cNvSpPr>
              <p:nvPr/>
            </p:nvSpPr>
            <p:spPr bwMode="auto">
              <a:xfrm>
                <a:off x="5510213" y="33766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400" name="Rectangle 77"/>
              <p:cNvSpPr>
                <a:spLocks noChangeArrowheads="1"/>
              </p:cNvSpPr>
              <p:nvPr/>
            </p:nvSpPr>
            <p:spPr bwMode="auto">
              <a:xfrm>
                <a:off x="5503863" y="4035425"/>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401" name="Rectangle 77"/>
              <p:cNvSpPr>
                <a:spLocks noChangeArrowheads="1"/>
              </p:cNvSpPr>
              <p:nvPr/>
            </p:nvSpPr>
            <p:spPr bwMode="auto">
              <a:xfrm>
                <a:off x="5500688" y="4425950"/>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402" name="Rectangle 77"/>
              <p:cNvSpPr>
                <a:spLocks noChangeArrowheads="1"/>
              </p:cNvSpPr>
              <p:nvPr/>
            </p:nvSpPr>
            <p:spPr bwMode="auto">
              <a:xfrm>
                <a:off x="5503863" y="4799013"/>
                <a:ext cx="244475" cy="49212"/>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403" name="Rectangle 77"/>
              <p:cNvSpPr>
                <a:spLocks noChangeArrowheads="1"/>
              </p:cNvSpPr>
              <p:nvPr/>
            </p:nvSpPr>
            <p:spPr bwMode="auto">
              <a:xfrm>
                <a:off x="5503863" y="5168900"/>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404" name="Rectangle 77"/>
              <p:cNvSpPr>
                <a:spLocks noChangeArrowheads="1"/>
              </p:cNvSpPr>
              <p:nvPr/>
            </p:nvSpPr>
            <p:spPr bwMode="auto">
              <a:xfrm>
                <a:off x="5510213" y="5416550"/>
                <a:ext cx="244475" cy="49213"/>
              </a:xfrm>
              <a:prstGeom prst="rect">
                <a:avLst/>
              </a:prstGeom>
              <a:solidFill>
                <a:srgbClr val="00B050"/>
              </a:solidFill>
              <a:ln w="9525" algn="ctr">
                <a:noFill/>
                <a:round/>
                <a:headEnd/>
                <a:tailEnd/>
              </a:ln>
            </p:spPr>
            <p:txBody>
              <a:bodyPr/>
              <a:lstStyle/>
              <a:p>
                <a:pPr latinLnBrk="1"/>
                <a:endParaRPr kumimoji="1" lang="ko-KR" altLang="en-US" sz="1100">
                  <a:latin typeface="Times New Roman" pitchFamily="18" charset="0"/>
                  <a:ea typeface="Gulim" pitchFamily="34" charset="-127"/>
                </a:endParaRPr>
              </a:p>
            </p:txBody>
          </p:sp>
          <p:sp>
            <p:nvSpPr>
              <p:cNvPr id="38405" name="Rectangle 150"/>
              <p:cNvSpPr>
                <a:spLocks noChangeArrowheads="1"/>
              </p:cNvSpPr>
              <p:nvPr/>
            </p:nvSpPr>
            <p:spPr bwMode="auto">
              <a:xfrm rot="5400000">
                <a:off x="4782344" y="5352256"/>
                <a:ext cx="147638" cy="415925"/>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sp>
            <p:nvSpPr>
              <p:cNvPr id="38406" name="Rectangle 151"/>
              <p:cNvSpPr>
                <a:spLocks noChangeArrowheads="1"/>
              </p:cNvSpPr>
              <p:nvPr/>
            </p:nvSpPr>
            <p:spPr bwMode="auto">
              <a:xfrm rot="5400000">
                <a:off x="2420144" y="5352256"/>
                <a:ext cx="147638" cy="415925"/>
              </a:xfrm>
              <a:prstGeom prst="rect">
                <a:avLst/>
              </a:prstGeom>
              <a:solidFill>
                <a:srgbClr val="404040"/>
              </a:solidFill>
              <a:ln w="38100" algn="ctr">
                <a:noFill/>
                <a:round/>
                <a:headEnd/>
                <a:tailEnd/>
              </a:ln>
            </p:spPr>
            <p:txBody>
              <a:bodyPr rot="10800000" vert="eaVert"/>
              <a:lstStyle/>
              <a:p>
                <a:pPr latinLnBrk="1"/>
                <a:endParaRPr kumimoji="1" lang="ko-KR" altLang="en-US" sz="1100">
                  <a:latin typeface="Times New Roman" pitchFamily="18" charset="0"/>
                  <a:ea typeface="Gulim" pitchFamily="34" charset="-127"/>
                </a:endParaRPr>
              </a:p>
            </p:txBody>
          </p:sp>
        </p:grpSp>
        <p:sp>
          <p:nvSpPr>
            <p:cNvPr id="16" name="Text Box 207"/>
            <p:cNvSpPr txBox="1">
              <a:spLocks noChangeArrowheads="1"/>
            </p:cNvSpPr>
            <p:nvPr/>
          </p:nvSpPr>
          <p:spPr bwMode="auto">
            <a:xfrm>
              <a:off x="2255225" y="1380156"/>
              <a:ext cx="486463" cy="576459"/>
            </a:xfrm>
            <a:prstGeom prst="rect">
              <a:avLst/>
            </a:prstGeom>
            <a:noFill/>
            <a:ln w="9525">
              <a:noFill/>
              <a:miter lim="800000"/>
              <a:headEnd/>
              <a:tailEnd/>
            </a:ln>
          </p:spPr>
          <p:txBody>
            <a:bodyPr wrap="none">
              <a:spAutoFit/>
            </a:bodyPr>
            <a:lstStyle/>
            <a:p>
              <a:pPr latinLnBrk="1">
                <a:lnSpc>
                  <a:spcPct val="150000"/>
                </a:lnSpc>
                <a:defRPr/>
              </a:pPr>
              <a:r>
                <a:rPr kumimoji="1" lang="en-US" altLang="ko-KR" sz="1200" b="1" dirty="0">
                  <a:latin typeface="+mn-lt"/>
                  <a:ea typeface="굴림" pitchFamily="34" charset="-127"/>
                </a:rPr>
                <a:t>IC</a:t>
              </a:r>
            </a:p>
          </p:txBody>
        </p:sp>
      </p:grpSp>
      <p:sp>
        <p:nvSpPr>
          <p:cNvPr id="771" name="Text Box 207"/>
          <p:cNvSpPr txBox="1">
            <a:spLocks noChangeArrowheads="1"/>
          </p:cNvSpPr>
          <p:nvPr/>
        </p:nvSpPr>
        <p:spPr bwMode="auto">
          <a:xfrm>
            <a:off x="6362700" y="5526088"/>
            <a:ext cx="1473200" cy="641350"/>
          </a:xfrm>
          <a:prstGeom prst="rect">
            <a:avLst/>
          </a:prstGeom>
          <a:noFill/>
          <a:ln w="9525">
            <a:noFill/>
            <a:miter lim="800000"/>
            <a:headEnd/>
            <a:tailEnd/>
          </a:ln>
        </p:spPr>
        <p:txBody>
          <a:bodyPr wrap="none">
            <a:spAutoFit/>
          </a:bodyPr>
          <a:lstStyle/>
          <a:p>
            <a:pPr latinLnBrk="1">
              <a:defRPr/>
            </a:pPr>
            <a:r>
              <a:rPr kumimoji="1" lang="en-US" altLang="ko-KR" sz="1800" dirty="0">
                <a:latin typeface="+mn-lt"/>
                <a:ea typeface="굴림" pitchFamily="34" charset="-127"/>
              </a:rPr>
              <a:t>Measurement</a:t>
            </a:r>
          </a:p>
          <a:p>
            <a:pPr latinLnBrk="1">
              <a:defRPr/>
            </a:pPr>
            <a:r>
              <a:rPr kumimoji="1" lang="en-US" altLang="ko-KR" sz="1800" dirty="0">
                <a:latin typeface="+mn-lt"/>
                <a:ea typeface="굴림" pitchFamily="34" charset="-127"/>
              </a:rPr>
              <a:t>Circuit Model</a:t>
            </a:r>
          </a:p>
        </p:txBody>
      </p:sp>
      <p:cxnSp>
        <p:nvCxnSpPr>
          <p:cNvPr id="772" name="Straight Connector 771"/>
          <p:cNvCxnSpPr/>
          <p:nvPr/>
        </p:nvCxnSpPr>
        <p:spPr>
          <a:xfrm>
            <a:off x="5626100" y="6141784"/>
            <a:ext cx="609600" cy="0"/>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cxnSp>
        <p:nvCxnSpPr>
          <p:cNvPr id="773" name="Straight Connector 772"/>
          <p:cNvCxnSpPr/>
          <p:nvPr/>
        </p:nvCxnSpPr>
        <p:spPr>
          <a:xfrm>
            <a:off x="5600700" y="5754688"/>
            <a:ext cx="6096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43" name="Rectangle 542"/>
          <p:cNvSpPr/>
          <p:nvPr/>
        </p:nvSpPr>
        <p:spPr bwMode="auto">
          <a:xfrm>
            <a:off x="4011168" y="1121664"/>
            <a:ext cx="950976" cy="34137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nvGrpSpPr>
          <p:cNvPr id="293" name="Group 292"/>
          <p:cNvGrpSpPr/>
          <p:nvPr/>
        </p:nvGrpSpPr>
        <p:grpSpPr>
          <a:xfrm>
            <a:off x="4006850" y="1063209"/>
            <a:ext cx="5271262" cy="4191543"/>
            <a:chOff x="4006850" y="1063209"/>
            <a:chExt cx="5271262" cy="4191543"/>
          </a:xfrm>
        </p:grpSpPr>
        <p:grpSp>
          <p:nvGrpSpPr>
            <p:cNvPr id="298" name="Group 530"/>
            <p:cNvGrpSpPr/>
            <p:nvPr/>
          </p:nvGrpSpPr>
          <p:grpSpPr>
            <a:xfrm>
              <a:off x="4340352" y="1063209"/>
              <a:ext cx="4937760" cy="3981033"/>
              <a:chOff x="7213992" y="2206752"/>
              <a:chExt cx="5136504" cy="3981033"/>
            </a:xfrm>
          </p:grpSpPr>
          <p:pic>
            <p:nvPicPr>
              <p:cNvPr id="325" name="Picture 4"/>
              <p:cNvPicPr>
                <a:picLocks noChangeAspect="1" noChangeArrowheads="1"/>
              </p:cNvPicPr>
              <p:nvPr/>
            </p:nvPicPr>
            <p:blipFill>
              <a:blip r:embed="rId3" cstate="print"/>
              <a:srcRect/>
              <a:stretch>
                <a:fillRect/>
              </a:stretch>
            </p:blipFill>
            <p:spPr bwMode="auto">
              <a:xfrm>
                <a:off x="7213992" y="2206752"/>
                <a:ext cx="5136504" cy="3981033"/>
              </a:xfrm>
              <a:prstGeom prst="rect">
                <a:avLst/>
              </a:prstGeom>
              <a:noFill/>
              <a:ln w="9525">
                <a:noFill/>
                <a:miter lim="800000"/>
                <a:headEnd/>
                <a:tailEnd/>
              </a:ln>
              <a:effectLst/>
            </p:spPr>
          </p:pic>
          <p:sp>
            <p:nvSpPr>
              <p:cNvPr id="326" name="Rectangle 325"/>
              <p:cNvSpPr/>
              <p:nvPr/>
            </p:nvSpPr>
            <p:spPr bwMode="auto">
              <a:xfrm>
                <a:off x="8505173" y="3181611"/>
                <a:ext cx="2179528" cy="57619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sp>
          <p:nvSpPr>
            <p:cNvPr id="301" name="Text Box 207"/>
            <p:cNvSpPr txBox="1">
              <a:spLocks noChangeArrowheads="1"/>
            </p:cNvSpPr>
            <p:nvPr/>
          </p:nvSpPr>
          <p:spPr bwMode="auto">
            <a:xfrm rot="-5400000">
              <a:off x="2686844" y="2614314"/>
              <a:ext cx="2976562" cy="336550"/>
            </a:xfrm>
            <a:prstGeom prst="rect">
              <a:avLst/>
            </a:prstGeom>
            <a:noFill/>
            <a:ln w="9525">
              <a:noFill/>
              <a:miter lim="800000"/>
              <a:headEnd/>
              <a:tailEnd/>
            </a:ln>
          </p:spPr>
          <p:txBody>
            <a:bodyPr wrap="none">
              <a:spAutoFit/>
            </a:bodyPr>
            <a:lstStyle/>
            <a:p>
              <a:r>
                <a:rPr lang="en-US" altLang="ko-KR" sz="1600" dirty="0">
                  <a:latin typeface="Times New Roman" pitchFamily="18" charset="0"/>
                  <a:ea typeface="Gulim" pitchFamily="34" charset="-127"/>
                </a:rPr>
                <a:t>Input Impedance at an IC port [</a:t>
              </a:r>
              <a:r>
                <a:rPr lang="el-GR" altLang="ko-KR" sz="1600" dirty="0">
                  <a:latin typeface="Times New Roman" pitchFamily="18" charset="0"/>
                </a:rPr>
                <a:t>Ω</a:t>
              </a:r>
              <a:r>
                <a:rPr lang="en-US" altLang="ko-KR" sz="1600" dirty="0">
                  <a:latin typeface="Times New Roman" pitchFamily="18" charset="0"/>
                  <a:ea typeface="Gulim" pitchFamily="34" charset="-127"/>
                </a:rPr>
                <a:t>]</a:t>
              </a:r>
              <a:endParaRPr lang="en-US" altLang="ko-KR" sz="1600" baseline="-25000" dirty="0">
                <a:latin typeface="Times New Roman" pitchFamily="18" charset="0"/>
                <a:ea typeface="Gulim" pitchFamily="34" charset="-127"/>
              </a:endParaRPr>
            </a:p>
          </p:txBody>
        </p:sp>
        <p:sp>
          <p:nvSpPr>
            <p:cNvPr id="307" name="Rectangle 306"/>
            <p:cNvSpPr/>
            <p:nvPr/>
          </p:nvSpPr>
          <p:spPr bwMode="auto">
            <a:xfrm>
              <a:off x="4011168" y="1121664"/>
              <a:ext cx="950976" cy="341376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308" name="Rectangle 307"/>
            <p:cNvSpPr/>
            <p:nvPr/>
          </p:nvSpPr>
          <p:spPr bwMode="auto">
            <a:xfrm>
              <a:off x="4706112" y="4535424"/>
              <a:ext cx="4145280" cy="71932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grpSp>
          <p:nvGrpSpPr>
            <p:cNvPr id="309" name="Group 544"/>
            <p:cNvGrpSpPr/>
            <p:nvPr/>
          </p:nvGrpSpPr>
          <p:grpSpPr>
            <a:xfrm>
              <a:off x="4006850" y="1295400"/>
              <a:ext cx="819150" cy="3262313"/>
              <a:chOff x="4006850" y="1295400"/>
              <a:chExt cx="819150" cy="3262313"/>
            </a:xfrm>
            <a:solidFill>
              <a:schemeClr val="bg1"/>
            </a:solidFill>
          </p:grpSpPr>
          <p:sp>
            <p:nvSpPr>
              <p:cNvPr id="318" name="Rectangle 123"/>
              <p:cNvSpPr>
                <a:spLocks noChangeArrowheads="1"/>
              </p:cNvSpPr>
              <p:nvPr/>
            </p:nvSpPr>
            <p:spPr bwMode="auto">
              <a:xfrm>
                <a:off x="4419600" y="4344988"/>
                <a:ext cx="40005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0.001</a:t>
                </a:r>
                <a:endParaRPr lang="en-US" altLang="ko-KR" sz="1400">
                  <a:latin typeface="Times New Roman" pitchFamily="18" charset="0"/>
                  <a:ea typeface="Gulim" pitchFamily="34" charset="-127"/>
                </a:endParaRPr>
              </a:p>
            </p:txBody>
          </p:sp>
          <p:sp>
            <p:nvSpPr>
              <p:cNvPr id="319" name="Rectangle 145"/>
              <p:cNvSpPr>
                <a:spLocks noChangeArrowheads="1"/>
              </p:cNvSpPr>
              <p:nvPr/>
            </p:nvSpPr>
            <p:spPr bwMode="auto">
              <a:xfrm>
                <a:off x="4511675" y="3767138"/>
                <a:ext cx="311150" cy="212725"/>
              </a:xfrm>
              <a:prstGeom prst="rect">
                <a:avLst/>
              </a:prstGeom>
              <a:grpFill/>
              <a:ln w="9525">
                <a:noFill/>
                <a:miter lim="800000"/>
                <a:headEnd/>
                <a:tailEnd/>
              </a:ln>
            </p:spPr>
            <p:txBody>
              <a:bodyPr wrap="none" lIns="0" tIns="0" rIns="0" bIns="0">
                <a:spAutoFit/>
              </a:bodyPr>
              <a:lstStyle/>
              <a:p>
                <a:r>
                  <a:rPr lang="en-US" altLang="ko-KR" sz="1400" dirty="0">
                    <a:solidFill>
                      <a:srgbClr val="000000"/>
                    </a:solidFill>
                    <a:latin typeface="Times New Roman" pitchFamily="18" charset="0"/>
                    <a:ea typeface="Gulim" pitchFamily="34" charset="-127"/>
                  </a:rPr>
                  <a:t>0.01</a:t>
                </a:r>
                <a:endParaRPr lang="en-US" altLang="ko-KR" sz="1400" dirty="0">
                  <a:latin typeface="Times New Roman" pitchFamily="18" charset="0"/>
                  <a:ea typeface="Gulim" pitchFamily="34" charset="-127"/>
                </a:endParaRPr>
              </a:p>
            </p:txBody>
          </p:sp>
          <p:sp>
            <p:nvSpPr>
              <p:cNvPr id="320" name="Rectangle 167"/>
              <p:cNvSpPr>
                <a:spLocks noChangeArrowheads="1"/>
              </p:cNvSpPr>
              <p:nvPr/>
            </p:nvSpPr>
            <p:spPr bwMode="auto">
              <a:xfrm>
                <a:off x="4603750" y="3154363"/>
                <a:ext cx="222250" cy="212725"/>
              </a:xfrm>
              <a:prstGeom prst="rect">
                <a:avLst/>
              </a:prstGeom>
              <a:grpFill/>
              <a:ln w="9525">
                <a:noFill/>
                <a:miter lim="800000"/>
                <a:headEnd/>
                <a:tailEnd/>
              </a:ln>
            </p:spPr>
            <p:txBody>
              <a:bodyPr wrap="none" lIns="0" tIns="0" rIns="0" bIns="0">
                <a:spAutoFit/>
              </a:bodyPr>
              <a:lstStyle/>
              <a:p>
                <a:r>
                  <a:rPr lang="en-US" altLang="ko-KR" sz="1400" dirty="0">
                    <a:solidFill>
                      <a:srgbClr val="000000"/>
                    </a:solidFill>
                    <a:latin typeface="Times New Roman" pitchFamily="18" charset="0"/>
                    <a:ea typeface="Gulim" pitchFamily="34" charset="-127"/>
                  </a:rPr>
                  <a:t>0.1</a:t>
                </a:r>
                <a:endParaRPr lang="en-US" altLang="ko-KR" sz="1400" dirty="0">
                  <a:latin typeface="Times New Roman" pitchFamily="18" charset="0"/>
                  <a:ea typeface="Gulim" pitchFamily="34" charset="-127"/>
                </a:endParaRPr>
              </a:p>
            </p:txBody>
          </p:sp>
          <p:sp>
            <p:nvSpPr>
              <p:cNvPr id="321" name="Rectangle 189"/>
              <p:cNvSpPr>
                <a:spLocks noChangeArrowheads="1"/>
              </p:cNvSpPr>
              <p:nvPr/>
            </p:nvSpPr>
            <p:spPr bwMode="auto">
              <a:xfrm>
                <a:off x="4691063" y="2576513"/>
                <a:ext cx="889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322" name="Rectangle 212"/>
              <p:cNvSpPr>
                <a:spLocks noChangeArrowheads="1"/>
              </p:cNvSpPr>
              <p:nvPr/>
            </p:nvSpPr>
            <p:spPr bwMode="auto">
              <a:xfrm>
                <a:off x="4603750" y="1873250"/>
                <a:ext cx="1778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323" name="Rectangle 234"/>
              <p:cNvSpPr>
                <a:spLocks noChangeArrowheads="1"/>
              </p:cNvSpPr>
              <p:nvPr/>
            </p:nvSpPr>
            <p:spPr bwMode="auto">
              <a:xfrm>
                <a:off x="4511675" y="1295400"/>
                <a:ext cx="266700" cy="212725"/>
              </a:xfrm>
              <a:prstGeom prst="rect">
                <a:avLst/>
              </a:prstGeom>
              <a:grp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324" name="Text Box 207"/>
              <p:cNvSpPr txBox="1">
                <a:spLocks noChangeArrowheads="1"/>
              </p:cNvSpPr>
              <p:nvPr/>
            </p:nvSpPr>
            <p:spPr bwMode="auto">
              <a:xfrm rot="-5400000">
                <a:off x="2686844" y="2794794"/>
                <a:ext cx="2976562" cy="336550"/>
              </a:xfrm>
              <a:prstGeom prst="rect">
                <a:avLst/>
              </a:prstGeom>
              <a:grpFill/>
              <a:ln w="9525">
                <a:noFill/>
                <a:miter lim="800000"/>
                <a:headEnd/>
                <a:tailEnd/>
              </a:ln>
            </p:spPr>
            <p:txBody>
              <a:bodyPr wrap="none">
                <a:spAutoFit/>
              </a:bodyPr>
              <a:lstStyle/>
              <a:p>
                <a:r>
                  <a:rPr lang="en-US" altLang="ko-KR" sz="1600">
                    <a:latin typeface="Times New Roman" pitchFamily="18" charset="0"/>
                    <a:ea typeface="Gulim" pitchFamily="34" charset="-127"/>
                  </a:rPr>
                  <a:t>Input Impedance at an IC port [</a:t>
                </a:r>
                <a:r>
                  <a:rPr lang="el-GR" altLang="ko-KR" sz="1600">
                    <a:latin typeface="Times New Roman" pitchFamily="18" charset="0"/>
                  </a:rPr>
                  <a:t>Ω</a:t>
                </a:r>
                <a:r>
                  <a:rPr lang="en-US" altLang="ko-KR" sz="1600">
                    <a:latin typeface="Times New Roman" pitchFamily="18" charset="0"/>
                    <a:ea typeface="Gulim" pitchFamily="34" charset="-127"/>
                  </a:rPr>
                  <a:t>]</a:t>
                </a:r>
                <a:endParaRPr lang="en-US" altLang="ko-KR" sz="1600" baseline="-25000">
                  <a:latin typeface="Times New Roman" pitchFamily="18" charset="0"/>
                  <a:ea typeface="Gulim" pitchFamily="34" charset="-127"/>
                </a:endParaRPr>
              </a:p>
            </p:txBody>
          </p:sp>
        </p:grpSp>
        <p:grpSp>
          <p:nvGrpSpPr>
            <p:cNvPr id="310" name="Group 552"/>
            <p:cNvGrpSpPr/>
            <p:nvPr/>
          </p:nvGrpSpPr>
          <p:grpSpPr>
            <a:xfrm>
              <a:off x="4986338" y="4670425"/>
              <a:ext cx="3416300" cy="542925"/>
              <a:chOff x="4986338" y="4670425"/>
              <a:chExt cx="3416300" cy="542925"/>
            </a:xfrm>
          </p:grpSpPr>
          <p:sp>
            <p:nvSpPr>
              <p:cNvPr id="312" name="Rectangle 19"/>
              <p:cNvSpPr>
                <a:spLocks noChangeArrowheads="1"/>
              </p:cNvSpPr>
              <p:nvPr/>
            </p:nvSpPr>
            <p:spPr bwMode="auto">
              <a:xfrm>
                <a:off x="4986338" y="4670425"/>
                <a:ext cx="22225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0.1</a:t>
                </a:r>
                <a:endParaRPr lang="en-US" altLang="ko-KR" sz="1400">
                  <a:latin typeface="Times New Roman" pitchFamily="18" charset="0"/>
                  <a:ea typeface="Gulim" pitchFamily="34" charset="-127"/>
                </a:endParaRPr>
              </a:p>
            </p:txBody>
          </p:sp>
          <p:sp>
            <p:nvSpPr>
              <p:cNvPr id="313" name="Rectangle 41"/>
              <p:cNvSpPr>
                <a:spLocks noChangeArrowheads="1"/>
              </p:cNvSpPr>
              <p:nvPr/>
            </p:nvSpPr>
            <p:spPr bwMode="auto">
              <a:xfrm>
                <a:off x="5795963" y="4670425"/>
                <a:ext cx="889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a:t>
                </a:r>
                <a:endParaRPr lang="en-US" altLang="ko-KR" sz="1400">
                  <a:latin typeface="Times New Roman" pitchFamily="18" charset="0"/>
                  <a:ea typeface="Gulim" pitchFamily="34" charset="-127"/>
                </a:endParaRPr>
              </a:p>
            </p:txBody>
          </p:sp>
          <p:sp>
            <p:nvSpPr>
              <p:cNvPr id="314" name="Rectangle 63"/>
              <p:cNvSpPr>
                <a:spLocks noChangeArrowheads="1"/>
              </p:cNvSpPr>
              <p:nvPr/>
            </p:nvSpPr>
            <p:spPr bwMode="auto">
              <a:xfrm>
                <a:off x="6530975" y="4670425"/>
                <a:ext cx="1778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a:t>
                </a:r>
                <a:endParaRPr lang="en-US" altLang="ko-KR" sz="1400">
                  <a:latin typeface="Times New Roman" pitchFamily="18" charset="0"/>
                  <a:ea typeface="Gulim" pitchFamily="34" charset="-127"/>
                </a:endParaRPr>
              </a:p>
            </p:txBody>
          </p:sp>
          <p:sp>
            <p:nvSpPr>
              <p:cNvPr id="315" name="Rectangle 85"/>
              <p:cNvSpPr>
                <a:spLocks noChangeArrowheads="1"/>
              </p:cNvSpPr>
              <p:nvPr/>
            </p:nvSpPr>
            <p:spPr bwMode="auto">
              <a:xfrm>
                <a:off x="7304088" y="4670425"/>
                <a:ext cx="2667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a:t>
                </a:r>
                <a:endParaRPr lang="en-US" altLang="ko-KR" sz="1400">
                  <a:latin typeface="Times New Roman" pitchFamily="18" charset="0"/>
                  <a:ea typeface="Gulim" pitchFamily="34" charset="-127"/>
                </a:endParaRPr>
              </a:p>
            </p:txBody>
          </p:sp>
          <p:sp>
            <p:nvSpPr>
              <p:cNvPr id="316" name="Rectangle 107"/>
              <p:cNvSpPr>
                <a:spLocks noChangeArrowheads="1"/>
              </p:cNvSpPr>
              <p:nvPr/>
            </p:nvSpPr>
            <p:spPr bwMode="auto">
              <a:xfrm>
                <a:off x="8047038" y="4670425"/>
                <a:ext cx="355600" cy="212725"/>
              </a:xfrm>
              <a:prstGeom prst="rect">
                <a:avLst/>
              </a:prstGeom>
              <a:noFill/>
              <a:ln w="9525">
                <a:noFill/>
                <a:miter lim="800000"/>
                <a:headEnd/>
                <a:tailEnd/>
              </a:ln>
            </p:spPr>
            <p:txBody>
              <a:bodyPr wrap="none" lIns="0" tIns="0" rIns="0" bIns="0">
                <a:spAutoFit/>
              </a:bodyPr>
              <a:lstStyle/>
              <a:p>
                <a:r>
                  <a:rPr lang="en-US" altLang="ko-KR" sz="1400">
                    <a:solidFill>
                      <a:srgbClr val="000000"/>
                    </a:solidFill>
                    <a:latin typeface="Times New Roman" pitchFamily="18" charset="0"/>
                    <a:ea typeface="Gulim" pitchFamily="34" charset="-127"/>
                  </a:rPr>
                  <a:t>1000</a:t>
                </a:r>
                <a:endParaRPr lang="en-US" altLang="ko-KR" sz="1400">
                  <a:latin typeface="Times New Roman" pitchFamily="18" charset="0"/>
                  <a:ea typeface="Gulim" pitchFamily="34" charset="-127"/>
                </a:endParaRPr>
              </a:p>
            </p:txBody>
          </p:sp>
          <p:sp>
            <p:nvSpPr>
              <p:cNvPr id="317" name="Text Box 207"/>
              <p:cNvSpPr txBox="1">
                <a:spLocks noChangeArrowheads="1"/>
              </p:cNvSpPr>
              <p:nvPr/>
            </p:nvSpPr>
            <p:spPr bwMode="auto">
              <a:xfrm>
                <a:off x="6186488" y="4876800"/>
                <a:ext cx="1647825" cy="336550"/>
              </a:xfrm>
              <a:prstGeom prst="rect">
                <a:avLst/>
              </a:prstGeom>
              <a:noFill/>
              <a:ln w="9525">
                <a:noFill/>
                <a:miter lim="800000"/>
                <a:headEnd/>
                <a:tailEnd/>
              </a:ln>
            </p:spPr>
            <p:txBody>
              <a:bodyPr wrap="none">
                <a:spAutoFit/>
              </a:bodyPr>
              <a:lstStyle/>
              <a:p>
                <a:r>
                  <a:rPr lang="en-US" altLang="ko-KR" sz="1600">
                    <a:latin typeface="Times New Roman" pitchFamily="18" charset="0"/>
                    <a:ea typeface="Gulim" pitchFamily="34" charset="-127"/>
                  </a:rPr>
                  <a:t>Frequency [MHz]</a:t>
                </a:r>
                <a:endParaRPr lang="en-US" altLang="ko-KR" sz="1600" baseline="-25000">
                  <a:latin typeface="Times New Roman" pitchFamily="18" charset="0"/>
                  <a:ea typeface="Gulim" pitchFamily="34" charset="-127"/>
                </a:endParaRPr>
              </a:p>
            </p:txBody>
          </p:sp>
        </p:grpSp>
        <p:cxnSp>
          <p:nvCxnSpPr>
            <p:cNvPr id="311" name="Straight Connector 310"/>
            <p:cNvCxnSpPr/>
            <p:nvPr/>
          </p:nvCxnSpPr>
          <p:spPr bwMode="auto">
            <a:xfrm flipH="1">
              <a:off x="6742176" y="1584960"/>
              <a:ext cx="2267712" cy="1950720"/>
            </a:xfrm>
            <a:prstGeom prst="line">
              <a:avLst/>
            </a:prstGeom>
            <a:noFill/>
            <a:ln w="38100" cap="flat" cmpd="sng" algn="ctr">
              <a:solidFill>
                <a:srgbClr val="0070C0"/>
              </a:solidFill>
              <a:prstDash val="sysDot"/>
              <a:round/>
              <a:headEnd type="none" w="med" len="med"/>
              <a:tailEnd type="none" w="med" len="med"/>
            </a:ln>
            <a:effectLst/>
          </p:spPr>
        </p:cxnSp>
      </p:grpSp>
      <p:sp>
        <p:nvSpPr>
          <p:cNvPr id="35" name="Title 34"/>
          <p:cNvSpPr>
            <a:spLocks noGrp="1"/>
          </p:cNvSpPr>
          <p:nvPr>
            <p:ph type="title"/>
          </p:nvPr>
        </p:nvSpPr>
        <p:spPr/>
        <p:txBody>
          <a:bodyPr/>
          <a:lstStyle/>
          <a:p>
            <a:r>
              <a:rPr lang="en-US" dirty="0"/>
              <a:t>28 Layer Real PCB Design: </a:t>
            </a:r>
            <a:r>
              <a:rPr lang="en-US" dirty="0" smtClean="0"/>
              <a:t> 43 Capacitors</a:t>
            </a:r>
            <a:endParaRPr lang="en-US" dirty="0"/>
          </a:p>
        </p:txBody>
      </p:sp>
      <p:grpSp>
        <p:nvGrpSpPr>
          <p:cNvPr id="327" name="Group 326"/>
          <p:cNvGrpSpPr/>
          <p:nvPr/>
        </p:nvGrpSpPr>
        <p:grpSpPr>
          <a:xfrm>
            <a:off x="8210799" y="1225966"/>
            <a:ext cx="868229" cy="376237"/>
            <a:chOff x="3233676" y="3484563"/>
            <a:chExt cx="868229" cy="376237"/>
          </a:xfrm>
        </p:grpSpPr>
        <p:sp>
          <p:nvSpPr>
            <p:cNvPr id="328" name="Rectangle 327"/>
            <p:cNvSpPr/>
            <p:nvPr/>
          </p:nvSpPr>
          <p:spPr>
            <a:xfrm>
              <a:off x="3233676" y="3520431"/>
              <a:ext cx="868229" cy="289569"/>
            </a:xfrm>
            <a:prstGeom prst="rect">
              <a:avLst/>
            </a:prstGeom>
            <a:solidFill>
              <a:srgbClr val="0070C0"/>
            </a:solidFill>
            <a:ln>
              <a:no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aphicFrame>
          <p:nvGraphicFramePr>
            <p:cNvPr id="329" name="Object 12"/>
            <p:cNvGraphicFramePr>
              <a:graphicFrameLocks noChangeAspect="1"/>
            </p:cNvGraphicFramePr>
            <p:nvPr>
              <p:extLst>
                <p:ext uri="{D42A27DB-BD31-4B8C-83A1-F6EECF244321}">
                  <p14:modId xmlns:p14="http://schemas.microsoft.com/office/powerpoint/2010/main" val="242585081"/>
                </p:ext>
              </p:extLst>
            </p:nvPr>
          </p:nvGraphicFramePr>
          <p:xfrm>
            <a:off x="3387725" y="3484563"/>
            <a:ext cx="692150" cy="376237"/>
          </p:xfrm>
          <a:graphic>
            <a:graphicData uri="http://schemas.openxmlformats.org/presentationml/2006/ole">
              <mc:AlternateContent xmlns:mc="http://schemas.openxmlformats.org/markup-compatibility/2006">
                <mc:Choice xmlns:v="urn:schemas-microsoft-com:vml" Requires="v">
                  <p:oleObj spid="_x0000_s1898506" name="Equation" r:id="rId4" imgW="431640" imgH="228600" progId="Equation.DSMT4">
                    <p:embed/>
                  </p:oleObj>
                </mc:Choice>
                <mc:Fallback>
                  <p:oleObj name="Equation" r:id="rId4" imgW="431640" imgH="228600" progId="Equation.DSMT4">
                    <p:embed/>
                    <p:pic>
                      <p:nvPicPr>
                        <p:cNvPr id="473" name="Object 12"/>
                        <p:cNvPicPr>
                          <a:picLocks noChangeAspect="1" noChangeArrowheads="1"/>
                        </p:cNvPicPr>
                        <p:nvPr/>
                      </p:nvPicPr>
                      <p:blipFill>
                        <a:blip r:embed="rId5"/>
                        <a:srcRect/>
                        <a:stretch>
                          <a:fillRect/>
                        </a:stretch>
                      </p:blipFill>
                      <p:spPr bwMode="auto">
                        <a:xfrm>
                          <a:off x="3387725" y="3484563"/>
                          <a:ext cx="692150" cy="3762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pic>
        <p:nvPicPr>
          <p:cNvPr id="330" name="Picture 329"/>
          <p:cNvPicPr>
            <a:picLocks noChangeAspect="1"/>
          </p:cNvPicPr>
          <p:nvPr/>
        </p:nvPicPr>
        <p:blipFill>
          <a:blip r:embed="rId6"/>
          <a:stretch>
            <a:fillRect/>
          </a:stretch>
        </p:blipFill>
        <p:spPr>
          <a:xfrm>
            <a:off x="485371" y="4629916"/>
            <a:ext cx="3897344" cy="1951382"/>
          </a:xfrm>
          <a:prstGeom prst="rect">
            <a:avLst/>
          </a:prstGeom>
        </p:spPr>
      </p:pic>
    </p:spTree>
    <p:extLst>
      <p:ext uri="{BB962C8B-B14F-4D97-AF65-F5344CB8AC3E}">
        <p14:creationId xmlns:p14="http://schemas.microsoft.com/office/powerpoint/2010/main" val="19961754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190172"/>
            <a:ext cx="3811772" cy="5286828"/>
          </a:xfrm>
        </p:spPr>
        <p:txBody>
          <a:bodyPr/>
          <a:lstStyle/>
          <a:p>
            <a:r>
              <a:rPr lang="en-US" dirty="0" smtClean="0"/>
              <a:t>Decoupling capacitors can be added using several values in a given decade to decouple over wide frequency ranges</a:t>
            </a:r>
          </a:p>
          <a:p>
            <a:r>
              <a:rPr lang="en-US" dirty="0" smtClean="0"/>
              <a:t>Decoupling capacitors can be added as the largest value in a package size to achieve a target impedance as well.</a:t>
            </a:r>
            <a:endParaRPr lang="en-US" dirty="0"/>
          </a:p>
        </p:txBody>
      </p:sp>
      <p:sp>
        <p:nvSpPr>
          <p:cNvPr id="3" name="Title 2"/>
          <p:cNvSpPr>
            <a:spLocks noGrp="1"/>
          </p:cNvSpPr>
          <p:nvPr>
            <p:ph type="title"/>
          </p:nvPr>
        </p:nvSpPr>
        <p:spPr/>
        <p:txBody>
          <a:bodyPr/>
          <a:lstStyle/>
          <a:p>
            <a:r>
              <a:rPr lang="en-US" dirty="0" smtClean="0"/>
              <a:t>Key Points</a:t>
            </a:r>
            <a:endParaRPr lang="en-US" dirty="0"/>
          </a:p>
        </p:txBody>
      </p:sp>
      <p:pic>
        <p:nvPicPr>
          <p:cNvPr id="5" name="Picture 4"/>
          <p:cNvPicPr>
            <a:picLocks noChangeAspect="1"/>
          </p:cNvPicPr>
          <p:nvPr/>
        </p:nvPicPr>
        <p:blipFill>
          <a:blip r:embed="rId2"/>
          <a:stretch>
            <a:fillRect/>
          </a:stretch>
        </p:blipFill>
        <p:spPr>
          <a:xfrm>
            <a:off x="3851399" y="434976"/>
            <a:ext cx="5515885" cy="2996964"/>
          </a:xfrm>
          <a:prstGeom prst="rect">
            <a:avLst/>
          </a:prstGeom>
        </p:spPr>
      </p:pic>
      <p:pic>
        <p:nvPicPr>
          <p:cNvPr id="6" name="Picture 5"/>
          <p:cNvPicPr>
            <a:picLocks noChangeAspect="1"/>
          </p:cNvPicPr>
          <p:nvPr/>
        </p:nvPicPr>
        <p:blipFill>
          <a:blip r:embed="rId3"/>
          <a:stretch>
            <a:fillRect/>
          </a:stretch>
        </p:blipFill>
        <p:spPr>
          <a:xfrm>
            <a:off x="4594878" y="3689915"/>
            <a:ext cx="3485865" cy="2787085"/>
          </a:xfrm>
          <a:prstGeom prst="rect">
            <a:avLst/>
          </a:prstGeom>
        </p:spPr>
      </p:pic>
    </p:spTree>
    <p:extLst>
      <p:ext uri="{BB962C8B-B14F-4D97-AF65-F5344CB8AC3E}">
        <p14:creationId xmlns:p14="http://schemas.microsoft.com/office/powerpoint/2010/main" val="28929803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sz="2000" dirty="0" smtClean="0">
                <a:solidFill>
                  <a:schemeClr val="bg1">
                    <a:lumMod val="75000"/>
                  </a:schemeClr>
                </a:solidFill>
              </a:rPr>
              <a:t>The PDN problem </a:t>
            </a:r>
          </a:p>
          <a:p>
            <a:pPr eaLnBrk="1" hangingPunct="1">
              <a:spcBef>
                <a:spcPts val="0"/>
              </a:spcBef>
            </a:pPr>
            <a:r>
              <a:rPr lang="en-US" sz="2000" dirty="0" smtClean="0">
                <a:solidFill>
                  <a:schemeClr val="bg1">
                    <a:lumMod val="75000"/>
                  </a:schemeClr>
                </a:solidFill>
              </a:rPr>
              <a:t>Noise on the PDN and an FPGA example</a:t>
            </a:r>
          </a:p>
          <a:p>
            <a:pPr eaLnBrk="1" hangingPunct="1">
              <a:spcBef>
                <a:spcPts val="0"/>
              </a:spcBef>
            </a:pPr>
            <a:r>
              <a:rPr lang="en-US" sz="2000" dirty="0" smtClean="0">
                <a:solidFill>
                  <a:schemeClr val="bg1">
                    <a:lumMod val="75000"/>
                  </a:schemeClr>
                </a:solidFill>
              </a:rPr>
              <a:t>PDN design considerations</a:t>
            </a:r>
          </a:p>
          <a:p>
            <a:pPr eaLnBrk="1" hangingPunct="1">
              <a:spcBef>
                <a:spcPts val="0"/>
              </a:spcBef>
            </a:pPr>
            <a:r>
              <a:rPr lang="en-US" sz="2000" dirty="0" smtClean="0">
                <a:solidFill>
                  <a:schemeClr val="bg1">
                    <a:lumMod val="75000"/>
                  </a:schemeClr>
                </a:solidFill>
              </a:rPr>
              <a:t>A couple of preliminary concepts</a:t>
            </a:r>
          </a:p>
          <a:p>
            <a:pPr eaLnBrk="1" hangingPunct="1">
              <a:spcBef>
                <a:spcPts val="0"/>
              </a:spcBef>
            </a:pPr>
            <a:r>
              <a:rPr lang="en-US" sz="2000" dirty="0" smtClean="0">
                <a:solidFill>
                  <a:schemeClr val="bg1">
                    <a:lumMod val="75000"/>
                  </a:schemeClr>
                </a:solidFill>
              </a:rPr>
              <a:t>Current and inductance physics</a:t>
            </a:r>
          </a:p>
          <a:p>
            <a:pPr eaLnBrk="1" hangingPunct="1">
              <a:spcBef>
                <a:spcPts val="0"/>
              </a:spcBef>
            </a:pPr>
            <a:r>
              <a:rPr lang="en-US" sz="2000" dirty="0" smtClean="0">
                <a:solidFill>
                  <a:schemeClr val="bg1">
                    <a:lumMod val="75000"/>
                  </a:schemeClr>
                </a:solidFill>
              </a:rPr>
              <a:t>A reduced order circuit model from a first principles formulation</a:t>
            </a:r>
          </a:p>
          <a:p>
            <a:pPr eaLnBrk="1" hangingPunct="1">
              <a:spcBef>
                <a:spcPts val="0"/>
              </a:spcBef>
            </a:pPr>
            <a:r>
              <a:rPr lang="en-US" sz="2000" dirty="0" smtClean="0">
                <a:solidFill>
                  <a:schemeClr val="bg1">
                    <a:lumMod val="75000"/>
                  </a:schemeClr>
                </a:solidFill>
              </a:rPr>
              <a:t>Characteristic Z</a:t>
            </a:r>
            <a:r>
              <a:rPr lang="en-US" sz="2000" baseline="-25000" dirty="0" smtClean="0">
                <a:solidFill>
                  <a:schemeClr val="bg1">
                    <a:lumMod val="75000"/>
                  </a:schemeClr>
                </a:solidFill>
              </a:rPr>
              <a:t>PDN</a:t>
            </a:r>
            <a:r>
              <a:rPr lang="en-US" sz="2000" dirty="0" smtClean="0">
                <a:solidFill>
                  <a:schemeClr val="bg1">
                    <a:lumMod val="75000"/>
                  </a:schemeClr>
                </a:solidFill>
              </a:rPr>
              <a:t> and relationship to physics</a:t>
            </a:r>
          </a:p>
          <a:p>
            <a:pPr eaLnBrk="1" hangingPunct="1">
              <a:spcBef>
                <a:spcPts val="0"/>
              </a:spcBef>
            </a:pPr>
            <a:r>
              <a:rPr lang="en-US" sz="2000" dirty="0" smtClean="0">
                <a:solidFill>
                  <a:schemeClr val="bg1">
                    <a:lumMod val="75000"/>
                  </a:schemeClr>
                </a:solidFill>
              </a:rPr>
              <a:t>Understanding PDN physics and design through examples</a:t>
            </a:r>
          </a:p>
          <a:p>
            <a:pPr eaLnBrk="1" hangingPunct="1">
              <a:spcBef>
                <a:spcPts val="0"/>
              </a:spcBef>
            </a:pPr>
            <a:r>
              <a:rPr lang="en-US" sz="2000" dirty="0" smtClean="0">
                <a:solidFill>
                  <a:schemeClr val="bg1">
                    <a:lumMod val="75000"/>
                  </a:schemeClr>
                </a:solidFill>
              </a:rPr>
              <a:t>Identifying limiting physics in design</a:t>
            </a:r>
          </a:p>
          <a:p>
            <a:pPr eaLnBrk="1" hangingPunct="1">
              <a:spcBef>
                <a:spcPts val="0"/>
              </a:spcBef>
            </a:pPr>
            <a:r>
              <a:rPr lang="en-US" dirty="0" smtClean="0"/>
              <a:t>Adding decoupling capacitors</a:t>
            </a:r>
          </a:p>
          <a:p>
            <a:pPr lvl="1" eaLnBrk="1" hangingPunct="1">
              <a:spcBef>
                <a:spcPts val="0"/>
              </a:spcBef>
            </a:pPr>
            <a:r>
              <a:rPr lang="en-US" dirty="0" smtClean="0"/>
              <a:t>Values of </a:t>
            </a:r>
            <a:r>
              <a:rPr lang="en-US" dirty="0" err="1" smtClean="0"/>
              <a:t>decaps</a:t>
            </a:r>
            <a:r>
              <a:rPr lang="en-US" dirty="0" smtClean="0"/>
              <a:t> to use</a:t>
            </a:r>
          </a:p>
          <a:p>
            <a:pPr lvl="1" eaLnBrk="1" hangingPunct="1">
              <a:spcBef>
                <a:spcPts val="0"/>
              </a:spcBef>
            </a:pPr>
            <a:r>
              <a:rPr lang="en-US" b="1" i="1" dirty="0" smtClean="0">
                <a:solidFill>
                  <a:srgbClr val="0033CC"/>
                </a:solidFill>
              </a:rPr>
              <a:t>Where to place around the IC</a:t>
            </a:r>
          </a:p>
          <a:p>
            <a:pPr lvl="1" eaLnBrk="1" hangingPunct="1">
              <a:spcBef>
                <a:spcPts val="0"/>
              </a:spcBef>
            </a:pPr>
            <a:r>
              <a:rPr lang="en-US" dirty="0" smtClean="0"/>
              <a:t>Connecting the </a:t>
            </a:r>
            <a:r>
              <a:rPr lang="en-US" dirty="0" err="1" smtClean="0"/>
              <a:t>decap</a:t>
            </a:r>
            <a:r>
              <a:rPr lang="en-US" dirty="0" smtClean="0"/>
              <a:t> to the PCB</a:t>
            </a:r>
          </a:p>
          <a:p>
            <a:pPr lvl="1" eaLnBrk="1" hangingPunct="1">
              <a:spcBef>
                <a:spcPts val="0"/>
              </a:spcBef>
            </a:pPr>
            <a:r>
              <a:rPr lang="en-US" dirty="0" smtClean="0"/>
              <a:t>Convergence of L</a:t>
            </a:r>
            <a:r>
              <a:rPr lang="en-US" baseline="-25000" dirty="0" smtClean="0"/>
              <a:t>PCB </a:t>
            </a:r>
            <a:r>
              <a:rPr lang="en-US" baseline="-25000" dirty="0" err="1" smtClean="0"/>
              <a:t>Decap</a:t>
            </a:r>
            <a:r>
              <a:rPr lang="en-US" baseline="-25000" dirty="0" smtClean="0"/>
              <a:t> </a:t>
            </a:r>
            <a:r>
              <a:rPr lang="en-US" dirty="0" smtClean="0"/>
              <a:t>for large number of </a:t>
            </a:r>
            <a:r>
              <a:rPr lang="en-US" dirty="0" err="1" smtClean="0"/>
              <a:t>decaps</a:t>
            </a:r>
            <a:endParaRPr lang="en-US" dirty="0" smtClean="0"/>
          </a:p>
          <a:p>
            <a:pPr lvl="1" eaLnBrk="1" hangingPunct="1">
              <a:spcBef>
                <a:spcPts val="0"/>
              </a:spcBef>
            </a:pPr>
            <a:endParaRPr lang="en-US" dirty="0" smtClean="0"/>
          </a:p>
          <a:p>
            <a:pPr eaLnBrk="1" hangingPunct="1">
              <a:spcBef>
                <a:spcPts val="0"/>
              </a:spcBef>
            </a:pPr>
            <a:endParaRPr lang="en-US" dirty="0" smtClean="0"/>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959018397"/>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defRPr/>
            </a:pPr>
            <a:r>
              <a:rPr lang="en-US" dirty="0" err="1" smtClean="0">
                <a:latin typeface="+mn-lt"/>
              </a:rPr>
              <a:t>L</a:t>
            </a:r>
            <a:r>
              <a:rPr lang="en-US" baseline="-25000" dirty="0" err="1" smtClean="0">
                <a:latin typeface="+mn-lt"/>
              </a:rPr>
              <a:t>PCB_Plane</a:t>
            </a:r>
            <a:r>
              <a:rPr lang="en-US" dirty="0" smtClean="0">
                <a:latin typeface="+mn-lt"/>
              </a:rPr>
              <a:t> Current Physics and Inductance</a:t>
            </a:r>
            <a:endParaRPr lang="en-US" dirty="0">
              <a:latin typeface="+mn-lt"/>
            </a:endParaRPr>
          </a:p>
        </p:txBody>
      </p:sp>
      <p:sp>
        <p:nvSpPr>
          <p:cNvPr id="4" name="Slide Number Placeholder 3"/>
          <p:cNvSpPr>
            <a:spLocks noGrp="1"/>
          </p:cNvSpPr>
          <p:nvPr>
            <p:ph type="sldNum" sz="quarter" idx="4294967295"/>
          </p:nvPr>
        </p:nvSpPr>
        <p:spPr>
          <a:xfrm>
            <a:off x="7010400" y="6400800"/>
            <a:ext cx="2133600" cy="381000"/>
          </a:xfrm>
        </p:spPr>
        <p:txBody>
          <a:bodyPr/>
          <a:lstStyle/>
          <a:p>
            <a:pPr>
              <a:defRPr/>
            </a:pPr>
            <a:fld id="{5B79369E-FD75-42D5-8DD5-8AC834160F20}" type="slidenum">
              <a:rPr lang="zh-CN" altLang="en-US">
                <a:latin typeface="+mn-lt"/>
              </a:rPr>
              <a:pPr>
                <a:defRPr/>
              </a:pPr>
              <a:t>75</a:t>
            </a:fld>
            <a:endParaRPr lang="zh-CN" altLang="en-US">
              <a:latin typeface="+mn-lt"/>
            </a:endParaRPr>
          </a:p>
        </p:txBody>
      </p:sp>
      <p:sp>
        <p:nvSpPr>
          <p:cNvPr id="21" name="Rectangle 125"/>
          <p:cNvSpPr/>
          <p:nvPr/>
        </p:nvSpPr>
        <p:spPr bwMode="auto">
          <a:xfrm>
            <a:off x="432743" y="917036"/>
            <a:ext cx="2241069" cy="20205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22" name="Oval 139"/>
          <p:cNvSpPr/>
          <p:nvPr/>
        </p:nvSpPr>
        <p:spPr bwMode="auto">
          <a:xfrm>
            <a:off x="737170" y="1202035"/>
            <a:ext cx="1486020" cy="1341369"/>
          </a:xfrm>
          <a:prstGeom prst="ellipse">
            <a:avLst/>
          </a:prstGeom>
          <a:no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Box 25"/>
          <p:cNvSpPr txBox="1"/>
          <p:nvPr/>
        </p:nvSpPr>
        <p:spPr bwMode="auto">
          <a:xfrm>
            <a:off x="1760530" y="1554619"/>
            <a:ext cx="541778" cy="271346"/>
          </a:xfrm>
          <a:prstGeom prst="rect">
            <a:avLst/>
          </a:prstGeom>
          <a:noFill/>
        </p:spPr>
        <p:txBody>
          <a:bodyPr>
            <a:spAutoFit/>
          </a:bodyPr>
          <a:lstStyle/>
          <a:p>
            <a:pPr eaLnBrk="1" hangingPunct="1">
              <a:defRPr/>
            </a:pPr>
            <a:r>
              <a:rPr lang="en-US" dirty="0">
                <a:latin typeface="+mn-lt"/>
              </a:rPr>
              <a:t>D</a:t>
            </a:r>
          </a:p>
        </p:txBody>
      </p:sp>
      <p:sp>
        <p:nvSpPr>
          <p:cNvPr id="32" name="TextBox 31"/>
          <p:cNvSpPr txBox="1"/>
          <p:nvPr/>
        </p:nvSpPr>
        <p:spPr bwMode="auto">
          <a:xfrm>
            <a:off x="1908800" y="2607772"/>
            <a:ext cx="823846" cy="369332"/>
          </a:xfrm>
          <a:prstGeom prst="rect">
            <a:avLst/>
          </a:prstGeom>
          <a:noFill/>
        </p:spPr>
        <p:txBody>
          <a:bodyPr wrap="square">
            <a:spAutoFit/>
          </a:bodyPr>
          <a:lstStyle/>
          <a:p>
            <a:pPr eaLnBrk="1" hangingPunct="1">
              <a:defRPr/>
            </a:pPr>
            <a:r>
              <a:rPr lang="en-US" dirty="0">
                <a:latin typeface="+mn-lt"/>
              </a:rPr>
              <a:t>8”x8”</a:t>
            </a:r>
          </a:p>
        </p:txBody>
      </p:sp>
      <p:grpSp>
        <p:nvGrpSpPr>
          <p:cNvPr id="3" name="Group 2"/>
          <p:cNvGrpSpPr/>
          <p:nvPr/>
        </p:nvGrpSpPr>
        <p:grpSpPr>
          <a:xfrm>
            <a:off x="83847" y="2980768"/>
            <a:ext cx="4822062" cy="3793088"/>
            <a:chOff x="3910013" y="491742"/>
            <a:chExt cx="5074118" cy="3991358"/>
          </a:xfrm>
        </p:grpSpPr>
        <p:grpSp>
          <p:nvGrpSpPr>
            <p:cNvPr id="31753" name="Group 5"/>
            <p:cNvGrpSpPr>
              <a:grpSpLocks/>
            </p:cNvGrpSpPr>
            <p:nvPr/>
          </p:nvGrpSpPr>
          <p:grpSpPr bwMode="auto">
            <a:xfrm>
              <a:off x="3910013" y="804863"/>
              <a:ext cx="4864100" cy="3678237"/>
              <a:chOff x="3910177" y="762000"/>
              <a:chExt cx="4863523" cy="3677601"/>
            </a:xfrm>
          </p:grpSpPr>
          <p:sp>
            <p:nvSpPr>
              <p:cNvPr id="31757" name="AutoShape 3"/>
              <p:cNvSpPr>
                <a:spLocks noChangeAspect="1" noChangeArrowheads="1" noTextEdit="1"/>
              </p:cNvSpPr>
              <p:nvPr/>
            </p:nvSpPr>
            <p:spPr bwMode="auto">
              <a:xfrm>
                <a:off x="3910177" y="762000"/>
                <a:ext cx="4863523" cy="36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8" name="Rectangle 5"/>
              <p:cNvSpPr>
                <a:spLocks noChangeArrowheads="1"/>
              </p:cNvSpPr>
              <p:nvPr/>
            </p:nvSpPr>
            <p:spPr bwMode="auto">
              <a:xfrm>
                <a:off x="4543734" y="1066512"/>
                <a:ext cx="3760932" cy="28257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759" name="Rectangle 6"/>
              <p:cNvSpPr>
                <a:spLocks noChangeArrowheads="1"/>
              </p:cNvSpPr>
              <p:nvPr/>
            </p:nvSpPr>
            <p:spPr bwMode="auto">
              <a:xfrm>
                <a:off x="4543734" y="1066512"/>
                <a:ext cx="3760932" cy="2825749"/>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760" name="Line 7"/>
              <p:cNvSpPr>
                <a:spLocks noChangeShapeType="1"/>
              </p:cNvSpPr>
              <p:nvPr/>
            </p:nvSpPr>
            <p:spPr bwMode="auto">
              <a:xfrm flipV="1">
                <a:off x="454373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8"/>
              <p:cNvSpPr>
                <a:spLocks noChangeShapeType="1"/>
              </p:cNvSpPr>
              <p:nvPr/>
            </p:nvSpPr>
            <p:spPr bwMode="auto">
              <a:xfrm flipV="1">
                <a:off x="7044768"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9"/>
              <p:cNvSpPr>
                <a:spLocks noChangeShapeType="1"/>
              </p:cNvSpPr>
              <p:nvPr/>
            </p:nvSpPr>
            <p:spPr bwMode="auto">
              <a:xfrm>
                <a:off x="4543734" y="2092613"/>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0"/>
              <p:cNvSpPr>
                <a:spLocks noChangeShapeType="1"/>
              </p:cNvSpPr>
              <p:nvPr/>
            </p:nvSpPr>
            <p:spPr bwMode="auto">
              <a:xfrm>
                <a:off x="4543734" y="1066512"/>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1"/>
              <p:cNvSpPr>
                <a:spLocks noChangeShapeType="1"/>
              </p:cNvSpPr>
              <p:nvPr/>
            </p:nvSpPr>
            <p:spPr bwMode="auto">
              <a:xfrm>
                <a:off x="4543734" y="3892261"/>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2"/>
              <p:cNvSpPr>
                <a:spLocks noChangeShapeType="1"/>
              </p:cNvSpPr>
              <p:nvPr/>
            </p:nvSpPr>
            <p:spPr bwMode="auto">
              <a:xfrm flipV="1">
                <a:off x="8304666"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13"/>
              <p:cNvSpPr>
                <a:spLocks noChangeShapeType="1"/>
              </p:cNvSpPr>
              <p:nvPr/>
            </p:nvSpPr>
            <p:spPr bwMode="auto">
              <a:xfrm flipV="1">
                <a:off x="4543734"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14"/>
              <p:cNvSpPr>
                <a:spLocks noChangeShapeType="1"/>
              </p:cNvSpPr>
              <p:nvPr/>
            </p:nvSpPr>
            <p:spPr bwMode="auto">
              <a:xfrm>
                <a:off x="4543734" y="3892261"/>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15"/>
              <p:cNvSpPr>
                <a:spLocks noChangeShapeType="1"/>
              </p:cNvSpPr>
              <p:nvPr/>
            </p:nvSpPr>
            <p:spPr bwMode="auto">
              <a:xfrm flipV="1">
                <a:off x="4543734"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16"/>
              <p:cNvSpPr>
                <a:spLocks noChangeShapeType="1"/>
              </p:cNvSpPr>
              <p:nvPr/>
            </p:nvSpPr>
            <p:spPr bwMode="auto">
              <a:xfrm flipV="1">
                <a:off x="454373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17"/>
              <p:cNvSpPr>
                <a:spLocks noChangeShapeType="1"/>
              </p:cNvSpPr>
              <p:nvPr/>
            </p:nvSpPr>
            <p:spPr bwMode="auto">
              <a:xfrm>
                <a:off x="454373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18"/>
              <p:cNvSpPr>
                <a:spLocks noChangeShapeType="1"/>
              </p:cNvSpPr>
              <p:nvPr/>
            </p:nvSpPr>
            <p:spPr bwMode="auto">
              <a:xfrm flipV="1">
                <a:off x="454373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19"/>
              <p:cNvSpPr>
                <a:spLocks noChangeShapeType="1"/>
              </p:cNvSpPr>
              <p:nvPr/>
            </p:nvSpPr>
            <p:spPr bwMode="auto">
              <a:xfrm flipV="1">
                <a:off x="4543734" y="3847522"/>
                <a:ext cx="0" cy="447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20"/>
              <p:cNvSpPr>
                <a:spLocks noChangeShapeType="1"/>
              </p:cNvSpPr>
              <p:nvPr/>
            </p:nvSpPr>
            <p:spPr bwMode="auto">
              <a:xfrm>
                <a:off x="4543734" y="1075171"/>
                <a:ext cx="0" cy="346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Rectangle 21"/>
              <p:cNvSpPr>
                <a:spLocks noChangeArrowheads="1"/>
              </p:cNvSpPr>
              <p:nvPr/>
            </p:nvSpPr>
            <p:spPr bwMode="auto">
              <a:xfrm>
                <a:off x="4422507" y="3970193"/>
                <a:ext cx="27853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10</a:t>
                </a:r>
                <a:endParaRPr lang="en-US" altLang="en-US" sz="1800">
                  <a:latin typeface="Arial" panose="020B0604020202020204" pitchFamily="34" charset="0"/>
                </a:endParaRPr>
              </a:p>
            </p:txBody>
          </p:sp>
          <p:sp>
            <p:nvSpPr>
              <p:cNvPr id="31775" name="Rectangle 22"/>
              <p:cNvSpPr>
                <a:spLocks noChangeArrowheads="1"/>
              </p:cNvSpPr>
              <p:nvPr/>
            </p:nvSpPr>
            <p:spPr bwMode="auto">
              <a:xfrm>
                <a:off x="4613007" y="3918238"/>
                <a:ext cx="121227" cy="19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100">
                    <a:solidFill>
                      <a:srgbClr val="000000"/>
                    </a:solidFill>
                  </a:rPr>
                  <a:t>0</a:t>
                </a:r>
                <a:endParaRPr lang="en-US" altLang="en-US" sz="1800">
                  <a:latin typeface="Arial" panose="020B0604020202020204" pitchFamily="34" charset="0"/>
                </a:endParaRPr>
              </a:p>
            </p:txBody>
          </p:sp>
          <p:sp>
            <p:nvSpPr>
              <p:cNvPr id="31776" name="Line 23"/>
              <p:cNvSpPr>
                <a:spLocks noChangeShapeType="1"/>
              </p:cNvSpPr>
              <p:nvPr/>
            </p:nvSpPr>
            <p:spPr bwMode="auto">
              <a:xfrm flipV="1">
                <a:off x="5291303"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Line 24"/>
              <p:cNvSpPr>
                <a:spLocks noChangeShapeType="1"/>
              </p:cNvSpPr>
              <p:nvPr/>
            </p:nvSpPr>
            <p:spPr bwMode="auto">
              <a:xfrm>
                <a:off x="5291303"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8" name="Line 25"/>
              <p:cNvSpPr>
                <a:spLocks noChangeShapeType="1"/>
              </p:cNvSpPr>
              <p:nvPr/>
            </p:nvSpPr>
            <p:spPr bwMode="auto">
              <a:xfrm flipV="1">
                <a:off x="5291303"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9" name="Line 26"/>
              <p:cNvSpPr>
                <a:spLocks noChangeShapeType="1"/>
              </p:cNvSpPr>
              <p:nvPr/>
            </p:nvSpPr>
            <p:spPr bwMode="auto">
              <a:xfrm flipV="1">
                <a:off x="5734359"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0" name="Line 27"/>
              <p:cNvSpPr>
                <a:spLocks noChangeShapeType="1"/>
              </p:cNvSpPr>
              <p:nvPr/>
            </p:nvSpPr>
            <p:spPr bwMode="auto">
              <a:xfrm>
                <a:off x="5734359"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Line 28"/>
              <p:cNvSpPr>
                <a:spLocks noChangeShapeType="1"/>
              </p:cNvSpPr>
              <p:nvPr/>
            </p:nvSpPr>
            <p:spPr bwMode="auto">
              <a:xfrm flipV="1">
                <a:off x="5734359"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82" name="Line 29"/>
              <p:cNvSpPr>
                <a:spLocks noChangeShapeType="1"/>
              </p:cNvSpPr>
              <p:nvPr/>
            </p:nvSpPr>
            <p:spPr bwMode="auto">
              <a:xfrm flipV="1">
                <a:off x="6046086"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Line 30"/>
              <p:cNvSpPr>
                <a:spLocks noChangeShapeType="1"/>
              </p:cNvSpPr>
              <p:nvPr/>
            </p:nvSpPr>
            <p:spPr bwMode="auto">
              <a:xfrm>
                <a:off x="6046086"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4" name="Line 31"/>
              <p:cNvSpPr>
                <a:spLocks noChangeShapeType="1"/>
              </p:cNvSpPr>
              <p:nvPr/>
            </p:nvSpPr>
            <p:spPr bwMode="auto">
              <a:xfrm flipV="1">
                <a:off x="6046086"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85" name="Line 32"/>
              <p:cNvSpPr>
                <a:spLocks noChangeShapeType="1"/>
              </p:cNvSpPr>
              <p:nvPr/>
            </p:nvSpPr>
            <p:spPr bwMode="auto">
              <a:xfrm flipV="1">
                <a:off x="628998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6" name="Line 33"/>
              <p:cNvSpPr>
                <a:spLocks noChangeShapeType="1"/>
              </p:cNvSpPr>
              <p:nvPr/>
            </p:nvSpPr>
            <p:spPr bwMode="auto">
              <a:xfrm>
                <a:off x="628998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7" name="Line 34"/>
              <p:cNvSpPr>
                <a:spLocks noChangeShapeType="1"/>
              </p:cNvSpPr>
              <p:nvPr/>
            </p:nvSpPr>
            <p:spPr bwMode="auto">
              <a:xfrm flipV="1">
                <a:off x="628998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88" name="Line 35"/>
              <p:cNvSpPr>
                <a:spLocks noChangeShapeType="1"/>
              </p:cNvSpPr>
              <p:nvPr/>
            </p:nvSpPr>
            <p:spPr bwMode="auto">
              <a:xfrm flipV="1">
                <a:off x="648914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9" name="Line 36"/>
              <p:cNvSpPr>
                <a:spLocks noChangeShapeType="1"/>
              </p:cNvSpPr>
              <p:nvPr/>
            </p:nvSpPr>
            <p:spPr bwMode="auto">
              <a:xfrm>
                <a:off x="648914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0" name="Line 37"/>
              <p:cNvSpPr>
                <a:spLocks noChangeShapeType="1"/>
              </p:cNvSpPr>
              <p:nvPr/>
            </p:nvSpPr>
            <p:spPr bwMode="auto">
              <a:xfrm flipV="1">
                <a:off x="648914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91" name="Line 38"/>
              <p:cNvSpPr>
                <a:spLocks noChangeShapeType="1"/>
              </p:cNvSpPr>
              <p:nvPr/>
            </p:nvSpPr>
            <p:spPr bwMode="auto">
              <a:xfrm flipV="1">
                <a:off x="6655109"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2" name="Line 39"/>
              <p:cNvSpPr>
                <a:spLocks noChangeShapeType="1"/>
              </p:cNvSpPr>
              <p:nvPr/>
            </p:nvSpPr>
            <p:spPr bwMode="auto">
              <a:xfrm>
                <a:off x="6655109"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3" name="Line 40"/>
              <p:cNvSpPr>
                <a:spLocks noChangeShapeType="1"/>
              </p:cNvSpPr>
              <p:nvPr/>
            </p:nvSpPr>
            <p:spPr bwMode="auto">
              <a:xfrm flipV="1">
                <a:off x="6655109"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94" name="Line 41"/>
              <p:cNvSpPr>
                <a:spLocks noChangeShapeType="1"/>
              </p:cNvSpPr>
              <p:nvPr/>
            </p:nvSpPr>
            <p:spPr bwMode="auto">
              <a:xfrm flipV="1">
                <a:off x="680231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5" name="Line 42"/>
              <p:cNvSpPr>
                <a:spLocks noChangeShapeType="1"/>
              </p:cNvSpPr>
              <p:nvPr/>
            </p:nvSpPr>
            <p:spPr bwMode="auto">
              <a:xfrm>
                <a:off x="680231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6" name="Line 43"/>
              <p:cNvSpPr>
                <a:spLocks noChangeShapeType="1"/>
              </p:cNvSpPr>
              <p:nvPr/>
            </p:nvSpPr>
            <p:spPr bwMode="auto">
              <a:xfrm flipV="1">
                <a:off x="680231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97" name="Line 44"/>
              <p:cNvSpPr>
                <a:spLocks noChangeShapeType="1"/>
              </p:cNvSpPr>
              <p:nvPr/>
            </p:nvSpPr>
            <p:spPr bwMode="auto">
              <a:xfrm flipV="1">
                <a:off x="6932200"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8" name="Line 45"/>
              <p:cNvSpPr>
                <a:spLocks noChangeShapeType="1"/>
              </p:cNvSpPr>
              <p:nvPr/>
            </p:nvSpPr>
            <p:spPr bwMode="auto">
              <a:xfrm>
                <a:off x="6932200"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9" name="Line 46"/>
              <p:cNvSpPr>
                <a:spLocks noChangeShapeType="1"/>
              </p:cNvSpPr>
              <p:nvPr/>
            </p:nvSpPr>
            <p:spPr bwMode="auto">
              <a:xfrm flipV="1">
                <a:off x="6932200"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00" name="Line 47"/>
              <p:cNvSpPr>
                <a:spLocks noChangeShapeType="1"/>
              </p:cNvSpPr>
              <p:nvPr/>
            </p:nvSpPr>
            <p:spPr bwMode="auto">
              <a:xfrm flipV="1">
                <a:off x="7044768"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Line 48"/>
              <p:cNvSpPr>
                <a:spLocks noChangeShapeType="1"/>
              </p:cNvSpPr>
              <p:nvPr/>
            </p:nvSpPr>
            <p:spPr bwMode="auto">
              <a:xfrm>
                <a:off x="7044768"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2" name="Line 49"/>
              <p:cNvSpPr>
                <a:spLocks noChangeShapeType="1"/>
              </p:cNvSpPr>
              <p:nvPr/>
            </p:nvSpPr>
            <p:spPr bwMode="auto">
              <a:xfrm flipV="1">
                <a:off x="7044768"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03" name="Line 50"/>
              <p:cNvSpPr>
                <a:spLocks noChangeShapeType="1"/>
              </p:cNvSpPr>
              <p:nvPr/>
            </p:nvSpPr>
            <p:spPr bwMode="auto">
              <a:xfrm flipV="1">
                <a:off x="7044768" y="3847522"/>
                <a:ext cx="0" cy="447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4" name="Line 51"/>
              <p:cNvSpPr>
                <a:spLocks noChangeShapeType="1"/>
              </p:cNvSpPr>
              <p:nvPr/>
            </p:nvSpPr>
            <p:spPr bwMode="auto">
              <a:xfrm>
                <a:off x="7044768" y="1075171"/>
                <a:ext cx="0" cy="346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5" name="Rectangle 52"/>
              <p:cNvSpPr>
                <a:spLocks noChangeArrowheads="1"/>
              </p:cNvSpPr>
              <p:nvPr/>
            </p:nvSpPr>
            <p:spPr bwMode="auto">
              <a:xfrm>
                <a:off x="6923541" y="3970193"/>
                <a:ext cx="27853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10</a:t>
                </a:r>
                <a:endParaRPr lang="en-US" altLang="en-US" sz="1800">
                  <a:latin typeface="Arial" panose="020B0604020202020204" pitchFamily="34" charset="0"/>
                </a:endParaRPr>
              </a:p>
            </p:txBody>
          </p:sp>
          <p:sp>
            <p:nvSpPr>
              <p:cNvPr id="31806" name="Rectangle 53"/>
              <p:cNvSpPr>
                <a:spLocks noChangeArrowheads="1"/>
              </p:cNvSpPr>
              <p:nvPr/>
            </p:nvSpPr>
            <p:spPr bwMode="auto">
              <a:xfrm>
                <a:off x="7115484" y="3918238"/>
                <a:ext cx="121227" cy="19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100">
                    <a:solidFill>
                      <a:srgbClr val="000000"/>
                    </a:solidFill>
                  </a:rPr>
                  <a:t>1</a:t>
                </a:r>
                <a:endParaRPr lang="en-US" altLang="en-US" sz="1800">
                  <a:latin typeface="Arial" panose="020B0604020202020204" pitchFamily="34" charset="0"/>
                </a:endParaRPr>
              </a:p>
            </p:txBody>
          </p:sp>
          <p:sp>
            <p:nvSpPr>
              <p:cNvPr id="31807" name="Line 54"/>
              <p:cNvSpPr>
                <a:spLocks noChangeShapeType="1"/>
              </p:cNvSpPr>
              <p:nvPr/>
            </p:nvSpPr>
            <p:spPr bwMode="auto">
              <a:xfrm flipV="1">
                <a:off x="7800995"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8" name="Line 55"/>
              <p:cNvSpPr>
                <a:spLocks noChangeShapeType="1"/>
              </p:cNvSpPr>
              <p:nvPr/>
            </p:nvSpPr>
            <p:spPr bwMode="auto">
              <a:xfrm>
                <a:off x="7800995"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9" name="Line 56"/>
              <p:cNvSpPr>
                <a:spLocks noChangeShapeType="1"/>
              </p:cNvSpPr>
              <p:nvPr/>
            </p:nvSpPr>
            <p:spPr bwMode="auto">
              <a:xfrm flipV="1">
                <a:off x="7800995"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10" name="Line 57"/>
              <p:cNvSpPr>
                <a:spLocks noChangeShapeType="1"/>
              </p:cNvSpPr>
              <p:nvPr/>
            </p:nvSpPr>
            <p:spPr bwMode="auto">
              <a:xfrm flipV="1">
                <a:off x="823539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1" name="Line 58"/>
              <p:cNvSpPr>
                <a:spLocks noChangeShapeType="1"/>
              </p:cNvSpPr>
              <p:nvPr/>
            </p:nvSpPr>
            <p:spPr bwMode="auto">
              <a:xfrm>
                <a:off x="823539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2" name="Line 59"/>
              <p:cNvSpPr>
                <a:spLocks noChangeShapeType="1"/>
              </p:cNvSpPr>
              <p:nvPr/>
            </p:nvSpPr>
            <p:spPr bwMode="auto">
              <a:xfrm flipV="1">
                <a:off x="823539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13" name="Line 60"/>
              <p:cNvSpPr>
                <a:spLocks noChangeShapeType="1"/>
              </p:cNvSpPr>
              <p:nvPr/>
            </p:nvSpPr>
            <p:spPr bwMode="auto">
              <a:xfrm>
                <a:off x="4543734" y="2092613"/>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4" name="Line 61"/>
              <p:cNvSpPr>
                <a:spLocks noChangeShapeType="1"/>
              </p:cNvSpPr>
              <p:nvPr/>
            </p:nvSpPr>
            <p:spPr bwMode="auto">
              <a:xfrm flipH="1">
                <a:off x="8287348" y="2092613"/>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5" name="Line 62"/>
              <p:cNvSpPr>
                <a:spLocks noChangeShapeType="1"/>
              </p:cNvSpPr>
              <p:nvPr/>
            </p:nvSpPr>
            <p:spPr bwMode="auto">
              <a:xfrm>
                <a:off x="4543734" y="2092613"/>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16" name="Line 63"/>
              <p:cNvSpPr>
                <a:spLocks noChangeShapeType="1"/>
              </p:cNvSpPr>
              <p:nvPr/>
            </p:nvSpPr>
            <p:spPr bwMode="auto">
              <a:xfrm>
                <a:off x="4543734" y="2213840"/>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7" name="Line 64"/>
              <p:cNvSpPr>
                <a:spLocks noChangeShapeType="1"/>
              </p:cNvSpPr>
              <p:nvPr/>
            </p:nvSpPr>
            <p:spPr bwMode="auto">
              <a:xfrm flipH="1">
                <a:off x="8287348" y="2213840"/>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8" name="Line 65"/>
              <p:cNvSpPr>
                <a:spLocks noChangeShapeType="1"/>
              </p:cNvSpPr>
              <p:nvPr/>
            </p:nvSpPr>
            <p:spPr bwMode="auto">
              <a:xfrm>
                <a:off x="4543734" y="2213840"/>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19" name="Line 66"/>
              <p:cNvSpPr>
                <a:spLocks noChangeShapeType="1"/>
              </p:cNvSpPr>
              <p:nvPr/>
            </p:nvSpPr>
            <p:spPr bwMode="auto">
              <a:xfrm>
                <a:off x="4543734" y="2343727"/>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Line 67"/>
              <p:cNvSpPr>
                <a:spLocks noChangeShapeType="1"/>
              </p:cNvSpPr>
              <p:nvPr/>
            </p:nvSpPr>
            <p:spPr bwMode="auto">
              <a:xfrm flipH="1">
                <a:off x="8287348" y="2343727"/>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1" name="Line 68"/>
              <p:cNvSpPr>
                <a:spLocks noChangeShapeType="1"/>
              </p:cNvSpPr>
              <p:nvPr/>
            </p:nvSpPr>
            <p:spPr bwMode="auto">
              <a:xfrm>
                <a:off x="4543734" y="2343727"/>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22" name="Line 69"/>
              <p:cNvSpPr>
                <a:spLocks noChangeShapeType="1"/>
              </p:cNvSpPr>
              <p:nvPr/>
            </p:nvSpPr>
            <p:spPr bwMode="auto">
              <a:xfrm>
                <a:off x="4543734" y="2492375"/>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3" name="Line 70"/>
              <p:cNvSpPr>
                <a:spLocks noChangeShapeType="1"/>
              </p:cNvSpPr>
              <p:nvPr/>
            </p:nvSpPr>
            <p:spPr bwMode="auto">
              <a:xfrm flipH="1">
                <a:off x="8287348" y="2492375"/>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4" name="Line 71"/>
              <p:cNvSpPr>
                <a:spLocks noChangeShapeType="1"/>
              </p:cNvSpPr>
              <p:nvPr/>
            </p:nvSpPr>
            <p:spPr bwMode="auto">
              <a:xfrm>
                <a:off x="4543734" y="2492375"/>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25" name="Line 72"/>
              <p:cNvSpPr>
                <a:spLocks noChangeShapeType="1"/>
              </p:cNvSpPr>
              <p:nvPr/>
            </p:nvSpPr>
            <p:spPr bwMode="auto">
              <a:xfrm>
                <a:off x="4543734" y="2665557"/>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6" name="Line 73"/>
              <p:cNvSpPr>
                <a:spLocks noChangeShapeType="1"/>
              </p:cNvSpPr>
              <p:nvPr/>
            </p:nvSpPr>
            <p:spPr bwMode="auto">
              <a:xfrm flipH="1">
                <a:off x="8287348" y="2665557"/>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7" name="Line 74"/>
              <p:cNvSpPr>
                <a:spLocks noChangeShapeType="1"/>
              </p:cNvSpPr>
              <p:nvPr/>
            </p:nvSpPr>
            <p:spPr bwMode="auto">
              <a:xfrm>
                <a:off x="4543734" y="2665557"/>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28" name="Line 75"/>
              <p:cNvSpPr>
                <a:spLocks noChangeShapeType="1"/>
              </p:cNvSpPr>
              <p:nvPr/>
            </p:nvSpPr>
            <p:spPr bwMode="auto">
              <a:xfrm>
                <a:off x="4543734" y="2866158"/>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9" name="Line 76"/>
              <p:cNvSpPr>
                <a:spLocks noChangeShapeType="1"/>
              </p:cNvSpPr>
              <p:nvPr/>
            </p:nvSpPr>
            <p:spPr bwMode="auto">
              <a:xfrm flipH="1">
                <a:off x="8287348" y="2866158"/>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0" name="Line 77"/>
              <p:cNvSpPr>
                <a:spLocks noChangeShapeType="1"/>
              </p:cNvSpPr>
              <p:nvPr/>
            </p:nvSpPr>
            <p:spPr bwMode="auto">
              <a:xfrm>
                <a:off x="4543734" y="2866158"/>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31" name="Line 78"/>
              <p:cNvSpPr>
                <a:spLocks noChangeShapeType="1"/>
              </p:cNvSpPr>
              <p:nvPr/>
            </p:nvSpPr>
            <p:spPr bwMode="auto">
              <a:xfrm>
                <a:off x="4543734" y="3117272"/>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2" name="Line 79"/>
              <p:cNvSpPr>
                <a:spLocks noChangeShapeType="1"/>
              </p:cNvSpPr>
              <p:nvPr/>
            </p:nvSpPr>
            <p:spPr bwMode="auto">
              <a:xfrm flipH="1">
                <a:off x="8287348" y="3117272"/>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3" name="Line 80"/>
              <p:cNvSpPr>
                <a:spLocks noChangeShapeType="1"/>
              </p:cNvSpPr>
              <p:nvPr/>
            </p:nvSpPr>
            <p:spPr bwMode="auto">
              <a:xfrm>
                <a:off x="4543734" y="3117272"/>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34" name="Line 81"/>
              <p:cNvSpPr>
                <a:spLocks noChangeShapeType="1"/>
              </p:cNvSpPr>
              <p:nvPr/>
            </p:nvSpPr>
            <p:spPr bwMode="auto">
              <a:xfrm>
                <a:off x="4543734" y="3430443"/>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5" name="Line 82"/>
              <p:cNvSpPr>
                <a:spLocks noChangeShapeType="1"/>
              </p:cNvSpPr>
              <p:nvPr/>
            </p:nvSpPr>
            <p:spPr bwMode="auto">
              <a:xfrm flipH="1">
                <a:off x="8287348" y="3430443"/>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6" name="Line 83"/>
              <p:cNvSpPr>
                <a:spLocks noChangeShapeType="1"/>
              </p:cNvSpPr>
              <p:nvPr/>
            </p:nvSpPr>
            <p:spPr bwMode="auto">
              <a:xfrm>
                <a:off x="4543734" y="3430443"/>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37" name="Line 84"/>
              <p:cNvSpPr>
                <a:spLocks noChangeShapeType="1"/>
              </p:cNvSpPr>
              <p:nvPr/>
            </p:nvSpPr>
            <p:spPr bwMode="auto">
              <a:xfrm>
                <a:off x="4543734" y="3892261"/>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8" name="Line 85"/>
              <p:cNvSpPr>
                <a:spLocks noChangeShapeType="1"/>
              </p:cNvSpPr>
              <p:nvPr/>
            </p:nvSpPr>
            <p:spPr bwMode="auto">
              <a:xfrm flipH="1">
                <a:off x="8287348" y="3892261"/>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9" name="Line 86"/>
              <p:cNvSpPr>
                <a:spLocks noChangeShapeType="1"/>
              </p:cNvSpPr>
              <p:nvPr/>
            </p:nvSpPr>
            <p:spPr bwMode="auto">
              <a:xfrm>
                <a:off x="4543734" y="3892261"/>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40" name="Line 87"/>
              <p:cNvSpPr>
                <a:spLocks noChangeShapeType="1"/>
              </p:cNvSpPr>
              <p:nvPr/>
            </p:nvSpPr>
            <p:spPr bwMode="auto">
              <a:xfrm>
                <a:off x="4543734" y="2092613"/>
                <a:ext cx="3463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1" name="Line 88"/>
              <p:cNvSpPr>
                <a:spLocks noChangeShapeType="1"/>
              </p:cNvSpPr>
              <p:nvPr/>
            </p:nvSpPr>
            <p:spPr bwMode="auto">
              <a:xfrm flipH="1">
                <a:off x="8270030" y="2092613"/>
                <a:ext cx="4329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2" name="Rectangle 89"/>
              <p:cNvSpPr>
                <a:spLocks noChangeArrowheads="1"/>
              </p:cNvSpPr>
              <p:nvPr/>
            </p:nvSpPr>
            <p:spPr bwMode="auto">
              <a:xfrm>
                <a:off x="4214689" y="1987261"/>
                <a:ext cx="27853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10</a:t>
                </a:r>
                <a:endParaRPr lang="en-US" altLang="en-US" sz="1800">
                  <a:latin typeface="Arial" panose="020B0604020202020204" pitchFamily="34" charset="0"/>
                </a:endParaRPr>
              </a:p>
            </p:txBody>
          </p:sp>
          <p:sp>
            <p:nvSpPr>
              <p:cNvPr id="31843" name="Rectangle 90"/>
              <p:cNvSpPr>
                <a:spLocks noChangeArrowheads="1"/>
              </p:cNvSpPr>
              <p:nvPr/>
            </p:nvSpPr>
            <p:spPr bwMode="auto">
              <a:xfrm>
                <a:off x="4405189" y="1935307"/>
                <a:ext cx="164523" cy="19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100">
                    <a:solidFill>
                      <a:srgbClr val="000000"/>
                    </a:solidFill>
                  </a:rPr>
                  <a:t>-1</a:t>
                </a:r>
                <a:endParaRPr lang="en-US" altLang="en-US" sz="1800">
                  <a:latin typeface="Arial" panose="020B0604020202020204" pitchFamily="34" charset="0"/>
                </a:endParaRPr>
              </a:p>
            </p:txBody>
          </p:sp>
          <p:sp>
            <p:nvSpPr>
              <p:cNvPr id="31844" name="Line 91"/>
              <p:cNvSpPr>
                <a:spLocks noChangeShapeType="1"/>
              </p:cNvSpPr>
              <p:nvPr/>
            </p:nvSpPr>
            <p:spPr bwMode="auto">
              <a:xfrm>
                <a:off x="4543734" y="1319068"/>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5" name="Line 92"/>
              <p:cNvSpPr>
                <a:spLocks noChangeShapeType="1"/>
              </p:cNvSpPr>
              <p:nvPr/>
            </p:nvSpPr>
            <p:spPr bwMode="auto">
              <a:xfrm flipH="1">
                <a:off x="8287348" y="1319068"/>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6" name="Line 93"/>
              <p:cNvSpPr>
                <a:spLocks noChangeShapeType="1"/>
              </p:cNvSpPr>
              <p:nvPr/>
            </p:nvSpPr>
            <p:spPr bwMode="auto">
              <a:xfrm>
                <a:off x="4543734" y="1319068"/>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47" name="Line 94"/>
              <p:cNvSpPr>
                <a:spLocks noChangeShapeType="1"/>
              </p:cNvSpPr>
              <p:nvPr/>
            </p:nvSpPr>
            <p:spPr bwMode="auto">
              <a:xfrm>
                <a:off x="4543734" y="1066512"/>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 name="Line 95"/>
              <p:cNvSpPr>
                <a:spLocks noChangeShapeType="1"/>
              </p:cNvSpPr>
              <p:nvPr/>
            </p:nvSpPr>
            <p:spPr bwMode="auto">
              <a:xfrm>
                <a:off x="4543734" y="3892261"/>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9" name="Line 96"/>
              <p:cNvSpPr>
                <a:spLocks noChangeShapeType="1"/>
              </p:cNvSpPr>
              <p:nvPr/>
            </p:nvSpPr>
            <p:spPr bwMode="auto">
              <a:xfrm flipV="1">
                <a:off x="8304666"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0" name="Line 97"/>
              <p:cNvSpPr>
                <a:spLocks noChangeShapeType="1"/>
              </p:cNvSpPr>
              <p:nvPr/>
            </p:nvSpPr>
            <p:spPr bwMode="auto">
              <a:xfrm flipV="1">
                <a:off x="4543734"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1" name="Freeform 98"/>
              <p:cNvSpPr>
                <a:spLocks/>
              </p:cNvSpPr>
              <p:nvPr/>
            </p:nvSpPr>
            <p:spPr bwMode="auto">
              <a:xfrm>
                <a:off x="4543734" y="1336386"/>
                <a:ext cx="3760932" cy="790863"/>
              </a:xfrm>
              <a:custGeom>
                <a:avLst/>
                <a:gdLst>
                  <a:gd name="T0" fmla="*/ 0 w 2606"/>
                  <a:gd name="T1" fmla="*/ 0 h 548"/>
                  <a:gd name="T2" fmla="*/ 2147483646 w 2606"/>
                  <a:gd name="T3" fmla="*/ 2147483646 h 548"/>
                  <a:gd name="T4" fmla="*/ 2147483646 w 2606"/>
                  <a:gd name="T5" fmla="*/ 2147483646 h 548"/>
                  <a:gd name="T6" fmla="*/ 2147483646 w 2606"/>
                  <a:gd name="T7" fmla="*/ 2147483646 h 548"/>
                  <a:gd name="T8" fmla="*/ 2147483646 w 2606"/>
                  <a:gd name="T9" fmla="*/ 2147483646 h 548"/>
                  <a:gd name="T10" fmla="*/ 2147483646 w 2606"/>
                  <a:gd name="T11" fmla="*/ 2147483646 h 5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548">
                    <a:moveTo>
                      <a:pt x="0" y="0"/>
                    </a:moveTo>
                    <a:lnTo>
                      <a:pt x="518" y="253"/>
                    </a:lnTo>
                    <a:lnTo>
                      <a:pt x="1041" y="421"/>
                    </a:lnTo>
                    <a:lnTo>
                      <a:pt x="1565" y="494"/>
                    </a:lnTo>
                    <a:lnTo>
                      <a:pt x="2088" y="518"/>
                    </a:lnTo>
                    <a:lnTo>
                      <a:pt x="2606" y="548"/>
                    </a:lnTo>
                  </a:path>
                </a:pathLst>
              </a:custGeom>
              <a:noFill/>
              <a:ln w="285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52" name="Oval 99"/>
              <p:cNvSpPr>
                <a:spLocks noChangeArrowheads="1"/>
              </p:cNvSpPr>
              <p:nvPr/>
            </p:nvSpPr>
            <p:spPr bwMode="auto">
              <a:xfrm>
                <a:off x="4509098" y="1300307"/>
                <a:ext cx="69273" cy="7071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3" name="Oval 100"/>
              <p:cNvSpPr>
                <a:spLocks noChangeArrowheads="1"/>
              </p:cNvSpPr>
              <p:nvPr/>
            </p:nvSpPr>
            <p:spPr bwMode="auto">
              <a:xfrm>
                <a:off x="5256666" y="1665432"/>
                <a:ext cx="69273" cy="7071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4" name="Oval 101"/>
              <p:cNvSpPr>
                <a:spLocks noChangeArrowheads="1"/>
              </p:cNvSpPr>
              <p:nvPr/>
            </p:nvSpPr>
            <p:spPr bwMode="auto">
              <a:xfrm>
                <a:off x="6011450" y="1909330"/>
                <a:ext cx="69273" cy="6927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5" name="Oval 102"/>
              <p:cNvSpPr>
                <a:spLocks noChangeArrowheads="1"/>
              </p:cNvSpPr>
              <p:nvPr/>
            </p:nvSpPr>
            <p:spPr bwMode="auto">
              <a:xfrm>
                <a:off x="6767677" y="2013239"/>
                <a:ext cx="69273" cy="7071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6" name="Oval 103"/>
              <p:cNvSpPr>
                <a:spLocks noChangeArrowheads="1"/>
              </p:cNvSpPr>
              <p:nvPr/>
            </p:nvSpPr>
            <p:spPr bwMode="auto">
              <a:xfrm>
                <a:off x="7522462" y="2049318"/>
                <a:ext cx="70716" cy="6927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7" name="Oval 104"/>
              <p:cNvSpPr>
                <a:spLocks noChangeArrowheads="1"/>
              </p:cNvSpPr>
              <p:nvPr/>
            </p:nvSpPr>
            <p:spPr bwMode="auto">
              <a:xfrm>
                <a:off x="8270030" y="2092613"/>
                <a:ext cx="69273" cy="6927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8" name="Freeform 105"/>
              <p:cNvSpPr>
                <a:spLocks/>
              </p:cNvSpPr>
              <p:nvPr/>
            </p:nvSpPr>
            <p:spPr bwMode="auto">
              <a:xfrm>
                <a:off x="4543734" y="1604818"/>
                <a:ext cx="3760932" cy="1261340"/>
              </a:xfrm>
              <a:custGeom>
                <a:avLst/>
                <a:gdLst>
                  <a:gd name="T0" fmla="*/ 0 w 2606"/>
                  <a:gd name="T1" fmla="*/ 0 h 874"/>
                  <a:gd name="T2" fmla="*/ 2147483646 w 2606"/>
                  <a:gd name="T3" fmla="*/ 2147483646 h 874"/>
                  <a:gd name="T4" fmla="*/ 2147483646 w 2606"/>
                  <a:gd name="T5" fmla="*/ 2147483646 h 874"/>
                  <a:gd name="T6" fmla="*/ 2147483646 w 2606"/>
                  <a:gd name="T7" fmla="*/ 2147483646 h 874"/>
                  <a:gd name="T8" fmla="*/ 2147483646 w 2606"/>
                  <a:gd name="T9" fmla="*/ 2147483646 h 874"/>
                  <a:gd name="T10" fmla="*/ 2147483646 w 2606"/>
                  <a:gd name="T11" fmla="*/ 2147483646 h 8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874">
                    <a:moveTo>
                      <a:pt x="0" y="0"/>
                    </a:moveTo>
                    <a:lnTo>
                      <a:pt x="518" y="362"/>
                    </a:lnTo>
                    <a:lnTo>
                      <a:pt x="1041" y="621"/>
                    </a:lnTo>
                    <a:lnTo>
                      <a:pt x="1565" y="759"/>
                    </a:lnTo>
                    <a:lnTo>
                      <a:pt x="2088" y="832"/>
                    </a:lnTo>
                    <a:lnTo>
                      <a:pt x="2606" y="874"/>
                    </a:lnTo>
                  </a:path>
                </a:pathLst>
              </a:custGeom>
              <a:noFill/>
              <a:ln w="28575"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59" name="Oval 106"/>
              <p:cNvSpPr>
                <a:spLocks noChangeArrowheads="1"/>
              </p:cNvSpPr>
              <p:nvPr/>
            </p:nvSpPr>
            <p:spPr bwMode="auto">
              <a:xfrm>
                <a:off x="4509098" y="1570182"/>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0" name="Oval 107"/>
              <p:cNvSpPr>
                <a:spLocks noChangeArrowheads="1"/>
              </p:cNvSpPr>
              <p:nvPr/>
            </p:nvSpPr>
            <p:spPr bwMode="auto">
              <a:xfrm>
                <a:off x="5256666" y="2092613"/>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1" name="Oval 108"/>
              <p:cNvSpPr>
                <a:spLocks noChangeArrowheads="1"/>
              </p:cNvSpPr>
              <p:nvPr/>
            </p:nvSpPr>
            <p:spPr bwMode="auto">
              <a:xfrm>
                <a:off x="6011450" y="2466398"/>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2" name="Oval 109"/>
              <p:cNvSpPr>
                <a:spLocks noChangeArrowheads="1"/>
              </p:cNvSpPr>
              <p:nvPr/>
            </p:nvSpPr>
            <p:spPr bwMode="auto">
              <a:xfrm>
                <a:off x="6767677" y="2665557"/>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3" name="Oval 110"/>
              <p:cNvSpPr>
                <a:spLocks noChangeArrowheads="1"/>
              </p:cNvSpPr>
              <p:nvPr/>
            </p:nvSpPr>
            <p:spPr bwMode="auto">
              <a:xfrm>
                <a:off x="7522462" y="2769466"/>
                <a:ext cx="70716" cy="70716"/>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4" name="Oval 111"/>
              <p:cNvSpPr>
                <a:spLocks noChangeArrowheads="1"/>
              </p:cNvSpPr>
              <p:nvPr/>
            </p:nvSpPr>
            <p:spPr bwMode="auto">
              <a:xfrm>
                <a:off x="8270030" y="2831522"/>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5" name="Freeform 112"/>
              <p:cNvSpPr>
                <a:spLocks/>
              </p:cNvSpPr>
              <p:nvPr/>
            </p:nvSpPr>
            <p:spPr bwMode="auto">
              <a:xfrm>
                <a:off x="4543734" y="1710171"/>
                <a:ext cx="3760932" cy="1443181"/>
              </a:xfrm>
              <a:custGeom>
                <a:avLst/>
                <a:gdLst>
                  <a:gd name="T0" fmla="*/ 0 w 2606"/>
                  <a:gd name="T1" fmla="*/ 0 h 1000"/>
                  <a:gd name="T2" fmla="*/ 2147483646 w 2606"/>
                  <a:gd name="T3" fmla="*/ 2147483646 h 1000"/>
                  <a:gd name="T4" fmla="*/ 2147483646 w 2606"/>
                  <a:gd name="T5" fmla="*/ 2147483646 h 1000"/>
                  <a:gd name="T6" fmla="*/ 2147483646 w 2606"/>
                  <a:gd name="T7" fmla="*/ 2147483646 h 1000"/>
                  <a:gd name="T8" fmla="*/ 2147483646 w 2606"/>
                  <a:gd name="T9" fmla="*/ 2147483646 h 1000"/>
                  <a:gd name="T10" fmla="*/ 2147483646 w 2606"/>
                  <a:gd name="T11" fmla="*/ 2147483646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1000">
                    <a:moveTo>
                      <a:pt x="0" y="0"/>
                    </a:moveTo>
                    <a:lnTo>
                      <a:pt x="518" y="409"/>
                    </a:lnTo>
                    <a:lnTo>
                      <a:pt x="1041" y="686"/>
                    </a:lnTo>
                    <a:lnTo>
                      <a:pt x="1565" y="891"/>
                    </a:lnTo>
                    <a:lnTo>
                      <a:pt x="2088" y="945"/>
                    </a:lnTo>
                    <a:lnTo>
                      <a:pt x="2606" y="1000"/>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66" name="Oval 113"/>
              <p:cNvSpPr>
                <a:spLocks noChangeArrowheads="1"/>
              </p:cNvSpPr>
              <p:nvPr/>
            </p:nvSpPr>
            <p:spPr bwMode="auto">
              <a:xfrm>
                <a:off x="4509098" y="1674091"/>
                <a:ext cx="69273" cy="707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7" name="Oval 114"/>
              <p:cNvSpPr>
                <a:spLocks noChangeArrowheads="1"/>
              </p:cNvSpPr>
              <p:nvPr/>
            </p:nvSpPr>
            <p:spPr bwMode="auto">
              <a:xfrm>
                <a:off x="5256666" y="2265795"/>
                <a:ext cx="69273"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8" name="Oval 115"/>
              <p:cNvSpPr>
                <a:spLocks noChangeArrowheads="1"/>
              </p:cNvSpPr>
              <p:nvPr/>
            </p:nvSpPr>
            <p:spPr bwMode="auto">
              <a:xfrm>
                <a:off x="6011450" y="2665557"/>
                <a:ext cx="69273"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9" name="Oval 116"/>
              <p:cNvSpPr>
                <a:spLocks noChangeArrowheads="1"/>
              </p:cNvSpPr>
              <p:nvPr/>
            </p:nvSpPr>
            <p:spPr bwMode="auto">
              <a:xfrm>
                <a:off x="6767677" y="2961408"/>
                <a:ext cx="69273"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0" name="Oval 117"/>
              <p:cNvSpPr>
                <a:spLocks noChangeArrowheads="1"/>
              </p:cNvSpPr>
              <p:nvPr/>
            </p:nvSpPr>
            <p:spPr bwMode="auto">
              <a:xfrm>
                <a:off x="7522462" y="3039340"/>
                <a:ext cx="70716"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1" name="Oval 118"/>
              <p:cNvSpPr>
                <a:spLocks noChangeArrowheads="1"/>
              </p:cNvSpPr>
              <p:nvPr/>
            </p:nvSpPr>
            <p:spPr bwMode="auto">
              <a:xfrm>
                <a:off x="8270030" y="3117272"/>
                <a:ext cx="69273" cy="707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2" name="Freeform 119"/>
              <p:cNvSpPr>
                <a:spLocks/>
              </p:cNvSpPr>
              <p:nvPr/>
            </p:nvSpPr>
            <p:spPr bwMode="auto">
              <a:xfrm>
                <a:off x="4543734" y="1753466"/>
                <a:ext cx="3760932" cy="1650999"/>
              </a:xfrm>
              <a:custGeom>
                <a:avLst/>
                <a:gdLst>
                  <a:gd name="T0" fmla="*/ 0 w 2606"/>
                  <a:gd name="T1" fmla="*/ 0 h 1144"/>
                  <a:gd name="T2" fmla="*/ 2147483646 w 2606"/>
                  <a:gd name="T3" fmla="*/ 2147483646 h 1144"/>
                  <a:gd name="T4" fmla="*/ 2147483646 w 2606"/>
                  <a:gd name="T5" fmla="*/ 2147483646 h 1144"/>
                  <a:gd name="T6" fmla="*/ 2147483646 w 2606"/>
                  <a:gd name="T7" fmla="*/ 2147483646 h 1144"/>
                  <a:gd name="T8" fmla="*/ 2147483646 w 2606"/>
                  <a:gd name="T9" fmla="*/ 2147483646 h 1144"/>
                  <a:gd name="T10" fmla="*/ 2147483646 w 2606"/>
                  <a:gd name="T11" fmla="*/ 2147483646 h 1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1144">
                    <a:moveTo>
                      <a:pt x="0" y="0"/>
                    </a:moveTo>
                    <a:lnTo>
                      <a:pt x="518" y="439"/>
                    </a:lnTo>
                    <a:lnTo>
                      <a:pt x="1041" y="753"/>
                    </a:lnTo>
                    <a:lnTo>
                      <a:pt x="1565" y="976"/>
                    </a:lnTo>
                    <a:lnTo>
                      <a:pt x="2088" y="1084"/>
                    </a:lnTo>
                    <a:lnTo>
                      <a:pt x="2606" y="1144"/>
                    </a:lnTo>
                  </a:path>
                </a:pathLst>
              </a:custGeom>
              <a:noFill/>
              <a:ln w="285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73" name="Oval 120"/>
              <p:cNvSpPr>
                <a:spLocks noChangeArrowheads="1"/>
              </p:cNvSpPr>
              <p:nvPr/>
            </p:nvSpPr>
            <p:spPr bwMode="auto">
              <a:xfrm>
                <a:off x="4509098" y="1718830"/>
                <a:ext cx="69273"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4" name="Oval 121"/>
              <p:cNvSpPr>
                <a:spLocks noChangeArrowheads="1"/>
              </p:cNvSpPr>
              <p:nvPr/>
            </p:nvSpPr>
            <p:spPr bwMode="auto">
              <a:xfrm>
                <a:off x="5256666" y="2352386"/>
                <a:ext cx="69273" cy="70716"/>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5" name="Oval 122"/>
              <p:cNvSpPr>
                <a:spLocks noChangeArrowheads="1"/>
              </p:cNvSpPr>
              <p:nvPr/>
            </p:nvSpPr>
            <p:spPr bwMode="auto">
              <a:xfrm>
                <a:off x="6011450" y="2805545"/>
                <a:ext cx="69273"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6" name="Oval 123"/>
              <p:cNvSpPr>
                <a:spLocks noChangeArrowheads="1"/>
              </p:cNvSpPr>
              <p:nvPr/>
            </p:nvSpPr>
            <p:spPr bwMode="auto">
              <a:xfrm>
                <a:off x="6767677" y="3125931"/>
                <a:ext cx="69273" cy="70716"/>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7" name="Oval 124"/>
              <p:cNvSpPr>
                <a:spLocks noChangeArrowheads="1"/>
              </p:cNvSpPr>
              <p:nvPr/>
            </p:nvSpPr>
            <p:spPr bwMode="auto">
              <a:xfrm>
                <a:off x="7522462" y="3283238"/>
                <a:ext cx="70716"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8" name="Oval 125"/>
              <p:cNvSpPr>
                <a:spLocks noChangeArrowheads="1"/>
              </p:cNvSpPr>
              <p:nvPr/>
            </p:nvSpPr>
            <p:spPr bwMode="auto">
              <a:xfrm>
                <a:off x="8270030" y="3369829"/>
                <a:ext cx="69273"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9" name="Freeform 126"/>
              <p:cNvSpPr>
                <a:spLocks/>
              </p:cNvSpPr>
              <p:nvPr/>
            </p:nvSpPr>
            <p:spPr bwMode="auto">
              <a:xfrm>
                <a:off x="4543734" y="1796761"/>
                <a:ext cx="3760932" cy="1730375"/>
              </a:xfrm>
              <a:custGeom>
                <a:avLst/>
                <a:gdLst>
                  <a:gd name="T0" fmla="*/ 0 w 2606"/>
                  <a:gd name="T1" fmla="*/ 0 h 1199"/>
                  <a:gd name="T2" fmla="*/ 2147483646 w 2606"/>
                  <a:gd name="T3" fmla="*/ 2147483646 h 1199"/>
                  <a:gd name="T4" fmla="*/ 2147483646 w 2606"/>
                  <a:gd name="T5" fmla="*/ 2147483646 h 1199"/>
                  <a:gd name="T6" fmla="*/ 2147483646 w 2606"/>
                  <a:gd name="T7" fmla="*/ 2147483646 h 1199"/>
                  <a:gd name="T8" fmla="*/ 2147483646 w 2606"/>
                  <a:gd name="T9" fmla="*/ 2147483646 h 1199"/>
                  <a:gd name="T10" fmla="*/ 2147483646 w 2606"/>
                  <a:gd name="T11" fmla="*/ 2147483646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1199">
                    <a:moveTo>
                      <a:pt x="0" y="0"/>
                    </a:moveTo>
                    <a:lnTo>
                      <a:pt x="518" y="458"/>
                    </a:lnTo>
                    <a:lnTo>
                      <a:pt x="1041" y="789"/>
                    </a:lnTo>
                    <a:lnTo>
                      <a:pt x="1565" y="1054"/>
                    </a:lnTo>
                    <a:lnTo>
                      <a:pt x="2088" y="1126"/>
                    </a:lnTo>
                    <a:lnTo>
                      <a:pt x="2606" y="1199"/>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80" name="Oval 127"/>
              <p:cNvSpPr>
                <a:spLocks noChangeArrowheads="1"/>
              </p:cNvSpPr>
              <p:nvPr/>
            </p:nvSpPr>
            <p:spPr bwMode="auto">
              <a:xfrm>
                <a:off x="4509098" y="1762125"/>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1" name="Oval 128"/>
              <p:cNvSpPr>
                <a:spLocks noChangeArrowheads="1"/>
              </p:cNvSpPr>
              <p:nvPr/>
            </p:nvSpPr>
            <p:spPr bwMode="auto">
              <a:xfrm>
                <a:off x="5256666" y="2423102"/>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2" name="Oval 129"/>
              <p:cNvSpPr>
                <a:spLocks noChangeArrowheads="1"/>
              </p:cNvSpPr>
              <p:nvPr/>
            </p:nvSpPr>
            <p:spPr bwMode="auto">
              <a:xfrm>
                <a:off x="6011450" y="2900795"/>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3" name="Oval 130"/>
              <p:cNvSpPr>
                <a:spLocks noChangeArrowheads="1"/>
              </p:cNvSpPr>
              <p:nvPr/>
            </p:nvSpPr>
            <p:spPr bwMode="auto">
              <a:xfrm>
                <a:off x="6767677" y="3283238"/>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4" name="Oval 131"/>
              <p:cNvSpPr>
                <a:spLocks noChangeArrowheads="1"/>
              </p:cNvSpPr>
              <p:nvPr/>
            </p:nvSpPr>
            <p:spPr bwMode="auto">
              <a:xfrm>
                <a:off x="7522462" y="3387147"/>
                <a:ext cx="70716"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5" name="Oval 132"/>
              <p:cNvSpPr>
                <a:spLocks noChangeArrowheads="1"/>
              </p:cNvSpPr>
              <p:nvPr/>
            </p:nvSpPr>
            <p:spPr bwMode="auto">
              <a:xfrm>
                <a:off x="8270030" y="3491056"/>
                <a:ext cx="69273" cy="7071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6" name="Rectangle 133"/>
              <p:cNvSpPr>
                <a:spLocks noChangeArrowheads="1"/>
              </p:cNvSpPr>
              <p:nvPr/>
            </p:nvSpPr>
            <p:spPr bwMode="auto">
              <a:xfrm>
                <a:off x="5421189" y="4178011"/>
                <a:ext cx="1642884"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Number of Decaps</a:t>
                </a:r>
                <a:endParaRPr lang="en-US" altLang="en-US" sz="1800">
                  <a:latin typeface="Arial" panose="020B0604020202020204" pitchFamily="34" charset="0"/>
                </a:endParaRPr>
              </a:p>
            </p:txBody>
          </p:sp>
          <p:sp>
            <p:nvSpPr>
              <p:cNvPr id="1393" name="Rectangle 134"/>
              <p:cNvSpPr>
                <a:spLocks noChangeArrowheads="1"/>
              </p:cNvSpPr>
              <p:nvPr/>
            </p:nvSpPr>
            <p:spPr bwMode="auto">
              <a:xfrm rot="16200000">
                <a:off x="3530046" y="2327792"/>
                <a:ext cx="1092011" cy="1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400" dirty="0" err="1" smtClean="0">
                    <a:solidFill>
                      <a:srgbClr val="000000"/>
                    </a:solidFill>
                    <a:latin typeface="+mj-lt"/>
                  </a:rPr>
                  <a:t>L</a:t>
                </a:r>
                <a:r>
                  <a:rPr lang="en-US" altLang="en-US" baseline="-25000" dirty="0" err="1" smtClean="0">
                    <a:solidFill>
                      <a:srgbClr val="000000"/>
                    </a:solidFill>
                    <a:latin typeface="+mj-lt"/>
                  </a:rPr>
                  <a:t>PCB_Plane</a:t>
                </a:r>
                <a:r>
                  <a:rPr lang="en-US" altLang="en-US" sz="1400" dirty="0" smtClean="0">
                    <a:solidFill>
                      <a:srgbClr val="000000"/>
                    </a:solidFill>
                    <a:latin typeface="+mj-lt"/>
                  </a:rPr>
                  <a:t> [</a:t>
                </a:r>
                <a:r>
                  <a:rPr lang="en-US" altLang="en-US" sz="1400" dirty="0" err="1" smtClean="0">
                    <a:solidFill>
                      <a:srgbClr val="000000"/>
                    </a:solidFill>
                    <a:latin typeface="+mj-lt"/>
                  </a:rPr>
                  <a:t>nH</a:t>
                </a:r>
                <a:r>
                  <a:rPr lang="en-US" altLang="en-US" sz="1400" dirty="0" smtClean="0">
                    <a:solidFill>
                      <a:srgbClr val="000000"/>
                    </a:solidFill>
                    <a:latin typeface="+mj-lt"/>
                  </a:rPr>
                  <a:t>]</a:t>
                </a:r>
                <a:endParaRPr lang="en-US" altLang="en-US" dirty="0" smtClean="0">
                  <a:latin typeface="+mj-lt"/>
                </a:endParaRPr>
              </a:p>
            </p:txBody>
          </p:sp>
          <p:sp>
            <p:nvSpPr>
              <p:cNvPr id="31888" name="Rectangle 136"/>
              <p:cNvSpPr>
                <a:spLocks noChangeArrowheads="1"/>
              </p:cNvSpPr>
              <p:nvPr/>
            </p:nvSpPr>
            <p:spPr bwMode="auto">
              <a:xfrm>
                <a:off x="4526416" y="3830203"/>
                <a:ext cx="86591"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0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31889" name="Rectangle 137"/>
              <p:cNvSpPr>
                <a:spLocks noChangeArrowheads="1"/>
              </p:cNvSpPr>
              <p:nvPr/>
            </p:nvSpPr>
            <p:spPr bwMode="auto">
              <a:xfrm>
                <a:off x="8304666" y="1005898"/>
                <a:ext cx="86591"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0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31890" name="Rectangle 138"/>
              <p:cNvSpPr>
                <a:spLocks noChangeArrowheads="1"/>
              </p:cNvSpPr>
              <p:nvPr/>
            </p:nvSpPr>
            <p:spPr bwMode="auto">
              <a:xfrm>
                <a:off x="4353234" y="2700193"/>
                <a:ext cx="1223818" cy="12440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91" name="Rectangle 139"/>
              <p:cNvSpPr>
                <a:spLocks noChangeArrowheads="1"/>
              </p:cNvSpPr>
              <p:nvPr/>
            </p:nvSpPr>
            <p:spPr bwMode="auto">
              <a:xfrm>
                <a:off x="4353234" y="2700193"/>
                <a:ext cx="1223818" cy="1244022"/>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92" name="Line 140"/>
              <p:cNvSpPr>
                <a:spLocks noChangeShapeType="1"/>
              </p:cNvSpPr>
              <p:nvPr/>
            </p:nvSpPr>
            <p:spPr bwMode="auto">
              <a:xfrm>
                <a:off x="4353234" y="2700193"/>
                <a:ext cx="12238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3" name="Line 141"/>
              <p:cNvSpPr>
                <a:spLocks noChangeShapeType="1"/>
              </p:cNvSpPr>
              <p:nvPr/>
            </p:nvSpPr>
            <p:spPr bwMode="auto">
              <a:xfrm>
                <a:off x="4353234" y="3944215"/>
                <a:ext cx="12238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4" name="Line 142"/>
              <p:cNvSpPr>
                <a:spLocks noChangeShapeType="1"/>
              </p:cNvSpPr>
              <p:nvPr/>
            </p:nvSpPr>
            <p:spPr bwMode="auto">
              <a:xfrm flipV="1">
                <a:off x="5638800" y="2700193"/>
                <a:ext cx="0" cy="12440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5" name="Line 143"/>
              <p:cNvSpPr>
                <a:spLocks noChangeShapeType="1"/>
              </p:cNvSpPr>
              <p:nvPr/>
            </p:nvSpPr>
            <p:spPr bwMode="auto">
              <a:xfrm flipV="1">
                <a:off x="4353234" y="2700193"/>
                <a:ext cx="0" cy="12440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6" name="Line 144"/>
              <p:cNvSpPr>
                <a:spLocks noChangeShapeType="1"/>
              </p:cNvSpPr>
              <p:nvPr/>
            </p:nvSpPr>
            <p:spPr bwMode="auto">
              <a:xfrm>
                <a:off x="4353234" y="3944215"/>
                <a:ext cx="12238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7" name="Line 145"/>
              <p:cNvSpPr>
                <a:spLocks noChangeShapeType="1"/>
              </p:cNvSpPr>
              <p:nvPr/>
            </p:nvSpPr>
            <p:spPr bwMode="auto">
              <a:xfrm flipV="1">
                <a:off x="4353234" y="2700193"/>
                <a:ext cx="0" cy="12440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8" name="Line 146"/>
              <p:cNvSpPr>
                <a:spLocks noChangeShapeType="1"/>
              </p:cNvSpPr>
              <p:nvPr/>
            </p:nvSpPr>
            <p:spPr bwMode="auto">
              <a:xfrm>
                <a:off x="4353234" y="2700193"/>
                <a:ext cx="128016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9" name="Line 147"/>
              <p:cNvSpPr>
                <a:spLocks noChangeShapeType="1"/>
              </p:cNvSpPr>
              <p:nvPr/>
            </p:nvSpPr>
            <p:spPr bwMode="auto">
              <a:xfrm>
                <a:off x="4353234" y="3944215"/>
                <a:ext cx="128016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0" name="Line 149"/>
              <p:cNvSpPr>
                <a:spLocks noChangeShapeType="1"/>
              </p:cNvSpPr>
              <p:nvPr/>
            </p:nvSpPr>
            <p:spPr bwMode="auto">
              <a:xfrm flipV="1">
                <a:off x="4353234" y="2700193"/>
                <a:ext cx="0" cy="12440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1" name="Rectangle 150"/>
              <p:cNvSpPr>
                <a:spLocks noChangeArrowheads="1"/>
              </p:cNvSpPr>
              <p:nvPr/>
            </p:nvSpPr>
            <p:spPr bwMode="auto">
              <a:xfrm>
                <a:off x="4804950" y="2734829"/>
                <a:ext cx="74756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 IC Pin</a:t>
                </a:r>
                <a:endParaRPr lang="en-US" altLang="en-US" sz="1800">
                  <a:latin typeface="Arial" panose="020B0604020202020204" pitchFamily="34" charset="0"/>
                </a:endParaRPr>
              </a:p>
            </p:txBody>
          </p:sp>
          <p:sp>
            <p:nvSpPr>
              <p:cNvPr id="31902" name="Line 151"/>
              <p:cNvSpPr>
                <a:spLocks noChangeShapeType="1"/>
              </p:cNvSpPr>
              <p:nvPr/>
            </p:nvSpPr>
            <p:spPr bwMode="auto">
              <a:xfrm>
                <a:off x="4422507" y="2840181"/>
                <a:ext cx="34780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3" name="Oval 152"/>
              <p:cNvSpPr>
                <a:spLocks noChangeArrowheads="1"/>
              </p:cNvSpPr>
              <p:nvPr/>
            </p:nvSpPr>
            <p:spPr bwMode="auto">
              <a:xfrm>
                <a:off x="4561052" y="2805545"/>
                <a:ext cx="69273" cy="6927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904" name="Rectangle 153"/>
              <p:cNvSpPr>
                <a:spLocks noChangeArrowheads="1"/>
              </p:cNvSpPr>
              <p:nvPr/>
            </p:nvSpPr>
            <p:spPr bwMode="auto">
              <a:xfrm>
                <a:off x="4804950" y="2978727"/>
                <a:ext cx="74756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4 IC Pin</a:t>
                </a:r>
                <a:endParaRPr lang="en-US" altLang="en-US" sz="1800">
                  <a:latin typeface="Arial" panose="020B0604020202020204" pitchFamily="34" charset="0"/>
                </a:endParaRPr>
              </a:p>
            </p:txBody>
          </p:sp>
          <p:sp>
            <p:nvSpPr>
              <p:cNvPr id="31905" name="Line 154"/>
              <p:cNvSpPr>
                <a:spLocks noChangeShapeType="1"/>
              </p:cNvSpPr>
              <p:nvPr/>
            </p:nvSpPr>
            <p:spPr bwMode="auto">
              <a:xfrm>
                <a:off x="4422507" y="3073976"/>
                <a:ext cx="347807"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6" name="Oval 155"/>
              <p:cNvSpPr>
                <a:spLocks noChangeArrowheads="1"/>
              </p:cNvSpPr>
              <p:nvPr/>
            </p:nvSpPr>
            <p:spPr bwMode="auto">
              <a:xfrm>
                <a:off x="4561052" y="3039340"/>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907" name="Rectangle 156"/>
              <p:cNvSpPr>
                <a:spLocks noChangeArrowheads="1"/>
              </p:cNvSpPr>
              <p:nvPr/>
            </p:nvSpPr>
            <p:spPr bwMode="auto">
              <a:xfrm>
                <a:off x="4804950" y="3222625"/>
                <a:ext cx="74756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8 IC Pin</a:t>
                </a:r>
                <a:endParaRPr lang="en-US" altLang="en-US" sz="1800">
                  <a:latin typeface="Arial" panose="020B0604020202020204" pitchFamily="34" charset="0"/>
                </a:endParaRPr>
              </a:p>
            </p:txBody>
          </p:sp>
          <p:sp>
            <p:nvSpPr>
              <p:cNvPr id="31908" name="Line 157"/>
              <p:cNvSpPr>
                <a:spLocks noChangeShapeType="1"/>
              </p:cNvSpPr>
              <p:nvPr/>
            </p:nvSpPr>
            <p:spPr bwMode="auto">
              <a:xfrm>
                <a:off x="4422507" y="3317875"/>
                <a:ext cx="34780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9" name="Oval 158"/>
              <p:cNvSpPr>
                <a:spLocks noChangeArrowheads="1"/>
              </p:cNvSpPr>
              <p:nvPr/>
            </p:nvSpPr>
            <p:spPr bwMode="auto">
              <a:xfrm>
                <a:off x="4561052" y="3283238"/>
                <a:ext cx="69273"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910" name="Rectangle 159"/>
              <p:cNvSpPr>
                <a:spLocks noChangeArrowheads="1"/>
              </p:cNvSpPr>
              <p:nvPr/>
            </p:nvSpPr>
            <p:spPr bwMode="auto">
              <a:xfrm>
                <a:off x="4804950" y="3465079"/>
                <a:ext cx="85147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16 IC Pin</a:t>
                </a:r>
                <a:endParaRPr lang="en-US" altLang="en-US" sz="1800">
                  <a:latin typeface="Arial" panose="020B0604020202020204" pitchFamily="34" charset="0"/>
                </a:endParaRPr>
              </a:p>
            </p:txBody>
          </p:sp>
          <p:sp>
            <p:nvSpPr>
              <p:cNvPr id="31911" name="Line 160"/>
              <p:cNvSpPr>
                <a:spLocks noChangeShapeType="1"/>
              </p:cNvSpPr>
              <p:nvPr/>
            </p:nvSpPr>
            <p:spPr bwMode="auto">
              <a:xfrm>
                <a:off x="4422507" y="3561772"/>
                <a:ext cx="347807"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12" name="Oval 161"/>
              <p:cNvSpPr>
                <a:spLocks noChangeArrowheads="1"/>
              </p:cNvSpPr>
              <p:nvPr/>
            </p:nvSpPr>
            <p:spPr bwMode="auto">
              <a:xfrm>
                <a:off x="4561052" y="3527135"/>
                <a:ext cx="69273"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913" name="Rectangle 162"/>
              <p:cNvSpPr>
                <a:spLocks noChangeArrowheads="1"/>
              </p:cNvSpPr>
              <p:nvPr/>
            </p:nvSpPr>
            <p:spPr bwMode="auto">
              <a:xfrm>
                <a:off x="4804950" y="3708976"/>
                <a:ext cx="85147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32 IC Pin</a:t>
                </a:r>
                <a:endParaRPr lang="en-US" altLang="en-US" sz="1800">
                  <a:latin typeface="Arial" panose="020B0604020202020204" pitchFamily="34" charset="0"/>
                </a:endParaRPr>
              </a:p>
            </p:txBody>
          </p:sp>
          <p:sp>
            <p:nvSpPr>
              <p:cNvPr id="31914" name="Line 163"/>
              <p:cNvSpPr>
                <a:spLocks noChangeShapeType="1"/>
              </p:cNvSpPr>
              <p:nvPr/>
            </p:nvSpPr>
            <p:spPr bwMode="auto">
              <a:xfrm>
                <a:off x="4422507" y="3795567"/>
                <a:ext cx="34780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15" name="Oval 164"/>
              <p:cNvSpPr>
                <a:spLocks noChangeArrowheads="1"/>
              </p:cNvSpPr>
              <p:nvPr/>
            </p:nvSpPr>
            <p:spPr bwMode="auto">
              <a:xfrm>
                <a:off x="4561052" y="3760931"/>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cxnSp>
          <p:nvCxnSpPr>
            <p:cNvPr id="8" name="Straight Arrow Connector 7"/>
            <p:cNvCxnSpPr/>
            <p:nvPr/>
          </p:nvCxnSpPr>
          <p:spPr>
            <a:xfrm>
              <a:off x="7902677" y="1710948"/>
              <a:ext cx="0" cy="19288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080817" y="491742"/>
              <a:ext cx="4903314" cy="809661"/>
            </a:xfrm>
            <a:prstGeom prst="rect">
              <a:avLst/>
            </a:prstGeom>
            <a:solidFill>
              <a:schemeClr val="bg1"/>
            </a:solidFill>
          </p:spPr>
          <p:txBody>
            <a:bodyPr wrap="square">
              <a:spAutoFit/>
            </a:bodyPr>
            <a:lstStyle/>
            <a:p>
              <a:pPr algn="l">
                <a:defRPr/>
              </a:pPr>
              <a:r>
                <a:rPr lang="en-US" dirty="0" err="1" smtClean="0">
                  <a:latin typeface="+mn-lt"/>
                </a:rPr>
                <a:t>L</a:t>
              </a:r>
              <a:r>
                <a:rPr lang="en-US" baseline="-25000" dirty="0" err="1" smtClean="0">
                  <a:latin typeface="+mn-lt"/>
                </a:rPr>
                <a:t>PCB_Plane</a:t>
              </a:r>
              <a:r>
                <a:rPr lang="en-US" dirty="0" smtClean="0">
                  <a:latin typeface="+mn-lt"/>
                </a:rPr>
                <a:t> </a:t>
              </a:r>
              <a:r>
                <a:rPr lang="en-US" dirty="0">
                  <a:latin typeface="+mn-lt"/>
                </a:rPr>
                <a:t>decreases with multiple parallel paths</a:t>
              </a:r>
            </a:p>
          </p:txBody>
        </p:sp>
      </p:grpSp>
      <p:grpSp>
        <p:nvGrpSpPr>
          <p:cNvPr id="6" name="Group 4"/>
          <p:cNvGrpSpPr>
            <a:grpSpLocks noChangeAspect="1"/>
          </p:cNvGrpSpPr>
          <p:nvPr/>
        </p:nvGrpSpPr>
        <p:grpSpPr bwMode="auto">
          <a:xfrm>
            <a:off x="4630692" y="3276600"/>
            <a:ext cx="4421187" cy="3343275"/>
            <a:chOff x="3061" y="2086"/>
            <a:chExt cx="2785" cy="2106"/>
          </a:xfrm>
        </p:grpSpPr>
        <p:sp>
          <p:nvSpPr>
            <p:cNvPr id="7" name="AutoShape 3"/>
            <p:cNvSpPr>
              <a:spLocks noChangeAspect="1" noChangeArrowheads="1" noTextEdit="1"/>
            </p:cNvSpPr>
            <p:nvPr/>
          </p:nvSpPr>
          <p:spPr bwMode="auto">
            <a:xfrm>
              <a:off x="3061" y="2086"/>
              <a:ext cx="2785" cy="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3424" y="2265"/>
              <a:ext cx="2158" cy="1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3424" y="2265"/>
              <a:ext cx="2158" cy="16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flipV="1">
              <a:off x="4255"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8"/>
            <p:cNvSpPr>
              <a:spLocks noChangeShapeType="1"/>
            </p:cNvSpPr>
            <p:nvPr/>
          </p:nvSpPr>
          <p:spPr bwMode="auto">
            <a:xfrm>
              <a:off x="3424" y="3878"/>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p:cNvSpPr>
              <a:spLocks noChangeShapeType="1"/>
            </p:cNvSpPr>
            <p:nvPr/>
          </p:nvSpPr>
          <p:spPr bwMode="auto">
            <a:xfrm>
              <a:off x="3424" y="2634"/>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
            <p:cNvSpPr>
              <a:spLocks noChangeShapeType="1"/>
            </p:cNvSpPr>
            <p:nvPr/>
          </p:nvSpPr>
          <p:spPr bwMode="auto">
            <a:xfrm>
              <a:off x="3424" y="2265"/>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1"/>
            <p:cNvSpPr>
              <a:spLocks noChangeShapeType="1"/>
            </p:cNvSpPr>
            <p:nvPr/>
          </p:nvSpPr>
          <p:spPr bwMode="auto">
            <a:xfrm>
              <a:off x="3424" y="3878"/>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2"/>
            <p:cNvSpPr>
              <a:spLocks noChangeShapeType="1"/>
            </p:cNvSpPr>
            <p:nvPr/>
          </p:nvSpPr>
          <p:spPr bwMode="auto">
            <a:xfrm flipV="1">
              <a:off x="5582"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flipV="1">
              <a:off x="3424"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4"/>
            <p:cNvSpPr>
              <a:spLocks noChangeShapeType="1"/>
            </p:cNvSpPr>
            <p:nvPr/>
          </p:nvSpPr>
          <p:spPr bwMode="auto">
            <a:xfrm>
              <a:off x="3424" y="3878"/>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5"/>
            <p:cNvSpPr>
              <a:spLocks noChangeShapeType="1"/>
            </p:cNvSpPr>
            <p:nvPr/>
          </p:nvSpPr>
          <p:spPr bwMode="auto">
            <a:xfrm flipV="1">
              <a:off x="3424"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6"/>
            <p:cNvSpPr>
              <a:spLocks noChangeShapeType="1"/>
            </p:cNvSpPr>
            <p:nvPr/>
          </p:nvSpPr>
          <p:spPr bwMode="auto">
            <a:xfrm flipV="1">
              <a:off x="4255"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17"/>
            <p:cNvSpPr>
              <a:spLocks noChangeShapeType="1"/>
            </p:cNvSpPr>
            <p:nvPr/>
          </p:nvSpPr>
          <p:spPr bwMode="auto">
            <a:xfrm>
              <a:off x="4255"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8"/>
            <p:cNvSpPr>
              <a:spLocks noChangeShapeType="1"/>
            </p:cNvSpPr>
            <p:nvPr/>
          </p:nvSpPr>
          <p:spPr bwMode="auto">
            <a:xfrm flipV="1">
              <a:off x="4255"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9"/>
            <p:cNvSpPr>
              <a:spLocks noChangeShapeType="1"/>
            </p:cNvSpPr>
            <p:nvPr/>
          </p:nvSpPr>
          <p:spPr bwMode="auto">
            <a:xfrm flipV="1">
              <a:off x="4130"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0"/>
            <p:cNvSpPr>
              <a:spLocks noChangeShapeType="1"/>
            </p:cNvSpPr>
            <p:nvPr/>
          </p:nvSpPr>
          <p:spPr bwMode="auto">
            <a:xfrm>
              <a:off x="4130"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1"/>
            <p:cNvSpPr>
              <a:spLocks noChangeShapeType="1"/>
            </p:cNvSpPr>
            <p:nvPr/>
          </p:nvSpPr>
          <p:spPr bwMode="auto">
            <a:xfrm flipV="1">
              <a:off x="4130"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2"/>
            <p:cNvSpPr>
              <a:spLocks noChangeShapeType="1"/>
            </p:cNvSpPr>
            <p:nvPr/>
          </p:nvSpPr>
          <p:spPr bwMode="auto">
            <a:xfrm flipV="1">
              <a:off x="3986"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23"/>
            <p:cNvSpPr>
              <a:spLocks noChangeShapeType="1"/>
            </p:cNvSpPr>
            <p:nvPr/>
          </p:nvSpPr>
          <p:spPr bwMode="auto">
            <a:xfrm>
              <a:off x="3986"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4"/>
            <p:cNvSpPr>
              <a:spLocks noChangeShapeType="1"/>
            </p:cNvSpPr>
            <p:nvPr/>
          </p:nvSpPr>
          <p:spPr bwMode="auto">
            <a:xfrm flipV="1">
              <a:off x="3986"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25"/>
            <p:cNvSpPr>
              <a:spLocks noChangeShapeType="1"/>
            </p:cNvSpPr>
            <p:nvPr/>
          </p:nvSpPr>
          <p:spPr bwMode="auto">
            <a:xfrm flipV="1">
              <a:off x="3827"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26"/>
            <p:cNvSpPr>
              <a:spLocks noChangeShapeType="1"/>
            </p:cNvSpPr>
            <p:nvPr/>
          </p:nvSpPr>
          <p:spPr bwMode="auto">
            <a:xfrm>
              <a:off x="3827"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7"/>
            <p:cNvSpPr>
              <a:spLocks noChangeShapeType="1"/>
            </p:cNvSpPr>
            <p:nvPr/>
          </p:nvSpPr>
          <p:spPr bwMode="auto">
            <a:xfrm flipV="1">
              <a:off x="3827"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8"/>
            <p:cNvSpPr>
              <a:spLocks noChangeShapeType="1"/>
            </p:cNvSpPr>
            <p:nvPr/>
          </p:nvSpPr>
          <p:spPr bwMode="auto">
            <a:xfrm flipV="1">
              <a:off x="3643"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29"/>
            <p:cNvSpPr>
              <a:spLocks noChangeShapeType="1"/>
            </p:cNvSpPr>
            <p:nvPr/>
          </p:nvSpPr>
          <p:spPr bwMode="auto">
            <a:xfrm>
              <a:off x="3643"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30"/>
            <p:cNvSpPr>
              <a:spLocks noChangeShapeType="1"/>
            </p:cNvSpPr>
            <p:nvPr/>
          </p:nvSpPr>
          <p:spPr bwMode="auto">
            <a:xfrm flipV="1">
              <a:off x="3643"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31"/>
            <p:cNvSpPr>
              <a:spLocks noChangeShapeType="1"/>
            </p:cNvSpPr>
            <p:nvPr/>
          </p:nvSpPr>
          <p:spPr bwMode="auto">
            <a:xfrm flipV="1">
              <a:off x="3424"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32"/>
            <p:cNvSpPr>
              <a:spLocks noChangeShapeType="1"/>
            </p:cNvSpPr>
            <p:nvPr/>
          </p:nvSpPr>
          <p:spPr bwMode="auto">
            <a:xfrm>
              <a:off x="3424"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3"/>
            <p:cNvSpPr>
              <a:spLocks noChangeShapeType="1"/>
            </p:cNvSpPr>
            <p:nvPr/>
          </p:nvSpPr>
          <p:spPr bwMode="auto">
            <a:xfrm flipV="1">
              <a:off x="3424"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34"/>
            <p:cNvSpPr>
              <a:spLocks noChangeShapeType="1"/>
            </p:cNvSpPr>
            <p:nvPr/>
          </p:nvSpPr>
          <p:spPr bwMode="auto">
            <a:xfrm flipV="1">
              <a:off x="4255" y="3853"/>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35"/>
            <p:cNvSpPr>
              <a:spLocks noChangeShapeType="1"/>
            </p:cNvSpPr>
            <p:nvPr/>
          </p:nvSpPr>
          <p:spPr bwMode="auto">
            <a:xfrm>
              <a:off x="4255" y="2265"/>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36"/>
            <p:cNvSpPr>
              <a:spLocks noChangeArrowheads="1"/>
            </p:cNvSpPr>
            <p:nvPr/>
          </p:nvSpPr>
          <p:spPr bwMode="auto">
            <a:xfrm>
              <a:off x="4185" y="3923"/>
              <a:ext cx="15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37"/>
            <p:cNvSpPr>
              <a:spLocks noChangeArrowheads="1"/>
            </p:cNvSpPr>
            <p:nvPr/>
          </p:nvSpPr>
          <p:spPr bwMode="auto">
            <a:xfrm>
              <a:off x="4294" y="3893"/>
              <a:ext cx="7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anose="02020603050405020304" pitchFamily="18"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Line 38"/>
            <p:cNvSpPr>
              <a:spLocks noChangeShapeType="1"/>
            </p:cNvSpPr>
            <p:nvPr/>
          </p:nvSpPr>
          <p:spPr bwMode="auto">
            <a:xfrm flipV="1">
              <a:off x="5090"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39"/>
            <p:cNvSpPr>
              <a:spLocks noChangeShapeType="1"/>
            </p:cNvSpPr>
            <p:nvPr/>
          </p:nvSpPr>
          <p:spPr bwMode="auto">
            <a:xfrm>
              <a:off x="5090"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0"/>
            <p:cNvSpPr>
              <a:spLocks noChangeShapeType="1"/>
            </p:cNvSpPr>
            <p:nvPr/>
          </p:nvSpPr>
          <p:spPr bwMode="auto">
            <a:xfrm flipV="1">
              <a:off x="5090"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1"/>
            <p:cNvSpPr>
              <a:spLocks noChangeShapeType="1"/>
            </p:cNvSpPr>
            <p:nvPr/>
          </p:nvSpPr>
          <p:spPr bwMode="auto">
            <a:xfrm flipV="1">
              <a:off x="5577"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2"/>
            <p:cNvSpPr>
              <a:spLocks noChangeShapeType="1"/>
            </p:cNvSpPr>
            <p:nvPr/>
          </p:nvSpPr>
          <p:spPr bwMode="auto">
            <a:xfrm>
              <a:off x="5577"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43"/>
            <p:cNvSpPr>
              <a:spLocks noChangeShapeType="1"/>
            </p:cNvSpPr>
            <p:nvPr/>
          </p:nvSpPr>
          <p:spPr bwMode="auto">
            <a:xfrm flipV="1">
              <a:off x="5577"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4"/>
            <p:cNvSpPr>
              <a:spLocks noChangeShapeType="1"/>
            </p:cNvSpPr>
            <p:nvPr/>
          </p:nvSpPr>
          <p:spPr bwMode="auto">
            <a:xfrm>
              <a:off x="3424" y="3878"/>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5"/>
            <p:cNvSpPr>
              <a:spLocks noChangeShapeType="1"/>
            </p:cNvSpPr>
            <p:nvPr/>
          </p:nvSpPr>
          <p:spPr bwMode="auto">
            <a:xfrm flipH="1">
              <a:off x="5567" y="3878"/>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46"/>
            <p:cNvSpPr>
              <a:spLocks noChangeShapeType="1"/>
            </p:cNvSpPr>
            <p:nvPr/>
          </p:nvSpPr>
          <p:spPr bwMode="auto">
            <a:xfrm>
              <a:off x="3424" y="3878"/>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47"/>
            <p:cNvSpPr>
              <a:spLocks noChangeShapeType="1"/>
            </p:cNvSpPr>
            <p:nvPr/>
          </p:nvSpPr>
          <p:spPr bwMode="auto">
            <a:xfrm>
              <a:off x="3424" y="3878"/>
              <a:ext cx="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48"/>
            <p:cNvSpPr>
              <a:spLocks noChangeShapeType="1"/>
            </p:cNvSpPr>
            <p:nvPr/>
          </p:nvSpPr>
          <p:spPr bwMode="auto">
            <a:xfrm flipH="1">
              <a:off x="5558" y="387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49"/>
            <p:cNvSpPr>
              <a:spLocks noChangeArrowheads="1"/>
            </p:cNvSpPr>
            <p:nvPr/>
          </p:nvSpPr>
          <p:spPr bwMode="auto">
            <a:xfrm>
              <a:off x="3235" y="3819"/>
              <a:ext cx="15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3" name="Rectangle 50"/>
            <p:cNvSpPr>
              <a:spLocks noChangeArrowheads="1"/>
            </p:cNvSpPr>
            <p:nvPr/>
          </p:nvSpPr>
          <p:spPr bwMode="auto">
            <a:xfrm>
              <a:off x="3344" y="3789"/>
              <a:ext cx="9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4" name="Line 51"/>
            <p:cNvSpPr>
              <a:spLocks noChangeShapeType="1"/>
            </p:cNvSpPr>
            <p:nvPr/>
          </p:nvSpPr>
          <p:spPr bwMode="auto">
            <a:xfrm>
              <a:off x="3424" y="3505"/>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52"/>
            <p:cNvSpPr>
              <a:spLocks noChangeShapeType="1"/>
            </p:cNvSpPr>
            <p:nvPr/>
          </p:nvSpPr>
          <p:spPr bwMode="auto">
            <a:xfrm flipH="1">
              <a:off x="5567" y="3505"/>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53"/>
            <p:cNvSpPr>
              <a:spLocks noChangeShapeType="1"/>
            </p:cNvSpPr>
            <p:nvPr/>
          </p:nvSpPr>
          <p:spPr bwMode="auto">
            <a:xfrm>
              <a:off x="3424" y="3505"/>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54"/>
            <p:cNvSpPr>
              <a:spLocks noChangeShapeType="1"/>
            </p:cNvSpPr>
            <p:nvPr/>
          </p:nvSpPr>
          <p:spPr bwMode="auto">
            <a:xfrm>
              <a:off x="3424" y="3286"/>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55"/>
            <p:cNvSpPr>
              <a:spLocks noChangeShapeType="1"/>
            </p:cNvSpPr>
            <p:nvPr/>
          </p:nvSpPr>
          <p:spPr bwMode="auto">
            <a:xfrm flipH="1">
              <a:off x="5567" y="3286"/>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56"/>
            <p:cNvSpPr>
              <a:spLocks noChangeShapeType="1"/>
            </p:cNvSpPr>
            <p:nvPr/>
          </p:nvSpPr>
          <p:spPr bwMode="auto">
            <a:xfrm>
              <a:off x="3424" y="3286"/>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57"/>
            <p:cNvSpPr>
              <a:spLocks noChangeShapeType="1"/>
            </p:cNvSpPr>
            <p:nvPr/>
          </p:nvSpPr>
          <p:spPr bwMode="auto">
            <a:xfrm>
              <a:off x="3424" y="3131"/>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58"/>
            <p:cNvSpPr>
              <a:spLocks noChangeShapeType="1"/>
            </p:cNvSpPr>
            <p:nvPr/>
          </p:nvSpPr>
          <p:spPr bwMode="auto">
            <a:xfrm flipH="1">
              <a:off x="5567" y="3131"/>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59"/>
            <p:cNvSpPr>
              <a:spLocks noChangeShapeType="1"/>
            </p:cNvSpPr>
            <p:nvPr/>
          </p:nvSpPr>
          <p:spPr bwMode="auto">
            <a:xfrm>
              <a:off x="3424" y="3131"/>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60"/>
            <p:cNvSpPr>
              <a:spLocks noChangeShapeType="1"/>
            </p:cNvSpPr>
            <p:nvPr/>
          </p:nvSpPr>
          <p:spPr bwMode="auto">
            <a:xfrm>
              <a:off x="3424" y="3007"/>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61"/>
            <p:cNvSpPr>
              <a:spLocks noChangeShapeType="1"/>
            </p:cNvSpPr>
            <p:nvPr/>
          </p:nvSpPr>
          <p:spPr bwMode="auto">
            <a:xfrm flipH="1">
              <a:off x="5567" y="3007"/>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62"/>
            <p:cNvSpPr>
              <a:spLocks noChangeShapeType="1"/>
            </p:cNvSpPr>
            <p:nvPr/>
          </p:nvSpPr>
          <p:spPr bwMode="auto">
            <a:xfrm>
              <a:off x="3424" y="3007"/>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63"/>
            <p:cNvSpPr>
              <a:spLocks noChangeShapeType="1"/>
            </p:cNvSpPr>
            <p:nvPr/>
          </p:nvSpPr>
          <p:spPr bwMode="auto">
            <a:xfrm>
              <a:off x="3424" y="2912"/>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64"/>
            <p:cNvSpPr>
              <a:spLocks noChangeShapeType="1"/>
            </p:cNvSpPr>
            <p:nvPr/>
          </p:nvSpPr>
          <p:spPr bwMode="auto">
            <a:xfrm flipH="1">
              <a:off x="5567" y="2912"/>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65"/>
            <p:cNvSpPr>
              <a:spLocks noChangeShapeType="1"/>
            </p:cNvSpPr>
            <p:nvPr/>
          </p:nvSpPr>
          <p:spPr bwMode="auto">
            <a:xfrm>
              <a:off x="3424" y="2912"/>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66"/>
            <p:cNvSpPr>
              <a:spLocks noChangeShapeType="1"/>
            </p:cNvSpPr>
            <p:nvPr/>
          </p:nvSpPr>
          <p:spPr bwMode="auto">
            <a:xfrm>
              <a:off x="3424" y="2828"/>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67"/>
            <p:cNvSpPr>
              <a:spLocks noChangeShapeType="1"/>
            </p:cNvSpPr>
            <p:nvPr/>
          </p:nvSpPr>
          <p:spPr bwMode="auto">
            <a:xfrm flipH="1">
              <a:off x="5567" y="2828"/>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68"/>
            <p:cNvSpPr>
              <a:spLocks noChangeShapeType="1"/>
            </p:cNvSpPr>
            <p:nvPr/>
          </p:nvSpPr>
          <p:spPr bwMode="auto">
            <a:xfrm>
              <a:off x="3424" y="2828"/>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69"/>
            <p:cNvSpPr>
              <a:spLocks noChangeShapeType="1"/>
            </p:cNvSpPr>
            <p:nvPr/>
          </p:nvSpPr>
          <p:spPr bwMode="auto">
            <a:xfrm>
              <a:off x="3424" y="2758"/>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70"/>
            <p:cNvSpPr>
              <a:spLocks noChangeShapeType="1"/>
            </p:cNvSpPr>
            <p:nvPr/>
          </p:nvSpPr>
          <p:spPr bwMode="auto">
            <a:xfrm flipH="1">
              <a:off x="5567" y="2758"/>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71"/>
            <p:cNvSpPr>
              <a:spLocks noChangeShapeType="1"/>
            </p:cNvSpPr>
            <p:nvPr/>
          </p:nvSpPr>
          <p:spPr bwMode="auto">
            <a:xfrm>
              <a:off x="3424" y="2758"/>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72"/>
            <p:cNvSpPr>
              <a:spLocks noChangeShapeType="1"/>
            </p:cNvSpPr>
            <p:nvPr/>
          </p:nvSpPr>
          <p:spPr bwMode="auto">
            <a:xfrm>
              <a:off x="3424" y="2693"/>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73"/>
            <p:cNvSpPr>
              <a:spLocks noChangeShapeType="1"/>
            </p:cNvSpPr>
            <p:nvPr/>
          </p:nvSpPr>
          <p:spPr bwMode="auto">
            <a:xfrm flipH="1">
              <a:off x="5567" y="2693"/>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74"/>
            <p:cNvSpPr>
              <a:spLocks noChangeShapeType="1"/>
            </p:cNvSpPr>
            <p:nvPr/>
          </p:nvSpPr>
          <p:spPr bwMode="auto">
            <a:xfrm>
              <a:off x="3424" y="2693"/>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75"/>
            <p:cNvSpPr>
              <a:spLocks noChangeShapeType="1"/>
            </p:cNvSpPr>
            <p:nvPr/>
          </p:nvSpPr>
          <p:spPr bwMode="auto">
            <a:xfrm>
              <a:off x="3424" y="2634"/>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76"/>
            <p:cNvSpPr>
              <a:spLocks noChangeShapeType="1"/>
            </p:cNvSpPr>
            <p:nvPr/>
          </p:nvSpPr>
          <p:spPr bwMode="auto">
            <a:xfrm flipH="1">
              <a:off x="5567" y="2634"/>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77"/>
            <p:cNvSpPr>
              <a:spLocks noChangeShapeType="1"/>
            </p:cNvSpPr>
            <p:nvPr/>
          </p:nvSpPr>
          <p:spPr bwMode="auto">
            <a:xfrm>
              <a:off x="3424" y="2634"/>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4" name="Line 78"/>
            <p:cNvSpPr>
              <a:spLocks noChangeShapeType="1"/>
            </p:cNvSpPr>
            <p:nvPr/>
          </p:nvSpPr>
          <p:spPr bwMode="auto">
            <a:xfrm>
              <a:off x="3424" y="2634"/>
              <a:ext cx="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5" name="Line 79"/>
            <p:cNvSpPr>
              <a:spLocks noChangeShapeType="1"/>
            </p:cNvSpPr>
            <p:nvPr/>
          </p:nvSpPr>
          <p:spPr bwMode="auto">
            <a:xfrm flipH="1">
              <a:off x="5558" y="263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6" name="Rectangle 80"/>
            <p:cNvSpPr>
              <a:spLocks noChangeArrowheads="1"/>
            </p:cNvSpPr>
            <p:nvPr/>
          </p:nvSpPr>
          <p:spPr bwMode="auto">
            <a:xfrm>
              <a:off x="3235" y="2574"/>
              <a:ext cx="15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47" name="Rectangle 81"/>
            <p:cNvSpPr>
              <a:spLocks noChangeArrowheads="1"/>
            </p:cNvSpPr>
            <p:nvPr/>
          </p:nvSpPr>
          <p:spPr bwMode="auto">
            <a:xfrm>
              <a:off x="3344" y="2544"/>
              <a:ext cx="9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49" name="Line 82"/>
            <p:cNvSpPr>
              <a:spLocks noChangeShapeType="1"/>
            </p:cNvSpPr>
            <p:nvPr/>
          </p:nvSpPr>
          <p:spPr bwMode="auto">
            <a:xfrm>
              <a:off x="3424" y="2265"/>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0" name="Line 83"/>
            <p:cNvSpPr>
              <a:spLocks noChangeShapeType="1"/>
            </p:cNvSpPr>
            <p:nvPr/>
          </p:nvSpPr>
          <p:spPr bwMode="auto">
            <a:xfrm flipH="1">
              <a:off x="5567" y="2265"/>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1" name="Line 84"/>
            <p:cNvSpPr>
              <a:spLocks noChangeShapeType="1"/>
            </p:cNvSpPr>
            <p:nvPr/>
          </p:nvSpPr>
          <p:spPr bwMode="auto">
            <a:xfrm>
              <a:off x="3424" y="2265"/>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2" name="Line 85"/>
            <p:cNvSpPr>
              <a:spLocks noChangeShapeType="1"/>
            </p:cNvSpPr>
            <p:nvPr/>
          </p:nvSpPr>
          <p:spPr bwMode="auto">
            <a:xfrm>
              <a:off x="3424" y="2265"/>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4" name="Line 86"/>
            <p:cNvSpPr>
              <a:spLocks noChangeShapeType="1"/>
            </p:cNvSpPr>
            <p:nvPr/>
          </p:nvSpPr>
          <p:spPr bwMode="auto">
            <a:xfrm>
              <a:off x="3424" y="3878"/>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6" name="Line 87"/>
            <p:cNvSpPr>
              <a:spLocks noChangeShapeType="1"/>
            </p:cNvSpPr>
            <p:nvPr/>
          </p:nvSpPr>
          <p:spPr bwMode="auto">
            <a:xfrm flipV="1">
              <a:off x="5582"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88"/>
            <p:cNvSpPr>
              <a:spLocks noChangeShapeType="1"/>
            </p:cNvSpPr>
            <p:nvPr/>
          </p:nvSpPr>
          <p:spPr bwMode="auto">
            <a:xfrm flipV="1">
              <a:off x="3424"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Freeform 89"/>
            <p:cNvSpPr>
              <a:spLocks/>
            </p:cNvSpPr>
            <p:nvPr/>
          </p:nvSpPr>
          <p:spPr bwMode="auto">
            <a:xfrm>
              <a:off x="3424" y="3107"/>
              <a:ext cx="2158" cy="438"/>
            </a:xfrm>
            <a:custGeom>
              <a:avLst/>
              <a:gdLst>
                <a:gd name="T0" fmla="*/ 0 w 2158"/>
                <a:gd name="T1" fmla="*/ 438 h 438"/>
                <a:gd name="T2" fmla="*/ 831 w 2158"/>
                <a:gd name="T3" fmla="*/ 219 h 438"/>
                <a:gd name="T4" fmla="*/ 1666 w 2158"/>
                <a:gd name="T5" fmla="*/ 64 h 438"/>
                <a:gd name="T6" fmla="*/ 2158 w 2158"/>
                <a:gd name="T7" fmla="*/ 0 h 438"/>
              </a:gdLst>
              <a:ahLst/>
              <a:cxnLst>
                <a:cxn ang="0">
                  <a:pos x="T0" y="T1"/>
                </a:cxn>
                <a:cxn ang="0">
                  <a:pos x="T2" y="T3"/>
                </a:cxn>
                <a:cxn ang="0">
                  <a:pos x="T4" y="T5"/>
                </a:cxn>
                <a:cxn ang="0">
                  <a:pos x="T6" y="T7"/>
                </a:cxn>
              </a:cxnLst>
              <a:rect l="0" t="0" r="r" b="b"/>
              <a:pathLst>
                <a:path w="2158" h="438">
                  <a:moveTo>
                    <a:pt x="0" y="438"/>
                  </a:moveTo>
                  <a:lnTo>
                    <a:pt x="831" y="219"/>
                  </a:lnTo>
                  <a:lnTo>
                    <a:pt x="1666" y="64"/>
                  </a:lnTo>
                  <a:lnTo>
                    <a:pt x="2158" y="0"/>
                  </a:lnTo>
                </a:path>
              </a:pathLst>
            </a:cu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Oval 90"/>
            <p:cNvSpPr>
              <a:spLocks noChangeArrowheads="1"/>
            </p:cNvSpPr>
            <p:nvPr/>
          </p:nvSpPr>
          <p:spPr bwMode="auto">
            <a:xfrm>
              <a:off x="3404" y="3525"/>
              <a:ext cx="40" cy="40"/>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Oval 91"/>
            <p:cNvSpPr>
              <a:spLocks noChangeArrowheads="1"/>
            </p:cNvSpPr>
            <p:nvPr/>
          </p:nvSpPr>
          <p:spPr bwMode="auto">
            <a:xfrm>
              <a:off x="4235" y="3306"/>
              <a:ext cx="39" cy="40"/>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Oval 92"/>
            <p:cNvSpPr>
              <a:spLocks noChangeArrowheads="1"/>
            </p:cNvSpPr>
            <p:nvPr/>
          </p:nvSpPr>
          <p:spPr bwMode="auto">
            <a:xfrm>
              <a:off x="5070" y="3151"/>
              <a:ext cx="40" cy="40"/>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Oval 93"/>
            <p:cNvSpPr>
              <a:spLocks noChangeArrowheads="1"/>
            </p:cNvSpPr>
            <p:nvPr/>
          </p:nvSpPr>
          <p:spPr bwMode="auto">
            <a:xfrm>
              <a:off x="5563" y="3087"/>
              <a:ext cx="39" cy="39"/>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Freeform 94"/>
            <p:cNvSpPr>
              <a:spLocks/>
            </p:cNvSpPr>
            <p:nvPr/>
          </p:nvSpPr>
          <p:spPr bwMode="auto">
            <a:xfrm>
              <a:off x="3424" y="3002"/>
              <a:ext cx="2158" cy="423"/>
            </a:xfrm>
            <a:custGeom>
              <a:avLst/>
              <a:gdLst>
                <a:gd name="T0" fmla="*/ 0 w 2158"/>
                <a:gd name="T1" fmla="*/ 423 h 423"/>
                <a:gd name="T2" fmla="*/ 831 w 2158"/>
                <a:gd name="T3" fmla="*/ 204 h 423"/>
                <a:gd name="T4" fmla="*/ 1666 w 2158"/>
                <a:gd name="T5" fmla="*/ 75 h 423"/>
                <a:gd name="T6" fmla="*/ 2158 w 2158"/>
                <a:gd name="T7" fmla="*/ 0 h 423"/>
              </a:gdLst>
              <a:ahLst/>
              <a:cxnLst>
                <a:cxn ang="0">
                  <a:pos x="T0" y="T1"/>
                </a:cxn>
                <a:cxn ang="0">
                  <a:pos x="T2" y="T3"/>
                </a:cxn>
                <a:cxn ang="0">
                  <a:pos x="T4" y="T5"/>
                </a:cxn>
                <a:cxn ang="0">
                  <a:pos x="T6" y="T7"/>
                </a:cxn>
              </a:cxnLst>
              <a:rect l="0" t="0" r="r" b="b"/>
              <a:pathLst>
                <a:path w="2158" h="423">
                  <a:moveTo>
                    <a:pt x="0" y="423"/>
                  </a:moveTo>
                  <a:lnTo>
                    <a:pt x="831" y="204"/>
                  </a:lnTo>
                  <a:lnTo>
                    <a:pt x="1666" y="75"/>
                  </a:lnTo>
                  <a:lnTo>
                    <a:pt x="2158" y="0"/>
                  </a:lnTo>
                </a:path>
              </a:pathLst>
            </a:cu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Oval 95"/>
            <p:cNvSpPr>
              <a:spLocks noChangeArrowheads="1"/>
            </p:cNvSpPr>
            <p:nvPr/>
          </p:nvSpPr>
          <p:spPr bwMode="auto">
            <a:xfrm>
              <a:off x="3404" y="3405"/>
              <a:ext cx="40"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Oval 96"/>
            <p:cNvSpPr>
              <a:spLocks noChangeArrowheads="1"/>
            </p:cNvSpPr>
            <p:nvPr/>
          </p:nvSpPr>
          <p:spPr bwMode="auto">
            <a:xfrm>
              <a:off x="4235" y="3186"/>
              <a:ext cx="39"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Oval 97"/>
            <p:cNvSpPr>
              <a:spLocks noChangeArrowheads="1"/>
            </p:cNvSpPr>
            <p:nvPr/>
          </p:nvSpPr>
          <p:spPr bwMode="auto">
            <a:xfrm>
              <a:off x="5070" y="3057"/>
              <a:ext cx="40"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Oval 98"/>
            <p:cNvSpPr>
              <a:spLocks noChangeArrowheads="1"/>
            </p:cNvSpPr>
            <p:nvPr/>
          </p:nvSpPr>
          <p:spPr bwMode="auto">
            <a:xfrm>
              <a:off x="5563" y="2982"/>
              <a:ext cx="39"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87" name="Freeform 99"/>
            <p:cNvSpPr>
              <a:spLocks/>
            </p:cNvSpPr>
            <p:nvPr/>
          </p:nvSpPr>
          <p:spPr bwMode="auto">
            <a:xfrm>
              <a:off x="3424" y="2330"/>
              <a:ext cx="2158" cy="249"/>
            </a:xfrm>
            <a:custGeom>
              <a:avLst/>
              <a:gdLst>
                <a:gd name="T0" fmla="*/ 0 w 2158"/>
                <a:gd name="T1" fmla="*/ 249 h 249"/>
                <a:gd name="T2" fmla="*/ 831 w 2158"/>
                <a:gd name="T3" fmla="*/ 149 h 249"/>
                <a:gd name="T4" fmla="*/ 1666 w 2158"/>
                <a:gd name="T5" fmla="*/ 65 h 249"/>
                <a:gd name="T6" fmla="*/ 2158 w 2158"/>
                <a:gd name="T7" fmla="*/ 0 h 249"/>
              </a:gdLst>
              <a:ahLst/>
              <a:cxnLst>
                <a:cxn ang="0">
                  <a:pos x="T0" y="T1"/>
                </a:cxn>
                <a:cxn ang="0">
                  <a:pos x="T2" y="T3"/>
                </a:cxn>
                <a:cxn ang="0">
                  <a:pos x="T4" y="T5"/>
                </a:cxn>
                <a:cxn ang="0">
                  <a:pos x="T6" y="T7"/>
                </a:cxn>
              </a:cxnLst>
              <a:rect l="0" t="0" r="r" b="b"/>
              <a:pathLst>
                <a:path w="2158" h="249">
                  <a:moveTo>
                    <a:pt x="0" y="249"/>
                  </a:moveTo>
                  <a:lnTo>
                    <a:pt x="831" y="149"/>
                  </a:lnTo>
                  <a:lnTo>
                    <a:pt x="1666" y="65"/>
                  </a:lnTo>
                  <a:lnTo>
                    <a:pt x="2158" y="0"/>
                  </a:lnTo>
                </a:path>
              </a:pathLst>
            </a:cu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6" name="Oval 100"/>
            <p:cNvSpPr>
              <a:spLocks noChangeArrowheads="1"/>
            </p:cNvSpPr>
            <p:nvPr/>
          </p:nvSpPr>
          <p:spPr bwMode="auto">
            <a:xfrm>
              <a:off x="3404" y="2559"/>
              <a:ext cx="40" cy="40"/>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7" name="Oval 101"/>
            <p:cNvSpPr>
              <a:spLocks noChangeArrowheads="1"/>
            </p:cNvSpPr>
            <p:nvPr/>
          </p:nvSpPr>
          <p:spPr bwMode="auto">
            <a:xfrm>
              <a:off x="4235" y="2459"/>
              <a:ext cx="39" cy="40"/>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8" name="Oval 102"/>
            <p:cNvSpPr>
              <a:spLocks noChangeArrowheads="1"/>
            </p:cNvSpPr>
            <p:nvPr/>
          </p:nvSpPr>
          <p:spPr bwMode="auto">
            <a:xfrm>
              <a:off x="5070" y="2375"/>
              <a:ext cx="40" cy="40"/>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9" name="Oval 103"/>
            <p:cNvSpPr>
              <a:spLocks noChangeArrowheads="1"/>
            </p:cNvSpPr>
            <p:nvPr/>
          </p:nvSpPr>
          <p:spPr bwMode="auto">
            <a:xfrm>
              <a:off x="5563" y="2310"/>
              <a:ext cx="39" cy="40"/>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0" name="Rectangle 104"/>
            <p:cNvSpPr>
              <a:spLocks noChangeArrowheads="1"/>
            </p:cNvSpPr>
            <p:nvPr/>
          </p:nvSpPr>
          <p:spPr bwMode="auto">
            <a:xfrm>
              <a:off x="4324" y="4043"/>
              <a:ext cx="38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D[mils]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21" name="Rectangle 105"/>
            <p:cNvSpPr>
              <a:spLocks noChangeArrowheads="1"/>
            </p:cNvSpPr>
            <p:nvPr/>
          </p:nvSpPr>
          <p:spPr bwMode="auto">
            <a:xfrm rot="16200000">
              <a:off x="2914" y="2993"/>
              <a:ext cx="4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000000"/>
                  </a:solidFill>
                  <a:effectLst/>
                  <a:latin typeface="+mj-lt"/>
                </a:rPr>
                <a:t>Lplane</a:t>
              </a:r>
              <a:r>
                <a:rPr kumimoji="0" lang="en-US" altLang="en-US" sz="1200" b="0" i="0" u="none" strike="noStrike" cap="none" normalizeH="0" baseline="0" dirty="0" smtClean="0">
                  <a:ln>
                    <a:noFill/>
                  </a:ln>
                  <a:solidFill>
                    <a:srgbClr val="000000"/>
                  </a:solidFill>
                  <a:effectLst/>
                  <a:latin typeface="+mj-lt"/>
                </a:rPr>
                <a:t> [</a:t>
              </a:r>
              <a:r>
                <a:rPr kumimoji="0" lang="en-US" altLang="en-US" sz="1200" b="0" i="0" u="none" strike="noStrike" cap="none" normalizeH="0" baseline="0" dirty="0" err="1" smtClean="0">
                  <a:ln>
                    <a:noFill/>
                  </a:ln>
                  <a:solidFill>
                    <a:srgbClr val="000000"/>
                  </a:solidFill>
                  <a:effectLst/>
                  <a:latin typeface="+mj-lt"/>
                </a:rPr>
                <a:t>nH</a:t>
              </a:r>
              <a:r>
                <a:rPr kumimoji="0" lang="en-US" altLang="en-US" sz="1200" b="0" i="0" u="none" strike="noStrike" cap="none" normalizeH="0" baseline="0" dirty="0" smtClean="0">
                  <a:ln>
                    <a:noFill/>
                  </a:ln>
                  <a:solidFill>
                    <a:srgbClr val="000000"/>
                  </a:solidFill>
                  <a:effectLst/>
                  <a:latin typeface="+mj-lt"/>
                </a:rPr>
                <a:t>]</a:t>
              </a:r>
              <a:endParaRPr kumimoji="0" lang="en-US" altLang="en-US" sz="1800" b="0" i="0" u="none" strike="noStrike" cap="none" normalizeH="0" baseline="0" dirty="0" smtClean="0">
                <a:ln>
                  <a:noFill/>
                </a:ln>
                <a:solidFill>
                  <a:schemeClr val="tx1"/>
                </a:solidFill>
                <a:effectLst/>
                <a:latin typeface="+mj-lt"/>
              </a:endParaRPr>
            </a:p>
          </p:txBody>
        </p:sp>
        <p:sp>
          <p:nvSpPr>
            <p:cNvPr id="31922" name="Rectangle 106"/>
            <p:cNvSpPr>
              <a:spLocks noChangeArrowheads="1"/>
            </p:cNvSpPr>
            <p:nvPr/>
          </p:nvSpPr>
          <p:spPr bwMode="auto">
            <a:xfrm>
              <a:off x="4230" y="2086"/>
              <a:ext cx="6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Times New Roman" panose="02020603050405020304" pitchFamily="18" charset="0"/>
                </a:rPr>
                <a:t>L</a:t>
              </a:r>
              <a:r>
                <a:rPr kumimoji="0" lang="en-US" altLang="en-US" sz="1400" b="0" i="0" u="none" strike="noStrike" cap="none" normalizeH="0" baseline="-25000" dirty="0" err="1" smtClean="0">
                  <a:ln>
                    <a:noFill/>
                  </a:ln>
                  <a:solidFill>
                    <a:srgbClr val="000000"/>
                  </a:solidFill>
                  <a:effectLst/>
                  <a:latin typeface="Times New Roman" panose="02020603050405020304" pitchFamily="18" charset="0"/>
                </a:rPr>
                <a:t>PCB_Plane</a:t>
              </a:r>
              <a:r>
                <a:rPr kumimoji="0" lang="en-US" altLang="en-US" sz="1400" b="0" i="0" u="none" strike="noStrike" cap="none" normalizeH="0" baseline="0" dirty="0" smtClean="0">
                  <a:ln>
                    <a:noFill/>
                  </a:ln>
                  <a:solidFill>
                    <a:srgbClr val="000000"/>
                  </a:solidFill>
                  <a:effectLst/>
                  <a:latin typeface="Times New Roman" panose="02020603050405020304" pitchFamily="18" charset="0"/>
                </a:rPr>
                <a:t> vs 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923" name="Rectangle 107"/>
            <p:cNvSpPr>
              <a:spLocks noChangeArrowheads="1"/>
            </p:cNvSpPr>
            <p:nvPr/>
          </p:nvSpPr>
          <p:spPr bwMode="auto">
            <a:xfrm>
              <a:off x="3414" y="3843"/>
              <a:ext cx="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Helvetica"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24" name="Rectangle 108"/>
            <p:cNvSpPr>
              <a:spLocks noChangeArrowheads="1"/>
            </p:cNvSpPr>
            <p:nvPr/>
          </p:nvSpPr>
          <p:spPr bwMode="auto">
            <a:xfrm>
              <a:off x="5577" y="2225"/>
              <a:ext cx="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Helvetica"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25" name="Rectangle 109"/>
            <p:cNvSpPr>
              <a:spLocks noChangeArrowheads="1"/>
            </p:cNvSpPr>
            <p:nvPr/>
          </p:nvSpPr>
          <p:spPr bwMode="auto">
            <a:xfrm>
              <a:off x="4518" y="2529"/>
              <a:ext cx="985" cy="4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6" name="Rectangle 110"/>
            <p:cNvSpPr>
              <a:spLocks noChangeArrowheads="1"/>
            </p:cNvSpPr>
            <p:nvPr/>
          </p:nvSpPr>
          <p:spPr bwMode="auto">
            <a:xfrm>
              <a:off x="4518" y="2529"/>
              <a:ext cx="985" cy="43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7" name="Line 111"/>
            <p:cNvSpPr>
              <a:spLocks noChangeShapeType="1"/>
            </p:cNvSpPr>
            <p:nvPr/>
          </p:nvSpPr>
          <p:spPr bwMode="auto">
            <a:xfrm>
              <a:off x="4518" y="2529"/>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8" name="Line 112"/>
            <p:cNvSpPr>
              <a:spLocks noChangeShapeType="1"/>
            </p:cNvSpPr>
            <p:nvPr/>
          </p:nvSpPr>
          <p:spPr bwMode="auto">
            <a:xfrm>
              <a:off x="4518" y="2962"/>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9" name="Line 113"/>
            <p:cNvSpPr>
              <a:spLocks noChangeShapeType="1"/>
            </p:cNvSpPr>
            <p:nvPr/>
          </p:nvSpPr>
          <p:spPr bwMode="auto">
            <a:xfrm flipV="1">
              <a:off x="5503"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0" name="Line 114"/>
            <p:cNvSpPr>
              <a:spLocks noChangeShapeType="1"/>
            </p:cNvSpPr>
            <p:nvPr/>
          </p:nvSpPr>
          <p:spPr bwMode="auto">
            <a:xfrm flipV="1">
              <a:off x="4518"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1" name="Line 115"/>
            <p:cNvSpPr>
              <a:spLocks noChangeShapeType="1"/>
            </p:cNvSpPr>
            <p:nvPr/>
          </p:nvSpPr>
          <p:spPr bwMode="auto">
            <a:xfrm>
              <a:off x="4518" y="2962"/>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2" name="Line 116"/>
            <p:cNvSpPr>
              <a:spLocks noChangeShapeType="1"/>
            </p:cNvSpPr>
            <p:nvPr/>
          </p:nvSpPr>
          <p:spPr bwMode="auto">
            <a:xfrm flipV="1">
              <a:off x="4518"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3" name="Line 117"/>
            <p:cNvSpPr>
              <a:spLocks noChangeShapeType="1"/>
            </p:cNvSpPr>
            <p:nvPr/>
          </p:nvSpPr>
          <p:spPr bwMode="auto">
            <a:xfrm>
              <a:off x="4518" y="2529"/>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4" name="Line 118"/>
            <p:cNvSpPr>
              <a:spLocks noChangeShapeType="1"/>
            </p:cNvSpPr>
            <p:nvPr/>
          </p:nvSpPr>
          <p:spPr bwMode="auto">
            <a:xfrm>
              <a:off x="4518" y="2962"/>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5" name="Line 119"/>
            <p:cNvSpPr>
              <a:spLocks noChangeShapeType="1"/>
            </p:cNvSpPr>
            <p:nvPr/>
          </p:nvSpPr>
          <p:spPr bwMode="auto">
            <a:xfrm flipV="1">
              <a:off x="5503"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6" name="Line 120"/>
            <p:cNvSpPr>
              <a:spLocks noChangeShapeType="1"/>
            </p:cNvSpPr>
            <p:nvPr/>
          </p:nvSpPr>
          <p:spPr bwMode="auto">
            <a:xfrm flipV="1">
              <a:off x="4518"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7" name="Rectangle 121"/>
            <p:cNvSpPr>
              <a:spLocks noChangeArrowheads="1"/>
            </p:cNvSpPr>
            <p:nvPr/>
          </p:nvSpPr>
          <p:spPr bwMode="auto">
            <a:xfrm>
              <a:off x="4777" y="2549"/>
              <a:ext cx="74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32 IC 32 Decap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78" name="Line 122"/>
            <p:cNvSpPr>
              <a:spLocks noChangeShapeType="1"/>
            </p:cNvSpPr>
            <p:nvPr/>
          </p:nvSpPr>
          <p:spPr bwMode="auto">
            <a:xfrm>
              <a:off x="4558" y="2609"/>
              <a:ext cx="199" cy="0"/>
            </a:xfrm>
            <a:prstGeom prst="line">
              <a:avLst/>
            </a:prstGeom>
            <a:noFill/>
            <a:ln w="2381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9" name="Oval 123"/>
            <p:cNvSpPr>
              <a:spLocks noChangeArrowheads="1"/>
            </p:cNvSpPr>
            <p:nvPr/>
          </p:nvSpPr>
          <p:spPr bwMode="auto">
            <a:xfrm>
              <a:off x="4637" y="2589"/>
              <a:ext cx="40" cy="40"/>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Rectangle 124"/>
            <p:cNvSpPr>
              <a:spLocks noChangeArrowheads="1"/>
            </p:cNvSpPr>
            <p:nvPr/>
          </p:nvSpPr>
          <p:spPr bwMode="auto">
            <a:xfrm>
              <a:off x="4777" y="2688"/>
              <a:ext cx="68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32 IC 8 Decap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1" name="Line 125"/>
            <p:cNvSpPr>
              <a:spLocks noChangeShapeType="1"/>
            </p:cNvSpPr>
            <p:nvPr/>
          </p:nvSpPr>
          <p:spPr bwMode="auto">
            <a:xfrm>
              <a:off x="4558" y="2743"/>
              <a:ext cx="199" cy="0"/>
            </a:xfrm>
            <a:prstGeom prst="line">
              <a:avLst/>
            </a:prstGeom>
            <a:noFill/>
            <a:ln w="2381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Oval 126"/>
            <p:cNvSpPr>
              <a:spLocks noChangeArrowheads="1"/>
            </p:cNvSpPr>
            <p:nvPr/>
          </p:nvSpPr>
          <p:spPr bwMode="auto">
            <a:xfrm>
              <a:off x="4637" y="2723"/>
              <a:ext cx="40"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3" name="Rectangle 127"/>
            <p:cNvSpPr>
              <a:spLocks noChangeArrowheads="1"/>
            </p:cNvSpPr>
            <p:nvPr/>
          </p:nvSpPr>
          <p:spPr bwMode="auto">
            <a:xfrm>
              <a:off x="4777" y="2828"/>
              <a:ext cx="68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32 IC 1 Decap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4" name="Line 128"/>
            <p:cNvSpPr>
              <a:spLocks noChangeShapeType="1"/>
            </p:cNvSpPr>
            <p:nvPr/>
          </p:nvSpPr>
          <p:spPr bwMode="auto">
            <a:xfrm>
              <a:off x="4558" y="2878"/>
              <a:ext cx="199" cy="0"/>
            </a:xfrm>
            <a:prstGeom prst="line">
              <a:avLst/>
            </a:prstGeom>
            <a:noFill/>
            <a:ln w="2381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5" name="Oval 129"/>
            <p:cNvSpPr>
              <a:spLocks noChangeArrowheads="1"/>
            </p:cNvSpPr>
            <p:nvPr/>
          </p:nvSpPr>
          <p:spPr bwMode="auto">
            <a:xfrm>
              <a:off x="4637" y="2858"/>
              <a:ext cx="40" cy="39"/>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88" name="Rectangle 1387"/>
          <p:cNvSpPr/>
          <p:nvPr/>
        </p:nvSpPr>
        <p:spPr>
          <a:xfrm>
            <a:off x="657878" y="3785065"/>
            <a:ext cx="77064" cy="77064"/>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2086008" y="4368860"/>
            <a:ext cx="77064" cy="7706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9" name="Group 1388"/>
          <p:cNvGrpSpPr/>
          <p:nvPr/>
        </p:nvGrpSpPr>
        <p:grpSpPr>
          <a:xfrm>
            <a:off x="1357942" y="1701780"/>
            <a:ext cx="330475" cy="327064"/>
            <a:chOff x="7403550" y="1817920"/>
            <a:chExt cx="367866" cy="364069"/>
          </a:xfrm>
        </p:grpSpPr>
        <p:sp>
          <p:nvSpPr>
            <p:cNvPr id="412" name="Oval 411"/>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3" name="Oval 412"/>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4" name="Oval 413"/>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5" name="Oval 414"/>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6" name="Oval 415"/>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cxnSp>
        <p:nvCxnSpPr>
          <p:cNvPr id="25" name="Straight Arrow Connector 128"/>
          <p:cNvCxnSpPr>
            <a:endCxn id="29" idx="0"/>
          </p:cNvCxnSpPr>
          <p:nvPr/>
        </p:nvCxnSpPr>
        <p:spPr bwMode="auto">
          <a:xfrm>
            <a:off x="1530059" y="1872718"/>
            <a:ext cx="686252" cy="85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91" name="Group 1390"/>
          <p:cNvGrpSpPr/>
          <p:nvPr/>
        </p:nvGrpSpPr>
        <p:grpSpPr>
          <a:xfrm>
            <a:off x="1427441" y="1777679"/>
            <a:ext cx="915563" cy="195330"/>
            <a:chOff x="7493073" y="1893820"/>
            <a:chExt cx="915563" cy="195330"/>
          </a:xfrm>
        </p:grpSpPr>
        <p:sp>
          <p:nvSpPr>
            <p:cNvPr id="29" name="Rectangle 133"/>
            <p:cNvSpPr/>
            <p:nvPr/>
          </p:nvSpPr>
          <p:spPr bwMode="auto">
            <a:xfrm rot="16200000">
              <a:off x="8282976" y="1974172"/>
              <a:ext cx="44371"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90" name="Oval 1389"/>
            <p:cNvSpPr/>
            <p:nvPr/>
          </p:nvSpPr>
          <p:spPr>
            <a:xfrm>
              <a:off x="7493073" y="1893820"/>
              <a:ext cx="915563" cy="195330"/>
            </a:xfrm>
            <a:prstGeom prst="ellipse">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2" name="Group 1391"/>
          <p:cNvGrpSpPr/>
          <p:nvPr/>
        </p:nvGrpSpPr>
        <p:grpSpPr>
          <a:xfrm>
            <a:off x="634669" y="1113367"/>
            <a:ext cx="974893" cy="1523699"/>
            <a:chOff x="6700301" y="1229508"/>
            <a:chExt cx="974893" cy="1523699"/>
          </a:xfrm>
        </p:grpSpPr>
        <p:sp>
          <p:nvSpPr>
            <p:cNvPr id="27" name="Rectangle 130"/>
            <p:cNvSpPr/>
            <p:nvPr/>
          </p:nvSpPr>
          <p:spPr bwMode="auto">
            <a:xfrm rot="16200000">
              <a:off x="7566627" y="2642482"/>
              <a:ext cx="44371" cy="46437"/>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Rectangle 131"/>
            <p:cNvSpPr/>
            <p:nvPr/>
          </p:nvSpPr>
          <p:spPr bwMode="auto">
            <a:xfrm rot="16200000">
              <a:off x="6765997" y="1974172"/>
              <a:ext cx="44371"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Rectangle 135"/>
            <p:cNvSpPr/>
            <p:nvPr/>
          </p:nvSpPr>
          <p:spPr bwMode="auto">
            <a:xfrm rot="16200000">
              <a:off x="7563677" y="1291542"/>
              <a:ext cx="48808"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9" name="Oval 418"/>
            <p:cNvSpPr/>
            <p:nvPr/>
          </p:nvSpPr>
          <p:spPr>
            <a:xfrm>
              <a:off x="6700301" y="1886445"/>
              <a:ext cx="956272" cy="19533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16200000">
              <a:off x="7170310" y="1556843"/>
              <a:ext cx="832220" cy="17754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16200000">
              <a:off x="7156119" y="2235245"/>
              <a:ext cx="860215" cy="17570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4" name="Rectangle 125"/>
          <p:cNvSpPr/>
          <p:nvPr/>
        </p:nvSpPr>
        <p:spPr bwMode="auto">
          <a:xfrm>
            <a:off x="435465" y="921257"/>
            <a:ext cx="2241069" cy="20205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425" name="Oval 139"/>
          <p:cNvSpPr/>
          <p:nvPr/>
        </p:nvSpPr>
        <p:spPr bwMode="auto">
          <a:xfrm>
            <a:off x="739892" y="1206256"/>
            <a:ext cx="1486020" cy="1341369"/>
          </a:xfrm>
          <a:prstGeom prst="ellipse">
            <a:avLst/>
          </a:prstGeom>
          <a:no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6" name="TextBox 425"/>
          <p:cNvSpPr txBox="1"/>
          <p:nvPr/>
        </p:nvSpPr>
        <p:spPr bwMode="auto">
          <a:xfrm>
            <a:off x="1763252" y="1558840"/>
            <a:ext cx="541778" cy="271346"/>
          </a:xfrm>
          <a:prstGeom prst="rect">
            <a:avLst/>
          </a:prstGeom>
          <a:noFill/>
        </p:spPr>
        <p:txBody>
          <a:bodyPr>
            <a:spAutoFit/>
          </a:bodyPr>
          <a:lstStyle/>
          <a:p>
            <a:pPr eaLnBrk="1" hangingPunct="1">
              <a:defRPr/>
            </a:pPr>
            <a:r>
              <a:rPr lang="en-US" dirty="0">
                <a:latin typeface="+mn-lt"/>
              </a:rPr>
              <a:t>D</a:t>
            </a:r>
          </a:p>
        </p:txBody>
      </p:sp>
      <p:cxnSp>
        <p:nvCxnSpPr>
          <p:cNvPr id="434" name="Straight Arrow Connector 128"/>
          <p:cNvCxnSpPr>
            <a:endCxn id="436" idx="0"/>
          </p:cNvCxnSpPr>
          <p:nvPr/>
        </p:nvCxnSpPr>
        <p:spPr bwMode="auto">
          <a:xfrm>
            <a:off x="1532781" y="1876939"/>
            <a:ext cx="686252" cy="85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6" name="Rectangle 133"/>
          <p:cNvSpPr/>
          <p:nvPr/>
        </p:nvSpPr>
        <p:spPr bwMode="auto">
          <a:xfrm rot="16200000">
            <a:off x="2220066" y="1862252"/>
            <a:ext cx="44371"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9" name="Rectangle 130"/>
          <p:cNvSpPr/>
          <p:nvPr/>
        </p:nvSpPr>
        <p:spPr bwMode="auto">
          <a:xfrm rot="16200000">
            <a:off x="1503717" y="2530562"/>
            <a:ext cx="44371" cy="46437"/>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0" name="Rectangle 131"/>
          <p:cNvSpPr/>
          <p:nvPr/>
        </p:nvSpPr>
        <p:spPr bwMode="auto">
          <a:xfrm rot="16200000">
            <a:off x="703087" y="1862252"/>
            <a:ext cx="44371"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1" name="Rectangle 135"/>
          <p:cNvSpPr/>
          <p:nvPr/>
        </p:nvSpPr>
        <p:spPr bwMode="auto">
          <a:xfrm rot="16200000">
            <a:off x="1500767" y="1179622"/>
            <a:ext cx="48808"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394" name="Group 1393"/>
          <p:cNvGrpSpPr/>
          <p:nvPr/>
        </p:nvGrpSpPr>
        <p:grpSpPr>
          <a:xfrm>
            <a:off x="1117625" y="1644894"/>
            <a:ext cx="830311" cy="570666"/>
            <a:chOff x="9356292" y="4505868"/>
            <a:chExt cx="830311" cy="570666"/>
          </a:xfrm>
        </p:grpSpPr>
        <p:grpSp>
          <p:nvGrpSpPr>
            <p:cNvPr id="428" name="Group 427"/>
            <p:cNvGrpSpPr/>
            <p:nvPr/>
          </p:nvGrpSpPr>
          <p:grpSpPr>
            <a:xfrm>
              <a:off x="9356292" y="4505868"/>
              <a:ext cx="330475" cy="327064"/>
              <a:chOff x="7403550" y="1817920"/>
              <a:chExt cx="367866" cy="364069"/>
            </a:xfrm>
          </p:grpSpPr>
          <p:sp>
            <p:nvSpPr>
              <p:cNvPr id="429" name="Oval 428"/>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0" name="Oval 429"/>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1" name="Oval 430"/>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2" name="Oval 431"/>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3" name="Oval 432"/>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445" name="Group 444"/>
            <p:cNvGrpSpPr/>
            <p:nvPr/>
          </p:nvGrpSpPr>
          <p:grpSpPr>
            <a:xfrm>
              <a:off x="9606458" y="4505868"/>
              <a:ext cx="330475" cy="327064"/>
              <a:chOff x="7403550" y="1817920"/>
              <a:chExt cx="367866" cy="364069"/>
            </a:xfrm>
          </p:grpSpPr>
          <p:sp>
            <p:nvSpPr>
              <p:cNvPr id="446" name="Oval 445"/>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7" name="Oval 446"/>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8" name="Oval 447"/>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9" name="Oval 448"/>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0" name="Oval 449"/>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451" name="Group 450"/>
            <p:cNvGrpSpPr/>
            <p:nvPr/>
          </p:nvGrpSpPr>
          <p:grpSpPr>
            <a:xfrm>
              <a:off x="9605962" y="4749470"/>
              <a:ext cx="330475" cy="327064"/>
              <a:chOff x="7403550" y="1817920"/>
              <a:chExt cx="367866" cy="364069"/>
            </a:xfrm>
          </p:grpSpPr>
          <p:sp>
            <p:nvSpPr>
              <p:cNvPr id="452" name="Oval 451"/>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3" name="Oval 452"/>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4" name="Oval 453"/>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5" name="Oval 454"/>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6" name="Oval 455"/>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457" name="Group 456"/>
            <p:cNvGrpSpPr/>
            <p:nvPr/>
          </p:nvGrpSpPr>
          <p:grpSpPr>
            <a:xfrm>
              <a:off x="9856128" y="4749470"/>
              <a:ext cx="330475" cy="327064"/>
              <a:chOff x="7403550" y="1817920"/>
              <a:chExt cx="367866" cy="364069"/>
            </a:xfrm>
          </p:grpSpPr>
          <p:sp>
            <p:nvSpPr>
              <p:cNvPr id="458" name="Oval 457"/>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9" name="Oval 458"/>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0" name="Oval 459"/>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1" name="Oval 460"/>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2" name="Oval 461"/>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427" name="TextBox 426"/>
          <p:cNvSpPr txBox="1"/>
          <p:nvPr/>
        </p:nvSpPr>
        <p:spPr bwMode="auto">
          <a:xfrm>
            <a:off x="1911522" y="2611993"/>
            <a:ext cx="823846" cy="369332"/>
          </a:xfrm>
          <a:prstGeom prst="rect">
            <a:avLst/>
          </a:prstGeom>
          <a:noFill/>
        </p:spPr>
        <p:txBody>
          <a:bodyPr wrap="square">
            <a:spAutoFit/>
          </a:bodyPr>
          <a:lstStyle/>
          <a:p>
            <a:pPr eaLnBrk="1" hangingPunct="1">
              <a:defRPr/>
            </a:pPr>
            <a:r>
              <a:rPr lang="en-US" dirty="0">
                <a:latin typeface="+mn-lt"/>
              </a:rPr>
              <a:t>8”x8”</a:t>
            </a:r>
          </a:p>
        </p:txBody>
      </p:sp>
      <p:sp>
        <p:nvSpPr>
          <p:cNvPr id="443" name="Oval 442"/>
          <p:cNvSpPr/>
          <p:nvPr/>
        </p:nvSpPr>
        <p:spPr>
          <a:xfrm rot="16200000">
            <a:off x="1120406" y="1468124"/>
            <a:ext cx="832220" cy="177549"/>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7496364">
            <a:off x="1003499" y="1429113"/>
            <a:ext cx="818707" cy="198345"/>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5306624">
            <a:off x="1150728" y="1578700"/>
            <a:ext cx="1057377" cy="15797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6200000">
            <a:off x="993719" y="1566642"/>
            <a:ext cx="1067556" cy="19559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651265" y="4022251"/>
            <a:ext cx="77064" cy="770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8"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00980" y="1177189"/>
            <a:ext cx="2121477" cy="10997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9" name="TextBox 358"/>
          <p:cNvSpPr txBox="1"/>
          <p:nvPr/>
        </p:nvSpPr>
        <p:spPr>
          <a:xfrm>
            <a:off x="4680843" y="2645002"/>
            <a:ext cx="4169065" cy="769441"/>
          </a:xfrm>
          <a:prstGeom prst="rect">
            <a:avLst/>
          </a:prstGeom>
          <a:noFill/>
        </p:spPr>
        <p:txBody>
          <a:bodyPr wrap="square">
            <a:spAutoFit/>
          </a:bodyPr>
          <a:lstStyle/>
          <a:p>
            <a:pPr eaLnBrk="1" hangingPunct="1">
              <a:spcBef>
                <a:spcPts val="0"/>
              </a:spcBef>
              <a:defRPr/>
            </a:pPr>
            <a:r>
              <a:rPr lang="en-US" dirty="0">
                <a:latin typeface="+mn-lt"/>
              </a:rPr>
              <a:t>D=1</a:t>
            </a:r>
            <a:r>
              <a:rPr lang="en-US" dirty="0" smtClean="0">
                <a:latin typeface="+mn-lt"/>
              </a:rPr>
              <a:t>’’, Pitch </a:t>
            </a:r>
            <a:r>
              <a:rPr lang="en-US" dirty="0">
                <a:latin typeface="+mn-lt"/>
              </a:rPr>
              <a:t>= </a:t>
            </a:r>
            <a:r>
              <a:rPr lang="en-US" dirty="0" smtClean="0">
                <a:latin typeface="+mn-lt"/>
              </a:rPr>
              <a:t>1mm</a:t>
            </a:r>
          </a:p>
          <a:p>
            <a:pPr eaLnBrk="1" hangingPunct="1">
              <a:spcBef>
                <a:spcPts val="0"/>
              </a:spcBef>
              <a:defRPr/>
            </a:pPr>
            <a:r>
              <a:rPr lang="en-US" dirty="0" err="1" smtClean="0"/>
              <a:t>Decaps</a:t>
            </a:r>
            <a:r>
              <a:rPr lang="en-US" dirty="0" smtClean="0"/>
              <a:t> are placed on the top layer </a:t>
            </a:r>
            <a:endParaRPr lang="en-US" dirty="0">
              <a:latin typeface="+mn-lt"/>
            </a:endParaRPr>
          </a:p>
        </p:txBody>
      </p:sp>
      <p:grpSp>
        <p:nvGrpSpPr>
          <p:cNvPr id="31" name="Group 30"/>
          <p:cNvGrpSpPr/>
          <p:nvPr/>
        </p:nvGrpSpPr>
        <p:grpSpPr>
          <a:xfrm>
            <a:off x="685021" y="1835526"/>
            <a:ext cx="1599463" cy="769316"/>
            <a:chOff x="1085071" y="2024289"/>
            <a:chExt cx="1599463" cy="769316"/>
          </a:xfrm>
        </p:grpSpPr>
        <p:sp>
          <p:nvSpPr>
            <p:cNvPr id="362" name="Rectangle 125"/>
            <p:cNvSpPr/>
            <p:nvPr/>
          </p:nvSpPr>
          <p:spPr bwMode="auto">
            <a:xfrm>
              <a:off x="1085071" y="2038017"/>
              <a:ext cx="80570" cy="971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363" name="Rectangle 125"/>
            <p:cNvSpPr/>
            <p:nvPr/>
          </p:nvSpPr>
          <p:spPr bwMode="auto">
            <a:xfrm>
              <a:off x="2603964" y="2024289"/>
              <a:ext cx="80570" cy="971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364" name="Rectangle 125"/>
            <p:cNvSpPr/>
            <p:nvPr/>
          </p:nvSpPr>
          <p:spPr bwMode="auto">
            <a:xfrm>
              <a:off x="1884366" y="2696463"/>
              <a:ext cx="80570" cy="971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grpSp>
      <p:pic>
        <p:nvPicPr>
          <p:cNvPr id="23" name="Picture 22"/>
          <p:cNvPicPr>
            <a:picLocks noChangeAspect="1"/>
          </p:cNvPicPr>
          <p:nvPr/>
        </p:nvPicPr>
        <p:blipFill>
          <a:blip r:embed="rId4"/>
          <a:stretch>
            <a:fillRect/>
          </a:stretch>
        </p:blipFill>
        <p:spPr>
          <a:xfrm>
            <a:off x="5487099" y="885058"/>
            <a:ext cx="3380100" cy="1692203"/>
          </a:xfrm>
          <a:prstGeom prst="rect">
            <a:avLst/>
          </a:prstGeom>
        </p:spPr>
      </p:pic>
      <p:sp>
        <p:nvSpPr>
          <p:cNvPr id="24" name="Oval 23"/>
          <p:cNvSpPr/>
          <p:nvPr/>
        </p:nvSpPr>
        <p:spPr bwMode="auto">
          <a:xfrm>
            <a:off x="6761911" y="906048"/>
            <a:ext cx="868362" cy="605909"/>
          </a:xfrm>
          <a:prstGeom prst="ellipse">
            <a:avLst/>
          </a:prstGeom>
          <a:noFill/>
          <a:ln w="5715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196761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8" grpId="0" animBg="1"/>
      <p:bldP spid="410" grpId="0" animBg="1"/>
      <p:bldP spid="424" grpId="0" animBg="1"/>
      <p:bldP spid="443" grpId="0" animBg="1"/>
      <p:bldP spid="464" grpId="0" animBg="1"/>
      <p:bldP spid="465" grpId="0" animBg="1"/>
      <p:bldP spid="466" grpId="0" animBg="1"/>
      <p:bldP spid="469"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lstStyle/>
          <a:p>
            <a:pPr>
              <a:defRPr/>
            </a:pPr>
            <a:r>
              <a:rPr lang="en-US" dirty="0" err="1" smtClean="0">
                <a:latin typeface="+mn-lt"/>
              </a:rPr>
              <a:t>L</a:t>
            </a:r>
            <a:r>
              <a:rPr lang="en-US" baseline="-25000" dirty="0" err="1" smtClean="0">
                <a:latin typeface="+mn-lt"/>
              </a:rPr>
              <a:t>PCB_Plane</a:t>
            </a:r>
            <a:r>
              <a:rPr lang="en-US" dirty="0" smtClean="0">
                <a:latin typeface="+mn-lt"/>
              </a:rPr>
              <a:t> Current Physics and Inductance</a:t>
            </a:r>
            <a:endParaRPr lang="en-US" dirty="0">
              <a:latin typeface="+mn-lt"/>
            </a:endParaRPr>
          </a:p>
        </p:txBody>
      </p:sp>
      <p:sp>
        <p:nvSpPr>
          <p:cNvPr id="4" name="Slide Number Placeholder 3"/>
          <p:cNvSpPr>
            <a:spLocks noGrp="1"/>
          </p:cNvSpPr>
          <p:nvPr>
            <p:ph type="sldNum" sz="quarter" idx="4294967295"/>
          </p:nvPr>
        </p:nvSpPr>
        <p:spPr>
          <a:xfrm>
            <a:off x="7010400" y="6400800"/>
            <a:ext cx="2133600" cy="381000"/>
          </a:xfrm>
        </p:spPr>
        <p:txBody>
          <a:bodyPr/>
          <a:lstStyle/>
          <a:p>
            <a:pPr>
              <a:defRPr/>
            </a:pPr>
            <a:fld id="{5B79369E-FD75-42D5-8DD5-8AC834160F20}" type="slidenum">
              <a:rPr lang="zh-CN" altLang="en-US">
                <a:latin typeface="+mn-lt"/>
              </a:rPr>
              <a:pPr>
                <a:defRPr/>
              </a:pPr>
              <a:t>76</a:t>
            </a:fld>
            <a:endParaRPr lang="zh-CN" altLang="en-US">
              <a:latin typeface="+mn-lt"/>
            </a:endParaRPr>
          </a:p>
        </p:txBody>
      </p:sp>
      <p:sp>
        <p:nvSpPr>
          <p:cNvPr id="21" name="Rectangle 125"/>
          <p:cNvSpPr/>
          <p:nvPr/>
        </p:nvSpPr>
        <p:spPr bwMode="auto">
          <a:xfrm>
            <a:off x="403146" y="1401226"/>
            <a:ext cx="2241069" cy="20205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22" name="Oval 139"/>
          <p:cNvSpPr/>
          <p:nvPr/>
        </p:nvSpPr>
        <p:spPr bwMode="auto">
          <a:xfrm>
            <a:off x="707573" y="1686225"/>
            <a:ext cx="1486020" cy="1341369"/>
          </a:xfrm>
          <a:prstGeom prst="ellipse">
            <a:avLst/>
          </a:prstGeom>
          <a:no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6" name="TextBox 25"/>
          <p:cNvSpPr txBox="1"/>
          <p:nvPr/>
        </p:nvSpPr>
        <p:spPr bwMode="auto">
          <a:xfrm>
            <a:off x="1730933" y="2038809"/>
            <a:ext cx="541778" cy="271346"/>
          </a:xfrm>
          <a:prstGeom prst="rect">
            <a:avLst/>
          </a:prstGeom>
          <a:noFill/>
        </p:spPr>
        <p:txBody>
          <a:bodyPr>
            <a:spAutoFit/>
          </a:bodyPr>
          <a:lstStyle/>
          <a:p>
            <a:pPr eaLnBrk="1" hangingPunct="1">
              <a:defRPr/>
            </a:pPr>
            <a:r>
              <a:rPr lang="en-US" dirty="0">
                <a:latin typeface="+mn-lt"/>
              </a:rPr>
              <a:t>D</a:t>
            </a:r>
          </a:p>
        </p:txBody>
      </p:sp>
      <p:sp>
        <p:nvSpPr>
          <p:cNvPr id="32" name="TextBox 31"/>
          <p:cNvSpPr txBox="1"/>
          <p:nvPr/>
        </p:nvSpPr>
        <p:spPr bwMode="auto">
          <a:xfrm>
            <a:off x="1879203" y="3091962"/>
            <a:ext cx="823846" cy="430887"/>
          </a:xfrm>
          <a:prstGeom prst="rect">
            <a:avLst/>
          </a:prstGeom>
          <a:noFill/>
        </p:spPr>
        <p:txBody>
          <a:bodyPr wrap="square">
            <a:spAutoFit/>
          </a:bodyPr>
          <a:lstStyle/>
          <a:p>
            <a:pPr eaLnBrk="1" hangingPunct="1">
              <a:defRPr/>
            </a:pPr>
            <a:r>
              <a:rPr lang="en-US" dirty="0" smtClean="0">
                <a:latin typeface="+mn-lt"/>
              </a:rPr>
              <a:t>8”x8</a:t>
            </a:r>
            <a:endParaRPr lang="en-US" dirty="0">
              <a:latin typeface="+mn-lt"/>
            </a:endParaRPr>
          </a:p>
        </p:txBody>
      </p:sp>
      <p:grpSp>
        <p:nvGrpSpPr>
          <p:cNvPr id="3" name="Group 2"/>
          <p:cNvGrpSpPr/>
          <p:nvPr/>
        </p:nvGrpSpPr>
        <p:grpSpPr>
          <a:xfrm>
            <a:off x="83847" y="3278335"/>
            <a:ext cx="4622477" cy="3495521"/>
            <a:chOff x="3910013" y="804863"/>
            <a:chExt cx="4864100" cy="3678237"/>
          </a:xfrm>
        </p:grpSpPr>
        <p:grpSp>
          <p:nvGrpSpPr>
            <p:cNvPr id="31753" name="Group 5"/>
            <p:cNvGrpSpPr>
              <a:grpSpLocks/>
            </p:cNvGrpSpPr>
            <p:nvPr/>
          </p:nvGrpSpPr>
          <p:grpSpPr bwMode="auto">
            <a:xfrm>
              <a:off x="3910013" y="804863"/>
              <a:ext cx="4864100" cy="3678237"/>
              <a:chOff x="3910177" y="762000"/>
              <a:chExt cx="4863523" cy="3677601"/>
            </a:xfrm>
          </p:grpSpPr>
          <p:sp>
            <p:nvSpPr>
              <p:cNvPr id="31757" name="AutoShape 3"/>
              <p:cNvSpPr>
                <a:spLocks noChangeAspect="1" noChangeArrowheads="1" noTextEdit="1"/>
              </p:cNvSpPr>
              <p:nvPr/>
            </p:nvSpPr>
            <p:spPr bwMode="auto">
              <a:xfrm>
                <a:off x="3910177" y="762000"/>
                <a:ext cx="4863523" cy="3651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31758" name="Rectangle 5"/>
              <p:cNvSpPr>
                <a:spLocks noChangeArrowheads="1"/>
              </p:cNvSpPr>
              <p:nvPr/>
            </p:nvSpPr>
            <p:spPr bwMode="auto">
              <a:xfrm>
                <a:off x="4543734" y="1066512"/>
                <a:ext cx="3760932" cy="282574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759" name="Rectangle 6"/>
              <p:cNvSpPr>
                <a:spLocks noChangeArrowheads="1"/>
              </p:cNvSpPr>
              <p:nvPr/>
            </p:nvSpPr>
            <p:spPr bwMode="auto">
              <a:xfrm>
                <a:off x="4543734" y="1066512"/>
                <a:ext cx="3760932" cy="2825749"/>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760" name="Line 7"/>
              <p:cNvSpPr>
                <a:spLocks noChangeShapeType="1"/>
              </p:cNvSpPr>
              <p:nvPr/>
            </p:nvSpPr>
            <p:spPr bwMode="auto">
              <a:xfrm flipV="1">
                <a:off x="454373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61" name="Line 8"/>
              <p:cNvSpPr>
                <a:spLocks noChangeShapeType="1"/>
              </p:cNvSpPr>
              <p:nvPr/>
            </p:nvSpPr>
            <p:spPr bwMode="auto">
              <a:xfrm flipV="1">
                <a:off x="7044768"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62" name="Line 9"/>
              <p:cNvSpPr>
                <a:spLocks noChangeShapeType="1"/>
              </p:cNvSpPr>
              <p:nvPr/>
            </p:nvSpPr>
            <p:spPr bwMode="auto">
              <a:xfrm>
                <a:off x="4543734" y="2092613"/>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63" name="Line 10"/>
              <p:cNvSpPr>
                <a:spLocks noChangeShapeType="1"/>
              </p:cNvSpPr>
              <p:nvPr/>
            </p:nvSpPr>
            <p:spPr bwMode="auto">
              <a:xfrm>
                <a:off x="4543734" y="1066512"/>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4" name="Line 11"/>
              <p:cNvSpPr>
                <a:spLocks noChangeShapeType="1"/>
              </p:cNvSpPr>
              <p:nvPr/>
            </p:nvSpPr>
            <p:spPr bwMode="auto">
              <a:xfrm>
                <a:off x="4543734" y="3892261"/>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5" name="Line 12"/>
              <p:cNvSpPr>
                <a:spLocks noChangeShapeType="1"/>
              </p:cNvSpPr>
              <p:nvPr/>
            </p:nvSpPr>
            <p:spPr bwMode="auto">
              <a:xfrm flipV="1">
                <a:off x="8304666"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6" name="Line 13"/>
              <p:cNvSpPr>
                <a:spLocks noChangeShapeType="1"/>
              </p:cNvSpPr>
              <p:nvPr/>
            </p:nvSpPr>
            <p:spPr bwMode="auto">
              <a:xfrm flipV="1">
                <a:off x="4543734"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7" name="Line 14"/>
              <p:cNvSpPr>
                <a:spLocks noChangeShapeType="1"/>
              </p:cNvSpPr>
              <p:nvPr/>
            </p:nvSpPr>
            <p:spPr bwMode="auto">
              <a:xfrm>
                <a:off x="4543734" y="3892261"/>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8" name="Line 15"/>
              <p:cNvSpPr>
                <a:spLocks noChangeShapeType="1"/>
              </p:cNvSpPr>
              <p:nvPr/>
            </p:nvSpPr>
            <p:spPr bwMode="auto">
              <a:xfrm flipV="1">
                <a:off x="4543734"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69" name="Line 16"/>
              <p:cNvSpPr>
                <a:spLocks noChangeShapeType="1"/>
              </p:cNvSpPr>
              <p:nvPr/>
            </p:nvSpPr>
            <p:spPr bwMode="auto">
              <a:xfrm flipV="1">
                <a:off x="454373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0" name="Line 17"/>
              <p:cNvSpPr>
                <a:spLocks noChangeShapeType="1"/>
              </p:cNvSpPr>
              <p:nvPr/>
            </p:nvSpPr>
            <p:spPr bwMode="auto">
              <a:xfrm>
                <a:off x="454373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1" name="Line 18"/>
              <p:cNvSpPr>
                <a:spLocks noChangeShapeType="1"/>
              </p:cNvSpPr>
              <p:nvPr/>
            </p:nvSpPr>
            <p:spPr bwMode="auto">
              <a:xfrm flipV="1">
                <a:off x="454373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2" name="Line 19"/>
              <p:cNvSpPr>
                <a:spLocks noChangeShapeType="1"/>
              </p:cNvSpPr>
              <p:nvPr/>
            </p:nvSpPr>
            <p:spPr bwMode="auto">
              <a:xfrm flipV="1">
                <a:off x="4543734" y="3847522"/>
                <a:ext cx="0" cy="447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3" name="Line 20"/>
              <p:cNvSpPr>
                <a:spLocks noChangeShapeType="1"/>
              </p:cNvSpPr>
              <p:nvPr/>
            </p:nvSpPr>
            <p:spPr bwMode="auto">
              <a:xfrm>
                <a:off x="4543734" y="1075171"/>
                <a:ext cx="0" cy="346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4" name="Rectangle 21"/>
              <p:cNvSpPr>
                <a:spLocks noChangeArrowheads="1"/>
              </p:cNvSpPr>
              <p:nvPr/>
            </p:nvSpPr>
            <p:spPr bwMode="auto">
              <a:xfrm>
                <a:off x="4422507" y="3970193"/>
                <a:ext cx="27853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10</a:t>
                </a:r>
                <a:endParaRPr lang="en-US" altLang="en-US" sz="1800">
                  <a:latin typeface="Arial" panose="020B0604020202020204" pitchFamily="34" charset="0"/>
                </a:endParaRPr>
              </a:p>
            </p:txBody>
          </p:sp>
          <p:sp>
            <p:nvSpPr>
              <p:cNvPr id="31775" name="Rectangle 22"/>
              <p:cNvSpPr>
                <a:spLocks noChangeArrowheads="1"/>
              </p:cNvSpPr>
              <p:nvPr/>
            </p:nvSpPr>
            <p:spPr bwMode="auto">
              <a:xfrm>
                <a:off x="4613007" y="3918238"/>
                <a:ext cx="121227" cy="19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100">
                    <a:solidFill>
                      <a:srgbClr val="000000"/>
                    </a:solidFill>
                  </a:rPr>
                  <a:t>0</a:t>
                </a:r>
                <a:endParaRPr lang="en-US" altLang="en-US" sz="1800">
                  <a:latin typeface="Arial" panose="020B0604020202020204" pitchFamily="34" charset="0"/>
                </a:endParaRPr>
              </a:p>
            </p:txBody>
          </p:sp>
          <p:sp>
            <p:nvSpPr>
              <p:cNvPr id="31776" name="Line 23"/>
              <p:cNvSpPr>
                <a:spLocks noChangeShapeType="1"/>
              </p:cNvSpPr>
              <p:nvPr/>
            </p:nvSpPr>
            <p:spPr bwMode="auto">
              <a:xfrm flipV="1">
                <a:off x="5291303"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7" name="Line 24"/>
              <p:cNvSpPr>
                <a:spLocks noChangeShapeType="1"/>
              </p:cNvSpPr>
              <p:nvPr/>
            </p:nvSpPr>
            <p:spPr bwMode="auto">
              <a:xfrm>
                <a:off x="5291303"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78" name="Line 25"/>
              <p:cNvSpPr>
                <a:spLocks noChangeShapeType="1"/>
              </p:cNvSpPr>
              <p:nvPr/>
            </p:nvSpPr>
            <p:spPr bwMode="auto">
              <a:xfrm flipV="1">
                <a:off x="5291303"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79" name="Line 26"/>
              <p:cNvSpPr>
                <a:spLocks noChangeShapeType="1"/>
              </p:cNvSpPr>
              <p:nvPr/>
            </p:nvSpPr>
            <p:spPr bwMode="auto">
              <a:xfrm flipV="1">
                <a:off x="5734359"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0" name="Line 27"/>
              <p:cNvSpPr>
                <a:spLocks noChangeShapeType="1"/>
              </p:cNvSpPr>
              <p:nvPr/>
            </p:nvSpPr>
            <p:spPr bwMode="auto">
              <a:xfrm>
                <a:off x="5734359"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Line 28"/>
              <p:cNvSpPr>
                <a:spLocks noChangeShapeType="1"/>
              </p:cNvSpPr>
              <p:nvPr/>
            </p:nvSpPr>
            <p:spPr bwMode="auto">
              <a:xfrm flipV="1">
                <a:off x="5734359"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82" name="Line 29"/>
              <p:cNvSpPr>
                <a:spLocks noChangeShapeType="1"/>
              </p:cNvSpPr>
              <p:nvPr/>
            </p:nvSpPr>
            <p:spPr bwMode="auto">
              <a:xfrm flipV="1">
                <a:off x="6046086"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3" name="Line 30"/>
              <p:cNvSpPr>
                <a:spLocks noChangeShapeType="1"/>
              </p:cNvSpPr>
              <p:nvPr/>
            </p:nvSpPr>
            <p:spPr bwMode="auto">
              <a:xfrm>
                <a:off x="6046086"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4" name="Line 31"/>
              <p:cNvSpPr>
                <a:spLocks noChangeShapeType="1"/>
              </p:cNvSpPr>
              <p:nvPr/>
            </p:nvSpPr>
            <p:spPr bwMode="auto">
              <a:xfrm flipV="1">
                <a:off x="6046086"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85" name="Line 32"/>
              <p:cNvSpPr>
                <a:spLocks noChangeShapeType="1"/>
              </p:cNvSpPr>
              <p:nvPr/>
            </p:nvSpPr>
            <p:spPr bwMode="auto">
              <a:xfrm flipV="1">
                <a:off x="628998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6" name="Line 33"/>
              <p:cNvSpPr>
                <a:spLocks noChangeShapeType="1"/>
              </p:cNvSpPr>
              <p:nvPr/>
            </p:nvSpPr>
            <p:spPr bwMode="auto">
              <a:xfrm>
                <a:off x="628998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7" name="Line 34"/>
              <p:cNvSpPr>
                <a:spLocks noChangeShapeType="1"/>
              </p:cNvSpPr>
              <p:nvPr/>
            </p:nvSpPr>
            <p:spPr bwMode="auto">
              <a:xfrm flipV="1">
                <a:off x="628998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88" name="Line 35"/>
              <p:cNvSpPr>
                <a:spLocks noChangeShapeType="1"/>
              </p:cNvSpPr>
              <p:nvPr/>
            </p:nvSpPr>
            <p:spPr bwMode="auto">
              <a:xfrm flipV="1">
                <a:off x="648914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9" name="Line 36"/>
              <p:cNvSpPr>
                <a:spLocks noChangeShapeType="1"/>
              </p:cNvSpPr>
              <p:nvPr/>
            </p:nvSpPr>
            <p:spPr bwMode="auto">
              <a:xfrm>
                <a:off x="648914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0" name="Line 37"/>
              <p:cNvSpPr>
                <a:spLocks noChangeShapeType="1"/>
              </p:cNvSpPr>
              <p:nvPr/>
            </p:nvSpPr>
            <p:spPr bwMode="auto">
              <a:xfrm flipV="1">
                <a:off x="648914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91" name="Line 38"/>
              <p:cNvSpPr>
                <a:spLocks noChangeShapeType="1"/>
              </p:cNvSpPr>
              <p:nvPr/>
            </p:nvSpPr>
            <p:spPr bwMode="auto">
              <a:xfrm flipV="1">
                <a:off x="6655109"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2" name="Line 39"/>
              <p:cNvSpPr>
                <a:spLocks noChangeShapeType="1"/>
              </p:cNvSpPr>
              <p:nvPr/>
            </p:nvSpPr>
            <p:spPr bwMode="auto">
              <a:xfrm>
                <a:off x="6655109"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3" name="Line 40"/>
              <p:cNvSpPr>
                <a:spLocks noChangeShapeType="1"/>
              </p:cNvSpPr>
              <p:nvPr/>
            </p:nvSpPr>
            <p:spPr bwMode="auto">
              <a:xfrm flipV="1">
                <a:off x="6655109"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94" name="Line 41"/>
              <p:cNvSpPr>
                <a:spLocks noChangeShapeType="1"/>
              </p:cNvSpPr>
              <p:nvPr/>
            </p:nvSpPr>
            <p:spPr bwMode="auto">
              <a:xfrm flipV="1">
                <a:off x="680231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5" name="Line 42"/>
              <p:cNvSpPr>
                <a:spLocks noChangeShapeType="1"/>
              </p:cNvSpPr>
              <p:nvPr/>
            </p:nvSpPr>
            <p:spPr bwMode="auto">
              <a:xfrm>
                <a:off x="680231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6" name="Line 43"/>
              <p:cNvSpPr>
                <a:spLocks noChangeShapeType="1"/>
              </p:cNvSpPr>
              <p:nvPr/>
            </p:nvSpPr>
            <p:spPr bwMode="auto">
              <a:xfrm flipV="1">
                <a:off x="680231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797" name="Line 44"/>
              <p:cNvSpPr>
                <a:spLocks noChangeShapeType="1"/>
              </p:cNvSpPr>
              <p:nvPr/>
            </p:nvSpPr>
            <p:spPr bwMode="auto">
              <a:xfrm flipV="1">
                <a:off x="6932200"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8" name="Line 45"/>
              <p:cNvSpPr>
                <a:spLocks noChangeShapeType="1"/>
              </p:cNvSpPr>
              <p:nvPr/>
            </p:nvSpPr>
            <p:spPr bwMode="auto">
              <a:xfrm>
                <a:off x="6932200"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99" name="Line 46"/>
              <p:cNvSpPr>
                <a:spLocks noChangeShapeType="1"/>
              </p:cNvSpPr>
              <p:nvPr/>
            </p:nvSpPr>
            <p:spPr bwMode="auto">
              <a:xfrm flipV="1">
                <a:off x="6932200"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00" name="Line 47"/>
              <p:cNvSpPr>
                <a:spLocks noChangeShapeType="1"/>
              </p:cNvSpPr>
              <p:nvPr/>
            </p:nvSpPr>
            <p:spPr bwMode="auto">
              <a:xfrm flipV="1">
                <a:off x="7044768"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1" name="Line 48"/>
              <p:cNvSpPr>
                <a:spLocks noChangeShapeType="1"/>
              </p:cNvSpPr>
              <p:nvPr/>
            </p:nvSpPr>
            <p:spPr bwMode="auto">
              <a:xfrm>
                <a:off x="7044768"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2" name="Line 49"/>
              <p:cNvSpPr>
                <a:spLocks noChangeShapeType="1"/>
              </p:cNvSpPr>
              <p:nvPr/>
            </p:nvSpPr>
            <p:spPr bwMode="auto">
              <a:xfrm flipV="1">
                <a:off x="7044768"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03" name="Line 50"/>
              <p:cNvSpPr>
                <a:spLocks noChangeShapeType="1"/>
              </p:cNvSpPr>
              <p:nvPr/>
            </p:nvSpPr>
            <p:spPr bwMode="auto">
              <a:xfrm flipV="1">
                <a:off x="7044768" y="3847522"/>
                <a:ext cx="0" cy="4473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4" name="Line 51"/>
              <p:cNvSpPr>
                <a:spLocks noChangeShapeType="1"/>
              </p:cNvSpPr>
              <p:nvPr/>
            </p:nvSpPr>
            <p:spPr bwMode="auto">
              <a:xfrm>
                <a:off x="7044768" y="1075171"/>
                <a:ext cx="0" cy="34636"/>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5" name="Rectangle 52"/>
              <p:cNvSpPr>
                <a:spLocks noChangeArrowheads="1"/>
              </p:cNvSpPr>
              <p:nvPr/>
            </p:nvSpPr>
            <p:spPr bwMode="auto">
              <a:xfrm>
                <a:off x="6923541" y="3970193"/>
                <a:ext cx="27853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10</a:t>
                </a:r>
                <a:endParaRPr lang="en-US" altLang="en-US" sz="1800">
                  <a:latin typeface="Arial" panose="020B0604020202020204" pitchFamily="34" charset="0"/>
                </a:endParaRPr>
              </a:p>
            </p:txBody>
          </p:sp>
          <p:sp>
            <p:nvSpPr>
              <p:cNvPr id="31806" name="Rectangle 53"/>
              <p:cNvSpPr>
                <a:spLocks noChangeArrowheads="1"/>
              </p:cNvSpPr>
              <p:nvPr/>
            </p:nvSpPr>
            <p:spPr bwMode="auto">
              <a:xfrm>
                <a:off x="7115484" y="3918238"/>
                <a:ext cx="121227" cy="19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100">
                    <a:solidFill>
                      <a:srgbClr val="000000"/>
                    </a:solidFill>
                  </a:rPr>
                  <a:t>1</a:t>
                </a:r>
                <a:endParaRPr lang="en-US" altLang="en-US" sz="1800">
                  <a:latin typeface="Arial" panose="020B0604020202020204" pitchFamily="34" charset="0"/>
                </a:endParaRPr>
              </a:p>
            </p:txBody>
          </p:sp>
          <p:sp>
            <p:nvSpPr>
              <p:cNvPr id="31807" name="Line 54"/>
              <p:cNvSpPr>
                <a:spLocks noChangeShapeType="1"/>
              </p:cNvSpPr>
              <p:nvPr/>
            </p:nvSpPr>
            <p:spPr bwMode="auto">
              <a:xfrm flipV="1">
                <a:off x="7800995"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8" name="Line 55"/>
              <p:cNvSpPr>
                <a:spLocks noChangeShapeType="1"/>
              </p:cNvSpPr>
              <p:nvPr/>
            </p:nvSpPr>
            <p:spPr bwMode="auto">
              <a:xfrm>
                <a:off x="7800995"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09" name="Line 56"/>
              <p:cNvSpPr>
                <a:spLocks noChangeShapeType="1"/>
              </p:cNvSpPr>
              <p:nvPr/>
            </p:nvSpPr>
            <p:spPr bwMode="auto">
              <a:xfrm flipV="1">
                <a:off x="7800995"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10" name="Line 57"/>
              <p:cNvSpPr>
                <a:spLocks noChangeShapeType="1"/>
              </p:cNvSpPr>
              <p:nvPr/>
            </p:nvSpPr>
            <p:spPr bwMode="auto">
              <a:xfrm flipV="1">
                <a:off x="8235394" y="3864840"/>
                <a:ext cx="0" cy="27421"/>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1" name="Line 58"/>
              <p:cNvSpPr>
                <a:spLocks noChangeShapeType="1"/>
              </p:cNvSpPr>
              <p:nvPr/>
            </p:nvSpPr>
            <p:spPr bwMode="auto">
              <a:xfrm>
                <a:off x="8235394" y="1075171"/>
                <a:ext cx="0" cy="17318"/>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2" name="Line 59"/>
              <p:cNvSpPr>
                <a:spLocks noChangeShapeType="1"/>
              </p:cNvSpPr>
              <p:nvPr/>
            </p:nvSpPr>
            <p:spPr bwMode="auto">
              <a:xfrm flipV="1">
                <a:off x="8235394" y="1075171"/>
                <a:ext cx="0" cy="281709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13" name="Line 60"/>
              <p:cNvSpPr>
                <a:spLocks noChangeShapeType="1"/>
              </p:cNvSpPr>
              <p:nvPr/>
            </p:nvSpPr>
            <p:spPr bwMode="auto">
              <a:xfrm>
                <a:off x="4543734" y="2092613"/>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4" name="Line 61"/>
              <p:cNvSpPr>
                <a:spLocks noChangeShapeType="1"/>
              </p:cNvSpPr>
              <p:nvPr/>
            </p:nvSpPr>
            <p:spPr bwMode="auto">
              <a:xfrm flipH="1">
                <a:off x="8287348" y="2092613"/>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5" name="Line 62"/>
              <p:cNvSpPr>
                <a:spLocks noChangeShapeType="1"/>
              </p:cNvSpPr>
              <p:nvPr/>
            </p:nvSpPr>
            <p:spPr bwMode="auto">
              <a:xfrm>
                <a:off x="4543734" y="2092613"/>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16" name="Line 63"/>
              <p:cNvSpPr>
                <a:spLocks noChangeShapeType="1"/>
              </p:cNvSpPr>
              <p:nvPr/>
            </p:nvSpPr>
            <p:spPr bwMode="auto">
              <a:xfrm>
                <a:off x="4543734" y="2213840"/>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7" name="Line 64"/>
              <p:cNvSpPr>
                <a:spLocks noChangeShapeType="1"/>
              </p:cNvSpPr>
              <p:nvPr/>
            </p:nvSpPr>
            <p:spPr bwMode="auto">
              <a:xfrm flipH="1">
                <a:off x="8287348" y="2213840"/>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18" name="Line 65"/>
              <p:cNvSpPr>
                <a:spLocks noChangeShapeType="1"/>
              </p:cNvSpPr>
              <p:nvPr/>
            </p:nvSpPr>
            <p:spPr bwMode="auto">
              <a:xfrm>
                <a:off x="4543734" y="2213840"/>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19" name="Line 66"/>
              <p:cNvSpPr>
                <a:spLocks noChangeShapeType="1"/>
              </p:cNvSpPr>
              <p:nvPr/>
            </p:nvSpPr>
            <p:spPr bwMode="auto">
              <a:xfrm>
                <a:off x="4543734" y="2343727"/>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0" name="Line 67"/>
              <p:cNvSpPr>
                <a:spLocks noChangeShapeType="1"/>
              </p:cNvSpPr>
              <p:nvPr/>
            </p:nvSpPr>
            <p:spPr bwMode="auto">
              <a:xfrm flipH="1">
                <a:off x="8287348" y="2343727"/>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1" name="Line 68"/>
              <p:cNvSpPr>
                <a:spLocks noChangeShapeType="1"/>
              </p:cNvSpPr>
              <p:nvPr/>
            </p:nvSpPr>
            <p:spPr bwMode="auto">
              <a:xfrm>
                <a:off x="4543734" y="2343727"/>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22" name="Line 69"/>
              <p:cNvSpPr>
                <a:spLocks noChangeShapeType="1"/>
              </p:cNvSpPr>
              <p:nvPr/>
            </p:nvSpPr>
            <p:spPr bwMode="auto">
              <a:xfrm>
                <a:off x="4543734" y="2492375"/>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3" name="Line 70"/>
              <p:cNvSpPr>
                <a:spLocks noChangeShapeType="1"/>
              </p:cNvSpPr>
              <p:nvPr/>
            </p:nvSpPr>
            <p:spPr bwMode="auto">
              <a:xfrm flipH="1">
                <a:off x="8287348" y="2492375"/>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4" name="Line 71"/>
              <p:cNvSpPr>
                <a:spLocks noChangeShapeType="1"/>
              </p:cNvSpPr>
              <p:nvPr/>
            </p:nvSpPr>
            <p:spPr bwMode="auto">
              <a:xfrm>
                <a:off x="4543734" y="2492375"/>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25" name="Line 72"/>
              <p:cNvSpPr>
                <a:spLocks noChangeShapeType="1"/>
              </p:cNvSpPr>
              <p:nvPr/>
            </p:nvSpPr>
            <p:spPr bwMode="auto">
              <a:xfrm>
                <a:off x="4543734" y="2665557"/>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6" name="Line 73"/>
              <p:cNvSpPr>
                <a:spLocks noChangeShapeType="1"/>
              </p:cNvSpPr>
              <p:nvPr/>
            </p:nvSpPr>
            <p:spPr bwMode="auto">
              <a:xfrm flipH="1">
                <a:off x="8287348" y="2665557"/>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7" name="Line 74"/>
              <p:cNvSpPr>
                <a:spLocks noChangeShapeType="1"/>
              </p:cNvSpPr>
              <p:nvPr/>
            </p:nvSpPr>
            <p:spPr bwMode="auto">
              <a:xfrm>
                <a:off x="4543734" y="2665557"/>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28" name="Line 75"/>
              <p:cNvSpPr>
                <a:spLocks noChangeShapeType="1"/>
              </p:cNvSpPr>
              <p:nvPr/>
            </p:nvSpPr>
            <p:spPr bwMode="auto">
              <a:xfrm>
                <a:off x="4543734" y="2866158"/>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29" name="Line 76"/>
              <p:cNvSpPr>
                <a:spLocks noChangeShapeType="1"/>
              </p:cNvSpPr>
              <p:nvPr/>
            </p:nvSpPr>
            <p:spPr bwMode="auto">
              <a:xfrm flipH="1">
                <a:off x="8287348" y="2866158"/>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0" name="Line 77"/>
              <p:cNvSpPr>
                <a:spLocks noChangeShapeType="1"/>
              </p:cNvSpPr>
              <p:nvPr/>
            </p:nvSpPr>
            <p:spPr bwMode="auto">
              <a:xfrm>
                <a:off x="4543734" y="2866158"/>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31" name="Line 78"/>
              <p:cNvSpPr>
                <a:spLocks noChangeShapeType="1"/>
              </p:cNvSpPr>
              <p:nvPr/>
            </p:nvSpPr>
            <p:spPr bwMode="auto">
              <a:xfrm>
                <a:off x="4543734" y="3117272"/>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2" name="Line 79"/>
              <p:cNvSpPr>
                <a:spLocks noChangeShapeType="1"/>
              </p:cNvSpPr>
              <p:nvPr/>
            </p:nvSpPr>
            <p:spPr bwMode="auto">
              <a:xfrm flipH="1">
                <a:off x="8287348" y="3117272"/>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3" name="Line 80"/>
              <p:cNvSpPr>
                <a:spLocks noChangeShapeType="1"/>
              </p:cNvSpPr>
              <p:nvPr/>
            </p:nvSpPr>
            <p:spPr bwMode="auto">
              <a:xfrm>
                <a:off x="4543734" y="3117272"/>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34" name="Line 81"/>
              <p:cNvSpPr>
                <a:spLocks noChangeShapeType="1"/>
              </p:cNvSpPr>
              <p:nvPr/>
            </p:nvSpPr>
            <p:spPr bwMode="auto">
              <a:xfrm>
                <a:off x="4543734" y="3430443"/>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5" name="Line 82"/>
              <p:cNvSpPr>
                <a:spLocks noChangeShapeType="1"/>
              </p:cNvSpPr>
              <p:nvPr/>
            </p:nvSpPr>
            <p:spPr bwMode="auto">
              <a:xfrm flipH="1">
                <a:off x="8287348" y="3430443"/>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6" name="Line 83"/>
              <p:cNvSpPr>
                <a:spLocks noChangeShapeType="1"/>
              </p:cNvSpPr>
              <p:nvPr/>
            </p:nvSpPr>
            <p:spPr bwMode="auto">
              <a:xfrm>
                <a:off x="4543734" y="3430443"/>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37" name="Line 84"/>
              <p:cNvSpPr>
                <a:spLocks noChangeShapeType="1"/>
              </p:cNvSpPr>
              <p:nvPr/>
            </p:nvSpPr>
            <p:spPr bwMode="auto">
              <a:xfrm>
                <a:off x="4543734" y="3892261"/>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8" name="Line 85"/>
              <p:cNvSpPr>
                <a:spLocks noChangeShapeType="1"/>
              </p:cNvSpPr>
              <p:nvPr/>
            </p:nvSpPr>
            <p:spPr bwMode="auto">
              <a:xfrm flipH="1">
                <a:off x="8287348" y="3892261"/>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39" name="Line 86"/>
              <p:cNvSpPr>
                <a:spLocks noChangeShapeType="1"/>
              </p:cNvSpPr>
              <p:nvPr/>
            </p:nvSpPr>
            <p:spPr bwMode="auto">
              <a:xfrm>
                <a:off x="4543734" y="3892261"/>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40" name="Line 87"/>
              <p:cNvSpPr>
                <a:spLocks noChangeShapeType="1"/>
              </p:cNvSpPr>
              <p:nvPr/>
            </p:nvSpPr>
            <p:spPr bwMode="auto">
              <a:xfrm>
                <a:off x="4543734" y="2092613"/>
                <a:ext cx="34636"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1" name="Line 88"/>
              <p:cNvSpPr>
                <a:spLocks noChangeShapeType="1"/>
              </p:cNvSpPr>
              <p:nvPr/>
            </p:nvSpPr>
            <p:spPr bwMode="auto">
              <a:xfrm flipH="1">
                <a:off x="8270030" y="2092613"/>
                <a:ext cx="43295"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2" name="Rectangle 89"/>
              <p:cNvSpPr>
                <a:spLocks noChangeArrowheads="1"/>
              </p:cNvSpPr>
              <p:nvPr/>
            </p:nvSpPr>
            <p:spPr bwMode="auto">
              <a:xfrm>
                <a:off x="4214689" y="1987261"/>
                <a:ext cx="278535"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10</a:t>
                </a:r>
                <a:endParaRPr lang="en-US" altLang="en-US" sz="1800">
                  <a:latin typeface="Arial" panose="020B0604020202020204" pitchFamily="34" charset="0"/>
                </a:endParaRPr>
              </a:p>
            </p:txBody>
          </p:sp>
          <p:sp>
            <p:nvSpPr>
              <p:cNvPr id="31843" name="Rectangle 90"/>
              <p:cNvSpPr>
                <a:spLocks noChangeArrowheads="1"/>
              </p:cNvSpPr>
              <p:nvPr/>
            </p:nvSpPr>
            <p:spPr bwMode="auto">
              <a:xfrm>
                <a:off x="4405189" y="1935307"/>
                <a:ext cx="164523" cy="191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100">
                    <a:solidFill>
                      <a:srgbClr val="000000"/>
                    </a:solidFill>
                  </a:rPr>
                  <a:t>-1</a:t>
                </a:r>
                <a:endParaRPr lang="en-US" altLang="en-US" sz="1800">
                  <a:latin typeface="Arial" panose="020B0604020202020204" pitchFamily="34" charset="0"/>
                </a:endParaRPr>
              </a:p>
            </p:txBody>
          </p:sp>
          <p:sp>
            <p:nvSpPr>
              <p:cNvPr id="31844" name="Line 91"/>
              <p:cNvSpPr>
                <a:spLocks noChangeShapeType="1"/>
              </p:cNvSpPr>
              <p:nvPr/>
            </p:nvSpPr>
            <p:spPr bwMode="auto">
              <a:xfrm>
                <a:off x="4543734" y="1319068"/>
                <a:ext cx="173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5" name="Line 92"/>
              <p:cNvSpPr>
                <a:spLocks noChangeShapeType="1"/>
              </p:cNvSpPr>
              <p:nvPr/>
            </p:nvSpPr>
            <p:spPr bwMode="auto">
              <a:xfrm flipH="1">
                <a:off x="8287348" y="1319068"/>
                <a:ext cx="25977"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6" name="Line 93"/>
              <p:cNvSpPr>
                <a:spLocks noChangeShapeType="1"/>
              </p:cNvSpPr>
              <p:nvPr/>
            </p:nvSpPr>
            <p:spPr bwMode="auto">
              <a:xfrm>
                <a:off x="4543734" y="1319068"/>
                <a:ext cx="3769591"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31847" name="Line 94"/>
              <p:cNvSpPr>
                <a:spLocks noChangeShapeType="1"/>
              </p:cNvSpPr>
              <p:nvPr/>
            </p:nvSpPr>
            <p:spPr bwMode="auto">
              <a:xfrm>
                <a:off x="4543734" y="1066512"/>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8" name="Line 95"/>
              <p:cNvSpPr>
                <a:spLocks noChangeShapeType="1"/>
              </p:cNvSpPr>
              <p:nvPr/>
            </p:nvSpPr>
            <p:spPr bwMode="auto">
              <a:xfrm>
                <a:off x="4543734" y="3892261"/>
                <a:ext cx="3760932"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49" name="Line 96"/>
              <p:cNvSpPr>
                <a:spLocks noChangeShapeType="1"/>
              </p:cNvSpPr>
              <p:nvPr/>
            </p:nvSpPr>
            <p:spPr bwMode="auto">
              <a:xfrm flipV="1">
                <a:off x="8304666"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0" name="Line 97"/>
              <p:cNvSpPr>
                <a:spLocks noChangeShapeType="1"/>
              </p:cNvSpPr>
              <p:nvPr/>
            </p:nvSpPr>
            <p:spPr bwMode="auto">
              <a:xfrm flipV="1">
                <a:off x="4543734" y="1066512"/>
                <a:ext cx="0" cy="2825749"/>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51" name="Freeform 98"/>
              <p:cNvSpPr>
                <a:spLocks/>
              </p:cNvSpPr>
              <p:nvPr/>
            </p:nvSpPr>
            <p:spPr bwMode="auto">
              <a:xfrm>
                <a:off x="4543734" y="1336386"/>
                <a:ext cx="3760932" cy="790863"/>
              </a:xfrm>
              <a:custGeom>
                <a:avLst/>
                <a:gdLst>
                  <a:gd name="T0" fmla="*/ 0 w 2606"/>
                  <a:gd name="T1" fmla="*/ 0 h 548"/>
                  <a:gd name="T2" fmla="*/ 2147483646 w 2606"/>
                  <a:gd name="T3" fmla="*/ 2147483646 h 548"/>
                  <a:gd name="T4" fmla="*/ 2147483646 w 2606"/>
                  <a:gd name="T5" fmla="*/ 2147483646 h 548"/>
                  <a:gd name="T6" fmla="*/ 2147483646 w 2606"/>
                  <a:gd name="T7" fmla="*/ 2147483646 h 548"/>
                  <a:gd name="T8" fmla="*/ 2147483646 w 2606"/>
                  <a:gd name="T9" fmla="*/ 2147483646 h 548"/>
                  <a:gd name="T10" fmla="*/ 2147483646 w 2606"/>
                  <a:gd name="T11" fmla="*/ 2147483646 h 54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548">
                    <a:moveTo>
                      <a:pt x="0" y="0"/>
                    </a:moveTo>
                    <a:lnTo>
                      <a:pt x="518" y="253"/>
                    </a:lnTo>
                    <a:lnTo>
                      <a:pt x="1041" y="421"/>
                    </a:lnTo>
                    <a:lnTo>
                      <a:pt x="1565" y="494"/>
                    </a:lnTo>
                    <a:lnTo>
                      <a:pt x="2088" y="518"/>
                    </a:lnTo>
                    <a:lnTo>
                      <a:pt x="2606" y="548"/>
                    </a:lnTo>
                  </a:path>
                </a:pathLst>
              </a:custGeom>
              <a:noFill/>
              <a:ln w="28575"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52" name="Oval 99"/>
              <p:cNvSpPr>
                <a:spLocks noChangeArrowheads="1"/>
              </p:cNvSpPr>
              <p:nvPr/>
            </p:nvSpPr>
            <p:spPr bwMode="auto">
              <a:xfrm>
                <a:off x="4509098" y="1300307"/>
                <a:ext cx="69273" cy="7071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3" name="Oval 100"/>
              <p:cNvSpPr>
                <a:spLocks noChangeArrowheads="1"/>
              </p:cNvSpPr>
              <p:nvPr/>
            </p:nvSpPr>
            <p:spPr bwMode="auto">
              <a:xfrm>
                <a:off x="5256666" y="1665432"/>
                <a:ext cx="69273" cy="7071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4" name="Oval 101"/>
              <p:cNvSpPr>
                <a:spLocks noChangeArrowheads="1"/>
              </p:cNvSpPr>
              <p:nvPr/>
            </p:nvSpPr>
            <p:spPr bwMode="auto">
              <a:xfrm>
                <a:off x="6011450" y="1909330"/>
                <a:ext cx="69273" cy="6927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5" name="Oval 102"/>
              <p:cNvSpPr>
                <a:spLocks noChangeArrowheads="1"/>
              </p:cNvSpPr>
              <p:nvPr/>
            </p:nvSpPr>
            <p:spPr bwMode="auto">
              <a:xfrm>
                <a:off x="6767677" y="2013239"/>
                <a:ext cx="69273" cy="70716"/>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6" name="Oval 103"/>
              <p:cNvSpPr>
                <a:spLocks noChangeArrowheads="1"/>
              </p:cNvSpPr>
              <p:nvPr/>
            </p:nvSpPr>
            <p:spPr bwMode="auto">
              <a:xfrm>
                <a:off x="7522462" y="2049318"/>
                <a:ext cx="70716" cy="6927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7" name="Oval 104"/>
              <p:cNvSpPr>
                <a:spLocks noChangeArrowheads="1"/>
              </p:cNvSpPr>
              <p:nvPr/>
            </p:nvSpPr>
            <p:spPr bwMode="auto">
              <a:xfrm>
                <a:off x="8270030" y="2092613"/>
                <a:ext cx="69273" cy="6927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58" name="Freeform 105"/>
              <p:cNvSpPr>
                <a:spLocks/>
              </p:cNvSpPr>
              <p:nvPr/>
            </p:nvSpPr>
            <p:spPr bwMode="auto">
              <a:xfrm>
                <a:off x="4543734" y="1604818"/>
                <a:ext cx="3760932" cy="1261340"/>
              </a:xfrm>
              <a:custGeom>
                <a:avLst/>
                <a:gdLst>
                  <a:gd name="T0" fmla="*/ 0 w 2606"/>
                  <a:gd name="T1" fmla="*/ 0 h 874"/>
                  <a:gd name="T2" fmla="*/ 2147483646 w 2606"/>
                  <a:gd name="T3" fmla="*/ 2147483646 h 874"/>
                  <a:gd name="T4" fmla="*/ 2147483646 w 2606"/>
                  <a:gd name="T5" fmla="*/ 2147483646 h 874"/>
                  <a:gd name="T6" fmla="*/ 2147483646 w 2606"/>
                  <a:gd name="T7" fmla="*/ 2147483646 h 874"/>
                  <a:gd name="T8" fmla="*/ 2147483646 w 2606"/>
                  <a:gd name="T9" fmla="*/ 2147483646 h 874"/>
                  <a:gd name="T10" fmla="*/ 2147483646 w 2606"/>
                  <a:gd name="T11" fmla="*/ 2147483646 h 87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874">
                    <a:moveTo>
                      <a:pt x="0" y="0"/>
                    </a:moveTo>
                    <a:lnTo>
                      <a:pt x="518" y="362"/>
                    </a:lnTo>
                    <a:lnTo>
                      <a:pt x="1041" y="621"/>
                    </a:lnTo>
                    <a:lnTo>
                      <a:pt x="1565" y="759"/>
                    </a:lnTo>
                    <a:lnTo>
                      <a:pt x="2088" y="832"/>
                    </a:lnTo>
                    <a:lnTo>
                      <a:pt x="2606" y="874"/>
                    </a:lnTo>
                  </a:path>
                </a:pathLst>
              </a:custGeom>
              <a:noFill/>
              <a:ln w="28575"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59" name="Oval 106"/>
              <p:cNvSpPr>
                <a:spLocks noChangeArrowheads="1"/>
              </p:cNvSpPr>
              <p:nvPr/>
            </p:nvSpPr>
            <p:spPr bwMode="auto">
              <a:xfrm>
                <a:off x="4509098" y="1570182"/>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0" name="Oval 107"/>
              <p:cNvSpPr>
                <a:spLocks noChangeArrowheads="1"/>
              </p:cNvSpPr>
              <p:nvPr/>
            </p:nvSpPr>
            <p:spPr bwMode="auto">
              <a:xfrm>
                <a:off x="5256666" y="2092613"/>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1" name="Oval 108"/>
              <p:cNvSpPr>
                <a:spLocks noChangeArrowheads="1"/>
              </p:cNvSpPr>
              <p:nvPr/>
            </p:nvSpPr>
            <p:spPr bwMode="auto">
              <a:xfrm>
                <a:off x="6011450" y="2466398"/>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2" name="Oval 109"/>
              <p:cNvSpPr>
                <a:spLocks noChangeArrowheads="1"/>
              </p:cNvSpPr>
              <p:nvPr/>
            </p:nvSpPr>
            <p:spPr bwMode="auto">
              <a:xfrm>
                <a:off x="6767677" y="2665557"/>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3" name="Oval 110"/>
              <p:cNvSpPr>
                <a:spLocks noChangeArrowheads="1"/>
              </p:cNvSpPr>
              <p:nvPr/>
            </p:nvSpPr>
            <p:spPr bwMode="auto">
              <a:xfrm>
                <a:off x="7522462" y="2769466"/>
                <a:ext cx="70716" cy="70716"/>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4" name="Oval 111"/>
              <p:cNvSpPr>
                <a:spLocks noChangeArrowheads="1"/>
              </p:cNvSpPr>
              <p:nvPr/>
            </p:nvSpPr>
            <p:spPr bwMode="auto">
              <a:xfrm>
                <a:off x="8270030" y="2831522"/>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5" name="Freeform 112"/>
              <p:cNvSpPr>
                <a:spLocks/>
              </p:cNvSpPr>
              <p:nvPr/>
            </p:nvSpPr>
            <p:spPr bwMode="auto">
              <a:xfrm>
                <a:off x="4543734" y="1710171"/>
                <a:ext cx="3760932" cy="1443181"/>
              </a:xfrm>
              <a:custGeom>
                <a:avLst/>
                <a:gdLst>
                  <a:gd name="T0" fmla="*/ 0 w 2606"/>
                  <a:gd name="T1" fmla="*/ 0 h 1000"/>
                  <a:gd name="T2" fmla="*/ 2147483646 w 2606"/>
                  <a:gd name="T3" fmla="*/ 2147483646 h 1000"/>
                  <a:gd name="T4" fmla="*/ 2147483646 w 2606"/>
                  <a:gd name="T5" fmla="*/ 2147483646 h 1000"/>
                  <a:gd name="T6" fmla="*/ 2147483646 w 2606"/>
                  <a:gd name="T7" fmla="*/ 2147483646 h 1000"/>
                  <a:gd name="T8" fmla="*/ 2147483646 w 2606"/>
                  <a:gd name="T9" fmla="*/ 2147483646 h 1000"/>
                  <a:gd name="T10" fmla="*/ 2147483646 w 2606"/>
                  <a:gd name="T11" fmla="*/ 2147483646 h 100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1000">
                    <a:moveTo>
                      <a:pt x="0" y="0"/>
                    </a:moveTo>
                    <a:lnTo>
                      <a:pt x="518" y="409"/>
                    </a:lnTo>
                    <a:lnTo>
                      <a:pt x="1041" y="686"/>
                    </a:lnTo>
                    <a:lnTo>
                      <a:pt x="1565" y="891"/>
                    </a:lnTo>
                    <a:lnTo>
                      <a:pt x="2088" y="945"/>
                    </a:lnTo>
                    <a:lnTo>
                      <a:pt x="2606" y="1000"/>
                    </a:lnTo>
                  </a:path>
                </a:pathLst>
              </a:custGeom>
              <a:noFill/>
              <a:ln w="28575" cap="flat">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66" name="Oval 113"/>
              <p:cNvSpPr>
                <a:spLocks noChangeArrowheads="1"/>
              </p:cNvSpPr>
              <p:nvPr/>
            </p:nvSpPr>
            <p:spPr bwMode="auto">
              <a:xfrm>
                <a:off x="4509098" y="1674091"/>
                <a:ext cx="69273" cy="707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7" name="Oval 114"/>
              <p:cNvSpPr>
                <a:spLocks noChangeArrowheads="1"/>
              </p:cNvSpPr>
              <p:nvPr/>
            </p:nvSpPr>
            <p:spPr bwMode="auto">
              <a:xfrm>
                <a:off x="5256666" y="2265795"/>
                <a:ext cx="69273"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8" name="Oval 115"/>
              <p:cNvSpPr>
                <a:spLocks noChangeArrowheads="1"/>
              </p:cNvSpPr>
              <p:nvPr/>
            </p:nvSpPr>
            <p:spPr bwMode="auto">
              <a:xfrm>
                <a:off x="6011450" y="2665557"/>
                <a:ext cx="69273"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69" name="Oval 116"/>
              <p:cNvSpPr>
                <a:spLocks noChangeArrowheads="1"/>
              </p:cNvSpPr>
              <p:nvPr/>
            </p:nvSpPr>
            <p:spPr bwMode="auto">
              <a:xfrm>
                <a:off x="6767677" y="2961408"/>
                <a:ext cx="69273"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0" name="Oval 117"/>
              <p:cNvSpPr>
                <a:spLocks noChangeArrowheads="1"/>
              </p:cNvSpPr>
              <p:nvPr/>
            </p:nvSpPr>
            <p:spPr bwMode="auto">
              <a:xfrm>
                <a:off x="7522462" y="3039340"/>
                <a:ext cx="70716"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1" name="Oval 118"/>
              <p:cNvSpPr>
                <a:spLocks noChangeArrowheads="1"/>
              </p:cNvSpPr>
              <p:nvPr/>
            </p:nvSpPr>
            <p:spPr bwMode="auto">
              <a:xfrm>
                <a:off x="8270030" y="3117272"/>
                <a:ext cx="69273" cy="70716"/>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2" name="Freeform 119"/>
              <p:cNvSpPr>
                <a:spLocks/>
              </p:cNvSpPr>
              <p:nvPr/>
            </p:nvSpPr>
            <p:spPr bwMode="auto">
              <a:xfrm>
                <a:off x="4543734" y="1753466"/>
                <a:ext cx="3760932" cy="1650999"/>
              </a:xfrm>
              <a:custGeom>
                <a:avLst/>
                <a:gdLst>
                  <a:gd name="T0" fmla="*/ 0 w 2606"/>
                  <a:gd name="T1" fmla="*/ 0 h 1144"/>
                  <a:gd name="T2" fmla="*/ 2147483646 w 2606"/>
                  <a:gd name="T3" fmla="*/ 2147483646 h 1144"/>
                  <a:gd name="T4" fmla="*/ 2147483646 w 2606"/>
                  <a:gd name="T5" fmla="*/ 2147483646 h 1144"/>
                  <a:gd name="T6" fmla="*/ 2147483646 w 2606"/>
                  <a:gd name="T7" fmla="*/ 2147483646 h 1144"/>
                  <a:gd name="T8" fmla="*/ 2147483646 w 2606"/>
                  <a:gd name="T9" fmla="*/ 2147483646 h 1144"/>
                  <a:gd name="T10" fmla="*/ 2147483646 w 2606"/>
                  <a:gd name="T11" fmla="*/ 2147483646 h 114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1144">
                    <a:moveTo>
                      <a:pt x="0" y="0"/>
                    </a:moveTo>
                    <a:lnTo>
                      <a:pt x="518" y="439"/>
                    </a:lnTo>
                    <a:lnTo>
                      <a:pt x="1041" y="753"/>
                    </a:lnTo>
                    <a:lnTo>
                      <a:pt x="1565" y="976"/>
                    </a:lnTo>
                    <a:lnTo>
                      <a:pt x="2088" y="1084"/>
                    </a:lnTo>
                    <a:lnTo>
                      <a:pt x="2606" y="1144"/>
                    </a:lnTo>
                  </a:path>
                </a:pathLst>
              </a:custGeom>
              <a:noFill/>
              <a:ln w="28575" cap="flat">
                <a:solidFill>
                  <a:srgbClr val="FF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73" name="Oval 120"/>
              <p:cNvSpPr>
                <a:spLocks noChangeArrowheads="1"/>
              </p:cNvSpPr>
              <p:nvPr/>
            </p:nvSpPr>
            <p:spPr bwMode="auto">
              <a:xfrm>
                <a:off x="4509098" y="1718830"/>
                <a:ext cx="69273"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4" name="Oval 121"/>
              <p:cNvSpPr>
                <a:spLocks noChangeArrowheads="1"/>
              </p:cNvSpPr>
              <p:nvPr/>
            </p:nvSpPr>
            <p:spPr bwMode="auto">
              <a:xfrm>
                <a:off x="5256666" y="2352386"/>
                <a:ext cx="69273" cy="70716"/>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5" name="Oval 122"/>
              <p:cNvSpPr>
                <a:spLocks noChangeArrowheads="1"/>
              </p:cNvSpPr>
              <p:nvPr/>
            </p:nvSpPr>
            <p:spPr bwMode="auto">
              <a:xfrm>
                <a:off x="6011450" y="2805545"/>
                <a:ext cx="69273"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6" name="Oval 123"/>
              <p:cNvSpPr>
                <a:spLocks noChangeArrowheads="1"/>
              </p:cNvSpPr>
              <p:nvPr/>
            </p:nvSpPr>
            <p:spPr bwMode="auto">
              <a:xfrm>
                <a:off x="6767677" y="3125931"/>
                <a:ext cx="69273" cy="70716"/>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7" name="Oval 124"/>
              <p:cNvSpPr>
                <a:spLocks noChangeArrowheads="1"/>
              </p:cNvSpPr>
              <p:nvPr/>
            </p:nvSpPr>
            <p:spPr bwMode="auto">
              <a:xfrm>
                <a:off x="7522462" y="3283238"/>
                <a:ext cx="70716"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8" name="Oval 125"/>
              <p:cNvSpPr>
                <a:spLocks noChangeArrowheads="1"/>
              </p:cNvSpPr>
              <p:nvPr/>
            </p:nvSpPr>
            <p:spPr bwMode="auto">
              <a:xfrm>
                <a:off x="8270030" y="3369829"/>
                <a:ext cx="69273"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79" name="Freeform 126"/>
              <p:cNvSpPr>
                <a:spLocks/>
              </p:cNvSpPr>
              <p:nvPr/>
            </p:nvSpPr>
            <p:spPr bwMode="auto">
              <a:xfrm>
                <a:off x="4543734" y="1796761"/>
                <a:ext cx="3760932" cy="1730375"/>
              </a:xfrm>
              <a:custGeom>
                <a:avLst/>
                <a:gdLst>
                  <a:gd name="T0" fmla="*/ 0 w 2606"/>
                  <a:gd name="T1" fmla="*/ 0 h 1199"/>
                  <a:gd name="T2" fmla="*/ 2147483646 w 2606"/>
                  <a:gd name="T3" fmla="*/ 2147483646 h 1199"/>
                  <a:gd name="T4" fmla="*/ 2147483646 w 2606"/>
                  <a:gd name="T5" fmla="*/ 2147483646 h 1199"/>
                  <a:gd name="T6" fmla="*/ 2147483646 w 2606"/>
                  <a:gd name="T7" fmla="*/ 2147483646 h 1199"/>
                  <a:gd name="T8" fmla="*/ 2147483646 w 2606"/>
                  <a:gd name="T9" fmla="*/ 2147483646 h 1199"/>
                  <a:gd name="T10" fmla="*/ 2147483646 w 2606"/>
                  <a:gd name="T11" fmla="*/ 2147483646 h 119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606" h="1199">
                    <a:moveTo>
                      <a:pt x="0" y="0"/>
                    </a:moveTo>
                    <a:lnTo>
                      <a:pt x="518" y="458"/>
                    </a:lnTo>
                    <a:lnTo>
                      <a:pt x="1041" y="789"/>
                    </a:lnTo>
                    <a:lnTo>
                      <a:pt x="1565" y="1054"/>
                    </a:lnTo>
                    <a:lnTo>
                      <a:pt x="2088" y="1126"/>
                    </a:lnTo>
                    <a:lnTo>
                      <a:pt x="2606" y="1199"/>
                    </a:lnTo>
                  </a:path>
                </a:pathLst>
              </a:custGeom>
              <a:noFill/>
              <a:ln w="28575"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880" name="Oval 127"/>
              <p:cNvSpPr>
                <a:spLocks noChangeArrowheads="1"/>
              </p:cNvSpPr>
              <p:nvPr/>
            </p:nvSpPr>
            <p:spPr bwMode="auto">
              <a:xfrm>
                <a:off x="4509098" y="1762125"/>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1" name="Oval 128"/>
              <p:cNvSpPr>
                <a:spLocks noChangeArrowheads="1"/>
              </p:cNvSpPr>
              <p:nvPr/>
            </p:nvSpPr>
            <p:spPr bwMode="auto">
              <a:xfrm>
                <a:off x="5256666" y="2423102"/>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2" name="Oval 129"/>
              <p:cNvSpPr>
                <a:spLocks noChangeArrowheads="1"/>
              </p:cNvSpPr>
              <p:nvPr/>
            </p:nvSpPr>
            <p:spPr bwMode="auto">
              <a:xfrm>
                <a:off x="6011450" y="2900795"/>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3" name="Oval 130"/>
              <p:cNvSpPr>
                <a:spLocks noChangeArrowheads="1"/>
              </p:cNvSpPr>
              <p:nvPr/>
            </p:nvSpPr>
            <p:spPr bwMode="auto">
              <a:xfrm>
                <a:off x="6767677" y="3283238"/>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4" name="Oval 131"/>
              <p:cNvSpPr>
                <a:spLocks noChangeArrowheads="1"/>
              </p:cNvSpPr>
              <p:nvPr/>
            </p:nvSpPr>
            <p:spPr bwMode="auto">
              <a:xfrm>
                <a:off x="7522462" y="3387147"/>
                <a:ext cx="70716"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5" name="Oval 132"/>
              <p:cNvSpPr>
                <a:spLocks noChangeArrowheads="1"/>
              </p:cNvSpPr>
              <p:nvPr/>
            </p:nvSpPr>
            <p:spPr bwMode="auto">
              <a:xfrm>
                <a:off x="8270030" y="3491056"/>
                <a:ext cx="69273" cy="70716"/>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86" name="Rectangle 133"/>
              <p:cNvSpPr>
                <a:spLocks noChangeArrowheads="1"/>
              </p:cNvSpPr>
              <p:nvPr/>
            </p:nvSpPr>
            <p:spPr bwMode="auto">
              <a:xfrm>
                <a:off x="5421189" y="4178011"/>
                <a:ext cx="1642884" cy="2615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Number of Decaps</a:t>
                </a:r>
                <a:endParaRPr lang="en-US" altLang="en-US" sz="1800">
                  <a:latin typeface="Arial" panose="020B0604020202020204" pitchFamily="34" charset="0"/>
                </a:endParaRPr>
              </a:p>
            </p:txBody>
          </p:sp>
          <p:sp>
            <p:nvSpPr>
              <p:cNvPr id="1393" name="Rectangle 134"/>
              <p:cNvSpPr>
                <a:spLocks noChangeArrowheads="1"/>
              </p:cNvSpPr>
              <p:nvPr/>
            </p:nvSpPr>
            <p:spPr bwMode="auto">
              <a:xfrm rot="16200000">
                <a:off x="3530046" y="2327792"/>
                <a:ext cx="1092011" cy="195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eaLnBrk="0" hangingPunct="0">
                  <a:defRPr>
                    <a:solidFill>
                      <a:schemeClr val="tx1"/>
                    </a:solidFill>
                    <a:latin typeface="Arial" panose="020B0604020202020204" pitchFamily="34" charset="0"/>
                    <a:cs typeface="Arial" panose="020B0604020202020204" pitchFamily="34" charset="0"/>
                  </a:defRPr>
                </a:lvl3pPr>
                <a:lvl4pPr eaLnBrk="0" hangingPunct="0">
                  <a:defRPr>
                    <a:solidFill>
                      <a:schemeClr val="tx1"/>
                    </a:solidFill>
                    <a:latin typeface="Arial" panose="020B0604020202020204" pitchFamily="34" charset="0"/>
                    <a:cs typeface="Arial" panose="020B0604020202020204" pitchFamily="34" charset="0"/>
                  </a:defRPr>
                </a:lvl4pPr>
                <a:lvl5pPr eaLnBrk="0" hangingPunct="0">
                  <a:defRPr>
                    <a:solidFill>
                      <a:schemeClr val="tx1"/>
                    </a:solidFill>
                    <a:latin typeface="Arial" panose="020B0604020202020204" pitchFamily="34" charset="0"/>
                    <a:cs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defRPr/>
                </a:pPr>
                <a:r>
                  <a:rPr lang="en-US" altLang="en-US" sz="1400" dirty="0" err="1" smtClean="0">
                    <a:solidFill>
                      <a:srgbClr val="000000"/>
                    </a:solidFill>
                    <a:latin typeface="+mj-lt"/>
                  </a:rPr>
                  <a:t>L</a:t>
                </a:r>
                <a:r>
                  <a:rPr lang="en-US" altLang="en-US" baseline="-25000" dirty="0" err="1" smtClean="0">
                    <a:solidFill>
                      <a:srgbClr val="000000"/>
                    </a:solidFill>
                    <a:latin typeface="+mj-lt"/>
                  </a:rPr>
                  <a:t>PCB_Plane</a:t>
                </a:r>
                <a:r>
                  <a:rPr lang="en-US" altLang="en-US" sz="1400" dirty="0" smtClean="0">
                    <a:solidFill>
                      <a:srgbClr val="000000"/>
                    </a:solidFill>
                    <a:latin typeface="+mj-lt"/>
                  </a:rPr>
                  <a:t> [</a:t>
                </a:r>
                <a:r>
                  <a:rPr lang="en-US" altLang="en-US" sz="1400" dirty="0" err="1" smtClean="0">
                    <a:solidFill>
                      <a:srgbClr val="000000"/>
                    </a:solidFill>
                    <a:latin typeface="+mj-lt"/>
                  </a:rPr>
                  <a:t>nH</a:t>
                </a:r>
                <a:r>
                  <a:rPr lang="en-US" altLang="en-US" sz="1400" dirty="0" smtClean="0">
                    <a:solidFill>
                      <a:srgbClr val="000000"/>
                    </a:solidFill>
                    <a:latin typeface="+mj-lt"/>
                  </a:rPr>
                  <a:t>]</a:t>
                </a:r>
                <a:endParaRPr lang="en-US" altLang="en-US" dirty="0" smtClean="0">
                  <a:latin typeface="+mj-lt"/>
                </a:endParaRPr>
              </a:p>
            </p:txBody>
          </p:sp>
          <p:sp>
            <p:nvSpPr>
              <p:cNvPr id="31888" name="Rectangle 136"/>
              <p:cNvSpPr>
                <a:spLocks noChangeArrowheads="1"/>
              </p:cNvSpPr>
              <p:nvPr/>
            </p:nvSpPr>
            <p:spPr bwMode="auto">
              <a:xfrm>
                <a:off x="4526416" y="3830203"/>
                <a:ext cx="86591"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0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31889" name="Rectangle 137"/>
              <p:cNvSpPr>
                <a:spLocks noChangeArrowheads="1"/>
              </p:cNvSpPr>
              <p:nvPr/>
            </p:nvSpPr>
            <p:spPr bwMode="auto">
              <a:xfrm>
                <a:off x="8304666" y="1005898"/>
                <a:ext cx="86591" cy="138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000">
                    <a:solidFill>
                      <a:srgbClr val="000000"/>
                    </a:solidFill>
                    <a:latin typeface="Helvetica" panose="020B0604020202020204" pitchFamily="34" charset="0"/>
                  </a:rPr>
                  <a:t> </a:t>
                </a:r>
                <a:endParaRPr lang="en-US" altLang="en-US" sz="1800">
                  <a:latin typeface="Arial" panose="020B0604020202020204" pitchFamily="34" charset="0"/>
                </a:endParaRPr>
              </a:p>
            </p:txBody>
          </p:sp>
          <p:sp>
            <p:nvSpPr>
              <p:cNvPr id="31890" name="Rectangle 138"/>
              <p:cNvSpPr>
                <a:spLocks noChangeArrowheads="1"/>
              </p:cNvSpPr>
              <p:nvPr/>
            </p:nvSpPr>
            <p:spPr bwMode="auto">
              <a:xfrm>
                <a:off x="4353234" y="2700193"/>
                <a:ext cx="1223818" cy="124402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91" name="Rectangle 139"/>
              <p:cNvSpPr>
                <a:spLocks noChangeArrowheads="1"/>
              </p:cNvSpPr>
              <p:nvPr/>
            </p:nvSpPr>
            <p:spPr bwMode="auto">
              <a:xfrm>
                <a:off x="4353234" y="2700193"/>
                <a:ext cx="1223818" cy="1244022"/>
              </a:xfrm>
              <a:prstGeom prst="rect">
                <a:avLst/>
              </a:prstGeom>
              <a:noFill/>
              <a:ln w="0">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892" name="Line 140"/>
              <p:cNvSpPr>
                <a:spLocks noChangeShapeType="1"/>
              </p:cNvSpPr>
              <p:nvPr/>
            </p:nvSpPr>
            <p:spPr bwMode="auto">
              <a:xfrm>
                <a:off x="4353234" y="2700193"/>
                <a:ext cx="12238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3" name="Line 141"/>
              <p:cNvSpPr>
                <a:spLocks noChangeShapeType="1"/>
              </p:cNvSpPr>
              <p:nvPr/>
            </p:nvSpPr>
            <p:spPr bwMode="auto">
              <a:xfrm>
                <a:off x="4353234" y="3944215"/>
                <a:ext cx="12238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4" name="Line 142"/>
              <p:cNvSpPr>
                <a:spLocks noChangeShapeType="1"/>
              </p:cNvSpPr>
              <p:nvPr/>
            </p:nvSpPr>
            <p:spPr bwMode="auto">
              <a:xfrm flipV="1">
                <a:off x="5638800" y="2700193"/>
                <a:ext cx="0" cy="12440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5" name="Line 143"/>
              <p:cNvSpPr>
                <a:spLocks noChangeShapeType="1"/>
              </p:cNvSpPr>
              <p:nvPr/>
            </p:nvSpPr>
            <p:spPr bwMode="auto">
              <a:xfrm flipV="1">
                <a:off x="4353234" y="2700193"/>
                <a:ext cx="0" cy="12440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6" name="Line 144"/>
              <p:cNvSpPr>
                <a:spLocks noChangeShapeType="1"/>
              </p:cNvSpPr>
              <p:nvPr/>
            </p:nvSpPr>
            <p:spPr bwMode="auto">
              <a:xfrm>
                <a:off x="4353234" y="3944215"/>
                <a:ext cx="1223818"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7" name="Line 145"/>
              <p:cNvSpPr>
                <a:spLocks noChangeShapeType="1"/>
              </p:cNvSpPr>
              <p:nvPr/>
            </p:nvSpPr>
            <p:spPr bwMode="auto">
              <a:xfrm flipV="1">
                <a:off x="4353234" y="2700193"/>
                <a:ext cx="0" cy="12440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8" name="Line 146"/>
              <p:cNvSpPr>
                <a:spLocks noChangeShapeType="1"/>
              </p:cNvSpPr>
              <p:nvPr/>
            </p:nvSpPr>
            <p:spPr bwMode="auto">
              <a:xfrm>
                <a:off x="4353234" y="2700193"/>
                <a:ext cx="128016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899" name="Line 147"/>
              <p:cNvSpPr>
                <a:spLocks noChangeShapeType="1"/>
              </p:cNvSpPr>
              <p:nvPr/>
            </p:nvSpPr>
            <p:spPr bwMode="auto">
              <a:xfrm>
                <a:off x="4353234" y="3944215"/>
                <a:ext cx="1280160" cy="0"/>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0" name="Line 149"/>
              <p:cNvSpPr>
                <a:spLocks noChangeShapeType="1"/>
              </p:cNvSpPr>
              <p:nvPr/>
            </p:nvSpPr>
            <p:spPr bwMode="auto">
              <a:xfrm flipV="1">
                <a:off x="4353234" y="2700193"/>
                <a:ext cx="0" cy="1244022"/>
              </a:xfrm>
              <a:prstGeom prst="line">
                <a:avLst/>
              </a:prstGeom>
              <a:noFill/>
              <a:ln w="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1" name="Rectangle 150"/>
              <p:cNvSpPr>
                <a:spLocks noChangeArrowheads="1"/>
              </p:cNvSpPr>
              <p:nvPr/>
            </p:nvSpPr>
            <p:spPr bwMode="auto">
              <a:xfrm>
                <a:off x="4804950" y="2734829"/>
                <a:ext cx="74756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 IC Pin</a:t>
                </a:r>
                <a:endParaRPr lang="en-US" altLang="en-US" sz="1800">
                  <a:latin typeface="Arial" panose="020B0604020202020204" pitchFamily="34" charset="0"/>
                </a:endParaRPr>
              </a:p>
            </p:txBody>
          </p:sp>
          <p:sp>
            <p:nvSpPr>
              <p:cNvPr id="31902" name="Line 151"/>
              <p:cNvSpPr>
                <a:spLocks noChangeShapeType="1"/>
              </p:cNvSpPr>
              <p:nvPr/>
            </p:nvSpPr>
            <p:spPr bwMode="auto">
              <a:xfrm>
                <a:off x="4422507" y="2840181"/>
                <a:ext cx="347807" cy="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3" name="Oval 152"/>
              <p:cNvSpPr>
                <a:spLocks noChangeArrowheads="1"/>
              </p:cNvSpPr>
              <p:nvPr/>
            </p:nvSpPr>
            <p:spPr bwMode="auto">
              <a:xfrm>
                <a:off x="4561052" y="2805545"/>
                <a:ext cx="69273" cy="69273"/>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904" name="Rectangle 153"/>
              <p:cNvSpPr>
                <a:spLocks noChangeArrowheads="1"/>
              </p:cNvSpPr>
              <p:nvPr/>
            </p:nvSpPr>
            <p:spPr bwMode="auto">
              <a:xfrm>
                <a:off x="4804950" y="2978727"/>
                <a:ext cx="74756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4 IC Pin</a:t>
                </a:r>
                <a:endParaRPr lang="en-US" altLang="en-US" sz="1800">
                  <a:latin typeface="Arial" panose="020B0604020202020204" pitchFamily="34" charset="0"/>
                </a:endParaRPr>
              </a:p>
            </p:txBody>
          </p:sp>
          <p:sp>
            <p:nvSpPr>
              <p:cNvPr id="31905" name="Line 154"/>
              <p:cNvSpPr>
                <a:spLocks noChangeShapeType="1"/>
              </p:cNvSpPr>
              <p:nvPr/>
            </p:nvSpPr>
            <p:spPr bwMode="auto">
              <a:xfrm>
                <a:off x="4422507" y="3073976"/>
                <a:ext cx="347807" cy="0"/>
              </a:xfrm>
              <a:prstGeom prst="line">
                <a:avLst/>
              </a:prstGeom>
              <a:noFill/>
              <a:ln w="28575">
                <a:solidFill>
                  <a:srgbClr val="00FF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6" name="Oval 155"/>
              <p:cNvSpPr>
                <a:spLocks noChangeArrowheads="1"/>
              </p:cNvSpPr>
              <p:nvPr/>
            </p:nvSpPr>
            <p:spPr bwMode="auto">
              <a:xfrm>
                <a:off x="4561052" y="3039340"/>
                <a:ext cx="69273" cy="69273"/>
              </a:xfrm>
              <a:prstGeom prst="ellipse">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907" name="Rectangle 156"/>
              <p:cNvSpPr>
                <a:spLocks noChangeArrowheads="1"/>
              </p:cNvSpPr>
              <p:nvPr/>
            </p:nvSpPr>
            <p:spPr bwMode="auto">
              <a:xfrm>
                <a:off x="4804950" y="3222625"/>
                <a:ext cx="747568"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8 IC Pin</a:t>
                </a:r>
                <a:endParaRPr lang="en-US" altLang="en-US" sz="1800">
                  <a:latin typeface="Arial" panose="020B0604020202020204" pitchFamily="34" charset="0"/>
                </a:endParaRPr>
              </a:p>
            </p:txBody>
          </p:sp>
          <p:sp>
            <p:nvSpPr>
              <p:cNvPr id="31908" name="Line 157"/>
              <p:cNvSpPr>
                <a:spLocks noChangeShapeType="1"/>
              </p:cNvSpPr>
              <p:nvPr/>
            </p:nvSpPr>
            <p:spPr bwMode="auto">
              <a:xfrm>
                <a:off x="4422507" y="3317875"/>
                <a:ext cx="347807" cy="0"/>
              </a:xfrm>
              <a:prstGeom prst="line">
                <a:avLst/>
              </a:prstGeom>
              <a:noFill/>
              <a:ln w="2857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09" name="Oval 158"/>
              <p:cNvSpPr>
                <a:spLocks noChangeArrowheads="1"/>
              </p:cNvSpPr>
              <p:nvPr/>
            </p:nvSpPr>
            <p:spPr bwMode="auto">
              <a:xfrm>
                <a:off x="4561052" y="3283238"/>
                <a:ext cx="69273" cy="69273"/>
              </a:xfrm>
              <a:prstGeom prst="ellipse">
                <a:avLst/>
              </a:prstGeom>
              <a:noFill/>
              <a:ln w="28575">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910" name="Rectangle 159"/>
              <p:cNvSpPr>
                <a:spLocks noChangeArrowheads="1"/>
              </p:cNvSpPr>
              <p:nvPr/>
            </p:nvSpPr>
            <p:spPr bwMode="auto">
              <a:xfrm>
                <a:off x="4804950" y="3465079"/>
                <a:ext cx="85147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16 IC Pin</a:t>
                </a:r>
                <a:endParaRPr lang="en-US" altLang="en-US" sz="1800">
                  <a:latin typeface="Arial" panose="020B0604020202020204" pitchFamily="34" charset="0"/>
                </a:endParaRPr>
              </a:p>
            </p:txBody>
          </p:sp>
          <p:sp>
            <p:nvSpPr>
              <p:cNvPr id="31911" name="Line 160"/>
              <p:cNvSpPr>
                <a:spLocks noChangeShapeType="1"/>
              </p:cNvSpPr>
              <p:nvPr/>
            </p:nvSpPr>
            <p:spPr bwMode="auto">
              <a:xfrm>
                <a:off x="4422507" y="3561772"/>
                <a:ext cx="347807" cy="0"/>
              </a:xfrm>
              <a:prstGeom prst="line">
                <a:avLst/>
              </a:prstGeom>
              <a:noFill/>
              <a:ln w="28575">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12" name="Oval 161"/>
              <p:cNvSpPr>
                <a:spLocks noChangeArrowheads="1"/>
              </p:cNvSpPr>
              <p:nvPr/>
            </p:nvSpPr>
            <p:spPr bwMode="auto">
              <a:xfrm>
                <a:off x="4561052" y="3527135"/>
                <a:ext cx="69273" cy="69273"/>
              </a:xfrm>
              <a:prstGeom prst="ellipse">
                <a:avLst/>
              </a:prstGeom>
              <a:noFill/>
              <a:ln w="28575">
                <a:solidFill>
                  <a:srgbClr val="FF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sp>
            <p:nvSpPr>
              <p:cNvPr id="31913" name="Rectangle 162"/>
              <p:cNvSpPr>
                <a:spLocks noChangeArrowheads="1"/>
              </p:cNvSpPr>
              <p:nvPr/>
            </p:nvSpPr>
            <p:spPr bwMode="auto">
              <a:xfrm>
                <a:off x="4804950" y="3708976"/>
                <a:ext cx="851477" cy="26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r>
                  <a:rPr lang="en-US" altLang="en-US" sz="1700">
                    <a:solidFill>
                      <a:srgbClr val="000000"/>
                    </a:solidFill>
                  </a:rPr>
                  <a:t>32 IC Pin</a:t>
                </a:r>
                <a:endParaRPr lang="en-US" altLang="en-US" sz="1800">
                  <a:latin typeface="Arial" panose="020B0604020202020204" pitchFamily="34" charset="0"/>
                </a:endParaRPr>
              </a:p>
            </p:txBody>
          </p:sp>
          <p:sp>
            <p:nvSpPr>
              <p:cNvPr id="31914" name="Line 163"/>
              <p:cNvSpPr>
                <a:spLocks noChangeShapeType="1"/>
              </p:cNvSpPr>
              <p:nvPr/>
            </p:nvSpPr>
            <p:spPr bwMode="auto">
              <a:xfrm>
                <a:off x="4422507" y="3795567"/>
                <a:ext cx="347807" cy="0"/>
              </a:xfrm>
              <a:prstGeom prst="line">
                <a:avLst/>
              </a:prstGeom>
              <a:noFill/>
              <a:ln w="28575">
                <a:solidFill>
                  <a:srgbClr val="00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915" name="Oval 164"/>
              <p:cNvSpPr>
                <a:spLocks noChangeArrowheads="1"/>
              </p:cNvSpPr>
              <p:nvPr/>
            </p:nvSpPr>
            <p:spPr bwMode="auto">
              <a:xfrm>
                <a:off x="4561052" y="3760931"/>
                <a:ext cx="69273" cy="69273"/>
              </a:xfrm>
              <a:prstGeom prst="ellipse">
                <a:avLst/>
              </a:prstGeom>
              <a:noFill/>
              <a:ln w="28575">
                <a:solidFill>
                  <a:srgbClr val="0000FF"/>
                </a:solidFill>
                <a:round/>
                <a:headEnd/>
                <a:tailEnd/>
              </a:ln>
              <a:extLst>
                <a:ext uri="{909E8E84-426E-40DD-AFC4-6F175D3DCCD1}">
                  <a14:hiddenFill xmlns:a14="http://schemas.microsoft.com/office/drawing/2010/main">
                    <a:solidFill>
                      <a:srgbClr val="FFFFFF"/>
                    </a:solidFill>
                  </a14:hiddenFill>
                </a:ext>
              </a:extLst>
            </p:spPr>
            <p:txBody>
              <a:bodyPr/>
              <a:lstStyle>
                <a:lvl1pPr>
                  <a:spcBef>
                    <a:spcPct val="20000"/>
                  </a:spcBef>
                  <a:buClr>
                    <a:schemeClr val="tx1"/>
                  </a:buClr>
                  <a:buSzPct val="75000"/>
                  <a:buFont typeface="Times New Roman" panose="02020603050405020304" pitchFamily="18" charset="0"/>
                  <a:buChar char="●"/>
                  <a:defRPr sz="2800">
                    <a:solidFill>
                      <a:schemeClr val="tx1"/>
                    </a:solidFill>
                    <a:latin typeface="Times New Roman" panose="02020603050405020304" pitchFamily="18" charset="0"/>
                    <a:cs typeface="Arial" panose="020B0604020202020204" pitchFamily="34" charset="0"/>
                  </a:defRPr>
                </a:lvl1pPr>
                <a:lvl2pPr marL="742950" indent="-285750">
                  <a:spcBef>
                    <a:spcPct val="20000"/>
                  </a:spcBef>
                  <a:buClr>
                    <a:schemeClr val="tx1"/>
                  </a:buClr>
                  <a:buSzPct val="75000"/>
                  <a:buFont typeface="Arial" panose="020B0604020202020204" pitchFamily="34" charset="0"/>
                  <a:buChar char="–"/>
                  <a:defRPr sz="2400">
                    <a:solidFill>
                      <a:schemeClr val="tx1"/>
                    </a:solidFill>
                    <a:latin typeface="Times New Roman" panose="02020603050405020304" pitchFamily="18" charset="0"/>
                    <a:cs typeface="Arial" panose="020B0604020202020204" pitchFamily="34" charset="0"/>
                  </a:defRPr>
                </a:lvl2pPr>
                <a:lvl3pPr marL="1143000" indent="-228600">
                  <a:spcBef>
                    <a:spcPct val="20000"/>
                  </a:spcBef>
                  <a:buClr>
                    <a:schemeClr val="tx1"/>
                  </a:buClr>
                  <a:buSzPct val="65000"/>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3pPr>
                <a:lvl4pPr marL="1600200" indent="-228600">
                  <a:spcBef>
                    <a:spcPct val="20000"/>
                  </a:spcBef>
                  <a:buClr>
                    <a:schemeClr val="bg2"/>
                  </a:buClr>
                  <a:buFont typeface="Wingdings" panose="05000000000000000000" pitchFamily="2" charset="2"/>
                  <a:buChar char="§"/>
                  <a:defRPr sz="2000">
                    <a:solidFill>
                      <a:schemeClr val="tx1"/>
                    </a:solidFill>
                    <a:latin typeface="Times New Roman" panose="02020603050405020304" pitchFamily="18" charset="0"/>
                    <a:cs typeface="Arial" panose="020B0604020202020204" pitchFamily="34" charset="0"/>
                  </a:defRPr>
                </a:lvl4pPr>
                <a:lvl5pPr marL="2057400" indent="-228600">
                  <a:spcBef>
                    <a:spcPct val="20000"/>
                  </a:spcBef>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20000"/>
                  </a:spcBef>
                  <a:spcAft>
                    <a:spcPct val="0"/>
                  </a:spcAft>
                  <a:buClr>
                    <a:schemeClr val="tx2"/>
                  </a:buClr>
                  <a:buSzPct val="80000"/>
                  <a:buFont typeface="Wingdings" panose="05000000000000000000" pitchFamily="2" charset="2"/>
                  <a:buChar char="§"/>
                  <a:defRPr>
                    <a:solidFill>
                      <a:schemeClr val="tx1"/>
                    </a:solidFill>
                    <a:latin typeface="Times New Roman" panose="02020603050405020304" pitchFamily="18" charset="0"/>
                    <a:cs typeface="Arial" panose="020B0604020202020204" pitchFamily="34" charset="0"/>
                  </a:defRPr>
                </a:lvl9pPr>
              </a:lstStyle>
              <a:p>
                <a:pPr eaLnBrk="1" hangingPunct="1">
                  <a:spcBef>
                    <a:spcPct val="0"/>
                  </a:spcBef>
                  <a:buClrTx/>
                  <a:buSzTx/>
                  <a:buFontTx/>
                  <a:buNone/>
                </a:pPr>
                <a:endParaRPr lang="en-US" altLang="en-US" sz="1800">
                  <a:latin typeface="Arial" panose="020B0604020202020204" pitchFamily="34" charset="0"/>
                </a:endParaRPr>
              </a:p>
            </p:txBody>
          </p:sp>
        </p:grpSp>
        <p:cxnSp>
          <p:nvCxnSpPr>
            <p:cNvPr id="8" name="Straight Arrow Connector 7"/>
            <p:cNvCxnSpPr/>
            <p:nvPr/>
          </p:nvCxnSpPr>
          <p:spPr>
            <a:xfrm>
              <a:off x="7902677" y="1710948"/>
              <a:ext cx="0" cy="1928813"/>
            </a:xfrm>
            <a:prstGeom prst="straightConnector1">
              <a:avLst/>
            </a:prstGeom>
            <a:ln w="5715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 name="Group 4"/>
          <p:cNvGrpSpPr>
            <a:grpSpLocks noChangeAspect="1"/>
          </p:cNvGrpSpPr>
          <p:nvPr/>
        </p:nvGrpSpPr>
        <p:grpSpPr bwMode="auto">
          <a:xfrm>
            <a:off x="4630692" y="3276600"/>
            <a:ext cx="4421187" cy="3343275"/>
            <a:chOff x="3061" y="2086"/>
            <a:chExt cx="2785" cy="2106"/>
          </a:xfrm>
        </p:grpSpPr>
        <p:sp>
          <p:nvSpPr>
            <p:cNvPr id="7" name="AutoShape 3"/>
            <p:cNvSpPr>
              <a:spLocks noChangeAspect="1" noChangeArrowheads="1" noTextEdit="1"/>
            </p:cNvSpPr>
            <p:nvPr/>
          </p:nvSpPr>
          <p:spPr bwMode="auto">
            <a:xfrm>
              <a:off x="3061" y="2086"/>
              <a:ext cx="2785" cy="20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 name="Rectangle 5"/>
            <p:cNvSpPr>
              <a:spLocks noChangeArrowheads="1"/>
            </p:cNvSpPr>
            <p:nvPr/>
          </p:nvSpPr>
          <p:spPr bwMode="auto">
            <a:xfrm>
              <a:off x="3424" y="2265"/>
              <a:ext cx="2158" cy="161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Rectangle 6"/>
            <p:cNvSpPr>
              <a:spLocks noChangeArrowheads="1"/>
            </p:cNvSpPr>
            <p:nvPr/>
          </p:nvSpPr>
          <p:spPr bwMode="auto">
            <a:xfrm>
              <a:off x="3424" y="2265"/>
              <a:ext cx="2158" cy="161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Line 7"/>
            <p:cNvSpPr>
              <a:spLocks noChangeShapeType="1"/>
            </p:cNvSpPr>
            <p:nvPr/>
          </p:nvSpPr>
          <p:spPr bwMode="auto">
            <a:xfrm flipV="1">
              <a:off x="4255"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2" name="Line 8"/>
            <p:cNvSpPr>
              <a:spLocks noChangeShapeType="1"/>
            </p:cNvSpPr>
            <p:nvPr/>
          </p:nvSpPr>
          <p:spPr bwMode="auto">
            <a:xfrm>
              <a:off x="3424" y="3878"/>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Line 9"/>
            <p:cNvSpPr>
              <a:spLocks noChangeShapeType="1"/>
            </p:cNvSpPr>
            <p:nvPr/>
          </p:nvSpPr>
          <p:spPr bwMode="auto">
            <a:xfrm>
              <a:off x="3424" y="2634"/>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Line 10"/>
            <p:cNvSpPr>
              <a:spLocks noChangeShapeType="1"/>
            </p:cNvSpPr>
            <p:nvPr/>
          </p:nvSpPr>
          <p:spPr bwMode="auto">
            <a:xfrm>
              <a:off x="3424" y="2265"/>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5" name="Line 11"/>
            <p:cNvSpPr>
              <a:spLocks noChangeShapeType="1"/>
            </p:cNvSpPr>
            <p:nvPr/>
          </p:nvSpPr>
          <p:spPr bwMode="auto">
            <a:xfrm>
              <a:off x="3424" y="3878"/>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 name="Line 12"/>
            <p:cNvSpPr>
              <a:spLocks noChangeShapeType="1"/>
            </p:cNvSpPr>
            <p:nvPr/>
          </p:nvSpPr>
          <p:spPr bwMode="auto">
            <a:xfrm flipV="1">
              <a:off x="5582"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 name="Line 13"/>
            <p:cNvSpPr>
              <a:spLocks noChangeShapeType="1"/>
            </p:cNvSpPr>
            <p:nvPr/>
          </p:nvSpPr>
          <p:spPr bwMode="auto">
            <a:xfrm flipV="1">
              <a:off x="3424"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Line 14"/>
            <p:cNvSpPr>
              <a:spLocks noChangeShapeType="1"/>
            </p:cNvSpPr>
            <p:nvPr/>
          </p:nvSpPr>
          <p:spPr bwMode="auto">
            <a:xfrm>
              <a:off x="3424" y="3878"/>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Line 15"/>
            <p:cNvSpPr>
              <a:spLocks noChangeShapeType="1"/>
            </p:cNvSpPr>
            <p:nvPr/>
          </p:nvSpPr>
          <p:spPr bwMode="auto">
            <a:xfrm flipV="1">
              <a:off x="3424"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0" name="Line 16"/>
            <p:cNvSpPr>
              <a:spLocks noChangeShapeType="1"/>
            </p:cNvSpPr>
            <p:nvPr/>
          </p:nvSpPr>
          <p:spPr bwMode="auto">
            <a:xfrm flipV="1">
              <a:off x="4255"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3" name="Line 17"/>
            <p:cNvSpPr>
              <a:spLocks noChangeShapeType="1"/>
            </p:cNvSpPr>
            <p:nvPr/>
          </p:nvSpPr>
          <p:spPr bwMode="auto">
            <a:xfrm>
              <a:off x="4255"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5" name="Line 18"/>
            <p:cNvSpPr>
              <a:spLocks noChangeShapeType="1"/>
            </p:cNvSpPr>
            <p:nvPr/>
          </p:nvSpPr>
          <p:spPr bwMode="auto">
            <a:xfrm flipV="1">
              <a:off x="4255"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6" name="Line 19"/>
            <p:cNvSpPr>
              <a:spLocks noChangeShapeType="1"/>
            </p:cNvSpPr>
            <p:nvPr/>
          </p:nvSpPr>
          <p:spPr bwMode="auto">
            <a:xfrm flipV="1">
              <a:off x="4130"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7" name="Line 20"/>
            <p:cNvSpPr>
              <a:spLocks noChangeShapeType="1"/>
            </p:cNvSpPr>
            <p:nvPr/>
          </p:nvSpPr>
          <p:spPr bwMode="auto">
            <a:xfrm>
              <a:off x="4130"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8" name="Line 21"/>
            <p:cNvSpPr>
              <a:spLocks noChangeShapeType="1"/>
            </p:cNvSpPr>
            <p:nvPr/>
          </p:nvSpPr>
          <p:spPr bwMode="auto">
            <a:xfrm flipV="1">
              <a:off x="4130"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9" name="Line 22"/>
            <p:cNvSpPr>
              <a:spLocks noChangeShapeType="1"/>
            </p:cNvSpPr>
            <p:nvPr/>
          </p:nvSpPr>
          <p:spPr bwMode="auto">
            <a:xfrm flipV="1">
              <a:off x="3986"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0" name="Line 23"/>
            <p:cNvSpPr>
              <a:spLocks noChangeShapeType="1"/>
            </p:cNvSpPr>
            <p:nvPr/>
          </p:nvSpPr>
          <p:spPr bwMode="auto">
            <a:xfrm>
              <a:off x="3986"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1" name="Line 24"/>
            <p:cNvSpPr>
              <a:spLocks noChangeShapeType="1"/>
            </p:cNvSpPr>
            <p:nvPr/>
          </p:nvSpPr>
          <p:spPr bwMode="auto">
            <a:xfrm flipV="1">
              <a:off x="3986"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2" name="Line 25"/>
            <p:cNvSpPr>
              <a:spLocks noChangeShapeType="1"/>
            </p:cNvSpPr>
            <p:nvPr/>
          </p:nvSpPr>
          <p:spPr bwMode="auto">
            <a:xfrm flipV="1">
              <a:off x="3827"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Line 26"/>
            <p:cNvSpPr>
              <a:spLocks noChangeShapeType="1"/>
            </p:cNvSpPr>
            <p:nvPr/>
          </p:nvSpPr>
          <p:spPr bwMode="auto">
            <a:xfrm>
              <a:off x="3827"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4" name="Line 27"/>
            <p:cNvSpPr>
              <a:spLocks noChangeShapeType="1"/>
            </p:cNvSpPr>
            <p:nvPr/>
          </p:nvSpPr>
          <p:spPr bwMode="auto">
            <a:xfrm flipV="1">
              <a:off x="3827"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5" name="Line 28"/>
            <p:cNvSpPr>
              <a:spLocks noChangeShapeType="1"/>
            </p:cNvSpPr>
            <p:nvPr/>
          </p:nvSpPr>
          <p:spPr bwMode="auto">
            <a:xfrm flipV="1">
              <a:off x="3643"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Line 29"/>
            <p:cNvSpPr>
              <a:spLocks noChangeShapeType="1"/>
            </p:cNvSpPr>
            <p:nvPr/>
          </p:nvSpPr>
          <p:spPr bwMode="auto">
            <a:xfrm>
              <a:off x="3643"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7" name="Line 30"/>
            <p:cNvSpPr>
              <a:spLocks noChangeShapeType="1"/>
            </p:cNvSpPr>
            <p:nvPr/>
          </p:nvSpPr>
          <p:spPr bwMode="auto">
            <a:xfrm flipV="1">
              <a:off x="3643"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8" name="Line 31"/>
            <p:cNvSpPr>
              <a:spLocks noChangeShapeType="1"/>
            </p:cNvSpPr>
            <p:nvPr/>
          </p:nvSpPr>
          <p:spPr bwMode="auto">
            <a:xfrm flipV="1">
              <a:off x="3424"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9" name="Line 32"/>
            <p:cNvSpPr>
              <a:spLocks noChangeShapeType="1"/>
            </p:cNvSpPr>
            <p:nvPr/>
          </p:nvSpPr>
          <p:spPr bwMode="auto">
            <a:xfrm>
              <a:off x="3424"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0" name="Line 33"/>
            <p:cNvSpPr>
              <a:spLocks noChangeShapeType="1"/>
            </p:cNvSpPr>
            <p:nvPr/>
          </p:nvSpPr>
          <p:spPr bwMode="auto">
            <a:xfrm flipV="1">
              <a:off x="3424"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1" name="Line 34"/>
            <p:cNvSpPr>
              <a:spLocks noChangeShapeType="1"/>
            </p:cNvSpPr>
            <p:nvPr/>
          </p:nvSpPr>
          <p:spPr bwMode="auto">
            <a:xfrm flipV="1">
              <a:off x="4255" y="3853"/>
              <a:ext cx="0" cy="2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2" name="Line 35"/>
            <p:cNvSpPr>
              <a:spLocks noChangeShapeType="1"/>
            </p:cNvSpPr>
            <p:nvPr/>
          </p:nvSpPr>
          <p:spPr bwMode="auto">
            <a:xfrm>
              <a:off x="4255" y="2265"/>
              <a:ext cx="0" cy="2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3" name="Rectangle 36"/>
            <p:cNvSpPr>
              <a:spLocks noChangeArrowheads="1"/>
            </p:cNvSpPr>
            <p:nvPr/>
          </p:nvSpPr>
          <p:spPr bwMode="auto">
            <a:xfrm>
              <a:off x="4185" y="3923"/>
              <a:ext cx="15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4" name="Rectangle 37"/>
            <p:cNvSpPr>
              <a:spLocks noChangeArrowheads="1"/>
            </p:cNvSpPr>
            <p:nvPr/>
          </p:nvSpPr>
          <p:spPr bwMode="auto">
            <a:xfrm>
              <a:off x="4294" y="3893"/>
              <a:ext cx="70"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anose="02020603050405020304" pitchFamily="18" charset="0"/>
                </a:rPr>
                <a:t>3</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55" name="Line 38"/>
            <p:cNvSpPr>
              <a:spLocks noChangeShapeType="1"/>
            </p:cNvSpPr>
            <p:nvPr/>
          </p:nvSpPr>
          <p:spPr bwMode="auto">
            <a:xfrm flipV="1">
              <a:off x="5090"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39"/>
            <p:cNvSpPr>
              <a:spLocks noChangeShapeType="1"/>
            </p:cNvSpPr>
            <p:nvPr/>
          </p:nvSpPr>
          <p:spPr bwMode="auto">
            <a:xfrm>
              <a:off x="5090"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40"/>
            <p:cNvSpPr>
              <a:spLocks noChangeShapeType="1"/>
            </p:cNvSpPr>
            <p:nvPr/>
          </p:nvSpPr>
          <p:spPr bwMode="auto">
            <a:xfrm flipV="1">
              <a:off x="5090"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41"/>
            <p:cNvSpPr>
              <a:spLocks noChangeShapeType="1"/>
            </p:cNvSpPr>
            <p:nvPr/>
          </p:nvSpPr>
          <p:spPr bwMode="auto">
            <a:xfrm flipV="1">
              <a:off x="5577" y="3863"/>
              <a:ext cx="0" cy="15"/>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42"/>
            <p:cNvSpPr>
              <a:spLocks noChangeShapeType="1"/>
            </p:cNvSpPr>
            <p:nvPr/>
          </p:nvSpPr>
          <p:spPr bwMode="auto">
            <a:xfrm>
              <a:off x="5577" y="2265"/>
              <a:ext cx="0" cy="1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Line 43"/>
            <p:cNvSpPr>
              <a:spLocks noChangeShapeType="1"/>
            </p:cNvSpPr>
            <p:nvPr/>
          </p:nvSpPr>
          <p:spPr bwMode="auto">
            <a:xfrm flipV="1">
              <a:off x="5577" y="2265"/>
              <a:ext cx="0" cy="1613"/>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Line 44"/>
            <p:cNvSpPr>
              <a:spLocks noChangeShapeType="1"/>
            </p:cNvSpPr>
            <p:nvPr/>
          </p:nvSpPr>
          <p:spPr bwMode="auto">
            <a:xfrm>
              <a:off x="3424" y="3878"/>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2" name="Line 45"/>
            <p:cNvSpPr>
              <a:spLocks noChangeShapeType="1"/>
            </p:cNvSpPr>
            <p:nvPr/>
          </p:nvSpPr>
          <p:spPr bwMode="auto">
            <a:xfrm flipH="1">
              <a:off x="5567" y="3878"/>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3" name="Line 46"/>
            <p:cNvSpPr>
              <a:spLocks noChangeShapeType="1"/>
            </p:cNvSpPr>
            <p:nvPr/>
          </p:nvSpPr>
          <p:spPr bwMode="auto">
            <a:xfrm>
              <a:off x="3424" y="3878"/>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0" name="Line 47"/>
            <p:cNvSpPr>
              <a:spLocks noChangeShapeType="1"/>
            </p:cNvSpPr>
            <p:nvPr/>
          </p:nvSpPr>
          <p:spPr bwMode="auto">
            <a:xfrm>
              <a:off x="3424" y="3878"/>
              <a:ext cx="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1" name="Line 48"/>
            <p:cNvSpPr>
              <a:spLocks noChangeShapeType="1"/>
            </p:cNvSpPr>
            <p:nvPr/>
          </p:nvSpPr>
          <p:spPr bwMode="auto">
            <a:xfrm flipH="1">
              <a:off x="5558" y="3878"/>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2" name="Rectangle 49"/>
            <p:cNvSpPr>
              <a:spLocks noChangeArrowheads="1"/>
            </p:cNvSpPr>
            <p:nvPr/>
          </p:nvSpPr>
          <p:spPr bwMode="auto">
            <a:xfrm>
              <a:off x="3235" y="3819"/>
              <a:ext cx="15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3" name="Rectangle 50"/>
            <p:cNvSpPr>
              <a:spLocks noChangeArrowheads="1"/>
            </p:cNvSpPr>
            <p:nvPr/>
          </p:nvSpPr>
          <p:spPr bwMode="auto">
            <a:xfrm>
              <a:off x="3344" y="3789"/>
              <a:ext cx="9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anose="02020603050405020304" pitchFamily="18" charset="0"/>
                </a:rPr>
                <a:t>-2</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64" name="Line 51"/>
            <p:cNvSpPr>
              <a:spLocks noChangeShapeType="1"/>
            </p:cNvSpPr>
            <p:nvPr/>
          </p:nvSpPr>
          <p:spPr bwMode="auto">
            <a:xfrm>
              <a:off x="3424" y="3505"/>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5" name="Line 52"/>
            <p:cNvSpPr>
              <a:spLocks noChangeShapeType="1"/>
            </p:cNvSpPr>
            <p:nvPr/>
          </p:nvSpPr>
          <p:spPr bwMode="auto">
            <a:xfrm flipH="1">
              <a:off x="5567" y="3505"/>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6" name="Line 53"/>
            <p:cNvSpPr>
              <a:spLocks noChangeShapeType="1"/>
            </p:cNvSpPr>
            <p:nvPr/>
          </p:nvSpPr>
          <p:spPr bwMode="auto">
            <a:xfrm>
              <a:off x="3424" y="3505"/>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7" name="Line 54"/>
            <p:cNvSpPr>
              <a:spLocks noChangeShapeType="1"/>
            </p:cNvSpPr>
            <p:nvPr/>
          </p:nvSpPr>
          <p:spPr bwMode="auto">
            <a:xfrm>
              <a:off x="3424" y="3286"/>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8" name="Line 55"/>
            <p:cNvSpPr>
              <a:spLocks noChangeShapeType="1"/>
            </p:cNvSpPr>
            <p:nvPr/>
          </p:nvSpPr>
          <p:spPr bwMode="auto">
            <a:xfrm flipH="1">
              <a:off x="5567" y="3286"/>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69" name="Line 56"/>
            <p:cNvSpPr>
              <a:spLocks noChangeShapeType="1"/>
            </p:cNvSpPr>
            <p:nvPr/>
          </p:nvSpPr>
          <p:spPr bwMode="auto">
            <a:xfrm>
              <a:off x="3424" y="3286"/>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0" name="Line 57"/>
            <p:cNvSpPr>
              <a:spLocks noChangeShapeType="1"/>
            </p:cNvSpPr>
            <p:nvPr/>
          </p:nvSpPr>
          <p:spPr bwMode="auto">
            <a:xfrm>
              <a:off x="3424" y="3131"/>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1" name="Line 58"/>
            <p:cNvSpPr>
              <a:spLocks noChangeShapeType="1"/>
            </p:cNvSpPr>
            <p:nvPr/>
          </p:nvSpPr>
          <p:spPr bwMode="auto">
            <a:xfrm flipH="1">
              <a:off x="5567" y="3131"/>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2" name="Line 59"/>
            <p:cNvSpPr>
              <a:spLocks noChangeShapeType="1"/>
            </p:cNvSpPr>
            <p:nvPr/>
          </p:nvSpPr>
          <p:spPr bwMode="auto">
            <a:xfrm>
              <a:off x="3424" y="3131"/>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3" name="Line 60"/>
            <p:cNvSpPr>
              <a:spLocks noChangeShapeType="1"/>
            </p:cNvSpPr>
            <p:nvPr/>
          </p:nvSpPr>
          <p:spPr bwMode="auto">
            <a:xfrm>
              <a:off x="3424" y="3007"/>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4" name="Line 61"/>
            <p:cNvSpPr>
              <a:spLocks noChangeShapeType="1"/>
            </p:cNvSpPr>
            <p:nvPr/>
          </p:nvSpPr>
          <p:spPr bwMode="auto">
            <a:xfrm flipH="1">
              <a:off x="5567" y="3007"/>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5" name="Line 62"/>
            <p:cNvSpPr>
              <a:spLocks noChangeShapeType="1"/>
            </p:cNvSpPr>
            <p:nvPr/>
          </p:nvSpPr>
          <p:spPr bwMode="auto">
            <a:xfrm>
              <a:off x="3424" y="3007"/>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6" name="Line 63"/>
            <p:cNvSpPr>
              <a:spLocks noChangeShapeType="1"/>
            </p:cNvSpPr>
            <p:nvPr/>
          </p:nvSpPr>
          <p:spPr bwMode="auto">
            <a:xfrm>
              <a:off x="3424" y="2912"/>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7" name="Line 64"/>
            <p:cNvSpPr>
              <a:spLocks noChangeShapeType="1"/>
            </p:cNvSpPr>
            <p:nvPr/>
          </p:nvSpPr>
          <p:spPr bwMode="auto">
            <a:xfrm flipH="1">
              <a:off x="5567" y="2912"/>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8" name="Line 65"/>
            <p:cNvSpPr>
              <a:spLocks noChangeShapeType="1"/>
            </p:cNvSpPr>
            <p:nvPr/>
          </p:nvSpPr>
          <p:spPr bwMode="auto">
            <a:xfrm>
              <a:off x="3424" y="2912"/>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79" name="Line 66"/>
            <p:cNvSpPr>
              <a:spLocks noChangeShapeType="1"/>
            </p:cNvSpPr>
            <p:nvPr/>
          </p:nvSpPr>
          <p:spPr bwMode="auto">
            <a:xfrm>
              <a:off x="3424" y="2828"/>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0" name="Line 67"/>
            <p:cNvSpPr>
              <a:spLocks noChangeShapeType="1"/>
            </p:cNvSpPr>
            <p:nvPr/>
          </p:nvSpPr>
          <p:spPr bwMode="auto">
            <a:xfrm flipH="1">
              <a:off x="5567" y="2828"/>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1" name="Line 68"/>
            <p:cNvSpPr>
              <a:spLocks noChangeShapeType="1"/>
            </p:cNvSpPr>
            <p:nvPr/>
          </p:nvSpPr>
          <p:spPr bwMode="auto">
            <a:xfrm>
              <a:off x="3424" y="2828"/>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2" name="Line 69"/>
            <p:cNvSpPr>
              <a:spLocks noChangeShapeType="1"/>
            </p:cNvSpPr>
            <p:nvPr/>
          </p:nvSpPr>
          <p:spPr bwMode="auto">
            <a:xfrm>
              <a:off x="3424" y="2758"/>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3" name="Line 70"/>
            <p:cNvSpPr>
              <a:spLocks noChangeShapeType="1"/>
            </p:cNvSpPr>
            <p:nvPr/>
          </p:nvSpPr>
          <p:spPr bwMode="auto">
            <a:xfrm flipH="1">
              <a:off x="5567" y="2758"/>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4" name="Line 71"/>
            <p:cNvSpPr>
              <a:spLocks noChangeShapeType="1"/>
            </p:cNvSpPr>
            <p:nvPr/>
          </p:nvSpPr>
          <p:spPr bwMode="auto">
            <a:xfrm>
              <a:off x="3424" y="2758"/>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5" name="Line 72"/>
            <p:cNvSpPr>
              <a:spLocks noChangeShapeType="1"/>
            </p:cNvSpPr>
            <p:nvPr/>
          </p:nvSpPr>
          <p:spPr bwMode="auto">
            <a:xfrm>
              <a:off x="3424" y="2693"/>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6" name="Line 73"/>
            <p:cNvSpPr>
              <a:spLocks noChangeShapeType="1"/>
            </p:cNvSpPr>
            <p:nvPr/>
          </p:nvSpPr>
          <p:spPr bwMode="auto">
            <a:xfrm flipH="1">
              <a:off x="5567" y="2693"/>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7" name="Line 74"/>
            <p:cNvSpPr>
              <a:spLocks noChangeShapeType="1"/>
            </p:cNvSpPr>
            <p:nvPr/>
          </p:nvSpPr>
          <p:spPr bwMode="auto">
            <a:xfrm>
              <a:off x="3424" y="2693"/>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8" name="Line 75"/>
            <p:cNvSpPr>
              <a:spLocks noChangeShapeType="1"/>
            </p:cNvSpPr>
            <p:nvPr/>
          </p:nvSpPr>
          <p:spPr bwMode="auto">
            <a:xfrm>
              <a:off x="3424" y="2634"/>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9" name="Line 76"/>
            <p:cNvSpPr>
              <a:spLocks noChangeShapeType="1"/>
            </p:cNvSpPr>
            <p:nvPr/>
          </p:nvSpPr>
          <p:spPr bwMode="auto">
            <a:xfrm flipH="1">
              <a:off x="5567" y="2634"/>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0" name="Line 77"/>
            <p:cNvSpPr>
              <a:spLocks noChangeShapeType="1"/>
            </p:cNvSpPr>
            <p:nvPr/>
          </p:nvSpPr>
          <p:spPr bwMode="auto">
            <a:xfrm>
              <a:off x="3424" y="2634"/>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4" name="Line 78"/>
            <p:cNvSpPr>
              <a:spLocks noChangeShapeType="1"/>
            </p:cNvSpPr>
            <p:nvPr/>
          </p:nvSpPr>
          <p:spPr bwMode="auto">
            <a:xfrm>
              <a:off x="3424" y="2634"/>
              <a:ext cx="2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5" name="Line 79"/>
            <p:cNvSpPr>
              <a:spLocks noChangeShapeType="1"/>
            </p:cNvSpPr>
            <p:nvPr/>
          </p:nvSpPr>
          <p:spPr bwMode="auto">
            <a:xfrm flipH="1">
              <a:off x="5558" y="2634"/>
              <a:ext cx="24"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46" name="Rectangle 80"/>
            <p:cNvSpPr>
              <a:spLocks noChangeArrowheads="1"/>
            </p:cNvSpPr>
            <p:nvPr/>
          </p:nvSpPr>
          <p:spPr bwMode="auto">
            <a:xfrm>
              <a:off x="3235" y="2574"/>
              <a:ext cx="154"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10</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47" name="Rectangle 81"/>
            <p:cNvSpPr>
              <a:spLocks noChangeArrowheads="1"/>
            </p:cNvSpPr>
            <p:nvPr/>
          </p:nvSpPr>
          <p:spPr bwMode="auto">
            <a:xfrm>
              <a:off x="3344" y="2544"/>
              <a:ext cx="94" cy="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smtClean="0">
                  <a:ln>
                    <a:noFill/>
                  </a:ln>
                  <a:solidFill>
                    <a:srgbClr val="000000"/>
                  </a:solidFill>
                  <a:effectLst/>
                  <a:latin typeface="Times New Roman" panose="02020603050405020304" pitchFamily="18" charset="0"/>
                </a:rPr>
                <a:t>-1</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749" name="Line 82"/>
            <p:cNvSpPr>
              <a:spLocks noChangeShapeType="1"/>
            </p:cNvSpPr>
            <p:nvPr/>
          </p:nvSpPr>
          <p:spPr bwMode="auto">
            <a:xfrm>
              <a:off x="3424" y="2265"/>
              <a:ext cx="10"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0" name="Line 83"/>
            <p:cNvSpPr>
              <a:spLocks noChangeShapeType="1"/>
            </p:cNvSpPr>
            <p:nvPr/>
          </p:nvSpPr>
          <p:spPr bwMode="auto">
            <a:xfrm flipH="1">
              <a:off x="5567" y="2265"/>
              <a:ext cx="1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1" name="Line 84"/>
            <p:cNvSpPr>
              <a:spLocks noChangeShapeType="1"/>
            </p:cNvSpPr>
            <p:nvPr/>
          </p:nvSpPr>
          <p:spPr bwMode="auto">
            <a:xfrm>
              <a:off x="3424" y="2265"/>
              <a:ext cx="2158" cy="0"/>
            </a:xfrm>
            <a:prstGeom prst="line">
              <a:avLst/>
            </a:prstGeom>
            <a:noFill/>
            <a:ln w="0">
              <a:solidFill>
                <a:srgbClr val="000000"/>
              </a:solidFill>
              <a:prstDash val="sysDot"/>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2" name="Line 85"/>
            <p:cNvSpPr>
              <a:spLocks noChangeShapeType="1"/>
            </p:cNvSpPr>
            <p:nvPr/>
          </p:nvSpPr>
          <p:spPr bwMode="auto">
            <a:xfrm>
              <a:off x="3424" y="2265"/>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4" name="Line 86"/>
            <p:cNvSpPr>
              <a:spLocks noChangeShapeType="1"/>
            </p:cNvSpPr>
            <p:nvPr/>
          </p:nvSpPr>
          <p:spPr bwMode="auto">
            <a:xfrm>
              <a:off x="3424" y="3878"/>
              <a:ext cx="2158"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756" name="Line 87"/>
            <p:cNvSpPr>
              <a:spLocks noChangeShapeType="1"/>
            </p:cNvSpPr>
            <p:nvPr/>
          </p:nvSpPr>
          <p:spPr bwMode="auto">
            <a:xfrm flipV="1">
              <a:off x="5582"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7" name="Line 88"/>
            <p:cNvSpPr>
              <a:spLocks noChangeShapeType="1"/>
            </p:cNvSpPr>
            <p:nvPr/>
          </p:nvSpPr>
          <p:spPr bwMode="auto">
            <a:xfrm flipV="1">
              <a:off x="3424" y="2265"/>
              <a:ext cx="0" cy="161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8" name="Freeform 89"/>
            <p:cNvSpPr>
              <a:spLocks/>
            </p:cNvSpPr>
            <p:nvPr/>
          </p:nvSpPr>
          <p:spPr bwMode="auto">
            <a:xfrm>
              <a:off x="3424" y="3107"/>
              <a:ext cx="2158" cy="438"/>
            </a:xfrm>
            <a:custGeom>
              <a:avLst/>
              <a:gdLst>
                <a:gd name="T0" fmla="*/ 0 w 2158"/>
                <a:gd name="T1" fmla="*/ 438 h 438"/>
                <a:gd name="T2" fmla="*/ 831 w 2158"/>
                <a:gd name="T3" fmla="*/ 219 h 438"/>
                <a:gd name="T4" fmla="*/ 1666 w 2158"/>
                <a:gd name="T5" fmla="*/ 64 h 438"/>
                <a:gd name="T6" fmla="*/ 2158 w 2158"/>
                <a:gd name="T7" fmla="*/ 0 h 438"/>
              </a:gdLst>
              <a:ahLst/>
              <a:cxnLst>
                <a:cxn ang="0">
                  <a:pos x="T0" y="T1"/>
                </a:cxn>
                <a:cxn ang="0">
                  <a:pos x="T2" y="T3"/>
                </a:cxn>
                <a:cxn ang="0">
                  <a:pos x="T4" y="T5"/>
                </a:cxn>
                <a:cxn ang="0">
                  <a:pos x="T6" y="T7"/>
                </a:cxn>
              </a:cxnLst>
              <a:rect l="0" t="0" r="r" b="b"/>
              <a:pathLst>
                <a:path w="2158" h="438">
                  <a:moveTo>
                    <a:pt x="0" y="438"/>
                  </a:moveTo>
                  <a:lnTo>
                    <a:pt x="831" y="219"/>
                  </a:lnTo>
                  <a:lnTo>
                    <a:pt x="1666" y="64"/>
                  </a:lnTo>
                  <a:lnTo>
                    <a:pt x="2158" y="0"/>
                  </a:lnTo>
                </a:path>
              </a:pathLst>
            </a:cu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79" name="Oval 90"/>
            <p:cNvSpPr>
              <a:spLocks noChangeArrowheads="1"/>
            </p:cNvSpPr>
            <p:nvPr/>
          </p:nvSpPr>
          <p:spPr bwMode="auto">
            <a:xfrm>
              <a:off x="3404" y="3525"/>
              <a:ext cx="40" cy="40"/>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0" name="Oval 91"/>
            <p:cNvSpPr>
              <a:spLocks noChangeArrowheads="1"/>
            </p:cNvSpPr>
            <p:nvPr/>
          </p:nvSpPr>
          <p:spPr bwMode="auto">
            <a:xfrm>
              <a:off x="4235" y="3306"/>
              <a:ext cx="39" cy="40"/>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1" name="Oval 92"/>
            <p:cNvSpPr>
              <a:spLocks noChangeArrowheads="1"/>
            </p:cNvSpPr>
            <p:nvPr/>
          </p:nvSpPr>
          <p:spPr bwMode="auto">
            <a:xfrm>
              <a:off x="5070" y="3151"/>
              <a:ext cx="40" cy="40"/>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2" name="Oval 93"/>
            <p:cNvSpPr>
              <a:spLocks noChangeArrowheads="1"/>
            </p:cNvSpPr>
            <p:nvPr/>
          </p:nvSpPr>
          <p:spPr bwMode="auto">
            <a:xfrm>
              <a:off x="5563" y="3087"/>
              <a:ext cx="39" cy="39"/>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3" name="Freeform 94"/>
            <p:cNvSpPr>
              <a:spLocks/>
            </p:cNvSpPr>
            <p:nvPr/>
          </p:nvSpPr>
          <p:spPr bwMode="auto">
            <a:xfrm>
              <a:off x="3424" y="3002"/>
              <a:ext cx="2158" cy="423"/>
            </a:xfrm>
            <a:custGeom>
              <a:avLst/>
              <a:gdLst>
                <a:gd name="T0" fmla="*/ 0 w 2158"/>
                <a:gd name="T1" fmla="*/ 423 h 423"/>
                <a:gd name="T2" fmla="*/ 831 w 2158"/>
                <a:gd name="T3" fmla="*/ 204 h 423"/>
                <a:gd name="T4" fmla="*/ 1666 w 2158"/>
                <a:gd name="T5" fmla="*/ 75 h 423"/>
                <a:gd name="T6" fmla="*/ 2158 w 2158"/>
                <a:gd name="T7" fmla="*/ 0 h 423"/>
              </a:gdLst>
              <a:ahLst/>
              <a:cxnLst>
                <a:cxn ang="0">
                  <a:pos x="T0" y="T1"/>
                </a:cxn>
                <a:cxn ang="0">
                  <a:pos x="T2" y="T3"/>
                </a:cxn>
                <a:cxn ang="0">
                  <a:pos x="T4" y="T5"/>
                </a:cxn>
                <a:cxn ang="0">
                  <a:pos x="T6" y="T7"/>
                </a:cxn>
              </a:cxnLst>
              <a:rect l="0" t="0" r="r" b="b"/>
              <a:pathLst>
                <a:path w="2158" h="423">
                  <a:moveTo>
                    <a:pt x="0" y="423"/>
                  </a:moveTo>
                  <a:lnTo>
                    <a:pt x="831" y="204"/>
                  </a:lnTo>
                  <a:lnTo>
                    <a:pt x="1666" y="75"/>
                  </a:lnTo>
                  <a:lnTo>
                    <a:pt x="2158" y="0"/>
                  </a:lnTo>
                </a:path>
              </a:pathLst>
            </a:cu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4" name="Oval 95"/>
            <p:cNvSpPr>
              <a:spLocks noChangeArrowheads="1"/>
            </p:cNvSpPr>
            <p:nvPr/>
          </p:nvSpPr>
          <p:spPr bwMode="auto">
            <a:xfrm>
              <a:off x="3404" y="3405"/>
              <a:ext cx="40"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5" name="Oval 96"/>
            <p:cNvSpPr>
              <a:spLocks noChangeArrowheads="1"/>
            </p:cNvSpPr>
            <p:nvPr/>
          </p:nvSpPr>
          <p:spPr bwMode="auto">
            <a:xfrm>
              <a:off x="4235" y="3186"/>
              <a:ext cx="39"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6" name="Oval 97"/>
            <p:cNvSpPr>
              <a:spLocks noChangeArrowheads="1"/>
            </p:cNvSpPr>
            <p:nvPr/>
          </p:nvSpPr>
          <p:spPr bwMode="auto">
            <a:xfrm>
              <a:off x="5070" y="3057"/>
              <a:ext cx="40"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287" name="Oval 98"/>
            <p:cNvSpPr>
              <a:spLocks noChangeArrowheads="1"/>
            </p:cNvSpPr>
            <p:nvPr/>
          </p:nvSpPr>
          <p:spPr bwMode="auto">
            <a:xfrm>
              <a:off x="5563" y="2982"/>
              <a:ext cx="39"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887" name="Freeform 99"/>
            <p:cNvSpPr>
              <a:spLocks/>
            </p:cNvSpPr>
            <p:nvPr/>
          </p:nvSpPr>
          <p:spPr bwMode="auto">
            <a:xfrm>
              <a:off x="3424" y="2330"/>
              <a:ext cx="2158" cy="249"/>
            </a:xfrm>
            <a:custGeom>
              <a:avLst/>
              <a:gdLst>
                <a:gd name="T0" fmla="*/ 0 w 2158"/>
                <a:gd name="T1" fmla="*/ 249 h 249"/>
                <a:gd name="T2" fmla="*/ 831 w 2158"/>
                <a:gd name="T3" fmla="*/ 149 h 249"/>
                <a:gd name="T4" fmla="*/ 1666 w 2158"/>
                <a:gd name="T5" fmla="*/ 65 h 249"/>
                <a:gd name="T6" fmla="*/ 2158 w 2158"/>
                <a:gd name="T7" fmla="*/ 0 h 249"/>
              </a:gdLst>
              <a:ahLst/>
              <a:cxnLst>
                <a:cxn ang="0">
                  <a:pos x="T0" y="T1"/>
                </a:cxn>
                <a:cxn ang="0">
                  <a:pos x="T2" y="T3"/>
                </a:cxn>
                <a:cxn ang="0">
                  <a:pos x="T4" y="T5"/>
                </a:cxn>
                <a:cxn ang="0">
                  <a:pos x="T6" y="T7"/>
                </a:cxn>
              </a:cxnLst>
              <a:rect l="0" t="0" r="r" b="b"/>
              <a:pathLst>
                <a:path w="2158" h="249">
                  <a:moveTo>
                    <a:pt x="0" y="249"/>
                  </a:moveTo>
                  <a:lnTo>
                    <a:pt x="831" y="149"/>
                  </a:lnTo>
                  <a:lnTo>
                    <a:pt x="1666" y="65"/>
                  </a:lnTo>
                  <a:lnTo>
                    <a:pt x="2158" y="0"/>
                  </a:lnTo>
                </a:path>
              </a:pathLst>
            </a:cu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6" name="Oval 100"/>
            <p:cNvSpPr>
              <a:spLocks noChangeArrowheads="1"/>
            </p:cNvSpPr>
            <p:nvPr/>
          </p:nvSpPr>
          <p:spPr bwMode="auto">
            <a:xfrm>
              <a:off x="3404" y="2559"/>
              <a:ext cx="40" cy="40"/>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7" name="Oval 101"/>
            <p:cNvSpPr>
              <a:spLocks noChangeArrowheads="1"/>
            </p:cNvSpPr>
            <p:nvPr/>
          </p:nvSpPr>
          <p:spPr bwMode="auto">
            <a:xfrm>
              <a:off x="4235" y="2459"/>
              <a:ext cx="39" cy="40"/>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8" name="Oval 102"/>
            <p:cNvSpPr>
              <a:spLocks noChangeArrowheads="1"/>
            </p:cNvSpPr>
            <p:nvPr/>
          </p:nvSpPr>
          <p:spPr bwMode="auto">
            <a:xfrm>
              <a:off x="5070" y="2375"/>
              <a:ext cx="40" cy="40"/>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19" name="Oval 103"/>
            <p:cNvSpPr>
              <a:spLocks noChangeArrowheads="1"/>
            </p:cNvSpPr>
            <p:nvPr/>
          </p:nvSpPr>
          <p:spPr bwMode="auto">
            <a:xfrm>
              <a:off x="5563" y="2310"/>
              <a:ext cx="39" cy="40"/>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0" name="Rectangle 104"/>
            <p:cNvSpPr>
              <a:spLocks noChangeArrowheads="1"/>
            </p:cNvSpPr>
            <p:nvPr/>
          </p:nvSpPr>
          <p:spPr bwMode="auto">
            <a:xfrm>
              <a:off x="4324" y="4043"/>
              <a:ext cx="388"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D[mils]</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21" name="Rectangle 105"/>
            <p:cNvSpPr>
              <a:spLocks noChangeArrowheads="1"/>
            </p:cNvSpPr>
            <p:nvPr/>
          </p:nvSpPr>
          <p:spPr bwMode="auto">
            <a:xfrm rot="16200000">
              <a:off x="2914" y="2993"/>
              <a:ext cx="478"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dirty="0" err="1" smtClean="0">
                  <a:ln>
                    <a:noFill/>
                  </a:ln>
                  <a:solidFill>
                    <a:srgbClr val="000000"/>
                  </a:solidFill>
                  <a:effectLst/>
                  <a:latin typeface="+mj-lt"/>
                </a:rPr>
                <a:t>Lplane</a:t>
              </a:r>
              <a:r>
                <a:rPr kumimoji="0" lang="en-US" altLang="en-US" sz="1200" b="0" i="0" u="none" strike="noStrike" cap="none" normalizeH="0" baseline="0" dirty="0" smtClean="0">
                  <a:ln>
                    <a:noFill/>
                  </a:ln>
                  <a:solidFill>
                    <a:srgbClr val="000000"/>
                  </a:solidFill>
                  <a:effectLst/>
                  <a:latin typeface="+mj-lt"/>
                </a:rPr>
                <a:t> [</a:t>
              </a:r>
              <a:r>
                <a:rPr kumimoji="0" lang="en-US" altLang="en-US" sz="1200" b="0" i="0" u="none" strike="noStrike" cap="none" normalizeH="0" baseline="0" dirty="0" err="1" smtClean="0">
                  <a:ln>
                    <a:noFill/>
                  </a:ln>
                  <a:solidFill>
                    <a:srgbClr val="000000"/>
                  </a:solidFill>
                  <a:effectLst/>
                  <a:latin typeface="+mj-lt"/>
                </a:rPr>
                <a:t>nH</a:t>
              </a:r>
              <a:r>
                <a:rPr kumimoji="0" lang="en-US" altLang="en-US" sz="1200" b="0" i="0" u="none" strike="noStrike" cap="none" normalizeH="0" baseline="0" dirty="0" smtClean="0">
                  <a:ln>
                    <a:noFill/>
                  </a:ln>
                  <a:solidFill>
                    <a:srgbClr val="000000"/>
                  </a:solidFill>
                  <a:effectLst/>
                  <a:latin typeface="+mj-lt"/>
                </a:rPr>
                <a:t>]</a:t>
              </a:r>
              <a:endParaRPr kumimoji="0" lang="en-US" altLang="en-US" sz="1800" b="0" i="0" u="none" strike="noStrike" cap="none" normalizeH="0" baseline="0" dirty="0" smtClean="0">
                <a:ln>
                  <a:noFill/>
                </a:ln>
                <a:solidFill>
                  <a:schemeClr val="tx1"/>
                </a:solidFill>
                <a:effectLst/>
                <a:latin typeface="+mj-lt"/>
              </a:endParaRPr>
            </a:p>
          </p:txBody>
        </p:sp>
        <p:sp>
          <p:nvSpPr>
            <p:cNvPr id="31922" name="Rectangle 106"/>
            <p:cNvSpPr>
              <a:spLocks noChangeArrowheads="1"/>
            </p:cNvSpPr>
            <p:nvPr/>
          </p:nvSpPr>
          <p:spPr bwMode="auto">
            <a:xfrm>
              <a:off x="4230" y="2086"/>
              <a:ext cx="656" cy="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rgbClr val="000000"/>
                  </a:solidFill>
                  <a:effectLst/>
                  <a:latin typeface="Times New Roman" panose="02020603050405020304" pitchFamily="18" charset="0"/>
                </a:rPr>
                <a:t>L</a:t>
              </a:r>
              <a:r>
                <a:rPr kumimoji="0" lang="en-US" altLang="en-US" sz="1400" b="0" i="0" u="none" strike="noStrike" cap="none" normalizeH="0" baseline="-25000" dirty="0" err="1" smtClean="0">
                  <a:ln>
                    <a:noFill/>
                  </a:ln>
                  <a:solidFill>
                    <a:srgbClr val="000000"/>
                  </a:solidFill>
                  <a:effectLst/>
                  <a:latin typeface="Times New Roman" panose="02020603050405020304" pitchFamily="18" charset="0"/>
                </a:rPr>
                <a:t>PCB_Plane</a:t>
              </a:r>
              <a:r>
                <a:rPr kumimoji="0" lang="en-US" altLang="en-US" sz="1400" b="0" i="0" u="none" strike="noStrike" cap="none" normalizeH="0" baseline="0" dirty="0" smtClean="0">
                  <a:ln>
                    <a:noFill/>
                  </a:ln>
                  <a:solidFill>
                    <a:srgbClr val="000000"/>
                  </a:solidFill>
                  <a:effectLst/>
                  <a:latin typeface="Times New Roman" panose="02020603050405020304" pitchFamily="18" charset="0"/>
                </a:rPr>
                <a:t> vs D</a:t>
              </a: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31923" name="Rectangle 107"/>
            <p:cNvSpPr>
              <a:spLocks noChangeArrowheads="1"/>
            </p:cNvSpPr>
            <p:nvPr/>
          </p:nvSpPr>
          <p:spPr bwMode="auto">
            <a:xfrm>
              <a:off x="3414" y="3843"/>
              <a:ext cx="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Helvetica"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24" name="Rectangle 108"/>
            <p:cNvSpPr>
              <a:spLocks noChangeArrowheads="1"/>
            </p:cNvSpPr>
            <p:nvPr/>
          </p:nvSpPr>
          <p:spPr bwMode="auto">
            <a:xfrm>
              <a:off x="5577" y="2225"/>
              <a:ext cx="50" cy="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800" b="0" i="0" u="none" strike="noStrike" cap="none" normalizeH="0" baseline="0" smtClean="0">
                  <a:ln>
                    <a:noFill/>
                  </a:ln>
                  <a:solidFill>
                    <a:srgbClr val="000000"/>
                  </a:solidFill>
                  <a:effectLst/>
                  <a:latin typeface="Helvetica" panose="020B0604020202020204" pitchFamily="34" charset="0"/>
                </a:rPr>
                <a:t> </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31925" name="Rectangle 109"/>
            <p:cNvSpPr>
              <a:spLocks noChangeArrowheads="1"/>
            </p:cNvSpPr>
            <p:nvPr/>
          </p:nvSpPr>
          <p:spPr bwMode="auto">
            <a:xfrm>
              <a:off x="4518" y="2529"/>
              <a:ext cx="985" cy="43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926" name="Rectangle 110"/>
            <p:cNvSpPr>
              <a:spLocks noChangeArrowheads="1"/>
            </p:cNvSpPr>
            <p:nvPr/>
          </p:nvSpPr>
          <p:spPr bwMode="auto">
            <a:xfrm>
              <a:off x="4518" y="2529"/>
              <a:ext cx="985" cy="433"/>
            </a:xfrm>
            <a:prstGeom prst="rect">
              <a:avLst/>
            </a:prstGeom>
            <a:noFill/>
            <a:ln w="0">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7" name="Line 111"/>
            <p:cNvSpPr>
              <a:spLocks noChangeShapeType="1"/>
            </p:cNvSpPr>
            <p:nvPr/>
          </p:nvSpPr>
          <p:spPr bwMode="auto">
            <a:xfrm>
              <a:off x="4518" y="2529"/>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8" name="Line 112"/>
            <p:cNvSpPr>
              <a:spLocks noChangeShapeType="1"/>
            </p:cNvSpPr>
            <p:nvPr/>
          </p:nvSpPr>
          <p:spPr bwMode="auto">
            <a:xfrm>
              <a:off x="4518" y="2962"/>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29" name="Line 113"/>
            <p:cNvSpPr>
              <a:spLocks noChangeShapeType="1"/>
            </p:cNvSpPr>
            <p:nvPr/>
          </p:nvSpPr>
          <p:spPr bwMode="auto">
            <a:xfrm flipV="1">
              <a:off x="5503"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0" name="Line 114"/>
            <p:cNvSpPr>
              <a:spLocks noChangeShapeType="1"/>
            </p:cNvSpPr>
            <p:nvPr/>
          </p:nvSpPr>
          <p:spPr bwMode="auto">
            <a:xfrm flipV="1">
              <a:off x="4518"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1" name="Line 115"/>
            <p:cNvSpPr>
              <a:spLocks noChangeShapeType="1"/>
            </p:cNvSpPr>
            <p:nvPr/>
          </p:nvSpPr>
          <p:spPr bwMode="auto">
            <a:xfrm>
              <a:off x="4518" y="2962"/>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2" name="Line 116"/>
            <p:cNvSpPr>
              <a:spLocks noChangeShapeType="1"/>
            </p:cNvSpPr>
            <p:nvPr/>
          </p:nvSpPr>
          <p:spPr bwMode="auto">
            <a:xfrm flipV="1">
              <a:off x="4518"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3" name="Line 117"/>
            <p:cNvSpPr>
              <a:spLocks noChangeShapeType="1"/>
            </p:cNvSpPr>
            <p:nvPr/>
          </p:nvSpPr>
          <p:spPr bwMode="auto">
            <a:xfrm>
              <a:off x="4518" y="2529"/>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4" name="Line 118"/>
            <p:cNvSpPr>
              <a:spLocks noChangeShapeType="1"/>
            </p:cNvSpPr>
            <p:nvPr/>
          </p:nvSpPr>
          <p:spPr bwMode="auto">
            <a:xfrm>
              <a:off x="4518" y="2962"/>
              <a:ext cx="985" cy="0"/>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1935" name="Line 119"/>
            <p:cNvSpPr>
              <a:spLocks noChangeShapeType="1"/>
            </p:cNvSpPr>
            <p:nvPr/>
          </p:nvSpPr>
          <p:spPr bwMode="auto">
            <a:xfrm flipV="1">
              <a:off x="5503"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6" name="Line 120"/>
            <p:cNvSpPr>
              <a:spLocks noChangeShapeType="1"/>
            </p:cNvSpPr>
            <p:nvPr/>
          </p:nvSpPr>
          <p:spPr bwMode="auto">
            <a:xfrm flipV="1">
              <a:off x="4518" y="2529"/>
              <a:ext cx="0" cy="433"/>
            </a:xfrm>
            <a:prstGeom prst="line">
              <a:avLst/>
            </a:prstGeom>
            <a:noFill/>
            <a:ln w="0">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7" name="Rectangle 121"/>
            <p:cNvSpPr>
              <a:spLocks noChangeArrowheads="1"/>
            </p:cNvSpPr>
            <p:nvPr/>
          </p:nvSpPr>
          <p:spPr bwMode="auto">
            <a:xfrm>
              <a:off x="4777" y="2549"/>
              <a:ext cx="741"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32 IC 32 Decap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78" name="Line 122"/>
            <p:cNvSpPr>
              <a:spLocks noChangeShapeType="1"/>
            </p:cNvSpPr>
            <p:nvPr/>
          </p:nvSpPr>
          <p:spPr bwMode="auto">
            <a:xfrm>
              <a:off x="4558" y="2609"/>
              <a:ext cx="199" cy="0"/>
            </a:xfrm>
            <a:prstGeom prst="line">
              <a:avLst/>
            </a:prstGeom>
            <a:noFill/>
            <a:ln w="23813" cap="flat">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79" name="Oval 123"/>
            <p:cNvSpPr>
              <a:spLocks noChangeArrowheads="1"/>
            </p:cNvSpPr>
            <p:nvPr/>
          </p:nvSpPr>
          <p:spPr bwMode="auto">
            <a:xfrm>
              <a:off x="4637" y="2589"/>
              <a:ext cx="40" cy="40"/>
            </a:xfrm>
            <a:prstGeom prst="ellipse">
              <a:avLst/>
            </a:prstGeom>
            <a:noFill/>
            <a:ln w="23813" cap="flat">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0" name="Rectangle 124"/>
            <p:cNvSpPr>
              <a:spLocks noChangeArrowheads="1"/>
            </p:cNvSpPr>
            <p:nvPr/>
          </p:nvSpPr>
          <p:spPr bwMode="auto">
            <a:xfrm>
              <a:off x="4777" y="2688"/>
              <a:ext cx="68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32 IC 8 Decap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1" name="Line 125"/>
            <p:cNvSpPr>
              <a:spLocks noChangeShapeType="1"/>
            </p:cNvSpPr>
            <p:nvPr/>
          </p:nvSpPr>
          <p:spPr bwMode="auto">
            <a:xfrm>
              <a:off x="4558" y="2743"/>
              <a:ext cx="199" cy="0"/>
            </a:xfrm>
            <a:prstGeom prst="line">
              <a:avLst/>
            </a:prstGeom>
            <a:noFill/>
            <a:ln w="23813" cap="flat">
              <a:solidFill>
                <a:srgbClr val="00FF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2" name="Oval 126"/>
            <p:cNvSpPr>
              <a:spLocks noChangeArrowheads="1"/>
            </p:cNvSpPr>
            <p:nvPr/>
          </p:nvSpPr>
          <p:spPr bwMode="auto">
            <a:xfrm>
              <a:off x="4637" y="2723"/>
              <a:ext cx="40" cy="40"/>
            </a:xfrm>
            <a:prstGeom prst="ellipse">
              <a:avLst/>
            </a:prstGeom>
            <a:noFill/>
            <a:ln w="23813" cap="flat">
              <a:solidFill>
                <a:srgbClr val="00FF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3" name="Rectangle 127"/>
            <p:cNvSpPr>
              <a:spLocks noChangeArrowheads="1"/>
            </p:cNvSpPr>
            <p:nvPr/>
          </p:nvSpPr>
          <p:spPr bwMode="auto">
            <a:xfrm>
              <a:off x="4777" y="2828"/>
              <a:ext cx="686" cy="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rgbClr val="000000"/>
                  </a:solidFill>
                  <a:effectLst/>
                  <a:latin typeface="Times New Roman" panose="02020603050405020304" pitchFamily="18" charset="0"/>
                </a:rPr>
                <a:t>32 IC 1 Decap</a:t>
              </a: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1384" name="Line 128"/>
            <p:cNvSpPr>
              <a:spLocks noChangeShapeType="1"/>
            </p:cNvSpPr>
            <p:nvPr/>
          </p:nvSpPr>
          <p:spPr bwMode="auto">
            <a:xfrm>
              <a:off x="4558" y="2878"/>
              <a:ext cx="199" cy="0"/>
            </a:xfrm>
            <a:prstGeom prst="line">
              <a:avLst/>
            </a:prstGeom>
            <a:noFill/>
            <a:ln w="23813" cap="flat">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85" name="Oval 129"/>
            <p:cNvSpPr>
              <a:spLocks noChangeArrowheads="1"/>
            </p:cNvSpPr>
            <p:nvPr/>
          </p:nvSpPr>
          <p:spPr bwMode="auto">
            <a:xfrm>
              <a:off x="4637" y="2858"/>
              <a:ext cx="40" cy="39"/>
            </a:xfrm>
            <a:prstGeom prst="ellipse">
              <a:avLst/>
            </a:prstGeom>
            <a:noFill/>
            <a:ln w="23813" cap="flat">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
        <p:nvSpPr>
          <p:cNvPr id="1388" name="Rectangle 1387"/>
          <p:cNvSpPr/>
          <p:nvPr/>
        </p:nvSpPr>
        <p:spPr>
          <a:xfrm>
            <a:off x="657878" y="3785065"/>
            <a:ext cx="77064" cy="77064"/>
          </a:xfrm>
          <a:prstGeom prst="rect">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0" name="Rectangle 409"/>
          <p:cNvSpPr/>
          <p:nvPr/>
        </p:nvSpPr>
        <p:spPr>
          <a:xfrm>
            <a:off x="2086008" y="4368860"/>
            <a:ext cx="77064" cy="77064"/>
          </a:xfrm>
          <a:prstGeom prst="rect">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89" name="Group 1388"/>
          <p:cNvGrpSpPr/>
          <p:nvPr/>
        </p:nvGrpSpPr>
        <p:grpSpPr>
          <a:xfrm>
            <a:off x="1328345" y="2185970"/>
            <a:ext cx="330475" cy="327064"/>
            <a:chOff x="7403550" y="1817920"/>
            <a:chExt cx="367866" cy="364069"/>
          </a:xfrm>
        </p:grpSpPr>
        <p:sp>
          <p:nvSpPr>
            <p:cNvPr id="412" name="Oval 411"/>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3" name="Oval 412"/>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4" name="Oval 413"/>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5" name="Oval 414"/>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6" name="Oval 415"/>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cxnSp>
        <p:nvCxnSpPr>
          <p:cNvPr id="25" name="Straight Arrow Connector 128"/>
          <p:cNvCxnSpPr>
            <a:endCxn id="29" idx="0"/>
          </p:cNvCxnSpPr>
          <p:nvPr/>
        </p:nvCxnSpPr>
        <p:spPr bwMode="auto">
          <a:xfrm>
            <a:off x="1500462" y="2356908"/>
            <a:ext cx="686252" cy="85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1391" name="Group 1390"/>
          <p:cNvGrpSpPr/>
          <p:nvPr/>
        </p:nvGrpSpPr>
        <p:grpSpPr>
          <a:xfrm>
            <a:off x="1397844" y="2261869"/>
            <a:ext cx="915563" cy="195330"/>
            <a:chOff x="7493073" y="1893820"/>
            <a:chExt cx="915563" cy="195330"/>
          </a:xfrm>
        </p:grpSpPr>
        <p:sp>
          <p:nvSpPr>
            <p:cNvPr id="29" name="Rectangle 133"/>
            <p:cNvSpPr/>
            <p:nvPr/>
          </p:nvSpPr>
          <p:spPr bwMode="auto">
            <a:xfrm rot="16200000">
              <a:off x="8282976" y="1974172"/>
              <a:ext cx="44371"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1390" name="Oval 1389"/>
            <p:cNvSpPr/>
            <p:nvPr/>
          </p:nvSpPr>
          <p:spPr>
            <a:xfrm>
              <a:off x="7493073" y="1893820"/>
              <a:ext cx="915563" cy="195330"/>
            </a:xfrm>
            <a:prstGeom prst="ellipse">
              <a:avLst/>
            </a:prstGeom>
            <a:noFill/>
            <a:ln>
              <a:solidFill>
                <a:srgbClr val="00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92" name="Group 1391"/>
          <p:cNvGrpSpPr/>
          <p:nvPr/>
        </p:nvGrpSpPr>
        <p:grpSpPr>
          <a:xfrm>
            <a:off x="605072" y="1597557"/>
            <a:ext cx="974893" cy="1523699"/>
            <a:chOff x="6700301" y="1229508"/>
            <a:chExt cx="974893" cy="1523699"/>
          </a:xfrm>
        </p:grpSpPr>
        <p:sp>
          <p:nvSpPr>
            <p:cNvPr id="27" name="Rectangle 130"/>
            <p:cNvSpPr/>
            <p:nvPr/>
          </p:nvSpPr>
          <p:spPr bwMode="auto">
            <a:xfrm rot="16200000">
              <a:off x="7566627" y="2642482"/>
              <a:ext cx="44371" cy="46437"/>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Rectangle 131"/>
            <p:cNvSpPr/>
            <p:nvPr/>
          </p:nvSpPr>
          <p:spPr bwMode="auto">
            <a:xfrm rot="16200000">
              <a:off x="6765997" y="1974172"/>
              <a:ext cx="44371"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30" name="Rectangle 135"/>
            <p:cNvSpPr/>
            <p:nvPr/>
          </p:nvSpPr>
          <p:spPr bwMode="auto">
            <a:xfrm rot="16200000">
              <a:off x="7563677" y="1291542"/>
              <a:ext cx="48808"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19" name="Oval 418"/>
            <p:cNvSpPr/>
            <p:nvPr/>
          </p:nvSpPr>
          <p:spPr>
            <a:xfrm>
              <a:off x="6700301" y="1886445"/>
              <a:ext cx="956272" cy="195330"/>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0" name="Oval 419"/>
            <p:cNvSpPr/>
            <p:nvPr/>
          </p:nvSpPr>
          <p:spPr>
            <a:xfrm rot="16200000">
              <a:off x="7170310" y="1556843"/>
              <a:ext cx="832220" cy="17754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1" name="Oval 420"/>
            <p:cNvSpPr/>
            <p:nvPr/>
          </p:nvSpPr>
          <p:spPr>
            <a:xfrm rot="16200000">
              <a:off x="7156119" y="2235245"/>
              <a:ext cx="860215" cy="175709"/>
            </a:xfrm>
            <a:prstGeom prst="ellipse">
              <a:avLst/>
            </a:prstGeom>
            <a:noFill/>
            <a:ln>
              <a:solidFill>
                <a:srgbClr val="7030A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4" name="Rectangle 125"/>
          <p:cNvSpPr/>
          <p:nvPr/>
        </p:nvSpPr>
        <p:spPr bwMode="auto">
          <a:xfrm>
            <a:off x="405868" y="1405447"/>
            <a:ext cx="2241069" cy="202058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425" name="Oval 139"/>
          <p:cNvSpPr/>
          <p:nvPr/>
        </p:nvSpPr>
        <p:spPr bwMode="auto">
          <a:xfrm>
            <a:off x="710295" y="1690446"/>
            <a:ext cx="1486020" cy="1341369"/>
          </a:xfrm>
          <a:prstGeom prst="ellipse">
            <a:avLst/>
          </a:prstGeom>
          <a:noFill/>
          <a:ln>
            <a:solidFill>
              <a:schemeClr val="bg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26" name="TextBox 425"/>
          <p:cNvSpPr txBox="1"/>
          <p:nvPr/>
        </p:nvSpPr>
        <p:spPr bwMode="auto">
          <a:xfrm>
            <a:off x="1733655" y="2043030"/>
            <a:ext cx="541778" cy="271346"/>
          </a:xfrm>
          <a:prstGeom prst="rect">
            <a:avLst/>
          </a:prstGeom>
          <a:noFill/>
        </p:spPr>
        <p:txBody>
          <a:bodyPr>
            <a:spAutoFit/>
          </a:bodyPr>
          <a:lstStyle/>
          <a:p>
            <a:pPr eaLnBrk="1" hangingPunct="1">
              <a:defRPr/>
            </a:pPr>
            <a:r>
              <a:rPr lang="en-US" dirty="0">
                <a:latin typeface="+mn-lt"/>
              </a:rPr>
              <a:t>D</a:t>
            </a:r>
          </a:p>
        </p:txBody>
      </p:sp>
      <p:cxnSp>
        <p:nvCxnSpPr>
          <p:cNvPr id="434" name="Straight Arrow Connector 128"/>
          <p:cNvCxnSpPr>
            <a:endCxn id="436" idx="0"/>
          </p:cNvCxnSpPr>
          <p:nvPr/>
        </p:nvCxnSpPr>
        <p:spPr bwMode="auto">
          <a:xfrm>
            <a:off x="1503184" y="2361129"/>
            <a:ext cx="686252" cy="853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36" name="Rectangle 133"/>
          <p:cNvSpPr/>
          <p:nvPr/>
        </p:nvSpPr>
        <p:spPr bwMode="auto">
          <a:xfrm rot="16200000">
            <a:off x="2190469" y="2346442"/>
            <a:ext cx="44371"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9" name="Rectangle 130"/>
          <p:cNvSpPr/>
          <p:nvPr/>
        </p:nvSpPr>
        <p:spPr bwMode="auto">
          <a:xfrm rot="16200000">
            <a:off x="1474120" y="3014752"/>
            <a:ext cx="44371" cy="46437"/>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0" name="Rectangle 131"/>
          <p:cNvSpPr/>
          <p:nvPr/>
        </p:nvSpPr>
        <p:spPr bwMode="auto">
          <a:xfrm rot="16200000">
            <a:off x="673490" y="2346442"/>
            <a:ext cx="44371"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1" name="Rectangle 135"/>
          <p:cNvSpPr/>
          <p:nvPr/>
        </p:nvSpPr>
        <p:spPr bwMode="auto">
          <a:xfrm rot="16200000">
            <a:off x="1471170" y="1663812"/>
            <a:ext cx="48808" cy="46439"/>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nvGrpSpPr>
          <p:cNvPr id="1394" name="Group 1393"/>
          <p:cNvGrpSpPr/>
          <p:nvPr/>
        </p:nvGrpSpPr>
        <p:grpSpPr>
          <a:xfrm>
            <a:off x="1088028" y="2129084"/>
            <a:ext cx="830311" cy="570666"/>
            <a:chOff x="9356292" y="4505868"/>
            <a:chExt cx="830311" cy="570666"/>
          </a:xfrm>
        </p:grpSpPr>
        <p:grpSp>
          <p:nvGrpSpPr>
            <p:cNvPr id="428" name="Group 427"/>
            <p:cNvGrpSpPr/>
            <p:nvPr/>
          </p:nvGrpSpPr>
          <p:grpSpPr>
            <a:xfrm>
              <a:off x="9356292" y="4505868"/>
              <a:ext cx="330475" cy="327064"/>
              <a:chOff x="7403550" y="1817920"/>
              <a:chExt cx="367866" cy="364069"/>
            </a:xfrm>
          </p:grpSpPr>
          <p:sp>
            <p:nvSpPr>
              <p:cNvPr id="429" name="Oval 428"/>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0" name="Oval 429"/>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1" name="Oval 430"/>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2" name="Oval 431"/>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33" name="Oval 432"/>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445" name="Group 444"/>
            <p:cNvGrpSpPr/>
            <p:nvPr/>
          </p:nvGrpSpPr>
          <p:grpSpPr>
            <a:xfrm>
              <a:off x="9606458" y="4505868"/>
              <a:ext cx="330475" cy="327064"/>
              <a:chOff x="7403550" y="1817920"/>
              <a:chExt cx="367866" cy="364069"/>
            </a:xfrm>
          </p:grpSpPr>
          <p:sp>
            <p:nvSpPr>
              <p:cNvPr id="446" name="Oval 445"/>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7" name="Oval 446"/>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8" name="Oval 447"/>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49" name="Oval 448"/>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0" name="Oval 449"/>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451" name="Group 450"/>
            <p:cNvGrpSpPr/>
            <p:nvPr/>
          </p:nvGrpSpPr>
          <p:grpSpPr>
            <a:xfrm>
              <a:off x="9605962" y="4749470"/>
              <a:ext cx="330475" cy="327064"/>
              <a:chOff x="7403550" y="1817920"/>
              <a:chExt cx="367866" cy="364069"/>
            </a:xfrm>
          </p:grpSpPr>
          <p:sp>
            <p:nvSpPr>
              <p:cNvPr id="452" name="Oval 451"/>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3" name="Oval 452"/>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4" name="Oval 453"/>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5" name="Oval 454"/>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6" name="Oval 455"/>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nvGrpSpPr>
            <p:cNvPr id="457" name="Group 456"/>
            <p:cNvGrpSpPr/>
            <p:nvPr/>
          </p:nvGrpSpPr>
          <p:grpSpPr>
            <a:xfrm>
              <a:off x="9856128" y="4749470"/>
              <a:ext cx="330475" cy="327064"/>
              <a:chOff x="7403550" y="1817920"/>
              <a:chExt cx="367866" cy="364069"/>
            </a:xfrm>
          </p:grpSpPr>
          <p:sp>
            <p:nvSpPr>
              <p:cNvPr id="458" name="Oval 457"/>
              <p:cNvSpPr/>
              <p:nvPr/>
            </p:nvSpPr>
            <p:spPr bwMode="auto">
              <a:xfrm>
                <a:off x="7541764" y="1953855"/>
                <a:ext cx="91440" cy="9144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59" name="Oval 458"/>
              <p:cNvSpPr/>
              <p:nvPr/>
            </p:nvSpPr>
            <p:spPr bwMode="auto">
              <a:xfrm>
                <a:off x="7679976"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0" name="Oval 459"/>
              <p:cNvSpPr/>
              <p:nvPr/>
            </p:nvSpPr>
            <p:spPr bwMode="auto">
              <a:xfrm>
                <a:off x="7545561" y="1817920"/>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1" name="Oval 460"/>
              <p:cNvSpPr/>
              <p:nvPr/>
            </p:nvSpPr>
            <p:spPr bwMode="auto">
              <a:xfrm>
                <a:off x="7403550" y="1953855"/>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462" name="Oval 461"/>
              <p:cNvSpPr/>
              <p:nvPr/>
            </p:nvSpPr>
            <p:spPr bwMode="auto">
              <a:xfrm>
                <a:off x="7545561" y="2090549"/>
                <a:ext cx="91440" cy="91440"/>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grpSp>
      </p:grpSp>
      <p:sp>
        <p:nvSpPr>
          <p:cNvPr id="427" name="TextBox 426"/>
          <p:cNvSpPr txBox="1"/>
          <p:nvPr/>
        </p:nvSpPr>
        <p:spPr bwMode="auto">
          <a:xfrm>
            <a:off x="1881925" y="3091962"/>
            <a:ext cx="921122" cy="430887"/>
          </a:xfrm>
          <a:prstGeom prst="rect">
            <a:avLst/>
          </a:prstGeom>
          <a:noFill/>
        </p:spPr>
        <p:txBody>
          <a:bodyPr wrap="square">
            <a:spAutoFit/>
          </a:bodyPr>
          <a:lstStyle/>
          <a:p>
            <a:pPr eaLnBrk="1" hangingPunct="1">
              <a:defRPr/>
            </a:pPr>
            <a:r>
              <a:rPr lang="en-US" dirty="0">
                <a:latin typeface="+mn-lt"/>
              </a:rPr>
              <a:t>8”x8”</a:t>
            </a:r>
          </a:p>
        </p:txBody>
      </p:sp>
      <p:sp>
        <p:nvSpPr>
          <p:cNvPr id="443" name="Oval 442"/>
          <p:cNvSpPr/>
          <p:nvPr/>
        </p:nvSpPr>
        <p:spPr>
          <a:xfrm rot="16200000">
            <a:off x="1090809" y="1952314"/>
            <a:ext cx="832220" cy="177549"/>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4" name="Oval 463"/>
          <p:cNvSpPr/>
          <p:nvPr/>
        </p:nvSpPr>
        <p:spPr>
          <a:xfrm rot="17496364">
            <a:off x="973902" y="1913303"/>
            <a:ext cx="818707" cy="198345"/>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5" name="Oval 464"/>
          <p:cNvSpPr/>
          <p:nvPr/>
        </p:nvSpPr>
        <p:spPr>
          <a:xfrm rot="15306624">
            <a:off x="1121131" y="2062890"/>
            <a:ext cx="1057377" cy="157973"/>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rot="16200000">
            <a:off x="964122" y="2050832"/>
            <a:ext cx="1067556" cy="195590"/>
          </a:xfrm>
          <a:prstGeom prst="ellipse">
            <a:avLst/>
          </a:prstGeom>
          <a:noFill/>
          <a:ln>
            <a:solidFill>
              <a:srgbClr val="C0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9" name="Rectangle 468"/>
          <p:cNvSpPr/>
          <p:nvPr/>
        </p:nvSpPr>
        <p:spPr>
          <a:xfrm>
            <a:off x="651265" y="4022251"/>
            <a:ext cx="77064" cy="77064"/>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655424" y="2319716"/>
            <a:ext cx="1599463" cy="769316"/>
            <a:chOff x="1085071" y="2024289"/>
            <a:chExt cx="1599463" cy="769316"/>
          </a:xfrm>
        </p:grpSpPr>
        <p:sp>
          <p:nvSpPr>
            <p:cNvPr id="362" name="Rectangle 125"/>
            <p:cNvSpPr/>
            <p:nvPr/>
          </p:nvSpPr>
          <p:spPr bwMode="auto">
            <a:xfrm>
              <a:off x="1085071" y="2038017"/>
              <a:ext cx="80570" cy="971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363" name="Rectangle 125"/>
            <p:cNvSpPr/>
            <p:nvPr/>
          </p:nvSpPr>
          <p:spPr bwMode="auto">
            <a:xfrm>
              <a:off x="2603964" y="2024289"/>
              <a:ext cx="80570" cy="971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sp>
          <p:nvSpPr>
            <p:cNvPr id="364" name="Rectangle 125"/>
            <p:cNvSpPr/>
            <p:nvPr/>
          </p:nvSpPr>
          <p:spPr bwMode="auto">
            <a:xfrm>
              <a:off x="1884366" y="2696463"/>
              <a:ext cx="80570" cy="9714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eaLnBrk="1" hangingPunct="1">
                <a:defRPr/>
              </a:pPr>
              <a:endParaRPr lang="en-US"/>
            </a:p>
          </p:txBody>
        </p:sp>
      </p:grpSp>
      <p:pic>
        <p:nvPicPr>
          <p:cNvPr id="23" name="Picture 22"/>
          <p:cNvPicPr>
            <a:picLocks noChangeAspect="1"/>
          </p:cNvPicPr>
          <p:nvPr/>
        </p:nvPicPr>
        <p:blipFill>
          <a:blip r:embed="rId3"/>
          <a:stretch>
            <a:fillRect/>
          </a:stretch>
        </p:blipFill>
        <p:spPr>
          <a:xfrm>
            <a:off x="3901299" y="1299687"/>
            <a:ext cx="3380100" cy="1692203"/>
          </a:xfrm>
          <a:prstGeom prst="rect">
            <a:avLst/>
          </a:prstGeom>
        </p:spPr>
      </p:pic>
      <p:sp>
        <p:nvSpPr>
          <p:cNvPr id="24" name="TextBox 23"/>
          <p:cNvSpPr txBox="1"/>
          <p:nvPr/>
        </p:nvSpPr>
        <p:spPr>
          <a:xfrm>
            <a:off x="298324" y="837537"/>
            <a:ext cx="8209042" cy="430887"/>
          </a:xfrm>
          <a:prstGeom prst="rect">
            <a:avLst/>
          </a:prstGeom>
          <a:noFill/>
        </p:spPr>
        <p:txBody>
          <a:bodyPr wrap="none" rtlCol="0">
            <a:spAutoFit/>
          </a:bodyPr>
          <a:lstStyle/>
          <a:p>
            <a:r>
              <a:rPr lang="en-US" dirty="0" smtClean="0"/>
              <a:t>Q:  When is placing capacitors in a ring around the IC most beneficial?</a:t>
            </a:r>
            <a:endParaRPr lang="en-US" dirty="0"/>
          </a:p>
        </p:txBody>
      </p:sp>
      <p:sp>
        <p:nvSpPr>
          <p:cNvPr id="369" name="Oval 368"/>
          <p:cNvSpPr/>
          <p:nvPr/>
        </p:nvSpPr>
        <p:spPr bwMode="auto">
          <a:xfrm>
            <a:off x="5191079" y="1311894"/>
            <a:ext cx="868362" cy="605909"/>
          </a:xfrm>
          <a:prstGeom prst="ellipse">
            <a:avLst/>
          </a:prstGeom>
          <a:noFill/>
          <a:ln w="5715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宋体" charset="-122"/>
            </a:endParaRPr>
          </a:p>
        </p:txBody>
      </p:sp>
    </p:spTree>
    <p:extLst>
      <p:ext uri="{BB962C8B-B14F-4D97-AF65-F5344CB8AC3E}">
        <p14:creationId xmlns:p14="http://schemas.microsoft.com/office/powerpoint/2010/main" val="386887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9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8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9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9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6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4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8" grpId="0" animBg="1"/>
      <p:bldP spid="410" grpId="0" animBg="1"/>
      <p:bldP spid="424" grpId="0" animBg="1"/>
      <p:bldP spid="443" grpId="0" animBg="1"/>
      <p:bldP spid="464" grpId="0" animBg="1"/>
      <p:bldP spid="465" grpId="0" animBg="1"/>
      <p:bldP spid="466" grpId="0" animBg="1"/>
      <p:bldP spid="469"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1"/>
          <p:cNvSpPr>
            <a:spLocks noChangeArrowheads="1"/>
          </p:cNvSpPr>
          <p:nvPr/>
        </p:nvSpPr>
        <p:spPr bwMode="auto">
          <a:xfrm>
            <a:off x="0" y="-184666"/>
            <a:ext cx="184731" cy="369332"/>
          </a:xfrm>
          <a:prstGeom prst="rect">
            <a:avLst/>
          </a:prstGeom>
          <a:noFill/>
          <a:ln w="9525">
            <a:noFill/>
            <a:miter lim="800000"/>
            <a:headEnd/>
            <a:tailEnd/>
          </a:ln>
        </p:spPr>
        <p:txBody>
          <a:bodyPr wrap="none" anchor="ctr">
            <a:spAutoFit/>
          </a:bodyPr>
          <a:lstStyle/>
          <a:p>
            <a:endParaRPr lang="en-US">
              <a:latin typeface="+mn-lt"/>
            </a:endParaRPr>
          </a:p>
        </p:txBody>
      </p:sp>
      <p:sp>
        <p:nvSpPr>
          <p:cNvPr id="43" name="Title 1"/>
          <p:cNvSpPr>
            <a:spLocks noGrp="1"/>
          </p:cNvSpPr>
          <p:nvPr>
            <p:ph type="title"/>
          </p:nvPr>
        </p:nvSpPr>
        <p:spPr>
          <a:xfrm>
            <a:off x="1536700" y="13611"/>
            <a:ext cx="7696199" cy="842731"/>
          </a:xfrm>
        </p:spPr>
        <p:txBody>
          <a:bodyPr/>
          <a:lstStyle/>
          <a:p>
            <a:r>
              <a:rPr lang="en-US" dirty="0" smtClean="0"/>
              <a:t>Current Path, and Inductance</a:t>
            </a:r>
            <a:endParaRPr lang="en-US" i="1" baseline="-25000" dirty="0" smtClean="0"/>
          </a:p>
        </p:txBody>
      </p:sp>
      <p:sp>
        <p:nvSpPr>
          <p:cNvPr id="6" name="TextBox 5"/>
          <p:cNvSpPr txBox="1"/>
          <p:nvPr/>
        </p:nvSpPr>
        <p:spPr>
          <a:xfrm>
            <a:off x="235905" y="5622890"/>
            <a:ext cx="8672190" cy="1107996"/>
          </a:xfrm>
          <a:prstGeom prst="rect">
            <a:avLst/>
          </a:prstGeom>
          <a:noFill/>
        </p:spPr>
        <p:txBody>
          <a:bodyPr wrap="square" rtlCol="0">
            <a:spAutoFit/>
          </a:bodyPr>
          <a:lstStyle/>
          <a:p>
            <a:pPr algn="l"/>
            <a:r>
              <a:rPr lang="en-US" dirty="0" smtClean="0"/>
              <a:t>Q:  If the current path from IC to the </a:t>
            </a:r>
            <a:r>
              <a:rPr lang="en-US" dirty="0" err="1" smtClean="0"/>
              <a:t>decaps</a:t>
            </a:r>
            <a:r>
              <a:rPr lang="en-US" dirty="0" smtClean="0"/>
              <a:t> is not in direct line (e.g., crosses a cutout or slot, goes around a corners, etc.), which portion of the inductance is affected, and can potentially become dominant?</a:t>
            </a:r>
            <a:endParaRPr lang="en-US" dirty="0"/>
          </a:p>
        </p:txBody>
      </p:sp>
      <p:pic>
        <p:nvPicPr>
          <p:cNvPr id="2" name="Picture 1"/>
          <p:cNvPicPr>
            <a:picLocks noChangeAspect="1"/>
          </p:cNvPicPr>
          <p:nvPr/>
        </p:nvPicPr>
        <p:blipFill>
          <a:blip r:embed="rId3"/>
          <a:stretch>
            <a:fillRect/>
          </a:stretch>
        </p:blipFill>
        <p:spPr>
          <a:xfrm>
            <a:off x="184731" y="856342"/>
            <a:ext cx="4370107" cy="2808873"/>
          </a:xfrm>
          <a:prstGeom prst="rect">
            <a:avLst/>
          </a:prstGeom>
        </p:spPr>
      </p:pic>
      <p:pic>
        <p:nvPicPr>
          <p:cNvPr id="4" name="Picture 3"/>
          <p:cNvPicPr>
            <a:picLocks noChangeAspect="1"/>
          </p:cNvPicPr>
          <p:nvPr/>
        </p:nvPicPr>
        <p:blipFill>
          <a:blip r:embed="rId4"/>
          <a:stretch>
            <a:fillRect/>
          </a:stretch>
        </p:blipFill>
        <p:spPr>
          <a:xfrm>
            <a:off x="4647268" y="709615"/>
            <a:ext cx="4493200" cy="2242552"/>
          </a:xfrm>
          <a:prstGeom prst="rect">
            <a:avLst/>
          </a:prstGeom>
        </p:spPr>
      </p:pic>
      <p:sp>
        <p:nvSpPr>
          <p:cNvPr id="7" name="Oval 6"/>
          <p:cNvSpPr/>
          <p:nvPr/>
        </p:nvSpPr>
        <p:spPr bwMode="auto">
          <a:xfrm>
            <a:off x="6459687" y="709615"/>
            <a:ext cx="868362" cy="605909"/>
          </a:xfrm>
          <a:prstGeom prst="ellipse">
            <a:avLst/>
          </a:prstGeom>
          <a:noFill/>
          <a:ln w="57150" cap="flat" cmpd="sng" algn="ctr">
            <a:solidFill>
              <a:srgbClr val="7030A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dirty="0" smtClean="0">
              <a:ln>
                <a:noFill/>
              </a:ln>
              <a:solidFill>
                <a:schemeClr val="tx1"/>
              </a:solidFill>
              <a:effectLst/>
              <a:latin typeface="Times New Roman" pitchFamily="18" charset="0"/>
              <a:ea typeface="宋体" charset="-122"/>
            </a:endParaRPr>
          </a:p>
        </p:txBody>
      </p:sp>
      <p:pic>
        <p:nvPicPr>
          <p:cNvPr id="3" name="Picture 2"/>
          <p:cNvPicPr>
            <a:picLocks noChangeAspect="1"/>
          </p:cNvPicPr>
          <p:nvPr/>
        </p:nvPicPr>
        <p:blipFill>
          <a:blip r:embed="rId5"/>
          <a:stretch>
            <a:fillRect/>
          </a:stretch>
        </p:blipFill>
        <p:spPr>
          <a:xfrm>
            <a:off x="4571999" y="3040912"/>
            <a:ext cx="3485789" cy="2655512"/>
          </a:xfrm>
          <a:prstGeom prst="rect">
            <a:avLst/>
          </a:prstGeom>
        </p:spPr>
      </p:pic>
    </p:spTree>
    <p:extLst>
      <p:ext uri="{BB962C8B-B14F-4D97-AF65-F5344CB8AC3E}">
        <p14:creationId xmlns:p14="http://schemas.microsoft.com/office/powerpoint/2010/main" val="2853638875"/>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190172"/>
            <a:ext cx="4215809" cy="5286828"/>
          </a:xfrm>
        </p:spPr>
        <p:txBody>
          <a:bodyPr/>
          <a:lstStyle/>
          <a:p>
            <a:r>
              <a:rPr lang="en-US" sz="2400" dirty="0" smtClean="0"/>
              <a:t>If L</a:t>
            </a:r>
            <a:r>
              <a:rPr lang="en-US" sz="2400" baseline="-25000" dirty="0" smtClean="0"/>
              <a:t>PCB Plane </a:t>
            </a:r>
            <a:r>
              <a:rPr lang="en-US" sz="2400" dirty="0" smtClean="0"/>
              <a:t>is dominant, e.g., when the power net area fill is near the top, and the </a:t>
            </a:r>
            <a:r>
              <a:rPr lang="en-US" sz="2400" dirty="0" err="1" smtClean="0"/>
              <a:t>decaps</a:t>
            </a:r>
            <a:r>
              <a:rPr lang="en-US" sz="2400" dirty="0" smtClean="0"/>
              <a:t> are placed on the top layer, then placing the capacitors in a ring around the IC can minimize L</a:t>
            </a:r>
            <a:r>
              <a:rPr lang="en-US" sz="2400" baseline="-25000" dirty="0" smtClean="0"/>
              <a:t>PCB Plane </a:t>
            </a:r>
            <a:r>
              <a:rPr lang="en-US" sz="2400" dirty="0" smtClean="0"/>
              <a:t> </a:t>
            </a:r>
          </a:p>
          <a:p>
            <a:r>
              <a:rPr lang="en-US" sz="2400" dirty="0" smtClean="0"/>
              <a:t>In general, </a:t>
            </a:r>
            <a:r>
              <a:rPr lang="en-US" sz="2400" dirty="0"/>
              <a:t>L</a:t>
            </a:r>
            <a:r>
              <a:rPr lang="en-US" sz="2400" baseline="-25000" dirty="0"/>
              <a:t>PCB Plane</a:t>
            </a:r>
            <a:r>
              <a:rPr lang="en-US" sz="2400" dirty="0" smtClean="0"/>
              <a:t> is typically not the limiting factor, and </a:t>
            </a:r>
            <a:r>
              <a:rPr lang="en-US" sz="2400" dirty="0" err="1" smtClean="0"/>
              <a:t>decaps</a:t>
            </a:r>
            <a:r>
              <a:rPr lang="en-US" sz="2400" dirty="0" smtClean="0"/>
              <a:t> are often limited to “keep-in” regions where signal routing channels are not compromised.</a:t>
            </a:r>
          </a:p>
        </p:txBody>
      </p:sp>
      <p:sp>
        <p:nvSpPr>
          <p:cNvPr id="3" name="Title 2"/>
          <p:cNvSpPr>
            <a:spLocks noGrp="1"/>
          </p:cNvSpPr>
          <p:nvPr>
            <p:ph type="title"/>
          </p:nvPr>
        </p:nvSpPr>
        <p:spPr/>
        <p:txBody>
          <a:bodyPr/>
          <a:lstStyle/>
          <a:p>
            <a:r>
              <a:rPr lang="en-US" dirty="0" smtClean="0"/>
              <a:t>Key Points</a:t>
            </a:r>
            <a:endParaRPr lang="en-US" dirty="0"/>
          </a:p>
        </p:txBody>
      </p:sp>
      <p:pic>
        <p:nvPicPr>
          <p:cNvPr id="2" name="Picture 1"/>
          <p:cNvPicPr>
            <a:picLocks noChangeAspect="1"/>
          </p:cNvPicPr>
          <p:nvPr/>
        </p:nvPicPr>
        <p:blipFill>
          <a:blip r:embed="rId2"/>
          <a:stretch>
            <a:fillRect/>
          </a:stretch>
        </p:blipFill>
        <p:spPr>
          <a:xfrm>
            <a:off x="5464546" y="808303"/>
            <a:ext cx="2594933" cy="2765947"/>
          </a:xfrm>
          <a:prstGeom prst="rect">
            <a:avLst/>
          </a:prstGeom>
        </p:spPr>
      </p:pic>
      <p:pic>
        <p:nvPicPr>
          <p:cNvPr id="5" name="Picture 4"/>
          <p:cNvPicPr>
            <a:picLocks noChangeAspect="1"/>
          </p:cNvPicPr>
          <p:nvPr/>
        </p:nvPicPr>
        <p:blipFill>
          <a:blip r:embed="rId3"/>
          <a:stretch>
            <a:fillRect/>
          </a:stretch>
        </p:blipFill>
        <p:spPr>
          <a:xfrm>
            <a:off x="4872743" y="4151161"/>
            <a:ext cx="3395766" cy="2267909"/>
          </a:xfrm>
          <a:prstGeom prst="rect">
            <a:avLst/>
          </a:prstGeom>
        </p:spPr>
      </p:pic>
    </p:spTree>
    <p:extLst>
      <p:ext uri="{BB962C8B-B14F-4D97-AF65-F5344CB8AC3E}">
        <p14:creationId xmlns:p14="http://schemas.microsoft.com/office/powerpoint/2010/main" val="407063919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sz="2000" dirty="0" smtClean="0">
                <a:solidFill>
                  <a:schemeClr val="bg1">
                    <a:lumMod val="75000"/>
                  </a:schemeClr>
                </a:solidFill>
              </a:rPr>
              <a:t>The PDN problem </a:t>
            </a:r>
          </a:p>
          <a:p>
            <a:pPr eaLnBrk="1" hangingPunct="1">
              <a:spcBef>
                <a:spcPts val="0"/>
              </a:spcBef>
            </a:pPr>
            <a:r>
              <a:rPr lang="en-US" sz="2000" dirty="0" smtClean="0">
                <a:solidFill>
                  <a:schemeClr val="bg1">
                    <a:lumMod val="75000"/>
                  </a:schemeClr>
                </a:solidFill>
              </a:rPr>
              <a:t>Noise on the PDN and an FPGA example</a:t>
            </a:r>
          </a:p>
          <a:p>
            <a:pPr eaLnBrk="1" hangingPunct="1">
              <a:spcBef>
                <a:spcPts val="0"/>
              </a:spcBef>
            </a:pPr>
            <a:r>
              <a:rPr lang="en-US" sz="2000" dirty="0" smtClean="0">
                <a:solidFill>
                  <a:schemeClr val="bg1">
                    <a:lumMod val="75000"/>
                  </a:schemeClr>
                </a:solidFill>
              </a:rPr>
              <a:t>PDN design considerations</a:t>
            </a:r>
          </a:p>
          <a:p>
            <a:pPr eaLnBrk="1" hangingPunct="1">
              <a:spcBef>
                <a:spcPts val="0"/>
              </a:spcBef>
            </a:pPr>
            <a:r>
              <a:rPr lang="en-US" sz="2000" dirty="0" smtClean="0">
                <a:solidFill>
                  <a:schemeClr val="bg1">
                    <a:lumMod val="75000"/>
                  </a:schemeClr>
                </a:solidFill>
              </a:rPr>
              <a:t>A couple of preliminary concepts</a:t>
            </a:r>
          </a:p>
          <a:p>
            <a:pPr eaLnBrk="1" hangingPunct="1">
              <a:spcBef>
                <a:spcPts val="0"/>
              </a:spcBef>
            </a:pPr>
            <a:r>
              <a:rPr lang="en-US" sz="2000" dirty="0" smtClean="0">
                <a:solidFill>
                  <a:schemeClr val="bg1">
                    <a:lumMod val="75000"/>
                  </a:schemeClr>
                </a:solidFill>
              </a:rPr>
              <a:t>Current and inductance physics</a:t>
            </a:r>
          </a:p>
          <a:p>
            <a:pPr eaLnBrk="1" hangingPunct="1">
              <a:spcBef>
                <a:spcPts val="0"/>
              </a:spcBef>
            </a:pPr>
            <a:r>
              <a:rPr lang="en-US" sz="2000" dirty="0" smtClean="0">
                <a:solidFill>
                  <a:schemeClr val="bg1">
                    <a:lumMod val="75000"/>
                  </a:schemeClr>
                </a:solidFill>
              </a:rPr>
              <a:t>A reduced order circuit model from a first principles formulation</a:t>
            </a:r>
          </a:p>
          <a:p>
            <a:pPr eaLnBrk="1" hangingPunct="1">
              <a:spcBef>
                <a:spcPts val="0"/>
              </a:spcBef>
            </a:pPr>
            <a:r>
              <a:rPr lang="en-US" sz="2000" dirty="0" smtClean="0">
                <a:solidFill>
                  <a:schemeClr val="bg1">
                    <a:lumMod val="75000"/>
                  </a:schemeClr>
                </a:solidFill>
              </a:rPr>
              <a:t>Characteristic Z</a:t>
            </a:r>
            <a:r>
              <a:rPr lang="en-US" sz="2000" baseline="-25000" dirty="0" smtClean="0">
                <a:solidFill>
                  <a:schemeClr val="bg1">
                    <a:lumMod val="75000"/>
                  </a:schemeClr>
                </a:solidFill>
              </a:rPr>
              <a:t>PDN</a:t>
            </a:r>
            <a:r>
              <a:rPr lang="en-US" sz="2000" dirty="0" smtClean="0">
                <a:solidFill>
                  <a:schemeClr val="bg1">
                    <a:lumMod val="75000"/>
                  </a:schemeClr>
                </a:solidFill>
              </a:rPr>
              <a:t> and relationship to physics</a:t>
            </a:r>
          </a:p>
          <a:p>
            <a:pPr eaLnBrk="1" hangingPunct="1">
              <a:spcBef>
                <a:spcPts val="0"/>
              </a:spcBef>
            </a:pPr>
            <a:r>
              <a:rPr lang="en-US" sz="2000" dirty="0" smtClean="0">
                <a:solidFill>
                  <a:schemeClr val="bg1">
                    <a:lumMod val="75000"/>
                  </a:schemeClr>
                </a:solidFill>
              </a:rPr>
              <a:t>Understanding PDN physics and design through examples</a:t>
            </a:r>
          </a:p>
          <a:p>
            <a:pPr eaLnBrk="1" hangingPunct="1">
              <a:spcBef>
                <a:spcPts val="0"/>
              </a:spcBef>
            </a:pPr>
            <a:r>
              <a:rPr lang="en-US" sz="2000" dirty="0" smtClean="0">
                <a:solidFill>
                  <a:schemeClr val="bg1">
                    <a:lumMod val="75000"/>
                  </a:schemeClr>
                </a:solidFill>
              </a:rPr>
              <a:t>Identifying limiting physics in design</a:t>
            </a:r>
          </a:p>
          <a:p>
            <a:pPr eaLnBrk="1" hangingPunct="1">
              <a:spcBef>
                <a:spcPts val="0"/>
              </a:spcBef>
            </a:pPr>
            <a:r>
              <a:rPr lang="en-US" dirty="0" smtClean="0"/>
              <a:t>Adding decoupling capacitors</a:t>
            </a:r>
          </a:p>
          <a:p>
            <a:pPr lvl="1" eaLnBrk="1" hangingPunct="1">
              <a:spcBef>
                <a:spcPts val="0"/>
              </a:spcBef>
            </a:pPr>
            <a:r>
              <a:rPr lang="en-US" dirty="0" smtClean="0"/>
              <a:t>Values of </a:t>
            </a:r>
            <a:r>
              <a:rPr lang="en-US" dirty="0" err="1" smtClean="0"/>
              <a:t>decaps</a:t>
            </a:r>
            <a:r>
              <a:rPr lang="en-US" dirty="0" smtClean="0"/>
              <a:t> to use</a:t>
            </a:r>
          </a:p>
          <a:p>
            <a:pPr lvl="1" eaLnBrk="1" hangingPunct="1">
              <a:spcBef>
                <a:spcPts val="0"/>
              </a:spcBef>
            </a:pPr>
            <a:r>
              <a:rPr lang="en-US" dirty="0" smtClean="0"/>
              <a:t>Where to place around the IC</a:t>
            </a:r>
          </a:p>
          <a:p>
            <a:pPr lvl="1" eaLnBrk="1" hangingPunct="1">
              <a:spcBef>
                <a:spcPts val="0"/>
              </a:spcBef>
            </a:pPr>
            <a:r>
              <a:rPr lang="en-US" b="1" i="1" dirty="0">
                <a:solidFill>
                  <a:srgbClr val="0033CC"/>
                </a:solidFill>
              </a:rPr>
              <a:t>Connecting the </a:t>
            </a:r>
            <a:r>
              <a:rPr lang="en-US" b="1" i="1" dirty="0" err="1">
                <a:solidFill>
                  <a:srgbClr val="0033CC"/>
                </a:solidFill>
              </a:rPr>
              <a:t>decap</a:t>
            </a:r>
            <a:r>
              <a:rPr lang="en-US" b="1" i="1" dirty="0">
                <a:solidFill>
                  <a:srgbClr val="0033CC"/>
                </a:solidFill>
              </a:rPr>
              <a:t> to the PCB</a:t>
            </a:r>
          </a:p>
          <a:p>
            <a:pPr lvl="1" eaLnBrk="1" hangingPunct="1">
              <a:spcBef>
                <a:spcPts val="0"/>
              </a:spcBef>
            </a:pPr>
            <a:r>
              <a:rPr lang="en-US" dirty="0" smtClean="0"/>
              <a:t>Convergence of L</a:t>
            </a:r>
            <a:r>
              <a:rPr lang="en-US" baseline="-25000" dirty="0" smtClean="0"/>
              <a:t>PCB </a:t>
            </a:r>
            <a:r>
              <a:rPr lang="en-US" baseline="-25000" dirty="0" err="1" smtClean="0"/>
              <a:t>Decap</a:t>
            </a:r>
            <a:r>
              <a:rPr lang="en-US" baseline="-25000" dirty="0" smtClean="0"/>
              <a:t> </a:t>
            </a:r>
            <a:r>
              <a:rPr lang="en-US" dirty="0" smtClean="0"/>
              <a:t>for large number of </a:t>
            </a:r>
            <a:r>
              <a:rPr lang="en-US" dirty="0" err="1" smtClean="0"/>
              <a:t>decaps</a:t>
            </a:r>
            <a:endParaRPr lang="en-US" dirty="0" smtClean="0"/>
          </a:p>
          <a:p>
            <a:pPr lvl="1" eaLnBrk="1" hangingPunct="1">
              <a:spcBef>
                <a:spcPts val="0"/>
              </a:spcBef>
            </a:pPr>
            <a:endParaRPr lang="en-US" dirty="0" smtClean="0"/>
          </a:p>
          <a:p>
            <a:pPr eaLnBrk="1" hangingPunct="1">
              <a:spcBef>
                <a:spcPts val="0"/>
              </a:spcBef>
            </a:pPr>
            <a:endParaRPr lang="en-US" dirty="0" smtClean="0"/>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2935697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3" descr="Picture2"/>
          <p:cNvPicPr>
            <a:picLocks noChangeAspect="1" noChangeArrowheads="1"/>
          </p:cNvPicPr>
          <p:nvPr/>
        </p:nvPicPr>
        <p:blipFill>
          <a:blip r:embed="rId3" cstate="print"/>
          <a:srcRect/>
          <a:stretch>
            <a:fillRect/>
          </a:stretch>
        </p:blipFill>
        <p:spPr bwMode="auto">
          <a:xfrm>
            <a:off x="1679575" y="928688"/>
            <a:ext cx="6469063" cy="5721350"/>
          </a:xfrm>
          <a:prstGeom prst="rect">
            <a:avLst/>
          </a:prstGeom>
          <a:noFill/>
          <a:ln w="9525">
            <a:noFill/>
            <a:miter lim="800000"/>
            <a:headEnd/>
            <a:tailEnd/>
          </a:ln>
        </p:spPr>
      </p:pic>
      <p:sp>
        <p:nvSpPr>
          <p:cNvPr id="79875" name="Title 5"/>
          <p:cNvSpPr>
            <a:spLocks noGrp="1"/>
          </p:cNvSpPr>
          <p:nvPr>
            <p:ph type="title"/>
          </p:nvPr>
        </p:nvSpPr>
        <p:spPr>
          <a:xfrm>
            <a:off x="1677988" y="14288"/>
            <a:ext cx="7200900" cy="841375"/>
          </a:xfrm>
        </p:spPr>
        <p:txBody>
          <a:bodyPr/>
          <a:lstStyle/>
          <a:p>
            <a:pPr eaLnBrk="1" hangingPunct="1"/>
            <a:r>
              <a:rPr lang="en-US" smtClean="0"/>
              <a:t>Current Draw and the Logic Waveform</a:t>
            </a:r>
          </a:p>
        </p:txBody>
      </p:sp>
      <p:sp>
        <p:nvSpPr>
          <p:cNvPr id="79876" name="TextBox 6"/>
          <p:cNvSpPr txBox="1">
            <a:spLocks noChangeArrowheads="1"/>
          </p:cNvSpPr>
          <p:nvPr/>
        </p:nvSpPr>
        <p:spPr bwMode="auto">
          <a:xfrm>
            <a:off x="3262313" y="3898900"/>
            <a:ext cx="3979862" cy="584200"/>
          </a:xfrm>
          <a:prstGeom prst="rect">
            <a:avLst/>
          </a:prstGeom>
          <a:noFill/>
          <a:ln w="9525">
            <a:noFill/>
            <a:miter lim="800000"/>
            <a:headEnd/>
            <a:tailEnd/>
          </a:ln>
        </p:spPr>
        <p:txBody>
          <a:bodyPr wrap="none">
            <a:spAutoFit/>
          </a:bodyPr>
          <a:lstStyle/>
          <a:p>
            <a:r>
              <a:rPr lang="en-US" sz="3200"/>
              <a:t>FPGA core power only</a:t>
            </a:r>
          </a:p>
        </p:txBody>
      </p:sp>
    </p:spTree>
    <p:extLst>
      <p:ext uri="{BB962C8B-B14F-4D97-AF65-F5344CB8AC3E}">
        <p14:creationId xmlns:p14="http://schemas.microsoft.com/office/powerpoint/2010/main" val="4268483644"/>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Practices for Mounting SMT Capacitors</a:t>
            </a:r>
            <a:endParaRPr lang="en-US" dirty="0"/>
          </a:p>
        </p:txBody>
      </p:sp>
      <p:pic>
        <p:nvPicPr>
          <p:cNvPr id="1708034" name="Picture 2"/>
          <p:cNvPicPr>
            <a:picLocks noChangeAspect="1" noChangeArrowheads="1"/>
          </p:cNvPicPr>
          <p:nvPr/>
        </p:nvPicPr>
        <p:blipFill>
          <a:blip r:embed="rId3" cstate="print"/>
          <a:srcRect/>
          <a:stretch>
            <a:fillRect/>
          </a:stretch>
        </p:blipFill>
        <p:spPr bwMode="auto">
          <a:xfrm>
            <a:off x="-1102443" y="1093737"/>
            <a:ext cx="6992919" cy="3901831"/>
          </a:xfrm>
          <a:prstGeom prst="rect">
            <a:avLst/>
          </a:prstGeom>
          <a:noFill/>
          <a:ln w="9525">
            <a:noFill/>
            <a:miter lim="800000"/>
            <a:headEnd/>
            <a:tailEnd/>
          </a:ln>
        </p:spPr>
      </p:pic>
      <p:grpSp>
        <p:nvGrpSpPr>
          <p:cNvPr id="3" name="Group 2"/>
          <p:cNvGrpSpPr/>
          <p:nvPr/>
        </p:nvGrpSpPr>
        <p:grpSpPr>
          <a:xfrm>
            <a:off x="157116" y="1505581"/>
            <a:ext cx="3632200" cy="3885126"/>
            <a:chOff x="1054100" y="1170913"/>
            <a:chExt cx="3632200" cy="3999420"/>
          </a:xfrm>
        </p:grpSpPr>
        <p:sp>
          <p:nvSpPr>
            <p:cNvPr id="6" name="TextBox 5"/>
            <p:cNvSpPr txBox="1"/>
            <p:nvPr/>
          </p:nvSpPr>
          <p:spPr>
            <a:xfrm>
              <a:off x="1054100" y="1170913"/>
              <a:ext cx="1738570" cy="430887"/>
            </a:xfrm>
            <a:prstGeom prst="rect">
              <a:avLst/>
            </a:prstGeom>
            <a:solidFill>
              <a:srgbClr val="0033CC"/>
            </a:solidFill>
          </p:spPr>
          <p:txBody>
            <a:bodyPr wrap="square" rtlCol="0">
              <a:spAutoFit/>
            </a:bodyPr>
            <a:lstStyle/>
            <a:p>
              <a:r>
                <a:rPr lang="en-US" dirty="0" smtClean="0">
                  <a:solidFill>
                    <a:schemeClr val="bg1"/>
                  </a:solidFill>
                </a:rPr>
                <a:t>best</a:t>
              </a:r>
              <a:endParaRPr lang="en-US" dirty="0">
                <a:solidFill>
                  <a:schemeClr val="bg1"/>
                </a:solidFill>
              </a:endParaRPr>
            </a:p>
          </p:txBody>
        </p:sp>
        <p:sp>
          <p:nvSpPr>
            <p:cNvPr id="7" name="TextBox 6"/>
            <p:cNvSpPr txBox="1"/>
            <p:nvPr/>
          </p:nvSpPr>
          <p:spPr>
            <a:xfrm>
              <a:off x="2792670" y="1170913"/>
              <a:ext cx="466795" cy="430887"/>
            </a:xfrm>
            <a:prstGeom prst="rect">
              <a:avLst/>
            </a:prstGeom>
            <a:solidFill>
              <a:srgbClr val="8F6629"/>
            </a:solidFill>
          </p:spPr>
          <p:txBody>
            <a:bodyPr wrap="none" rtlCol="0">
              <a:spAutoFit/>
            </a:bodyPr>
            <a:lstStyle/>
            <a:p>
              <a:r>
                <a:rPr lang="en-US" dirty="0" smtClean="0">
                  <a:solidFill>
                    <a:schemeClr val="bg1"/>
                  </a:solidFill>
                </a:rPr>
                <a:t>ok</a:t>
              </a:r>
              <a:endParaRPr lang="en-US" dirty="0">
                <a:solidFill>
                  <a:schemeClr val="bg1"/>
                </a:solidFill>
              </a:endParaRPr>
            </a:p>
          </p:txBody>
        </p:sp>
        <p:sp>
          <p:nvSpPr>
            <p:cNvPr id="8" name="TextBox 7"/>
            <p:cNvSpPr txBox="1"/>
            <p:nvPr/>
          </p:nvSpPr>
          <p:spPr>
            <a:xfrm>
              <a:off x="3246350" y="1170913"/>
              <a:ext cx="1439950" cy="430887"/>
            </a:xfrm>
            <a:prstGeom prst="rect">
              <a:avLst/>
            </a:prstGeom>
            <a:solidFill>
              <a:srgbClr val="C00000"/>
            </a:solidFill>
          </p:spPr>
          <p:txBody>
            <a:bodyPr wrap="square" rtlCol="0">
              <a:spAutoFit/>
            </a:bodyPr>
            <a:lstStyle/>
            <a:p>
              <a:r>
                <a:rPr lang="en-US" dirty="0" smtClean="0">
                  <a:solidFill>
                    <a:schemeClr val="bg1"/>
                  </a:solidFill>
                </a:rPr>
                <a:t>poor</a:t>
              </a:r>
              <a:endParaRPr lang="en-US" dirty="0">
                <a:solidFill>
                  <a:schemeClr val="bg1"/>
                </a:solidFill>
              </a:endParaRPr>
            </a:p>
          </p:txBody>
        </p:sp>
        <p:cxnSp>
          <p:nvCxnSpPr>
            <p:cNvPr id="4" name="Straight Arrow Connector 3"/>
            <p:cNvCxnSpPr/>
            <p:nvPr/>
          </p:nvCxnSpPr>
          <p:spPr bwMode="auto">
            <a:xfrm flipH="1">
              <a:off x="2857500" y="3497470"/>
              <a:ext cx="800515" cy="1672863"/>
            </a:xfrm>
            <a:prstGeom prst="straightConnector1">
              <a:avLst/>
            </a:prstGeom>
            <a:solidFill>
              <a:schemeClr val="accent1"/>
            </a:solidFill>
            <a:ln w="38100" cap="flat" cmpd="sng" algn="ctr">
              <a:solidFill>
                <a:srgbClr val="C00000"/>
              </a:solidFill>
              <a:prstDash val="solid"/>
              <a:round/>
              <a:headEnd type="triangle" w="med" len="med"/>
              <a:tailEnd type="none" w="med" len="med"/>
            </a:ln>
            <a:effectLst/>
          </p:spPr>
        </p:cxnSp>
      </p:grpSp>
      <p:sp>
        <p:nvSpPr>
          <p:cNvPr id="10" name="TextBox 9"/>
          <p:cNvSpPr txBox="1"/>
          <p:nvPr/>
        </p:nvSpPr>
        <p:spPr>
          <a:xfrm>
            <a:off x="98642" y="5279362"/>
            <a:ext cx="7753338" cy="1446550"/>
          </a:xfrm>
          <a:prstGeom prst="rect">
            <a:avLst/>
          </a:prstGeom>
          <a:noFill/>
        </p:spPr>
        <p:txBody>
          <a:bodyPr wrap="square" rtlCol="0">
            <a:spAutoFit/>
          </a:bodyPr>
          <a:lstStyle/>
          <a:p>
            <a:pPr algn="l">
              <a:spcBef>
                <a:spcPts val="0"/>
              </a:spcBef>
            </a:pPr>
            <a:r>
              <a:rPr lang="en-US" dirty="0" smtClean="0"/>
              <a:t>Adding trace length, adds inductance to the interconnect:</a:t>
            </a:r>
          </a:p>
          <a:p>
            <a:pPr marL="342900" indent="-342900" algn="l">
              <a:spcBef>
                <a:spcPts val="0"/>
              </a:spcBef>
              <a:buFont typeface="Arial" panose="020B0604020202020204" pitchFamily="34" charset="0"/>
              <a:buChar char="•"/>
            </a:pPr>
            <a:r>
              <a:rPr lang="en-US" dirty="0" smtClean="0"/>
              <a:t>“loop area” above the planes – </a:t>
            </a:r>
            <a:r>
              <a:rPr lang="en-US" dirty="0" err="1" smtClean="0"/>
              <a:t>L</a:t>
            </a:r>
            <a:r>
              <a:rPr lang="en-US" baseline="-25000" dirty="0" err="1" smtClean="0"/>
              <a:t>above</a:t>
            </a:r>
            <a:r>
              <a:rPr lang="en-US" dirty="0" smtClean="0"/>
              <a:t> </a:t>
            </a:r>
          </a:p>
          <a:p>
            <a:pPr marL="342900" indent="-342900" algn="l">
              <a:spcBef>
                <a:spcPts val="0"/>
              </a:spcBef>
              <a:buFont typeface="Arial" panose="020B0604020202020204" pitchFamily="34" charset="0"/>
              <a:buChar char="•"/>
            </a:pPr>
            <a:r>
              <a:rPr lang="en-US" dirty="0" smtClean="0"/>
              <a:t>Area between the power and GND return </a:t>
            </a:r>
            <a:r>
              <a:rPr lang="en-US" dirty="0" err="1" smtClean="0"/>
              <a:t>vias</a:t>
            </a:r>
            <a:r>
              <a:rPr lang="en-US" dirty="0" smtClean="0"/>
              <a:t> vertically connecting to the PWR planes</a:t>
            </a:r>
            <a:endParaRPr lang="en-US" dirty="0"/>
          </a:p>
        </p:txBody>
      </p:sp>
      <p:grpSp>
        <p:nvGrpSpPr>
          <p:cNvPr id="12" name="Group 11"/>
          <p:cNvGrpSpPr/>
          <p:nvPr/>
        </p:nvGrpSpPr>
        <p:grpSpPr>
          <a:xfrm>
            <a:off x="6874874" y="5624559"/>
            <a:ext cx="2269126" cy="1233441"/>
            <a:chOff x="5029200" y="862013"/>
            <a:chExt cx="4114799" cy="2999544"/>
          </a:xfrm>
        </p:grpSpPr>
        <p:sp>
          <p:nvSpPr>
            <p:cNvPr id="13" name="Rectangle 12"/>
            <p:cNvSpPr/>
            <p:nvPr/>
          </p:nvSpPr>
          <p:spPr>
            <a:xfrm>
              <a:off x="5145088" y="862013"/>
              <a:ext cx="3851275" cy="2835275"/>
            </a:xfrm>
            <a:prstGeom prst="rect">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sp>
          <p:nvSpPr>
            <p:cNvPr id="14" name="Rectangle 13"/>
            <p:cNvSpPr/>
            <p:nvPr/>
          </p:nvSpPr>
          <p:spPr>
            <a:xfrm>
              <a:off x="5145088" y="1154113"/>
              <a:ext cx="304800" cy="1914525"/>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sp>
          <p:nvSpPr>
            <p:cNvPr id="15" name="Rectangle 14"/>
            <p:cNvSpPr/>
            <p:nvPr/>
          </p:nvSpPr>
          <p:spPr>
            <a:xfrm>
              <a:off x="6626225" y="1327150"/>
              <a:ext cx="304800" cy="1566863"/>
            </a:xfrm>
            <a:prstGeom prst="rect">
              <a:avLst/>
            </a:prstGeom>
            <a:solidFill>
              <a:srgbClr val="8BBD3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sp>
          <p:nvSpPr>
            <p:cNvPr id="16" name="Rectangle 15"/>
            <p:cNvSpPr/>
            <p:nvPr/>
          </p:nvSpPr>
          <p:spPr>
            <a:xfrm>
              <a:off x="7678738" y="1327150"/>
              <a:ext cx="306387" cy="1566863"/>
            </a:xfrm>
            <a:prstGeom prst="rect">
              <a:avLst/>
            </a:prstGeom>
            <a:solidFill>
              <a:srgbClr val="8BBD31"/>
            </a:solidFill>
            <a:ln w="28575">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sp>
          <p:nvSpPr>
            <p:cNvPr id="17" name="Rectangle 16"/>
            <p:cNvSpPr/>
            <p:nvPr/>
          </p:nvSpPr>
          <p:spPr>
            <a:xfrm>
              <a:off x="8691563" y="1327150"/>
              <a:ext cx="304800" cy="1566863"/>
            </a:xfrm>
            <a:prstGeom prst="rect">
              <a:avLst/>
            </a:prstGeom>
            <a:solidFill>
              <a:srgbClr val="8B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sp>
          <p:nvSpPr>
            <p:cNvPr id="18" name="Rectangle 17"/>
            <p:cNvSpPr/>
            <p:nvPr/>
          </p:nvSpPr>
          <p:spPr>
            <a:xfrm>
              <a:off x="6096000" y="1131888"/>
              <a:ext cx="2900363" cy="225425"/>
            </a:xfrm>
            <a:prstGeom prst="rect">
              <a:avLst/>
            </a:prstGeom>
            <a:solidFill>
              <a:srgbClr val="8B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sp>
          <p:nvSpPr>
            <p:cNvPr id="19" name="Rectangle 18"/>
            <p:cNvSpPr/>
            <p:nvPr/>
          </p:nvSpPr>
          <p:spPr>
            <a:xfrm>
              <a:off x="6096000" y="2887663"/>
              <a:ext cx="2900363" cy="225425"/>
            </a:xfrm>
            <a:prstGeom prst="rect">
              <a:avLst/>
            </a:prstGeom>
            <a:solidFill>
              <a:srgbClr val="8BBD3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cxnSp>
          <p:nvCxnSpPr>
            <p:cNvPr id="20" name="Straight Arrow Connector 19"/>
            <p:cNvCxnSpPr/>
            <p:nvPr/>
          </p:nvCxnSpPr>
          <p:spPr>
            <a:xfrm flipV="1">
              <a:off x="5548313" y="1219200"/>
              <a:ext cx="0" cy="2124075"/>
            </a:xfrm>
            <a:prstGeom prst="straightConnector1">
              <a:avLst/>
            </a:prstGeom>
            <a:ln w="381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8570913" y="1462088"/>
              <a:ext cx="0" cy="1319212"/>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7566025" y="1660525"/>
              <a:ext cx="0" cy="900113"/>
            </a:xfrm>
            <a:prstGeom prst="straightConnector1">
              <a:avLst/>
            </a:prstGeom>
            <a:ln w="38100">
              <a:solidFill>
                <a:srgbClr val="0033CC"/>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6478588" y="1660525"/>
              <a:ext cx="0" cy="900113"/>
            </a:xfrm>
            <a:prstGeom prst="straightConnector1">
              <a:avLst/>
            </a:prstGeom>
            <a:ln w="38100">
              <a:solidFill>
                <a:srgbClr val="0033CC"/>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288088" y="1462088"/>
              <a:ext cx="2139950" cy="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H="1">
              <a:off x="6288088" y="2770188"/>
              <a:ext cx="2139950" cy="0"/>
            </a:xfrm>
            <a:prstGeom prst="straightConnector1">
              <a:avLst/>
            </a:prstGeom>
            <a:ln w="38100">
              <a:solidFill>
                <a:srgbClr val="0033CC"/>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Freeform 25"/>
            <p:cNvSpPr/>
            <p:nvPr/>
          </p:nvSpPr>
          <p:spPr>
            <a:xfrm>
              <a:off x="5913438" y="2768600"/>
              <a:ext cx="312737" cy="465138"/>
            </a:xfrm>
            <a:custGeom>
              <a:avLst/>
              <a:gdLst>
                <a:gd name="connsiteX0" fmla="*/ 210405 w 210405"/>
                <a:gd name="connsiteY0" fmla="*/ 0 h 391886"/>
                <a:gd name="connsiteX1" fmla="*/ 7205 w 210405"/>
                <a:gd name="connsiteY1" fmla="*/ 188686 h 391886"/>
                <a:gd name="connsiteX2" fmla="*/ 65262 w 210405"/>
                <a:gd name="connsiteY2" fmla="*/ 391886 h 391886"/>
                <a:gd name="connsiteX0" fmla="*/ 203343 w 232273"/>
                <a:gd name="connsiteY0" fmla="*/ 0 h 464457"/>
                <a:gd name="connsiteX1" fmla="*/ 143 w 232273"/>
                <a:gd name="connsiteY1" fmla="*/ 188686 h 464457"/>
                <a:gd name="connsiteX2" fmla="*/ 232273 w 232273"/>
                <a:gd name="connsiteY2" fmla="*/ 464457 h 464457"/>
                <a:gd name="connsiteX0" fmla="*/ 205555 w 234485"/>
                <a:gd name="connsiteY0" fmla="*/ 0 h 464457"/>
                <a:gd name="connsiteX1" fmla="*/ 2355 w 234485"/>
                <a:gd name="connsiteY1" fmla="*/ 188686 h 464457"/>
                <a:gd name="connsiteX2" fmla="*/ 234485 w 234485"/>
                <a:gd name="connsiteY2" fmla="*/ 464457 h 464457"/>
                <a:gd name="connsiteX0" fmla="*/ 205555 w 234485"/>
                <a:gd name="connsiteY0" fmla="*/ 0 h 464457"/>
                <a:gd name="connsiteX1" fmla="*/ 2355 w 234485"/>
                <a:gd name="connsiteY1" fmla="*/ 188686 h 464457"/>
                <a:gd name="connsiteX2" fmla="*/ 234485 w 234485"/>
                <a:gd name="connsiteY2" fmla="*/ 464457 h 464457"/>
                <a:gd name="connsiteX0" fmla="*/ 206005 w 234935"/>
                <a:gd name="connsiteY0" fmla="*/ 0 h 464457"/>
                <a:gd name="connsiteX1" fmla="*/ 2805 w 234935"/>
                <a:gd name="connsiteY1" fmla="*/ 188686 h 464457"/>
                <a:gd name="connsiteX2" fmla="*/ 234935 w 234935"/>
                <a:gd name="connsiteY2" fmla="*/ 464457 h 464457"/>
              </a:gdLst>
              <a:ahLst/>
              <a:cxnLst>
                <a:cxn ang="0">
                  <a:pos x="connsiteX0" y="connsiteY0"/>
                </a:cxn>
                <a:cxn ang="0">
                  <a:pos x="connsiteX1" y="connsiteY1"/>
                </a:cxn>
                <a:cxn ang="0">
                  <a:pos x="connsiteX2" y="connsiteY2"/>
                </a:cxn>
              </a:cxnLst>
              <a:rect l="l" t="t" r="r" b="b"/>
              <a:pathLst>
                <a:path w="234935" h="464457">
                  <a:moveTo>
                    <a:pt x="206005" y="0"/>
                  </a:moveTo>
                  <a:cubicBezTo>
                    <a:pt x="112930" y="4536"/>
                    <a:pt x="30112" y="-12548"/>
                    <a:pt x="2805" y="188686"/>
                  </a:cubicBezTo>
                  <a:cubicBezTo>
                    <a:pt x="-24502" y="389920"/>
                    <a:pt x="154543" y="438377"/>
                    <a:pt x="234935" y="464457"/>
                  </a:cubicBezTo>
                </a:path>
              </a:pathLst>
            </a:custGeom>
            <a:noFill/>
            <a:ln w="38100">
              <a:solidFill>
                <a:srgbClr val="0033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sp>
          <p:nvSpPr>
            <p:cNvPr id="27" name="Freeform 26"/>
            <p:cNvSpPr/>
            <p:nvPr/>
          </p:nvSpPr>
          <p:spPr>
            <a:xfrm>
              <a:off x="5880100" y="1011238"/>
              <a:ext cx="312738" cy="465137"/>
            </a:xfrm>
            <a:custGeom>
              <a:avLst/>
              <a:gdLst>
                <a:gd name="connsiteX0" fmla="*/ 210405 w 210405"/>
                <a:gd name="connsiteY0" fmla="*/ 0 h 391886"/>
                <a:gd name="connsiteX1" fmla="*/ 7205 w 210405"/>
                <a:gd name="connsiteY1" fmla="*/ 188686 h 391886"/>
                <a:gd name="connsiteX2" fmla="*/ 65262 w 210405"/>
                <a:gd name="connsiteY2" fmla="*/ 391886 h 391886"/>
                <a:gd name="connsiteX0" fmla="*/ 203343 w 232273"/>
                <a:gd name="connsiteY0" fmla="*/ 0 h 464457"/>
                <a:gd name="connsiteX1" fmla="*/ 143 w 232273"/>
                <a:gd name="connsiteY1" fmla="*/ 188686 h 464457"/>
                <a:gd name="connsiteX2" fmla="*/ 232273 w 232273"/>
                <a:gd name="connsiteY2" fmla="*/ 464457 h 464457"/>
                <a:gd name="connsiteX0" fmla="*/ 205555 w 234485"/>
                <a:gd name="connsiteY0" fmla="*/ 0 h 464457"/>
                <a:gd name="connsiteX1" fmla="*/ 2355 w 234485"/>
                <a:gd name="connsiteY1" fmla="*/ 188686 h 464457"/>
                <a:gd name="connsiteX2" fmla="*/ 234485 w 234485"/>
                <a:gd name="connsiteY2" fmla="*/ 464457 h 464457"/>
                <a:gd name="connsiteX0" fmla="*/ 205555 w 234485"/>
                <a:gd name="connsiteY0" fmla="*/ 0 h 464457"/>
                <a:gd name="connsiteX1" fmla="*/ 2355 w 234485"/>
                <a:gd name="connsiteY1" fmla="*/ 188686 h 464457"/>
                <a:gd name="connsiteX2" fmla="*/ 234485 w 234485"/>
                <a:gd name="connsiteY2" fmla="*/ 464457 h 464457"/>
                <a:gd name="connsiteX0" fmla="*/ 206005 w 234935"/>
                <a:gd name="connsiteY0" fmla="*/ 0 h 464457"/>
                <a:gd name="connsiteX1" fmla="*/ 2805 w 234935"/>
                <a:gd name="connsiteY1" fmla="*/ 188686 h 464457"/>
                <a:gd name="connsiteX2" fmla="*/ 234935 w 234935"/>
                <a:gd name="connsiteY2" fmla="*/ 464457 h 464457"/>
              </a:gdLst>
              <a:ahLst/>
              <a:cxnLst>
                <a:cxn ang="0">
                  <a:pos x="connsiteX0" y="connsiteY0"/>
                </a:cxn>
                <a:cxn ang="0">
                  <a:pos x="connsiteX1" y="connsiteY1"/>
                </a:cxn>
                <a:cxn ang="0">
                  <a:pos x="connsiteX2" y="connsiteY2"/>
                </a:cxn>
              </a:cxnLst>
              <a:rect l="l" t="t" r="r" b="b"/>
              <a:pathLst>
                <a:path w="234935" h="464457">
                  <a:moveTo>
                    <a:pt x="206005" y="0"/>
                  </a:moveTo>
                  <a:cubicBezTo>
                    <a:pt x="112930" y="4536"/>
                    <a:pt x="30112" y="-12548"/>
                    <a:pt x="2805" y="188686"/>
                  </a:cubicBezTo>
                  <a:cubicBezTo>
                    <a:pt x="-24502" y="389920"/>
                    <a:pt x="154543" y="438377"/>
                    <a:pt x="234935" y="464457"/>
                  </a:cubicBezTo>
                </a:path>
              </a:pathLst>
            </a:custGeom>
            <a:noFill/>
            <a:ln w="38100">
              <a:solidFill>
                <a:srgbClr val="0033CC"/>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sp>
          <p:nvSpPr>
            <p:cNvPr id="28" name="TextBox 27"/>
            <p:cNvSpPr txBox="1"/>
            <p:nvPr/>
          </p:nvSpPr>
          <p:spPr>
            <a:xfrm>
              <a:off x="5054600" y="862013"/>
              <a:ext cx="728663" cy="748468"/>
            </a:xfrm>
            <a:prstGeom prst="rect">
              <a:avLst/>
            </a:prstGeom>
            <a:noFill/>
          </p:spPr>
          <p:txBody>
            <a:bodyPr>
              <a:spAutoFit/>
            </a:bodyPr>
            <a:lstStyle/>
            <a:p>
              <a:pPr>
                <a:defRPr/>
              </a:pPr>
              <a:r>
                <a:rPr lang="en-US" sz="700" b="1" dirty="0">
                  <a:latin typeface="+mn-lt"/>
                  <a:cs typeface="Arial" charset="0"/>
                </a:rPr>
                <a:t>PWR via</a:t>
              </a:r>
            </a:p>
          </p:txBody>
        </p:sp>
        <p:sp>
          <p:nvSpPr>
            <p:cNvPr id="29" name="TextBox 28"/>
            <p:cNvSpPr txBox="1"/>
            <p:nvPr/>
          </p:nvSpPr>
          <p:spPr>
            <a:xfrm>
              <a:off x="8415337" y="1829595"/>
              <a:ext cx="728662" cy="748468"/>
            </a:xfrm>
            <a:prstGeom prst="rect">
              <a:avLst/>
            </a:prstGeom>
            <a:noFill/>
          </p:spPr>
          <p:txBody>
            <a:bodyPr>
              <a:spAutoFit/>
            </a:bodyPr>
            <a:lstStyle/>
            <a:p>
              <a:pPr>
                <a:defRPr/>
              </a:pPr>
              <a:r>
                <a:rPr lang="en-US" sz="700" b="1" dirty="0">
                  <a:latin typeface="+mn-lt"/>
                  <a:cs typeface="Arial" charset="0"/>
                </a:rPr>
                <a:t>GND via</a:t>
              </a:r>
            </a:p>
          </p:txBody>
        </p:sp>
        <p:sp>
          <p:nvSpPr>
            <p:cNvPr id="30" name="TextBox 29"/>
            <p:cNvSpPr txBox="1"/>
            <p:nvPr/>
          </p:nvSpPr>
          <p:spPr>
            <a:xfrm>
              <a:off x="5029200" y="3113089"/>
              <a:ext cx="984249" cy="748468"/>
            </a:xfrm>
            <a:prstGeom prst="rect">
              <a:avLst/>
            </a:prstGeom>
            <a:noFill/>
          </p:spPr>
          <p:txBody>
            <a:bodyPr>
              <a:spAutoFit/>
            </a:bodyPr>
            <a:lstStyle/>
            <a:p>
              <a:pPr>
                <a:defRPr/>
              </a:pPr>
              <a:r>
                <a:rPr lang="en-US" sz="700" dirty="0">
                  <a:latin typeface="+mn-lt"/>
                  <a:cs typeface="Arial" charset="0"/>
                </a:rPr>
                <a:t>PWR current</a:t>
              </a:r>
            </a:p>
          </p:txBody>
        </p:sp>
        <p:sp>
          <p:nvSpPr>
            <p:cNvPr id="31" name="TextBox 30"/>
            <p:cNvSpPr txBox="1"/>
            <p:nvPr/>
          </p:nvSpPr>
          <p:spPr>
            <a:xfrm>
              <a:off x="6203951" y="3113089"/>
              <a:ext cx="984249" cy="748468"/>
            </a:xfrm>
            <a:prstGeom prst="rect">
              <a:avLst/>
            </a:prstGeom>
            <a:noFill/>
          </p:spPr>
          <p:txBody>
            <a:bodyPr>
              <a:spAutoFit/>
            </a:bodyPr>
            <a:lstStyle/>
            <a:p>
              <a:pPr>
                <a:defRPr/>
              </a:pPr>
              <a:r>
                <a:rPr lang="en-US" sz="700" dirty="0">
                  <a:latin typeface="+mn-lt"/>
                  <a:cs typeface="Arial" charset="0"/>
                </a:rPr>
                <a:t>Return current</a:t>
              </a:r>
            </a:p>
          </p:txBody>
        </p:sp>
        <p:sp>
          <p:nvSpPr>
            <p:cNvPr id="32" name="Striped Right Arrow 31"/>
            <p:cNvSpPr/>
            <p:nvPr/>
          </p:nvSpPr>
          <p:spPr>
            <a:xfrm>
              <a:off x="6969125" y="1803400"/>
              <a:ext cx="568325" cy="558800"/>
            </a:xfrm>
            <a:prstGeom prst="stripedRightArrow">
              <a:avLst>
                <a:gd name="adj1" fmla="val 65649"/>
                <a:gd name="adj2" fmla="val 44159"/>
              </a:avLst>
            </a:prstGeom>
            <a:solidFill>
              <a:schemeClr val="accent3">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000"/>
            </a:p>
          </p:txBody>
        </p:sp>
      </p:grpSp>
      <p:graphicFrame>
        <p:nvGraphicFramePr>
          <p:cNvPr id="33" name="Object 32"/>
          <p:cNvGraphicFramePr>
            <a:graphicFrameLocks noChangeAspect="1"/>
          </p:cNvGraphicFramePr>
          <p:nvPr>
            <p:extLst>
              <p:ext uri="{D42A27DB-BD31-4B8C-83A1-F6EECF244321}">
                <p14:modId xmlns:p14="http://schemas.microsoft.com/office/powerpoint/2010/main" val="2024842650"/>
              </p:ext>
            </p:extLst>
          </p:nvPr>
        </p:nvGraphicFramePr>
        <p:xfrm>
          <a:off x="5428124" y="3034319"/>
          <a:ext cx="4648451" cy="2466861"/>
        </p:xfrm>
        <a:graphic>
          <a:graphicData uri="http://schemas.openxmlformats.org/presentationml/2006/ole">
            <mc:AlternateContent xmlns:mc="http://schemas.openxmlformats.org/markup-compatibility/2006">
              <mc:Choice xmlns:v="urn:schemas-microsoft-com:vml" Requires="v">
                <p:oleObj spid="_x0000_s1864757" name="Visio" r:id="rId4" imgW="6064306" imgH="3187691" progId="Visio.Drawing.11">
                  <p:embed/>
                </p:oleObj>
              </mc:Choice>
              <mc:Fallback>
                <p:oleObj name="Visio" r:id="rId4" imgW="6064306" imgH="3187691" progId="Visio.Drawing.11">
                  <p:embed/>
                  <p:pic>
                    <p:nvPicPr>
                      <p:cNvPr id="0" name=""/>
                      <p:cNvPicPr>
                        <a:picLocks noChangeAspect="1" noChangeArrowheads="1"/>
                      </p:cNvPicPr>
                      <p:nvPr/>
                    </p:nvPicPr>
                    <p:blipFill>
                      <a:blip r:embed="rId5"/>
                      <a:srcRect/>
                      <a:stretch>
                        <a:fillRect/>
                      </a:stretch>
                    </p:blipFill>
                    <p:spPr bwMode="auto">
                      <a:xfrm>
                        <a:off x="5428124" y="3034319"/>
                        <a:ext cx="4648451" cy="2466861"/>
                      </a:xfrm>
                      <a:prstGeom prst="rect">
                        <a:avLst/>
                      </a:prstGeom>
                      <a:noFill/>
                    </p:spPr>
                  </p:pic>
                </p:oleObj>
              </mc:Fallback>
            </mc:AlternateContent>
          </a:graphicData>
        </a:graphic>
      </p:graphicFrame>
      <p:cxnSp>
        <p:nvCxnSpPr>
          <p:cNvPr id="1708033" name="Straight Arrow Connector 1708032"/>
          <p:cNvCxnSpPr/>
          <p:nvPr/>
        </p:nvCxnSpPr>
        <p:spPr bwMode="auto">
          <a:xfrm flipV="1">
            <a:off x="3789316" y="3962400"/>
            <a:ext cx="2987846" cy="1908916"/>
          </a:xfrm>
          <a:prstGeom prst="straightConnector1">
            <a:avLst/>
          </a:prstGeom>
          <a:solidFill>
            <a:schemeClr val="accent1"/>
          </a:solidFill>
          <a:ln w="28575" cap="flat" cmpd="sng" algn="ctr">
            <a:solidFill>
              <a:schemeClr val="accent6"/>
            </a:solidFill>
            <a:prstDash val="sysDot"/>
            <a:round/>
            <a:headEnd type="none" w="med" len="med"/>
            <a:tailEnd type="triangle"/>
          </a:ln>
          <a:effectLst/>
        </p:spPr>
      </p:cxnSp>
      <p:cxnSp>
        <p:nvCxnSpPr>
          <p:cNvPr id="35" name="Straight Arrow Connector 34"/>
          <p:cNvCxnSpPr>
            <a:stCxn id="7" idx="0"/>
          </p:cNvCxnSpPr>
          <p:nvPr/>
        </p:nvCxnSpPr>
        <p:spPr bwMode="auto">
          <a:xfrm flipV="1">
            <a:off x="2129084" y="1140137"/>
            <a:ext cx="376351" cy="365444"/>
          </a:xfrm>
          <a:prstGeom prst="straightConnector1">
            <a:avLst/>
          </a:prstGeom>
          <a:solidFill>
            <a:schemeClr val="accent1"/>
          </a:solidFill>
          <a:ln w="38100" cap="flat" cmpd="sng" algn="ctr">
            <a:solidFill>
              <a:srgbClr val="927248"/>
            </a:solidFill>
            <a:prstDash val="solid"/>
            <a:round/>
            <a:headEnd type="triangle" w="med" len="med"/>
            <a:tailEnd type="none" w="med" len="med"/>
          </a:ln>
          <a:effectLst/>
        </p:spPr>
      </p:cxnSp>
      <p:sp>
        <p:nvSpPr>
          <p:cNvPr id="1708036" name="TextBox 1708035"/>
          <p:cNvSpPr txBox="1"/>
          <p:nvPr/>
        </p:nvSpPr>
        <p:spPr>
          <a:xfrm>
            <a:off x="2500283" y="878293"/>
            <a:ext cx="1156087" cy="430887"/>
          </a:xfrm>
          <a:prstGeom prst="rect">
            <a:avLst/>
          </a:prstGeom>
          <a:noFill/>
        </p:spPr>
        <p:txBody>
          <a:bodyPr wrap="none" rtlCol="0">
            <a:spAutoFit/>
          </a:bodyPr>
          <a:lstStyle/>
          <a:p>
            <a:r>
              <a:rPr lang="en-US" dirty="0" smtClean="0"/>
              <a:t>practical</a:t>
            </a:r>
            <a:endParaRPr lang="en-US" dirty="0"/>
          </a:p>
        </p:txBody>
      </p:sp>
      <p:pic>
        <p:nvPicPr>
          <p:cNvPr id="36" name="Picture 35"/>
          <p:cNvPicPr>
            <a:picLocks noChangeAspect="1"/>
          </p:cNvPicPr>
          <p:nvPr/>
        </p:nvPicPr>
        <p:blipFill>
          <a:blip r:embed="rId6"/>
          <a:stretch>
            <a:fillRect/>
          </a:stretch>
        </p:blipFill>
        <p:spPr>
          <a:xfrm>
            <a:off x="5392902" y="779089"/>
            <a:ext cx="3632394" cy="2764336"/>
          </a:xfrm>
          <a:prstGeom prst="rect">
            <a:avLst/>
          </a:prstGeom>
        </p:spPr>
      </p:pic>
    </p:spTree>
    <p:extLst>
      <p:ext uri="{BB962C8B-B14F-4D97-AF65-F5344CB8AC3E}">
        <p14:creationId xmlns:p14="http://schemas.microsoft.com/office/powerpoint/2010/main" val="366882187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76" y="13611"/>
            <a:ext cx="8156285" cy="842731"/>
          </a:xfrm>
        </p:spPr>
        <p:txBody>
          <a:bodyPr/>
          <a:lstStyle/>
          <a:p>
            <a:r>
              <a:rPr lang="en-US" dirty="0" smtClean="0"/>
              <a:t>Example 1: The Doublet – Minimizing L</a:t>
            </a:r>
            <a:r>
              <a:rPr lang="en-US" baseline="-25000" dirty="0" smtClean="0"/>
              <a:t>PCB </a:t>
            </a:r>
            <a:r>
              <a:rPr lang="en-US" baseline="-25000" dirty="0" err="1" smtClean="0"/>
              <a:t>Decap</a:t>
            </a:r>
            <a:endParaRPr lang="en-US" baseline="-25000" dirty="0"/>
          </a:p>
        </p:txBody>
      </p:sp>
      <p:pic>
        <p:nvPicPr>
          <p:cNvPr id="4" name="Picture 3"/>
          <p:cNvPicPr>
            <a:picLocks noChangeAspect="1"/>
          </p:cNvPicPr>
          <p:nvPr/>
        </p:nvPicPr>
        <p:blipFill>
          <a:blip r:embed="rId2"/>
          <a:stretch>
            <a:fillRect/>
          </a:stretch>
        </p:blipFill>
        <p:spPr>
          <a:xfrm>
            <a:off x="1212947" y="1787998"/>
            <a:ext cx="929628" cy="1484143"/>
          </a:xfrm>
          <a:prstGeom prst="rect">
            <a:avLst/>
          </a:prstGeom>
        </p:spPr>
      </p:pic>
      <p:grpSp>
        <p:nvGrpSpPr>
          <p:cNvPr id="5" name="Group 4"/>
          <p:cNvGrpSpPr/>
          <p:nvPr/>
        </p:nvGrpSpPr>
        <p:grpSpPr>
          <a:xfrm>
            <a:off x="803038" y="3354446"/>
            <a:ext cx="1749445" cy="635087"/>
            <a:chOff x="2564121" y="4943712"/>
            <a:chExt cx="1749445" cy="635087"/>
          </a:xfrm>
        </p:grpSpPr>
        <p:sp>
          <p:nvSpPr>
            <p:cNvPr id="6" name="Oval 5"/>
            <p:cNvSpPr/>
            <p:nvPr/>
          </p:nvSpPr>
          <p:spPr bwMode="auto">
            <a:xfrm rot="16200000">
              <a:off x="2564121" y="5118163"/>
              <a:ext cx="73152" cy="73152"/>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bwMode="auto">
            <a:xfrm rot="16200000">
              <a:off x="2564958" y="5364614"/>
              <a:ext cx="73152" cy="731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2713148" y="4943712"/>
              <a:ext cx="1600418" cy="369332"/>
            </a:xfrm>
            <a:prstGeom prst="rect">
              <a:avLst/>
            </a:prstGeom>
            <a:noFill/>
          </p:spPr>
          <p:txBody>
            <a:bodyPr wrap="square" rtlCol="0">
              <a:spAutoFit/>
            </a:bodyPr>
            <a:lstStyle/>
            <a:p>
              <a:r>
                <a:rPr lang="en-US" dirty="0" smtClean="0"/>
                <a:t>GND via</a:t>
              </a:r>
              <a:endParaRPr lang="en-US" dirty="0"/>
            </a:p>
          </p:txBody>
        </p:sp>
        <p:sp>
          <p:nvSpPr>
            <p:cNvPr id="9" name="TextBox 8"/>
            <p:cNvSpPr txBox="1"/>
            <p:nvPr/>
          </p:nvSpPr>
          <p:spPr>
            <a:xfrm>
              <a:off x="2713148" y="5209467"/>
              <a:ext cx="1600418" cy="369332"/>
            </a:xfrm>
            <a:prstGeom prst="rect">
              <a:avLst/>
            </a:prstGeom>
            <a:noFill/>
          </p:spPr>
          <p:txBody>
            <a:bodyPr wrap="square" rtlCol="0">
              <a:spAutoFit/>
            </a:bodyPr>
            <a:lstStyle/>
            <a:p>
              <a:r>
                <a:rPr lang="en-US" dirty="0" smtClean="0"/>
                <a:t>PWR via</a:t>
              </a:r>
              <a:endParaRPr lang="en-US" dirty="0"/>
            </a:p>
          </p:txBody>
        </p:sp>
      </p:grpSp>
      <p:sp>
        <p:nvSpPr>
          <p:cNvPr id="10" name="TextBox 9"/>
          <p:cNvSpPr txBox="1"/>
          <p:nvPr/>
        </p:nvSpPr>
        <p:spPr>
          <a:xfrm>
            <a:off x="190500" y="856342"/>
            <a:ext cx="8512581" cy="830997"/>
          </a:xfrm>
          <a:prstGeom prst="rect">
            <a:avLst/>
          </a:prstGeom>
          <a:noFill/>
        </p:spPr>
        <p:txBody>
          <a:bodyPr wrap="square" rtlCol="0">
            <a:spAutoFit/>
          </a:bodyPr>
          <a:lstStyle/>
          <a:p>
            <a:pPr algn="l"/>
            <a:r>
              <a:rPr lang="en-US" sz="2400" dirty="0" smtClean="0"/>
              <a:t>Placing </a:t>
            </a:r>
            <a:r>
              <a:rPr lang="en-US" sz="2400" dirty="0" err="1" smtClean="0"/>
              <a:t>decaps</a:t>
            </a:r>
            <a:r>
              <a:rPr lang="en-US" sz="2400" dirty="0" smtClean="0"/>
              <a:t> on in pairs allows to use mutual inductance to minimize overall L</a:t>
            </a:r>
            <a:r>
              <a:rPr lang="en-US" sz="2400" baseline="-25000" dirty="0" smtClean="0"/>
              <a:t>PCB </a:t>
            </a:r>
            <a:r>
              <a:rPr lang="en-US" sz="2400" baseline="-25000" dirty="0" err="1" smtClean="0"/>
              <a:t>Decap</a:t>
            </a:r>
            <a:endParaRPr lang="en-US" sz="2400" baseline="-25000" dirty="0"/>
          </a:p>
        </p:txBody>
      </p:sp>
      <p:pic>
        <p:nvPicPr>
          <p:cNvPr id="15" name="Picture 14"/>
          <p:cNvPicPr>
            <a:picLocks noChangeAspect="1"/>
          </p:cNvPicPr>
          <p:nvPr/>
        </p:nvPicPr>
        <p:blipFill>
          <a:blip r:embed="rId3"/>
          <a:stretch>
            <a:fillRect/>
          </a:stretch>
        </p:blipFill>
        <p:spPr>
          <a:xfrm>
            <a:off x="3379990" y="1447454"/>
            <a:ext cx="4706476" cy="2282842"/>
          </a:xfrm>
          <a:prstGeom prst="rect">
            <a:avLst/>
          </a:prstGeom>
        </p:spPr>
      </p:pic>
      <p:pic>
        <p:nvPicPr>
          <p:cNvPr id="16" name="Picture 15"/>
          <p:cNvPicPr>
            <a:picLocks noChangeAspect="1"/>
          </p:cNvPicPr>
          <p:nvPr/>
        </p:nvPicPr>
        <p:blipFill>
          <a:blip r:embed="rId4"/>
          <a:stretch>
            <a:fillRect/>
          </a:stretch>
        </p:blipFill>
        <p:spPr>
          <a:xfrm>
            <a:off x="1055890" y="4105630"/>
            <a:ext cx="6781800" cy="1667236"/>
          </a:xfrm>
          <a:prstGeom prst="rect">
            <a:avLst/>
          </a:prstGeom>
        </p:spPr>
      </p:pic>
      <p:sp>
        <p:nvSpPr>
          <p:cNvPr id="17" name="TextBox 16"/>
          <p:cNvSpPr txBox="1"/>
          <p:nvPr/>
        </p:nvSpPr>
        <p:spPr>
          <a:xfrm>
            <a:off x="1212947" y="5862098"/>
            <a:ext cx="7819410" cy="769441"/>
          </a:xfrm>
          <a:prstGeom prst="rect">
            <a:avLst/>
          </a:prstGeom>
          <a:noFill/>
        </p:spPr>
        <p:txBody>
          <a:bodyPr wrap="square" rtlCol="0">
            <a:spAutoFit/>
          </a:bodyPr>
          <a:lstStyle/>
          <a:p>
            <a:pPr algn="l"/>
            <a:r>
              <a:rPr lang="en-US" dirty="0" smtClean="0"/>
              <a:t>Q:  If L</a:t>
            </a:r>
            <a:r>
              <a:rPr lang="en-US" baseline="-25000" dirty="0" smtClean="0"/>
              <a:t>PCB IC </a:t>
            </a:r>
            <a:r>
              <a:rPr lang="en-US" dirty="0" smtClean="0"/>
              <a:t>is negligible, in which cases can the doublet configuration be beneficial?  Which cases less so.</a:t>
            </a:r>
            <a:endParaRPr lang="en-US" dirty="0"/>
          </a:p>
        </p:txBody>
      </p:sp>
    </p:spTree>
    <p:extLst>
      <p:ext uri="{BB962C8B-B14F-4D97-AF65-F5344CB8AC3E}">
        <p14:creationId xmlns:p14="http://schemas.microsoft.com/office/powerpoint/2010/main" val="401314957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4944" y="13611"/>
            <a:ext cx="8183717" cy="842731"/>
          </a:xfrm>
        </p:spPr>
        <p:txBody>
          <a:bodyPr/>
          <a:lstStyle/>
          <a:p>
            <a:r>
              <a:rPr lang="en-US" dirty="0" smtClean="0"/>
              <a:t>Example 2: The Doublet – Minimizing L</a:t>
            </a:r>
            <a:r>
              <a:rPr lang="en-US" baseline="-25000" dirty="0" smtClean="0"/>
              <a:t>PCB </a:t>
            </a:r>
            <a:r>
              <a:rPr lang="en-US" baseline="-25000" dirty="0" err="1" smtClean="0"/>
              <a:t>Decap</a:t>
            </a:r>
            <a:endParaRPr lang="en-US" baseline="-25000" dirty="0"/>
          </a:p>
        </p:txBody>
      </p:sp>
      <p:pic>
        <p:nvPicPr>
          <p:cNvPr id="4" name="Picture 3"/>
          <p:cNvPicPr>
            <a:picLocks noChangeAspect="1"/>
          </p:cNvPicPr>
          <p:nvPr/>
        </p:nvPicPr>
        <p:blipFill>
          <a:blip r:embed="rId2"/>
          <a:stretch>
            <a:fillRect/>
          </a:stretch>
        </p:blipFill>
        <p:spPr>
          <a:xfrm>
            <a:off x="1212947" y="1787998"/>
            <a:ext cx="929628" cy="1484143"/>
          </a:xfrm>
          <a:prstGeom prst="rect">
            <a:avLst/>
          </a:prstGeom>
        </p:spPr>
      </p:pic>
      <p:grpSp>
        <p:nvGrpSpPr>
          <p:cNvPr id="5" name="Group 4"/>
          <p:cNvGrpSpPr/>
          <p:nvPr/>
        </p:nvGrpSpPr>
        <p:grpSpPr>
          <a:xfrm>
            <a:off x="803038" y="3354446"/>
            <a:ext cx="1749445" cy="635087"/>
            <a:chOff x="2564121" y="4943712"/>
            <a:chExt cx="1749445" cy="635087"/>
          </a:xfrm>
        </p:grpSpPr>
        <p:sp>
          <p:nvSpPr>
            <p:cNvPr id="6" name="Oval 5"/>
            <p:cNvSpPr/>
            <p:nvPr/>
          </p:nvSpPr>
          <p:spPr bwMode="auto">
            <a:xfrm rot="16200000">
              <a:off x="2564121" y="5118163"/>
              <a:ext cx="73152" cy="73152"/>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bwMode="auto">
            <a:xfrm rot="16200000">
              <a:off x="2564958" y="5364614"/>
              <a:ext cx="73152" cy="73152"/>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TextBox 7"/>
            <p:cNvSpPr txBox="1"/>
            <p:nvPr/>
          </p:nvSpPr>
          <p:spPr>
            <a:xfrm>
              <a:off x="2713148" y="4943712"/>
              <a:ext cx="1600418" cy="369332"/>
            </a:xfrm>
            <a:prstGeom prst="rect">
              <a:avLst/>
            </a:prstGeom>
            <a:noFill/>
          </p:spPr>
          <p:txBody>
            <a:bodyPr wrap="square" rtlCol="0">
              <a:spAutoFit/>
            </a:bodyPr>
            <a:lstStyle/>
            <a:p>
              <a:r>
                <a:rPr lang="en-US" dirty="0" smtClean="0"/>
                <a:t>GND via</a:t>
              </a:r>
              <a:endParaRPr lang="en-US" dirty="0"/>
            </a:p>
          </p:txBody>
        </p:sp>
        <p:sp>
          <p:nvSpPr>
            <p:cNvPr id="9" name="TextBox 8"/>
            <p:cNvSpPr txBox="1"/>
            <p:nvPr/>
          </p:nvSpPr>
          <p:spPr>
            <a:xfrm>
              <a:off x="2713148" y="5209467"/>
              <a:ext cx="1600418" cy="369332"/>
            </a:xfrm>
            <a:prstGeom prst="rect">
              <a:avLst/>
            </a:prstGeom>
            <a:noFill/>
          </p:spPr>
          <p:txBody>
            <a:bodyPr wrap="square" rtlCol="0">
              <a:spAutoFit/>
            </a:bodyPr>
            <a:lstStyle/>
            <a:p>
              <a:r>
                <a:rPr lang="en-US" dirty="0" smtClean="0"/>
                <a:t>PWR via</a:t>
              </a:r>
              <a:endParaRPr lang="en-US" dirty="0"/>
            </a:p>
          </p:txBody>
        </p:sp>
      </p:grpSp>
      <p:sp>
        <p:nvSpPr>
          <p:cNvPr id="10" name="TextBox 9"/>
          <p:cNvSpPr txBox="1"/>
          <p:nvPr/>
        </p:nvSpPr>
        <p:spPr>
          <a:xfrm>
            <a:off x="190500" y="856342"/>
            <a:ext cx="8512581" cy="830997"/>
          </a:xfrm>
          <a:prstGeom prst="rect">
            <a:avLst/>
          </a:prstGeom>
          <a:noFill/>
        </p:spPr>
        <p:txBody>
          <a:bodyPr wrap="square" rtlCol="0">
            <a:spAutoFit/>
          </a:bodyPr>
          <a:lstStyle/>
          <a:p>
            <a:pPr algn="l"/>
            <a:r>
              <a:rPr lang="en-US" sz="2400" dirty="0" smtClean="0"/>
              <a:t>Placing </a:t>
            </a:r>
            <a:r>
              <a:rPr lang="en-US" sz="2400" dirty="0" err="1" smtClean="0"/>
              <a:t>decaps</a:t>
            </a:r>
            <a:r>
              <a:rPr lang="en-US" sz="2400" dirty="0" smtClean="0"/>
              <a:t> on in pairs allows to use mutual inductance to minimize overall L</a:t>
            </a:r>
            <a:r>
              <a:rPr lang="en-US" sz="2400" baseline="-25000" dirty="0" smtClean="0"/>
              <a:t>PCB </a:t>
            </a:r>
            <a:r>
              <a:rPr lang="en-US" sz="2400" baseline="-25000" dirty="0" err="1" smtClean="0"/>
              <a:t>Decap</a:t>
            </a:r>
            <a:endParaRPr lang="en-US" sz="2400" baseline="-25000" dirty="0"/>
          </a:p>
        </p:txBody>
      </p:sp>
      <p:pic>
        <p:nvPicPr>
          <p:cNvPr id="15" name="Picture 14"/>
          <p:cNvPicPr>
            <a:picLocks noChangeAspect="1"/>
          </p:cNvPicPr>
          <p:nvPr/>
        </p:nvPicPr>
        <p:blipFill>
          <a:blip r:embed="rId3"/>
          <a:stretch>
            <a:fillRect/>
          </a:stretch>
        </p:blipFill>
        <p:spPr>
          <a:xfrm>
            <a:off x="3379990" y="1447454"/>
            <a:ext cx="4706476" cy="2282842"/>
          </a:xfrm>
          <a:prstGeom prst="rect">
            <a:avLst/>
          </a:prstGeom>
        </p:spPr>
      </p:pic>
      <p:sp>
        <p:nvSpPr>
          <p:cNvPr id="17" name="TextBox 16"/>
          <p:cNvSpPr txBox="1"/>
          <p:nvPr/>
        </p:nvSpPr>
        <p:spPr>
          <a:xfrm>
            <a:off x="64008" y="5862098"/>
            <a:ext cx="8968349" cy="1015663"/>
          </a:xfrm>
          <a:prstGeom prst="rect">
            <a:avLst/>
          </a:prstGeom>
          <a:noFill/>
        </p:spPr>
        <p:txBody>
          <a:bodyPr wrap="square" rtlCol="0">
            <a:spAutoFit/>
          </a:bodyPr>
          <a:lstStyle/>
          <a:p>
            <a:pPr algn="l">
              <a:spcBef>
                <a:spcPts val="0"/>
              </a:spcBef>
            </a:pPr>
            <a:r>
              <a:rPr lang="en-US" sz="2000" dirty="0" smtClean="0"/>
              <a:t>Q:  If L</a:t>
            </a:r>
            <a:r>
              <a:rPr lang="en-US" sz="2000" baseline="-25000" dirty="0" smtClean="0"/>
              <a:t>PCB IC </a:t>
            </a:r>
            <a:r>
              <a:rPr lang="en-US" sz="2000" dirty="0" smtClean="0"/>
              <a:t>is negligible, and </a:t>
            </a:r>
            <a:r>
              <a:rPr lang="en-US" sz="2000" dirty="0" err="1" smtClean="0"/>
              <a:t>decaps</a:t>
            </a:r>
            <a:r>
              <a:rPr lang="en-US" sz="2000" dirty="0" smtClean="0"/>
              <a:t> can be placed under the IC, in which cases can the doublet configuration be beneficial?  Which cases less so.</a:t>
            </a:r>
          </a:p>
          <a:p>
            <a:pPr algn="l">
              <a:spcBef>
                <a:spcPts val="0"/>
              </a:spcBef>
            </a:pPr>
            <a:r>
              <a:rPr lang="en-US" sz="2000" dirty="0" smtClean="0"/>
              <a:t>Q:  Which of these cases is not well chosen for the </a:t>
            </a:r>
            <a:r>
              <a:rPr lang="en-US" sz="2000" dirty="0" err="1" smtClean="0"/>
              <a:t>decap</a:t>
            </a:r>
            <a:r>
              <a:rPr lang="en-US" sz="2000" dirty="0" smtClean="0"/>
              <a:t> location?</a:t>
            </a:r>
            <a:endParaRPr lang="en-US" sz="2000" dirty="0"/>
          </a:p>
        </p:txBody>
      </p:sp>
      <p:pic>
        <p:nvPicPr>
          <p:cNvPr id="3" name="Picture 2"/>
          <p:cNvPicPr>
            <a:picLocks noChangeAspect="1"/>
          </p:cNvPicPr>
          <p:nvPr/>
        </p:nvPicPr>
        <p:blipFill>
          <a:blip r:embed="rId4"/>
          <a:stretch>
            <a:fillRect/>
          </a:stretch>
        </p:blipFill>
        <p:spPr>
          <a:xfrm>
            <a:off x="1251426" y="3989533"/>
            <a:ext cx="6390727" cy="2000433"/>
          </a:xfrm>
          <a:prstGeom prst="rect">
            <a:avLst/>
          </a:prstGeom>
        </p:spPr>
      </p:pic>
      <p:sp>
        <p:nvSpPr>
          <p:cNvPr id="11" name="Rectangle 10"/>
          <p:cNvSpPr/>
          <p:nvPr/>
        </p:nvSpPr>
        <p:spPr bwMode="auto">
          <a:xfrm>
            <a:off x="1337733" y="5435600"/>
            <a:ext cx="148167" cy="10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18" name="Rectangle 17"/>
          <p:cNvSpPr/>
          <p:nvPr/>
        </p:nvSpPr>
        <p:spPr bwMode="auto">
          <a:xfrm>
            <a:off x="3412066" y="5384800"/>
            <a:ext cx="148167" cy="10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19" name="Rectangle 18"/>
          <p:cNvSpPr/>
          <p:nvPr/>
        </p:nvSpPr>
        <p:spPr bwMode="auto">
          <a:xfrm>
            <a:off x="5585061" y="5435600"/>
            <a:ext cx="148167" cy="10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12" name="Rectangle 11"/>
          <p:cNvSpPr/>
          <p:nvPr/>
        </p:nvSpPr>
        <p:spPr bwMode="auto">
          <a:xfrm>
            <a:off x="2603500" y="4453467"/>
            <a:ext cx="194733" cy="50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13" name="TextBox 12"/>
          <p:cNvSpPr txBox="1"/>
          <p:nvPr/>
        </p:nvSpPr>
        <p:spPr>
          <a:xfrm>
            <a:off x="2409389" y="4220365"/>
            <a:ext cx="647933" cy="276999"/>
          </a:xfrm>
          <a:prstGeom prst="rect">
            <a:avLst/>
          </a:prstGeom>
          <a:noFill/>
        </p:spPr>
        <p:txBody>
          <a:bodyPr wrap="none" rtlCol="0">
            <a:spAutoFit/>
          </a:bodyPr>
          <a:lstStyle/>
          <a:p>
            <a:r>
              <a:rPr lang="en-US" sz="1200" dirty="0" smtClean="0"/>
              <a:t>doublet</a:t>
            </a:r>
            <a:endParaRPr lang="en-US" sz="1200" dirty="0"/>
          </a:p>
        </p:txBody>
      </p:sp>
      <p:sp>
        <p:nvSpPr>
          <p:cNvPr id="20" name="Rectangle 19"/>
          <p:cNvSpPr/>
          <p:nvPr/>
        </p:nvSpPr>
        <p:spPr bwMode="auto">
          <a:xfrm>
            <a:off x="6811434" y="4450528"/>
            <a:ext cx="194733" cy="50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1" name="TextBox 20"/>
          <p:cNvSpPr txBox="1"/>
          <p:nvPr/>
        </p:nvSpPr>
        <p:spPr>
          <a:xfrm>
            <a:off x="6617323" y="4217426"/>
            <a:ext cx="647933" cy="276999"/>
          </a:xfrm>
          <a:prstGeom prst="rect">
            <a:avLst/>
          </a:prstGeom>
          <a:noFill/>
        </p:spPr>
        <p:txBody>
          <a:bodyPr wrap="none" rtlCol="0">
            <a:spAutoFit/>
          </a:bodyPr>
          <a:lstStyle/>
          <a:p>
            <a:r>
              <a:rPr lang="en-US" sz="1200" dirty="0" smtClean="0"/>
              <a:t>doublet</a:t>
            </a:r>
            <a:endParaRPr lang="en-US" sz="1200" dirty="0"/>
          </a:p>
        </p:txBody>
      </p:sp>
      <p:sp>
        <p:nvSpPr>
          <p:cNvPr id="22" name="Rectangle 21"/>
          <p:cNvSpPr/>
          <p:nvPr/>
        </p:nvSpPr>
        <p:spPr bwMode="auto">
          <a:xfrm>
            <a:off x="4746156" y="4443625"/>
            <a:ext cx="194733" cy="50800"/>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sp>
        <p:nvSpPr>
          <p:cNvPr id="23" name="TextBox 22"/>
          <p:cNvSpPr txBox="1"/>
          <p:nvPr/>
        </p:nvSpPr>
        <p:spPr>
          <a:xfrm>
            <a:off x="4552045" y="4210523"/>
            <a:ext cx="647933" cy="276999"/>
          </a:xfrm>
          <a:prstGeom prst="rect">
            <a:avLst/>
          </a:prstGeom>
          <a:noFill/>
        </p:spPr>
        <p:txBody>
          <a:bodyPr wrap="none" rtlCol="0">
            <a:spAutoFit/>
          </a:bodyPr>
          <a:lstStyle/>
          <a:p>
            <a:r>
              <a:rPr lang="en-US" sz="1200" dirty="0" smtClean="0"/>
              <a:t>doublet</a:t>
            </a:r>
            <a:endParaRPr lang="en-US" sz="1200" dirty="0"/>
          </a:p>
        </p:txBody>
      </p:sp>
    </p:spTree>
    <p:extLst>
      <p:ext uri="{BB962C8B-B14F-4D97-AF65-F5344CB8AC3E}">
        <p14:creationId xmlns:p14="http://schemas.microsoft.com/office/powerpoint/2010/main" val="2300494212"/>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8"/>
          <p:cNvSpPr>
            <a:spLocks noGrp="1" noChangeArrowheads="1"/>
          </p:cNvSpPr>
          <p:nvPr>
            <p:ph type="body" idx="1"/>
          </p:nvPr>
        </p:nvSpPr>
        <p:spPr>
          <a:xfrm>
            <a:off x="101109" y="949617"/>
            <a:ext cx="6480544" cy="5286375"/>
          </a:xfrm>
        </p:spPr>
        <p:txBody>
          <a:bodyPr/>
          <a:lstStyle/>
          <a:p>
            <a:pPr eaLnBrk="1" hangingPunct="1">
              <a:spcBef>
                <a:spcPts val="0"/>
              </a:spcBef>
            </a:pPr>
            <a:r>
              <a:rPr lang="en-US" sz="2000" dirty="0" smtClean="0">
                <a:solidFill>
                  <a:schemeClr val="bg1">
                    <a:lumMod val="75000"/>
                  </a:schemeClr>
                </a:solidFill>
              </a:rPr>
              <a:t>The PDN problem </a:t>
            </a:r>
          </a:p>
          <a:p>
            <a:pPr eaLnBrk="1" hangingPunct="1">
              <a:spcBef>
                <a:spcPts val="0"/>
              </a:spcBef>
            </a:pPr>
            <a:r>
              <a:rPr lang="en-US" sz="2000" dirty="0" smtClean="0">
                <a:solidFill>
                  <a:schemeClr val="bg1">
                    <a:lumMod val="75000"/>
                  </a:schemeClr>
                </a:solidFill>
              </a:rPr>
              <a:t>Noise on the PDN and an FPGA example</a:t>
            </a:r>
          </a:p>
          <a:p>
            <a:pPr eaLnBrk="1" hangingPunct="1">
              <a:spcBef>
                <a:spcPts val="0"/>
              </a:spcBef>
            </a:pPr>
            <a:r>
              <a:rPr lang="en-US" sz="2000" dirty="0" smtClean="0">
                <a:solidFill>
                  <a:schemeClr val="bg1">
                    <a:lumMod val="75000"/>
                  </a:schemeClr>
                </a:solidFill>
              </a:rPr>
              <a:t>PDN design considerations</a:t>
            </a:r>
          </a:p>
          <a:p>
            <a:pPr eaLnBrk="1" hangingPunct="1">
              <a:spcBef>
                <a:spcPts val="0"/>
              </a:spcBef>
            </a:pPr>
            <a:r>
              <a:rPr lang="en-US" sz="2000" dirty="0" smtClean="0">
                <a:solidFill>
                  <a:schemeClr val="bg1">
                    <a:lumMod val="75000"/>
                  </a:schemeClr>
                </a:solidFill>
              </a:rPr>
              <a:t>A couple of preliminary concepts</a:t>
            </a:r>
          </a:p>
          <a:p>
            <a:pPr eaLnBrk="1" hangingPunct="1">
              <a:spcBef>
                <a:spcPts val="0"/>
              </a:spcBef>
            </a:pPr>
            <a:r>
              <a:rPr lang="en-US" sz="2000" dirty="0" smtClean="0">
                <a:solidFill>
                  <a:schemeClr val="bg1">
                    <a:lumMod val="75000"/>
                  </a:schemeClr>
                </a:solidFill>
              </a:rPr>
              <a:t>Current and inductance physics</a:t>
            </a:r>
          </a:p>
          <a:p>
            <a:pPr eaLnBrk="1" hangingPunct="1">
              <a:spcBef>
                <a:spcPts val="0"/>
              </a:spcBef>
            </a:pPr>
            <a:r>
              <a:rPr lang="en-US" sz="2000" dirty="0" smtClean="0">
                <a:solidFill>
                  <a:schemeClr val="bg1">
                    <a:lumMod val="75000"/>
                  </a:schemeClr>
                </a:solidFill>
              </a:rPr>
              <a:t>A reduced order circuit model from a first principles formulation</a:t>
            </a:r>
          </a:p>
          <a:p>
            <a:pPr eaLnBrk="1" hangingPunct="1">
              <a:spcBef>
                <a:spcPts val="0"/>
              </a:spcBef>
            </a:pPr>
            <a:r>
              <a:rPr lang="en-US" sz="2000" dirty="0" smtClean="0">
                <a:solidFill>
                  <a:schemeClr val="bg1">
                    <a:lumMod val="75000"/>
                  </a:schemeClr>
                </a:solidFill>
              </a:rPr>
              <a:t>Characteristic Z</a:t>
            </a:r>
            <a:r>
              <a:rPr lang="en-US" sz="2000" baseline="-25000" dirty="0" smtClean="0">
                <a:solidFill>
                  <a:schemeClr val="bg1">
                    <a:lumMod val="75000"/>
                  </a:schemeClr>
                </a:solidFill>
              </a:rPr>
              <a:t>PDN</a:t>
            </a:r>
            <a:r>
              <a:rPr lang="en-US" sz="2000" dirty="0" smtClean="0">
                <a:solidFill>
                  <a:schemeClr val="bg1">
                    <a:lumMod val="75000"/>
                  </a:schemeClr>
                </a:solidFill>
              </a:rPr>
              <a:t> and relationship to physics</a:t>
            </a:r>
          </a:p>
          <a:p>
            <a:pPr eaLnBrk="1" hangingPunct="1">
              <a:spcBef>
                <a:spcPts val="0"/>
              </a:spcBef>
            </a:pPr>
            <a:r>
              <a:rPr lang="en-US" sz="2000" dirty="0" smtClean="0">
                <a:solidFill>
                  <a:schemeClr val="bg1">
                    <a:lumMod val="75000"/>
                  </a:schemeClr>
                </a:solidFill>
              </a:rPr>
              <a:t>Understanding PDN physics and design through examples</a:t>
            </a:r>
          </a:p>
          <a:p>
            <a:pPr eaLnBrk="1" hangingPunct="1">
              <a:spcBef>
                <a:spcPts val="0"/>
              </a:spcBef>
            </a:pPr>
            <a:r>
              <a:rPr lang="en-US" sz="2000" dirty="0" smtClean="0">
                <a:solidFill>
                  <a:schemeClr val="bg1">
                    <a:lumMod val="75000"/>
                  </a:schemeClr>
                </a:solidFill>
              </a:rPr>
              <a:t>Identifying limiting physics in design</a:t>
            </a:r>
          </a:p>
          <a:p>
            <a:pPr eaLnBrk="1" hangingPunct="1">
              <a:spcBef>
                <a:spcPts val="0"/>
              </a:spcBef>
            </a:pPr>
            <a:r>
              <a:rPr lang="en-US" dirty="0" smtClean="0"/>
              <a:t>Adding decoupling capacitors</a:t>
            </a:r>
          </a:p>
          <a:p>
            <a:pPr lvl="1" eaLnBrk="1" hangingPunct="1">
              <a:spcBef>
                <a:spcPts val="0"/>
              </a:spcBef>
            </a:pPr>
            <a:r>
              <a:rPr lang="en-US" dirty="0" smtClean="0"/>
              <a:t>Values of </a:t>
            </a:r>
            <a:r>
              <a:rPr lang="en-US" dirty="0" err="1" smtClean="0"/>
              <a:t>decaps</a:t>
            </a:r>
            <a:r>
              <a:rPr lang="en-US" dirty="0" smtClean="0"/>
              <a:t> to use</a:t>
            </a:r>
          </a:p>
          <a:p>
            <a:pPr lvl="1" eaLnBrk="1" hangingPunct="1">
              <a:spcBef>
                <a:spcPts val="0"/>
              </a:spcBef>
            </a:pPr>
            <a:r>
              <a:rPr lang="en-US" dirty="0" smtClean="0"/>
              <a:t>Where to place around the IC</a:t>
            </a:r>
          </a:p>
          <a:p>
            <a:pPr lvl="1" eaLnBrk="1" hangingPunct="1">
              <a:spcBef>
                <a:spcPts val="0"/>
              </a:spcBef>
            </a:pPr>
            <a:r>
              <a:rPr lang="en-US" dirty="0" smtClean="0"/>
              <a:t>Connecting the </a:t>
            </a:r>
            <a:r>
              <a:rPr lang="en-US" dirty="0" err="1" smtClean="0"/>
              <a:t>decap</a:t>
            </a:r>
            <a:r>
              <a:rPr lang="en-US" dirty="0" smtClean="0"/>
              <a:t> to the PCB</a:t>
            </a:r>
          </a:p>
          <a:p>
            <a:pPr lvl="1" eaLnBrk="1" hangingPunct="1">
              <a:spcBef>
                <a:spcPts val="0"/>
              </a:spcBef>
            </a:pPr>
            <a:r>
              <a:rPr lang="en-US" b="1" i="1" dirty="0">
                <a:solidFill>
                  <a:srgbClr val="0033CC"/>
                </a:solidFill>
              </a:rPr>
              <a:t>Convergence of LPCB </a:t>
            </a:r>
            <a:r>
              <a:rPr lang="en-US" b="1" i="1" dirty="0" err="1">
                <a:solidFill>
                  <a:srgbClr val="0033CC"/>
                </a:solidFill>
              </a:rPr>
              <a:t>Decap</a:t>
            </a:r>
            <a:r>
              <a:rPr lang="en-US" b="1" i="1" dirty="0">
                <a:solidFill>
                  <a:srgbClr val="0033CC"/>
                </a:solidFill>
              </a:rPr>
              <a:t> for large number of </a:t>
            </a:r>
            <a:r>
              <a:rPr lang="en-US" b="1" i="1" dirty="0" err="1">
                <a:solidFill>
                  <a:srgbClr val="0033CC"/>
                </a:solidFill>
              </a:rPr>
              <a:t>decaps</a:t>
            </a:r>
            <a:endParaRPr lang="en-US" b="1" i="1" dirty="0">
              <a:solidFill>
                <a:srgbClr val="0033CC"/>
              </a:solidFill>
            </a:endParaRPr>
          </a:p>
          <a:p>
            <a:pPr lvl="1" eaLnBrk="1" hangingPunct="1">
              <a:spcBef>
                <a:spcPts val="0"/>
              </a:spcBef>
            </a:pPr>
            <a:endParaRPr lang="en-US" dirty="0" smtClean="0"/>
          </a:p>
          <a:p>
            <a:pPr eaLnBrk="1" hangingPunct="1">
              <a:spcBef>
                <a:spcPts val="0"/>
              </a:spcBef>
            </a:pPr>
            <a:endParaRPr lang="en-US" dirty="0" smtClean="0"/>
          </a:p>
          <a:p>
            <a:pPr eaLnBrk="1" hangingPunct="1">
              <a:spcBef>
                <a:spcPts val="0"/>
              </a:spcBef>
            </a:pPr>
            <a:endParaRPr lang="en-US" dirty="0" smtClean="0"/>
          </a:p>
        </p:txBody>
      </p:sp>
      <p:sp>
        <p:nvSpPr>
          <p:cNvPr id="74756" name="Title 98"/>
          <p:cNvSpPr>
            <a:spLocks noGrp="1"/>
          </p:cNvSpPr>
          <p:nvPr>
            <p:ph type="title"/>
          </p:nvPr>
        </p:nvSpPr>
        <p:spPr>
          <a:xfrm>
            <a:off x="308344" y="14288"/>
            <a:ext cx="8750596" cy="841375"/>
          </a:xfrm>
        </p:spPr>
        <p:txBody>
          <a:bodyPr/>
          <a:lstStyle/>
          <a:p>
            <a:pPr eaLnBrk="1" hangingPunct="1"/>
            <a:r>
              <a:rPr lang="en-US" dirty="0" smtClean="0"/>
              <a:t>PI Module Overview Part 1 – Concepts and Physics</a:t>
            </a:r>
          </a:p>
        </p:txBody>
      </p:sp>
      <p:pic>
        <p:nvPicPr>
          <p:cNvPr id="2" name="Picture 1"/>
          <p:cNvPicPr>
            <a:picLocks noChangeAspect="1"/>
          </p:cNvPicPr>
          <p:nvPr/>
        </p:nvPicPr>
        <p:blipFill>
          <a:blip r:embed="rId3"/>
          <a:stretch>
            <a:fillRect/>
          </a:stretch>
        </p:blipFill>
        <p:spPr>
          <a:xfrm>
            <a:off x="6273224" y="1294699"/>
            <a:ext cx="3096132" cy="2356228"/>
          </a:xfrm>
          <a:prstGeom prst="rect">
            <a:avLst/>
          </a:prstGeom>
        </p:spPr>
      </p:pic>
      <p:pic>
        <p:nvPicPr>
          <p:cNvPr id="3" name="Picture 2"/>
          <p:cNvPicPr>
            <a:picLocks noChangeAspect="1"/>
          </p:cNvPicPr>
          <p:nvPr/>
        </p:nvPicPr>
        <p:blipFill>
          <a:blip r:embed="rId4"/>
          <a:stretch>
            <a:fillRect/>
          </a:stretch>
        </p:blipFill>
        <p:spPr>
          <a:xfrm>
            <a:off x="6485677" y="3592805"/>
            <a:ext cx="2692490" cy="1347637"/>
          </a:xfrm>
          <a:prstGeom prst="rect">
            <a:avLst/>
          </a:prstGeom>
        </p:spPr>
      </p:pic>
      <p:sp>
        <p:nvSpPr>
          <p:cNvPr id="7" name="Rectangle 6"/>
          <p:cNvSpPr/>
          <p:nvPr/>
        </p:nvSpPr>
        <p:spPr bwMode="auto">
          <a:xfrm>
            <a:off x="8006316" y="6477000"/>
            <a:ext cx="829340" cy="3065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2200" b="0" i="0" u="none" strike="noStrike" cap="none" normalizeH="0" baseline="0" smtClean="0">
              <a:ln>
                <a:noFill/>
              </a:ln>
              <a:solidFill>
                <a:schemeClr val="tx1"/>
              </a:solidFill>
              <a:effectLst/>
              <a:latin typeface="Times New Roman" pitchFamily="18" charset="0"/>
              <a:ea typeface="宋体" charset="-122"/>
            </a:endParaRPr>
          </a:p>
        </p:txBody>
      </p:sp>
      <p:pic>
        <p:nvPicPr>
          <p:cNvPr id="5" name="Picture 4"/>
          <p:cNvPicPr>
            <a:picLocks noChangeAspect="1"/>
          </p:cNvPicPr>
          <p:nvPr/>
        </p:nvPicPr>
        <p:blipFill>
          <a:blip r:embed="rId5"/>
          <a:stretch>
            <a:fillRect/>
          </a:stretch>
        </p:blipFill>
        <p:spPr>
          <a:xfrm>
            <a:off x="6687879" y="5110978"/>
            <a:ext cx="2266821" cy="1700984"/>
          </a:xfrm>
          <a:prstGeom prst="rect">
            <a:avLst/>
          </a:prstGeom>
          <a:noFill/>
        </p:spPr>
      </p:pic>
    </p:spTree>
    <p:extLst>
      <p:ext uri="{BB962C8B-B14F-4D97-AF65-F5344CB8AC3E}">
        <p14:creationId xmlns:p14="http://schemas.microsoft.com/office/powerpoint/2010/main" val="1548678366"/>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
            </a:r>
            <a:r>
              <a:rPr lang="en-US" baseline="-25000" dirty="0" err="1" smtClean="0"/>
              <a:t>PCB_Decap</a:t>
            </a:r>
            <a:r>
              <a:rPr lang="en-US" dirty="0" smtClean="0"/>
              <a:t> Convergence</a:t>
            </a:r>
            <a:endParaRPr lang="en-US" dirty="0"/>
          </a:p>
        </p:txBody>
      </p:sp>
      <p:sp>
        <p:nvSpPr>
          <p:cNvPr id="3" name="Slide Number Placeholder 2"/>
          <p:cNvSpPr>
            <a:spLocks noGrp="1"/>
          </p:cNvSpPr>
          <p:nvPr>
            <p:ph type="sldNum" sz="quarter" idx="4294967295"/>
          </p:nvPr>
        </p:nvSpPr>
        <p:spPr>
          <a:xfrm>
            <a:off x="7010400" y="6400800"/>
            <a:ext cx="2133600" cy="381000"/>
          </a:xfrm>
        </p:spPr>
        <p:txBody>
          <a:bodyPr/>
          <a:lstStyle/>
          <a:p>
            <a:endParaRPr lang="zh-CN" altLang="en-US" dirty="0"/>
          </a:p>
        </p:txBody>
      </p:sp>
      <p:grpSp>
        <p:nvGrpSpPr>
          <p:cNvPr id="179" name="Group 178"/>
          <p:cNvGrpSpPr/>
          <p:nvPr/>
        </p:nvGrpSpPr>
        <p:grpSpPr>
          <a:xfrm>
            <a:off x="226939" y="4787590"/>
            <a:ext cx="2060373" cy="2146610"/>
            <a:chOff x="2030896" y="3910893"/>
            <a:chExt cx="2626464" cy="2736395"/>
          </a:xfrm>
        </p:grpSpPr>
        <p:sp>
          <p:nvSpPr>
            <p:cNvPr id="180" name="Rectangle 179"/>
            <p:cNvSpPr/>
            <p:nvPr/>
          </p:nvSpPr>
          <p:spPr>
            <a:xfrm>
              <a:off x="2030896" y="3910893"/>
              <a:ext cx="2626464" cy="26264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1" name="Rectangle 180"/>
            <p:cNvSpPr/>
            <p:nvPr/>
          </p:nvSpPr>
          <p:spPr>
            <a:xfrm>
              <a:off x="2949429" y="4820008"/>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82" name="TextBox 181"/>
            <p:cNvSpPr txBox="1"/>
            <p:nvPr/>
          </p:nvSpPr>
          <p:spPr>
            <a:xfrm>
              <a:off x="2671268" y="4760934"/>
              <a:ext cx="1357878" cy="1294718"/>
            </a:xfrm>
            <a:prstGeom prst="rect">
              <a:avLst/>
            </a:prstGeom>
            <a:noFill/>
          </p:spPr>
          <p:txBody>
            <a:bodyPr wrap="square" rtlCol="0">
              <a:spAutoFit/>
            </a:bodyPr>
            <a:lstStyle/>
            <a:p>
              <a:r>
                <a:rPr lang="en-US" sz="2000" dirty="0"/>
                <a:t>IC Region</a:t>
              </a:r>
            </a:p>
            <a:p>
              <a:endParaRPr lang="en-US" sz="2000" dirty="0"/>
            </a:p>
          </p:txBody>
        </p:sp>
        <p:grpSp>
          <p:nvGrpSpPr>
            <p:cNvPr id="183" name="Group 182"/>
            <p:cNvGrpSpPr/>
            <p:nvPr/>
          </p:nvGrpSpPr>
          <p:grpSpPr>
            <a:xfrm>
              <a:off x="4041057" y="4464403"/>
              <a:ext cx="68688" cy="1339976"/>
              <a:chOff x="4404012" y="4407868"/>
              <a:chExt cx="68688" cy="1339976"/>
            </a:xfrm>
          </p:grpSpPr>
          <p:sp>
            <p:nvSpPr>
              <p:cNvPr id="217" name="Rectangle 216"/>
              <p:cNvSpPr/>
              <p:nvPr/>
            </p:nvSpPr>
            <p:spPr>
              <a:xfrm rot="16200000">
                <a:off x="4401780" y="44101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8" name="Rectangle 217"/>
              <p:cNvSpPr/>
              <p:nvPr/>
            </p:nvSpPr>
            <p:spPr>
              <a:xfrm rot="16200000">
                <a:off x="4401780" y="45910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rot="16200000">
                <a:off x="4401780" y="47720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rot="16200000">
                <a:off x="4401780" y="495302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16200000">
                <a:off x="4401780" y="51340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16200000">
                <a:off x="4401780" y="53149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rot="16200000">
                <a:off x="4401780" y="54959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rot="16200000">
                <a:off x="4401780" y="5676924"/>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4" name="Group 183"/>
            <p:cNvGrpSpPr/>
            <p:nvPr/>
          </p:nvGrpSpPr>
          <p:grpSpPr>
            <a:xfrm>
              <a:off x="2522112" y="4464403"/>
              <a:ext cx="68688" cy="1339976"/>
              <a:chOff x="4404012" y="4407868"/>
              <a:chExt cx="68688" cy="1339976"/>
            </a:xfrm>
          </p:grpSpPr>
          <p:sp>
            <p:nvSpPr>
              <p:cNvPr id="209" name="Rectangle 208"/>
              <p:cNvSpPr/>
              <p:nvPr/>
            </p:nvSpPr>
            <p:spPr>
              <a:xfrm rot="16200000">
                <a:off x="4401780" y="44101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Rectangle 209"/>
              <p:cNvSpPr/>
              <p:nvPr/>
            </p:nvSpPr>
            <p:spPr>
              <a:xfrm rot="16200000">
                <a:off x="4401780" y="45910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rot="16200000">
                <a:off x="4401780" y="47720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rot="16200000">
                <a:off x="4401780" y="495302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rot="16200000">
                <a:off x="4401780" y="51340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rot="16200000">
                <a:off x="4401780" y="53149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rot="16200000">
                <a:off x="4401780" y="54959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rot="16200000">
                <a:off x="4401780" y="5676924"/>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rot="5400000">
              <a:off x="3288237" y="5259612"/>
              <a:ext cx="68688" cy="1339976"/>
              <a:chOff x="4404012" y="4407868"/>
              <a:chExt cx="68688" cy="1339976"/>
            </a:xfrm>
          </p:grpSpPr>
          <p:sp>
            <p:nvSpPr>
              <p:cNvPr id="201" name="Rectangle 200"/>
              <p:cNvSpPr/>
              <p:nvPr/>
            </p:nvSpPr>
            <p:spPr>
              <a:xfrm rot="16200000">
                <a:off x="4401780" y="44101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Rectangle 201"/>
              <p:cNvSpPr/>
              <p:nvPr/>
            </p:nvSpPr>
            <p:spPr>
              <a:xfrm rot="16200000">
                <a:off x="4401780" y="45910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rot="16200000">
                <a:off x="4401780" y="47720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16200000">
                <a:off x="4401780" y="495302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rot="16200000">
                <a:off x="4401780" y="51340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rot="16200000">
                <a:off x="4401780" y="53149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rot="16200000">
                <a:off x="4401780" y="54959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16200000">
                <a:off x="4401780" y="5676924"/>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rot="5400000">
              <a:off x="3288237" y="3672010"/>
              <a:ext cx="68688" cy="1339976"/>
              <a:chOff x="4404012" y="4407868"/>
              <a:chExt cx="68688" cy="1339976"/>
            </a:xfrm>
          </p:grpSpPr>
          <p:sp>
            <p:nvSpPr>
              <p:cNvPr id="193" name="Rectangle 192"/>
              <p:cNvSpPr/>
              <p:nvPr/>
            </p:nvSpPr>
            <p:spPr>
              <a:xfrm rot="16200000">
                <a:off x="4401780" y="44101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p:cNvSpPr/>
              <p:nvPr/>
            </p:nvSpPr>
            <p:spPr>
              <a:xfrm rot="16200000">
                <a:off x="4401780" y="45910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a:off x="4401780" y="47720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rot="16200000">
                <a:off x="4401780" y="495302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rot="16200000">
                <a:off x="4401780" y="51340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rot="16200000">
                <a:off x="4401780" y="53149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rot="16200000">
                <a:off x="4401780" y="54959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16200000">
                <a:off x="4401780" y="5676924"/>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TextBox 186"/>
            <p:cNvSpPr txBox="1"/>
            <p:nvPr/>
          </p:nvSpPr>
          <p:spPr>
            <a:xfrm>
              <a:off x="2038764" y="6137247"/>
              <a:ext cx="1699677" cy="510041"/>
            </a:xfrm>
            <a:prstGeom prst="rect">
              <a:avLst/>
            </a:prstGeom>
            <a:noFill/>
          </p:spPr>
          <p:txBody>
            <a:bodyPr wrap="square" rtlCol="0">
              <a:spAutoFit/>
            </a:bodyPr>
            <a:lstStyle/>
            <a:p>
              <a:r>
                <a:rPr lang="en-US" sz="2000" dirty="0" smtClean="0"/>
                <a:t>5’’x 6’’</a:t>
              </a:r>
              <a:endParaRPr lang="en-US" sz="2000" dirty="0"/>
            </a:p>
          </p:txBody>
        </p:sp>
        <p:cxnSp>
          <p:nvCxnSpPr>
            <p:cNvPr id="188" name="Straight Arrow Connector 187"/>
            <p:cNvCxnSpPr/>
            <p:nvPr/>
          </p:nvCxnSpPr>
          <p:spPr>
            <a:xfrm>
              <a:off x="3309763" y="5130092"/>
              <a:ext cx="74515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616926" y="4783691"/>
              <a:ext cx="505123" cy="369332"/>
            </a:xfrm>
            <a:prstGeom prst="rect">
              <a:avLst/>
            </a:prstGeom>
            <a:noFill/>
          </p:spPr>
          <p:txBody>
            <a:bodyPr wrap="square" rtlCol="0">
              <a:spAutoFit/>
            </a:bodyPr>
            <a:lstStyle/>
            <a:p>
              <a:r>
                <a:rPr lang="en-US" dirty="0" smtClean="0"/>
                <a:t>D</a:t>
              </a:r>
              <a:endParaRPr lang="en-US" dirty="0"/>
            </a:p>
          </p:txBody>
        </p:sp>
        <p:grpSp>
          <p:nvGrpSpPr>
            <p:cNvPr id="190" name="Group 189"/>
            <p:cNvGrpSpPr/>
            <p:nvPr/>
          </p:nvGrpSpPr>
          <p:grpSpPr>
            <a:xfrm rot="5400000">
              <a:off x="3186455" y="4502165"/>
              <a:ext cx="745156" cy="505123"/>
              <a:chOff x="3462163" y="4815544"/>
              <a:chExt cx="745156" cy="505123"/>
            </a:xfrm>
          </p:grpSpPr>
          <p:cxnSp>
            <p:nvCxnSpPr>
              <p:cNvPr id="191" name="Straight Arrow Connector 190"/>
              <p:cNvCxnSpPr/>
              <p:nvPr/>
            </p:nvCxnSpPr>
            <p:spPr>
              <a:xfrm>
                <a:off x="3462163" y="5282492"/>
                <a:ext cx="74515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2" name="TextBox 191"/>
              <p:cNvSpPr txBox="1"/>
              <p:nvPr/>
            </p:nvSpPr>
            <p:spPr>
              <a:xfrm rot="16200000">
                <a:off x="3403894" y="4883440"/>
                <a:ext cx="505123" cy="369332"/>
              </a:xfrm>
              <a:prstGeom prst="rect">
                <a:avLst/>
              </a:prstGeom>
              <a:noFill/>
            </p:spPr>
            <p:txBody>
              <a:bodyPr wrap="square" rtlCol="0">
                <a:spAutoFit/>
              </a:bodyPr>
              <a:lstStyle/>
              <a:p>
                <a:r>
                  <a:rPr lang="en-US" dirty="0" smtClean="0"/>
                  <a:t>D</a:t>
                </a:r>
                <a:endParaRPr lang="en-US" dirty="0"/>
              </a:p>
            </p:txBody>
          </p:sp>
        </p:grpSp>
      </p:grpSp>
      <p:grpSp>
        <p:nvGrpSpPr>
          <p:cNvPr id="225" name="Group 224"/>
          <p:cNvGrpSpPr/>
          <p:nvPr/>
        </p:nvGrpSpPr>
        <p:grpSpPr>
          <a:xfrm>
            <a:off x="407192" y="946099"/>
            <a:ext cx="1562853" cy="1333818"/>
            <a:chOff x="293084" y="946980"/>
            <a:chExt cx="1464937" cy="1285643"/>
          </a:xfrm>
        </p:grpSpPr>
        <p:grpSp>
          <p:nvGrpSpPr>
            <p:cNvPr id="226" name="Group 225"/>
            <p:cNvGrpSpPr/>
            <p:nvPr/>
          </p:nvGrpSpPr>
          <p:grpSpPr>
            <a:xfrm>
              <a:off x="313895" y="1279914"/>
              <a:ext cx="1444126" cy="952709"/>
              <a:chOff x="407820" y="1145263"/>
              <a:chExt cx="1444126" cy="952709"/>
            </a:xfrm>
          </p:grpSpPr>
          <p:sp>
            <p:nvSpPr>
              <p:cNvPr id="228" name="Rectangle 227"/>
              <p:cNvSpPr/>
              <p:nvPr/>
            </p:nvSpPr>
            <p:spPr>
              <a:xfrm>
                <a:off x="407820" y="1145263"/>
                <a:ext cx="1444126" cy="952709"/>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9" name="Group 228"/>
              <p:cNvGrpSpPr/>
              <p:nvPr/>
            </p:nvGrpSpPr>
            <p:grpSpPr>
              <a:xfrm>
                <a:off x="408909" y="1225152"/>
                <a:ext cx="248021" cy="248021"/>
                <a:chOff x="2082189" y="4179270"/>
                <a:chExt cx="412151" cy="412151"/>
              </a:xfrm>
            </p:grpSpPr>
            <p:sp>
              <p:nvSpPr>
                <p:cNvPr id="256" name="Oval 255"/>
                <p:cNvSpPr/>
                <p:nvPr/>
              </p:nvSpPr>
              <p:spPr>
                <a:xfrm>
                  <a:off x="2082189" y="4179270"/>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Oval 256"/>
                <p:cNvSpPr/>
                <p:nvPr/>
              </p:nvSpPr>
              <p:spPr>
                <a:xfrm>
                  <a:off x="2169854" y="4267200"/>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0" name="Oval 229"/>
              <p:cNvSpPr/>
              <p:nvPr/>
            </p:nvSpPr>
            <p:spPr>
              <a:xfrm>
                <a:off x="459767" y="1818728"/>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1" name="Group 230"/>
              <p:cNvGrpSpPr/>
              <p:nvPr/>
            </p:nvGrpSpPr>
            <p:grpSpPr>
              <a:xfrm>
                <a:off x="1603925" y="1767870"/>
                <a:ext cx="248021" cy="248021"/>
                <a:chOff x="2082189" y="4179270"/>
                <a:chExt cx="412151" cy="412151"/>
              </a:xfrm>
            </p:grpSpPr>
            <p:sp>
              <p:nvSpPr>
                <p:cNvPr id="254" name="Oval 253"/>
                <p:cNvSpPr/>
                <p:nvPr/>
              </p:nvSpPr>
              <p:spPr>
                <a:xfrm>
                  <a:off x="2082189" y="4179270"/>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Oval 254"/>
                <p:cNvSpPr/>
                <p:nvPr/>
              </p:nvSpPr>
              <p:spPr>
                <a:xfrm>
                  <a:off x="2169854" y="4267200"/>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2" name="Oval 231"/>
              <p:cNvSpPr/>
              <p:nvPr/>
            </p:nvSpPr>
            <p:spPr>
              <a:xfrm>
                <a:off x="1654783" y="1276010"/>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3" name="Group 232"/>
              <p:cNvGrpSpPr/>
              <p:nvPr/>
            </p:nvGrpSpPr>
            <p:grpSpPr>
              <a:xfrm>
                <a:off x="568052" y="1700973"/>
                <a:ext cx="1117407" cy="381813"/>
                <a:chOff x="2282266" y="5400063"/>
                <a:chExt cx="1117407" cy="381813"/>
              </a:xfrm>
            </p:grpSpPr>
            <p:grpSp>
              <p:nvGrpSpPr>
                <p:cNvPr id="245" name="Group 244"/>
                <p:cNvGrpSpPr/>
                <p:nvPr/>
              </p:nvGrpSpPr>
              <p:grpSpPr>
                <a:xfrm>
                  <a:off x="2282266" y="5400063"/>
                  <a:ext cx="1034483" cy="381813"/>
                  <a:chOff x="2282266" y="5400063"/>
                  <a:chExt cx="1034483" cy="381813"/>
                </a:xfrm>
              </p:grpSpPr>
              <p:sp>
                <p:nvSpPr>
                  <p:cNvPr id="247" name="Rounded Rectangle 246"/>
                  <p:cNvSpPr/>
                  <p:nvPr/>
                </p:nvSpPr>
                <p:spPr>
                  <a:xfrm>
                    <a:off x="2446058" y="5489428"/>
                    <a:ext cx="122843" cy="213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Rectangle 247"/>
                  <p:cNvSpPr/>
                  <p:nvPr/>
                </p:nvSpPr>
                <p:spPr>
                  <a:xfrm>
                    <a:off x="2422532" y="5444413"/>
                    <a:ext cx="171980" cy="298227"/>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ounded Rectangle 248"/>
                  <p:cNvSpPr/>
                  <p:nvPr/>
                </p:nvSpPr>
                <p:spPr>
                  <a:xfrm>
                    <a:off x="3122036" y="5489428"/>
                    <a:ext cx="122843" cy="213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ectangle 249"/>
                  <p:cNvSpPr/>
                  <p:nvPr/>
                </p:nvSpPr>
                <p:spPr>
                  <a:xfrm>
                    <a:off x="3098510" y="5444413"/>
                    <a:ext cx="171980" cy="298227"/>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bwMode="auto">
                  <a:xfrm>
                    <a:off x="2282266" y="5561086"/>
                    <a:ext cx="258581"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2" name="Rectangle 251"/>
                  <p:cNvSpPr/>
                  <p:nvPr/>
                </p:nvSpPr>
                <p:spPr>
                  <a:xfrm>
                    <a:off x="2507478" y="5444412"/>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3" name="Rectangle 252"/>
                  <p:cNvSpPr/>
                  <p:nvPr/>
                </p:nvSpPr>
                <p:spPr>
                  <a:xfrm>
                    <a:off x="2388637" y="5400063"/>
                    <a:ext cx="928112" cy="381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6" name="Rectangle 245"/>
                <p:cNvSpPr/>
                <p:nvPr/>
              </p:nvSpPr>
              <p:spPr bwMode="auto">
                <a:xfrm>
                  <a:off x="3157598" y="5561086"/>
                  <a:ext cx="24207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4" name="Group 233"/>
              <p:cNvGrpSpPr/>
              <p:nvPr/>
            </p:nvGrpSpPr>
            <p:grpSpPr>
              <a:xfrm>
                <a:off x="584860" y="1155699"/>
                <a:ext cx="1117407" cy="381813"/>
                <a:chOff x="2299074" y="4854789"/>
                <a:chExt cx="1117407" cy="381813"/>
              </a:xfrm>
            </p:grpSpPr>
            <p:grpSp>
              <p:nvGrpSpPr>
                <p:cNvPr id="235" name="Group 234"/>
                <p:cNvGrpSpPr/>
                <p:nvPr/>
              </p:nvGrpSpPr>
              <p:grpSpPr>
                <a:xfrm>
                  <a:off x="2439340" y="4899139"/>
                  <a:ext cx="171980" cy="298227"/>
                  <a:chOff x="2619105" y="4888015"/>
                  <a:chExt cx="533400" cy="533400"/>
                </a:xfrm>
              </p:grpSpPr>
              <p:sp>
                <p:nvSpPr>
                  <p:cNvPr id="243" name="Rounded Rectangle 242"/>
                  <p:cNvSpPr/>
                  <p:nvPr/>
                </p:nvSpPr>
                <p:spPr>
                  <a:xfrm>
                    <a:off x="2692070" y="4968528"/>
                    <a:ext cx="3810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4" name="Rectangle 243"/>
                  <p:cNvSpPr/>
                  <p:nvPr/>
                </p:nvSpPr>
                <p:spPr>
                  <a:xfrm>
                    <a:off x="2619105" y="4888015"/>
                    <a:ext cx="533400" cy="533400"/>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6" name="Group 235"/>
                <p:cNvGrpSpPr/>
                <p:nvPr/>
              </p:nvGrpSpPr>
              <p:grpSpPr>
                <a:xfrm>
                  <a:off x="3115318" y="4899139"/>
                  <a:ext cx="171980" cy="298227"/>
                  <a:chOff x="2619105" y="4888015"/>
                  <a:chExt cx="533400" cy="533400"/>
                </a:xfrm>
              </p:grpSpPr>
              <p:sp>
                <p:nvSpPr>
                  <p:cNvPr id="241" name="Rounded Rectangle 240"/>
                  <p:cNvSpPr/>
                  <p:nvPr/>
                </p:nvSpPr>
                <p:spPr>
                  <a:xfrm>
                    <a:off x="2692070" y="4968528"/>
                    <a:ext cx="3810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2" name="Rectangle 241"/>
                  <p:cNvSpPr/>
                  <p:nvPr/>
                </p:nvSpPr>
                <p:spPr>
                  <a:xfrm>
                    <a:off x="2619105" y="4888015"/>
                    <a:ext cx="533400" cy="533400"/>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7" name="Rectangle 236"/>
                <p:cNvSpPr/>
                <p:nvPr/>
              </p:nvSpPr>
              <p:spPr>
                <a:xfrm>
                  <a:off x="2524286" y="4899138"/>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8" name="Rectangle 237"/>
                <p:cNvSpPr/>
                <p:nvPr/>
              </p:nvSpPr>
              <p:spPr>
                <a:xfrm>
                  <a:off x="2405445" y="4854789"/>
                  <a:ext cx="928112" cy="381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bwMode="auto">
                <a:xfrm>
                  <a:off x="3174406" y="5015812"/>
                  <a:ext cx="24207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0" name="Rectangle 239"/>
                <p:cNvSpPr/>
                <p:nvPr/>
              </p:nvSpPr>
              <p:spPr bwMode="auto">
                <a:xfrm>
                  <a:off x="2299074" y="5015812"/>
                  <a:ext cx="258581"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27" name="TextBox 226"/>
            <p:cNvSpPr txBox="1"/>
            <p:nvPr/>
          </p:nvSpPr>
          <p:spPr>
            <a:xfrm>
              <a:off x="293084" y="946980"/>
              <a:ext cx="1414078" cy="399918"/>
            </a:xfrm>
            <a:prstGeom prst="rect">
              <a:avLst/>
            </a:prstGeom>
            <a:noFill/>
          </p:spPr>
          <p:txBody>
            <a:bodyPr wrap="square" rtlCol="0">
              <a:spAutoFit/>
            </a:bodyPr>
            <a:lstStyle/>
            <a:p>
              <a:r>
                <a:rPr lang="en-US" dirty="0" smtClean="0"/>
                <a:t>Alternating</a:t>
              </a:r>
              <a:endParaRPr lang="en-US" dirty="0"/>
            </a:p>
          </p:txBody>
        </p:sp>
      </p:grpSp>
      <p:grpSp>
        <p:nvGrpSpPr>
          <p:cNvPr id="258" name="Group 257"/>
          <p:cNvGrpSpPr/>
          <p:nvPr/>
        </p:nvGrpSpPr>
        <p:grpSpPr>
          <a:xfrm>
            <a:off x="453527" y="2307133"/>
            <a:ext cx="1510612" cy="1195363"/>
            <a:chOff x="2464814" y="795144"/>
            <a:chExt cx="1401271" cy="1284790"/>
          </a:xfrm>
        </p:grpSpPr>
        <p:grpSp>
          <p:nvGrpSpPr>
            <p:cNvPr id="259" name="Group 258"/>
            <p:cNvGrpSpPr/>
            <p:nvPr/>
          </p:nvGrpSpPr>
          <p:grpSpPr>
            <a:xfrm>
              <a:off x="2464814" y="1136149"/>
              <a:ext cx="1401271" cy="943785"/>
              <a:chOff x="2464814" y="1136149"/>
              <a:chExt cx="1401271" cy="943785"/>
            </a:xfrm>
          </p:grpSpPr>
          <p:grpSp>
            <p:nvGrpSpPr>
              <p:cNvPr id="261" name="Group 260"/>
              <p:cNvGrpSpPr/>
              <p:nvPr/>
            </p:nvGrpSpPr>
            <p:grpSpPr>
              <a:xfrm>
                <a:off x="2473907" y="1212864"/>
                <a:ext cx="248021" cy="248021"/>
                <a:chOff x="2082189" y="4179270"/>
                <a:chExt cx="412151" cy="412151"/>
              </a:xfrm>
            </p:grpSpPr>
            <p:sp>
              <p:nvSpPr>
                <p:cNvPr id="289" name="Oval 288"/>
                <p:cNvSpPr/>
                <p:nvPr/>
              </p:nvSpPr>
              <p:spPr>
                <a:xfrm>
                  <a:off x="2082189" y="4179270"/>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0" name="Oval 289"/>
                <p:cNvSpPr/>
                <p:nvPr/>
              </p:nvSpPr>
              <p:spPr>
                <a:xfrm>
                  <a:off x="2169854" y="4267200"/>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2" name="Oval 261"/>
              <p:cNvSpPr/>
              <p:nvPr/>
            </p:nvSpPr>
            <p:spPr>
              <a:xfrm>
                <a:off x="3711513" y="1819690"/>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3" name="Group 262"/>
              <p:cNvGrpSpPr/>
              <p:nvPr/>
            </p:nvGrpSpPr>
            <p:grpSpPr>
              <a:xfrm>
                <a:off x="2467684" y="1766922"/>
                <a:ext cx="248021" cy="248021"/>
                <a:chOff x="2082189" y="4179270"/>
                <a:chExt cx="412151" cy="412151"/>
              </a:xfrm>
            </p:grpSpPr>
            <p:sp>
              <p:nvSpPr>
                <p:cNvPr id="287" name="Oval 286"/>
                <p:cNvSpPr/>
                <p:nvPr/>
              </p:nvSpPr>
              <p:spPr>
                <a:xfrm>
                  <a:off x="2082189" y="4179270"/>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8" name="Oval 287"/>
                <p:cNvSpPr/>
                <p:nvPr/>
              </p:nvSpPr>
              <p:spPr>
                <a:xfrm>
                  <a:off x="2169854" y="4267200"/>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4" name="Oval 263"/>
              <p:cNvSpPr/>
              <p:nvPr/>
            </p:nvSpPr>
            <p:spPr>
              <a:xfrm>
                <a:off x="3719781" y="1263722"/>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5" name="Group 264"/>
              <p:cNvGrpSpPr/>
              <p:nvPr/>
            </p:nvGrpSpPr>
            <p:grpSpPr>
              <a:xfrm>
                <a:off x="2633050" y="1688685"/>
                <a:ext cx="1117407" cy="381813"/>
                <a:chOff x="2282266" y="5400063"/>
                <a:chExt cx="1117407" cy="381813"/>
              </a:xfrm>
            </p:grpSpPr>
            <p:grpSp>
              <p:nvGrpSpPr>
                <p:cNvPr id="278" name="Group 277"/>
                <p:cNvGrpSpPr/>
                <p:nvPr/>
              </p:nvGrpSpPr>
              <p:grpSpPr>
                <a:xfrm>
                  <a:off x="2282266" y="5400063"/>
                  <a:ext cx="1034483" cy="381813"/>
                  <a:chOff x="2282266" y="5400063"/>
                  <a:chExt cx="1034483" cy="381813"/>
                </a:xfrm>
              </p:grpSpPr>
              <p:sp>
                <p:nvSpPr>
                  <p:cNvPr id="280" name="Rounded Rectangle 279"/>
                  <p:cNvSpPr/>
                  <p:nvPr/>
                </p:nvSpPr>
                <p:spPr>
                  <a:xfrm>
                    <a:off x="2446058" y="5489428"/>
                    <a:ext cx="122843" cy="213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1" name="Rectangle 280"/>
                  <p:cNvSpPr/>
                  <p:nvPr/>
                </p:nvSpPr>
                <p:spPr>
                  <a:xfrm>
                    <a:off x="2422532" y="5444413"/>
                    <a:ext cx="171980" cy="298227"/>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ounded Rectangle 281"/>
                  <p:cNvSpPr/>
                  <p:nvPr/>
                </p:nvSpPr>
                <p:spPr>
                  <a:xfrm>
                    <a:off x="3122036" y="5489428"/>
                    <a:ext cx="122843" cy="213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ectangle 282"/>
                  <p:cNvSpPr/>
                  <p:nvPr/>
                </p:nvSpPr>
                <p:spPr>
                  <a:xfrm>
                    <a:off x="3098510" y="5444413"/>
                    <a:ext cx="171980" cy="298227"/>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bwMode="auto">
                  <a:xfrm>
                    <a:off x="2282266" y="5561086"/>
                    <a:ext cx="258581"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5" name="Rectangle 284"/>
                  <p:cNvSpPr/>
                  <p:nvPr/>
                </p:nvSpPr>
                <p:spPr>
                  <a:xfrm>
                    <a:off x="2507477" y="5444412"/>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6" name="Rectangle 285"/>
                  <p:cNvSpPr/>
                  <p:nvPr/>
                </p:nvSpPr>
                <p:spPr>
                  <a:xfrm>
                    <a:off x="2388637" y="5400063"/>
                    <a:ext cx="928112" cy="381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9" name="Rectangle 278"/>
                <p:cNvSpPr/>
                <p:nvPr/>
              </p:nvSpPr>
              <p:spPr bwMode="auto">
                <a:xfrm>
                  <a:off x="3157598" y="5561086"/>
                  <a:ext cx="24207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6" name="Group 265"/>
              <p:cNvGrpSpPr/>
              <p:nvPr/>
            </p:nvGrpSpPr>
            <p:grpSpPr>
              <a:xfrm>
                <a:off x="2649858" y="1143411"/>
                <a:ext cx="1117407" cy="381813"/>
                <a:chOff x="2299074" y="4854789"/>
                <a:chExt cx="1117407" cy="381813"/>
              </a:xfrm>
            </p:grpSpPr>
            <p:grpSp>
              <p:nvGrpSpPr>
                <p:cNvPr id="268" name="Group 267"/>
                <p:cNvGrpSpPr/>
                <p:nvPr/>
              </p:nvGrpSpPr>
              <p:grpSpPr>
                <a:xfrm>
                  <a:off x="2439340" y="4899139"/>
                  <a:ext cx="171980" cy="298227"/>
                  <a:chOff x="2619105" y="4888015"/>
                  <a:chExt cx="533400" cy="533400"/>
                </a:xfrm>
              </p:grpSpPr>
              <p:sp>
                <p:nvSpPr>
                  <p:cNvPr id="276" name="Rounded Rectangle 275"/>
                  <p:cNvSpPr/>
                  <p:nvPr/>
                </p:nvSpPr>
                <p:spPr>
                  <a:xfrm>
                    <a:off x="2692070" y="4968528"/>
                    <a:ext cx="3810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7" name="Rectangle 276"/>
                  <p:cNvSpPr/>
                  <p:nvPr/>
                </p:nvSpPr>
                <p:spPr>
                  <a:xfrm>
                    <a:off x="2619105" y="4888015"/>
                    <a:ext cx="533400" cy="533400"/>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9" name="Group 268"/>
                <p:cNvGrpSpPr/>
                <p:nvPr/>
              </p:nvGrpSpPr>
              <p:grpSpPr>
                <a:xfrm>
                  <a:off x="3115318" y="4899139"/>
                  <a:ext cx="171980" cy="298227"/>
                  <a:chOff x="2619105" y="4888015"/>
                  <a:chExt cx="533400" cy="533400"/>
                </a:xfrm>
              </p:grpSpPr>
              <p:sp>
                <p:nvSpPr>
                  <p:cNvPr id="274" name="Rounded Rectangle 273"/>
                  <p:cNvSpPr/>
                  <p:nvPr/>
                </p:nvSpPr>
                <p:spPr>
                  <a:xfrm>
                    <a:off x="2692070" y="4968528"/>
                    <a:ext cx="3810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5" name="Rectangle 274"/>
                  <p:cNvSpPr/>
                  <p:nvPr/>
                </p:nvSpPr>
                <p:spPr>
                  <a:xfrm>
                    <a:off x="2619105" y="4888015"/>
                    <a:ext cx="533400" cy="533400"/>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0" name="Rectangle 269"/>
                <p:cNvSpPr/>
                <p:nvPr/>
              </p:nvSpPr>
              <p:spPr>
                <a:xfrm>
                  <a:off x="2524286" y="4899138"/>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1" name="Rectangle 270"/>
                <p:cNvSpPr/>
                <p:nvPr/>
              </p:nvSpPr>
              <p:spPr>
                <a:xfrm>
                  <a:off x="2405445" y="4854789"/>
                  <a:ext cx="928112" cy="381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bwMode="auto">
                <a:xfrm>
                  <a:off x="3174406" y="5015812"/>
                  <a:ext cx="24207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3" name="Rectangle 272"/>
                <p:cNvSpPr/>
                <p:nvPr/>
              </p:nvSpPr>
              <p:spPr bwMode="auto">
                <a:xfrm>
                  <a:off x="2299074" y="5015812"/>
                  <a:ext cx="258581"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7" name="Rectangle 266"/>
              <p:cNvSpPr/>
              <p:nvPr/>
            </p:nvSpPr>
            <p:spPr>
              <a:xfrm>
                <a:off x="2464814" y="1136149"/>
                <a:ext cx="1401271" cy="943785"/>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0" name="TextBox 259"/>
            <p:cNvSpPr txBox="1"/>
            <p:nvPr/>
          </p:nvSpPr>
          <p:spPr>
            <a:xfrm>
              <a:off x="2639017" y="795144"/>
              <a:ext cx="1028516" cy="369332"/>
            </a:xfrm>
            <a:prstGeom prst="rect">
              <a:avLst/>
            </a:prstGeom>
            <a:noFill/>
          </p:spPr>
          <p:txBody>
            <a:bodyPr wrap="square" rtlCol="0">
              <a:spAutoFit/>
            </a:bodyPr>
            <a:lstStyle/>
            <a:p>
              <a:r>
                <a:rPr lang="en-US" dirty="0" smtClean="0"/>
                <a:t>Aligned</a:t>
              </a:r>
              <a:endParaRPr lang="en-US" dirty="0"/>
            </a:p>
          </p:txBody>
        </p:sp>
      </p:grpSp>
      <p:grpSp>
        <p:nvGrpSpPr>
          <p:cNvPr id="291" name="Group 290"/>
          <p:cNvGrpSpPr/>
          <p:nvPr/>
        </p:nvGrpSpPr>
        <p:grpSpPr>
          <a:xfrm>
            <a:off x="453527" y="3506271"/>
            <a:ext cx="1516519" cy="1090395"/>
            <a:chOff x="4474252" y="751718"/>
            <a:chExt cx="1742708" cy="1378330"/>
          </a:xfrm>
        </p:grpSpPr>
        <p:grpSp>
          <p:nvGrpSpPr>
            <p:cNvPr id="292" name="Group 291"/>
            <p:cNvGrpSpPr/>
            <p:nvPr/>
          </p:nvGrpSpPr>
          <p:grpSpPr>
            <a:xfrm>
              <a:off x="4474252" y="1134332"/>
              <a:ext cx="1742708" cy="995716"/>
              <a:chOff x="4474252" y="1134332"/>
              <a:chExt cx="1742708" cy="995716"/>
            </a:xfrm>
          </p:grpSpPr>
          <p:sp>
            <p:nvSpPr>
              <p:cNvPr id="294" name="Rectangle 293"/>
              <p:cNvSpPr/>
              <p:nvPr/>
            </p:nvSpPr>
            <p:spPr>
              <a:xfrm>
                <a:off x="4474252" y="1134332"/>
                <a:ext cx="1742707" cy="995716"/>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5" name="Oval 294"/>
              <p:cNvSpPr/>
              <p:nvPr/>
            </p:nvSpPr>
            <p:spPr>
              <a:xfrm flipH="1" flipV="1">
                <a:off x="5445666" y="1722626"/>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6" name="Group 295"/>
              <p:cNvGrpSpPr/>
              <p:nvPr/>
            </p:nvGrpSpPr>
            <p:grpSpPr>
              <a:xfrm>
                <a:off x="5400746" y="1377784"/>
                <a:ext cx="236144" cy="236144"/>
                <a:chOff x="6975775" y="2107544"/>
                <a:chExt cx="412151" cy="412151"/>
              </a:xfrm>
            </p:grpSpPr>
            <p:sp>
              <p:nvSpPr>
                <p:cNvPr id="331" name="Oval 330"/>
                <p:cNvSpPr/>
                <p:nvPr/>
              </p:nvSpPr>
              <p:spPr>
                <a:xfrm flipH="1" flipV="1">
                  <a:off x="6975775" y="2107544"/>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2" name="Oval 331"/>
                <p:cNvSpPr/>
                <p:nvPr/>
              </p:nvSpPr>
              <p:spPr>
                <a:xfrm flipH="1" flipV="1">
                  <a:off x="7063440" y="2194945"/>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7" name="Group 296"/>
              <p:cNvGrpSpPr/>
              <p:nvPr/>
            </p:nvGrpSpPr>
            <p:grpSpPr>
              <a:xfrm>
                <a:off x="5778048" y="1139934"/>
                <a:ext cx="438912" cy="990113"/>
                <a:chOff x="7499875" y="2076686"/>
                <a:chExt cx="438912" cy="990113"/>
              </a:xfrm>
            </p:grpSpPr>
            <p:grpSp>
              <p:nvGrpSpPr>
                <p:cNvPr id="323" name="Group 322"/>
                <p:cNvGrpSpPr/>
                <p:nvPr/>
              </p:nvGrpSpPr>
              <p:grpSpPr>
                <a:xfrm>
                  <a:off x="7534307" y="2777996"/>
                  <a:ext cx="373994" cy="238964"/>
                  <a:chOff x="7550750" y="2685444"/>
                  <a:chExt cx="373994" cy="373994"/>
                </a:xfrm>
              </p:grpSpPr>
              <p:sp>
                <p:nvSpPr>
                  <p:cNvPr id="329" name="Rounded Rectangle 328"/>
                  <p:cNvSpPr/>
                  <p:nvPr/>
                </p:nvSpPr>
                <p:spPr>
                  <a:xfrm flipH="1" flipV="1">
                    <a:off x="7598655" y="2735114"/>
                    <a:ext cx="275369" cy="2578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0" name="Rectangle 329"/>
                  <p:cNvSpPr/>
                  <p:nvPr/>
                </p:nvSpPr>
                <p:spPr>
                  <a:xfrm rot="16200000" flipH="1" flipV="1">
                    <a:off x="7550750" y="2685444"/>
                    <a:ext cx="373994" cy="373994"/>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4" name="Group 323"/>
                <p:cNvGrpSpPr/>
                <p:nvPr/>
              </p:nvGrpSpPr>
              <p:grpSpPr>
                <a:xfrm>
                  <a:off x="7534307" y="2129894"/>
                  <a:ext cx="373994" cy="206675"/>
                  <a:chOff x="7550750" y="2225091"/>
                  <a:chExt cx="373994" cy="373994"/>
                </a:xfrm>
              </p:grpSpPr>
              <p:sp>
                <p:nvSpPr>
                  <p:cNvPr id="327" name="Rounded Rectangle 326"/>
                  <p:cNvSpPr/>
                  <p:nvPr/>
                </p:nvSpPr>
                <p:spPr>
                  <a:xfrm flipH="1" flipV="1">
                    <a:off x="7598655" y="2282039"/>
                    <a:ext cx="275369" cy="2578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8" name="Rectangle 327"/>
                  <p:cNvSpPr/>
                  <p:nvPr/>
                </p:nvSpPr>
                <p:spPr>
                  <a:xfrm rot="16200000" flipH="1" flipV="1">
                    <a:off x="7550750" y="2225091"/>
                    <a:ext cx="373994" cy="373994"/>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5" name="Rectangle 324"/>
                <p:cNvSpPr/>
                <p:nvPr/>
              </p:nvSpPr>
              <p:spPr>
                <a:xfrm rot="16200000" flipH="1" flipV="1">
                  <a:off x="7224274" y="2352287"/>
                  <a:ext cx="990113" cy="43891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6" name="Rectangle 325"/>
                <p:cNvSpPr/>
                <p:nvPr/>
              </p:nvSpPr>
              <p:spPr>
                <a:xfrm rot="5400000">
                  <a:off x="7387267" y="2399267"/>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5064400" y="1677706"/>
                <a:ext cx="236144" cy="236144"/>
                <a:chOff x="6975775" y="2107544"/>
                <a:chExt cx="412151" cy="412151"/>
              </a:xfrm>
            </p:grpSpPr>
            <p:sp>
              <p:nvSpPr>
                <p:cNvPr id="321" name="Oval 320"/>
                <p:cNvSpPr/>
                <p:nvPr/>
              </p:nvSpPr>
              <p:spPr>
                <a:xfrm flipH="1" flipV="1">
                  <a:off x="6975775" y="2107544"/>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2" name="Oval 321"/>
                <p:cNvSpPr/>
                <p:nvPr/>
              </p:nvSpPr>
              <p:spPr>
                <a:xfrm flipH="1" flipV="1">
                  <a:off x="7063440" y="2194945"/>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9" name="Oval 298"/>
              <p:cNvSpPr/>
              <p:nvPr/>
            </p:nvSpPr>
            <p:spPr>
              <a:xfrm flipH="1" flipV="1">
                <a:off x="5109320" y="1422704"/>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0" name="Group 299"/>
              <p:cNvGrpSpPr/>
              <p:nvPr/>
            </p:nvGrpSpPr>
            <p:grpSpPr>
              <a:xfrm>
                <a:off x="4482522" y="1139934"/>
                <a:ext cx="438912" cy="990113"/>
                <a:chOff x="7499875" y="2076686"/>
                <a:chExt cx="438912" cy="990113"/>
              </a:xfrm>
            </p:grpSpPr>
            <p:grpSp>
              <p:nvGrpSpPr>
                <p:cNvPr id="313" name="Group 312"/>
                <p:cNvGrpSpPr/>
                <p:nvPr/>
              </p:nvGrpSpPr>
              <p:grpSpPr>
                <a:xfrm>
                  <a:off x="7534307" y="2777996"/>
                  <a:ext cx="373994" cy="238964"/>
                  <a:chOff x="7550750" y="2685444"/>
                  <a:chExt cx="373994" cy="373994"/>
                </a:xfrm>
              </p:grpSpPr>
              <p:sp>
                <p:nvSpPr>
                  <p:cNvPr id="319" name="Rounded Rectangle 318"/>
                  <p:cNvSpPr/>
                  <p:nvPr/>
                </p:nvSpPr>
                <p:spPr>
                  <a:xfrm flipH="1" flipV="1">
                    <a:off x="7598655" y="2735114"/>
                    <a:ext cx="275369" cy="2578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0" name="Rectangle 319"/>
                  <p:cNvSpPr/>
                  <p:nvPr/>
                </p:nvSpPr>
                <p:spPr>
                  <a:xfrm rot="16200000" flipH="1" flipV="1">
                    <a:off x="7550750" y="2685444"/>
                    <a:ext cx="373994" cy="373994"/>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4" name="Group 313"/>
                <p:cNvGrpSpPr/>
                <p:nvPr/>
              </p:nvGrpSpPr>
              <p:grpSpPr>
                <a:xfrm>
                  <a:off x="7534307" y="2129894"/>
                  <a:ext cx="373994" cy="206675"/>
                  <a:chOff x="7550750" y="2225091"/>
                  <a:chExt cx="373994" cy="373994"/>
                </a:xfrm>
              </p:grpSpPr>
              <p:sp>
                <p:nvSpPr>
                  <p:cNvPr id="317" name="Rounded Rectangle 316"/>
                  <p:cNvSpPr/>
                  <p:nvPr/>
                </p:nvSpPr>
                <p:spPr>
                  <a:xfrm flipH="1" flipV="1">
                    <a:off x="7598655" y="2282039"/>
                    <a:ext cx="275369" cy="2578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8" name="Rectangle 317"/>
                  <p:cNvSpPr/>
                  <p:nvPr/>
                </p:nvSpPr>
                <p:spPr>
                  <a:xfrm rot="16200000" flipH="1" flipV="1">
                    <a:off x="7550750" y="2225091"/>
                    <a:ext cx="373994" cy="373994"/>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5" name="Rectangle 314"/>
                <p:cNvSpPr/>
                <p:nvPr/>
              </p:nvSpPr>
              <p:spPr>
                <a:xfrm rot="16200000" flipH="1" flipV="1">
                  <a:off x="7224274" y="2352287"/>
                  <a:ext cx="990113" cy="43891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6" name="Rectangle 315"/>
                <p:cNvSpPr/>
                <p:nvPr/>
              </p:nvSpPr>
              <p:spPr>
                <a:xfrm rot="5400000">
                  <a:off x="7387267" y="2399267"/>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1" name="Group 300"/>
              <p:cNvGrpSpPr/>
              <p:nvPr/>
            </p:nvGrpSpPr>
            <p:grpSpPr>
              <a:xfrm>
                <a:off x="4829671" y="1274221"/>
                <a:ext cx="384679" cy="174808"/>
                <a:chOff x="6481259" y="2241773"/>
                <a:chExt cx="384679" cy="174808"/>
              </a:xfrm>
            </p:grpSpPr>
            <p:sp>
              <p:nvSpPr>
                <p:cNvPr id="311" name="Rectangle 310"/>
                <p:cNvSpPr/>
                <p:nvPr/>
              </p:nvSpPr>
              <p:spPr bwMode="auto">
                <a:xfrm>
                  <a:off x="6481259" y="2241773"/>
                  <a:ext cx="340882"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2" name="Rectangle 311"/>
                <p:cNvSpPr/>
                <p:nvPr/>
              </p:nvSpPr>
              <p:spPr bwMode="auto">
                <a:xfrm rot="5400000">
                  <a:off x="6748378" y="2299021"/>
                  <a:ext cx="17410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2" name="Group 301"/>
              <p:cNvGrpSpPr/>
              <p:nvPr/>
            </p:nvGrpSpPr>
            <p:grpSpPr>
              <a:xfrm>
                <a:off x="5488818" y="1274221"/>
                <a:ext cx="379500" cy="174808"/>
                <a:chOff x="7140406" y="2241773"/>
                <a:chExt cx="379500" cy="174808"/>
              </a:xfrm>
            </p:grpSpPr>
            <p:sp>
              <p:nvSpPr>
                <p:cNvPr id="309" name="Rectangle 308"/>
                <p:cNvSpPr/>
                <p:nvPr/>
              </p:nvSpPr>
              <p:spPr bwMode="auto">
                <a:xfrm>
                  <a:off x="7179024" y="2241773"/>
                  <a:ext cx="340882"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0" name="Rectangle 309"/>
                <p:cNvSpPr/>
                <p:nvPr/>
              </p:nvSpPr>
              <p:spPr bwMode="auto">
                <a:xfrm rot="5400000">
                  <a:off x="7083861" y="2299021"/>
                  <a:ext cx="17410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3" name="Group 302"/>
              <p:cNvGrpSpPr/>
              <p:nvPr/>
            </p:nvGrpSpPr>
            <p:grpSpPr>
              <a:xfrm flipV="1">
                <a:off x="4829671" y="1841243"/>
                <a:ext cx="384679" cy="175602"/>
                <a:chOff x="6481259" y="2240979"/>
                <a:chExt cx="384679" cy="175602"/>
              </a:xfrm>
            </p:grpSpPr>
            <p:sp>
              <p:nvSpPr>
                <p:cNvPr id="307" name="Rectangle 306"/>
                <p:cNvSpPr/>
                <p:nvPr/>
              </p:nvSpPr>
              <p:spPr bwMode="auto">
                <a:xfrm>
                  <a:off x="6481259" y="2240979"/>
                  <a:ext cx="340882"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8" name="Rectangle 307"/>
                <p:cNvSpPr/>
                <p:nvPr/>
              </p:nvSpPr>
              <p:spPr bwMode="auto">
                <a:xfrm rot="5400000">
                  <a:off x="6748378" y="2299021"/>
                  <a:ext cx="17410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4" name="Group 303"/>
              <p:cNvGrpSpPr/>
              <p:nvPr/>
            </p:nvGrpSpPr>
            <p:grpSpPr>
              <a:xfrm flipV="1">
                <a:off x="5491827" y="1832406"/>
                <a:ext cx="379500" cy="174808"/>
                <a:chOff x="7140406" y="2241773"/>
                <a:chExt cx="379500" cy="174808"/>
              </a:xfrm>
            </p:grpSpPr>
            <p:sp>
              <p:nvSpPr>
                <p:cNvPr id="305" name="Rectangle 304"/>
                <p:cNvSpPr/>
                <p:nvPr/>
              </p:nvSpPr>
              <p:spPr bwMode="auto">
                <a:xfrm>
                  <a:off x="7179024" y="2241773"/>
                  <a:ext cx="340882"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6" name="Rectangle 305"/>
                <p:cNvSpPr/>
                <p:nvPr/>
              </p:nvSpPr>
              <p:spPr bwMode="auto">
                <a:xfrm rot="5400000">
                  <a:off x="7083861" y="2299021"/>
                  <a:ext cx="17410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93" name="TextBox 292"/>
            <p:cNvSpPr txBox="1"/>
            <p:nvPr/>
          </p:nvSpPr>
          <p:spPr>
            <a:xfrm>
              <a:off x="4720457" y="751718"/>
              <a:ext cx="1249640" cy="369332"/>
            </a:xfrm>
            <a:prstGeom prst="rect">
              <a:avLst/>
            </a:prstGeom>
            <a:noFill/>
          </p:spPr>
          <p:txBody>
            <a:bodyPr wrap="square" rtlCol="0">
              <a:spAutoFit/>
            </a:bodyPr>
            <a:lstStyle/>
            <a:p>
              <a:r>
                <a:rPr lang="en-US" dirty="0" smtClean="0"/>
                <a:t>Doublet</a:t>
              </a:r>
              <a:endParaRPr lang="en-US" dirty="0"/>
            </a:p>
          </p:txBody>
        </p:sp>
      </p:grpSp>
      <p:grpSp>
        <p:nvGrpSpPr>
          <p:cNvPr id="14" name="Group 13"/>
          <p:cNvGrpSpPr/>
          <p:nvPr/>
        </p:nvGrpSpPr>
        <p:grpSpPr>
          <a:xfrm>
            <a:off x="2974155" y="5651500"/>
            <a:ext cx="3058241" cy="901700"/>
            <a:chOff x="4960260" y="5541958"/>
            <a:chExt cx="3058241" cy="901700"/>
          </a:xfrm>
        </p:grpSpPr>
        <p:graphicFrame>
          <p:nvGraphicFramePr>
            <p:cNvPr id="333" name="Object 332"/>
            <p:cNvGraphicFramePr>
              <a:graphicFrameLocks noChangeAspect="1"/>
            </p:cNvGraphicFramePr>
            <p:nvPr>
              <p:extLst/>
            </p:nvPr>
          </p:nvGraphicFramePr>
          <p:xfrm>
            <a:off x="4960260" y="5541958"/>
            <a:ext cx="798513" cy="901700"/>
          </p:xfrm>
          <a:graphic>
            <a:graphicData uri="http://schemas.openxmlformats.org/presentationml/2006/ole">
              <mc:AlternateContent xmlns:mc="http://schemas.openxmlformats.org/markup-compatibility/2006">
                <mc:Choice xmlns:v="urn:schemas-microsoft-com:vml" Requires="v">
                  <p:oleObj spid="_x0000_s1888280" name="Equation" r:id="rId4" imgW="393480" imgH="444240" progId="Equation.DSMT4">
                    <p:embed/>
                  </p:oleObj>
                </mc:Choice>
                <mc:Fallback>
                  <p:oleObj name="Equation" r:id="rId4" imgW="393480" imgH="444240" progId="Equation.DSMT4">
                    <p:embed/>
                    <p:pic>
                      <p:nvPicPr>
                        <p:cNvPr id="333" name="Object 332"/>
                        <p:cNvPicPr/>
                        <p:nvPr/>
                      </p:nvPicPr>
                      <p:blipFill>
                        <a:blip r:embed="rId5"/>
                        <a:stretch>
                          <a:fillRect/>
                        </a:stretch>
                      </p:blipFill>
                      <p:spPr>
                        <a:xfrm>
                          <a:off x="4960260" y="5541958"/>
                          <a:ext cx="798513" cy="901700"/>
                        </a:xfrm>
                        <a:prstGeom prst="rect">
                          <a:avLst/>
                        </a:prstGeom>
                      </p:spPr>
                    </p:pic>
                  </p:oleObj>
                </mc:Fallback>
              </mc:AlternateContent>
            </a:graphicData>
          </a:graphic>
        </p:graphicFrame>
        <p:sp>
          <p:nvSpPr>
            <p:cNvPr id="13" name="TextBox 12"/>
            <p:cNvSpPr txBox="1"/>
            <p:nvPr/>
          </p:nvSpPr>
          <p:spPr>
            <a:xfrm>
              <a:off x="5765843" y="5629403"/>
              <a:ext cx="2252658" cy="646331"/>
            </a:xfrm>
            <a:prstGeom prst="rect">
              <a:avLst/>
            </a:prstGeom>
            <a:noFill/>
          </p:spPr>
          <p:txBody>
            <a:bodyPr wrap="square" rtlCol="0">
              <a:spAutoFit/>
            </a:bodyPr>
            <a:lstStyle/>
            <a:p>
              <a:r>
                <a:rPr lang="en-US" dirty="0" smtClean="0"/>
                <a:t>convergence rate for all SMT package sizes </a:t>
              </a:r>
              <a:endParaRPr lang="en-US" dirty="0"/>
            </a:p>
          </p:txBody>
        </p:sp>
      </p:grpSp>
      <p:pic>
        <p:nvPicPr>
          <p:cNvPr id="520" name="Picture 519"/>
          <p:cNvPicPr>
            <a:picLocks noChangeAspect="1"/>
          </p:cNvPicPr>
          <p:nvPr/>
        </p:nvPicPr>
        <p:blipFill>
          <a:blip r:embed="rId6"/>
          <a:stretch>
            <a:fillRect/>
          </a:stretch>
        </p:blipFill>
        <p:spPr>
          <a:xfrm>
            <a:off x="3000638" y="1203600"/>
            <a:ext cx="5816800" cy="4435200"/>
          </a:xfrm>
          <a:prstGeom prst="rect">
            <a:avLst/>
          </a:prstGeom>
        </p:spPr>
      </p:pic>
      <p:sp>
        <p:nvSpPr>
          <p:cNvPr id="162" name="TextBox 161"/>
          <p:cNvSpPr txBox="1"/>
          <p:nvPr/>
        </p:nvSpPr>
        <p:spPr>
          <a:xfrm>
            <a:off x="6899472" y="5200336"/>
            <a:ext cx="2355456" cy="1077218"/>
          </a:xfrm>
          <a:prstGeom prst="rect">
            <a:avLst/>
          </a:prstGeom>
          <a:solidFill>
            <a:schemeClr val="bg1"/>
          </a:solidFill>
        </p:spPr>
        <p:txBody>
          <a:bodyPr wrap="square" rtlCol="0">
            <a:spAutoFit/>
          </a:bodyPr>
          <a:lstStyle/>
          <a:p>
            <a:r>
              <a:rPr lang="en-US" sz="1600" dirty="0" smtClean="0"/>
              <a:t>*The </a:t>
            </a:r>
            <a:r>
              <a:rPr lang="en-US" sz="1600" dirty="0" err="1" smtClean="0"/>
              <a:t>L</a:t>
            </a:r>
            <a:r>
              <a:rPr lang="en-US" sz="1600" baseline="-25000" dirty="0" err="1" smtClean="0"/>
              <a:t>PCB_Decap</a:t>
            </a:r>
            <a:r>
              <a:rPr lang="en-US" sz="1600" dirty="0" smtClean="0"/>
              <a:t> is simulated in PDN Tool and the inductance is extracted from |Z</a:t>
            </a:r>
            <a:r>
              <a:rPr lang="en-US" sz="1600" baseline="-25000" dirty="0" smtClean="0"/>
              <a:t>PDN</a:t>
            </a:r>
            <a:r>
              <a:rPr lang="en-US" sz="1600" dirty="0" smtClean="0"/>
              <a:t>|. </a:t>
            </a:r>
            <a:endParaRPr lang="en-US" sz="1600" dirty="0"/>
          </a:p>
        </p:txBody>
      </p:sp>
    </p:spTree>
    <p:extLst>
      <p:ext uri="{BB962C8B-B14F-4D97-AF65-F5344CB8AC3E}">
        <p14:creationId xmlns:p14="http://schemas.microsoft.com/office/powerpoint/2010/main" val="3149373694"/>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43" y="13611"/>
            <a:ext cx="8259518" cy="842731"/>
          </a:xfrm>
        </p:spPr>
        <p:txBody>
          <a:bodyPr/>
          <a:lstStyle/>
          <a:p>
            <a:r>
              <a:rPr lang="en-US" dirty="0" err="1" smtClean="0"/>
              <a:t>L</a:t>
            </a:r>
            <a:r>
              <a:rPr lang="en-US" baseline="-25000" dirty="0" err="1" smtClean="0"/>
              <a:t>PCB_Decap</a:t>
            </a:r>
            <a:r>
              <a:rPr lang="en-US" dirty="0" smtClean="0"/>
              <a:t> Capacitor Configuration Example</a:t>
            </a:r>
            <a:endParaRPr lang="en-US" dirty="0"/>
          </a:p>
        </p:txBody>
      </p:sp>
      <p:sp>
        <p:nvSpPr>
          <p:cNvPr id="3" name="Slide Number Placeholder 2"/>
          <p:cNvSpPr>
            <a:spLocks noGrp="1"/>
          </p:cNvSpPr>
          <p:nvPr>
            <p:ph type="sldNum" sz="quarter" idx="4294967295"/>
          </p:nvPr>
        </p:nvSpPr>
        <p:spPr>
          <a:xfrm>
            <a:off x="7010400" y="6400800"/>
            <a:ext cx="2133600" cy="381000"/>
          </a:xfrm>
        </p:spPr>
        <p:txBody>
          <a:bodyPr/>
          <a:lstStyle/>
          <a:p>
            <a:endParaRPr lang="zh-CN" altLang="en-US" dirty="0"/>
          </a:p>
        </p:txBody>
      </p:sp>
      <p:grpSp>
        <p:nvGrpSpPr>
          <p:cNvPr id="4" name="Group 3"/>
          <p:cNvGrpSpPr/>
          <p:nvPr/>
        </p:nvGrpSpPr>
        <p:grpSpPr>
          <a:xfrm>
            <a:off x="3287958" y="1401330"/>
            <a:ext cx="5421072" cy="3867078"/>
            <a:chOff x="2808528" y="1076055"/>
            <a:chExt cx="5951871" cy="4466101"/>
          </a:xfrm>
        </p:grpSpPr>
        <p:pic>
          <p:nvPicPr>
            <p:cNvPr id="64" name="Picture 63"/>
            <p:cNvPicPr>
              <a:picLocks noChangeAspect="1"/>
            </p:cNvPicPr>
            <p:nvPr/>
          </p:nvPicPr>
          <p:blipFill>
            <a:blip r:embed="rId3"/>
            <a:stretch>
              <a:fillRect/>
            </a:stretch>
          </p:blipFill>
          <p:spPr>
            <a:xfrm>
              <a:off x="2808528" y="1076055"/>
              <a:ext cx="5951871" cy="4466101"/>
            </a:xfrm>
            <a:prstGeom prst="rect">
              <a:avLst/>
            </a:prstGeom>
          </p:spPr>
        </p:pic>
        <p:cxnSp>
          <p:nvCxnSpPr>
            <p:cNvPr id="65" name="Straight Connector 64"/>
            <p:cNvCxnSpPr/>
            <p:nvPr/>
          </p:nvCxnSpPr>
          <p:spPr>
            <a:xfrm>
              <a:off x="3955864" y="4724400"/>
              <a:ext cx="4128836"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pic>
          <p:nvPicPr>
            <p:cNvPr id="67" name="Picture 66"/>
            <p:cNvPicPr>
              <a:picLocks noChangeAspect="1"/>
            </p:cNvPicPr>
            <p:nvPr/>
          </p:nvPicPr>
          <p:blipFill rotWithShape="1">
            <a:blip r:embed="rId4"/>
            <a:srcRect l="10306" t="27586"/>
            <a:stretch/>
          </p:blipFill>
          <p:spPr>
            <a:xfrm>
              <a:off x="4694390" y="3016929"/>
              <a:ext cx="3257595" cy="1105360"/>
            </a:xfrm>
            <a:prstGeom prst="rect">
              <a:avLst/>
            </a:prstGeom>
            <a:ln w="12700">
              <a:solidFill>
                <a:schemeClr val="tx1">
                  <a:lumMod val="95000"/>
                  <a:lumOff val="5000"/>
                </a:schemeClr>
              </a:solidFill>
            </a:ln>
          </p:spPr>
        </p:pic>
        <p:cxnSp>
          <p:nvCxnSpPr>
            <p:cNvPr id="68" name="Straight Connector 67"/>
            <p:cNvCxnSpPr/>
            <p:nvPr/>
          </p:nvCxnSpPr>
          <p:spPr>
            <a:xfrm>
              <a:off x="4954100" y="3617365"/>
              <a:ext cx="3100192" cy="0"/>
            </a:xfrm>
            <a:prstGeom prst="line">
              <a:avLst/>
            </a:prstGeom>
            <a:ln w="28575">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sp>
        <p:nvSpPr>
          <p:cNvPr id="13" name="TextBox 12"/>
          <p:cNvSpPr txBox="1"/>
          <p:nvPr/>
        </p:nvSpPr>
        <p:spPr>
          <a:xfrm>
            <a:off x="2691496" y="4987480"/>
            <a:ext cx="4623703" cy="1785104"/>
          </a:xfrm>
          <a:prstGeom prst="rect">
            <a:avLst/>
          </a:prstGeom>
          <a:noFill/>
        </p:spPr>
        <p:txBody>
          <a:bodyPr wrap="square" rtlCol="0">
            <a:spAutoFit/>
          </a:bodyPr>
          <a:lstStyle/>
          <a:p>
            <a:pPr marL="285750" indent="-285750" algn="l">
              <a:spcBef>
                <a:spcPts val="0"/>
              </a:spcBef>
              <a:buFont typeface="Arial" panose="020B0604020202020204" pitchFamily="34" charset="0"/>
              <a:buChar char="•"/>
            </a:pPr>
            <a:r>
              <a:rPr lang="en-US" dirty="0"/>
              <a:t>Doublet: 8 pairs</a:t>
            </a:r>
          </a:p>
          <a:p>
            <a:pPr marL="285750" indent="-285750" algn="l">
              <a:spcBef>
                <a:spcPts val="0"/>
              </a:spcBef>
              <a:buFont typeface="Arial" panose="020B0604020202020204" pitchFamily="34" charset="0"/>
              <a:buChar char="•"/>
            </a:pPr>
            <a:r>
              <a:rPr lang="en-US" dirty="0"/>
              <a:t>Alternating: 14 pairs</a:t>
            </a:r>
          </a:p>
          <a:p>
            <a:pPr marL="285750" indent="-285750" algn="l">
              <a:spcBef>
                <a:spcPts val="0"/>
              </a:spcBef>
              <a:buFont typeface="Arial" panose="020B0604020202020204" pitchFamily="34" charset="0"/>
              <a:buChar char="•"/>
            </a:pPr>
            <a:r>
              <a:rPr lang="en-US" dirty="0"/>
              <a:t>1/n: 25 </a:t>
            </a:r>
            <a:r>
              <a:rPr lang="en-US" dirty="0" smtClean="0"/>
              <a:t>pairs (no mutual coupling between individual </a:t>
            </a:r>
            <a:r>
              <a:rPr lang="en-US" dirty="0" err="1" smtClean="0"/>
              <a:t>decaps</a:t>
            </a:r>
            <a:r>
              <a:rPr lang="en-US" dirty="0" smtClean="0"/>
              <a:t>)</a:t>
            </a:r>
            <a:endParaRPr lang="en-US" dirty="0"/>
          </a:p>
          <a:p>
            <a:pPr marL="285750" indent="-285750" algn="l">
              <a:spcBef>
                <a:spcPts val="0"/>
              </a:spcBef>
              <a:buFont typeface="Arial" panose="020B0604020202020204" pitchFamily="34" charset="0"/>
              <a:buChar char="•"/>
            </a:pPr>
            <a:r>
              <a:rPr lang="en-US" dirty="0" smtClean="0"/>
              <a:t>Aligned: 30 pairs </a:t>
            </a:r>
          </a:p>
        </p:txBody>
      </p:sp>
      <p:grpSp>
        <p:nvGrpSpPr>
          <p:cNvPr id="179" name="Group 178"/>
          <p:cNvGrpSpPr/>
          <p:nvPr/>
        </p:nvGrpSpPr>
        <p:grpSpPr>
          <a:xfrm>
            <a:off x="226939" y="4730051"/>
            <a:ext cx="2060373" cy="2146610"/>
            <a:chOff x="2030896" y="3910893"/>
            <a:chExt cx="2626464" cy="2736395"/>
          </a:xfrm>
        </p:grpSpPr>
        <p:sp>
          <p:nvSpPr>
            <p:cNvPr id="181" name="Rectangle 180"/>
            <p:cNvSpPr/>
            <p:nvPr/>
          </p:nvSpPr>
          <p:spPr>
            <a:xfrm>
              <a:off x="2030896" y="3910893"/>
              <a:ext cx="2626464" cy="2626464"/>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182" name="Rectangle 181"/>
            <p:cNvSpPr/>
            <p:nvPr/>
          </p:nvSpPr>
          <p:spPr>
            <a:xfrm>
              <a:off x="2949429" y="4820008"/>
              <a:ext cx="685800" cy="685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183" name="TextBox 182"/>
            <p:cNvSpPr txBox="1"/>
            <p:nvPr/>
          </p:nvSpPr>
          <p:spPr>
            <a:xfrm>
              <a:off x="2671268" y="4760934"/>
              <a:ext cx="1357878" cy="1294718"/>
            </a:xfrm>
            <a:prstGeom prst="rect">
              <a:avLst/>
            </a:prstGeom>
            <a:noFill/>
          </p:spPr>
          <p:txBody>
            <a:bodyPr wrap="square" rtlCol="0">
              <a:spAutoFit/>
            </a:bodyPr>
            <a:lstStyle/>
            <a:p>
              <a:r>
                <a:rPr lang="en-US" sz="2000" dirty="0"/>
                <a:t>IC Region</a:t>
              </a:r>
            </a:p>
            <a:p>
              <a:endParaRPr lang="en-US" sz="2000" dirty="0"/>
            </a:p>
          </p:txBody>
        </p:sp>
        <p:grpSp>
          <p:nvGrpSpPr>
            <p:cNvPr id="184" name="Group 183"/>
            <p:cNvGrpSpPr/>
            <p:nvPr/>
          </p:nvGrpSpPr>
          <p:grpSpPr>
            <a:xfrm>
              <a:off x="4041057" y="4464403"/>
              <a:ext cx="68688" cy="1339976"/>
              <a:chOff x="4404012" y="4407868"/>
              <a:chExt cx="68688" cy="1339976"/>
            </a:xfrm>
          </p:grpSpPr>
          <p:sp>
            <p:nvSpPr>
              <p:cNvPr id="218" name="Rectangle 217"/>
              <p:cNvSpPr/>
              <p:nvPr/>
            </p:nvSpPr>
            <p:spPr>
              <a:xfrm rot="16200000">
                <a:off x="4401780" y="44101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Rectangle 218"/>
              <p:cNvSpPr/>
              <p:nvPr/>
            </p:nvSpPr>
            <p:spPr>
              <a:xfrm rot="16200000">
                <a:off x="4401780" y="45910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Rectangle 219"/>
              <p:cNvSpPr/>
              <p:nvPr/>
            </p:nvSpPr>
            <p:spPr>
              <a:xfrm rot="16200000">
                <a:off x="4401780" y="47720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1" name="Rectangle 220"/>
              <p:cNvSpPr/>
              <p:nvPr/>
            </p:nvSpPr>
            <p:spPr>
              <a:xfrm rot="16200000">
                <a:off x="4401780" y="495302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2" name="Rectangle 221"/>
              <p:cNvSpPr/>
              <p:nvPr/>
            </p:nvSpPr>
            <p:spPr>
              <a:xfrm rot="16200000">
                <a:off x="4401780" y="51340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3" name="Rectangle 222"/>
              <p:cNvSpPr/>
              <p:nvPr/>
            </p:nvSpPr>
            <p:spPr>
              <a:xfrm rot="16200000">
                <a:off x="4401780" y="53149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4" name="Rectangle 223"/>
              <p:cNvSpPr/>
              <p:nvPr/>
            </p:nvSpPr>
            <p:spPr>
              <a:xfrm rot="16200000">
                <a:off x="4401780" y="54959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5" name="Rectangle 224"/>
              <p:cNvSpPr/>
              <p:nvPr/>
            </p:nvSpPr>
            <p:spPr>
              <a:xfrm rot="16200000">
                <a:off x="4401780" y="5676924"/>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5" name="Group 184"/>
            <p:cNvGrpSpPr/>
            <p:nvPr/>
          </p:nvGrpSpPr>
          <p:grpSpPr>
            <a:xfrm>
              <a:off x="2522112" y="4464403"/>
              <a:ext cx="68688" cy="1339976"/>
              <a:chOff x="4404012" y="4407868"/>
              <a:chExt cx="68688" cy="1339976"/>
            </a:xfrm>
          </p:grpSpPr>
          <p:sp>
            <p:nvSpPr>
              <p:cNvPr id="210" name="Rectangle 209"/>
              <p:cNvSpPr/>
              <p:nvPr/>
            </p:nvSpPr>
            <p:spPr>
              <a:xfrm rot="16200000">
                <a:off x="4401780" y="44101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Rectangle 210"/>
              <p:cNvSpPr/>
              <p:nvPr/>
            </p:nvSpPr>
            <p:spPr>
              <a:xfrm rot="16200000">
                <a:off x="4401780" y="45910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2" name="Rectangle 211"/>
              <p:cNvSpPr/>
              <p:nvPr/>
            </p:nvSpPr>
            <p:spPr>
              <a:xfrm rot="16200000">
                <a:off x="4401780" y="47720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Rectangle 212"/>
              <p:cNvSpPr/>
              <p:nvPr/>
            </p:nvSpPr>
            <p:spPr>
              <a:xfrm rot="16200000">
                <a:off x="4401780" y="495302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Rectangle 213"/>
              <p:cNvSpPr/>
              <p:nvPr/>
            </p:nvSpPr>
            <p:spPr>
              <a:xfrm rot="16200000">
                <a:off x="4401780" y="51340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 name="Rectangle 214"/>
              <p:cNvSpPr/>
              <p:nvPr/>
            </p:nvSpPr>
            <p:spPr>
              <a:xfrm rot="16200000">
                <a:off x="4401780" y="53149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Rectangle 215"/>
              <p:cNvSpPr/>
              <p:nvPr/>
            </p:nvSpPr>
            <p:spPr>
              <a:xfrm rot="16200000">
                <a:off x="4401780" y="54959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Rectangle 216"/>
              <p:cNvSpPr/>
              <p:nvPr/>
            </p:nvSpPr>
            <p:spPr>
              <a:xfrm rot="16200000">
                <a:off x="4401780" y="5676924"/>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6" name="Group 185"/>
            <p:cNvGrpSpPr/>
            <p:nvPr/>
          </p:nvGrpSpPr>
          <p:grpSpPr>
            <a:xfrm rot="5400000">
              <a:off x="3288237" y="5259612"/>
              <a:ext cx="68688" cy="1339976"/>
              <a:chOff x="4404012" y="4407868"/>
              <a:chExt cx="68688" cy="1339976"/>
            </a:xfrm>
          </p:grpSpPr>
          <p:sp>
            <p:nvSpPr>
              <p:cNvPr id="202" name="Rectangle 201"/>
              <p:cNvSpPr/>
              <p:nvPr/>
            </p:nvSpPr>
            <p:spPr>
              <a:xfrm rot="16200000">
                <a:off x="4401780" y="44101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Rectangle 202"/>
              <p:cNvSpPr/>
              <p:nvPr/>
            </p:nvSpPr>
            <p:spPr>
              <a:xfrm rot="16200000">
                <a:off x="4401780" y="45910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Rectangle 203"/>
              <p:cNvSpPr/>
              <p:nvPr/>
            </p:nvSpPr>
            <p:spPr>
              <a:xfrm rot="16200000">
                <a:off x="4401780" y="47720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Rectangle 204"/>
              <p:cNvSpPr/>
              <p:nvPr/>
            </p:nvSpPr>
            <p:spPr>
              <a:xfrm rot="16200000">
                <a:off x="4401780" y="495302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Rectangle 205"/>
              <p:cNvSpPr/>
              <p:nvPr/>
            </p:nvSpPr>
            <p:spPr>
              <a:xfrm rot="16200000">
                <a:off x="4401780" y="51340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Rectangle 206"/>
              <p:cNvSpPr/>
              <p:nvPr/>
            </p:nvSpPr>
            <p:spPr>
              <a:xfrm rot="16200000">
                <a:off x="4401780" y="53149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Rectangle 207"/>
              <p:cNvSpPr/>
              <p:nvPr/>
            </p:nvSpPr>
            <p:spPr>
              <a:xfrm rot="16200000">
                <a:off x="4401780" y="54959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Rectangle 208"/>
              <p:cNvSpPr/>
              <p:nvPr/>
            </p:nvSpPr>
            <p:spPr>
              <a:xfrm rot="16200000">
                <a:off x="4401780" y="5676924"/>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7" name="Group 186"/>
            <p:cNvGrpSpPr/>
            <p:nvPr/>
          </p:nvGrpSpPr>
          <p:grpSpPr>
            <a:xfrm rot="5400000">
              <a:off x="3288237" y="3672010"/>
              <a:ext cx="68688" cy="1339976"/>
              <a:chOff x="4404012" y="4407868"/>
              <a:chExt cx="68688" cy="1339976"/>
            </a:xfrm>
          </p:grpSpPr>
          <p:sp>
            <p:nvSpPr>
              <p:cNvPr id="194" name="Rectangle 193"/>
              <p:cNvSpPr/>
              <p:nvPr/>
            </p:nvSpPr>
            <p:spPr>
              <a:xfrm rot="16200000">
                <a:off x="4401780" y="44101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Rectangle 194"/>
              <p:cNvSpPr/>
              <p:nvPr/>
            </p:nvSpPr>
            <p:spPr>
              <a:xfrm rot="16200000">
                <a:off x="4401780" y="45910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6" name="Rectangle 195"/>
              <p:cNvSpPr/>
              <p:nvPr/>
            </p:nvSpPr>
            <p:spPr>
              <a:xfrm rot="16200000">
                <a:off x="4401780" y="47720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Rectangle 196"/>
              <p:cNvSpPr/>
              <p:nvPr/>
            </p:nvSpPr>
            <p:spPr>
              <a:xfrm rot="16200000">
                <a:off x="4401780" y="495302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8" name="Rectangle 197"/>
              <p:cNvSpPr/>
              <p:nvPr/>
            </p:nvSpPr>
            <p:spPr>
              <a:xfrm rot="16200000">
                <a:off x="4401780" y="513400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Rectangle 198"/>
              <p:cNvSpPr/>
              <p:nvPr/>
            </p:nvSpPr>
            <p:spPr>
              <a:xfrm rot="16200000">
                <a:off x="4401780" y="5314975"/>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Rectangle 199"/>
              <p:cNvSpPr/>
              <p:nvPr/>
            </p:nvSpPr>
            <p:spPr>
              <a:xfrm rot="16200000">
                <a:off x="4401780" y="5495950"/>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Rectangle 200"/>
              <p:cNvSpPr/>
              <p:nvPr/>
            </p:nvSpPr>
            <p:spPr>
              <a:xfrm rot="16200000">
                <a:off x="4401780" y="5676924"/>
                <a:ext cx="73152" cy="68688"/>
              </a:xfrm>
              <a:prstGeom prst="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8" name="TextBox 187"/>
            <p:cNvSpPr txBox="1"/>
            <p:nvPr/>
          </p:nvSpPr>
          <p:spPr>
            <a:xfrm>
              <a:off x="2038764" y="6137247"/>
              <a:ext cx="1699677" cy="510041"/>
            </a:xfrm>
            <a:prstGeom prst="rect">
              <a:avLst/>
            </a:prstGeom>
            <a:noFill/>
          </p:spPr>
          <p:txBody>
            <a:bodyPr wrap="square" rtlCol="0">
              <a:spAutoFit/>
            </a:bodyPr>
            <a:lstStyle/>
            <a:p>
              <a:r>
                <a:rPr lang="en-US" sz="2000" dirty="0" smtClean="0"/>
                <a:t>5’’x 6’’</a:t>
              </a:r>
              <a:endParaRPr lang="en-US" sz="2000" dirty="0"/>
            </a:p>
          </p:txBody>
        </p:sp>
        <p:cxnSp>
          <p:nvCxnSpPr>
            <p:cNvPr id="189" name="Straight Arrow Connector 188"/>
            <p:cNvCxnSpPr/>
            <p:nvPr/>
          </p:nvCxnSpPr>
          <p:spPr>
            <a:xfrm>
              <a:off x="3309763" y="5130092"/>
              <a:ext cx="74515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3616926" y="4783691"/>
              <a:ext cx="505123" cy="369332"/>
            </a:xfrm>
            <a:prstGeom prst="rect">
              <a:avLst/>
            </a:prstGeom>
            <a:noFill/>
          </p:spPr>
          <p:txBody>
            <a:bodyPr wrap="square" rtlCol="0">
              <a:spAutoFit/>
            </a:bodyPr>
            <a:lstStyle/>
            <a:p>
              <a:r>
                <a:rPr lang="en-US" dirty="0" smtClean="0"/>
                <a:t>D</a:t>
              </a:r>
              <a:endParaRPr lang="en-US" dirty="0"/>
            </a:p>
          </p:txBody>
        </p:sp>
        <p:grpSp>
          <p:nvGrpSpPr>
            <p:cNvPr id="191" name="Group 190"/>
            <p:cNvGrpSpPr/>
            <p:nvPr/>
          </p:nvGrpSpPr>
          <p:grpSpPr>
            <a:xfrm rot="5400000">
              <a:off x="3186455" y="4502165"/>
              <a:ext cx="745156" cy="505123"/>
              <a:chOff x="3462163" y="4815544"/>
              <a:chExt cx="745156" cy="505123"/>
            </a:xfrm>
          </p:grpSpPr>
          <p:cxnSp>
            <p:nvCxnSpPr>
              <p:cNvPr id="192" name="Straight Arrow Connector 191"/>
              <p:cNvCxnSpPr/>
              <p:nvPr/>
            </p:nvCxnSpPr>
            <p:spPr>
              <a:xfrm>
                <a:off x="3462163" y="5282492"/>
                <a:ext cx="745156" cy="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rot="16200000">
                <a:off x="3403894" y="4883440"/>
                <a:ext cx="505123" cy="369332"/>
              </a:xfrm>
              <a:prstGeom prst="rect">
                <a:avLst/>
              </a:prstGeom>
              <a:noFill/>
            </p:spPr>
            <p:txBody>
              <a:bodyPr wrap="square" rtlCol="0">
                <a:spAutoFit/>
              </a:bodyPr>
              <a:lstStyle/>
              <a:p>
                <a:r>
                  <a:rPr lang="en-US" dirty="0" smtClean="0"/>
                  <a:t>D</a:t>
                </a:r>
                <a:endParaRPr lang="en-US" dirty="0"/>
              </a:p>
            </p:txBody>
          </p:sp>
        </p:grpSp>
      </p:grpSp>
      <p:grpSp>
        <p:nvGrpSpPr>
          <p:cNvPr id="226" name="Group 225"/>
          <p:cNvGrpSpPr/>
          <p:nvPr/>
        </p:nvGrpSpPr>
        <p:grpSpPr>
          <a:xfrm>
            <a:off x="407192" y="989744"/>
            <a:ext cx="1536326" cy="1232634"/>
            <a:chOff x="293084" y="946980"/>
            <a:chExt cx="1464937" cy="1285643"/>
          </a:xfrm>
        </p:grpSpPr>
        <p:grpSp>
          <p:nvGrpSpPr>
            <p:cNvPr id="227" name="Group 226"/>
            <p:cNvGrpSpPr/>
            <p:nvPr/>
          </p:nvGrpSpPr>
          <p:grpSpPr>
            <a:xfrm>
              <a:off x="313895" y="1279914"/>
              <a:ext cx="1444126" cy="952709"/>
              <a:chOff x="407820" y="1145263"/>
              <a:chExt cx="1444126" cy="952709"/>
            </a:xfrm>
          </p:grpSpPr>
          <p:sp>
            <p:nvSpPr>
              <p:cNvPr id="229" name="Rectangle 228"/>
              <p:cNvSpPr/>
              <p:nvPr/>
            </p:nvSpPr>
            <p:spPr>
              <a:xfrm>
                <a:off x="407820" y="1145263"/>
                <a:ext cx="1444126" cy="952709"/>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0" name="Group 229"/>
              <p:cNvGrpSpPr/>
              <p:nvPr/>
            </p:nvGrpSpPr>
            <p:grpSpPr>
              <a:xfrm>
                <a:off x="408909" y="1225152"/>
                <a:ext cx="248021" cy="248021"/>
                <a:chOff x="2082189" y="4179270"/>
                <a:chExt cx="412151" cy="412151"/>
              </a:xfrm>
            </p:grpSpPr>
            <p:sp>
              <p:nvSpPr>
                <p:cNvPr id="257" name="Oval 256"/>
                <p:cNvSpPr/>
                <p:nvPr/>
              </p:nvSpPr>
              <p:spPr>
                <a:xfrm>
                  <a:off x="2082189" y="4179270"/>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Oval 257"/>
                <p:cNvSpPr/>
                <p:nvPr/>
              </p:nvSpPr>
              <p:spPr>
                <a:xfrm>
                  <a:off x="2169854" y="4267200"/>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1" name="Oval 230"/>
              <p:cNvSpPr/>
              <p:nvPr/>
            </p:nvSpPr>
            <p:spPr>
              <a:xfrm>
                <a:off x="459767" y="1818728"/>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2" name="Group 231"/>
              <p:cNvGrpSpPr/>
              <p:nvPr/>
            </p:nvGrpSpPr>
            <p:grpSpPr>
              <a:xfrm>
                <a:off x="1603925" y="1767870"/>
                <a:ext cx="248021" cy="248021"/>
                <a:chOff x="2082189" y="4179270"/>
                <a:chExt cx="412151" cy="412151"/>
              </a:xfrm>
            </p:grpSpPr>
            <p:sp>
              <p:nvSpPr>
                <p:cNvPr id="255" name="Oval 254"/>
                <p:cNvSpPr/>
                <p:nvPr/>
              </p:nvSpPr>
              <p:spPr>
                <a:xfrm>
                  <a:off x="2082189" y="4179270"/>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6" name="Oval 255"/>
                <p:cNvSpPr/>
                <p:nvPr/>
              </p:nvSpPr>
              <p:spPr>
                <a:xfrm>
                  <a:off x="2169854" y="4267200"/>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3" name="Oval 232"/>
              <p:cNvSpPr/>
              <p:nvPr/>
            </p:nvSpPr>
            <p:spPr>
              <a:xfrm>
                <a:off x="1654783" y="1276010"/>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4" name="Group 233"/>
              <p:cNvGrpSpPr/>
              <p:nvPr/>
            </p:nvGrpSpPr>
            <p:grpSpPr>
              <a:xfrm>
                <a:off x="568052" y="1700973"/>
                <a:ext cx="1117407" cy="381813"/>
                <a:chOff x="2282266" y="5400063"/>
                <a:chExt cx="1117407" cy="381813"/>
              </a:xfrm>
            </p:grpSpPr>
            <p:grpSp>
              <p:nvGrpSpPr>
                <p:cNvPr id="246" name="Group 245"/>
                <p:cNvGrpSpPr/>
                <p:nvPr/>
              </p:nvGrpSpPr>
              <p:grpSpPr>
                <a:xfrm>
                  <a:off x="2282266" y="5400063"/>
                  <a:ext cx="1034483" cy="381813"/>
                  <a:chOff x="2282266" y="5400063"/>
                  <a:chExt cx="1034483" cy="381813"/>
                </a:xfrm>
              </p:grpSpPr>
              <p:sp>
                <p:nvSpPr>
                  <p:cNvPr id="248" name="Rounded Rectangle 247"/>
                  <p:cNvSpPr/>
                  <p:nvPr/>
                </p:nvSpPr>
                <p:spPr>
                  <a:xfrm>
                    <a:off x="2446058" y="5489428"/>
                    <a:ext cx="122843" cy="213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Rectangle 248"/>
                  <p:cNvSpPr/>
                  <p:nvPr/>
                </p:nvSpPr>
                <p:spPr>
                  <a:xfrm>
                    <a:off x="2422532" y="5444413"/>
                    <a:ext cx="171980" cy="298227"/>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0" name="Rounded Rectangle 249"/>
                  <p:cNvSpPr/>
                  <p:nvPr/>
                </p:nvSpPr>
                <p:spPr>
                  <a:xfrm>
                    <a:off x="3122036" y="5489428"/>
                    <a:ext cx="122843" cy="213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Rectangle 250"/>
                  <p:cNvSpPr/>
                  <p:nvPr/>
                </p:nvSpPr>
                <p:spPr>
                  <a:xfrm>
                    <a:off x="3098510" y="5444413"/>
                    <a:ext cx="171980" cy="298227"/>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Rectangle 251"/>
                  <p:cNvSpPr/>
                  <p:nvPr/>
                </p:nvSpPr>
                <p:spPr bwMode="auto">
                  <a:xfrm>
                    <a:off x="2282266" y="5561086"/>
                    <a:ext cx="258581"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53" name="Rectangle 252"/>
                  <p:cNvSpPr/>
                  <p:nvPr/>
                </p:nvSpPr>
                <p:spPr>
                  <a:xfrm>
                    <a:off x="2507478" y="5444412"/>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Rectangle 253"/>
                  <p:cNvSpPr/>
                  <p:nvPr/>
                </p:nvSpPr>
                <p:spPr>
                  <a:xfrm>
                    <a:off x="2388637" y="5400063"/>
                    <a:ext cx="928112" cy="381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7" name="Rectangle 246"/>
                <p:cNvSpPr/>
                <p:nvPr/>
              </p:nvSpPr>
              <p:spPr bwMode="auto">
                <a:xfrm>
                  <a:off x="3157598" y="5561086"/>
                  <a:ext cx="24207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35" name="Group 234"/>
              <p:cNvGrpSpPr/>
              <p:nvPr/>
            </p:nvGrpSpPr>
            <p:grpSpPr>
              <a:xfrm>
                <a:off x="584860" y="1155699"/>
                <a:ext cx="1117407" cy="381813"/>
                <a:chOff x="2299074" y="4854789"/>
                <a:chExt cx="1117407" cy="381813"/>
              </a:xfrm>
            </p:grpSpPr>
            <p:grpSp>
              <p:nvGrpSpPr>
                <p:cNvPr id="236" name="Group 235"/>
                <p:cNvGrpSpPr/>
                <p:nvPr/>
              </p:nvGrpSpPr>
              <p:grpSpPr>
                <a:xfrm>
                  <a:off x="2439340" y="4899139"/>
                  <a:ext cx="171980" cy="298227"/>
                  <a:chOff x="2619105" y="4888015"/>
                  <a:chExt cx="533400" cy="533400"/>
                </a:xfrm>
              </p:grpSpPr>
              <p:sp>
                <p:nvSpPr>
                  <p:cNvPr id="244" name="Rounded Rectangle 243"/>
                  <p:cNvSpPr/>
                  <p:nvPr/>
                </p:nvSpPr>
                <p:spPr>
                  <a:xfrm>
                    <a:off x="2692070" y="4968528"/>
                    <a:ext cx="3810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Rectangle 244"/>
                  <p:cNvSpPr/>
                  <p:nvPr/>
                </p:nvSpPr>
                <p:spPr>
                  <a:xfrm>
                    <a:off x="2619105" y="4888015"/>
                    <a:ext cx="533400" cy="533400"/>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7" name="Group 236"/>
                <p:cNvGrpSpPr/>
                <p:nvPr/>
              </p:nvGrpSpPr>
              <p:grpSpPr>
                <a:xfrm>
                  <a:off x="3115318" y="4899139"/>
                  <a:ext cx="171980" cy="298227"/>
                  <a:chOff x="2619105" y="4888015"/>
                  <a:chExt cx="533400" cy="533400"/>
                </a:xfrm>
              </p:grpSpPr>
              <p:sp>
                <p:nvSpPr>
                  <p:cNvPr id="242" name="Rounded Rectangle 241"/>
                  <p:cNvSpPr/>
                  <p:nvPr/>
                </p:nvSpPr>
                <p:spPr>
                  <a:xfrm>
                    <a:off x="2692070" y="4968528"/>
                    <a:ext cx="3810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3" name="Rectangle 242"/>
                  <p:cNvSpPr/>
                  <p:nvPr/>
                </p:nvSpPr>
                <p:spPr>
                  <a:xfrm>
                    <a:off x="2619105" y="4888015"/>
                    <a:ext cx="533400" cy="533400"/>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8" name="Rectangle 237"/>
                <p:cNvSpPr/>
                <p:nvPr/>
              </p:nvSpPr>
              <p:spPr>
                <a:xfrm>
                  <a:off x="2524286" y="4899138"/>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9" name="Rectangle 238"/>
                <p:cNvSpPr/>
                <p:nvPr/>
              </p:nvSpPr>
              <p:spPr>
                <a:xfrm>
                  <a:off x="2405445" y="4854789"/>
                  <a:ext cx="928112" cy="381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0" name="Rectangle 239"/>
                <p:cNvSpPr/>
                <p:nvPr/>
              </p:nvSpPr>
              <p:spPr bwMode="auto">
                <a:xfrm>
                  <a:off x="3174406" y="5015812"/>
                  <a:ext cx="24207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41" name="Rectangle 240"/>
                <p:cNvSpPr/>
                <p:nvPr/>
              </p:nvSpPr>
              <p:spPr bwMode="auto">
                <a:xfrm>
                  <a:off x="2299074" y="5015812"/>
                  <a:ext cx="258581"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28" name="TextBox 227"/>
            <p:cNvSpPr txBox="1"/>
            <p:nvPr/>
          </p:nvSpPr>
          <p:spPr>
            <a:xfrm>
              <a:off x="293084" y="946980"/>
              <a:ext cx="1414078" cy="399918"/>
            </a:xfrm>
            <a:prstGeom prst="rect">
              <a:avLst/>
            </a:prstGeom>
            <a:noFill/>
          </p:spPr>
          <p:txBody>
            <a:bodyPr wrap="square" rtlCol="0">
              <a:spAutoFit/>
            </a:bodyPr>
            <a:lstStyle/>
            <a:p>
              <a:r>
                <a:rPr lang="en-US" dirty="0" smtClean="0"/>
                <a:t>Alternating</a:t>
              </a:r>
              <a:endParaRPr lang="en-US" dirty="0"/>
            </a:p>
          </p:txBody>
        </p:sp>
      </p:grpSp>
      <p:grpSp>
        <p:nvGrpSpPr>
          <p:cNvPr id="259" name="Group 258"/>
          <p:cNvGrpSpPr/>
          <p:nvPr/>
        </p:nvGrpSpPr>
        <p:grpSpPr>
          <a:xfrm>
            <a:off x="432906" y="2181768"/>
            <a:ext cx="1532437" cy="1198504"/>
            <a:chOff x="2464814" y="795144"/>
            <a:chExt cx="1401271" cy="1284790"/>
          </a:xfrm>
        </p:grpSpPr>
        <p:grpSp>
          <p:nvGrpSpPr>
            <p:cNvPr id="260" name="Group 259"/>
            <p:cNvGrpSpPr/>
            <p:nvPr/>
          </p:nvGrpSpPr>
          <p:grpSpPr>
            <a:xfrm>
              <a:off x="2464814" y="1136149"/>
              <a:ext cx="1401271" cy="943785"/>
              <a:chOff x="2464814" y="1136149"/>
              <a:chExt cx="1401271" cy="943785"/>
            </a:xfrm>
          </p:grpSpPr>
          <p:grpSp>
            <p:nvGrpSpPr>
              <p:cNvPr id="262" name="Group 261"/>
              <p:cNvGrpSpPr/>
              <p:nvPr/>
            </p:nvGrpSpPr>
            <p:grpSpPr>
              <a:xfrm>
                <a:off x="2473907" y="1212864"/>
                <a:ext cx="248021" cy="248021"/>
                <a:chOff x="2082189" y="4179270"/>
                <a:chExt cx="412151" cy="412151"/>
              </a:xfrm>
            </p:grpSpPr>
            <p:sp>
              <p:nvSpPr>
                <p:cNvPr id="290" name="Oval 289"/>
                <p:cNvSpPr/>
                <p:nvPr/>
              </p:nvSpPr>
              <p:spPr>
                <a:xfrm>
                  <a:off x="2082189" y="4179270"/>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1" name="Oval 290"/>
                <p:cNvSpPr/>
                <p:nvPr/>
              </p:nvSpPr>
              <p:spPr>
                <a:xfrm>
                  <a:off x="2169854" y="4267200"/>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3" name="Oval 262"/>
              <p:cNvSpPr/>
              <p:nvPr/>
            </p:nvSpPr>
            <p:spPr>
              <a:xfrm>
                <a:off x="3711513" y="1819690"/>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4" name="Group 263"/>
              <p:cNvGrpSpPr/>
              <p:nvPr/>
            </p:nvGrpSpPr>
            <p:grpSpPr>
              <a:xfrm>
                <a:off x="2467684" y="1766922"/>
                <a:ext cx="248021" cy="248021"/>
                <a:chOff x="2082189" y="4179270"/>
                <a:chExt cx="412151" cy="412151"/>
              </a:xfrm>
            </p:grpSpPr>
            <p:sp>
              <p:nvSpPr>
                <p:cNvPr id="288" name="Oval 287"/>
                <p:cNvSpPr/>
                <p:nvPr/>
              </p:nvSpPr>
              <p:spPr>
                <a:xfrm>
                  <a:off x="2082189" y="4179270"/>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9" name="Oval 288"/>
                <p:cNvSpPr/>
                <p:nvPr/>
              </p:nvSpPr>
              <p:spPr>
                <a:xfrm>
                  <a:off x="2169854" y="4267200"/>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5" name="Oval 264"/>
              <p:cNvSpPr/>
              <p:nvPr/>
            </p:nvSpPr>
            <p:spPr>
              <a:xfrm>
                <a:off x="3719781" y="1263722"/>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6" name="Group 265"/>
              <p:cNvGrpSpPr/>
              <p:nvPr/>
            </p:nvGrpSpPr>
            <p:grpSpPr>
              <a:xfrm>
                <a:off x="2633050" y="1688685"/>
                <a:ext cx="1117407" cy="381813"/>
                <a:chOff x="2282266" y="5400063"/>
                <a:chExt cx="1117407" cy="381813"/>
              </a:xfrm>
            </p:grpSpPr>
            <p:grpSp>
              <p:nvGrpSpPr>
                <p:cNvPr id="279" name="Group 278"/>
                <p:cNvGrpSpPr/>
                <p:nvPr/>
              </p:nvGrpSpPr>
              <p:grpSpPr>
                <a:xfrm>
                  <a:off x="2282266" y="5400063"/>
                  <a:ext cx="1034483" cy="381813"/>
                  <a:chOff x="2282266" y="5400063"/>
                  <a:chExt cx="1034483" cy="381813"/>
                </a:xfrm>
              </p:grpSpPr>
              <p:sp>
                <p:nvSpPr>
                  <p:cNvPr id="281" name="Rounded Rectangle 280"/>
                  <p:cNvSpPr/>
                  <p:nvPr/>
                </p:nvSpPr>
                <p:spPr>
                  <a:xfrm>
                    <a:off x="2446058" y="5489428"/>
                    <a:ext cx="122843" cy="213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2" name="Rectangle 281"/>
                  <p:cNvSpPr/>
                  <p:nvPr/>
                </p:nvSpPr>
                <p:spPr>
                  <a:xfrm>
                    <a:off x="2422532" y="5444413"/>
                    <a:ext cx="171980" cy="298227"/>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3" name="Rounded Rectangle 282"/>
                  <p:cNvSpPr/>
                  <p:nvPr/>
                </p:nvSpPr>
                <p:spPr>
                  <a:xfrm>
                    <a:off x="3122036" y="5489428"/>
                    <a:ext cx="122843" cy="213019"/>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4" name="Rectangle 283"/>
                  <p:cNvSpPr/>
                  <p:nvPr/>
                </p:nvSpPr>
                <p:spPr>
                  <a:xfrm>
                    <a:off x="3098510" y="5444413"/>
                    <a:ext cx="171980" cy="298227"/>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5" name="Rectangle 284"/>
                  <p:cNvSpPr/>
                  <p:nvPr/>
                </p:nvSpPr>
                <p:spPr bwMode="auto">
                  <a:xfrm>
                    <a:off x="2282266" y="5561086"/>
                    <a:ext cx="258581"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86" name="Rectangle 285"/>
                  <p:cNvSpPr/>
                  <p:nvPr/>
                </p:nvSpPr>
                <p:spPr>
                  <a:xfrm>
                    <a:off x="2507477" y="5444412"/>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7" name="Rectangle 286"/>
                  <p:cNvSpPr/>
                  <p:nvPr/>
                </p:nvSpPr>
                <p:spPr>
                  <a:xfrm>
                    <a:off x="2388637" y="5400063"/>
                    <a:ext cx="928112" cy="381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0" name="Rectangle 279"/>
                <p:cNvSpPr/>
                <p:nvPr/>
              </p:nvSpPr>
              <p:spPr bwMode="auto">
                <a:xfrm>
                  <a:off x="3157598" y="5561086"/>
                  <a:ext cx="24207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67" name="Group 266"/>
              <p:cNvGrpSpPr/>
              <p:nvPr/>
            </p:nvGrpSpPr>
            <p:grpSpPr>
              <a:xfrm>
                <a:off x="2649858" y="1143411"/>
                <a:ext cx="1117407" cy="381813"/>
                <a:chOff x="2299074" y="4854789"/>
                <a:chExt cx="1117407" cy="381813"/>
              </a:xfrm>
            </p:grpSpPr>
            <p:grpSp>
              <p:nvGrpSpPr>
                <p:cNvPr id="269" name="Group 268"/>
                <p:cNvGrpSpPr/>
                <p:nvPr/>
              </p:nvGrpSpPr>
              <p:grpSpPr>
                <a:xfrm>
                  <a:off x="2439340" y="4899139"/>
                  <a:ext cx="171980" cy="298227"/>
                  <a:chOff x="2619105" y="4888015"/>
                  <a:chExt cx="533400" cy="533400"/>
                </a:xfrm>
              </p:grpSpPr>
              <p:sp>
                <p:nvSpPr>
                  <p:cNvPr id="277" name="Rounded Rectangle 276"/>
                  <p:cNvSpPr/>
                  <p:nvPr/>
                </p:nvSpPr>
                <p:spPr>
                  <a:xfrm>
                    <a:off x="2692070" y="4968528"/>
                    <a:ext cx="3810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8" name="Rectangle 277"/>
                  <p:cNvSpPr/>
                  <p:nvPr/>
                </p:nvSpPr>
                <p:spPr>
                  <a:xfrm>
                    <a:off x="2619105" y="4888015"/>
                    <a:ext cx="533400" cy="533400"/>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0" name="Group 269"/>
                <p:cNvGrpSpPr/>
                <p:nvPr/>
              </p:nvGrpSpPr>
              <p:grpSpPr>
                <a:xfrm>
                  <a:off x="3115318" y="4899139"/>
                  <a:ext cx="171980" cy="298227"/>
                  <a:chOff x="2619105" y="4888015"/>
                  <a:chExt cx="533400" cy="533400"/>
                </a:xfrm>
              </p:grpSpPr>
              <p:sp>
                <p:nvSpPr>
                  <p:cNvPr id="275" name="Rounded Rectangle 274"/>
                  <p:cNvSpPr/>
                  <p:nvPr/>
                </p:nvSpPr>
                <p:spPr>
                  <a:xfrm>
                    <a:off x="2692070" y="4968528"/>
                    <a:ext cx="381000" cy="3810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6" name="Rectangle 275"/>
                  <p:cNvSpPr/>
                  <p:nvPr/>
                </p:nvSpPr>
                <p:spPr>
                  <a:xfrm>
                    <a:off x="2619105" y="4888015"/>
                    <a:ext cx="533400" cy="533400"/>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1" name="Rectangle 270"/>
                <p:cNvSpPr/>
                <p:nvPr/>
              </p:nvSpPr>
              <p:spPr>
                <a:xfrm>
                  <a:off x="2524286" y="4899138"/>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2" name="Rectangle 271"/>
                <p:cNvSpPr/>
                <p:nvPr/>
              </p:nvSpPr>
              <p:spPr>
                <a:xfrm>
                  <a:off x="2405445" y="4854789"/>
                  <a:ext cx="928112" cy="381813"/>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3" name="Rectangle 272"/>
                <p:cNvSpPr/>
                <p:nvPr/>
              </p:nvSpPr>
              <p:spPr bwMode="auto">
                <a:xfrm>
                  <a:off x="3174406" y="5015812"/>
                  <a:ext cx="24207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74" name="Rectangle 273"/>
                <p:cNvSpPr/>
                <p:nvPr/>
              </p:nvSpPr>
              <p:spPr bwMode="auto">
                <a:xfrm>
                  <a:off x="2299074" y="5015812"/>
                  <a:ext cx="258581"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8" name="Rectangle 267"/>
              <p:cNvSpPr/>
              <p:nvPr/>
            </p:nvSpPr>
            <p:spPr>
              <a:xfrm>
                <a:off x="2464814" y="1136149"/>
                <a:ext cx="1401271" cy="943785"/>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1" name="TextBox 260"/>
            <p:cNvSpPr txBox="1"/>
            <p:nvPr/>
          </p:nvSpPr>
          <p:spPr>
            <a:xfrm>
              <a:off x="2639017" y="795144"/>
              <a:ext cx="1028516" cy="369332"/>
            </a:xfrm>
            <a:prstGeom prst="rect">
              <a:avLst/>
            </a:prstGeom>
            <a:noFill/>
          </p:spPr>
          <p:txBody>
            <a:bodyPr wrap="square" rtlCol="0">
              <a:spAutoFit/>
            </a:bodyPr>
            <a:lstStyle/>
            <a:p>
              <a:r>
                <a:rPr lang="en-US" dirty="0" smtClean="0"/>
                <a:t>Aligned</a:t>
              </a:r>
              <a:endParaRPr lang="en-US" dirty="0"/>
            </a:p>
          </p:txBody>
        </p:sp>
      </p:grpSp>
      <p:grpSp>
        <p:nvGrpSpPr>
          <p:cNvPr id="292" name="Group 291"/>
          <p:cNvGrpSpPr/>
          <p:nvPr/>
        </p:nvGrpSpPr>
        <p:grpSpPr>
          <a:xfrm>
            <a:off x="453527" y="3448732"/>
            <a:ext cx="1516519" cy="1090395"/>
            <a:chOff x="4474252" y="751718"/>
            <a:chExt cx="1742708" cy="1378330"/>
          </a:xfrm>
        </p:grpSpPr>
        <p:grpSp>
          <p:nvGrpSpPr>
            <p:cNvPr id="293" name="Group 292"/>
            <p:cNvGrpSpPr/>
            <p:nvPr/>
          </p:nvGrpSpPr>
          <p:grpSpPr>
            <a:xfrm>
              <a:off x="4474252" y="1134332"/>
              <a:ext cx="1742708" cy="995716"/>
              <a:chOff x="4474252" y="1134332"/>
              <a:chExt cx="1742708" cy="995716"/>
            </a:xfrm>
          </p:grpSpPr>
          <p:sp>
            <p:nvSpPr>
              <p:cNvPr id="295" name="Rectangle 294"/>
              <p:cNvSpPr/>
              <p:nvPr/>
            </p:nvSpPr>
            <p:spPr>
              <a:xfrm>
                <a:off x="4474252" y="1134332"/>
                <a:ext cx="1742707" cy="995716"/>
              </a:xfrm>
              <a:prstGeom prst="rect">
                <a:avLst/>
              </a:prstGeom>
              <a:noFill/>
              <a:ln w="1270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6" name="Oval 295"/>
              <p:cNvSpPr/>
              <p:nvPr/>
            </p:nvSpPr>
            <p:spPr>
              <a:xfrm flipH="1" flipV="1">
                <a:off x="5445666" y="1722626"/>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7" name="Group 296"/>
              <p:cNvGrpSpPr/>
              <p:nvPr/>
            </p:nvGrpSpPr>
            <p:grpSpPr>
              <a:xfrm>
                <a:off x="5400746" y="1377784"/>
                <a:ext cx="236144" cy="236144"/>
                <a:chOff x="6975775" y="2107544"/>
                <a:chExt cx="412151" cy="412151"/>
              </a:xfrm>
            </p:grpSpPr>
            <p:sp>
              <p:nvSpPr>
                <p:cNvPr id="332" name="Oval 331"/>
                <p:cNvSpPr/>
                <p:nvPr/>
              </p:nvSpPr>
              <p:spPr>
                <a:xfrm flipH="1" flipV="1">
                  <a:off x="6975775" y="2107544"/>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3" name="Oval 332"/>
                <p:cNvSpPr/>
                <p:nvPr/>
              </p:nvSpPr>
              <p:spPr>
                <a:xfrm flipH="1" flipV="1">
                  <a:off x="7063440" y="2194945"/>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8" name="Group 297"/>
              <p:cNvGrpSpPr/>
              <p:nvPr/>
            </p:nvGrpSpPr>
            <p:grpSpPr>
              <a:xfrm>
                <a:off x="5778048" y="1139934"/>
                <a:ext cx="438912" cy="990113"/>
                <a:chOff x="7499875" y="2076686"/>
                <a:chExt cx="438912" cy="990113"/>
              </a:xfrm>
            </p:grpSpPr>
            <p:grpSp>
              <p:nvGrpSpPr>
                <p:cNvPr id="324" name="Group 323"/>
                <p:cNvGrpSpPr/>
                <p:nvPr/>
              </p:nvGrpSpPr>
              <p:grpSpPr>
                <a:xfrm>
                  <a:off x="7534307" y="2777996"/>
                  <a:ext cx="373994" cy="238964"/>
                  <a:chOff x="7550750" y="2685444"/>
                  <a:chExt cx="373994" cy="373994"/>
                </a:xfrm>
              </p:grpSpPr>
              <p:sp>
                <p:nvSpPr>
                  <p:cNvPr id="330" name="Rounded Rectangle 329"/>
                  <p:cNvSpPr/>
                  <p:nvPr/>
                </p:nvSpPr>
                <p:spPr>
                  <a:xfrm flipH="1" flipV="1">
                    <a:off x="7598655" y="2735114"/>
                    <a:ext cx="275369" cy="2578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1" name="Rectangle 330"/>
                  <p:cNvSpPr/>
                  <p:nvPr/>
                </p:nvSpPr>
                <p:spPr>
                  <a:xfrm rot="16200000" flipH="1" flipV="1">
                    <a:off x="7550750" y="2685444"/>
                    <a:ext cx="373994" cy="373994"/>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5" name="Group 324"/>
                <p:cNvGrpSpPr/>
                <p:nvPr/>
              </p:nvGrpSpPr>
              <p:grpSpPr>
                <a:xfrm>
                  <a:off x="7534307" y="2129894"/>
                  <a:ext cx="373994" cy="206675"/>
                  <a:chOff x="7550750" y="2225091"/>
                  <a:chExt cx="373994" cy="373994"/>
                </a:xfrm>
              </p:grpSpPr>
              <p:sp>
                <p:nvSpPr>
                  <p:cNvPr id="328" name="Rounded Rectangle 327"/>
                  <p:cNvSpPr/>
                  <p:nvPr/>
                </p:nvSpPr>
                <p:spPr>
                  <a:xfrm flipH="1" flipV="1">
                    <a:off x="7598655" y="2282039"/>
                    <a:ext cx="275369" cy="2578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9" name="Rectangle 328"/>
                  <p:cNvSpPr/>
                  <p:nvPr/>
                </p:nvSpPr>
                <p:spPr>
                  <a:xfrm rot="16200000" flipH="1" flipV="1">
                    <a:off x="7550750" y="2225091"/>
                    <a:ext cx="373994" cy="373994"/>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6" name="Rectangle 325"/>
                <p:cNvSpPr/>
                <p:nvPr/>
              </p:nvSpPr>
              <p:spPr>
                <a:xfrm rot="16200000" flipH="1" flipV="1">
                  <a:off x="7224274" y="2352287"/>
                  <a:ext cx="990113" cy="43891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7" name="Rectangle 326"/>
                <p:cNvSpPr/>
                <p:nvPr/>
              </p:nvSpPr>
              <p:spPr>
                <a:xfrm rot="5400000">
                  <a:off x="7387267" y="2399267"/>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9" name="Group 298"/>
              <p:cNvGrpSpPr/>
              <p:nvPr/>
            </p:nvGrpSpPr>
            <p:grpSpPr>
              <a:xfrm>
                <a:off x="5064400" y="1677706"/>
                <a:ext cx="236144" cy="236144"/>
                <a:chOff x="6975775" y="2107544"/>
                <a:chExt cx="412151" cy="412151"/>
              </a:xfrm>
            </p:grpSpPr>
            <p:sp>
              <p:nvSpPr>
                <p:cNvPr id="322" name="Oval 321"/>
                <p:cNvSpPr/>
                <p:nvPr/>
              </p:nvSpPr>
              <p:spPr>
                <a:xfrm flipH="1" flipV="1">
                  <a:off x="6975775" y="2107544"/>
                  <a:ext cx="412151" cy="41215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3" name="Oval 322"/>
                <p:cNvSpPr/>
                <p:nvPr/>
              </p:nvSpPr>
              <p:spPr>
                <a:xfrm flipH="1" flipV="1">
                  <a:off x="7063440" y="2194945"/>
                  <a:ext cx="236821" cy="236821"/>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0" name="Oval 299"/>
              <p:cNvSpPr/>
              <p:nvPr/>
            </p:nvSpPr>
            <p:spPr>
              <a:xfrm flipH="1" flipV="1">
                <a:off x="5109320" y="1422704"/>
                <a:ext cx="146304" cy="146304"/>
              </a:xfrm>
              <a:prstGeom prst="ellipse">
                <a:avLst/>
              </a:prstGeom>
              <a:solidFill>
                <a:srgbClr val="2602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1" name="Group 300"/>
              <p:cNvGrpSpPr/>
              <p:nvPr/>
            </p:nvGrpSpPr>
            <p:grpSpPr>
              <a:xfrm>
                <a:off x="4482522" y="1139934"/>
                <a:ext cx="438912" cy="990113"/>
                <a:chOff x="7499875" y="2076686"/>
                <a:chExt cx="438912" cy="990113"/>
              </a:xfrm>
            </p:grpSpPr>
            <p:grpSp>
              <p:nvGrpSpPr>
                <p:cNvPr id="314" name="Group 313"/>
                <p:cNvGrpSpPr/>
                <p:nvPr/>
              </p:nvGrpSpPr>
              <p:grpSpPr>
                <a:xfrm>
                  <a:off x="7534307" y="2777996"/>
                  <a:ext cx="373994" cy="238964"/>
                  <a:chOff x="7550750" y="2685444"/>
                  <a:chExt cx="373994" cy="373994"/>
                </a:xfrm>
              </p:grpSpPr>
              <p:sp>
                <p:nvSpPr>
                  <p:cNvPr id="320" name="Rounded Rectangle 319"/>
                  <p:cNvSpPr/>
                  <p:nvPr/>
                </p:nvSpPr>
                <p:spPr>
                  <a:xfrm flipH="1" flipV="1">
                    <a:off x="7598655" y="2735114"/>
                    <a:ext cx="275369" cy="2578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1" name="Rectangle 320"/>
                  <p:cNvSpPr/>
                  <p:nvPr/>
                </p:nvSpPr>
                <p:spPr>
                  <a:xfrm rot="16200000" flipH="1" flipV="1">
                    <a:off x="7550750" y="2685444"/>
                    <a:ext cx="373994" cy="373994"/>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5" name="Group 314"/>
                <p:cNvGrpSpPr/>
                <p:nvPr/>
              </p:nvGrpSpPr>
              <p:grpSpPr>
                <a:xfrm>
                  <a:off x="7534307" y="2129894"/>
                  <a:ext cx="373994" cy="206675"/>
                  <a:chOff x="7550750" y="2225091"/>
                  <a:chExt cx="373994" cy="373994"/>
                </a:xfrm>
              </p:grpSpPr>
              <p:sp>
                <p:nvSpPr>
                  <p:cNvPr id="318" name="Rounded Rectangle 317"/>
                  <p:cNvSpPr/>
                  <p:nvPr/>
                </p:nvSpPr>
                <p:spPr>
                  <a:xfrm flipH="1" flipV="1">
                    <a:off x="7598655" y="2282039"/>
                    <a:ext cx="275369" cy="257842"/>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9" name="Rectangle 318"/>
                  <p:cNvSpPr/>
                  <p:nvPr/>
                </p:nvSpPr>
                <p:spPr>
                  <a:xfrm rot="16200000" flipH="1" flipV="1">
                    <a:off x="7550750" y="2225091"/>
                    <a:ext cx="373994" cy="373994"/>
                  </a:xfrm>
                  <a:prstGeom prst="rect">
                    <a:avLst/>
                  </a:prstGeom>
                  <a:noFill/>
                  <a:ln>
                    <a:solidFill>
                      <a:srgbClr val="2602FE"/>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6" name="Rectangle 315"/>
                <p:cNvSpPr/>
                <p:nvPr/>
              </p:nvSpPr>
              <p:spPr>
                <a:xfrm rot="16200000" flipH="1" flipV="1">
                  <a:off x="7224274" y="2352287"/>
                  <a:ext cx="990113" cy="438912"/>
                </a:xfrm>
                <a:prstGeom prst="rect">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7" name="Rectangle 316"/>
                <p:cNvSpPr/>
                <p:nvPr/>
              </p:nvSpPr>
              <p:spPr>
                <a:xfrm rot="5400000">
                  <a:off x="7387267" y="2399267"/>
                  <a:ext cx="672865" cy="298227"/>
                </a:xfrm>
                <a:prstGeom prst="rect">
                  <a:avLst/>
                </a:prstGeom>
                <a:solidFill>
                  <a:schemeClr val="accent1">
                    <a:lumMod val="7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2" name="Group 301"/>
              <p:cNvGrpSpPr/>
              <p:nvPr/>
            </p:nvGrpSpPr>
            <p:grpSpPr>
              <a:xfrm>
                <a:off x="4829671" y="1274221"/>
                <a:ext cx="384679" cy="174808"/>
                <a:chOff x="6481259" y="2241773"/>
                <a:chExt cx="384679" cy="174808"/>
              </a:xfrm>
            </p:grpSpPr>
            <p:sp>
              <p:nvSpPr>
                <p:cNvPr id="312" name="Rectangle 311"/>
                <p:cNvSpPr/>
                <p:nvPr/>
              </p:nvSpPr>
              <p:spPr bwMode="auto">
                <a:xfrm>
                  <a:off x="6481259" y="2241773"/>
                  <a:ext cx="340882"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3" name="Rectangle 312"/>
                <p:cNvSpPr/>
                <p:nvPr/>
              </p:nvSpPr>
              <p:spPr bwMode="auto">
                <a:xfrm rot="5400000">
                  <a:off x="6748378" y="2299021"/>
                  <a:ext cx="17410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3" name="Group 302"/>
              <p:cNvGrpSpPr/>
              <p:nvPr/>
            </p:nvGrpSpPr>
            <p:grpSpPr>
              <a:xfrm>
                <a:off x="5488818" y="1274221"/>
                <a:ext cx="379500" cy="174808"/>
                <a:chOff x="7140406" y="2241773"/>
                <a:chExt cx="379500" cy="174808"/>
              </a:xfrm>
            </p:grpSpPr>
            <p:sp>
              <p:nvSpPr>
                <p:cNvPr id="310" name="Rectangle 309"/>
                <p:cNvSpPr/>
                <p:nvPr/>
              </p:nvSpPr>
              <p:spPr bwMode="auto">
                <a:xfrm>
                  <a:off x="7179024" y="2241773"/>
                  <a:ext cx="340882"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1" name="Rectangle 310"/>
                <p:cNvSpPr/>
                <p:nvPr/>
              </p:nvSpPr>
              <p:spPr bwMode="auto">
                <a:xfrm rot="5400000">
                  <a:off x="7083861" y="2299021"/>
                  <a:ext cx="17410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4" name="Group 303"/>
              <p:cNvGrpSpPr/>
              <p:nvPr/>
            </p:nvGrpSpPr>
            <p:grpSpPr>
              <a:xfrm flipV="1">
                <a:off x="4829671" y="1841243"/>
                <a:ext cx="384679" cy="175602"/>
                <a:chOff x="6481259" y="2240979"/>
                <a:chExt cx="384679" cy="175602"/>
              </a:xfrm>
            </p:grpSpPr>
            <p:sp>
              <p:nvSpPr>
                <p:cNvPr id="308" name="Rectangle 307"/>
                <p:cNvSpPr/>
                <p:nvPr/>
              </p:nvSpPr>
              <p:spPr bwMode="auto">
                <a:xfrm>
                  <a:off x="6481259" y="2240979"/>
                  <a:ext cx="340882"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9" name="Rectangle 308"/>
                <p:cNvSpPr/>
                <p:nvPr/>
              </p:nvSpPr>
              <p:spPr bwMode="auto">
                <a:xfrm rot="5400000">
                  <a:off x="6748378" y="2299021"/>
                  <a:ext cx="17410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305" name="Group 304"/>
              <p:cNvGrpSpPr/>
              <p:nvPr/>
            </p:nvGrpSpPr>
            <p:grpSpPr>
              <a:xfrm flipV="1">
                <a:off x="5491827" y="1832406"/>
                <a:ext cx="379500" cy="174808"/>
                <a:chOff x="7140406" y="2241773"/>
                <a:chExt cx="379500" cy="174808"/>
              </a:xfrm>
            </p:grpSpPr>
            <p:sp>
              <p:nvSpPr>
                <p:cNvPr id="306" name="Rectangle 305"/>
                <p:cNvSpPr/>
                <p:nvPr/>
              </p:nvSpPr>
              <p:spPr bwMode="auto">
                <a:xfrm>
                  <a:off x="7179024" y="2241773"/>
                  <a:ext cx="340882"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 name="Rectangle 306"/>
                <p:cNvSpPr/>
                <p:nvPr/>
              </p:nvSpPr>
              <p:spPr bwMode="auto">
                <a:xfrm rot="5400000">
                  <a:off x="7083861" y="2299021"/>
                  <a:ext cx="174105" cy="6101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94" name="TextBox 293"/>
            <p:cNvSpPr txBox="1"/>
            <p:nvPr/>
          </p:nvSpPr>
          <p:spPr>
            <a:xfrm>
              <a:off x="4720457" y="751718"/>
              <a:ext cx="1249640" cy="369332"/>
            </a:xfrm>
            <a:prstGeom prst="rect">
              <a:avLst/>
            </a:prstGeom>
            <a:noFill/>
          </p:spPr>
          <p:txBody>
            <a:bodyPr wrap="square" rtlCol="0">
              <a:spAutoFit/>
            </a:bodyPr>
            <a:lstStyle/>
            <a:p>
              <a:r>
                <a:rPr lang="en-US" dirty="0" smtClean="0"/>
                <a:t>Doublet</a:t>
              </a:r>
              <a:endParaRPr lang="en-US" dirty="0"/>
            </a:p>
          </p:txBody>
        </p:sp>
      </p:grpSp>
    </p:spTree>
    <p:extLst>
      <p:ext uri="{BB962C8B-B14F-4D97-AF65-F5344CB8AC3E}">
        <p14:creationId xmlns:p14="http://schemas.microsoft.com/office/powerpoint/2010/main" val="37463960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228600" y="1190172"/>
            <a:ext cx="3779874" cy="5286828"/>
          </a:xfrm>
        </p:spPr>
        <p:txBody>
          <a:bodyPr/>
          <a:lstStyle/>
          <a:p>
            <a:r>
              <a:rPr lang="en-US" dirty="0" smtClean="0"/>
              <a:t>Adding capacitors decreases L</a:t>
            </a:r>
            <a:r>
              <a:rPr lang="en-US" baseline="-25000" dirty="0" smtClean="0"/>
              <a:t>PCB </a:t>
            </a:r>
            <a:r>
              <a:rPr lang="en-US" baseline="-25000" dirty="0" err="1" smtClean="0"/>
              <a:t>Decap</a:t>
            </a:r>
            <a:r>
              <a:rPr lang="en-US" dirty="0" smtClean="0"/>
              <a:t> as 1/n</a:t>
            </a:r>
          </a:p>
          <a:p>
            <a:r>
              <a:rPr lang="en-US" dirty="0" smtClean="0"/>
              <a:t>Geometries such as the Doublet or 3-terminal capacitors reduce inductance over geometries where there is no benefit of mutual inductance.</a:t>
            </a:r>
            <a:endParaRPr lang="en-US" dirty="0"/>
          </a:p>
        </p:txBody>
      </p:sp>
      <p:sp>
        <p:nvSpPr>
          <p:cNvPr id="3" name="Title 2"/>
          <p:cNvSpPr>
            <a:spLocks noGrp="1"/>
          </p:cNvSpPr>
          <p:nvPr>
            <p:ph type="title"/>
          </p:nvPr>
        </p:nvSpPr>
        <p:spPr/>
        <p:txBody>
          <a:bodyPr/>
          <a:lstStyle/>
          <a:p>
            <a:r>
              <a:rPr lang="en-US" dirty="0" smtClean="0"/>
              <a:t>Key Points</a:t>
            </a:r>
            <a:endParaRPr lang="en-US" dirty="0"/>
          </a:p>
        </p:txBody>
      </p:sp>
      <p:pic>
        <p:nvPicPr>
          <p:cNvPr id="2" name="Picture 1"/>
          <p:cNvPicPr>
            <a:picLocks noChangeAspect="1"/>
          </p:cNvPicPr>
          <p:nvPr/>
        </p:nvPicPr>
        <p:blipFill>
          <a:blip r:embed="rId2"/>
          <a:stretch>
            <a:fillRect/>
          </a:stretch>
        </p:blipFill>
        <p:spPr>
          <a:xfrm>
            <a:off x="4194505" y="569391"/>
            <a:ext cx="4277530" cy="3264195"/>
          </a:xfrm>
          <a:prstGeom prst="rect">
            <a:avLst/>
          </a:prstGeom>
        </p:spPr>
      </p:pic>
      <p:pic>
        <p:nvPicPr>
          <p:cNvPr id="5" name="Picture 4"/>
          <p:cNvPicPr>
            <a:picLocks noChangeAspect="1"/>
          </p:cNvPicPr>
          <p:nvPr/>
        </p:nvPicPr>
        <p:blipFill>
          <a:blip r:embed="rId3"/>
          <a:stretch>
            <a:fillRect/>
          </a:stretch>
        </p:blipFill>
        <p:spPr>
          <a:xfrm>
            <a:off x="5544059" y="4196784"/>
            <a:ext cx="1250145" cy="2006812"/>
          </a:xfrm>
          <a:prstGeom prst="rect">
            <a:avLst/>
          </a:prstGeom>
        </p:spPr>
      </p:pic>
    </p:spTree>
    <p:extLst>
      <p:ext uri="{BB962C8B-B14F-4D97-AF65-F5344CB8AC3E}">
        <p14:creationId xmlns:p14="http://schemas.microsoft.com/office/powerpoint/2010/main" val="1973087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Content Placeholder 2"/>
          <p:cNvSpPr>
            <a:spLocks noGrp="1"/>
          </p:cNvSpPr>
          <p:nvPr>
            <p:ph idx="1"/>
          </p:nvPr>
        </p:nvSpPr>
        <p:spPr>
          <a:xfrm>
            <a:off x="106327" y="1190172"/>
            <a:ext cx="8885274" cy="5286828"/>
          </a:xfrm>
        </p:spPr>
        <p:txBody>
          <a:bodyPr/>
          <a:lstStyle/>
          <a:p>
            <a:r>
              <a:rPr lang="en-US" sz="2000" dirty="0" smtClean="0"/>
              <a:t>Use the impedance equivalent circuit model to try to identify what component is dominant and use it to guide meeting the target impedance.</a:t>
            </a:r>
          </a:p>
          <a:p>
            <a:r>
              <a:rPr lang="en-US" sz="2000" dirty="0" smtClean="0"/>
              <a:t>PWR/GND </a:t>
            </a:r>
            <a:r>
              <a:rPr lang="en-US" sz="2000" dirty="0"/>
              <a:t>plane </a:t>
            </a:r>
            <a:r>
              <a:rPr lang="en-US" sz="2000" dirty="0" smtClean="0"/>
              <a:t>pair nearer </a:t>
            </a:r>
            <a:r>
              <a:rPr lang="en-US" sz="2000" dirty="0"/>
              <a:t>to the </a:t>
            </a:r>
            <a:r>
              <a:rPr lang="en-US" sz="2000" dirty="0" smtClean="0"/>
              <a:t>IC in </a:t>
            </a:r>
            <a:r>
              <a:rPr lang="en-US" sz="2000" dirty="0" err="1" smtClean="0"/>
              <a:t>stackup</a:t>
            </a:r>
            <a:r>
              <a:rPr lang="en-US" sz="2000" dirty="0" smtClean="0"/>
              <a:t> </a:t>
            </a:r>
            <a:r>
              <a:rPr lang="en-US" sz="2000" dirty="0"/>
              <a:t>will minimize </a:t>
            </a:r>
            <a:r>
              <a:rPr lang="en-US" sz="2000" dirty="0" smtClean="0"/>
              <a:t>L</a:t>
            </a:r>
            <a:r>
              <a:rPr lang="en-US" sz="2000" baseline="-25000" dirty="0" smtClean="0"/>
              <a:t>PCB_IC</a:t>
            </a:r>
            <a:r>
              <a:rPr lang="en-US" sz="2000" dirty="0" smtClean="0"/>
              <a:t> from package balls to power net area fill (smaller loop)</a:t>
            </a:r>
            <a:endParaRPr lang="en-US" sz="2000" dirty="0"/>
          </a:p>
          <a:p>
            <a:r>
              <a:rPr lang="en-US" sz="2000" dirty="0" smtClean="0"/>
              <a:t>PWR/GND plane pairs closely spaced will reduce </a:t>
            </a:r>
            <a:r>
              <a:rPr lang="en-US" sz="2000" dirty="0" err="1" smtClean="0"/>
              <a:t>L</a:t>
            </a:r>
            <a:r>
              <a:rPr lang="en-US" sz="2000" baseline="-25000" dirty="0" err="1" smtClean="0"/>
              <a:t>PCB_plane</a:t>
            </a:r>
            <a:r>
              <a:rPr lang="en-US" sz="2000" dirty="0" smtClean="0"/>
              <a:t>.  </a:t>
            </a:r>
          </a:p>
          <a:p>
            <a:r>
              <a:rPr lang="en-US" sz="2000" dirty="0" smtClean="0"/>
              <a:t>Place caps close to the power layer to minimize the inductance from the capacitor to the power net area fill layer, i.e.,  </a:t>
            </a:r>
            <a:r>
              <a:rPr lang="en-US" sz="2000" dirty="0" err="1" smtClean="0"/>
              <a:t>L</a:t>
            </a:r>
            <a:r>
              <a:rPr lang="en-US" sz="2000" baseline="-25000" dirty="0" err="1" smtClean="0"/>
              <a:t>PCB_decaps</a:t>
            </a:r>
            <a:r>
              <a:rPr lang="en-US" sz="2000" dirty="0" smtClean="0"/>
              <a:t>.  (minimize the loop)</a:t>
            </a:r>
          </a:p>
          <a:p>
            <a:r>
              <a:rPr lang="en-US" sz="2000" dirty="0" smtClean="0"/>
              <a:t>Placing caps on the underside of PCB opposite package can benefit the design</a:t>
            </a:r>
          </a:p>
          <a:p>
            <a:pPr lvl="1"/>
            <a:r>
              <a:rPr lang="en-US" sz="1800" dirty="0" smtClean="0"/>
              <a:t>The space is available and requires no additional </a:t>
            </a:r>
            <a:r>
              <a:rPr lang="en-US" sz="1800" dirty="0" err="1" smtClean="0"/>
              <a:t>vias</a:t>
            </a:r>
            <a:endParaRPr lang="en-US" sz="1800" dirty="0" smtClean="0"/>
          </a:p>
          <a:p>
            <a:pPr lvl="1"/>
            <a:r>
              <a:rPr lang="en-US" sz="1800" smtClean="0"/>
              <a:t>If </a:t>
            </a:r>
            <a:r>
              <a:rPr lang="en-US" sz="1800" dirty="0" smtClean="0"/>
              <a:t>the </a:t>
            </a:r>
            <a:r>
              <a:rPr lang="en-US" sz="1800" dirty="0" err="1" smtClean="0"/>
              <a:t>pkg</a:t>
            </a:r>
            <a:r>
              <a:rPr lang="en-US" sz="1800" dirty="0" smtClean="0"/>
              <a:t>/planes/</a:t>
            </a:r>
            <a:r>
              <a:rPr lang="en-US" sz="1800" dirty="0" err="1" smtClean="0"/>
              <a:t>decap</a:t>
            </a:r>
            <a:r>
              <a:rPr lang="en-US" sz="1800" dirty="0" smtClean="0"/>
              <a:t> path is shorter due to PWR/GND near package in </a:t>
            </a:r>
            <a:r>
              <a:rPr lang="en-US" sz="1800" dirty="0" err="1" smtClean="0"/>
              <a:t>stackup</a:t>
            </a:r>
            <a:r>
              <a:rPr lang="en-US" sz="1800" dirty="0" smtClean="0"/>
              <a:t> </a:t>
            </a:r>
            <a:r>
              <a:rPr lang="en-US" sz="1800" dirty="0" err="1" smtClean="0"/>
              <a:t>decaps</a:t>
            </a:r>
            <a:r>
              <a:rPr lang="en-US" sz="1800" dirty="0" smtClean="0"/>
              <a:t> around the IC will be more effective</a:t>
            </a:r>
          </a:p>
          <a:p>
            <a:r>
              <a:rPr lang="en-US" sz="2000" dirty="0" smtClean="0"/>
              <a:t>Power and ground </a:t>
            </a:r>
            <a:r>
              <a:rPr lang="en-US" sz="2000" dirty="0" err="1" smtClean="0"/>
              <a:t>vias</a:t>
            </a:r>
            <a:r>
              <a:rPr lang="en-US" sz="2000" dirty="0" smtClean="0"/>
              <a:t> placed adjacent to the caps reduces the inductance in the current return path (or in the bonding pads).  (smaller loops)</a:t>
            </a:r>
          </a:p>
          <a:p>
            <a:r>
              <a:rPr lang="en-US" sz="2000" dirty="0" smtClean="0"/>
              <a:t>Capacitor arrangements that utilize mutual inductance, e.g., doublet, or 3-terminal capacitor, can significantly </a:t>
            </a:r>
            <a:r>
              <a:rPr lang="en-US" sz="2000" dirty="0"/>
              <a:t>reduce </a:t>
            </a:r>
            <a:r>
              <a:rPr lang="en-US" sz="2000" dirty="0" err="1"/>
              <a:t>L</a:t>
            </a:r>
            <a:r>
              <a:rPr lang="en-US" sz="2000" baseline="-25000" dirty="0" err="1"/>
              <a:t>PCB_decaps</a:t>
            </a:r>
            <a:r>
              <a:rPr lang="en-US" sz="2000" dirty="0" smtClean="0"/>
              <a:t>.</a:t>
            </a:r>
          </a:p>
        </p:txBody>
      </p:sp>
      <p:sp>
        <p:nvSpPr>
          <p:cNvPr id="6" name="Title 5"/>
          <p:cNvSpPr>
            <a:spLocks noGrp="1"/>
          </p:cNvSpPr>
          <p:nvPr>
            <p:ph type="title"/>
          </p:nvPr>
        </p:nvSpPr>
        <p:spPr/>
        <p:txBody>
          <a:bodyPr/>
          <a:lstStyle/>
          <a:p>
            <a:r>
              <a:rPr lang="en-US" dirty="0" smtClean="0"/>
              <a:t>Design Implications</a:t>
            </a:r>
            <a:endParaRPr lang="en-US" dirty="0"/>
          </a:p>
        </p:txBody>
      </p:sp>
    </p:spTree>
    <p:extLst>
      <p:ext uri="{BB962C8B-B14F-4D97-AF65-F5344CB8AC3E}">
        <p14:creationId xmlns:p14="http://schemas.microsoft.com/office/powerpoint/2010/main" val="380600955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152571" y="3067050"/>
            <a:ext cx="2800767" cy="769441"/>
          </a:xfrm>
          <a:prstGeom prst="rect">
            <a:avLst/>
          </a:prstGeom>
          <a:noFill/>
        </p:spPr>
        <p:txBody>
          <a:bodyPr wrap="none" rtlCol="0">
            <a:spAutoFit/>
          </a:bodyPr>
          <a:lstStyle/>
          <a:p>
            <a:r>
              <a:rPr lang="en-US" sz="4400" dirty="0" smtClean="0"/>
              <a:t>Thank you!</a:t>
            </a:r>
            <a:endParaRPr lang="en-US" sz="4400" dirty="0"/>
          </a:p>
        </p:txBody>
      </p:sp>
    </p:spTree>
    <p:extLst>
      <p:ext uri="{BB962C8B-B14F-4D97-AF65-F5344CB8AC3E}">
        <p14:creationId xmlns:p14="http://schemas.microsoft.com/office/powerpoint/2010/main" val="37459475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2"/>
          <p:cNvPicPr>
            <a:picLocks noChangeAspect="1" noChangeArrowheads="1"/>
          </p:cNvPicPr>
          <p:nvPr/>
        </p:nvPicPr>
        <p:blipFill>
          <a:blip r:embed="rId4" cstate="print"/>
          <a:srcRect/>
          <a:stretch>
            <a:fillRect/>
          </a:stretch>
        </p:blipFill>
        <p:spPr bwMode="auto">
          <a:xfrm>
            <a:off x="1019175" y="1612900"/>
            <a:ext cx="6934200" cy="4876800"/>
          </a:xfrm>
          <a:prstGeom prst="rect">
            <a:avLst/>
          </a:prstGeom>
          <a:noFill/>
          <a:ln w="9525">
            <a:noFill/>
            <a:miter lim="800000"/>
            <a:headEnd/>
            <a:tailEnd/>
          </a:ln>
        </p:spPr>
      </p:pic>
      <p:grpSp>
        <p:nvGrpSpPr>
          <p:cNvPr id="2" name="Group 63"/>
          <p:cNvGrpSpPr>
            <a:grpSpLocks/>
          </p:cNvGrpSpPr>
          <p:nvPr/>
        </p:nvGrpSpPr>
        <p:grpSpPr bwMode="auto">
          <a:xfrm>
            <a:off x="3214688" y="3925888"/>
            <a:ext cx="2652712" cy="1735137"/>
            <a:chOff x="2025" y="2072"/>
            <a:chExt cx="1671" cy="1093"/>
          </a:xfrm>
        </p:grpSpPr>
        <p:sp>
          <p:nvSpPr>
            <p:cNvPr id="4155" name="Line 4"/>
            <p:cNvSpPr>
              <a:spLocks noChangeShapeType="1"/>
            </p:cNvSpPr>
            <p:nvPr/>
          </p:nvSpPr>
          <p:spPr bwMode="auto">
            <a:xfrm flipH="1">
              <a:off x="2025" y="2388"/>
              <a:ext cx="852" cy="549"/>
            </a:xfrm>
            <a:prstGeom prst="line">
              <a:avLst/>
            </a:prstGeom>
            <a:noFill/>
            <a:ln w="38100">
              <a:solidFill>
                <a:srgbClr val="FF9900"/>
              </a:solidFill>
              <a:round/>
              <a:headEnd/>
              <a:tailEnd type="triangle" w="med" len="med"/>
            </a:ln>
          </p:spPr>
          <p:txBody>
            <a:bodyPr/>
            <a:lstStyle/>
            <a:p>
              <a:endParaRPr lang="en-US"/>
            </a:p>
          </p:txBody>
        </p:sp>
        <p:sp>
          <p:nvSpPr>
            <p:cNvPr id="4156" name="Line 5"/>
            <p:cNvSpPr>
              <a:spLocks noChangeShapeType="1"/>
            </p:cNvSpPr>
            <p:nvPr/>
          </p:nvSpPr>
          <p:spPr bwMode="auto">
            <a:xfrm>
              <a:off x="3211" y="2350"/>
              <a:ext cx="485" cy="815"/>
            </a:xfrm>
            <a:prstGeom prst="line">
              <a:avLst/>
            </a:prstGeom>
            <a:noFill/>
            <a:ln w="38100">
              <a:solidFill>
                <a:srgbClr val="FF9900"/>
              </a:solidFill>
              <a:round/>
              <a:headEnd/>
              <a:tailEnd type="triangle" w="med" len="med"/>
            </a:ln>
          </p:spPr>
          <p:txBody>
            <a:bodyPr/>
            <a:lstStyle/>
            <a:p>
              <a:endParaRPr lang="en-US"/>
            </a:p>
          </p:txBody>
        </p:sp>
        <p:sp>
          <p:nvSpPr>
            <p:cNvPr id="4157" name="Text Box 6"/>
            <p:cNvSpPr txBox="1">
              <a:spLocks noChangeArrowheads="1"/>
            </p:cNvSpPr>
            <p:nvPr/>
          </p:nvSpPr>
          <p:spPr bwMode="auto">
            <a:xfrm>
              <a:off x="2347" y="2072"/>
              <a:ext cx="1340" cy="231"/>
            </a:xfrm>
            <a:prstGeom prst="rect">
              <a:avLst/>
            </a:prstGeom>
            <a:noFill/>
            <a:ln w="9525">
              <a:noFill/>
              <a:miter lim="800000"/>
              <a:headEnd/>
              <a:tailEnd/>
            </a:ln>
          </p:spPr>
          <p:txBody>
            <a:bodyPr wrap="none">
              <a:spAutoFit/>
            </a:bodyPr>
            <a:lstStyle/>
            <a:p>
              <a:pPr algn="l" eaLnBrk="1" hangingPunct="1">
                <a:spcBef>
                  <a:spcPct val="0"/>
                </a:spcBef>
              </a:pPr>
              <a:r>
                <a:rPr lang="en-US" sz="1800" b="1">
                  <a:solidFill>
                    <a:srgbClr val="FF9900"/>
                  </a:solidFill>
                  <a:latin typeface="Arial" charset="0"/>
                </a:rPr>
                <a:t>Rising clock edge</a:t>
              </a:r>
            </a:p>
          </p:txBody>
        </p:sp>
      </p:grpSp>
      <p:sp>
        <p:nvSpPr>
          <p:cNvPr id="4101" name="Text Box 8"/>
          <p:cNvSpPr txBox="1">
            <a:spLocks noChangeArrowheads="1"/>
          </p:cNvSpPr>
          <p:nvPr/>
        </p:nvSpPr>
        <p:spPr bwMode="auto">
          <a:xfrm>
            <a:off x="0" y="6461125"/>
            <a:ext cx="9144000" cy="396875"/>
          </a:xfrm>
          <a:prstGeom prst="rect">
            <a:avLst/>
          </a:prstGeom>
          <a:noFill/>
          <a:ln w="9525" algn="ctr">
            <a:noFill/>
            <a:miter lim="800000"/>
            <a:headEnd/>
            <a:tailEnd/>
          </a:ln>
        </p:spPr>
        <p:txBody>
          <a:bodyPr>
            <a:spAutoFit/>
          </a:bodyPr>
          <a:lstStyle/>
          <a:p>
            <a:pPr>
              <a:spcBef>
                <a:spcPct val="20000"/>
              </a:spcBef>
              <a:buClr>
                <a:srgbClr val="003399"/>
              </a:buClr>
              <a:buSzPct val="75000"/>
              <a:buFont typeface="Wingdings" pitchFamily="2" charset="2"/>
              <a:buNone/>
            </a:pPr>
            <a:r>
              <a:rPr lang="en-US" sz="2000" i="1"/>
              <a:t>Reconstructed time domain current for a large number of toggle flip-flops</a:t>
            </a:r>
          </a:p>
        </p:txBody>
      </p:sp>
      <p:grpSp>
        <p:nvGrpSpPr>
          <p:cNvPr id="3" name="Group 65"/>
          <p:cNvGrpSpPr>
            <a:grpSpLocks/>
          </p:cNvGrpSpPr>
          <p:nvPr/>
        </p:nvGrpSpPr>
        <p:grpSpPr bwMode="auto">
          <a:xfrm>
            <a:off x="1662113" y="3594100"/>
            <a:ext cx="2909887" cy="1690688"/>
            <a:chOff x="1047" y="1863"/>
            <a:chExt cx="1833" cy="1065"/>
          </a:xfrm>
        </p:grpSpPr>
        <p:sp>
          <p:nvSpPr>
            <p:cNvPr id="4152" name="Line 10"/>
            <p:cNvSpPr>
              <a:spLocks noChangeShapeType="1"/>
            </p:cNvSpPr>
            <p:nvPr/>
          </p:nvSpPr>
          <p:spPr bwMode="auto">
            <a:xfrm flipH="1">
              <a:off x="1200" y="2160"/>
              <a:ext cx="192" cy="672"/>
            </a:xfrm>
            <a:prstGeom prst="line">
              <a:avLst/>
            </a:prstGeom>
            <a:noFill/>
            <a:ln w="38100">
              <a:solidFill>
                <a:srgbClr val="FF9900"/>
              </a:solidFill>
              <a:round/>
              <a:headEnd/>
              <a:tailEnd type="triangle" w="med" len="med"/>
            </a:ln>
          </p:spPr>
          <p:txBody>
            <a:bodyPr/>
            <a:lstStyle/>
            <a:p>
              <a:endParaRPr lang="en-US"/>
            </a:p>
          </p:txBody>
        </p:sp>
        <p:sp>
          <p:nvSpPr>
            <p:cNvPr id="4153" name="Line 11"/>
            <p:cNvSpPr>
              <a:spLocks noChangeShapeType="1"/>
            </p:cNvSpPr>
            <p:nvPr/>
          </p:nvSpPr>
          <p:spPr bwMode="auto">
            <a:xfrm>
              <a:off x="1632" y="2160"/>
              <a:ext cx="1248" cy="768"/>
            </a:xfrm>
            <a:prstGeom prst="line">
              <a:avLst/>
            </a:prstGeom>
            <a:noFill/>
            <a:ln w="38100">
              <a:solidFill>
                <a:srgbClr val="FF9900"/>
              </a:solidFill>
              <a:round/>
              <a:headEnd/>
              <a:tailEnd type="triangle" w="med" len="med"/>
            </a:ln>
          </p:spPr>
          <p:txBody>
            <a:bodyPr/>
            <a:lstStyle/>
            <a:p>
              <a:endParaRPr lang="en-US"/>
            </a:p>
          </p:txBody>
        </p:sp>
        <p:sp>
          <p:nvSpPr>
            <p:cNvPr id="4154" name="Text Box 12"/>
            <p:cNvSpPr txBox="1">
              <a:spLocks noChangeArrowheads="1"/>
            </p:cNvSpPr>
            <p:nvPr/>
          </p:nvSpPr>
          <p:spPr bwMode="auto">
            <a:xfrm>
              <a:off x="1047" y="1863"/>
              <a:ext cx="1364" cy="231"/>
            </a:xfrm>
            <a:prstGeom prst="rect">
              <a:avLst/>
            </a:prstGeom>
            <a:noFill/>
            <a:ln w="9525">
              <a:noFill/>
              <a:miter lim="800000"/>
              <a:headEnd/>
              <a:tailEnd/>
            </a:ln>
          </p:spPr>
          <p:txBody>
            <a:bodyPr wrap="none">
              <a:spAutoFit/>
            </a:bodyPr>
            <a:lstStyle/>
            <a:p>
              <a:pPr algn="l" eaLnBrk="1" hangingPunct="1">
                <a:spcBef>
                  <a:spcPct val="0"/>
                </a:spcBef>
              </a:pPr>
              <a:r>
                <a:rPr lang="en-US" sz="1800" b="1">
                  <a:solidFill>
                    <a:srgbClr val="FF9900"/>
                  </a:solidFill>
                  <a:latin typeface="Arial" charset="0"/>
                </a:rPr>
                <a:t>Falling clock edge</a:t>
              </a:r>
            </a:p>
          </p:txBody>
        </p:sp>
      </p:grpSp>
      <p:grpSp>
        <p:nvGrpSpPr>
          <p:cNvPr id="4" name="Group 13"/>
          <p:cNvGrpSpPr>
            <a:grpSpLocks/>
          </p:cNvGrpSpPr>
          <p:nvPr/>
        </p:nvGrpSpPr>
        <p:grpSpPr bwMode="auto">
          <a:xfrm>
            <a:off x="3429000" y="2160588"/>
            <a:ext cx="2438400" cy="762000"/>
            <a:chOff x="2112" y="1008"/>
            <a:chExt cx="1536" cy="480"/>
          </a:xfrm>
        </p:grpSpPr>
        <p:sp>
          <p:nvSpPr>
            <p:cNvPr id="4149" name="Line 14"/>
            <p:cNvSpPr>
              <a:spLocks noChangeShapeType="1"/>
            </p:cNvSpPr>
            <p:nvPr/>
          </p:nvSpPr>
          <p:spPr bwMode="auto">
            <a:xfrm flipH="1">
              <a:off x="2112" y="1296"/>
              <a:ext cx="528" cy="192"/>
            </a:xfrm>
            <a:prstGeom prst="line">
              <a:avLst/>
            </a:prstGeom>
            <a:noFill/>
            <a:ln w="38100">
              <a:solidFill>
                <a:srgbClr val="FF9900"/>
              </a:solidFill>
              <a:round/>
              <a:headEnd/>
              <a:tailEnd type="triangle" w="med" len="med"/>
            </a:ln>
          </p:spPr>
          <p:txBody>
            <a:bodyPr/>
            <a:lstStyle/>
            <a:p>
              <a:endParaRPr lang="en-US"/>
            </a:p>
          </p:txBody>
        </p:sp>
        <p:sp>
          <p:nvSpPr>
            <p:cNvPr id="4150" name="Line 15"/>
            <p:cNvSpPr>
              <a:spLocks noChangeShapeType="1"/>
            </p:cNvSpPr>
            <p:nvPr/>
          </p:nvSpPr>
          <p:spPr bwMode="auto">
            <a:xfrm>
              <a:off x="2928" y="1296"/>
              <a:ext cx="720" cy="192"/>
            </a:xfrm>
            <a:prstGeom prst="line">
              <a:avLst/>
            </a:prstGeom>
            <a:noFill/>
            <a:ln w="38100">
              <a:solidFill>
                <a:srgbClr val="FF9900"/>
              </a:solidFill>
              <a:round/>
              <a:headEnd/>
              <a:tailEnd type="triangle" w="med" len="med"/>
            </a:ln>
          </p:spPr>
          <p:txBody>
            <a:bodyPr/>
            <a:lstStyle/>
            <a:p>
              <a:endParaRPr lang="en-US"/>
            </a:p>
          </p:txBody>
        </p:sp>
        <p:sp>
          <p:nvSpPr>
            <p:cNvPr id="4151" name="Text Box 16"/>
            <p:cNvSpPr txBox="1">
              <a:spLocks noChangeArrowheads="1"/>
            </p:cNvSpPr>
            <p:nvPr/>
          </p:nvSpPr>
          <p:spPr bwMode="auto">
            <a:xfrm>
              <a:off x="2256" y="1008"/>
              <a:ext cx="1052" cy="231"/>
            </a:xfrm>
            <a:prstGeom prst="rect">
              <a:avLst/>
            </a:prstGeom>
            <a:noFill/>
            <a:ln w="9525">
              <a:noFill/>
              <a:miter lim="800000"/>
              <a:headEnd/>
              <a:tailEnd/>
            </a:ln>
          </p:spPr>
          <p:txBody>
            <a:bodyPr wrap="none">
              <a:spAutoFit/>
            </a:bodyPr>
            <a:lstStyle/>
            <a:p>
              <a:pPr algn="l" eaLnBrk="1" hangingPunct="1">
                <a:spcBef>
                  <a:spcPct val="0"/>
                </a:spcBef>
              </a:pPr>
              <a:r>
                <a:rPr lang="en-US" sz="1800" b="1">
                  <a:solidFill>
                    <a:srgbClr val="FF9900"/>
                  </a:solidFill>
                  <a:latin typeface="Arial" charset="0"/>
                </a:rPr>
                <a:t>Logic toggles</a:t>
              </a:r>
            </a:p>
          </p:txBody>
        </p:sp>
      </p:grpSp>
      <p:grpSp>
        <p:nvGrpSpPr>
          <p:cNvPr id="4104" name="Group 17"/>
          <p:cNvGrpSpPr>
            <a:grpSpLocks/>
          </p:cNvGrpSpPr>
          <p:nvPr/>
        </p:nvGrpSpPr>
        <p:grpSpPr bwMode="auto">
          <a:xfrm>
            <a:off x="828675" y="5665788"/>
            <a:ext cx="7400925" cy="304800"/>
            <a:chOff x="522" y="1584"/>
            <a:chExt cx="4662" cy="1536"/>
          </a:xfrm>
        </p:grpSpPr>
        <p:sp>
          <p:nvSpPr>
            <p:cNvPr id="4111" name="Line 18"/>
            <p:cNvSpPr>
              <a:spLocks noChangeShapeType="1"/>
            </p:cNvSpPr>
            <p:nvPr/>
          </p:nvSpPr>
          <p:spPr bwMode="auto">
            <a:xfrm>
              <a:off x="522" y="1584"/>
              <a:ext cx="0" cy="1536"/>
            </a:xfrm>
            <a:prstGeom prst="line">
              <a:avLst/>
            </a:prstGeom>
            <a:noFill/>
            <a:ln w="12700">
              <a:solidFill>
                <a:schemeClr val="folHlink"/>
              </a:solidFill>
              <a:prstDash val="dash"/>
              <a:round/>
              <a:headEnd/>
              <a:tailEnd/>
            </a:ln>
          </p:spPr>
          <p:txBody>
            <a:bodyPr/>
            <a:lstStyle/>
            <a:p>
              <a:endParaRPr lang="en-US"/>
            </a:p>
          </p:txBody>
        </p:sp>
        <p:sp>
          <p:nvSpPr>
            <p:cNvPr id="4112" name="Line 19"/>
            <p:cNvSpPr>
              <a:spLocks noChangeShapeType="1"/>
            </p:cNvSpPr>
            <p:nvPr/>
          </p:nvSpPr>
          <p:spPr bwMode="auto">
            <a:xfrm>
              <a:off x="648" y="1584"/>
              <a:ext cx="0" cy="1536"/>
            </a:xfrm>
            <a:prstGeom prst="line">
              <a:avLst/>
            </a:prstGeom>
            <a:noFill/>
            <a:ln w="12700">
              <a:solidFill>
                <a:schemeClr val="folHlink"/>
              </a:solidFill>
              <a:prstDash val="dash"/>
              <a:round/>
              <a:headEnd/>
              <a:tailEnd/>
            </a:ln>
          </p:spPr>
          <p:txBody>
            <a:bodyPr/>
            <a:lstStyle/>
            <a:p>
              <a:endParaRPr lang="en-US"/>
            </a:p>
          </p:txBody>
        </p:sp>
        <p:sp>
          <p:nvSpPr>
            <p:cNvPr id="4113" name="Line 20"/>
            <p:cNvSpPr>
              <a:spLocks noChangeShapeType="1"/>
            </p:cNvSpPr>
            <p:nvPr/>
          </p:nvSpPr>
          <p:spPr bwMode="auto">
            <a:xfrm>
              <a:off x="774" y="1584"/>
              <a:ext cx="0" cy="1536"/>
            </a:xfrm>
            <a:prstGeom prst="line">
              <a:avLst/>
            </a:prstGeom>
            <a:noFill/>
            <a:ln w="12700">
              <a:solidFill>
                <a:schemeClr val="folHlink"/>
              </a:solidFill>
              <a:prstDash val="dash"/>
              <a:round/>
              <a:headEnd/>
              <a:tailEnd/>
            </a:ln>
          </p:spPr>
          <p:txBody>
            <a:bodyPr/>
            <a:lstStyle/>
            <a:p>
              <a:endParaRPr lang="en-US"/>
            </a:p>
          </p:txBody>
        </p:sp>
        <p:sp>
          <p:nvSpPr>
            <p:cNvPr id="4114" name="Line 21"/>
            <p:cNvSpPr>
              <a:spLocks noChangeShapeType="1"/>
            </p:cNvSpPr>
            <p:nvPr/>
          </p:nvSpPr>
          <p:spPr bwMode="auto">
            <a:xfrm>
              <a:off x="900" y="1584"/>
              <a:ext cx="0" cy="1536"/>
            </a:xfrm>
            <a:prstGeom prst="line">
              <a:avLst/>
            </a:prstGeom>
            <a:noFill/>
            <a:ln w="12700">
              <a:solidFill>
                <a:schemeClr val="folHlink"/>
              </a:solidFill>
              <a:prstDash val="dash"/>
              <a:round/>
              <a:headEnd/>
              <a:tailEnd/>
            </a:ln>
          </p:spPr>
          <p:txBody>
            <a:bodyPr/>
            <a:lstStyle/>
            <a:p>
              <a:endParaRPr lang="en-US"/>
            </a:p>
          </p:txBody>
        </p:sp>
        <p:sp>
          <p:nvSpPr>
            <p:cNvPr id="4115" name="Line 22"/>
            <p:cNvSpPr>
              <a:spLocks noChangeShapeType="1"/>
            </p:cNvSpPr>
            <p:nvPr/>
          </p:nvSpPr>
          <p:spPr bwMode="auto">
            <a:xfrm>
              <a:off x="1026" y="1584"/>
              <a:ext cx="0" cy="1536"/>
            </a:xfrm>
            <a:prstGeom prst="line">
              <a:avLst/>
            </a:prstGeom>
            <a:noFill/>
            <a:ln w="12700">
              <a:solidFill>
                <a:schemeClr val="folHlink"/>
              </a:solidFill>
              <a:prstDash val="dash"/>
              <a:round/>
              <a:headEnd/>
              <a:tailEnd/>
            </a:ln>
          </p:spPr>
          <p:txBody>
            <a:bodyPr/>
            <a:lstStyle/>
            <a:p>
              <a:endParaRPr lang="en-US"/>
            </a:p>
          </p:txBody>
        </p:sp>
        <p:sp>
          <p:nvSpPr>
            <p:cNvPr id="4116" name="Line 23"/>
            <p:cNvSpPr>
              <a:spLocks noChangeShapeType="1"/>
            </p:cNvSpPr>
            <p:nvPr/>
          </p:nvSpPr>
          <p:spPr bwMode="auto">
            <a:xfrm>
              <a:off x="1152" y="1584"/>
              <a:ext cx="0" cy="1536"/>
            </a:xfrm>
            <a:prstGeom prst="line">
              <a:avLst/>
            </a:prstGeom>
            <a:noFill/>
            <a:ln w="12700">
              <a:solidFill>
                <a:schemeClr val="folHlink"/>
              </a:solidFill>
              <a:prstDash val="dash"/>
              <a:round/>
              <a:headEnd/>
              <a:tailEnd/>
            </a:ln>
          </p:spPr>
          <p:txBody>
            <a:bodyPr/>
            <a:lstStyle/>
            <a:p>
              <a:endParaRPr lang="en-US"/>
            </a:p>
          </p:txBody>
        </p:sp>
        <p:sp>
          <p:nvSpPr>
            <p:cNvPr id="4117" name="Line 24"/>
            <p:cNvSpPr>
              <a:spLocks noChangeShapeType="1"/>
            </p:cNvSpPr>
            <p:nvPr/>
          </p:nvSpPr>
          <p:spPr bwMode="auto">
            <a:xfrm>
              <a:off x="1278" y="1584"/>
              <a:ext cx="0" cy="1536"/>
            </a:xfrm>
            <a:prstGeom prst="line">
              <a:avLst/>
            </a:prstGeom>
            <a:noFill/>
            <a:ln w="12700">
              <a:solidFill>
                <a:schemeClr val="folHlink"/>
              </a:solidFill>
              <a:prstDash val="dash"/>
              <a:round/>
              <a:headEnd/>
              <a:tailEnd/>
            </a:ln>
          </p:spPr>
          <p:txBody>
            <a:bodyPr/>
            <a:lstStyle/>
            <a:p>
              <a:endParaRPr lang="en-US"/>
            </a:p>
          </p:txBody>
        </p:sp>
        <p:sp>
          <p:nvSpPr>
            <p:cNvPr id="4118" name="Line 25"/>
            <p:cNvSpPr>
              <a:spLocks noChangeShapeType="1"/>
            </p:cNvSpPr>
            <p:nvPr/>
          </p:nvSpPr>
          <p:spPr bwMode="auto">
            <a:xfrm>
              <a:off x="1404" y="1584"/>
              <a:ext cx="0" cy="1536"/>
            </a:xfrm>
            <a:prstGeom prst="line">
              <a:avLst/>
            </a:prstGeom>
            <a:noFill/>
            <a:ln w="12700">
              <a:solidFill>
                <a:schemeClr val="folHlink"/>
              </a:solidFill>
              <a:prstDash val="dash"/>
              <a:round/>
              <a:headEnd/>
              <a:tailEnd/>
            </a:ln>
          </p:spPr>
          <p:txBody>
            <a:bodyPr/>
            <a:lstStyle/>
            <a:p>
              <a:endParaRPr lang="en-US"/>
            </a:p>
          </p:txBody>
        </p:sp>
        <p:sp>
          <p:nvSpPr>
            <p:cNvPr id="4119" name="Line 26"/>
            <p:cNvSpPr>
              <a:spLocks noChangeShapeType="1"/>
            </p:cNvSpPr>
            <p:nvPr/>
          </p:nvSpPr>
          <p:spPr bwMode="auto">
            <a:xfrm>
              <a:off x="1530" y="1584"/>
              <a:ext cx="0" cy="1536"/>
            </a:xfrm>
            <a:prstGeom prst="line">
              <a:avLst/>
            </a:prstGeom>
            <a:noFill/>
            <a:ln w="12700">
              <a:solidFill>
                <a:schemeClr val="folHlink"/>
              </a:solidFill>
              <a:prstDash val="dash"/>
              <a:round/>
              <a:headEnd/>
              <a:tailEnd/>
            </a:ln>
          </p:spPr>
          <p:txBody>
            <a:bodyPr/>
            <a:lstStyle/>
            <a:p>
              <a:endParaRPr lang="en-US"/>
            </a:p>
          </p:txBody>
        </p:sp>
        <p:sp>
          <p:nvSpPr>
            <p:cNvPr id="4120" name="Line 27"/>
            <p:cNvSpPr>
              <a:spLocks noChangeShapeType="1"/>
            </p:cNvSpPr>
            <p:nvPr/>
          </p:nvSpPr>
          <p:spPr bwMode="auto">
            <a:xfrm>
              <a:off x="1656" y="1584"/>
              <a:ext cx="0" cy="1536"/>
            </a:xfrm>
            <a:prstGeom prst="line">
              <a:avLst/>
            </a:prstGeom>
            <a:noFill/>
            <a:ln w="12700">
              <a:solidFill>
                <a:schemeClr val="folHlink"/>
              </a:solidFill>
              <a:prstDash val="dash"/>
              <a:round/>
              <a:headEnd/>
              <a:tailEnd/>
            </a:ln>
          </p:spPr>
          <p:txBody>
            <a:bodyPr/>
            <a:lstStyle/>
            <a:p>
              <a:endParaRPr lang="en-US"/>
            </a:p>
          </p:txBody>
        </p:sp>
        <p:sp>
          <p:nvSpPr>
            <p:cNvPr id="4121" name="Line 28"/>
            <p:cNvSpPr>
              <a:spLocks noChangeShapeType="1"/>
            </p:cNvSpPr>
            <p:nvPr/>
          </p:nvSpPr>
          <p:spPr bwMode="auto">
            <a:xfrm>
              <a:off x="1782" y="1584"/>
              <a:ext cx="0" cy="1536"/>
            </a:xfrm>
            <a:prstGeom prst="line">
              <a:avLst/>
            </a:prstGeom>
            <a:noFill/>
            <a:ln w="12700">
              <a:solidFill>
                <a:schemeClr val="folHlink"/>
              </a:solidFill>
              <a:prstDash val="dash"/>
              <a:round/>
              <a:headEnd/>
              <a:tailEnd/>
            </a:ln>
          </p:spPr>
          <p:txBody>
            <a:bodyPr/>
            <a:lstStyle/>
            <a:p>
              <a:endParaRPr lang="en-US"/>
            </a:p>
          </p:txBody>
        </p:sp>
        <p:sp>
          <p:nvSpPr>
            <p:cNvPr id="4122" name="Line 29"/>
            <p:cNvSpPr>
              <a:spLocks noChangeShapeType="1"/>
            </p:cNvSpPr>
            <p:nvPr/>
          </p:nvSpPr>
          <p:spPr bwMode="auto">
            <a:xfrm>
              <a:off x="1908" y="1584"/>
              <a:ext cx="0" cy="1536"/>
            </a:xfrm>
            <a:prstGeom prst="line">
              <a:avLst/>
            </a:prstGeom>
            <a:noFill/>
            <a:ln w="12700">
              <a:solidFill>
                <a:schemeClr val="folHlink"/>
              </a:solidFill>
              <a:prstDash val="dash"/>
              <a:round/>
              <a:headEnd/>
              <a:tailEnd/>
            </a:ln>
          </p:spPr>
          <p:txBody>
            <a:bodyPr/>
            <a:lstStyle/>
            <a:p>
              <a:endParaRPr lang="en-US"/>
            </a:p>
          </p:txBody>
        </p:sp>
        <p:sp>
          <p:nvSpPr>
            <p:cNvPr id="4123" name="Line 30"/>
            <p:cNvSpPr>
              <a:spLocks noChangeShapeType="1"/>
            </p:cNvSpPr>
            <p:nvPr/>
          </p:nvSpPr>
          <p:spPr bwMode="auto">
            <a:xfrm>
              <a:off x="2034" y="1584"/>
              <a:ext cx="0" cy="1536"/>
            </a:xfrm>
            <a:prstGeom prst="line">
              <a:avLst/>
            </a:prstGeom>
            <a:noFill/>
            <a:ln w="12700">
              <a:solidFill>
                <a:schemeClr val="folHlink"/>
              </a:solidFill>
              <a:prstDash val="dash"/>
              <a:round/>
              <a:headEnd/>
              <a:tailEnd/>
            </a:ln>
          </p:spPr>
          <p:txBody>
            <a:bodyPr/>
            <a:lstStyle/>
            <a:p>
              <a:endParaRPr lang="en-US"/>
            </a:p>
          </p:txBody>
        </p:sp>
        <p:sp>
          <p:nvSpPr>
            <p:cNvPr id="4124" name="Line 31"/>
            <p:cNvSpPr>
              <a:spLocks noChangeShapeType="1"/>
            </p:cNvSpPr>
            <p:nvPr/>
          </p:nvSpPr>
          <p:spPr bwMode="auto">
            <a:xfrm>
              <a:off x="2160" y="1584"/>
              <a:ext cx="0" cy="1536"/>
            </a:xfrm>
            <a:prstGeom prst="line">
              <a:avLst/>
            </a:prstGeom>
            <a:noFill/>
            <a:ln w="12700">
              <a:solidFill>
                <a:schemeClr val="folHlink"/>
              </a:solidFill>
              <a:prstDash val="dash"/>
              <a:round/>
              <a:headEnd/>
              <a:tailEnd/>
            </a:ln>
          </p:spPr>
          <p:txBody>
            <a:bodyPr/>
            <a:lstStyle/>
            <a:p>
              <a:endParaRPr lang="en-US"/>
            </a:p>
          </p:txBody>
        </p:sp>
        <p:sp>
          <p:nvSpPr>
            <p:cNvPr id="4125" name="Line 32"/>
            <p:cNvSpPr>
              <a:spLocks noChangeShapeType="1"/>
            </p:cNvSpPr>
            <p:nvPr/>
          </p:nvSpPr>
          <p:spPr bwMode="auto">
            <a:xfrm>
              <a:off x="2286" y="1584"/>
              <a:ext cx="0" cy="1536"/>
            </a:xfrm>
            <a:prstGeom prst="line">
              <a:avLst/>
            </a:prstGeom>
            <a:noFill/>
            <a:ln w="12700">
              <a:solidFill>
                <a:schemeClr val="folHlink"/>
              </a:solidFill>
              <a:prstDash val="dash"/>
              <a:round/>
              <a:headEnd/>
              <a:tailEnd/>
            </a:ln>
          </p:spPr>
          <p:txBody>
            <a:bodyPr/>
            <a:lstStyle/>
            <a:p>
              <a:endParaRPr lang="en-US"/>
            </a:p>
          </p:txBody>
        </p:sp>
        <p:sp>
          <p:nvSpPr>
            <p:cNvPr id="4126" name="Line 33"/>
            <p:cNvSpPr>
              <a:spLocks noChangeShapeType="1"/>
            </p:cNvSpPr>
            <p:nvPr/>
          </p:nvSpPr>
          <p:spPr bwMode="auto">
            <a:xfrm>
              <a:off x="2412" y="1584"/>
              <a:ext cx="0" cy="1536"/>
            </a:xfrm>
            <a:prstGeom prst="line">
              <a:avLst/>
            </a:prstGeom>
            <a:noFill/>
            <a:ln w="12700">
              <a:solidFill>
                <a:schemeClr val="folHlink"/>
              </a:solidFill>
              <a:prstDash val="dash"/>
              <a:round/>
              <a:headEnd/>
              <a:tailEnd/>
            </a:ln>
          </p:spPr>
          <p:txBody>
            <a:bodyPr/>
            <a:lstStyle/>
            <a:p>
              <a:endParaRPr lang="en-US"/>
            </a:p>
          </p:txBody>
        </p:sp>
        <p:sp>
          <p:nvSpPr>
            <p:cNvPr id="4127" name="Line 34"/>
            <p:cNvSpPr>
              <a:spLocks noChangeShapeType="1"/>
            </p:cNvSpPr>
            <p:nvPr/>
          </p:nvSpPr>
          <p:spPr bwMode="auto">
            <a:xfrm>
              <a:off x="2538" y="1584"/>
              <a:ext cx="0" cy="1536"/>
            </a:xfrm>
            <a:prstGeom prst="line">
              <a:avLst/>
            </a:prstGeom>
            <a:noFill/>
            <a:ln w="12700">
              <a:solidFill>
                <a:schemeClr val="folHlink"/>
              </a:solidFill>
              <a:prstDash val="dash"/>
              <a:round/>
              <a:headEnd/>
              <a:tailEnd/>
            </a:ln>
          </p:spPr>
          <p:txBody>
            <a:bodyPr/>
            <a:lstStyle/>
            <a:p>
              <a:endParaRPr lang="en-US"/>
            </a:p>
          </p:txBody>
        </p:sp>
        <p:sp>
          <p:nvSpPr>
            <p:cNvPr id="4128" name="Line 35"/>
            <p:cNvSpPr>
              <a:spLocks noChangeShapeType="1"/>
            </p:cNvSpPr>
            <p:nvPr/>
          </p:nvSpPr>
          <p:spPr bwMode="auto">
            <a:xfrm>
              <a:off x="2664" y="1584"/>
              <a:ext cx="0" cy="1536"/>
            </a:xfrm>
            <a:prstGeom prst="line">
              <a:avLst/>
            </a:prstGeom>
            <a:noFill/>
            <a:ln w="12700">
              <a:solidFill>
                <a:schemeClr val="folHlink"/>
              </a:solidFill>
              <a:prstDash val="dash"/>
              <a:round/>
              <a:headEnd/>
              <a:tailEnd/>
            </a:ln>
          </p:spPr>
          <p:txBody>
            <a:bodyPr/>
            <a:lstStyle/>
            <a:p>
              <a:endParaRPr lang="en-US"/>
            </a:p>
          </p:txBody>
        </p:sp>
        <p:sp>
          <p:nvSpPr>
            <p:cNvPr id="4129" name="Line 36"/>
            <p:cNvSpPr>
              <a:spLocks noChangeShapeType="1"/>
            </p:cNvSpPr>
            <p:nvPr/>
          </p:nvSpPr>
          <p:spPr bwMode="auto">
            <a:xfrm>
              <a:off x="2790" y="1584"/>
              <a:ext cx="0" cy="1536"/>
            </a:xfrm>
            <a:prstGeom prst="line">
              <a:avLst/>
            </a:prstGeom>
            <a:noFill/>
            <a:ln w="12700">
              <a:solidFill>
                <a:schemeClr val="folHlink"/>
              </a:solidFill>
              <a:prstDash val="dash"/>
              <a:round/>
              <a:headEnd/>
              <a:tailEnd/>
            </a:ln>
          </p:spPr>
          <p:txBody>
            <a:bodyPr/>
            <a:lstStyle/>
            <a:p>
              <a:endParaRPr lang="en-US"/>
            </a:p>
          </p:txBody>
        </p:sp>
        <p:sp>
          <p:nvSpPr>
            <p:cNvPr id="4130" name="Line 37"/>
            <p:cNvSpPr>
              <a:spLocks noChangeShapeType="1"/>
            </p:cNvSpPr>
            <p:nvPr/>
          </p:nvSpPr>
          <p:spPr bwMode="auto">
            <a:xfrm>
              <a:off x="2916" y="1584"/>
              <a:ext cx="0" cy="1536"/>
            </a:xfrm>
            <a:prstGeom prst="line">
              <a:avLst/>
            </a:prstGeom>
            <a:noFill/>
            <a:ln w="12700">
              <a:solidFill>
                <a:schemeClr val="folHlink"/>
              </a:solidFill>
              <a:prstDash val="dash"/>
              <a:round/>
              <a:headEnd/>
              <a:tailEnd/>
            </a:ln>
          </p:spPr>
          <p:txBody>
            <a:bodyPr/>
            <a:lstStyle/>
            <a:p>
              <a:endParaRPr lang="en-US"/>
            </a:p>
          </p:txBody>
        </p:sp>
        <p:sp>
          <p:nvSpPr>
            <p:cNvPr id="4131" name="Line 38"/>
            <p:cNvSpPr>
              <a:spLocks noChangeShapeType="1"/>
            </p:cNvSpPr>
            <p:nvPr/>
          </p:nvSpPr>
          <p:spPr bwMode="auto">
            <a:xfrm>
              <a:off x="3042" y="1584"/>
              <a:ext cx="0" cy="1536"/>
            </a:xfrm>
            <a:prstGeom prst="line">
              <a:avLst/>
            </a:prstGeom>
            <a:noFill/>
            <a:ln w="12700">
              <a:solidFill>
                <a:schemeClr val="folHlink"/>
              </a:solidFill>
              <a:prstDash val="dash"/>
              <a:round/>
              <a:headEnd/>
              <a:tailEnd/>
            </a:ln>
          </p:spPr>
          <p:txBody>
            <a:bodyPr/>
            <a:lstStyle/>
            <a:p>
              <a:endParaRPr lang="en-US"/>
            </a:p>
          </p:txBody>
        </p:sp>
        <p:sp>
          <p:nvSpPr>
            <p:cNvPr id="4132" name="Line 39"/>
            <p:cNvSpPr>
              <a:spLocks noChangeShapeType="1"/>
            </p:cNvSpPr>
            <p:nvPr/>
          </p:nvSpPr>
          <p:spPr bwMode="auto">
            <a:xfrm>
              <a:off x="3168" y="1584"/>
              <a:ext cx="0" cy="1536"/>
            </a:xfrm>
            <a:prstGeom prst="line">
              <a:avLst/>
            </a:prstGeom>
            <a:noFill/>
            <a:ln w="12700">
              <a:solidFill>
                <a:schemeClr val="folHlink"/>
              </a:solidFill>
              <a:prstDash val="dash"/>
              <a:round/>
              <a:headEnd/>
              <a:tailEnd/>
            </a:ln>
          </p:spPr>
          <p:txBody>
            <a:bodyPr/>
            <a:lstStyle/>
            <a:p>
              <a:endParaRPr lang="en-US"/>
            </a:p>
          </p:txBody>
        </p:sp>
        <p:sp>
          <p:nvSpPr>
            <p:cNvPr id="4133" name="Line 40"/>
            <p:cNvSpPr>
              <a:spLocks noChangeShapeType="1"/>
            </p:cNvSpPr>
            <p:nvPr/>
          </p:nvSpPr>
          <p:spPr bwMode="auto">
            <a:xfrm>
              <a:off x="3294" y="1584"/>
              <a:ext cx="0" cy="1536"/>
            </a:xfrm>
            <a:prstGeom prst="line">
              <a:avLst/>
            </a:prstGeom>
            <a:noFill/>
            <a:ln w="12700">
              <a:solidFill>
                <a:schemeClr val="folHlink"/>
              </a:solidFill>
              <a:prstDash val="dash"/>
              <a:round/>
              <a:headEnd/>
              <a:tailEnd/>
            </a:ln>
          </p:spPr>
          <p:txBody>
            <a:bodyPr/>
            <a:lstStyle/>
            <a:p>
              <a:endParaRPr lang="en-US"/>
            </a:p>
          </p:txBody>
        </p:sp>
        <p:sp>
          <p:nvSpPr>
            <p:cNvPr id="4134" name="Line 41"/>
            <p:cNvSpPr>
              <a:spLocks noChangeShapeType="1"/>
            </p:cNvSpPr>
            <p:nvPr/>
          </p:nvSpPr>
          <p:spPr bwMode="auto">
            <a:xfrm>
              <a:off x="3420" y="1584"/>
              <a:ext cx="0" cy="1536"/>
            </a:xfrm>
            <a:prstGeom prst="line">
              <a:avLst/>
            </a:prstGeom>
            <a:noFill/>
            <a:ln w="12700">
              <a:solidFill>
                <a:schemeClr val="folHlink"/>
              </a:solidFill>
              <a:prstDash val="dash"/>
              <a:round/>
              <a:headEnd/>
              <a:tailEnd/>
            </a:ln>
          </p:spPr>
          <p:txBody>
            <a:bodyPr/>
            <a:lstStyle/>
            <a:p>
              <a:endParaRPr lang="en-US"/>
            </a:p>
          </p:txBody>
        </p:sp>
        <p:sp>
          <p:nvSpPr>
            <p:cNvPr id="4135" name="Line 42"/>
            <p:cNvSpPr>
              <a:spLocks noChangeShapeType="1"/>
            </p:cNvSpPr>
            <p:nvPr/>
          </p:nvSpPr>
          <p:spPr bwMode="auto">
            <a:xfrm>
              <a:off x="3546" y="1584"/>
              <a:ext cx="0" cy="1536"/>
            </a:xfrm>
            <a:prstGeom prst="line">
              <a:avLst/>
            </a:prstGeom>
            <a:noFill/>
            <a:ln w="12700">
              <a:solidFill>
                <a:schemeClr val="folHlink"/>
              </a:solidFill>
              <a:prstDash val="dash"/>
              <a:round/>
              <a:headEnd/>
              <a:tailEnd/>
            </a:ln>
          </p:spPr>
          <p:txBody>
            <a:bodyPr/>
            <a:lstStyle/>
            <a:p>
              <a:endParaRPr lang="en-US"/>
            </a:p>
          </p:txBody>
        </p:sp>
        <p:sp>
          <p:nvSpPr>
            <p:cNvPr id="4136" name="Line 43"/>
            <p:cNvSpPr>
              <a:spLocks noChangeShapeType="1"/>
            </p:cNvSpPr>
            <p:nvPr/>
          </p:nvSpPr>
          <p:spPr bwMode="auto">
            <a:xfrm>
              <a:off x="3672" y="1584"/>
              <a:ext cx="0" cy="1536"/>
            </a:xfrm>
            <a:prstGeom prst="line">
              <a:avLst/>
            </a:prstGeom>
            <a:noFill/>
            <a:ln w="12700">
              <a:solidFill>
                <a:schemeClr val="folHlink"/>
              </a:solidFill>
              <a:prstDash val="dash"/>
              <a:round/>
              <a:headEnd/>
              <a:tailEnd/>
            </a:ln>
          </p:spPr>
          <p:txBody>
            <a:bodyPr/>
            <a:lstStyle/>
            <a:p>
              <a:endParaRPr lang="en-US"/>
            </a:p>
          </p:txBody>
        </p:sp>
        <p:sp>
          <p:nvSpPr>
            <p:cNvPr id="4137" name="Line 44"/>
            <p:cNvSpPr>
              <a:spLocks noChangeShapeType="1"/>
            </p:cNvSpPr>
            <p:nvPr/>
          </p:nvSpPr>
          <p:spPr bwMode="auto">
            <a:xfrm>
              <a:off x="3798" y="1584"/>
              <a:ext cx="0" cy="1536"/>
            </a:xfrm>
            <a:prstGeom prst="line">
              <a:avLst/>
            </a:prstGeom>
            <a:noFill/>
            <a:ln w="12700">
              <a:solidFill>
                <a:schemeClr val="folHlink"/>
              </a:solidFill>
              <a:prstDash val="dash"/>
              <a:round/>
              <a:headEnd/>
              <a:tailEnd/>
            </a:ln>
          </p:spPr>
          <p:txBody>
            <a:bodyPr/>
            <a:lstStyle/>
            <a:p>
              <a:endParaRPr lang="en-US"/>
            </a:p>
          </p:txBody>
        </p:sp>
        <p:sp>
          <p:nvSpPr>
            <p:cNvPr id="4138" name="Line 45"/>
            <p:cNvSpPr>
              <a:spLocks noChangeShapeType="1"/>
            </p:cNvSpPr>
            <p:nvPr/>
          </p:nvSpPr>
          <p:spPr bwMode="auto">
            <a:xfrm>
              <a:off x="3924" y="1584"/>
              <a:ext cx="0" cy="1536"/>
            </a:xfrm>
            <a:prstGeom prst="line">
              <a:avLst/>
            </a:prstGeom>
            <a:noFill/>
            <a:ln w="12700">
              <a:solidFill>
                <a:schemeClr val="folHlink"/>
              </a:solidFill>
              <a:prstDash val="dash"/>
              <a:round/>
              <a:headEnd/>
              <a:tailEnd/>
            </a:ln>
          </p:spPr>
          <p:txBody>
            <a:bodyPr/>
            <a:lstStyle/>
            <a:p>
              <a:endParaRPr lang="en-US"/>
            </a:p>
          </p:txBody>
        </p:sp>
        <p:sp>
          <p:nvSpPr>
            <p:cNvPr id="4139" name="Line 46"/>
            <p:cNvSpPr>
              <a:spLocks noChangeShapeType="1"/>
            </p:cNvSpPr>
            <p:nvPr/>
          </p:nvSpPr>
          <p:spPr bwMode="auto">
            <a:xfrm>
              <a:off x="4050" y="1584"/>
              <a:ext cx="0" cy="1536"/>
            </a:xfrm>
            <a:prstGeom prst="line">
              <a:avLst/>
            </a:prstGeom>
            <a:noFill/>
            <a:ln w="12700">
              <a:solidFill>
                <a:schemeClr val="folHlink"/>
              </a:solidFill>
              <a:prstDash val="dash"/>
              <a:round/>
              <a:headEnd/>
              <a:tailEnd/>
            </a:ln>
          </p:spPr>
          <p:txBody>
            <a:bodyPr/>
            <a:lstStyle/>
            <a:p>
              <a:endParaRPr lang="en-US"/>
            </a:p>
          </p:txBody>
        </p:sp>
        <p:sp>
          <p:nvSpPr>
            <p:cNvPr id="4140" name="Line 47"/>
            <p:cNvSpPr>
              <a:spLocks noChangeShapeType="1"/>
            </p:cNvSpPr>
            <p:nvPr/>
          </p:nvSpPr>
          <p:spPr bwMode="auto">
            <a:xfrm>
              <a:off x="4176" y="1584"/>
              <a:ext cx="0" cy="1536"/>
            </a:xfrm>
            <a:prstGeom prst="line">
              <a:avLst/>
            </a:prstGeom>
            <a:noFill/>
            <a:ln w="12700">
              <a:solidFill>
                <a:schemeClr val="folHlink"/>
              </a:solidFill>
              <a:prstDash val="dash"/>
              <a:round/>
              <a:headEnd/>
              <a:tailEnd/>
            </a:ln>
          </p:spPr>
          <p:txBody>
            <a:bodyPr/>
            <a:lstStyle/>
            <a:p>
              <a:endParaRPr lang="en-US"/>
            </a:p>
          </p:txBody>
        </p:sp>
        <p:sp>
          <p:nvSpPr>
            <p:cNvPr id="4141" name="Line 48"/>
            <p:cNvSpPr>
              <a:spLocks noChangeShapeType="1"/>
            </p:cNvSpPr>
            <p:nvPr/>
          </p:nvSpPr>
          <p:spPr bwMode="auto">
            <a:xfrm>
              <a:off x="4302" y="1584"/>
              <a:ext cx="0" cy="1536"/>
            </a:xfrm>
            <a:prstGeom prst="line">
              <a:avLst/>
            </a:prstGeom>
            <a:noFill/>
            <a:ln w="12700">
              <a:solidFill>
                <a:schemeClr val="folHlink"/>
              </a:solidFill>
              <a:prstDash val="dash"/>
              <a:round/>
              <a:headEnd/>
              <a:tailEnd/>
            </a:ln>
          </p:spPr>
          <p:txBody>
            <a:bodyPr/>
            <a:lstStyle/>
            <a:p>
              <a:endParaRPr lang="en-US"/>
            </a:p>
          </p:txBody>
        </p:sp>
        <p:sp>
          <p:nvSpPr>
            <p:cNvPr id="4142" name="Line 49"/>
            <p:cNvSpPr>
              <a:spLocks noChangeShapeType="1"/>
            </p:cNvSpPr>
            <p:nvPr/>
          </p:nvSpPr>
          <p:spPr bwMode="auto">
            <a:xfrm>
              <a:off x="4428" y="1584"/>
              <a:ext cx="0" cy="1536"/>
            </a:xfrm>
            <a:prstGeom prst="line">
              <a:avLst/>
            </a:prstGeom>
            <a:noFill/>
            <a:ln w="12700">
              <a:solidFill>
                <a:schemeClr val="folHlink"/>
              </a:solidFill>
              <a:prstDash val="dash"/>
              <a:round/>
              <a:headEnd/>
              <a:tailEnd/>
            </a:ln>
          </p:spPr>
          <p:txBody>
            <a:bodyPr/>
            <a:lstStyle/>
            <a:p>
              <a:endParaRPr lang="en-US"/>
            </a:p>
          </p:txBody>
        </p:sp>
        <p:sp>
          <p:nvSpPr>
            <p:cNvPr id="4143" name="Line 50"/>
            <p:cNvSpPr>
              <a:spLocks noChangeShapeType="1"/>
            </p:cNvSpPr>
            <p:nvPr/>
          </p:nvSpPr>
          <p:spPr bwMode="auto">
            <a:xfrm>
              <a:off x="4554" y="1584"/>
              <a:ext cx="0" cy="1536"/>
            </a:xfrm>
            <a:prstGeom prst="line">
              <a:avLst/>
            </a:prstGeom>
            <a:noFill/>
            <a:ln w="12700">
              <a:solidFill>
                <a:schemeClr val="folHlink"/>
              </a:solidFill>
              <a:prstDash val="dash"/>
              <a:round/>
              <a:headEnd/>
              <a:tailEnd/>
            </a:ln>
          </p:spPr>
          <p:txBody>
            <a:bodyPr/>
            <a:lstStyle/>
            <a:p>
              <a:endParaRPr lang="en-US"/>
            </a:p>
          </p:txBody>
        </p:sp>
        <p:sp>
          <p:nvSpPr>
            <p:cNvPr id="4144" name="Line 51"/>
            <p:cNvSpPr>
              <a:spLocks noChangeShapeType="1"/>
            </p:cNvSpPr>
            <p:nvPr/>
          </p:nvSpPr>
          <p:spPr bwMode="auto">
            <a:xfrm>
              <a:off x="4680" y="1584"/>
              <a:ext cx="0" cy="1536"/>
            </a:xfrm>
            <a:prstGeom prst="line">
              <a:avLst/>
            </a:prstGeom>
            <a:noFill/>
            <a:ln w="12700">
              <a:solidFill>
                <a:schemeClr val="folHlink"/>
              </a:solidFill>
              <a:prstDash val="dash"/>
              <a:round/>
              <a:headEnd/>
              <a:tailEnd/>
            </a:ln>
          </p:spPr>
          <p:txBody>
            <a:bodyPr/>
            <a:lstStyle/>
            <a:p>
              <a:endParaRPr lang="en-US"/>
            </a:p>
          </p:txBody>
        </p:sp>
        <p:sp>
          <p:nvSpPr>
            <p:cNvPr id="4145" name="Line 52"/>
            <p:cNvSpPr>
              <a:spLocks noChangeShapeType="1"/>
            </p:cNvSpPr>
            <p:nvPr/>
          </p:nvSpPr>
          <p:spPr bwMode="auto">
            <a:xfrm>
              <a:off x="4806" y="1584"/>
              <a:ext cx="0" cy="1536"/>
            </a:xfrm>
            <a:prstGeom prst="line">
              <a:avLst/>
            </a:prstGeom>
            <a:noFill/>
            <a:ln w="12700">
              <a:solidFill>
                <a:schemeClr val="folHlink"/>
              </a:solidFill>
              <a:prstDash val="dash"/>
              <a:round/>
              <a:headEnd/>
              <a:tailEnd/>
            </a:ln>
          </p:spPr>
          <p:txBody>
            <a:bodyPr/>
            <a:lstStyle/>
            <a:p>
              <a:endParaRPr lang="en-US"/>
            </a:p>
          </p:txBody>
        </p:sp>
        <p:sp>
          <p:nvSpPr>
            <p:cNvPr id="4146" name="Line 53"/>
            <p:cNvSpPr>
              <a:spLocks noChangeShapeType="1"/>
            </p:cNvSpPr>
            <p:nvPr/>
          </p:nvSpPr>
          <p:spPr bwMode="auto">
            <a:xfrm>
              <a:off x="4932" y="1584"/>
              <a:ext cx="0" cy="1536"/>
            </a:xfrm>
            <a:prstGeom prst="line">
              <a:avLst/>
            </a:prstGeom>
            <a:noFill/>
            <a:ln w="12700">
              <a:solidFill>
                <a:schemeClr val="folHlink"/>
              </a:solidFill>
              <a:prstDash val="dash"/>
              <a:round/>
              <a:headEnd/>
              <a:tailEnd/>
            </a:ln>
          </p:spPr>
          <p:txBody>
            <a:bodyPr/>
            <a:lstStyle/>
            <a:p>
              <a:endParaRPr lang="en-US"/>
            </a:p>
          </p:txBody>
        </p:sp>
        <p:sp>
          <p:nvSpPr>
            <p:cNvPr id="4147" name="Line 54"/>
            <p:cNvSpPr>
              <a:spLocks noChangeShapeType="1"/>
            </p:cNvSpPr>
            <p:nvPr/>
          </p:nvSpPr>
          <p:spPr bwMode="auto">
            <a:xfrm>
              <a:off x="5058" y="1584"/>
              <a:ext cx="0" cy="1536"/>
            </a:xfrm>
            <a:prstGeom prst="line">
              <a:avLst/>
            </a:prstGeom>
            <a:noFill/>
            <a:ln w="12700">
              <a:solidFill>
                <a:schemeClr val="folHlink"/>
              </a:solidFill>
              <a:prstDash val="dash"/>
              <a:round/>
              <a:headEnd/>
              <a:tailEnd/>
            </a:ln>
          </p:spPr>
          <p:txBody>
            <a:bodyPr/>
            <a:lstStyle/>
            <a:p>
              <a:endParaRPr lang="en-US"/>
            </a:p>
          </p:txBody>
        </p:sp>
        <p:sp>
          <p:nvSpPr>
            <p:cNvPr id="4148" name="Line 55"/>
            <p:cNvSpPr>
              <a:spLocks noChangeShapeType="1"/>
            </p:cNvSpPr>
            <p:nvPr/>
          </p:nvSpPr>
          <p:spPr bwMode="auto">
            <a:xfrm>
              <a:off x="5184" y="1584"/>
              <a:ext cx="0" cy="1536"/>
            </a:xfrm>
            <a:prstGeom prst="line">
              <a:avLst/>
            </a:prstGeom>
            <a:noFill/>
            <a:ln w="12700">
              <a:solidFill>
                <a:schemeClr val="folHlink"/>
              </a:solidFill>
              <a:prstDash val="dash"/>
              <a:round/>
              <a:headEnd/>
              <a:tailEnd/>
            </a:ln>
          </p:spPr>
          <p:txBody>
            <a:bodyPr/>
            <a:lstStyle/>
            <a:p>
              <a:endParaRPr lang="en-US"/>
            </a:p>
          </p:txBody>
        </p:sp>
      </p:grpSp>
      <p:graphicFrame>
        <p:nvGraphicFramePr>
          <p:cNvPr id="4098" name="Object 56"/>
          <p:cNvGraphicFramePr>
            <a:graphicFrameLocks noGrp="1" noChangeAspect="1"/>
          </p:cNvGraphicFramePr>
          <p:nvPr>
            <p:ph idx="1"/>
          </p:nvPr>
        </p:nvGraphicFramePr>
        <p:xfrm>
          <a:off x="1017588" y="5110163"/>
          <a:ext cx="238125" cy="306387"/>
        </p:xfrm>
        <a:graphic>
          <a:graphicData uri="http://schemas.openxmlformats.org/presentationml/2006/ole">
            <mc:AlternateContent xmlns:mc="http://schemas.openxmlformats.org/markup-compatibility/2006">
              <mc:Choice xmlns:v="urn:schemas-microsoft-com:vml" Requires="v">
                <p:oleObj spid="_x0000_s1872929" name="Equation" r:id="rId5" imgW="126835" imgH="139518" progId="Equation.3">
                  <p:embed/>
                </p:oleObj>
              </mc:Choice>
              <mc:Fallback>
                <p:oleObj name="Equation" r:id="rId5" imgW="126835" imgH="139518" progId="Equation.3">
                  <p:embed/>
                  <p:pic>
                    <p:nvPicPr>
                      <p:cNvPr id="4098" name="Object 56"/>
                      <p:cNvPicPr>
                        <a:picLocks noGrp="1"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7588" y="5110163"/>
                        <a:ext cx="238125" cy="3063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105" name="Line 57"/>
          <p:cNvSpPr>
            <a:spLocks noChangeShapeType="1"/>
          </p:cNvSpPr>
          <p:nvPr/>
        </p:nvSpPr>
        <p:spPr bwMode="auto">
          <a:xfrm>
            <a:off x="1028700" y="5589588"/>
            <a:ext cx="0" cy="609600"/>
          </a:xfrm>
          <a:prstGeom prst="line">
            <a:avLst/>
          </a:prstGeom>
          <a:noFill/>
          <a:ln w="9525">
            <a:solidFill>
              <a:schemeClr val="tx1"/>
            </a:solidFill>
            <a:round/>
            <a:headEnd/>
            <a:tailEnd/>
          </a:ln>
        </p:spPr>
        <p:txBody>
          <a:bodyPr/>
          <a:lstStyle/>
          <a:p>
            <a:endParaRPr lang="en-US"/>
          </a:p>
        </p:txBody>
      </p:sp>
      <p:sp>
        <p:nvSpPr>
          <p:cNvPr id="4106" name="Line 58"/>
          <p:cNvSpPr>
            <a:spLocks noChangeShapeType="1"/>
          </p:cNvSpPr>
          <p:nvPr/>
        </p:nvSpPr>
        <p:spPr bwMode="auto">
          <a:xfrm>
            <a:off x="1228725" y="5589588"/>
            <a:ext cx="0" cy="609600"/>
          </a:xfrm>
          <a:prstGeom prst="line">
            <a:avLst/>
          </a:prstGeom>
          <a:noFill/>
          <a:ln w="9525">
            <a:solidFill>
              <a:schemeClr val="tx1"/>
            </a:solidFill>
            <a:round/>
            <a:headEnd/>
            <a:tailEnd/>
          </a:ln>
        </p:spPr>
        <p:txBody>
          <a:bodyPr/>
          <a:lstStyle/>
          <a:p>
            <a:endParaRPr lang="en-US"/>
          </a:p>
        </p:txBody>
      </p:sp>
      <p:sp>
        <p:nvSpPr>
          <p:cNvPr id="4107" name="Line 59"/>
          <p:cNvSpPr>
            <a:spLocks noChangeShapeType="1"/>
          </p:cNvSpPr>
          <p:nvPr/>
        </p:nvSpPr>
        <p:spPr bwMode="auto">
          <a:xfrm>
            <a:off x="714375" y="6122988"/>
            <a:ext cx="304800" cy="0"/>
          </a:xfrm>
          <a:prstGeom prst="line">
            <a:avLst/>
          </a:prstGeom>
          <a:noFill/>
          <a:ln w="9525">
            <a:solidFill>
              <a:schemeClr val="tx1"/>
            </a:solidFill>
            <a:round/>
            <a:headEnd/>
            <a:tailEnd type="triangle" w="med" len="med"/>
          </a:ln>
        </p:spPr>
        <p:txBody>
          <a:bodyPr/>
          <a:lstStyle/>
          <a:p>
            <a:endParaRPr lang="en-US"/>
          </a:p>
        </p:txBody>
      </p:sp>
      <p:sp>
        <p:nvSpPr>
          <p:cNvPr id="4108" name="Line 60"/>
          <p:cNvSpPr>
            <a:spLocks noChangeShapeType="1"/>
          </p:cNvSpPr>
          <p:nvPr/>
        </p:nvSpPr>
        <p:spPr bwMode="auto">
          <a:xfrm flipH="1">
            <a:off x="1247775" y="6122988"/>
            <a:ext cx="304800" cy="0"/>
          </a:xfrm>
          <a:prstGeom prst="line">
            <a:avLst/>
          </a:prstGeom>
          <a:noFill/>
          <a:ln w="9525">
            <a:solidFill>
              <a:schemeClr val="tx1"/>
            </a:solidFill>
            <a:round/>
            <a:headEnd/>
            <a:tailEnd type="triangle" w="med" len="med"/>
          </a:ln>
        </p:spPr>
        <p:txBody>
          <a:bodyPr/>
          <a:lstStyle/>
          <a:p>
            <a:endParaRPr lang="en-US"/>
          </a:p>
        </p:txBody>
      </p:sp>
      <p:sp>
        <p:nvSpPr>
          <p:cNvPr id="4109" name="Title 62"/>
          <p:cNvSpPr>
            <a:spLocks noGrp="1"/>
          </p:cNvSpPr>
          <p:nvPr>
            <p:ph type="title"/>
          </p:nvPr>
        </p:nvSpPr>
        <p:spPr>
          <a:xfrm>
            <a:off x="1677988" y="14288"/>
            <a:ext cx="7200900" cy="841375"/>
          </a:xfrm>
        </p:spPr>
        <p:txBody>
          <a:bodyPr/>
          <a:lstStyle/>
          <a:p>
            <a:pPr eaLnBrk="1" hangingPunct="1"/>
            <a:r>
              <a:rPr lang="en-US" smtClean="0"/>
              <a:t>Dynamic Current Profile (calculated)</a:t>
            </a:r>
          </a:p>
        </p:txBody>
      </p:sp>
      <p:sp>
        <p:nvSpPr>
          <p:cNvPr id="4110" name="TextBox 63"/>
          <p:cNvSpPr txBox="1">
            <a:spLocks noChangeArrowheads="1"/>
          </p:cNvSpPr>
          <p:nvPr/>
        </p:nvSpPr>
        <p:spPr bwMode="auto">
          <a:xfrm>
            <a:off x="1930400" y="1016000"/>
            <a:ext cx="4071938" cy="584200"/>
          </a:xfrm>
          <a:prstGeom prst="rect">
            <a:avLst/>
          </a:prstGeom>
          <a:noFill/>
          <a:ln w="9525">
            <a:noFill/>
            <a:miter lim="800000"/>
            <a:headEnd/>
            <a:tailEnd/>
          </a:ln>
        </p:spPr>
        <p:txBody>
          <a:bodyPr wrap="none">
            <a:spAutoFit/>
          </a:bodyPr>
          <a:lstStyle/>
          <a:p>
            <a:r>
              <a:rPr lang="en-US" sz="3200"/>
              <a:t>FPGA Core power only</a:t>
            </a:r>
          </a:p>
        </p:txBody>
      </p:sp>
    </p:spTree>
    <p:extLst>
      <p:ext uri="{BB962C8B-B14F-4D97-AF65-F5344CB8AC3E}">
        <p14:creationId xmlns:p14="http://schemas.microsoft.com/office/powerpoint/2010/main" val="825979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ea typeface="宋体" charset="-122"/>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2200" b="0" i="0" u="none" strike="noStrike" cap="none" normalizeH="0" baseline="0" smtClean="0">
            <a:ln>
              <a:noFill/>
            </a:ln>
            <a:solidFill>
              <a:schemeClr val="tx1"/>
            </a:solidFill>
            <a:effectLst/>
            <a:latin typeface="Times New Roman" pitchFamily="18" charset="0"/>
            <a:ea typeface="宋体" charset="-122"/>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ve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Times New Roman"/>
        <a:ea typeface=""/>
        <a:cs typeface="Arial"/>
      </a:majorFont>
      <a:minorFont>
        <a:latin typeface="Times New Roman"/>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amsung_template_June201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Samsung_template_June201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Samsung_template_June201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6666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triangle" w="med" len="med"/>
        </a:ln>
        <a:effectLst/>
      </a:spPr>
      <a:bodyPr vert="horz" wrap="none" lIns="91440" tIns="45720" rIns="91440" bIns="45720" numCol="1" anchor="t" anchorCtr="0" compatLnSpc="1">
        <a:prstTxWarp prst="textNoShape">
          <a:avLst/>
        </a:prstTxWarp>
        <a:spAutoFit/>
      </a:bodyPr>
      <a:lstStyle>
        <a:defPPr marL="342900" marR="0" indent="-342900" algn="l" defTabSz="914400" rtl="0" eaLnBrk="1" fontAlgn="base" latinLnBrk="0" hangingPunct="1">
          <a:lnSpc>
            <a:spcPct val="100000"/>
          </a:lnSpc>
          <a:spcBef>
            <a:spcPct val="20000"/>
          </a:spcBef>
          <a:spcAft>
            <a:spcPct val="0"/>
          </a:spcAft>
          <a:buClrTx/>
          <a:buSzTx/>
          <a:buFontTx/>
          <a:buChar char="•"/>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55756</TotalTime>
  <Words>5038</Words>
  <Application>Microsoft Office PowerPoint</Application>
  <PresentationFormat>On-screen Show (4:3)</PresentationFormat>
  <Paragraphs>1158</Paragraphs>
  <Slides>88</Slides>
  <Notes>54</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3</vt:i4>
      </vt:variant>
      <vt:variant>
        <vt:lpstr>Slide Titles</vt:lpstr>
      </vt:variant>
      <vt:variant>
        <vt:i4>88</vt:i4>
      </vt:variant>
    </vt:vector>
  </HeadingPairs>
  <TitlesOfParts>
    <vt:vector size="106" baseType="lpstr">
      <vt:lpstr>SimSun</vt:lpstr>
      <vt:lpstr>SimSun</vt:lpstr>
      <vt:lpstr>Arial</vt:lpstr>
      <vt:lpstr>Gulim</vt:lpstr>
      <vt:lpstr>Gulim</vt:lpstr>
      <vt:lpstr>Helvetica</vt:lpstr>
      <vt:lpstr>Symbol</vt:lpstr>
      <vt:lpstr>Times New Roman</vt:lpstr>
      <vt:lpstr>Verdana</vt:lpstr>
      <vt:lpstr>Wingdings</vt:lpstr>
      <vt:lpstr>Level</vt:lpstr>
      <vt:lpstr>1_Level</vt:lpstr>
      <vt:lpstr>Samsung_template_June2012</vt:lpstr>
      <vt:lpstr>1_Samsung_template_June2012</vt:lpstr>
      <vt:lpstr>2_Samsung_template_June2012</vt:lpstr>
      <vt:lpstr>Equation</vt:lpstr>
      <vt:lpstr>Picture</vt:lpstr>
      <vt:lpstr>Visio</vt:lpstr>
      <vt:lpstr>Power Integrity for High-Speed Design on Multi-Layer PCBs Concepts and Physics</vt:lpstr>
      <vt:lpstr>Contributors</vt:lpstr>
      <vt:lpstr>PI Module Overview Part 1 – Concepts and Physics</vt:lpstr>
      <vt:lpstr>PDN Problem</vt:lpstr>
      <vt:lpstr>Logic Transitions and Current Draw</vt:lpstr>
      <vt:lpstr>Voltage Switching/Dynamic Current Draw Disturbances</vt:lpstr>
      <vt:lpstr>PCB for FPGA Core PDN Noise Example</vt:lpstr>
      <vt:lpstr>Current Draw and the Logic Waveform</vt:lpstr>
      <vt:lpstr>Dynamic Current Profile (calculated)</vt:lpstr>
      <vt:lpstr>Transient Current Waveform - Simulated</vt:lpstr>
      <vt:lpstr>Voltage Disturbance Calculations with Z-Parameters</vt:lpstr>
      <vt:lpstr>PDN Noise Voltage Spectrum Prediction</vt:lpstr>
      <vt:lpstr>PDN Noise Voltage from Impedance</vt:lpstr>
      <vt:lpstr>Transient PDN Noise Voltage</vt:lpstr>
      <vt:lpstr>PI Module Overview Part 1 – Concepts and Physics</vt:lpstr>
      <vt:lpstr>PCB PDN Design Considerations</vt:lpstr>
      <vt:lpstr>PI Module Overview Part 1 – Concepts and Physics</vt:lpstr>
      <vt:lpstr>Reminder – Circuit Model Behavior with Frequency</vt:lpstr>
      <vt:lpstr>Reminder: Current Behavior</vt:lpstr>
      <vt:lpstr>PI Module Overview Part 1 – Concepts and Physics</vt:lpstr>
      <vt:lpstr>The Objective and Guiding Physics: Conduction Current Path results in Inductance </vt:lpstr>
      <vt:lpstr>The Objective and Guiding Physics: Conduction Current Path results in Inductance </vt:lpstr>
      <vt:lpstr>The Objective and Guiding Physics: Condution Current Path results in Inductance </vt:lpstr>
      <vt:lpstr>Key Point – Current Path and Inductance</vt:lpstr>
      <vt:lpstr>Geometry and Inductance Decomposition  </vt:lpstr>
      <vt:lpstr>Current Path, and Inductance</vt:lpstr>
      <vt:lpstr>Key Points</vt:lpstr>
      <vt:lpstr>PI Module Overview Part 1 – Concepts and Physics</vt:lpstr>
      <vt:lpstr>Calculating Inductance from Current Path Physics</vt:lpstr>
      <vt:lpstr>Circuit Model for PCB PDN </vt:lpstr>
      <vt:lpstr>Impedance Equivalent Circuit</vt:lpstr>
      <vt:lpstr>Geometry and Impedance Equivalent Circuit</vt:lpstr>
      <vt:lpstr>Key Points</vt:lpstr>
      <vt:lpstr>PI Module Overview Part 1 – Concepts and Physics</vt:lpstr>
      <vt:lpstr>Resulting ZPDN Response</vt:lpstr>
      <vt:lpstr>Resulting ZPDN Response</vt:lpstr>
      <vt:lpstr>Geometry, Current Path, Model, and ZPDN</vt:lpstr>
      <vt:lpstr>Frequency Response for PCB PDN - C </vt:lpstr>
      <vt:lpstr>Frequency Response for PCB PDN – f1 </vt:lpstr>
      <vt:lpstr>Frequency Response for PCB PDN – LPCB EQ </vt:lpstr>
      <vt:lpstr>Frequency Response for PCB PDN – f2  </vt:lpstr>
      <vt:lpstr>Frequency Response for PCB PDN –CPlane  </vt:lpstr>
      <vt:lpstr>Frequency Response for PCB PDN – f3 </vt:lpstr>
      <vt:lpstr>Frequency Response for PCB PDN –LPCB IC  </vt:lpstr>
      <vt:lpstr>Key Points</vt:lpstr>
      <vt:lpstr>PI Module Overview Part 1 – Concepts and Physics</vt:lpstr>
      <vt:lpstr>Power Plane and Capacitor Location Matrix</vt:lpstr>
      <vt:lpstr>Lhigh – Power Plane Location in Layer Stack</vt:lpstr>
      <vt:lpstr>Lhigh – Power Plane Location in Layer Stack</vt:lpstr>
      <vt:lpstr>Lhigh – Power Plane Location in Layer Stack</vt:lpstr>
      <vt:lpstr>Capacitor Location – Top, Bottom, at IC</vt:lpstr>
      <vt:lpstr>Capacitor Location – Top, Bottom, at IC</vt:lpstr>
      <vt:lpstr>LEQ – Power Plane Location and Decaps</vt:lpstr>
      <vt:lpstr>Example</vt:lpstr>
      <vt:lpstr>Key Points</vt:lpstr>
      <vt:lpstr>PI Module Overview Part 1 – Concepts and Physics</vt:lpstr>
      <vt:lpstr>LPCB IC Physical Limit</vt:lpstr>
      <vt:lpstr>Real Board LPCB IC Examples</vt:lpstr>
      <vt:lpstr>LPCB IC Physical Limit</vt:lpstr>
      <vt:lpstr>All Decaps Physical Limit</vt:lpstr>
      <vt:lpstr>Decaps Under the IC Physical Limit</vt:lpstr>
      <vt:lpstr>Key Points</vt:lpstr>
      <vt:lpstr>PI Module Overview Part 1 – Concepts and Physics</vt:lpstr>
      <vt:lpstr>Two Approaches for SMT Decoupling</vt:lpstr>
      <vt:lpstr>Decoupling Strategy – Geometry</vt:lpstr>
      <vt:lpstr>Approaches for SMT Decoupling Values</vt:lpstr>
      <vt:lpstr>Optimizing Algorithm –10 decaps</vt:lpstr>
      <vt:lpstr>Optimizing Algorithm –35 decaps</vt:lpstr>
      <vt:lpstr>Optimizing Algorithm –45 decaps</vt:lpstr>
      <vt:lpstr>28 Layer Real PCB Design: 1 Capacitor</vt:lpstr>
      <vt:lpstr>28 Layer Real PCB Design: 19 Capacitors</vt:lpstr>
      <vt:lpstr>28 Layer Real PCB Design:  43 Capacitors</vt:lpstr>
      <vt:lpstr>Key Points</vt:lpstr>
      <vt:lpstr>PI Module Overview Part 1 – Concepts and Physics</vt:lpstr>
      <vt:lpstr>LPCB_Plane Current Physics and Inductance</vt:lpstr>
      <vt:lpstr>LPCB_Plane Current Physics and Inductance</vt:lpstr>
      <vt:lpstr>Current Path, and Inductance</vt:lpstr>
      <vt:lpstr>Key Points</vt:lpstr>
      <vt:lpstr>PI Module Overview Part 1 – Concepts and Physics</vt:lpstr>
      <vt:lpstr>Practices for Mounting SMT Capacitors</vt:lpstr>
      <vt:lpstr>Example 1: The Doublet – Minimizing LPCB Decap</vt:lpstr>
      <vt:lpstr>Example 2: The Doublet – Minimizing LPCB Decap</vt:lpstr>
      <vt:lpstr>PI Module Overview Part 1 – Concepts and Physics</vt:lpstr>
      <vt:lpstr>LPCB_Decap Convergence</vt:lpstr>
      <vt:lpstr>LPCB_Decap Capacitor Configuration Example</vt:lpstr>
      <vt:lpstr>Key Points</vt:lpstr>
      <vt:lpstr>Design Implications</vt:lpstr>
      <vt:lpstr>PowerPoint Presentation</vt:lpstr>
    </vt:vector>
  </TitlesOfParts>
  <Company>University of Missouri-Rolla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Identifying and Characterizing EMI Coupling Paths in Electric Propulsion Systems for Hybrid EV’s</dc:title>
  <dc:creator>Electrical &amp; Computer Engineering</dc:creator>
  <cp:lastModifiedBy>Drewniak, James L.</cp:lastModifiedBy>
  <cp:revision>2050</cp:revision>
  <cp:lastPrinted>2015-10-08T22:06:17Z</cp:lastPrinted>
  <dcterms:created xsi:type="dcterms:W3CDTF">1999-04-20T19:21:32Z</dcterms:created>
  <dcterms:modified xsi:type="dcterms:W3CDTF">2019-09-26T14:51:53Z</dcterms:modified>
</cp:coreProperties>
</file>