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5"/>
  </p:notesMasterIdLst>
  <p:handoutMasterIdLst>
    <p:handoutMasterId r:id="rId66"/>
  </p:handoutMasterIdLst>
  <p:sldIdLst>
    <p:sldId id="442" r:id="rId5"/>
    <p:sldId id="443" r:id="rId6"/>
    <p:sldId id="373" r:id="rId7"/>
    <p:sldId id="361" r:id="rId8"/>
    <p:sldId id="445" r:id="rId9"/>
    <p:sldId id="364" r:id="rId10"/>
    <p:sldId id="447" r:id="rId11"/>
    <p:sldId id="448" r:id="rId12"/>
    <p:sldId id="444" r:id="rId13"/>
    <p:sldId id="433" r:id="rId14"/>
    <p:sldId id="410" r:id="rId15"/>
    <p:sldId id="434" r:id="rId16"/>
    <p:sldId id="367" r:id="rId17"/>
    <p:sldId id="378" r:id="rId18"/>
    <p:sldId id="374" r:id="rId19"/>
    <p:sldId id="449" r:id="rId20"/>
    <p:sldId id="450" r:id="rId21"/>
    <p:sldId id="393" r:id="rId22"/>
    <p:sldId id="432" r:id="rId23"/>
    <p:sldId id="403" r:id="rId24"/>
    <p:sldId id="451" r:id="rId25"/>
    <p:sldId id="431" r:id="rId26"/>
    <p:sldId id="435" r:id="rId27"/>
    <p:sldId id="368" r:id="rId28"/>
    <p:sldId id="383" r:id="rId29"/>
    <p:sldId id="379" r:id="rId30"/>
    <p:sldId id="376" r:id="rId31"/>
    <p:sldId id="453" r:id="rId32"/>
    <p:sldId id="380" r:id="rId33"/>
    <p:sldId id="404" r:id="rId34"/>
    <p:sldId id="405" r:id="rId35"/>
    <p:sldId id="452" r:id="rId36"/>
    <p:sldId id="387" r:id="rId37"/>
    <p:sldId id="400" r:id="rId38"/>
    <p:sldId id="406" r:id="rId39"/>
    <p:sldId id="436" r:id="rId40"/>
    <p:sldId id="384" r:id="rId41"/>
    <p:sldId id="369" r:id="rId42"/>
    <p:sldId id="381" r:id="rId43"/>
    <p:sldId id="402" r:id="rId44"/>
    <p:sldId id="411" r:id="rId45"/>
    <p:sldId id="454" r:id="rId46"/>
    <p:sldId id="437" r:id="rId47"/>
    <p:sldId id="412" r:id="rId48"/>
    <p:sldId id="413" r:id="rId49"/>
    <p:sldId id="424" r:id="rId50"/>
    <p:sldId id="416" r:id="rId51"/>
    <p:sldId id="425" r:id="rId52"/>
    <p:sldId id="418" r:id="rId53"/>
    <p:sldId id="426" r:id="rId54"/>
    <p:sldId id="420" r:id="rId55"/>
    <p:sldId id="421" r:id="rId56"/>
    <p:sldId id="422" r:id="rId57"/>
    <p:sldId id="408" r:id="rId58"/>
    <p:sldId id="455" r:id="rId59"/>
    <p:sldId id="438" r:id="rId60"/>
    <p:sldId id="456" r:id="rId61"/>
    <p:sldId id="409" r:id="rId62"/>
    <p:sldId id="430" r:id="rId63"/>
    <p:sldId id="457" r:id="rId64"/>
  </p:sldIdLst>
  <p:sldSz cx="9144000" cy="6858000" type="screen4x3"/>
  <p:notesSz cx="6881813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niak, James L." initials="DJL" lastIdx="44" clrIdx="0">
    <p:extLst>
      <p:ext uri="{19B8F6BF-5375-455C-9EA6-DF929625EA0E}">
        <p15:presenceInfo xmlns:p15="http://schemas.microsoft.com/office/powerpoint/2012/main" userId="S-1-5-21-3229931107-2319442718-1178922204-11138" providerId="AD"/>
      </p:ext>
    </p:extLst>
  </p:cmAuthor>
  <p:cmAuthor id="2" name="Biyao Zhao" initials="BZ" lastIdx="1" clrIdx="1">
    <p:extLst>
      <p:ext uri="{19B8F6BF-5375-455C-9EA6-DF929625EA0E}">
        <p15:presenceInfo xmlns:p15="http://schemas.microsoft.com/office/powerpoint/2012/main" userId="e374e886eeb9ba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3D"/>
    <a:srgbClr val="2602FE"/>
    <a:srgbClr val="FFFFFF"/>
    <a:srgbClr val="FF6161"/>
    <a:srgbClr val="EBEBC2"/>
    <a:srgbClr val="FF0000"/>
    <a:srgbClr val="F7F7F7"/>
    <a:srgbClr val="FFFFB8"/>
    <a:srgbClr val="E6E6D2"/>
    <a:srgbClr val="F3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2750" autoAdjust="0"/>
  </p:normalViewPr>
  <p:slideViewPr>
    <p:cSldViewPr snapToObjects="1">
      <p:cViewPr varScale="1">
        <p:scale>
          <a:sx n="62" d="100"/>
          <a:sy n="62" d="100"/>
        </p:scale>
        <p:origin x="1264" y="40"/>
      </p:cViewPr>
      <p:guideLst>
        <p:guide orient="horz" pos="1248"/>
        <p:guide pos="2880"/>
      </p:guideLst>
    </p:cSldViewPr>
  </p:slideViewPr>
  <p:outlineViewPr>
    <p:cViewPr>
      <p:scale>
        <a:sx n="33" d="100"/>
        <a:sy n="33" d="100"/>
      </p:scale>
      <p:origin x="30" y="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586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4T06:57:06.881" idx="16">
    <p:pos x="5760" y="480"/>
    <p:text>what are the geometry parameters for each?</p:text>
    <p:extLst>
      <p:ext uri="{C676402C-5697-4E1C-873F-D02D1690AC5C}">
        <p15:threadingInfo xmlns:p15="http://schemas.microsoft.com/office/powerpoint/2012/main" timeZoneBias="300"/>
      </p:ext>
    </p:extLst>
  </p:cm>
  <p:cm authorId="2" dt="2017-04-17T21:43:20.540" idx="1">
    <p:pos x="5760" y="576"/>
    <p:text>refer to the previou slide</p:text>
    <p:extLst>
      <p:ext uri="{C676402C-5697-4E1C-873F-D02D1690AC5C}">
        <p15:threadingInfo xmlns:p15="http://schemas.microsoft.com/office/powerpoint/2012/main" timeZoneBias="300">
          <p15:parentCm authorId="1" idx="16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7T09:08:07.039" idx="40">
    <p:pos x="2303" y="3790"/>
    <p:text>was the cap and all the layers modeled in CST?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2.wmf"/><Relationship Id="rId7" Type="http://schemas.openxmlformats.org/officeDocument/2006/relationships/image" Target="../media/image82.wmf"/><Relationship Id="rId2" Type="http://schemas.openxmlformats.org/officeDocument/2006/relationships/image" Target="../media/image35.wmf"/><Relationship Id="rId1" Type="http://schemas.openxmlformats.org/officeDocument/2006/relationships/image" Target="../media/image39.wmf"/><Relationship Id="rId6" Type="http://schemas.openxmlformats.org/officeDocument/2006/relationships/image" Target="../media/image81.wmf"/><Relationship Id="rId11" Type="http://schemas.openxmlformats.org/officeDocument/2006/relationships/image" Target="../media/image38.wmf"/><Relationship Id="rId5" Type="http://schemas.openxmlformats.org/officeDocument/2006/relationships/image" Target="../media/image80.wmf"/><Relationship Id="rId10" Type="http://schemas.openxmlformats.org/officeDocument/2006/relationships/image" Target="../media/image37.wmf"/><Relationship Id="rId4" Type="http://schemas.openxmlformats.org/officeDocument/2006/relationships/image" Target="../media/image73.wmf"/><Relationship Id="rId9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26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25.wmf"/><Relationship Id="rId10" Type="http://schemas.openxmlformats.org/officeDocument/2006/relationships/image" Target="../media/image62.wmf"/><Relationship Id="rId4" Type="http://schemas.openxmlformats.org/officeDocument/2006/relationships/image" Target="../media/image27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B4141A9-473C-40EE-AB95-C47AA27AD13B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56EB9F-054A-4633-A22D-7D99F103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1DB4F66-C5A9-414A-8E5D-0953E452C9D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7F7A7A9-FDAE-4C4F-80F0-BFF99F7CC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DE969-F06E-4686-ACF7-3168A26924B7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59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9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3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6646F-1C95-4859-B225-DE7EF8D6C4E1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68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6646F-1C95-4859-B225-DE7EF8D6C4E1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10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BF5F-1411-421C-80B8-C7F42E1C4B0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1971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2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C45F7-726B-4C14-A11F-B3FD9C15EAAF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657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/>
              <a:t>How to achieve a target impedance: </a:t>
            </a:r>
          </a:p>
          <a:p>
            <a:pPr marL="228234" indent="-228234">
              <a:buFontTx/>
              <a:buAutoNum type="arabicPeriod"/>
              <a:defRPr/>
            </a:pPr>
            <a:r>
              <a:rPr lang="en-US" dirty="0" smtClean="0"/>
              <a:t>Power plane</a:t>
            </a:r>
          </a:p>
          <a:p>
            <a:pPr marL="228234" indent="-228234">
              <a:buFontTx/>
              <a:buAutoNum type="arabicPeriod"/>
              <a:defRPr/>
            </a:pPr>
            <a:r>
              <a:rPr lang="en-US" dirty="0" smtClean="0"/>
              <a:t>Decoupling capacitors</a:t>
            </a:r>
          </a:p>
          <a:p>
            <a:pPr marL="228234" indent="-228234">
              <a:buFontTx/>
              <a:buAutoNum type="arabicPeriod"/>
              <a:defRPr/>
            </a:pPr>
            <a:r>
              <a:rPr lang="en-US" dirty="0" smtClean="0"/>
              <a:t>IC pins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 defTabSz="9303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defTabSz="930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CCC7FD-C78D-4A70-8552-8D533B1FF4EC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4631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BF5F-1411-421C-80B8-C7F42E1C4B0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8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BF5F-1411-421C-80B8-C7F42E1C4B05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86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7A9-FDAE-4C4F-80F0-BFF99F7CC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6477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6477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3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 sz="30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0183D4-6046-4598-A65E-1CF8E916C4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140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7761" y="13611"/>
            <a:ext cx="7200900" cy="842731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47C81-D55E-495A-82EB-3FEF93B5FC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FE5212-86F7-4D4E-A24E-260E5B4596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9D5AF-87FF-42B9-86CD-AF518B9416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210D1-28AE-487C-91CC-52D1BCD63B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C0CED1-0E57-4452-9E51-F0E743069F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61647-AEC3-4BE1-9C22-5D82DC5D65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AC76AF-4E47-40D6-A46E-73FB3A3F17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BC218-B0A8-4A41-878B-010D611808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990ED-5A69-471D-8D2A-2D41ECBF73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8B36AF-C53A-4169-9B71-00C00505B5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6477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6477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85ADE-BFC2-4E58-B420-71F5667E19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6477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6477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47C81-D55E-495A-82EB-3FEF93B5FC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FE5212-86F7-4D4E-A24E-260E5B4596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9D5AF-87FF-42B9-86CD-AF518B9416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39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210D1-28AE-487C-91CC-52D1BCD63B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C0CED1-0E57-4452-9E51-F0E743069F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61647-AEC3-4BE1-9C22-5D82DC5D65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AC76AF-4E47-40D6-A46E-73FB3A3F17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BC218-B0A8-4A41-878B-010D611808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990ED-5A69-471D-8D2A-2D41ECBF73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8B36AF-C53A-4169-9B71-00C00505B5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6477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6477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85ADE-BFC2-4E58-B420-71F5667E19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fld id="{2FC6CD39-9395-4683-8417-0C2E4814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0242"/>
            <a:ext cx="9144000" cy="1256743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8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7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6" descr="new_logo_final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" y="2971800"/>
            <a:ext cx="8153400" cy="152400"/>
          </a:xfrm>
          <a:prstGeom prst="rect">
            <a:avLst/>
          </a:prstGeom>
          <a:gradFill rotWithShape="1">
            <a:gsLst>
              <a:gs pos="0">
                <a:srgbClr val="287F3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7348691-6F31-44BA-983F-5C1D0D10E6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995" name="Picture 18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7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6" descr="new_logo_final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2971800"/>
            <a:ext cx="8153400" cy="152400"/>
          </a:xfrm>
          <a:prstGeom prst="rect">
            <a:avLst/>
          </a:prstGeom>
          <a:gradFill rotWithShape="1">
            <a:gsLst>
              <a:gs pos="0">
                <a:srgbClr val="287F3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0242"/>
            <a:ext cx="9144000" cy="1256743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010400" y="6629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spcBef>
                <a:spcPct val="0"/>
              </a:spcBef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FC6CD39-9395-4683-8417-0C2E4814C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228600" y="762000"/>
            <a:ext cx="7543800" cy="152400"/>
          </a:xfrm>
          <a:prstGeom prst="rect">
            <a:avLst/>
          </a:prstGeom>
          <a:gradFill rotWithShape="0">
            <a:gsLst>
              <a:gs pos="0">
                <a:srgbClr val="297F3D">
                  <a:alpha val="99001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8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7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6" descr="new_logo_final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" y="2971800"/>
            <a:ext cx="8153400" cy="152400"/>
          </a:xfrm>
          <a:prstGeom prst="rect">
            <a:avLst/>
          </a:prstGeom>
          <a:gradFill rotWithShape="1">
            <a:gsLst>
              <a:gs pos="0">
                <a:srgbClr val="287F3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7348691-6F31-44BA-983F-5C1D0D10E6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995" name="Picture 18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7" descr="new_logo_final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6" descr="new_logo_final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57200" y="2971800"/>
            <a:ext cx="8153400" cy="152400"/>
          </a:xfrm>
          <a:prstGeom prst="rect">
            <a:avLst/>
          </a:prstGeom>
          <a:gradFill rotWithShape="1">
            <a:gsLst>
              <a:gs pos="0">
                <a:srgbClr val="287F3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1.png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0.wmf"/><Relationship Id="rId3" Type="http://schemas.openxmlformats.org/officeDocument/2006/relationships/image" Target="../media/image7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39.bin"/><Relationship Id="rId7" Type="http://schemas.openxmlformats.org/officeDocument/2006/relationships/image" Target="../media/image57.wmf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62.wmf"/><Relationship Id="rId32" Type="http://schemas.openxmlformats.org/officeDocument/2006/relationships/image" Target="../media/image66.wmf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64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5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emf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66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35.wmf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1.bin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29" Type="http://schemas.openxmlformats.org/officeDocument/2006/relationships/image" Target="../media/image85.e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8.bin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60.bin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67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3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oleObject" Target="../embeddings/oleObject71.bin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07.wmf"/><Relationship Id="rId9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6.png"/><Relationship Id="rId5" Type="http://schemas.openxmlformats.org/officeDocument/2006/relationships/image" Target="../media/image115.emf"/><Relationship Id="rId4" Type="http://schemas.openxmlformats.org/officeDocument/2006/relationships/image" Target="../media/image1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98625"/>
          </a:xfrm>
        </p:spPr>
        <p:txBody>
          <a:bodyPr/>
          <a:lstStyle/>
          <a:p>
            <a:r>
              <a:rPr lang="en-US" altLang="zh-CN" sz="4400" dirty="0"/>
              <a:t>Power Integrity for High-Speed Design </a:t>
            </a:r>
            <a:r>
              <a:rPr lang="en-US" altLang="zh-CN" sz="4400" dirty="0" smtClean="0"/>
              <a:t>on </a:t>
            </a:r>
            <a:r>
              <a:rPr lang="en-US" altLang="zh-CN" sz="4400" dirty="0"/>
              <a:t>Multi-Layer </a:t>
            </a:r>
            <a:r>
              <a:rPr lang="en-US" altLang="zh-CN" sz="4400" dirty="0" smtClean="0"/>
              <a:t>PCBs</a:t>
            </a:r>
            <a:br>
              <a:rPr lang="en-US" altLang="zh-CN" sz="4400" dirty="0" smtClean="0"/>
            </a:br>
            <a:r>
              <a:rPr lang="en-US" altLang="zh-CN" sz="3200" i="1" dirty="0" smtClean="0"/>
              <a:t>Concepts and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1718"/>
            <a:ext cx="6400800" cy="2209800"/>
          </a:xfrm>
        </p:spPr>
        <p:txBody>
          <a:bodyPr/>
          <a:lstStyle/>
          <a:p>
            <a:r>
              <a:rPr lang="en-US" dirty="0" smtClean="0"/>
              <a:t>James L. Drewniak</a:t>
            </a:r>
          </a:p>
          <a:p>
            <a:r>
              <a:rPr lang="en-US" dirty="0" smtClean="0"/>
              <a:t>Clear Signal Solutions and </a:t>
            </a:r>
          </a:p>
          <a:p>
            <a:r>
              <a:rPr lang="en-US" dirty="0" smtClean="0"/>
              <a:t>Missouri S&amp;T EMC Laboratory</a:t>
            </a:r>
          </a:p>
          <a:p>
            <a:r>
              <a:rPr lang="en-US" sz="2800" i="1" dirty="0" smtClean="0"/>
              <a:t>james.drewniak@clearsig.com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" y="5051636"/>
            <a:ext cx="2396374" cy="184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692" y="5286285"/>
            <a:ext cx="1485960" cy="14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– Pre-layout Methodology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09" y="1418568"/>
            <a:ext cx="3888412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endParaRPr lang="en-US" dirty="0" smtClean="0"/>
          </a:p>
          <a:p>
            <a:r>
              <a:rPr lang="en-US" dirty="0" smtClean="0"/>
              <a:t>PDN pre-layout design methodology</a:t>
            </a:r>
          </a:p>
          <a:p>
            <a:pPr lvl="1"/>
            <a:r>
              <a:rPr lang="en-US" b="1" dirty="0" smtClean="0"/>
              <a:t>Example geometry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114463" y="1317865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79" y="1363449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233877" y="3515815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123654" y="4892052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305186" y="3228841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830" y="4890736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PDN Example - Geometry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982104" y="1815732"/>
            <a:ext cx="1685481" cy="1719881"/>
            <a:chOff x="2030896" y="3910893"/>
            <a:chExt cx="2626464" cy="3011624"/>
          </a:xfrm>
        </p:grpSpPr>
        <p:sp>
          <p:nvSpPr>
            <p:cNvPr id="65" name="Rectangle 64"/>
            <p:cNvSpPr/>
            <p:nvPr/>
          </p:nvSpPr>
          <p:spPr>
            <a:xfrm>
              <a:off x="2030896" y="3910893"/>
              <a:ext cx="2626464" cy="26264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49429" y="4820008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71268" y="4760934"/>
              <a:ext cx="1357878" cy="129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IC Region</a:t>
              </a:r>
            </a:p>
            <a:p>
              <a:endParaRPr lang="en-US" sz="2000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041057" y="4464403"/>
              <a:ext cx="68688" cy="1339976"/>
              <a:chOff x="4404012" y="4407868"/>
              <a:chExt cx="68688" cy="1339976"/>
            </a:xfrm>
          </p:grpSpPr>
          <p:sp>
            <p:nvSpPr>
              <p:cNvPr id="102" name="Rectangle 101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522112" y="4464403"/>
              <a:ext cx="68688" cy="1339976"/>
              <a:chOff x="4404012" y="4407868"/>
              <a:chExt cx="68688" cy="1339976"/>
            </a:xfrm>
          </p:grpSpPr>
          <p:sp>
            <p:nvSpPr>
              <p:cNvPr id="94" name="Rectangle 93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5400000">
              <a:off x="3288237" y="5259612"/>
              <a:ext cx="68688" cy="1339976"/>
              <a:chOff x="4404012" y="4407868"/>
              <a:chExt cx="68688" cy="1339976"/>
            </a:xfrm>
          </p:grpSpPr>
          <p:sp>
            <p:nvSpPr>
              <p:cNvPr id="86" name="Rectangle 85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5400000">
              <a:off x="3288237" y="3672010"/>
              <a:ext cx="68688" cy="1339976"/>
              <a:chOff x="4404012" y="4407868"/>
              <a:chExt cx="68688" cy="1339976"/>
            </a:xfrm>
          </p:grpSpPr>
          <p:sp>
            <p:nvSpPr>
              <p:cNvPr id="78" name="Rectangle 77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038764" y="6412475"/>
              <a:ext cx="1699677" cy="51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5’’x 6’’</a:t>
              </a:r>
              <a:endParaRPr lang="en-US" sz="20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309763" y="5130092"/>
              <a:ext cx="7451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616926" y="4783691"/>
              <a:ext cx="505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 rot="5400000">
              <a:off x="3186455" y="4502165"/>
              <a:ext cx="745156" cy="505123"/>
              <a:chOff x="3462163" y="4815544"/>
              <a:chExt cx="745156" cy="505123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3462163" y="5282492"/>
                <a:ext cx="74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16200000">
                <a:off x="3403894" y="4883440"/>
                <a:ext cx="50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6786986" y="5325054"/>
            <a:ext cx="1884979" cy="1089218"/>
            <a:chOff x="5758465" y="1746920"/>
            <a:chExt cx="2171991" cy="1255066"/>
          </a:xfrm>
        </p:grpSpPr>
        <p:sp>
          <p:nvSpPr>
            <p:cNvPr id="111" name="Rectangle 133"/>
            <p:cNvSpPr/>
            <p:nvPr/>
          </p:nvSpPr>
          <p:spPr>
            <a:xfrm rot="16200000">
              <a:off x="5756617" y="2565253"/>
              <a:ext cx="60557" cy="568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413937" y="1746920"/>
              <a:ext cx="1516519" cy="1192228"/>
              <a:chOff x="4474252" y="622994"/>
              <a:chExt cx="1742708" cy="1507054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4474252" y="1134332"/>
                <a:ext cx="1742708" cy="995716"/>
                <a:chOff x="4474252" y="1134332"/>
                <a:chExt cx="1742708" cy="995716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4474252" y="1134332"/>
                  <a:ext cx="1742707" cy="99571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flipH="1" flipV="1">
                  <a:off x="5445666" y="1722626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5400746" y="1377784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5778048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152" name="Rounded Rectangle 151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7" name="Group 146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150" name="Rounded Rectangle 149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8" name="Rectangle 147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5064400" y="1677706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2" name="Oval 121"/>
                <p:cNvSpPr/>
                <p:nvPr/>
              </p:nvSpPr>
              <p:spPr>
                <a:xfrm flipH="1" flipV="1">
                  <a:off x="5109320" y="1422704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4482522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142" name="Rounded Rectangle 141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140" name="Rounded Rectangle 139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8" name="Rectangle 137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4829671" y="1274221"/>
                  <a:ext cx="384679" cy="174808"/>
                  <a:chOff x="6481259" y="2241773"/>
                  <a:chExt cx="384679" cy="174808"/>
                </a:xfrm>
              </p:grpSpPr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6481259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5488818" y="1274221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 flipV="1">
                  <a:off x="4829671" y="1841243"/>
                  <a:ext cx="384679" cy="175602"/>
                  <a:chOff x="6481259" y="2240979"/>
                  <a:chExt cx="384679" cy="175602"/>
                </a:xfrm>
              </p:grpSpPr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6481259" y="2240979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 flipV="1">
                  <a:off x="5491827" y="1832406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16" name="TextBox 115"/>
              <p:cNvSpPr txBox="1"/>
              <p:nvPr/>
            </p:nvSpPr>
            <p:spPr>
              <a:xfrm>
                <a:off x="4603118" y="622994"/>
                <a:ext cx="1249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Doublet</a:t>
                </a:r>
                <a:endParaRPr lang="en-US" dirty="0"/>
              </a:p>
            </p:txBody>
          </p:sp>
        </p:grpSp>
        <p:cxnSp>
          <p:nvCxnSpPr>
            <p:cNvPr id="113" name="Straight Connector 112"/>
            <p:cNvCxnSpPr>
              <a:stCxn id="111" idx="3"/>
            </p:cNvCxnSpPr>
            <p:nvPr/>
          </p:nvCxnSpPr>
          <p:spPr>
            <a:xfrm flipV="1">
              <a:off x="5786896" y="2088348"/>
              <a:ext cx="758099" cy="475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1" idx="1"/>
            </p:cNvCxnSpPr>
            <p:nvPr/>
          </p:nvCxnSpPr>
          <p:spPr>
            <a:xfrm>
              <a:off x="5786896" y="2623963"/>
              <a:ext cx="755388" cy="37802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6919465" y="3637616"/>
            <a:ext cx="1807673" cy="1700011"/>
            <a:chOff x="2286000" y="1042891"/>
            <a:chExt cx="1807673" cy="1700011"/>
          </a:xfrm>
        </p:grpSpPr>
        <p:sp>
          <p:nvSpPr>
            <p:cNvPr id="157" name="TextBox 156"/>
            <p:cNvSpPr txBox="1"/>
            <p:nvPr/>
          </p:nvSpPr>
          <p:spPr>
            <a:xfrm>
              <a:off x="2530590" y="1042891"/>
              <a:ext cx="148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2286000" y="1427895"/>
              <a:ext cx="1807673" cy="1315007"/>
              <a:chOff x="6017114" y="874625"/>
              <a:chExt cx="1807673" cy="1315007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6440341" y="104549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 rot="16200000">
                <a:off x="6221901" y="194638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 rot="16200000"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 rot="16200000">
                <a:off x="6221901" y="104549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rot="16200000">
                <a:off x="6017114" y="12253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rot="16200000">
                <a:off x="6221901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 rot="16200000">
                <a:off x="6221901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 rot="16200000">
                <a:off x="6017114" y="194773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 rot="16200000">
                <a:off x="6221901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rot="16200000">
                <a:off x="6017114" y="15996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6221901" y="8815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6017114" y="88150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 rot="16200000">
                <a:off x="6221901" y="15721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 rot="16200000">
                <a:off x="6440341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rot="16200000">
                <a:off x="6221901" y="119789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 rot="16200000">
                <a:off x="6440341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6878553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 rot="16200000">
                <a:off x="6664247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 rot="16200000"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rot="16200000">
                <a:off x="6664247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 rot="16200000">
                <a:off x="6440341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rot="16200000">
                <a:off x="6664247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 rot="16200000">
                <a:off x="6664247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rot="16200000">
                <a:off x="6440341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 rot="16200000">
                <a:off x="6664247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 rot="16200000">
                <a:off x="6440341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6664247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>
                <a:off x="6440341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 rot="16200000">
                <a:off x="6664247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 rot="16200000">
                <a:off x="6878553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 rot="16200000">
                <a:off x="6664247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 bwMode="auto">
              <a:xfrm rot="16200000">
                <a:off x="6878553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>
                <a:off x="7320206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rot="16200000">
                <a:off x="7098326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 rot="16200000"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 rot="16200000">
                <a:off x="7098326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 rot="16200000">
                <a:off x="6878553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 rot="16200000">
                <a:off x="7098326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 rot="16200000">
                <a:off x="7098326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 rot="16200000">
                <a:off x="6878553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rot="16200000">
                <a:off x="7098326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 rot="16200000">
                <a:off x="6878553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7098326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6878553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 rot="16200000">
                <a:off x="7098326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 rot="16200000">
                <a:off x="7320206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rot="16200000">
                <a:off x="7098326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 rot="16200000">
                <a:off x="7320206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7751635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 rot="16200000">
                <a:off x="7547552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 rot="16200000"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 rot="16200000">
                <a:off x="7547552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 rot="16200000">
                <a:off x="7320206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 rot="16200000">
                <a:off x="7547552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 rot="16200000">
                <a:off x="7547552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 rot="16200000">
                <a:off x="7320206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 rot="16200000">
                <a:off x="7547552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 rot="16200000">
                <a:off x="7320206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7547552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7320206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 rot="16200000">
                <a:off x="7547552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 rot="16200000">
                <a:off x="7751635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 rot="16200000">
                <a:off x="7547552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 rot="16200000">
                <a:off x="7751635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96" y="1351427"/>
            <a:ext cx="2510556" cy="6093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099" y="1981200"/>
            <a:ext cx="5639039" cy="4800600"/>
            <a:chOff x="260789" y="1981200"/>
            <a:chExt cx="5639039" cy="4800600"/>
          </a:xfrm>
        </p:grpSpPr>
        <p:grpSp>
          <p:nvGrpSpPr>
            <p:cNvPr id="4" name="Group 3"/>
            <p:cNvGrpSpPr/>
            <p:nvPr/>
          </p:nvGrpSpPr>
          <p:grpSpPr>
            <a:xfrm>
              <a:off x="260789" y="1981200"/>
              <a:ext cx="5639039" cy="4800600"/>
              <a:chOff x="330045" y="1142326"/>
              <a:chExt cx="5639039" cy="4800600"/>
            </a:xfrm>
          </p:grpSpPr>
          <p:sp>
            <p:nvSpPr>
              <p:cNvPr id="244" name="TextBox 243"/>
              <p:cNvSpPr txBox="1"/>
              <p:nvPr/>
            </p:nvSpPr>
            <p:spPr>
              <a:xfrm>
                <a:off x="4720454" y="1485325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4720454" y="1732528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4720454" y="2000445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4720454" y="2260807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4720454" y="2508010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2.4mils</a:t>
                </a:r>
                <a:endParaRPr lang="en-US" sz="1400" dirty="0"/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4720454" y="2747142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2.4mils</a:t>
                </a:r>
                <a:endParaRPr lang="en-US" sz="1400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4720454" y="2994345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2.4mils</a:t>
                </a:r>
                <a:endParaRPr lang="en-US" sz="1400" dirty="0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720454" y="3247375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4720454" y="3494578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4720454" y="3762495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4720454" y="4022857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4720454" y="4287329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4720454" y="4534532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4720454" y="4802449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4720454" y="5062811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720454" y="5320674"/>
                <a:ext cx="12486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1.2mils</a:t>
                </a:r>
                <a:endParaRPr lang="en-US" sz="1400" dirty="0"/>
              </a:p>
            </p:txBody>
          </p:sp>
          <p:grpSp>
            <p:nvGrpSpPr>
              <p:cNvPr id="441" name="Group 440"/>
              <p:cNvGrpSpPr/>
              <p:nvPr/>
            </p:nvGrpSpPr>
            <p:grpSpPr>
              <a:xfrm>
                <a:off x="330045" y="1142326"/>
                <a:ext cx="4377729" cy="4800600"/>
                <a:chOff x="330045" y="1142326"/>
                <a:chExt cx="4377729" cy="48006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431174" y="1676620"/>
                  <a:ext cx="3276600" cy="3814729"/>
                  <a:chOff x="4419600" y="1208718"/>
                  <a:chExt cx="3276600" cy="2866498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419600" y="1208718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4419600" y="2151903"/>
                    <a:ext cx="3276600" cy="3693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419600" y="4038278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 </a:t>
                    </a:r>
                    <a:endParaRPr lang="en-US" sz="1400" dirty="0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4419600" y="1397355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4419600" y="1585992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4419600" y="1774629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419600" y="1963266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419600" y="2529177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419600" y="2717814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419600" y="2906451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4419600" y="3095088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419600" y="3283725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4419600" y="3472362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4419600" y="3660999"/>
                    <a:ext cx="3276600" cy="3693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419600" y="3849636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419600" y="2340540"/>
                    <a:ext cx="3276600" cy="3693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227" name="TextBox 226"/>
                <p:cNvSpPr txBox="1"/>
                <p:nvPr/>
              </p:nvSpPr>
              <p:spPr>
                <a:xfrm>
                  <a:off x="330045" y="1472417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G1-GND</a:t>
                  </a:r>
                  <a:endParaRPr lang="en-US" sz="1400" dirty="0"/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30045" y="1748457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S2-SIG</a:t>
                  </a:r>
                  <a:endParaRPr lang="en-US" sz="1400" dirty="0"/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330045" y="2014741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G3-GND</a:t>
                  </a:r>
                  <a:endParaRPr lang="en-US" sz="1400" dirty="0"/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330045" y="2251888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S4-SIG</a:t>
                  </a:r>
                  <a:endParaRPr lang="en-US" sz="1400" dirty="0"/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330045" y="2518816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G5-GND</a:t>
                  </a:r>
                  <a:endParaRPr lang="en-US" sz="1400" dirty="0"/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30045" y="2770792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P6-PWR</a:t>
                  </a:r>
                  <a:endParaRPr lang="en-US" sz="1400" dirty="0"/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330045" y="3024721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G7-GND</a:t>
                  </a:r>
                  <a:endParaRPr lang="en-US" sz="1400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330045" y="3274278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S8-SIG</a:t>
                  </a:r>
                  <a:endParaRPr lang="en-US" sz="1400" dirty="0"/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330045" y="3519465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G9-GND</a:t>
                  </a:r>
                  <a:endParaRPr lang="en-US" sz="1400" dirty="0"/>
                </a:p>
              </p:txBody>
            </p:sp>
            <p:sp>
              <p:nvSpPr>
                <p:cNvPr id="237" name="TextBox 236"/>
                <p:cNvSpPr txBox="1"/>
                <p:nvPr/>
              </p:nvSpPr>
              <p:spPr>
                <a:xfrm>
                  <a:off x="330045" y="3777670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S10-SIG</a:t>
                  </a:r>
                  <a:endParaRPr lang="en-US" sz="1400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330045" y="4022857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G11-GND</a:t>
                  </a:r>
                  <a:endParaRPr lang="en-US" sz="1400" dirty="0"/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330045" y="4265140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S12-SIG</a:t>
                  </a:r>
                  <a:endParaRPr lang="en-US" sz="1400" dirty="0"/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330045" y="4510327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G13-GND</a:t>
                  </a:r>
                  <a:endParaRPr lang="en-US" sz="1400" dirty="0"/>
                </a:p>
              </p:txBody>
            </p:sp>
            <p:sp>
              <p:nvSpPr>
                <p:cNvPr id="241" name="TextBox 240"/>
                <p:cNvSpPr txBox="1"/>
                <p:nvPr/>
              </p:nvSpPr>
              <p:spPr>
                <a:xfrm>
                  <a:off x="330045" y="4768532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S14-SIG</a:t>
                  </a:r>
                  <a:endParaRPr lang="en-US" sz="1400" dirty="0"/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330045" y="5013719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G15-GND</a:t>
                  </a:r>
                  <a:endParaRPr lang="en-US" sz="1400" dirty="0"/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330045" y="5292704"/>
                  <a:ext cx="12486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G16-GND</a:t>
                  </a:r>
                  <a:endParaRPr lang="en-US" sz="1400" dirty="0"/>
                </a:p>
              </p:txBody>
            </p:sp>
            <p:grpSp>
              <p:nvGrpSpPr>
                <p:cNvPr id="349" name="Group 348"/>
                <p:cNvGrpSpPr/>
                <p:nvPr/>
              </p:nvGrpSpPr>
              <p:grpSpPr>
                <a:xfrm>
                  <a:off x="2331098" y="1630956"/>
                  <a:ext cx="1248630" cy="3813086"/>
                  <a:chOff x="3884857" y="1650817"/>
                  <a:chExt cx="1248630" cy="3813086"/>
                </a:xfrm>
              </p:grpSpPr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3884857" y="2670172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3884857" y="2926911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81" name="TextBox 280"/>
                  <p:cNvSpPr txBox="1"/>
                  <p:nvPr/>
                </p:nvSpPr>
                <p:spPr>
                  <a:xfrm>
                    <a:off x="3884857" y="3184471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82" name="TextBox 281"/>
                  <p:cNvSpPr txBox="1"/>
                  <p:nvPr/>
                </p:nvSpPr>
                <p:spPr>
                  <a:xfrm>
                    <a:off x="3884857" y="3412867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3884857" y="3669784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84" name="TextBox 283"/>
                  <p:cNvSpPr txBox="1"/>
                  <p:nvPr/>
                </p:nvSpPr>
                <p:spPr>
                  <a:xfrm>
                    <a:off x="3884857" y="4164913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3884857" y="4422596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86" name="TextBox 285"/>
                  <p:cNvSpPr txBox="1"/>
                  <p:nvPr/>
                </p:nvSpPr>
                <p:spPr>
                  <a:xfrm>
                    <a:off x="3884857" y="3908354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15mils</a:t>
                    </a:r>
                    <a:endParaRPr lang="en-US" sz="1400" dirty="0"/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3884857" y="4670515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3884857" y="4927730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884857" y="5156126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3884857" y="2411895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3884857" y="1650817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3884857" y="2164015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8mils</a:t>
                    </a:r>
                    <a:endParaRPr lang="en-US" sz="1400" dirty="0"/>
                  </a:p>
                </p:txBody>
              </p:sp>
              <p:sp>
                <p:nvSpPr>
                  <p:cNvPr id="293" name="TextBox 292"/>
                  <p:cNvSpPr txBox="1"/>
                  <p:nvPr/>
                </p:nvSpPr>
                <p:spPr>
                  <a:xfrm>
                    <a:off x="3884857" y="1899817"/>
                    <a:ext cx="124863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5mils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1670796" y="1447715"/>
                  <a:ext cx="201348" cy="4180736"/>
                  <a:chOff x="1670796" y="1447715"/>
                  <a:chExt cx="201348" cy="4180736"/>
                </a:xfrm>
              </p:grpSpPr>
              <p:grpSp>
                <p:nvGrpSpPr>
                  <p:cNvPr id="303" name="Group 302"/>
                  <p:cNvGrpSpPr/>
                  <p:nvPr/>
                </p:nvGrpSpPr>
                <p:grpSpPr>
                  <a:xfrm>
                    <a:off x="1670796" y="1849478"/>
                    <a:ext cx="201348" cy="3235301"/>
                    <a:chOff x="1635476" y="1849478"/>
                    <a:chExt cx="201348" cy="3235301"/>
                  </a:xfrm>
                </p:grpSpPr>
                <p:sp>
                  <p:nvSpPr>
                    <p:cNvPr id="296" name="Rectangle 295"/>
                    <p:cNvSpPr/>
                    <p:nvPr/>
                  </p:nvSpPr>
                  <p:spPr>
                    <a:xfrm>
                      <a:off x="1635476" y="1849478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97" name="Rectangle 296"/>
                    <p:cNvSpPr/>
                    <p:nvPr/>
                  </p:nvSpPr>
                  <p:spPr>
                    <a:xfrm>
                      <a:off x="1635476" y="2333934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98" name="Rectangle 297"/>
                    <p:cNvSpPr/>
                    <p:nvPr/>
                  </p:nvSpPr>
                  <p:spPr>
                    <a:xfrm>
                      <a:off x="1635476" y="2853501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99" name="Rectangle 298"/>
                    <p:cNvSpPr/>
                    <p:nvPr/>
                  </p:nvSpPr>
                  <p:spPr>
                    <a:xfrm>
                      <a:off x="1635476" y="335875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1635476" y="3854450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01" name="Rectangle 300"/>
                    <p:cNvSpPr/>
                    <p:nvPr/>
                  </p:nvSpPr>
                  <p:spPr>
                    <a:xfrm>
                      <a:off x="1635476" y="438748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02" name="Rectangle 301"/>
                    <p:cNvSpPr/>
                    <p:nvPr/>
                  </p:nvSpPr>
                  <p:spPr>
                    <a:xfrm>
                      <a:off x="1635476" y="4885366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1734123" y="1447715"/>
                    <a:ext cx="45719" cy="418073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379" name="Group 378"/>
                <p:cNvGrpSpPr/>
                <p:nvPr/>
              </p:nvGrpSpPr>
              <p:grpSpPr>
                <a:xfrm>
                  <a:off x="2072432" y="1434879"/>
                  <a:ext cx="201348" cy="4224977"/>
                  <a:chOff x="2072432" y="1434879"/>
                  <a:chExt cx="201348" cy="4224977"/>
                </a:xfrm>
              </p:grpSpPr>
              <p:sp>
                <p:nvSpPr>
                  <p:cNvPr id="378" name="Rectangle 377"/>
                  <p:cNvSpPr/>
                  <p:nvPr/>
                </p:nvSpPr>
                <p:spPr>
                  <a:xfrm>
                    <a:off x="2072432" y="166590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2072432" y="1434879"/>
                    <a:ext cx="201348" cy="4224977"/>
                    <a:chOff x="2100384" y="1444589"/>
                    <a:chExt cx="201348" cy="4224977"/>
                  </a:xfrm>
                </p:grpSpPr>
                <p:grpSp>
                  <p:nvGrpSpPr>
                    <p:cNvPr id="319" name="Group 318"/>
                    <p:cNvGrpSpPr/>
                    <p:nvPr/>
                  </p:nvGrpSpPr>
                  <p:grpSpPr>
                    <a:xfrm>
                      <a:off x="2100384" y="1790758"/>
                      <a:ext cx="201348" cy="3795325"/>
                      <a:chOff x="2100384" y="1790758"/>
                      <a:chExt cx="201348" cy="3795325"/>
                    </a:xfrm>
                  </p:grpSpPr>
                  <p:sp>
                    <p:nvSpPr>
                      <p:cNvPr id="305" name="Rectangle 304"/>
                      <p:cNvSpPr/>
                      <p:nvPr/>
                    </p:nvSpPr>
                    <p:spPr>
                      <a:xfrm>
                        <a:off x="2100384" y="1790758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06" name="Rectangle 305"/>
                      <p:cNvSpPr/>
                      <p:nvPr/>
                    </p:nvSpPr>
                    <p:spPr>
                      <a:xfrm>
                        <a:off x="2100384" y="235314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07" name="Rectangle 306"/>
                      <p:cNvSpPr/>
                      <p:nvPr/>
                    </p:nvSpPr>
                    <p:spPr>
                      <a:xfrm>
                        <a:off x="2100384" y="358526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08" name="Rectangle 307"/>
                      <p:cNvSpPr/>
                      <p:nvPr/>
                    </p:nvSpPr>
                    <p:spPr>
                      <a:xfrm>
                        <a:off x="2100384" y="330003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09" name="Rectangle 308"/>
                      <p:cNvSpPr/>
                      <p:nvPr/>
                    </p:nvSpPr>
                    <p:spPr>
                      <a:xfrm>
                        <a:off x="2100384" y="379573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0" name="Rectangle 309"/>
                      <p:cNvSpPr/>
                      <p:nvPr/>
                    </p:nvSpPr>
                    <p:spPr>
                      <a:xfrm>
                        <a:off x="2100384" y="432876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1" name="Rectangle 310"/>
                      <p:cNvSpPr/>
                      <p:nvPr/>
                    </p:nvSpPr>
                    <p:spPr>
                      <a:xfrm>
                        <a:off x="2100384" y="482664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2" name="Rectangle 311"/>
                      <p:cNvSpPr/>
                      <p:nvPr/>
                    </p:nvSpPr>
                    <p:spPr>
                      <a:xfrm>
                        <a:off x="2100384" y="2121507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2100384" y="311152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4" name="Rectangle 313"/>
                      <p:cNvSpPr/>
                      <p:nvPr/>
                    </p:nvSpPr>
                    <p:spPr>
                      <a:xfrm>
                        <a:off x="2100384" y="416661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2100384" y="4643761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2100384" y="513926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2100384" y="538667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  <p:sp>
                  <p:nvSpPr>
                    <p:cNvPr id="320" name="Rectangle 319"/>
                    <p:cNvSpPr/>
                    <p:nvPr/>
                  </p:nvSpPr>
                  <p:spPr>
                    <a:xfrm>
                      <a:off x="2186694" y="1444589"/>
                      <a:ext cx="54566" cy="422497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sp>
              <p:nvSpPr>
                <p:cNvPr id="294" name="Rectangle 293"/>
                <p:cNvSpPr/>
                <p:nvPr/>
              </p:nvSpPr>
              <p:spPr>
                <a:xfrm>
                  <a:off x="1589729" y="1218526"/>
                  <a:ext cx="876391" cy="2163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IC pin </a:t>
                  </a:r>
                  <a:endParaRPr lang="en-US" sz="1400" dirty="0"/>
                </a:p>
              </p:txBody>
            </p:sp>
            <p:grpSp>
              <p:nvGrpSpPr>
                <p:cNvPr id="380" name="Group 379"/>
                <p:cNvGrpSpPr/>
                <p:nvPr/>
              </p:nvGrpSpPr>
              <p:grpSpPr>
                <a:xfrm>
                  <a:off x="3231552" y="1423781"/>
                  <a:ext cx="201348" cy="4062151"/>
                  <a:chOff x="1670796" y="1433479"/>
                  <a:chExt cx="201348" cy="4062151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1670796" y="1849478"/>
                    <a:ext cx="201348" cy="3235301"/>
                    <a:chOff x="1635476" y="1849478"/>
                    <a:chExt cx="201348" cy="3235301"/>
                  </a:xfrm>
                </p:grpSpPr>
                <p:sp>
                  <p:nvSpPr>
                    <p:cNvPr id="383" name="Rectangle 382"/>
                    <p:cNvSpPr/>
                    <p:nvPr/>
                  </p:nvSpPr>
                  <p:spPr>
                    <a:xfrm>
                      <a:off x="1635476" y="1849478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4" name="Rectangle 383"/>
                    <p:cNvSpPr/>
                    <p:nvPr/>
                  </p:nvSpPr>
                  <p:spPr>
                    <a:xfrm>
                      <a:off x="1635476" y="2333934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5" name="Rectangle 384"/>
                    <p:cNvSpPr/>
                    <p:nvPr/>
                  </p:nvSpPr>
                  <p:spPr>
                    <a:xfrm>
                      <a:off x="1635476" y="2853501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>
                    <a:xfrm>
                      <a:off x="1635476" y="335875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>
                    <a:xfrm>
                      <a:off x="1635476" y="3854450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1635476" y="438748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89" name="Rectangle 388"/>
                    <p:cNvSpPr/>
                    <p:nvPr/>
                  </p:nvSpPr>
                  <p:spPr>
                    <a:xfrm>
                      <a:off x="1635476" y="4885366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1745931" y="1433479"/>
                    <a:ext cx="47751" cy="4062151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390" name="Group 389"/>
                <p:cNvGrpSpPr/>
                <p:nvPr/>
              </p:nvGrpSpPr>
              <p:grpSpPr>
                <a:xfrm>
                  <a:off x="3509997" y="1410943"/>
                  <a:ext cx="201348" cy="4165430"/>
                  <a:chOff x="2072432" y="1410943"/>
                  <a:chExt cx="201348" cy="4165430"/>
                </a:xfrm>
              </p:grpSpPr>
              <p:sp>
                <p:nvSpPr>
                  <p:cNvPr id="391" name="Rectangle 390"/>
                  <p:cNvSpPr/>
                  <p:nvPr/>
                </p:nvSpPr>
                <p:spPr>
                  <a:xfrm>
                    <a:off x="2072432" y="166590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392" name="Group 391"/>
                  <p:cNvGrpSpPr/>
                  <p:nvPr/>
                </p:nvGrpSpPr>
                <p:grpSpPr>
                  <a:xfrm>
                    <a:off x="2072432" y="1410943"/>
                    <a:ext cx="201348" cy="4165430"/>
                    <a:chOff x="2100384" y="1420653"/>
                    <a:chExt cx="201348" cy="4165430"/>
                  </a:xfrm>
                </p:grpSpPr>
                <p:grpSp>
                  <p:nvGrpSpPr>
                    <p:cNvPr id="393" name="Group 392"/>
                    <p:cNvGrpSpPr/>
                    <p:nvPr/>
                  </p:nvGrpSpPr>
                  <p:grpSpPr>
                    <a:xfrm>
                      <a:off x="2100384" y="1790758"/>
                      <a:ext cx="201348" cy="3795325"/>
                      <a:chOff x="2100384" y="1790758"/>
                      <a:chExt cx="201348" cy="3795325"/>
                    </a:xfrm>
                  </p:grpSpPr>
                  <p:sp>
                    <p:nvSpPr>
                      <p:cNvPr id="395" name="Rectangle 394"/>
                      <p:cNvSpPr/>
                      <p:nvPr/>
                    </p:nvSpPr>
                    <p:spPr>
                      <a:xfrm>
                        <a:off x="2100384" y="1790758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96" name="Rectangle 395"/>
                      <p:cNvSpPr/>
                      <p:nvPr/>
                    </p:nvSpPr>
                    <p:spPr>
                      <a:xfrm>
                        <a:off x="2100384" y="235314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97" name="Rectangle 396"/>
                      <p:cNvSpPr/>
                      <p:nvPr/>
                    </p:nvSpPr>
                    <p:spPr>
                      <a:xfrm>
                        <a:off x="2100384" y="358526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98" name="Rectangle 397"/>
                      <p:cNvSpPr/>
                      <p:nvPr/>
                    </p:nvSpPr>
                    <p:spPr>
                      <a:xfrm>
                        <a:off x="2100384" y="330003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399" name="Rectangle 398"/>
                      <p:cNvSpPr/>
                      <p:nvPr/>
                    </p:nvSpPr>
                    <p:spPr>
                      <a:xfrm>
                        <a:off x="2100384" y="379573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0" name="Rectangle 399"/>
                      <p:cNvSpPr/>
                      <p:nvPr/>
                    </p:nvSpPr>
                    <p:spPr>
                      <a:xfrm>
                        <a:off x="2100384" y="432876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1" name="Rectangle 400"/>
                      <p:cNvSpPr/>
                      <p:nvPr/>
                    </p:nvSpPr>
                    <p:spPr>
                      <a:xfrm>
                        <a:off x="2100384" y="482664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2" name="Rectangle 401"/>
                      <p:cNvSpPr/>
                      <p:nvPr/>
                    </p:nvSpPr>
                    <p:spPr>
                      <a:xfrm>
                        <a:off x="2100384" y="2121507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3" name="Rectangle 402"/>
                      <p:cNvSpPr/>
                      <p:nvPr/>
                    </p:nvSpPr>
                    <p:spPr>
                      <a:xfrm>
                        <a:off x="2100384" y="311152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4" name="Rectangle 403"/>
                      <p:cNvSpPr/>
                      <p:nvPr/>
                    </p:nvSpPr>
                    <p:spPr>
                      <a:xfrm>
                        <a:off x="2100384" y="416661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5" name="Rectangle 404"/>
                      <p:cNvSpPr/>
                      <p:nvPr/>
                    </p:nvSpPr>
                    <p:spPr>
                      <a:xfrm>
                        <a:off x="2100384" y="4643761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6" name="Rectangle 405"/>
                      <p:cNvSpPr/>
                      <p:nvPr/>
                    </p:nvSpPr>
                    <p:spPr>
                      <a:xfrm>
                        <a:off x="2100384" y="513926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07" name="Rectangle 406"/>
                      <p:cNvSpPr/>
                      <p:nvPr/>
                    </p:nvSpPr>
                    <p:spPr>
                      <a:xfrm>
                        <a:off x="2100384" y="538667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  <p:sp>
                  <p:nvSpPr>
                    <p:cNvPr id="394" name="Rectangle 393"/>
                    <p:cNvSpPr/>
                    <p:nvPr/>
                  </p:nvSpPr>
                  <p:spPr>
                    <a:xfrm>
                      <a:off x="2190044" y="1420653"/>
                      <a:ext cx="51216" cy="408468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grpSp>
              <p:nvGrpSpPr>
                <p:cNvPr id="408" name="Group 407"/>
                <p:cNvGrpSpPr/>
                <p:nvPr/>
              </p:nvGrpSpPr>
              <p:grpSpPr>
                <a:xfrm>
                  <a:off x="3975731" y="1688299"/>
                  <a:ext cx="201348" cy="3940152"/>
                  <a:chOff x="1670796" y="1678589"/>
                  <a:chExt cx="201348" cy="3940152"/>
                </a:xfrm>
              </p:grpSpPr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1670796" y="1849478"/>
                    <a:ext cx="201348" cy="3235301"/>
                    <a:chOff x="1635476" y="1849478"/>
                    <a:chExt cx="201348" cy="3235301"/>
                  </a:xfrm>
                </p:grpSpPr>
                <p:sp>
                  <p:nvSpPr>
                    <p:cNvPr id="411" name="Rectangle 410"/>
                    <p:cNvSpPr/>
                    <p:nvPr/>
                  </p:nvSpPr>
                  <p:spPr>
                    <a:xfrm>
                      <a:off x="1635476" y="1849478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2" name="Rectangle 411"/>
                    <p:cNvSpPr/>
                    <p:nvPr/>
                  </p:nvSpPr>
                  <p:spPr>
                    <a:xfrm>
                      <a:off x="1635476" y="2333934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>
                    <a:xfrm>
                      <a:off x="1635476" y="2853501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4" name="Rectangle 413"/>
                    <p:cNvSpPr/>
                    <p:nvPr/>
                  </p:nvSpPr>
                  <p:spPr>
                    <a:xfrm>
                      <a:off x="1635476" y="335875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>
                    <a:xfrm>
                      <a:off x="1635476" y="3854450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6" name="Rectangle 415"/>
                    <p:cNvSpPr/>
                    <p:nvPr/>
                  </p:nvSpPr>
                  <p:spPr>
                    <a:xfrm>
                      <a:off x="1635476" y="4387485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17" name="Rectangle 416"/>
                    <p:cNvSpPr/>
                    <p:nvPr/>
                  </p:nvSpPr>
                  <p:spPr>
                    <a:xfrm>
                      <a:off x="1635476" y="4885366"/>
                      <a:ext cx="201348" cy="19941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1734124" y="1678589"/>
                    <a:ext cx="47214" cy="394015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418" name="Group 417"/>
                <p:cNvGrpSpPr/>
                <p:nvPr/>
              </p:nvGrpSpPr>
              <p:grpSpPr>
                <a:xfrm>
                  <a:off x="4254176" y="1665901"/>
                  <a:ext cx="201348" cy="3962550"/>
                  <a:chOff x="2072432" y="1665901"/>
                  <a:chExt cx="201348" cy="3962550"/>
                </a:xfrm>
              </p:grpSpPr>
              <p:sp>
                <p:nvSpPr>
                  <p:cNvPr id="419" name="Rectangle 418"/>
                  <p:cNvSpPr/>
                  <p:nvPr/>
                </p:nvSpPr>
                <p:spPr>
                  <a:xfrm>
                    <a:off x="2072432" y="166590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420" name="Group 419"/>
                  <p:cNvGrpSpPr/>
                  <p:nvPr/>
                </p:nvGrpSpPr>
                <p:grpSpPr>
                  <a:xfrm>
                    <a:off x="2072432" y="1678589"/>
                    <a:ext cx="201348" cy="3949862"/>
                    <a:chOff x="2100384" y="1688299"/>
                    <a:chExt cx="201348" cy="3949862"/>
                  </a:xfrm>
                </p:grpSpPr>
                <p:grpSp>
                  <p:nvGrpSpPr>
                    <p:cNvPr id="421" name="Group 420"/>
                    <p:cNvGrpSpPr/>
                    <p:nvPr/>
                  </p:nvGrpSpPr>
                  <p:grpSpPr>
                    <a:xfrm>
                      <a:off x="2100384" y="1790758"/>
                      <a:ext cx="201348" cy="3795325"/>
                      <a:chOff x="2100384" y="1790758"/>
                      <a:chExt cx="201348" cy="3795325"/>
                    </a:xfrm>
                  </p:grpSpPr>
                  <p:sp>
                    <p:nvSpPr>
                      <p:cNvPr id="423" name="Rectangle 422"/>
                      <p:cNvSpPr/>
                      <p:nvPr/>
                    </p:nvSpPr>
                    <p:spPr>
                      <a:xfrm>
                        <a:off x="2100384" y="1790758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4" name="Rectangle 423"/>
                      <p:cNvSpPr/>
                      <p:nvPr/>
                    </p:nvSpPr>
                    <p:spPr>
                      <a:xfrm>
                        <a:off x="2100384" y="235314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5" name="Rectangle 424"/>
                      <p:cNvSpPr/>
                      <p:nvPr/>
                    </p:nvSpPr>
                    <p:spPr>
                      <a:xfrm>
                        <a:off x="2100384" y="358526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6" name="Rectangle 425"/>
                      <p:cNvSpPr/>
                      <p:nvPr/>
                    </p:nvSpPr>
                    <p:spPr>
                      <a:xfrm>
                        <a:off x="2100384" y="330003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7" name="Rectangle 426"/>
                      <p:cNvSpPr/>
                      <p:nvPr/>
                    </p:nvSpPr>
                    <p:spPr>
                      <a:xfrm>
                        <a:off x="2100384" y="379573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8" name="Rectangle 427"/>
                      <p:cNvSpPr/>
                      <p:nvPr/>
                    </p:nvSpPr>
                    <p:spPr>
                      <a:xfrm>
                        <a:off x="2100384" y="4328765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29" name="Rectangle 428"/>
                      <p:cNvSpPr/>
                      <p:nvPr/>
                    </p:nvSpPr>
                    <p:spPr>
                      <a:xfrm>
                        <a:off x="2100384" y="482664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0" name="Rectangle 429"/>
                      <p:cNvSpPr/>
                      <p:nvPr/>
                    </p:nvSpPr>
                    <p:spPr>
                      <a:xfrm>
                        <a:off x="2100384" y="2121507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1" name="Rectangle 430"/>
                      <p:cNvSpPr/>
                      <p:nvPr/>
                    </p:nvSpPr>
                    <p:spPr>
                      <a:xfrm>
                        <a:off x="2100384" y="3111526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2" name="Rectangle 431"/>
                      <p:cNvSpPr/>
                      <p:nvPr/>
                    </p:nvSpPr>
                    <p:spPr>
                      <a:xfrm>
                        <a:off x="2100384" y="4166612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3" name="Rectangle 432"/>
                      <p:cNvSpPr/>
                      <p:nvPr/>
                    </p:nvSpPr>
                    <p:spPr>
                      <a:xfrm>
                        <a:off x="2100384" y="4643761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4" name="Rectangle 433"/>
                      <p:cNvSpPr/>
                      <p:nvPr/>
                    </p:nvSpPr>
                    <p:spPr>
                      <a:xfrm>
                        <a:off x="2100384" y="513926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  <p:sp>
                    <p:nvSpPr>
                      <p:cNvPr id="435" name="Rectangle 434"/>
                      <p:cNvSpPr/>
                      <p:nvPr/>
                    </p:nvSpPr>
                    <p:spPr>
                      <a:xfrm>
                        <a:off x="2100384" y="5386670"/>
                        <a:ext cx="201348" cy="19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/>
                      </a:p>
                    </p:txBody>
                  </p:sp>
                </p:grpSp>
                <p:sp>
                  <p:nvSpPr>
                    <p:cNvPr id="422" name="Rectangle 421"/>
                    <p:cNvSpPr/>
                    <p:nvPr/>
                  </p:nvSpPr>
                  <p:spPr>
                    <a:xfrm>
                      <a:off x="2181701" y="1688299"/>
                      <a:ext cx="48867" cy="39498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</p:grpSp>
            <p:sp>
              <p:nvSpPr>
                <p:cNvPr id="436" name="Rectangle 435"/>
                <p:cNvSpPr/>
                <p:nvPr/>
              </p:nvSpPr>
              <p:spPr>
                <a:xfrm>
                  <a:off x="3091517" y="1142326"/>
                  <a:ext cx="788830" cy="259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Decap</a:t>
                  </a:r>
                  <a:endParaRPr lang="en-US" sz="1400" dirty="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3868376" y="5683794"/>
                  <a:ext cx="788830" cy="259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Decap</a:t>
                  </a:r>
                  <a:endParaRPr lang="en-US" sz="1400" dirty="0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1641923" y="5683794"/>
                  <a:ext cx="788830" cy="2591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/>
                    <a:t>Decap</a:t>
                  </a:r>
                  <a:endParaRPr lang="en-US" sz="1400" dirty="0"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flipV="1">
              <a:off x="1361918" y="2262655"/>
              <a:ext cx="3336904" cy="110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1353809" y="6498732"/>
              <a:ext cx="3336904" cy="110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2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– Pre-layout Methodology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08" y="1407320"/>
            <a:ext cx="3888412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endParaRPr lang="en-US" dirty="0" smtClean="0"/>
          </a:p>
          <a:p>
            <a:r>
              <a:rPr lang="en-US" dirty="0" smtClean="0"/>
              <a:t>PDN pre-layout design methodology</a:t>
            </a:r>
          </a:p>
          <a:p>
            <a:pPr lvl="1"/>
            <a:r>
              <a:rPr lang="en-US" dirty="0" smtClean="0"/>
              <a:t>Example geometry</a:t>
            </a:r>
          </a:p>
          <a:p>
            <a:pPr lvl="1"/>
            <a:r>
              <a:rPr lang="en-US" b="1" dirty="0" smtClean="0"/>
              <a:t>L</a:t>
            </a:r>
            <a:r>
              <a:rPr lang="en-US" b="1" baseline="-25000" dirty="0" smtClean="0"/>
              <a:t>PCB_IC</a:t>
            </a:r>
            <a:r>
              <a:rPr lang="en-US" b="1" dirty="0" smtClean="0"/>
              <a:t> 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094197" y="1344581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87" y="1322633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123095" y="3587423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098115" y="4706586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305186" y="3045750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830" y="4890736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50457"/>
              </p:ext>
            </p:extLst>
          </p:nvPr>
        </p:nvGraphicFramePr>
        <p:xfrm>
          <a:off x="4520092" y="3312620"/>
          <a:ext cx="4329384" cy="262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Pitch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Drill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Anti-pad size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 mm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72" name="Group 571"/>
          <p:cNvGrpSpPr/>
          <p:nvPr/>
        </p:nvGrpSpPr>
        <p:grpSpPr>
          <a:xfrm>
            <a:off x="5166984" y="1679035"/>
            <a:ext cx="2972399" cy="1033476"/>
            <a:chOff x="5974320" y="1114998"/>
            <a:chExt cx="2972399" cy="1033476"/>
          </a:xfrm>
        </p:grpSpPr>
        <p:sp>
          <p:nvSpPr>
            <p:cNvPr id="573" name="Rectangle 572"/>
            <p:cNvSpPr/>
            <p:nvPr/>
          </p:nvSpPr>
          <p:spPr>
            <a:xfrm>
              <a:off x="5980734" y="1386158"/>
              <a:ext cx="2829224" cy="5128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80"/>
            <p:cNvSpPr>
              <a:spLocks noChangeArrowheads="1"/>
            </p:cNvSpPr>
            <p:nvPr/>
          </p:nvSpPr>
          <p:spPr bwMode="auto">
            <a:xfrm>
              <a:off x="5980734" y="1338846"/>
              <a:ext cx="2829224" cy="4572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575" name="TextBox 574"/>
            <p:cNvSpPr txBox="1"/>
            <p:nvPr/>
          </p:nvSpPr>
          <p:spPr>
            <a:xfrm>
              <a:off x="5975049" y="1447749"/>
              <a:ext cx="487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576" name="Rectangle 80"/>
            <p:cNvSpPr>
              <a:spLocks noChangeArrowheads="1"/>
            </p:cNvSpPr>
            <p:nvPr/>
          </p:nvSpPr>
          <p:spPr bwMode="auto">
            <a:xfrm>
              <a:off x="5974320" y="1892349"/>
              <a:ext cx="2829224" cy="457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6252043" y="1114998"/>
              <a:ext cx="2274306" cy="210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port</a:t>
              </a:r>
              <a:endParaRPr lang="en-US" sz="1600" dirty="0"/>
            </a:p>
          </p:txBody>
        </p:sp>
        <p:grpSp>
          <p:nvGrpSpPr>
            <p:cNvPr id="578" name="Group 577"/>
            <p:cNvGrpSpPr/>
            <p:nvPr/>
          </p:nvGrpSpPr>
          <p:grpSpPr>
            <a:xfrm>
              <a:off x="7744292" y="1345762"/>
              <a:ext cx="307243" cy="573900"/>
              <a:chOff x="7525332" y="4457777"/>
              <a:chExt cx="307243" cy="573900"/>
            </a:xfrm>
          </p:grpSpPr>
          <p:sp>
            <p:nvSpPr>
              <p:cNvPr id="600" name="Rectangle 599"/>
              <p:cNvSpPr/>
              <p:nvPr/>
            </p:nvSpPr>
            <p:spPr>
              <a:xfrm>
                <a:off x="7525332" y="4457777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106"/>
              <p:cNvSpPr>
                <a:spLocks noChangeArrowheads="1"/>
              </p:cNvSpPr>
              <p:nvPr/>
            </p:nvSpPr>
            <p:spPr bwMode="auto">
              <a:xfrm>
                <a:off x="7641043" y="4461702"/>
                <a:ext cx="56342" cy="569975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sp>
          <p:nvSpPr>
            <p:cNvPr id="579" name="Rectangle 578"/>
            <p:cNvSpPr/>
            <p:nvPr/>
          </p:nvSpPr>
          <p:spPr>
            <a:xfrm>
              <a:off x="6198065" y="1938361"/>
              <a:ext cx="2327275" cy="210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short</a:t>
              </a:r>
              <a:endParaRPr lang="en-US" sz="1600" dirty="0"/>
            </a:p>
          </p:txBody>
        </p:sp>
        <p:grpSp>
          <p:nvGrpSpPr>
            <p:cNvPr id="580" name="Group 579"/>
            <p:cNvGrpSpPr/>
            <p:nvPr/>
          </p:nvGrpSpPr>
          <p:grpSpPr>
            <a:xfrm>
              <a:off x="6981436" y="1347494"/>
              <a:ext cx="307243" cy="573900"/>
              <a:chOff x="5772732" y="4459509"/>
              <a:chExt cx="307243" cy="573900"/>
            </a:xfrm>
          </p:grpSpPr>
          <p:sp>
            <p:nvSpPr>
              <p:cNvPr id="598" name="Rectangle 597"/>
              <p:cNvSpPr/>
              <p:nvPr/>
            </p:nvSpPr>
            <p:spPr>
              <a:xfrm>
                <a:off x="5772732" y="4459509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106"/>
              <p:cNvSpPr>
                <a:spLocks noChangeArrowheads="1"/>
              </p:cNvSpPr>
              <p:nvPr/>
            </p:nvSpPr>
            <p:spPr bwMode="auto">
              <a:xfrm>
                <a:off x="5888443" y="4463434"/>
                <a:ext cx="56342" cy="569975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grpSp>
          <p:nvGrpSpPr>
            <p:cNvPr id="581" name="Group 580"/>
            <p:cNvGrpSpPr/>
            <p:nvPr/>
          </p:nvGrpSpPr>
          <p:grpSpPr>
            <a:xfrm>
              <a:off x="7364879" y="1348003"/>
              <a:ext cx="307243" cy="573900"/>
              <a:chOff x="6687132" y="4460018"/>
              <a:chExt cx="307243" cy="573900"/>
            </a:xfrm>
          </p:grpSpPr>
          <p:sp>
            <p:nvSpPr>
              <p:cNvPr id="596" name="Rectangle 595"/>
              <p:cNvSpPr/>
              <p:nvPr/>
            </p:nvSpPr>
            <p:spPr>
              <a:xfrm>
                <a:off x="6687132" y="4460018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106"/>
              <p:cNvSpPr>
                <a:spLocks noChangeArrowheads="1"/>
              </p:cNvSpPr>
              <p:nvPr/>
            </p:nvSpPr>
            <p:spPr bwMode="auto">
              <a:xfrm>
                <a:off x="6802843" y="4463943"/>
                <a:ext cx="56342" cy="569975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sp>
          <p:nvSpPr>
            <p:cNvPr id="582" name="TextBox 581"/>
            <p:cNvSpPr txBox="1"/>
            <p:nvPr/>
          </p:nvSpPr>
          <p:spPr>
            <a:xfrm>
              <a:off x="8374606" y="1395303"/>
              <a:ext cx="572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grpSp>
          <p:nvGrpSpPr>
            <p:cNvPr id="583" name="Group 582"/>
            <p:cNvGrpSpPr/>
            <p:nvPr/>
          </p:nvGrpSpPr>
          <p:grpSpPr>
            <a:xfrm>
              <a:off x="6676636" y="1333296"/>
              <a:ext cx="307243" cy="602755"/>
              <a:chOff x="6100489" y="4452924"/>
              <a:chExt cx="307243" cy="602755"/>
            </a:xfrm>
          </p:grpSpPr>
          <p:sp>
            <p:nvSpPr>
              <p:cNvPr id="594" name="Rectangle 593"/>
              <p:cNvSpPr/>
              <p:nvPr/>
            </p:nvSpPr>
            <p:spPr>
              <a:xfrm>
                <a:off x="6100489" y="4898661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106"/>
              <p:cNvSpPr>
                <a:spLocks noChangeArrowheads="1"/>
              </p:cNvSpPr>
              <p:nvPr/>
            </p:nvSpPr>
            <p:spPr bwMode="auto">
              <a:xfrm>
                <a:off x="6229932" y="4452924"/>
                <a:ext cx="56342" cy="56997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grpSp>
          <p:nvGrpSpPr>
            <p:cNvPr id="584" name="Group 583"/>
            <p:cNvGrpSpPr/>
            <p:nvPr/>
          </p:nvGrpSpPr>
          <p:grpSpPr>
            <a:xfrm>
              <a:off x="6221879" y="1318801"/>
              <a:ext cx="307243" cy="613396"/>
              <a:chOff x="7021239" y="4442792"/>
              <a:chExt cx="307243" cy="613396"/>
            </a:xfrm>
          </p:grpSpPr>
          <p:sp>
            <p:nvSpPr>
              <p:cNvPr id="592" name="Rectangle 591"/>
              <p:cNvSpPr/>
              <p:nvPr/>
            </p:nvSpPr>
            <p:spPr>
              <a:xfrm>
                <a:off x="7021239" y="4899170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106"/>
              <p:cNvSpPr>
                <a:spLocks noChangeArrowheads="1"/>
              </p:cNvSpPr>
              <p:nvPr/>
            </p:nvSpPr>
            <p:spPr bwMode="auto">
              <a:xfrm>
                <a:off x="7153537" y="4442792"/>
                <a:ext cx="56342" cy="56997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grpSp>
          <p:nvGrpSpPr>
            <p:cNvPr id="585" name="Group 584"/>
            <p:cNvGrpSpPr/>
            <p:nvPr/>
          </p:nvGrpSpPr>
          <p:grpSpPr>
            <a:xfrm>
              <a:off x="8194867" y="1340396"/>
              <a:ext cx="307243" cy="601536"/>
              <a:chOff x="7865789" y="4452411"/>
              <a:chExt cx="307243" cy="601536"/>
            </a:xfrm>
          </p:grpSpPr>
          <p:sp>
            <p:nvSpPr>
              <p:cNvPr id="590" name="Rectangle 589"/>
              <p:cNvSpPr/>
              <p:nvPr/>
            </p:nvSpPr>
            <p:spPr>
              <a:xfrm>
                <a:off x="7865789" y="4896929"/>
                <a:ext cx="307243" cy="1570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106"/>
              <p:cNvSpPr>
                <a:spLocks noChangeArrowheads="1"/>
              </p:cNvSpPr>
              <p:nvPr/>
            </p:nvSpPr>
            <p:spPr bwMode="auto">
              <a:xfrm>
                <a:off x="7989905" y="4452411"/>
                <a:ext cx="56342" cy="56997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cxnSp>
          <p:nvCxnSpPr>
            <p:cNvPr id="586" name="Straight Arrow Connector 585"/>
            <p:cNvCxnSpPr/>
            <p:nvPr/>
          </p:nvCxnSpPr>
          <p:spPr>
            <a:xfrm flipV="1">
              <a:off x="6903087" y="1376263"/>
              <a:ext cx="0" cy="548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Arrow Connector 586"/>
            <p:cNvCxnSpPr/>
            <p:nvPr/>
          </p:nvCxnSpPr>
          <p:spPr>
            <a:xfrm flipV="1">
              <a:off x="8281990" y="1378743"/>
              <a:ext cx="0" cy="548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Arrow Connector 587"/>
            <p:cNvCxnSpPr/>
            <p:nvPr/>
          </p:nvCxnSpPr>
          <p:spPr>
            <a:xfrm flipH="1">
              <a:off x="7055487" y="1347494"/>
              <a:ext cx="0" cy="5486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Arrow Connector 588"/>
            <p:cNvCxnSpPr/>
            <p:nvPr/>
          </p:nvCxnSpPr>
          <p:spPr>
            <a:xfrm flipH="1">
              <a:off x="7953372" y="1347494"/>
              <a:ext cx="0" cy="5486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" name="Group 623"/>
          <p:cNvGrpSpPr/>
          <p:nvPr/>
        </p:nvGrpSpPr>
        <p:grpSpPr>
          <a:xfrm>
            <a:off x="228600" y="1178901"/>
            <a:ext cx="1602886" cy="1687779"/>
            <a:chOff x="381305" y="1058563"/>
            <a:chExt cx="1602886" cy="1687779"/>
          </a:xfrm>
        </p:grpSpPr>
        <p:grpSp>
          <p:nvGrpSpPr>
            <p:cNvPr id="625" name="Group 624"/>
            <p:cNvGrpSpPr/>
            <p:nvPr/>
          </p:nvGrpSpPr>
          <p:grpSpPr>
            <a:xfrm>
              <a:off x="381305" y="1427895"/>
              <a:ext cx="1602886" cy="1318447"/>
              <a:chOff x="3823716" y="3776437"/>
              <a:chExt cx="1602886" cy="1318447"/>
            </a:xfrm>
          </p:grpSpPr>
          <p:grpSp>
            <p:nvGrpSpPr>
              <p:cNvPr id="627" name="Group 626"/>
              <p:cNvGrpSpPr/>
              <p:nvPr/>
            </p:nvGrpSpPr>
            <p:grpSpPr>
              <a:xfrm>
                <a:off x="3823716" y="3783316"/>
                <a:ext cx="277235" cy="1311568"/>
                <a:chOff x="3823716" y="3783316"/>
                <a:chExt cx="277235" cy="1311568"/>
              </a:xfrm>
            </p:grpSpPr>
            <p:sp>
              <p:nvSpPr>
                <p:cNvPr id="682" name="Oval 681"/>
                <p:cNvSpPr/>
                <p:nvPr/>
              </p:nvSpPr>
              <p:spPr bwMode="auto">
                <a:xfrm>
                  <a:off x="4027799" y="394730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3" name="Oval 682"/>
                <p:cNvSpPr/>
                <p:nvPr/>
              </p:nvSpPr>
              <p:spPr bwMode="auto">
                <a:xfrm>
                  <a:off x="4027799" y="5021731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4" name="Oval 683"/>
                <p:cNvSpPr/>
                <p:nvPr/>
              </p:nvSpPr>
              <p:spPr bwMode="auto">
                <a:xfrm rot="16200000">
                  <a:off x="4027799" y="484819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5" name="Oval 684"/>
                <p:cNvSpPr/>
                <p:nvPr/>
              </p:nvSpPr>
              <p:spPr bwMode="auto">
                <a:xfrm rot="16200000">
                  <a:off x="4027799" y="502173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6" name="Oval 685"/>
                <p:cNvSpPr/>
                <p:nvPr/>
              </p:nvSpPr>
              <p:spPr bwMode="auto">
                <a:xfrm rot="16200000">
                  <a:off x="3823716" y="394731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7" name="Oval 686"/>
                <p:cNvSpPr/>
                <p:nvPr/>
              </p:nvSpPr>
              <p:spPr bwMode="auto">
                <a:xfrm rot="16200000">
                  <a:off x="3823716" y="412719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8" name="Oval 687"/>
                <p:cNvSpPr/>
                <p:nvPr/>
              </p:nvSpPr>
              <p:spPr bwMode="auto">
                <a:xfrm rot="16200000">
                  <a:off x="3823716" y="502173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9" name="Oval 688"/>
                <p:cNvSpPr/>
                <p:nvPr/>
              </p:nvSpPr>
              <p:spPr bwMode="auto">
                <a:xfrm rot="16200000">
                  <a:off x="3823716" y="466966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0" name="Oval 689"/>
                <p:cNvSpPr/>
                <p:nvPr/>
              </p:nvSpPr>
              <p:spPr bwMode="auto">
                <a:xfrm rot="16200000">
                  <a:off x="3823716" y="48495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1" name="Oval 690"/>
                <p:cNvSpPr/>
                <p:nvPr/>
              </p:nvSpPr>
              <p:spPr bwMode="auto">
                <a:xfrm rot="16200000">
                  <a:off x="3823716" y="432159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2" name="Oval 691"/>
                <p:cNvSpPr/>
                <p:nvPr/>
              </p:nvSpPr>
              <p:spPr bwMode="auto">
                <a:xfrm rot="16200000">
                  <a:off x="3823716" y="450147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3" name="Oval 692"/>
                <p:cNvSpPr/>
                <p:nvPr/>
              </p:nvSpPr>
              <p:spPr bwMode="auto">
                <a:xfrm>
                  <a:off x="4027799" y="3783316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4" name="Oval 693"/>
                <p:cNvSpPr/>
                <p:nvPr/>
              </p:nvSpPr>
              <p:spPr bwMode="auto">
                <a:xfrm>
                  <a:off x="3823716" y="378331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5" name="Oval 694"/>
                <p:cNvSpPr/>
                <p:nvPr/>
              </p:nvSpPr>
              <p:spPr bwMode="auto">
                <a:xfrm rot="16200000">
                  <a:off x="4027799" y="447399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6" name="Oval 695"/>
                <p:cNvSpPr/>
                <p:nvPr/>
              </p:nvSpPr>
              <p:spPr bwMode="auto">
                <a:xfrm rot="16200000">
                  <a:off x="4027799" y="465387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7" name="Oval 696"/>
                <p:cNvSpPr/>
                <p:nvPr/>
              </p:nvSpPr>
              <p:spPr bwMode="auto">
                <a:xfrm rot="16200000">
                  <a:off x="4027799" y="409971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8" name="Oval 697"/>
                <p:cNvSpPr/>
                <p:nvPr/>
              </p:nvSpPr>
              <p:spPr bwMode="auto">
                <a:xfrm rot="16200000">
                  <a:off x="4027799" y="427959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28" name="Group 627"/>
              <p:cNvGrpSpPr/>
              <p:nvPr/>
            </p:nvGrpSpPr>
            <p:grpSpPr>
              <a:xfrm>
                <a:off x="4266062" y="3776437"/>
                <a:ext cx="277235" cy="1311568"/>
                <a:chOff x="3976116" y="3935716"/>
                <a:chExt cx="277235" cy="1311568"/>
              </a:xfrm>
            </p:grpSpPr>
            <p:sp>
              <p:nvSpPr>
                <p:cNvPr id="665" name="Oval 664"/>
                <p:cNvSpPr/>
                <p:nvPr/>
              </p:nvSpPr>
              <p:spPr bwMode="auto">
                <a:xfrm>
                  <a:off x="4180199" y="409970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6" name="Oval 665"/>
                <p:cNvSpPr/>
                <p:nvPr/>
              </p:nvSpPr>
              <p:spPr bwMode="auto">
                <a:xfrm>
                  <a:off x="4180199" y="5174131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7" name="Oval 666"/>
                <p:cNvSpPr/>
                <p:nvPr/>
              </p:nvSpPr>
              <p:spPr bwMode="auto">
                <a:xfrm rot="16200000">
                  <a:off x="4180199" y="500059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8" name="Oval 667"/>
                <p:cNvSpPr/>
                <p:nvPr/>
              </p:nvSpPr>
              <p:spPr bwMode="auto">
                <a:xfrm rot="16200000">
                  <a:off x="4180199" y="517413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9" name="Oval 668"/>
                <p:cNvSpPr/>
                <p:nvPr/>
              </p:nvSpPr>
              <p:spPr bwMode="auto">
                <a:xfrm rot="16200000">
                  <a:off x="3976116" y="409971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0" name="Oval 669"/>
                <p:cNvSpPr/>
                <p:nvPr/>
              </p:nvSpPr>
              <p:spPr bwMode="auto">
                <a:xfrm rot="16200000">
                  <a:off x="3976116" y="427959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1" name="Oval 670"/>
                <p:cNvSpPr/>
                <p:nvPr/>
              </p:nvSpPr>
              <p:spPr bwMode="auto">
                <a:xfrm rot="16200000">
                  <a:off x="3976116" y="517413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2" name="Oval 671"/>
                <p:cNvSpPr/>
                <p:nvPr/>
              </p:nvSpPr>
              <p:spPr bwMode="auto">
                <a:xfrm rot="16200000">
                  <a:off x="3976116" y="482206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3" name="Oval 672"/>
                <p:cNvSpPr/>
                <p:nvPr/>
              </p:nvSpPr>
              <p:spPr bwMode="auto">
                <a:xfrm rot="16200000">
                  <a:off x="3976116" y="50019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4" name="Oval 673"/>
                <p:cNvSpPr/>
                <p:nvPr/>
              </p:nvSpPr>
              <p:spPr bwMode="auto">
                <a:xfrm rot="16200000">
                  <a:off x="3976116" y="447399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5" name="Oval 674"/>
                <p:cNvSpPr/>
                <p:nvPr/>
              </p:nvSpPr>
              <p:spPr bwMode="auto">
                <a:xfrm rot="16200000">
                  <a:off x="3976116" y="465387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6" name="Oval 675"/>
                <p:cNvSpPr/>
                <p:nvPr/>
              </p:nvSpPr>
              <p:spPr bwMode="auto">
                <a:xfrm>
                  <a:off x="4180199" y="3935716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7" name="Oval 676"/>
                <p:cNvSpPr/>
                <p:nvPr/>
              </p:nvSpPr>
              <p:spPr bwMode="auto">
                <a:xfrm>
                  <a:off x="3976116" y="393571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8" name="Oval 677"/>
                <p:cNvSpPr/>
                <p:nvPr/>
              </p:nvSpPr>
              <p:spPr bwMode="auto">
                <a:xfrm rot="16200000">
                  <a:off x="4180199" y="462639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9" name="Oval 678"/>
                <p:cNvSpPr/>
                <p:nvPr/>
              </p:nvSpPr>
              <p:spPr bwMode="auto">
                <a:xfrm rot="16200000">
                  <a:off x="4180199" y="480627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0" name="Oval 679"/>
                <p:cNvSpPr/>
                <p:nvPr/>
              </p:nvSpPr>
              <p:spPr bwMode="auto">
                <a:xfrm rot="16200000">
                  <a:off x="4180199" y="425211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1" name="Oval 680"/>
                <p:cNvSpPr/>
                <p:nvPr/>
              </p:nvSpPr>
              <p:spPr bwMode="auto">
                <a:xfrm rot="16200000">
                  <a:off x="4180199" y="443199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29" name="Group 628"/>
              <p:cNvGrpSpPr/>
              <p:nvPr/>
            </p:nvGrpSpPr>
            <p:grpSpPr>
              <a:xfrm>
                <a:off x="4700141" y="3776437"/>
                <a:ext cx="277235" cy="1311568"/>
                <a:chOff x="3976116" y="3935716"/>
                <a:chExt cx="277235" cy="1311568"/>
              </a:xfrm>
            </p:grpSpPr>
            <p:sp>
              <p:nvSpPr>
                <p:cNvPr id="648" name="Oval 647"/>
                <p:cNvSpPr/>
                <p:nvPr/>
              </p:nvSpPr>
              <p:spPr bwMode="auto">
                <a:xfrm>
                  <a:off x="4180199" y="409970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9" name="Oval 648"/>
                <p:cNvSpPr/>
                <p:nvPr/>
              </p:nvSpPr>
              <p:spPr bwMode="auto">
                <a:xfrm>
                  <a:off x="4180199" y="5174131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0" name="Oval 649"/>
                <p:cNvSpPr/>
                <p:nvPr/>
              </p:nvSpPr>
              <p:spPr bwMode="auto">
                <a:xfrm rot="16200000">
                  <a:off x="4180199" y="500059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1" name="Oval 650"/>
                <p:cNvSpPr/>
                <p:nvPr/>
              </p:nvSpPr>
              <p:spPr bwMode="auto">
                <a:xfrm rot="16200000">
                  <a:off x="4180199" y="517413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2" name="Oval 651"/>
                <p:cNvSpPr/>
                <p:nvPr/>
              </p:nvSpPr>
              <p:spPr bwMode="auto">
                <a:xfrm rot="16200000">
                  <a:off x="3976116" y="409971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3" name="Oval 652"/>
                <p:cNvSpPr/>
                <p:nvPr/>
              </p:nvSpPr>
              <p:spPr bwMode="auto">
                <a:xfrm rot="16200000">
                  <a:off x="3976116" y="427959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4" name="Oval 653"/>
                <p:cNvSpPr/>
                <p:nvPr/>
              </p:nvSpPr>
              <p:spPr bwMode="auto">
                <a:xfrm rot="16200000">
                  <a:off x="3976116" y="517413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5" name="Oval 654"/>
                <p:cNvSpPr/>
                <p:nvPr/>
              </p:nvSpPr>
              <p:spPr bwMode="auto">
                <a:xfrm rot="16200000">
                  <a:off x="3976116" y="482206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6" name="Oval 655"/>
                <p:cNvSpPr/>
                <p:nvPr/>
              </p:nvSpPr>
              <p:spPr bwMode="auto">
                <a:xfrm rot="16200000">
                  <a:off x="3976116" y="50019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7" name="Oval 656"/>
                <p:cNvSpPr/>
                <p:nvPr/>
              </p:nvSpPr>
              <p:spPr bwMode="auto">
                <a:xfrm rot="16200000">
                  <a:off x="3976116" y="447399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8" name="Oval 657"/>
                <p:cNvSpPr/>
                <p:nvPr/>
              </p:nvSpPr>
              <p:spPr bwMode="auto">
                <a:xfrm rot="16200000">
                  <a:off x="3976116" y="465387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9" name="Oval 658"/>
                <p:cNvSpPr/>
                <p:nvPr/>
              </p:nvSpPr>
              <p:spPr bwMode="auto">
                <a:xfrm>
                  <a:off x="4180199" y="3935716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0" name="Oval 659"/>
                <p:cNvSpPr/>
                <p:nvPr/>
              </p:nvSpPr>
              <p:spPr bwMode="auto">
                <a:xfrm>
                  <a:off x="3976116" y="393571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1" name="Oval 660"/>
                <p:cNvSpPr/>
                <p:nvPr/>
              </p:nvSpPr>
              <p:spPr bwMode="auto">
                <a:xfrm rot="16200000">
                  <a:off x="4180199" y="462639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2" name="Oval 661"/>
                <p:cNvSpPr/>
                <p:nvPr/>
              </p:nvSpPr>
              <p:spPr bwMode="auto">
                <a:xfrm rot="16200000">
                  <a:off x="4180199" y="480627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3" name="Oval 662"/>
                <p:cNvSpPr/>
                <p:nvPr/>
              </p:nvSpPr>
              <p:spPr bwMode="auto">
                <a:xfrm rot="16200000">
                  <a:off x="4180199" y="425211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64" name="Oval 663"/>
                <p:cNvSpPr/>
                <p:nvPr/>
              </p:nvSpPr>
              <p:spPr bwMode="auto">
                <a:xfrm rot="16200000">
                  <a:off x="4180199" y="443199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30" name="Group 629"/>
              <p:cNvGrpSpPr/>
              <p:nvPr/>
            </p:nvGrpSpPr>
            <p:grpSpPr>
              <a:xfrm>
                <a:off x="5149367" y="3776437"/>
                <a:ext cx="277235" cy="1311568"/>
                <a:chOff x="3976116" y="3935716"/>
                <a:chExt cx="277235" cy="1311568"/>
              </a:xfrm>
            </p:grpSpPr>
            <p:sp>
              <p:nvSpPr>
                <p:cNvPr id="631" name="Oval 630"/>
                <p:cNvSpPr/>
                <p:nvPr/>
              </p:nvSpPr>
              <p:spPr bwMode="auto">
                <a:xfrm>
                  <a:off x="4180199" y="409970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2" name="Oval 631"/>
                <p:cNvSpPr/>
                <p:nvPr/>
              </p:nvSpPr>
              <p:spPr bwMode="auto">
                <a:xfrm>
                  <a:off x="4180199" y="5174131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3" name="Oval 632"/>
                <p:cNvSpPr/>
                <p:nvPr/>
              </p:nvSpPr>
              <p:spPr bwMode="auto">
                <a:xfrm rot="16200000">
                  <a:off x="4180199" y="500059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4" name="Oval 633"/>
                <p:cNvSpPr/>
                <p:nvPr/>
              </p:nvSpPr>
              <p:spPr bwMode="auto">
                <a:xfrm rot="16200000">
                  <a:off x="4180199" y="517413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5" name="Oval 634"/>
                <p:cNvSpPr/>
                <p:nvPr/>
              </p:nvSpPr>
              <p:spPr bwMode="auto">
                <a:xfrm rot="16200000">
                  <a:off x="3976116" y="409971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6" name="Oval 635"/>
                <p:cNvSpPr/>
                <p:nvPr/>
              </p:nvSpPr>
              <p:spPr bwMode="auto">
                <a:xfrm rot="16200000">
                  <a:off x="3976116" y="427959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7" name="Oval 636"/>
                <p:cNvSpPr/>
                <p:nvPr/>
              </p:nvSpPr>
              <p:spPr bwMode="auto">
                <a:xfrm rot="16200000">
                  <a:off x="3976116" y="517413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8" name="Oval 637"/>
                <p:cNvSpPr/>
                <p:nvPr/>
              </p:nvSpPr>
              <p:spPr bwMode="auto">
                <a:xfrm rot="16200000">
                  <a:off x="3976116" y="482206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9" name="Oval 638"/>
                <p:cNvSpPr/>
                <p:nvPr/>
              </p:nvSpPr>
              <p:spPr bwMode="auto">
                <a:xfrm rot="16200000">
                  <a:off x="3976116" y="50019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 bwMode="auto">
                <a:xfrm rot="16200000">
                  <a:off x="3976116" y="447399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1" name="Oval 640"/>
                <p:cNvSpPr/>
                <p:nvPr/>
              </p:nvSpPr>
              <p:spPr bwMode="auto">
                <a:xfrm rot="16200000">
                  <a:off x="3976116" y="465387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2" name="Oval 641"/>
                <p:cNvSpPr/>
                <p:nvPr/>
              </p:nvSpPr>
              <p:spPr bwMode="auto">
                <a:xfrm>
                  <a:off x="4180199" y="3935716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3" name="Oval 642"/>
                <p:cNvSpPr/>
                <p:nvPr/>
              </p:nvSpPr>
              <p:spPr bwMode="auto">
                <a:xfrm>
                  <a:off x="3976116" y="393571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Oval 643"/>
                <p:cNvSpPr/>
                <p:nvPr/>
              </p:nvSpPr>
              <p:spPr bwMode="auto">
                <a:xfrm rot="16200000">
                  <a:off x="4180199" y="462639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 bwMode="auto">
                <a:xfrm rot="16200000">
                  <a:off x="4180199" y="480627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6" name="Oval 645"/>
                <p:cNvSpPr/>
                <p:nvPr/>
              </p:nvSpPr>
              <p:spPr bwMode="auto">
                <a:xfrm rot="16200000">
                  <a:off x="4180199" y="425211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7" name="Oval 646"/>
                <p:cNvSpPr/>
                <p:nvPr/>
              </p:nvSpPr>
              <p:spPr bwMode="auto">
                <a:xfrm rot="16200000">
                  <a:off x="4180199" y="443199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626" name="TextBox 625"/>
            <p:cNvSpPr txBox="1"/>
            <p:nvPr/>
          </p:nvSpPr>
          <p:spPr>
            <a:xfrm>
              <a:off x="795794" y="1058563"/>
              <a:ext cx="750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Row</a:t>
              </a:r>
              <a:endParaRPr lang="en-US" dirty="0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250154" y="2866680"/>
            <a:ext cx="1731473" cy="1696177"/>
            <a:chOff x="487715" y="2966446"/>
            <a:chExt cx="1731473" cy="1696177"/>
          </a:xfrm>
        </p:grpSpPr>
        <p:grpSp>
          <p:nvGrpSpPr>
            <p:cNvPr id="700" name="Group 699"/>
            <p:cNvGrpSpPr/>
            <p:nvPr/>
          </p:nvGrpSpPr>
          <p:grpSpPr>
            <a:xfrm>
              <a:off x="487715" y="3347616"/>
              <a:ext cx="1731473" cy="1315007"/>
              <a:chOff x="487715" y="3347616"/>
              <a:chExt cx="1731473" cy="1315007"/>
            </a:xfrm>
          </p:grpSpPr>
          <p:sp>
            <p:nvSpPr>
              <p:cNvPr id="702" name="Oval 701"/>
              <p:cNvSpPr/>
              <p:nvPr/>
            </p:nvSpPr>
            <p:spPr bwMode="auto">
              <a:xfrm>
                <a:off x="805743" y="351848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 bwMode="auto">
              <a:xfrm>
                <a:off x="834742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 bwMode="auto">
              <a:xfrm rot="16200000">
                <a:off x="692502" y="441937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 bwMode="auto">
              <a:xfrm rot="16200000">
                <a:off x="834742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 bwMode="auto">
              <a:xfrm rot="16200000">
                <a:off x="587303" y="351848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 bwMode="auto">
              <a:xfrm rot="16200000">
                <a:off x="487715" y="369837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 bwMode="auto">
              <a:xfrm rot="16200000">
                <a:off x="616302" y="458947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9" name="Oval 708"/>
              <p:cNvSpPr/>
              <p:nvPr/>
            </p:nvSpPr>
            <p:spPr bwMode="auto">
              <a:xfrm rot="16200000">
                <a:off x="616302" y="42295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 bwMode="auto">
              <a:xfrm rot="16200000">
                <a:off x="487715" y="442072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 bwMode="auto">
              <a:xfrm rot="16200000">
                <a:off x="606777" y="386833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 bwMode="auto">
              <a:xfrm rot="16200000">
                <a:off x="487715" y="407265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 bwMode="auto">
              <a:xfrm>
                <a:off x="692502" y="335449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 bwMode="auto">
              <a:xfrm>
                <a:off x="487715" y="335449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 bwMode="auto">
              <a:xfrm rot="16200000">
                <a:off x="692502" y="404517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 bwMode="auto">
              <a:xfrm rot="16200000">
                <a:off x="834742" y="422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 bwMode="auto">
              <a:xfrm rot="16200000">
                <a:off x="692502" y="367088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 bwMode="auto">
              <a:xfrm rot="16200000">
                <a:off x="825217" y="386833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 bwMode="auto">
              <a:xfrm>
                <a:off x="1243955" y="351160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 bwMode="auto">
              <a:xfrm>
                <a:off x="1272954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 bwMode="auto">
              <a:xfrm rot="16200000">
                <a:off x="1134848" y="441249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 bwMode="auto">
              <a:xfrm rot="16200000">
                <a:off x="1272954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 bwMode="auto">
              <a:xfrm rot="16200000">
                <a:off x="1029649" y="351161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 bwMode="auto">
              <a:xfrm rot="16200000">
                <a:off x="910942" y="369149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 bwMode="auto">
              <a:xfrm rot="16200000">
                <a:off x="1058648" y="458947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 bwMode="auto">
              <a:xfrm rot="16200000">
                <a:off x="1058648" y="42295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 bwMode="auto">
              <a:xfrm rot="16200000">
                <a:off x="910942" y="44138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 bwMode="auto">
              <a:xfrm rot="16200000">
                <a:off x="1049123" y="386833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 bwMode="auto">
              <a:xfrm rot="16200000">
                <a:off x="910942" y="406577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 bwMode="auto">
              <a:xfrm>
                <a:off x="1134848" y="334761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 bwMode="auto">
              <a:xfrm>
                <a:off x="910942" y="334761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 bwMode="auto">
              <a:xfrm rot="16200000">
                <a:off x="1134848" y="403829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 bwMode="auto">
              <a:xfrm rot="16200000">
                <a:off x="1272954" y="422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 bwMode="auto">
              <a:xfrm rot="16200000">
                <a:off x="1134848" y="366401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 bwMode="auto">
              <a:xfrm rot="16200000">
                <a:off x="1263429" y="386833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 bwMode="auto">
              <a:xfrm>
                <a:off x="1685608" y="351160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 bwMode="auto">
              <a:xfrm>
                <a:off x="1714607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 bwMode="auto">
              <a:xfrm rot="16200000">
                <a:off x="1568927" y="441249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 bwMode="auto">
              <a:xfrm rot="16200000">
                <a:off x="1714607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 bwMode="auto">
              <a:xfrm rot="16200000">
                <a:off x="1463728" y="351161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 bwMode="auto">
              <a:xfrm rot="16200000">
                <a:off x="1349154" y="369149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 bwMode="auto">
              <a:xfrm rot="16200000">
                <a:off x="1492727" y="458947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 bwMode="auto">
              <a:xfrm rot="16200000">
                <a:off x="1492727" y="42295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 bwMode="auto">
              <a:xfrm rot="16200000">
                <a:off x="1349154" y="44138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 bwMode="auto">
              <a:xfrm rot="16200000">
                <a:off x="1483202" y="386833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 bwMode="auto">
              <a:xfrm rot="16200000">
                <a:off x="1349154" y="406577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 bwMode="auto">
              <a:xfrm>
                <a:off x="1568927" y="334761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 bwMode="auto">
              <a:xfrm>
                <a:off x="1349154" y="334761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 bwMode="auto">
              <a:xfrm rot="16200000">
                <a:off x="1568927" y="403829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 bwMode="auto">
              <a:xfrm rot="16200000">
                <a:off x="1714607" y="422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 bwMode="auto">
              <a:xfrm rot="16200000">
                <a:off x="1568927" y="366401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 bwMode="auto">
              <a:xfrm rot="16200000">
                <a:off x="1705082" y="386833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 bwMode="auto">
              <a:xfrm>
                <a:off x="2117037" y="351160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 bwMode="auto">
              <a:xfrm>
                <a:off x="2146036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 bwMode="auto">
              <a:xfrm rot="16200000">
                <a:off x="2018153" y="441249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 bwMode="auto">
              <a:xfrm rot="16200000">
                <a:off x="2146036" y="458947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 bwMode="auto">
              <a:xfrm rot="16200000">
                <a:off x="1912954" y="351161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 bwMode="auto">
              <a:xfrm rot="16200000">
                <a:off x="1790807" y="369149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 bwMode="auto">
              <a:xfrm rot="16200000">
                <a:off x="1941953" y="458947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 bwMode="auto">
              <a:xfrm rot="16200000">
                <a:off x="1941953" y="42295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 bwMode="auto">
              <a:xfrm rot="16200000">
                <a:off x="1790807" y="44138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 bwMode="auto">
              <a:xfrm rot="16200000">
                <a:off x="1932428" y="386833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 bwMode="auto">
              <a:xfrm rot="16200000">
                <a:off x="1790807" y="406577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 bwMode="auto">
              <a:xfrm>
                <a:off x="2018153" y="334761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 bwMode="auto">
              <a:xfrm>
                <a:off x="1790807" y="334761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 bwMode="auto">
              <a:xfrm rot="16200000">
                <a:off x="2018153" y="403829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 bwMode="auto">
              <a:xfrm rot="16200000">
                <a:off x="2146036" y="422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 bwMode="auto">
              <a:xfrm rot="16200000">
                <a:off x="2018153" y="366401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 bwMode="auto">
              <a:xfrm rot="16200000">
                <a:off x="2136511" y="386833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01" name="TextBox 700"/>
            <p:cNvSpPr txBox="1"/>
            <p:nvPr/>
          </p:nvSpPr>
          <p:spPr>
            <a:xfrm>
              <a:off x="878895" y="2966446"/>
              <a:ext cx="86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Hex</a:t>
              </a:r>
              <a:endParaRPr lang="en-US" dirty="0"/>
            </a:p>
          </p:txBody>
        </p:sp>
      </p:grpSp>
      <p:grpSp>
        <p:nvGrpSpPr>
          <p:cNvPr id="770" name="Group 769"/>
          <p:cNvGrpSpPr/>
          <p:nvPr/>
        </p:nvGrpSpPr>
        <p:grpSpPr>
          <a:xfrm>
            <a:off x="2303250" y="2891735"/>
            <a:ext cx="1831486" cy="1720267"/>
            <a:chOff x="410889" y="4757507"/>
            <a:chExt cx="1831486" cy="1720267"/>
          </a:xfrm>
        </p:grpSpPr>
        <p:grpSp>
          <p:nvGrpSpPr>
            <p:cNvPr id="771" name="Group 770"/>
            <p:cNvGrpSpPr/>
            <p:nvPr/>
          </p:nvGrpSpPr>
          <p:grpSpPr>
            <a:xfrm>
              <a:off x="410889" y="5162767"/>
              <a:ext cx="1831486" cy="1315007"/>
              <a:chOff x="890686" y="4915591"/>
              <a:chExt cx="1831486" cy="1315007"/>
            </a:xfrm>
          </p:grpSpPr>
          <p:sp>
            <p:nvSpPr>
              <p:cNvPr id="773" name="Oval 772"/>
              <p:cNvSpPr/>
              <p:nvPr/>
            </p:nvSpPr>
            <p:spPr bwMode="auto">
              <a:xfrm>
                <a:off x="1326401" y="508646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 bwMode="auto">
              <a:xfrm>
                <a:off x="1326401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 bwMode="auto">
              <a:xfrm rot="16200000">
                <a:off x="1195486" y="598735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 bwMode="auto">
              <a:xfrm rot="16200000">
                <a:off x="1326401" y="615744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 bwMode="auto">
              <a:xfrm rot="16200000">
                <a:off x="1107961" y="508646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 bwMode="auto">
              <a:xfrm rot="16200000">
                <a:off x="895350" y="52491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 bwMode="auto">
              <a:xfrm rot="16200000">
                <a:off x="1107961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 bwMode="auto">
              <a:xfrm rot="16200000">
                <a:off x="890686" y="579748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 bwMode="auto">
              <a:xfrm rot="16200000">
                <a:off x="990699" y="598869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 bwMode="auto">
              <a:xfrm rot="16200000">
                <a:off x="1019175" y="54363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 bwMode="auto">
              <a:xfrm rot="16200000">
                <a:off x="1107961" y="562345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 bwMode="auto">
              <a:xfrm>
                <a:off x="1201836" y="492247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 bwMode="auto">
              <a:xfrm>
                <a:off x="997049" y="492247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 bwMode="auto">
              <a:xfrm rot="16200000">
                <a:off x="1326401" y="562345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 bwMode="auto">
              <a:xfrm rot="16200000">
                <a:off x="1107961" y="57974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 bwMode="auto">
              <a:xfrm rot="16200000">
                <a:off x="1107961" y="524916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 bwMode="auto">
              <a:xfrm rot="16200000">
                <a:off x="1237615" y="54363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 bwMode="auto">
              <a:xfrm>
                <a:off x="1753289" y="507958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 bwMode="auto">
              <a:xfrm>
                <a:off x="1775938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 bwMode="auto">
              <a:xfrm rot="16200000">
                <a:off x="1637832" y="598047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 bwMode="auto">
              <a:xfrm rot="16200000">
                <a:off x="1775938" y="615744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 bwMode="auto">
              <a:xfrm rot="16200000">
                <a:off x="1541754" y="507958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 bwMode="auto">
              <a:xfrm rot="16200000">
                <a:off x="1326401" y="52491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 bwMode="auto">
              <a:xfrm rot="16200000">
                <a:off x="1541754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 bwMode="auto">
              <a:xfrm rot="16200000">
                <a:off x="1326401" y="579748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 bwMode="auto">
              <a:xfrm rot="16200000">
                <a:off x="1413926" y="59818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 bwMode="auto">
              <a:xfrm rot="16200000">
                <a:off x="1461521" y="54363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 bwMode="auto">
              <a:xfrm rot="16200000">
                <a:off x="1541754" y="562345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 bwMode="auto">
              <a:xfrm>
                <a:off x="1644182" y="491559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 bwMode="auto">
              <a:xfrm>
                <a:off x="1420276" y="491559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 bwMode="auto">
              <a:xfrm rot="16200000">
                <a:off x="1758482" y="562345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 bwMode="auto">
              <a:xfrm rot="16200000">
                <a:off x="1541754" y="57974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 bwMode="auto">
              <a:xfrm rot="16200000">
                <a:off x="1541754" y="524916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 bwMode="auto">
              <a:xfrm rot="16200000">
                <a:off x="1675827" y="54363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 bwMode="auto">
              <a:xfrm>
                <a:off x="2194942" y="507958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 bwMode="auto">
              <a:xfrm>
                <a:off x="2217591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 bwMode="auto">
              <a:xfrm rot="16200000">
                <a:off x="2071911" y="598047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 bwMode="auto">
              <a:xfrm rot="16200000">
                <a:off x="2217591" y="615744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 bwMode="auto">
              <a:xfrm rot="16200000">
                <a:off x="1973062" y="507958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 bwMode="auto">
              <a:xfrm rot="16200000">
                <a:off x="1756789" y="52491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 bwMode="auto">
              <a:xfrm rot="16200000">
                <a:off x="1995711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 bwMode="auto">
              <a:xfrm rot="16200000">
                <a:off x="1767111" y="579748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 bwMode="auto">
              <a:xfrm rot="16200000">
                <a:off x="1852138" y="59818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 bwMode="auto">
              <a:xfrm rot="16200000">
                <a:off x="1895600" y="54363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 bwMode="auto">
              <a:xfrm rot="16200000">
                <a:off x="1972788" y="562345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 bwMode="auto">
              <a:xfrm>
                <a:off x="2078261" y="491559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 bwMode="auto">
              <a:xfrm>
                <a:off x="1858488" y="491559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 bwMode="auto">
              <a:xfrm rot="16200000">
                <a:off x="2192561" y="562345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1" name="Oval 820"/>
              <p:cNvSpPr/>
              <p:nvPr/>
            </p:nvSpPr>
            <p:spPr bwMode="auto">
              <a:xfrm rot="16200000">
                <a:off x="1988991" y="57974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2" name="Oval 821"/>
              <p:cNvSpPr/>
              <p:nvPr/>
            </p:nvSpPr>
            <p:spPr bwMode="auto">
              <a:xfrm rot="16200000">
                <a:off x="1976562" y="524916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3" name="Oval 822"/>
              <p:cNvSpPr/>
              <p:nvPr/>
            </p:nvSpPr>
            <p:spPr bwMode="auto">
              <a:xfrm rot="16200000">
                <a:off x="2117480" y="54363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4" name="Oval 823"/>
              <p:cNvSpPr/>
              <p:nvPr/>
            </p:nvSpPr>
            <p:spPr bwMode="auto">
              <a:xfrm>
                <a:off x="2626371" y="507958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5" name="Oval 824"/>
              <p:cNvSpPr/>
              <p:nvPr/>
            </p:nvSpPr>
            <p:spPr bwMode="auto">
              <a:xfrm>
                <a:off x="2649020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6" name="Oval 825"/>
              <p:cNvSpPr/>
              <p:nvPr/>
            </p:nvSpPr>
            <p:spPr bwMode="auto">
              <a:xfrm rot="16200000">
                <a:off x="2521137" y="598047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7" name="Oval 826"/>
              <p:cNvSpPr/>
              <p:nvPr/>
            </p:nvSpPr>
            <p:spPr bwMode="auto">
              <a:xfrm rot="16200000">
                <a:off x="2649020" y="6157446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8" name="Oval 827"/>
              <p:cNvSpPr/>
              <p:nvPr/>
            </p:nvSpPr>
            <p:spPr bwMode="auto">
              <a:xfrm rot="16200000">
                <a:off x="2422288" y="507958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9" name="Oval 828"/>
              <p:cNvSpPr/>
              <p:nvPr/>
            </p:nvSpPr>
            <p:spPr bwMode="auto">
              <a:xfrm rot="16200000">
                <a:off x="2198442" y="52491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0" name="Oval 829"/>
              <p:cNvSpPr/>
              <p:nvPr/>
            </p:nvSpPr>
            <p:spPr bwMode="auto">
              <a:xfrm rot="16200000">
                <a:off x="2444937" y="615744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1" name="Oval 830"/>
              <p:cNvSpPr/>
              <p:nvPr/>
            </p:nvSpPr>
            <p:spPr bwMode="auto">
              <a:xfrm rot="16200000">
                <a:off x="2216337" y="5797483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2" name="Oval 831"/>
              <p:cNvSpPr/>
              <p:nvPr/>
            </p:nvSpPr>
            <p:spPr bwMode="auto">
              <a:xfrm rot="16200000">
                <a:off x="2293791" y="59818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 bwMode="auto">
              <a:xfrm rot="16200000">
                <a:off x="2344826" y="543630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 bwMode="auto">
              <a:xfrm rot="16200000">
                <a:off x="2414441" y="562345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5" name="Oval 834"/>
              <p:cNvSpPr/>
              <p:nvPr/>
            </p:nvSpPr>
            <p:spPr bwMode="auto">
              <a:xfrm>
                <a:off x="2527487" y="4915591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6" name="Oval 835"/>
              <p:cNvSpPr/>
              <p:nvPr/>
            </p:nvSpPr>
            <p:spPr bwMode="auto">
              <a:xfrm>
                <a:off x="2300141" y="491559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7" name="Oval 836"/>
              <p:cNvSpPr/>
              <p:nvPr/>
            </p:nvSpPr>
            <p:spPr bwMode="auto">
              <a:xfrm rot="16200000">
                <a:off x="2641787" y="562345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 bwMode="auto">
              <a:xfrm rot="16200000">
                <a:off x="2420420" y="57974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9" name="Oval 838"/>
              <p:cNvSpPr/>
              <p:nvPr/>
            </p:nvSpPr>
            <p:spPr bwMode="auto">
              <a:xfrm rot="16200000">
                <a:off x="2425788" y="524916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0" name="Oval 839"/>
              <p:cNvSpPr/>
              <p:nvPr/>
            </p:nvSpPr>
            <p:spPr bwMode="auto">
              <a:xfrm rot="16200000">
                <a:off x="2548909" y="54363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72" name="TextBox 771"/>
            <p:cNvSpPr txBox="1"/>
            <p:nvPr/>
          </p:nvSpPr>
          <p:spPr>
            <a:xfrm>
              <a:off x="850472" y="4757507"/>
              <a:ext cx="86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Hex1</a:t>
              </a:r>
              <a:endParaRPr lang="en-US" dirty="0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2133295" y="1163229"/>
            <a:ext cx="1807673" cy="1700011"/>
            <a:chOff x="2286000" y="1042891"/>
            <a:chExt cx="1807673" cy="1700011"/>
          </a:xfrm>
        </p:grpSpPr>
        <p:sp>
          <p:nvSpPr>
            <p:cNvPr id="842" name="TextBox 841"/>
            <p:cNvSpPr txBox="1"/>
            <p:nvPr/>
          </p:nvSpPr>
          <p:spPr>
            <a:xfrm>
              <a:off x="2530590" y="1042891"/>
              <a:ext cx="148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  <p:grpSp>
          <p:nvGrpSpPr>
            <p:cNvPr id="843" name="Group 842"/>
            <p:cNvGrpSpPr/>
            <p:nvPr/>
          </p:nvGrpSpPr>
          <p:grpSpPr>
            <a:xfrm>
              <a:off x="2286000" y="1427895"/>
              <a:ext cx="1807673" cy="1315007"/>
              <a:chOff x="6017114" y="874625"/>
              <a:chExt cx="1807673" cy="1315007"/>
            </a:xfrm>
          </p:grpSpPr>
          <p:sp>
            <p:nvSpPr>
              <p:cNvPr id="844" name="Oval 843"/>
              <p:cNvSpPr/>
              <p:nvPr/>
            </p:nvSpPr>
            <p:spPr bwMode="auto">
              <a:xfrm>
                <a:off x="6440341" y="104549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5" name="Oval 844"/>
              <p:cNvSpPr/>
              <p:nvPr/>
            </p:nvSpPr>
            <p:spPr bwMode="auto">
              <a:xfrm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6" name="Oval 845"/>
              <p:cNvSpPr/>
              <p:nvPr/>
            </p:nvSpPr>
            <p:spPr bwMode="auto">
              <a:xfrm rot="16200000">
                <a:off x="6221901" y="194638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 bwMode="auto">
              <a:xfrm rot="16200000"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8" name="Oval 847"/>
              <p:cNvSpPr/>
              <p:nvPr/>
            </p:nvSpPr>
            <p:spPr bwMode="auto">
              <a:xfrm rot="16200000">
                <a:off x="6221901" y="104549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9" name="Oval 848"/>
              <p:cNvSpPr/>
              <p:nvPr/>
            </p:nvSpPr>
            <p:spPr bwMode="auto">
              <a:xfrm rot="16200000">
                <a:off x="6017114" y="12253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 bwMode="auto">
              <a:xfrm rot="16200000">
                <a:off x="6221901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 bwMode="auto">
              <a:xfrm rot="16200000">
                <a:off x="6221901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 bwMode="auto">
              <a:xfrm rot="16200000">
                <a:off x="6017114" y="194773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 bwMode="auto">
              <a:xfrm rot="16200000">
                <a:off x="6221901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 bwMode="auto">
              <a:xfrm rot="16200000">
                <a:off x="6017114" y="15996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 bwMode="auto">
              <a:xfrm>
                <a:off x="6221901" y="8815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 bwMode="auto">
              <a:xfrm>
                <a:off x="6017114" y="88150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 bwMode="auto">
              <a:xfrm rot="16200000">
                <a:off x="6221901" y="15721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 bwMode="auto">
              <a:xfrm rot="16200000">
                <a:off x="6440341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 bwMode="auto">
              <a:xfrm rot="16200000">
                <a:off x="6221901" y="119789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 bwMode="auto">
              <a:xfrm rot="16200000">
                <a:off x="6440341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 bwMode="auto">
              <a:xfrm>
                <a:off x="6878553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 bwMode="auto">
              <a:xfrm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 bwMode="auto">
              <a:xfrm rot="16200000">
                <a:off x="6664247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 bwMode="auto">
              <a:xfrm rot="16200000"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 bwMode="auto">
              <a:xfrm rot="16200000">
                <a:off x="6664247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 bwMode="auto">
              <a:xfrm rot="16200000">
                <a:off x="6440341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 bwMode="auto">
              <a:xfrm rot="16200000">
                <a:off x="6664247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 bwMode="auto">
              <a:xfrm rot="16200000">
                <a:off x="6664247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 bwMode="auto">
              <a:xfrm rot="16200000">
                <a:off x="6440341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 bwMode="auto">
              <a:xfrm rot="16200000">
                <a:off x="6664247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 bwMode="auto">
              <a:xfrm rot="16200000">
                <a:off x="6440341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 bwMode="auto">
              <a:xfrm>
                <a:off x="6664247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 bwMode="auto">
              <a:xfrm>
                <a:off x="6440341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 bwMode="auto">
              <a:xfrm rot="16200000">
                <a:off x="6664247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 bwMode="auto">
              <a:xfrm rot="16200000">
                <a:off x="6878553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 bwMode="auto">
              <a:xfrm rot="16200000">
                <a:off x="6664247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 bwMode="auto">
              <a:xfrm rot="16200000">
                <a:off x="6878553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 bwMode="auto">
              <a:xfrm>
                <a:off x="7320206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 bwMode="auto">
              <a:xfrm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 bwMode="auto">
              <a:xfrm rot="16200000">
                <a:off x="7098326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 bwMode="auto">
              <a:xfrm rot="16200000"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 bwMode="auto">
              <a:xfrm rot="16200000">
                <a:off x="7098326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 bwMode="auto">
              <a:xfrm rot="16200000">
                <a:off x="6878553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 bwMode="auto">
              <a:xfrm rot="16200000">
                <a:off x="7098326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 bwMode="auto">
              <a:xfrm rot="16200000">
                <a:off x="7098326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 bwMode="auto">
              <a:xfrm rot="16200000">
                <a:off x="6878553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 bwMode="auto">
              <a:xfrm rot="16200000">
                <a:off x="7098326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 bwMode="auto">
              <a:xfrm rot="16200000">
                <a:off x="6878553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 bwMode="auto">
              <a:xfrm>
                <a:off x="7098326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 bwMode="auto">
              <a:xfrm>
                <a:off x="6878553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 bwMode="auto">
              <a:xfrm rot="16200000">
                <a:off x="7098326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 bwMode="auto">
              <a:xfrm rot="16200000">
                <a:off x="7320206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 bwMode="auto">
              <a:xfrm rot="16200000">
                <a:off x="7098326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 bwMode="auto">
              <a:xfrm rot="16200000">
                <a:off x="7320206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 bwMode="auto">
              <a:xfrm>
                <a:off x="7751635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 bwMode="auto">
              <a:xfrm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 bwMode="auto">
              <a:xfrm rot="16200000">
                <a:off x="7547552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 bwMode="auto">
              <a:xfrm rot="16200000"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9" name="Oval 898"/>
              <p:cNvSpPr/>
              <p:nvPr/>
            </p:nvSpPr>
            <p:spPr bwMode="auto">
              <a:xfrm rot="16200000">
                <a:off x="7547552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0" name="Oval 899"/>
              <p:cNvSpPr/>
              <p:nvPr/>
            </p:nvSpPr>
            <p:spPr bwMode="auto">
              <a:xfrm rot="16200000">
                <a:off x="7320206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 bwMode="auto">
              <a:xfrm rot="16200000">
                <a:off x="7547552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2" name="Oval 901"/>
              <p:cNvSpPr/>
              <p:nvPr/>
            </p:nvSpPr>
            <p:spPr bwMode="auto">
              <a:xfrm rot="16200000">
                <a:off x="7547552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3" name="Oval 902"/>
              <p:cNvSpPr/>
              <p:nvPr/>
            </p:nvSpPr>
            <p:spPr bwMode="auto">
              <a:xfrm rot="16200000">
                <a:off x="7320206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4" name="Oval 903"/>
              <p:cNvSpPr/>
              <p:nvPr/>
            </p:nvSpPr>
            <p:spPr bwMode="auto">
              <a:xfrm rot="16200000">
                <a:off x="7547552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 bwMode="auto">
              <a:xfrm rot="16200000">
                <a:off x="7320206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6" name="Oval 905"/>
              <p:cNvSpPr/>
              <p:nvPr/>
            </p:nvSpPr>
            <p:spPr bwMode="auto">
              <a:xfrm>
                <a:off x="7547552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7" name="Oval 906"/>
              <p:cNvSpPr/>
              <p:nvPr/>
            </p:nvSpPr>
            <p:spPr bwMode="auto">
              <a:xfrm>
                <a:off x="7320206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8" name="Oval 907"/>
              <p:cNvSpPr/>
              <p:nvPr/>
            </p:nvSpPr>
            <p:spPr bwMode="auto">
              <a:xfrm rot="16200000">
                <a:off x="7547552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 bwMode="auto">
              <a:xfrm rot="16200000">
                <a:off x="7751635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 bwMode="auto">
              <a:xfrm rot="16200000">
                <a:off x="7547552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 bwMode="auto">
              <a:xfrm rot="16200000">
                <a:off x="7751635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912" name="Group 911"/>
          <p:cNvGrpSpPr/>
          <p:nvPr/>
        </p:nvGrpSpPr>
        <p:grpSpPr>
          <a:xfrm>
            <a:off x="403199" y="4748831"/>
            <a:ext cx="1727200" cy="1955760"/>
            <a:chOff x="2387600" y="2997240"/>
            <a:chExt cx="1727200" cy="1955760"/>
          </a:xfrm>
        </p:grpSpPr>
        <p:grpSp>
          <p:nvGrpSpPr>
            <p:cNvPr id="913" name="Group 16"/>
            <p:cNvGrpSpPr>
              <a:grpSpLocks/>
            </p:cNvGrpSpPr>
            <p:nvPr/>
          </p:nvGrpSpPr>
          <p:grpSpPr bwMode="auto">
            <a:xfrm>
              <a:off x="2387600" y="3333503"/>
              <a:ext cx="1727200" cy="1619497"/>
              <a:chOff x="3981699" y="5409622"/>
              <a:chExt cx="1727135" cy="1619688"/>
            </a:xfrm>
          </p:grpSpPr>
          <p:grpSp>
            <p:nvGrpSpPr>
              <p:cNvPr id="915" name="Group 22"/>
              <p:cNvGrpSpPr>
                <a:grpSpLocks/>
              </p:cNvGrpSpPr>
              <p:nvPr/>
            </p:nvGrpSpPr>
            <p:grpSpPr bwMode="auto">
              <a:xfrm>
                <a:off x="3991310" y="6094381"/>
                <a:ext cx="1717524" cy="934929"/>
                <a:chOff x="6266809" y="4399639"/>
                <a:chExt cx="1717524" cy="934929"/>
              </a:xfrm>
            </p:grpSpPr>
            <p:grpSp>
              <p:nvGrpSpPr>
                <p:cNvPr id="1027" name="Group 134"/>
                <p:cNvGrpSpPr>
                  <a:grpSpLocks/>
                </p:cNvGrpSpPr>
                <p:nvPr/>
              </p:nvGrpSpPr>
              <p:grpSpPr bwMode="auto">
                <a:xfrm>
                  <a:off x="6266809" y="439963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1083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1111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125" name="Group 2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32" name="Oval 1131"/>
                        <p:cNvSpPr/>
                        <p:nvPr/>
                      </p:nvSpPr>
                      <p:spPr>
                        <a:xfrm>
                          <a:off x="1285095" y="480105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3" name="Oval 1132"/>
                        <p:cNvSpPr/>
                        <p:nvPr/>
                      </p:nvSpPr>
                      <p:spPr>
                        <a:xfrm>
                          <a:off x="1291444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4" name="Oval 1133"/>
                        <p:cNvSpPr/>
                        <p:nvPr/>
                      </p:nvSpPr>
                      <p:spPr>
                        <a:xfrm>
                          <a:off x="1472413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5" name="Oval 1134"/>
                        <p:cNvSpPr/>
                        <p:nvPr/>
                      </p:nvSpPr>
                      <p:spPr>
                        <a:xfrm>
                          <a:off x="1110476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6" name="Oval 1135"/>
                        <p:cNvSpPr/>
                        <p:nvPr/>
                      </p:nvSpPr>
                      <p:spPr>
                        <a:xfrm>
                          <a:off x="1293032" y="514558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26" name="Group 2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27" name="Oval 1126"/>
                        <p:cNvSpPr/>
                        <p:nvPr/>
                      </p:nvSpPr>
                      <p:spPr>
                        <a:xfrm>
                          <a:off x="1285676" y="4800823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8" name="Oval 1127"/>
                        <p:cNvSpPr/>
                        <p:nvPr/>
                      </p:nvSpPr>
                      <p:spPr>
                        <a:xfrm>
                          <a:off x="1299963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9" name="Oval 1128"/>
                        <p:cNvSpPr/>
                        <p:nvPr/>
                      </p:nvSpPr>
                      <p:spPr>
                        <a:xfrm>
                          <a:off x="1480931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0" name="Oval 1129"/>
                        <p:cNvSpPr/>
                        <p:nvPr/>
                      </p:nvSpPr>
                      <p:spPr>
                        <a:xfrm>
                          <a:off x="1111057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1" name="Oval 1130"/>
                        <p:cNvSpPr/>
                        <p:nvPr/>
                      </p:nvSpPr>
                      <p:spPr>
                        <a:xfrm>
                          <a:off x="1301550" y="514535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112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113" name="Group 2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20" name="Oval 1119"/>
                        <p:cNvSpPr/>
                        <p:nvPr/>
                      </p:nvSpPr>
                      <p:spPr>
                        <a:xfrm>
                          <a:off x="1294005" y="480086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1" name="Oval 1120"/>
                        <p:cNvSpPr/>
                        <p:nvPr/>
                      </p:nvSpPr>
                      <p:spPr>
                        <a:xfrm>
                          <a:off x="1290830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2" name="Oval 1121"/>
                        <p:cNvSpPr/>
                        <p:nvPr/>
                      </p:nvSpPr>
                      <p:spPr>
                        <a:xfrm>
                          <a:off x="1471799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3" name="Oval 1122"/>
                        <p:cNvSpPr/>
                        <p:nvPr/>
                      </p:nvSpPr>
                      <p:spPr>
                        <a:xfrm>
                          <a:off x="1109862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4" name="Oval 1123"/>
                        <p:cNvSpPr/>
                        <p:nvPr/>
                      </p:nvSpPr>
                      <p:spPr>
                        <a:xfrm>
                          <a:off x="1292418" y="514539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14" name="Group 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15" name="Oval 1114"/>
                        <p:cNvSpPr/>
                        <p:nvPr/>
                      </p:nvSpPr>
                      <p:spPr>
                        <a:xfrm>
                          <a:off x="1285062" y="480063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6" name="Oval 1115"/>
                        <p:cNvSpPr/>
                        <p:nvPr/>
                      </p:nvSpPr>
                      <p:spPr>
                        <a:xfrm>
                          <a:off x="1291411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7" name="Oval 1116"/>
                        <p:cNvSpPr/>
                        <p:nvPr/>
                      </p:nvSpPr>
                      <p:spPr>
                        <a:xfrm>
                          <a:off x="1472380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8" name="Oval 1117"/>
                        <p:cNvSpPr/>
                        <p:nvPr/>
                      </p:nvSpPr>
                      <p:spPr>
                        <a:xfrm>
                          <a:off x="1110443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9" name="Oval 1118"/>
                        <p:cNvSpPr/>
                        <p:nvPr/>
                      </p:nvSpPr>
                      <p:spPr>
                        <a:xfrm>
                          <a:off x="1292999" y="514516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084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1085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99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06" name="Oval 1105"/>
                        <p:cNvSpPr/>
                        <p:nvPr/>
                      </p:nvSpPr>
                      <p:spPr>
                        <a:xfrm>
                          <a:off x="1284590" y="480038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7" name="Oval 1106"/>
                        <p:cNvSpPr/>
                        <p:nvPr/>
                      </p:nvSpPr>
                      <p:spPr>
                        <a:xfrm>
                          <a:off x="1290939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8" name="Oval 1107"/>
                        <p:cNvSpPr/>
                        <p:nvPr/>
                      </p:nvSpPr>
                      <p:spPr>
                        <a:xfrm>
                          <a:off x="1471908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9" name="Oval 1108"/>
                        <p:cNvSpPr/>
                        <p:nvPr/>
                      </p:nvSpPr>
                      <p:spPr>
                        <a:xfrm>
                          <a:off x="1109971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0" name="Oval 1109"/>
                        <p:cNvSpPr/>
                        <p:nvPr/>
                      </p:nvSpPr>
                      <p:spPr>
                        <a:xfrm>
                          <a:off x="1292527" y="514491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100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101" name="Oval 1100"/>
                        <p:cNvSpPr/>
                        <p:nvPr/>
                      </p:nvSpPr>
                      <p:spPr>
                        <a:xfrm>
                          <a:off x="1285171" y="480015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2" name="Oval 1101"/>
                        <p:cNvSpPr/>
                        <p:nvPr/>
                      </p:nvSpPr>
                      <p:spPr>
                        <a:xfrm>
                          <a:off x="1291520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3" name="Oval 1102"/>
                        <p:cNvSpPr/>
                        <p:nvPr/>
                      </p:nvSpPr>
                      <p:spPr>
                        <a:xfrm>
                          <a:off x="1472489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4" name="Oval 1103"/>
                        <p:cNvSpPr/>
                        <p:nvPr/>
                      </p:nvSpPr>
                      <p:spPr>
                        <a:xfrm>
                          <a:off x="1110552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5" name="Oval 1104"/>
                        <p:cNvSpPr/>
                        <p:nvPr/>
                      </p:nvSpPr>
                      <p:spPr>
                        <a:xfrm>
                          <a:off x="1293108" y="514467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6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87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94" name="Oval 1093"/>
                        <p:cNvSpPr/>
                        <p:nvPr/>
                      </p:nvSpPr>
                      <p:spPr>
                        <a:xfrm>
                          <a:off x="1285564" y="4800191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5" name="Oval 1094"/>
                        <p:cNvSpPr/>
                        <p:nvPr/>
                      </p:nvSpPr>
                      <p:spPr>
                        <a:xfrm>
                          <a:off x="1282389" y="4973250"/>
                          <a:ext cx="84134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6" name="Oval 1095"/>
                        <p:cNvSpPr/>
                        <p:nvPr/>
                      </p:nvSpPr>
                      <p:spPr>
                        <a:xfrm>
                          <a:off x="1471294" y="497325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7" name="Oval 1096"/>
                        <p:cNvSpPr/>
                        <p:nvPr/>
                      </p:nvSpPr>
                      <p:spPr>
                        <a:xfrm>
                          <a:off x="1101420" y="497325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8" name="Oval 1097"/>
                        <p:cNvSpPr/>
                        <p:nvPr/>
                      </p:nvSpPr>
                      <p:spPr>
                        <a:xfrm>
                          <a:off x="1283976" y="5144720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88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89" name="Oval 1088"/>
                        <p:cNvSpPr/>
                        <p:nvPr/>
                      </p:nvSpPr>
                      <p:spPr>
                        <a:xfrm>
                          <a:off x="1284557" y="479996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0" name="Oval 1089"/>
                        <p:cNvSpPr/>
                        <p:nvPr/>
                      </p:nvSpPr>
                      <p:spPr>
                        <a:xfrm>
                          <a:off x="1290906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1" name="Oval 1090"/>
                        <p:cNvSpPr/>
                        <p:nvPr/>
                      </p:nvSpPr>
                      <p:spPr>
                        <a:xfrm>
                          <a:off x="1471875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2" name="Oval 1091"/>
                        <p:cNvSpPr/>
                        <p:nvPr/>
                      </p:nvSpPr>
                      <p:spPr>
                        <a:xfrm>
                          <a:off x="1109938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3" name="Oval 1092"/>
                        <p:cNvSpPr/>
                        <p:nvPr/>
                      </p:nvSpPr>
                      <p:spPr>
                        <a:xfrm>
                          <a:off x="1292494" y="513655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28" name="Group 135"/>
                <p:cNvGrpSpPr>
                  <a:grpSpLocks/>
                </p:cNvGrpSpPr>
                <p:nvPr/>
              </p:nvGrpSpPr>
              <p:grpSpPr bwMode="auto">
                <a:xfrm>
                  <a:off x="6270096" y="474241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1029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1057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71" name="Group 1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78" name="Oval 1077"/>
                        <p:cNvSpPr/>
                        <p:nvPr/>
                      </p:nvSpPr>
                      <p:spPr>
                        <a:xfrm>
                          <a:off x="1284983" y="480121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9" name="Oval 1078"/>
                        <p:cNvSpPr/>
                        <p:nvPr/>
                      </p:nvSpPr>
                      <p:spPr>
                        <a:xfrm>
                          <a:off x="1291332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0" name="Oval 1079"/>
                        <p:cNvSpPr/>
                        <p:nvPr/>
                      </p:nvSpPr>
                      <p:spPr>
                        <a:xfrm>
                          <a:off x="1472301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1" name="Oval 1080"/>
                        <p:cNvSpPr/>
                        <p:nvPr/>
                      </p:nvSpPr>
                      <p:spPr>
                        <a:xfrm>
                          <a:off x="1110364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2" name="Oval 1081"/>
                        <p:cNvSpPr/>
                        <p:nvPr/>
                      </p:nvSpPr>
                      <p:spPr>
                        <a:xfrm>
                          <a:off x="1292920" y="514574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72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73" name="Oval 1072"/>
                        <p:cNvSpPr/>
                        <p:nvPr/>
                      </p:nvSpPr>
                      <p:spPr>
                        <a:xfrm>
                          <a:off x="1285564" y="4800983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4" name="Oval 1073"/>
                        <p:cNvSpPr/>
                        <p:nvPr/>
                      </p:nvSpPr>
                      <p:spPr>
                        <a:xfrm>
                          <a:off x="1291913" y="4974042"/>
                          <a:ext cx="84135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5" name="Oval 1074"/>
                        <p:cNvSpPr/>
                        <p:nvPr/>
                      </p:nvSpPr>
                      <p:spPr>
                        <a:xfrm>
                          <a:off x="1480819" y="497404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6" name="Oval 1075"/>
                        <p:cNvSpPr/>
                        <p:nvPr/>
                      </p:nvSpPr>
                      <p:spPr>
                        <a:xfrm>
                          <a:off x="1110945" y="497404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7" name="Oval 1076"/>
                        <p:cNvSpPr/>
                        <p:nvPr/>
                      </p:nvSpPr>
                      <p:spPr>
                        <a:xfrm>
                          <a:off x="1293501" y="5145512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58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59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66" name="Oval 1065"/>
                        <p:cNvSpPr/>
                        <p:nvPr/>
                      </p:nvSpPr>
                      <p:spPr>
                        <a:xfrm>
                          <a:off x="1293893" y="480102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7" name="Oval 1066"/>
                        <p:cNvSpPr/>
                        <p:nvPr/>
                      </p:nvSpPr>
                      <p:spPr>
                        <a:xfrm>
                          <a:off x="1290718" y="497408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8" name="Oval 1067"/>
                        <p:cNvSpPr/>
                        <p:nvPr/>
                      </p:nvSpPr>
                      <p:spPr>
                        <a:xfrm>
                          <a:off x="1471687" y="497408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9" name="Oval 1068"/>
                        <p:cNvSpPr/>
                        <p:nvPr/>
                      </p:nvSpPr>
                      <p:spPr>
                        <a:xfrm>
                          <a:off x="1101813" y="4974082"/>
                          <a:ext cx="84134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0" name="Oval 1069"/>
                        <p:cNvSpPr/>
                        <p:nvPr/>
                      </p:nvSpPr>
                      <p:spPr>
                        <a:xfrm>
                          <a:off x="1292306" y="514555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60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61" name="Oval 1060"/>
                        <p:cNvSpPr/>
                        <p:nvPr/>
                      </p:nvSpPr>
                      <p:spPr>
                        <a:xfrm>
                          <a:off x="1284950" y="480079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2" name="Oval 1061"/>
                        <p:cNvSpPr/>
                        <p:nvPr/>
                      </p:nvSpPr>
                      <p:spPr>
                        <a:xfrm>
                          <a:off x="1291299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3" name="Oval 1062"/>
                        <p:cNvSpPr/>
                        <p:nvPr/>
                      </p:nvSpPr>
                      <p:spPr>
                        <a:xfrm>
                          <a:off x="1472268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4" name="Oval 1063"/>
                        <p:cNvSpPr/>
                        <p:nvPr/>
                      </p:nvSpPr>
                      <p:spPr>
                        <a:xfrm>
                          <a:off x="1110331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5" name="Oval 1064"/>
                        <p:cNvSpPr/>
                        <p:nvPr/>
                      </p:nvSpPr>
                      <p:spPr>
                        <a:xfrm>
                          <a:off x="1292887" y="514532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03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1031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45" name="Group 1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52" name="Oval 1051"/>
                        <p:cNvSpPr/>
                        <p:nvPr/>
                      </p:nvSpPr>
                      <p:spPr>
                        <a:xfrm>
                          <a:off x="1284478" y="480054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3" name="Oval 1052"/>
                        <p:cNvSpPr/>
                        <p:nvPr/>
                      </p:nvSpPr>
                      <p:spPr>
                        <a:xfrm>
                          <a:off x="1290827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4" name="Oval 1053"/>
                        <p:cNvSpPr/>
                        <p:nvPr/>
                      </p:nvSpPr>
                      <p:spPr>
                        <a:xfrm>
                          <a:off x="1471796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5" name="Oval 1054"/>
                        <p:cNvSpPr/>
                        <p:nvPr/>
                      </p:nvSpPr>
                      <p:spPr>
                        <a:xfrm>
                          <a:off x="1109859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6" name="Oval 1055"/>
                        <p:cNvSpPr/>
                        <p:nvPr/>
                      </p:nvSpPr>
                      <p:spPr>
                        <a:xfrm>
                          <a:off x="1292415" y="514507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46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47" name="Oval 1046"/>
                        <p:cNvSpPr/>
                        <p:nvPr/>
                      </p:nvSpPr>
                      <p:spPr>
                        <a:xfrm>
                          <a:off x="1285059" y="480031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8" name="Oval 1047"/>
                        <p:cNvSpPr/>
                        <p:nvPr/>
                      </p:nvSpPr>
                      <p:spPr>
                        <a:xfrm>
                          <a:off x="1291408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9" name="Oval 1048"/>
                        <p:cNvSpPr/>
                        <p:nvPr/>
                      </p:nvSpPr>
                      <p:spPr>
                        <a:xfrm>
                          <a:off x="1472377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0" name="Oval 1049"/>
                        <p:cNvSpPr/>
                        <p:nvPr/>
                      </p:nvSpPr>
                      <p:spPr>
                        <a:xfrm>
                          <a:off x="1110440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1" name="Oval 1050"/>
                        <p:cNvSpPr/>
                        <p:nvPr/>
                      </p:nvSpPr>
                      <p:spPr>
                        <a:xfrm>
                          <a:off x="1292996" y="514483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32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33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40" name="Oval 1039"/>
                        <p:cNvSpPr/>
                        <p:nvPr/>
                      </p:nvSpPr>
                      <p:spPr>
                        <a:xfrm>
                          <a:off x="1285452" y="480035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1" name="Oval 1040"/>
                        <p:cNvSpPr/>
                        <p:nvPr/>
                      </p:nvSpPr>
                      <p:spPr>
                        <a:xfrm>
                          <a:off x="1282277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2" name="Oval 1041"/>
                        <p:cNvSpPr/>
                        <p:nvPr/>
                      </p:nvSpPr>
                      <p:spPr>
                        <a:xfrm>
                          <a:off x="1471182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3" name="Oval 1042"/>
                        <p:cNvSpPr/>
                        <p:nvPr/>
                      </p:nvSpPr>
                      <p:spPr>
                        <a:xfrm>
                          <a:off x="1101308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4" name="Oval 1043"/>
                        <p:cNvSpPr/>
                        <p:nvPr/>
                      </p:nvSpPr>
                      <p:spPr>
                        <a:xfrm>
                          <a:off x="1283864" y="514488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34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35" name="Oval 1034"/>
                        <p:cNvSpPr/>
                        <p:nvPr/>
                      </p:nvSpPr>
                      <p:spPr>
                        <a:xfrm>
                          <a:off x="1284445" y="480012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6" name="Oval 1035"/>
                        <p:cNvSpPr/>
                        <p:nvPr/>
                      </p:nvSpPr>
                      <p:spPr>
                        <a:xfrm>
                          <a:off x="1290794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7" name="Oval 1036"/>
                        <p:cNvSpPr/>
                        <p:nvPr/>
                      </p:nvSpPr>
                      <p:spPr>
                        <a:xfrm>
                          <a:off x="1471763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8" name="Oval 1037"/>
                        <p:cNvSpPr/>
                        <p:nvPr/>
                      </p:nvSpPr>
                      <p:spPr>
                        <a:xfrm>
                          <a:off x="1109826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9" name="Oval 1038"/>
                        <p:cNvSpPr/>
                        <p:nvPr/>
                      </p:nvSpPr>
                      <p:spPr>
                        <a:xfrm>
                          <a:off x="1292382" y="514464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916" name="Group 23"/>
              <p:cNvGrpSpPr>
                <a:grpSpLocks/>
              </p:cNvGrpSpPr>
              <p:nvPr/>
            </p:nvGrpSpPr>
            <p:grpSpPr bwMode="auto">
              <a:xfrm>
                <a:off x="3981699" y="5409622"/>
                <a:ext cx="1717524" cy="934929"/>
                <a:chOff x="6266809" y="4399639"/>
                <a:chExt cx="1717524" cy="934929"/>
              </a:xfrm>
            </p:grpSpPr>
            <p:grpSp>
              <p:nvGrpSpPr>
                <p:cNvPr id="917" name="Group 24"/>
                <p:cNvGrpSpPr>
                  <a:grpSpLocks/>
                </p:cNvGrpSpPr>
                <p:nvPr/>
              </p:nvGrpSpPr>
              <p:grpSpPr bwMode="auto">
                <a:xfrm>
                  <a:off x="6266809" y="439963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97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1001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15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22" name="Oval 1021"/>
                        <p:cNvSpPr/>
                        <p:nvPr/>
                      </p:nvSpPr>
                      <p:spPr>
                        <a:xfrm>
                          <a:off x="1285181" y="48094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3" name="Oval 1022"/>
                        <p:cNvSpPr/>
                        <p:nvPr/>
                      </p:nvSpPr>
                      <p:spPr>
                        <a:xfrm>
                          <a:off x="1291530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4" name="Oval 1023"/>
                        <p:cNvSpPr/>
                        <p:nvPr/>
                      </p:nvSpPr>
                      <p:spPr>
                        <a:xfrm>
                          <a:off x="1472499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5" name="Oval 1024"/>
                        <p:cNvSpPr/>
                        <p:nvPr/>
                      </p:nvSpPr>
                      <p:spPr>
                        <a:xfrm>
                          <a:off x="1110562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6" name="Oval 1025"/>
                        <p:cNvSpPr/>
                        <p:nvPr/>
                      </p:nvSpPr>
                      <p:spPr>
                        <a:xfrm>
                          <a:off x="1293118" y="514604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16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17" name="Oval 1016"/>
                        <p:cNvSpPr/>
                        <p:nvPr/>
                      </p:nvSpPr>
                      <p:spPr>
                        <a:xfrm>
                          <a:off x="1293699" y="480128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8" name="Oval 1017"/>
                        <p:cNvSpPr/>
                        <p:nvPr/>
                      </p:nvSpPr>
                      <p:spPr>
                        <a:xfrm>
                          <a:off x="1300049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9" name="Oval 1018"/>
                        <p:cNvSpPr/>
                        <p:nvPr/>
                      </p:nvSpPr>
                      <p:spPr>
                        <a:xfrm>
                          <a:off x="1481017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0" name="Oval 1019"/>
                        <p:cNvSpPr/>
                        <p:nvPr/>
                      </p:nvSpPr>
                      <p:spPr>
                        <a:xfrm>
                          <a:off x="1111143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1" name="Oval 1020"/>
                        <p:cNvSpPr/>
                        <p:nvPr/>
                      </p:nvSpPr>
                      <p:spPr>
                        <a:xfrm>
                          <a:off x="1301636" y="514581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0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1003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10" name="Oval 1009"/>
                        <p:cNvSpPr/>
                        <p:nvPr/>
                      </p:nvSpPr>
                      <p:spPr>
                        <a:xfrm>
                          <a:off x="1294091" y="480132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1" name="Oval 1010"/>
                        <p:cNvSpPr/>
                        <p:nvPr/>
                      </p:nvSpPr>
                      <p:spPr>
                        <a:xfrm>
                          <a:off x="1290916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2" name="Oval 1011"/>
                        <p:cNvSpPr/>
                        <p:nvPr/>
                      </p:nvSpPr>
                      <p:spPr>
                        <a:xfrm>
                          <a:off x="1471885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3" name="Oval 1012"/>
                        <p:cNvSpPr/>
                        <p:nvPr/>
                      </p:nvSpPr>
                      <p:spPr>
                        <a:xfrm>
                          <a:off x="1109948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4" name="Oval 1013"/>
                        <p:cNvSpPr/>
                        <p:nvPr/>
                      </p:nvSpPr>
                      <p:spPr>
                        <a:xfrm>
                          <a:off x="1292504" y="51458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004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1005" name="Oval 1004"/>
                        <p:cNvSpPr/>
                        <p:nvPr/>
                      </p:nvSpPr>
                      <p:spPr>
                        <a:xfrm>
                          <a:off x="1285148" y="480109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6" name="Oval 1005"/>
                        <p:cNvSpPr/>
                        <p:nvPr/>
                      </p:nvSpPr>
                      <p:spPr>
                        <a:xfrm>
                          <a:off x="1291497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7" name="Oval 1006"/>
                        <p:cNvSpPr/>
                        <p:nvPr/>
                      </p:nvSpPr>
                      <p:spPr>
                        <a:xfrm>
                          <a:off x="1472466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8" name="Oval 1007"/>
                        <p:cNvSpPr/>
                        <p:nvPr/>
                      </p:nvSpPr>
                      <p:spPr>
                        <a:xfrm>
                          <a:off x="1110529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9" name="Oval 1008"/>
                        <p:cNvSpPr/>
                        <p:nvPr/>
                      </p:nvSpPr>
                      <p:spPr>
                        <a:xfrm>
                          <a:off x="1293085" y="514562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7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97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89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96" name="Oval 995"/>
                        <p:cNvSpPr/>
                        <p:nvPr/>
                      </p:nvSpPr>
                      <p:spPr>
                        <a:xfrm>
                          <a:off x="1284676" y="480084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7" name="Oval 996"/>
                        <p:cNvSpPr/>
                        <p:nvPr/>
                      </p:nvSpPr>
                      <p:spPr>
                        <a:xfrm>
                          <a:off x="1291025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8" name="Oval 997"/>
                        <p:cNvSpPr/>
                        <p:nvPr/>
                      </p:nvSpPr>
                      <p:spPr>
                        <a:xfrm>
                          <a:off x="1471994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9" name="Oval 998"/>
                        <p:cNvSpPr/>
                        <p:nvPr/>
                      </p:nvSpPr>
                      <p:spPr>
                        <a:xfrm>
                          <a:off x="1110057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0" name="Oval 999"/>
                        <p:cNvSpPr/>
                        <p:nvPr/>
                      </p:nvSpPr>
                      <p:spPr>
                        <a:xfrm>
                          <a:off x="1292613" y="514537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90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91" name="Oval 990"/>
                        <p:cNvSpPr/>
                        <p:nvPr/>
                      </p:nvSpPr>
                      <p:spPr>
                        <a:xfrm>
                          <a:off x="1285257" y="480061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2" name="Oval 991"/>
                        <p:cNvSpPr/>
                        <p:nvPr/>
                      </p:nvSpPr>
                      <p:spPr>
                        <a:xfrm>
                          <a:off x="1291606" y="497367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3" name="Oval 992"/>
                        <p:cNvSpPr/>
                        <p:nvPr/>
                      </p:nvSpPr>
                      <p:spPr>
                        <a:xfrm>
                          <a:off x="1472575" y="4973675"/>
                          <a:ext cx="84135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4" name="Oval 993"/>
                        <p:cNvSpPr/>
                        <p:nvPr/>
                      </p:nvSpPr>
                      <p:spPr>
                        <a:xfrm>
                          <a:off x="1110638" y="497367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5" name="Oval 994"/>
                        <p:cNvSpPr/>
                        <p:nvPr/>
                      </p:nvSpPr>
                      <p:spPr>
                        <a:xfrm>
                          <a:off x="1293194" y="514514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76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77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84" name="Oval 983"/>
                        <p:cNvSpPr/>
                        <p:nvPr/>
                      </p:nvSpPr>
                      <p:spPr>
                        <a:xfrm>
                          <a:off x="1285650" y="4800657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5" name="Oval 984"/>
                        <p:cNvSpPr/>
                        <p:nvPr/>
                      </p:nvSpPr>
                      <p:spPr>
                        <a:xfrm>
                          <a:off x="1282475" y="4973715"/>
                          <a:ext cx="84134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6" name="Oval 985"/>
                        <p:cNvSpPr/>
                        <p:nvPr/>
                      </p:nvSpPr>
                      <p:spPr>
                        <a:xfrm>
                          <a:off x="1471380" y="497371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7" name="Oval 986"/>
                        <p:cNvSpPr/>
                        <p:nvPr/>
                      </p:nvSpPr>
                      <p:spPr>
                        <a:xfrm>
                          <a:off x="1101506" y="497371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8" name="Oval 987"/>
                        <p:cNvSpPr/>
                        <p:nvPr/>
                      </p:nvSpPr>
                      <p:spPr>
                        <a:xfrm>
                          <a:off x="1284062" y="5145185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78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79" name="Oval 978"/>
                        <p:cNvSpPr/>
                        <p:nvPr/>
                      </p:nvSpPr>
                      <p:spPr>
                        <a:xfrm>
                          <a:off x="1284643" y="480042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0" name="Oval 979"/>
                        <p:cNvSpPr/>
                        <p:nvPr/>
                      </p:nvSpPr>
                      <p:spPr>
                        <a:xfrm>
                          <a:off x="1290992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1" name="Oval 980"/>
                        <p:cNvSpPr/>
                        <p:nvPr/>
                      </p:nvSpPr>
                      <p:spPr>
                        <a:xfrm>
                          <a:off x="1471961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2" name="Oval 981"/>
                        <p:cNvSpPr/>
                        <p:nvPr/>
                      </p:nvSpPr>
                      <p:spPr>
                        <a:xfrm>
                          <a:off x="1110024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3" name="Oval 982"/>
                        <p:cNvSpPr/>
                        <p:nvPr/>
                      </p:nvSpPr>
                      <p:spPr>
                        <a:xfrm>
                          <a:off x="1292580" y="514495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918" name="Group 25"/>
                <p:cNvGrpSpPr>
                  <a:grpSpLocks/>
                </p:cNvGrpSpPr>
                <p:nvPr/>
              </p:nvGrpSpPr>
              <p:grpSpPr bwMode="auto">
                <a:xfrm>
                  <a:off x="6270096" y="474241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919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94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61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68" name="Oval 967"/>
                        <p:cNvSpPr/>
                        <p:nvPr/>
                      </p:nvSpPr>
                      <p:spPr>
                        <a:xfrm>
                          <a:off x="1285069" y="480961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9" name="Oval 968"/>
                        <p:cNvSpPr/>
                        <p:nvPr/>
                      </p:nvSpPr>
                      <p:spPr>
                        <a:xfrm>
                          <a:off x="1291418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70" name="Oval 969"/>
                        <p:cNvSpPr/>
                        <p:nvPr/>
                      </p:nvSpPr>
                      <p:spPr>
                        <a:xfrm>
                          <a:off x="1472387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71" name="Oval 970"/>
                        <p:cNvSpPr/>
                        <p:nvPr/>
                      </p:nvSpPr>
                      <p:spPr>
                        <a:xfrm>
                          <a:off x="1110450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72" name="Oval 971"/>
                        <p:cNvSpPr/>
                        <p:nvPr/>
                      </p:nvSpPr>
                      <p:spPr>
                        <a:xfrm>
                          <a:off x="1293006" y="515414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62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63" name="Oval 962"/>
                        <p:cNvSpPr/>
                        <p:nvPr/>
                      </p:nvSpPr>
                      <p:spPr>
                        <a:xfrm>
                          <a:off x="1285650" y="4809387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4" name="Oval 963"/>
                        <p:cNvSpPr/>
                        <p:nvPr/>
                      </p:nvSpPr>
                      <p:spPr>
                        <a:xfrm>
                          <a:off x="1291999" y="4974507"/>
                          <a:ext cx="84135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5" name="Oval 964"/>
                        <p:cNvSpPr/>
                        <p:nvPr/>
                      </p:nvSpPr>
                      <p:spPr>
                        <a:xfrm>
                          <a:off x="1480905" y="497450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6" name="Oval 965"/>
                        <p:cNvSpPr/>
                        <p:nvPr/>
                      </p:nvSpPr>
                      <p:spPr>
                        <a:xfrm>
                          <a:off x="1111031" y="497450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7" name="Oval 966"/>
                        <p:cNvSpPr/>
                        <p:nvPr/>
                      </p:nvSpPr>
                      <p:spPr>
                        <a:xfrm>
                          <a:off x="1293587" y="5145977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4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49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56" name="Oval 955"/>
                        <p:cNvSpPr/>
                        <p:nvPr/>
                      </p:nvSpPr>
                      <p:spPr>
                        <a:xfrm>
                          <a:off x="1293979" y="480942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7" name="Oval 956"/>
                        <p:cNvSpPr/>
                        <p:nvPr/>
                      </p:nvSpPr>
                      <p:spPr>
                        <a:xfrm>
                          <a:off x="1290804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8" name="Oval 957"/>
                        <p:cNvSpPr/>
                        <p:nvPr/>
                      </p:nvSpPr>
                      <p:spPr>
                        <a:xfrm>
                          <a:off x="1471773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9" name="Oval 958"/>
                        <p:cNvSpPr/>
                        <p:nvPr/>
                      </p:nvSpPr>
                      <p:spPr>
                        <a:xfrm>
                          <a:off x="1109836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0" name="Oval 959"/>
                        <p:cNvSpPr/>
                        <p:nvPr/>
                      </p:nvSpPr>
                      <p:spPr>
                        <a:xfrm>
                          <a:off x="1292392" y="514601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50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51" name="Oval 950"/>
                        <p:cNvSpPr/>
                        <p:nvPr/>
                      </p:nvSpPr>
                      <p:spPr>
                        <a:xfrm>
                          <a:off x="1285036" y="48012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2" name="Oval 951"/>
                        <p:cNvSpPr/>
                        <p:nvPr/>
                      </p:nvSpPr>
                      <p:spPr>
                        <a:xfrm>
                          <a:off x="1291385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3" name="Oval 952"/>
                        <p:cNvSpPr/>
                        <p:nvPr/>
                      </p:nvSpPr>
                      <p:spPr>
                        <a:xfrm>
                          <a:off x="1472354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4" name="Oval 953"/>
                        <p:cNvSpPr/>
                        <p:nvPr/>
                      </p:nvSpPr>
                      <p:spPr>
                        <a:xfrm>
                          <a:off x="1110417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5" name="Oval 954"/>
                        <p:cNvSpPr/>
                        <p:nvPr/>
                      </p:nvSpPr>
                      <p:spPr>
                        <a:xfrm>
                          <a:off x="1292973" y="514578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92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35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42" name="Oval 941"/>
                        <p:cNvSpPr/>
                        <p:nvPr/>
                      </p:nvSpPr>
                      <p:spPr>
                        <a:xfrm>
                          <a:off x="1284564" y="480100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3" name="Oval 942"/>
                        <p:cNvSpPr/>
                        <p:nvPr/>
                      </p:nvSpPr>
                      <p:spPr>
                        <a:xfrm>
                          <a:off x="1290913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4" name="Oval 943"/>
                        <p:cNvSpPr/>
                        <p:nvPr/>
                      </p:nvSpPr>
                      <p:spPr>
                        <a:xfrm>
                          <a:off x="1471882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5" name="Oval 944"/>
                        <p:cNvSpPr/>
                        <p:nvPr/>
                      </p:nvSpPr>
                      <p:spPr>
                        <a:xfrm>
                          <a:off x="1109945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6" name="Oval 945"/>
                        <p:cNvSpPr/>
                        <p:nvPr/>
                      </p:nvSpPr>
                      <p:spPr>
                        <a:xfrm>
                          <a:off x="1292501" y="514553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36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37" name="Oval 936"/>
                        <p:cNvSpPr/>
                        <p:nvPr/>
                      </p:nvSpPr>
                      <p:spPr>
                        <a:xfrm>
                          <a:off x="1285145" y="480077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8" name="Oval 937"/>
                        <p:cNvSpPr/>
                        <p:nvPr/>
                      </p:nvSpPr>
                      <p:spPr>
                        <a:xfrm>
                          <a:off x="1291494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9" name="Oval 938"/>
                        <p:cNvSpPr/>
                        <p:nvPr/>
                      </p:nvSpPr>
                      <p:spPr>
                        <a:xfrm>
                          <a:off x="1472463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0" name="Oval 939"/>
                        <p:cNvSpPr/>
                        <p:nvPr/>
                      </p:nvSpPr>
                      <p:spPr>
                        <a:xfrm>
                          <a:off x="1110526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1" name="Oval 940"/>
                        <p:cNvSpPr/>
                        <p:nvPr/>
                      </p:nvSpPr>
                      <p:spPr>
                        <a:xfrm>
                          <a:off x="1293082" y="514530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2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923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30" name="Oval 929"/>
                        <p:cNvSpPr/>
                        <p:nvPr/>
                      </p:nvSpPr>
                      <p:spPr>
                        <a:xfrm>
                          <a:off x="1285538" y="480081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1" name="Oval 930"/>
                        <p:cNvSpPr/>
                        <p:nvPr/>
                      </p:nvSpPr>
                      <p:spPr>
                        <a:xfrm>
                          <a:off x="1282363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2" name="Oval 931"/>
                        <p:cNvSpPr/>
                        <p:nvPr/>
                      </p:nvSpPr>
                      <p:spPr>
                        <a:xfrm>
                          <a:off x="1471268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3" name="Oval 932"/>
                        <p:cNvSpPr/>
                        <p:nvPr/>
                      </p:nvSpPr>
                      <p:spPr>
                        <a:xfrm>
                          <a:off x="1101394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4" name="Oval 933"/>
                        <p:cNvSpPr/>
                        <p:nvPr/>
                      </p:nvSpPr>
                      <p:spPr>
                        <a:xfrm>
                          <a:off x="1283950" y="514534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92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925" name="Oval 924"/>
                        <p:cNvSpPr/>
                        <p:nvPr/>
                      </p:nvSpPr>
                      <p:spPr>
                        <a:xfrm>
                          <a:off x="1284531" y="480058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6" name="Oval 925"/>
                        <p:cNvSpPr/>
                        <p:nvPr/>
                      </p:nvSpPr>
                      <p:spPr>
                        <a:xfrm>
                          <a:off x="1290880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7" name="Oval 926"/>
                        <p:cNvSpPr/>
                        <p:nvPr/>
                      </p:nvSpPr>
                      <p:spPr>
                        <a:xfrm>
                          <a:off x="1471849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8" name="Oval 927"/>
                        <p:cNvSpPr/>
                        <p:nvPr/>
                      </p:nvSpPr>
                      <p:spPr>
                        <a:xfrm>
                          <a:off x="1109912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9" name="Oval 928"/>
                        <p:cNvSpPr/>
                        <p:nvPr/>
                      </p:nvSpPr>
                      <p:spPr>
                        <a:xfrm>
                          <a:off x="1292468" y="514511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914" name="TextBox 913"/>
            <p:cNvSpPr txBox="1"/>
            <p:nvPr/>
          </p:nvSpPr>
          <p:spPr>
            <a:xfrm>
              <a:off x="2750012" y="2997240"/>
              <a:ext cx="86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Grid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8050" y="5056951"/>
            <a:ext cx="1749445" cy="635087"/>
            <a:chOff x="2564121" y="4943712"/>
            <a:chExt cx="1749445" cy="635087"/>
          </a:xfrm>
        </p:grpSpPr>
        <p:sp>
          <p:nvSpPr>
            <p:cNvPr id="548" name="Oval 547"/>
            <p:cNvSpPr/>
            <p:nvPr/>
          </p:nvSpPr>
          <p:spPr bwMode="auto">
            <a:xfrm rot="16200000">
              <a:off x="2564121" y="5118163"/>
              <a:ext cx="73152" cy="73152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9" name="Oval 548"/>
            <p:cNvSpPr/>
            <p:nvPr/>
          </p:nvSpPr>
          <p:spPr bwMode="auto">
            <a:xfrm rot="16200000">
              <a:off x="2564958" y="5364614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3148" y="4943712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 via</a:t>
              </a:r>
              <a:endParaRPr lang="en-US" dirty="0"/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2713148" y="5209467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PWR via</a:t>
              </a:r>
              <a:endParaRPr lang="en-US" dirty="0"/>
            </a:p>
          </p:txBody>
        </p:sp>
      </p:grpSp>
      <p:cxnSp>
        <p:nvCxnSpPr>
          <p:cNvPr id="9" name="Straight Connector 8"/>
          <p:cNvCxnSpPr>
            <a:stCxn id="779" idx="2"/>
          </p:cNvCxnSpPr>
          <p:nvPr/>
        </p:nvCxnSpPr>
        <p:spPr>
          <a:xfrm>
            <a:off x="2557101" y="4612002"/>
            <a:ext cx="0" cy="184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74" idx="4"/>
          </p:cNvCxnSpPr>
          <p:nvPr/>
        </p:nvCxnSpPr>
        <p:spPr>
          <a:xfrm>
            <a:off x="2775541" y="4612002"/>
            <a:ext cx="0" cy="184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57101" y="4704056"/>
            <a:ext cx="21844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2330235" y="4736068"/>
            <a:ext cx="160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2538018" y="5742201"/>
            <a:ext cx="2228081" cy="1132321"/>
            <a:chOff x="2871541" y="5674775"/>
            <a:chExt cx="2228081" cy="1132321"/>
          </a:xfrm>
        </p:grpSpPr>
        <p:sp>
          <p:nvSpPr>
            <p:cNvPr id="555" name="Oval 554"/>
            <p:cNvSpPr/>
            <p:nvPr/>
          </p:nvSpPr>
          <p:spPr>
            <a:xfrm>
              <a:off x="2880941" y="5674775"/>
              <a:ext cx="542925" cy="542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58059" y="5751893"/>
              <a:ext cx="388689" cy="38868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1168" y="5835002"/>
              <a:ext cx="222470" cy="222470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7" name="Straight Connector 566"/>
            <p:cNvCxnSpPr>
              <a:stCxn id="6" idx="2"/>
            </p:cNvCxnSpPr>
            <p:nvPr/>
          </p:nvCxnSpPr>
          <p:spPr>
            <a:xfrm>
              <a:off x="3041168" y="5946237"/>
              <a:ext cx="0" cy="442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>
              <a:stCxn id="6" idx="6"/>
            </p:cNvCxnSpPr>
            <p:nvPr/>
          </p:nvCxnSpPr>
          <p:spPr>
            <a:xfrm>
              <a:off x="3263638" y="5946237"/>
              <a:ext cx="0" cy="442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Arrow Connector 568"/>
            <p:cNvCxnSpPr/>
            <p:nvPr/>
          </p:nvCxnSpPr>
          <p:spPr>
            <a:xfrm>
              <a:off x="3039233" y="6287079"/>
              <a:ext cx="2184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>
              <a:stCxn id="7" idx="2"/>
            </p:cNvCxnSpPr>
            <p:nvPr/>
          </p:nvCxnSpPr>
          <p:spPr>
            <a:xfrm flipH="1">
              <a:off x="2956280" y="5946238"/>
              <a:ext cx="1779" cy="5884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>
              <a:off x="3347046" y="5946370"/>
              <a:ext cx="0" cy="5884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Arrow Connector 603"/>
            <p:cNvCxnSpPr/>
            <p:nvPr/>
          </p:nvCxnSpPr>
          <p:spPr>
            <a:xfrm>
              <a:off x="2947237" y="6477000"/>
              <a:ext cx="3995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>
              <a:stCxn id="555" idx="2"/>
            </p:cNvCxnSpPr>
            <p:nvPr/>
          </p:nvCxnSpPr>
          <p:spPr>
            <a:xfrm>
              <a:off x="2880941" y="5946238"/>
              <a:ext cx="0" cy="744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>
              <a:off x="3401409" y="5922200"/>
              <a:ext cx="0" cy="744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Arrow Connector 606"/>
            <p:cNvCxnSpPr/>
            <p:nvPr/>
          </p:nvCxnSpPr>
          <p:spPr>
            <a:xfrm>
              <a:off x="2871541" y="6642100"/>
              <a:ext cx="55354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TextBox 607"/>
            <p:cNvSpPr txBox="1"/>
            <p:nvPr/>
          </p:nvSpPr>
          <p:spPr>
            <a:xfrm>
              <a:off x="3494740" y="5852887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Drill size</a:t>
              </a:r>
              <a:endParaRPr lang="en-US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3499204" y="6191829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Pad size</a:t>
              </a:r>
              <a:endParaRPr lang="en-US" dirty="0"/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3458778" y="6437764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Anti-pad size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endCxn id="608" idx="1"/>
            </p:cNvCxnSpPr>
            <p:nvPr/>
          </p:nvCxnSpPr>
          <p:spPr>
            <a:xfrm flipV="1">
              <a:off x="3161543" y="6037553"/>
              <a:ext cx="333197" cy="226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08" idx="1"/>
            </p:cNvCxnSpPr>
            <p:nvPr/>
          </p:nvCxnSpPr>
          <p:spPr>
            <a:xfrm>
              <a:off x="3494740" y="6037553"/>
              <a:ext cx="125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flipV="1">
              <a:off x="3150764" y="6361691"/>
              <a:ext cx="323998" cy="102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>
              <a:off x="3474762" y="6361691"/>
              <a:ext cx="125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4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Inductance </a:t>
            </a:r>
            <a:r>
              <a:rPr lang="en-US" dirty="0" smtClean="0"/>
              <a:t>Physics – goes as </a:t>
            </a:r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1189" name="Group 1188"/>
          <p:cNvGrpSpPr/>
          <p:nvPr/>
        </p:nvGrpSpPr>
        <p:grpSpPr>
          <a:xfrm>
            <a:off x="4358543" y="4495800"/>
            <a:ext cx="4749940" cy="1527823"/>
            <a:chOff x="4275148" y="4857791"/>
            <a:chExt cx="4749940" cy="1527823"/>
          </a:xfrm>
        </p:grpSpPr>
        <p:graphicFrame>
          <p:nvGraphicFramePr>
            <p:cNvPr id="1048" name="Object 10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177172"/>
                </p:ext>
              </p:extLst>
            </p:nvPr>
          </p:nvGraphicFramePr>
          <p:xfrm>
            <a:off x="4275148" y="5827792"/>
            <a:ext cx="4749940" cy="557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0" name="Equation" r:id="rId4" imgW="3568680" imgH="419040" progId="Equation.DSMT4">
                    <p:embed/>
                  </p:oleObj>
                </mc:Choice>
                <mc:Fallback>
                  <p:oleObj name="Equation" r:id="rId4" imgW="35686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75148" y="5827792"/>
                          <a:ext cx="4749940" cy="5578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88" name="Group 1187"/>
            <p:cNvGrpSpPr/>
            <p:nvPr/>
          </p:nvGrpSpPr>
          <p:grpSpPr>
            <a:xfrm>
              <a:off x="4283220" y="5086350"/>
              <a:ext cx="4240213" cy="688975"/>
              <a:chOff x="4527550" y="5086350"/>
              <a:chExt cx="4240213" cy="688975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8900198"/>
                  </p:ext>
                </p:extLst>
              </p:nvPr>
            </p:nvGraphicFramePr>
            <p:xfrm>
              <a:off x="4527550" y="5086350"/>
              <a:ext cx="4240213" cy="688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931" name="Equation" r:id="rId6" imgW="2895480" imgH="469800" progId="Equation.DSMT4">
                      <p:embed/>
                    </p:oleObj>
                  </mc:Choice>
                  <mc:Fallback>
                    <p:oleObj name="Equation" r:id="rId6" imgW="2895480" imgH="469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527550" y="5086350"/>
                            <a:ext cx="4240213" cy="688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24" name="Rectangle 1423"/>
              <p:cNvSpPr/>
              <p:nvPr/>
            </p:nvSpPr>
            <p:spPr>
              <a:xfrm>
                <a:off x="5649719" y="5276371"/>
                <a:ext cx="239732" cy="29416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430" name="Object 14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700434"/>
                </p:ext>
              </p:extLst>
            </p:nvPr>
          </p:nvGraphicFramePr>
          <p:xfrm>
            <a:off x="4296523" y="4857791"/>
            <a:ext cx="946992" cy="334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32" name="Equation" r:id="rId8" imgW="647640" imgH="228600" progId="Equation.DSMT4">
                    <p:embed/>
                  </p:oleObj>
                </mc:Choice>
                <mc:Fallback>
                  <p:oleObj name="Equation" r:id="rId8" imgW="647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96523" y="4857791"/>
                          <a:ext cx="946992" cy="334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1" name="Group 2"/>
          <p:cNvGrpSpPr>
            <a:grpSpLocks/>
          </p:cNvGrpSpPr>
          <p:nvPr/>
        </p:nvGrpSpPr>
        <p:grpSpPr bwMode="auto">
          <a:xfrm>
            <a:off x="-38100" y="3378200"/>
            <a:ext cx="4078288" cy="3327400"/>
            <a:chOff x="-37404" y="3157230"/>
            <a:chExt cx="4077664" cy="3327458"/>
          </a:xfrm>
        </p:grpSpPr>
        <p:grpSp>
          <p:nvGrpSpPr>
            <p:cNvPr id="782" name="Group 27"/>
            <p:cNvGrpSpPr>
              <a:grpSpLocks/>
            </p:cNvGrpSpPr>
            <p:nvPr/>
          </p:nvGrpSpPr>
          <p:grpSpPr bwMode="auto">
            <a:xfrm>
              <a:off x="-37404" y="3750720"/>
              <a:ext cx="4077664" cy="2733968"/>
              <a:chOff x="116824" y="3321530"/>
              <a:chExt cx="4077664" cy="2733968"/>
            </a:xfrm>
          </p:grpSpPr>
          <p:cxnSp>
            <p:nvCxnSpPr>
              <p:cNvPr id="784" name="Straight Connector 783"/>
              <p:cNvCxnSpPr/>
              <p:nvPr/>
            </p:nvCxnSpPr>
            <p:spPr bwMode="auto">
              <a:xfrm>
                <a:off x="696173" y="4364780"/>
                <a:ext cx="34983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5" name="Line 237"/>
              <p:cNvSpPr>
                <a:spLocks noChangeShapeType="1"/>
              </p:cNvSpPr>
              <p:nvPr/>
            </p:nvSpPr>
            <p:spPr bwMode="auto">
              <a:xfrm>
                <a:off x="1272347" y="3745644"/>
                <a:ext cx="29221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cxnSp>
            <p:nvCxnSpPr>
              <p:cNvPr id="786" name="Straight Connector 785"/>
              <p:cNvCxnSpPr/>
              <p:nvPr/>
            </p:nvCxnSpPr>
            <p:spPr bwMode="auto">
              <a:xfrm>
                <a:off x="696173" y="5009317"/>
                <a:ext cx="34983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Line 237"/>
              <p:cNvSpPr>
                <a:spLocks noChangeShapeType="1"/>
              </p:cNvSpPr>
              <p:nvPr/>
            </p:nvSpPr>
            <p:spPr bwMode="auto">
              <a:xfrm>
                <a:off x="713633" y="3745644"/>
                <a:ext cx="29221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788" name="TextBox 16"/>
              <p:cNvSpPr txBox="1">
                <a:spLocks noChangeArrowheads="1"/>
              </p:cNvSpPr>
              <p:nvPr/>
            </p:nvSpPr>
            <p:spPr bwMode="auto">
              <a:xfrm>
                <a:off x="116824" y="3601180"/>
                <a:ext cx="728552" cy="30798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 smtClean="0">
                    <a:latin typeface="+mn-lt"/>
                  </a:rPr>
                  <a:t>GND1</a:t>
                </a:r>
                <a:endParaRPr lang="en-US" altLang="en-US" sz="1400" dirty="0">
                  <a:latin typeface="+mn-lt"/>
                </a:endParaRPr>
              </a:p>
            </p:txBody>
          </p:sp>
          <p:sp>
            <p:nvSpPr>
              <p:cNvPr id="789" name="TextBox 16"/>
              <p:cNvSpPr txBox="1">
                <a:spLocks noChangeArrowheads="1"/>
              </p:cNvSpPr>
              <p:nvPr/>
            </p:nvSpPr>
            <p:spPr bwMode="auto">
              <a:xfrm>
                <a:off x="840613" y="3340825"/>
                <a:ext cx="59839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latin typeface="+mn-lt"/>
                  </a:rPr>
                  <a:t>IC1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790" name="TextBox 16"/>
              <p:cNvSpPr txBox="1">
                <a:spLocks noChangeArrowheads="1"/>
              </p:cNvSpPr>
              <p:nvPr/>
            </p:nvSpPr>
            <p:spPr bwMode="auto">
              <a:xfrm>
                <a:off x="116824" y="4198090"/>
                <a:ext cx="728552" cy="30639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 smtClean="0">
                    <a:latin typeface="+mn-lt"/>
                  </a:rPr>
                  <a:t>GND2</a:t>
                </a:r>
                <a:endParaRPr lang="en-US" altLang="en-US" sz="1400" dirty="0">
                  <a:latin typeface="+mn-lt"/>
                </a:endParaRPr>
              </a:p>
            </p:txBody>
          </p:sp>
          <p:sp>
            <p:nvSpPr>
              <p:cNvPr id="791" name="TextBox 16"/>
              <p:cNvSpPr txBox="1">
                <a:spLocks noChangeArrowheads="1"/>
              </p:cNvSpPr>
              <p:nvPr/>
            </p:nvSpPr>
            <p:spPr bwMode="auto">
              <a:xfrm>
                <a:off x="134440" y="4856437"/>
                <a:ext cx="7293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400"/>
                  <a:t>GND3</a:t>
                </a:r>
              </a:p>
            </p:txBody>
          </p:sp>
          <p:grpSp>
            <p:nvGrpSpPr>
              <p:cNvPr id="792" name="Group 19"/>
              <p:cNvGrpSpPr>
                <a:grpSpLocks/>
              </p:cNvGrpSpPr>
              <p:nvPr/>
            </p:nvGrpSpPr>
            <p:grpSpPr bwMode="auto">
              <a:xfrm>
                <a:off x="881536" y="3560164"/>
                <a:ext cx="531790" cy="1792607"/>
                <a:chOff x="881536" y="3560164"/>
                <a:chExt cx="531790" cy="1792607"/>
              </a:xfrm>
            </p:grpSpPr>
            <p:grpSp>
              <p:nvGrpSpPr>
                <p:cNvPr id="1149" name="Group 386"/>
                <p:cNvGrpSpPr>
                  <a:grpSpLocks/>
                </p:cNvGrpSpPr>
                <p:nvPr/>
              </p:nvGrpSpPr>
              <p:grpSpPr bwMode="auto">
                <a:xfrm>
                  <a:off x="884711" y="3718747"/>
                  <a:ext cx="206629" cy="819644"/>
                  <a:chOff x="1092987" y="4754700"/>
                  <a:chExt cx="134144" cy="548593"/>
                </a:xfrm>
              </p:grpSpPr>
              <p:grpSp>
                <p:nvGrpSpPr>
                  <p:cNvPr id="117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76" name="Freeform 403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77" name="Straight Connector 40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73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754700"/>
                    <a:ext cx="0" cy="1605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74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75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0" name="Group 387"/>
                <p:cNvGrpSpPr>
                  <a:grpSpLocks/>
                </p:cNvGrpSpPr>
                <p:nvPr/>
              </p:nvGrpSpPr>
              <p:grpSpPr bwMode="auto">
                <a:xfrm>
                  <a:off x="881536" y="4519334"/>
                  <a:ext cx="206629" cy="506625"/>
                  <a:chOff x="1092987" y="4896700"/>
                  <a:chExt cx="134144" cy="339088"/>
                </a:xfrm>
              </p:grpSpPr>
              <p:grpSp>
                <p:nvGrpSpPr>
                  <p:cNvPr id="116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70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71" name="Straight Connector 39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168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69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153524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151" name="Oval 405"/>
                <p:cNvSpPr>
                  <a:spLocks noChangeArrowheads="1"/>
                </p:cNvSpPr>
                <p:nvPr/>
              </p:nvSpPr>
              <p:spPr bwMode="auto">
                <a:xfrm>
                  <a:off x="1018754" y="371875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52" name="Oval 465"/>
                <p:cNvSpPr>
                  <a:spLocks noChangeArrowheads="1"/>
                </p:cNvSpPr>
                <p:nvPr/>
              </p:nvSpPr>
              <p:spPr bwMode="auto">
                <a:xfrm>
                  <a:off x="1023517" y="43410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53" name="Oval 466"/>
                <p:cNvSpPr>
                  <a:spLocks noChangeArrowheads="1"/>
                </p:cNvSpPr>
                <p:nvPr/>
              </p:nvSpPr>
              <p:spPr bwMode="auto">
                <a:xfrm>
                  <a:off x="1023517" y="4982729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grpSp>
              <p:nvGrpSpPr>
                <p:cNvPr id="1154" name="Group 410"/>
                <p:cNvGrpSpPr>
                  <a:grpSpLocks/>
                </p:cNvGrpSpPr>
                <p:nvPr/>
              </p:nvGrpSpPr>
              <p:grpSpPr bwMode="auto">
                <a:xfrm>
                  <a:off x="1206697" y="3560164"/>
                  <a:ext cx="206629" cy="978231"/>
                  <a:chOff x="1092987" y="4648557"/>
                  <a:chExt cx="134144" cy="654736"/>
                </a:xfrm>
              </p:grpSpPr>
              <p:grpSp>
                <p:nvGrpSpPr>
                  <p:cNvPr id="11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65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66" name="Straight Connector 43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62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648557"/>
                    <a:ext cx="0" cy="26671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63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64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55" name="Group 411"/>
                <p:cNvGrpSpPr>
                  <a:grpSpLocks/>
                </p:cNvGrpSpPr>
                <p:nvPr/>
              </p:nvGrpSpPr>
              <p:grpSpPr bwMode="auto">
                <a:xfrm>
                  <a:off x="1203522" y="4519335"/>
                  <a:ext cx="206629" cy="833436"/>
                  <a:chOff x="1092987" y="4896700"/>
                  <a:chExt cx="134144" cy="557825"/>
                </a:xfrm>
              </p:grpSpPr>
              <p:grpSp>
                <p:nvGrpSpPr>
                  <p:cNvPr id="115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59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60" name="Straight Connector 42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157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58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37226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793" name="Group 12"/>
              <p:cNvGrpSpPr>
                <a:grpSpLocks/>
              </p:cNvGrpSpPr>
              <p:nvPr/>
            </p:nvGrpSpPr>
            <p:grpSpPr bwMode="auto">
              <a:xfrm>
                <a:off x="2252090" y="3723288"/>
                <a:ext cx="269209" cy="1310780"/>
                <a:chOff x="2376068" y="3723288"/>
                <a:chExt cx="269209" cy="1310780"/>
              </a:xfrm>
            </p:grpSpPr>
            <p:sp>
              <p:nvSpPr>
                <p:cNvPr id="1138" name="Oval 514"/>
                <p:cNvSpPr>
                  <a:spLocks noChangeArrowheads="1"/>
                </p:cNvSpPr>
                <p:nvPr/>
              </p:nvSpPr>
              <p:spPr bwMode="auto">
                <a:xfrm>
                  <a:off x="2492749" y="3723288"/>
                  <a:ext cx="40957" cy="40382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39" name="Oval 515"/>
                <p:cNvSpPr>
                  <a:spLocks noChangeArrowheads="1"/>
                </p:cNvSpPr>
                <p:nvPr/>
              </p:nvSpPr>
              <p:spPr bwMode="auto">
                <a:xfrm>
                  <a:off x="2492749" y="4345953"/>
                  <a:ext cx="40957" cy="40382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40" name="Line 237"/>
                <p:cNvSpPr>
                  <a:spLocks noChangeShapeType="1"/>
                </p:cNvSpPr>
                <p:nvPr/>
              </p:nvSpPr>
              <p:spPr bwMode="auto">
                <a:xfrm>
                  <a:off x="2375663" y="4047275"/>
                  <a:ext cx="2698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1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167" y="3739294"/>
                  <a:ext cx="0" cy="2571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2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167" y="4040925"/>
                  <a:ext cx="0" cy="3238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3" name="Line 237"/>
                <p:cNvSpPr>
                  <a:spLocks noChangeShapeType="1"/>
                </p:cNvSpPr>
                <p:nvPr/>
              </p:nvSpPr>
              <p:spPr bwMode="auto">
                <a:xfrm>
                  <a:off x="2375663" y="3982187"/>
                  <a:ext cx="2698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4" name="Oval 433"/>
                <p:cNvSpPr>
                  <a:spLocks noChangeArrowheads="1"/>
                </p:cNvSpPr>
                <p:nvPr/>
              </p:nvSpPr>
              <p:spPr bwMode="auto">
                <a:xfrm>
                  <a:off x="2492749" y="4993686"/>
                  <a:ext cx="40957" cy="40382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45" name="Line 237"/>
                <p:cNvSpPr>
                  <a:spLocks noChangeShapeType="1"/>
                </p:cNvSpPr>
                <p:nvPr/>
              </p:nvSpPr>
              <p:spPr bwMode="auto">
                <a:xfrm>
                  <a:off x="2375663" y="4696574"/>
                  <a:ext cx="2698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6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167" y="4387006"/>
                  <a:ext cx="0" cy="2571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7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167" y="4688636"/>
                  <a:ext cx="0" cy="3238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  <p:sp>
              <p:nvSpPr>
                <p:cNvPr id="1148" name="Line 237"/>
                <p:cNvSpPr>
                  <a:spLocks noChangeShapeType="1"/>
                </p:cNvSpPr>
                <p:nvPr/>
              </p:nvSpPr>
              <p:spPr bwMode="auto">
                <a:xfrm>
                  <a:off x="2375663" y="4629898"/>
                  <a:ext cx="2698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latin typeface="+mn-lt"/>
                  </a:endParaRPr>
                </a:p>
              </p:txBody>
            </p:sp>
          </p:grpSp>
          <p:grpSp>
            <p:nvGrpSpPr>
              <p:cNvPr id="794" name="Group 933"/>
              <p:cNvGrpSpPr>
                <a:grpSpLocks/>
              </p:cNvGrpSpPr>
              <p:nvPr/>
            </p:nvGrpSpPr>
            <p:grpSpPr bwMode="auto">
              <a:xfrm>
                <a:off x="1537673" y="3560164"/>
                <a:ext cx="531790" cy="1792607"/>
                <a:chOff x="881536" y="3560164"/>
                <a:chExt cx="531790" cy="1792607"/>
              </a:xfrm>
            </p:grpSpPr>
            <p:grpSp>
              <p:nvGrpSpPr>
                <p:cNvPr id="1109" name="Group 934"/>
                <p:cNvGrpSpPr>
                  <a:grpSpLocks/>
                </p:cNvGrpSpPr>
                <p:nvPr/>
              </p:nvGrpSpPr>
              <p:grpSpPr bwMode="auto">
                <a:xfrm>
                  <a:off x="884711" y="3718747"/>
                  <a:ext cx="206629" cy="819644"/>
                  <a:chOff x="1092987" y="4754700"/>
                  <a:chExt cx="134144" cy="548593"/>
                </a:xfrm>
              </p:grpSpPr>
              <p:grpSp>
                <p:nvGrpSpPr>
                  <p:cNvPr id="113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36" name="Freeform 961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37" name="Straight Connector 96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33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754700"/>
                    <a:ext cx="0" cy="1605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34" name="Oval 959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35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10" name="Group 935"/>
                <p:cNvGrpSpPr>
                  <a:grpSpLocks/>
                </p:cNvGrpSpPr>
                <p:nvPr/>
              </p:nvGrpSpPr>
              <p:grpSpPr bwMode="auto">
                <a:xfrm>
                  <a:off x="881536" y="4519334"/>
                  <a:ext cx="206629" cy="506625"/>
                  <a:chOff x="1092987" y="4896700"/>
                  <a:chExt cx="134144" cy="339088"/>
                </a:xfrm>
              </p:grpSpPr>
              <p:grpSp>
                <p:nvGrpSpPr>
                  <p:cNvPr id="112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30" name="Freeform 955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31" name="Straight Connector 95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128" name="Oval 953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29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153524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111" name="Oval 936"/>
                <p:cNvSpPr>
                  <a:spLocks noChangeArrowheads="1"/>
                </p:cNvSpPr>
                <p:nvPr/>
              </p:nvSpPr>
              <p:spPr bwMode="auto">
                <a:xfrm>
                  <a:off x="1018754" y="371875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12" name="Oval 937"/>
                <p:cNvSpPr>
                  <a:spLocks noChangeArrowheads="1"/>
                </p:cNvSpPr>
                <p:nvPr/>
              </p:nvSpPr>
              <p:spPr bwMode="auto">
                <a:xfrm>
                  <a:off x="1023517" y="43410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113" name="Oval 938"/>
                <p:cNvSpPr>
                  <a:spLocks noChangeArrowheads="1"/>
                </p:cNvSpPr>
                <p:nvPr/>
              </p:nvSpPr>
              <p:spPr bwMode="auto">
                <a:xfrm>
                  <a:off x="1023517" y="4982729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grpSp>
              <p:nvGrpSpPr>
                <p:cNvPr id="1114" name="Group 939"/>
                <p:cNvGrpSpPr>
                  <a:grpSpLocks/>
                </p:cNvGrpSpPr>
                <p:nvPr/>
              </p:nvGrpSpPr>
              <p:grpSpPr bwMode="auto">
                <a:xfrm>
                  <a:off x="1206697" y="3560164"/>
                  <a:ext cx="206629" cy="978231"/>
                  <a:chOff x="1092987" y="4648557"/>
                  <a:chExt cx="134144" cy="654736"/>
                </a:xfrm>
              </p:grpSpPr>
              <p:grpSp>
                <p:nvGrpSpPr>
                  <p:cNvPr id="112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25" name="Freeform 950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26" name="Straight Connector 95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22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648557"/>
                    <a:ext cx="0" cy="26671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23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24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115" name="Group 940"/>
                <p:cNvGrpSpPr>
                  <a:grpSpLocks/>
                </p:cNvGrpSpPr>
                <p:nvPr/>
              </p:nvGrpSpPr>
              <p:grpSpPr bwMode="auto">
                <a:xfrm>
                  <a:off x="1203522" y="4519335"/>
                  <a:ext cx="206629" cy="833436"/>
                  <a:chOff x="1092987" y="4896700"/>
                  <a:chExt cx="134144" cy="557825"/>
                </a:xfrm>
              </p:grpSpPr>
              <p:grpSp>
                <p:nvGrpSpPr>
                  <p:cNvPr id="111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19" name="Freeform 944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20" name="Straight Connector 94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117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18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37226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795" name="Group 963"/>
              <p:cNvGrpSpPr>
                <a:grpSpLocks/>
              </p:cNvGrpSpPr>
              <p:nvPr/>
            </p:nvGrpSpPr>
            <p:grpSpPr bwMode="auto">
              <a:xfrm>
                <a:off x="2565408" y="3560164"/>
                <a:ext cx="531790" cy="1792607"/>
                <a:chOff x="881536" y="3560164"/>
                <a:chExt cx="531790" cy="1792607"/>
              </a:xfrm>
            </p:grpSpPr>
            <p:grpSp>
              <p:nvGrpSpPr>
                <p:cNvPr id="1080" name="Group 964"/>
                <p:cNvGrpSpPr>
                  <a:grpSpLocks/>
                </p:cNvGrpSpPr>
                <p:nvPr/>
              </p:nvGrpSpPr>
              <p:grpSpPr bwMode="auto">
                <a:xfrm>
                  <a:off x="884711" y="3718747"/>
                  <a:ext cx="206629" cy="819644"/>
                  <a:chOff x="1092987" y="4754700"/>
                  <a:chExt cx="134144" cy="548593"/>
                </a:xfrm>
              </p:grpSpPr>
              <p:grpSp>
                <p:nvGrpSpPr>
                  <p:cNvPr id="110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07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08" name="Straight Connector 99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104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754700"/>
                    <a:ext cx="0" cy="1605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05" name="Oval 989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06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81" name="Group 965"/>
                <p:cNvGrpSpPr>
                  <a:grpSpLocks/>
                </p:cNvGrpSpPr>
                <p:nvPr/>
              </p:nvGrpSpPr>
              <p:grpSpPr bwMode="auto">
                <a:xfrm>
                  <a:off x="881536" y="4519334"/>
                  <a:ext cx="206629" cy="506625"/>
                  <a:chOff x="1092987" y="4896700"/>
                  <a:chExt cx="134144" cy="339088"/>
                </a:xfrm>
              </p:grpSpPr>
              <p:grpSp>
                <p:nvGrpSpPr>
                  <p:cNvPr id="109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101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102" name="Straight Connector 98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099" name="Oval 983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100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153524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082" name="Oval 966"/>
                <p:cNvSpPr>
                  <a:spLocks noChangeArrowheads="1"/>
                </p:cNvSpPr>
                <p:nvPr/>
              </p:nvSpPr>
              <p:spPr bwMode="auto">
                <a:xfrm>
                  <a:off x="1018754" y="371875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083" name="Oval 967"/>
                <p:cNvSpPr>
                  <a:spLocks noChangeArrowheads="1"/>
                </p:cNvSpPr>
                <p:nvPr/>
              </p:nvSpPr>
              <p:spPr bwMode="auto">
                <a:xfrm>
                  <a:off x="1023517" y="43410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084" name="Oval 968"/>
                <p:cNvSpPr>
                  <a:spLocks noChangeArrowheads="1"/>
                </p:cNvSpPr>
                <p:nvPr/>
              </p:nvSpPr>
              <p:spPr bwMode="auto">
                <a:xfrm>
                  <a:off x="1023517" y="4982729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grpSp>
              <p:nvGrpSpPr>
                <p:cNvPr id="1085" name="Group 969"/>
                <p:cNvGrpSpPr>
                  <a:grpSpLocks/>
                </p:cNvGrpSpPr>
                <p:nvPr/>
              </p:nvGrpSpPr>
              <p:grpSpPr bwMode="auto">
                <a:xfrm>
                  <a:off x="1206697" y="3560164"/>
                  <a:ext cx="206629" cy="978231"/>
                  <a:chOff x="1092987" y="4648557"/>
                  <a:chExt cx="134144" cy="654736"/>
                </a:xfrm>
              </p:grpSpPr>
              <p:grpSp>
                <p:nvGrpSpPr>
                  <p:cNvPr id="109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96" name="Freeform 980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97" name="Straight Connector 98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093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648557"/>
                    <a:ext cx="0" cy="26671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94" name="Oval 978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95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86" name="Group 970"/>
                <p:cNvGrpSpPr>
                  <a:grpSpLocks/>
                </p:cNvGrpSpPr>
                <p:nvPr/>
              </p:nvGrpSpPr>
              <p:grpSpPr bwMode="auto">
                <a:xfrm>
                  <a:off x="1203522" y="4519335"/>
                  <a:ext cx="206629" cy="833436"/>
                  <a:chOff x="1092987" y="4896700"/>
                  <a:chExt cx="134144" cy="557825"/>
                </a:xfrm>
              </p:grpSpPr>
              <p:grpSp>
                <p:nvGrpSpPr>
                  <p:cNvPr id="108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90" name="Freeform 974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91" name="Straight Connector 97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088" name="Oval 972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89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37226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796" name="Group 993"/>
              <p:cNvGrpSpPr>
                <a:grpSpLocks/>
              </p:cNvGrpSpPr>
              <p:nvPr/>
            </p:nvGrpSpPr>
            <p:grpSpPr bwMode="auto">
              <a:xfrm>
                <a:off x="3224052" y="3560164"/>
                <a:ext cx="531790" cy="1792607"/>
                <a:chOff x="881536" y="3560164"/>
                <a:chExt cx="531790" cy="1792607"/>
              </a:xfrm>
            </p:grpSpPr>
            <p:grpSp>
              <p:nvGrpSpPr>
                <p:cNvPr id="1051" name="Group 994"/>
                <p:cNvGrpSpPr>
                  <a:grpSpLocks/>
                </p:cNvGrpSpPr>
                <p:nvPr/>
              </p:nvGrpSpPr>
              <p:grpSpPr bwMode="auto">
                <a:xfrm>
                  <a:off x="884711" y="3718747"/>
                  <a:ext cx="206629" cy="819644"/>
                  <a:chOff x="1092987" y="4754700"/>
                  <a:chExt cx="134144" cy="548593"/>
                </a:xfrm>
              </p:grpSpPr>
              <p:grpSp>
                <p:nvGrpSpPr>
                  <p:cNvPr id="107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78" name="Freeform 1024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79" name="Straight Connector 102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075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754700"/>
                    <a:ext cx="0" cy="16056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76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77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52" name="Group 995"/>
                <p:cNvGrpSpPr>
                  <a:grpSpLocks/>
                </p:cNvGrpSpPr>
                <p:nvPr/>
              </p:nvGrpSpPr>
              <p:grpSpPr bwMode="auto">
                <a:xfrm>
                  <a:off x="881536" y="4519334"/>
                  <a:ext cx="206629" cy="506625"/>
                  <a:chOff x="1092987" y="4896700"/>
                  <a:chExt cx="134144" cy="339088"/>
                </a:xfrm>
              </p:grpSpPr>
              <p:grpSp>
                <p:nvGrpSpPr>
                  <p:cNvPr id="10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72" name="Freeform 1018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73" name="Straight Connector 1019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070" name="Oval 1016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71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153524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053" name="Oval 996"/>
                <p:cNvSpPr>
                  <a:spLocks noChangeArrowheads="1"/>
                </p:cNvSpPr>
                <p:nvPr/>
              </p:nvSpPr>
              <p:spPr bwMode="auto">
                <a:xfrm>
                  <a:off x="1018754" y="371875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054" name="Oval 997"/>
                <p:cNvSpPr>
                  <a:spLocks noChangeArrowheads="1"/>
                </p:cNvSpPr>
                <p:nvPr/>
              </p:nvSpPr>
              <p:spPr bwMode="auto">
                <a:xfrm>
                  <a:off x="1023517" y="4341020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055" name="Oval 998"/>
                <p:cNvSpPr>
                  <a:spLocks noChangeArrowheads="1"/>
                </p:cNvSpPr>
                <p:nvPr/>
              </p:nvSpPr>
              <p:spPr bwMode="auto">
                <a:xfrm>
                  <a:off x="1023517" y="4982729"/>
                  <a:ext cx="45720" cy="4572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grpSp>
              <p:nvGrpSpPr>
                <p:cNvPr id="1056" name="Group 999"/>
                <p:cNvGrpSpPr>
                  <a:grpSpLocks/>
                </p:cNvGrpSpPr>
                <p:nvPr/>
              </p:nvGrpSpPr>
              <p:grpSpPr bwMode="auto">
                <a:xfrm>
                  <a:off x="1206697" y="3560164"/>
                  <a:ext cx="206629" cy="978231"/>
                  <a:chOff x="1092987" y="4648557"/>
                  <a:chExt cx="134144" cy="654736"/>
                </a:xfrm>
              </p:grpSpPr>
              <p:grpSp>
                <p:nvGrpSpPr>
                  <p:cNvPr id="106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67" name="Freeform 1013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68" name="Straight Connector 101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064" name="Straight Connector 2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98631" y="4648557"/>
                    <a:ext cx="0" cy="26671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65" name="Oval 1011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66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4347" y="5082263"/>
                    <a:ext cx="0" cy="2210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57" name="Group 1000"/>
                <p:cNvGrpSpPr>
                  <a:grpSpLocks/>
                </p:cNvGrpSpPr>
                <p:nvPr/>
              </p:nvGrpSpPr>
              <p:grpSpPr bwMode="auto">
                <a:xfrm>
                  <a:off x="1203522" y="4519335"/>
                  <a:ext cx="206629" cy="833436"/>
                  <a:chOff x="1092987" y="4896700"/>
                  <a:chExt cx="134144" cy="557825"/>
                </a:xfrm>
              </p:grpSpPr>
              <p:grpSp>
                <p:nvGrpSpPr>
                  <p:cNvPr id="105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46740" y="4912885"/>
                    <a:ext cx="80391" cy="173264"/>
                    <a:chOff x="1725560" y="1345191"/>
                    <a:chExt cx="69961" cy="350158"/>
                  </a:xfrm>
                </p:grpSpPr>
                <p:sp>
                  <p:nvSpPr>
                    <p:cNvPr id="1061" name="Freeform 1005"/>
                    <p:cNvSpPr>
                      <a:spLocks/>
                    </p:cNvSpPr>
                    <p:nvPr/>
                  </p:nvSpPr>
                  <p:spPr bwMode="auto">
                    <a:xfrm>
                      <a:off x="1725560" y="1345191"/>
                      <a:ext cx="69961" cy="242264"/>
                    </a:xfrm>
                    <a:custGeom>
                      <a:avLst/>
                      <a:gdLst>
                        <a:gd name="T0" fmla="*/ 53564 w 135467"/>
                        <a:gd name="T1" fmla="*/ 242264 h 241300"/>
                        <a:gd name="T2" fmla="*/ 1093 w 135467"/>
                        <a:gd name="T3" fmla="*/ 204012 h 241300"/>
                        <a:gd name="T4" fmla="*/ 56843 w 135467"/>
                        <a:gd name="T5" fmla="*/ 159384 h 241300"/>
                        <a:gd name="T6" fmla="*/ 66682 w 135467"/>
                        <a:gd name="T7" fmla="*/ 172135 h 241300"/>
                        <a:gd name="T8" fmla="*/ 50285 w 135467"/>
                        <a:gd name="T9" fmla="*/ 178510 h 241300"/>
                        <a:gd name="T10" fmla="*/ 1093 w 135467"/>
                        <a:gd name="T11" fmla="*/ 121132 h 241300"/>
                        <a:gd name="T12" fmla="*/ 56843 w 135467"/>
                        <a:gd name="T13" fmla="*/ 76504 h 241300"/>
                        <a:gd name="T14" fmla="*/ 69961 w 135467"/>
                        <a:gd name="T15" fmla="*/ 89255 h 241300"/>
                        <a:gd name="T16" fmla="*/ 56843 w 135467"/>
                        <a:gd name="T17" fmla="*/ 95631 h 241300"/>
                        <a:gd name="T18" fmla="*/ 1093 w 135467"/>
                        <a:gd name="T19" fmla="*/ 38252 h 241300"/>
                        <a:gd name="T20" fmla="*/ 56843 w 135467"/>
                        <a:gd name="T21" fmla="*/ 0 h 241300"/>
                        <a:gd name="T22" fmla="*/ 56843 w 135467"/>
                        <a:gd name="T23" fmla="*/ 0 h 24130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35467" h="241300">
                          <a:moveTo>
                            <a:pt x="103717" y="241300"/>
                          </a:moveTo>
                          <a:cubicBezTo>
                            <a:pt x="52388" y="229129"/>
                            <a:pt x="1059" y="216958"/>
                            <a:pt x="2117" y="203200"/>
                          </a:cubicBezTo>
                          <a:cubicBezTo>
                            <a:pt x="3175" y="189442"/>
                            <a:pt x="88901" y="164042"/>
                            <a:pt x="110067" y="158750"/>
                          </a:cubicBezTo>
                          <a:cubicBezTo>
                            <a:pt x="131233" y="153458"/>
                            <a:pt x="131234" y="168275"/>
                            <a:pt x="129117" y="171450"/>
                          </a:cubicBezTo>
                          <a:cubicBezTo>
                            <a:pt x="127000" y="174625"/>
                            <a:pt x="118534" y="186267"/>
                            <a:pt x="97367" y="177800"/>
                          </a:cubicBezTo>
                          <a:cubicBezTo>
                            <a:pt x="76200" y="169333"/>
                            <a:pt x="0" y="137583"/>
                            <a:pt x="2117" y="120650"/>
                          </a:cubicBezTo>
                          <a:cubicBezTo>
                            <a:pt x="4234" y="103717"/>
                            <a:pt x="87842" y="81492"/>
                            <a:pt x="110067" y="76200"/>
                          </a:cubicBezTo>
                          <a:cubicBezTo>
                            <a:pt x="132292" y="70908"/>
                            <a:pt x="135467" y="85725"/>
                            <a:pt x="135467" y="88900"/>
                          </a:cubicBezTo>
                          <a:cubicBezTo>
                            <a:pt x="135467" y="92075"/>
                            <a:pt x="132292" y="103717"/>
                            <a:pt x="110067" y="95250"/>
                          </a:cubicBezTo>
                          <a:cubicBezTo>
                            <a:pt x="87842" y="86783"/>
                            <a:pt x="2117" y="53975"/>
                            <a:pt x="2117" y="38100"/>
                          </a:cubicBezTo>
                          <a:cubicBezTo>
                            <a:pt x="2117" y="22225"/>
                            <a:pt x="110067" y="0"/>
                            <a:pt x="110067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62" name="Straight Connector 100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718819" y="1641479"/>
                      <a:ext cx="10774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059" name="Oval 1002"/>
                  <p:cNvSpPr>
                    <a:spLocks noChangeArrowheads="1"/>
                  </p:cNvSpPr>
                  <p:nvPr/>
                </p:nvSpPr>
                <p:spPr bwMode="auto">
                  <a:xfrm>
                    <a:off x="1092987" y="4896700"/>
                    <a:ext cx="35126" cy="2925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ko-KR" altLang="en-US" sz="2000">
                      <a:ea typeface="굴림" panose="020B0600000101010101" pitchFamily="34" charset="-127"/>
                    </a:endParaRPr>
                  </a:p>
                </p:txBody>
              </p:sp>
              <p:cxnSp>
                <p:nvCxnSpPr>
                  <p:cNvPr id="1060" name="Straight Connector 2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00224" y="5082264"/>
                    <a:ext cx="0" cy="37226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797" name="TextBox 16"/>
              <p:cNvSpPr txBox="1">
                <a:spLocks noChangeArrowheads="1"/>
              </p:cNvSpPr>
              <p:nvPr/>
            </p:nvSpPr>
            <p:spPr bwMode="auto">
              <a:xfrm>
                <a:off x="1548530" y="3340825"/>
                <a:ext cx="558715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latin typeface="+mn-lt"/>
                  </a:rPr>
                  <a:t>IC2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798" name="TextBox 16"/>
              <p:cNvSpPr txBox="1">
                <a:spLocks noChangeArrowheads="1"/>
              </p:cNvSpPr>
              <p:nvPr/>
            </p:nvSpPr>
            <p:spPr bwMode="auto">
              <a:xfrm>
                <a:off x="2569137" y="3340825"/>
                <a:ext cx="584111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latin typeface="+mn-lt"/>
                  </a:rPr>
                  <a:t>IC3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799" name="TextBox 16"/>
              <p:cNvSpPr txBox="1">
                <a:spLocks noChangeArrowheads="1"/>
              </p:cNvSpPr>
              <p:nvPr/>
            </p:nvSpPr>
            <p:spPr bwMode="auto">
              <a:xfrm>
                <a:off x="3232610" y="3340825"/>
                <a:ext cx="54601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latin typeface="+mn-lt"/>
                  </a:rPr>
                  <a:t>IC4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00" name="TextBox 16"/>
              <p:cNvSpPr txBox="1">
                <a:spLocks noChangeArrowheads="1"/>
              </p:cNvSpPr>
              <p:nvPr/>
            </p:nvSpPr>
            <p:spPr bwMode="auto">
              <a:xfrm>
                <a:off x="362849" y="5747518"/>
                <a:ext cx="3806243" cy="30798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dirty="0" smtClean="0">
                    <a:solidFill>
                      <a:srgbClr val="7030A0"/>
                    </a:solidFill>
                    <a:latin typeface="+mn-lt"/>
                  </a:rPr>
                  <a:t>Connection to Power/ground cavity (internal port )</a:t>
                </a:r>
                <a:endParaRPr lang="en-US" altLang="en-US" sz="1400" dirty="0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801" name="TextBox 16"/>
              <p:cNvSpPr txBox="1">
                <a:spLocks noChangeArrowheads="1"/>
              </p:cNvSpPr>
              <p:nvPr/>
            </p:nvSpPr>
            <p:spPr bwMode="auto">
              <a:xfrm>
                <a:off x="1224729" y="3321775"/>
                <a:ext cx="48252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02" name="TextBox 16"/>
              <p:cNvSpPr txBox="1">
                <a:spLocks noChangeArrowheads="1"/>
              </p:cNvSpPr>
              <p:nvPr/>
            </p:nvSpPr>
            <p:spPr bwMode="auto">
              <a:xfrm>
                <a:off x="932674" y="3469415"/>
                <a:ext cx="484114" cy="3381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03" name="TextBox 16"/>
              <p:cNvSpPr txBox="1">
                <a:spLocks noChangeArrowheads="1"/>
              </p:cNvSpPr>
              <p:nvPr/>
            </p:nvSpPr>
            <p:spPr bwMode="auto">
              <a:xfrm>
                <a:off x="1892965" y="3321775"/>
                <a:ext cx="48252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04" name="TextBox 16"/>
              <p:cNvSpPr txBox="1">
                <a:spLocks noChangeArrowheads="1"/>
              </p:cNvSpPr>
              <p:nvPr/>
            </p:nvSpPr>
            <p:spPr bwMode="auto">
              <a:xfrm>
                <a:off x="1602497" y="3469415"/>
                <a:ext cx="482526" cy="3381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05" name="TextBox 16"/>
              <p:cNvSpPr txBox="1">
                <a:spLocks noChangeArrowheads="1"/>
              </p:cNvSpPr>
              <p:nvPr/>
            </p:nvSpPr>
            <p:spPr bwMode="auto">
              <a:xfrm>
                <a:off x="2924682" y="3321775"/>
                <a:ext cx="484113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06" name="TextBox 16"/>
              <p:cNvSpPr txBox="1">
                <a:spLocks noChangeArrowheads="1"/>
              </p:cNvSpPr>
              <p:nvPr/>
            </p:nvSpPr>
            <p:spPr bwMode="auto">
              <a:xfrm>
                <a:off x="2634214" y="3469415"/>
                <a:ext cx="482526" cy="3381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07" name="TextBox 16"/>
              <p:cNvSpPr txBox="1">
                <a:spLocks noChangeArrowheads="1"/>
              </p:cNvSpPr>
              <p:nvPr/>
            </p:nvSpPr>
            <p:spPr bwMode="auto">
              <a:xfrm>
                <a:off x="3584981" y="3321775"/>
                <a:ext cx="484113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08" name="TextBox 16"/>
              <p:cNvSpPr txBox="1">
                <a:spLocks noChangeArrowheads="1"/>
              </p:cNvSpPr>
              <p:nvPr/>
            </p:nvSpPr>
            <p:spPr bwMode="auto">
              <a:xfrm>
                <a:off x="3294513" y="3469415"/>
                <a:ext cx="482526" cy="3381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09" name="TextBox 16"/>
              <p:cNvSpPr txBox="1">
                <a:spLocks noChangeArrowheads="1"/>
              </p:cNvSpPr>
              <p:nvPr/>
            </p:nvSpPr>
            <p:spPr bwMode="auto">
              <a:xfrm>
                <a:off x="1224729" y="5295072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10" name="TextBox 16"/>
              <p:cNvSpPr txBox="1">
                <a:spLocks noChangeArrowheads="1"/>
              </p:cNvSpPr>
              <p:nvPr/>
            </p:nvSpPr>
            <p:spPr bwMode="auto">
              <a:xfrm>
                <a:off x="932674" y="4982329"/>
                <a:ext cx="484114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11" name="TextBox 16"/>
              <p:cNvSpPr txBox="1">
                <a:spLocks noChangeArrowheads="1"/>
              </p:cNvSpPr>
              <p:nvPr/>
            </p:nvSpPr>
            <p:spPr bwMode="auto">
              <a:xfrm>
                <a:off x="1864395" y="5295072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12" name="TextBox 16"/>
              <p:cNvSpPr txBox="1">
                <a:spLocks noChangeArrowheads="1"/>
              </p:cNvSpPr>
              <p:nvPr/>
            </p:nvSpPr>
            <p:spPr bwMode="auto">
              <a:xfrm>
                <a:off x="1573926" y="4982329"/>
                <a:ext cx="48252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13" name="TextBox 16"/>
              <p:cNvSpPr txBox="1">
                <a:spLocks noChangeArrowheads="1"/>
              </p:cNvSpPr>
              <p:nvPr/>
            </p:nvSpPr>
            <p:spPr bwMode="auto">
              <a:xfrm>
                <a:off x="2897698" y="5295072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14" name="TextBox 16"/>
              <p:cNvSpPr txBox="1">
                <a:spLocks noChangeArrowheads="1"/>
              </p:cNvSpPr>
              <p:nvPr/>
            </p:nvSpPr>
            <p:spPr bwMode="auto">
              <a:xfrm>
                <a:off x="2607231" y="4982329"/>
                <a:ext cx="482526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15" name="TextBox 16"/>
              <p:cNvSpPr txBox="1">
                <a:spLocks noChangeArrowheads="1"/>
              </p:cNvSpPr>
              <p:nvPr/>
            </p:nvSpPr>
            <p:spPr bwMode="auto">
              <a:xfrm>
                <a:off x="3565934" y="5295072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FF0000"/>
                    </a:solidFill>
                    <a:latin typeface="+mn-lt"/>
                  </a:rPr>
                  <a:t>+</a:t>
                </a:r>
                <a:endParaRPr lang="en-US" altLang="en-US" sz="1600" b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16" name="TextBox 16"/>
              <p:cNvSpPr txBox="1">
                <a:spLocks noChangeArrowheads="1"/>
              </p:cNvSpPr>
              <p:nvPr/>
            </p:nvSpPr>
            <p:spPr bwMode="auto">
              <a:xfrm>
                <a:off x="3273879" y="4982329"/>
                <a:ext cx="484113" cy="3381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latin typeface="+mn-lt"/>
                  </a:rPr>
                  <a:t>-</a:t>
                </a:r>
                <a:endParaRPr lang="en-US" altLang="en-US" sz="1600" b="1" baseline="-25000" dirty="0">
                  <a:latin typeface="+mn-lt"/>
                </a:endParaRPr>
              </a:p>
            </p:txBody>
          </p:sp>
          <p:sp>
            <p:nvSpPr>
              <p:cNvPr id="817" name="TextBox 16"/>
              <p:cNvSpPr txBox="1">
                <a:spLocks noChangeArrowheads="1"/>
              </p:cNvSpPr>
              <p:nvPr/>
            </p:nvSpPr>
            <p:spPr bwMode="auto">
              <a:xfrm>
                <a:off x="956484" y="5129969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7030A0"/>
                    </a:solidFill>
                    <a:latin typeface="+mn-lt"/>
                  </a:rPr>
                  <a:t>P</a:t>
                </a:r>
                <a:r>
                  <a:rPr lang="en-US" altLang="en-US" sz="1600" b="1" baseline="-25000" dirty="0">
                    <a:solidFill>
                      <a:srgbClr val="7030A0"/>
                    </a:solidFill>
                    <a:latin typeface="+mn-lt"/>
                  </a:rPr>
                  <a:t>i</a:t>
                </a:r>
                <a:r>
                  <a:rPr lang="en-US" altLang="en-US" sz="1600" b="1" baseline="-25000" dirty="0" smtClean="0">
                    <a:solidFill>
                      <a:srgbClr val="7030A0"/>
                    </a:solidFill>
                    <a:latin typeface="+mn-lt"/>
                  </a:rPr>
                  <a:t>1</a:t>
                </a:r>
                <a:endParaRPr lang="en-US" altLang="en-US" sz="1600" b="1" baseline="-25000" dirty="0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818" name="TextBox 16"/>
              <p:cNvSpPr txBox="1">
                <a:spLocks noChangeArrowheads="1"/>
              </p:cNvSpPr>
              <p:nvPr/>
            </p:nvSpPr>
            <p:spPr bwMode="auto">
              <a:xfrm>
                <a:off x="1656463" y="5129969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7030A0"/>
                    </a:solidFill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solidFill>
                      <a:srgbClr val="7030A0"/>
                    </a:solidFill>
                    <a:latin typeface="+mn-lt"/>
                  </a:rPr>
                  <a:t>i2</a:t>
                </a:r>
                <a:endParaRPr lang="en-US" altLang="en-US" sz="1600" b="1" baseline="-25000" dirty="0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819" name="TextBox 16"/>
              <p:cNvSpPr txBox="1">
                <a:spLocks noChangeArrowheads="1"/>
              </p:cNvSpPr>
              <p:nvPr/>
            </p:nvSpPr>
            <p:spPr bwMode="auto">
              <a:xfrm>
                <a:off x="2699292" y="5129969"/>
                <a:ext cx="482526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smtClean="0">
                    <a:solidFill>
                      <a:srgbClr val="7030A0"/>
                    </a:solidFill>
                    <a:latin typeface="+mn-lt"/>
                  </a:rPr>
                  <a:t>P</a:t>
                </a:r>
                <a:r>
                  <a:rPr lang="en-US" altLang="en-US" sz="1600" b="1" baseline="-25000" smtClean="0">
                    <a:solidFill>
                      <a:srgbClr val="7030A0"/>
                    </a:solidFill>
                    <a:latin typeface="+mn-lt"/>
                  </a:rPr>
                  <a:t>i3</a:t>
                </a:r>
                <a:endParaRPr lang="en-US" altLang="en-US" sz="1600" b="1" baseline="-25000" dirty="0">
                  <a:solidFill>
                    <a:srgbClr val="7030A0"/>
                  </a:solidFill>
                  <a:latin typeface="+mn-lt"/>
                </a:endParaRPr>
              </a:p>
            </p:txBody>
          </p:sp>
          <p:sp>
            <p:nvSpPr>
              <p:cNvPr id="820" name="TextBox 16"/>
              <p:cNvSpPr txBox="1">
                <a:spLocks noChangeArrowheads="1"/>
              </p:cNvSpPr>
              <p:nvPr/>
            </p:nvSpPr>
            <p:spPr bwMode="auto">
              <a:xfrm>
                <a:off x="3375463" y="5129969"/>
                <a:ext cx="484113" cy="3397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 smtClean="0">
                    <a:solidFill>
                      <a:srgbClr val="7030A0"/>
                    </a:solidFill>
                    <a:latin typeface="+mn-lt"/>
                  </a:rPr>
                  <a:t>P</a:t>
                </a:r>
                <a:r>
                  <a:rPr lang="en-US" altLang="en-US" sz="1600" b="1" baseline="-25000" dirty="0" smtClean="0">
                    <a:solidFill>
                      <a:srgbClr val="7030A0"/>
                    </a:solidFill>
                    <a:latin typeface="+mn-lt"/>
                  </a:rPr>
                  <a:t>i</a:t>
                </a:r>
                <a:r>
                  <a:rPr lang="en-US" altLang="en-US" sz="1600" b="1" baseline="-25000" dirty="0">
                    <a:solidFill>
                      <a:srgbClr val="7030A0"/>
                    </a:solidFill>
                    <a:latin typeface="+mn-lt"/>
                  </a:rPr>
                  <a:t>4</a:t>
                </a:r>
              </a:p>
            </p:txBody>
          </p:sp>
          <p:cxnSp>
            <p:nvCxnSpPr>
              <p:cNvPr id="821" name="Straight Arrow Connector 820"/>
              <p:cNvCxnSpPr/>
              <p:nvPr/>
            </p:nvCxnSpPr>
            <p:spPr>
              <a:xfrm flipV="1">
                <a:off x="881882" y="5393498"/>
                <a:ext cx="249200" cy="43498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Arrow Connector 821"/>
              <p:cNvCxnSpPr/>
              <p:nvPr/>
            </p:nvCxnSpPr>
            <p:spPr>
              <a:xfrm flipV="1">
                <a:off x="1407265" y="5393498"/>
                <a:ext cx="384116" cy="43180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Arrow Connector 1048"/>
              <p:cNvCxnSpPr/>
              <p:nvPr/>
            </p:nvCxnSpPr>
            <p:spPr>
              <a:xfrm flipV="1">
                <a:off x="1994550" y="5393498"/>
                <a:ext cx="819025" cy="4095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Arrow Connector 1049"/>
              <p:cNvCxnSpPr/>
              <p:nvPr/>
            </p:nvCxnSpPr>
            <p:spPr>
              <a:xfrm flipV="1">
                <a:off x="2845319" y="5393498"/>
                <a:ext cx="596809" cy="43180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3" name="Down Arrow 782"/>
            <p:cNvSpPr/>
            <p:nvPr/>
          </p:nvSpPr>
          <p:spPr>
            <a:xfrm>
              <a:off x="1176848" y="3157230"/>
              <a:ext cx="1817409" cy="43498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ko-KR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178" name="Rounded Rectangle 1177"/>
          <p:cNvSpPr/>
          <p:nvPr/>
        </p:nvSpPr>
        <p:spPr>
          <a:xfrm>
            <a:off x="683652" y="4275664"/>
            <a:ext cx="675861" cy="1472124"/>
          </a:xfrm>
          <a:prstGeom prst="roundRect">
            <a:avLst>
              <a:gd name="adj" fmla="val 11150"/>
            </a:avLst>
          </a:prstGeom>
          <a:solidFill>
            <a:srgbClr val="0631EA">
              <a:alpha val="30196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79" name="Picture 1178"/>
          <p:cNvPicPr>
            <a:picLocks noChangeAspect="1"/>
          </p:cNvPicPr>
          <p:nvPr/>
        </p:nvPicPr>
        <p:blipFill rotWithShape="1">
          <a:blip r:embed="rId10" cstate="print"/>
          <a:srcRect r="49257" b="55862"/>
          <a:stretch/>
        </p:blipFill>
        <p:spPr>
          <a:xfrm>
            <a:off x="666529" y="1312863"/>
            <a:ext cx="3158836" cy="1828800"/>
          </a:xfrm>
          <a:prstGeom prst="rect">
            <a:avLst/>
          </a:prstGeom>
        </p:spPr>
      </p:pic>
      <p:sp>
        <p:nvSpPr>
          <p:cNvPr id="1180" name="Content Placeholder 2"/>
          <p:cNvSpPr txBox="1">
            <a:spLocks/>
          </p:cNvSpPr>
          <p:nvPr/>
        </p:nvSpPr>
        <p:spPr bwMode="auto">
          <a:xfrm>
            <a:off x="957835" y="1151108"/>
            <a:ext cx="2916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kern="0" dirty="0" smtClean="0">
                <a:ea typeface="굴림" panose="020B0600000101010101" pitchFamily="34" charset="-127"/>
              </a:rPr>
              <a:t>IC Port</a:t>
            </a:r>
          </a:p>
        </p:txBody>
      </p:sp>
      <p:sp>
        <p:nvSpPr>
          <p:cNvPr id="1181" name="Content Placeholder 2"/>
          <p:cNvSpPr txBox="1">
            <a:spLocks/>
          </p:cNvSpPr>
          <p:nvPr/>
        </p:nvSpPr>
        <p:spPr bwMode="auto">
          <a:xfrm>
            <a:off x="-152400" y="1557668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GND1</a:t>
            </a:r>
          </a:p>
        </p:txBody>
      </p:sp>
      <p:sp>
        <p:nvSpPr>
          <p:cNvPr id="1182" name="Content Placeholder 2"/>
          <p:cNvSpPr txBox="1">
            <a:spLocks/>
          </p:cNvSpPr>
          <p:nvPr/>
        </p:nvSpPr>
        <p:spPr bwMode="auto">
          <a:xfrm>
            <a:off x="-152400" y="1867898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GND2</a:t>
            </a:r>
          </a:p>
        </p:txBody>
      </p:sp>
      <p:sp>
        <p:nvSpPr>
          <p:cNvPr id="1183" name="Content Placeholder 2"/>
          <p:cNvSpPr txBox="1">
            <a:spLocks/>
          </p:cNvSpPr>
          <p:nvPr/>
        </p:nvSpPr>
        <p:spPr bwMode="auto">
          <a:xfrm>
            <a:off x="-152400" y="2626021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GND3</a:t>
            </a:r>
          </a:p>
        </p:txBody>
      </p:sp>
      <p:sp>
        <p:nvSpPr>
          <p:cNvPr id="1184" name="Rounded Rectangle 1183"/>
          <p:cNvSpPr/>
          <p:nvPr/>
        </p:nvSpPr>
        <p:spPr>
          <a:xfrm>
            <a:off x="1213834" y="1614766"/>
            <a:ext cx="675861" cy="1472124"/>
          </a:xfrm>
          <a:prstGeom prst="roundRect">
            <a:avLst>
              <a:gd name="adj" fmla="val 11150"/>
            </a:avLst>
          </a:prstGeom>
          <a:solidFill>
            <a:srgbClr val="0631EA">
              <a:alpha val="30196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185" name="Straight Arrow Connector 1184"/>
          <p:cNvCxnSpPr/>
          <p:nvPr/>
        </p:nvCxnSpPr>
        <p:spPr>
          <a:xfrm flipH="1">
            <a:off x="1262063" y="3141663"/>
            <a:ext cx="157162" cy="1134001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6" name="Object 1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93027"/>
              </p:ext>
            </p:extLst>
          </p:nvPr>
        </p:nvGraphicFramePr>
        <p:xfrm>
          <a:off x="708940" y="2388079"/>
          <a:ext cx="2428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3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8940" y="2388079"/>
                        <a:ext cx="242887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" name="Object 1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410216"/>
              </p:ext>
            </p:extLst>
          </p:nvPr>
        </p:nvGraphicFramePr>
        <p:xfrm>
          <a:off x="752404" y="1861016"/>
          <a:ext cx="223128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4"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404" y="1861016"/>
                        <a:ext cx="223128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0" name="Picture 8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666875"/>
            <a:ext cx="23542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1" name="Picture 8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736725"/>
            <a:ext cx="23161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62"/>
          <a:stretch>
            <a:fillRect/>
          </a:stretch>
        </p:blipFill>
        <p:spPr bwMode="auto">
          <a:xfrm>
            <a:off x="4471988" y="3668713"/>
            <a:ext cx="43449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" name="Content Placeholder 2"/>
          <p:cNvSpPr txBox="1">
            <a:spLocks/>
          </p:cNvSpPr>
          <p:nvPr/>
        </p:nvSpPr>
        <p:spPr>
          <a:xfrm>
            <a:off x="4322763" y="1101725"/>
            <a:ext cx="2916237" cy="576262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kern="0" dirty="0" smtClean="0">
                <a:ea typeface="굴림" panose="020B0600000101010101" pitchFamily="34" charset="-127"/>
              </a:rPr>
              <a:t> Cavity Model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4275148" y="3166392"/>
            <a:ext cx="239732" cy="294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6523" y="3199510"/>
            <a:ext cx="149225" cy="19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23369"/>
              </p:ext>
            </p:extLst>
          </p:nvPr>
        </p:nvGraphicFramePr>
        <p:xfrm>
          <a:off x="4329906" y="3241675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29906" y="3241675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Rectangle 199"/>
          <p:cNvSpPr/>
          <p:nvPr/>
        </p:nvSpPr>
        <p:spPr>
          <a:xfrm>
            <a:off x="5187069" y="3743458"/>
            <a:ext cx="149225" cy="20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1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38436"/>
              </p:ext>
            </p:extLst>
          </p:nvPr>
        </p:nvGraphicFramePr>
        <p:xfrm>
          <a:off x="5190982" y="3741351"/>
          <a:ext cx="185941" cy="27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6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90982" y="3741351"/>
                        <a:ext cx="185941" cy="27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Rectangle 198"/>
          <p:cNvSpPr/>
          <p:nvPr/>
        </p:nvSpPr>
        <p:spPr>
          <a:xfrm>
            <a:off x="5213349" y="3705678"/>
            <a:ext cx="163573" cy="308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ontent Placeholder 2"/>
          <p:cNvSpPr txBox="1">
            <a:spLocks/>
          </p:cNvSpPr>
          <p:nvPr/>
        </p:nvSpPr>
        <p:spPr>
          <a:xfrm>
            <a:off x="4533900" y="6165056"/>
            <a:ext cx="3314700" cy="576262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panose="020B0600000101010101" pitchFamily="34" charset="-127"/>
              </a:rPr>
              <a:t>Calculate a per-unit-layer inductance</a:t>
            </a:r>
            <a:endParaRPr lang="en-US" altLang="ko-KR" kern="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Convergence for 1mm Pitch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43000"/>
            <a:ext cx="8738115" cy="571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0" y="38862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PCB_IC</a:t>
            </a:r>
            <a:r>
              <a:rPr lang="en-US" dirty="0"/>
              <a:t> </a:t>
            </a:r>
            <a:r>
              <a:rPr lang="en-US" dirty="0" err="1" smtClean="0"/>
              <a:t>Caclulation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6816108" cy="5105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1877060"/>
            <a:ext cx="58928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5920" y="1391195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inductance of 1 cell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42672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80080" y="404368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 any other number of pins as 1/n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91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Design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05766"/>
              </p:ext>
            </p:extLst>
          </p:nvPr>
        </p:nvGraphicFramePr>
        <p:xfrm>
          <a:off x="369525" y="4721129"/>
          <a:ext cx="6575672" cy="183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Pitch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Drill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1/n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1/</a:t>
                      </a:r>
                      <a:r>
                        <a:rPr lang="en-A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lang="en-AU" sz="16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UnitCell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 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 mm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22.0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12mils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96637" y="4307987"/>
            <a:ext cx="40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per mil for one IC pin [pH]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/>
          <a:srcRect r="49257" b="55862"/>
          <a:stretch/>
        </p:blipFill>
        <p:spPr>
          <a:xfrm>
            <a:off x="753726" y="2323651"/>
            <a:ext cx="3158836" cy="1828800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045032" y="2161896"/>
            <a:ext cx="2916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kern="0" dirty="0" smtClean="0">
                <a:ea typeface="굴림" panose="020B0600000101010101" pitchFamily="34" charset="-127"/>
              </a:rPr>
              <a:t>IC Port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-65203" y="2568456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GND1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-65203" y="2878686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GND2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-65203" y="3636809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01031" y="2625554"/>
            <a:ext cx="675861" cy="1472124"/>
          </a:xfrm>
          <a:prstGeom prst="roundRect">
            <a:avLst>
              <a:gd name="adj" fmla="val 11150"/>
            </a:avLst>
          </a:prstGeom>
          <a:solidFill>
            <a:srgbClr val="0631EA">
              <a:alpha val="30196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99819"/>
              </p:ext>
            </p:extLst>
          </p:nvPr>
        </p:nvGraphicFramePr>
        <p:xfrm>
          <a:off x="796137" y="3398867"/>
          <a:ext cx="2428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137" y="3398867"/>
                        <a:ext cx="242887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18293"/>
              </p:ext>
            </p:extLst>
          </p:nvPr>
        </p:nvGraphicFramePr>
        <p:xfrm>
          <a:off x="839601" y="2871804"/>
          <a:ext cx="223128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601" y="2871804"/>
                        <a:ext cx="223128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58646" y="4632919"/>
            <a:ext cx="1689442" cy="1490049"/>
            <a:chOff x="7017996" y="3106767"/>
            <a:chExt cx="1689442" cy="1490049"/>
          </a:xfrm>
        </p:grpSpPr>
        <p:grpSp>
          <p:nvGrpSpPr>
            <p:cNvPr id="23" name="Group 22"/>
            <p:cNvGrpSpPr/>
            <p:nvPr/>
          </p:nvGrpSpPr>
          <p:grpSpPr>
            <a:xfrm>
              <a:off x="7017996" y="3106767"/>
              <a:ext cx="1689442" cy="1413739"/>
              <a:chOff x="3140075" y="1813626"/>
              <a:chExt cx="2044225" cy="1710624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3534691" y="2564641"/>
                <a:ext cx="155575" cy="155575"/>
              </a:xfrm>
              <a:prstGeom prst="ellipse">
                <a:avLst/>
              </a:prstGeom>
              <a:solidFill>
                <a:srgbClr val="2602FE"/>
              </a:solidFill>
              <a:ln>
                <a:solidFill>
                  <a:srgbClr val="2602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4012528" y="2570991"/>
                <a:ext cx="153988" cy="153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012528" y="2105854"/>
                <a:ext cx="153988" cy="155575"/>
              </a:xfrm>
              <a:prstGeom prst="ellipse">
                <a:avLst/>
              </a:prstGeom>
              <a:solidFill>
                <a:srgbClr val="2602FE"/>
              </a:solidFill>
              <a:ln>
                <a:solidFill>
                  <a:srgbClr val="2602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012528" y="3034541"/>
                <a:ext cx="153988" cy="155575"/>
              </a:xfrm>
              <a:prstGeom prst="ellipse">
                <a:avLst/>
              </a:prstGeom>
              <a:solidFill>
                <a:srgbClr val="2602FE"/>
              </a:solidFill>
              <a:ln>
                <a:solidFill>
                  <a:srgbClr val="2602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488778" y="2564641"/>
                <a:ext cx="155575" cy="155575"/>
              </a:xfrm>
              <a:prstGeom prst="ellipse">
                <a:avLst/>
              </a:prstGeom>
              <a:solidFill>
                <a:srgbClr val="2602FE"/>
              </a:solidFill>
              <a:ln>
                <a:solidFill>
                  <a:srgbClr val="2602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aphicFrame>
            <p:nvGraphicFramePr>
              <p:cNvPr id="41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934669" y="1813626"/>
              <a:ext cx="360261" cy="3160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0" name="Equation" r:id="rId9" imgW="203040" imgH="177480" progId="Equation.DSMT4">
                      <p:embed/>
                    </p:oleObj>
                  </mc:Choice>
                  <mc:Fallback>
                    <p:oleObj name="Equation" r:id="rId9" imgW="203040" imgH="177480" progId="Equation.DSMT4">
                      <p:embed/>
                      <p:pic>
                        <p:nvPicPr>
                          <p:cNvPr id="41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4669" y="1813626"/>
                            <a:ext cx="360261" cy="3160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40075" y="2484438"/>
              <a:ext cx="427038" cy="315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1" name="Equation" r:id="rId11" imgW="241200" imgH="177480" progId="Equation.DSMT4">
                      <p:embed/>
                    </p:oleObj>
                  </mc:Choice>
                  <mc:Fallback>
                    <p:oleObj name="Equation" r:id="rId11" imgW="241200" imgH="177480" progId="Equation.DSMT4">
                      <p:embed/>
                      <p:pic>
                        <p:nvPicPr>
                          <p:cNvPr id="42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0075" y="2484438"/>
                            <a:ext cx="427038" cy="315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911600" y="3208338"/>
              <a:ext cx="404813" cy="315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2" name="Equation" r:id="rId13" imgW="228600" imgH="177480" progId="Equation.DSMT4">
                      <p:embed/>
                    </p:oleObj>
                  </mc:Choice>
                  <mc:Fallback>
                    <p:oleObj name="Equation" r:id="rId13" imgW="228600" imgH="177480" progId="Equation.DSMT4">
                      <p:embed/>
                      <p:pic>
                        <p:nvPicPr>
                          <p:cNvPr id="43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1600" y="3208338"/>
                            <a:ext cx="404813" cy="315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674955" y="2497172"/>
              <a:ext cx="427038" cy="315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3" name="Equation" r:id="rId15" imgW="241200" imgH="177480" progId="Equation.DSMT4">
                      <p:embed/>
                    </p:oleObj>
                  </mc:Choice>
                  <mc:Fallback>
                    <p:oleObj name="Equation" r:id="rId15" imgW="241200" imgH="177480" progId="Equation.DSMT4">
                      <p:embed/>
                      <p:pic>
                        <p:nvPicPr>
                          <p:cNvPr id="44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4955" y="2497172"/>
                            <a:ext cx="427038" cy="315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63486" y="2658434"/>
              <a:ext cx="358775" cy="293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4" name="Equation" r:id="rId17" imgW="203040" imgH="164880" progId="Equation.DSMT4">
                      <p:embed/>
                    </p:oleObj>
                  </mc:Choice>
                  <mc:Fallback>
                    <p:oleObj name="Equation" r:id="rId17" imgW="203040" imgH="164880" progId="Equation.DSMT4">
                      <p:embed/>
                      <p:pic>
                        <p:nvPicPr>
                          <p:cNvPr id="45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3486" y="2658434"/>
                            <a:ext cx="358775" cy="293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533123" y="2044096"/>
              <a:ext cx="651177" cy="40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5" name="Equation" r:id="rId19" imgW="368280" imgH="228600" progId="Equation.DSMT4">
                      <p:embed/>
                    </p:oleObj>
                  </mc:Choice>
                  <mc:Fallback>
                    <p:oleObj name="Equation" r:id="rId19" imgW="368280" imgH="228600" progId="Equation.DSMT4">
                      <p:embed/>
                      <p:pic>
                        <p:nvPicPr>
                          <p:cNvPr id="46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3123" y="2044096"/>
                            <a:ext cx="651177" cy="407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228664" y="2768719"/>
              <a:ext cx="630047" cy="40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6" name="Equation" r:id="rId21" imgW="355320" imgH="228600" progId="Equation.DSMT4">
                      <p:embed/>
                    </p:oleObj>
                  </mc:Choice>
                  <mc:Fallback>
                    <p:oleObj name="Equation" r:id="rId21" imgW="355320" imgH="228600" progId="Equation.DSMT4">
                      <p:embed/>
                      <p:pic>
                        <p:nvPicPr>
                          <p:cNvPr id="54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8664" y="2768719"/>
                            <a:ext cx="630047" cy="407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67372" y="1871742"/>
              <a:ext cx="562816" cy="40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7" name="Equation" r:id="rId23" imgW="317160" imgH="228600" progId="Equation.DSMT4">
                      <p:embed/>
                    </p:oleObj>
                  </mc:Choice>
                  <mc:Fallback>
                    <p:oleObj name="Equation" r:id="rId23" imgW="317160" imgH="228600" progId="Equation.DSMT4">
                      <p:embed/>
                      <p:pic>
                        <p:nvPicPr>
                          <p:cNvPr id="55" name="Object 4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7372" y="1871742"/>
                            <a:ext cx="562816" cy="407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Oval 2"/>
            <p:cNvSpPr/>
            <p:nvPr/>
          </p:nvSpPr>
          <p:spPr>
            <a:xfrm>
              <a:off x="7655620" y="3248898"/>
              <a:ext cx="316801" cy="656735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581594" y="3106767"/>
              <a:ext cx="458800" cy="1490049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8798041">
              <a:off x="7861920" y="3167757"/>
              <a:ext cx="316801" cy="907137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3213" y="1502822"/>
            <a:ext cx="3919973" cy="1172087"/>
            <a:chOff x="4205649" y="2140871"/>
            <a:chExt cx="3919973" cy="1172087"/>
          </a:xfrm>
        </p:grpSpPr>
        <p:grpSp>
          <p:nvGrpSpPr>
            <p:cNvPr id="47" name="Group 46"/>
            <p:cNvGrpSpPr/>
            <p:nvPr/>
          </p:nvGrpSpPr>
          <p:grpSpPr>
            <a:xfrm>
              <a:off x="4350178" y="2185793"/>
              <a:ext cx="3501383" cy="1125606"/>
              <a:chOff x="3991153" y="1223951"/>
              <a:chExt cx="3501383" cy="1125606"/>
            </a:xfrm>
          </p:grpSpPr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8249815"/>
                  </p:ext>
                </p:extLst>
              </p:nvPr>
            </p:nvGraphicFramePr>
            <p:xfrm>
              <a:off x="4771561" y="1517707"/>
              <a:ext cx="2720975" cy="83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8" name="Equation" r:id="rId25" imgW="1536480" imgH="469800" progId="Equation.DSMT4">
                      <p:embed/>
                    </p:oleObj>
                  </mc:Choice>
                  <mc:Fallback>
                    <p:oleObj name="Equation" r:id="rId25" imgW="1536480" imgH="469800" progId="Equation.DSMT4">
                      <p:embed/>
                      <p:pic>
                        <p:nvPicPr>
                          <p:cNvPr id="48" name="Object 47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4771561" y="1517707"/>
                            <a:ext cx="2720975" cy="831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0594968"/>
                  </p:ext>
                </p:extLst>
              </p:nvPr>
            </p:nvGraphicFramePr>
            <p:xfrm>
              <a:off x="3991153" y="1223951"/>
              <a:ext cx="1039812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959" name="Equation" r:id="rId27" imgW="647640" imgH="228600" progId="Equation.DSMT4">
                      <p:embed/>
                    </p:oleObj>
                  </mc:Choice>
                  <mc:Fallback>
                    <p:oleObj name="Equation" r:id="rId27" imgW="647640" imgH="228600" progId="Equation.DSMT4">
                      <p:embed/>
                      <p:pic>
                        <p:nvPicPr>
                          <p:cNvPr id="52" name="Object 51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3991153" y="1223951"/>
                            <a:ext cx="1039812" cy="368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4205649" y="2140871"/>
              <a:ext cx="3919973" cy="11720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98073" y="3110228"/>
            <a:ext cx="209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mutual inductances are accounted for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99372" y="1493614"/>
            <a:ext cx="339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Layers are “in series”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1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Design </a:t>
            </a:r>
            <a:r>
              <a:rPr lang="en-US" dirty="0" smtClean="0"/>
              <a:t>Calculations per-unit-layer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1"/>
            <a:ext cx="7010400" cy="4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Design 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105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IC pin placement with the lowest n=1 inductance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 the stack-up to reduce the height from the IC port to the power net area fill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Approximate </a:t>
            </a:r>
            <a:r>
              <a:rPr lang="en-US" sz="2400" dirty="0"/>
              <a:t>the range of the L</a:t>
            </a:r>
            <a:r>
              <a:rPr lang="en-US" sz="2400" baseline="-25000" dirty="0"/>
              <a:t>PCB_IC</a:t>
            </a:r>
            <a:r>
              <a:rPr lang="en-US" sz="2400" dirty="0"/>
              <a:t> using the 1/n and 1/</a:t>
            </a:r>
            <a:r>
              <a:rPr lang="en-US" sz="2400" dirty="0" err="1"/>
              <a:t>n</a:t>
            </a:r>
            <a:r>
              <a:rPr lang="en-US" sz="2400" baseline="-25000" dirty="0" err="1"/>
              <a:t>UnitCell</a:t>
            </a:r>
            <a:r>
              <a:rPr lang="en-US" sz="2400" dirty="0"/>
              <a:t> value to meet the high-frequency target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Calculate the # of IC pins needed according to the 1/n and 1/</a:t>
            </a:r>
            <a:r>
              <a:rPr lang="en-US" sz="2400" dirty="0" err="1"/>
              <a:t>n</a:t>
            </a:r>
            <a:r>
              <a:rPr lang="en-US" sz="2400" baseline="-25000" dirty="0" err="1"/>
              <a:t>UnitCell</a:t>
            </a:r>
            <a:r>
              <a:rPr lang="en-US" sz="2400" dirty="0"/>
              <a:t> curve for the geometry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521436" y="2146721"/>
            <a:ext cx="4568823" cy="3556916"/>
            <a:chOff x="4611511" y="2671032"/>
            <a:chExt cx="4568823" cy="355691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137197" y="4093061"/>
              <a:ext cx="1043137" cy="400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L</a:t>
              </a:r>
              <a:r>
                <a:rPr kumimoji="1" lang="en-US" altLang="ko-KR" sz="2000" baseline="-25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PCB_IC</a:t>
              </a:r>
              <a:endParaRPr kumimoji="1" lang="en-US" altLang="ko-KR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39275" y="3655546"/>
              <a:ext cx="4112550" cy="700956"/>
              <a:chOff x="379352" y="1936767"/>
              <a:chExt cx="4112550" cy="700956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>
                <a:off x="379352" y="2636943"/>
                <a:ext cx="3024679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3392861" y="1936767"/>
                <a:ext cx="1099041" cy="70095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057111" y="3322993"/>
              <a:ext cx="2231358" cy="399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Target Impedance</a:t>
              </a: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6940188" y="4861652"/>
              <a:ext cx="2214511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Minimal possible L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4952062" y="5827823"/>
              <a:ext cx="4113360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Frequency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4936737" y="2710908"/>
              <a:ext cx="4115088" cy="311691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ko-KR" altLang="en-US">
                <a:solidFill>
                  <a:srgbClr val="000000"/>
                </a:solidFill>
                <a:latin typeface="Impact" panose="020B0806030902050204" pitchFamily="34" charset="0"/>
                <a:ea typeface="굴림" panose="020B0600000101010101" pitchFamily="34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3469609" y="3812934"/>
                  <a:ext cx="2525883" cy="2420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PDN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469609" y="3812934"/>
                  <a:ext cx="2525883" cy="24207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 bwMode="auto">
            <a:xfrm flipV="1">
              <a:off x="7799372" y="3477086"/>
              <a:ext cx="1239286" cy="803870"/>
            </a:xfrm>
            <a:prstGeom prst="line">
              <a:avLst/>
            </a:prstGeom>
            <a:ln w="19050">
              <a:solidFill>
                <a:srgbClr val="2602F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890878" y="3573116"/>
              <a:ext cx="1143049" cy="754695"/>
            </a:xfrm>
            <a:prstGeom prst="line">
              <a:avLst/>
            </a:prstGeom>
            <a:ln w="19050">
              <a:solidFill>
                <a:srgbClr val="2602F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n Arrow 17"/>
            <p:cNvSpPr/>
            <p:nvPr/>
          </p:nvSpPr>
          <p:spPr>
            <a:xfrm>
              <a:off x="8207424" y="3466369"/>
              <a:ext cx="357857" cy="411624"/>
            </a:xfrm>
            <a:prstGeom prst="downArrow">
              <a:avLst/>
            </a:prstGeom>
            <a:solidFill>
              <a:srgbClr val="D1EBFF"/>
            </a:solidFill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22131" y="4159659"/>
              <a:ext cx="2757789" cy="1000903"/>
              <a:chOff x="409336" y="4135417"/>
              <a:chExt cx="2757789" cy="1000903"/>
            </a:xfrm>
          </p:grpSpPr>
          <p:cxnSp>
            <p:nvCxnSpPr>
              <p:cNvPr id="44" name="Straight Connector 138"/>
              <p:cNvCxnSpPr>
                <a:cxnSpLocks noChangeShapeType="1"/>
              </p:cNvCxnSpPr>
              <p:nvPr/>
            </p:nvCxnSpPr>
            <p:spPr bwMode="auto">
              <a:xfrm flipV="1">
                <a:off x="1614319" y="4135417"/>
                <a:ext cx="1552806" cy="1000124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409336" y="4380474"/>
                <a:ext cx="1173540" cy="755846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945501" y="4364474"/>
              <a:ext cx="3003768" cy="1137339"/>
              <a:chOff x="607999" y="4608911"/>
              <a:chExt cx="3003768" cy="1137339"/>
            </a:xfrm>
          </p:grpSpPr>
          <p:cxnSp>
            <p:nvCxnSpPr>
              <p:cNvPr id="42" name="Straight Connector 153"/>
              <p:cNvCxnSpPr>
                <a:cxnSpLocks noChangeShapeType="1"/>
              </p:cNvCxnSpPr>
              <p:nvPr/>
            </p:nvCxnSpPr>
            <p:spPr bwMode="auto">
              <a:xfrm flipV="1">
                <a:off x="1867696" y="4608911"/>
                <a:ext cx="1744071" cy="11233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607999" y="4923311"/>
                <a:ext cx="1277710" cy="82293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" name="Down Arrow 20"/>
            <p:cNvSpPr/>
            <p:nvPr/>
          </p:nvSpPr>
          <p:spPr>
            <a:xfrm>
              <a:off x="6203696" y="4210990"/>
              <a:ext cx="357857" cy="974473"/>
            </a:xfrm>
            <a:prstGeom prst="downArrow">
              <a:avLst/>
            </a:prstGeom>
            <a:solidFill>
              <a:srgbClr val="00B050">
                <a:alpha val="43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807011" y="3655546"/>
              <a:ext cx="1231647" cy="734265"/>
              <a:chOff x="3247088" y="1936767"/>
              <a:chExt cx="1231647" cy="734265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3363357" y="1936767"/>
                <a:ext cx="1115378" cy="734265"/>
              </a:xfrm>
              <a:prstGeom prst="line">
                <a:avLst/>
              </a:prstGeom>
              <a:ln w="19050">
                <a:solidFill>
                  <a:srgbClr val="2602F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52"/>
              <p:cNvCxnSpPr>
                <a:cxnSpLocks noChangeShapeType="1"/>
              </p:cNvCxnSpPr>
              <p:nvPr/>
            </p:nvCxnSpPr>
            <p:spPr bwMode="auto">
              <a:xfrm>
                <a:off x="3247088" y="2575756"/>
                <a:ext cx="117203" cy="85139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7225727" y="3655546"/>
              <a:ext cx="1027015" cy="400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C</a:t>
              </a:r>
              <a:r>
                <a:rPr kumimoji="1" lang="en-US" altLang="ko-KR" sz="2000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plane</a:t>
              </a:r>
              <a:endParaRPr kumimoji="1" lang="en-US" altLang="ko-KR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705323" y="3611320"/>
              <a:ext cx="1144898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L</a:t>
              </a:r>
              <a:r>
                <a:rPr kumimoji="1" lang="en-US" altLang="ko-KR" sz="2000" baseline="-250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PCB_EQ</a:t>
              </a:r>
              <a:endParaRPr kumimoji="1" lang="en-US" altLang="ko-KR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4819781" y="3801534"/>
              <a:ext cx="1251537" cy="400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ko-KR" sz="2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C</a:t>
              </a:r>
              <a:r>
                <a:rPr kumimoji="1" lang="en-US" altLang="ko-KR" sz="2000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decap</a:t>
              </a:r>
              <a:endParaRPr kumimoji="1" lang="en-US" altLang="ko-KR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cxnSp>
          <p:nvCxnSpPr>
            <p:cNvPr id="29" name="Straight Connector 153"/>
            <p:cNvCxnSpPr>
              <a:cxnSpLocks noChangeShapeType="1"/>
            </p:cNvCxnSpPr>
            <p:nvPr/>
          </p:nvCxnSpPr>
          <p:spPr bwMode="auto">
            <a:xfrm flipV="1">
              <a:off x="7793907" y="3808201"/>
              <a:ext cx="723226" cy="47275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36"/>
            <p:cNvCxnSpPr>
              <a:cxnSpLocks noChangeShapeType="1"/>
            </p:cNvCxnSpPr>
            <p:nvPr/>
          </p:nvCxnSpPr>
          <p:spPr bwMode="auto">
            <a:xfrm>
              <a:off x="4945202" y="4080979"/>
              <a:ext cx="1135277" cy="731202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38"/>
            <p:cNvCxnSpPr>
              <a:cxnSpLocks noChangeShapeType="1"/>
            </p:cNvCxnSpPr>
            <p:nvPr/>
          </p:nvCxnSpPr>
          <p:spPr bwMode="auto">
            <a:xfrm flipV="1">
              <a:off x="6062444" y="3960088"/>
              <a:ext cx="1342411" cy="86461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50"/>
            <p:cNvCxnSpPr>
              <a:cxnSpLocks noChangeShapeType="1"/>
            </p:cNvCxnSpPr>
            <p:nvPr/>
          </p:nvCxnSpPr>
          <p:spPr bwMode="auto">
            <a:xfrm>
              <a:off x="8512092" y="3813305"/>
              <a:ext cx="225630" cy="168686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152"/>
            <p:cNvCxnSpPr>
              <a:cxnSpLocks noChangeShapeType="1"/>
            </p:cNvCxnSpPr>
            <p:nvPr/>
          </p:nvCxnSpPr>
          <p:spPr bwMode="auto">
            <a:xfrm>
              <a:off x="7383198" y="3972049"/>
              <a:ext cx="425243" cy="308906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158"/>
            <p:cNvCxnSpPr>
              <a:cxnSpLocks noChangeShapeType="1"/>
            </p:cNvCxnSpPr>
            <p:nvPr/>
          </p:nvCxnSpPr>
          <p:spPr bwMode="auto">
            <a:xfrm flipV="1">
              <a:off x="8715634" y="3881150"/>
              <a:ext cx="147686" cy="95121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61"/>
            <p:cNvCxnSpPr>
              <a:cxnSpLocks noChangeShapeType="1"/>
            </p:cNvCxnSpPr>
            <p:nvPr/>
          </p:nvCxnSpPr>
          <p:spPr bwMode="auto">
            <a:xfrm>
              <a:off x="8841232" y="3878835"/>
              <a:ext cx="108764" cy="70052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62"/>
            <p:cNvCxnSpPr>
              <a:cxnSpLocks noChangeShapeType="1"/>
            </p:cNvCxnSpPr>
            <p:nvPr/>
          </p:nvCxnSpPr>
          <p:spPr bwMode="auto">
            <a:xfrm flipV="1">
              <a:off x="8938402" y="3861904"/>
              <a:ext cx="120932" cy="77889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36"/>
            <p:cNvGrpSpPr/>
            <p:nvPr/>
          </p:nvGrpSpPr>
          <p:grpSpPr>
            <a:xfrm>
              <a:off x="5000588" y="3954019"/>
              <a:ext cx="2405365" cy="843051"/>
              <a:chOff x="616923" y="4047888"/>
              <a:chExt cx="2405365" cy="843051"/>
            </a:xfrm>
          </p:grpSpPr>
          <p:cxnSp>
            <p:nvCxnSpPr>
              <p:cNvPr id="38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616923" y="4209073"/>
                <a:ext cx="1049572" cy="676001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1708892" y="4047888"/>
                <a:ext cx="1313396" cy="84305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270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/>
          <a:lstStyle/>
          <a:p>
            <a:r>
              <a:rPr lang="en-US" dirty="0" smtClean="0"/>
              <a:t>IBM – B. Archambeault, S. Connor, M. </a:t>
            </a:r>
            <a:r>
              <a:rPr lang="en-US" dirty="0" err="1" smtClean="0"/>
              <a:t>Cocchini</a:t>
            </a:r>
            <a:r>
              <a:rPr lang="en-US" dirty="0" smtClean="0"/>
              <a:t>, W. Becker, M. Cracraft, A. </a:t>
            </a:r>
            <a:r>
              <a:rPr lang="en-US" dirty="0" err="1" smtClean="0"/>
              <a:t>Ruehli</a:t>
            </a:r>
            <a:endParaRPr lang="en-US" dirty="0" smtClean="0"/>
          </a:p>
          <a:p>
            <a:r>
              <a:rPr lang="en-US" dirty="0" smtClean="0"/>
              <a:t>Cisco – B. Achkir, S. Scearce, Q. </a:t>
            </a:r>
            <a:r>
              <a:rPr lang="en-US" dirty="0" err="1" smtClean="0"/>
              <a:t>Gaumer</a:t>
            </a:r>
            <a:r>
              <a:rPr lang="en-US" dirty="0" smtClean="0"/>
              <a:t>, M. </a:t>
            </a:r>
            <a:r>
              <a:rPr lang="en-US" dirty="0" err="1" smtClean="0"/>
              <a:t>Sapazhnikov</a:t>
            </a:r>
            <a:endParaRPr lang="en-US" dirty="0" smtClean="0"/>
          </a:p>
          <a:p>
            <a:r>
              <a:rPr lang="en-US" dirty="0" smtClean="0"/>
              <a:t>Missouri S&amp;T – B. Zhao, S. Bai, S. Liang, X. Zhu, K. </a:t>
            </a:r>
            <a:r>
              <a:rPr lang="en-US" dirty="0" err="1" smtClean="0"/>
              <a:t>Shringapure</a:t>
            </a:r>
            <a:r>
              <a:rPr lang="en-US" dirty="0" smtClean="0"/>
              <a:t>, S. Pan, J. Xu, J. Fan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2C3CF-1C16-4426-95E9-189814EFE67A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PCB_IC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64705" y="1303823"/>
            <a:ext cx="4354791" cy="4027529"/>
            <a:chOff x="330045" y="1407993"/>
            <a:chExt cx="4377729" cy="4345313"/>
          </a:xfrm>
        </p:grpSpPr>
        <p:grpSp>
          <p:nvGrpSpPr>
            <p:cNvPr id="5" name="Group 4"/>
            <p:cNvGrpSpPr/>
            <p:nvPr/>
          </p:nvGrpSpPr>
          <p:grpSpPr>
            <a:xfrm>
              <a:off x="1431174" y="1676620"/>
              <a:ext cx="3276600" cy="3814729"/>
              <a:chOff x="4419600" y="1208718"/>
              <a:chExt cx="3276600" cy="2866498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4419600" y="120871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2151903"/>
                <a:ext cx="3276600" cy="369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419600" y="403827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419600" y="139735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419600" y="158599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419600" y="177462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419600" y="196326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419600" y="2529177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419600" y="2717814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419600" y="2906451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419600" y="309508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419600" y="328372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419600" y="347236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419600" y="366099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419600" y="384963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419600" y="2340540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0045" y="147241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G1-GND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045" y="17484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S2-SIG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045" y="201474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G3-GND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045" y="225188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S4-SIG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045" y="2518816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G5-GND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045" y="277079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P6-PWR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045" y="302472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G7-GND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045" y="327427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S8-SIG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045" y="3519465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G9-GND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045" y="377767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S10-SIG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045" y="40228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G11-GND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045" y="426514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S12-SIG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045" y="451032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G13-GND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045" y="476853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S14-SIG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045" y="5013719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G15-GND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045" y="5292704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G16-GND</a:t>
              </a: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331098" y="1630956"/>
              <a:ext cx="1248630" cy="3874641"/>
              <a:chOff x="3884857" y="1650817"/>
              <a:chExt cx="1248630" cy="3874641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3884857" y="2670172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884857" y="292691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884857" y="318447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884857" y="341286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84857" y="366978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884857" y="4164913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884857" y="442259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884857" y="390835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15mils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884857" y="46705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884857" y="4927730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884857" y="515612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884857" y="241189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884857" y="1650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884857" y="21640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884857" y="1899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670796" y="1678589"/>
              <a:ext cx="201348" cy="3817041"/>
              <a:chOff x="1670796" y="1678589"/>
              <a:chExt cx="201348" cy="3817041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Rectangle 118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072432" y="1665901"/>
              <a:ext cx="201348" cy="3910472"/>
              <a:chOff x="2072432" y="1665901"/>
              <a:chExt cx="201348" cy="391047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" name="Rectangle 103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1589729" y="1450774"/>
              <a:ext cx="876391" cy="2163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 pin </a:t>
              </a:r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31552" y="1668891"/>
              <a:ext cx="201348" cy="3817041"/>
              <a:chOff x="1670796" y="1678589"/>
              <a:chExt cx="201348" cy="3817041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Rectangle 92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09997" y="1665901"/>
              <a:ext cx="201348" cy="3910472"/>
              <a:chOff x="2072432" y="1665901"/>
              <a:chExt cx="201348" cy="391047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Rectangle 77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3975731" y="1688299"/>
              <a:ext cx="201348" cy="3817041"/>
              <a:chOff x="1670796" y="1678589"/>
              <a:chExt cx="201348" cy="381704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254176" y="1665901"/>
              <a:ext cx="201348" cy="3910472"/>
              <a:chOff x="2072432" y="1665901"/>
              <a:chExt cx="201348" cy="391047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Rectangle 45"/>
            <p:cNvSpPr/>
            <p:nvPr/>
          </p:nvSpPr>
          <p:spPr>
            <a:xfrm>
              <a:off x="3091517" y="1407993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68376" y="5494174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41923" y="5494174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537272" y="1667126"/>
              <a:ext cx="823639" cy="1006948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537272" y="1994029"/>
              <a:ext cx="100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PCB_IC</a:t>
              </a:r>
              <a:endParaRPr lang="en-US" baseline="-250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28819" y="5320285"/>
            <a:ext cx="1447239" cy="1404695"/>
            <a:chOff x="2286000" y="988369"/>
            <a:chExt cx="1807673" cy="1754533"/>
          </a:xfrm>
        </p:grpSpPr>
        <p:sp>
          <p:nvSpPr>
            <p:cNvPr id="163" name="TextBox 162"/>
            <p:cNvSpPr txBox="1"/>
            <p:nvPr/>
          </p:nvSpPr>
          <p:spPr>
            <a:xfrm>
              <a:off x="2294462" y="988369"/>
              <a:ext cx="1726060" cy="46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2286000" y="1427895"/>
              <a:ext cx="1807673" cy="1315007"/>
              <a:chOff x="6017114" y="874625"/>
              <a:chExt cx="1807673" cy="1315007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6440341" y="104549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 rot="16200000">
                <a:off x="6221901" y="194638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 rot="16200000"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rot="16200000">
                <a:off x="6221901" y="104549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 rot="16200000">
                <a:off x="6017114" y="12253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 rot="16200000">
                <a:off x="6221901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 rot="16200000">
                <a:off x="6221901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 rot="16200000">
                <a:off x="6017114" y="194773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rot="16200000">
                <a:off x="6221901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 rot="16200000">
                <a:off x="6017114" y="15996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6221901" y="8815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6017114" y="88150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 rot="16200000">
                <a:off x="6221901" y="15721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 rot="16200000">
                <a:off x="6440341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rot="16200000">
                <a:off x="6221901" y="119789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 rot="16200000">
                <a:off x="6440341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6878553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rot="16200000">
                <a:off x="6664247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 rot="16200000"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 rot="16200000">
                <a:off x="6664247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 rot="16200000">
                <a:off x="6440341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 rot="16200000">
                <a:off x="6664247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 rot="16200000">
                <a:off x="6664247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 rot="16200000">
                <a:off x="6440341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 rot="16200000">
                <a:off x="6664247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 bwMode="auto">
              <a:xfrm rot="16200000">
                <a:off x="6440341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>
                <a:off x="6664247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6440341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rot="16200000">
                <a:off x="6664247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 rot="16200000">
                <a:off x="6878553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 rot="16200000">
                <a:off x="6664247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 rot="16200000">
                <a:off x="6878553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7320206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 rot="16200000">
                <a:off x="7098326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rot="16200000"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 rot="16200000">
                <a:off x="7098326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 rot="16200000">
                <a:off x="6878553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 rot="16200000">
                <a:off x="7098326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 rot="16200000">
                <a:off x="7098326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 rot="16200000">
                <a:off x="6878553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rot="16200000">
                <a:off x="7098326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 rot="16200000">
                <a:off x="6878553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7098326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6878553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 rot="16200000">
                <a:off x="7098326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 rot="16200000">
                <a:off x="7320206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 rot="16200000">
                <a:off x="7098326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 rot="16200000">
                <a:off x="7320206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7751635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 rot="16200000">
                <a:off x="7547552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 rot="16200000"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 rot="16200000">
                <a:off x="7547552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rot="16200000">
                <a:off x="7320206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rot="16200000">
                <a:off x="7547552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 rot="16200000">
                <a:off x="7547552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 rot="16200000">
                <a:off x="7320206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 rot="16200000">
                <a:off x="7547552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 rot="16200000">
                <a:off x="7320206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7547552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7320206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 rot="16200000">
                <a:off x="7547552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 rot="16200000">
                <a:off x="7751635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 rot="16200000">
                <a:off x="7547552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 rot="16200000">
                <a:off x="7751635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43" name="TextBox 242"/>
          <p:cNvSpPr txBox="1"/>
          <p:nvPr/>
        </p:nvSpPr>
        <p:spPr>
          <a:xfrm>
            <a:off x="1928117" y="5614577"/>
            <a:ext cx="246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size = 15mils,</a:t>
            </a:r>
          </a:p>
          <a:p>
            <a:r>
              <a:rPr lang="en-US" dirty="0" smtClean="0"/>
              <a:t>Anti-pad size = 39mils, </a:t>
            </a:r>
          </a:p>
          <a:p>
            <a:r>
              <a:rPr lang="en-US" dirty="0" smtClean="0"/>
              <a:t>Pitch = 1mm.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85149" y="76200"/>
            <a:ext cx="3788020" cy="2526801"/>
            <a:chOff x="4523558" y="933870"/>
            <a:chExt cx="2310505" cy="1604237"/>
          </a:xfrm>
          <a:solidFill>
            <a:schemeClr val="bg1"/>
          </a:solidFill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3558" y="933870"/>
              <a:ext cx="2310505" cy="1604237"/>
            </a:xfrm>
            <a:prstGeom prst="rect">
              <a:avLst/>
            </a:prstGeom>
            <a:grpFill/>
          </p:spPr>
        </p:pic>
        <p:sp>
          <p:nvSpPr>
            <p:cNvPr id="4" name="Oval 3"/>
            <p:cNvSpPr/>
            <p:nvPr/>
          </p:nvSpPr>
          <p:spPr>
            <a:xfrm>
              <a:off x="6231852" y="1540947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71390" y="1618996"/>
              <a:ext cx="0" cy="5976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36" name="Objec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63827"/>
              </p:ext>
            </p:extLst>
          </p:nvPr>
        </p:nvGraphicFramePr>
        <p:xfrm>
          <a:off x="4757738" y="3440113"/>
          <a:ext cx="27114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0" name="Equation" r:id="rId4" imgW="1854000" imgH="723600" progId="Equation.DSMT4">
                  <p:embed/>
                </p:oleObj>
              </mc:Choice>
              <mc:Fallback>
                <p:oleObj name="Equation" r:id="rId4" imgW="18540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7738" y="3440113"/>
                        <a:ext cx="2711450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20583"/>
              </p:ext>
            </p:extLst>
          </p:nvPr>
        </p:nvGraphicFramePr>
        <p:xfrm>
          <a:off x="4753137" y="4554912"/>
          <a:ext cx="27606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1" name="Equation" r:id="rId6" imgW="2082600" imgH="660240" progId="Equation.DSMT4">
                  <p:embed/>
                </p:oleObj>
              </mc:Choice>
              <mc:Fallback>
                <p:oleObj name="Equation" r:id="rId6" imgW="2082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3137" y="4554912"/>
                        <a:ext cx="2760662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TextBox 244"/>
          <p:cNvSpPr txBox="1"/>
          <p:nvPr/>
        </p:nvSpPr>
        <p:spPr>
          <a:xfrm>
            <a:off x="4774066" y="2434874"/>
            <a:ext cx="2150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</a:t>
            </a:r>
          </a:p>
          <a:p>
            <a:endParaRPr lang="en-US" dirty="0"/>
          </a:p>
        </p:txBody>
      </p:sp>
      <p:graphicFrame>
        <p:nvGraphicFramePr>
          <p:cNvPr id="246" name="Object 2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12395"/>
              </p:ext>
            </p:extLst>
          </p:nvPr>
        </p:nvGraphicFramePr>
        <p:xfrm>
          <a:off x="4775200" y="2831618"/>
          <a:ext cx="28432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2" name="Equation" r:id="rId8" imgW="2133360" imgH="253800" progId="Equation.DSMT4">
                  <p:embed/>
                </p:oleObj>
              </mc:Choice>
              <mc:Fallback>
                <p:oleObj name="Equation" r:id="rId8" imgW="2133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5200" y="2831618"/>
                        <a:ext cx="2843213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" name="Right Arrow 246"/>
          <p:cNvSpPr/>
          <p:nvPr/>
        </p:nvSpPr>
        <p:spPr>
          <a:xfrm>
            <a:off x="5249630" y="3214678"/>
            <a:ext cx="228600" cy="2786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8" name="Object 2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78733"/>
              </p:ext>
            </p:extLst>
          </p:nvPr>
        </p:nvGraphicFramePr>
        <p:xfrm>
          <a:off x="5528077" y="3236430"/>
          <a:ext cx="11985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3" name="Equation" r:id="rId10" imgW="901440" imgH="203040" progId="Equation.DSMT4">
                  <p:embed/>
                </p:oleObj>
              </mc:Choice>
              <mc:Fallback>
                <p:oleObj name="Equation" r:id="rId10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8077" y="3236430"/>
                        <a:ext cx="1198563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" name="Object 2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022206"/>
              </p:ext>
            </p:extLst>
          </p:nvPr>
        </p:nvGraphicFramePr>
        <p:xfrm>
          <a:off x="6904038" y="3193568"/>
          <a:ext cx="15890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4" name="Equation" r:id="rId12" imgW="1193760" imgH="241200" progId="Equation.DSMT4">
                  <p:embed/>
                </p:oleObj>
              </mc:Choice>
              <mc:Fallback>
                <p:oleObj name="Equation" r:id="rId12" imgW="1193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4038" y="3193568"/>
                        <a:ext cx="1589087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c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3294"/>
              </p:ext>
            </p:extLst>
          </p:nvPr>
        </p:nvGraphicFramePr>
        <p:xfrm>
          <a:off x="7902364" y="4893225"/>
          <a:ext cx="8366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5" name="Equation" r:id="rId14" imgW="571320" imgH="241200" progId="Equation.DSMT4">
                  <p:embed/>
                </p:oleObj>
              </mc:Choice>
              <mc:Fallback>
                <p:oleObj name="Equation" r:id="rId14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02364" y="4893225"/>
                        <a:ext cx="83661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Right Arrow 250"/>
          <p:cNvSpPr/>
          <p:nvPr/>
        </p:nvSpPr>
        <p:spPr>
          <a:xfrm>
            <a:off x="7568421" y="4931703"/>
            <a:ext cx="200787" cy="2855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47710" y="5402891"/>
            <a:ext cx="4870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IC pin # is 32, given by package designer. </a:t>
            </a:r>
            <a:endParaRPr lang="en-US" dirty="0"/>
          </a:p>
        </p:txBody>
      </p:sp>
      <p:graphicFrame>
        <p:nvGraphicFramePr>
          <p:cNvPr id="233" name="Object 2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70760"/>
              </p:ext>
            </p:extLst>
          </p:nvPr>
        </p:nvGraphicFramePr>
        <p:xfrm>
          <a:off x="4700990" y="5865796"/>
          <a:ext cx="40513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6" name="Equation" r:id="rId16" imgW="2768400" imgH="469800" progId="Equation.DSMT4">
                  <p:embed/>
                </p:oleObj>
              </mc:Choice>
              <mc:Fallback>
                <p:oleObj name="Equation" r:id="rId16" imgW="2768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00990" y="5865796"/>
                        <a:ext cx="4051300" cy="687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Equivalent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221776" y="2121198"/>
            <a:ext cx="5758636" cy="2884111"/>
            <a:chOff x="3505200" y="2628504"/>
            <a:chExt cx="4436984" cy="2280613"/>
          </a:xfrm>
        </p:grpSpPr>
        <p:cxnSp>
          <p:nvCxnSpPr>
            <p:cNvPr id="5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cxnSp>
          <p:nvCxnSpPr>
            <p:cNvPr id="17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8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1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5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8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0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0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362369" y="2628504"/>
              <a:ext cx="1167178" cy="27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PCB_IC</a:t>
              </a:r>
              <a:r>
                <a:rPr lang="en-US" dirty="0" smtClean="0"/>
                <a:t>=14.6pH</a:t>
              </a:r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295787" y="3240419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814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above_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44" name="Right Arrow 43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3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769189" y="3680191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509097" y="4265954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decap_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090887" y="4096454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Plane</a:t>
              </a:r>
              <a:endParaRPr lang="en-US" baseline="-25000" dirty="0"/>
            </a:p>
          </p:txBody>
        </p:sp>
        <p:sp>
          <p:nvSpPr>
            <p:cNvPr id="49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1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8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68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9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2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/>
            <p:cNvSpPr txBox="1"/>
            <p:nvPr/>
          </p:nvSpPr>
          <p:spPr>
            <a:xfrm>
              <a:off x="3823933" y="3782848"/>
              <a:ext cx="36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235335" y="2633484"/>
              <a:ext cx="1035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PCB_Plane</a:t>
              </a:r>
              <a:endParaRPr lang="en-US" dirty="0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0" y="2558541"/>
            <a:ext cx="2743200" cy="26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PCB_EQ</a:t>
            </a:r>
            <a:r>
              <a:rPr lang="en-US" dirty="0" smtClean="0"/>
              <a:t> Components Approximation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41182" y="2484586"/>
            <a:ext cx="3485242" cy="936165"/>
            <a:chOff x="330851" y="4931313"/>
            <a:chExt cx="5755880" cy="981863"/>
          </a:xfrm>
        </p:grpSpPr>
        <p:cxnSp>
          <p:nvCxnSpPr>
            <p:cNvPr id="8" name="Straight Connector 136"/>
            <p:cNvCxnSpPr>
              <a:cxnSpLocks noChangeShapeType="1"/>
            </p:cNvCxnSpPr>
            <p:nvPr/>
          </p:nvCxnSpPr>
          <p:spPr bwMode="auto">
            <a:xfrm>
              <a:off x="596957" y="5182629"/>
              <a:ext cx="1443391" cy="7305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38"/>
            <p:cNvCxnSpPr>
              <a:cxnSpLocks noChangeShapeType="1"/>
            </p:cNvCxnSpPr>
            <p:nvPr/>
          </p:nvCxnSpPr>
          <p:spPr bwMode="auto">
            <a:xfrm flipV="1">
              <a:off x="2033604" y="5046667"/>
              <a:ext cx="1706741" cy="8638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30851" y="5391101"/>
              <a:ext cx="1591204" cy="43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ko-KR" sz="2000">
                  <a:solidFill>
                    <a:srgbClr val="000000"/>
                  </a:solidFill>
                  <a:ea typeface="Gulim" panose="020B0600000101010101" pitchFamily="34" charset="-127"/>
                </a:rPr>
                <a:t>C</a:t>
              </a:r>
              <a:r>
                <a:rPr kumimoji="1" lang="en-US" altLang="ko-KR" sz="2000" baseline="-25000">
                  <a:solidFill>
                    <a:srgbClr val="000000"/>
                  </a:solidFill>
                  <a:ea typeface="Gulim" panose="020B0600000101010101" pitchFamily="34" charset="-127"/>
                </a:rPr>
                <a:t>Decap</a:t>
              </a: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986000" y="5204793"/>
              <a:ext cx="2397341" cy="43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ko-KR" sz="2000">
                  <a:solidFill>
                    <a:srgbClr val="000000"/>
                  </a:solidFill>
                  <a:ea typeface="Gulim" panose="020B0600000101010101" pitchFamily="34" charset="-127"/>
                </a:rPr>
                <a:t>L</a:t>
              </a:r>
              <a:r>
                <a:rPr kumimoji="1" lang="en-US" altLang="ko-KR" sz="2000" baseline="-25000">
                  <a:solidFill>
                    <a:srgbClr val="000000"/>
                  </a:solidFill>
                  <a:ea typeface="Gulim" panose="020B0600000101010101" pitchFamily="34" charset="-127"/>
                </a:rPr>
                <a:t>PCB_EQ</a:t>
              </a:r>
            </a:p>
          </p:txBody>
        </p:sp>
        <p:cxnSp>
          <p:nvCxnSpPr>
            <p:cNvPr id="12" name="Straight Connector 150"/>
            <p:cNvCxnSpPr>
              <a:cxnSpLocks noChangeShapeType="1"/>
            </p:cNvCxnSpPr>
            <p:nvPr/>
          </p:nvCxnSpPr>
          <p:spPr bwMode="auto">
            <a:xfrm>
              <a:off x="5280483" y="4982970"/>
              <a:ext cx="138282" cy="699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52"/>
            <p:cNvCxnSpPr>
              <a:cxnSpLocks noChangeShapeType="1"/>
            </p:cNvCxnSpPr>
            <p:nvPr/>
          </p:nvCxnSpPr>
          <p:spPr bwMode="auto">
            <a:xfrm>
              <a:off x="3714920" y="5047502"/>
              <a:ext cx="744495" cy="3768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53"/>
            <p:cNvCxnSpPr>
              <a:cxnSpLocks noChangeShapeType="1"/>
            </p:cNvCxnSpPr>
            <p:nvPr/>
          </p:nvCxnSpPr>
          <p:spPr bwMode="auto">
            <a:xfrm flipV="1">
              <a:off x="4430947" y="4982970"/>
              <a:ext cx="871999" cy="441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58"/>
            <p:cNvCxnSpPr>
              <a:cxnSpLocks noChangeShapeType="1"/>
            </p:cNvCxnSpPr>
            <p:nvPr/>
          </p:nvCxnSpPr>
          <p:spPr bwMode="auto">
            <a:xfrm flipV="1">
              <a:off x="5390683" y="4952209"/>
              <a:ext cx="187768" cy="950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121859" y="5067404"/>
              <a:ext cx="1479630" cy="43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ko-KR" sz="2000">
                  <a:solidFill>
                    <a:srgbClr val="000000"/>
                  </a:solidFill>
                  <a:ea typeface="Gulim" panose="020B0600000101010101" pitchFamily="34" charset="-127"/>
                </a:rPr>
                <a:t>C</a:t>
              </a:r>
              <a:r>
                <a:rPr kumimoji="1" lang="en-US" altLang="ko-KR" sz="2000" baseline="-25000">
                  <a:solidFill>
                    <a:srgbClr val="000000"/>
                  </a:solidFill>
                  <a:ea typeface="Gulim" panose="020B0600000101010101" pitchFamily="34" charset="-127"/>
                </a:rPr>
                <a:t>Plane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064410" y="4931313"/>
              <a:ext cx="2022321" cy="43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ko-KR" sz="2000" dirty="0">
                  <a:solidFill>
                    <a:srgbClr val="000000"/>
                  </a:solidFill>
                  <a:ea typeface="Gulim" panose="020B0600000101010101" pitchFamily="34" charset="-127"/>
                </a:rPr>
                <a:t>L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ea typeface="Gulim" panose="020B0600000101010101" pitchFamily="34" charset="-127"/>
                </a:rPr>
                <a:t>PCB_IC</a:t>
              </a:r>
            </a:p>
          </p:txBody>
        </p:sp>
        <p:cxnSp>
          <p:nvCxnSpPr>
            <p:cNvPr id="18" name="Straight Connector 161"/>
            <p:cNvCxnSpPr>
              <a:cxnSpLocks noChangeShapeType="1"/>
            </p:cNvCxnSpPr>
            <p:nvPr/>
          </p:nvCxnSpPr>
          <p:spPr bwMode="auto">
            <a:xfrm>
              <a:off x="5550368" y="4949896"/>
              <a:ext cx="138282" cy="699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62"/>
            <p:cNvCxnSpPr>
              <a:cxnSpLocks noChangeShapeType="1"/>
            </p:cNvCxnSpPr>
            <p:nvPr/>
          </p:nvCxnSpPr>
          <p:spPr bwMode="auto">
            <a:xfrm flipV="1">
              <a:off x="5673909" y="4932980"/>
              <a:ext cx="153753" cy="77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42132" y="1380896"/>
            <a:ext cx="3639403" cy="2708275"/>
            <a:chOff x="-1588" y="3370263"/>
            <a:chExt cx="3639403" cy="2708275"/>
          </a:xfrm>
        </p:grpSpPr>
        <p:grpSp>
          <p:nvGrpSpPr>
            <p:cNvPr id="21" name="Group 166"/>
            <p:cNvGrpSpPr>
              <a:grpSpLocks/>
            </p:cNvGrpSpPr>
            <p:nvPr/>
          </p:nvGrpSpPr>
          <p:grpSpPr bwMode="auto">
            <a:xfrm>
              <a:off x="214781" y="3881430"/>
              <a:ext cx="3414482" cy="561851"/>
              <a:chOff x="952862" y="4445501"/>
              <a:chExt cx="4981125" cy="590499"/>
            </a:xfrm>
          </p:grpSpPr>
          <p:grpSp>
            <p:nvGrpSpPr>
              <p:cNvPr id="25" name="Group 167"/>
              <p:cNvGrpSpPr>
                <a:grpSpLocks/>
              </p:cNvGrpSpPr>
              <p:nvPr/>
            </p:nvGrpSpPr>
            <p:grpSpPr bwMode="auto">
              <a:xfrm>
                <a:off x="1360233" y="4450124"/>
                <a:ext cx="4573754" cy="585876"/>
                <a:chOff x="1487768" y="4733730"/>
                <a:chExt cx="6593344" cy="58587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1487768" y="5289014"/>
                  <a:ext cx="4961014" cy="30592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6496856" y="4733730"/>
                  <a:ext cx="1584256" cy="579048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952862" y="4445501"/>
                <a:ext cx="4073475" cy="439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9" tIns="45715" rIns="91429" bIns="45715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1" lang="en-US" altLang="ko-KR" sz="2000">
                    <a:solidFill>
                      <a:srgbClr val="000000"/>
                    </a:solidFill>
                    <a:ea typeface="Gulim" panose="020B0600000101010101" pitchFamily="34" charset="-127"/>
                  </a:rPr>
                  <a:t>Target Impedance</a:t>
                </a:r>
              </a:p>
            </p:txBody>
          </p:sp>
        </p:grp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471167" y="5697378"/>
              <a:ext cx="3166648" cy="38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ko-KR" sz="2000">
                  <a:solidFill>
                    <a:srgbClr val="000000"/>
                  </a:solidFill>
                  <a:ea typeface="Gulim" panose="020B0600000101010101" pitchFamily="34" charset="-127"/>
                </a:rPr>
                <a:t>Frequency</a:t>
              </a: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459369" y="3370263"/>
              <a:ext cx="3167978" cy="236818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ko-KR" altLang="en-US" sz="1800">
                <a:solidFill>
                  <a:srgbClr val="000000"/>
                </a:solidFill>
                <a:latin typeface="Impact" panose="020B080603090205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 flipV="1">
              <a:off x="-1588" y="4159250"/>
              <a:ext cx="461963" cy="833438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|Z</a:t>
              </a:r>
              <a:r>
                <a:rPr lang="en-US" baseline="-25000" dirty="0">
                  <a:latin typeface="+mn-lt"/>
                </a:rPr>
                <a:t>PDN</a:t>
              </a:r>
              <a:r>
                <a:rPr lang="en-US" dirty="0">
                  <a:latin typeface="+mn-lt"/>
                </a:rPr>
                <a:t>|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2973925" y="23739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504960" y="2465368"/>
            <a:ext cx="254119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ko-KR" sz="2000" dirty="0" smtClean="0">
                <a:solidFill>
                  <a:srgbClr val="000000"/>
                </a:solidFill>
                <a:ea typeface="Gulim" panose="020B0600000101010101" pitchFamily="34" charset="-127"/>
              </a:rPr>
              <a:t>L</a:t>
            </a:r>
            <a:r>
              <a:rPr kumimoji="1" lang="en-US" altLang="ko-KR" sz="2000" baseline="-25000" dirty="0" smtClean="0">
                <a:solidFill>
                  <a:srgbClr val="000000"/>
                </a:solidFill>
                <a:ea typeface="Gulim" panose="020B0600000101010101" pitchFamily="34" charset="-127"/>
              </a:rPr>
              <a:t>PCB_IC</a:t>
            </a:r>
            <a:r>
              <a:rPr kumimoji="1" lang="en-US" altLang="ko-KR" sz="2000" dirty="0" smtClean="0">
                <a:solidFill>
                  <a:srgbClr val="000000"/>
                </a:solidFill>
                <a:ea typeface="Gulim" panose="020B0600000101010101" pitchFamily="34" charset="-127"/>
              </a:rPr>
              <a:t>=14.6 pH</a:t>
            </a:r>
            <a:endParaRPr kumimoji="1" lang="en-US" altLang="ko-KR" sz="2000" baseline="-25000" dirty="0">
              <a:solidFill>
                <a:srgbClr val="000000"/>
              </a:solidFill>
              <a:ea typeface="Gulim" panose="020B0600000101010101" pitchFamily="34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341006" y="1700422"/>
            <a:ext cx="3144317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ko-KR" sz="2000" dirty="0" err="1" smtClean="0">
                <a:solidFill>
                  <a:srgbClr val="000000"/>
                </a:solidFill>
                <a:ea typeface="Gulim" panose="020B0600000101010101" pitchFamily="34" charset="-127"/>
              </a:rPr>
              <a:t>L</a:t>
            </a:r>
            <a:r>
              <a:rPr kumimoji="1" lang="en-US" altLang="ko-KR" sz="2000" baseline="-25000" dirty="0" err="1" smtClean="0">
                <a:solidFill>
                  <a:srgbClr val="000000"/>
                </a:solidFill>
                <a:ea typeface="Gulim" panose="020B0600000101010101" pitchFamily="34" charset="-127"/>
              </a:rPr>
              <a:t>high_needed</a:t>
            </a:r>
            <a:r>
              <a:rPr kumimoji="1" lang="en-US" altLang="ko-KR" sz="2000" dirty="0" smtClean="0">
                <a:solidFill>
                  <a:srgbClr val="000000"/>
                </a:solidFill>
                <a:ea typeface="Gulim" panose="020B0600000101010101" pitchFamily="34" charset="-127"/>
              </a:rPr>
              <a:t>=79.6 pH</a:t>
            </a:r>
            <a:endParaRPr kumimoji="1" lang="en-US" altLang="ko-KR" sz="2000" baseline="-25000" dirty="0">
              <a:solidFill>
                <a:srgbClr val="000000"/>
              </a:solidFill>
              <a:ea typeface="Gulim" panose="020B0600000101010101" pitchFamily="34" charset="-127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1470753" y="2447421"/>
            <a:ext cx="1537989" cy="1227527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6198108" y="1774513"/>
            <a:ext cx="228600" cy="310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312408" y="1721223"/>
            <a:ext cx="254119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ko-KR" sz="2000" dirty="0" err="1" smtClean="0">
                <a:solidFill>
                  <a:srgbClr val="000000"/>
                </a:solidFill>
                <a:ea typeface="Gulim" panose="020B0600000101010101" pitchFamily="34" charset="-127"/>
              </a:rPr>
              <a:t>L</a:t>
            </a:r>
            <a:r>
              <a:rPr kumimoji="1" lang="en-US" altLang="ko-KR" sz="2000" baseline="-25000" dirty="0" err="1" smtClean="0">
                <a:solidFill>
                  <a:srgbClr val="000000"/>
                </a:solidFill>
                <a:ea typeface="Gulim" panose="020B0600000101010101" pitchFamily="34" charset="-127"/>
              </a:rPr>
              <a:t>PCB_EQ_min</a:t>
            </a:r>
            <a:r>
              <a:rPr kumimoji="1" lang="en-US" altLang="ko-KR" sz="2000" dirty="0" smtClean="0">
                <a:solidFill>
                  <a:srgbClr val="000000"/>
                </a:solidFill>
                <a:ea typeface="Gulim" panose="020B0600000101010101" pitchFamily="34" charset="-127"/>
              </a:rPr>
              <a:t>=79.6pH</a:t>
            </a:r>
            <a:endParaRPr kumimoji="1" lang="en-US" altLang="ko-KR" sz="2000" baseline="-25000" dirty="0">
              <a:solidFill>
                <a:srgbClr val="000000"/>
              </a:solidFill>
              <a:ea typeface="Gulim" panose="020B0600000101010101" pitchFamily="34" charset="-127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26200"/>
              </p:ext>
            </p:extLst>
          </p:nvPr>
        </p:nvGraphicFramePr>
        <p:xfrm>
          <a:off x="1372434" y="4160617"/>
          <a:ext cx="64182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Equation" r:id="rId3" imgW="3581280" imgH="241200" progId="Equation.DSMT4">
                  <p:embed/>
                </p:oleObj>
              </mc:Choice>
              <mc:Fallback>
                <p:oleObj name="Equation" r:id="rId3" imgW="3581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2434" y="4160617"/>
                        <a:ext cx="641826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25155" y="4800600"/>
            <a:ext cx="8238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Assume: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PCB_Decap</a:t>
            </a:r>
            <a:r>
              <a:rPr lang="en-US" sz="2400" dirty="0" smtClean="0"/>
              <a:t> is the similar to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above</a:t>
            </a:r>
            <a:r>
              <a:rPr lang="en-US" sz="2400" dirty="0" smtClean="0"/>
              <a:t>,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PCB_Plane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PCB_Decap</a:t>
            </a:r>
            <a:r>
              <a:rPr lang="en-US" sz="2400" dirty="0" smtClean="0"/>
              <a:t> = 22pH,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PCB_above</a:t>
            </a:r>
            <a:r>
              <a:rPr lang="en-US" sz="2400" dirty="0" smtClean="0"/>
              <a:t> = 22pH,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PCB_Plane</a:t>
            </a:r>
            <a:r>
              <a:rPr lang="en-US" sz="2400" dirty="0" smtClean="0"/>
              <a:t> = 22pH.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7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– Pre-layout Methodology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869" y="1375706"/>
            <a:ext cx="3888412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endParaRPr lang="en-US" dirty="0" smtClean="0"/>
          </a:p>
          <a:p>
            <a:r>
              <a:rPr lang="en-US" dirty="0" smtClean="0"/>
              <a:t>PDN pre-layout design methodology</a:t>
            </a:r>
          </a:p>
          <a:p>
            <a:pPr lvl="1"/>
            <a:r>
              <a:rPr lang="en-US" dirty="0" smtClean="0"/>
              <a:t>Example geometry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calculation</a:t>
            </a:r>
          </a:p>
          <a:p>
            <a:pPr lvl="1"/>
            <a:r>
              <a:rPr lang="en-US" b="1" dirty="0" err="1" smtClean="0"/>
              <a:t>L</a:t>
            </a:r>
            <a:r>
              <a:rPr lang="en-US" b="1" baseline="-25000" dirty="0" err="1" smtClean="0"/>
              <a:t>PCB_decap</a:t>
            </a:r>
            <a:r>
              <a:rPr lang="en-US" b="1" dirty="0" smtClean="0"/>
              <a:t> </a:t>
            </a:r>
            <a:r>
              <a:rPr lang="en-US" b="1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085379" y="1330763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98" y="1375706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197212" y="3458594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098115" y="4706586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305186" y="3045750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830" y="4890736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35521" y="1154035"/>
            <a:ext cx="1305928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Alternating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93362" y="2996015"/>
            <a:ext cx="937303" cy="30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Aligned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84860" y="4953000"/>
            <a:ext cx="1087447" cy="29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Doublet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53050"/>
              </p:ext>
            </p:extLst>
          </p:nvPr>
        </p:nvGraphicFramePr>
        <p:xfrm>
          <a:off x="2391304" y="1754553"/>
          <a:ext cx="6614730" cy="39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852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Placement pattern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Size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4">
                <a:tc row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Alternating/Aligned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0201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0402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0603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0805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54">
                <a:tc rowSpan="4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Doublet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0201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0402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0603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0805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044448" y="1182469"/>
            <a:ext cx="5054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Times New Roman" panose="02020603050405020304" pitchFamily="18" charset="0"/>
                <a:ea typeface="SimSun" panose="02010600030101010101" pitchFamily="2" charset="-122"/>
              </a:rPr>
              <a:t>Relative via locations and package size ([mils]) of the three decoupling capacitor placement patterns</a:t>
            </a:r>
            <a:endParaRPr lang="en-US" sz="24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130175" y="1472115"/>
            <a:ext cx="1904955" cy="1575885"/>
            <a:chOff x="324504" y="795430"/>
            <a:chExt cx="1904955" cy="1575885"/>
          </a:xfrm>
        </p:grpSpPr>
        <p:grpSp>
          <p:nvGrpSpPr>
            <p:cNvPr id="225" name="Group 224"/>
            <p:cNvGrpSpPr/>
            <p:nvPr/>
          </p:nvGrpSpPr>
          <p:grpSpPr>
            <a:xfrm>
              <a:off x="324504" y="1100618"/>
              <a:ext cx="1721771" cy="1270697"/>
              <a:chOff x="375164" y="1346028"/>
              <a:chExt cx="1721771" cy="1270697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652809" y="1346028"/>
                <a:ext cx="1444126" cy="9527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375164" y="1356464"/>
                <a:ext cx="1721771" cy="1260261"/>
                <a:chOff x="1844389" y="4854789"/>
                <a:chExt cx="1721771" cy="1260261"/>
              </a:xfrm>
            </p:grpSpPr>
            <p:grpSp>
              <p:nvGrpSpPr>
                <p:cNvPr id="230" name="Group 229"/>
                <p:cNvGrpSpPr/>
                <p:nvPr/>
              </p:nvGrpSpPr>
              <p:grpSpPr>
                <a:xfrm>
                  <a:off x="2123123" y="4924242"/>
                  <a:ext cx="248021" cy="248021"/>
                  <a:chOff x="2082189" y="4179270"/>
                  <a:chExt cx="412151" cy="412151"/>
                </a:xfrm>
              </p:grpSpPr>
              <p:sp>
                <p:nvSpPr>
                  <p:cNvPr id="267" name="Oval 266"/>
                  <p:cNvSpPr/>
                  <p:nvPr/>
                </p:nvSpPr>
                <p:spPr>
                  <a:xfrm>
                    <a:off x="2082189" y="4179270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2169854" y="4267200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1" name="Oval 230"/>
                <p:cNvSpPr/>
                <p:nvPr/>
              </p:nvSpPr>
              <p:spPr>
                <a:xfrm>
                  <a:off x="2173981" y="5517818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3318139" y="5466960"/>
                  <a:ext cx="248021" cy="248021"/>
                  <a:chOff x="2082189" y="4179270"/>
                  <a:chExt cx="412151" cy="412151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2082189" y="4179270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2169854" y="4267200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Oval 232"/>
                <p:cNvSpPr/>
                <p:nvPr/>
              </p:nvSpPr>
              <p:spPr>
                <a:xfrm>
                  <a:off x="3368997" y="4975100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844389" y="5126273"/>
                  <a:ext cx="37544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Times New Roman" panose="02020603050405020304" pitchFamily="18" charset="0"/>
                    <a:buChar char="●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 smtClean="0">
                      <a:latin typeface="+mn-lt"/>
                    </a:rPr>
                    <a:t>a</a:t>
                  </a:r>
                  <a:endParaRPr lang="en-US" altLang="en-US" sz="1800" dirty="0">
                    <a:latin typeface="+mn-lt"/>
                  </a:endParaRPr>
                </a:p>
              </p:txBody>
            </p:sp>
            <p:grpSp>
              <p:nvGrpSpPr>
                <p:cNvPr id="235" name="Group 52"/>
                <p:cNvGrpSpPr>
                  <a:grpSpLocks/>
                </p:cNvGrpSpPr>
                <p:nvPr/>
              </p:nvGrpSpPr>
              <p:grpSpPr bwMode="auto">
                <a:xfrm>
                  <a:off x="1958280" y="5050237"/>
                  <a:ext cx="274211" cy="569308"/>
                  <a:chOff x="4678680" y="5219510"/>
                  <a:chExt cx="274320" cy="469612"/>
                </a:xfrm>
              </p:grpSpPr>
              <p:cxnSp>
                <p:nvCxnSpPr>
                  <p:cNvPr id="262" name="Straight Arrow Connector 261"/>
                  <p:cNvCxnSpPr/>
                  <p:nvPr/>
                </p:nvCxnSpPr>
                <p:spPr>
                  <a:xfrm flipV="1">
                    <a:off x="4800493" y="5223530"/>
                    <a:ext cx="0" cy="4571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 flipH="1">
                    <a:off x="4678208" y="5218768"/>
                    <a:ext cx="27474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flipH="1">
                    <a:off x="4678208" y="5688643"/>
                    <a:ext cx="27474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2282266" y="5400063"/>
                  <a:ext cx="1117407" cy="381813"/>
                  <a:chOff x="2282266" y="5400063"/>
                  <a:chExt cx="1117407" cy="381813"/>
                </a:xfrm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2282266" y="5400063"/>
                    <a:ext cx="1034483" cy="381813"/>
                    <a:chOff x="2282266" y="5400063"/>
                    <a:chExt cx="1034483" cy="381813"/>
                  </a:xfrm>
                </p:grpSpPr>
                <p:sp>
                  <p:nvSpPr>
                    <p:cNvPr id="255" name="Rounded Rectangle 254"/>
                    <p:cNvSpPr/>
                    <p:nvPr/>
                  </p:nvSpPr>
                  <p:spPr>
                    <a:xfrm>
                      <a:off x="2446058" y="5489428"/>
                      <a:ext cx="122843" cy="213019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/>
                    <p:cNvSpPr/>
                    <p:nvPr/>
                  </p:nvSpPr>
                  <p:spPr>
                    <a:xfrm>
                      <a:off x="2422532" y="5444413"/>
                      <a:ext cx="171980" cy="29822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ounded Rectangle 256"/>
                    <p:cNvSpPr/>
                    <p:nvPr/>
                  </p:nvSpPr>
                  <p:spPr>
                    <a:xfrm>
                      <a:off x="3122036" y="5489428"/>
                      <a:ext cx="122843" cy="213019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/>
                    <p:cNvSpPr/>
                    <p:nvPr/>
                  </p:nvSpPr>
                  <p:spPr>
                    <a:xfrm>
                      <a:off x="3098510" y="5444413"/>
                      <a:ext cx="171980" cy="298227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2282266" y="5561086"/>
                      <a:ext cx="258581" cy="61015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2507478" y="5444412"/>
                      <a:ext cx="672865" cy="298227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  <a:alpha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>
                    <a:xfrm>
                      <a:off x="2388637" y="5400063"/>
                      <a:ext cx="928112" cy="38181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157598" y="5561086"/>
                    <a:ext cx="24207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37" name="Group 236"/>
                <p:cNvGrpSpPr/>
                <p:nvPr/>
              </p:nvGrpSpPr>
              <p:grpSpPr>
                <a:xfrm>
                  <a:off x="2299074" y="4854789"/>
                  <a:ext cx="1117407" cy="381813"/>
                  <a:chOff x="2299074" y="4854789"/>
                  <a:chExt cx="1117407" cy="381813"/>
                </a:xfrm>
              </p:grpSpPr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2439340" y="4899139"/>
                    <a:ext cx="171980" cy="298227"/>
                    <a:chOff x="2619105" y="4888015"/>
                    <a:chExt cx="533400" cy="533400"/>
                  </a:xfrm>
                </p:grpSpPr>
                <p:sp>
                  <p:nvSpPr>
                    <p:cNvPr id="251" name="Rounded Rectangle 250"/>
                    <p:cNvSpPr/>
                    <p:nvPr/>
                  </p:nvSpPr>
                  <p:spPr>
                    <a:xfrm>
                      <a:off x="2692070" y="4968528"/>
                      <a:ext cx="381000" cy="381000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/>
                    <p:cNvSpPr/>
                    <p:nvPr/>
                  </p:nvSpPr>
                  <p:spPr>
                    <a:xfrm>
                      <a:off x="2619105" y="4888015"/>
                      <a:ext cx="533400" cy="5334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3115318" y="4899139"/>
                    <a:ext cx="171980" cy="298227"/>
                    <a:chOff x="2619105" y="4888015"/>
                    <a:chExt cx="533400" cy="533400"/>
                  </a:xfrm>
                </p:grpSpPr>
                <p:sp>
                  <p:nvSpPr>
                    <p:cNvPr id="249" name="Rounded Rectangle 248"/>
                    <p:cNvSpPr/>
                    <p:nvPr/>
                  </p:nvSpPr>
                  <p:spPr>
                    <a:xfrm>
                      <a:off x="2692070" y="4968528"/>
                      <a:ext cx="381000" cy="381000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/>
                    <p:cNvSpPr/>
                    <p:nvPr/>
                  </p:nvSpPr>
                  <p:spPr>
                    <a:xfrm>
                      <a:off x="2619105" y="4888015"/>
                      <a:ext cx="533400" cy="5334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2524286" y="4899138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405445" y="4854789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174406" y="5015812"/>
                    <a:ext cx="24207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2299074" y="5015812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2235070" y="5638800"/>
                  <a:ext cx="1117730" cy="476250"/>
                  <a:chOff x="2197558" y="5801312"/>
                  <a:chExt cx="1010906" cy="476250"/>
                </a:xfrm>
              </p:grpSpPr>
              <p:cxnSp>
                <p:nvCxnSpPr>
                  <p:cNvPr id="239" name="Straight Connector 238"/>
                  <p:cNvCxnSpPr/>
                  <p:nvPr/>
                </p:nvCxnSpPr>
                <p:spPr bwMode="auto">
                  <a:xfrm>
                    <a:off x="2197558" y="5820362"/>
                    <a:ext cx="0" cy="457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Arrow Connector 239"/>
                  <p:cNvCxnSpPr/>
                  <p:nvPr/>
                </p:nvCxnSpPr>
                <p:spPr bwMode="auto">
                  <a:xfrm flipV="1">
                    <a:off x="2207593" y="6123035"/>
                    <a:ext cx="1000871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1" name="Text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9545" y="5843948"/>
                    <a:ext cx="47563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Times New Roman" panose="02020603050405020304" pitchFamily="18" charset="0"/>
                      <a:buChar char="●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1"/>
                      </a:buClr>
                      <a:buSzPct val="75000"/>
                      <a:buFont typeface="Arial" panose="020B0604020202020204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80000"/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80000"/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en-US" sz="1800" dirty="0" smtClean="0">
                        <a:latin typeface="+mn-lt"/>
                      </a:rPr>
                      <a:t>b</a:t>
                    </a:r>
                    <a:endParaRPr lang="en-US" altLang="en-US" sz="1800" dirty="0">
                      <a:latin typeface="+mn-lt"/>
                    </a:endParaRPr>
                  </a:p>
                </p:txBody>
              </p:sp>
              <p:cxnSp>
                <p:nvCxnSpPr>
                  <p:cNvPr id="242" name="Straight Connector 241"/>
                  <p:cNvCxnSpPr/>
                  <p:nvPr/>
                </p:nvCxnSpPr>
                <p:spPr bwMode="auto">
                  <a:xfrm>
                    <a:off x="3206797" y="5801312"/>
                    <a:ext cx="0" cy="457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26" name="TextBox 225"/>
            <p:cNvSpPr txBox="1"/>
            <p:nvPr/>
          </p:nvSpPr>
          <p:spPr>
            <a:xfrm>
              <a:off x="1090348" y="795430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987708" y="1464557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17396" y="3330355"/>
            <a:ext cx="1889234" cy="1546445"/>
            <a:chOff x="2203010" y="777510"/>
            <a:chExt cx="1889234" cy="1546445"/>
          </a:xfrm>
        </p:grpSpPr>
        <p:grpSp>
          <p:nvGrpSpPr>
            <p:cNvPr id="270" name="Group 269"/>
            <p:cNvGrpSpPr/>
            <p:nvPr/>
          </p:nvGrpSpPr>
          <p:grpSpPr>
            <a:xfrm>
              <a:off x="2203010" y="1075482"/>
              <a:ext cx="1670912" cy="1248473"/>
              <a:chOff x="2254522" y="1338621"/>
              <a:chExt cx="1670912" cy="1248473"/>
            </a:xfrm>
          </p:grpSpPr>
          <p:grpSp>
            <p:nvGrpSpPr>
              <p:cNvPr id="273" name="Group 272"/>
              <p:cNvGrpSpPr/>
              <p:nvPr/>
            </p:nvGrpSpPr>
            <p:grpSpPr>
              <a:xfrm>
                <a:off x="2533256" y="1415336"/>
                <a:ext cx="248021" cy="248021"/>
                <a:chOff x="2082189" y="4179270"/>
                <a:chExt cx="412151" cy="412151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4" name="Oval 273"/>
              <p:cNvSpPr/>
              <p:nvPr/>
            </p:nvSpPr>
            <p:spPr>
              <a:xfrm>
                <a:off x="3770862" y="2022162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2527033" y="1969394"/>
                <a:ext cx="248021" cy="248021"/>
                <a:chOff x="2082189" y="4179270"/>
                <a:chExt cx="412151" cy="412151"/>
              </a:xfrm>
            </p:grpSpPr>
            <p:sp>
              <p:nvSpPr>
                <p:cNvPr id="309" name="Oval 308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6" name="Oval 275"/>
              <p:cNvSpPr/>
              <p:nvPr/>
            </p:nvSpPr>
            <p:spPr>
              <a:xfrm>
                <a:off x="3779130" y="1466194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51"/>
              <p:cNvSpPr txBox="1">
                <a:spLocks noChangeArrowheads="1"/>
              </p:cNvSpPr>
              <p:nvPr/>
            </p:nvSpPr>
            <p:spPr bwMode="auto">
              <a:xfrm>
                <a:off x="2254522" y="1617367"/>
                <a:ext cx="3754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 smtClean="0">
                    <a:latin typeface="+mn-lt"/>
                  </a:rPr>
                  <a:t>a</a:t>
                </a:r>
                <a:endParaRPr lang="en-US" altLang="en-US" sz="1800" dirty="0">
                  <a:latin typeface="+mn-lt"/>
                </a:endParaRPr>
              </a:p>
            </p:txBody>
          </p:sp>
          <p:grpSp>
            <p:nvGrpSpPr>
              <p:cNvPr id="278" name="Group 52"/>
              <p:cNvGrpSpPr>
                <a:grpSpLocks/>
              </p:cNvGrpSpPr>
              <p:nvPr/>
            </p:nvGrpSpPr>
            <p:grpSpPr bwMode="auto">
              <a:xfrm>
                <a:off x="2368413" y="1541331"/>
                <a:ext cx="274211" cy="569308"/>
                <a:chOff x="4678680" y="5219510"/>
                <a:chExt cx="274320" cy="469612"/>
              </a:xfrm>
            </p:grpSpPr>
            <p:cxnSp>
              <p:nvCxnSpPr>
                <p:cNvPr id="306" name="Straight Arrow Connector 305"/>
                <p:cNvCxnSpPr/>
                <p:nvPr/>
              </p:nvCxnSpPr>
              <p:spPr>
                <a:xfrm flipV="1">
                  <a:off x="4800493" y="5223530"/>
                  <a:ext cx="0" cy="4571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4678208" y="5218768"/>
                  <a:ext cx="2747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flipH="1">
                  <a:off x="4678208" y="5688643"/>
                  <a:ext cx="2747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2692399" y="1891157"/>
                <a:ext cx="1117407" cy="381813"/>
                <a:chOff x="2282266" y="5400063"/>
                <a:chExt cx="1117407" cy="381813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2282266" y="5400063"/>
                  <a:ext cx="1034483" cy="381813"/>
                  <a:chOff x="2282266" y="5400063"/>
                  <a:chExt cx="1034483" cy="381813"/>
                </a:xfrm>
              </p:grpSpPr>
              <p:sp>
                <p:nvSpPr>
                  <p:cNvPr id="299" name="Rounded Rectangle 298"/>
                  <p:cNvSpPr/>
                  <p:nvPr/>
                </p:nvSpPr>
                <p:spPr>
                  <a:xfrm>
                    <a:off x="2446058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2422532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ounded Rectangle 300"/>
                  <p:cNvSpPr/>
                  <p:nvPr/>
                </p:nvSpPr>
                <p:spPr>
                  <a:xfrm>
                    <a:off x="3122036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3098510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2282266" y="5561086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2507478" y="5444412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2388637" y="5400063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8" name="Rectangle 297"/>
                <p:cNvSpPr/>
                <p:nvPr/>
              </p:nvSpPr>
              <p:spPr bwMode="auto">
                <a:xfrm>
                  <a:off x="3157598" y="5561086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0" name="Group 279"/>
              <p:cNvGrpSpPr/>
              <p:nvPr/>
            </p:nvGrpSpPr>
            <p:grpSpPr>
              <a:xfrm>
                <a:off x="2709207" y="1345883"/>
                <a:ext cx="1117407" cy="381813"/>
                <a:chOff x="2299074" y="4854789"/>
                <a:chExt cx="1117407" cy="381813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2439340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95" name="Rounded Rectangle 294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3115318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93" name="Rounded Rectangle 292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9" name="Rectangle 288"/>
                <p:cNvSpPr/>
                <p:nvPr/>
              </p:nvSpPr>
              <p:spPr>
                <a:xfrm>
                  <a:off x="2524286" y="4899138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2405445" y="4854789"/>
                  <a:ext cx="928112" cy="3818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 bwMode="auto">
                <a:xfrm>
                  <a:off x="3174406" y="5015812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 bwMode="auto">
                <a:xfrm>
                  <a:off x="2299074" y="5015812"/>
                  <a:ext cx="258581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2645203" y="2110844"/>
                <a:ext cx="1117730" cy="476250"/>
                <a:chOff x="2197558" y="5782262"/>
                <a:chExt cx="1010906" cy="476250"/>
              </a:xfrm>
            </p:grpSpPr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2197558" y="5782262"/>
                  <a:ext cx="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/>
                <p:cNvCxnSpPr/>
                <p:nvPr/>
              </p:nvCxnSpPr>
              <p:spPr bwMode="auto">
                <a:xfrm flipV="1">
                  <a:off x="2207593" y="6123035"/>
                  <a:ext cx="1000871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5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2599545" y="5843948"/>
                  <a:ext cx="4756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Times New Roman" panose="02020603050405020304" pitchFamily="18" charset="0"/>
                    <a:buChar char="●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 smtClean="0">
                      <a:latin typeface="+mn-lt"/>
                    </a:rPr>
                    <a:t>b</a:t>
                  </a:r>
                  <a:endParaRPr lang="en-US" altLang="en-US" sz="1800" dirty="0">
                    <a:latin typeface="+mn-lt"/>
                  </a:endParaRPr>
                </a:p>
              </p:txBody>
            </p: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206797" y="5801312"/>
                  <a:ext cx="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2" name="Rectangle 281"/>
              <p:cNvSpPr/>
              <p:nvPr/>
            </p:nvSpPr>
            <p:spPr>
              <a:xfrm>
                <a:off x="2524163" y="1338621"/>
                <a:ext cx="1401271" cy="9437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>
              <a:off x="2953133" y="777510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850493" y="1446637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-48588" y="5245178"/>
            <a:ext cx="2221202" cy="1488795"/>
            <a:chOff x="5830889" y="1793471"/>
            <a:chExt cx="2221202" cy="1488795"/>
          </a:xfrm>
        </p:grpSpPr>
        <p:sp>
          <p:nvSpPr>
            <p:cNvPr id="314" name="TextBox 313"/>
            <p:cNvSpPr txBox="1"/>
            <p:nvPr/>
          </p:nvSpPr>
          <p:spPr>
            <a:xfrm>
              <a:off x="6822141" y="1793471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5830889" y="2470003"/>
              <a:ext cx="241751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125840" y="2101884"/>
              <a:ext cx="1742707" cy="9957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 flipH="1" flipV="1">
              <a:off x="7097254" y="2690178"/>
              <a:ext cx="146304" cy="146304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7052334" y="2345336"/>
              <a:ext cx="236144" cy="236144"/>
              <a:chOff x="6975775" y="2107544"/>
              <a:chExt cx="412151" cy="412151"/>
            </a:xfrm>
          </p:grpSpPr>
          <p:sp>
            <p:nvSpPr>
              <p:cNvPr id="362" name="Oval 361"/>
              <p:cNvSpPr/>
              <p:nvPr/>
            </p:nvSpPr>
            <p:spPr>
              <a:xfrm flipH="1" flipV="1">
                <a:off x="6975775" y="2107544"/>
                <a:ext cx="412151" cy="41215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 flipH="1" flipV="1">
                <a:off x="7063440" y="2194945"/>
                <a:ext cx="236821" cy="2368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7429636" y="2107486"/>
              <a:ext cx="438912" cy="990113"/>
              <a:chOff x="7499875" y="2076686"/>
              <a:chExt cx="438912" cy="990113"/>
            </a:xfrm>
          </p:grpSpPr>
          <p:grpSp>
            <p:nvGrpSpPr>
              <p:cNvPr id="354" name="Group 353"/>
              <p:cNvGrpSpPr/>
              <p:nvPr/>
            </p:nvGrpSpPr>
            <p:grpSpPr>
              <a:xfrm>
                <a:off x="7534307" y="2777996"/>
                <a:ext cx="373994" cy="238964"/>
                <a:chOff x="7550750" y="2685444"/>
                <a:chExt cx="373994" cy="373994"/>
              </a:xfrm>
            </p:grpSpPr>
            <p:sp>
              <p:nvSpPr>
                <p:cNvPr id="360" name="Rounded Rectangle 359"/>
                <p:cNvSpPr/>
                <p:nvPr/>
              </p:nvSpPr>
              <p:spPr>
                <a:xfrm flipH="1" flipV="1">
                  <a:off x="7598655" y="2735114"/>
                  <a:ext cx="275369" cy="25784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 rot="16200000" flipH="1" flipV="1">
                  <a:off x="7550750" y="2685444"/>
                  <a:ext cx="373994" cy="373994"/>
                </a:xfrm>
                <a:prstGeom prst="rect">
                  <a:avLst/>
                </a:prstGeom>
                <a:noFill/>
                <a:ln>
                  <a:solidFill>
                    <a:srgbClr val="2602F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7534307" y="2129894"/>
                <a:ext cx="373994" cy="206675"/>
                <a:chOff x="7550750" y="2225091"/>
                <a:chExt cx="373994" cy="373994"/>
              </a:xfrm>
            </p:grpSpPr>
            <p:sp>
              <p:nvSpPr>
                <p:cNvPr id="358" name="Rounded Rectangle 357"/>
                <p:cNvSpPr/>
                <p:nvPr/>
              </p:nvSpPr>
              <p:spPr>
                <a:xfrm flipH="1" flipV="1">
                  <a:off x="7598655" y="2282039"/>
                  <a:ext cx="275369" cy="25784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 rot="16200000" flipH="1" flipV="1">
                  <a:off x="7550750" y="2225091"/>
                  <a:ext cx="373994" cy="373994"/>
                </a:xfrm>
                <a:prstGeom prst="rect">
                  <a:avLst/>
                </a:prstGeom>
                <a:noFill/>
                <a:ln>
                  <a:solidFill>
                    <a:srgbClr val="2602F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6" name="Rectangle 355"/>
              <p:cNvSpPr/>
              <p:nvPr/>
            </p:nvSpPr>
            <p:spPr>
              <a:xfrm rot="16200000" flipH="1" flipV="1">
                <a:off x="7224274" y="2352287"/>
                <a:ext cx="990113" cy="4389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5400000">
                <a:off x="7387267" y="2399267"/>
                <a:ext cx="672865" cy="298227"/>
              </a:xfrm>
              <a:prstGeom prst="rect">
                <a:avLst/>
              </a:prstGeom>
              <a:solidFill>
                <a:schemeClr val="accent1">
                  <a:lumMod val="7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6715988" y="2645258"/>
              <a:ext cx="236144" cy="236144"/>
              <a:chOff x="6975775" y="2107544"/>
              <a:chExt cx="412151" cy="412151"/>
            </a:xfrm>
          </p:grpSpPr>
          <p:sp>
            <p:nvSpPr>
              <p:cNvPr id="352" name="Oval 351"/>
              <p:cNvSpPr/>
              <p:nvPr/>
            </p:nvSpPr>
            <p:spPr>
              <a:xfrm flipH="1" flipV="1">
                <a:off x="6975775" y="2107544"/>
                <a:ext cx="412151" cy="41215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 flipH="1" flipV="1">
                <a:off x="7063440" y="2194945"/>
                <a:ext cx="236821" cy="2368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1" name="Oval 320"/>
            <p:cNvSpPr/>
            <p:nvPr/>
          </p:nvSpPr>
          <p:spPr>
            <a:xfrm flipH="1" flipV="1">
              <a:off x="6760908" y="2390256"/>
              <a:ext cx="146304" cy="146304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6134110" y="2107486"/>
              <a:ext cx="438912" cy="990113"/>
              <a:chOff x="7499875" y="2076686"/>
              <a:chExt cx="438912" cy="990113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7534307" y="2777996"/>
                <a:ext cx="373994" cy="238964"/>
                <a:chOff x="7550750" y="2685444"/>
                <a:chExt cx="373994" cy="373994"/>
              </a:xfrm>
            </p:grpSpPr>
            <p:sp>
              <p:nvSpPr>
                <p:cNvPr id="350" name="Rounded Rectangle 349"/>
                <p:cNvSpPr/>
                <p:nvPr/>
              </p:nvSpPr>
              <p:spPr>
                <a:xfrm flipH="1" flipV="1">
                  <a:off x="7598655" y="2735114"/>
                  <a:ext cx="275369" cy="25784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 rot="16200000" flipH="1" flipV="1">
                  <a:off x="7550750" y="2685444"/>
                  <a:ext cx="373994" cy="373994"/>
                </a:xfrm>
                <a:prstGeom prst="rect">
                  <a:avLst/>
                </a:prstGeom>
                <a:noFill/>
                <a:ln>
                  <a:solidFill>
                    <a:srgbClr val="2602F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7534307" y="2129894"/>
                <a:ext cx="373994" cy="206675"/>
                <a:chOff x="7550750" y="2225091"/>
                <a:chExt cx="373994" cy="373994"/>
              </a:xfrm>
            </p:grpSpPr>
            <p:sp>
              <p:nvSpPr>
                <p:cNvPr id="348" name="Rounded Rectangle 347"/>
                <p:cNvSpPr/>
                <p:nvPr/>
              </p:nvSpPr>
              <p:spPr>
                <a:xfrm flipH="1" flipV="1">
                  <a:off x="7598655" y="2282039"/>
                  <a:ext cx="275369" cy="25784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 rot="16200000" flipH="1" flipV="1">
                  <a:off x="7550750" y="2225091"/>
                  <a:ext cx="373994" cy="373994"/>
                </a:xfrm>
                <a:prstGeom prst="rect">
                  <a:avLst/>
                </a:prstGeom>
                <a:noFill/>
                <a:ln>
                  <a:solidFill>
                    <a:srgbClr val="2602F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6" name="Rectangle 345"/>
              <p:cNvSpPr/>
              <p:nvPr/>
            </p:nvSpPr>
            <p:spPr>
              <a:xfrm rot="16200000" flipH="1" flipV="1">
                <a:off x="7224274" y="2352287"/>
                <a:ext cx="990113" cy="4389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5400000">
                <a:off x="7387267" y="2399267"/>
                <a:ext cx="672865" cy="298227"/>
              </a:xfrm>
              <a:prstGeom prst="rect">
                <a:avLst/>
              </a:prstGeom>
              <a:solidFill>
                <a:schemeClr val="accent1">
                  <a:lumMod val="7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3" name="Straight Arrow Connector 322"/>
            <p:cNvCxnSpPr/>
            <p:nvPr/>
          </p:nvCxnSpPr>
          <p:spPr bwMode="auto">
            <a:xfrm flipV="1">
              <a:off x="6848223" y="3200399"/>
              <a:ext cx="34526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TextBox 79"/>
            <p:cNvSpPr txBox="1">
              <a:spLocks noChangeArrowheads="1"/>
            </p:cNvSpPr>
            <p:nvPr/>
          </p:nvSpPr>
          <p:spPr bwMode="auto">
            <a:xfrm>
              <a:off x="6868965" y="2912934"/>
              <a:ext cx="1640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b</a:t>
              </a:r>
              <a:endParaRPr lang="en-US" altLang="en-US" sz="1800" dirty="0">
                <a:latin typeface="+mn-lt"/>
              </a:endParaRPr>
            </a:p>
          </p:txBody>
        </p:sp>
        <p:sp>
          <p:nvSpPr>
            <p:cNvPr id="325" name="TextBox 79"/>
            <p:cNvSpPr txBox="1">
              <a:spLocks noChangeArrowheads="1"/>
            </p:cNvSpPr>
            <p:nvPr/>
          </p:nvSpPr>
          <p:spPr bwMode="auto">
            <a:xfrm>
              <a:off x="7888013" y="2386330"/>
              <a:ext cx="1640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a</a:t>
              </a:r>
              <a:endParaRPr lang="en-US" altLang="en-US" sz="1800" dirty="0">
                <a:latin typeface="+mn-lt"/>
              </a:endParaRP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6481259" y="2241773"/>
              <a:ext cx="384679" cy="174808"/>
              <a:chOff x="6481259" y="2241773"/>
              <a:chExt cx="384679" cy="174808"/>
            </a:xfrm>
          </p:grpSpPr>
          <p:sp>
            <p:nvSpPr>
              <p:cNvPr id="342" name="Rectangle 341"/>
              <p:cNvSpPr/>
              <p:nvPr/>
            </p:nvSpPr>
            <p:spPr bwMode="auto">
              <a:xfrm>
                <a:off x="6481259" y="2241773"/>
                <a:ext cx="340882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 rot="5400000">
                <a:off x="6748378" y="2299021"/>
                <a:ext cx="174105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7140406" y="2241773"/>
              <a:ext cx="379500" cy="174808"/>
              <a:chOff x="7140406" y="2241773"/>
              <a:chExt cx="379500" cy="174808"/>
            </a:xfrm>
          </p:grpSpPr>
          <p:sp>
            <p:nvSpPr>
              <p:cNvPr id="340" name="Rectangle 339"/>
              <p:cNvSpPr/>
              <p:nvPr/>
            </p:nvSpPr>
            <p:spPr bwMode="auto">
              <a:xfrm>
                <a:off x="7179024" y="2241773"/>
                <a:ext cx="340882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 rot="5400000">
                <a:off x="7083861" y="2299021"/>
                <a:ext cx="174105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28" name="Group 52"/>
            <p:cNvGrpSpPr>
              <a:grpSpLocks/>
            </p:cNvGrpSpPr>
            <p:nvPr/>
          </p:nvGrpSpPr>
          <p:grpSpPr bwMode="auto">
            <a:xfrm>
              <a:off x="7193488" y="2414200"/>
              <a:ext cx="817886" cy="346860"/>
              <a:chOff x="4678208" y="5218768"/>
              <a:chExt cx="274746" cy="469875"/>
            </a:xfrm>
          </p:grpSpPr>
          <p:cxnSp>
            <p:nvCxnSpPr>
              <p:cNvPr id="337" name="Straight Arrow Connector 336"/>
              <p:cNvCxnSpPr/>
              <p:nvPr/>
            </p:nvCxnSpPr>
            <p:spPr>
              <a:xfrm flipV="1">
                <a:off x="4928137" y="5222864"/>
                <a:ext cx="0" cy="457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flipH="1">
                <a:off x="4678208" y="5218768"/>
                <a:ext cx="2747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4678208" y="5688643"/>
                <a:ext cx="2747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 flipV="1">
              <a:off x="6481259" y="2808795"/>
              <a:ext cx="384679" cy="175602"/>
              <a:chOff x="6481259" y="2240979"/>
              <a:chExt cx="384679" cy="175602"/>
            </a:xfrm>
          </p:grpSpPr>
          <p:sp>
            <p:nvSpPr>
              <p:cNvPr id="335" name="Rectangle 334"/>
              <p:cNvSpPr/>
              <p:nvPr/>
            </p:nvSpPr>
            <p:spPr bwMode="auto">
              <a:xfrm>
                <a:off x="6481259" y="2240979"/>
                <a:ext cx="340882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 rot="5400000">
                <a:off x="6748378" y="2299021"/>
                <a:ext cx="174105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 flipV="1">
              <a:off x="7143415" y="2799958"/>
              <a:ext cx="379500" cy="174808"/>
              <a:chOff x="7140406" y="2241773"/>
              <a:chExt cx="379500" cy="174808"/>
            </a:xfrm>
          </p:grpSpPr>
          <p:sp>
            <p:nvSpPr>
              <p:cNvPr id="333" name="Rectangle 332"/>
              <p:cNvSpPr/>
              <p:nvPr/>
            </p:nvSpPr>
            <p:spPr bwMode="auto">
              <a:xfrm>
                <a:off x="7179024" y="2241773"/>
                <a:ext cx="340882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 rot="5400000">
                <a:off x="7083861" y="2299021"/>
                <a:ext cx="174105" cy="610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31" name="Straight Connector 330"/>
            <p:cNvCxnSpPr/>
            <p:nvPr/>
          </p:nvCxnSpPr>
          <p:spPr bwMode="auto">
            <a:xfrm>
              <a:off x="6844761" y="2759632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 bwMode="auto">
            <a:xfrm>
              <a:off x="7192913" y="2765982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707991" y="5853124"/>
            <a:ext cx="4927072" cy="774655"/>
            <a:chOff x="2707991" y="5853124"/>
            <a:chExt cx="4927072" cy="774655"/>
          </a:xfrm>
        </p:grpSpPr>
        <p:grpSp>
          <p:nvGrpSpPr>
            <p:cNvPr id="365" name="Group 364"/>
            <p:cNvGrpSpPr/>
            <p:nvPr/>
          </p:nvGrpSpPr>
          <p:grpSpPr>
            <a:xfrm>
              <a:off x="2707991" y="5887205"/>
              <a:ext cx="2071598" cy="369332"/>
              <a:chOff x="2927320" y="4215998"/>
              <a:chExt cx="2071598" cy="369332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2927320" y="4257793"/>
                <a:ext cx="333196" cy="2857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3398718" y="421599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Occupied area</a:t>
                </a:r>
                <a:endParaRPr lang="en-US" dirty="0"/>
              </a:p>
            </p:txBody>
          </p:sp>
        </p:grpSp>
        <p:grpSp>
          <p:nvGrpSpPr>
            <p:cNvPr id="366" name="Group 365"/>
            <p:cNvGrpSpPr/>
            <p:nvPr/>
          </p:nvGrpSpPr>
          <p:grpSpPr>
            <a:xfrm>
              <a:off x="2707991" y="6258447"/>
              <a:ext cx="2071598" cy="369332"/>
              <a:chOff x="2927320" y="4680475"/>
              <a:chExt cx="2071598" cy="369332"/>
            </a:xfrm>
          </p:grpSpPr>
          <p:sp>
            <p:nvSpPr>
              <p:cNvPr id="371" name="Rounded Rectangle 370"/>
              <p:cNvSpPr/>
              <p:nvPr/>
            </p:nvSpPr>
            <p:spPr>
              <a:xfrm>
                <a:off x="2927320" y="4709147"/>
                <a:ext cx="333196" cy="31198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3398718" y="4680475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Solder land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952427" y="5853124"/>
              <a:ext cx="2682636" cy="742712"/>
              <a:chOff x="2888720" y="6038898"/>
              <a:chExt cx="2682636" cy="742712"/>
            </a:xfrm>
          </p:grpSpPr>
          <p:sp>
            <p:nvSpPr>
              <p:cNvPr id="367" name="Rectangle 366"/>
              <p:cNvSpPr/>
              <p:nvPr/>
            </p:nvSpPr>
            <p:spPr>
              <a:xfrm>
                <a:off x="2888720" y="6088690"/>
                <a:ext cx="334634" cy="269748"/>
              </a:xfrm>
              <a:prstGeom prst="rect">
                <a:avLst/>
              </a:prstGeom>
              <a:noFill/>
              <a:ln>
                <a:solidFill>
                  <a:srgbClr val="2602FE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3361556" y="6038898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Solder resist pattern</a:t>
                </a:r>
                <a:endParaRPr lang="en-US" dirty="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890158" y="6495769"/>
                <a:ext cx="333196" cy="2858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3361556" y="6412278"/>
                <a:ext cx="1478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Package area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PCB_Decap</a:t>
            </a:r>
            <a:r>
              <a:rPr lang="en-US" dirty="0"/>
              <a:t> Inductance Physics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4782" y="4192868"/>
            <a:ext cx="45767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Coupling between IC via and </a:t>
            </a:r>
            <a:r>
              <a:rPr lang="en-US" altLang="ko-KR" sz="20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decap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 via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neglected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IC </a:t>
            </a:r>
            <a:r>
              <a:rPr lang="en-US" altLang="ko-KR" sz="20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vias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 and decoupling capacitor </a:t>
            </a:r>
            <a:r>
              <a:rPr lang="en-US" altLang="ko-KR" sz="2000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vias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can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be modeled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separately</a:t>
            </a:r>
            <a:endParaRPr lang="en-US" altLang="ko-KR" sz="2000" baseline="-25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969963" y="4327525"/>
            <a:ext cx="8001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latin typeface="+mn-lt"/>
              </a:rPr>
              <a:t>GND1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969963" y="4924425"/>
            <a:ext cx="8001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>
                <a:latin typeface="+mn-lt"/>
              </a:rPr>
              <a:t>GND2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989013" y="5583238"/>
            <a:ext cx="80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+mj-lt"/>
              </a:rPr>
              <a:t>GND3</a:t>
            </a:r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-229393" y="4858544"/>
            <a:ext cx="1839912" cy="4762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620838" y="3789363"/>
            <a:ext cx="2806700" cy="2601912"/>
            <a:chOff x="1887989" y="4273910"/>
            <a:chExt cx="2557872" cy="2371385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1906796" y="5354706"/>
              <a:ext cx="2362560" cy="21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ine 237"/>
            <p:cNvSpPr>
              <a:spLocks noChangeShapeType="1"/>
            </p:cNvSpPr>
            <p:nvPr/>
          </p:nvSpPr>
          <p:spPr bwMode="auto">
            <a:xfrm>
              <a:off x="1887989" y="4757158"/>
              <a:ext cx="23813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887989" y="6020256"/>
              <a:ext cx="2381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267"/>
            <p:cNvGrpSpPr>
              <a:grpSpLocks/>
            </p:cNvGrpSpPr>
            <p:nvPr/>
          </p:nvGrpSpPr>
          <p:grpSpPr bwMode="auto">
            <a:xfrm>
              <a:off x="2174754" y="4734458"/>
              <a:ext cx="269209" cy="1310780"/>
              <a:chOff x="2376068" y="3723288"/>
              <a:chExt cx="269209" cy="1310780"/>
            </a:xfrm>
          </p:grpSpPr>
          <p:sp>
            <p:nvSpPr>
              <p:cNvPr id="90" name="Oval 386"/>
              <p:cNvSpPr>
                <a:spLocks noChangeArrowheads="1"/>
              </p:cNvSpPr>
              <p:nvPr/>
            </p:nvSpPr>
            <p:spPr bwMode="auto">
              <a:xfrm>
                <a:off x="2492749" y="3723288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91" name="Oval 387"/>
              <p:cNvSpPr>
                <a:spLocks noChangeArrowheads="1"/>
              </p:cNvSpPr>
              <p:nvPr/>
            </p:nvSpPr>
            <p:spPr bwMode="auto">
              <a:xfrm>
                <a:off x="2492749" y="4345953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92" name="Line 237"/>
              <p:cNvSpPr>
                <a:spLocks noChangeShapeType="1"/>
              </p:cNvSpPr>
              <p:nvPr/>
            </p:nvSpPr>
            <p:spPr bwMode="auto">
              <a:xfrm>
                <a:off x="2375762" y="4046932"/>
                <a:ext cx="2690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3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757" y="3737306"/>
                <a:ext cx="0" cy="2575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4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757" y="4039697"/>
                <a:ext cx="0" cy="3240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5" name="Line 237"/>
              <p:cNvSpPr>
                <a:spLocks noChangeShapeType="1"/>
              </p:cNvSpPr>
              <p:nvPr/>
            </p:nvSpPr>
            <p:spPr bwMode="auto">
              <a:xfrm>
                <a:off x="2375762" y="3981823"/>
                <a:ext cx="2690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6" name="Oval 392"/>
              <p:cNvSpPr>
                <a:spLocks noChangeArrowheads="1"/>
              </p:cNvSpPr>
              <p:nvPr/>
            </p:nvSpPr>
            <p:spPr bwMode="auto">
              <a:xfrm>
                <a:off x="2492749" y="4993686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97" name="Line 237"/>
              <p:cNvSpPr>
                <a:spLocks noChangeShapeType="1"/>
              </p:cNvSpPr>
              <p:nvPr/>
            </p:nvSpPr>
            <p:spPr bwMode="auto">
              <a:xfrm>
                <a:off x="2375762" y="4695120"/>
                <a:ext cx="2690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8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757" y="4385494"/>
                <a:ext cx="0" cy="2575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99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757" y="4687885"/>
                <a:ext cx="0" cy="3240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100" name="Line 237"/>
              <p:cNvSpPr>
                <a:spLocks noChangeShapeType="1"/>
              </p:cNvSpPr>
              <p:nvPr/>
            </p:nvSpPr>
            <p:spPr bwMode="auto">
              <a:xfrm>
                <a:off x="2375762" y="4628565"/>
                <a:ext cx="2690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19" name="Group 328"/>
            <p:cNvGrpSpPr>
              <a:grpSpLocks/>
            </p:cNvGrpSpPr>
            <p:nvPr/>
          </p:nvGrpSpPr>
          <p:grpSpPr bwMode="auto">
            <a:xfrm>
              <a:off x="3872116" y="4729917"/>
              <a:ext cx="206629" cy="819644"/>
              <a:chOff x="1092987" y="4754700"/>
              <a:chExt cx="134144" cy="548593"/>
            </a:xfrm>
          </p:grpSpPr>
          <p:grpSp>
            <p:nvGrpSpPr>
              <p:cNvPr id="84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88" name="Freeform 355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9" name="Straight Connector 35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5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Oval 353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87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329"/>
            <p:cNvGrpSpPr>
              <a:grpSpLocks/>
            </p:cNvGrpSpPr>
            <p:nvPr/>
          </p:nvGrpSpPr>
          <p:grpSpPr bwMode="auto">
            <a:xfrm>
              <a:off x="3868941" y="5530504"/>
              <a:ext cx="206629" cy="506625"/>
              <a:chOff x="1092987" y="4896700"/>
              <a:chExt cx="134144" cy="339088"/>
            </a:xfrm>
          </p:grpSpPr>
          <p:grpSp>
            <p:nvGrpSpPr>
              <p:cNvPr id="79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82" name="Freeform 349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3" name="Straight Connector 35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0" name="Oval 347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81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153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" name="Oval 330"/>
            <p:cNvSpPr>
              <a:spLocks noChangeArrowheads="1"/>
            </p:cNvSpPr>
            <p:nvPr/>
          </p:nvSpPr>
          <p:spPr bwMode="auto">
            <a:xfrm>
              <a:off x="4006159" y="472992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22" name="Oval 331"/>
            <p:cNvSpPr>
              <a:spLocks noChangeArrowheads="1"/>
            </p:cNvSpPr>
            <p:nvPr/>
          </p:nvSpPr>
          <p:spPr bwMode="auto">
            <a:xfrm>
              <a:off x="4010922" y="5352190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23" name="Oval 332"/>
            <p:cNvSpPr>
              <a:spLocks noChangeArrowheads="1"/>
            </p:cNvSpPr>
            <p:nvPr/>
          </p:nvSpPr>
          <p:spPr bwMode="auto">
            <a:xfrm>
              <a:off x="4010922" y="5993899"/>
              <a:ext cx="45720" cy="4572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grpSp>
          <p:nvGrpSpPr>
            <p:cNvPr id="24" name="Group 333"/>
            <p:cNvGrpSpPr>
              <a:grpSpLocks/>
            </p:cNvGrpSpPr>
            <p:nvPr/>
          </p:nvGrpSpPr>
          <p:grpSpPr bwMode="auto">
            <a:xfrm>
              <a:off x="2813233" y="4571334"/>
              <a:ext cx="206629" cy="978231"/>
              <a:chOff x="1092987" y="4648557"/>
              <a:chExt cx="134144" cy="654736"/>
            </a:xfrm>
          </p:grpSpPr>
          <p:grpSp>
            <p:nvGrpSpPr>
              <p:cNvPr id="73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77" name="Freeform 344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78" name="Straight Connector 34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4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648557"/>
                <a:ext cx="0" cy="2667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" name="Oval 342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76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334"/>
            <p:cNvGrpSpPr>
              <a:grpSpLocks/>
            </p:cNvGrpSpPr>
            <p:nvPr/>
          </p:nvGrpSpPr>
          <p:grpSpPr bwMode="auto">
            <a:xfrm>
              <a:off x="2810058" y="5530505"/>
              <a:ext cx="206629" cy="833436"/>
              <a:chOff x="1092987" y="4896700"/>
              <a:chExt cx="134144" cy="557825"/>
            </a:xfrm>
          </p:grpSpPr>
          <p:grpSp>
            <p:nvGrpSpPr>
              <p:cNvPr id="68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71" name="Freeform 338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72" name="Straight Connector 33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Oval 336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70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37226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270"/>
            <p:cNvGrpSpPr>
              <a:grpSpLocks/>
            </p:cNvGrpSpPr>
            <p:nvPr/>
          </p:nvGrpSpPr>
          <p:grpSpPr bwMode="auto">
            <a:xfrm>
              <a:off x="3146716" y="4571334"/>
              <a:ext cx="531790" cy="1792607"/>
              <a:chOff x="881536" y="3560164"/>
              <a:chExt cx="531790" cy="1792607"/>
            </a:xfrm>
          </p:grpSpPr>
          <p:grpSp>
            <p:nvGrpSpPr>
              <p:cNvPr id="39" name="Group 299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6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66" name="Freeform 326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67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63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4" name="Oval 324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6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0" name="Group 300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5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60" name="Freeform 32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61" name="Straight Connector 32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8" name="Oval 31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9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1" name="Oval 301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2" name="Oval 302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3" name="Oval 303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44" name="Group 304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51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5" name="Freeform 31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6" name="Straight Connector 31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2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" name="Oval 31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4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5" name="Group 305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46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9" name="Freeform 309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0" name="Straight Connector 310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7" name="Oval 307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2852978" y="4284037"/>
              <a:ext cx="7957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P</a:t>
              </a:r>
              <a:r>
                <a:rPr lang="en-US" altLang="en-US" sz="1600" b="1" baseline="-25000" dirty="0" smtClean="0">
                  <a:latin typeface="+mn-lt"/>
                </a:rPr>
                <a:t>decap1</a:t>
              </a:r>
              <a:endParaRPr lang="en-US" altLang="en-US" sz="1600" b="1" baseline="-25000" dirty="0">
                <a:latin typeface="+mn-lt"/>
              </a:endParaRP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2689494" y="4273910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altLang="en-US" sz="16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3300027" y="4480809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-</a:t>
              </a:r>
              <a:endParaRPr lang="en-US" altLang="en-US" sz="1600" b="1" baseline="-25000" dirty="0">
                <a:latin typeface="+mn-lt"/>
              </a:endParaRPr>
            </a:p>
          </p:txBody>
        </p:sp>
        <p:sp>
          <p:nvSpPr>
            <p:cNvPr id="30" name="TextBox 16"/>
            <p:cNvSpPr txBox="1">
              <a:spLocks noChangeArrowheads="1"/>
            </p:cNvSpPr>
            <p:nvPr/>
          </p:nvSpPr>
          <p:spPr bwMode="auto">
            <a:xfrm>
              <a:off x="3496786" y="4273910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altLang="en-US" sz="16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3961196" y="4480809"/>
              <a:ext cx="481772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-</a:t>
              </a:r>
              <a:endParaRPr lang="en-US" altLang="en-US" sz="1600" b="1" baseline="-25000" dirty="0">
                <a:latin typeface="+mn-lt"/>
              </a:endParaRPr>
            </a:p>
          </p:txBody>
        </p: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>
              <a:off x="2821149" y="6306732"/>
              <a:ext cx="481772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altLang="en-US" sz="16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3229135" y="5924764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-</a:t>
              </a:r>
              <a:endParaRPr lang="en-US" altLang="en-US" sz="1600" b="1" baseline="-25000" dirty="0">
                <a:latin typeface="+mn-lt"/>
              </a:endParaRPr>
            </a:p>
          </p:txBody>
        </p:sp>
        <p:sp>
          <p:nvSpPr>
            <p:cNvPr id="34" name="TextBox 16"/>
            <p:cNvSpPr txBox="1">
              <a:spLocks noChangeArrowheads="1"/>
            </p:cNvSpPr>
            <p:nvPr/>
          </p:nvSpPr>
          <p:spPr bwMode="auto">
            <a:xfrm>
              <a:off x="3488106" y="6306732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altLang="en-US" sz="16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5" name="TextBox 16"/>
            <p:cNvSpPr txBox="1">
              <a:spLocks noChangeArrowheads="1"/>
            </p:cNvSpPr>
            <p:nvPr/>
          </p:nvSpPr>
          <p:spPr bwMode="auto">
            <a:xfrm>
              <a:off x="3897538" y="5924764"/>
              <a:ext cx="481772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-</a:t>
              </a:r>
              <a:endParaRPr lang="en-US" altLang="en-US" sz="1600" b="1" baseline="-25000" dirty="0">
                <a:latin typeface="+mn-lt"/>
              </a:endParaRPr>
            </a:p>
          </p:txBody>
        </p:sp>
        <p:sp>
          <p:nvSpPr>
            <p:cNvPr id="36" name="TextBox 16"/>
            <p:cNvSpPr txBox="1">
              <a:spLocks noChangeArrowheads="1"/>
            </p:cNvSpPr>
            <p:nvPr/>
          </p:nvSpPr>
          <p:spPr bwMode="auto">
            <a:xfrm>
              <a:off x="2984633" y="6073790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7030A0"/>
                  </a:solidFill>
                  <a:latin typeface="+mn-lt"/>
                </a:rPr>
                <a:t>P</a:t>
              </a:r>
              <a:r>
                <a:rPr lang="en-US" altLang="en-US" sz="1600" b="1" baseline="-25000" dirty="0" smtClean="0">
                  <a:solidFill>
                    <a:srgbClr val="7030A0"/>
                  </a:solidFill>
                  <a:latin typeface="+mn-lt"/>
                </a:rPr>
                <a:t>i1</a:t>
              </a:r>
              <a:endParaRPr lang="en-US" altLang="en-US" sz="1600" b="1" baseline="-25000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3679078" y="6047747"/>
              <a:ext cx="4832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rgbClr val="7030A0"/>
                  </a:solidFill>
                  <a:latin typeface="+mn-lt"/>
                </a:rPr>
                <a:t>P</a:t>
              </a:r>
              <a:r>
                <a:rPr lang="en-US" altLang="en-US" sz="1600" b="1" baseline="-25000" dirty="0" smtClean="0">
                  <a:solidFill>
                    <a:srgbClr val="7030A0"/>
                  </a:solidFill>
                  <a:latin typeface="+mn-lt"/>
                </a:rPr>
                <a:t>i2</a:t>
              </a:r>
              <a:endParaRPr lang="en-US" altLang="en-US" sz="1600" b="1" baseline="-25000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3650143" y="4330337"/>
              <a:ext cx="795718" cy="3385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latin typeface="+mn-lt"/>
                </a:rPr>
                <a:t>P</a:t>
              </a:r>
              <a:r>
                <a:rPr lang="en-US" altLang="en-US" sz="1600" b="1" baseline="-25000" dirty="0" smtClean="0">
                  <a:latin typeface="+mn-lt"/>
                </a:rPr>
                <a:t>decap2</a:t>
              </a:r>
              <a:endParaRPr lang="en-US" altLang="en-US" sz="1600" b="1" baseline="-25000" dirty="0">
                <a:latin typeface="+mn-lt"/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2600872" y="4177842"/>
            <a:ext cx="825033" cy="1684796"/>
          </a:xfrm>
          <a:prstGeom prst="roundRect">
            <a:avLst/>
          </a:prstGeom>
          <a:solidFill>
            <a:srgbClr val="FF0000">
              <a:alpha val="30196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3425905" y="3140877"/>
            <a:ext cx="2779361" cy="11186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588866" y="1132238"/>
            <a:ext cx="8453437" cy="2446559"/>
            <a:chOff x="690563" y="846624"/>
            <a:chExt cx="8453437" cy="24465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56018"/>
            <a:stretch/>
          </p:blipFill>
          <p:spPr>
            <a:xfrm>
              <a:off x="690563" y="988792"/>
              <a:ext cx="7871838" cy="23043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98346" y="2098492"/>
              <a:ext cx="1798637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7030A0"/>
                  </a:solidFill>
                  <a:latin typeface="+mj-lt"/>
                  <a:cs typeface="Arial" charset="0"/>
                </a:rPr>
                <a:t>M neglected</a:t>
              </a:r>
            </a:p>
            <a:p>
              <a:pPr>
                <a:defRPr/>
              </a:pPr>
              <a:r>
                <a:rPr lang="en-US" b="1" dirty="0">
                  <a:solidFill>
                    <a:srgbClr val="7030A0"/>
                  </a:solidFill>
                  <a:latin typeface="+mj-lt"/>
                  <a:cs typeface="Arial" charset="0"/>
                </a:rPr>
                <a:t>due to </a:t>
              </a:r>
              <a:r>
                <a:rPr lang="en-US" b="1" dirty="0" smtClean="0">
                  <a:solidFill>
                    <a:srgbClr val="7030A0"/>
                  </a:solidFill>
                  <a:latin typeface="+mj-lt"/>
                  <a:cs typeface="Arial" charset="0"/>
                </a:rPr>
                <a:t>large </a:t>
              </a:r>
              <a:r>
                <a:rPr lang="en-US" b="1" dirty="0">
                  <a:solidFill>
                    <a:srgbClr val="7030A0"/>
                  </a:solidFill>
                  <a:latin typeface="+mj-lt"/>
                  <a:cs typeface="Arial" charset="0"/>
                </a:rPr>
                <a:t>distance</a:t>
              </a:r>
            </a:p>
          </p:txBody>
        </p:sp>
        <p:sp>
          <p:nvSpPr>
            <p:cNvPr id="7" name="Arc 6"/>
            <p:cNvSpPr/>
            <p:nvPr/>
          </p:nvSpPr>
          <p:spPr>
            <a:xfrm>
              <a:off x="4472156" y="1683230"/>
              <a:ext cx="1720906" cy="853114"/>
            </a:xfrm>
            <a:prstGeom prst="arc">
              <a:avLst>
                <a:gd name="adj1" fmla="val 10900185"/>
                <a:gd name="adj2" fmla="val 3"/>
              </a:avLst>
            </a:prstGeom>
            <a:ln w="19050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33194" y="1392955"/>
              <a:ext cx="42386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b="1" dirty="0">
                  <a:solidFill>
                    <a:srgbClr val="7030A0"/>
                  </a:solidFill>
                  <a:latin typeface="Times New Roman" panose="02020603050405020304" pitchFamily="18" charset="0"/>
                  <a:ea typeface="굴림" panose="020B0600000101010101" pitchFamily="34" charset="-127"/>
                </a:rPr>
                <a:t>M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05265" y="1762286"/>
              <a:ext cx="825033" cy="1196029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en-US" altLang="ko-KR" sz="22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Content Placeholder 2"/>
            <p:cNvSpPr txBox="1">
              <a:spLocks/>
            </p:cNvSpPr>
            <p:nvPr/>
          </p:nvSpPr>
          <p:spPr bwMode="auto">
            <a:xfrm>
              <a:off x="1446455" y="846624"/>
              <a:ext cx="29162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000" kern="0" dirty="0" smtClean="0">
                  <a:ea typeface="굴림" panose="020B0600000101010101" pitchFamily="34" charset="-127"/>
                </a:rPr>
                <a:t>IC Port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10999" y="2213222"/>
              <a:ext cx="1933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7030A0"/>
                  </a:solidFill>
                </a:rPr>
                <a:t>L</a:t>
              </a:r>
              <a:r>
                <a:rPr lang="en-US" sz="2400" b="1" baseline="-25000" dirty="0" err="1" smtClean="0">
                  <a:solidFill>
                    <a:srgbClr val="7030A0"/>
                  </a:solidFill>
                </a:rPr>
                <a:t>PCB_Decap</a:t>
              </a:r>
              <a:endParaRPr lang="en-US" sz="24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45033" y="1762286"/>
              <a:ext cx="1763384" cy="1133314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1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Inductance Physics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18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45725"/>
              </p:ext>
            </p:extLst>
          </p:nvPr>
        </p:nvGraphicFramePr>
        <p:xfrm>
          <a:off x="2194736" y="1195879"/>
          <a:ext cx="3846988" cy="77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0" name="Equation" r:id="rId4" imgW="2387520" imgH="482400" progId="Equation.DSMT4">
                  <p:embed/>
                </p:oleObj>
              </mc:Choice>
              <mc:Fallback>
                <p:oleObj name="Equation" r:id="rId4" imgW="2387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4736" y="1195879"/>
                        <a:ext cx="3846988" cy="77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Table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11473"/>
              </p:ext>
            </p:extLst>
          </p:nvPr>
        </p:nvGraphicFramePr>
        <p:xfrm>
          <a:off x="2672652" y="5558362"/>
          <a:ext cx="6242747" cy="65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Decap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0201, h=40mils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Aligned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Alternating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Doublet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PCB_Decap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|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nDecapPair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=1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798pH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372pH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246pH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79142"/>
              </p:ext>
            </p:extLst>
          </p:nvPr>
        </p:nvGraphicFramePr>
        <p:xfrm>
          <a:off x="2362482" y="2191082"/>
          <a:ext cx="53943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1" name="Equation" r:id="rId6" imgW="3352680" imgH="850680" progId="Equation.DSMT4">
                  <p:embed/>
                </p:oleObj>
              </mc:Choice>
              <mc:Fallback>
                <p:oleObj name="Equation" r:id="rId6" imgW="33526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482" y="2191082"/>
                        <a:ext cx="5394325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5699712" y="1360997"/>
            <a:ext cx="304800" cy="4263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>
          <a:xfrm flipV="1">
            <a:off x="6004512" y="1574175"/>
            <a:ext cx="1086564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118063" y="1211792"/>
            <a:ext cx="1629783" cy="1487100"/>
            <a:chOff x="7428541" y="3594410"/>
            <a:chExt cx="1715459" cy="1663834"/>
          </a:xfrm>
        </p:grpSpPr>
        <p:grpSp>
          <p:nvGrpSpPr>
            <p:cNvPr id="60" name="Group 59"/>
            <p:cNvGrpSpPr/>
            <p:nvPr/>
          </p:nvGrpSpPr>
          <p:grpSpPr>
            <a:xfrm>
              <a:off x="7562134" y="3594410"/>
              <a:ext cx="1185862" cy="1429082"/>
              <a:chOff x="7789329" y="3300921"/>
              <a:chExt cx="1185862" cy="1429082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4687" y="3477655"/>
                <a:ext cx="1030504" cy="1252348"/>
              </a:xfrm>
              <a:prstGeom prst="rect">
                <a:avLst/>
              </a:prstGeom>
            </p:spPr>
          </p:pic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89329" y="3731466"/>
              <a:ext cx="242887" cy="334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112" name="Equation" r:id="rId9" imgW="164880" imgH="228600" progId="Equation.DSMT4">
                      <p:embed/>
                    </p:oleObj>
                  </mc:Choice>
                  <mc:Fallback>
                    <p:oleObj name="Equation" r:id="rId9" imgW="16488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789329" y="3731466"/>
                            <a:ext cx="242887" cy="3349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19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802406" y="4061461"/>
              <a:ext cx="223128" cy="3346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113" name="Equation" r:id="rId11" imgW="152280" imgH="228600" progId="Equation.DSMT4">
                      <p:embed/>
                    </p:oleObj>
                  </mc:Choice>
                  <mc:Fallback>
                    <p:oleObj name="Equation" r:id="rId11" imgW="15228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802406" y="4061461"/>
                            <a:ext cx="223128" cy="3346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19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986443" y="3300921"/>
              <a:ext cx="946992" cy="334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114" name="Equation" r:id="rId13" imgW="647640" imgH="228600" progId="Equation.DSMT4">
                      <p:embed/>
                    </p:oleObj>
                  </mc:Choice>
                  <mc:Fallback>
                    <p:oleObj name="Equation" r:id="rId13" imgW="6476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986443" y="3300921"/>
                            <a:ext cx="946992" cy="33423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5" name="TextBox 194"/>
            <p:cNvSpPr txBox="1"/>
            <p:nvPr/>
          </p:nvSpPr>
          <p:spPr>
            <a:xfrm>
              <a:off x="7428541" y="4888912"/>
              <a:ext cx="171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Cavity model</a:t>
              </a:r>
              <a:endParaRPr lang="en-US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07192" y="1193325"/>
            <a:ext cx="1352897" cy="1079378"/>
            <a:chOff x="293084" y="946980"/>
            <a:chExt cx="1464937" cy="1285643"/>
          </a:xfrm>
        </p:grpSpPr>
        <p:grpSp>
          <p:nvGrpSpPr>
            <p:cNvPr id="234" name="Group 233"/>
            <p:cNvGrpSpPr/>
            <p:nvPr/>
          </p:nvGrpSpPr>
          <p:grpSpPr>
            <a:xfrm>
              <a:off x="313895" y="1279914"/>
              <a:ext cx="1444126" cy="952709"/>
              <a:chOff x="407820" y="1145263"/>
              <a:chExt cx="1444126" cy="952709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407820" y="1145263"/>
                <a:ext cx="1444126" cy="9527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408909" y="1225152"/>
                <a:ext cx="248021" cy="248021"/>
                <a:chOff x="2082189" y="4179270"/>
                <a:chExt cx="412151" cy="412151"/>
              </a:xfrm>
            </p:grpSpPr>
            <p:sp>
              <p:nvSpPr>
                <p:cNvPr id="264" name="Oval 263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8" name="Oval 237"/>
              <p:cNvSpPr/>
              <p:nvPr/>
            </p:nvSpPr>
            <p:spPr>
              <a:xfrm>
                <a:off x="459767" y="1818728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9" name="Group 238"/>
              <p:cNvGrpSpPr/>
              <p:nvPr/>
            </p:nvGrpSpPr>
            <p:grpSpPr>
              <a:xfrm>
                <a:off x="1603925" y="1767870"/>
                <a:ext cx="248021" cy="248021"/>
                <a:chOff x="2082189" y="4179270"/>
                <a:chExt cx="412151" cy="412151"/>
              </a:xfrm>
            </p:grpSpPr>
            <p:sp>
              <p:nvSpPr>
                <p:cNvPr id="262" name="Oval 261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0" name="Oval 239"/>
              <p:cNvSpPr/>
              <p:nvPr/>
            </p:nvSpPr>
            <p:spPr>
              <a:xfrm>
                <a:off x="1654783" y="1276010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1" name="Group 240"/>
              <p:cNvGrpSpPr/>
              <p:nvPr/>
            </p:nvGrpSpPr>
            <p:grpSpPr>
              <a:xfrm>
                <a:off x="568052" y="1700973"/>
                <a:ext cx="1117407" cy="381813"/>
                <a:chOff x="2282266" y="5400063"/>
                <a:chExt cx="1117407" cy="381813"/>
              </a:xfrm>
            </p:grpSpPr>
            <p:grpSp>
              <p:nvGrpSpPr>
                <p:cNvPr id="253" name="Group 252"/>
                <p:cNvGrpSpPr/>
                <p:nvPr/>
              </p:nvGrpSpPr>
              <p:grpSpPr>
                <a:xfrm>
                  <a:off x="2282266" y="5400063"/>
                  <a:ext cx="1034483" cy="381813"/>
                  <a:chOff x="2282266" y="5400063"/>
                  <a:chExt cx="1034483" cy="381813"/>
                </a:xfrm>
              </p:grpSpPr>
              <p:sp>
                <p:nvSpPr>
                  <p:cNvPr id="255" name="Rounded Rectangle 254"/>
                  <p:cNvSpPr/>
                  <p:nvPr/>
                </p:nvSpPr>
                <p:spPr>
                  <a:xfrm>
                    <a:off x="2446058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2422532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ounded Rectangle 256"/>
                  <p:cNvSpPr/>
                  <p:nvPr/>
                </p:nvSpPr>
                <p:spPr>
                  <a:xfrm>
                    <a:off x="3122036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3098510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2282266" y="5561086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2507478" y="5444412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88637" y="5400063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4" name="Rectangle 253"/>
                <p:cNvSpPr/>
                <p:nvPr/>
              </p:nvSpPr>
              <p:spPr bwMode="auto">
                <a:xfrm>
                  <a:off x="3157598" y="5561086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584860" y="1155699"/>
                <a:ext cx="1117407" cy="381813"/>
                <a:chOff x="2299074" y="4854789"/>
                <a:chExt cx="1117407" cy="381813"/>
              </a:xfrm>
            </p:grpSpPr>
            <p:grpSp>
              <p:nvGrpSpPr>
                <p:cNvPr id="243" name="Group 242"/>
                <p:cNvGrpSpPr/>
                <p:nvPr/>
              </p:nvGrpSpPr>
              <p:grpSpPr>
                <a:xfrm>
                  <a:off x="2439340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51" name="Rounded Rectangle 250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/>
                <p:cNvGrpSpPr/>
                <p:nvPr/>
              </p:nvGrpSpPr>
              <p:grpSpPr>
                <a:xfrm>
                  <a:off x="3115318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49" name="Rounded Rectangle 248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5" name="Rectangle 244"/>
                <p:cNvSpPr/>
                <p:nvPr/>
              </p:nvSpPr>
              <p:spPr>
                <a:xfrm>
                  <a:off x="2524286" y="4899138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2405445" y="4854789"/>
                  <a:ext cx="928112" cy="3818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174406" y="5015812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2299074" y="5015812"/>
                  <a:ext cx="258581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35" name="TextBox 234"/>
            <p:cNvSpPr txBox="1"/>
            <p:nvPr/>
          </p:nvSpPr>
          <p:spPr>
            <a:xfrm>
              <a:off x="293084" y="946980"/>
              <a:ext cx="1414078" cy="39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02900" y="2346351"/>
            <a:ext cx="1277001" cy="1064409"/>
            <a:chOff x="2464814" y="795144"/>
            <a:chExt cx="1401271" cy="1284790"/>
          </a:xfrm>
        </p:grpSpPr>
        <p:grpSp>
          <p:nvGrpSpPr>
            <p:cNvPr id="267" name="Group 266"/>
            <p:cNvGrpSpPr/>
            <p:nvPr/>
          </p:nvGrpSpPr>
          <p:grpSpPr>
            <a:xfrm>
              <a:off x="2464814" y="1136149"/>
              <a:ext cx="1401271" cy="943785"/>
              <a:chOff x="2464814" y="1136149"/>
              <a:chExt cx="1401271" cy="943785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2473907" y="1212864"/>
                <a:ext cx="248021" cy="248021"/>
                <a:chOff x="2082189" y="4179270"/>
                <a:chExt cx="412151" cy="412151"/>
              </a:xfrm>
            </p:grpSpPr>
            <p:sp>
              <p:nvSpPr>
                <p:cNvPr id="297" name="Oval 296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0" name="Oval 269"/>
              <p:cNvSpPr/>
              <p:nvPr/>
            </p:nvSpPr>
            <p:spPr>
              <a:xfrm>
                <a:off x="3711513" y="1819690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2467684" y="1766922"/>
                <a:ext cx="248021" cy="248021"/>
                <a:chOff x="2082189" y="4179270"/>
                <a:chExt cx="412151" cy="412151"/>
              </a:xfrm>
            </p:grpSpPr>
            <p:sp>
              <p:nvSpPr>
                <p:cNvPr id="295" name="Oval 294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2" name="Oval 271"/>
              <p:cNvSpPr/>
              <p:nvPr/>
            </p:nvSpPr>
            <p:spPr>
              <a:xfrm>
                <a:off x="3719781" y="1263722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3" name="Group 272"/>
              <p:cNvGrpSpPr/>
              <p:nvPr/>
            </p:nvGrpSpPr>
            <p:grpSpPr>
              <a:xfrm>
                <a:off x="2633050" y="1688685"/>
                <a:ext cx="1117407" cy="381813"/>
                <a:chOff x="2282266" y="5400063"/>
                <a:chExt cx="1117407" cy="381813"/>
              </a:xfrm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2282266" y="5400063"/>
                  <a:ext cx="1034483" cy="381813"/>
                  <a:chOff x="2282266" y="5400063"/>
                  <a:chExt cx="1034483" cy="381813"/>
                </a:xfrm>
              </p:grpSpPr>
              <p:sp>
                <p:nvSpPr>
                  <p:cNvPr id="288" name="Rounded Rectangle 287"/>
                  <p:cNvSpPr/>
                  <p:nvPr/>
                </p:nvSpPr>
                <p:spPr>
                  <a:xfrm>
                    <a:off x="2446058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2422532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ounded Rectangle 289"/>
                  <p:cNvSpPr/>
                  <p:nvPr/>
                </p:nvSpPr>
                <p:spPr>
                  <a:xfrm>
                    <a:off x="3122036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3098510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2282266" y="5561086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2507477" y="5444412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2388637" y="5400063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7" name="Rectangle 286"/>
                <p:cNvSpPr/>
                <p:nvPr/>
              </p:nvSpPr>
              <p:spPr bwMode="auto">
                <a:xfrm>
                  <a:off x="3157598" y="5561086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2649858" y="1143411"/>
                <a:ext cx="1117407" cy="381813"/>
                <a:chOff x="2299074" y="4854789"/>
                <a:chExt cx="1117407" cy="381813"/>
              </a:xfrm>
            </p:grpSpPr>
            <p:grpSp>
              <p:nvGrpSpPr>
                <p:cNvPr id="276" name="Group 275"/>
                <p:cNvGrpSpPr/>
                <p:nvPr/>
              </p:nvGrpSpPr>
              <p:grpSpPr>
                <a:xfrm>
                  <a:off x="2439340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84" name="Rounded Rectangle 283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3115318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82" name="Rounded Rectangle 281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8" name="Rectangle 277"/>
                <p:cNvSpPr/>
                <p:nvPr/>
              </p:nvSpPr>
              <p:spPr>
                <a:xfrm>
                  <a:off x="2524286" y="4899138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2405445" y="4854789"/>
                  <a:ext cx="928112" cy="3818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174406" y="5015812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2299074" y="5015812"/>
                  <a:ext cx="258581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5" name="Rectangle 274"/>
              <p:cNvSpPr/>
              <p:nvPr/>
            </p:nvSpPr>
            <p:spPr>
              <a:xfrm>
                <a:off x="2464814" y="1136149"/>
                <a:ext cx="1401271" cy="9437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2639017" y="795144"/>
              <a:ext cx="10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Aligned</a:t>
              </a:r>
              <a:endParaRPr lang="en-US" dirty="0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393452" y="3544162"/>
            <a:ext cx="1516519" cy="1090396"/>
            <a:chOff x="4474253" y="751718"/>
            <a:chExt cx="1742708" cy="1378331"/>
          </a:xfrm>
        </p:grpSpPr>
        <p:grpSp>
          <p:nvGrpSpPr>
            <p:cNvPr id="300" name="Group 299"/>
            <p:cNvGrpSpPr/>
            <p:nvPr/>
          </p:nvGrpSpPr>
          <p:grpSpPr>
            <a:xfrm>
              <a:off x="4474253" y="1134332"/>
              <a:ext cx="1742708" cy="995717"/>
              <a:chOff x="4474252" y="1134332"/>
              <a:chExt cx="1742708" cy="995716"/>
            </a:xfrm>
          </p:grpSpPr>
          <p:sp>
            <p:nvSpPr>
              <p:cNvPr id="302" name="Rectangle 301"/>
              <p:cNvSpPr/>
              <p:nvPr/>
            </p:nvSpPr>
            <p:spPr>
              <a:xfrm>
                <a:off x="4474252" y="1134332"/>
                <a:ext cx="1742707" cy="9957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 flipH="1" flipV="1">
                <a:off x="5445666" y="1722626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5400746" y="1377784"/>
                <a:ext cx="236144" cy="236144"/>
                <a:chOff x="6975775" y="2107544"/>
                <a:chExt cx="412151" cy="412151"/>
              </a:xfrm>
            </p:grpSpPr>
            <p:sp>
              <p:nvSpPr>
                <p:cNvPr id="339" name="Oval 338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5778048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337" name="Rounded Rectangle 336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335" name="Rounded Rectangle 334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3" name="Rectangle 332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5064400" y="1677706"/>
                <a:ext cx="236144" cy="236144"/>
                <a:chOff x="6975775" y="2107544"/>
                <a:chExt cx="412151" cy="412151"/>
              </a:xfrm>
            </p:grpSpPr>
            <p:sp>
              <p:nvSpPr>
                <p:cNvPr id="329" name="Oval 328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7" name="Oval 306"/>
              <p:cNvSpPr/>
              <p:nvPr/>
            </p:nvSpPr>
            <p:spPr>
              <a:xfrm flipH="1" flipV="1">
                <a:off x="5109320" y="1422704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4482522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321" name="Group 320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327" name="Rounded Rectangle 326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325" name="Rounded Rectangle 324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3" name="Rectangle 322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4829671" y="1274221"/>
                <a:ext cx="384679" cy="174808"/>
                <a:chOff x="6481259" y="2241773"/>
                <a:chExt cx="384679" cy="174808"/>
              </a:xfrm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6481259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5488818" y="1274221"/>
                <a:ext cx="379500" cy="174808"/>
                <a:chOff x="7140406" y="2241773"/>
                <a:chExt cx="379500" cy="174808"/>
              </a:xfrm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 flipV="1">
                <a:off x="4829671" y="1841243"/>
                <a:ext cx="384679" cy="175602"/>
                <a:chOff x="6481259" y="2240979"/>
                <a:chExt cx="384679" cy="175602"/>
              </a:xfrm>
            </p:grpSpPr>
            <p:sp>
              <p:nvSpPr>
                <p:cNvPr id="315" name="Rectangle 314"/>
                <p:cNvSpPr/>
                <p:nvPr/>
              </p:nvSpPr>
              <p:spPr bwMode="auto">
                <a:xfrm>
                  <a:off x="6481259" y="2240979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 flipV="1">
                <a:off x="5491827" y="1832406"/>
                <a:ext cx="379500" cy="174808"/>
                <a:chOff x="7140406" y="2241773"/>
                <a:chExt cx="379500" cy="174808"/>
              </a:xfrm>
            </p:grpSpPr>
            <p:sp>
              <p:nvSpPr>
                <p:cNvPr id="313" name="Rectangle 312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01" name="TextBox 300"/>
            <p:cNvSpPr txBox="1"/>
            <p:nvPr/>
          </p:nvSpPr>
          <p:spPr>
            <a:xfrm>
              <a:off x="4720457" y="751718"/>
              <a:ext cx="124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Doublet</a:t>
              </a:r>
              <a:endParaRPr lang="en-US" dirty="0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2513865" y="2786093"/>
            <a:ext cx="1810045" cy="2470759"/>
            <a:chOff x="2513865" y="2786093"/>
            <a:chExt cx="1810045" cy="2470759"/>
          </a:xfrm>
        </p:grpSpPr>
        <p:sp>
          <p:nvSpPr>
            <p:cNvPr id="23" name="Rectangle 22"/>
            <p:cNvSpPr/>
            <p:nvPr/>
          </p:nvSpPr>
          <p:spPr>
            <a:xfrm>
              <a:off x="3590636" y="2786093"/>
              <a:ext cx="685800" cy="350625"/>
            </a:xfrm>
            <a:prstGeom prst="rect">
              <a:avLst/>
            </a:prstGeom>
            <a:noFill/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23" idx="2"/>
              <a:endCxn id="63" idx="0"/>
            </p:cNvCxnSpPr>
            <p:nvPr/>
          </p:nvCxnSpPr>
          <p:spPr>
            <a:xfrm flipH="1">
              <a:off x="3418888" y="3136718"/>
              <a:ext cx="514648" cy="1042916"/>
            </a:xfrm>
            <a:prstGeom prst="straightConnector1">
              <a:avLst/>
            </a:prstGeom>
            <a:ln>
              <a:solidFill>
                <a:srgbClr val="2602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513865" y="4179634"/>
              <a:ext cx="1810045" cy="1077218"/>
            </a:xfrm>
            <a:prstGeom prst="rect">
              <a:avLst/>
            </a:prstGeom>
            <a:noFill/>
            <a:ln w="28575">
              <a:solidFill>
                <a:srgbClr val="2602F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Mutual inductance between the PWR and GND </a:t>
              </a:r>
              <a:r>
                <a:rPr lang="en-US" sz="1600" dirty="0" err="1" smtClean="0"/>
                <a:t>vias</a:t>
              </a:r>
              <a:r>
                <a:rPr lang="en-US" sz="1600" dirty="0" smtClean="0"/>
                <a:t> for one </a:t>
              </a:r>
              <a:r>
                <a:rPr lang="en-US" sz="1600" dirty="0" err="1" smtClean="0"/>
                <a:t>decap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  <p:sp>
        <p:nvSpPr>
          <p:cNvPr id="341" name="Rectangle 340"/>
          <p:cNvSpPr/>
          <p:nvPr/>
        </p:nvSpPr>
        <p:spPr>
          <a:xfrm>
            <a:off x="4449332" y="2783849"/>
            <a:ext cx="1494268" cy="3506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/>
          <p:cNvSpPr txBox="1"/>
          <p:nvPr/>
        </p:nvSpPr>
        <p:spPr>
          <a:xfrm>
            <a:off x="4456340" y="4113372"/>
            <a:ext cx="2223831" cy="132343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Mutual inductance between the PWR and PWR, or between GND and GND </a:t>
            </a:r>
            <a:r>
              <a:rPr lang="en-US" sz="1600" dirty="0" err="1" smtClean="0"/>
              <a:t>vias</a:t>
            </a:r>
            <a:r>
              <a:rPr lang="en-US" sz="1600" dirty="0" smtClean="0"/>
              <a:t> in different </a:t>
            </a:r>
            <a:r>
              <a:rPr lang="en-US" sz="1600" dirty="0" err="1" smtClean="0"/>
              <a:t>decaps</a:t>
            </a:r>
            <a:endParaRPr lang="en-US" sz="1600" dirty="0"/>
          </a:p>
        </p:txBody>
      </p:sp>
      <p:cxnSp>
        <p:nvCxnSpPr>
          <p:cNvPr id="343" name="Straight Arrow Connector 342"/>
          <p:cNvCxnSpPr>
            <a:stCxn id="341" idx="2"/>
            <a:endCxn id="342" idx="0"/>
          </p:cNvCxnSpPr>
          <p:nvPr/>
        </p:nvCxnSpPr>
        <p:spPr>
          <a:xfrm>
            <a:off x="5196466" y="3134474"/>
            <a:ext cx="371790" cy="9788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6842325" y="4118618"/>
            <a:ext cx="2223831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Mutual inductance between the PWR and GND, or between PWR and GND </a:t>
            </a:r>
            <a:r>
              <a:rPr lang="en-US" sz="1600" dirty="0" err="1" smtClean="0"/>
              <a:t>vias</a:t>
            </a:r>
            <a:r>
              <a:rPr lang="en-US" sz="1600" dirty="0" smtClean="0"/>
              <a:t> in different </a:t>
            </a:r>
            <a:r>
              <a:rPr lang="en-US" sz="1600" dirty="0" err="1" smtClean="0"/>
              <a:t>decaps</a:t>
            </a:r>
            <a:endParaRPr lang="en-US" sz="1600" dirty="0"/>
          </a:p>
        </p:txBody>
      </p:sp>
      <p:sp>
        <p:nvSpPr>
          <p:cNvPr id="345" name="Rectangle 344"/>
          <p:cNvSpPr/>
          <p:nvPr/>
        </p:nvSpPr>
        <p:spPr>
          <a:xfrm>
            <a:off x="6137994" y="2770330"/>
            <a:ext cx="1494268" cy="350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6" name="Straight Arrow Connector 345"/>
          <p:cNvCxnSpPr>
            <a:stCxn id="345" idx="2"/>
            <a:endCxn id="344" idx="0"/>
          </p:cNvCxnSpPr>
          <p:nvPr/>
        </p:nvCxnSpPr>
        <p:spPr>
          <a:xfrm>
            <a:off x="6885128" y="3120955"/>
            <a:ext cx="1069113" cy="9976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3395737" y="2826466"/>
            <a:ext cx="5213062" cy="1080462"/>
            <a:chOff x="3395737" y="2826466"/>
            <a:chExt cx="5213062" cy="1080462"/>
          </a:xfrm>
        </p:grpSpPr>
        <p:grpSp>
          <p:nvGrpSpPr>
            <p:cNvPr id="356" name="Group 355"/>
            <p:cNvGrpSpPr/>
            <p:nvPr/>
          </p:nvGrpSpPr>
          <p:grpSpPr>
            <a:xfrm>
              <a:off x="3395737" y="2826466"/>
              <a:ext cx="3589194" cy="211663"/>
              <a:chOff x="3395737" y="2826466"/>
              <a:chExt cx="3589194" cy="211663"/>
            </a:xfrm>
          </p:grpSpPr>
          <p:sp>
            <p:nvSpPr>
              <p:cNvPr id="351" name="Oval 350"/>
              <p:cNvSpPr/>
              <p:nvPr/>
            </p:nvSpPr>
            <p:spPr>
              <a:xfrm>
                <a:off x="3395737" y="2836804"/>
                <a:ext cx="223130" cy="1899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4277418" y="2831542"/>
                <a:ext cx="223130" cy="1899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5094637" y="2844631"/>
                <a:ext cx="223130" cy="1899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5943600" y="2848149"/>
                <a:ext cx="223130" cy="1899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6761801" y="2826466"/>
                <a:ext cx="223130" cy="1899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/>
            <p:cNvSpPr txBox="1"/>
            <p:nvPr/>
          </p:nvSpPr>
          <p:spPr>
            <a:xfrm>
              <a:off x="5697606" y="3322153"/>
              <a:ext cx="2911193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The sign shows the contributions of the mutual inductances </a:t>
              </a: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6695" y="5344099"/>
            <a:ext cx="1019907" cy="906445"/>
            <a:chOff x="939963" y="5331894"/>
            <a:chExt cx="498185" cy="442763"/>
          </a:xfrm>
        </p:grpSpPr>
        <p:sp>
          <p:nvSpPr>
            <p:cNvPr id="357" name="Oval 356"/>
            <p:cNvSpPr/>
            <p:nvPr/>
          </p:nvSpPr>
          <p:spPr>
            <a:xfrm flipH="1" flipV="1">
              <a:off x="1271744" y="5608251"/>
              <a:ext cx="127315" cy="127315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1232654" y="5331894"/>
              <a:ext cx="205494" cy="205495"/>
              <a:chOff x="6975775" y="2107544"/>
              <a:chExt cx="412151" cy="412151"/>
            </a:xfrm>
          </p:grpSpPr>
          <p:sp>
            <p:nvSpPr>
              <p:cNvPr id="396" name="Oval 395"/>
              <p:cNvSpPr/>
              <p:nvPr/>
            </p:nvSpPr>
            <p:spPr>
              <a:xfrm flipH="1" flipV="1">
                <a:off x="6975775" y="2107544"/>
                <a:ext cx="412151" cy="41215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 flipH="1" flipV="1">
                <a:off x="7063440" y="2194945"/>
                <a:ext cx="236821" cy="2368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939963" y="5569162"/>
              <a:ext cx="205494" cy="205495"/>
              <a:chOff x="6975775" y="2107544"/>
              <a:chExt cx="412151" cy="412151"/>
            </a:xfrm>
          </p:grpSpPr>
          <p:sp>
            <p:nvSpPr>
              <p:cNvPr id="386" name="Oval 385"/>
              <p:cNvSpPr/>
              <p:nvPr/>
            </p:nvSpPr>
            <p:spPr>
              <a:xfrm flipH="1" flipV="1">
                <a:off x="6975775" y="2107544"/>
                <a:ext cx="412151" cy="41215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 flipH="1" flipV="1">
                <a:off x="7063440" y="2194945"/>
                <a:ext cx="236821" cy="2368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Oval 361"/>
            <p:cNvSpPr/>
            <p:nvPr/>
          </p:nvSpPr>
          <p:spPr>
            <a:xfrm flipH="1" flipV="1">
              <a:off x="979052" y="5370983"/>
              <a:ext cx="127315" cy="127315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7167" y="4742325"/>
            <a:ext cx="652466" cy="1784424"/>
            <a:chOff x="541942" y="4467974"/>
            <a:chExt cx="652466" cy="1784424"/>
          </a:xfrm>
        </p:grpSpPr>
        <p:sp>
          <p:nvSpPr>
            <p:cNvPr id="5" name="Oval 4"/>
            <p:cNvSpPr/>
            <p:nvPr/>
          </p:nvSpPr>
          <p:spPr>
            <a:xfrm>
              <a:off x="562086" y="4880798"/>
              <a:ext cx="563120" cy="1371600"/>
            </a:xfrm>
            <a:prstGeom prst="ellipse">
              <a:avLst/>
            </a:prstGeom>
            <a:noFill/>
            <a:ln>
              <a:solidFill>
                <a:srgbClr val="FF616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834436"/>
                </p:ext>
              </p:extLst>
            </p:nvPr>
          </p:nvGraphicFramePr>
          <p:xfrm>
            <a:off x="541942" y="4467974"/>
            <a:ext cx="652466" cy="404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5" name="Equation" r:id="rId15" imgW="368280" imgH="228600" progId="Equation.DSMT4">
                    <p:embed/>
                  </p:oleObj>
                </mc:Choice>
                <mc:Fallback>
                  <p:oleObj name="Equation" r:id="rId15" imgW="368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41942" y="4467974"/>
                          <a:ext cx="652466" cy="4049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21256" y="5598324"/>
            <a:ext cx="1756245" cy="1107276"/>
            <a:chOff x="326031" y="5323973"/>
            <a:chExt cx="1756245" cy="1107276"/>
          </a:xfrm>
        </p:grpSpPr>
        <p:sp>
          <p:nvSpPr>
            <p:cNvPr id="398" name="Oval 397"/>
            <p:cNvSpPr/>
            <p:nvPr/>
          </p:nvSpPr>
          <p:spPr>
            <a:xfrm rot="18436832">
              <a:off x="949545" y="4700459"/>
              <a:ext cx="386698" cy="1633726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99" name="Object 3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6727276"/>
                </p:ext>
              </p:extLst>
            </p:nvPr>
          </p:nvGraphicFramePr>
          <p:xfrm>
            <a:off x="1266777" y="5985955"/>
            <a:ext cx="815499" cy="445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6" name="Equation" r:id="rId17" imgW="419040" imgH="228600" progId="Equation.DSMT4">
                    <p:embed/>
                  </p:oleObj>
                </mc:Choice>
                <mc:Fallback>
                  <p:oleObj name="Equation" r:id="rId17" imgW="419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66777" y="5985955"/>
                          <a:ext cx="815499" cy="4452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33462" y="4841589"/>
            <a:ext cx="1847751" cy="1206120"/>
            <a:chOff x="338237" y="4567238"/>
            <a:chExt cx="1847751" cy="1206120"/>
          </a:xfrm>
        </p:grpSpPr>
        <p:sp>
          <p:nvSpPr>
            <p:cNvPr id="400" name="Oval 399"/>
            <p:cNvSpPr/>
            <p:nvPr/>
          </p:nvSpPr>
          <p:spPr>
            <a:xfrm rot="3163168" flipH="1">
              <a:off x="891417" y="4692813"/>
              <a:ext cx="527365" cy="1633726"/>
            </a:xfrm>
            <a:prstGeom prst="ellipse">
              <a:avLst/>
            </a:prstGeom>
            <a:noFill/>
            <a:ln>
              <a:solidFill>
                <a:srgbClr val="2602F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1" name="Object 4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705827"/>
                </p:ext>
              </p:extLst>
            </p:nvPr>
          </p:nvGraphicFramePr>
          <p:xfrm>
            <a:off x="1395413" y="4567238"/>
            <a:ext cx="79057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7" name="Equation" r:id="rId19" imgW="406080" imgH="228600" progId="Equation.DSMT4">
                    <p:embed/>
                  </p:oleObj>
                </mc:Choice>
                <mc:Fallback>
                  <p:oleObj name="Equation" r:id="rId19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95413" y="4567238"/>
                          <a:ext cx="79057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24849" y="5347721"/>
            <a:ext cx="2428494" cy="938928"/>
            <a:chOff x="329624" y="5073370"/>
            <a:chExt cx="2428494" cy="938928"/>
          </a:xfrm>
        </p:grpSpPr>
        <p:sp>
          <p:nvSpPr>
            <p:cNvPr id="402" name="Oval 401"/>
            <p:cNvSpPr/>
            <p:nvPr/>
          </p:nvSpPr>
          <p:spPr>
            <a:xfrm rot="5606644" flipH="1">
              <a:off x="930089" y="4956701"/>
              <a:ext cx="432796" cy="16337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3" name="Object 4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493660"/>
                </p:ext>
              </p:extLst>
            </p:nvPr>
          </p:nvGraphicFramePr>
          <p:xfrm>
            <a:off x="1917895" y="5566211"/>
            <a:ext cx="79057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8" name="Equation" r:id="rId21" imgW="406080" imgH="228600" progId="Equation.DSMT4">
                    <p:embed/>
                  </p:oleObj>
                </mc:Choice>
                <mc:Fallback>
                  <p:oleObj name="Equation" r:id="rId21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917895" y="5566211"/>
                          <a:ext cx="79057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4" name="Oval 403"/>
            <p:cNvSpPr/>
            <p:nvPr/>
          </p:nvSpPr>
          <p:spPr>
            <a:xfrm rot="5606644" flipH="1">
              <a:off x="980987" y="4472905"/>
              <a:ext cx="432796" cy="16337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5" name="Object 4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196012"/>
                </p:ext>
              </p:extLst>
            </p:nvPr>
          </p:nvGraphicFramePr>
          <p:xfrm>
            <a:off x="1967543" y="5113321"/>
            <a:ext cx="79057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19" name="Equation" r:id="rId23" imgW="406080" imgH="228600" progId="Equation.DSMT4">
                    <p:embed/>
                  </p:oleObj>
                </mc:Choice>
                <mc:Fallback>
                  <p:oleObj name="Equation" r:id="rId23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967543" y="5113321"/>
                          <a:ext cx="79057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6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96846"/>
              </p:ext>
            </p:extLst>
          </p:nvPr>
        </p:nvGraphicFramePr>
        <p:xfrm>
          <a:off x="183399" y="5118354"/>
          <a:ext cx="3143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0" name="Equation" r:id="rId25" imgW="177480" imgH="228600" progId="Equation.DSMT4">
                  <p:embed/>
                </p:oleObj>
              </mc:Choice>
              <mc:Fallback>
                <p:oleObj name="Equation" r:id="rId2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399" y="5118354"/>
                        <a:ext cx="314325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28386"/>
              </p:ext>
            </p:extLst>
          </p:nvPr>
        </p:nvGraphicFramePr>
        <p:xfrm>
          <a:off x="127302" y="6059587"/>
          <a:ext cx="269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1" name="Equation" r:id="rId27" imgW="152280" imgH="228600" progId="Equation.DSMT4">
                  <p:embed/>
                </p:oleObj>
              </mc:Choice>
              <mc:Fallback>
                <p:oleObj name="Equation" r:id="rId27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27302" y="6059587"/>
                        <a:ext cx="269875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59620"/>
              </p:ext>
            </p:extLst>
          </p:nvPr>
        </p:nvGraphicFramePr>
        <p:xfrm>
          <a:off x="1353295" y="5226347"/>
          <a:ext cx="336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2" name="Equation" r:id="rId29" imgW="190440" imgH="228600" progId="Equation.DSMT4">
                  <p:embed/>
                </p:oleObj>
              </mc:Choice>
              <mc:Fallback>
                <p:oleObj name="Equation" r:id="rId2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53295" y="5226347"/>
                        <a:ext cx="336550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08018"/>
              </p:ext>
            </p:extLst>
          </p:nvPr>
        </p:nvGraphicFramePr>
        <p:xfrm>
          <a:off x="1332058" y="5972698"/>
          <a:ext cx="2936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3" name="Equation" r:id="rId31" imgW="164880" imgH="228600" progId="Equation.DSMT4">
                  <p:embed/>
                </p:oleObj>
              </mc:Choice>
              <mc:Fallback>
                <p:oleObj name="Equation" r:id="rId3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32058" y="5972698"/>
                        <a:ext cx="293688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6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42" grpId="0" animBg="1"/>
      <p:bldP spid="344" grpId="0" animBg="1"/>
      <p:bldP spid="3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r>
              <a:rPr lang="en-US" dirty="0" smtClean="0"/>
              <a:t>Functional Variation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226939" y="4787590"/>
            <a:ext cx="2060373" cy="2146610"/>
            <a:chOff x="2030896" y="3910893"/>
            <a:chExt cx="2626464" cy="2736395"/>
          </a:xfrm>
        </p:grpSpPr>
        <p:sp>
          <p:nvSpPr>
            <p:cNvPr id="180" name="Rectangle 179"/>
            <p:cNvSpPr/>
            <p:nvPr/>
          </p:nvSpPr>
          <p:spPr>
            <a:xfrm>
              <a:off x="2030896" y="3910893"/>
              <a:ext cx="2626464" cy="26264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949429" y="4820008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671268" y="4760934"/>
              <a:ext cx="1357878" cy="129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IC Region</a:t>
              </a:r>
            </a:p>
            <a:p>
              <a:endParaRPr lang="en-US" sz="2000" dirty="0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4041057" y="4464403"/>
              <a:ext cx="68688" cy="1339976"/>
              <a:chOff x="4404012" y="4407868"/>
              <a:chExt cx="68688" cy="1339976"/>
            </a:xfrm>
          </p:grpSpPr>
          <p:sp>
            <p:nvSpPr>
              <p:cNvPr id="217" name="Rectangle 216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2522112" y="4464403"/>
              <a:ext cx="68688" cy="1339976"/>
              <a:chOff x="4404012" y="4407868"/>
              <a:chExt cx="68688" cy="1339976"/>
            </a:xfrm>
          </p:grpSpPr>
          <p:sp>
            <p:nvSpPr>
              <p:cNvPr id="209" name="Rectangle 208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 rot="5400000">
              <a:off x="3288237" y="5259612"/>
              <a:ext cx="68688" cy="1339976"/>
              <a:chOff x="4404012" y="4407868"/>
              <a:chExt cx="68688" cy="1339976"/>
            </a:xfrm>
          </p:grpSpPr>
          <p:sp>
            <p:nvSpPr>
              <p:cNvPr id="201" name="Rectangle 200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 rot="5400000">
              <a:off x="3288237" y="3672010"/>
              <a:ext cx="68688" cy="1339976"/>
              <a:chOff x="4404012" y="4407868"/>
              <a:chExt cx="68688" cy="1339976"/>
            </a:xfrm>
          </p:grpSpPr>
          <p:sp>
            <p:nvSpPr>
              <p:cNvPr id="193" name="Rectangle 192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2038764" y="6137247"/>
              <a:ext cx="1699677" cy="51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5’’x 6’’</a:t>
              </a:r>
              <a:endParaRPr lang="en-US" sz="2000" dirty="0"/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>
              <a:off x="3309763" y="5130092"/>
              <a:ext cx="7451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616926" y="4783691"/>
              <a:ext cx="505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190" name="Group 189"/>
            <p:cNvGrpSpPr/>
            <p:nvPr/>
          </p:nvGrpSpPr>
          <p:grpSpPr>
            <a:xfrm rot="5400000">
              <a:off x="3186455" y="4502165"/>
              <a:ext cx="745156" cy="505123"/>
              <a:chOff x="3462163" y="4815544"/>
              <a:chExt cx="745156" cy="505123"/>
            </a:xfrm>
          </p:grpSpPr>
          <p:cxnSp>
            <p:nvCxnSpPr>
              <p:cNvPr id="191" name="Straight Arrow Connector 190"/>
              <p:cNvCxnSpPr/>
              <p:nvPr/>
            </p:nvCxnSpPr>
            <p:spPr>
              <a:xfrm>
                <a:off x="3462163" y="5282492"/>
                <a:ext cx="74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 rot="16200000">
                <a:off x="3403894" y="4883440"/>
                <a:ext cx="50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407192" y="1200539"/>
            <a:ext cx="1352897" cy="1079378"/>
            <a:chOff x="293084" y="946980"/>
            <a:chExt cx="1464937" cy="1285643"/>
          </a:xfrm>
        </p:grpSpPr>
        <p:grpSp>
          <p:nvGrpSpPr>
            <p:cNvPr id="226" name="Group 225"/>
            <p:cNvGrpSpPr/>
            <p:nvPr/>
          </p:nvGrpSpPr>
          <p:grpSpPr>
            <a:xfrm>
              <a:off x="313895" y="1279914"/>
              <a:ext cx="1444126" cy="952709"/>
              <a:chOff x="407820" y="1145263"/>
              <a:chExt cx="1444126" cy="952709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407820" y="1145263"/>
                <a:ext cx="1444126" cy="9527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408909" y="1225152"/>
                <a:ext cx="248021" cy="248021"/>
                <a:chOff x="2082189" y="4179270"/>
                <a:chExt cx="412151" cy="412151"/>
              </a:xfrm>
            </p:grpSpPr>
            <p:sp>
              <p:nvSpPr>
                <p:cNvPr id="256" name="Oval 255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Oval 229"/>
              <p:cNvSpPr/>
              <p:nvPr/>
            </p:nvSpPr>
            <p:spPr>
              <a:xfrm>
                <a:off x="459767" y="1818728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1603925" y="1767870"/>
                <a:ext cx="248021" cy="248021"/>
                <a:chOff x="2082189" y="4179270"/>
                <a:chExt cx="412151" cy="412151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Oval 231"/>
              <p:cNvSpPr/>
              <p:nvPr/>
            </p:nvSpPr>
            <p:spPr>
              <a:xfrm>
                <a:off x="1654783" y="1276010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3" name="Group 232"/>
              <p:cNvGrpSpPr/>
              <p:nvPr/>
            </p:nvGrpSpPr>
            <p:grpSpPr>
              <a:xfrm>
                <a:off x="568052" y="1700973"/>
                <a:ext cx="1117407" cy="381813"/>
                <a:chOff x="2282266" y="5400063"/>
                <a:chExt cx="1117407" cy="381813"/>
              </a:xfrm>
            </p:grpSpPr>
            <p:grpSp>
              <p:nvGrpSpPr>
                <p:cNvPr id="245" name="Group 244"/>
                <p:cNvGrpSpPr/>
                <p:nvPr/>
              </p:nvGrpSpPr>
              <p:grpSpPr>
                <a:xfrm>
                  <a:off x="2282266" y="5400063"/>
                  <a:ext cx="1034483" cy="381813"/>
                  <a:chOff x="2282266" y="5400063"/>
                  <a:chExt cx="1034483" cy="381813"/>
                </a:xfrm>
              </p:grpSpPr>
              <p:sp>
                <p:nvSpPr>
                  <p:cNvPr id="247" name="Rounded Rectangle 246"/>
                  <p:cNvSpPr/>
                  <p:nvPr/>
                </p:nvSpPr>
                <p:spPr>
                  <a:xfrm>
                    <a:off x="2446058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422532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ounded Rectangle 248"/>
                  <p:cNvSpPr/>
                  <p:nvPr/>
                </p:nvSpPr>
                <p:spPr>
                  <a:xfrm>
                    <a:off x="3122036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3098510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2282266" y="5561086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507478" y="5444412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388637" y="5400063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6" name="Rectangle 245"/>
                <p:cNvSpPr/>
                <p:nvPr/>
              </p:nvSpPr>
              <p:spPr bwMode="auto">
                <a:xfrm>
                  <a:off x="3157598" y="5561086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584860" y="1155699"/>
                <a:ext cx="1117407" cy="381813"/>
                <a:chOff x="2299074" y="4854789"/>
                <a:chExt cx="1117407" cy="381813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2439340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43" name="Rounded Rectangle 242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115318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41" name="Rounded Rectangle 240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7" name="Rectangle 236"/>
                <p:cNvSpPr/>
                <p:nvPr/>
              </p:nvSpPr>
              <p:spPr>
                <a:xfrm>
                  <a:off x="2524286" y="4899138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2405445" y="4854789"/>
                  <a:ext cx="928112" cy="3818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174406" y="5015812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2299074" y="5015812"/>
                  <a:ext cx="258581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7" name="TextBox 226"/>
            <p:cNvSpPr txBox="1"/>
            <p:nvPr/>
          </p:nvSpPr>
          <p:spPr>
            <a:xfrm>
              <a:off x="293084" y="946980"/>
              <a:ext cx="1414078" cy="39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32906" y="2373401"/>
            <a:ext cx="1277001" cy="1064409"/>
            <a:chOff x="2464814" y="795144"/>
            <a:chExt cx="1401271" cy="1284790"/>
          </a:xfrm>
        </p:grpSpPr>
        <p:grpSp>
          <p:nvGrpSpPr>
            <p:cNvPr id="259" name="Group 258"/>
            <p:cNvGrpSpPr/>
            <p:nvPr/>
          </p:nvGrpSpPr>
          <p:grpSpPr>
            <a:xfrm>
              <a:off x="2464814" y="1136149"/>
              <a:ext cx="1401271" cy="943785"/>
              <a:chOff x="2464814" y="1136149"/>
              <a:chExt cx="1401271" cy="943785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2473907" y="1212864"/>
                <a:ext cx="248021" cy="248021"/>
                <a:chOff x="2082189" y="4179270"/>
                <a:chExt cx="412151" cy="412151"/>
              </a:xfrm>
            </p:grpSpPr>
            <p:sp>
              <p:nvSpPr>
                <p:cNvPr id="289" name="Oval 288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2" name="Oval 261"/>
              <p:cNvSpPr/>
              <p:nvPr/>
            </p:nvSpPr>
            <p:spPr>
              <a:xfrm>
                <a:off x="3711513" y="1819690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3" name="Group 262"/>
              <p:cNvGrpSpPr/>
              <p:nvPr/>
            </p:nvGrpSpPr>
            <p:grpSpPr>
              <a:xfrm>
                <a:off x="2467684" y="1766922"/>
                <a:ext cx="248021" cy="248021"/>
                <a:chOff x="2082189" y="4179270"/>
                <a:chExt cx="412151" cy="412151"/>
              </a:xfrm>
            </p:grpSpPr>
            <p:sp>
              <p:nvSpPr>
                <p:cNvPr id="287" name="Oval 286"/>
                <p:cNvSpPr/>
                <p:nvPr/>
              </p:nvSpPr>
              <p:spPr>
                <a:xfrm>
                  <a:off x="2082189" y="4179270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2169854" y="4267200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4" name="Oval 263"/>
              <p:cNvSpPr/>
              <p:nvPr/>
            </p:nvSpPr>
            <p:spPr>
              <a:xfrm>
                <a:off x="3719781" y="1263722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" name="Group 264"/>
              <p:cNvGrpSpPr/>
              <p:nvPr/>
            </p:nvGrpSpPr>
            <p:grpSpPr>
              <a:xfrm>
                <a:off x="2633050" y="1688685"/>
                <a:ext cx="1117407" cy="381813"/>
                <a:chOff x="2282266" y="5400063"/>
                <a:chExt cx="1117407" cy="381813"/>
              </a:xfrm>
            </p:grpSpPr>
            <p:grpSp>
              <p:nvGrpSpPr>
                <p:cNvPr id="278" name="Group 277"/>
                <p:cNvGrpSpPr/>
                <p:nvPr/>
              </p:nvGrpSpPr>
              <p:grpSpPr>
                <a:xfrm>
                  <a:off x="2282266" y="5400063"/>
                  <a:ext cx="1034483" cy="381813"/>
                  <a:chOff x="2282266" y="5400063"/>
                  <a:chExt cx="1034483" cy="381813"/>
                </a:xfrm>
              </p:grpSpPr>
              <p:sp>
                <p:nvSpPr>
                  <p:cNvPr id="280" name="Rounded Rectangle 279"/>
                  <p:cNvSpPr/>
                  <p:nvPr/>
                </p:nvSpPr>
                <p:spPr>
                  <a:xfrm>
                    <a:off x="2446058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2422532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ounded Rectangle 281"/>
                  <p:cNvSpPr/>
                  <p:nvPr/>
                </p:nvSpPr>
                <p:spPr>
                  <a:xfrm>
                    <a:off x="3122036" y="5489428"/>
                    <a:ext cx="122843" cy="21301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3098510" y="5444413"/>
                    <a:ext cx="171980" cy="298227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2282266" y="5561086"/>
                    <a:ext cx="258581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2507477" y="5444412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2388637" y="5400063"/>
                    <a:ext cx="928112" cy="381813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9" name="Rectangle 278"/>
                <p:cNvSpPr/>
                <p:nvPr/>
              </p:nvSpPr>
              <p:spPr bwMode="auto">
                <a:xfrm>
                  <a:off x="3157598" y="5561086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2649858" y="1143411"/>
                <a:ext cx="1117407" cy="381813"/>
                <a:chOff x="2299074" y="4854789"/>
                <a:chExt cx="1117407" cy="381813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2439340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76" name="Rounded Rectangle 275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3115318" y="4899139"/>
                  <a:ext cx="171980" cy="298227"/>
                  <a:chOff x="2619105" y="4888015"/>
                  <a:chExt cx="533400" cy="533400"/>
                </a:xfrm>
              </p:grpSpPr>
              <p:sp>
                <p:nvSpPr>
                  <p:cNvPr id="274" name="Rounded Rectangle 273"/>
                  <p:cNvSpPr/>
                  <p:nvPr/>
                </p:nvSpPr>
                <p:spPr>
                  <a:xfrm>
                    <a:off x="2692070" y="4968528"/>
                    <a:ext cx="381000" cy="381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2619105" y="4888015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2524286" y="4899138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2405445" y="4854789"/>
                  <a:ext cx="928112" cy="3818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174406" y="5015812"/>
                  <a:ext cx="24207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2299074" y="5015812"/>
                  <a:ext cx="258581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67" name="Rectangle 266"/>
              <p:cNvSpPr/>
              <p:nvPr/>
            </p:nvSpPr>
            <p:spPr>
              <a:xfrm>
                <a:off x="2464814" y="1136149"/>
                <a:ext cx="1401271" cy="9437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0" name="TextBox 259"/>
            <p:cNvSpPr txBox="1"/>
            <p:nvPr/>
          </p:nvSpPr>
          <p:spPr>
            <a:xfrm>
              <a:off x="2639017" y="795144"/>
              <a:ext cx="10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Aligned</a:t>
              </a:r>
              <a:endParaRPr lang="en-US" dirty="0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453527" y="3506271"/>
            <a:ext cx="1516519" cy="1090395"/>
            <a:chOff x="4474252" y="751718"/>
            <a:chExt cx="1742708" cy="1378330"/>
          </a:xfrm>
        </p:grpSpPr>
        <p:grpSp>
          <p:nvGrpSpPr>
            <p:cNvPr id="292" name="Group 291"/>
            <p:cNvGrpSpPr/>
            <p:nvPr/>
          </p:nvGrpSpPr>
          <p:grpSpPr>
            <a:xfrm>
              <a:off x="4474252" y="1134332"/>
              <a:ext cx="1742708" cy="995716"/>
              <a:chOff x="4474252" y="1134332"/>
              <a:chExt cx="1742708" cy="995716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4474252" y="1134332"/>
                <a:ext cx="1742707" cy="9957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 flipH="1" flipV="1">
                <a:off x="5445666" y="1722626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5400746" y="1377784"/>
                <a:ext cx="236144" cy="236144"/>
                <a:chOff x="6975775" y="2107544"/>
                <a:chExt cx="412151" cy="412151"/>
              </a:xfrm>
            </p:grpSpPr>
            <p:sp>
              <p:nvSpPr>
                <p:cNvPr id="331" name="Oval 330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5778048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323" name="Group 322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329" name="Rounded Rectangle 328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327" name="Rounded Rectangle 326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5" name="Rectangle 324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064400" y="1677706"/>
                <a:ext cx="236144" cy="236144"/>
                <a:chOff x="6975775" y="2107544"/>
                <a:chExt cx="412151" cy="412151"/>
              </a:xfrm>
            </p:grpSpPr>
            <p:sp>
              <p:nvSpPr>
                <p:cNvPr id="321" name="Oval 320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9" name="Oval 298"/>
              <p:cNvSpPr/>
              <p:nvPr/>
            </p:nvSpPr>
            <p:spPr>
              <a:xfrm flipH="1" flipV="1">
                <a:off x="5109320" y="1422704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4482522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313" name="Group 312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319" name="Rounded Rectangle 318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317" name="Rounded Rectangle 316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5" name="Rectangle 314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4829671" y="1274221"/>
                <a:ext cx="384679" cy="174808"/>
                <a:chOff x="6481259" y="2241773"/>
                <a:chExt cx="384679" cy="174808"/>
              </a:xfrm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6481259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5488818" y="1274221"/>
                <a:ext cx="379500" cy="174808"/>
                <a:chOff x="7140406" y="2241773"/>
                <a:chExt cx="379500" cy="174808"/>
              </a:xfrm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 flipV="1">
                <a:off x="4829671" y="1841243"/>
                <a:ext cx="384679" cy="175602"/>
                <a:chOff x="6481259" y="2240979"/>
                <a:chExt cx="384679" cy="175602"/>
              </a:xfrm>
            </p:grpSpPr>
            <p:sp>
              <p:nvSpPr>
                <p:cNvPr id="307" name="Rectangle 306"/>
                <p:cNvSpPr/>
                <p:nvPr/>
              </p:nvSpPr>
              <p:spPr bwMode="auto">
                <a:xfrm>
                  <a:off x="6481259" y="2240979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 flipV="1">
                <a:off x="5491827" y="1832406"/>
                <a:ext cx="379500" cy="174808"/>
                <a:chOff x="7140406" y="2241773"/>
                <a:chExt cx="379500" cy="174808"/>
              </a:xfrm>
            </p:grpSpPr>
            <p:sp>
              <p:nvSpPr>
                <p:cNvPr id="305" name="Rectangle 304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93" name="TextBox 292"/>
            <p:cNvSpPr txBox="1"/>
            <p:nvPr/>
          </p:nvSpPr>
          <p:spPr>
            <a:xfrm>
              <a:off x="4720457" y="751718"/>
              <a:ext cx="124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Doublet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74155" y="5651500"/>
            <a:ext cx="3058241" cy="901700"/>
            <a:chOff x="4960260" y="5541958"/>
            <a:chExt cx="3058241" cy="901700"/>
          </a:xfrm>
        </p:grpSpPr>
        <p:graphicFrame>
          <p:nvGraphicFramePr>
            <p:cNvPr id="333" name="Object 3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8997690"/>
                </p:ext>
              </p:extLst>
            </p:nvPr>
          </p:nvGraphicFramePr>
          <p:xfrm>
            <a:off x="4960260" y="5541958"/>
            <a:ext cx="7985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84" name="Equation" r:id="rId4" imgW="393480" imgH="444240" progId="Equation.DSMT4">
                    <p:embed/>
                  </p:oleObj>
                </mc:Choice>
                <mc:Fallback>
                  <p:oleObj name="Equation" r:id="rId4" imgW="3934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60260" y="5541958"/>
                          <a:ext cx="798513" cy="901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765843" y="5629403"/>
              <a:ext cx="2252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convergence rate for all SMT package sizes </a:t>
              </a:r>
              <a:endParaRPr lang="en-US" dirty="0"/>
            </a:p>
          </p:txBody>
        </p:sp>
      </p:grpSp>
      <p:pic>
        <p:nvPicPr>
          <p:cNvPr id="520" name="Picture 5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638" y="1203600"/>
            <a:ext cx="5816800" cy="4435200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6442272" y="5697667"/>
            <a:ext cx="23554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PCB_Decap</a:t>
            </a:r>
            <a:r>
              <a:rPr lang="en-US" sz="1600" dirty="0" smtClean="0"/>
              <a:t> is simulated in PDN Tool and the inductance is extracted from |Z</a:t>
            </a:r>
            <a:r>
              <a:rPr lang="en-US" sz="1600" baseline="-25000" dirty="0" smtClean="0"/>
              <a:t>PDN</a:t>
            </a:r>
            <a:r>
              <a:rPr lang="en-US" sz="1600" dirty="0" smtClean="0"/>
              <a:t>|.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3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Convergence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74155" y="5651500"/>
            <a:ext cx="3058241" cy="901700"/>
            <a:chOff x="4960260" y="5541958"/>
            <a:chExt cx="3058241" cy="901700"/>
          </a:xfrm>
        </p:grpSpPr>
        <p:graphicFrame>
          <p:nvGraphicFramePr>
            <p:cNvPr id="333" name="Object 332"/>
            <p:cNvGraphicFramePr>
              <a:graphicFrameLocks noChangeAspect="1"/>
            </p:cNvGraphicFramePr>
            <p:nvPr>
              <p:extLst/>
            </p:nvPr>
          </p:nvGraphicFramePr>
          <p:xfrm>
            <a:off x="4960260" y="5541958"/>
            <a:ext cx="7985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7" name="Equation" r:id="rId4" imgW="393480" imgH="444240" progId="Equation.DSMT4">
                    <p:embed/>
                  </p:oleObj>
                </mc:Choice>
                <mc:Fallback>
                  <p:oleObj name="Equation" r:id="rId4" imgW="393480" imgH="444240" progId="Equation.DSMT4">
                    <p:embed/>
                    <p:pic>
                      <p:nvPicPr>
                        <p:cNvPr id="333" name="Object 33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60260" y="5541958"/>
                          <a:ext cx="798513" cy="901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765843" y="5629403"/>
              <a:ext cx="2252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convergence rate for all SMT package sizes </a:t>
              </a:r>
              <a:endParaRPr lang="en-US" dirty="0"/>
            </a:p>
          </p:txBody>
        </p:sp>
      </p:grpSp>
      <p:pic>
        <p:nvPicPr>
          <p:cNvPr id="520" name="Picture 5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196" y="1305082"/>
            <a:ext cx="5816800" cy="4435200"/>
          </a:xfrm>
          <a:prstGeom prst="rect">
            <a:avLst/>
          </a:prstGeom>
        </p:spPr>
      </p:pic>
      <p:cxnSp>
        <p:nvCxnSpPr>
          <p:cNvPr id="165" name="Straight Arrow Connector 164"/>
          <p:cNvCxnSpPr/>
          <p:nvPr/>
        </p:nvCxnSpPr>
        <p:spPr>
          <a:xfrm>
            <a:off x="2183598" y="1997919"/>
            <a:ext cx="5892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507198" y="14013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inductance of 1pair</a:t>
            </a:r>
            <a:endParaRPr lang="en-US" sz="2400" dirty="0"/>
          </a:p>
        </p:txBody>
      </p:sp>
      <p:cxnSp>
        <p:nvCxnSpPr>
          <p:cNvPr id="167" name="Straight Arrow Connector 166"/>
          <p:cNvCxnSpPr/>
          <p:nvPr/>
        </p:nvCxnSpPr>
        <p:spPr>
          <a:xfrm flipH="1" flipV="1">
            <a:off x="6301168" y="3683597"/>
            <a:ext cx="990600" cy="1008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315200" y="4174307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 any other number of pins as 1/n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2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34693"/>
              </p:ext>
            </p:extLst>
          </p:nvPr>
        </p:nvGraphicFramePr>
        <p:xfrm>
          <a:off x="4257070" y="1559853"/>
          <a:ext cx="4070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4" name="Equation" r:id="rId4" imgW="2311200" imgH="241200" progId="Equation.DSMT4">
                  <p:embed/>
                </p:oleObj>
              </mc:Choice>
              <mc:Fallback>
                <p:oleObj name="Equation" r:id="rId4" imgW="231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7070" y="1559853"/>
                        <a:ext cx="40703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00182"/>
              </p:ext>
            </p:extLst>
          </p:nvPr>
        </p:nvGraphicFramePr>
        <p:xfrm>
          <a:off x="4223203" y="2063446"/>
          <a:ext cx="42052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5" name="Equation" r:id="rId6" imgW="2387520" imgH="241200" progId="Equation.DSMT4">
                  <p:embed/>
                </p:oleObj>
              </mc:Choice>
              <mc:Fallback>
                <p:oleObj name="Equation" r:id="rId6" imgW="2387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3203" y="2063446"/>
                        <a:ext cx="42052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Design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75738"/>
              </p:ext>
            </p:extLst>
          </p:nvPr>
        </p:nvGraphicFramePr>
        <p:xfrm>
          <a:off x="178777" y="4072058"/>
          <a:ext cx="8276091" cy="155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82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PCB_Decap_PUL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en-US" sz="16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npair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Aligned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Alternating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Doublet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Single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decap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/2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0201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20.8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0402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21.4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15.3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0603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23.4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0805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23.4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15.5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3" name="Group 142"/>
          <p:cNvGrpSpPr/>
          <p:nvPr/>
        </p:nvGrpSpPr>
        <p:grpSpPr>
          <a:xfrm>
            <a:off x="268972" y="1342965"/>
            <a:ext cx="3590406" cy="1775543"/>
            <a:chOff x="143395" y="889037"/>
            <a:chExt cx="3590406" cy="1775543"/>
          </a:xfrm>
        </p:grpSpPr>
        <p:grpSp>
          <p:nvGrpSpPr>
            <p:cNvPr id="3" name="Group 2"/>
            <p:cNvGrpSpPr/>
            <p:nvPr/>
          </p:nvGrpSpPr>
          <p:grpSpPr>
            <a:xfrm>
              <a:off x="1295400" y="905101"/>
              <a:ext cx="1447800" cy="1759479"/>
              <a:chOff x="304800" y="983671"/>
              <a:chExt cx="1246909" cy="1515341"/>
            </a:xfrm>
          </p:grpSpPr>
          <p:pic>
            <p:nvPicPr>
              <p:cNvPr id="135" name="Picture 134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800" y="983671"/>
                <a:ext cx="1246909" cy="1515341"/>
              </a:xfrm>
              <a:prstGeom prst="rect">
                <a:avLst/>
              </a:prstGeom>
            </p:spPr>
          </p:pic>
          <p:sp>
            <p:nvSpPr>
              <p:cNvPr id="136" name="Rounded Rectangle 135"/>
              <p:cNvSpPr/>
              <p:nvPr/>
            </p:nvSpPr>
            <p:spPr>
              <a:xfrm>
                <a:off x="412533" y="1040417"/>
                <a:ext cx="501868" cy="331184"/>
              </a:xfrm>
              <a:prstGeom prst="roundRect">
                <a:avLst/>
              </a:prstGeom>
              <a:solidFill>
                <a:srgbClr val="92D050">
                  <a:alpha val="30196"/>
                </a:srgbClr>
              </a:solidFill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altLang="ko-KR" sz="22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143395" y="88903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Decap_above</a:t>
              </a:r>
              <a:endParaRPr lang="en-US" baseline="-250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4355" y="160095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</a:t>
              </a:r>
              <a:endParaRPr lang="en-US" baseline="-25000" dirty="0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2667000" y="1192803"/>
              <a:ext cx="0" cy="1655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2734733" y="1073703"/>
              <a:ext cx="999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Distance</a:t>
              </a:r>
              <a:endParaRPr lang="en-US" sz="1600" dirty="0"/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6364983" y="2089414"/>
            <a:ext cx="2113756" cy="3986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>
            <a:stCxn id="144" idx="2"/>
            <a:endCxn id="25" idx="3"/>
          </p:cNvCxnSpPr>
          <p:nvPr/>
        </p:nvCxnSpPr>
        <p:spPr>
          <a:xfrm flipH="1">
            <a:off x="6391360" y="2488092"/>
            <a:ext cx="1030501" cy="13926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01692" y="3696042"/>
            <a:ext cx="408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per mil for one </a:t>
            </a:r>
            <a:r>
              <a:rPr lang="en-US" dirty="0" err="1" smtClean="0"/>
              <a:t>decap</a:t>
            </a:r>
            <a:r>
              <a:rPr lang="en-US" dirty="0" smtClean="0"/>
              <a:t> pair [pH]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09904"/>
              </p:ext>
            </p:extLst>
          </p:nvPr>
        </p:nvGraphicFramePr>
        <p:xfrm>
          <a:off x="4232028" y="2633525"/>
          <a:ext cx="1139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6" name="Equation" r:id="rId10" imgW="647640" imgH="228600" progId="Equation.DSMT4">
                  <p:embed/>
                </p:oleObj>
              </mc:Choice>
              <mc:Fallback>
                <p:oleObj name="Equation" r:id="rId10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32028" y="2633525"/>
                        <a:ext cx="113982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732158"/>
              </p:ext>
            </p:extLst>
          </p:nvPr>
        </p:nvGraphicFramePr>
        <p:xfrm>
          <a:off x="2832105" y="1767337"/>
          <a:ext cx="2682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7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32105" y="1767337"/>
                        <a:ext cx="2682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804852"/>
              </p:ext>
            </p:extLst>
          </p:nvPr>
        </p:nvGraphicFramePr>
        <p:xfrm>
          <a:off x="2820988" y="2274888"/>
          <a:ext cx="2905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8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20988" y="2274888"/>
                        <a:ext cx="290512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6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– Pre-layout Methodology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869" y="1253526"/>
            <a:ext cx="3888412" cy="5562600"/>
          </a:xfrm>
        </p:spPr>
        <p:txBody>
          <a:bodyPr/>
          <a:lstStyle/>
          <a:p>
            <a:r>
              <a:rPr lang="en-US" dirty="0" smtClean="0"/>
              <a:t>Problem and concepts</a:t>
            </a:r>
          </a:p>
          <a:p>
            <a:endParaRPr lang="en-US" dirty="0" smtClean="0"/>
          </a:p>
          <a:p>
            <a:r>
              <a:rPr lang="en-US" dirty="0" smtClean="0"/>
              <a:t>PDN pre-layout design methodology</a:t>
            </a:r>
          </a:p>
          <a:p>
            <a:endParaRPr lang="en-US" dirty="0" smtClean="0"/>
          </a:p>
          <a:p>
            <a:r>
              <a:rPr lang="en-US" dirty="0" smtClean="0"/>
              <a:t>Circuit model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114463" y="1301776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79" y="1406194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265800" y="3401377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098115" y="4706586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305186" y="3045750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830" y="4890736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PCB_Decap</a:t>
            </a:r>
            <a:r>
              <a:rPr lang="en-US" dirty="0"/>
              <a:t> </a:t>
            </a:r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5198"/>
            <a:ext cx="5486400" cy="51018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 the </a:t>
            </a:r>
            <a:r>
              <a:rPr lang="en-US" sz="2200" dirty="0" err="1"/>
              <a:t>decap</a:t>
            </a:r>
            <a:r>
              <a:rPr lang="en-US" sz="2200" dirty="0"/>
              <a:t> placement with the </a:t>
            </a:r>
            <a:r>
              <a:rPr lang="en-US" sz="2200" dirty="0" smtClean="0"/>
              <a:t>lowest </a:t>
            </a:r>
            <a:r>
              <a:rPr lang="en-US" sz="2200" dirty="0" err="1" smtClean="0"/>
              <a:t>L</a:t>
            </a:r>
            <a:r>
              <a:rPr lang="en-US" sz="2200" baseline="-25000" dirty="0" err="1" smtClean="0"/>
              <a:t>PCB_Decap</a:t>
            </a:r>
            <a:r>
              <a:rPr lang="en-US" sz="2200" dirty="0" smtClean="0"/>
              <a:t>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Based </a:t>
            </a:r>
            <a:r>
              <a:rPr lang="en-US" sz="2200" dirty="0"/>
              <a:t>on the stack-up, place the </a:t>
            </a:r>
            <a:r>
              <a:rPr lang="en-US" sz="2200" dirty="0" err="1"/>
              <a:t>decaps</a:t>
            </a:r>
            <a:r>
              <a:rPr lang="en-US" sz="2200" dirty="0"/>
              <a:t> on bottom or top layer closer to the power net area fill </a:t>
            </a:r>
            <a:r>
              <a:rPr lang="en-US" sz="2200" dirty="0" smtClean="0"/>
              <a:t>layer (to make the loop area of the </a:t>
            </a:r>
            <a:r>
              <a:rPr lang="en-US" sz="2200" dirty="0" err="1" smtClean="0"/>
              <a:t>decap</a:t>
            </a:r>
            <a:r>
              <a:rPr lang="en-US" sz="2200" dirty="0" smtClean="0"/>
              <a:t> interconnect smallest)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Calculate </a:t>
            </a:r>
            <a:r>
              <a:rPr lang="en-US" sz="2200" dirty="0"/>
              <a:t>the # of </a:t>
            </a:r>
            <a:r>
              <a:rPr lang="en-US" sz="2200" dirty="0" err="1"/>
              <a:t>decaps</a:t>
            </a:r>
            <a:r>
              <a:rPr lang="en-US" sz="2200" dirty="0"/>
              <a:t> </a:t>
            </a:r>
            <a:r>
              <a:rPr lang="en-US" sz="2200" dirty="0" smtClean="0"/>
              <a:t>needed to achieve L</a:t>
            </a:r>
            <a:r>
              <a:rPr lang="en-US" sz="2200" baseline="-25000" dirty="0" smtClean="0"/>
              <a:t>PCB_EQ</a:t>
            </a:r>
            <a:r>
              <a:rPr lang="en-US" sz="2200" dirty="0" smtClean="0"/>
              <a:t> below the target impedance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93963"/>
              </p:ext>
            </p:extLst>
          </p:nvPr>
        </p:nvGraphicFramePr>
        <p:xfrm>
          <a:off x="3119834" y="5765782"/>
          <a:ext cx="2899966" cy="77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Equation" r:id="rId3" imgW="1790640" imgH="482400" progId="Equation.DSMT4">
                  <p:embed/>
                </p:oleObj>
              </mc:Choice>
              <mc:Fallback>
                <p:oleObj name="Equation" r:id="rId3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834" y="5765782"/>
                        <a:ext cx="2899966" cy="779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312558" y="1195605"/>
            <a:ext cx="1516519" cy="1090395"/>
            <a:chOff x="4474252" y="751718"/>
            <a:chExt cx="1742708" cy="1378330"/>
          </a:xfrm>
        </p:grpSpPr>
        <p:grpSp>
          <p:nvGrpSpPr>
            <p:cNvPr id="27" name="Group 26"/>
            <p:cNvGrpSpPr/>
            <p:nvPr/>
          </p:nvGrpSpPr>
          <p:grpSpPr>
            <a:xfrm>
              <a:off x="4474252" y="1134332"/>
              <a:ext cx="1742708" cy="995716"/>
              <a:chOff x="4474252" y="1134332"/>
              <a:chExt cx="1742708" cy="99571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474252" y="1134332"/>
                <a:ext cx="1742707" cy="9957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 flipV="1">
                <a:off x="5445666" y="1722626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5400746" y="1377784"/>
                <a:ext cx="236144" cy="236144"/>
                <a:chOff x="6975775" y="2107544"/>
                <a:chExt cx="412151" cy="412151"/>
              </a:xfrm>
            </p:grpSpPr>
            <p:sp>
              <p:nvSpPr>
                <p:cNvPr id="66" name="Oval 65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778048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62" name="Rounded Rectangle 61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064400" y="1677706"/>
                <a:ext cx="236144" cy="236144"/>
                <a:chOff x="6975775" y="2107544"/>
                <a:chExt cx="412151" cy="412151"/>
              </a:xfrm>
            </p:grpSpPr>
            <p:sp>
              <p:nvSpPr>
                <p:cNvPr id="56" name="Oval 55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 flipH="1" flipV="1">
                <a:off x="5109320" y="1422704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482522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54" name="Rounded Rectangle 53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829671" y="1274221"/>
                <a:ext cx="384679" cy="174808"/>
                <a:chOff x="6481259" y="2241773"/>
                <a:chExt cx="384679" cy="174808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6481259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488818" y="1274221"/>
                <a:ext cx="379500" cy="174808"/>
                <a:chOff x="7140406" y="2241773"/>
                <a:chExt cx="379500" cy="174808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flipV="1">
                <a:off x="4829671" y="1841243"/>
                <a:ext cx="384679" cy="175602"/>
                <a:chOff x="6481259" y="2240979"/>
                <a:chExt cx="384679" cy="175602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6481259" y="2240979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flipV="1">
                <a:off x="5491827" y="1832406"/>
                <a:ext cx="379500" cy="174808"/>
                <a:chOff x="7140406" y="2241773"/>
                <a:chExt cx="379500" cy="174808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4720457" y="751718"/>
              <a:ext cx="124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Doublet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99821" y="2346731"/>
            <a:ext cx="3325379" cy="3444469"/>
            <a:chOff x="5499821" y="2057400"/>
            <a:chExt cx="3325379" cy="3444469"/>
          </a:xfrm>
        </p:grpSpPr>
        <p:sp>
          <p:nvSpPr>
            <p:cNvPr id="207" name="Rectangle 206"/>
            <p:cNvSpPr/>
            <p:nvPr/>
          </p:nvSpPr>
          <p:spPr>
            <a:xfrm>
              <a:off x="7611728" y="2372392"/>
              <a:ext cx="591496" cy="716539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198536" y="3505200"/>
              <a:ext cx="591496" cy="1655323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510727" y="3499104"/>
              <a:ext cx="591496" cy="1655323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99821" y="2057400"/>
              <a:ext cx="3325379" cy="3444469"/>
              <a:chOff x="5499821" y="2067003"/>
              <a:chExt cx="3325379" cy="3444469"/>
            </a:xfrm>
          </p:grpSpPr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9821" y="2067003"/>
                <a:ext cx="3325379" cy="3444469"/>
              </a:xfrm>
              <a:prstGeom prst="rect">
                <a:avLst/>
              </a:prstGeom>
            </p:spPr>
          </p:pic>
          <p:grpSp>
            <p:nvGrpSpPr>
              <p:cNvPr id="216" name="Group 215"/>
              <p:cNvGrpSpPr/>
              <p:nvPr/>
            </p:nvGrpSpPr>
            <p:grpSpPr>
              <a:xfrm>
                <a:off x="6508258" y="5121960"/>
                <a:ext cx="593965" cy="364094"/>
                <a:chOff x="6319755" y="5350906"/>
                <a:chExt cx="593965" cy="364094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6319755" y="5350906"/>
                  <a:ext cx="583747" cy="3640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 flipV="1">
                  <a:off x="6329973" y="5350906"/>
                  <a:ext cx="583747" cy="3640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/>
            </p:nvGrpSpPr>
            <p:grpSpPr>
              <a:xfrm>
                <a:off x="8231235" y="5097005"/>
                <a:ext cx="593965" cy="364094"/>
                <a:chOff x="6319755" y="5350906"/>
                <a:chExt cx="593965" cy="364094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6319755" y="5350906"/>
                  <a:ext cx="583747" cy="3640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H="1" flipV="1">
                  <a:off x="6329973" y="5350906"/>
                  <a:ext cx="583747" cy="3640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544914"/>
            <a:ext cx="3024116" cy="22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PCB_Decap</a:t>
            </a:r>
            <a:r>
              <a:rPr lang="en-US" dirty="0"/>
              <a:t> </a:t>
            </a:r>
            <a:r>
              <a:rPr lang="en-US" dirty="0" smtClean="0"/>
              <a:t>Design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72046" y="1641529"/>
            <a:ext cx="4404200" cy="4254043"/>
            <a:chOff x="330045" y="1407993"/>
            <a:chExt cx="4404200" cy="4254043"/>
          </a:xfrm>
        </p:grpSpPr>
        <p:grpSp>
          <p:nvGrpSpPr>
            <p:cNvPr id="5" name="Group 4"/>
            <p:cNvGrpSpPr/>
            <p:nvPr/>
          </p:nvGrpSpPr>
          <p:grpSpPr>
            <a:xfrm>
              <a:off x="1431174" y="1676620"/>
              <a:ext cx="3276600" cy="3814729"/>
              <a:chOff x="4419600" y="1208718"/>
              <a:chExt cx="3276600" cy="2866498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419600" y="120871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419600" y="2151903"/>
                <a:ext cx="3276600" cy="369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419600" y="403827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419600" y="139735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419600" y="158599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419600" y="177462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419600" y="196326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419600" y="2529177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419600" y="2717814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419600" y="2906451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419600" y="309508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419600" y="328372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419600" y="347236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19600" y="366099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384963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2340540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0045" y="147241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G1-GND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045" y="17484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S2-SIG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045" y="201474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G3-GND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045" y="225188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S4-SIG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045" y="2518816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G5-GND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045" y="277079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P6-PWR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045" y="302472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G7-GND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045" y="327427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S8-SIG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045" y="3519465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G9-GND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045" y="377767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S10-SIG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045" y="40228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G11-GND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045" y="426514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S12-SIG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045" y="451032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G13-GND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045" y="476853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S14-SIG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045" y="5013719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G15-GND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045" y="5292704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G16-GND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1098" y="1630956"/>
              <a:ext cx="1248630" cy="3874641"/>
              <a:chOff x="3884857" y="1650817"/>
              <a:chExt cx="1248630" cy="387464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3884857" y="2670172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884857" y="292691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884857" y="318447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884857" y="341286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884857" y="366978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884857" y="4164913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884857" y="442259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884857" y="390835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15mils</a:t>
                </a:r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884857" y="46705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884857" y="4927730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884857" y="515612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884857" y="241189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884857" y="1650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884857" y="21640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84857" y="1899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70796" y="1678589"/>
              <a:ext cx="201348" cy="3817041"/>
              <a:chOff x="1670796" y="1678589"/>
              <a:chExt cx="201348" cy="3817041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072432" y="1665901"/>
              <a:ext cx="201348" cy="3910472"/>
              <a:chOff x="2072432" y="1665901"/>
              <a:chExt cx="201348" cy="391047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0" name="Rectangle 89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1589729" y="1450774"/>
              <a:ext cx="876391" cy="2163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 pin 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31552" y="1668891"/>
              <a:ext cx="201348" cy="3817041"/>
              <a:chOff x="1670796" y="1678589"/>
              <a:chExt cx="201348" cy="381704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509997" y="1665901"/>
              <a:ext cx="201348" cy="3910472"/>
              <a:chOff x="2072432" y="1665901"/>
              <a:chExt cx="201348" cy="391047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3975731" y="1668891"/>
              <a:ext cx="201348" cy="3817041"/>
              <a:chOff x="1670796" y="1659181"/>
              <a:chExt cx="201348" cy="381704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741692" y="1659181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254176" y="1665901"/>
              <a:ext cx="201348" cy="3910472"/>
              <a:chOff x="2072432" y="1665901"/>
              <a:chExt cx="201348" cy="391047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>
            <a:xfrm>
              <a:off x="3091517" y="1407993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45415" y="1427541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37639" y="1686673"/>
              <a:ext cx="664543" cy="1006948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63910" y="1936247"/>
              <a:ext cx="123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</a:t>
              </a:r>
              <a:endParaRPr lang="en-US" baseline="-250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92644" y="1375011"/>
            <a:ext cx="1516519" cy="1090396"/>
            <a:chOff x="4474253" y="751718"/>
            <a:chExt cx="1742708" cy="1378331"/>
          </a:xfrm>
        </p:grpSpPr>
        <p:grpSp>
          <p:nvGrpSpPr>
            <p:cNvPr id="145" name="Group 144"/>
            <p:cNvGrpSpPr/>
            <p:nvPr/>
          </p:nvGrpSpPr>
          <p:grpSpPr>
            <a:xfrm>
              <a:off x="4474253" y="1134332"/>
              <a:ext cx="1742708" cy="995717"/>
              <a:chOff x="4474252" y="1134332"/>
              <a:chExt cx="1742708" cy="99571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4474252" y="1134332"/>
                <a:ext cx="1742707" cy="9957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flipH="1" flipV="1">
                <a:off x="5445666" y="1722626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5400746" y="1377784"/>
                <a:ext cx="236144" cy="236144"/>
                <a:chOff x="6975775" y="2107544"/>
                <a:chExt cx="412151" cy="412151"/>
              </a:xfrm>
            </p:grpSpPr>
            <p:sp>
              <p:nvSpPr>
                <p:cNvPr id="184" name="Oval 183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5778048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182" name="Rounded Rectangle 181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180" name="Rounded Rectangle 179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8" name="Rectangle 177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5064400" y="1677706"/>
                <a:ext cx="236144" cy="236144"/>
                <a:chOff x="6975775" y="2107544"/>
                <a:chExt cx="412151" cy="412151"/>
              </a:xfrm>
            </p:grpSpPr>
            <p:sp>
              <p:nvSpPr>
                <p:cNvPr id="174" name="Oval 173"/>
                <p:cNvSpPr/>
                <p:nvPr/>
              </p:nvSpPr>
              <p:spPr>
                <a:xfrm flipH="1" flipV="1">
                  <a:off x="6975775" y="2107544"/>
                  <a:ext cx="412151" cy="4121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 flipH="1" flipV="1">
                  <a:off x="7063440" y="2194945"/>
                  <a:ext cx="236821" cy="23682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Oval 151"/>
              <p:cNvSpPr/>
              <p:nvPr/>
            </p:nvSpPr>
            <p:spPr>
              <a:xfrm flipH="1" flipV="1">
                <a:off x="5109320" y="1422704"/>
                <a:ext cx="146304" cy="146304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4482522" y="1139934"/>
                <a:ext cx="438912" cy="990113"/>
                <a:chOff x="7499875" y="2076686"/>
                <a:chExt cx="438912" cy="990113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7534307" y="2777996"/>
                  <a:ext cx="373994" cy="238964"/>
                  <a:chOff x="7550750" y="2685444"/>
                  <a:chExt cx="373994" cy="373994"/>
                </a:xfrm>
              </p:grpSpPr>
              <p:sp>
                <p:nvSpPr>
                  <p:cNvPr id="172" name="Rounded Rectangle 171"/>
                  <p:cNvSpPr/>
                  <p:nvPr/>
                </p:nvSpPr>
                <p:spPr>
                  <a:xfrm flipH="1" flipV="1">
                    <a:off x="7598655" y="2735114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 rot="16200000" flipH="1" flipV="1">
                    <a:off x="7550750" y="2685444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7534307" y="2129894"/>
                  <a:ext cx="373994" cy="206675"/>
                  <a:chOff x="7550750" y="2225091"/>
                  <a:chExt cx="373994" cy="373994"/>
                </a:xfrm>
              </p:grpSpPr>
              <p:sp>
                <p:nvSpPr>
                  <p:cNvPr id="170" name="Rounded Rectangle 169"/>
                  <p:cNvSpPr/>
                  <p:nvPr/>
                </p:nvSpPr>
                <p:spPr>
                  <a:xfrm flipH="1" flipV="1">
                    <a:off x="7598655" y="2282039"/>
                    <a:ext cx="275369" cy="257842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 rot="16200000" flipH="1" flipV="1">
                    <a:off x="7550750" y="2225091"/>
                    <a:ext cx="373994" cy="373994"/>
                  </a:xfrm>
                  <a:prstGeom prst="rect">
                    <a:avLst/>
                  </a:prstGeom>
                  <a:noFill/>
                  <a:ln>
                    <a:solidFill>
                      <a:srgbClr val="2602FE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8" name="Rectangle 167"/>
                <p:cNvSpPr/>
                <p:nvPr/>
              </p:nvSpPr>
              <p:spPr>
                <a:xfrm rot="16200000" flipH="1" flipV="1">
                  <a:off x="7224274" y="2352287"/>
                  <a:ext cx="990113" cy="4389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rot="5400000">
                  <a:off x="7387267" y="2399267"/>
                  <a:ext cx="672865" cy="298227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4829671" y="1274221"/>
                <a:ext cx="384679" cy="174808"/>
                <a:chOff x="6481259" y="2241773"/>
                <a:chExt cx="384679" cy="174808"/>
              </a:xfrm>
            </p:grpSpPr>
            <p:sp>
              <p:nvSpPr>
                <p:cNvPr id="164" name="Rectangle 163"/>
                <p:cNvSpPr/>
                <p:nvPr/>
              </p:nvSpPr>
              <p:spPr bwMode="auto">
                <a:xfrm>
                  <a:off x="6481259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5488818" y="1274221"/>
                <a:ext cx="379500" cy="174808"/>
                <a:chOff x="7140406" y="2241773"/>
                <a:chExt cx="379500" cy="174808"/>
              </a:xfrm>
            </p:grpSpPr>
            <p:sp>
              <p:nvSpPr>
                <p:cNvPr id="162" name="Rectangle 161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 flipV="1">
                <a:off x="4829671" y="1841243"/>
                <a:ext cx="384679" cy="175602"/>
                <a:chOff x="6481259" y="2240979"/>
                <a:chExt cx="384679" cy="175602"/>
              </a:xfrm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6481259" y="2240979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 rot="5400000">
                  <a:off x="6748378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 flipV="1">
                <a:off x="5491827" y="1832406"/>
                <a:ext cx="379500" cy="174808"/>
                <a:chOff x="7140406" y="2241773"/>
                <a:chExt cx="379500" cy="174808"/>
              </a:xfrm>
            </p:grpSpPr>
            <p:sp>
              <p:nvSpPr>
                <p:cNvPr id="158" name="Rectangle 157"/>
                <p:cNvSpPr/>
                <p:nvPr/>
              </p:nvSpPr>
              <p:spPr bwMode="auto">
                <a:xfrm>
                  <a:off x="7179024" y="2241773"/>
                  <a:ext cx="340882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 rot="5400000">
                  <a:off x="7083861" y="2299021"/>
                  <a:ext cx="174105" cy="6101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6" name="TextBox 145"/>
            <p:cNvSpPr txBox="1"/>
            <p:nvPr/>
          </p:nvSpPr>
          <p:spPr>
            <a:xfrm>
              <a:off x="4720457" y="751718"/>
              <a:ext cx="124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Doublet</a:t>
              </a:r>
              <a:endParaRPr lang="en-US" dirty="0"/>
            </a:p>
          </p:txBody>
        </p:sp>
      </p:grpSp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61278"/>
              </p:ext>
            </p:extLst>
          </p:nvPr>
        </p:nvGraphicFramePr>
        <p:xfrm>
          <a:off x="4828525" y="2592365"/>
          <a:ext cx="420528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3" name="Equation" r:id="rId3" imgW="2387520" imgH="965160" progId="Equation.DSMT4">
                  <p:embed/>
                </p:oleObj>
              </mc:Choice>
              <mc:Fallback>
                <p:oleObj name="Equation" r:id="rId3" imgW="23875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525" y="2592365"/>
                        <a:ext cx="4205288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08696"/>
              </p:ext>
            </p:extLst>
          </p:nvPr>
        </p:nvGraphicFramePr>
        <p:xfrm>
          <a:off x="4826658" y="4421936"/>
          <a:ext cx="384651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4" name="Equation" r:id="rId5" imgW="2387520" imgH="965160" progId="Equation.DSMT4">
                  <p:embed/>
                </p:oleObj>
              </mc:Choice>
              <mc:Fallback>
                <p:oleObj name="Equation" r:id="rId5" imgW="23875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658" y="4421936"/>
                        <a:ext cx="3846513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TextBox 187"/>
          <p:cNvSpPr txBox="1"/>
          <p:nvPr/>
        </p:nvSpPr>
        <p:spPr>
          <a:xfrm>
            <a:off x="6553200" y="164852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&lt;= 22 pH</a:t>
            </a:r>
            <a:endParaRPr lang="en-US" dirty="0"/>
          </a:p>
        </p:txBody>
      </p:sp>
      <p:graphicFrame>
        <p:nvGraphicFramePr>
          <p:cNvPr id="189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10755"/>
              </p:ext>
            </p:extLst>
          </p:nvPr>
        </p:nvGraphicFramePr>
        <p:xfrm>
          <a:off x="4866190" y="6176963"/>
          <a:ext cx="14128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5" name="Equation" r:id="rId7" imgW="876240" imgH="241200" progId="Equation.DSMT4">
                  <p:embed/>
                </p:oleObj>
              </mc:Choice>
              <mc:Fallback>
                <p:oleObj name="Equation" r:id="rId7" imgW="876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6190" y="6176963"/>
                        <a:ext cx="1412875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Equivalent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6802" y="1517664"/>
            <a:ext cx="6324600" cy="3091255"/>
            <a:chOff x="3505200" y="2628504"/>
            <a:chExt cx="4436984" cy="2280613"/>
          </a:xfrm>
        </p:grpSpPr>
        <p:cxnSp>
          <p:nvCxnSpPr>
            <p:cNvPr id="5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cxnSp>
          <p:nvCxnSpPr>
            <p:cNvPr id="17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8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1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5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8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0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0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362368" y="2628504"/>
              <a:ext cx="1304217" cy="27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PCB_IC</a:t>
              </a:r>
              <a:r>
                <a:rPr lang="en-US" dirty="0" smtClean="0"/>
                <a:t>=14. 6pH</a:t>
              </a:r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295787" y="3240419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814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above_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44" name="Right Arrow 43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6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769189" y="3680191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509097" y="4265954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decap_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090887" y="4096454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Plane</a:t>
              </a:r>
              <a:endParaRPr lang="en-US" baseline="-25000" dirty="0"/>
            </a:p>
          </p:txBody>
        </p:sp>
        <p:sp>
          <p:nvSpPr>
            <p:cNvPr id="49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1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8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68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9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2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/>
            <p:cNvSpPr txBox="1"/>
            <p:nvPr/>
          </p:nvSpPr>
          <p:spPr>
            <a:xfrm>
              <a:off x="3823933" y="3782848"/>
              <a:ext cx="36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235335" y="2633484"/>
              <a:ext cx="1035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PCB_Plane</a:t>
              </a:r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8DD4CC2-193C-4428-9C3C-535FE7B9055F}"/>
              </a:ext>
            </a:extLst>
          </p:cNvPr>
          <p:cNvSpPr/>
          <p:nvPr/>
        </p:nvSpPr>
        <p:spPr>
          <a:xfrm>
            <a:off x="1983000" y="5722165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PCB_Decap_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=</a:t>
            </a:r>
            <a:r>
              <a:rPr lang="en-US" dirty="0" smtClean="0"/>
              <a:t>177 pH (pair)</a:t>
            </a:r>
            <a:endParaRPr lang="en-US" dirty="0"/>
          </a:p>
        </p:txBody>
      </p:sp>
      <p:sp>
        <p:nvSpPr>
          <p:cNvPr id="88" name="Left Brace 87"/>
          <p:cNvSpPr/>
          <p:nvPr/>
        </p:nvSpPr>
        <p:spPr>
          <a:xfrm rot="16200000">
            <a:off x="2554439" y="3554749"/>
            <a:ext cx="588379" cy="28428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81794" y="522407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decap</a:t>
            </a:r>
            <a:r>
              <a:rPr lang="en-US" dirty="0" smtClean="0"/>
              <a:t>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Decaps</a:t>
            </a:r>
            <a:r>
              <a:rPr lang="en-US" dirty="0" smtClean="0"/>
              <a:t> Under the IC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grpSp>
        <p:nvGrpSpPr>
          <p:cNvPr id="671" name="Group 670"/>
          <p:cNvGrpSpPr/>
          <p:nvPr/>
        </p:nvGrpSpPr>
        <p:grpSpPr>
          <a:xfrm>
            <a:off x="362683" y="1265358"/>
            <a:ext cx="3874367" cy="4244161"/>
            <a:chOff x="83917" y="1805465"/>
            <a:chExt cx="3874367" cy="4244161"/>
          </a:xfrm>
        </p:grpSpPr>
        <p:sp>
          <p:nvSpPr>
            <p:cNvPr id="4" name="Rectangle 3"/>
            <p:cNvSpPr/>
            <p:nvPr/>
          </p:nvSpPr>
          <p:spPr bwMode="auto">
            <a:xfrm>
              <a:off x="756440" y="2430127"/>
              <a:ext cx="3200400" cy="34099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5" name="Rectangle 80"/>
            <p:cNvSpPr>
              <a:spLocks noChangeArrowheads="1"/>
            </p:cNvSpPr>
            <p:nvPr/>
          </p:nvSpPr>
          <p:spPr bwMode="auto">
            <a:xfrm>
              <a:off x="756440" y="2561889"/>
              <a:ext cx="3200400" cy="10636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6" name="Rectangle 80"/>
            <p:cNvSpPr>
              <a:spLocks noChangeArrowheads="1"/>
            </p:cNvSpPr>
            <p:nvPr/>
          </p:nvSpPr>
          <p:spPr bwMode="auto">
            <a:xfrm>
              <a:off x="756440" y="2825414"/>
              <a:ext cx="3200400" cy="10636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" name="Rectangle 80"/>
            <p:cNvSpPr>
              <a:spLocks noChangeArrowheads="1"/>
            </p:cNvSpPr>
            <p:nvPr/>
          </p:nvSpPr>
          <p:spPr bwMode="auto">
            <a:xfrm>
              <a:off x="757884" y="4090651"/>
              <a:ext cx="3200400" cy="10636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20724" y="373981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9" name="Rectangle 80"/>
            <p:cNvSpPr>
              <a:spLocks noChangeArrowheads="1"/>
            </p:cNvSpPr>
            <p:nvPr/>
          </p:nvSpPr>
          <p:spPr bwMode="auto">
            <a:xfrm>
              <a:off x="757884" y="4538326"/>
              <a:ext cx="3200400" cy="10636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0" name="Rectangle 80"/>
            <p:cNvSpPr>
              <a:spLocks noChangeArrowheads="1"/>
            </p:cNvSpPr>
            <p:nvPr/>
          </p:nvSpPr>
          <p:spPr bwMode="auto">
            <a:xfrm>
              <a:off x="750667" y="5617826"/>
              <a:ext cx="3200400" cy="10795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63361" y="373981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567508" y="2771439"/>
              <a:ext cx="220807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07440" y="373981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34679" y="2771439"/>
              <a:ext cx="191943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50076" y="373981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78758" y="2771439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78758" y="3957301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2" name="Rectangle 80"/>
            <p:cNvSpPr>
              <a:spLocks noChangeArrowheads="1"/>
            </p:cNvSpPr>
            <p:nvPr/>
          </p:nvSpPr>
          <p:spPr bwMode="auto">
            <a:xfrm>
              <a:off x="749224" y="3565189"/>
              <a:ext cx="3200400" cy="10636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92042" y="2550776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592042" y="3957301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592042" y="4492289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592042" y="5484476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7" name="Rectangle 58"/>
            <p:cNvSpPr/>
            <p:nvPr/>
          </p:nvSpPr>
          <p:spPr bwMode="auto">
            <a:xfrm>
              <a:off x="1583383" y="353026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8" name="Rectangle 106"/>
            <p:cNvSpPr>
              <a:spLocks noChangeArrowheads="1"/>
            </p:cNvSpPr>
            <p:nvPr/>
          </p:nvSpPr>
          <p:spPr bwMode="auto">
            <a:xfrm>
              <a:off x="1631008" y="2447589"/>
              <a:ext cx="83705" cy="340518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134679" y="2563476"/>
              <a:ext cx="191943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34679" y="3957301"/>
              <a:ext cx="191943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134679" y="4492289"/>
              <a:ext cx="191943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34679" y="5484476"/>
              <a:ext cx="191943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3" name="Rectangle 68"/>
            <p:cNvSpPr/>
            <p:nvPr/>
          </p:nvSpPr>
          <p:spPr bwMode="auto">
            <a:xfrm>
              <a:off x="2127462" y="3530264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4" name="Rectangle 106"/>
            <p:cNvSpPr>
              <a:spLocks noChangeArrowheads="1"/>
            </p:cNvSpPr>
            <p:nvPr/>
          </p:nvSpPr>
          <p:spPr bwMode="auto">
            <a:xfrm>
              <a:off x="2175088" y="2447589"/>
              <a:ext cx="83705" cy="340518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678758" y="2557126"/>
              <a:ext cx="190500" cy="2460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678758" y="4492289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78758" y="5484476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8" name="Rectangle 78"/>
            <p:cNvSpPr/>
            <p:nvPr/>
          </p:nvSpPr>
          <p:spPr bwMode="auto">
            <a:xfrm>
              <a:off x="2670099" y="3433426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9" name="Rectangle 106"/>
            <p:cNvSpPr>
              <a:spLocks noChangeArrowheads="1"/>
            </p:cNvSpPr>
            <p:nvPr/>
          </p:nvSpPr>
          <p:spPr bwMode="auto">
            <a:xfrm>
              <a:off x="2717725" y="2447589"/>
              <a:ext cx="96693" cy="33861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83917" y="2413240"/>
              <a:ext cx="800966" cy="3778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GND1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83917" y="2690476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GND2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83917" y="3449302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GND3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83917" y="3954126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GND4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83917" y="4392276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GND5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83917" y="5481301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GND6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83917" y="3709651"/>
              <a:ext cx="800966" cy="376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  <a:cs typeface="Arial" charset="0"/>
                </a:rPr>
                <a:t>PWR</a:t>
              </a:r>
            </a:p>
          </p:txBody>
        </p:sp>
        <p:sp>
          <p:nvSpPr>
            <p:cNvPr id="73" name="Rectangle 80"/>
            <p:cNvSpPr>
              <a:spLocks noChangeArrowheads="1"/>
            </p:cNvSpPr>
            <p:nvPr/>
          </p:nvSpPr>
          <p:spPr bwMode="auto">
            <a:xfrm>
              <a:off x="1284644" y="5797213"/>
              <a:ext cx="200603" cy="5873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1561736" y="5797213"/>
              <a:ext cx="200603" cy="587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1848929" y="5797213"/>
              <a:ext cx="200602" cy="5873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6" name="Rectangle 80"/>
            <p:cNvSpPr>
              <a:spLocks noChangeArrowheads="1"/>
            </p:cNvSpPr>
            <p:nvPr/>
          </p:nvSpPr>
          <p:spPr bwMode="auto">
            <a:xfrm>
              <a:off x="2127462" y="5797213"/>
              <a:ext cx="200603" cy="587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2369917" y="5797213"/>
              <a:ext cx="200603" cy="5873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2648452" y="5797213"/>
              <a:ext cx="200602" cy="587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322167" y="5851189"/>
              <a:ext cx="339147" cy="19526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303406" y="5854364"/>
              <a:ext cx="119784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589157" y="5854364"/>
              <a:ext cx="119784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896554" y="5851189"/>
              <a:ext cx="339147" cy="19526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877793" y="5854364"/>
              <a:ext cx="119784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163542" y="5854364"/>
              <a:ext cx="119784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426202" y="5851189"/>
              <a:ext cx="337704" cy="19526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407440" y="5854364"/>
              <a:ext cx="118341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693190" y="5854364"/>
              <a:ext cx="118341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231497" y="2561889"/>
              <a:ext cx="190500" cy="4238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231497" y="3319126"/>
              <a:ext cx="190500" cy="2514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90" name="Rectangle 106"/>
            <p:cNvSpPr>
              <a:spLocks noChangeArrowheads="1"/>
            </p:cNvSpPr>
            <p:nvPr/>
          </p:nvSpPr>
          <p:spPr bwMode="auto">
            <a:xfrm>
              <a:off x="3267576" y="2447589"/>
              <a:ext cx="96693" cy="33861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91" name="Rectangle 106"/>
            <p:cNvSpPr>
              <a:spLocks noChangeArrowheads="1"/>
            </p:cNvSpPr>
            <p:nvPr/>
          </p:nvSpPr>
          <p:spPr bwMode="auto">
            <a:xfrm>
              <a:off x="757884" y="3843001"/>
              <a:ext cx="3200400" cy="106363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92" name="Rectangle 80"/>
            <p:cNvSpPr>
              <a:spLocks noChangeArrowheads="1"/>
            </p:cNvSpPr>
            <p:nvPr/>
          </p:nvSpPr>
          <p:spPr bwMode="auto">
            <a:xfrm>
              <a:off x="3262032" y="3887721"/>
              <a:ext cx="200602" cy="58737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2945747" y="5797213"/>
              <a:ext cx="200602" cy="5873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000588" y="5851189"/>
              <a:ext cx="337704" cy="19526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981826" y="5854364"/>
              <a:ext cx="118341" cy="195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437622" y="2528551"/>
              <a:ext cx="1798205" cy="1154113"/>
              <a:chOff x="1546225" y="2335937"/>
              <a:chExt cx="1798205" cy="1154113"/>
            </a:xfrm>
          </p:grpSpPr>
          <p:sp>
            <p:nvSpPr>
              <p:cNvPr id="98" name="Freeform 97"/>
              <p:cNvSpPr/>
              <p:nvPr/>
            </p:nvSpPr>
            <p:spPr bwMode="auto">
              <a:xfrm rot="10576714">
                <a:off x="1557770" y="2629625"/>
                <a:ext cx="125558" cy="115887"/>
              </a:xfrm>
              <a:custGeom>
                <a:avLst/>
                <a:gdLst>
                  <a:gd name="connsiteX0" fmla="*/ 2195093 w 2205484"/>
                  <a:gd name="connsiteY0" fmla="*/ 104144 h 1835288"/>
                  <a:gd name="connsiteX1" fmla="*/ 283166 w 2205484"/>
                  <a:gd name="connsiteY1" fmla="*/ 156098 h 1835288"/>
                  <a:gd name="connsiteX2" fmla="*/ 210429 w 2205484"/>
                  <a:gd name="connsiteY2" fmla="*/ 1590044 h 1835288"/>
                  <a:gd name="connsiteX3" fmla="*/ 2205484 w 2205484"/>
                  <a:gd name="connsiteY3" fmla="*/ 1829034 h 18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484" h="1835288">
                    <a:moveTo>
                      <a:pt x="2195093" y="104144"/>
                    </a:moveTo>
                    <a:cubicBezTo>
                      <a:pt x="1404518" y="6296"/>
                      <a:pt x="613943" y="-91552"/>
                      <a:pt x="283166" y="156098"/>
                    </a:cubicBezTo>
                    <a:cubicBezTo>
                      <a:pt x="-47611" y="403748"/>
                      <a:pt x="-109957" y="1311221"/>
                      <a:pt x="210429" y="1590044"/>
                    </a:cubicBezTo>
                    <a:cubicBezTo>
                      <a:pt x="530815" y="1868867"/>
                      <a:pt x="1859120" y="1839425"/>
                      <a:pt x="2205484" y="1829034"/>
                    </a:cubicBezTo>
                  </a:path>
                </a:pathLst>
              </a:custGeom>
              <a:noFill/>
              <a:ln w="12700">
                <a:solidFill>
                  <a:srgbClr val="0631EA"/>
                </a:solidFill>
                <a:headEnd type="arrow" w="sm" len="sm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546225" y="2335937"/>
                <a:ext cx="1798205" cy="1154113"/>
                <a:chOff x="1546225" y="2335937"/>
                <a:chExt cx="1798205" cy="1154113"/>
              </a:xfrm>
            </p:grpSpPr>
            <p:cxnSp>
              <p:nvCxnSpPr>
                <p:cNvPr id="100" name="直接箭头连接符 126"/>
                <p:cNvCxnSpPr/>
                <p:nvPr/>
              </p:nvCxnSpPr>
              <p:spPr bwMode="auto">
                <a:xfrm flipV="1">
                  <a:off x="1554884" y="2497862"/>
                  <a:ext cx="1443" cy="13176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Freeform 100"/>
                <p:cNvSpPr/>
                <p:nvPr/>
              </p:nvSpPr>
              <p:spPr bwMode="auto">
                <a:xfrm rot="10576714">
                  <a:off x="1546225" y="2353400"/>
                  <a:ext cx="152978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2" name="直接箭头连接符 126"/>
                <p:cNvCxnSpPr/>
                <p:nvPr/>
              </p:nvCxnSpPr>
              <p:spPr bwMode="auto">
                <a:xfrm flipH="1" flipV="1">
                  <a:off x="1562100" y="2801075"/>
                  <a:ext cx="2887" cy="555625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Freeform 102"/>
                <p:cNvSpPr/>
                <p:nvPr/>
              </p:nvSpPr>
              <p:spPr bwMode="auto">
                <a:xfrm rot="10576714">
                  <a:off x="1562100" y="3374162"/>
                  <a:ext cx="139988" cy="11588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 rot="21435684">
                  <a:off x="1863725" y="2348637"/>
                  <a:ext cx="132774" cy="125413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 rot="21435684">
                  <a:off x="1878157" y="2620100"/>
                  <a:ext cx="131330" cy="123824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6" name="直接箭头连接符 126"/>
                <p:cNvCxnSpPr/>
                <p:nvPr/>
              </p:nvCxnSpPr>
              <p:spPr bwMode="auto">
                <a:xfrm flipV="1">
                  <a:off x="1977737" y="2496274"/>
                  <a:ext cx="0" cy="131762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箭头连接符 126"/>
                <p:cNvCxnSpPr/>
                <p:nvPr/>
              </p:nvCxnSpPr>
              <p:spPr bwMode="auto">
                <a:xfrm flipH="1" flipV="1">
                  <a:off x="1983510" y="2774087"/>
                  <a:ext cx="2887" cy="554038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Freeform 107"/>
                <p:cNvSpPr/>
                <p:nvPr/>
              </p:nvSpPr>
              <p:spPr bwMode="auto">
                <a:xfrm rot="21435684">
                  <a:off x="1870942" y="3351937"/>
                  <a:ext cx="132774" cy="12223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9" name="直接箭头连接符 126"/>
                <p:cNvCxnSpPr/>
                <p:nvPr/>
              </p:nvCxnSpPr>
              <p:spPr bwMode="auto">
                <a:xfrm flipV="1">
                  <a:off x="2119168" y="2491512"/>
                  <a:ext cx="1442" cy="13176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reeform 109"/>
                <p:cNvSpPr/>
                <p:nvPr/>
              </p:nvSpPr>
              <p:spPr bwMode="auto">
                <a:xfrm rot="10576714">
                  <a:off x="2110509" y="2347050"/>
                  <a:ext cx="152978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1" name="直接箭头连接符 126"/>
                <p:cNvCxnSpPr/>
                <p:nvPr/>
              </p:nvCxnSpPr>
              <p:spPr bwMode="auto">
                <a:xfrm flipH="1" flipV="1">
                  <a:off x="2126384" y="2794725"/>
                  <a:ext cx="2887" cy="555625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Freeform 111"/>
                <p:cNvSpPr/>
                <p:nvPr/>
              </p:nvSpPr>
              <p:spPr bwMode="auto">
                <a:xfrm rot="10576714">
                  <a:off x="2122055" y="2623275"/>
                  <a:ext cx="125557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 rot="10576714">
                  <a:off x="2126384" y="3367812"/>
                  <a:ext cx="139989" cy="11588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 rot="21435684">
                  <a:off x="2426565" y="2342287"/>
                  <a:ext cx="132774" cy="125413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 rot="21435684">
                  <a:off x="2440997" y="2613750"/>
                  <a:ext cx="131330" cy="123824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直接箭头连接符 126"/>
                <p:cNvCxnSpPr/>
                <p:nvPr/>
              </p:nvCxnSpPr>
              <p:spPr bwMode="auto">
                <a:xfrm flipV="1">
                  <a:off x="2540578" y="2491512"/>
                  <a:ext cx="0" cy="13176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箭头连接符 126"/>
                <p:cNvCxnSpPr/>
                <p:nvPr/>
              </p:nvCxnSpPr>
              <p:spPr bwMode="auto">
                <a:xfrm flipH="1" flipV="1">
                  <a:off x="2546350" y="2767737"/>
                  <a:ext cx="2887" cy="555625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Freeform 117"/>
                <p:cNvSpPr/>
                <p:nvPr/>
              </p:nvSpPr>
              <p:spPr bwMode="auto">
                <a:xfrm rot="21435684">
                  <a:off x="2433782" y="3347175"/>
                  <a:ext cx="132774" cy="12223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9" name="直接箭头连接符 126"/>
                <p:cNvCxnSpPr/>
                <p:nvPr/>
              </p:nvCxnSpPr>
              <p:spPr bwMode="auto">
                <a:xfrm flipV="1">
                  <a:off x="2656033" y="2485162"/>
                  <a:ext cx="1442" cy="13176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Freeform 119"/>
                <p:cNvSpPr/>
                <p:nvPr/>
              </p:nvSpPr>
              <p:spPr bwMode="auto">
                <a:xfrm rot="10576714">
                  <a:off x="2647373" y="2340700"/>
                  <a:ext cx="152978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1" name="直接箭头连接符 126"/>
                <p:cNvCxnSpPr/>
                <p:nvPr/>
              </p:nvCxnSpPr>
              <p:spPr bwMode="auto">
                <a:xfrm flipH="1" flipV="1">
                  <a:off x="2663248" y="2788375"/>
                  <a:ext cx="2887" cy="555625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Freeform 121"/>
                <p:cNvSpPr/>
                <p:nvPr/>
              </p:nvSpPr>
              <p:spPr bwMode="auto">
                <a:xfrm rot="10576714">
                  <a:off x="2658919" y="2616926"/>
                  <a:ext cx="125557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 rot="10576714">
                  <a:off x="2663248" y="3361462"/>
                  <a:ext cx="139989" cy="11588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 rot="21435684">
                  <a:off x="2964874" y="2335937"/>
                  <a:ext cx="132774" cy="125413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 bwMode="auto">
                <a:xfrm rot="21435684">
                  <a:off x="2979305" y="2607400"/>
                  <a:ext cx="131329" cy="123824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6" name="直接箭头连接符 126"/>
                <p:cNvCxnSpPr/>
                <p:nvPr/>
              </p:nvCxnSpPr>
              <p:spPr bwMode="auto">
                <a:xfrm flipV="1">
                  <a:off x="3078884" y="2483575"/>
                  <a:ext cx="0" cy="131762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箭头连接符 126"/>
                <p:cNvCxnSpPr/>
                <p:nvPr/>
              </p:nvCxnSpPr>
              <p:spPr bwMode="auto">
                <a:xfrm flipH="1" flipV="1">
                  <a:off x="3084657" y="2761387"/>
                  <a:ext cx="2887" cy="554038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Freeform 127"/>
                <p:cNvSpPr/>
                <p:nvPr/>
              </p:nvSpPr>
              <p:spPr bwMode="auto">
                <a:xfrm rot="21435684">
                  <a:off x="2972088" y="3339237"/>
                  <a:ext cx="132774" cy="12223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9" name="直接箭头连接符 126"/>
                <p:cNvCxnSpPr/>
                <p:nvPr/>
              </p:nvCxnSpPr>
              <p:spPr bwMode="auto">
                <a:xfrm flipV="1">
                  <a:off x="3197225" y="2485162"/>
                  <a:ext cx="1443" cy="131763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Freeform 129"/>
                <p:cNvSpPr/>
                <p:nvPr/>
              </p:nvSpPr>
              <p:spPr bwMode="auto">
                <a:xfrm rot="10576714">
                  <a:off x="3188566" y="2340700"/>
                  <a:ext cx="152978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1" name="直接箭头连接符 126"/>
                <p:cNvCxnSpPr/>
                <p:nvPr/>
              </p:nvCxnSpPr>
              <p:spPr bwMode="auto">
                <a:xfrm flipH="1" flipV="1">
                  <a:off x="3204442" y="2788375"/>
                  <a:ext cx="2887" cy="555625"/>
                </a:xfrm>
                <a:prstGeom prst="straightConnector1">
                  <a:avLst/>
                </a:prstGeom>
                <a:ln w="19050">
                  <a:solidFill>
                    <a:srgbClr val="0000FF"/>
                  </a:solidFill>
                  <a:headEnd type="arrow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Freeform 131"/>
                <p:cNvSpPr/>
                <p:nvPr/>
              </p:nvSpPr>
              <p:spPr bwMode="auto">
                <a:xfrm rot="10576714">
                  <a:off x="3200112" y="2616926"/>
                  <a:ext cx="125558" cy="115887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3" name="Freeform 132"/>
                <p:cNvSpPr/>
                <p:nvPr/>
              </p:nvSpPr>
              <p:spPr bwMode="auto">
                <a:xfrm rot="10576714">
                  <a:off x="3204442" y="3361462"/>
                  <a:ext cx="139988" cy="115888"/>
                </a:xfrm>
                <a:custGeom>
                  <a:avLst/>
                  <a:gdLst>
                    <a:gd name="connsiteX0" fmla="*/ 2195093 w 2205484"/>
                    <a:gd name="connsiteY0" fmla="*/ 104144 h 1835288"/>
                    <a:gd name="connsiteX1" fmla="*/ 283166 w 2205484"/>
                    <a:gd name="connsiteY1" fmla="*/ 156098 h 1835288"/>
                    <a:gd name="connsiteX2" fmla="*/ 210429 w 2205484"/>
                    <a:gd name="connsiteY2" fmla="*/ 1590044 h 1835288"/>
                    <a:gd name="connsiteX3" fmla="*/ 2205484 w 2205484"/>
                    <a:gd name="connsiteY3" fmla="*/ 1829034 h 183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5484" h="1835288">
                      <a:moveTo>
                        <a:pt x="2195093" y="104144"/>
                      </a:moveTo>
                      <a:cubicBezTo>
                        <a:pt x="1404518" y="6296"/>
                        <a:pt x="613943" y="-91552"/>
                        <a:pt x="283166" y="156098"/>
                      </a:cubicBezTo>
                      <a:cubicBezTo>
                        <a:pt x="-47611" y="403748"/>
                        <a:pt x="-109957" y="1311221"/>
                        <a:pt x="210429" y="1590044"/>
                      </a:cubicBezTo>
                      <a:cubicBezTo>
                        <a:pt x="530815" y="1868867"/>
                        <a:pt x="1859120" y="1839425"/>
                        <a:pt x="2205484" y="182903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headEnd type="arrow" w="sm" len="sm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1597816" y="2525376"/>
              <a:ext cx="1642341" cy="1300163"/>
              <a:chOff x="1706419" y="2332762"/>
              <a:chExt cx="1642341" cy="1300163"/>
            </a:xfrm>
          </p:grpSpPr>
          <p:cxnSp>
            <p:nvCxnSpPr>
              <p:cNvPr id="135" name="直接箭头连接符 125"/>
              <p:cNvCxnSpPr/>
              <p:nvPr/>
            </p:nvCxnSpPr>
            <p:spPr bwMode="auto">
              <a:xfrm flipH="1">
                <a:off x="1706419" y="2345462"/>
                <a:ext cx="0" cy="12842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25"/>
              <p:cNvCxnSpPr/>
              <p:nvPr/>
            </p:nvCxnSpPr>
            <p:spPr bwMode="auto">
              <a:xfrm flipH="1">
                <a:off x="2270702" y="2339112"/>
                <a:ext cx="0" cy="12842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箭头连接符 125"/>
              <p:cNvCxnSpPr/>
              <p:nvPr/>
            </p:nvCxnSpPr>
            <p:spPr bwMode="auto">
              <a:xfrm flipH="1">
                <a:off x="2407804" y="2343875"/>
                <a:ext cx="0" cy="12842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箭头连接符 125"/>
              <p:cNvCxnSpPr/>
              <p:nvPr/>
            </p:nvCxnSpPr>
            <p:spPr bwMode="auto">
              <a:xfrm flipH="1">
                <a:off x="2807567" y="2332762"/>
                <a:ext cx="0" cy="12842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箭头连接符 125"/>
              <p:cNvCxnSpPr/>
              <p:nvPr/>
            </p:nvCxnSpPr>
            <p:spPr bwMode="auto">
              <a:xfrm flipH="1">
                <a:off x="2946111" y="2337525"/>
                <a:ext cx="0" cy="12827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箭头连接符 125"/>
              <p:cNvCxnSpPr/>
              <p:nvPr/>
            </p:nvCxnSpPr>
            <p:spPr bwMode="auto">
              <a:xfrm flipH="1">
                <a:off x="1844964" y="2350225"/>
                <a:ext cx="0" cy="12827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箭头连接符 125"/>
              <p:cNvCxnSpPr/>
              <p:nvPr/>
            </p:nvCxnSpPr>
            <p:spPr bwMode="auto">
              <a:xfrm flipH="1">
                <a:off x="3348760" y="2332762"/>
                <a:ext cx="0" cy="12842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1437622" y="4077951"/>
              <a:ext cx="1815522" cy="1666875"/>
              <a:chOff x="1546225" y="3885337"/>
              <a:chExt cx="1815522" cy="1666875"/>
            </a:xfrm>
          </p:grpSpPr>
          <p:sp>
            <p:nvSpPr>
              <p:cNvPr id="143" name="Freeform 142"/>
              <p:cNvSpPr/>
              <p:nvPr/>
            </p:nvSpPr>
            <p:spPr bwMode="auto">
              <a:xfrm rot="10576714">
                <a:off x="2119169" y="3894862"/>
                <a:ext cx="152977" cy="115888"/>
              </a:xfrm>
              <a:custGeom>
                <a:avLst/>
                <a:gdLst>
                  <a:gd name="connsiteX0" fmla="*/ 2195093 w 2205484"/>
                  <a:gd name="connsiteY0" fmla="*/ 104144 h 1835288"/>
                  <a:gd name="connsiteX1" fmla="*/ 283166 w 2205484"/>
                  <a:gd name="connsiteY1" fmla="*/ 156098 h 1835288"/>
                  <a:gd name="connsiteX2" fmla="*/ 210429 w 2205484"/>
                  <a:gd name="connsiteY2" fmla="*/ 1590044 h 1835288"/>
                  <a:gd name="connsiteX3" fmla="*/ 2205484 w 2205484"/>
                  <a:gd name="connsiteY3" fmla="*/ 1829034 h 18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484" h="1835288">
                    <a:moveTo>
                      <a:pt x="2195093" y="104144"/>
                    </a:moveTo>
                    <a:cubicBezTo>
                      <a:pt x="1404518" y="6296"/>
                      <a:pt x="613943" y="-91552"/>
                      <a:pt x="283166" y="156098"/>
                    </a:cubicBezTo>
                    <a:cubicBezTo>
                      <a:pt x="-47611" y="403748"/>
                      <a:pt x="-109957" y="1311221"/>
                      <a:pt x="210429" y="1590044"/>
                    </a:cubicBezTo>
                    <a:cubicBezTo>
                      <a:pt x="530815" y="1868867"/>
                      <a:pt x="1859120" y="1839425"/>
                      <a:pt x="2205484" y="1829034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headEnd type="arrow" w="sm" len="sm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 bwMode="auto">
              <a:xfrm rot="10576714">
                <a:off x="2109065" y="5431562"/>
                <a:ext cx="152977" cy="115888"/>
              </a:xfrm>
              <a:custGeom>
                <a:avLst/>
                <a:gdLst>
                  <a:gd name="connsiteX0" fmla="*/ 2195093 w 2205484"/>
                  <a:gd name="connsiteY0" fmla="*/ 104144 h 1835288"/>
                  <a:gd name="connsiteX1" fmla="*/ 283166 w 2205484"/>
                  <a:gd name="connsiteY1" fmla="*/ 156098 h 1835288"/>
                  <a:gd name="connsiteX2" fmla="*/ 210429 w 2205484"/>
                  <a:gd name="connsiteY2" fmla="*/ 1590044 h 1835288"/>
                  <a:gd name="connsiteX3" fmla="*/ 2205484 w 2205484"/>
                  <a:gd name="connsiteY3" fmla="*/ 1829034 h 18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484" h="1835288">
                    <a:moveTo>
                      <a:pt x="2195093" y="104144"/>
                    </a:moveTo>
                    <a:cubicBezTo>
                      <a:pt x="1404518" y="6296"/>
                      <a:pt x="613943" y="-91552"/>
                      <a:pt x="283166" y="156098"/>
                    </a:cubicBezTo>
                    <a:cubicBezTo>
                      <a:pt x="-47611" y="403748"/>
                      <a:pt x="-109957" y="1311221"/>
                      <a:pt x="210429" y="1590044"/>
                    </a:cubicBezTo>
                    <a:cubicBezTo>
                      <a:pt x="530815" y="1868867"/>
                      <a:pt x="1859120" y="1839425"/>
                      <a:pt x="2205484" y="1829034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headEnd type="arrow" w="sm" len="sm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 bwMode="auto">
              <a:xfrm rot="21435684">
                <a:off x="2417906" y="4329837"/>
                <a:ext cx="131330" cy="123824"/>
              </a:xfrm>
              <a:custGeom>
                <a:avLst/>
                <a:gdLst>
                  <a:gd name="connsiteX0" fmla="*/ 2195093 w 2205484"/>
                  <a:gd name="connsiteY0" fmla="*/ 104144 h 1835288"/>
                  <a:gd name="connsiteX1" fmla="*/ 283166 w 2205484"/>
                  <a:gd name="connsiteY1" fmla="*/ 156098 h 1835288"/>
                  <a:gd name="connsiteX2" fmla="*/ 210429 w 2205484"/>
                  <a:gd name="connsiteY2" fmla="*/ 1590044 h 1835288"/>
                  <a:gd name="connsiteX3" fmla="*/ 2205484 w 2205484"/>
                  <a:gd name="connsiteY3" fmla="*/ 1829034 h 18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5484" h="1835288">
                    <a:moveTo>
                      <a:pt x="2195093" y="104144"/>
                    </a:moveTo>
                    <a:cubicBezTo>
                      <a:pt x="1404518" y="6296"/>
                      <a:pt x="613943" y="-91552"/>
                      <a:pt x="283166" y="156098"/>
                    </a:cubicBezTo>
                    <a:cubicBezTo>
                      <a:pt x="-47611" y="403748"/>
                      <a:pt x="-109957" y="1311221"/>
                      <a:pt x="210429" y="1590044"/>
                    </a:cubicBezTo>
                    <a:cubicBezTo>
                      <a:pt x="530815" y="1868867"/>
                      <a:pt x="1859120" y="1839425"/>
                      <a:pt x="2205484" y="1829034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546225" y="3885337"/>
                <a:ext cx="1815522" cy="1666875"/>
                <a:chOff x="1546225" y="3885337"/>
                <a:chExt cx="1815522" cy="1666875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546225" y="3885337"/>
                  <a:ext cx="173181" cy="1652588"/>
                  <a:chOff x="1546225" y="3885337"/>
                  <a:chExt cx="173181" cy="1652588"/>
                </a:xfrm>
              </p:grpSpPr>
              <p:sp>
                <p:nvSpPr>
                  <p:cNvPr id="182" name="Freeform 181"/>
                  <p:cNvSpPr/>
                  <p:nvPr/>
                </p:nvSpPr>
                <p:spPr bwMode="auto">
                  <a:xfrm rot="10576714">
                    <a:off x="1566429" y="3885337"/>
                    <a:ext cx="152977" cy="115888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headEnd type="arrow" w="sm" len="sm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1546225" y="4023450"/>
                    <a:ext cx="163079" cy="1514475"/>
                    <a:chOff x="1546225" y="4023450"/>
                    <a:chExt cx="163079" cy="1514475"/>
                  </a:xfrm>
                </p:grpSpPr>
                <p:sp>
                  <p:nvSpPr>
                    <p:cNvPr id="184" name="Freeform 183"/>
                    <p:cNvSpPr/>
                    <p:nvPr/>
                  </p:nvSpPr>
                  <p:spPr bwMode="auto">
                    <a:xfrm rot="10576714">
                      <a:off x="1546225" y="4337775"/>
                      <a:ext cx="152977" cy="115887"/>
                    </a:xfrm>
                    <a:custGeom>
                      <a:avLst/>
                      <a:gdLst>
                        <a:gd name="connsiteX0" fmla="*/ 2195093 w 2205484"/>
                        <a:gd name="connsiteY0" fmla="*/ 104144 h 1835288"/>
                        <a:gd name="connsiteX1" fmla="*/ 283166 w 2205484"/>
                        <a:gd name="connsiteY1" fmla="*/ 156098 h 1835288"/>
                        <a:gd name="connsiteX2" fmla="*/ 210429 w 2205484"/>
                        <a:gd name="connsiteY2" fmla="*/ 1590044 h 1835288"/>
                        <a:gd name="connsiteX3" fmla="*/ 2205484 w 2205484"/>
                        <a:gd name="connsiteY3" fmla="*/ 1829034 h 183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5484" h="1835288">
                          <a:moveTo>
                            <a:pt x="2195093" y="104144"/>
                          </a:moveTo>
                          <a:cubicBezTo>
                            <a:pt x="1404518" y="6296"/>
                            <a:pt x="613943" y="-91552"/>
                            <a:pt x="283166" y="156098"/>
                          </a:cubicBezTo>
                          <a:cubicBezTo>
                            <a:pt x="-47611" y="403748"/>
                            <a:pt x="-109957" y="1311221"/>
                            <a:pt x="210429" y="1590044"/>
                          </a:cubicBezTo>
                          <a:cubicBezTo>
                            <a:pt x="530815" y="1868867"/>
                            <a:pt x="1859120" y="1839425"/>
                            <a:pt x="2205484" y="18290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FF"/>
                      </a:solidFill>
                      <a:headEnd type="arrow" w="sm" len="sm"/>
                      <a:tailEnd type="non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85" name="Freeform 184"/>
                    <p:cNvSpPr/>
                    <p:nvPr/>
                  </p:nvSpPr>
                  <p:spPr bwMode="auto">
                    <a:xfrm rot="10576714">
                      <a:off x="1556327" y="5422037"/>
                      <a:ext cx="152977" cy="115888"/>
                    </a:xfrm>
                    <a:custGeom>
                      <a:avLst/>
                      <a:gdLst>
                        <a:gd name="connsiteX0" fmla="*/ 2195093 w 2205484"/>
                        <a:gd name="connsiteY0" fmla="*/ 104144 h 1835288"/>
                        <a:gd name="connsiteX1" fmla="*/ 283166 w 2205484"/>
                        <a:gd name="connsiteY1" fmla="*/ 156098 h 1835288"/>
                        <a:gd name="connsiteX2" fmla="*/ 210429 w 2205484"/>
                        <a:gd name="connsiteY2" fmla="*/ 1590044 h 1835288"/>
                        <a:gd name="connsiteX3" fmla="*/ 2205484 w 2205484"/>
                        <a:gd name="connsiteY3" fmla="*/ 1829034 h 183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5484" h="1835288">
                          <a:moveTo>
                            <a:pt x="2195093" y="104144"/>
                          </a:moveTo>
                          <a:cubicBezTo>
                            <a:pt x="1404518" y="6296"/>
                            <a:pt x="613943" y="-91552"/>
                            <a:pt x="283166" y="156098"/>
                          </a:cubicBezTo>
                          <a:cubicBezTo>
                            <a:pt x="-47611" y="403748"/>
                            <a:pt x="-109957" y="1311221"/>
                            <a:pt x="210429" y="1590044"/>
                          </a:cubicBezTo>
                          <a:cubicBezTo>
                            <a:pt x="530815" y="1868867"/>
                            <a:pt x="1859120" y="1839425"/>
                            <a:pt x="2205484" y="18290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FF"/>
                      </a:solidFill>
                      <a:headEnd type="arrow" w="sm" len="sm"/>
                      <a:tailEnd type="non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186" name="直接箭头连接符 126"/>
                    <p:cNvCxnSpPr/>
                    <p:nvPr/>
                  </p:nvCxnSpPr>
                  <p:spPr bwMode="auto">
                    <a:xfrm flipH="1" flipV="1">
                      <a:off x="1566429" y="4023450"/>
                      <a:ext cx="2887" cy="323850"/>
                    </a:xfrm>
                    <a:prstGeom prst="straightConnector1">
                      <a:avLst/>
                    </a:prstGeom>
                    <a:ln w="19050">
                      <a:solidFill>
                        <a:srgbClr val="0000FF"/>
                      </a:solidFill>
                      <a:headEnd type="arrow" w="sm" len="sm"/>
                      <a:tailEnd type="non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直接箭头连接符 126"/>
                    <p:cNvCxnSpPr/>
                    <p:nvPr/>
                  </p:nvCxnSpPr>
                  <p:spPr bwMode="auto">
                    <a:xfrm flipH="1" flipV="1">
                      <a:off x="1562100" y="4482237"/>
                      <a:ext cx="1442" cy="893763"/>
                    </a:xfrm>
                    <a:prstGeom prst="straightConnector1">
                      <a:avLst/>
                    </a:prstGeom>
                    <a:ln w="19050">
                      <a:solidFill>
                        <a:srgbClr val="0000FF"/>
                      </a:solidFill>
                      <a:headEnd type="arrow" w="sm" len="sm"/>
                      <a:tailEnd type="non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1875270" y="3890100"/>
                  <a:ext cx="376670" cy="1644650"/>
                  <a:chOff x="1875270" y="3890100"/>
                  <a:chExt cx="376670" cy="1644650"/>
                </a:xfrm>
              </p:grpSpPr>
              <p:sp>
                <p:nvSpPr>
                  <p:cNvPr id="174" name="Freeform 173"/>
                  <p:cNvSpPr/>
                  <p:nvPr/>
                </p:nvSpPr>
                <p:spPr bwMode="auto">
                  <a:xfrm rot="21435684">
                    <a:off x="1876714" y="3890100"/>
                    <a:ext cx="131330" cy="123824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5" name="Freeform 174"/>
                  <p:cNvSpPr/>
                  <p:nvPr/>
                </p:nvSpPr>
                <p:spPr bwMode="auto">
                  <a:xfrm rot="21435684">
                    <a:off x="1875270" y="4331425"/>
                    <a:ext cx="131330" cy="123824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6" name="Freeform 175"/>
                  <p:cNvSpPr/>
                  <p:nvPr/>
                </p:nvSpPr>
                <p:spPr bwMode="auto">
                  <a:xfrm rot="21435684">
                    <a:off x="1879600" y="5412512"/>
                    <a:ext cx="131330" cy="122238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7" name="直接箭头连接符 126"/>
                  <p:cNvCxnSpPr/>
                  <p:nvPr/>
                </p:nvCxnSpPr>
                <p:spPr bwMode="auto">
                  <a:xfrm flipH="1" flipV="1">
                    <a:off x="1983510" y="4028212"/>
                    <a:ext cx="2887" cy="323850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接箭头连接符 126"/>
                  <p:cNvCxnSpPr/>
                  <p:nvPr/>
                </p:nvCxnSpPr>
                <p:spPr bwMode="auto">
                  <a:xfrm flipH="1" flipV="1">
                    <a:off x="1977736" y="4506050"/>
                    <a:ext cx="1442" cy="893762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9" name="Freeform 178"/>
                  <p:cNvSpPr/>
                  <p:nvPr/>
                </p:nvSpPr>
                <p:spPr bwMode="auto">
                  <a:xfrm rot="10576714">
                    <a:off x="2098963" y="4347300"/>
                    <a:ext cx="152977" cy="115887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headEnd type="arrow" w="sm" len="sm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0" name="直接箭头连接符 126"/>
                  <p:cNvCxnSpPr/>
                  <p:nvPr/>
                </p:nvCxnSpPr>
                <p:spPr bwMode="auto">
                  <a:xfrm flipH="1" flipV="1">
                    <a:off x="2119169" y="4032975"/>
                    <a:ext cx="2887" cy="323850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接箭头连接符 126"/>
                  <p:cNvCxnSpPr/>
                  <p:nvPr/>
                </p:nvCxnSpPr>
                <p:spPr bwMode="auto">
                  <a:xfrm flipH="1" flipV="1">
                    <a:off x="2114838" y="4491762"/>
                    <a:ext cx="1443" cy="893763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2419350" y="3888512"/>
                  <a:ext cx="399760" cy="1663700"/>
                  <a:chOff x="2419350" y="3888512"/>
                  <a:chExt cx="399760" cy="1663700"/>
                </a:xfrm>
              </p:grpSpPr>
              <p:sp>
                <p:nvSpPr>
                  <p:cNvPr id="161" name="Freeform 160"/>
                  <p:cNvSpPr/>
                  <p:nvPr/>
                </p:nvSpPr>
                <p:spPr bwMode="auto">
                  <a:xfrm rot="21435684">
                    <a:off x="2419350" y="3888512"/>
                    <a:ext cx="131330" cy="123824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2422236" y="4026625"/>
                    <a:ext cx="131330" cy="1506536"/>
                    <a:chOff x="2422236" y="4026625"/>
                    <a:chExt cx="131330" cy="1506536"/>
                  </a:xfrm>
                </p:grpSpPr>
                <p:sp>
                  <p:nvSpPr>
                    <p:cNvPr id="170" name="Freeform 169"/>
                    <p:cNvSpPr/>
                    <p:nvPr/>
                  </p:nvSpPr>
                  <p:spPr bwMode="auto">
                    <a:xfrm rot="21435684">
                      <a:off x="2422236" y="5410924"/>
                      <a:ext cx="131330" cy="122237"/>
                    </a:xfrm>
                    <a:custGeom>
                      <a:avLst/>
                      <a:gdLst>
                        <a:gd name="connsiteX0" fmla="*/ 2195093 w 2205484"/>
                        <a:gd name="connsiteY0" fmla="*/ 104144 h 1835288"/>
                        <a:gd name="connsiteX1" fmla="*/ 283166 w 2205484"/>
                        <a:gd name="connsiteY1" fmla="*/ 156098 h 1835288"/>
                        <a:gd name="connsiteX2" fmla="*/ 210429 w 2205484"/>
                        <a:gd name="connsiteY2" fmla="*/ 1590044 h 1835288"/>
                        <a:gd name="connsiteX3" fmla="*/ 2205484 w 2205484"/>
                        <a:gd name="connsiteY3" fmla="*/ 1829034 h 183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5484" h="1835288">
                          <a:moveTo>
                            <a:pt x="2195093" y="104144"/>
                          </a:moveTo>
                          <a:cubicBezTo>
                            <a:pt x="1404518" y="6296"/>
                            <a:pt x="613943" y="-91552"/>
                            <a:pt x="283166" y="156098"/>
                          </a:cubicBezTo>
                          <a:cubicBezTo>
                            <a:pt x="-47611" y="403748"/>
                            <a:pt x="-109957" y="1311221"/>
                            <a:pt x="210429" y="1590044"/>
                          </a:cubicBezTo>
                          <a:cubicBezTo>
                            <a:pt x="530815" y="1868867"/>
                            <a:pt x="1859120" y="1839425"/>
                            <a:pt x="2205484" y="18290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171" name="Group 170"/>
                    <p:cNvGrpSpPr/>
                    <p:nvPr/>
                  </p:nvGrpSpPr>
                  <p:grpSpPr>
                    <a:xfrm>
                      <a:off x="2520373" y="4026625"/>
                      <a:ext cx="8659" cy="1371600"/>
                      <a:chOff x="2520373" y="4026625"/>
                      <a:chExt cx="8659" cy="1371600"/>
                    </a:xfrm>
                  </p:grpSpPr>
                  <p:cxnSp>
                    <p:nvCxnSpPr>
                      <p:cNvPr id="172" name="直接箭头连接符 126"/>
                      <p:cNvCxnSpPr/>
                      <p:nvPr/>
                    </p:nvCxnSpPr>
                    <p:spPr bwMode="auto">
                      <a:xfrm flipH="1" flipV="1">
                        <a:off x="2526145" y="4026625"/>
                        <a:ext cx="2887" cy="32385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直接箭头连接符 126"/>
                      <p:cNvCxnSpPr/>
                      <p:nvPr/>
                    </p:nvCxnSpPr>
                    <p:spPr bwMode="auto">
                      <a:xfrm flipH="1" flipV="1">
                        <a:off x="2520373" y="4504462"/>
                        <a:ext cx="1442" cy="893763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2645929" y="3899625"/>
                    <a:ext cx="173181" cy="1652587"/>
                    <a:chOff x="2645929" y="3899625"/>
                    <a:chExt cx="173181" cy="1652587"/>
                  </a:xfrm>
                </p:grpSpPr>
                <p:sp>
                  <p:nvSpPr>
                    <p:cNvPr id="164" name="Freeform 163"/>
                    <p:cNvSpPr/>
                    <p:nvPr/>
                  </p:nvSpPr>
                  <p:spPr bwMode="auto">
                    <a:xfrm rot="10576714">
                      <a:off x="2656032" y="5436325"/>
                      <a:ext cx="152977" cy="115887"/>
                    </a:xfrm>
                    <a:custGeom>
                      <a:avLst/>
                      <a:gdLst>
                        <a:gd name="connsiteX0" fmla="*/ 2195093 w 2205484"/>
                        <a:gd name="connsiteY0" fmla="*/ 104144 h 1835288"/>
                        <a:gd name="connsiteX1" fmla="*/ 283166 w 2205484"/>
                        <a:gd name="connsiteY1" fmla="*/ 156098 h 1835288"/>
                        <a:gd name="connsiteX2" fmla="*/ 210429 w 2205484"/>
                        <a:gd name="connsiteY2" fmla="*/ 1590044 h 1835288"/>
                        <a:gd name="connsiteX3" fmla="*/ 2205484 w 2205484"/>
                        <a:gd name="connsiteY3" fmla="*/ 1829034 h 183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5484" h="1835288">
                          <a:moveTo>
                            <a:pt x="2195093" y="104144"/>
                          </a:moveTo>
                          <a:cubicBezTo>
                            <a:pt x="1404518" y="6296"/>
                            <a:pt x="613943" y="-91552"/>
                            <a:pt x="283166" y="156098"/>
                          </a:cubicBezTo>
                          <a:cubicBezTo>
                            <a:pt x="-47611" y="403748"/>
                            <a:pt x="-109957" y="1311221"/>
                            <a:pt x="210429" y="1590044"/>
                          </a:cubicBezTo>
                          <a:cubicBezTo>
                            <a:pt x="530815" y="1868867"/>
                            <a:pt x="1859120" y="1839425"/>
                            <a:pt x="2205484" y="18290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FF"/>
                      </a:solidFill>
                      <a:headEnd type="arrow" w="sm" len="sm"/>
                      <a:tailEnd type="non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2645929" y="3899625"/>
                      <a:ext cx="173181" cy="1490662"/>
                      <a:chOff x="2645929" y="3899625"/>
                      <a:chExt cx="173181" cy="1490662"/>
                    </a:xfrm>
                  </p:grpSpPr>
                  <p:sp>
                    <p:nvSpPr>
                      <p:cNvPr id="166" name="Freeform 165"/>
                      <p:cNvSpPr/>
                      <p:nvPr/>
                    </p:nvSpPr>
                    <p:spPr bwMode="auto">
                      <a:xfrm rot="10576714">
                        <a:off x="2666133" y="3899625"/>
                        <a:ext cx="152977" cy="115887"/>
                      </a:xfrm>
                      <a:custGeom>
                        <a:avLst/>
                        <a:gdLst>
                          <a:gd name="connsiteX0" fmla="*/ 2195093 w 2205484"/>
                          <a:gd name="connsiteY0" fmla="*/ 104144 h 1835288"/>
                          <a:gd name="connsiteX1" fmla="*/ 283166 w 2205484"/>
                          <a:gd name="connsiteY1" fmla="*/ 156098 h 1835288"/>
                          <a:gd name="connsiteX2" fmla="*/ 210429 w 2205484"/>
                          <a:gd name="connsiteY2" fmla="*/ 1590044 h 1835288"/>
                          <a:gd name="connsiteX3" fmla="*/ 2205484 w 2205484"/>
                          <a:gd name="connsiteY3" fmla="*/ 1829034 h 1835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05484" h="1835288">
                            <a:moveTo>
                              <a:pt x="2195093" y="104144"/>
                            </a:moveTo>
                            <a:cubicBezTo>
                              <a:pt x="1404518" y="6296"/>
                              <a:pt x="613943" y="-91552"/>
                              <a:pt x="283166" y="156098"/>
                            </a:cubicBezTo>
                            <a:cubicBezTo>
                              <a:pt x="-47611" y="403748"/>
                              <a:pt x="-109957" y="1311221"/>
                              <a:pt x="210429" y="1590044"/>
                            </a:cubicBezTo>
                            <a:cubicBezTo>
                              <a:pt x="530815" y="1868867"/>
                              <a:pt x="1859120" y="1839425"/>
                              <a:pt x="2205484" y="1829034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7" name="Freeform 166"/>
                      <p:cNvSpPr/>
                      <p:nvPr/>
                    </p:nvSpPr>
                    <p:spPr bwMode="auto">
                      <a:xfrm rot="10576714">
                        <a:off x="2645929" y="4352062"/>
                        <a:ext cx="152977" cy="115888"/>
                      </a:xfrm>
                      <a:custGeom>
                        <a:avLst/>
                        <a:gdLst>
                          <a:gd name="connsiteX0" fmla="*/ 2195093 w 2205484"/>
                          <a:gd name="connsiteY0" fmla="*/ 104144 h 1835288"/>
                          <a:gd name="connsiteX1" fmla="*/ 283166 w 2205484"/>
                          <a:gd name="connsiteY1" fmla="*/ 156098 h 1835288"/>
                          <a:gd name="connsiteX2" fmla="*/ 210429 w 2205484"/>
                          <a:gd name="connsiteY2" fmla="*/ 1590044 h 1835288"/>
                          <a:gd name="connsiteX3" fmla="*/ 2205484 w 2205484"/>
                          <a:gd name="connsiteY3" fmla="*/ 1829034 h 1835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05484" h="1835288">
                            <a:moveTo>
                              <a:pt x="2195093" y="104144"/>
                            </a:moveTo>
                            <a:cubicBezTo>
                              <a:pt x="1404518" y="6296"/>
                              <a:pt x="613943" y="-91552"/>
                              <a:pt x="283166" y="156098"/>
                            </a:cubicBezTo>
                            <a:cubicBezTo>
                              <a:pt x="-47611" y="403748"/>
                              <a:pt x="-109957" y="1311221"/>
                              <a:pt x="210429" y="1590044"/>
                            </a:cubicBezTo>
                            <a:cubicBezTo>
                              <a:pt x="530815" y="1868867"/>
                              <a:pt x="1859120" y="1839425"/>
                              <a:pt x="2205484" y="1829034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168" name="直接箭头连接符 126"/>
                      <p:cNvCxnSpPr/>
                      <p:nvPr/>
                    </p:nvCxnSpPr>
                    <p:spPr bwMode="auto">
                      <a:xfrm flipH="1" flipV="1">
                        <a:off x="2666133" y="4037737"/>
                        <a:ext cx="2887" cy="323850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直接箭头连接符 126"/>
                      <p:cNvCxnSpPr/>
                      <p:nvPr/>
                    </p:nvCxnSpPr>
                    <p:spPr bwMode="auto">
                      <a:xfrm flipH="1" flipV="1">
                        <a:off x="2661804" y="4496525"/>
                        <a:ext cx="1442" cy="893762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00FF"/>
                        </a:solidFill>
                        <a:headEnd type="arrow" w="sm" len="sm"/>
                        <a:tailEnd type="none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2964872" y="3891687"/>
                  <a:ext cx="396875" cy="1652588"/>
                  <a:chOff x="2964872" y="3891687"/>
                  <a:chExt cx="396875" cy="1652588"/>
                </a:xfrm>
              </p:grpSpPr>
              <p:sp>
                <p:nvSpPr>
                  <p:cNvPr id="151" name="Freeform 150"/>
                  <p:cNvSpPr/>
                  <p:nvPr/>
                </p:nvSpPr>
                <p:spPr bwMode="auto">
                  <a:xfrm rot="21435684">
                    <a:off x="2966316" y="3893275"/>
                    <a:ext cx="131330" cy="123824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 rot="21435684">
                    <a:off x="2964872" y="4334600"/>
                    <a:ext cx="131330" cy="123824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 rot="21435684">
                    <a:off x="2969201" y="5415687"/>
                    <a:ext cx="131330" cy="122238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4" name="直接箭头连接符 126"/>
                  <p:cNvCxnSpPr/>
                  <p:nvPr/>
                </p:nvCxnSpPr>
                <p:spPr bwMode="auto">
                  <a:xfrm flipH="1" flipV="1">
                    <a:off x="3073111" y="4031387"/>
                    <a:ext cx="2887" cy="323850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箭头连接符 126"/>
                  <p:cNvCxnSpPr/>
                  <p:nvPr/>
                </p:nvCxnSpPr>
                <p:spPr bwMode="auto">
                  <a:xfrm flipH="1" flipV="1">
                    <a:off x="3067338" y="4509225"/>
                    <a:ext cx="1443" cy="893762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Freeform 155"/>
                  <p:cNvSpPr/>
                  <p:nvPr/>
                </p:nvSpPr>
                <p:spPr bwMode="auto">
                  <a:xfrm rot="10576714">
                    <a:off x="3208770" y="3891687"/>
                    <a:ext cx="152977" cy="115888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headEnd type="arrow" w="sm" len="sm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 rot="10576714">
                    <a:off x="3188565" y="4344125"/>
                    <a:ext cx="152977" cy="115887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headEnd type="arrow" w="sm" len="sm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 rot="10576714">
                    <a:off x="3198668" y="5428387"/>
                    <a:ext cx="152977" cy="115888"/>
                  </a:xfrm>
                  <a:custGeom>
                    <a:avLst/>
                    <a:gdLst>
                      <a:gd name="connsiteX0" fmla="*/ 2195093 w 2205484"/>
                      <a:gd name="connsiteY0" fmla="*/ 104144 h 1835288"/>
                      <a:gd name="connsiteX1" fmla="*/ 283166 w 2205484"/>
                      <a:gd name="connsiteY1" fmla="*/ 156098 h 1835288"/>
                      <a:gd name="connsiteX2" fmla="*/ 210429 w 2205484"/>
                      <a:gd name="connsiteY2" fmla="*/ 1590044 h 1835288"/>
                      <a:gd name="connsiteX3" fmla="*/ 2205484 w 2205484"/>
                      <a:gd name="connsiteY3" fmla="*/ 1829034 h 183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5484" h="1835288">
                        <a:moveTo>
                          <a:pt x="2195093" y="104144"/>
                        </a:moveTo>
                        <a:cubicBezTo>
                          <a:pt x="1404518" y="6296"/>
                          <a:pt x="613943" y="-91552"/>
                          <a:pt x="283166" y="156098"/>
                        </a:cubicBezTo>
                        <a:cubicBezTo>
                          <a:pt x="-47611" y="403748"/>
                          <a:pt x="-109957" y="1311221"/>
                          <a:pt x="210429" y="1590044"/>
                        </a:cubicBezTo>
                        <a:cubicBezTo>
                          <a:pt x="530815" y="1868867"/>
                          <a:pt x="1859120" y="1839425"/>
                          <a:pt x="2205484" y="1829034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headEnd type="arrow" w="sm" len="sm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9" name="直接箭头连接符 126"/>
                  <p:cNvCxnSpPr/>
                  <p:nvPr/>
                </p:nvCxnSpPr>
                <p:spPr bwMode="auto">
                  <a:xfrm flipH="1" flipV="1">
                    <a:off x="3208770" y="4029800"/>
                    <a:ext cx="2887" cy="323850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接箭头连接符 126"/>
                  <p:cNvCxnSpPr/>
                  <p:nvPr/>
                </p:nvCxnSpPr>
                <p:spPr bwMode="auto">
                  <a:xfrm flipH="1" flipV="1">
                    <a:off x="3204441" y="4488587"/>
                    <a:ext cx="1442" cy="893763"/>
                  </a:xfrm>
                  <a:prstGeom prst="straightConnector1">
                    <a:avLst/>
                  </a:prstGeom>
                  <a:ln w="19050">
                    <a:solidFill>
                      <a:srgbClr val="0000FF"/>
                    </a:solidFill>
                    <a:headEnd type="arrow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94" name="Rectangle 193"/>
            <p:cNvSpPr/>
            <p:nvPr/>
          </p:nvSpPr>
          <p:spPr bwMode="auto">
            <a:xfrm>
              <a:off x="1261948" y="3737368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848207" y="3745192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69195" y="3768047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947403" y="3761168"/>
              <a:ext cx="190500" cy="247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2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198" name="Rectangle 106"/>
            <p:cNvSpPr>
              <a:spLocks noChangeArrowheads="1"/>
            </p:cNvSpPr>
            <p:nvPr/>
          </p:nvSpPr>
          <p:spPr bwMode="auto">
            <a:xfrm>
              <a:off x="1339485" y="2447589"/>
              <a:ext cx="88035" cy="340518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99" name="Rectangle 106"/>
            <p:cNvSpPr>
              <a:spLocks noChangeArrowheads="1"/>
            </p:cNvSpPr>
            <p:nvPr/>
          </p:nvSpPr>
          <p:spPr bwMode="auto">
            <a:xfrm>
              <a:off x="1903770" y="2447589"/>
              <a:ext cx="85147" cy="340518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200" name="Rectangle 106"/>
            <p:cNvSpPr>
              <a:spLocks noChangeArrowheads="1"/>
            </p:cNvSpPr>
            <p:nvPr/>
          </p:nvSpPr>
          <p:spPr bwMode="auto">
            <a:xfrm>
              <a:off x="2446406" y="2447589"/>
              <a:ext cx="67829" cy="340518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201" name="Rectangle 106"/>
            <p:cNvSpPr>
              <a:spLocks noChangeArrowheads="1"/>
            </p:cNvSpPr>
            <p:nvPr/>
          </p:nvSpPr>
          <p:spPr bwMode="auto">
            <a:xfrm>
              <a:off x="2990485" y="2447589"/>
              <a:ext cx="88035" cy="338613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1459270" y="3708064"/>
              <a:ext cx="1645228" cy="344487"/>
              <a:chOff x="1567873" y="3515450"/>
              <a:chExt cx="1645228" cy="344487"/>
            </a:xfrm>
          </p:grpSpPr>
          <p:cxnSp>
            <p:nvCxnSpPr>
              <p:cNvPr id="205" name="直接箭头连接符 126"/>
              <p:cNvCxnSpPr/>
              <p:nvPr/>
            </p:nvCxnSpPr>
            <p:spPr bwMode="auto">
              <a:xfrm flipH="1" flipV="1">
                <a:off x="1567873" y="3515450"/>
                <a:ext cx="2887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箭头连接符 126"/>
              <p:cNvCxnSpPr/>
              <p:nvPr/>
            </p:nvCxnSpPr>
            <p:spPr bwMode="auto">
              <a:xfrm flipH="1" flipV="1">
                <a:off x="2667577" y="3529737"/>
                <a:ext cx="2887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126"/>
              <p:cNvCxnSpPr/>
              <p:nvPr/>
            </p:nvCxnSpPr>
            <p:spPr bwMode="auto">
              <a:xfrm flipH="1" flipV="1">
                <a:off x="1983510" y="3529737"/>
                <a:ext cx="2887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箭头连接符 126"/>
              <p:cNvCxnSpPr/>
              <p:nvPr/>
            </p:nvCxnSpPr>
            <p:spPr bwMode="auto">
              <a:xfrm flipH="1" flipV="1">
                <a:off x="2120611" y="3524975"/>
                <a:ext cx="2887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箭头连接符 126"/>
              <p:cNvCxnSpPr/>
              <p:nvPr/>
            </p:nvCxnSpPr>
            <p:spPr bwMode="auto">
              <a:xfrm flipH="1" flipV="1">
                <a:off x="2526145" y="3531326"/>
                <a:ext cx="4329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箭头连接符 126"/>
              <p:cNvCxnSpPr/>
              <p:nvPr/>
            </p:nvCxnSpPr>
            <p:spPr bwMode="auto">
              <a:xfrm flipH="1" flipV="1">
                <a:off x="3073111" y="3536087"/>
                <a:ext cx="4330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箭头连接符 126"/>
              <p:cNvCxnSpPr/>
              <p:nvPr/>
            </p:nvCxnSpPr>
            <p:spPr bwMode="auto">
              <a:xfrm flipH="1" flipV="1">
                <a:off x="3210214" y="3521800"/>
                <a:ext cx="2887" cy="32385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1607918" y="3960476"/>
              <a:ext cx="1648112" cy="1816100"/>
              <a:chOff x="1716521" y="3767862"/>
              <a:chExt cx="1648112" cy="1816100"/>
            </a:xfrm>
          </p:grpSpPr>
          <p:cxnSp>
            <p:nvCxnSpPr>
              <p:cNvPr id="214" name="直接箭头连接符 125"/>
              <p:cNvCxnSpPr/>
              <p:nvPr/>
            </p:nvCxnSpPr>
            <p:spPr bwMode="auto">
              <a:xfrm>
                <a:off x="1716521" y="3769450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箭头连接符 125"/>
              <p:cNvCxnSpPr/>
              <p:nvPr/>
            </p:nvCxnSpPr>
            <p:spPr bwMode="auto">
              <a:xfrm>
                <a:off x="1843520" y="3769450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箭头连接符 125"/>
              <p:cNvCxnSpPr/>
              <p:nvPr/>
            </p:nvCxnSpPr>
            <p:spPr bwMode="auto">
              <a:xfrm>
                <a:off x="2269259" y="3778975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箭头连接符 125"/>
              <p:cNvCxnSpPr/>
              <p:nvPr/>
            </p:nvCxnSpPr>
            <p:spPr bwMode="auto">
              <a:xfrm>
                <a:off x="2386156" y="3767862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箭头连接符 125"/>
              <p:cNvCxnSpPr/>
              <p:nvPr/>
            </p:nvCxnSpPr>
            <p:spPr bwMode="auto">
              <a:xfrm>
                <a:off x="2816225" y="3783737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箭头连接符 125"/>
              <p:cNvCxnSpPr/>
              <p:nvPr/>
            </p:nvCxnSpPr>
            <p:spPr bwMode="auto">
              <a:xfrm>
                <a:off x="2943224" y="3772625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箭头连接符 125"/>
              <p:cNvCxnSpPr/>
              <p:nvPr/>
            </p:nvCxnSpPr>
            <p:spPr bwMode="auto">
              <a:xfrm>
                <a:off x="3358861" y="3775800"/>
                <a:ext cx="5772" cy="18002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4" name="Down Arrow 413"/>
            <p:cNvSpPr/>
            <p:nvPr/>
          </p:nvSpPr>
          <p:spPr>
            <a:xfrm>
              <a:off x="1434022" y="1964916"/>
              <a:ext cx="1854489" cy="3334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Content Placeholder 2"/>
            <p:cNvSpPr txBox="1">
              <a:spLocks/>
            </p:cNvSpPr>
            <p:nvPr/>
          </p:nvSpPr>
          <p:spPr bwMode="auto">
            <a:xfrm>
              <a:off x="841082" y="1805465"/>
              <a:ext cx="29162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2000" kern="0" dirty="0" smtClean="0">
                  <a:ea typeface="굴림" panose="020B0600000101010101" pitchFamily="34" charset="-127"/>
                </a:rPr>
                <a:t>IC Port</a:t>
              </a:r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4573163" y="1619397"/>
            <a:ext cx="4167442" cy="3916270"/>
            <a:chOff x="4485382" y="2080157"/>
            <a:chExt cx="4167442" cy="3916270"/>
          </a:xfrm>
        </p:grpSpPr>
        <p:cxnSp>
          <p:nvCxnSpPr>
            <p:cNvPr id="236" name="Straight Connector 235"/>
            <p:cNvCxnSpPr/>
            <p:nvPr/>
          </p:nvCxnSpPr>
          <p:spPr bwMode="auto">
            <a:xfrm>
              <a:off x="5136512" y="2884759"/>
              <a:ext cx="34988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Line 237"/>
            <p:cNvSpPr>
              <a:spLocks noChangeShapeType="1"/>
            </p:cNvSpPr>
            <p:nvPr/>
          </p:nvSpPr>
          <p:spPr bwMode="auto">
            <a:xfrm>
              <a:off x="5712774" y="2265634"/>
              <a:ext cx="2922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239" name="Line 237"/>
            <p:cNvSpPr>
              <a:spLocks noChangeShapeType="1"/>
            </p:cNvSpPr>
            <p:nvPr/>
          </p:nvSpPr>
          <p:spPr bwMode="auto">
            <a:xfrm>
              <a:off x="5153974" y="2265634"/>
              <a:ext cx="2922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240" name="TextBox 16"/>
            <p:cNvSpPr txBox="1">
              <a:spLocks noChangeArrowheads="1"/>
            </p:cNvSpPr>
            <p:nvPr/>
          </p:nvSpPr>
          <p:spPr bwMode="auto">
            <a:xfrm>
              <a:off x="4557074" y="2121172"/>
              <a:ext cx="728663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dirty="0" smtClean="0">
                  <a:latin typeface="+mn-lt"/>
                </a:rPr>
                <a:t>GND1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242" name="TextBox 16"/>
            <p:cNvSpPr txBox="1">
              <a:spLocks noChangeArrowheads="1"/>
            </p:cNvSpPr>
            <p:nvPr/>
          </p:nvSpPr>
          <p:spPr bwMode="auto">
            <a:xfrm>
              <a:off x="4557074" y="2718072"/>
              <a:ext cx="728663" cy="3063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dirty="0" smtClean="0">
                  <a:latin typeface="+mn-lt"/>
                </a:rPr>
                <a:t>GND2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243" name="TextBox 16"/>
            <p:cNvSpPr txBox="1">
              <a:spLocks noChangeArrowheads="1"/>
            </p:cNvSpPr>
            <p:nvPr/>
          </p:nvSpPr>
          <p:spPr bwMode="auto">
            <a:xfrm>
              <a:off x="4574693" y="3376407"/>
              <a:ext cx="729421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+mn-lt"/>
                </a:rPr>
                <a:t>GND3</a:t>
              </a:r>
            </a:p>
          </p:txBody>
        </p:sp>
        <p:grpSp>
          <p:nvGrpSpPr>
            <p:cNvPr id="244" name="Group 19"/>
            <p:cNvGrpSpPr>
              <a:grpSpLocks/>
            </p:cNvGrpSpPr>
            <p:nvPr/>
          </p:nvGrpSpPr>
          <p:grpSpPr bwMode="auto">
            <a:xfrm>
              <a:off x="5321903" y="2080157"/>
              <a:ext cx="531871" cy="1792576"/>
              <a:chOff x="881536" y="3560164"/>
              <a:chExt cx="531790" cy="1792607"/>
            </a:xfrm>
          </p:grpSpPr>
          <p:grpSp>
            <p:nvGrpSpPr>
              <p:cNvPr id="375" name="Group 386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398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02" name="Freeform 403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03" name="Straight Connector 40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99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0" name="Oval 401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0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6" name="Group 387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393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96" name="Freeform 397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97" name="Straight Connector 39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94" name="Oval 395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9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77" name="Oval 405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78" name="Oval 465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79" name="Oval 466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380" name="Group 410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38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91" name="Freeform 43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92" name="Straight Connector 43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88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9" name="Oval 42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90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81" name="Group 411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38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85" name="Freeform 42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86" name="Straight Connector 42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83" name="Oval 42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84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6408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5" name="Group 12"/>
            <p:cNvGrpSpPr>
              <a:grpSpLocks/>
            </p:cNvGrpSpPr>
            <p:nvPr/>
          </p:nvGrpSpPr>
          <p:grpSpPr bwMode="auto">
            <a:xfrm>
              <a:off x="6692667" y="2243278"/>
              <a:ext cx="269250" cy="1310757"/>
              <a:chOff x="2376068" y="3723288"/>
              <a:chExt cx="269209" cy="1310780"/>
            </a:xfrm>
          </p:grpSpPr>
          <p:sp>
            <p:nvSpPr>
              <p:cNvPr id="364" name="Oval 514"/>
              <p:cNvSpPr>
                <a:spLocks noChangeArrowheads="1"/>
              </p:cNvSpPr>
              <p:nvPr/>
            </p:nvSpPr>
            <p:spPr bwMode="auto">
              <a:xfrm>
                <a:off x="2492749" y="3723288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65" name="Oval 515"/>
              <p:cNvSpPr>
                <a:spLocks noChangeArrowheads="1"/>
              </p:cNvSpPr>
              <p:nvPr/>
            </p:nvSpPr>
            <p:spPr bwMode="auto">
              <a:xfrm>
                <a:off x="2492749" y="4345953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66" name="Line 237"/>
              <p:cNvSpPr>
                <a:spLocks noChangeShapeType="1"/>
              </p:cNvSpPr>
              <p:nvPr/>
            </p:nvSpPr>
            <p:spPr bwMode="auto">
              <a:xfrm>
                <a:off x="2375663" y="4047275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67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3739294"/>
                <a:ext cx="0" cy="257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68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040925"/>
                <a:ext cx="0" cy="3238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69" name="Line 237"/>
              <p:cNvSpPr>
                <a:spLocks noChangeShapeType="1"/>
              </p:cNvSpPr>
              <p:nvPr/>
            </p:nvSpPr>
            <p:spPr bwMode="auto">
              <a:xfrm>
                <a:off x="2375663" y="3982187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70" name="Oval 433"/>
              <p:cNvSpPr>
                <a:spLocks noChangeArrowheads="1"/>
              </p:cNvSpPr>
              <p:nvPr/>
            </p:nvSpPr>
            <p:spPr bwMode="auto">
              <a:xfrm>
                <a:off x="2492749" y="4993686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71" name="Line 237"/>
              <p:cNvSpPr>
                <a:spLocks noChangeShapeType="1"/>
              </p:cNvSpPr>
              <p:nvPr/>
            </p:nvSpPr>
            <p:spPr bwMode="auto">
              <a:xfrm>
                <a:off x="2375663" y="4696574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72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387006"/>
                <a:ext cx="0" cy="257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73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688636"/>
                <a:ext cx="0" cy="3238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374" name="Line 237"/>
              <p:cNvSpPr>
                <a:spLocks noChangeShapeType="1"/>
              </p:cNvSpPr>
              <p:nvPr/>
            </p:nvSpPr>
            <p:spPr bwMode="auto">
              <a:xfrm>
                <a:off x="2375663" y="4629898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246" name="Group 933"/>
            <p:cNvGrpSpPr>
              <a:grpSpLocks/>
            </p:cNvGrpSpPr>
            <p:nvPr/>
          </p:nvGrpSpPr>
          <p:grpSpPr bwMode="auto">
            <a:xfrm>
              <a:off x="5978140" y="2080157"/>
              <a:ext cx="531871" cy="1792576"/>
              <a:chOff x="881536" y="3560164"/>
              <a:chExt cx="531790" cy="1792607"/>
            </a:xfrm>
          </p:grpSpPr>
          <p:grpSp>
            <p:nvGrpSpPr>
              <p:cNvPr id="335" name="Group 93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358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62" name="Freeform 961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63" name="Straight Connector 96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59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0" name="Oval 959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6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6" name="Group 93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353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56" name="Freeform 95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57" name="Straight Connector 95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54" name="Oval 95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5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37" name="Oval 93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38" name="Oval 93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39" name="Oval 93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340" name="Group 939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34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51" name="Freeform 95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52" name="Straight Connector 95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48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9" name="Oval 94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50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1" name="Group 94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34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45" name="Freeform 94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46" name="Straight Connector 94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43" name="Oval 94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44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7" name="Group 963"/>
            <p:cNvGrpSpPr>
              <a:grpSpLocks/>
            </p:cNvGrpSpPr>
            <p:nvPr/>
          </p:nvGrpSpPr>
          <p:grpSpPr bwMode="auto">
            <a:xfrm>
              <a:off x="7006033" y="2080157"/>
              <a:ext cx="531871" cy="1792576"/>
              <a:chOff x="881536" y="3560164"/>
              <a:chExt cx="531790" cy="1792607"/>
            </a:xfrm>
          </p:grpSpPr>
          <p:grpSp>
            <p:nvGrpSpPr>
              <p:cNvPr id="306" name="Group 96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32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33" name="Freeform 991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34" name="Straight Connector 99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30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1" name="Oval 989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3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07" name="Group 96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32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27" name="Freeform 98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28" name="Straight Connector 98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25" name="Oval 98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26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08" name="Oval 96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09" name="Oval 96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310" name="Oval 96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311" name="Group 969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318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22" name="Freeform 98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23" name="Straight Connector 98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19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0" name="Oval 97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2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12" name="Group 97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313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16" name="Freeform 97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317" name="Straight Connector 97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14" name="Oval 97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1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8" name="Group 993"/>
            <p:cNvGrpSpPr>
              <a:grpSpLocks/>
            </p:cNvGrpSpPr>
            <p:nvPr/>
          </p:nvGrpSpPr>
          <p:grpSpPr bwMode="auto">
            <a:xfrm>
              <a:off x="7664777" y="2080157"/>
              <a:ext cx="531871" cy="1792576"/>
              <a:chOff x="881536" y="3560164"/>
              <a:chExt cx="531790" cy="1792607"/>
            </a:xfrm>
          </p:grpSpPr>
          <p:grpSp>
            <p:nvGrpSpPr>
              <p:cNvPr id="277" name="Group 99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300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304" name="Freeform 102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05" name="Straight Connector 102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01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2" name="Oval 102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303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8" name="Group 99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295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298" name="Freeform 1018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299" name="Straight Connector 1019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96" name="Oval 1016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297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79" name="Oval 99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280" name="Oval 99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281" name="Oval 99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282" name="Group 999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28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293" name="Freeform 1013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294" name="Straight Connector 101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90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1" name="Oval 1011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29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3" name="Group 100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28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287" name="Freeform 100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288" name="Straight Connector 100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85" name="Oval 100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286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415" name="Straight Connector 414"/>
            <p:cNvCxnSpPr/>
            <p:nvPr/>
          </p:nvCxnSpPr>
          <p:spPr bwMode="auto">
            <a:xfrm>
              <a:off x="5120649" y="3499981"/>
              <a:ext cx="34988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 bwMode="auto">
            <a:xfrm>
              <a:off x="5139687" y="5008452"/>
              <a:ext cx="34988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Line 237"/>
            <p:cNvSpPr>
              <a:spLocks noChangeShapeType="1"/>
            </p:cNvSpPr>
            <p:nvPr/>
          </p:nvSpPr>
          <p:spPr bwMode="auto">
            <a:xfrm>
              <a:off x="5715949" y="4389327"/>
              <a:ext cx="2922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418" name="Line 237"/>
            <p:cNvSpPr>
              <a:spLocks noChangeShapeType="1"/>
            </p:cNvSpPr>
            <p:nvPr/>
          </p:nvSpPr>
          <p:spPr bwMode="auto">
            <a:xfrm>
              <a:off x="5157149" y="4389327"/>
              <a:ext cx="2922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grpSp>
          <p:nvGrpSpPr>
            <p:cNvPr id="419" name="Group 19"/>
            <p:cNvGrpSpPr>
              <a:grpSpLocks/>
            </p:cNvGrpSpPr>
            <p:nvPr/>
          </p:nvGrpSpPr>
          <p:grpSpPr bwMode="auto">
            <a:xfrm>
              <a:off x="5325078" y="3728702"/>
              <a:ext cx="531871" cy="2267725"/>
              <a:chOff x="881536" y="3085007"/>
              <a:chExt cx="531790" cy="2267764"/>
            </a:xfrm>
          </p:grpSpPr>
          <p:grpSp>
            <p:nvGrpSpPr>
              <p:cNvPr id="420" name="Group 386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443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47" name="Freeform 403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48" name="Straight Connector 40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44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45" name="Oval 401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46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1" name="Group 387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438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41" name="Freeform 397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42" name="Straight Connector 39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39" name="Oval 395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40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22" name="Oval 405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23" name="Oval 465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24" name="Oval 466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425" name="Group 410"/>
              <p:cNvGrpSpPr>
                <a:grpSpLocks/>
              </p:cNvGrpSpPr>
              <p:nvPr/>
            </p:nvGrpSpPr>
            <p:grpSpPr bwMode="auto">
              <a:xfrm>
                <a:off x="1206697" y="3085007"/>
                <a:ext cx="206629" cy="1453389"/>
                <a:chOff x="1092987" y="4330531"/>
                <a:chExt cx="134144" cy="972762"/>
              </a:xfrm>
            </p:grpSpPr>
            <p:grpSp>
              <p:nvGrpSpPr>
                <p:cNvPr id="43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36" name="Freeform 43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437" name="Straight Connector 43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33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01677" y="4330531"/>
                  <a:ext cx="0" cy="58757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4" name="Oval 42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3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6" name="Group 411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42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30" name="Freeform 42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431" name="Straight Connector 42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28" name="Oval 42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29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6408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49" name="Group 12"/>
            <p:cNvGrpSpPr>
              <a:grpSpLocks/>
            </p:cNvGrpSpPr>
            <p:nvPr/>
          </p:nvGrpSpPr>
          <p:grpSpPr bwMode="auto">
            <a:xfrm>
              <a:off x="6695842" y="4366971"/>
              <a:ext cx="269250" cy="1310757"/>
              <a:chOff x="2376068" y="3723288"/>
              <a:chExt cx="269209" cy="1310780"/>
            </a:xfrm>
          </p:grpSpPr>
          <p:sp>
            <p:nvSpPr>
              <p:cNvPr id="450" name="Oval 514"/>
              <p:cNvSpPr>
                <a:spLocks noChangeArrowheads="1"/>
              </p:cNvSpPr>
              <p:nvPr/>
            </p:nvSpPr>
            <p:spPr bwMode="auto">
              <a:xfrm>
                <a:off x="2492749" y="3723288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51" name="Oval 515"/>
              <p:cNvSpPr>
                <a:spLocks noChangeArrowheads="1"/>
              </p:cNvSpPr>
              <p:nvPr/>
            </p:nvSpPr>
            <p:spPr bwMode="auto">
              <a:xfrm>
                <a:off x="2492749" y="4345953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52" name="Line 237"/>
              <p:cNvSpPr>
                <a:spLocks noChangeShapeType="1"/>
              </p:cNvSpPr>
              <p:nvPr/>
            </p:nvSpPr>
            <p:spPr bwMode="auto">
              <a:xfrm>
                <a:off x="2375663" y="4047275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3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3739294"/>
                <a:ext cx="0" cy="257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4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040925"/>
                <a:ext cx="0" cy="3238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5" name="Line 237"/>
              <p:cNvSpPr>
                <a:spLocks noChangeShapeType="1"/>
              </p:cNvSpPr>
              <p:nvPr/>
            </p:nvSpPr>
            <p:spPr bwMode="auto">
              <a:xfrm>
                <a:off x="2375663" y="3982187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6" name="Oval 433"/>
              <p:cNvSpPr>
                <a:spLocks noChangeArrowheads="1"/>
              </p:cNvSpPr>
              <p:nvPr/>
            </p:nvSpPr>
            <p:spPr bwMode="auto">
              <a:xfrm>
                <a:off x="2492749" y="4993686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57" name="Line 237"/>
              <p:cNvSpPr>
                <a:spLocks noChangeShapeType="1"/>
              </p:cNvSpPr>
              <p:nvPr/>
            </p:nvSpPr>
            <p:spPr bwMode="auto">
              <a:xfrm>
                <a:off x="2375663" y="4696574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8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387006"/>
                <a:ext cx="0" cy="257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59" name="Line 237"/>
              <p:cNvSpPr>
                <a:spLocks noChangeShapeType="1"/>
              </p:cNvSpPr>
              <p:nvPr/>
            </p:nvSpPr>
            <p:spPr bwMode="auto">
              <a:xfrm flipH="1" flipV="1">
                <a:off x="2512167" y="4688636"/>
                <a:ext cx="0" cy="3238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  <p:sp>
            <p:nvSpPr>
              <p:cNvPr id="460" name="Line 237"/>
              <p:cNvSpPr>
                <a:spLocks noChangeShapeType="1"/>
              </p:cNvSpPr>
              <p:nvPr/>
            </p:nvSpPr>
            <p:spPr bwMode="auto">
              <a:xfrm>
                <a:off x="2375663" y="4629898"/>
                <a:ext cx="2698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461" name="Group 933"/>
            <p:cNvGrpSpPr>
              <a:grpSpLocks/>
            </p:cNvGrpSpPr>
            <p:nvPr/>
          </p:nvGrpSpPr>
          <p:grpSpPr bwMode="auto">
            <a:xfrm>
              <a:off x="5981315" y="3765186"/>
              <a:ext cx="531871" cy="2231239"/>
              <a:chOff x="881536" y="3121493"/>
              <a:chExt cx="531790" cy="2231278"/>
            </a:xfrm>
          </p:grpSpPr>
          <p:grpSp>
            <p:nvGrpSpPr>
              <p:cNvPr id="462" name="Group 93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485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89" name="Freeform 961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90" name="Straight Connector 96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86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7" name="Oval 959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8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3" name="Group 93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480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83" name="Freeform 95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84" name="Straight Connector 95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81" name="Oval 95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8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64" name="Oval 93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65" name="Oval 93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66" name="Oval 93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467" name="Group 939"/>
              <p:cNvGrpSpPr>
                <a:grpSpLocks/>
              </p:cNvGrpSpPr>
              <p:nvPr/>
            </p:nvGrpSpPr>
            <p:grpSpPr bwMode="auto">
              <a:xfrm>
                <a:off x="1206697" y="3121493"/>
                <a:ext cx="206629" cy="1416900"/>
                <a:chOff x="1092987" y="4354953"/>
                <a:chExt cx="134144" cy="948340"/>
              </a:xfrm>
            </p:grpSpPr>
            <p:grpSp>
              <p:nvGrpSpPr>
                <p:cNvPr id="47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78" name="Freeform 95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479" name="Straight Connector 95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75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6102" y="4354953"/>
                  <a:ext cx="0" cy="57636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6" name="Oval 94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77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8" name="Group 94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46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472" name="Freeform 94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473" name="Straight Connector 94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70" name="Oval 94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47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91" name="Group 963"/>
            <p:cNvGrpSpPr>
              <a:grpSpLocks/>
            </p:cNvGrpSpPr>
            <p:nvPr/>
          </p:nvGrpSpPr>
          <p:grpSpPr bwMode="auto">
            <a:xfrm>
              <a:off x="7009208" y="3772957"/>
              <a:ext cx="531871" cy="2223470"/>
              <a:chOff x="881536" y="3129263"/>
              <a:chExt cx="531790" cy="2223508"/>
            </a:xfrm>
          </p:grpSpPr>
          <p:grpSp>
            <p:nvGrpSpPr>
              <p:cNvPr id="492" name="Group 96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515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19" name="Freeform 991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520" name="Straight Connector 99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16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7" name="Oval 989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1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93" name="Group 96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510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13" name="Freeform 98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514" name="Straight Connector 98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11" name="Oval 98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1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94" name="Oval 96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95" name="Oval 96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496" name="Oval 96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497" name="Group 969"/>
              <p:cNvGrpSpPr>
                <a:grpSpLocks/>
              </p:cNvGrpSpPr>
              <p:nvPr/>
            </p:nvGrpSpPr>
            <p:grpSpPr bwMode="auto">
              <a:xfrm>
                <a:off x="1206697" y="3129263"/>
                <a:ext cx="206629" cy="1409129"/>
                <a:chOff x="1092987" y="4360154"/>
                <a:chExt cx="134144" cy="943139"/>
              </a:xfrm>
            </p:grpSpPr>
            <p:grpSp>
              <p:nvGrpSpPr>
                <p:cNvPr id="50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08" name="Freeform 98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09" name="Straight Connector 98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05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6102" y="4360154"/>
                  <a:ext cx="0" cy="55511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6" name="Oval 97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07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98" name="Group 97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49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02" name="Freeform 97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03" name="Straight Connector 97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00" name="Oval 97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0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21" name="Group 993"/>
            <p:cNvGrpSpPr>
              <a:grpSpLocks/>
            </p:cNvGrpSpPr>
            <p:nvPr/>
          </p:nvGrpSpPr>
          <p:grpSpPr bwMode="auto">
            <a:xfrm>
              <a:off x="7667952" y="3774508"/>
              <a:ext cx="531871" cy="2221919"/>
              <a:chOff x="881536" y="3130814"/>
              <a:chExt cx="531790" cy="2221957"/>
            </a:xfrm>
          </p:grpSpPr>
          <p:grpSp>
            <p:nvGrpSpPr>
              <p:cNvPr id="522" name="Group 994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545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49" name="Freeform 1024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550" name="Straight Connector 102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46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7" name="Oval 102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4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3" name="Group 995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540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43" name="Freeform 1018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544" name="Straight Connector 1019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41" name="Oval 1016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4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24" name="Oval 996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525" name="Oval 997"/>
              <p:cNvSpPr>
                <a:spLocks noChangeArrowheads="1"/>
              </p:cNvSpPr>
              <p:nvPr/>
            </p:nvSpPr>
            <p:spPr bwMode="auto">
              <a:xfrm>
                <a:off x="1023517" y="434102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sp>
            <p:nvSpPr>
              <p:cNvPr id="526" name="Oval 998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grpSp>
            <p:nvGrpSpPr>
              <p:cNvPr id="527" name="Group 999"/>
              <p:cNvGrpSpPr>
                <a:grpSpLocks/>
              </p:cNvGrpSpPr>
              <p:nvPr/>
            </p:nvGrpSpPr>
            <p:grpSpPr bwMode="auto">
              <a:xfrm>
                <a:off x="1206697" y="3130814"/>
                <a:ext cx="206629" cy="1407580"/>
                <a:chOff x="1092987" y="4361191"/>
                <a:chExt cx="134144" cy="942102"/>
              </a:xfrm>
            </p:grpSpPr>
            <p:grpSp>
              <p:nvGrpSpPr>
                <p:cNvPr id="53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38" name="Freeform 1013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39" name="Straight Connector 101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35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5315" y="4361191"/>
                  <a:ext cx="0" cy="55086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6" name="Oval 1011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37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28" name="Group 1000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52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532" name="Freeform 100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33" name="Straight Connector 100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530" name="Oval 1002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0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53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51" name="Straight Connector 550"/>
            <p:cNvCxnSpPr/>
            <p:nvPr/>
          </p:nvCxnSpPr>
          <p:spPr bwMode="auto">
            <a:xfrm>
              <a:off x="5139687" y="5660379"/>
              <a:ext cx="34988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8" name="Group 386"/>
            <p:cNvGrpSpPr>
              <a:grpSpLocks/>
            </p:cNvGrpSpPr>
            <p:nvPr/>
          </p:nvGrpSpPr>
          <p:grpSpPr bwMode="auto">
            <a:xfrm>
              <a:off x="5323462" y="3538570"/>
              <a:ext cx="206660" cy="819630"/>
              <a:chOff x="1092987" y="4754700"/>
              <a:chExt cx="134144" cy="548593"/>
            </a:xfrm>
          </p:grpSpPr>
          <p:grpSp>
            <p:nvGrpSpPr>
              <p:cNvPr id="581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585" name="Freeform 40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86" name="Straight Connector 4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82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3" name="Oval 40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584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7" name="Group 386"/>
            <p:cNvGrpSpPr>
              <a:grpSpLocks/>
            </p:cNvGrpSpPr>
            <p:nvPr/>
          </p:nvGrpSpPr>
          <p:grpSpPr bwMode="auto">
            <a:xfrm>
              <a:off x="5975841" y="3544428"/>
              <a:ext cx="206660" cy="819630"/>
              <a:chOff x="1092987" y="4754700"/>
              <a:chExt cx="134144" cy="548593"/>
            </a:xfrm>
          </p:grpSpPr>
          <p:grpSp>
            <p:nvGrpSpPr>
              <p:cNvPr id="588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592" name="Freeform 40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93" name="Straight Connector 4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89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0" name="Oval 40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591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4" name="Group 386"/>
            <p:cNvGrpSpPr>
              <a:grpSpLocks/>
            </p:cNvGrpSpPr>
            <p:nvPr/>
          </p:nvGrpSpPr>
          <p:grpSpPr bwMode="auto">
            <a:xfrm>
              <a:off x="7006033" y="3562355"/>
              <a:ext cx="206660" cy="819630"/>
              <a:chOff x="1092987" y="4754700"/>
              <a:chExt cx="134144" cy="548593"/>
            </a:xfrm>
          </p:grpSpPr>
          <p:grpSp>
            <p:nvGrpSpPr>
              <p:cNvPr id="595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599" name="Freeform 40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0" name="Straight Connector 4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96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7" name="Oval 40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598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196361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1" name="Group 386"/>
            <p:cNvGrpSpPr>
              <a:grpSpLocks/>
            </p:cNvGrpSpPr>
            <p:nvPr/>
          </p:nvGrpSpPr>
          <p:grpSpPr bwMode="auto">
            <a:xfrm>
              <a:off x="7671127" y="3532215"/>
              <a:ext cx="206660" cy="819630"/>
              <a:chOff x="1092987" y="4754700"/>
              <a:chExt cx="134144" cy="548593"/>
            </a:xfrm>
          </p:grpSpPr>
          <p:grpSp>
            <p:nvGrpSpPr>
              <p:cNvPr id="602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606" name="Freeform 40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7" name="Straight Connector 4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03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" name="Oval 40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000">
                  <a:ea typeface="굴림" panose="020B0600000101010101" pitchFamily="34" charset="-127"/>
                </a:endParaRPr>
              </a:p>
            </p:txBody>
          </p:sp>
          <p:cxnSp>
            <p:nvCxnSpPr>
              <p:cNvPr id="605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1" name="Line 237"/>
            <p:cNvSpPr>
              <a:spLocks noChangeShapeType="1"/>
            </p:cNvSpPr>
            <p:nvPr/>
          </p:nvSpPr>
          <p:spPr bwMode="auto">
            <a:xfrm>
              <a:off x="6692261" y="3789027"/>
              <a:ext cx="26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12" name="Line 237"/>
            <p:cNvSpPr>
              <a:spLocks noChangeShapeType="1"/>
            </p:cNvSpPr>
            <p:nvPr/>
          </p:nvSpPr>
          <p:spPr bwMode="auto">
            <a:xfrm flipH="1" flipV="1">
              <a:off x="6828786" y="3566407"/>
              <a:ext cx="0" cy="151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14" name="Line 237"/>
            <p:cNvSpPr>
              <a:spLocks noChangeShapeType="1"/>
            </p:cNvSpPr>
            <p:nvPr/>
          </p:nvSpPr>
          <p:spPr bwMode="auto">
            <a:xfrm>
              <a:off x="6692261" y="3723940"/>
              <a:ext cx="26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cxnSp>
          <p:nvCxnSpPr>
            <p:cNvPr id="620" name="Straight Connector 619"/>
            <p:cNvCxnSpPr/>
            <p:nvPr/>
          </p:nvCxnSpPr>
          <p:spPr bwMode="auto">
            <a:xfrm>
              <a:off x="5153974" y="3944872"/>
              <a:ext cx="34988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1" name="Line 237"/>
            <p:cNvSpPr>
              <a:spLocks noChangeShapeType="1"/>
            </p:cNvSpPr>
            <p:nvPr/>
          </p:nvSpPr>
          <p:spPr bwMode="auto">
            <a:xfrm>
              <a:off x="6697024" y="4122648"/>
              <a:ext cx="26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22" name="Line 237"/>
            <p:cNvSpPr>
              <a:spLocks noChangeShapeType="1"/>
            </p:cNvSpPr>
            <p:nvPr/>
          </p:nvSpPr>
          <p:spPr bwMode="auto">
            <a:xfrm>
              <a:off x="6697024" y="4057561"/>
              <a:ext cx="269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23" name="Line 237"/>
            <p:cNvSpPr>
              <a:spLocks noChangeShapeType="1"/>
            </p:cNvSpPr>
            <p:nvPr/>
          </p:nvSpPr>
          <p:spPr bwMode="auto">
            <a:xfrm flipH="1" flipV="1">
              <a:off x="6809365" y="3790432"/>
              <a:ext cx="3175" cy="2573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24" name="Line 237"/>
            <p:cNvSpPr>
              <a:spLocks noChangeShapeType="1"/>
            </p:cNvSpPr>
            <p:nvPr/>
          </p:nvSpPr>
          <p:spPr bwMode="auto">
            <a:xfrm flipH="1" flipV="1">
              <a:off x="6828786" y="4129017"/>
              <a:ext cx="0" cy="2603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637" name="Oval 466"/>
            <p:cNvSpPr>
              <a:spLocks noChangeArrowheads="1"/>
            </p:cNvSpPr>
            <p:nvPr/>
          </p:nvSpPr>
          <p:spPr bwMode="auto">
            <a:xfrm>
              <a:off x="5795808" y="3923598"/>
              <a:ext cx="45727" cy="4571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662" name="Oval 466"/>
            <p:cNvSpPr>
              <a:spLocks noChangeArrowheads="1"/>
            </p:cNvSpPr>
            <p:nvPr/>
          </p:nvSpPr>
          <p:spPr bwMode="auto">
            <a:xfrm>
              <a:off x="6439266" y="3923598"/>
              <a:ext cx="45727" cy="4571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663" name="Oval 466"/>
            <p:cNvSpPr>
              <a:spLocks noChangeArrowheads="1"/>
            </p:cNvSpPr>
            <p:nvPr/>
          </p:nvSpPr>
          <p:spPr bwMode="auto">
            <a:xfrm>
              <a:off x="6786502" y="3923598"/>
              <a:ext cx="45727" cy="4571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664" name="Oval 466"/>
            <p:cNvSpPr>
              <a:spLocks noChangeArrowheads="1"/>
            </p:cNvSpPr>
            <p:nvPr/>
          </p:nvSpPr>
          <p:spPr bwMode="auto">
            <a:xfrm>
              <a:off x="7471964" y="3918794"/>
              <a:ext cx="45727" cy="4571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665" name="Oval 466"/>
            <p:cNvSpPr>
              <a:spLocks noChangeArrowheads="1"/>
            </p:cNvSpPr>
            <p:nvPr/>
          </p:nvSpPr>
          <p:spPr bwMode="auto">
            <a:xfrm>
              <a:off x="8138683" y="3923598"/>
              <a:ext cx="45727" cy="45719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000">
                <a:ea typeface="굴림" panose="020B0600000101010101" pitchFamily="34" charset="-127"/>
              </a:endParaRPr>
            </a:p>
          </p:txBody>
        </p:sp>
        <p:sp>
          <p:nvSpPr>
            <p:cNvPr id="666" name="TextBox 16"/>
            <p:cNvSpPr txBox="1">
              <a:spLocks noChangeArrowheads="1"/>
            </p:cNvSpPr>
            <p:nvPr/>
          </p:nvSpPr>
          <p:spPr bwMode="auto">
            <a:xfrm>
              <a:off x="4498302" y="5510770"/>
              <a:ext cx="729421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 smtClean="0">
                  <a:latin typeface="+mn-lt"/>
                </a:rPr>
                <a:t>GND6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667" name="TextBox 16"/>
            <p:cNvSpPr txBox="1">
              <a:spLocks noChangeArrowheads="1"/>
            </p:cNvSpPr>
            <p:nvPr/>
          </p:nvSpPr>
          <p:spPr bwMode="auto">
            <a:xfrm>
              <a:off x="4485382" y="4824645"/>
              <a:ext cx="729421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 smtClean="0">
                  <a:latin typeface="+mn-lt"/>
                </a:rPr>
                <a:t>GND5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668" name="TextBox 16"/>
            <p:cNvSpPr txBox="1">
              <a:spLocks noChangeArrowheads="1"/>
            </p:cNvSpPr>
            <p:nvPr/>
          </p:nvSpPr>
          <p:spPr bwMode="auto">
            <a:xfrm>
              <a:off x="4549607" y="4228099"/>
              <a:ext cx="729421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 smtClean="0">
                  <a:latin typeface="+mn-lt"/>
                </a:rPr>
                <a:t>GND4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669" name="TextBox 16"/>
            <p:cNvSpPr txBox="1">
              <a:spLocks noChangeArrowheads="1"/>
            </p:cNvSpPr>
            <p:nvPr/>
          </p:nvSpPr>
          <p:spPr bwMode="auto">
            <a:xfrm>
              <a:off x="4549607" y="3770964"/>
              <a:ext cx="729421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 smtClean="0">
                  <a:latin typeface="+mn-lt"/>
                </a:rPr>
                <a:t>PWR</a:t>
              </a:r>
              <a:endParaRPr lang="en-US" altLang="en-US" sz="1400" dirty="0">
                <a:latin typeface="+mn-lt"/>
              </a:endParaRPr>
            </a:p>
          </p:txBody>
        </p:sp>
      </p:grpSp>
      <p:sp>
        <p:nvSpPr>
          <p:cNvPr id="552" name="Rectangle 551"/>
          <p:cNvSpPr/>
          <p:nvPr/>
        </p:nvSpPr>
        <p:spPr bwMode="auto">
          <a:xfrm>
            <a:off x="3624253" y="5307959"/>
            <a:ext cx="105158" cy="20155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ko-KR" sz="1000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PCB_EQ</a:t>
            </a:r>
            <a:r>
              <a:rPr lang="en-US" dirty="0" smtClean="0"/>
              <a:t> </a:t>
            </a:r>
            <a:r>
              <a:rPr lang="en-US" dirty="0" smtClean="0"/>
              <a:t>Variation </a:t>
            </a:r>
            <a:r>
              <a:rPr lang="en-US" dirty="0" smtClean="0"/>
              <a:t>for </a:t>
            </a:r>
            <a:r>
              <a:rPr lang="en-US" dirty="0" err="1" smtClean="0"/>
              <a:t>Decaps</a:t>
            </a:r>
            <a:r>
              <a:rPr lang="en-US" dirty="0" smtClean="0"/>
              <a:t> Under the IC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96864" y="4451867"/>
            <a:ext cx="1807673" cy="2150341"/>
            <a:chOff x="838200" y="4499088"/>
            <a:chExt cx="1807673" cy="2150341"/>
          </a:xfrm>
        </p:grpSpPr>
        <p:grpSp>
          <p:nvGrpSpPr>
            <p:cNvPr id="256" name="Group 255"/>
            <p:cNvGrpSpPr/>
            <p:nvPr/>
          </p:nvGrpSpPr>
          <p:grpSpPr>
            <a:xfrm>
              <a:off x="838200" y="4499088"/>
              <a:ext cx="1807673" cy="1700011"/>
              <a:chOff x="2286000" y="1042891"/>
              <a:chExt cx="1807673" cy="1700011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2530590" y="1042891"/>
                <a:ext cx="1489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Alternating</a:t>
                </a:r>
                <a:endParaRPr lang="en-US" dirty="0"/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2286000" y="1427895"/>
                <a:ext cx="1807673" cy="1315007"/>
                <a:chOff x="6017114" y="874625"/>
                <a:chExt cx="1807673" cy="1315007"/>
              </a:xfrm>
            </p:grpSpPr>
            <p:sp>
              <p:nvSpPr>
                <p:cNvPr id="259" name="Oval 258"/>
                <p:cNvSpPr/>
                <p:nvPr/>
              </p:nvSpPr>
              <p:spPr bwMode="auto">
                <a:xfrm>
                  <a:off x="6440341" y="104549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 bwMode="auto">
                <a:xfrm>
                  <a:off x="6440341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 bwMode="auto">
                <a:xfrm rot="16200000">
                  <a:off x="6221901" y="194638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 bwMode="auto">
                <a:xfrm rot="16200000">
                  <a:off x="6440341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 bwMode="auto">
                <a:xfrm rot="16200000">
                  <a:off x="6221901" y="1045498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rot="16200000">
                  <a:off x="6017114" y="122538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 bwMode="auto">
                <a:xfrm rot="16200000">
                  <a:off x="6221901" y="211648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rot="16200000">
                  <a:off x="6221901" y="175651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 bwMode="auto">
                <a:xfrm rot="16200000">
                  <a:off x="6017114" y="194773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 bwMode="auto">
                <a:xfrm rot="16200000">
                  <a:off x="6221901" y="13953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 bwMode="auto">
                <a:xfrm rot="16200000">
                  <a:off x="6017114" y="159966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 bwMode="auto">
                <a:xfrm>
                  <a:off x="6221901" y="881504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 bwMode="auto">
                <a:xfrm>
                  <a:off x="6017114" y="881504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 bwMode="auto">
                <a:xfrm rot="16200000">
                  <a:off x="6221901" y="1572183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 bwMode="auto">
                <a:xfrm rot="16200000">
                  <a:off x="6440341" y="175651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 bwMode="auto">
                <a:xfrm rot="16200000">
                  <a:off x="6221901" y="119789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rot="16200000">
                  <a:off x="6440341" y="139534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 bwMode="auto">
                <a:xfrm>
                  <a:off x="6878553" y="103861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 bwMode="auto">
                <a:xfrm>
                  <a:off x="6878553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 bwMode="auto">
                <a:xfrm rot="16200000">
                  <a:off x="6664247" y="193950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 bwMode="auto">
                <a:xfrm rot="16200000">
                  <a:off x="6878553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 bwMode="auto">
                <a:xfrm rot="16200000">
                  <a:off x="6664247" y="1038619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 bwMode="auto">
                <a:xfrm rot="16200000">
                  <a:off x="6440341" y="121850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rot="16200000">
                  <a:off x="6664247" y="211648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 bwMode="auto">
                <a:xfrm rot="16200000">
                  <a:off x="6664247" y="175651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rot="16200000">
                  <a:off x="6440341" y="194085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 rot="16200000">
                  <a:off x="6664247" y="13953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 bwMode="auto">
                <a:xfrm rot="16200000">
                  <a:off x="6440341" y="159278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 bwMode="auto">
                <a:xfrm>
                  <a:off x="6664247" y="87462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 bwMode="auto">
                <a:xfrm>
                  <a:off x="6440341" y="87462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 bwMode="auto">
                <a:xfrm rot="16200000">
                  <a:off x="6664247" y="1565304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 bwMode="auto">
                <a:xfrm rot="16200000">
                  <a:off x="6878553" y="175651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rot="16200000">
                  <a:off x="6664247" y="119101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 bwMode="auto">
                <a:xfrm rot="16200000">
                  <a:off x="6878553" y="139534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 bwMode="auto">
                <a:xfrm>
                  <a:off x="7320206" y="103861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 bwMode="auto">
                <a:xfrm>
                  <a:off x="7320206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 bwMode="auto">
                <a:xfrm rot="16200000">
                  <a:off x="7098326" y="193950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 bwMode="auto">
                <a:xfrm rot="16200000">
                  <a:off x="7320206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 bwMode="auto">
                <a:xfrm rot="16200000">
                  <a:off x="7098326" y="1038619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 bwMode="auto">
                <a:xfrm rot="16200000">
                  <a:off x="6878553" y="121850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 bwMode="auto">
                <a:xfrm rot="16200000">
                  <a:off x="7098326" y="211648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rot="16200000">
                  <a:off x="7098326" y="175651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 bwMode="auto">
                <a:xfrm rot="16200000">
                  <a:off x="6878553" y="194085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 bwMode="auto">
                <a:xfrm rot="16200000">
                  <a:off x="7098326" y="13953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 bwMode="auto">
                <a:xfrm rot="16200000">
                  <a:off x="6878553" y="159278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 bwMode="auto">
                <a:xfrm>
                  <a:off x="7098326" y="87462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 bwMode="auto">
                <a:xfrm>
                  <a:off x="6878553" y="87462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 bwMode="auto">
                <a:xfrm rot="16200000">
                  <a:off x="7098326" y="1565304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 bwMode="auto">
                <a:xfrm rot="16200000">
                  <a:off x="7320206" y="175651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 bwMode="auto">
                <a:xfrm rot="16200000">
                  <a:off x="7098326" y="119101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rot="16200000">
                  <a:off x="7320206" y="139534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 bwMode="auto">
                <a:xfrm>
                  <a:off x="7751635" y="103861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 bwMode="auto">
                <a:xfrm>
                  <a:off x="7751635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 bwMode="auto">
                <a:xfrm rot="16200000">
                  <a:off x="7547552" y="1939508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 bwMode="auto">
                <a:xfrm rot="16200000">
                  <a:off x="7751635" y="2116480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Oval 313"/>
                <p:cNvSpPr/>
                <p:nvPr/>
              </p:nvSpPr>
              <p:spPr bwMode="auto">
                <a:xfrm rot="16200000">
                  <a:off x="7547552" y="1038619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 bwMode="auto">
                <a:xfrm rot="16200000">
                  <a:off x="7320206" y="121850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6" name="Oval 315"/>
                <p:cNvSpPr/>
                <p:nvPr/>
              </p:nvSpPr>
              <p:spPr bwMode="auto">
                <a:xfrm rot="16200000">
                  <a:off x="7547552" y="2116480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 bwMode="auto">
                <a:xfrm rot="16200000">
                  <a:off x="7547552" y="1756517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rot="16200000">
                  <a:off x="7320206" y="1940851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 bwMode="auto">
                <a:xfrm rot="16200000">
                  <a:off x="7547552" y="1395342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 bwMode="auto">
                <a:xfrm rot="16200000">
                  <a:off x="7320206" y="1592786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 bwMode="auto">
                <a:xfrm>
                  <a:off x="7547552" y="874625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 bwMode="auto">
                <a:xfrm>
                  <a:off x="7320206" y="874625"/>
                  <a:ext cx="73152" cy="73152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3" name="Oval 322"/>
                <p:cNvSpPr/>
                <p:nvPr/>
              </p:nvSpPr>
              <p:spPr bwMode="auto">
                <a:xfrm rot="16200000">
                  <a:off x="7547552" y="1565304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 bwMode="auto">
                <a:xfrm rot="16200000">
                  <a:off x="7751635" y="1756517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 bwMode="auto">
                <a:xfrm rot="16200000">
                  <a:off x="7547552" y="1191019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rot="16200000">
                  <a:off x="7751635" y="1395342"/>
                  <a:ext cx="73152" cy="731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1092611" y="6387515"/>
              <a:ext cx="1182610" cy="261914"/>
              <a:chOff x="5668326" y="5176700"/>
              <a:chExt cx="1182610" cy="261914"/>
            </a:xfrm>
          </p:grpSpPr>
          <p:sp>
            <p:nvSpPr>
              <p:cNvPr id="590" name="Oval 589"/>
              <p:cNvSpPr/>
              <p:nvPr/>
            </p:nvSpPr>
            <p:spPr bwMode="auto">
              <a:xfrm>
                <a:off x="6393485" y="5245068"/>
                <a:ext cx="128574" cy="128574"/>
              </a:xfrm>
              <a:prstGeom prst="ellipse">
                <a:avLst/>
              </a:prstGeom>
              <a:solidFill>
                <a:srgbClr val="2602FE"/>
              </a:solidFill>
              <a:ln>
                <a:solidFill>
                  <a:srgbClr val="2602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1" name="Oval 590"/>
              <p:cNvSpPr/>
              <p:nvPr/>
            </p:nvSpPr>
            <p:spPr bwMode="auto">
              <a:xfrm>
                <a:off x="5999890" y="5250316"/>
                <a:ext cx="127263" cy="1272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049914" y="5224598"/>
                <a:ext cx="408227" cy="169513"/>
                <a:chOff x="5994961" y="4278533"/>
                <a:chExt cx="408227" cy="169513"/>
              </a:xfrm>
            </p:grpSpPr>
            <p:sp>
              <p:nvSpPr>
                <p:cNvPr id="596" name="Rectangle 595"/>
                <p:cNvSpPr/>
                <p:nvPr/>
              </p:nvSpPr>
              <p:spPr bwMode="auto">
                <a:xfrm rot="10800000">
                  <a:off x="6071075" y="4281252"/>
                  <a:ext cx="323457" cy="166794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597" name="Rectangle 596"/>
                <p:cNvSpPr/>
                <p:nvPr/>
              </p:nvSpPr>
              <p:spPr bwMode="auto">
                <a:xfrm rot="10800000">
                  <a:off x="6288945" y="4278533"/>
                  <a:ext cx="114243" cy="16679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608" name="Rectangle 607"/>
                <p:cNvSpPr/>
                <p:nvPr/>
              </p:nvSpPr>
              <p:spPr bwMode="auto">
                <a:xfrm rot="10800000">
                  <a:off x="5994961" y="4278534"/>
                  <a:ext cx="114243" cy="16679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</p:grpSp>
          <p:graphicFrame>
            <p:nvGraphicFramePr>
              <p:cNvPr id="609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668326" y="5176700"/>
              <a:ext cx="296508" cy="242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56" name="Equation" r:id="rId4" imgW="203040" imgH="164880" progId="Equation.DSMT4">
                      <p:embed/>
                    </p:oleObj>
                  </mc:Choice>
                  <mc:Fallback>
                    <p:oleObj name="Equation" r:id="rId4" imgW="20304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68326" y="5176700"/>
                            <a:ext cx="296508" cy="2427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0" name="Object 45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553200" y="5177375"/>
              <a:ext cx="297736" cy="261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57" name="Equation" r:id="rId6" imgW="203040" imgH="177480" progId="Equation.DSMT4">
                      <p:embed/>
                    </p:oleObj>
                  </mc:Choice>
                  <mc:Fallback>
                    <p:oleObj name="Equation" r:id="rId6" imgW="20304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3200" y="5177375"/>
                            <a:ext cx="297736" cy="2612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" name="Group 13"/>
          <p:cNvGrpSpPr/>
          <p:nvPr/>
        </p:nvGrpSpPr>
        <p:grpSpPr>
          <a:xfrm>
            <a:off x="172983" y="1150853"/>
            <a:ext cx="2936045" cy="3192547"/>
            <a:chOff x="4918798" y="1428619"/>
            <a:chExt cx="2936045" cy="3192547"/>
          </a:xfrm>
        </p:grpSpPr>
        <p:grpSp>
          <p:nvGrpSpPr>
            <p:cNvPr id="12" name="Group 11"/>
            <p:cNvGrpSpPr/>
            <p:nvPr/>
          </p:nvGrpSpPr>
          <p:grpSpPr>
            <a:xfrm>
              <a:off x="4918798" y="1428619"/>
              <a:ext cx="2936045" cy="3192547"/>
              <a:chOff x="159232" y="849112"/>
              <a:chExt cx="2936045" cy="319254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232" y="849112"/>
                <a:ext cx="2936045" cy="3192547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767475" y="1400204"/>
                <a:ext cx="230171" cy="2073594"/>
                <a:chOff x="2767475" y="1400204"/>
                <a:chExt cx="230171" cy="2073594"/>
              </a:xfrm>
            </p:grpSpPr>
            <p:graphicFrame>
              <p:nvGraphicFramePr>
                <p:cNvPr id="799" name="Object 79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68081" y="1400204"/>
                <a:ext cx="201568" cy="323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58" name="Equation" r:id="rId9" imgW="152280" imgH="228600" progId="Equation.DSMT4">
                        <p:embed/>
                      </p:oleObj>
                    </mc:Choice>
                    <mc:Fallback>
                      <p:oleObj name="Equation" r:id="rId9" imgW="1522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8081" y="1400204"/>
                              <a:ext cx="201568" cy="3232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0" name="Object 79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68639" y="1780245"/>
                <a:ext cx="218266" cy="323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59" name="Equation" r:id="rId11" imgW="164880" imgH="228600" progId="Equation.DSMT4">
                        <p:embed/>
                      </p:oleObj>
                    </mc:Choice>
                    <mc:Fallback>
                      <p:oleObj name="Equation" r:id="rId11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8639" y="1780245"/>
                              <a:ext cx="218266" cy="3232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1" name="Object 80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67475" y="2151723"/>
                <a:ext cx="201568" cy="323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60" name="Equation" r:id="rId13" imgW="152280" imgH="228600" progId="Equation.DSMT4">
                        <p:embed/>
                      </p:oleObj>
                    </mc:Choice>
                    <mc:Fallback>
                      <p:oleObj name="Equation" r:id="rId13" imgW="1522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7475" y="2151723"/>
                              <a:ext cx="201568" cy="3232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2" name="Object 80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68234" y="2627949"/>
                <a:ext cx="219075" cy="322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61" name="Equation" r:id="rId15" imgW="164880" imgH="228600" progId="Equation.DSMT4">
                        <p:embed/>
                      </p:oleObj>
                    </mc:Choice>
                    <mc:Fallback>
                      <p:oleObj name="Equation" r:id="rId15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68234" y="2627949"/>
                              <a:ext cx="219075" cy="3222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3" name="Object 80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74975" y="2386176"/>
                <a:ext cx="219075" cy="323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62" name="Equation" r:id="rId17" imgW="164880" imgH="228600" progId="Equation.DSMT4">
                        <p:embed/>
                      </p:oleObj>
                    </mc:Choice>
                    <mc:Fallback>
                      <p:oleObj name="Equation" r:id="rId17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4975" y="2386176"/>
                              <a:ext cx="219075" cy="3238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4" name="Object 80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78571" y="3151536"/>
                <a:ext cx="219075" cy="3222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863" name="Equation" r:id="rId19" imgW="164880" imgH="228600" progId="Equation.DSMT4">
                        <p:embed/>
                      </p:oleObj>
                    </mc:Choice>
                    <mc:Fallback>
                      <p:oleObj name="Equation" r:id="rId19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571" y="3151536"/>
                              <a:ext cx="219075" cy="3222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3" name="Rounded Rectangle 12"/>
            <p:cNvSpPr/>
            <p:nvPr/>
          </p:nvSpPr>
          <p:spPr>
            <a:xfrm>
              <a:off x="5780237" y="2068272"/>
              <a:ext cx="1659641" cy="655098"/>
            </a:xfrm>
            <a:prstGeom prst="roundRect">
              <a:avLst/>
            </a:prstGeom>
            <a:solidFill>
              <a:srgbClr val="FFC000">
                <a:alpha val="4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ounded Rectangle 617"/>
            <p:cNvSpPr/>
            <p:nvPr/>
          </p:nvSpPr>
          <p:spPr>
            <a:xfrm>
              <a:off x="5824473" y="3232856"/>
              <a:ext cx="1659641" cy="1059744"/>
            </a:xfrm>
            <a:prstGeom prst="roundRect">
              <a:avLst/>
            </a:prstGeom>
            <a:solidFill>
              <a:srgbClr val="FFC000">
                <a:alpha val="4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5780237" y="2800059"/>
              <a:ext cx="1659641" cy="324141"/>
            </a:xfrm>
            <a:prstGeom prst="roundRect">
              <a:avLst/>
            </a:prstGeom>
            <a:solidFill>
              <a:srgbClr val="FFC000">
                <a:alpha val="4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2841178" y="4749840"/>
            <a:ext cx="1727200" cy="1955760"/>
            <a:chOff x="2387600" y="2997240"/>
            <a:chExt cx="1727200" cy="1955760"/>
          </a:xfrm>
        </p:grpSpPr>
        <p:grpSp>
          <p:nvGrpSpPr>
            <p:cNvPr id="553" name="Group 16"/>
            <p:cNvGrpSpPr>
              <a:grpSpLocks/>
            </p:cNvGrpSpPr>
            <p:nvPr/>
          </p:nvGrpSpPr>
          <p:grpSpPr bwMode="auto">
            <a:xfrm>
              <a:off x="2387600" y="3333503"/>
              <a:ext cx="1727200" cy="1619497"/>
              <a:chOff x="3981699" y="5409622"/>
              <a:chExt cx="1727135" cy="1619688"/>
            </a:xfrm>
          </p:grpSpPr>
          <p:grpSp>
            <p:nvGrpSpPr>
              <p:cNvPr id="555" name="Group 22"/>
              <p:cNvGrpSpPr>
                <a:grpSpLocks/>
              </p:cNvGrpSpPr>
              <p:nvPr/>
            </p:nvGrpSpPr>
            <p:grpSpPr bwMode="auto">
              <a:xfrm>
                <a:off x="3991310" y="6094381"/>
                <a:ext cx="1717524" cy="934929"/>
                <a:chOff x="6266809" y="4399639"/>
                <a:chExt cx="1717524" cy="934929"/>
              </a:xfrm>
            </p:grpSpPr>
            <p:grpSp>
              <p:nvGrpSpPr>
                <p:cNvPr id="698" name="Group 134"/>
                <p:cNvGrpSpPr>
                  <a:grpSpLocks/>
                </p:cNvGrpSpPr>
                <p:nvPr/>
              </p:nvGrpSpPr>
              <p:grpSpPr bwMode="auto">
                <a:xfrm>
                  <a:off x="6266809" y="439963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75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782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96" name="Group 2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809" name="Oval 808"/>
                        <p:cNvSpPr/>
                        <p:nvPr/>
                      </p:nvSpPr>
                      <p:spPr>
                        <a:xfrm>
                          <a:off x="1285095" y="480105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0" name="Oval 809"/>
                        <p:cNvSpPr/>
                        <p:nvPr/>
                      </p:nvSpPr>
                      <p:spPr>
                        <a:xfrm>
                          <a:off x="1291444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1" name="Oval 810"/>
                        <p:cNvSpPr/>
                        <p:nvPr/>
                      </p:nvSpPr>
                      <p:spPr>
                        <a:xfrm>
                          <a:off x="1472413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2" name="Oval 811"/>
                        <p:cNvSpPr/>
                        <p:nvPr/>
                      </p:nvSpPr>
                      <p:spPr>
                        <a:xfrm>
                          <a:off x="1110476" y="497411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3" name="Oval 812"/>
                        <p:cNvSpPr/>
                        <p:nvPr/>
                      </p:nvSpPr>
                      <p:spPr>
                        <a:xfrm>
                          <a:off x="1293032" y="514558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97" name="Group 2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98" name="Oval 797"/>
                        <p:cNvSpPr/>
                        <p:nvPr/>
                      </p:nvSpPr>
                      <p:spPr>
                        <a:xfrm>
                          <a:off x="1285676" y="4800823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05" name="Oval 804"/>
                        <p:cNvSpPr/>
                        <p:nvPr/>
                      </p:nvSpPr>
                      <p:spPr>
                        <a:xfrm>
                          <a:off x="1299963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06" name="Oval 805"/>
                        <p:cNvSpPr/>
                        <p:nvPr/>
                      </p:nvSpPr>
                      <p:spPr>
                        <a:xfrm>
                          <a:off x="1480931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07" name="Oval 806"/>
                        <p:cNvSpPr/>
                        <p:nvPr/>
                      </p:nvSpPr>
                      <p:spPr>
                        <a:xfrm>
                          <a:off x="1111057" y="497388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08" name="Oval 807"/>
                        <p:cNvSpPr/>
                        <p:nvPr/>
                      </p:nvSpPr>
                      <p:spPr>
                        <a:xfrm>
                          <a:off x="1301550" y="514535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83" name="Group 2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84" name="Group 2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91" name="Oval 790"/>
                        <p:cNvSpPr/>
                        <p:nvPr/>
                      </p:nvSpPr>
                      <p:spPr>
                        <a:xfrm>
                          <a:off x="1294005" y="480086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92" name="Oval 791"/>
                        <p:cNvSpPr/>
                        <p:nvPr/>
                      </p:nvSpPr>
                      <p:spPr>
                        <a:xfrm>
                          <a:off x="1290830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93" name="Oval 792"/>
                        <p:cNvSpPr/>
                        <p:nvPr/>
                      </p:nvSpPr>
                      <p:spPr>
                        <a:xfrm>
                          <a:off x="1471799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94" name="Oval 793"/>
                        <p:cNvSpPr/>
                        <p:nvPr/>
                      </p:nvSpPr>
                      <p:spPr>
                        <a:xfrm>
                          <a:off x="1109862" y="497392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95" name="Oval 794"/>
                        <p:cNvSpPr/>
                        <p:nvPr/>
                      </p:nvSpPr>
                      <p:spPr>
                        <a:xfrm>
                          <a:off x="1292418" y="514539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85" name="Group 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86" name="Oval 785"/>
                        <p:cNvSpPr/>
                        <p:nvPr/>
                      </p:nvSpPr>
                      <p:spPr>
                        <a:xfrm>
                          <a:off x="1285062" y="480063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7" name="Oval 786"/>
                        <p:cNvSpPr/>
                        <p:nvPr/>
                      </p:nvSpPr>
                      <p:spPr>
                        <a:xfrm>
                          <a:off x="1291411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8" name="Oval 787"/>
                        <p:cNvSpPr/>
                        <p:nvPr/>
                      </p:nvSpPr>
                      <p:spPr>
                        <a:xfrm>
                          <a:off x="1472380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9" name="Oval 788"/>
                        <p:cNvSpPr/>
                        <p:nvPr/>
                      </p:nvSpPr>
                      <p:spPr>
                        <a:xfrm>
                          <a:off x="1110443" y="497369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90" name="Oval 789"/>
                        <p:cNvSpPr/>
                        <p:nvPr/>
                      </p:nvSpPr>
                      <p:spPr>
                        <a:xfrm>
                          <a:off x="1292999" y="514516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755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756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70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77" name="Oval 776"/>
                        <p:cNvSpPr/>
                        <p:nvPr/>
                      </p:nvSpPr>
                      <p:spPr>
                        <a:xfrm>
                          <a:off x="1284590" y="480038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8" name="Oval 777"/>
                        <p:cNvSpPr/>
                        <p:nvPr/>
                      </p:nvSpPr>
                      <p:spPr>
                        <a:xfrm>
                          <a:off x="1290939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9" name="Oval 778"/>
                        <p:cNvSpPr/>
                        <p:nvPr/>
                      </p:nvSpPr>
                      <p:spPr>
                        <a:xfrm>
                          <a:off x="1471908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0" name="Oval 779"/>
                        <p:cNvSpPr/>
                        <p:nvPr/>
                      </p:nvSpPr>
                      <p:spPr>
                        <a:xfrm>
                          <a:off x="1109971" y="497344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1" name="Oval 780"/>
                        <p:cNvSpPr/>
                        <p:nvPr/>
                      </p:nvSpPr>
                      <p:spPr>
                        <a:xfrm>
                          <a:off x="1292527" y="514491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71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72" name="Oval 771"/>
                        <p:cNvSpPr/>
                        <p:nvPr/>
                      </p:nvSpPr>
                      <p:spPr>
                        <a:xfrm>
                          <a:off x="1285171" y="480015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3" name="Oval 772"/>
                        <p:cNvSpPr/>
                        <p:nvPr/>
                      </p:nvSpPr>
                      <p:spPr>
                        <a:xfrm>
                          <a:off x="1291520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4" name="Oval 773"/>
                        <p:cNvSpPr/>
                        <p:nvPr/>
                      </p:nvSpPr>
                      <p:spPr>
                        <a:xfrm>
                          <a:off x="1472489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5" name="Oval 774"/>
                        <p:cNvSpPr/>
                        <p:nvPr/>
                      </p:nvSpPr>
                      <p:spPr>
                        <a:xfrm>
                          <a:off x="1110552" y="497320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6" name="Oval 775"/>
                        <p:cNvSpPr/>
                        <p:nvPr/>
                      </p:nvSpPr>
                      <p:spPr>
                        <a:xfrm>
                          <a:off x="1293108" y="514467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57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58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65" name="Oval 764"/>
                        <p:cNvSpPr/>
                        <p:nvPr/>
                      </p:nvSpPr>
                      <p:spPr>
                        <a:xfrm>
                          <a:off x="1285564" y="4800191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6" name="Oval 765"/>
                        <p:cNvSpPr/>
                        <p:nvPr/>
                      </p:nvSpPr>
                      <p:spPr>
                        <a:xfrm>
                          <a:off x="1282389" y="4973250"/>
                          <a:ext cx="84134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7" name="Oval 766"/>
                        <p:cNvSpPr/>
                        <p:nvPr/>
                      </p:nvSpPr>
                      <p:spPr>
                        <a:xfrm>
                          <a:off x="1471294" y="497325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8" name="Oval 767"/>
                        <p:cNvSpPr/>
                        <p:nvPr/>
                      </p:nvSpPr>
                      <p:spPr>
                        <a:xfrm>
                          <a:off x="1101420" y="497325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9" name="Oval 768"/>
                        <p:cNvSpPr/>
                        <p:nvPr/>
                      </p:nvSpPr>
                      <p:spPr>
                        <a:xfrm>
                          <a:off x="1283976" y="5144720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59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60" name="Oval 759"/>
                        <p:cNvSpPr/>
                        <p:nvPr/>
                      </p:nvSpPr>
                      <p:spPr>
                        <a:xfrm>
                          <a:off x="1284557" y="479996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1" name="Oval 760"/>
                        <p:cNvSpPr/>
                        <p:nvPr/>
                      </p:nvSpPr>
                      <p:spPr>
                        <a:xfrm>
                          <a:off x="1290906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2" name="Oval 761"/>
                        <p:cNvSpPr/>
                        <p:nvPr/>
                      </p:nvSpPr>
                      <p:spPr>
                        <a:xfrm>
                          <a:off x="1471875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3" name="Oval 762"/>
                        <p:cNvSpPr/>
                        <p:nvPr/>
                      </p:nvSpPr>
                      <p:spPr>
                        <a:xfrm>
                          <a:off x="1109938" y="497301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4" name="Oval 763"/>
                        <p:cNvSpPr/>
                        <p:nvPr/>
                      </p:nvSpPr>
                      <p:spPr>
                        <a:xfrm>
                          <a:off x="1292494" y="513655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99" name="Group 135"/>
                <p:cNvGrpSpPr>
                  <a:grpSpLocks/>
                </p:cNvGrpSpPr>
                <p:nvPr/>
              </p:nvGrpSpPr>
              <p:grpSpPr bwMode="auto">
                <a:xfrm>
                  <a:off x="6270096" y="474241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700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728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42" name="Group 1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49" name="Oval 748"/>
                        <p:cNvSpPr/>
                        <p:nvPr/>
                      </p:nvSpPr>
                      <p:spPr>
                        <a:xfrm>
                          <a:off x="1284983" y="480121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0" name="Oval 749"/>
                        <p:cNvSpPr/>
                        <p:nvPr/>
                      </p:nvSpPr>
                      <p:spPr>
                        <a:xfrm>
                          <a:off x="1291332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1" name="Oval 750"/>
                        <p:cNvSpPr/>
                        <p:nvPr/>
                      </p:nvSpPr>
                      <p:spPr>
                        <a:xfrm>
                          <a:off x="1472301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2" name="Oval 751"/>
                        <p:cNvSpPr/>
                        <p:nvPr/>
                      </p:nvSpPr>
                      <p:spPr>
                        <a:xfrm>
                          <a:off x="1110364" y="4974273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3" name="Oval 752"/>
                        <p:cNvSpPr/>
                        <p:nvPr/>
                      </p:nvSpPr>
                      <p:spPr>
                        <a:xfrm>
                          <a:off x="1292920" y="514574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43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44" name="Oval 743"/>
                        <p:cNvSpPr/>
                        <p:nvPr/>
                      </p:nvSpPr>
                      <p:spPr>
                        <a:xfrm>
                          <a:off x="1285564" y="4800983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5" name="Oval 744"/>
                        <p:cNvSpPr/>
                        <p:nvPr/>
                      </p:nvSpPr>
                      <p:spPr>
                        <a:xfrm>
                          <a:off x="1291913" y="4974042"/>
                          <a:ext cx="84135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6" name="Oval 745"/>
                        <p:cNvSpPr/>
                        <p:nvPr/>
                      </p:nvSpPr>
                      <p:spPr>
                        <a:xfrm>
                          <a:off x="1480819" y="497404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7" name="Oval 746"/>
                        <p:cNvSpPr/>
                        <p:nvPr/>
                      </p:nvSpPr>
                      <p:spPr>
                        <a:xfrm>
                          <a:off x="1110945" y="4974042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8" name="Oval 747"/>
                        <p:cNvSpPr/>
                        <p:nvPr/>
                      </p:nvSpPr>
                      <p:spPr>
                        <a:xfrm>
                          <a:off x="1293501" y="5145512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29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30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37" name="Oval 736"/>
                        <p:cNvSpPr/>
                        <p:nvPr/>
                      </p:nvSpPr>
                      <p:spPr>
                        <a:xfrm>
                          <a:off x="1293893" y="480102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8" name="Oval 737"/>
                        <p:cNvSpPr/>
                        <p:nvPr/>
                      </p:nvSpPr>
                      <p:spPr>
                        <a:xfrm>
                          <a:off x="1290718" y="497408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9" name="Oval 738"/>
                        <p:cNvSpPr/>
                        <p:nvPr/>
                      </p:nvSpPr>
                      <p:spPr>
                        <a:xfrm>
                          <a:off x="1471687" y="4974082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0" name="Oval 739"/>
                        <p:cNvSpPr/>
                        <p:nvPr/>
                      </p:nvSpPr>
                      <p:spPr>
                        <a:xfrm>
                          <a:off x="1101813" y="4974082"/>
                          <a:ext cx="84134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1" name="Oval 740"/>
                        <p:cNvSpPr/>
                        <p:nvPr/>
                      </p:nvSpPr>
                      <p:spPr>
                        <a:xfrm>
                          <a:off x="1292306" y="514555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31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32" name="Oval 731"/>
                        <p:cNvSpPr/>
                        <p:nvPr/>
                      </p:nvSpPr>
                      <p:spPr>
                        <a:xfrm>
                          <a:off x="1284950" y="4800793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3" name="Oval 732"/>
                        <p:cNvSpPr/>
                        <p:nvPr/>
                      </p:nvSpPr>
                      <p:spPr>
                        <a:xfrm>
                          <a:off x="1291299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4" name="Oval 733"/>
                        <p:cNvSpPr/>
                        <p:nvPr/>
                      </p:nvSpPr>
                      <p:spPr>
                        <a:xfrm>
                          <a:off x="1472268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5" name="Oval 734"/>
                        <p:cNvSpPr/>
                        <p:nvPr/>
                      </p:nvSpPr>
                      <p:spPr>
                        <a:xfrm>
                          <a:off x="1110331" y="4973851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6" name="Oval 735"/>
                        <p:cNvSpPr/>
                        <p:nvPr/>
                      </p:nvSpPr>
                      <p:spPr>
                        <a:xfrm>
                          <a:off x="1292887" y="514532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701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702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16" name="Group 1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23" name="Oval 722"/>
                        <p:cNvSpPr/>
                        <p:nvPr/>
                      </p:nvSpPr>
                      <p:spPr>
                        <a:xfrm>
                          <a:off x="1284478" y="4800542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4" name="Oval 723"/>
                        <p:cNvSpPr/>
                        <p:nvPr/>
                      </p:nvSpPr>
                      <p:spPr>
                        <a:xfrm>
                          <a:off x="1290827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5" name="Oval 724"/>
                        <p:cNvSpPr/>
                        <p:nvPr/>
                      </p:nvSpPr>
                      <p:spPr>
                        <a:xfrm>
                          <a:off x="1471796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6" name="Oval 725"/>
                        <p:cNvSpPr/>
                        <p:nvPr/>
                      </p:nvSpPr>
                      <p:spPr>
                        <a:xfrm>
                          <a:off x="1109859" y="4973600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7" name="Oval 726"/>
                        <p:cNvSpPr/>
                        <p:nvPr/>
                      </p:nvSpPr>
                      <p:spPr>
                        <a:xfrm>
                          <a:off x="1292415" y="514507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17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18" name="Oval 717"/>
                        <p:cNvSpPr/>
                        <p:nvPr/>
                      </p:nvSpPr>
                      <p:spPr>
                        <a:xfrm>
                          <a:off x="1285059" y="480031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9" name="Oval 718"/>
                        <p:cNvSpPr/>
                        <p:nvPr/>
                      </p:nvSpPr>
                      <p:spPr>
                        <a:xfrm>
                          <a:off x="1291408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0" name="Oval 719"/>
                        <p:cNvSpPr/>
                        <p:nvPr/>
                      </p:nvSpPr>
                      <p:spPr>
                        <a:xfrm>
                          <a:off x="1472377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1" name="Oval 720"/>
                        <p:cNvSpPr/>
                        <p:nvPr/>
                      </p:nvSpPr>
                      <p:spPr>
                        <a:xfrm>
                          <a:off x="1110440" y="4973369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2" name="Oval 721"/>
                        <p:cNvSpPr/>
                        <p:nvPr/>
                      </p:nvSpPr>
                      <p:spPr>
                        <a:xfrm>
                          <a:off x="1292996" y="514483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03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704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11" name="Oval 710"/>
                        <p:cNvSpPr/>
                        <p:nvPr/>
                      </p:nvSpPr>
                      <p:spPr>
                        <a:xfrm>
                          <a:off x="1285452" y="4800351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2" name="Oval 711"/>
                        <p:cNvSpPr/>
                        <p:nvPr/>
                      </p:nvSpPr>
                      <p:spPr>
                        <a:xfrm>
                          <a:off x="1282277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3" name="Oval 712"/>
                        <p:cNvSpPr/>
                        <p:nvPr/>
                      </p:nvSpPr>
                      <p:spPr>
                        <a:xfrm>
                          <a:off x="1471182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4" name="Oval 713"/>
                        <p:cNvSpPr/>
                        <p:nvPr/>
                      </p:nvSpPr>
                      <p:spPr>
                        <a:xfrm>
                          <a:off x="1101308" y="4973410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5" name="Oval 714"/>
                        <p:cNvSpPr/>
                        <p:nvPr/>
                      </p:nvSpPr>
                      <p:spPr>
                        <a:xfrm>
                          <a:off x="1283864" y="514488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705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706" name="Oval 705"/>
                        <p:cNvSpPr/>
                        <p:nvPr/>
                      </p:nvSpPr>
                      <p:spPr>
                        <a:xfrm>
                          <a:off x="1284445" y="4800120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7" name="Oval 706"/>
                        <p:cNvSpPr/>
                        <p:nvPr/>
                      </p:nvSpPr>
                      <p:spPr>
                        <a:xfrm>
                          <a:off x="1290794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8" name="Oval 707"/>
                        <p:cNvSpPr/>
                        <p:nvPr/>
                      </p:nvSpPr>
                      <p:spPr>
                        <a:xfrm>
                          <a:off x="1471763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9" name="Oval 708"/>
                        <p:cNvSpPr/>
                        <p:nvPr/>
                      </p:nvSpPr>
                      <p:spPr>
                        <a:xfrm>
                          <a:off x="1109826" y="497317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0" name="Oval 709"/>
                        <p:cNvSpPr/>
                        <p:nvPr/>
                      </p:nvSpPr>
                      <p:spPr>
                        <a:xfrm>
                          <a:off x="1292382" y="514464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56" name="Group 23"/>
              <p:cNvGrpSpPr>
                <a:grpSpLocks/>
              </p:cNvGrpSpPr>
              <p:nvPr/>
            </p:nvGrpSpPr>
            <p:grpSpPr bwMode="auto">
              <a:xfrm>
                <a:off x="3981699" y="5409622"/>
                <a:ext cx="1717524" cy="934929"/>
                <a:chOff x="6266809" y="4399639"/>
                <a:chExt cx="1717524" cy="934929"/>
              </a:xfrm>
            </p:grpSpPr>
            <p:grpSp>
              <p:nvGrpSpPr>
                <p:cNvPr id="562" name="Group 24"/>
                <p:cNvGrpSpPr>
                  <a:grpSpLocks/>
                </p:cNvGrpSpPr>
                <p:nvPr/>
              </p:nvGrpSpPr>
              <p:grpSpPr bwMode="auto">
                <a:xfrm>
                  <a:off x="6266809" y="439963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64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672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86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93" name="Oval 692"/>
                        <p:cNvSpPr/>
                        <p:nvPr/>
                      </p:nvSpPr>
                      <p:spPr>
                        <a:xfrm>
                          <a:off x="1285181" y="48094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4" name="Oval 693"/>
                        <p:cNvSpPr/>
                        <p:nvPr/>
                      </p:nvSpPr>
                      <p:spPr>
                        <a:xfrm>
                          <a:off x="1291530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5" name="Oval 694"/>
                        <p:cNvSpPr/>
                        <p:nvPr/>
                      </p:nvSpPr>
                      <p:spPr>
                        <a:xfrm>
                          <a:off x="1472499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6" name="Oval 695"/>
                        <p:cNvSpPr/>
                        <p:nvPr/>
                      </p:nvSpPr>
                      <p:spPr>
                        <a:xfrm>
                          <a:off x="1110562" y="49825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7" name="Oval 696"/>
                        <p:cNvSpPr/>
                        <p:nvPr/>
                      </p:nvSpPr>
                      <p:spPr>
                        <a:xfrm>
                          <a:off x="1293118" y="514604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87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88" name="Oval 687"/>
                        <p:cNvSpPr/>
                        <p:nvPr/>
                      </p:nvSpPr>
                      <p:spPr>
                        <a:xfrm>
                          <a:off x="1293699" y="480128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9" name="Oval 688"/>
                        <p:cNvSpPr/>
                        <p:nvPr/>
                      </p:nvSpPr>
                      <p:spPr>
                        <a:xfrm>
                          <a:off x="1300049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0" name="Oval 689"/>
                        <p:cNvSpPr/>
                        <p:nvPr/>
                      </p:nvSpPr>
                      <p:spPr>
                        <a:xfrm>
                          <a:off x="1481017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1" name="Oval 690"/>
                        <p:cNvSpPr/>
                        <p:nvPr/>
                      </p:nvSpPr>
                      <p:spPr>
                        <a:xfrm>
                          <a:off x="1111143" y="497434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2" name="Oval 691"/>
                        <p:cNvSpPr/>
                        <p:nvPr/>
                      </p:nvSpPr>
                      <p:spPr>
                        <a:xfrm>
                          <a:off x="1301636" y="514581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3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74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81" name="Oval 680"/>
                        <p:cNvSpPr/>
                        <p:nvPr/>
                      </p:nvSpPr>
                      <p:spPr>
                        <a:xfrm>
                          <a:off x="1294091" y="4801329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2" name="Oval 681"/>
                        <p:cNvSpPr/>
                        <p:nvPr/>
                      </p:nvSpPr>
                      <p:spPr>
                        <a:xfrm>
                          <a:off x="1290916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3" name="Oval 682"/>
                        <p:cNvSpPr/>
                        <p:nvPr/>
                      </p:nvSpPr>
                      <p:spPr>
                        <a:xfrm>
                          <a:off x="1471885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4" name="Oval 683"/>
                        <p:cNvSpPr/>
                        <p:nvPr/>
                      </p:nvSpPr>
                      <p:spPr>
                        <a:xfrm>
                          <a:off x="1109948" y="4974388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5" name="Oval 684"/>
                        <p:cNvSpPr/>
                        <p:nvPr/>
                      </p:nvSpPr>
                      <p:spPr>
                        <a:xfrm>
                          <a:off x="1292504" y="51458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75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76" name="Oval 675"/>
                        <p:cNvSpPr/>
                        <p:nvPr/>
                      </p:nvSpPr>
                      <p:spPr>
                        <a:xfrm>
                          <a:off x="1285148" y="480109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7" name="Oval 676"/>
                        <p:cNvSpPr/>
                        <p:nvPr/>
                      </p:nvSpPr>
                      <p:spPr>
                        <a:xfrm>
                          <a:off x="1291497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8" name="Oval 677"/>
                        <p:cNvSpPr/>
                        <p:nvPr/>
                      </p:nvSpPr>
                      <p:spPr>
                        <a:xfrm>
                          <a:off x="1472466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9" name="Oval 678"/>
                        <p:cNvSpPr/>
                        <p:nvPr/>
                      </p:nvSpPr>
                      <p:spPr>
                        <a:xfrm>
                          <a:off x="1110529" y="497415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0" name="Oval 679"/>
                        <p:cNvSpPr/>
                        <p:nvPr/>
                      </p:nvSpPr>
                      <p:spPr>
                        <a:xfrm>
                          <a:off x="1293085" y="514562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5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64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60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67" name="Oval 666"/>
                        <p:cNvSpPr/>
                        <p:nvPr/>
                      </p:nvSpPr>
                      <p:spPr>
                        <a:xfrm>
                          <a:off x="1284676" y="480084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8" name="Oval 667"/>
                        <p:cNvSpPr/>
                        <p:nvPr/>
                      </p:nvSpPr>
                      <p:spPr>
                        <a:xfrm>
                          <a:off x="1291025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9" name="Oval 668"/>
                        <p:cNvSpPr/>
                        <p:nvPr/>
                      </p:nvSpPr>
                      <p:spPr>
                        <a:xfrm>
                          <a:off x="1471994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0" name="Oval 669"/>
                        <p:cNvSpPr/>
                        <p:nvPr/>
                      </p:nvSpPr>
                      <p:spPr>
                        <a:xfrm>
                          <a:off x="1110057" y="497390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1" name="Oval 670"/>
                        <p:cNvSpPr/>
                        <p:nvPr/>
                      </p:nvSpPr>
                      <p:spPr>
                        <a:xfrm>
                          <a:off x="1292613" y="514537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61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62" name="Oval 661"/>
                        <p:cNvSpPr/>
                        <p:nvPr/>
                      </p:nvSpPr>
                      <p:spPr>
                        <a:xfrm>
                          <a:off x="1285257" y="480061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3" name="Oval 662"/>
                        <p:cNvSpPr/>
                        <p:nvPr/>
                      </p:nvSpPr>
                      <p:spPr>
                        <a:xfrm>
                          <a:off x="1291606" y="497367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4" name="Oval 663"/>
                        <p:cNvSpPr/>
                        <p:nvPr/>
                      </p:nvSpPr>
                      <p:spPr>
                        <a:xfrm>
                          <a:off x="1472575" y="4973675"/>
                          <a:ext cx="84135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5" name="Oval 664"/>
                        <p:cNvSpPr/>
                        <p:nvPr/>
                      </p:nvSpPr>
                      <p:spPr>
                        <a:xfrm>
                          <a:off x="1110638" y="497367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6" name="Oval 665"/>
                        <p:cNvSpPr/>
                        <p:nvPr/>
                      </p:nvSpPr>
                      <p:spPr>
                        <a:xfrm>
                          <a:off x="1293194" y="514514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47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48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55" name="Oval 654"/>
                        <p:cNvSpPr/>
                        <p:nvPr/>
                      </p:nvSpPr>
                      <p:spPr>
                        <a:xfrm>
                          <a:off x="1285650" y="4800657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6" name="Oval 655"/>
                        <p:cNvSpPr/>
                        <p:nvPr/>
                      </p:nvSpPr>
                      <p:spPr>
                        <a:xfrm>
                          <a:off x="1282475" y="4973715"/>
                          <a:ext cx="84134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7" name="Oval 656"/>
                        <p:cNvSpPr/>
                        <p:nvPr/>
                      </p:nvSpPr>
                      <p:spPr>
                        <a:xfrm>
                          <a:off x="1471380" y="497371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8" name="Oval 657"/>
                        <p:cNvSpPr/>
                        <p:nvPr/>
                      </p:nvSpPr>
                      <p:spPr>
                        <a:xfrm>
                          <a:off x="1101506" y="497371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9" name="Oval 658"/>
                        <p:cNvSpPr/>
                        <p:nvPr/>
                      </p:nvSpPr>
                      <p:spPr>
                        <a:xfrm>
                          <a:off x="1284062" y="5145185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49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50" name="Oval 649"/>
                        <p:cNvSpPr/>
                        <p:nvPr/>
                      </p:nvSpPr>
                      <p:spPr>
                        <a:xfrm>
                          <a:off x="1284643" y="480042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1" name="Oval 650"/>
                        <p:cNvSpPr/>
                        <p:nvPr/>
                      </p:nvSpPr>
                      <p:spPr>
                        <a:xfrm>
                          <a:off x="1290992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2" name="Oval 651"/>
                        <p:cNvSpPr/>
                        <p:nvPr/>
                      </p:nvSpPr>
                      <p:spPr>
                        <a:xfrm>
                          <a:off x="1471961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3" name="Oval 652"/>
                        <p:cNvSpPr/>
                        <p:nvPr/>
                      </p:nvSpPr>
                      <p:spPr>
                        <a:xfrm>
                          <a:off x="1110024" y="497348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4" name="Oval 653"/>
                        <p:cNvSpPr/>
                        <p:nvPr/>
                      </p:nvSpPr>
                      <p:spPr>
                        <a:xfrm>
                          <a:off x="1292580" y="514495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63" name="Group 25"/>
                <p:cNvGrpSpPr>
                  <a:grpSpLocks/>
                </p:cNvGrpSpPr>
                <p:nvPr/>
              </p:nvGrpSpPr>
              <p:grpSpPr bwMode="auto">
                <a:xfrm>
                  <a:off x="6270096" y="4742419"/>
                  <a:ext cx="1714237" cy="592149"/>
                  <a:chOff x="3908786" y="4447149"/>
                  <a:chExt cx="1714237" cy="592149"/>
                </a:xfrm>
              </p:grpSpPr>
              <p:grpSp>
                <p:nvGrpSpPr>
                  <p:cNvPr id="56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908786" y="4448064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61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32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39" name="Oval 638"/>
                        <p:cNvSpPr/>
                        <p:nvPr/>
                      </p:nvSpPr>
                      <p:spPr>
                        <a:xfrm>
                          <a:off x="1285069" y="480961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0" name="Oval 639"/>
                        <p:cNvSpPr/>
                        <p:nvPr/>
                      </p:nvSpPr>
                      <p:spPr>
                        <a:xfrm>
                          <a:off x="1291418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1" name="Oval 640"/>
                        <p:cNvSpPr/>
                        <p:nvPr/>
                      </p:nvSpPr>
                      <p:spPr>
                        <a:xfrm>
                          <a:off x="1472387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2" name="Oval 641"/>
                        <p:cNvSpPr/>
                        <p:nvPr/>
                      </p:nvSpPr>
                      <p:spPr>
                        <a:xfrm>
                          <a:off x="1110450" y="498267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3" name="Oval 642"/>
                        <p:cNvSpPr/>
                        <p:nvPr/>
                      </p:nvSpPr>
                      <p:spPr>
                        <a:xfrm>
                          <a:off x="1293006" y="515414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33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34" name="Oval 633"/>
                        <p:cNvSpPr/>
                        <p:nvPr/>
                      </p:nvSpPr>
                      <p:spPr>
                        <a:xfrm>
                          <a:off x="1285650" y="4809387"/>
                          <a:ext cx="84135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5" name="Oval 634"/>
                        <p:cNvSpPr/>
                        <p:nvPr/>
                      </p:nvSpPr>
                      <p:spPr>
                        <a:xfrm>
                          <a:off x="1291999" y="4974507"/>
                          <a:ext cx="84135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6" name="Oval 635"/>
                        <p:cNvSpPr/>
                        <p:nvPr/>
                      </p:nvSpPr>
                      <p:spPr>
                        <a:xfrm>
                          <a:off x="1480905" y="497450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7" name="Oval 636"/>
                        <p:cNvSpPr/>
                        <p:nvPr/>
                      </p:nvSpPr>
                      <p:spPr>
                        <a:xfrm>
                          <a:off x="1111031" y="4974507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8" name="Oval 637"/>
                        <p:cNvSpPr/>
                        <p:nvPr/>
                      </p:nvSpPr>
                      <p:spPr>
                        <a:xfrm>
                          <a:off x="1293587" y="5145977"/>
                          <a:ext cx="84134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17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20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27" name="Oval 626"/>
                        <p:cNvSpPr/>
                        <p:nvPr/>
                      </p:nvSpPr>
                      <p:spPr>
                        <a:xfrm>
                          <a:off x="1293979" y="480942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8" name="Oval 627"/>
                        <p:cNvSpPr/>
                        <p:nvPr/>
                      </p:nvSpPr>
                      <p:spPr>
                        <a:xfrm>
                          <a:off x="1290804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9" name="Oval 628"/>
                        <p:cNvSpPr/>
                        <p:nvPr/>
                      </p:nvSpPr>
                      <p:spPr>
                        <a:xfrm>
                          <a:off x="1471773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0" name="Oval 629"/>
                        <p:cNvSpPr/>
                        <p:nvPr/>
                      </p:nvSpPr>
                      <p:spPr>
                        <a:xfrm>
                          <a:off x="1109836" y="4982486"/>
                          <a:ext cx="76197" cy="66683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1" name="Oval 630"/>
                        <p:cNvSpPr/>
                        <p:nvPr/>
                      </p:nvSpPr>
                      <p:spPr>
                        <a:xfrm>
                          <a:off x="1292392" y="514601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21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22" name="Oval 621"/>
                        <p:cNvSpPr/>
                        <p:nvPr/>
                      </p:nvSpPr>
                      <p:spPr>
                        <a:xfrm>
                          <a:off x="1285036" y="4801258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3" name="Oval 622"/>
                        <p:cNvSpPr/>
                        <p:nvPr/>
                      </p:nvSpPr>
                      <p:spPr>
                        <a:xfrm>
                          <a:off x="1291385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4" name="Oval 623"/>
                        <p:cNvSpPr/>
                        <p:nvPr/>
                      </p:nvSpPr>
                      <p:spPr>
                        <a:xfrm>
                          <a:off x="1472354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5" name="Oval 624"/>
                        <p:cNvSpPr/>
                        <p:nvPr/>
                      </p:nvSpPr>
                      <p:spPr>
                        <a:xfrm>
                          <a:off x="1110417" y="4974317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6" name="Oval 625"/>
                        <p:cNvSpPr/>
                        <p:nvPr/>
                      </p:nvSpPr>
                      <p:spPr>
                        <a:xfrm>
                          <a:off x="1292973" y="514578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57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639513" y="4447149"/>
                    <a:ext cx="983510" cy="591234"/>
                    <a:chOff x="2464540" y="4495116"/>
                    <a:chExt cx="983510" cy="591234"/>
                  </a:xfrm>
                </p:grpSpPr>
                <p:grpSp>
                  <p:nvGrpSpPr>
                    <p:cNvPr id="57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540" y="4495116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601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11" name="Oval 610"/>
                        <p:cNvSpPr/>
                        <p:nvPr/>
                      </p:nvSpPr>
                      <p:spPr>
                        <a:xfrm>
                          <a:off x="1284564" y="480100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2" name="Oval 611"/>
                        <p:cNvSpPr/>
                        <p:nvPr/>
                      </p:nvSpPr>
                      <p:spPr>
                        <a:xfrm>
                          <a:off x="1290913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3" name="Oval 612"/>
                        <p:cNvSpPr/>
                        <p:nvPr/>
                      </p:nvSpPr>
                      <p:spPr>
                        <a:xfrm>
                          <a:off x="1471882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4" name="Oval 613"/>
                        <p:cNvSpPr/>
                        <p:nvPr/>
                      </p:nvSpPr>
                      <p:spPr>
                        <a:xfrm>
                          <a:off x="1109945" y="4974066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5" name="Oval 614"/>
                        <p:cNvSpPr/>
                        <p:nvPr/>
                      </p:nvSpPr>
                      <p:spPr>
                        <a:xfrm>
                          <a:off x="1292501" y="514553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602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603" name="Oval 602"/>
                        <p:cNvSpPr/>
                        <p:nvPr/>
                      </p:nvSpPr>
                      <p:spPr>
                        <a:xfrm>
                          <a:off x="1285145" y="480077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4" name="Oval 603"/>
                        <p:cNvSpPr/>
                        <p:nvPr/>
                      </p:nvSpPr>
                      <p:spPr>
                        <a:xfrm>
                          <a:off x="1291494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5" name="Oval 604"/>
                        <p:cNvSpPr/>
                        <p:nvPr/>
                      </p:nvSpPr>
                      <p:spPr>
                        <a:xfrm>
                          <a:off x="1472463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6" name="Oval 605"/>
                        <p:cNvSpPr/>
                        <p:nvPr/>
                      </p:nvSpPr>
                      <p:spPr>
                        <a:xfrm>
                          <a:off x="1110526" y="4973835"/>
                          <a:ext cx="76197" cy="74621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7" name="Oval 606"/>
                        <p:cNvSpPr/>
                        <p:nvPr/>
                      </p:nvSpPr>
                      <p:spPr>
                        <a:xfrm>
                          <a:off x="1293082" y="514530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7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9297" y="4665189"/>
                      <a:ext cx="798753" cy="421161"/>
                      <a:chOff x="2464540" y="4495116"/>
                      <a:chExt cx="798753" cy="421161"/>
                    </a:xfrm>
                  </p:grpSpPr>
                  <p:grpSp>
                    <p:nvGrpSpPr>
                      <p:cNvPr id="576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540" y="4495116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594" name="Oval 593"/>
                        <p:cNvSpPr/>
                        <p:nvPr/>
                      </p:nvSpPr>
                      <p:spPr>
                        <a:xfrm>
                          <a:off x="1285538" y="4800817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5" name="Oval 594"/>
                        <p:cNvSpPr/>
                        <p:nvPr/>
                      </p:nvSpPr>
                      <p:spPr>
                        <a:xfrm>
                          <a:off x="1282363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8" name="Oval 597"/>
                        <p:cNvSpPr/>
                        <p:nvPr/>
                      </p:nvSpPr>
                      <p:spPr>
                        <a:xfrm>
                          <a:off x="1471268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9" name="Oval 598"/>
                        <p:cNvSpPr/>
                        <p:nvPr/>
                      </p:nvSpPr>
                      <p:spPr>
                        <a:xfrm>
                          <a:off x="1101394" y="4973875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0" name="Oval 599"/>
                        <p:cNvSpPr/>
                        <p:nvPr/>
                      </p:nvSpPr>
                      <p:spPr>
                        <a:xfrm>
                          <a:off x="1283950" y="5145345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577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5895" y="4495347"/>
                        <a:ext cx="437398" cy="420930"/>
                        <a:chOff x="1110562" y="4800600"/>
                        <a:chExt cx="437398" cy="420930"/>
                      </a:xfrm>
                    </p:grpSpPr>
                    <p:sp>
                      <p:nvSpPr>
                        <p:cNvPr id="581" name="Oval 580"/>
                        <p:cNvSpPr/>
                        <p:nvPr/>
                      </p:nvSpPr>
                      <p:spPr>
                        <a:xfrm>
                          <a:off x="1284531" y="4800586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5" name="Oval 584"/>
                        <p:cNvSpPr/>
                        <p:nvPr/>
                      </p:nvSpPr>
                      <p:spPr>
                        <a:xfrm>
                          <a:off x="1290880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9" name="Oval 588"/>
                        <p:cNvSpPr/>
                        <p:nvPr/>
                      </p:nvSpPr>
                      <p:spPr>
                        <a:xfrm>
                          <a:off x="1471849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2" name="Oval 591"/>
                        <p:cNvSpPr/>
                        <p:nvPr/>
                      </p:nvSpPr>
                      <p:spPr>
                        <a:xfrm>
                          <a:off x="1109912" y="4973644"/>
                          <a:ext cx="76197" cy="74622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3" name="Oval 592"/>
                        <p:cNvSpPr/>
                        <p:nvPr/>
                      </p:nvSpPr>
                      <p:spPr>
                        <a:xfrm>
                          <a:off x="1292468" y="5145114"/>
                          <a:ext cx="76197" cy="76209"/>
                        </a:xfrm>
                        <a:prstGeom prst="ellipse">
                          <a:avLst/>
                        </a:prstGeom>
                        <a:solidFill>
                          <a:srgbClr val="2602F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554" name="TextBox 553"/>
            <p:cNvSpPr txBox="1"/>
            <p:nvPr/>
          </p:nvSpPr>
          <p:spPr>
            <a:xfrm>
              <a:off x="2750012" y="2997240"/>
              <a:ext cx="86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Grid</a:t>
              </a:r>
              <a:endParaRPr lang="en-US" dirty="0"/>
            </a:p>
          </p:txBody>
        </p:sp>
      </p:grpSp>
      <p:grpSp>
        <p:nvGrpSpPr>
          <p:cNvPr id="814" name="Group 813"/>
          <p:cNvGrpSpPr/>
          <p:nvPr/>
        </p:nvGrpSpPr>
        <p:grpSpPr>
          <a:xfrm>
            <a:off x="5037712" y="5167458"/>
            <a:ext cx="1621419" cy="1413739"/>
            <a:chOff x="2678392" y="4657173"/>
            <a:chExt cx="1621419" cy="1413739"/>
          </a:xfrm>
        </p:grpSpPr>
        <p:sp>
          <p:nvSpPr>
            <p:cNvPr id="815" name="Oval 814"/>
            <p:cNvSpPr/>
            <p:nvPr/>
          </p:nvSpPr>
          <p:spPr bwMode="auto">
            <a:xfrm>
              <a:off x="3004521" y="5277847"/>
              <a:ext cx="128574" cy="128574"/>
            </a:xfrm>
            <a:prstGeom prst="ellipse">
              <a:avLst/>
            </a:prstGeom>
            <a:solidFill>
              <a:srgbClr val="2602FE"/>
            </a:solidFill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6" name="Oval 815"/>
            <p:cNvSpPr/>
            <p:nvPr/>
          </p:nvSpPr>
          <p:spPr bwMode="auto">
            <a:xfrm>
              <a:off x="3399427" y="4898684"/>
              <a:ext cx="127263" cy="128574"/>
            </a:xfrm>
            <a:prstGeom prst="ellipse">
              <a:avLst/>
            </a:prstGeom>
            <a:solidFill>
              <a:srgbClr val="2602FE"/>
            </a:solidFill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7" name="Oval 816"/>
            <p:cNvSpPr/>
            <p:nvPr/>
          </p:nvSpPr>
          <p:spPr bwMode="auto">
            <a:xfrm>
              <a:off x="3399427" y="5666194"/>
              <a:ext cx="127263" cy="128574"/>
            </a:xfrm>
            <a:prstGeom prst="ellipse">
              <a:avLst/>
            </a:prstGeom>
            <a:solidFill>
              <a:srgbClr val="2602FE"/>
            </a:solidFill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8" name="Oval 817"/>
            <p:cNvSpPr/>
            <p:nvPr/>
          </p:nvSpPr>
          <p:spPr bwMode="auto">
            <a:xfrm>
              <a:off x="3793022" y="5277847"/>
              <a:ext cx="128574" cy="128574"/>
            </a:xfrm>
            <a:prstGeom prst="ellipse">
              <a:avLst/>
            </a:prstGeom>
            <a:solidFill>
              <a:srgbClr val="2602FE"/>
            </a:solidFill>
            <a:ln>
              <a:solidFill>
                <a:srgbClr val="2602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819" name="Object 4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257412"/>
                </p:ext>
              </p:extLst>
            </p:nvPr>
          </p:nvGraphicFramePr>
          <p:xfrm>
            <a:off x="3335081" y="4657173"/>
            <a:ext cx="297736" cy="261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4" name="Equation" r:id="rId21" imgW="203040" imgH="177480" progId="Equation.DSMT4">
                    <p:embed/>
                  </p:oleObj>
                </mc:Choice>
                <mc:Fallback>
                  <p:oleObj name="Equation" r:id="rId21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081" y="4657173"/>
                          <a:ext cx="297736" cy="261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" name="Object 4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67716"/>
                </p:ext>
              </p:extLst>
            </p:nvPr>
          </p:nvGraphicFramePr>
          <p:xfrm>
            <a:off x="2678392" y="5211563"/>
            <a:ext cx="352924" cy="261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5" name="Equation" r:id="rId22" imgW="241200" imgH="177480" progId="Equation.DSMT4">
                    <p:embed/>
                  </p:oleObj>
                </mc:Choice>
                <mc:Fallback>
                  <p:oleObj name="Equation" r:id="rId22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392" y="5211563"/>
                          <a:ext cx="352924" cy="261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" name="Object 4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9940508"/>
                </p:ext>
              </p:extLst>
            </p:nvPr>
          </p:nvGraphicFramePr>
          <p:xfrm>
            <a:off x="3316016" y="5809828"/>
            <a:ext cx="334556" cy="261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6" name="Equation" r:id="rId24" imgW="228600" imgH="177480" progId="Equation.DSMT4">
                    <p:embed/>
                  </p:oleObj>
                </mc:Choice>
                <mc:Fallback>
                  <p:oleObj name="Equation" r:id="rId2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016" y="5809828"/>
                          <a:ext cx="334556" cy="261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" name="Object 4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789732"/>
                </p:ext>
              </p:extLst>
            </p:nvPr>
          </p:nvGraphicFramePr>
          <p:xfrm>
            <a:off x="3946887" y="5222087"/>
            <a:ext cx="352924" cy="261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7" name="Equation" r:id="rId26" imgW="241200" imgH="177480" progId="Equation.DSMT4">
                    <p:embed/>
                  </p:oleObj>
                </mc:Choice>
                <mc:Fallback>
                  <p:oleObj name="Equation" r:id="rId26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887" y="5222087"/>
                          <a:ext cx="352924" cy="2610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3" name="Group 822"/>
            <p:cNvGrpSpPr/>
            <p:nvPr/>
          </p:nvGrpSpPr>
          <p:grpSpPr>
            <a:xfrm>
              <a:off x="3484992" y="5253466"/>
              <a:ext cx="386766" cy="169515"/>
              <a:chOff x="5839697" y="5231334"/>
              <a:chExt cx="386766" cy="169515"/>
            </a:xfrm>
          </p:grpSpPr>
          <p:sp>
            <p:nvSpPr>
              <p:cNvPr id="829" name="Rectangle 828"/>
              <p:cNvSpPr/>
              <p:nvPr/>
            </p:nvSpPr>
            <p:spPr bwMode="auto">
              <a:xfrm rot="10800000">
                <a:off x="5885114" y="5234055"/>
                <a:ext cx="323457" cy="166794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1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830" name="Rectangle 829"/>
              <p:cNvSpPr/>
              <p:nvPr/>
            </p:nvSpPr>
            <p:spPr bwMode="auto">
              <a:xfrm rot="10800000">
                <a:off x="6112220" y="5231336"/>
                <a:ext cx="114243" cy="16679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1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 bwMode="auto">
              <a:xfrm rot="10800000">
                <a:off x="5839697" y="5231334"/>
                <a:ext cx="114243" cy="166794"/>
              </a:xfrm>
              <a:prstGeom prst="rect">
                <a:avLst/>
              </a:prstGeom>
              <a:solidFill>
                <a:schemeClr val="bg1">
                  <a:lumMod val="50000"/>
                  <a:alpha val="48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1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</p:grpSp>
        <p:sp>
          <p:nvSpPr>
            <p:cNvPr id="824" name="Oval 823"/>
            <p:cNvSpPr/>
            <p:nvPr/>
          </p:nvSpPr>
          <p:spPr bwMode="auto">
            <a:xfrm>
              <a:off x="3399427" y="5283095"/>
              <a:ext cx="127263" cy="1272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825" name="Object 4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906041"/>
                </p:ext>
              </p:extLst>
            </p:nvPr>
          </p:nvGraphicFramePr>
          <p:xfrm>
            <a:off x="3559422" y="5024300"/>
            <a:ext cx="296508" cy="242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8" name="Equation" r:id="rId28" imgW="203040" imgH="164880" progId="Equation.DSMT4">
                    <p:embed/>
                  </p:oleObj>
                </mc:Choice>
                <mc:Fallback>
                  <p:oleObj name="Equation" r:id="rId28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422" y="5024300"/>
                          <a:ext cx="296508" cy="2427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341857" y="1978079"/>
            <a:ext cx="11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endParaRPr lang="en-US" baseline="-25000" dirty="0"/>
          </a:p>
        </p:txBody>
      </p:sp>
      <p:sp>
        <p:nvSpPr>
          <p:cNvPr id="350" name="TextBox 349"/>
          <p:cNvSpPr txBox="1"/>
          <p:nvPr/>
        </p:nvSpPr>
        <p:spPr>
          <a:xfrm>
            <a:off x="1358303" y="2494082"/>
            <a:ext cx="11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endParaRPr lang="en-US" baseline="-25000" dirty="0"/>
          </a:p>
        </p:txBody>
      </p:sp>
      <p:sp>
        <p:nvSpPr>
          <p:cNvPr id="351" name="TextBox 350"/>
          <p:cNvSpPr txBox="1"/>
          <p:nvPr/>
        </p:nvSpPr>
        <p:spPr>
          <a:xfrm>
            <a:off x="1426847" y="3337701"/>
            <a:ext cx="11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endParaRPr lang="en-US" baseline="-25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9238" y="4805847"/>
            <a:ext cx="301150" cy="125050"/>
            <a:chOff x="1285263" y="6540592"/>
            <a:chExt cx="408227" cy="169513"/>
          </a:xfrm>
        </p:grpSpPr>
        <p:sp>
          <p:nvSpPr>
            <p:cNvPr id="352" name="Rectangle 351"/>
            <p:cNvSpPr/>
            <p:nvPr/>
          </p:nvSpPr>
          <p:spPr bwMode="auto">
            <a:xfrm rot="10800000">
              <a:off x="1361377" y="6543311"/>
              <a:ext cx="323457" cy="16679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 rot="10800000">
              <a:off x="1579247" y="6540592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 rot="10800000">
              <a:off x="1285263" y="6540593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927009" y="4804844"/>
            <a:ext cx="301150" cy="125050"/>
            <a:chOff x="1285263" y="6540592"/>
            <a:chExt cx="408227" cy="169513"/>
          </a:xfrm>
        </p:grpSpPr>
        <p:sp>
          <p:nvSpPr>
            <p:cNvPr id="361" name="Rectangle 360"/>
            <p:cNvSpPr/>
            <p:nvPr/>
          </p:nvSpPr>
          <p:spPr bwMode="auto">
            <a:xfrm rot="10800000">
              <a:off x="1361377" y="6543311"/>
              <a:ext cx="323457" cy="16679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 rot="10800000">
              <a:off x="1579247" y="6540592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 rot="10800000">
              <a:off x="1285263" y="6540593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692771" y="4993260"/>
            <a:ext cx="301150" cy="125050"/>
            <a:chOff x="1285263" y="6540592"/>
            <a:chExt cx="408227" cy="169513"/>
          </a:xfrm>
        </p:grpSpPr>
        <p:sp>
          <p:nvSpPr>
            <p:cNvPr id="365" name="Rectangle 364"/>
            <p:cNvSpPr/>
            <p:nvPr/>
          </p:nvSpPr>
          <p:spPr bwMode="auto">
            <a:xfrm rot="10800000">
              <a:off x="1361377" y="6543311"/>
              <a:ext cx="323457" cy="16679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 rot="10800000">
              <a:off x="1579247" y="6540592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 rot="10800000">
              <a:off x="1285263" y="6540593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1153122" y="4979803"/>
            <a:ext cx="301150" cy="125050"/>
            <a:chOff x="1285263" y="6540592"/>
            <a:chExt cx="408227" cy="169513"/>
          </a:xfrm>
        </p:grpSpPr>
        <p:sp>
          <p:nvSpPr>
            <p:cNvPr id="369" name="Rectangle 368"/>
            <p:cNvSpPr/>
            <p:nvPr/>
          </p:nvSpPr>
          <p:spPr bwMode="auto">
            <a:xfrm rot="10800000">
              <a:off x="1361377" y="6543311"/>
              <a:ext cx="323457" cy="16679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 rot="10800000">
              <a:off x="1579247" y="6540592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 rot="10800000">
              <a:off x="1285263" y="6540593"/>
              <a:ext cx="114243" cy="166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8337" y="5059365"/>
            <a:ext cx="235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*The L</a:t>
            </a:r>
            <a:r>
              <a:rPr lang="en-US" sz="1600" baseline="-25000" dirty="0" smtClean="0"/>
              <a:t>PCB_EQ</a:t>
            </a:r>
            <a:r>
              <a:rPr lang="en-US" sz="1600" dirty="0" smtClean="0"/>
              <a:t> is simulated and the inductance is extracted from |Z</a:t>
            </a:r>
            <a:r>
              <a:rPr lang="en-US" sz="1600" baseline="-25000" dirty="0" smtClean="0"/>
              <a:t>PDN</a:t>
            </a:r>
            <a:r>
              <a:rPr lang="en-US" sz="1600" dirty="0" smtClean="0"/>
              <a:t>|. 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1400" y="1216896"/>
            <a:ext cx="5486400" cy="3812304"/>
            <a:chOff x="3581400" y="1061143"/>
            <a:chExt cx="5486400" cy="3812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581400" y="1061143"/>
              <a:ext cx="5153636" cy="3812304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241481" y="2456536"/>
              <a:ext cx="88772" cy="8877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5822378" y="2968849"/>
              <a:ext cx="88772" cy="8877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3400" y="202454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(Grid)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0947" y="1094432"/>
              <a:ext cx="328968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PCB_EQ</a:t>
              </a:r>
              <a:r>
                <a:rPr lang="en-US" dirty="0" smtClean="0"/>
                <a:t> vs # of </a:t>
              </a:r>
              <a:r>
                <a:rPr lang="en-US" dirty="0" err="1" smtClean="0"/>
                <a:t>decaps</a:t>
              </a:r>
              <a:r>
                <a:rPr lang="en-US" dirty="0" smtClean="0"/>
                <a:t> on IC pins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4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PCB_EQ</a:t>
            </a:r>
            <a:r>
              <a:rPr lang="en-US" dirty="0"/>
              <a:t> </a:t>
            </a:r>
            <a:r>
              <a:rPr lang="en-US" dirty="0" smtClean="0"/>
              <a:t>Example for </a:t>
            </a:r>
            <a:r>
              <a:rPr lang="en-US" dirty="0" err="1" smtClean="0"/>
              <a:t>Decaps</a:t>
            </a:r>
            <a:r>
              <a:rPr lang="en-US" dirty="0" smtClean="0"/>
              <a:t> Under </a:t>
            </a:r>
            <a:r>
              <a:rPr lang="en-US" dirty="0"/>
              <a:t>the IC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72046" y="1283366"/>
            <a:ext cx="4377729" cy="4302532"/>
            <a:chOff x="330045" y="1450774"/>
            <a:chExt cx="4377729" cy="4302532"/>
          </a:xfrm>
        </p:grpSpPr>
        <p:grpSp>
          <p:nvGrpSpPr>
            <p:cNvPr id="5" name="Group 4"/>
            <p:cNvGrpSpPr/>
            <p:nvPr/>
          </p:nvGrpSpPr>
          <p:grpSpPr>
            <a:xfrm>
              <a:off x="1431174" y="1676620"/>
              <a:ext cx="3276600" cy="3814729"/>
              <a:chOff x="4419600" y="1208718"/>
              <a:chExt cx="3276600" cy="2866498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419600" y="120871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419600" y="2151903"/>
                <a:ext cx="3276600" cy="369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419600" y="403827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419600" y="139735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419600" y="158599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419600" y="177462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419600" y="196326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419600" y="2529177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419600" y="2717814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419600" y="2906451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419600" y="3095088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419600" y="3283725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419600" y="3472362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19600" y="3660999"/>
                <a:ext cx="3276600" cy="369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419600" y="3849636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419600" y="2340540"/>
                <a:ext cx="3276600" cy="369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0045" y="147241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G1-GND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045" y="17484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S2-SIG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045" y="201474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G3-GND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045" y="225188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S4-SIG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045" y="2518816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G5-GND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0045" y="277079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P6-PWR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0045" y="3024721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G7-GND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045" y="3274278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S8-SIG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045" y="3519465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G9-GND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045" y="377767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S10-SIG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045" y="402285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G11-GND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045" y="4265140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S12-SIG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045" y="4510327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G13-GND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045" y="4768532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S14-SIG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045" y="5013719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G15-GND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045" y="5292704"/>
              <a:ext cx="1248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G16-GND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1098" y="1630956"/>
              <a:ext cx="1248630" cy="3874641"/>
              <a:chOff x="3884857" y="1650817"/>
              <a:chExt cx="1248630" cy="387464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3884857" y="2670172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884857" y="292691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884857" y="3184471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884857" y="341286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884857" y="366978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884857" y="4164913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884857" y="442259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884857" y="3908354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15mils</a:t>
                </a:r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884857" y="46705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884857" y="4927730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884857" y="5156126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884857" y="241189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884857" y="1650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884857" y="2164015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8mils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84857" y="1899817"/>
                <a:ext cx="124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5mils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70796" y="1678589"/>
              <a:ext cx="201348" cy="3817041"/>
              <a:chOff x="1670796" y="1678589"/>
              <a:chExt cx="201348" cy="3817041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072432" y="1665901"/>
              <a:ext cx="201348" cy="3910472"/>
              <a:chOff x="2072432" y="1665901"/>
              <a:chExt cx="201348" cy="391047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0" name="Rectangle 89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1589729" y="1450774"/>
              <a:ext cx="876391" cy="2163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 pin 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31552" y="1668891"/>
              <a:ext cx="201348" cy="3817041"/>
              <a:chOff x="1670796" y="1678589"/>
              <a:chExt cx="201348" cy="381704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509997" y="1665901"/>
              <a:ext cx="201348" cy="3910472"/>
              <a:chOff x="2072432" y="1665901"/>
              <a:chExt cx="201348" cy="391047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3975731" y="1688299"/>
              <a:ext cx="201348" cy="3817041"/>
              <a:chOff x="1670796" y="1678589"/>
              <a:chExt cx="201348" cy="381704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670796" y="1849478"/>
                <a:ext cx="201348" cy="3235301"/>
                <a:chOff x="1635476" y="1849478"/>
                <a:chExt cx="201348" cy="3235301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635476" y="1849478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635476" y="2333934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635476" y="2853501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635476" y="335875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635476" y="3854450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635476" y="4387485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635476" y="4885366"/>
                  <a:ext cx="201348" cy="1994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734123" y="1678589"/>
                <a:ext cx="59559" cy="38170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254176" y="1665901"/>
              <a:ext cx="201348" cy="3910472"/>
              <a:chOff x="2072432" y="1665901"/>
              <a:chExt cx="201348" cy="391047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072432" y="1665901"/>
                <a:ext cx="201348" cy="199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072432" y="1678589"/>
                <a:ext cx="201348" cy="3897784"/>
                <a:chOff x="2100384" y="1688299"/>
                <a:chExt cx="201348" cy="389778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100384" y="1790758"/>
                  <a:ext cx="201348" cy="3795325"/>
                  <a:chOff x="2100384" y="1790758"/>
                  <a:chExt cx="201348" cy="3795325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2100384" y="1790758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100384" y="235314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100384" y="358526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2100384" y="330003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100384" y="379573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100384" y="4328765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2100384" y="482664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2100384" y="2121507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2100384" y="3111526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2100384" y="4166612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100384" y="4643761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100384" y="513926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100384" y="5386670"/>
                    <a:ext cx="201348" cy="1994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2181701" y="1688299"/>
                  <a:ext cx="59559" cy="38170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1589729" y="5494174"/>
              <a:ext cx="788830" cy="25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Decap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37272" y="1667126"/>
              <a:ext cx="823639" cy="1006948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37272" y="1994029"/>
              <a:ext cx="100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PCB_IC</a:t>
              </a:r>
              <a:endParaRPr lang="en-US" baseline="-250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39063" y="1232902"/>
            <a:ext cx="1807673" cy="1700011"/>
            <a:chOff x="2286000" y="1042891"/>
            <a:chExt cx="1807673" cy="1700011"/>
          </a:xfrm>
        </p:grpSpPr>
        <p:sp>
          <p:nvSpPr>
            <p:cNvPr id="145" name="TextBox 144"/>
            <p:cNvSpPr txBox="1"/>
            <p:nvPr/>
          </p:nvSpPr>
          <p:spPr>
            <a:xfrm>
              <a:off x="2530590" y="1042891"/>
              <a:ext cx="148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286000" y="1427895"/>
              <a:ext cx="1807673" cy="1315007"/>
              <a:chOff x="6017114" y="874625"/>
              <a:chExt cx="1807673" cy="1315007"/>
            </a:xfrm>
          </p:grpSpPr>
          <p:sp>
            <p:nvSpPr>
              <p:cNvPr id="147" name="Oval 146"/>
              <p:cNvSpPr/>
              <p:nvPr/>
            </p:nvSpPr>
            <p:spPr bwMode="auto">
              <a:xfrm>
                <a:off x="6440341" y="104549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 rot="16200000">
                <a:off x="6221901" y="194638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 rot="16200000"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 rot="16200000">
                <a:off x="6221901" y="104549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 rot="16200000">
                <a:off x="6017114" y="12253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 rot="16200000">
                <a:off x="6221901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 rot="16200000">
                <a:off x="6221901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 rot="16200000">
                <a:off x="6017114" y="194773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rot="16200000">
                <a:off x="6221901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 rot="16200000">
                <a:off x="6017114" y="15996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6221901" y="8815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6017114" y="88150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 rot="16200000">
                <a:off x="6221901" y="15721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 rot="16200000">
                <a:off x="6440341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 rot="16200000">
                <a:off x="6221901" y="119789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 rot="16200000">
                <a:off x="6440341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6878553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 rot="16200000">
                <a:off x="6664247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 rot="16200000"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 rot="16200000">
                <a:off x="6664247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rot="16200000">
                <a:off x="6440341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 rot="16200000">
                <a:off x="6664247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 rot="16200000">
                <a:off x="6664247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 rot="16200000">
                <a:off x="6440341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 rot="16200000">
                <a:off x="6664247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rot="16200000">
                <a:off x="6440341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6664247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6440341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 rot="16200000">
                <a:off x="6664247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 rot="16200000">
                <a:off x="6878553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 rot="16200000">
                <a:off x="6664247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rot="16200000">
                <a:off x="6878553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7320206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 rot="16200000">
                <a:off x="7098326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rot="16200000"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 rot="16200000">
                <a:off x="7098326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 rot="16200000">
                <a:off x="6878553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 rot="16200000">
                <a:off x="7098326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 rot="16200000">
                <a:off x="7098326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 rot="16200000">
                <a:off x="6878553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 rot="16200000">
                <a:off x="7098326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 rot="16200000">
                <a:off x="6878553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 bwMode="auto">
              <a:xfrm>
                <a:off x="7098326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>
                <a:off x="6878553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rot="16200000">
                <a:off x="7098326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rot="16200000">
                <a:off x="7320206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 rot="16200000">
                <a:off x="7098326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 rot="16200000">
                <a:off x="7320206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7751635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 rot="16200000">
                <a:off x="7547552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 rot="16200000"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rot="16200000">
                <a:off x="7547552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 rot="16200000">
                <a:off x="7320206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 rot="16200000">
                <a:off x="7547552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 rot="16200000">
                <a:off x="7547552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 rot="16200000">
                <a:off x="7320206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 rot="16200000">
                <a:off x="7547552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rot="16200000">
                <a:off x="7320206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7547552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7320206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 rot="16200000">
                <a:off x="7547552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 rot="16200000">
                <a:off x="7751635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 rot="16200000">
                <a:off x="7547552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 rot="16200000">
                <a:off x="7751635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4889994" y="3040016"/>
            <a:ext cx="2958606" cy="3021258"/>
            <a:chOff x="4668838" y="2536825"/>
            <a:chExt cx="2713037" cy="2835365"/>
          </a:xfrm>
        </p:grpSpPr>
        <p:graphicFrame>
          <p:nvGraphicFramePr>
            <p:cNvPr id="215" name="Object 2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08592"/>
                </p:ext>
              </p:extLst>
            </p:nvPr>
          </p:nvGraphicFramePr>
          <p:xfrm>
            <a:off x="4668838" y="2536825"/>
            <a:ext cx="2713037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9" name="Equation" r:id="rId3" imgW="1854000" imgH="1206360" progId="Equation.DSMT4">
                    <p:embed/>
                  </p:oleObj>
                </mc:Choice>
                <mc:Fallback>
                  <p:oleObj name="Equation" r:id="rId3" imgW="1854000" imgH="1206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68838" y="2536825"/>
                          <a:ext cx="2713037" cy="176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" name="Object 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247337"/>
                </p:ext>
              </p:extLst>
            </p:nvPr>
          </p:nvGraphicFramePr>
          <p:xfrm>
            <a:off x="4668838" y="4462552"/>
            <a:ext cx="2389188" cy="90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00" name="Equation" r:id="rId5" imgW="1803240" imgH="685800" progId="Equation.DSMT4">
                    <p:embed/>
                  </p:oleObj>
                </mc:Choice>
                <mc:Fallback>
                  <p:oleObj name="Equation" r:id="rId5" imgW="180324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68838" y="4462552"/>
                          <a:ext cx="2389188" cy="90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7" name="TextBox 216"/>
          <p:cNvSpPr txBox="1"/>
          <p:nvPr/>
        </p:nvSpPr>
        <p:spPr>
          <a:xfrm>
            <a:off x="6767995" y="1302813"/>
            <a:ext cx="246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size = 15mils,</a:t>
            </a:r>
          </a:p>
          <a:p>
            <a:r>
              <a:rPr lang="en-US" dirty="0" smtClean="0"/>
              <a:t>Anti-pad size = 39mils, </a:t>
            </a:r>
          </a:p>
          <a:p>
            <a:r>
              <a:rPr lang="en-US" dirty="0" smtClean="0"/>
              <a:t>Pitch = 1mm.</a:t>
            </a:r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1374348" y="2557262"/>
            <a:ext cx="823639" cy="449376"/>
          </a:xfrm>
          <a:prstGeom prst="rec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/>
        </p:nvSpPr>
        <p:spPr>
          <a:xfrm>
            <a:off x="1304447" y="2603384"/>
            <a:ext cx="111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endParaRPr lang="en-US" baseline="-25000" dirty="0"/>
          </a:p>
        </p:txBody>
      </p:sp>
      <p:sp>
        <p:nvSpPr>
          <p:cNvPr id="229" name="Rectangle 228"/>
          <p:cNvSpPr/>
          <p:nvPr/>
        </p:nvSpPr>
        <p:spPr>
          <a:xfrm>
            <a:off x="1373074" y="3076792"/>
            <a:ext cx="823639" cy="2197991"/>
          </a:xfrm>
          <a:prstGeom prst="rec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/>
          <p:cNvSpPr txBox="1"/>
          <p:nvPr/>
        </p:nvSpPr>
        <p:spPr>
          <a:xfrm>
            <a:off x="1299272" y="3881877"/>
            <a:ext cx="111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endParaRPr lang="en-US" baseline="-25000" dirty="0"/>
          </a:p>
        </p:txBody>
      </p:sp>
      <p:graphicFrame>
        <p:nvGraphicFramePr>
          <p:cNvPr id="231" name="Object 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76319"/>
              </p:ext>
            </p:extLst>
          </p:nvPr>
        </p:nvGraphicFramePr>
        <p:xfrm>
          <a:off x="2239249" y="5967386"/>
          <a:ext cx="8064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1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39249" y="5967386"/>
                        <a:ext cx="8064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" name="TextBox 231"/>
          <p:cNvSpPr txBox="1"/>
          <p:nvPr/>
        </p:nvSpPr>
        <p:spPr>
          <a:xfrm>
            <a:off x="3609204" y="5965571"/>
            <a:ext cx="28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Library ( under development)  </a:t>
            </a:r>
            <a:endParaRPr lang="en-US" dirty="0"/>
          </a:p>
        </p:txBody>
      </p:sp>
      <p:sp>
        <p:nvSpPr>
          <p:cNvPr id="233" name="Right Arrow 232"/>
          <p:cNvSpPr/>
          <p:nvPr/>
        </p:nvSpPr>
        <p:spPr>
          <a:xfrm>
            <a:off x="3248891" y="6047633"/>
            <a:ext cx="209485" cy="20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28368"/>
            <a:ext cx="3888412" cy="504863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r>
              <a:rPr lang="en-US" dirty="0" smtClean="0"/>
              <a:t>PDN pre-layout design methodology</a:t>
            </a:r>
          </a:p>
          <a:p>
            <a:pPr lvl="1"/>
            <a:r>
              <a:rPr lang="en-US" dirty="0" smtClean="0"/>
              <a:t>Example geometry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b="1" dirty="0" err="1" smtClean="0"/>
              <a:t>L</a:t>
            </a:r>
            <a:r>
              <a:rPr lang="en-US" b="1" baseline="-25000" dirty="0" err="1" smtClean="0"/>
              <a:t>PCB_plane</a:t>
            </a:r>
            <a:r>
              <a:rPr lang="en-US" b="1" dirty="0" smtClean="0"/>
              <a:t> </a:t>
            </a:r>
            <a:r>
              <a:rPr lang="en-US" b="1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114463" y="1360244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79" y="1432838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276948" y="3544795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690641" y="4936666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305186" y="3274648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703" y="4913694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PCB_Plane</a:t>
            </a:r>
            <a:r>
              <a:rPr lang="en-US" dirty="0"/>
              <a:t> Geometry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9875" y="2619375"/>
            <a:ext cx="86455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If the current path on the power net is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direct to </a:t>
            </a:r>
            <a:r>
              <a:rPr lang="en-US" altLang="ko-KR" sz="2000" dirty="0" err="1" smtClean="0">
                <a:latin typeface="Times New Roman" panose="02020603050405020304" pitchFamily="18" charset="0"/>
                <a:ea typeface="굴림" panose="020B0600000101010101" pitchFamily="34" charset="-127"/>
              </a:rPr>
              <a:t>decaps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 and L  is not significantly changed due to power net voids, the following design curves are used.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Horizontal inductance and vertical inductance are merged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in the model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and final equivalent circuit model is constructed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as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below.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086100" y="4208463"/>
            <a:ext cx="6010275" cy="1790700"/>
            <a:chOff x="559036" y="3517922"/>
            <a:chExt cx="7822964" cy="2332432"/>
          </a:xfrm>
        </p:grpSpPr>
        <p:cxnSp>
          <p:nvCxnSpPr>
            <p:cNvPr id="6" name="Straight Connector 530"/>
            <p:cNvCxnSpPr>
              <a:cxnSpLocks noChangeShapeType="1"/>
            </p:cNvCxnSpPr>
            <p:nvPr/>
          </p:nvCxnSpPr>
          <p:spPr bwMode="auto">
            <a:xfrm>
              <a:off x="1260472" y="4649520"/>
              <a:ext cx="7121528" cy="266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Line 237"/>
            <p:cNvSpPr>
              <a:spLocks noChangeShapeType="1"/>
            </p:cNvSpPr>
            <p:nvPr/>
          </p:nvSpPr>
          <p:spPr bwMode="auto">
            <a:xfrm>
              <a:off x="2021967" y="3898390"/>
              <a:ext cx="63600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259508" y="5432667"/>
              <a:ext cx="7122492" cy="4136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ine 237"/>
            <p:cNvSpPr>
              <a:spLocks noChangeShapeType="1"/>
            </p:cNvSpPr>
            <p:nvPr/>
          </p:nvSpPr>
          <p:spPr bwMode="auto">
            <a:xfrm>
              <a:off x="1284304" y="3898390"/>
              <a:ext cx="38556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559036" y="3728833"/>
              <a:ext cx="907101" cy="3080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dirty="0" smtClean="0">
                  <a:latin typeface="+mn-lt"/>
                </a:rPr>
                <a:t>GND3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637555" y="4467023"/>
              <a:ext cx="907101" cy="3080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400" dirty="0" smtClean="0">
                  <a:latin typeface="+mn-lt"/>
                </a:rPr>
                <a:t>PWR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559036" y="5282452"/>
              <a:ext cx="907520" cy="40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latin typeface="+mj-lt"/>
                </a:rPr>
                <a:t>GND4</a:t>
              </a:r>
            </a:p>
          </p:txBody>
        </p:sp>
        <p:grpSp>
          <p:nvGrpSpPr>
            <p:cNvPr id="13" name="Group 538"/>
            <p:cNvGrpSpPr>
              <a:grpSpLocks/>
            </p:cNvGrpSpPr>
            <p:nvPr/>
          </p:nvGrpSpPr>
          <p:grpSpPr bwMode="auto">
            <a:xfrm>
              <a:off x="1505264" y="3517922"/>
              <a:ext cx="701868" cy="2332432"/>
              <a:chOff x="881536" y="3432652"/>
              <a:chExt cx="531790" cy="1920119"/>
            </a:xfrm>
          </p:grpSpPr>
          <p:grpSp>
            <p:nvGrpSpPr>
              <p:cNvPr id="160" name="Group 659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18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86" name="Freeform 686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87" name="Straight Connector 687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83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4" name="Oval 684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8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1" name="Group 660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17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80" name="Freeform 68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81" name="Straight Connector 68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8" name="Oval 67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79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62" name="Oval 661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163" name="Oval 663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grpSp>
            <p:nvGrpSpPr>
              <p:cNvPr id="164" name="Group 664"/>
              <p:cNvGrpSpPr>
                <a:grpSpLocks/>
              </p:cNvGrpSpPr>
              <p:nvPr/>
            </p:nvGrpSpPr>
            <p:grpSpPr bwMode="auto">
              <a:xfrm>
                <a:off x="1206697" y="3432652"/>
                <a:ext cx="206629" cy="1105742"/>
                <a:chOff x="1092987" y="4563213"/>
                <a:chExt cx="134144" cy="740080"/>
              </a:xfrm>
            </p:grpSpPr>
            <p:grpSp>
              <p:nvGrpSpPr>
                <p:cNvPr id="171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75" name="Freeform 67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76" name="Straight Connector 67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72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563213"/>
                  <a:ext cx="0" cy="35205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3" name="Oval 67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74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5" name="Group 665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166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69" name="Freeform 669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70" name="Straight Connector 670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67" name="Oval 667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6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" name="Group 539"/>
            <p:cNvGrpSpPr>
              <a:grpSpLocks/>
            </p:cNvGrpSpPr>
            <p:nvPr/>
          </p:nvGrpSpPr>
          <p:grpSpPr bwMode="auto">
            <a:xfrm>
              <a:off x="5357489" y="3870967"/>
              <a:ext cx="355308" cy="1592247"/>
              <a:chOff x="2376068" y="3723288"/>
              <a:chExt cx="269209" cy="1310780"/>
            </a:xfrm>
          </p:grpSpPr>
          <p:sp>
            <p:nvSpPr>
              <p:cNvPr id="149" name="Oval 648"/>
              <p:cNvSpPr>
                <a:spLocks noChangeArrowheads="1"/>
              </p:cNvSpPr>
              <p:nvPr/>
            </p:nvSpPr>
            <p:spPr bwMode="auto">
              <a:xfrm>
                <a:off x="2492749" y="3723288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150" name="Oval 649"/>
              <p:cNvSpPr>
                <a:spLocks noChangeArrowheads="1"/>
              </p:cNvSpPr>
              <p:nvPr/>
            </p:nvSpPr>
            <p:spPr bwMode="auto">
              <a:xfrm>
                <a:off x="2492749" y="4345953"/>
                <a:ext cx="40957" cy="40382"/>
              </a:xfrm>
              <a:prstGeom prst="ellipse">
                <a:avLst/>
              </a:prstGeom>
              <a:solidFill>
                <a:srgbClr val="FF0000"/>
              </a:solidFill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151" name="Line 237"/>
              <p:cNvSpPr>
                <a:spLocks noChangeShapeType="1"/>
              </p:cNvSpPr>
              <p:nvPr/>
            </p:nvSpPr>
            <p:spPr bwMode="auto">
              <a:xfrm>
                <a:off x="2375664" y="4048860"/>
                <a:ext cx="2692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2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870" y="3739054"/>
                <a:ext cx="0" cy="2570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3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870" y="4047157"/>
                <a:ext cx="0" cy="3251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4" name="Line 237"/>
              <p:cNvSpPr>
                <a:spLocks noChangeShapeType="1"/>
              </p:cNvSpPr>
              <p:nvPr/>
            </p:nvSpPr>
            <p:spPr bwMode="auto">
              <a:xfrm>
                <a:off x="2375664" y="3982473"/>
                <a:ext cx="269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5" name="Oval 654"/>
              <p:cNvSpPr>
                <a:spLocks noChangeArrowheads="1"/>
              </p:cNvSpPr>
              <p:nvPr/>
            </p:nvSpPr>
            <p:spPr bwMode="auto">
              <a:xfrm>
                <a:off x="2492749" y="4993686"/>
                <a:ext cx="40957" cy="40382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156" name="Line 237"/>
              <p:cNvSpPr>
                <a:spLocks noChangeShapeType="1"/>
              </p:cNvSpPr>
              <p:nvPr/>
            </p:nvSpPr>
            <p:spPr bwMode="auto">
              <a:xfrm>
                <a:off x="2375664" y="4695709"/>
                <a:ext cx="269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7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870" y="4372285"/>
                <a:ext cx="0" cy="2570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8" name="Line 237"/>
              <p:cNvSpPr>
                <a:spLocks noChangeShapeType="1"/>
              </p:cNvSpPr>
              <p:nvPr/>
            </p:nvSpPr>
            <p:spPr bwMode="auto">
              <a:xfrm flipH="1" flipV="1">
                <a:off x="2511870" y="4688900"/>
                <a:ext cx="0" cy="3234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59" name="Line 237"/>
              <p:cNvSpPr>
                <a:spLocks noChangeShapeType="1"/>
              </p:cNvSpPr>
              <p:nvPr/>
            </p:nvSpPr>
            <p:spPr bwMode="auto">
              <a:xfrm>
                <a:off x="2375664" y="4629321"/>
                <a:ext cx="2692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</p:grpSp>
        <p:grpSp>
          <p:nvGrpSpPr>
            <p:cNvPr id="15" name="Group 540"/>
            <p:cNvGrpSpPr>
              <a:grpSpLocks/>
            </p:cNvGrpSpPr>
            <p:nvPr/>
          </p:nvGrpSpPr>
          <p:grpSpPr bwMode="auto">
            <a:xfrm>
              <a:off x="2371248" y="3672815"/>
              <a:ext cx="701868" cy="2177539"/>
              <a:chOff x="881536" y="3560164"/>
              <a:chExt cx="531790" cy="1792607"/>
            </a:xfrm>
          </p:grpSpPr>
          <p:grpSp>
            <p:nvGrpSpPr>
              <p:cNvPr id="121" name="Group 619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143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47" name="Freeform 646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48" name="Straight Connector 647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44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5" name="Oval 644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46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2" name="Group 620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138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41" name="Freeform 64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42" name="Straight Connector 64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39" name="Oval 63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40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3" name="Oval 621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124" name="Oval 623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grpSp>
            <p:nvGrpSpPr>
              <p:cNvPr id="125" name="Group 624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132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36" name="Freeform 635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7" name="Straight Connector 63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33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4" name="Oval 633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35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6" name="Group 625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127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30" name="Freeform 629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31" name="Straight Connector 630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28" name="Oval 627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29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6" name="Group 541"/>
            <p:cNvGrpSpPr>
              <a:grpSpLocks/>
            </p:cNvGrpSpPr>
            <p:nvPr/>
          </p:nvGrpSpPr>
          <p:grpSpPr bwMode="auto">
            <a:xfrm>
              <a:off x="3294139" y="3672815"/>
              <a:ext cx="701868" cy="2177539"/>
              <a:chOff x="881536" y="3560164"/>
              <a:chExt cx="531790" cy="1792607"/>
            </a:xfrm>
          </p:grpSpPr>
          <p:grpSp>
            <p:nvGrpSpPr>
              <p:cNvPr id="93" name="Group 590"/>
              <p:cNvGrpSpPr>
                <a:grpSpLocks/>
              </p:cNvGrpSpPr>
              <p:nvPr/>
            </p:nvGrpSpPr>
            <p:grpSpPr bwMode="auto">
              <a:xfrm>
                <a:off x="884711" y="3718747"/>
                <a:ext cx="206629" cy="819644"/>
                <a:chOff x="1092987" y="4754700"/>
                <a:chExt cx="134144" cy="548593"/>
              </a:xfrm>
            </p:grpSpPr>
            <p:grpSp>
              <p:nvGrpSpPr>
                <p:cNvPr id="115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19" name="Freeform 617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20" name="Straight Connector 618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16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754700"/>
                  <a:ext cx="0" cy="160569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7" name="Oval 615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18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4" name="Group 591"/>
              <p:cNvGrpSpPr>
                <a:grpSpLocks/>
              </p:cNvGrpSpPr>
              <p:nvPr/>
            </p:nvGrpSpPr>
            <p:grpSpPr bwMode="auto">
              <a:xfrm>
                <a:off x="881536" y="4519334"/>
                <a:ext cx="206629" cy="506625"/>
                <a:chOff x="1092987" y="4896700"/>
                <a:chExt cx="134144" cy="339088"/>
              </a:xfrm>
            </p:grpSpPr>
            <p:grpSp>
              <p:nvGrpSpPr>
                <p:cNvPr id="110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13" name="Freeform 611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14" name="Straight Connector 61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11" name="Oval 609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1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1535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5" name="Oval 592"/>
              <p:cNvSpPr>
                <a:spLocks noChangeArrowheads="1"/>
              </p:cNvSpPr>
              <p:nvPr/>
            </p:nvSpPr>
            <p:spPr bwMode="auto">
              <a:xfrm>
                <a:off x="1018754" y="37187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sp>
            <p:nvSpPr>
              <p:cNvPr id="96" name="Oval 594"/>
              <p:cNvSpPr>
                <a:spLocks noChangeArrowheads="1"/>
              </p:cNvSpPr>
              <p:nvPr/>
            </p:nvSpPr>
            <p:spPr bwMode="auto">
              <a:xfrm>
                <a:off x="1023517" y="4982729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grpSp>
            <p:nvGrpSpPr>
              <p:cNvPr id="97" name="Group 595"/>
              <p:cNvGrpSpPr>
                <a:grpSpLocks/>
              </p:cNvGrpSpPr>
              <p:nvPr/>
            </p:nvGrpSpPr>
            <p:grpSpPr bwMode="auto">
              <a:xfrm>
                <a:off x="1206697" y="3560164"/>
                <a:ext cx="206629" cy="978231"/>
                <a:chOff x="1092987" y="4648557"/>
                <a:chExt cx="134144" cy="654736"/>
              </a:xfrm>
            </p:grpSpPr>
            <p:grpSp>
              <p:nvGrpSpPr>
                <p:cNvPr id="104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08" name="Freeform 606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09" name="Straight Connector 607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5" name="Straight Connector 2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98631" y="4648557"/>
                  <a:ext cx="0" cy="26671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6" name="Oval 604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07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4347" y="5082263"/>
                  <a:ext cx="0" cy="2210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8" name="Group 596"/>
              <p:cNvGrpSpPr>
                <a:grpSpLocks/>
              </p:cNvGrpSpPr>
              <p:nvPr/>
            </p:nvGrpSpPr>
            <p:grpSpPr bwMode="auto">
              <a:xfrm>
                <a:off x="1203522" y="4519335"/>
                <a:ext cx="206629" cy="833436"/>
                <a:chOff x="1092987" y="4896700"/>
                <a:chExt cx="134144" cy="557825"/>
              </a:xfrm>
            </p:grpSpPr>
            <p:grpSp>
              <p:nvGrpSpPr>
                <p:cNvPr id="99" name="Group 21"/>
                <p:cNvGrpSpPr>
                  <a:grpSpLocks/>
                </p:cNvGrpSpPr>
                <p:nvPr/>
              </p:nvGrpSpPr>
              <p:grpSpPr bwMode="auto">
                <a:xfrm>
                  <a:off x="1146740" y="4912885"/>
                  <a:ext cx="80391" cy="173264"/>
                  <a:chOff x="1725560" y="1345191"/>
                  <a:chExt cx="69961" cy="350158"/>
                </a:xfrm>
              </p:grpSpPr>
              <p:sp>
                <p:nvSpPr>
                  <p:cNvPr id="102" name="Freeform 600"/>
                  <p:cNvSpPr>
                    <a:spLocks/>
                  </p:cNvSpPr>
                  <p:nvPr/>
                </p:nvSpPr>
                <p:spPr bwMode="auto">
                  <a:xfrm>
                    <a:off x="1725560" y="1345191"/>
                    <a:ext cx="69961" cy="242264"/>
                  </a:xfrm>
                  <a:custGeom>
                    <a:avLst/>
                    <a:gdLst>
                      <a:gd name="T0" fmla="*/ 53564 w 135467"/>
                      <a:gd name="T1" fmla="*/ 242264 h 241300"/>
                      <a:gd name="T2" fmla="*/ 1093 w 135467"/>
                      <a:gd name="T3" fmla="*/ 204012 h 241300"/>
                      <a:gd name="T4" fmla="*/ 56843 w 135467"/>
                      <a:gd name="T5" fmla="*/ 159384 h 241300"/>
                      <a:gd name="T6" fmla="*/ 66682 w 135467"/>
                      <a:gd name="T7" fmla="*/ 172135 h 241300"/>
                      <a:gd name="T8" fmla="*/ 50285 w 135467"/>
                      <a:gd name="T9" fmla="*/ 178510 h 241300"/>
                      <a:gd name="T10" fmla="*/ 1093 w 135467"/>
                      <a:gd name="T11" fmla="*/ 121132 h 241300"/>
                      <a:gd name="T12" fmla="*/ 56843 w 135467"/>
                      <a:gd name="T13" fmla="*/ 76504 h 241300"/>
                      <a:gd name="T14" fmla="*/ 69961 w 135467"/>
                      <a:gd name="T15" fmla="*/ 89255 h 241300"/>
                      <a:gd name="T16" fmla="*/ 56843 w 135467"/>
                      <a:gd name="T17" fmla="*/ 95631 h 241300"/>
                      <a:gd name="T18" fmla="*/ 1093 w 135467"/>
                      <a:gd name="T19" fmla="*/ 38252 h 241300"/>
                      <a:gd name="T20" fmla="*/ 56843 w 135467"/>
                      <a:gd name="T21" fmla="*/ 0 h 241300"/>
                      <a:gd name="T22" fmla="*/ 56843 w 135467"/>
                      <a:gd name="T23" fmla="*/ 0 h 2413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5467" h="241300">
                        <a:moveTo>
                          <a:pt x="103717" y="241300"/>
                        </a:moveTo>
                        <a:cubicBezTo>
                          <a:pt x="52388" y="229129"/>
                          <a:pt x="1059" y="216958"/>
                          <a:pt x="2117" y="203200"/>
                        </a:cubicBezTo>
                        <a:cubicBezTo>
                          <a:pt x="3175" y="189442"/>
                          <a:pt x="88901" y="164042"/>
                          <a:pt x="110067" y="158750"/>
                        </a:cubicBezTo>
                        <a:cubicBezTo>
                          <a:pt x="131233" y="153458"/>
                          <a:pt x="131234" y="168275"/>
                          <a:pt x="129117" y="171450"/>
                        </a:cubicBezTo>
                        <a:cubicBezTo>
                          <a:pt x="127000" y="174625"/>
                          <a:pt x="118534" y="186267"/>
                          <a:pt x="97367" y="177800"/>
                        </a:cubicBezTo>
                        <a:cubicBezTo>
                          <a:pt x="76200" y="169333"/>
                          <a:pt x="0" y="137583"/>
                          <a:pt x="2117" y="120650"/>
                        </a:cubicBezTo>
                        <a:cubicBezTo>
                          <a:pt x="4234" y="103717"/>
                          <a:pt x="87842" y="81492"/>
                          <a:pt x="110067" y="76200"/>
                        </a:cubicBezTo>
                        <a:cubicBezTo>
                          <a:pt x="132292" y="70908"/>
                          <a:pt x="135467" y="85725"/>
                          <a:pt x="135467" y="88900"/>
                        </a:cubicBezTo>
                        <a:cubicBezTo>
                          <a:pt x="135467" y="92075"/>
                          <a:pt x="132292" y="103717"/>
                          <a:pt x="110067" y="95250"/>
                        </a:cubicBezTo>
                        <a:cubicBezTo>
                          <a:pt x="87842" y="86783"/>
                          <a:pt x="2117" y="53975"/>
                          <a:pt x="2117" y="38100"/>
                        </a:cubicBezTo>
                        <a:cubicBezTo>
                          <a:pt x="2117" y="22225"/>
                          <a:pt x="110067" y="0"/>
                          <a:pt x="11006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03" name="Straight Connector 60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1718819" y="1641479"/>
                    <a:ext cx="1077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00" name="Oval 598"/>
                <p:cNvSpPr>
                  <a:spLocks noChangeArrowheads="1"/>
                </p:cNvSpPr>
                <p:nvPr/>
              </p:nvSpPr>
              <p:spPr bwMode="auto">
                <a:xfrm>
                  <a:off x="1092987" y="4896700"/>
                  <a:ext cx="35126" cy="2925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ko-KR" altLang="en-US" sz="2400">
                    <a:ea typeface="굴림" panose="020B0600000101010101" pitchFamily="34" charset="-127"/>
                  </a:endParaRPr>
                </a:p>
              </p:txBody>
            </p:sp>
            <p:cxnSp>
              <p:nvCxnSpPr>
                <p:cNvPr id="101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1200224" y="5082264"/>
                  <a:ext cx="0" cy="37226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7" name="Group 561"/>
            <p:cNvGrpSpPr>
              <a:grpSpLocks/>
            </p:cNvGrpSpPr>
            <p:nvPr/>
          </p:nvGrpSpPr>
          <p:grpSpPr bwMode="auto">
            <a:xfrm>
              <a:off x="4167621" y="3865451"/>
              <a:ext cx="272713" cy="995649"/>
              <a:chOff x="1092987" y="4754700"/>
              <a:chExt cx="134144" cy="548593"/>
            </a:xfrm>
          </p:grpSpPr>
          <p:grpSp>
            <p:nvGrpSpPr>
              <p:cNvPr id="87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91" name="Freeform 588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92" name="Straight Connector 5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8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Oval 586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90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" name="Group 562"/>
            <p:cNvGrpSpPr>
              <a:grpSpLocks/>
            </p:cNvGrpSpPr>
            <p:nvPr/>
          </p:nvGrpSpPr>
          <p:grpSpPr bwMode="auto">
            <a:xfrm>
              <a:off x="4163431" y="4837951"/>
              <a:ext cx="272713" cy="615414"/>
              <a:chOff x="1092987" y="4896700"/>
              <a:chExt cx="134144" cy="339088"/>
            </a:xfrm>
          </p:grpSpPr>
          <p:grpSp>
            <p:nvGrpSpPr>
              <p:cNvPr id="82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85" name="Freeform 582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6" name="Straight Connector 58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3" name="Oval 580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84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153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Oval 563"/>
            <p:cNvSpPr>
              <a:spLocks noChangeArrowheads="1"/>
            </p:cNvSpPr>
            <p:nvPr/>
          </p:nvSpPr>
          <p:spPr bwMode="auto">
            <a:xfrm>
              <a:off x="4344534" y="3865455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20" name="Oval 565"/>
            <p:cNvSpPr>
              <a:spLocks noChangeArrowheads="1"/>
            </p:cNvSpPr>
            <p:nvPr/>
          </p:nvSpPr>
          <p:spPr bwMode="auto">
            <a:xfrm>
              <a:off x="4350821" y="5400852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grpSp>
          <p:nvGrpSpPr>
            <p:cNvPr id="21" name="Group 689"/>
            <p:cNvGrpSpPr>
              <a:grpSpLocks/>
            </p:cNvGrpSpPr>
            <p:nvPr/>
          </p:nvGrpSpPr>
          <p:grpSpPr bwMode="auto">
            <a:xfrm>
              <a:off x="6670228" y="3865451"/>
              <a:ext cx="272713" cy="995649"/>
              <a:chOff x="1092987" y="4754700"/>
              <a:chExt cx="134144" cy="548593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80" name="Freeform 716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81" name="Straight Connector 7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7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" name="Oval 714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79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690"/>
            <p:cNvGrpSpPr>
              <a:grpSpLocks/>
            </p:cNvGrpSpPr>
            <p:nvPr/>
          </p:nvGrpSpPr>
          <p:grpSpPr bwMode="auto">
            <a:xfrm>
              <a:off x="6666038" y="4837951"/>
              <a:ext cx="272713" cy="615414"/>
              <a:chOff x="1092987" y="4896700"/>
              <a:chExt cx="134144" cy="339088"/>
            </a:xfrm>
          </p:grpSpPr>
          <p:grpSp>
            <p:nvGrpSpPr>
              <p:cNvPr id="71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74" name="Freeform 710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75" name="Straight Connector 71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2" name="Oval 708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73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153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Oval 691"/>
            <p:cNvSpPr>
              <a:spLocks noChangeArrowheads="1"/>
            </p:cNvSpPr>
            <p:nvPr/>
          </p:nvSpPr>
          <p:spPr bwMode="auto">
            <a:xfrm>
              <a:off x="6847141" y="3865455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24" name="Oval 693"/>
            <p:cNvSpPr>
              <a:spLocks noChangeArrowheads="1"/>
            </p:cNvSpPr>
            <p:nvPr/>
          </p:nvSpPr>
          <p:spPr bwMode="auto">
            <a:xfrm>
              <a:off x="6853428" y="5400852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grpSp>
          <p:nvGrpSpPr>
            <p:cNvPr id="25" name="Group 694"/>
            <p:cNvGrpSpPr>
              <a:grpSpLocks/>
            </p:cNvGrpSpPr>
            <p:nvPr/>
          </p:nvGrpSpPr>
          <p:grpSpPr bwMode="auto">
            <a:xfrm>
              <a:off x="7095193" y="3672815"/>
              <a:ext cx="272713" cy="1188290"/>
              <a:chOff x="1092987" y="4648557"/>
              <a:chExt cx="134144" cy="654736"/>
            </a:xfrm>
          </p:grpSpPr>
          <p:grpSp>
            <p:nvGrpSpPr>
              <p:cNvPr id="65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69" name="Freeform 705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70" name="Straight Connector 70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6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648557"/>
                <a:ext cx="0" cy="2667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Oval 703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68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695"/>
            <p:cNvGrpSpPr>
              <a:grpSpLocks/>
            </p:cNvGrpSpPr>
            <p:nvPr/>
          </p:nvGrpSpPr>
          <p:grpSpPr bwMode="auto">
            <a:xfrm>
              <a:off x="7091002" y="4837952"/>
              <a:ext cx="272713" cy="1012402"/>
              <a:chOff x="1092987" y="4896700"/>
              <a:chExt cx="134144" cy="557825"/>
            </a:xfrm>
          </p:grpSpPr>
          <p:grpSp>
            <p:nvGrpSpPr>
              <p:cNvPr id="60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63" name="Freeform 699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64" name="Straight Connector 70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1" name="Oval 697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62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37226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718"/>
            <p:cNvGrpSpPr>
              <a:grpSpLocks/>
            </p:cNvGrpSpPr>
            <p:nvPr/>
          </p:nvGrpSpPr>
          <p:grpSpPr bwMode="auto">
            <a:xfrm>
              <a:off x="6269352" y="3672815"/>
              <a:ext cx="272713" cy="1188290"/>
              <a:chOff x="1092987" y="4648557"/>
              <a:chExt cx="134144" cy="654736"/>
            </a:xfrm>
          </p:grpSpPr>
          <p:grpSp>
            <p:nvGrpSpPr>
              <p:cNvPr id="54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58" name="Freeform 72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59" name="Straight Connector 72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5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648557"/>
                <a:ext cx="0" cy="26671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Oval 72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57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" name="Group 725"/>
            <p:cNvGrpSpPr>
              <a:grpSpLocks/>
            </p:cNvGrpSpPr>
            <p:nvPr/>
          </p:nvGrpSpPr>
          <p:grpSpPr bwMode="auto">
            <a:xfrm>
              <a:off x="6265161" y="4837952"/>
              <a:ext cx="272713" cy="1012402"/>
              <a:chOff x="1092987" y="4896700"/>
              <a:chExt cx="134144" cy="557825"/>
            </a:xfrm>
          </p:grpSpPr>
          <p:grpSp>
            <p:nvGrpSpPr>
              <p:cNvPr id="49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52" name="Freeform 729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53" name="Straight Connector 73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0" name="Oval 727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51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37226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" name="Group 732"/>
            <p:cNvGrpSpPr>
              <a:grpSpLocks/>
            </p:cNvGrpSpPr>
            <p:nvPr/>
          </p:nvGrpSpPr>
          <p:grpSpPr bwMode="auto">
            <a:xfrm>
              <a:off x="7470383" y="3865451"/>
              <a:ext cx="272713" cy="995649"/>
              <a:chOff x="1092987" y="4754700"/>
              <a:chExt cx="134144" cy="548593"/>
            </a:xfrm>
          </p:grpSpPr>
          <p:grpSp>
            <p:nvGrpSpPr>
              <p:cNvPr id="43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47" name="Freeform 737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8" name="Straight Connector 73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4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754700"/>
                <a:ext cx="0" cy="1605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Oval 735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46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2103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" name="Group 739"/>
            <p:cNvGrpSpPr>
              <a:grpSpLocks/>
            </p:cNvGrpSpPr>
            <p:nvPr/>
          </p:nvGrpSpPr>
          <p:grpSpPr bwMode="auto">
            <a:xfrm>
              <a:off x="7466193" y="4837951"/>
              <a:ext cx="272713" cy="615414"/>
              <a:chOff x="1092987" y="4896700"/>
              <a:chExt cx="134144" cy="339088"/>
            </a:xfrm>
          </p:grpSpPr>
          <p:grpSp>
            <p:nvGrpSpPr>
              <p:cNvPr id="38" name="Group 21"/>
              <p:cNvGrpSpPr>
                <a:grpSpLocks/>
              </p:cNvGrpSpPr>
              <p:nvPr/>
            </p:nvGrpSpPr>
            <p:grpSpPr bwMode="auto">
              <a:xfrm>
                <a:off x="1146740" y="4912885"/>
                <a:ext cx="80391" cy="173264"/>
                <a:chOff x="1725560" y="1345191"/>
                <a:chExt cx="69961" cy="350158"/>
              </a:xfrm>
            </p:grpSpPr>
            <p:sp>
              <p:nvSpPr>
                <p:cNvPr id="41" name="Freeform 743"/>
                <p:cNvSpPr>
                  <a:spLocks/>
                </p:cNvSpPr>
                <p:nvPr/>
              </p:nvSpPr>
              <p:spPr bwMode="auto">
                <a:xfrm>
                  <a:off x="1725560" y="1345191"/>
                  <a:ext cx="69961" cy="242264"/>
                </a:xfrm>
                <a:custGeom>
                  <a:avLst/>
                  <a:gdLst>
                    <a:gd name="T0" fmla="*/ 53564 w 135467"/>
                    <a:gd name="T1" fmla="*/ 242264 h 241300"/>
                    <a:gd name="T2" fmla="*/ 1093 w 135467"/>
                    <a:gd name="T3" fmla="*/ 204012 h 241300"/>
                    <a:gd name="T4" fmla="*/ 56843 w 135467"/>
                    <a:gd name="T5" fmla="*/ 159384 h 241300"/>
                    <a:gd name="T6" fmla="*/ 66682 w 135467"/>
                    <a:gd name="T7" fmla="*/ 172135 h 241300"/>
                    <a:gd name="T8" fmla="*/ 50285 w 135467"/>
                    <a:gd name="T9" fmla="*/ 178510 h 241300"/>
                    <a:gd name="T10" fmla="*/ 1093 w 135467"/>
                    <a:gd name="T11" fmla="*/ 121132 h 241300"/>
                    <a:gd name="T12" fmla="*/ 56843 w 135467"/>
                    <a:gd name="T13" fmla="*/ 76504 h 241300"/>
                    <a:gd name="T14" fmla="*/ 69961 w 135467"/>
                    <a:gd name="T15" fmla="*/ 89255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2" name="Straight Connector 74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9" name="Oval 741"/>
              <p:cNvSpPr>
                <a:spLocks noChangeArrowheads="1"/>
              </p:cNvSpPr>
              <p:nvPr/>
            </p:nvSpPr>
            <p:spPr bwMode="auto">
              <a:xfrm>
                <a:off x="1092987" y="4896700"/>
                <a:ext cx="35126" cy="2925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ko-KR" altLang="en-US" sz="2400">
                  <a:ea typeface="굴림" panose="020B0600000101010101" pitchFamily="34" charset="-127"/>
                </a:endParaRPr>
              </a:p>
            </p:txBody>
          </p:sp>
          <p:cxnSp>
            <p:nvCxnSpPr>
              <p:cNvPr id="40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0224" y="5082264"/>
                <a:ext cx="0" cy="1535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Oval 745"/>
            <p:cNvSpPr>
              <a:spLocks noChangeArrowheads="1"/>
            </p:cNvSpPr>
            <p:nvPr/>
          </p:nvSpPr>
          <p:spPr bwMode="auto">
            <a:xfrm>
              <a:off x="7647296" y="3865455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2" name="Oval 747"/>
            <p:cNvSpPr>
              <a:spLocks noChangeArrowheads="1"/>
            </p:cNvSpPr>
            <p:nvPr/>
          </p:nvSpPr>
          <p:spPr bwMode="auto">
            <a:xfrm>
              <a:off x="7653583" y="5400852"/>
              <a:ext cx="60342" cy="55538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3" name="Oval 748"/>
            <p:cNvSpPr>
              <a:spLocks noChangeArrowheads="1"/>
            </p:cNvSpPr>
            <p:nvPr/>
          </p:nvSpPr>
          <p:spPr bwMode="auto">
            <a:xfrm>
              <a:off x="6472866" y="4642829"/>
              <a:ext cx="54056" cy="4905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4" name="Oval 749"/>
            <p:cNvSpPr>
              <a:spLocks noChangeArrowheads="1"/>
            </p:cNvSpPr>
            <p:nvPr/>
          </p:nvSpPr>
          <p:spPr bwMode="auto">
            <a:xfrm>
              <a:off x="7286189" y="4642829"/>
              <a:ext cx="54056" cy="4905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5" name="Oval 751"/>
            <p:cNvSpPr>
              <a:spLocks noChangeArrowheads="1"/>
            </p:cNvSpPr>
            <p:nvPr/>
          </p:nvSpPr>
          <p:spPr bwMode="auto">
            <a:xfrm>
              <a:off x="3914802" y="4642829"/>
              <a:ext cx="54056" cy="4905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6" name="Oval 752"/>
            <p:cNvSpPr>
              <a:spLocks noChangeArrowheads="1"/>
            </p:cNvSpPr>
            <p:nvPr/>
          </p:nvSpPr>
          <p:spPr bwMode="auto">
            <a:xfrm>
              <a:off x="2998400" y="4633303"/>
              <a:ext cx="54056" cy="4905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  <p:sp>
          <p:nvSpPr>
            <p:cNvPr id="37" name="Oval 753"/>
            <p:cNvSpPr>
              <a:spLocks noChangeArrowheads="1"/>
            </p:cNvSpPr>
            <p:nvPr/>
          </p:nvSpPr>
          <p:spPr bwMode="auto">
            <a:xfrm>
              <a:off x="2126967" y="4633303"/>
              <a:ext cx="54056" cy="49053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ko-KR" altLang="en-US" sz="2400">
                <a:ea typeface="굴림" panose="020B0600000101010101" pitchFamily="34" charset="-127"/>
              </a:endParaRPr>
            </a:p>
          </p:txBody>
        </p:sp>
      </p:grpSp>
      <p:sp>
        <p:nvSpPr>
          <p:cNvPr id="188" name="Snip Single Corner Rectangle 187"/>
          <p:cNvSpPr/>
          <p:nvPr/>
        </p:nvSpPr>
        <p:spPr>
          <a:xfrm>
            <a:off x="477838" y="4114800"/>
            <a:ext cx="1960562" cy="1571625"/>
          </a:xfrm>
          <a:prstGeom prst="snip1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89" name="Flowchart: Connector 188"/>
          <p:cNvSpPr/>
          <p:nvPr/>
        </p:nvSpPr>
        <p:spPr>
          <a:xfrm>
            <a:off x="927100" y="4679950"/>
            <a:ext cx="91440" cy="91440"/>
          </a:xfrm>
          <a:prstGeom prst="flowChartConnector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ko-KR">
              <a:solidFill>
                <a:srgbClr val="FFFFFF"/>
              </a:solidFill>
              <a:latin typeface="+mj-lt"/>
              <a:ea typeface="굴림" panose="020B0600000101010101" pitchFamily="34" charset="-127"/>
            </a:endParaRPr>
          </a:p>
        </p:txBody>
      </p:sp>
      <p:sp>
        <p:nvSpPr>
          <p:cNvPr id="190" name="Flowchart: Connector 189"/>
          <p:cNvSpPr/>
          <p:nvPr/>
        </p:nvSpPr>
        <p:spPr>
          <a:xfrm>
            <a:off x="1614487" y="536098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ko-KR">
              <a:solidFill>
                <a:srgbClr val="FFFFFF"/>
              </a:solidFill>
              <a:latin typeface="+mj-lt"/>
              <a:ea typeface="굴림" panose="020B0600000101010101" pitchFamily="34" charset="-127"/>
            </a:endParaRPr>
          </a:p>
        </p:txBody>
      </p:sp>
      <p:sp>
        <p:nvSpPr>
          <p:cNvPr id="191" name="Flowchart: Connector 190"/>
          <p:cNvSpPr/>
          <p:nvPr/>
        </p:nvSpPr>
        <p:spPr>
          <a:xfrm>
            <a:off x="1141412" y="5360988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ko-KR">
              <a:solidFill>
                <a:srgbClr val="FFFFFF"/>
              </a:solidFill>
              <a:latin typeface="+mj-lt"/>
              <a:ea typeface="굴림" panose="020B0600000101010101" pitchFamily="34" charset="-127"/>
            </a:endParaRPr>
          </a:p>
        </p:txBody>
      </p:sp>
      <p:sp>
        <p:nvSpPr>
          <p:cNvPr id="192" name="TextBox 5"/>
          <p:cNvSpPr txBox="1">
            <a:spLocks noChangeArrowheads="1"/>
          </p:cNvSpPr>
          <p:nvPr/>
        </p:nvSpPr>
        <p:spPr bwMode="auto">
          <a:xfrm>
            <a:off x="636588" y="4354513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latin typeface="+mj-lt"/>
                <a:ea typeface="굴림" panose="020B0600000101010101" pitchFamily="34" charset="-127"/>
              </a:rPr>
              <a:t>IC via</a:t>
            </a:r>
          </a:p>
        </p:txBody>
      </p:sp>
      <p:sp>
        <p:nvSpPr>
          <p:cNvPr id="194" name="TextBox 7"/>
          <p:cNvSpPr txBox="1">
            <a:spLocks noChangeArrowheads="1"/>
          </p:cNvSpPr>
          <p:nvPr/>
        </p:nvSpPr>
        <p:spPr bwMode="auto">
          <a:xfrm>
            <a:off x="411162" y="5678269"/>
            <a:ext cx="3017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dirty="0">
                <a:latin typeface="+mj-lt"/>
                <a:ea typeface="굴림" panose="020B0600000101010101" pitchFamily="34" charset="-127"/>
              </a:rPr>
              <a:t>Cavity model </a:t>
            </a:r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can</a:t>
            </a:r>
          </a:p>
          <a:p>
            <a:pPr eaLnBrk="1" hangingPunct="1"/>
            <a:r>
              <a:rPr lang="en-US" altLang="ko-KR" dirty="0" smtClean="0">
                <a:latin typeface="+mj-lt"/>
                <a:ea typeface="굴림" panose="020B0600000101010101" pitchFamily="34" charset="-127"/>
              </a:rPr>
              <a:t>well </a:t>
            </a:r>
            <a:r>
              <a:rPr lang="en-US" altLang="ko-KR" dirty="0">
                <a:latin typeface="+mj-lt"/>
                <a:ea typeface="굴림" panose="020B0600000101010101" pitchFamily="34" charset="-127"/>
              </a:rPr>
              <a:t>estimate the inductance.</a:t>
            </a:r>
          </a:p>
        </p:txBody>
      </p:sp>
      <p:sp>
        <p:nvSpPr>
          <p:cNvPr id="195" name="Down Arrow 194"/>
          <p:cNvSpPr/>
          <p:nvPr/>
        </p:nvSpPr>
        <p:spPr>
          <a:xfrm rot="5400000" flipV="1">
            <a:off x="2329229" y="4861157"/>
            <a:ext cx="1228624" cy="398363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 rotWithShape="1">
          <a:blip r:embed="rId2" cstate="print"/>
          <a:srcRect t="33950" b="43981"/>
          <a:stretch/>
        </p:blipFill>
        <p:spPr>
          <a:xfrm>
            <a:off x="814532" y="1134358"/>
            <a:ext cx="7643550" cy="1122753"/>
          </a:xfrm>
          <a:prstGeom prst="rect">
            <a:avLst/>
          </a:prstGeom>
        </p:spPr>
      </p:pic>
      <p:sp>
        <p:nvSpPr>
          <p:cNvPr id="197" name="Content Placeholder 2"/>
          <p:cNvSpPr txBox="1">
            <a:spLocks/>
          </p:cNvSpPr>
          <p:nvPr/>
        </p:nvSpPr>
        <p:spPr bwMode="auto">
          <a:xfrm>
            <a:off x="32020" y="1079339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GND3</a:t>
            </a:r>
          </a:p>
        </p:txBody>
      </p:sp>
      <p:sp>
        <p:nvSpPr>
          <p:cNvPr id="198" name="Content Placeholder 2"/>
          <p:cNvSpPr txBox="1">
            <a:spLocks/>
          </p:cNvSpPr>
          <p:nvPr/>
        </p:nvSpPr>
        <p:spPr bwMode="auto">
          <a:xfrm>
            <a:off x="80148" y="1443153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PWR</a:t>
            </a:r>
          </a:p>
        </p:txBody>
      </p:sp>
      <p:sp>
        <p:nvSpPr>
          <p:cNvPr id="199" name="Content Placeholder 2"/>
          <p:cNvSpPr txBox="1">
            <a:spLocks/>
          </p:cNvSpPr>
          <p:nvPr/>
        </p:nvSpPr>
        <p:spPr bwMode="auto">
          <a:xfrm>
            <a:off x="7956" y="1788044"/>
            <a:ext cx="9374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kern="0" dirty="0" smtClean="0">
                <a:ea typeface="굴림" panose="020B0600000101010101" pitchFamily="34" charset="-127"/>
              </a:rPr>
              <a:t>GND4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040806" y="1337004"/>
            <a:ext cx="1876358" cy="734420"/>
          </a:xfrm>
          <a:prstGeom prst="roundRect">
            <a:avLst/>
          </a:prstGeom>
          <a:solidFill>
            <a:srgbClr val="FFC000">
              <a:alpha val="3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7374196" y="4368721"/>
            <a:ext cx="1472273" cy="1430028"/>
          </a:xfrm>
          <a:prstGeom prst="roundRect">
            <a:avLst>
              <a:gd name="adj" fmla="val 7391"/>
            </a:avLst>
          </a:prstGeom>
          <a:solidFill>
            <a:srgbClr val="FFC000">
              <a:alpha val="3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altLang="ko-KR" sz="220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7832889" y="2071424"/>
            <a:ext cx="853911" cy="2272259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 rot="20378811">
            <a:off x="949696" y="4599822"/>
            <a:ext cx="280890" cy="95623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 rot="18920918">
            <a:off x="1156311" y="4465494"/>
            <a:ext cx="319687" cy="118131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229"/>
          <p:cNvSpPr txBox="1">
            <a:spLocks noChangeArrowheads="1"/>
          </p:cNvSpPr>
          <p:nvPr/>
        </p:nvSpPr>
        <p:spPr bwMode="auto">
          <a:xfrm>
            <a:off x="986449" y="5000825"/>
            <a:ext cx="996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dirty="0" err="1" smtClean="0">
                <a:latin typeface="+mj-lt"/>
                <a:ea typeface="굴림" panose="020B0600000101010101" pitchFamily="34" charset="-127"/>
              </a:rPr>
              <a:t>Decaps</a:t>
            </a:r>
            <a:endParaRPr lang="en-US" altLang="ko-KR" dirty="0">
              <a:latin typeface="+mj-lt"/>
              <a:ea typeface="굴림" panose="020B0600000101010101" pitchFamily="34" charset="-127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448560" y="75692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 </a:t>
            </a:r>
            <a:r>
              <a:rPr lang="en-US" dirty="0" err="1" smtClean="0"/>
              <a:t>vias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6481424" y="73600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Decap</a:t>
            </a:r>
            <a:r>
              <a:rPr lang="en-US" dirty="0" smtClean="0"/>
              <a:t> </a:t>
            </a:r>
            <a:r>
              <a:rPr lang="en-US" dirty="0" err="1" smtClean="0"/>
              <a:t>vias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/>
      <p:bldP spid="194" grpId="0"/>
      <p:bldP spid="195" grpId="0" animBg="1"/>
      <p:bldP spid="200" grpId="0" animBg="1"/>
      <p:bldP spid="201" grpId="0" animBg="1"/>
      <p:bldP spid="1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PCB_Plane</a:t>
            </a:r>
            <a:r>
              <a:rPr lang="en-US" dirty="0" smtClean="0">
                <a:latin typeface="+mn-lt"/>
              </a:rPr>
              <a:t> Geometry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9369E-FD75-42D5-8DD5-8AC834160F20}" type="slidenum">
              <a:rPr lang="zh-CN" altLang="en-US">
                <a:latin typeface="+mn-lt"/>
              </a:rPr>
              <a:pPr>
                <a:defRPr/>
              </a:pPr>
              <a:t>38</a:t>
            </a:fld>
            <a:endParaRPr lang="zh-CN" altLang="en-US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1650" y="4421025"/>
            <a:ext cx="3082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D=1</a:t>
            </a:r>
            <a:r>
              <a:rPr lang="en-US" dirty="0" smtClean="0">
                <a:latin typeface="+mn-lt"/>
              </a:rPr>
              <a:t>’’, Pitch </a:t>
            </a:r>
            <a:r>
              <a:rPr lang="en-US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1mm</a:t>
            </a:r>
            <a:endParaRPr lang="en-US" dirty="0">
              <a:latin typeface="+mn-lt"/>
            </a:endParaRPr>
          </a:p>
        </p:txBody>
      </p:sp>
      <p:sp>
        <p:nvSpPr>
          <p:cNvPr id="628" name="TextBox 627"/>
          <p:cNvSpPr txBox="1"/>
          <p:nvPr/>
        </p:nvSpPr>
        <p:spPr bwMode="auto">
          <a:xfrm>
            <a:off x="296509" y="4442481"/>
            <a:ext cx="1039091" cy="338554"/>
          </a:xfrm>
          <a:prstGeom prst="rect">
            <a:avLst/>
          </a:prstGeom>
          <a:noFill/>
          <a:ln w="19050">
            <a:solidFill>
              <a:srgbClr val="2602FE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IC Region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168685" y="3421728"/>
            <a:ext cx="4781261" cy="834856"/>
            <a:chOff x="265113" y="2202664"/>
            <a:chExt cx="5259387" cy="918342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971550" y="2419333"/>
              <a:ext cx="4546600" cy="4773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93" name="Rectangle 80"/>
            <p:cNvSpPr>
              <a:spLocks noChangeArrowheads="1"/>
            </p:cNvSpPr>
            <p:nvPr/>
          </p:nvSpPr>
          <p:spPr bwMode="auto">
            <a:xfrm>
              <a:off x="982663" y="2825733"/>
              <a:ext cx="4541837" cy="8255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1450975" y="2555858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4440238" y="2570146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5175250" y="2582846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97" name="Rectangle 80"/>
            <p:cNvSpPr>
              <a:spLocks noChangeArrowheads="1"/>
            </p:cNvSpPr>
            <p:nvPr/>
          </p:nvSpPr>
          <p:spPr bwMode="auto">
            <a:xfrm>
              <a:off x="976313" y="2419333"/>
              <a:ext cx="4541837" cy="8255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676400" y="2724133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199" name="Rectangle 58"/>
            <p:cNvSpPr/>
            <p:nvPr/>
          </p:nvSpPr>
          <p:spPr bwMode="auto">
            <a:xfrm>
              <a:off x="1670050" y="2414571"/>
              <a:ext cx="157163" cy="1920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0" name="Rectangle 106"/>
            <p:cNvSpPr>
              <a:spLocks noChangeArrowheads="1"/>
            </p:cNvSpPr>
            <p:nvPr/>
          </p:nvSpPr>
          <p:spPr bwMode="auto">
            <a:xfrm>
              <a:off x="1728788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4192588" y="2724133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2" name="Rectangle 103"/>
            <p:cNvSpPr/>
            <p:nvPr/>
          </p:nvSpPr>
          <p:spPr bwMode="auto">
            <a:xfrm>
              <a:off x="4184650" y="2420127"/>
              <a:ext cx="158750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927600" y="2736833"/>
              <a:ext cx="157162" cy="190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4" name="Rectangle 131"/>
            <p:cNvSpPr/>
            <p:nvPr/>
          </p:nvSpPr>
          <p:spPr bwMode="auto">
            <a:xfrm>
              <a:off x="4921250" y="2417746"/>
              <a:ext cx="158750" cy="1920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5" name="TextBox 204"/>
            <p:cNvSpPr txBox="1"/>
            <p:nvPr/>
          </p:nvSpPr>
          <p:spPr bwMode="auto">
            <a:xfrm>
              <a:off x="322263" y="2301858"/>
              <a:ext cx="766762" cy="33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latin typeface="+mj-lt"/>
                </a:rPr>
                <a:t>GND3</a:t>
              </a:r>
            </a:p>
          </p:txBody>
        </p:sp>
        <p:sp>
          <p:nvSpPr>
            <p:cNvPr id="206" name="TextBox 205"/>
            <p:cNvSpPr txBox="1"/>
            <p:nvPr/>
          </p:nvSpPr>
          <p:spPr bwMode="auto">
            <a:xfrm>
              <a:off x="265113" y="2720958"/>
              <a:ext cx="823912" cy="33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latin typeface="+mj-lt"/>
                </a:rPr>
                <a:t>GND4</a:t>
              </a:r>
            </a:p>
          </p:txBody>
        </p:sp>
        <p:sp>
          <p:nvSpPr>
            <p:cNvPr id="207" name="TextBox 206"/>
            <p:cNvSpPr txBox="1"/>
            <p:nvPr/>
          </p:nvSpPr>
          <p:spPr bwMode="auto">
            <a:xfrm>
              <a:off x="423863" y="2532046"/>
              <a:ext cx="665162" cy="33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latin typeface="+mj-lt"/>
                </a:rPr>
                <a:t>PWR</a:t>
              </a: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3036888" y="2417746"/>
              <a:ext cx="158750" cy="4905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09" name="Rectangle 106"/>
            <p:cNvSpPr>
              <a:spLocks noChangeArrowheads="1"/>
            </p:cNvSpPr>
            <p:nvPr/>
          </p:nvSpPr>
          <p:spPr bwMode="auto">
            <a:xfrm>
              <a:off x="3086099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0" name="Rectangle 106"/>
            <p:cNvSpPr>
              <a:spLocks noChangeArrowheads="1"/>
            </p:cNvSpPr>
            <p:nvPr/>
          </p:nvSpPr>
          <p:spPr bwMode="auto">
            <a:xfrm>
              <a:off x="982663" y="2633646"/>
              <a:ext cx="4541837" cy="8255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1406525" y="2570146"/>
              <a:ext cx="203200" cy="176212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5121275" y="2582846"/>
              <a:ext cx="203200" cy="177800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13" name="Rectangle 106"/>
            <p:cNvSpPr>
              <a:spLocks noChangeArrowheads="1"/>
            </p:cNvSpPr>
            <p:nvPr/>
          </p:nvSpPr>
          <p:spPr bwMode="auto">
            <a:xfrm>
              <a:off x="1485899" y="24501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4" name="Rectangle 106"/>
            <p:cNvSpPr>
              <a:spLocks noChangeArrowheads="1"/>
            </p:cNvSpPr>
            <p:nvPr/>
          </p:nvSpPr>
          <p:spPr bwMode="auto">
            <a:xfrm>
              <a:off x="5227637" y="24374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4424363" y="2570146"/>
              <a:ext cx="203200" cy="176212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16" name="Rectangle 106"/>
            <p:cNvSpPr>
              <a:spLocks noChangeArrowheads="1"/>
            </p:cNvSpPr>
            <p:nvPr/>
          </p:nvSpPr>
          <p:spPr bwMode="auto">
            <a:xfrm>
              <a:off x="4492624" y="24374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4244975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4978399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2576514" y="2419347"/>
              <a:ext cx="158750" cy="1571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120425" y="2418383"/>
              <a:ext cx="158750" cy="1708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773046" y="2576510"/>
              <a:ext cx="203200" cy="176212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335532" y="2571744"/>
              <a:ext cx="203200" cy="176212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878013" y="2581258"/>
              <a:ext cx="203200" cy="176212"/>
            </a:xfrm>
            <a:prstGeom prst="rect">
              <a:avLst/>
            </a:prstGeom>
            <a:solidFill>
              <a:srgbClr val="EBE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224" name="Rectangle 106"/>
            <p:cNvSpPr>
              <a:spLocks noChangeArrowheads="1"/>
            </p:cNvSpPr>
            <p:nvPr/>
          </p:nvSpPr>
          <p:spPr bwMode="auto">
            <a:xfrm>
              <a:off x="1954212" y="24374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25" name="Rectangle 106"/>
            <p:cNvSpPr>
              <a:spLocks noChangeArrowheads="1"/>
            </p:cNvSpPr>
            <p:nvPr/>
          </p:nvSpPr>
          <p:spPr bwMode="auto">
            <a:xfrm>
              <a:off x="2405063" y="24374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26" name="Rectangle 106"/>
            <p:cNvSpPr>
              <a:spLocks noChangeArrowheads="1"/>
            </p:cNvSpPr>
            <p:nvPr/>
          </p:nvSpPr>
          <p:spPr bwMode="auto">
            <a:xfrm>
              <a:off x="2855913" y="2437450"/>
              <a:ext cx="45720" cy="45720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120425" y="2746358"/>
              <a:ext cx="158750" cy="1708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564131" y="2751069"/>
              <a:ext cx="158750" cy="1708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+mj-lt"/>
              </a:endParaRPr>
            </a:p>
          </p:txBody>
        </p:sp>
        <p:sp>
          <p:nvSpPr>
            <p:cNvPr id="229" name="Rectangle 106"/>
            <p:cNvSpPr>
              <a:spLocks noChangeArrowheads="1"/>
            </p:cNvSpPr>
            <p:nvPr/>
          </p:nvSpPr>
          <p:spPr bwMode="auto">
            <a:xfrm>
              <a:off x="2630488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30" name="Rectangle 106"/>
            <p:cNvSpPr>
              <a:spLocks noChangeArrowheads="1"/>
            </p:cNvSpPr>
            <p:nvPr/>
          </p:nvSpPr>
          <p:spPr bwMode="auto">
            <a:xfrm>
              <a:off x="2179638" y="2413635"/>
              <a:ext cx="45720" cy="50292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j-lt"/>
                <a:ea typeface="Gulim" pitchFamily="34" charset="-127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450975" y="2209800"/>
              <a:ext cx="1680844" cy="203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4"/>
                  </a:solidFill>
                </a:rPr>
                <a:t>Port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80656" y="2202664"/>
              <a:ext cx="741363" cy="203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4"/>
                  </a:solidFill>
                </a:rPr>
                <a:t>Short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769642" y="2917171"/>
              <a:ext cx="741363" cy="203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4"/>
                  </a:solidFill>
                </a:rPr>
                <a:t>Short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522854" y="2917171"/>
              <a:ext cx="741363" cy="203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4"/>
                  </a:solidFill>
                </a:rPr>
                <a:t>Short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cxnSp>
          <p:nvCxnSpPr>
            <p:cNvPr id="235" name="直接箭头连接符 126"/>
            <p:cNvCxnSpPr/>
            <p:nvPr/>
          </p:nvCxnSpPr>
          <p:spPr bwMode="auto">
            <a:xfrm flipV="1">
              <a:off x="2032635" y="2500295"/>
              <a:ext cx="0" cy="325438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Freeform 235"/>
            <p:cNvSpPr/>
            <p:nvPr/>
          </p:nvSpPr>
          <p:spPr bwMode="auto">
            <a:xfrm rot="11023286" flipV="1">
              <a:off x="5048108" y="2615613"/>
              <a:ext cx="104775" cy="118872"/>
            </a:xfrm>
            <a:custGeom>
              <a:avLst/>
              <a:gdLst>
                <a:gd name="connsiteX0" fmla="*/ 2195093 w 2205484"/>
                <a:gd name="connsiteY0" fmla="*/ 104144 h 1835288"/>
                <a:gd name="connsiteX1" fmla="*/ 283166 w 2205484"/>
                <a:gd name="connsiteY1" fmla="*/ 156098 h 1835288"/>
                <a:gd name="connsiteX2" fmla="*/ 210429 w 2205484"/>
                <a:gd name="connsiteY2" fmla="*/ 1590044 h 1835288"/>
                <a:gd name="connsiteX3" fmla="*/ 2205484 w 2205484"/>
                <a:gd name="connsiteY3" fmla="*/ 1829034 h 18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484" h="1835288">
                  <a:moveTo>
                    <a:pt x="2195093" y="104144"/>
                  </a:moveTo>
                  <a:cubicBezTo>
                    <a:pt x="1404518" y="6296"/>
                    <a:pt x="613943" y="-91552"/>
                    <a:pt x="283166" y="156098"/>
                  </a:cubicBezTo>
                  <a:cubicBezTo>
                    <a:pt x="-47611" y="403748"/>
                    <a:pt x="-109957" y="1311221"/>
                    <a:pt x="210429" y="1590044"/>
                  </a:cubicBezTo>
                  <a:cubicBezTo>
                    <a:pt x="530815" y="1868867"/>
                    <a:pt x="1859120" y="1839425"/>
                    <a:pt x="2205484" y="18290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arrow" w="sm" len="sm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237" name="直接箭头连接符 126"/>
            <p:cNvCxnSpPr/>
            <p:nvPr/>
          </p:nvCxnSpPr>
          <p:spPr bwMode="auto">
            <a:xfrm rot="16200000" flipH="1" flipV="1">
              <a:off x="2319574" y="2710243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箭头连接符 126"/>
            <p:cNvCxnSpPr/>
            <p:nvPr/>
          </p:nvCxnSpPr>
          <p:spPr bwMode="auto">
            <a:xfrm rot="16200000" flipH="1" flipV="1">
              <a:off x="2528173" y="2710244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箭头连接符 126"/>
            <p:cNvCxnSpPr/>
            <p:nvPr/>
          </p:nvCxnSpPr>
          <p:spPr bwMode="auto">
            <a:xfrm rot="16200000" flipH="1" flipV="1">
              <a:off x="2778522" y="2710245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箭头连接符 126"/>
            <p:cNvCxnSpPr/>
            <p:nvPr/>
          </p:nvCxnSpPr>
          <p:spPr bwMode="auto">
            <a:xfrm rot="16200000" flipH="1" flipV="1">
              <a:off x="2979023" y="2710247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箭头连接符 126"/>
            <p:cNvCxnSpPr/>
            <p:nvPr/>
          </p:nvCxnSpPr>
          <p:spPr bwMode="auto">
            <a:xfrm flipH="1">
              <a:off x="3213974" y="2790800"/>
              <a:ext cx="978614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箭头连接符 126"/>
            <p:cNvCxnSpPr/>
            <p:nvPr/>
          </p:nvCxnSpPr>
          <p:spPr bwMode="auto">
            <a:xfrm rot="16200000" flipH="1" flipV="1">
              <a:off x="4415233" y="2713410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箭头连接符 126"/>
            <p:cNvCxnSpPr/>
            <p:nvPr/>
          </p:nvCxnSpPr>
          <p:spPr bwMode="auto">
            <a:xfrm flipH="1">
              <a:off x="4550172" y="2790802"/>
              <a:ext cx="371078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箭头连接符 126"/>
            <p:cNvCxnSpPr/>
            <p:nvPr/>
          </p:nvCxnSpPr>
          <p:spPr bwMode="auto">
            <a:xfrm rot="16200000" flipH="1" flipV="1">
              <a:off x="5157390" y="2713411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箭头连接符 125"/>
            <p:cNvCxnSpPr>
              <a:endCxn id="203" idx="3"/>
            </p:cNvCxnSpPr>
            <p:nvPr/>
          </p:nvCxnSpPr>
          <p:spPr bwMode="auto">
            <a:xfrm>
              <a:off x="5055075" y="2709507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箭头连接符 126"/>
            <p:cNvCxnSpPr>
              <a:endCxn id="203" idx="0"/>
            </p:cNvCxnSpPr>
            <p:nvPr/>
          </p:nvCxnSpPr>
          <p:spPr bwMode="auto">
            <a:xfrm flipV="1">
              <a:off x="4627563" y="2736833"/>
              <a:ext cx="32004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箭头连接符 126"/>
            <p:cNvCxnSpPr/>
            <p:nvPr/>
          </p:nvCxnSpPr>
          <p:spPr bwMode="auto">
            <a:xfrm>
              <a:off x="3213974" y="2746358"/>
              <a:ext cx="99226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126"/>
            <p:cNvCxnSpPr/>
            <p:nvPr/>
          </p:nvCxnSpPr>
          <p:spPr bwMode="auto">
            <a:xfrm>
              <a:off x="4290695" y="2752705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126"/>
            <p:cNvCxnSpPr/>
            <p:nvPr/>
          </p:nvCxnSpPr>
          <p:spPr bwMode="auto">
            <a:xfrm flipV="1">
              <a:off x="4627563" y="2598704"/>
              <a:ext cx="32004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126"/>
            <p:cNvCxnSpPr/>
            <p:nvPr/>
          </p:nvCxnSpPr>
          <p:spPr bwMode="auto">
            <a:xfrm>
              <a:off x="3213974" y="2612991"/>
              <a:ext cx="99226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箭头连接符 126"/>
            <p:cNvCxnSpPr/>
            <p:nvPr/>
          </p:nvCxnSpPr>
          <p:spPr bwMode="auto">
            <a:xfrm>
              <a:off x="4290695" y="2619338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箭头连接符 125"/>
            <p:cNvCxnSpPr/>
            <p:nvPr/>
          </p:nvCxnSpPr>
          <p:spPr bwMode="auto">
            <a:xfrm flipV="1">
              <a:off x="4205444" y="2427747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箭头连接符 125"/>
            <p:cNvCxnSpPr/>
            <p:nvPr/>
          </p:nvCxnSpPr>
          <p:spPr bwMode="auto">
            <a:xfrm>
              <a:off x="3056414" y="2454887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箭头连接符 125"/>
            <p:cNvCxnSpPr/>
            <p:nvPr/>
          </p:nvCxnSpPr>
          <p:spPr bwMode="auto">
            <a:xfrm>
              <a:off x="2592864" y="2437450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箭头连接符 125"/>
            <p:cNvCxnSpPr/>
            <p:nvPr/>
          </p:nvCxnSpPr>
          <p:spPr bwMode="auto">
            <a:xfrm>
              <a:off x="2146304" y="2450133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箭头连接符 125"/>
            <p:cNvCxnSpPr/>
            <p:nvPr/>
          </p:nvCxnSpPr>
          <p:spPr bwMode="auto">
            <a:xfrm>
              <a:off x="2593980" y="2711770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箭头连接符 126"/>
            <p:cNvCxnSpPr/>
            <p:nvPr/>
          </p:nvCxnSpPr>
          <p:spPr bwMode="auto">
            <a:xfrm flipV="1">
              <a:off x="1556379" y="2490755"/>
              <a:ext cx="0" cy="325438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箭头连接符 125"/>
            <p:cNvCxnSpPr/>
            <p:nvPr/>
          </p:nvCxnSpPr>
          <p:spPr bwMode="auto">
            <a:xfrm>
              <a:off x="1698628" y="2439637"/>
              <a:ext cx="0" cy="18288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箭头连接符 126"/>
            <p:cNvCxnSpPr/>
            <p:nvPr/>
          </p:nvCxnSpPr>
          <p:spPr bwMode="auto">
            <a:xfrm>
              <a:off x="2952431" y="2736833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126"/>
            <p:cNvCxnSpPr/>
            <p:nvPr/>
          </p:nvCxnSpPr>
          <p:spPr bwMode="auto">
            <a:xfrm>
              <a:off x="2952431" y="2603466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126"/>
            <p:cNvCxnSpPr/>
            <p:nvPr/>
          </p:nvCxnSpPr>
          <p:spPr bwMode="auto">
            <a:xfrm>
              <a:off x="2668430" y="2736833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126"/>
            <p:cNvCxnSpPr/>
            <p:nvPr/>
          </p:nvCxnSpPr>
          <p:spPr bwMode="auto">
            <a:xfrm>
              <a:off x="2668430" y="2603466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126"/>
            <p:cNvCxnSpPr/>
            <p:nvPr/>
          </p:nvCxnSpPr>
          <p:spPr bwMode="auto">
            <a:xfrm>
              <a:off x="2225358" y="2736833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箭头连接符 126"/>
            <p:cNvCxnSpPr/>
            <p:nvPr/>
          </p:nvCxnSpPr>
          <p:spPr bwMode="auto">
            <a:xfrm>
              <a:off x="2225358" y="2603466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箭头连接符 126"/>
            <p:cNvCxnSpPr/>
            <p:nvPr/>
          </p:nvCxnSpPr>
          <p:spPr bwMode="auto">
            <a:xfrm>
              <a:off x="2045970" y="2744753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箭头连接符 126"/>
            <p:cNvCxnSpPr/>
            <p:nvPr/>
          </p:nvCxnSpPr>
          <p:spPr bwMode="auto">
            <a:xfrm>
              <a:off x="2045970" y="2611386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箭头连接符 126"/>
            <p:cNvCxnSpPr/>
            <p:nvPr/>
          </p:nvCxnSpPr>
          <p:spPr bwMode="auto">
            <a:xfrm>
              <a:off x="1774508" y="2740915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箭头连接符 126"/>
            <p:cNvCxnSpPr/>
            <p:nvPr/>
          </p:nvCxnSpPr>
          <p:spPr bwMode="auto">
            <a:xfrm>
              <a:off x="1774508" y="2607548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Freeform 268"/>
            <p:cNvSpPr/>
            <p:nvPr/>
          </p:nvSpPr>
          <p:spPr bwMode="auto">
            <a:xfrm rot="10576714" flipH="1" flipV="1">
              <a:off x="1588628" y="2616269"/>
              <a:ext cx="104775" cy="118872"/>
            </a:xfrm>
            <a:custGeom>
              <a:avLst/>
              <a:gdLst>
                <a:gd name="connsiteX0" fmla="*/ 2195093 w 2205484"/>
                <a:gd name="connsiteY0" fmla="*/ 104144 h 1835288"/>
                <a:gd name="connsiteX1" fmla="*/ 283166 w 2205484"/>
                <a:gd name="connsiteY1" fmla="*/ 156098 h 1835288"/>
                <a:gd name="connsiteX2" fmla="*/ 210429 w 2205484"/>
                <a:gd name="connsiteY2" fmla="*/ 1590044 h 1835288"/>
                <a:gd name="connsiteX3" fmla="*/ 2205484 w 2205484"/>
                <a:gd name="connsiteY3" fmla="*/ 1829034 h 18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484" h="1835288">
                  <a:moveTo>
                    <a:pt x="2195093" y="104144"/>
                  </a:moveTo>
                  <a:cubicBezTo>
                    <a:pt x="1404518" y="6296"/>
                    <a:pt x="613943" y="-91552"/>
                    <a:pt x="283166" y="156098"/>
                  </a:cubicBezTo>
                  <a:cubicBezTo>
                    <a:pt x="-47611" y="403748"/>
                    <a:pt x="-109957" y="1311221"/>
                    <a:pt x="210429" y="1590044"/>
                  </a:cubicBezTo>
                  <a:cubicBezTo>
                    <a:pt x="530815" y="1868867"/>
                    <a:pt x="1859120" y="1839425"/>
                    <a:pt x="2205484" y="1829034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arrow" w="sm" len="sm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cxnSp>
          <p:nvCxnSpPr>
            <p:cNvPr id="270" name="直接箭头连接符 126"/>
            <p:cNvCxnSpPr/>
            <p:nvPr/>
          </p:nvCxnSpPr>
          <p:spPr bwMode="auto">
            <a:xfrm flipH="1">
              <a:off x="3195638" y="2528890"/>
              <a:ext cx="978614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箭头连接符 126"/>
            <p:cNvCxnSpPr/>
            <p:nvPr/>
          </p:nvCxnSpPr>
          <p:spPr bwMode="auto">
            <a:xfrm rot="16200000" flipH="1" flipV="1">
              <a:off x="2319573" y="2450680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箭头连接符 126"/>
            <p:cNvCxnSpPr/>
            <p:nvPr/>
          </p:nvCxnSpPr>
          <p:spPr bwMode="auto">
            <a:xfrm rot="16200000" flipH="1" flipV="1">
              <a:off x="2526981" y="2447487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箭头连接符 126"/>
            <p:cNvCxnSpPr/>
            <p:nvPr/>
          </p:nvCxnSpPr>
          <p:spPr bwMode="auto">
            <a:xfrm rot="16200000" flipH="1" flipV="1">
              <a:off x="2770423" y="2450683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箭头连接符 126"/>
            <p:cNvCxnSpPr/>
            <p:nvPr/>
          </p:nvCxnSpPr>
          <p:spPr bwMode="auto">
            <a:xfrm rot="16200000" flipH="1" flipV="1">
              <a:off x="4415234" y="2441931"/>
              <a:ext cx="0" cy="154781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箭头连接符 126"/>
            <p:cNvCxnSpPr/>
            <p:nvPr/>
          </p:nvCxnSpPr>
          <p:spPr bwMode="auto">
            <a:xfrm>
              <a:off x="2471898" y="2736833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箭头连接符 126"/>
            <p:cNvCxnSpPr/>
            <p:nvPr/>
          </p:nvCxnSpPr>
          <p:spPr bwMode="auto">
            <a:xfrm>
              <a:off x="2471898" y="2603466"/>
              <a:ext cx="133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66189" y="1291680"/>
            <a:ext cx="2299903" cy="2060068"/>
            <a:chOff x="4966668" y="1072500"/>
            <a:chExt cx="2299903" cy="2060068"/>
          </a:xfrm>
        </p:grpSpPr>
        <p:sp>
          <p:nvSpPr>
            <p:cNvPr id="21" name="Rectangle 125"/>
            <p:cNvSpPr/>
            <p:nvPr/>
          </p:nvSpPr>
          <p:spPr bwMode="auto">
            <a:xfrm>
              <a:off x="4966668" y="1072500"/>
              <a:ext cx="2241069" cy="202058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139"/>
            <p:cNvSpPr/>
            <p:nvPr/>
          </p:nvSpPr>
          <p:spPr bwMode="auto">
            <a:xfrm>
              <a:off x="5271095" y="1357499"/>
              <a:ext cx="1486020" cy="1341369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6294455" y="1710083"/>
              <a:ext cx="541778" cy="2713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n-lt"/>
                </a:rPr>
                <a:t>D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6442725" y="2763236"/>
              <a:ext cx="823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n-lt"/>
                </a:rPr>
                <a:t>8”x8”</a:t>
              </a:r>
            </a:p>
          </p:txBody>
        </p:sp>
        <p:grpSp>
          <p:nvGrpSpPr>
            <p:cNvPr id="1389" name="Group 1388"/>
            <p:cNvGrpSpPr/>
            <p:nvPr/>
          </p:nvGrpSpPr>
          <p:grpSpPr>
            <a:xfrm>
              <a:off x="5891867" y="1857244"/>
              <a:ext cx="330475" cy="327064"/>
              <a:chOff x="7403550" y="1817920"/>
              <a:chExt cx="367866" cy="364069"/>
            </a:xfrm>
          </p:grpSpPr>
          <p:sp>
            <p:nvSpPr>
              <p:cNvPr id="412" name="Oval 411"/>
              <p:cNvSpPr/>
              <p:nvPr/>
            </p:nvSpPr>
            <p:spPr bwMode="auto">
              <a:xfrm>
                <a:off x="7541764" y="195385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 bwMode="auto">
              <a:xfrm>
                <a:off x="7679976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 bwMode="auto">
              <a:xfrm>
                <a:off x="7545561" y="181792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 bwMode="auto">
              <a:xfrm>
                <a:off x="7403550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 bwMode="auto">
              <a:xfrm>
                <a:off x="7545561" y="2090549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25" name="Straight Arrow Connector 128"/>
            <p:cNvCxnSpPr>
              <a:endCxn id="29" idx="0"/>
            </p:cNvCxnSpPr>
            <p:nvPr/>
          </p:nvCxnSpPr>
          <p:spPr bwMode="auto">
            <a:xfrm>
              <a:off x="6063984" y="2028182"/>
              <a:ext cx="686252" cy="85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6" name="Group 1395"/>
          <p:cNvGrpSpPr/>
          <p:nvPr/>
        </p:nvGrpSpPr>
        <p:grpSpPr>
          <a:xfrm>
            <a:off x="2633798" y="1291680"/>
            <a:ext cx="2299903" cy="2060068"/>
            <a:chOff x="8879344" y="1030795"/>
            <a:chExt cx="2299903" cy="2060068"/>
          </a:xfrm>
        </p:grpSpPr>
        <p:grpSp>
          <p:nvGrpSpPr>
            <p:cNvPr id="1395" name="Group 1394"/>
            <p:cNvGrpSpPr/>
            <p:nvPr/>
          </p:nvGrpSpPr>
          <p:grpSpPr>
            <a:xfrm>
              <a:off x="8879344" y="1030795"/>
              <a:ext cx="2241069" cy="2020585"/>
              <a:chOff x="8842237" y="1084213"/>
              <a:chExt cx="2241069" cy="2020585"/>
            </a:xfrm>
          </p:grpSpPr>
          <p:sp>
            <p:nvSpPr>
              <p:cNvPr id="424" name="Rectangle 125"/>
              <p:cNvSpPr/>
              <p:nvPr/>
            </p:nvSpPr>
            <p:spPr bwMode="auto">
              <a:xfrm>
                <a:off x="8842237" y="1084213"/>
                <a:ext cx="2241069" cy="202058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5" name="Oval 139"/>
              <p:cNvSpPr/>
              <p:nvPr/>
            </p:nvSpPr>
            <p:spPr bwMode="auto">
              <a:xfrm>
                <a:off x="9146664" y="1369212"/>
                <a:ext cx="1486020" cy="134136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26" name="TextBox 425"/>
              <p:cNvSpPr txBox="1"/>
              <p:nvPr/>
            </p:nvSpPr>
            <p:spPr bwMode="auto">
              <a:xfrm>
                <a:off x="10170024" y="1721796"/>
                <a:ext cx="541778" cy="2713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latin typeface="+mn-lt"/>
                  </a:rPr>
                  <a:t>D</a:t>
                </a:r>
              </a:p>
            </p:txBody>
          </p:sp>
          <p:cxnSp>
            <p:nvCxnSpPr>
              <p:cNvPr id="434" name="Straight Arrow Connector 128"/>
              <p:cNvCxnSpPr>
                <a:endCxn id="436" idx="0"/>
              </p:cNvCxnSpPr>
              <p:nvPr/>
            </p:nvCxnSpPr>
            <p:spPr bwMode="auto">
              <a:xfrm>
                <a:off x="9939553" y="2039895"/>
                <a:ext cx="686252" cy="8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Rectangle 133"/>
              <p:cNvSpPr/>
              <p:nvPr/>
            </p:nvSpPr>
            <p:spPr bwMode="auto">
              <a:xfrm rot="16200000">
                <a:off x="10626838" y="2025208"/>
                <a:ext cx="44371" cy="46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9" name="Rectangle 130"/>
              <p:cNvSpPr/>
              <p:nvPr/>
            </p:nvSpPr>
            <p:spPr bwMode="auto">
              <a:xfrm rot="16200000">
                <a:off x="9910489" y="2693518"/>
                <a:ext cx="44371" cy="46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0" name="Rectangle 131"/>
              <p:cNvSpPr/>
              <p:nvPr/>
            </p:nvSpPr>
            <p:spPr bwMode="auto">
              <a:xfrm rot="16200000">
                <a:off x="9109859" y="2025208"/>
                <a:ext cx="44371" cy="46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1" name="Rectangle 135"/>
              <p:cNvSpPr/>
              <p:nvPr/>
            </p:nvSpPr>
            <p:spPr bwMode="auto">
              <a:xfrm rot="16200000">
                <a:off x="9907539" y="1342578"/>
                <a:ext cx="48808" cy="46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grpSp>
            <p:nvGrpSpPr>
              <p:cNvPr id="1394" name="Group 1393"/>
              <p:cNvGrpSpPr/>
              <p:nvPr/>
            </p:nvGrpSpPr>
            <p:grpSpPr>
              <a:xfrm>
                <a:off x="9524397" y="1807850"/>
                <a:ext cx="830311" cy="570666"/>
                <a:chOff x="9356292" y="4505868"/>
                <a:chExt cx="830311" cy="570666"/>
              </a:xfrm>
            </p:grpSpPr>
            <p:grpSp>
              <p:nvGrpSpPr>
                <p:cNvPr id="428" name="Group 427"/>
                <p:cNvGrpSpPr/>
                <p:nvPr/>
              </p:nvGrpSpPr>
              <p:grpSpPr>
                <a:xfrm>
                  <a:off x="9356292" y="4505868"/>
                  <a:ext cx="330475" cy="327064"/>
                  <a:chOff x="7403550" y="1817920"/>
                  <a:chExt cx="367866" cy="364069"/>
                </a:xfrm>
              </p:grpSpPr>
              <p:sp>
                <p:nvSpPr>
                  <p:cNvPr id="429" name="Oval 428"/>
                  <p:cNvSpPr/>
                  <p:nvPr/>
                </p:nvSpPr>
                <p:spPr bwMode="auto">
                  <a:xfrm>
                    <a:off x="7541764" y="195385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 bwMode="auto">
                  <a:xfrm>
                    <a:off x="7679976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 bwMode="auto">
                  <a:xfrm>
                    <a:off x="7545561" y="1817920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 bwMode="auto">
                  <a:xfrm>
                    <a:off x="7403550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 bwMode="auto">
                  <a:xfrm>
                    <a:off x="7545561" y="2090549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9606458" y="4505868"/>
                  <a:ext cx="330475" cy="327064"/>
                  <a:chOff x="7403550" y="1817920"/>
                  <a:chExt cx="367866" cy="364069"/>
                </a:xfrm>
              </p:grpSpPr>
              <p:sp>
                <p:nvSpPr>
                  <p:cNvPr id="446" name="Oval 445"/>
                  <p:cNvSpPr/>
                  <p:nvPr/>
                </p:nvSpPr>
                <p:spPr bwMode="auto">
                  <a:xfrm>
                    <a:off x="7541764" y="195385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7679976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7545561" y="1817920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 bwMode="auto">
                  <a:xfrm>
                    <a:off x="7403550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 bwMode="auto">
                  <a:xfrm>
                    <a:off x="7545561" y="2090549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1" name="Group 450"/>
                <p:cNvGrpSpPr/>
                <p:nvPr/>
              </p:nvGrpSpPr>
              <p:grpSpPr>
                <a:xfrm>
                  <a:off x="9605962" y="4749470"/>
                  <a:ext cx="330475" cy="327064"/>
                  <a:chOff x="7403550" y="1817920"/>
                  <a:chExt cx="367866" cy="364069"/>
                </a:xfrm>
              </p:grpSpPr>
              <p:sp>
                <p:nvSpPr>
                  <p:cNvPr id="452" name="Oval 451"/>
                  <p:cNvSpPr/>
                  <p:nvPr/>
                </p:nvSpPr>
                <p:spPr bwMode="auto">
                  <a:xfrm>
                    <a:off x="7541764" y="195385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 bwMode="auto">
                  <a:xfrm>
                    <a:off x="7679976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7545561" y="1817920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7403550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 bwMode="auto">
                  <a:xfrm>
                    <a:off x="7545561" y="2090549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57" name="Group 456"/>
                <p:cNvGrpSpPr/>
                <p:nvPr/>
              </p:nvGrpSpPr>
              <p:grpSpPr>
                <a:xfrm>
                  <a:off x="9856128" y="4749470"/>
                  <a:ext cx="330475" cy="327064"/>
                  <a:chOff x="7403550" y="1817920"/>
                  <a:chExt cx="367866" cy="364069"/>
                </a:xfrm>
              </p:grpSpPr>
              <p:sp>
                <p:nvSpPr>
                  <p:cNvPr id="458" name="Oval 457"/>
                  <p:cNvSpPr/>
                  <p:nvPr/>
                </p:nvSpPr>
                <p:spPr bwMode="auto">
                  <a:xfrm>
                    <a:off x="7541764" y="195385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7679976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7545561" y="1817920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 bwMode="auto">
                  <a:xfrm>
                    <a:off x="7403550" y="1953855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462" name="Oval 461"/>
                  <p:cNvSpPr/>
                  <p:nvPr/>
                </p:nvSpPr>
                <p:spPr bwMode="auto">
                  <a:xfrm>
                    <a:off x="7545561" y="2090549"/>
                    <a:ext cx="91440" cy="9144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427" name="TextBox 426"/>
            <p:cNvSpPr txBox="1"/>
            <p:nvPr/>
          </p:nvSpPr>
          <p:spPr bwMode="auto">
            <a:xfrm>
              <a:off x="10355401" y="2721531"/>
              <a:ext cx="823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n-lt"/>
                </a:rPr>
                <a:t>8”x8”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" y="4781210"/>
            <a:ext cx="5204723" cy="1990189"/>
          </a:xfrm>
          <a:prstGeom prst="rect">
            <a:avLst/>
          </a:prstGeom>
        </p:spPr>
      </p:pic>
      <p:sp>
        <p:nvSpPr>
          <p:cNvPr id="713" name="TextBox 712"/>
          <p:cNvSpPr txBox="1"/>
          <p:nvPr/>
        </p:nvSpPr>
        <p:spPr bwMode="auto">
          <a:xfrm>
            <a:off x="5530041" y="1265477"/>
            <a:ext cx="926672" cy="338554"/>
          </a:xfrm>
          <a:prstGeom prst="rect">
            <a:avLst/>
          </a:prstGeom>
          <a:noFill/>
          <a:ln w="19050">
            <a:solidFill>
              <a:srgbClr val="2602FE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00" dirty="0" err="1" smtClean="0">
                <a:latin typeface="+mn-lt"/>
              </a:rPr>
              <a:t>Decaps</a:t>
            </a:r>
            <a:endParaRPr lang="en-US" sz="16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11643" y="1848754"/>
            <a:ext cx="2318813" cy="1090395"/>
            <a:chOff x="5611643" y="1848754"/>
            <a:chExt cx="2318813" cy="1090395"/>
          </a:xfrm>
        </p:grpSpPr>
        <p:sp>
          <p:nvSpPr>
            <p:cNvPr id="710" name="Rectangle 133"/>
            <p:cNvSpPr/>
            <p:nvPr/>
          </p:nvSpPr>
          <p:spPr>
            <a:xfrm rot="16200000">
              <a:off x="5609795" y="2502415"/>
              <a:ext cx="60557" cy="568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4" name="Group 713"/>
            <p:cNvGrpSpPr/>
            <p:nvPr/>
          </p:nvGrpSpPr>
          <p:grpSpPr>
            <a:xfrm>
              <a:off x="6413937" y="1848754"/>
              <a:ext cx="1516519" cy="1090395"/>
              <a:chOff x="4474252" y="751718"/>
              <a:chExt cx="1742708" cy="1378330"/>
            </a:xfrm>
          </p:grpSpPr>
          <p:grpSp>
            <p:nvGrpSpPr>
              <p:cNvPr id="715" name="Group 714"/>
              <p:cNvGrpSpPr/>
              <p:nvPr/>
            </p:nvGrpSpPr>
            <p:grpSpPr>
              <a:xfrm>
                <a:off x="4474252" y="1134332"/>
                <a:ext cx="1742708" cy="995716"/>
                <a:chOff x="4474252" y="1134332"/>
                <a:chExt cx="1742708" cy="995716"/>
              </a:xfrm>
            </p:grpSpPr>
            <p:sp>
              <p:nvSpPr>
                <p:cNvPr id="717" name="Rectangle 716"/>
                <p:cNvSpPr/>
                <p:nvPr/>
              </p:nvSpPr>
              <p:spPr>
                <a:xfrm>
                  <a:off x="4474252" y="1134332"/>
                  <a:ext cx="1742707" cy="99571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Oval 717"/>
                <p:cNvSpPr/>
                <p:nvPr/>
              </p:nvSpPr>
              <p:spPr>
                <a:xfrm flipH="1" flipV="1">
                  <a:off x="5445666" y="1722626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9" name="Group 718"/>
                <p:cNvGrpSpPr/>
                <p:nvPr/>
              </p:nvGrpSpPr>
              <p:grpSpPr>
                <a:xfrm>
                  <a:off x="5400746" y="1377784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754" name="Oval 753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Oval 754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0" name="Group 719"/>
                <p:cNvGrpSpPr/>
                <p:nvPr/>
              </p:nvGrpSpPr>
              <p:grpSpPr>
                <a:xfrm>
                  <a:off x="5778048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746" name="Group 745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752" name="Rounded Rectangle 751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3" name="Rectangle 752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7" name="Group 746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750" name="Rounded Rectangle 749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1" name="Rectangle 750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48" name="Rectangle 747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Rectangle 748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1" name="Group 720"/>
                <p:cNvGrpSpPr/>
                <p:nvPr/>
              </p:nvGrpSpPr>
              <p:grpSpPr>
                <a:xfrm>
                  <a:off x="5064400" y="1677706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744" name="Oval 743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5" name="Oval 744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2" name="Oval 721"/>
                <p:cNvSpPr/>
                <p:nvPr/>
              </p:nvSpPr>
              <p:spPr>
                <a:xfrm flipH="1" flipV="1">
                  <a:off x="5109320" y="1422704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3" name="Group 722"/>
                <p:cNvGrpSpPr/>
                <p:nvPr/>
              </p:nvGrpSpPr>
              <p:grpSpPr>
                <a:xfrm>
                  <a:off x="4482522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736" name="Group 735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742" name="Rounded Rectangle 741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Rectangle 742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7" name="Group 736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740" name="Rounded Rectangle 739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1" name="Rectangle 740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8" name="Rectangle 737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9" name="Rectangle 738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4" name="Group 723"/>
                <p:cNvGrpSpPr/>
                <p:nvPr/>
              </p:nvGrpSpPr>
              <p:grpSpPr>
                <a:xfrm>
                  <a:off x="4829671" y="1274221"/>
                  <a:ext cx="384679" cy="174808"/>
                  <a:chOff x="6481259" y="2241773"/>
                  <a:chExt cx="384679" cy="174808"/>
                </a:xfrm>
              </p:grpSpPr>
              <p:sp>
                <p:nvSpPr>
                  <p:cNvPr id="734" name="Rectangle 733"/>
                  <p:cNvSpPr/>
                  <p:nvPr/>
                </p:nvSpPr>
                <p:spPr bwMode="auto">
                  <a:xfrm>
                    <a:off x="6481259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35" name="Rectangle 734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25" name="Group 724"/>
                <p:cNvGrpSpPr/>
                <p:nvPr/>
              </p:nvGrpSpPr>
              <p:grpSpPr>
                <a:xfrm>
                  <a:off x="5488818" y="1274221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732" name="Rectangle 731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33" name="Rectangle 732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26" name="Group 725"/>
                <p:cNvGrpSpPr/>
                <p:nvPr/>
              </p:nvGrpSpPr>
              <p:grpSpPr>
                <a:xfrm flipV="1">
                  <a:off x="4829671" y="1841243"/>
                  <a:ext cx="384679" cy="175602"/>
                  <a:chOff x="6481259" y="2240979"/>
                  <a:chExt cx="384679" cy="175602"/>
                </a:xfrm>
              </p:grpSpPr>
              <p:sp>
                <p:nvSpPr>
                  <p:cNvPr id="730" name="Rectangle 729"/>
                  <p:cNvSpPr/>
                  <p:nvPr/>
                </p:nvSpPr>
                <p:spPr bwMode="auto">
                  <a:xfrm>
                    <a:off x="6481259" y="2240979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31" name="Rectangle 730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27" name="Group 726"/>
                <p:cNvGrpSpPr/>
                <p:nvPr/>
              </p:nvGrpSpPr>
              <p:grpSpPr>
                <a:xfrm flipV="1">
                  <a:off x="5491827" y="1832406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728" name="Rectangle 727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29" name="Rectangle 728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716" name="TextBox 715"/>
              <p:cNvSpPr txBox="1"/>
              <p:nvPr/>
            </p:nvSpPr>
            <p:spPr>
              <a:xfrm>
                <a:off x="4720457" y="751718"/>
                <a:ext cx="1249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Doublet</a:t>
                </a:r>
                <a:endParaRPr lang="en-US" dirty="0"/>
              </a:p>
            </p:txBody>
          </p:sp>
        </p:grpSp>
        <p:cxnSp>
          <p:nvCxnSpPr>
            <p:cNvPr id="7" name="Straight Connector 6"/>
            <p:cNvCxnSpPr>
              <a:stCxn id="710" idx="3"/>
            </p:cNvCxnSpPr>
            <p:nvPr/>
          </p:nvCxnSpPr>
          <p:spPr>
            <a:xfrm flipV="1">
              <a:off x="5640074" y="2025510"/>
              <a:ext cx="758099" cy="475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10" idx="1"/>
            </p:cNvCxnSpPr>
            <p:nvPr/>
          </p:nvCxnSpPr>
          <p:spPr>
            <a:xfrm>
              <a:off x="5640074" y="2561125"/>
              <a:ext cx="755388" cy="37802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8" y="3864745"/>
            <a:ext cx="2121477" cy="10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" name="TextBox 756"/>
          <p:cNvSpPr txBox="1"/>
          <p:nvPr/>
        </p:nvSpPr>
        <p:spPr bwMode="auto">
          <a:xfrm>
            <a:off x="5626528" y="3377099"/>
            <a:ext cx="926672" cy="338554"/>
          </a:xfrm>
          <a:prstGeom prst="rect">
            <a:avLst/>
          </a:prstGeom>
          <a:noFill/>
          <a:ln w="19050">
            <a:solidFill>
              <a:srgbClr val="2602FE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00" dirty="0" smtClean="0">
                <a:latin typeface="+mn-lt"/>
              </a:rPr>
              <a:t>Stack-up</a:t>
            </a:r>
            <a:endParaRPr lang="en-US" sz="1600" dirty="0">
              <a:latin typeface="+mn-lt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6413937" y="5503140"/>
            <a:ext cx="1749445" cy="635087"/>
            <a:chOff x="2564121" y="4943712"/>
            <a:chExt cx="1749445" cy="635087"/>
          </a:xfrm>
        </p:grpSpPr>
        <p:sp>
          <p:nvSpPr>
            <p:cNvPr id="277" name="Oval 276"/>
            <p:cNvSpPr/>
            <p:nvPr/>
          </p:nvSpPr>
          <p:spPr bwMode="auto">
            <a:xfrm rot="16200000">
              <a:off x="2564121" y="5118163"/>
              <a:ext cx="73152" cy="73152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 bwMode="auto">
            <a:xfrm rot="16200000">
              <a:off x="2564958" y="5364614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713148" y="4943712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 via</a:t>
              </a:r>
              <a:endParaRPr lang="en-US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2713148" y="5209467"/>
              <a:ext cx="160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PWR via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PCB_Plane</a:t>
            </a:r>
            <a:r>
              <a:rPr lang="en-US" dirty="0" smtClean="0">
                <a:latin typeface="+mn-lt"/>
              </a:rPr>
              <a:t> Current Physics and Inductance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9369E-FD75-42D5-8DD5-8AC834160F20}" type="slidenum">
              <a:rPr lang="zh-CN" altLang="en-US">
                <a:latin typeface="+mn-lt"/>
              </a:rPr>
              <a:pPr>
                <a:defRPr/>
              </a:pPr>
              <a:t>39</a:t>
            </a:fld>
            <a:endParaRPr lang="zh-CN" altLang="en-US">
              <a:latin typeface="+mn-lt"/>
            </a:endParaRPr>
          </a:p>
        </p:txBody>
      </p:sp>
      <p:sp>
        <p:nvSpPr>
          <p:cNvPr id="21" name="Rectangle 125"/>
          <p:cNvSpPr/>
          <p:nvPr/>
        </p:nvSpPr>
        <p:spPr bwMode="auto">
          <a:xfrm>
            <a:off x="832793" y="1288511"/>
            <a:ext cx="2241069" cy="20205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139"/>
          <p:cNvSpPr/>
          <p:nvPr/>
        </p:nvSpPr>
        <p:spPr bwMode="auto">
          <a:xfrm>
            <a:off x="1137220" y="1573510"/>
            <a:ext cx="1486020" cy="134136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160580" y="1926094"/>
            <a:ext cx="541778" cy="271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308850" y="2979247"/>
            <a:ext cx="82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8”x8”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47" y="3237601"/>
            <a:ext cx="4792953" cy="3536255"/>
            <a:chOff x="3910013" y="762000"/>
            <a:chExt cx="5043487" cy="3721100"/>
          </a:xfrm>
        </p:grpSpPr>
        <p:grpSp>
          <p:nvGrpSpPr>
            <p:cNvPr id="31753" name="Group 5"/>
            <p:cNvGrpSpPr>
              <a:grpSpLocks/>
            </p:cNvGrpSpPr>
            <p:nvPr/>
          </p:nvGrpSpPr>
          <p:grpSpPr bwMode="auto">
            <a:xfrm>
              <a:off x="3910013" y="804863"/>
              <a:ext cx="4864100" cy="3678237"/>
              <a:chOff x="3910177" y="762000"/>
              <a:chExt cx="4863523" cy="3677601"/>
            </a:xfrm>
          </p:grpSpPr>
          <p:sp>
            <p:nvSpPr>
              <p:cNvPr id="3175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910177" y="762000"/>
                <a:ext cx="4863523" cy="3651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Rectangle 5"/>
              <p:cNvSpPr>
                <a:spLocks noChangeArrowheads="1"/>
              </p:cNvSpPr>
              <p:nvPr/>
            </p:nvSpPr>
            <p:spPr bwMode="auto">
              <a:xfrm>
                <a:off x="4543734" y="1066512"/>
                <a:ext cx="3760932" cy="28257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759" name="Rectangle 6"/>
              <p:cNvSpPr>
                <a:spLocks noChangeArrowheads="1"/>
              </p:cNvSpPr>
              <p:nvPr/>
            </p:nvSpPr>
            <p:spPr bwMode="auto">
              <a:xfrm>
                <a:off x="4543734" y="1066512"/>
                <a:ext cx="3760932" cy="282574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760" name="Line 7"/>
              <p:cNvSpPr>
                <a:spLocks noChangeShapeType="1"/>
              </p:cNvSpPr>
              <p:nvPr/>
            </p:nvSpPr>
            <p:spPr bwMode="auto">
              <a:xfrm flipV="1">
                <a:off x="454373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Line 8"/>
              <p:cNvSpPr>
                <a:spLocks noChangeShapeType="1"/>
              </p:cNvSpPr>
              <p:nvPr/>
            </p:nvSpPr>
            <p:spPr bwMode="auto">
              <a:xfrm flipV="1">
                <a:off x="7044768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Line 9"/>
              <p:cNvSpPr>
                <a:spLocks noChangeShapeType="1"/>
              </p:cNvSpPr>
              <p:nvPr/>
            </p:nvSpPr>
            <p:spPr bwMode="auto">
              <a:xfrm>
                <a:off x="4543734" y="2092613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Line 10"/>
              <p:cNvSpPr>
                <a:spLocks noChangeShapeType="1"/>
              </p:cNvSpPr>
              <p:nvPr/>
            </p:nvSpPr>
            <p:spPr bwMode="auto">
              <a:xfrm>
                <a:off x="4543734" y="1066512"/>
                <a:ext cx="37609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Line 11"/>
              <p:cNvSpPr>
                <a:spLocks noChangeShapeType="1"/>
              </p:cNvSpPr>
              <p:nvPr/>
            </p:nvSpPr>
            <p:spPr bwMode="auto">
              <a:xfrm>
                <a:off x="4543734" y="3892261"/>
                <a:ext cx="37609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5" name="Line 12"/>
              <p:cNvSpPr>
                <a:spLocks noChangeShapeType="1"/>
              </p:cNvSpPr>
              <p:nvPr/>
            </p:nvSpPr>
            <p:spPr bwMode="auto">
              <a:xfrm flipV="1">
                <a:off x="8304666" y="1066512"/>
                <a:ext cx="0" cy="28257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13"/>
              <p:cNvSpPr>
                <a:spLocks noChangeShapeType="1"/>
              </p:cNvSpPr>
              <p:nvPr/>
            </p:nvSpPr>
            <p:spPr bwMode="auto">
              <a:xfrm flipV="1">
                <a:off x="4543734" y="1066512"/>
                <a:ext cx="0" cy="28257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Line 14"/>
              <p:cNvSpPr>
                <a:spLocks noChangeShapeType="1"/>
              </p:cNvSpPr>
              <p:nvPr/>
            </p:nvSpPr>
            <p:spPr bwMode="auto">
              <a:xfrm>
                <a:off x="4543734" y="3892261"/>
                <a:ext cx="37609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Line 15"/>
              <p:cNvSpPr>
                <a:spLocks noChangeShapeType="1"/>
              </p:cNvSpPr>
              <p:nvPr/>
            </p:nvSpPr>
            <p:spPr bwMode="auto">
              <a:xfrm flipV="1">
                <a:off x="4543734" y="1066512"/>
                <a:ext cx="0" cy="28257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Line 16"/>
              <p:cNvSpPr>
                <a:spLocks noChangeShapeType="1"/>
              </p:cNvSpPr>
              <p:nvPr/>
            </p:nvSpPr>
            <p:spPr bwMode="auto">
              <a:xfrm flipV="1">
                <a:off x="4543734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17"/>
              <p:cNvSpPr>
                <a:spLocks noChangeShapeType="1"/>
              </p:cNvSpPr>
              <p:nvPr/>
            </p:nvSpPr>
            <p:spPr bwMode="auto">
              <a:xfrm>
                <a:off x="4543734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Line 18"/>
              <p:cNvSpPr>
                <a:spLocks noChangeShapeType="1"/>
              </p:cNvSpPr>
              <p:nvPr/>
            </p:nvSpPr>
            <p:spPr bwMode="auto">
              <a:xfrm flipV="1">
                <a:off x="454373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9"/>
              <p:cNvSpPr>
                <a:spLocks noChangeShapeType="1"/>
              </p:cNvSpPr>
              <p:nvPr/>
            </p:nvSpPr>
            <p:spPr bwMode="auto">
              <a:xfrm flipV="1">
                <a:off x="4543734" y="3847522"/>
                <a:ext cx="0" cy="447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20"/>
              <p:cNvSpPr>
                <a:spLocks noChangeShapeType="1"/>
              </p:cNvSpPr>
              <p:nvPr/>
            </p:nvSpPr>
            <p:spPr bwMode="auto">
              <a:xfrm>
                <a:off x="4543734" y="1075171"/>
                <a:ext cx="0" cy="346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Rectangle 21"/>
              <p:cNvSpPr>
                <a:spLocks noChangeArrowheads="1"/>
              </p:cNvSpPr>
              <p:nvPr/>
            </p:nvSpPr>
            <p:spPr bwMode="auto">
              <a:xfrm>
                <a:off x="4422507" y="3970193"/>
                <a:ext cx="27853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775" name="Rectangle 22"/>
              <p:cNvSpPr>
                <a:spLocks noChangeArrowheads="1"/>
              </p:cNvSpPr>
              <p:nvPr/>
            </p:nvSpPr>
            <p:spPr bwMode="auto">
              <a:xfrm>
                <a:off x="4613007" y="3918238"/>
                <a:ext cx="121227" cy="19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0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776" name="Line 23"/>
              <p:cNvSpPr>
                <a:spLocks noChangeShapeType="1"/>
              </p:cNvSpPr>
              <p:nvPr/>
            </p:nvSpPr>
            <p:spPr bwMode="auto">
              <a:xfrm flipV="1">
                <a:off x="5291303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Line 24"/>
              <p:cNvSpPr>
                <a:spLocks noChangeShapeType="1"/>
              </p:cNvSpPr>
              <p:nvPr/>
            </p:nvSpPr>
            <p:spPr bwMode="auto">
              <a:xfrm>
                <a:off x="5291303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Line 25"/>
              <p:cNvSpPr>
                <a:spLocks noChangeShapeType="1"/>
              </p:cNvSpPr>
              <p:nvPr/>
            </p:nvSpPr>
            <p:spPr bwMode="auto">
              <a:xfrm flipV="1">
                <a:off x="5291303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26"/>
              <p:cNvSpPr>
                <a:spLocks noChangeShapeType="1"/>
              </p:cNvSpPr>
              <p:nvPr/>
            </p:nvSpPr>
            <p:spPr bwMode="auto">
              <a:xfrm flipV="1">
                <a:off x="5734359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Line 27"/>
              <p:cNvSpPr>
                <a:spLocks noChangeShapeType="1"/>
              </p:cNvSpPr>
              <p:nvPr/>
            </p:nvSpPr>
            <p:spPr bwMode="auto">
              <a:xfrm>
                <a:off x="5734359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Line 28"/>
              <p:cNvSpPr>
                <a:spLocks noChangeShapeType="1"/>
              </p:cNvSpPr>
              <p:nvPr/>
            </p:nvSpPr>
            <p:spPr bwMode="auto">
              <a:xfrm flipV="1">
                <a:off x="5734359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Line 29"/>
              <p:cNvSpPr>
                <a:spLocks noChangeShapeType="1"/>
              </p:cNvSpPr>
              <p:nvPr/>
            </p:nvSpPr>
            <p:spPr bwMode="auto">
              <a:xfrm flipV="1">
                <a:off x="6046086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Line 30"/>
              <p:cNvSpPr>
                <a:spLocks noChangeShapeType="1"/>
              </p:cNvSpPr>
              <p:nvPr/>
            </p:nvSpPr>
            <p:spPr bwMode="auto">
              <a:xfrm>
                <a:off x="6046086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Line 31"/>
              <p:cNvSpPr>
                <a:spLocks noChangeShapeType="1"/>
              </p:cNvSpPr>
              <p:nvPr/>
            </p:nvSpPr>
            <p:spPr bwMode="auto">
              <a:xfrm flipV="1">
                <a:off x="6046086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Line 32"/>
              <p:cNvSpPr>
                <a:spLocks noChangeShapeType="1"/>
              </p:cNvSpPr>
              <p:nvPr/>
            </p:nvSpPr>
            <p:spPr bwMode="auto">
              <a:xfrm flipV="1">
                <a:off x="6289984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Line 33"/>
              <p:cNvSpPr>
                <a:spLocks noChangeShapeType="1"/>
              </p:cNvSpPr>
              <p:nvPr/>
            </p:nvSpPr>
            <p:spPr bwMode="auto">
              <a:xfrm>
                <a:off x="6289984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Line 34"/>
              <p:cNvSpPr>
                <a:spLocks noChangeShapeType="1"/>
              </p:cNvSpPr>
              <p:nvPr/>
            </p:nvSpPr>
            <p:spPr bwMode="auto">
              <a:xfrm flipV="1">
                <a:off x="628998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Line 35"/>
              <p:cNvSpPr>
                <a:spLocks noChangeShapeType="1"/>
              </p:cNvSpPr>
              <p:nvPr/>
            </p:nvSpPr>
            <p:spPr bwMode="auto">
              <a:xfrm flipV="1">
                <a:off x="6489144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Line 36"/>
              <p:cNvSpPr>
                <a:spLocks noChangeShapeType="1"/>
              </p:cNvSpPr>
              <p:nvPr/>
            </p:nvSpPr>
            <p:spPr bwMode="auto">
              <a:xfrm>
                <a:off x="6489144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Line 37"/>
              <p:cNvSpPr>
                <a:spLocks noChangeShapeType="1"/>
              </p:cNvSpPr>
              <p:nvPr/>
            </p:nvSpPr>
            <p:spPr bwMode="auto">
              <a:xfrm flipV="1">
                <a:off x="648914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Line 38"/>
              <p:cNvSpPr>
                <a:spLocks noChangeShapeType="1"/>
              </p:cNvSpPr>
              <p:nvPr/>
            </p:nvSpPr>
            <p:spPr bwMode="auto">
              <a:xfrm flipV="1">
                <a:off x="6655109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Line 39"/>
              <p:cNvSpPr>
                <a:spLocks noChangeShapeType="1"/>
              </p:cNvSpPr>
              <p:nvPr/>
            </p:nvSpPr>
            <p:spPr bwMode="auto">
              <a:xfrm>
                <a:off x="6655109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Line 40"/>
              <p:cNvSpPr>
                <a:spLocks noChangeShapeType="1"/>
              </p:cNvSpPr>
              <p:nvPr/>
            </p:nvSpPr>
            <p:spPr bwMode="auto">
              <a:xfrm flipV="1">
                <a:off x="6655109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Line 41"/>
              <p:cNvSpPr>
                <a:spLocks noChangeShapeType="1"/>
              </p:cNvSpPr>
              <p:nvPr/>
            </p:nvSpPr>
            <p:spPr bwMode="auto">
              <a:xfrm flipV="1">
                <a:off x="6802314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5" name="Line 42"/>
              <p:cNvSpPr>
                <a:spLocks noChangeShapeType="1"/>
              </p:cNvSpPr>
              <p:nvPr/>
            </p:nvSpPr>
            <p:spPr bwMode="auto">
              <a:xfrm>
                <a:off x="6802314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Line 43"/>
              <p:cNvSpPr>
                <a:spLocks noChangeShapeType="1"/>
              </p:cNvSpPr>
              <p:nvPr/>
            </p:nvSpPr>
            <p:spPr bwMode="auto">
              <a:xfrm flipV="1">
                <a:off x="680231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Line 44"/>
              <p:cNvSpPr>
                <a:spLocks noChangeShapeType="1"/>
              </p:cNvSpPr>
              <p:nvPr/>
            </p:nvSpPr>
            <p:spPr bwMode="auto">
              <a:xfrm flipV="1">
                <a:off x="6932200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Line 45"/>
              <p:cNvSpPr>
                <a:spLocks noChangeShapeType="1"/>
              </p:cNvSpPr>
              <p:nvPr/>
            </p:nvSpPr>
            <p:spPr bwMode="auto">
              <a:xfrm>
                <a:off x="6932200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Line 46"/>
              <p:cNvSpPr>
                <a:spLocks noChangeShapeType="1"/>
              </p:cNvSpPr>
              <p:nvPr/>
            </p:nvSpPr>
            <p:spPr bwMode="auto">
              <a:xfrm flipV="1">
                <a:off x="6932200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Line 47"/>
              <p:cNvSpPr>
                <a:spLocks noChangeShapeType="1"/>
              </p:cNvSpPr>
              <p:nvPr/>
            </p:nvSpPr>
            <p:spPr bwMode="auto">
              <a:xfrm flipV="1">
                <a:off x="7044768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Line 48"/>
              <p:cNvSpPr>
                <a:spLocks noChangeShapeType="1"/>
              </p:cNvSpPr>
              <p:nvPr/>
            </p:nvSpPr>
            <p:spPr bwMode="auto">
              <a:xfrm>
                <a:off x="7044768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Line 49"/>
              <p:cNvSpPr>
                <a:spLocks noChangeShapeType="1"/>
              </p:cNvSpPr>
              <p:nvPr/>
            </p:nvSpPr>
            <p:spPr bwMode="auto">
              <a:xfrm flipV="1">
                <a:off x="7044768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Line 50"/>
              <p:cNvSpPr>
                <a:spLocks noChangeShapeType="1"/>
              </p:cNvSpPr>
              <p:nvPr/>
            </p:nvSpPr>
            <p:spPr bwMode="auto">
              <a:xfrm flipV="1">
                <a:off x="7044768" y="3847522"/>
                <a:ext cx="0" cy="447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Line 51"/>
              <p:cNvSpPr>
                <a:spLocks noChangeShapeType="1"/>
              </p:cNvSpPr>
              <p:nvPr/>
            </p:nvSpPr>
            <p:spPr bwMode="auto">
              <a:xfrm>
                <a:off x="7044768" y="1075171"/>
                <a:ext cx="0" cy="346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Rectangle 52"/>
              <p:cNvSpPr>
                <a:spLocks noChangeArrowheads="1"/>
              </p:cNvSpPr>
              <p:nvPr/>
            </p:nvSpPr>
            <p:spPr bwMode="auto">
              <a:xfrm>
                <a:off x="6923541" y="3970193"/>
                <a:ext cx="27853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06" name="Rectangle 53"/>
              <p:cNvSpPr>
                <a:spLocks noChangeArrowheads="1"/>
              </p:cNvSpPr>
              <p:nvPr/>
            </p:nvSpPr>
            <p:spPr bwMode="auto">
              <a:xfrm>
                <a:off x="7115484" y="3918238"/>
                <a:ext cx="121227" cy="19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1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07" name="Line 54"/>
              <p:cNvSpPr>
                <a:spLocks noChangeShapeType="1"/>
              </p:cNvSpPr>
              <p:nvPr/>
            </p:nvSpPr>
            <p:spPr bwMode="auto">
              <a:xfrm flipV="1">
                <a:off x="7800995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Line 55"/>
              <p:cNvSpPr>
                <a:spLocks noChangeShapeType="1"/>
              </p:cNvSpPr>
              <p:nvPr/>
            </p:nvSpPr>
            <p:spPr bwMode="auto">
              <a:xfrm>
                <a:off x="7800995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Line 56"/>
              <p:cNvSpPr>
                <a:spLocks noChangeShapeType="1"/>
              </p:cNvSpPr>
              <p:nvPr/>
            </p:nvSpPr>
            <p:spPr bwMode="auto">
              <a:xfrm flipV="1">
                <a:off x="7800995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Line 57"/>
              <p:cNvSpPr>
                <a:spLocks noChangeShapeType="1"/>
              </p:cNvSpPr>
              <p:nvPr/>
            </p:nvSpPr>
            <p:spPr bwMode="auto">
              <a:xfrm flipV="1">
                <a:off x="8235394" y="3864840"/>
                <a:ext cx="0" cy="274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58"/>
              <p:cNvSpPr>
                <a:spLocks noChangeShapeType="1"/>
              </p:cNvSpPr>
              <p:nvPr/>
            </p:nvSpPr>
            <p:spPr bwMode="auto">
              <a:xfrm>
                <a:off x="8235394" y="1075171"/>
                <a:ext cx="0" cy="173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Line 59"/>
              <p:cNvSpPr>
                <a:spLocks noChangeShapeType="1"/>
              </p:cNvSpPr>
              <p:nvPr/>
            </p:nvSpPr>
            <p:spPr bwMode="auto">
              <a:xfrm flipV="1">
                <a:off x="8235394" y="1075171"/>
                <a:ext cx="0" cy="28170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Line 60"/>
              <p:cNvSpPr>
                <a:spLocks noChangeShapeType="1"/>
              </p:cNvSpPr>
              <p:nvPr/>
            </p:nvSpPr>
            <p:spPr bwMode="auto">
              <a:xfrm>
                <a:off x="4543734" y="2092613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Line 61"/>
              <p:cNvSpPr>
                <a:spLocks noChangeShapeType="1"/>
              </p:cNvSpPr>
              <p:nvPr/>
            </p:nvSpPr>
            <p:spPr bwMode="auto">
              <a:xfrm flipH="1">
                <a:off x="8287348" y="2092613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Line 62"/>
              <p:cNvSpPr>
                <a:spLocks noChangeShapeType="1"/>
              </p:cNvSpPr>
              <p:nvPr/>
            </p:nvSpPr>
            <p:spPr bwMode="auto">
              <a:xfrm>
                <a:off x="4543734" y="2092613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Line 63"/>
              <p:cNvSpPr>
                <a:spLocks noChangeShapeType="1"/>
              </p:cNvSpPr>
              <p:nvPr/>
            </p:nvSpPr>
            <p:spPr bwMode="auto">
              <a:xfrm>
                <a:off x="4543734" y="2213840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Line 64"/>
              <p:cNvSpPr>
                <a:spLocks noChangeShapeType="1"/>
              </p:cNvSpPr>
              <p:nvPr/>
            </p:nvSpPr>
            <p:spPr bwMode="auto">
              <a:xfrm flipH="1">
                <a:off x="8287348" y="2213840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Line 65"/>
              <p:cNvSpPr>
                <a:spLocks noChangeShapeType="1"/>
              </p:cNvSpPr>
              <p:nvPr/>
            </p:nvSpPr>
            <p:spPr bwMode="auto">
              <a:xfrm>
                <a:off x="4543734" y="2213840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Line 66"/>
              <p:cNvSpPr>
                <a:spLocks noChangeShapeType="1"/>
              </p:cNvSpPr>
              <p:nvPr/>
            </p:nvSpPr>
            <p:spPr bwMode="auto">
              <a:xfrm>
                <a:off x="4543734" y="2343727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Line 67"/>
              <p:cNvSpPr>
                <a:spLocks noChangeShapeType="1"/>
              </p:cNvSpPr>
              <p:nvPr/>
            </p:nvSpPr>
            <p:spPr bwMode="auto">
              <a:xfrm flipH="1">
                <a:off x="8287348" y="2343727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Line 68"/>
              <p:cNvSpPr>
                <a:spLocks noChangeShapeType="1"/>
              </p:cNvSpPr>
              <p:nvPr/>
            </p:nvSpPr>
            <p:spPr bwMode="auto">
              <a:xfrm>
                <a:off x="4543734" y="2343727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Line 69"/>
              <p:cNvSpPr>
                <a:spLocks noChangeShapeType="1"/>
              </p:cNvSpPr>
              <p:nvPr/>
            </p:nvSpPr>
            <p:spPr bwMode="auto">
              <a:xfrm>
                <a:off x="4543734" y="2492375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Line 70"/>
              <p:cNvSpPr>
                <a:spLocks noChangeShapeType="1"/>
              </p:cNvSpPr>
              <p:nvPr/>
            </p:nvSpPr>
            <p:spPr bwMode="auto">
              <a:xfrm flipH="1">
                <a:off x="8287348" y="2492375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Line 71"/>
              <p:cNvSpPr>
                <a:spLocks noChangeShapeType="1"/>
              </p:cNvSpPr>
              <p:nvPr/>
            </p:nvSpPr>
            <p:spPr bwMode="auto">
              <a:xfrm>
                <a:off x="4543734" y="2492375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Line 72"/>
              <p:cNvSpPr>
                <a:spLocks noChangeShapeType="1"/>
              </p:cNvSpPr>
              <p:nvPr/>
            </p:nvSpPr>
            <p:spPr bwMode="auto">
              <a:xfrm>
                <a:off x="4543734" y="2665557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Line 73"/>
              <p:cNvSpPr>
                <a:spLocks noChangeShapeType="1"/>
              </p:cNvSpPr>
              <p:nvPr/>
            </p:nvSpPr>
            <p:spPr bwMode="auto">
              <a:xfrm flipH="1">
                <a:off x="8287348" y="2665557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Line 74"/>
              <p:cNvSpPr>
                <a:spLocks noChangeShapeType="1"/>
              </p:cNvSpPr>
              <p:nvPr/>
            </p:nvSpPr>
            <p:spPr bwMode="auto">
              <a:xfrm>
                <a:off x="4543734" y="2665557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Line 75"/>
              <p:cNvSpPr>
                <a:spLocks noChangeShapeType="1"/>
              </p:cNvSpPr>
              <p:nvPr/>
            </p:nvSpPr>
            <p:spPr bwMode="auto">
              <a:xfrm>
                <a:off x="4543734" y="2866158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Line 76"/>
              <p:cNvSpPr>
                <a:spLocks noChangeShapeType="1"/>
              </p:cNvSpPr>
              <p:nvPr/>
            </p:nvSpPr>
            <p:spPr bwMode="auto">
              <a:xfrm flipH="1">
                <a:off x="8287348" y="2866158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Line 77"/>
              <p:cNvSpPr>
                <a:spLocks noChangeShapeType="1"/>
              </p:cNvSpPr>
              <p:nvPr/>
            </p:nvSpPr>
            <p:spPr bwMode="auto">
              <a:xfrm>
                <a:off x="4543734" y="2866158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Line 78"/>
              <p:cNvSpPr>
                <a:spLocks noChangeShapeType="1"/>
              </p:cNvSpPr>
              <p:nvPr/>
            </p:nvSpPr>
            <p:spPr bwMode="auto">
              <a:xfrm>
                <a:off x="4543734" y="3117272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Line 79"/>
              <p:cNvSpPr>
                <a:spLocks noChangeShapeType="1"/>
              </p:cNvSpPr>
              <p:nvPr/>
            </p:nvSpPr>
            <p:spPr bwMode="auto">
              <a:xfrm flipH="1">
                <a:off x="8287348" y="3117272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Line 80"/>
              <p:cNvSpPr>
                <a:spLocks noChangeShapeType="1"/>
              </p:cNvSpPr>
              <p:nvPr/>
            </p:nvSpPr>
            <p:spPr bwMode="auto">
              <a:xfrm>
                <a:off x="4543734" y="3117272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Line 81"/>
              <p:cNvSpPr>
                <a:spLocks noChangeShapeType="1"/>
              </p:cNvSpPr>
              <p:nvPr/>
            </p:nvSpPr>
            <p:spPr bwMode="auto">
              <a:xfrm>
                <a:off x="4543734" y="3430443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Line 82"/>
              <p:cNvSpPr>
                <a:spLocks noChangeShapeType="1"/>
              </p:cNvSpPr>
              <p:nvPr/>
            </p:nvSpPr>
            <p:spPr bwMode="auto">
              <a:xfrm flipH="1">
                <a:off x="8287348" y="3430443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Line 83"/>
              <p:cNvSpPr>
                <a:spLocks noChangeShapeType="1"/>
              </p:cNvSpPr>
              <p:nvPr/>
            </p:nvSpPr>
            <p:spPr bwMode="auto">
              <a:xfrm>
                <a:off x="4543734" y="3430443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Line 84"/>
              <p:cNvSpPr>
                <a:spLocks noChangeShapeType="1"/>
              </p:cNvSpPr>
              <p:nvPr/>
            </p:nvSpPr>
            <p:spPr bwMode="auto">
              <a:xfrm>
                <a:off x="4543734" y="3892261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Line 85"/>
              <p:cNvSpPr>
                <a:spLocks noChangeShapeType="1"/>
              </p:cNvSpPr>
              <p:nvPr/>
            </p:nvSpPr>
            <p:spPr bwMode="auto">
              <a:xfrm flipH="1">
                <a:off x="8287348" y="3892261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Line 86"/>
              <p:cNvSpPr>
                <a:spLocks noChangeShapeType="1"/>
              </p:cNvSpPr>
              <p:nvPr/>
            </p:nvSpPr>
            <p:spPr bwMode="auto">
              <a:xfrm>
                <a:off x="4543734" y="3892261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Line 87"/>
              <p:cNvSpPr>
                <a:spLocks noChangeShapeType="1"/>
              </p:cNvSpPr>
              <p:nvPr/>
            </p:nvSpPr>
            <p:spPr bwMode="auto">
              <a:xfrm>
                <a:off x="4543734" y="2092613"/>
                <a:ext cx="346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Line 88"/>
              <p:cNvSpPr>
                <a:spLocks noChangeShapeType="1"/>
              </p:cNvSpPr>
              <p:nvPr/>
            </p:nvSpPr>
            <p:spPr bwMode="auto">
              <a:xfrm flipH="1">
                <a:off x="8270030" y="2092613"/>
                <a:ext cx="432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Rectangle 89"/>
              <p:cNvSpPr>
                <a:spLocks noChangeArrowheads="1"/>
              </p:cNvSpPr>
              <p:nvPr/>
            </p:nvSpPr>
            <p:spPr bwMode="auto">
              <a:xfrm>
                <a:off x="4214689" y="1987261"/>
                <a:ext cx="27853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43" name="Rectangle 90"/>
              <p:cNvSpPr>
                <a:spLocks noChangeArrowheads="1"/>
              </p:cNvSpPr>
              <p:nvPr/>
            </p:nvSpPr>
            <p:spPr bwMode="auto">
              <a:xfrm>
                <a:off x="4405189" y="1935307"/>
                <a:ext cx="164523" cy="19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-1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44" name="Line 91"/>
              <p:cNvSpPr>
                <a:spLocks noChangeShapeType="1"/>
              </p:cNvSpPr>
              <p:nvPr/>
            </p:nvSpPr>
            <p:spPr bwMode="auto">
              <a:xfrm>
                <a:off x="4543734" y="1319068"/>
                <a:ext cx="173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Line 92"/>
              <p:cNvSpPr>
                <a:spLocks noChangeShapeType="1"/>
              </p:cNvSpPr>
              <p:nvPr/>
            </p:nvSpPr>
            <p:spPr bwMode="auto">
              <a:xfrm flipH="1">
                <a:off x="8287348" y="1319068"/>
                <a:ext cx="2597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Line 93"/>
              <p:cNvSpPr>
                <a:spLocks noChangeShapeType="1"/>
              </p:cNvSpPr>
              <p:nvPr/>
            </p:nvSpPr>
            <p:spPr bwMode="auto">
              <a:xfrm>
                <a:off x="4543734" y="1319068"/>
                <a:ext cx="37695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Line 94"/>
              <p:cNvSpPr>
                <a:spLocks noChangeShapeType="1"/>
              </p:cNvSpPr>
              <p:nvPr/>
            </p:nvSpPr>
            <p:spPr bwMode="auto">
              <a:xfrm>
                <a:off x="4543734" y="1066512"/>
                <a:ext cx="37609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Line 95"/>
              <p:cNvSpPr>
                <a:spLocks noChangeShapeType="1"/>
              </p:cNvSpPr>
              <p:nvPr/>
            </p:nvSpPr>
            <p:spPr bwMode="auto">
              <a:xfrm>
                <a:off x="4543734" y="3892261"/>
                <a:ext cx="37609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Line 96"/>
              <p:cNvSpPr>
                <a:spLocks noChangeShapeType="1"/>
              </p:cNvSpPr>
              <p:nvPr/>
            </p:nvSpPr>
            <p:spPr bwMode="auto">
              <a:xfrm flipV="1">
                <a:off x="8304666" y="1066512"/>
                <a:ext cx="0" cy="28257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Line 97"/>
              <p:cNvSpPr>
                <a:spLocks noChangeShapeType="1"/>
              </p:cNvSpPr>
              <p:nvPr/>
            </p:nvSpPr>
            <p:spPr bwMode="auto">
              <a:xfrm flipV="1">
                <a:off x="4543734" y="1066512"/>
                <a:ext cx="0" cy="28257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98"/>
              <p:cNvSpPr>
                <a:spLocks/>
              </p:cNvSpPr>
              <p:nvPr/>
            </p:nvSpPr>
            <p:spPr bwMode="auto">
              <a:xfrm>
                <a:off x="4543734" y="1336386"/>
                <a:ext cx="3760932" cy="790863"/>
              </a:xfrm>
              <a:custGeom>
                <a:avLst/>
                <a:gdLst>
                  <a:gd name="T0" fmla="*/ 0 w 2606"/>
                  <a:gd name="T1" fmla="*/ 0 h 548"/>
                  <a:gd name="T2" fmla="*/ 2147483646 w 2606"/>
                  <a:gd name="T3" fmla="*/ 2147483646 h 548"/>
                  <a:gd name="T4" fmla="*/ 2147483646 w 2606"/>
                  <a:gd name="T5" fmla="*/ 2147483646 h 548"/>
                  <a:gd name="T6" fmla="*/ 2147483646 w 2606"/>
                  <a:gd name="T7" fmla="*/ 2147483646 h 548"/>
                  <a:gd name="T8" fmla="*/ 2147483646 w 2606"/>
                  <a:gd name="T9" fmla="*/ 2147483646 h 548"/>
                  <a:gd name="T10" fmla="*/ 2147483646 w 2606"/>
                  <a:gd name="T11" fmla="*/ 2147483646 h 5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" h="548">
                    <a:moveTo>
                      <a:pt x="0" y="0"/>
                    </a:moveTo>
                    <a:lnTo>
                      <a:pt x="518" y="253"/>
                    </a:lnTo>
                    <a:lnTo>
                      <a:pt x="1041" y="421"/>
                    </a:lnTo>
                    <a:lnTo>
                      <a:pt x="1565" y="494"/>
                    </a:lnTo>
                    <a:lnTo>
                      <a:pt x="2088" y="518"/>
                    </a:lnTo>
                    <a:lnTo>
                      <a:pt x="2606" y="548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Oval 99"/>
              <p:cNvSpPr>
                <a:spLocks noChangeArrowheads="1"/>
              </p:cNvSpPr>
              <p:nvPr/>
            </p:nvSpPr>
            <p:spPr bwMode="auto">
              <a:xfrm>
                <a:off x="4509098" y="1300307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3" name="Oval 100"/>
              <p:cNvSpPr>
                <a:spLocks noChangeArrowheads="1"/>
              </p:cNvSpPr>
              <p:nvPr/>
            </p:nvSpPr>
            <p:spPr bwMode="auto">
              <a:xfrm>
                <a:off x="5256666" y="1665432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4" name="Oval 101"/>
              <p:cNvSpPr>
                <a:spLocks noChangeArrowheads="1"/>
              </p:cNvSpPr>
              <p:nvPr/>
            </p:nvSpPr>
            <p:spPr bwMode="auto">
              <a:xfrm>
                <a:off x="6011450" y="1909330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5" name="Oval 102"/>
              <p:cNvSpPr>
                <a:spLocks noChangeArrowheads="1"/>
              </p:cNvSpPr>
              <p:nvPr/>
            </p:nvSpPr>
            <p:spPr bwMode="auto">
              <a:xfrm>
                <a:off x="6767677" y="2013239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6" name="Oval 103"/>
              <p:cNvSpPr>
                <a:spLocks noChangeArrowheads="1"/>
              </p:cNvSpPr>
              <p:nvPr/>
            </p:nvSpPr>
            <p:spPr bwMode="auto">
              <a:xfrm>
                <a:off x="7522462" y="2049318"/>
                <a:ext cx="70716" cy="692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7" name="Oval 104"/>
              <p:cNvSpPr>
                <a:spLocks noChangeArrowheads="1"/>
              </p:cNvSpPr>
              <p:nvPr/>
            </p:nvSpPr>
            <p:spPr bwMode="auto">
              <a:xfrm>
                <a:off x="8270030" y="2092613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58" name="Freeform 105"/>
              <p:cNvSpPr>
                <a:spLocks/>
              </p:cNvSpPr>
              <p:nvPr/>
            </p:nvSpPr>
            <p:spPr bwMode="auto">
              <a:xfrm>
                <a:off x="4543734" y="1604818"/>
                <a:ext cx="3760932" cy="1261340"/>
              </a:xfrm>
              <a:custGeom>
                <a:avLst/>
                <a:gdLst>
                  <a:gd name="T0" fmla="*/ 0 w 2606"/>
                  <a:gd name="T1" fmla="*/ 0 h 874"/>
                  <a:gd name="T2" fmla="*/ 2147483646 w 2606"/>
                  <a:gd name="T3" fmla="*/ 2147483646 h 874"/>
                  <a:gd name="T4" fmla="*/ 2147483646 w 2606"/>
                  <a:gd name="T5" fmla="*/ 2147483646 h 874"/>
                  <a:gd name="T6" fmla="*/ 2147483646 w 2606"/>
                  <a:gd name="T7" fmla="*/ 2147483646 h 874"/>
                  <a:gd name="T8" fmla="*/ 2147483646 w 2606"/>
                  <a:gd name="T9" fmla="*/ 2147483646 h 874"/>
                  <a:gd name="T10" fmla="*/ 2147483646 w 2606"/>
                  <a:gd name="T11" fmla="*/ 2147483646 h 8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" h="874">
                    <a:moveTo>
                      <a:pt x="0" y="0"/>
                    </a:moveTo>
                    <a:lnTo>
                      <a:pt x="518" y="362"/>
                    </a:lnTo>
                    <a:lnTo>
                      <a:pt x="1041" y="621"/>
                    </a:lnTo>
                    <a:lnTo>
                      <a:pt x="1565" y="759"/>
                    </a:lnTo>
                    <a:lnTo>
                      <a:pt x="2088" y="832"/>
                    </a:lnTo>
                    <a:lnTo>
                      <a:pt x="2606" y="874"/>
                    </a:lnTo>
                  </a:path>
                </a:pathLst>
              </a:custGeom>
              <a:noFill/>
              <a:ln w="28575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Oval 106"/>
              <p:cNvSpPr>
                <a:spLocks noChangeArrowheads="1"/>
              </p:cNvSpPr>
              <p:nvPr/>
            </p:nvSpPr>
            <p:spPr bwMode="auto">
              <a:xfrm>
                <a:off x="4509098" y="1570182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0" name="Oval 107"/>
              <p:cNvSpPr>
                <a:spLocks noChangeArrowheads="1"/>
              </p:cNvSpPr>
              <p:nvPr/>
            </p:nvSpPr>
            <p:spPr bwMode="auto">
              <a:xfrm>
                <a:off x="5256666" y="2092613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1" name="Oval 108"/>
              <p:cNvSpPr>
                <a:spLocks noChangeArrowheads="1"/>
              </p:cNvSpPr>
              <p:nvPr/>
            </p:nvSpPr>
            <p:spPr bwMode="auto">
              <a:xfrm>
                <a:off x="6011450" y="2466398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2" name="Oval 109"/>
              <p:cNvSpPr>
                <a:spLocks noChangeArrowheads="1"/>
              </p:cNvSpPr>
              <p:nvPr/>
            </p:nvSpPr>
            <p:spPr bwMode="auto">
              <a:xfrm>
                <a:off x="6767677" y="2665557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3" name="Oval 110"/>
              <p:cNvSpPr>
                <a:spLocks noChangeArrowheads="1"/>
              </p:cNvSpPr>
              <p:nvPr/>
            </p:nvSpPr>
            <p:spPr bwMode="auto">
              <a:xfrm>
                <a:off x="7522462" y="2769466"/>
                <a:ext cx="70716" cy="70716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4" name="Oval 111"/>
              <p:cNvSpPr>
                <a:spLocks noChangeArrowheads="1"/>
              </p:cNvSpPr>
              <p:nvPr/>
            </p:nvSpPr>
            <p:spPr bwMode="auto">
              <a:xfrm>
                <a:off x="8270030" y="2831522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5" name="Freeform 112"/>
              <p:cNvSpPr>
                <a:spLocks/>
              </p:cNvSpPr>
              <p:nvPr/>
            </p:nvSpPr>
            <p:spPr bwMode="auto">
              <a:xfrm>
                <a:off x="4543734" y="1710171"/>
                <a:ext cx="3760932" cy="1443181"/>
              </a:xfrm>
              <a:custGeom>
                <a:avLst/>
                <a:gdLst>
                  <a:gd name="T0" fmla="*/ 0 w 2606"/>
                  <a:gd name="T1" fmla="*/ 0 h 1000"/>
                  <a:gd name="T2" fmla="*/ 2147483646 w 2606"/>
                  <a:gd name="T3" fmla="*/ 2147483646 h 1000"/>
                  <a:gd name="T4" fmla="*/ 2147483646 w 2606"/>
                  <a:gd name="T5" fmla="*/ 2147483646 h 1000"/>
                  <a:gd name="T6" fmla="*/ 2147483646 w 2606"/>
                  <a:gd name="T7" fmla="*/ 2147483646 h 1000"/>
                  <a:gd name="T8" fmla="*/ 2147483646 w 2606"/>
                  <a:gd name="T9" fmla="*/ 2147483646 h 1000"/>
                  <a:gd name="T10" fmla="*/ 2147483646 w 2606"/>
                  <a:gd name="T11" fmla="*/ 2147483646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" h="1000">
                    <a:moveTo>
                      <a:pt x="0" y="0"/>
                    </a:moveTo>
                    <a:lnTo>
                      <a:pt x="518" y="409"/>
                    </a:lnTo>
                    <a:lnTo>
                      <a:pt x="1041" y="686"/>
                    </a:lnTo>
                    <a:lnTo>
                      <a:pt x="1565" y="891"/>
                    </a:lnTo>
                    <a:lnTo>
                      <a:pt x="2088" y="945"/>
                    </a:lnTo>
                    <a:lnTo>
                      <a:pt x="2606" y="1000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Oval 113"/>
              <p:cNvSpPr>
                <a:spLocks noChangeArrowheads="1"/>
              </p:cNvSpPr>
              <p:nvPr/>
            </p:nvSpPr>
            <p:spPr bwMode="auto">
              <a:xfrm>
                <a:off x="4509098" y="1674091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7" name="Oval 114"/>
              <p:cNvSpPr>
                <a:spLocks noChangeArrowheads="1"/>
              </p:cNvSpPr>
              <p:nvPr/>
            </p:nvSpPr>
            <p:spPr bwMode="auto">
              <a:xfrm>
                <a:off x="5256666" y="226579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8" name="Oval 115"/>
              <p:cNvSpPr>
                <a:spLocks noChangeArrowheads="1"/>
              </p:cNvSpPr>
              <p:nvPr/>
            </p:nvSpPr>
            <p:spPr bwMode="auto">
              <a:xfrm>
                <a:off x="6011450" y="2665557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69" name="Oval 116"/>
              <p:cNvSpPr>
                <a:spLocks noChangeArrowheads="1"/>
              </p:cNvSpPr>
              <p:nvPr/>
            </p:nvSpPr>
            <p:spPr bwMode="auto">
              <a:xfrm>
                <a:off x="6767677" y="2961408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0" name="Oval 117"/>
              <p:cNvSpPr>
                <a:spLocks noChangeArrowheads="1"/>
              </p:cNvSpPr>
              <p:nvPr/>
            </p:nvSpPr>
            <p:spPr bwMode="auto">
              <a:xfrm>
                <a:off x="7522462" y="3039340"/>
                <a:ext cx="70716" cy="6927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1" name="Oval 118"/>
              <p:cNvSpPr>
                <a:spLocks noChangeArrowheads="1"/>
              </p:cNvSpPr>
              <p:nvPr/>
            </p:nvSpPr>
            <p:spPr bwMode="auto">
              <a:xfrm>
                <a:off x="8270030" y="3117272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2" name="Freeform 119"/>
              <p:cNvSpPr>
                <a:spLocks/>
              </p:cNvSpPr>
              <p:nvPr/>
            </p:nvSpPr>
            <p:spPr bwMode="auto">
              <a:xfrm>
                <a:off x="4543734" y="1753466"/>
                <a:ext cx="3760932" cy="1650999"/>
              </a:xfrm>
              <a:custGeom>
                <a:avLst/>
                <a:gdLst>
                  <a:gd name="T0" fmla="*/ 0 w 2606"/>
                  <a:gd name="T1" fmla="*/ 0 h 1144"/>
                  <a:gd name="T2" fmla="*/ 2147483646 w 2606"/>
                  <a:gd name="T3" fmla="*/ 2147483646 h 1144"/>
                  <a:gd name="T4" fmla="*/ 2147483646 w 2606"/>
                  <a:gd name="T5" fmla="*/ 2147483646 h 1144"/>
                  <a:gd name="T6" fmla="*/ 2147483646 w 2606"/>
                  <a:gd name="T7" fmla="*/ 2147483646 h 1144"/>
                  <a:gd name="T8" fmla="*/ 2147483646 w 2606"/>
                  <a:gd name="T9" fmla="*/ 2147483646 h 1144"/>
                  <a:gd name="T10" fmla="*/ 2147483646 w 2606"/>
                  <a:gd name="T11" fmla="*/ 2147483646 h 1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" h="1144">
                    <a:moveTo>
                      <a:pt x="0" y="0"/>
                    </a:moveTo>
                    <a:lnTo>
                      <a:pt x="518" y="439"/>
                    </a:lnTo>
                    <a:lnTo>
                      <a:pt x="1041" y="753"/>
                    </a:lnTo>
                    <a:lnTo>
                      <a:pt x="1565" y="976"/>
                    </a:lnTo>
                    <a:lnTo>
                      <a:pt x="2088" y="1084"/>
                    </a:lnTo>
                    <a:lnTo>
                      <a:pt x="2606" y="1144"/>
                    </a:lnTo>
                  </a:path>
                </a:pathLst>
              </a:custGeom>
              <a:noFill/>
              <a:ln w="28575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Oval 120"/>
              <p:cNvSpPr>
                <a:spLocks noChangeArrowheads="1"/>
              </p:cNvSpPr>
              <p:nvPr/>
            </p:nvSpPr>
            <p:spPr bwMode="auto">
              <a:xfrm>
                <a:off x="4509098" y="1718830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4" name="Oval 121"/>
              <p:cNvSpPr>
                <a:spLocks noChangeArrowheads="1"/>
              </p:cNvSpPr>
              <p:nvPr/>
            </p:nvSpPr>
            <p:spPr bwMode="auto">
              <a:xfrm>
                <a:off x="5256666" y="2352386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5" name="Oval 122"/>
              <p:cNvSpPr>
                <a:spLocks noChangeArrowheads="1"/>
              </p:cNvSpPr>
              <p:nvPr/>
            </p:nvSpPr>
            <p:spPr bwMode="auto">
              <a:xfrm>
                <a:off x="6011450" y="280554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6" name="Oval 123"/>
              <p:cNvSpPr>
                <a:spLocks noChangeArrowheads="1"/>
              </p:cNvSpPr>
              <p:nvPr/>
            </p:nvSpPr>
            <p:spPr bwMode="auto">
              <a:xfrm>
                <a:off x="6767677" y="3125931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7" name="Oval 124"/>
              <p:cNvSpPr>
                <a:spLocks noChangeArrowheads="1"/>
              </p:cNvSpPr>
              <p:nvPr/>
            </p:nvSpPr>
            <p:spPr bwMode="auto">
              <a:xfrm>
                <a:off x="7522462" y="3283238"/>
                <a:ext cx="70716" cy="69273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8" name="Oval 125"/>
              <p:cNvSpPr>
                <a:spLocks noChangeArrowheads="1"/>
              </p:cNvSpPr>
              <p:nvPr/>
            </p:nvSpPr>
            <p:spPr bwMode="auto">
              <a:xfrm>
                <a:off x="8270030" y="3369829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79" name="Freeform 126"/>
              <p:cNvSpPr>
                <a:spLocks/>
              </p:cNvSpPr>
              <p:nvPr/>
            </p:nvSpPr>
            <p:spPr bwMode="auto">
              <a:xfrm>
                <a:off x="4543734" y="1796761"/>
                <a:ext cx="3760932" cy="1730375"/>
              </a:xfrm>
              <a:custGeom>
                <a:avLst/>
                <a:gdLst>
                  <a:gd name="T0" fmla="*/ 0 w 2606"/>
                  <a:gd name="T1" fmla="*/ 0 h 1199"/>
                  <a:gd name="T2" fmla="*/ 2147483646 w 2606"/>
                  <a:gd name="T3" fmla="*/ 2147483646 h 1199"/>
                  <a:gd name="T4" fmla="*/ 2147483646 w 2606"/>
                  <a:gd name="T5" fmla="*/ 2147483646 h 1199"/>
                  <a:gd name="T6" fmla="*/ 2147483646 w 2606"/>
                  <a:gd name="T7" fmla="*/ 2147483646 h 1199"/>
                  <a:gd name="T8" fmla="*/ 2147483646 w 2606"/>
                  <a:gd name="T9" fmla="*/ 2147483646 h 1199"/>
                  <a:gd name="T10" fmla="*/ 2147483646 w 2606"/>
                  <a:gd name="T11" fmla="*/ 2147483646 h 1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" h="1199">
                    <a:moveTo>
                      <a:pt x="0" y="0"/>
                    </a:moveTo>
                    <a:lnTo>
                      <a:pt x="518" y="458"/>
                    </a:lnTo>
                    <a:lnTo>
                      <a:pt x="1041" y="789"/>
                    </a:lnTo>
                    <a:lnTo>
                      <a:pt x="1565" y="1054"/>
                    </a:lnTo>
                    <a:lnTo>
                      <a:pt x="2088" y="1126"/>
                    </a:lnTo>
                    <a:lnTo>
                      <a:pt x="2606" y="1199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Oval 127"/>
              <p:cNvSpPr>
                <a:spLocks noChangeArrowheads="1"/>
              </p:cNvSpPr>
              <p:nvPr/>
            </p:nvSpPr>
            <p:spPr bwMode="auto">
              <a:xfrm>
                <a:off x="4509098" y="176212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1" name="Oval 128"/>
              <p:cNvSpPr>
                <a:spLocks noChangeArrowheads="1"/>
              </p:cNvSpPr>
              <p:nvPr/>
            </p:nvSpPr>
            <p:spPr bwMode="auto">
              <a:xfrm>
                <a:off x="5256666" y="2423102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2" name="Oval 129"/>
              <p:cNvSpPr>
                <a:spLocks noChangeArrowheads="1"/>
              </p:cNvSpPr>
              <p:nvPr/>
            </p:nvSpPr>
            <p:spPr bwMode="auto">
              <a:xfrm>
                <a:off x="6011450" y="290079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3" name="Oval 130"/>
              <p:cNvSpPr>
                <a:spLocks noChangeArrowheads="1"/>
              </p:cNvSpPr>
              <p:nvPr/>
            </p:nvSpPr>
            <p:spPr bwMode="auto">
              <a:xfrm>
                <a:off x="6767677" y="3283238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4" name="Oval 131"/>
              <p:cNvSpPr>
                <a:spLocks noChangeArrowheads="1"/>
              </p:cNvSpPr>
              <p:nvPr/>
            </p:nvSpPr>
            <p:spPr bwMode="auto">
              <a:xfrm>
                <a:off x="7522462" y="3387147"/>
                <a:ext cx="70716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5" name="Oval 132"/>
              <p:cNvSpPr>
                <a:spLocks noChangeArrowheads="1"/>
              </p:cNvSpPr>
              <p:nvPr/>
            </p:nvSpPr>
            <p:spPr bwMode="auto">
              <a:xfrm>
                <a:off x="8270030" y="3491056"/>
                <a:ext cx="69273" cy="70716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6" name="Rectangle 133"/>
              <p:cNvSpPr>
                <a:spLocks noChangeArrowheads="1"/>
              </p:cNvSpPr>
              <p:nvPr/>
            </p:nvSpPr>
            <p:spPr bwMode="auto">
              <a:xfrm>
                <a:off x="5421189" y="4178011"/>
                <a:ext cx="1642884" cy="261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Number of Decaps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93" name="Rectangle 134"/>
              <p:cNvSpPr>
                <a:spLocks noChangeArrowheads="1"/>
              </p:cNvSpPr>
              <p:nvPr/>
            </p:nvSpPr>
            <p:spPr bwMode="auto">
              <a:xfrm rot="16200000">
                <a:off x="3530046" y="2327792"/>
                <a:ext cx="1092011" cy="19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400" dirty="0" err="1" smtClean="0">
                    <a:solidFill>
                      <a:srgbClr val="000000"/>
                    </a:solidFill>
                    <a:latin typeface="+mj-lt"/>
                  </a:rPr>
                  <a:t>L</a:t>
                </a:r>
                <a:r>
                  <a:rPr lang="en-US" altLang="en-US" baseline="-25000" dirty="0" err="1" smtClean="0">
                    <a:solidFill>
                      <a:srgbClr val="000000"/>
                    </a:solidFill>
                    <a:latin typeface="+mj-lt"/>
                  </a:rPr>
                  <a:t>PCB_Plane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+mj-lt"/>
                  </a:rPr>
                  <a:t> [</a:t>
                </a:r>
                <a:r>
                  <a:rPr lang="en-US" altLang="en-US" sz="1400" dirty="0" err="1" smtClean="0">
                    <a:solidFill>
                      <a:srgbClr val="000000"/>
                    </a:solidFill>
                    <a:latin typeface="+mj-lt"/>
                  </a:rPr>
                  <a:t>nH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+mj-lt"/>
                  </a:rPr>
                  <a:t>]</a:t>
                </a:r>
                <a:endParaRPr lang="en-US" altLang="en-US" dirty="0" smtClean="0">
                  <a:latin typeface="+mj-lt"/>
                </a:endParaRPr>
              </a:p>
            </p:txBody>
          </p:sp>
          <p:sp>
            <p:nvSpPr>
              <p:cNvPr id="31888" name="Rectangle 136"/>
              <p:cNvSpPr>
                <a:spLocks noChangeArrowheads="1"/>
              </p:cNvSpPr>
              <p:nvPr/>
            </p:nvSpPr>
            <p:spPr bwMode="auto">
              <a:xfrm>
                <a:off x="4526416" y="3830203"/>
                <a:ext cx="86591" cy="13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89" name="Rectangle 137"/>
              <p:cNvSpPr>
                <a:spLocks noChangeArrowheads="1"/>
              </p:cNvSpPr>
              <p:nvPr/>
            </p:nvSpPr>
            <p:spPr bwMode="auto">
              <a:xfrm>
                <a:off x="8304666" y="1005898"/>
                <a:ext cx="86591" cy="13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90" name="Rectangle 138"/>
              <p:cNvSpPr>
                <a:spLocks noChangeArrowheads="1"/>
              </p:cNvSpPr>
              <p:nvPr/>
            </p:nvSpPr>
            <p:spPr bwMode="auto">
              <a:xfrm>
                <a:off x="4353234" y="2700193"/>
                <a:ext cx="1223818" cy="12440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91" name="Rectangle 139"/>
              <p:cNvSpPr>
                <a:spLocks noChangeArrowheads="1"/>
              </p:cNvSpPr>
              <p:nvPr/>
            </p:nvSpPr>
            <p:spPr bwMode="auto">
              <a:xfrm>
                <a:off x="4353234" y="2700193"/>
                <a:ext cx="1223818" cy="124402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892" name="Line 140"/>
              <p:cNvSpPr>
                <a:spLocks noChangeShapeType="1"/>
              </p:cNvSpPr>
              <p:nvPr/>
            </p:nvSpPr>
            <p:spPr bwMode="auto">
              <a:xfrm>
                <a:off x="4353234" y="2700193"/>
                <a:ext cx="12238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Line 141"/>
              <p:cNvSpPr>
                <a:spLocks noChangeShapeType="1"/>
              </p:cNvSpPr>
              <p:nvPr/>
            </p:nvSpPr>
            <p:spPr bwMode="auto">
              <a:xfrm>
                <a:off x="4353234" y="3944215"/>
                <a:ext cx="12238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Line 142"/>
              <p:cNvSpPr>
                <a:spLocks noChangeShapeType="1"/>
              </p:cNvSpPr>
              <p:nvPr/>
            </p:nvSpPr>
            <p:spPr bwMode="auto">
              <a:xfrm flipV="1">
                <a:off x="5638800" y="2700193"/>
                <a:ext cx="0" cy="12440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Line 143"/>
              <p:cNvSpPr>
                <a:spLocks noChangeShapeType="1"/>
              </p:cNvSpPr>
              <p:nvPr/>
            </p:nvSpPr>
            <p:spPr bwMode="auto">
              <a:xfrm flipV="1">
                <a:off x="4353234" y="2700193"/>
                <a:ext cx="0" cy="12440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Line 144"/>
              <p:cNvSpPr>
                <a:spLocks noChangeShapeType="1"/>
              </p:cNvSpPr>
              <p:nvPr/>
            </p:nvSpPr>
            <p:spPr bwMode="auto">
              <a:xfrm>
                <a:off x="4353234" y="3944215"/>
                <a:ext cx="12238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Line 145"/>
              <p:cNvSpPr>
                <a:spLocks noChangeShapeType="1"/>
              </p:cNvSpPr>
              <p:nvPr/>
            </p:nvSpPr>
            <p:spPr bwMode="auto">
              <a:xfrm flipV="1">
                <a:off x="4353234" y="2700193"/>
                <a:ext cx="0" cy="12440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Line 146"/>
              <p:cNvSpPr>
                <a:spLocks noChangeShapeType="1"/>
              </p:cNvSpPr>
              <p:nvPr/>
            </p:nvSpPr>
            <p:spPr bwMode="auto">
              <a:xfrm>
                <a:off x="4353234" y="2700193"/>
                <a:ext cx="12801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Line 147"/>
              <p:cNvSpPr>
                <a:spLocks noChangeShapeType="1"/>
              </p:cNvSpPr>
              <p:nvPr/>
            </p:nvSpPr>
            <p:spPr bwMode="auto">
              <a:xfrm>
                <a:off x="4353234" y="3944215"/>
                <a:ext cx="12801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Line 149"/>
              <p:cNvSpPr>
                <a:spLocks noChangeShapeType="1"/>
              </p:cNvSpPr>
              <p:nvPr/>
            </p:nvSpPr>
            <p:spPr bwMode="auto">
              <a:xfrm flipV="1">
                <a:off x="4353234" y="2700193"/>
                <a:ext cx="0" cy="12440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Rectangle 150"/>
              <p:cNvSpPr>
                <a:spLocks noChangeArrowheads="1"/>
              </p:cNvSpPr>
              <p:nvPr/>
            </p:nvSpPr>
            <p:spPr bwMode="auto">
              <a:xfrm>
                <a:off x="4804950" y="2734829"/>
                <a:ext cx="747568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1 IC Pin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02" name="Line 151"/>
              <p:cNvSpPr>
                <a:spLocks noChangeShapeType="1"/>
              </p:cNvSpPr>
              <p:nvPr/>
            </p:nvSpPr>
            <p:spPr bwMode="auto">
              <a:xfrm>
                <a:off x="4422507" y="2840181"/>
                <a:ext cx="34780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Oval 152"/>
              <p:cNvSpPr>
                <a:spLocks noChangeArrowheads="1"/>
              </p:cNvSpPr>
              <p:nvPr/>
            </p:nvSpPr>
            <p:spPr bwMode="auto">
              <a:xfrm>
                <a:off x="4561052" y="280554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04" name="Rectangle 153"/>
              <p:cNvSpPr>
                <a:spLocks noChangeArrowheads="1"/>
              </p:cNvSpPr>
              <p:nvPr/>
            </p:nvSpPr>
            <p:spPr bwMode="auto">
              <a:xfrm>
                <a:off x="4804950" y="2978727"/>
                <a:ext cx="747568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4 IC Pin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05" name="Line 154"/>
              <p:cNvSpPr>
                <a:spLocks noChangeShapeType="1"/>
              </p:cNvSpPr>
              <p:nvPr/>
            </p:nvSpPr>
            <p:spPr bwMode="auto">
              <a:xfrm>
                <a:off x="4422507" y="3073976"/>
                <a:ext cx="347807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Oval 155"/>
              <p:cNvSpPr>
                <a:spLocks noChangeArrowheads="1"/>
              </p:cNvSpPr>
              <p:nvPr/>
            </p:nvSpPr>
            <p:spPr bwMode="auto">
              <a:xfrm>
                <a:off x="4561052" y="3039340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07" name="Rectangle 156"/>
              <p:cNvSpPr>
                <a:spLocks noChangeArrowheads="1"/>
              </p:cNvSpPr>
              <p:nvPr/>
            </p:nvSpPr>
            <p:spPr bwMode="auto">
              <a:xfrm>
                <a:off x="4804950" y="3222625"/>
                <a:ext cx="747568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8 IC Pin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08" name="Line 157"/>
              <p:cNvSpPr>
                <a:spLocks noChangeShapeType="1"/>
              </p:cNvSpPr>
              <p:nvPr/>
            </p:nvSpPr>
            <p:spPr bwMode="auto">
              <a:xfrm>
                <a:off x="4422507" y="3317875"/>
                <a:ext cx="34780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Oval 158"/>
              <p:cNvSpPr>
                <a:spLocks noChangeArrowheads="1"/>
              </p:cNvSpPr>
              <p:nvPr/>
            </p:nvSpPr>
            <p:spPr bwMode="auto">
              <a:xfrm>
                <a:off x="4561052" y="3283238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10" name="Rectangle 159"/>
              <p:cNvSpPr>
                <a:spLocks noChangeArrowheads="1"/>
              </p:cNvSpPr>
              <p:nvPr/>
            </p:nvSpPr>
            <p:spPr bwMode="auto">
              <a:xfrm>
                <a:off x="4804950" y="3465079"/>
                <a:ext cx="85147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16 IC Pin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11" name="Line 160"/>
              <p:cNvSpPr>
                <a:spLocks noChangeShapeType="1"/>
              </p:cNvSpPr>
              <p:nvPr/>
            </p:nvSpPr>
            <p:spPr bwMode="auto">
              <a:xfrm>
                <a:off x="4422507" y="3561772"/>
                <a:ext cx="347807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Oval 161"/>
              <p:cNvSpPr>
                <a:spLocks noChangeArrowheads="1"/>
              </p:cNvSpPr>
              <p:nvPr/>
            </p:nvSpPr>
            <p:spPr bwMode="auto">
              <a:xfrm>
                <a:off x="4561052" y="3527135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13" name="Rectangle 162"/>
              <p:cNvSpPr>
                <a:spLocks noChangeArrowheads="1"/>
              </p:cNvSpPr>
              <p:nvPr/>
            </p:nvSpPr>
            <p:spPr bwMode="auto">
              <a:xfrm>
                <a:off x="4804950" y="3708976"/>
                <a:ext cx="85147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700">
                    <a:solidFill>
                      <a:srgbClr val="000000"/>
                    </a:solidFill>
                  </a:rPr>
                  <a:t>32 IC Pin</a:t>
                </a: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914" name="Line 163"/>
              <p:cNvSpPr>
                <a:spLocks noChangeShapeType="1"/>
              </p:cNvSpPr>
              <p:nvPr/>
            </p:nvSpPr>
            <p:spPr bwMode="auto">
              <a:xfrm>
                <a:off x="4422507" y="3795567"/>
                <a:ext cx="34780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Oval 164"/>
              <p:cNvSpPr>
                <a:spLocks noChangeArrowheads="1"/>
              </p:cNvSpPr>
              <p:nvPr/>
            </p:nvSpPr>
            <p:spPr bwMode="auto">
              <a:xfrm>
                <a:off x="4561052" y="3760931"/>
                <a:ext cx="69273" cy="6927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●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7902677" y="1710948"/>
              <a:ext cx="0" cy="192881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050186" y="762000"/>
              <a:ext cx="4903314" cy="388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L</a:t>
              </a:r>
              <a:r>
                <a:rPr lang="en-US" baseline="-25000" dirty="0" err="1" smtClean="0">
                  <a:latin typeface="+mn-lt"/>
                </a:rPr>
                <a:t>PCB_Plane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>
                  <a:latin typeface="+mn-lt"/>
                </a:rPr>
                <a:t>decreases with multiple parallel paths</a:t>
              </a: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630692" y="3276600"/>
            <a:ext cx="4421187" cy="3343275"/>
            <a:chOff x="3061" y="2086"/>
            <a:chExt cx="2785" cy="210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61" y="2086"/>
              <a:ext cx="2785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24" y="2265"/>
              <a:ext cx="2158" cy="1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24" y="2265"/>
              <a:ext cx="2158" cy="16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4255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424" y="387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424" y="2634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424" y="2265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424" y="387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5582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424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424" y="387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3424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4255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4255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4255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V="1">
              <a:off x="4130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4130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V="1">
              <a:off x="4130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3986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3986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3986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3827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3827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 flipV="1">
              <a:off x="3827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V="1">
              <a:off x="3643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3643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V="1">
              <a:off x="3643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V="1">
              <a:off x="3424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3424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V="1">
              <a:off x="3424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 flipV="1">
              <a:off x="4255" y="3853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4255" y="2265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4185" y="3923"/>
              <a:ext cx="15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4294" y="3893"/>
              <a:ext cx="7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5090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5090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 flipV="1">
              <a:off x="5090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5577" y="3863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5577" y="2265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 flipV="1">
              <a:off x="5577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4"/>
            <p:cNvSpPr>
              <a:spLocks noChangeShapeType="1"/>
            </p:cNvSpPr>
            <p:nvPr/>
          </p:nvSpPr>
          <p:spPr bwMode="auto">
            <a:xfrm>
              <a:off x="3424" y="3878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5"/>
            <p:cNvSpPr>
              <a:spLocks noChangeShapeType="1"/>
            </p:cNvSpPr>
            <p:nvPr/>
          </p:nvSpPr>
          <p:spPr bwMode="auto">
            <a:xfrm flipH="1">
              <a:off x="5567" y="387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6"/>
            <p:cNvSpPr>
              <a:spLocks noChangeShapeType="1"/>
            </p:cNvSpPr>
            <p:nvPr/>
          </p:nvSpPr>
          <p:spPr bwMode="auto">
            <a:xfrm>
              <a:off x="3424" y="387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47"/>
            <p:cNvSpPr>
              <a:spLocks noChangeShapeType="1"/>
            </p:cNvSpPr>
            <p:nvPr/>
          </p:nvSpPr>
          <p:spPr bwMode="auto">
            <a:xfrm>
              <a:off x="3424" y="387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48"/>
            <p:cNvSpPr>
              <a:spLocks noChangeShapeType="1"/>
            </p:cNvSpPr>
            <p:nvPr/>
          </p:nvSpPr>
          <p:spPr bwMode="auto">
            <a:xfrm flipH="1">
              <a:off x="5558" y="387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49"/>
            <p:cNvSpPr>
              <a:spLocks noChangeArrowheads="1"/>
            </p:cNvSpPr>
            <p:nvPr/>
          </p:nvSpPr>
          <p:spPr bwMode="auto">
            <a:xfrm>
              <a:off x="3235" y="3819"/>
              <a:ext cx="15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>
              <a:off x="3344" y="3789"/>
              <a:ext cx="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51"/>
            <p:cNvSpPr>
              <a:spLocks noChangeShapeType="1"/>
            </p:cNvSpPr>
            <p:nvPr/>
          </p:nvSpPr>
          <p:spPr bwMode="auto">
            <a:xfrm>
              <a:off x="3424" y="3505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52"/>
            <p:cNvSpPr>
              <a:spLocks noChangeShapeType="1"/>
            </p:cNvSpPr>
            <p:nvPr/>
          </p:nvSpPr>
          <p:spPr bwMode="auto">
            <a:xfrm flipH="1">
              <a:off x="5567" y="3505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3"/>
            <p:cNvSpPr>
              <a:spLocks noChangeShapeType="1"/>
            </p:cNvSpPr>
            <p:nvPr/>
          </p:nvSpPr>
          <p:spPr bwMode="auto">
            <a:xfrm>
              <a:off x="3424" y="3505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54"/>
            <p:cNvSpPr>
              <a:spLocks noChangeShapeType="1"/>
            </p:cNvSpPr>
            <p:nvPr/>
          </p:nvSpPr>
          <p:spPr bwMode="auto">
            <a:xfrm>
              <a:off x="3424" y="3286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55"/>
            <p:cNvSpPr>
              <a:spLocks noChangeShapeType="1"/>
            </p:cNvSpPr>
            <p:nvPr/>
          </p:nvSpPr>
          <p:spPr bwMode="auto">
            <a:xfrm flipH="1">
              <a:off x="5567" y="3286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>
              <a:off x="3424" y="3286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57"/>
            <p:cNvSpPr>
              <a:spLocks noChangeShapeType="1"/>
            </p:cNvSpPr>
            <p:nvPr/>
          </p:nvSpPr>
          <p:spPr bwMode="auto">
            <a:xfrm>
              <a:off x="3424" y="3131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58"/>
            <p:cNvSpPr>
              <a:spLocks noChangeShapeType="1"/>
            </p:cNvSpPr>
            <p:nvPr/>
          </p:nvSpPr>
          <p:spPr bwMode="auto">
            <a:xfrm flipH="1">
              <a:off x="5567" y="3131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59"/>
            <p:cNvSpPr>
              <a:spLocks noChangeShapeType="1"/>
            </p:cNvSpPr>
            <p:nvPr/>
          </p:nvSpPr>
          <p:spPr bwMode="auto">
            <a:xfrm>
              <a:off x="3424" y="3131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60"/>
            <p:cNvSpPr>
              <a:spLocks noChangeShapeType="1"/>
            </p:cNvSpPr>
            <p:nvPr/>
          </p:nvSpPr>
          <p:spPr bwMode="auto">
            <a:xfrm>
              <a:off x="3424" y="3007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61"/>
            <p:cNvSpPr>
              <a:spLocks noChangeShapeType="1"/>
            </p:cNvSpPr>
            <p:nvPr/>
          </p:nvSpPr>
          <p:spPr bwMode="auto">
            <a:xfrm flipH="1">
              <a:off x="5567" y="3007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62"/>
            <p:cNvSpPr>
              <a:spLocks noChangeShapeType="1"/>
            </p:cNvSpPr>
            <p:nvPr/>
          </p:nvSpPr>
          <p:spPr bwMode="auto">
            <a:xfrm>
              <a:off x="3424" y="3007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63"/>
            <p:cNvSpPr>
              <a:spLocks noChangeShapeType="1"/>
            </p:cNvSpPr>
            <p:nvPr/>
          </p:nvSpPr>
          <p:spPr bwMode="auto">
            <a:xfrm>
              <a:off x="3424" y="2912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64"/>
            <p:cNvSpPr>
              <a:spLocks noChangeShapeType="1"/>
            </p:cNvSpPr>
            <p:nvPr/>
          </p:nvSpPr>
          <p:spPr bwMode="auto">
            <a:xfrm flipH="1">
              <a:off x="5567" y="2912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65"/>
            <p:cNvSpPr>
              <a:spLocks noChangeShapeType="1"/>
            </p:cNvSpPr>
            <p:nvPr/>
          </p:nvSpPr>
          <p:spPr bwMode="auto">
            <a:xfrm>
              <a:off x="3424" y="2912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66"/>
            <p:cNvSpPr>
              <a:spLocks noChangeShapeType="1"/>
            </p:cNvSpPr>
            <p:nvPr/>
          </p:nvSpPr>
          <p:spPr bwMode="auto">
            <a:xfrm>
              <a:off x="3424" y="2828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67"/>
            <p:cNvSpPr>
              <a:spLocks noChangeShapeType="1"/>
            </p:cNvSpPr>
            <p:nvPr/>
          </p:nvSpPr>
          <p:spPr bwMode="auto">
            <a:xfrm flipH="1">
              <a:off x="5567" y="282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68"/>
            <p:cNvSpPr>
              <a:spLocks noChangeShapeType="1"/>
            </p:cNvSpPr>
            <p:nvPr/>
          </p:nvSpPr>
          <p:spPr bwMode="auto">
            <a:xfrm>
              <a:off x="3424" y="282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69"/>
            <p:cNvSpPr>
              <a:spLocks noChangeShapeType="1"/>
            </p:cNvSpPr>
            <p:nvPr/>
          </p:nvSpPr>
          <p:spPr bwMode="auto">
            <a:xfrm>
              <a:off x="3424" y="2758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70"/>
            <p:cNvSpPr>
              <a:spLocks noChangeShapeType="1"/>
            </p:cNvSpPr>
            <p:nvPr/>
          </p:nvSpPr>
          <p:spPr bwMode="auto">
            <a:xfrm flipH="1">
              <a:off x="5567" y="275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71"/>
            <p:cNvSpPr>
              <a:spLocks noChangeShapeType="1"/>
            </p:cNvSpPr>
            <p:nvPr/>
          </p:nvSpPr>
          <p:spPr bwMode="auto">
            <a:xfrm>
              <a:off x="3424" y="275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72"/>
            <p:cNvSpPr>
              <a:spLocks noChangeShapeType="1"/>
            </p:cNvSpPr>
            <p:nvPr/>
          </p:nvSpPr>
          <p:spPr bwMode="auto">
            <a:xfrm>
              <a:off x="3424" y="2693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73"/>
            <p:cNvSpPr>
              <a:spLocks noChangeShapeType="1"/>
            </p:cNvSpPr>
            <p:nvPr/>
          </p:nvSpPr>
          <p:spPr bwMode="auto">
            <a:xfrm flipH="1">
              <a:off x="5567" y="2693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74"/>
            <p:cNvSpPr>
              <a:spLocks noChangeShapeType="1"/>
            </p:cNvSpPr>
            <p:nvPr/>
          </p:nvSpPr>
          <p:spPr bwMode="auto">
            <a:xfrm>
              <a:off x="3424" y="2693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75"/>
            <p:cNvSpPr>
              <a:spLocks noChangeShapeType="1"/>
            </p:cNvSpPr>
            <p:nvPr/>
          </p:nvSpPr>
          <p:spPr bwMode="auto">
            <a:xfrm>
              <a:off x="3424" y="2634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76"/>
            <p:cNvSpPr>
              <a:spLocks noChangeShapeType="1"/>
            </p:cNvSpPr>
            <p:nvPr/>
          </p:nvSpPr>
          <p:spPr bwMode="auto">
            <a:xfrm flipH="1">
              <a:off x="5567" y="2634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77"/>
            <p:cNvSpPr>
              <a:spLocks noChangeShapeType="1"/>
            </p:cNvSpPr>
            <p:nvPr/>
          </p:nvSpPr>
          <p:spPr bwMode="auto">
            <a:xfrm>
              <a:off x="3424" y="2634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4" name="Line 78"/>
            <p:cNvSpPr>
              <a:spLocks noChangeShapeType="1"/>
            </p:cNvSpPr>
            <p:nvPr/>
          </p:nvSpPr>
          <p:spPr bwMode="auto">
            <a:xfrm>
              <a:off x="3424" y="2634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5" name="Line 79"/>
            <p:cNvSpPr>
              <a:spLocks noChangeShapeType="1"/>
            </p:cNvSpPr>
            <p:nvPr/>
          </p:nvSpPr>
          <p:spPr bwMode="auto">
            <a:xfrm flipH="1">
              <a:off x="5558" y="263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6" name="Rectangle 80"/>
            <p:cNvSpPr>
              <a:spLocks noChangeArrowheads="1"/>
            </p:cNvSpPr>
            <p:nvPr/>
          </p:nvSpPr>
          <p:spPr bwMode="auto">
            <a:xfrm>
              <a:off x="3235" y="2574"/>
              <a:ext cx="15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47" name="Rectangle 81"/>
            <p:cNvSpPr>
              <a:spLocks noChangeArrowheads="1"/>
            </p:cNvSpPr>
            <p:nvPr/>
          </p:nvSpPr>
          <p:spPr bwMode="auto">
            <a:xfrm>
              <a:off x="3344" y="2544"/>
              <a:ext cx="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49" name="Line 82"/>
            <p:cNvSpPr>
              <a:spLocks noChangeShapeType="1"/>
            </p:cNvSpPr>
            <p:nvPr/>
          </p:nvSpPr>
          <p:spPr bwMode="auto">
            <a:xfrm>
              <a:off x="3424" y="2265"/>
              <a:ext cx="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0" name="Line 83"/>
            <p:cNvSpPr>
              <a:spLocks noChangeShapeType="1"/>
            </p:cNvSpPr>
            <p:nvPr/>
          </p:nvSpPr>
          <p:spPr bwMode="auto">
            <a:xfrm flipH="1">
              <a:off x="5567" y="2265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1" name="Line 84"/>
            <p:cNvSpPr>
              <a:spLocks noChangeShapeType="1"/>
            </p:cNvSpPr>
            <p:nvPr/>
          </p:nvSpPr>
          <p:spPr bwMode="auto">
            <a:xfrm>
              <a:off x="3424" y="2265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Line 85"/>
            <p:cNvSpPr>
              <a:spLocks noChangeShapeType="1"/>
            </p:cNvSpPr>
            <p:nvPr/>
          </p:nvSpPr>
          <p:spPr bwMode="auto">
            <a:xfrm>
              <a:off x="3424" y="2265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Line 86"/>
            <p:cNvSpPr>
              <a:spLocks noChangeShapeType="1"/>
            </p:cNvSpPr>
            <p:nvPr/>
          </p:nvSpPr>
          <p:spPr bwMode="auto">
            <a:xfrm>
              <a:off x="3424" y="3878"/>
              <a:ext cx="2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6" name="Line 87"/>
            <p:cNvSpPr>
              <a:spLocks noChangeShapeType="1"/>
            </p:cNvSpPr>
            <p:nvPr/>
          </p:nvSpPr>
          <p:spPr bwMode="auto">
            <a:xfrm flipV="1">
              <a:off x="5582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88"/>
            <p:cNvSpPr>
              <a:spLocks noChangeShapeType="1"/>
            </p:cNvSpPr>
            <p:nvPr/>
          </p:nvSpPr>
          <p:spPr bwMode="auto">
            <a:xfrm flipV="1">
              <a:off x="3424" y="2265"/>
              <a:ext cx="0" cy="1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9"/>
            <p:cNvSpPr>
              <a:spLocks/>
            </p:cNvSpPr>
            <p:nvPr/>
          </p:nvSpPr>
          <p:spPr bwMode="auto">
            <a:xfrm>
              <a:off x="3424" y="3107"/>
              <a:ext cx="2158" cy="438"/>
            </a:xfrm>
            <a:custGeom>
              <a:avLst/>
              <a:gdLst>
                <a:gd name="T0" fmla="*/ 0 w 2158"/>
                <a:gd name="T1" fmla="*/ 438 h 438"/>
                <a:gd name="T2" fmla="*/ 831 w 2158"/>
                <a:gd name="T3" fmla="*/ 219 h 438"/>
                <a:gd name="T4" fmla="*/ 1666 w 2158"/>
                <a:gd name="T5" fmla="*/ 64 h 438"/>
                <a:gd name="T6" fmla="*/ 2158 w 2158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8" h="438">
                  <a:moveTo>
                    <a:pt x="0" y="438"/>
                  </a:moveTo>
                  <a:lnTo>
                    <a:pt x="831" y="219"/>
                  </a:lnTo>
                  <a:lnTo>
                    <a:pt x="1666" y="64"/>
                  </a:lnTo>
                  <a:lnTo>
                    <a:pt x="2158" y="0"/>
                  </a:lnTo>
                </a:path>
              </a:pathLst>
            </a:cu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90"/>
            <p:cNvSpPr>
              <a:spLocks noChangeArrowheads="1"/>
            </p:cNvSpPr>
            <p:nvPr/>
          </p:nvSpPr>
          <p:spPr bwMode="auto">
            <a:xfrm>
              <a:off x="3404" y="3525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91"/>
            <p:cNvSpPr>
              <a:spLocks noChangeArrowheads="1"/>
            </p:cNvSpPr>
            <p:nvPr/>
          </p:nvSpPr>
          <p:spPr bwMode="auto">
            <a:xfrm>
              <a:off x="4235" y="3306"/>
              <a:ext cx="39" cy="40"/>
            </a:xfrm>
            <a:prstGeom prst="ellips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92"/>
            <p:cNvSpPr>
              <a:spLocks noChangeArrowheads="1"/>
            </p:cNvSpPr>
            <p:nvPr/>
          </p:nvSpPr>
          <p:spPr bwMode="auto">
            <a:xfrm>
              <a:off x="5070" y="3151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93"/>
            <p:cNvSpPr>
              <a:spLocks noChangeArrowheads="1"/>
            </p:cNvSpPr>
            <p:nvPr/>
          </p:nvSpPr>
          <p:spPr bwMode="auto">
            <a:xfrm>
              <a:off x="5563" y="3087"/>
              <a:ext cx="39" cy="39"/>
            </a:xfrm>
            <a:prstGeom prst="ellips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94"/>
            <p:cNvSpPr>
              <a:spLocks/>
            </p:cNvSpPr>
            <p:nvPr/>
          </p:nvSpPr>
          <p:spPr bwMode="auto">
            <a:xfrm>
              <a:off x="3424" y="3002"/>
              <a:ext cx="2158" cy="423"/>
            </a:xfrm>
            <a:custGeom>
              <a:avLst/>
              <a:gdLst>
                <a:gd name="T0" fmla="*/ 0 w 2158"/>
                <a:gd name="T1" fmla="*/ 423 h 423"/>
                <a:gd name="T2" fmla="*/ 831 w 2158"/>
                <a:gd name="T3" fmla="*/ 204 h 423"/>
                <a:gd name="T4" fmla="*/ 1666 w 2158"/>
                <a:gd name="T5" fmla="*/ 75 h 423"/>
                <a:gd name="T6" fmla="*/ 2158 w 2158"/>
                <a:gd name="T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8" h="423">
                  <a:moveTo>
                    <a:pt x="0" y="423"/>
                  </a:moveTo>
                  <a:lnTo>
                    <a:pt x="831" y="204"/>
                  </a:lnTo>
                  <a:lnTo>
                    <a:pt x="1666" y="75"/>
                  </a:lnTo>
                  <a:lnTo>
                    <a:pt x="2158" y="0"/>
                  </a:lnTo>
                </a:path>
              </a:pathLst>
            </a:cu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95"/>
            <p:cNvSpPr>
              <a:spLocks noChangeArrowheads="1"/>
            </p:cNvSpPr>
            <p:nvPr/>
          </p:nvSpPr>
          <p:spPr bwMode="auto">
            <a:xfrm>
              <a:off x="3404" y="3405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96"/>
            <p:cNvSpPr>
              <a:spLocks noChangeArrowheads="1"/>
            </p:cNvSpPr>
            <p:nvPr/>
          </p:nvSpPr>
          <p:spPr bwMode="auto">
            <a:xfrm>
              <a:off x="4235" y="3186"/>
              <a:ext cx="39" cy="40"/>
            </a:xfrm>
            <a:prstGeom prst="ellips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97"/>
            <p:cNvSpPr>
              <a:spLocks noChangeArrowheads="1"/>
            </p:cNvSpPr>
            <p:nvPr/>
          </p:nvSpPr>
          <p:spPr bwMode="auto">
            <a:xfrm>
              <a:off x="5070" y="3057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98"/>
            <p:cNvSpPr>
              <a:spLocks noChangeArrowheads="1"/>
            </p:cNvSpPr>
            <p:nvPr/>
          </p:nvSpPr>
          <p:spPr bwMode="auto">
            <a:xfrm>
              <a:off x="5563" y="2982"/>
              <a:ext cx="39" cy="40"/>
            </a:xfrm>
            <a:prstGeom prst="ellips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7" name="Freeform 99"/>
            <p:cNvSpPr>
              <a:spLocks/>
            </p:cNvSpPr>
            <p:nvPr/>
          </p:nvSpPr>
          <p:spPr bwMode="auto">
            <a:xfrm>
              <a:off x="3424" y="2330"/>
              <a:ext cx="2158" cy="249"/>
            </a:xfrm>
            <a:custGeom>
              <a:avLst/>
              <a:gdLst>
                <a:gd name="T0" fmla="*/ 0 w 2158"/>
                <a:gd name="T1" fmla="*/ 249 h 249"/>
                <a:gd name="T2" fmla="*/ 831 w 2158"/>
                <a:gd name="T3" fmla="*/ 149 h 249"/>
                <a:gd name="T4" fmla="*/ 1666 w 2158"/>
                <a:gd name="T5" fmla="*/ 65 h 249"/>
                <a:gd name="T6" fmla="*/ 2158 w 2158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8" h="249">
                  <a:moveTo>
                    <a:pt x="0" y="249"/>
                  </a:moveTo>
                  <a:lnTo>
                    <a:pt x="831" y="149"/>
                  </a:lnTo>
                  <a:lnTo>
                    <a:pt x="1666" y="65"/>
                  </a:lnTo>
                  <a:lnTo>
                    <a:pt x="2158" y="0"/>
                  </a:lnTo>
                </a:path>
              </a:pathLst>
            </a:cu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6" name="Oval 100"/>
            <p:cNvSpPr>
              <a:spLocks noChangeArrowheads="1"/>
            </p:cNvSpPr>
            <p:nvPr/>
          </p:nvSpPr>
          <p:spPr bwMode="auto">
            <a:xfrm>
              <a:off x="3404" y="2559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7" name="Oval 101"/>
            <p:cNvSpPr>
              <a:spLocks noChangeArrowheads="1"/>
            </p:cNvSpPr>
            <p:nvPr/>
          </p:nvSpPr>
          <p:spPr bwMode="auto">
            <a:xfrm>
              <a:off x="4235" y="2459"/>
              <a:ext cx="39" cy="40"/>
            </a:xfrm>
            <a:prstGeom prst="ellips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8" name="Oval 102"/>
            <p:cNvSpPr>
              <a:spLocks noChangeArrowheads="1"/>
            </p:cNvSpPr>
            <p:nvPr/>
          </p:nvSpPr>
          <p:spPr bwMode="auto">
            <a:xfrm>
              <a:off x="5070" y="2375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9" name="Oval 103"/>
            <p:cNvSpPr>
              <a:spLocks noChangeArrowheads="1"/>
            </p:cNvSpPr>
            <p:nvPr/>
          </p:nvSpPr>
          <p:spPr bwMode="auto">
            <a:xfrm>
              <a:off x="5563" y="2310"/>
              <a:ext cx="39" cy="40"/>
            </a:xfrm>
            <a:prstGeom prst="ellips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0" name="Rectangle 104"/>
            <p:cNvSpPr>
              <a:spLocks noChangeArrowheads="1"/>
            </p:cNvSpPr>
            <p:nvPr/>
          </p:nvSpPr>
          <p:spPr bwMode="auto">
            <a:xfrm>
              <a:off x="4324" y="4043"/>
              <a:ext cx="38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D[mils]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21" name="Rectangle 105"/>
            <p:cNvSpPr>
              <a:spLocks noChangeArrowheads="1"/>
            </p:cNvSpPr>
            <p:nvPr/>
          </p:nvSpPr>
          <p:spPr bwMode="auto">
            <a:xfrm rot="16200000">
              <a:off x="2914" y="2993"/>
              <a:ext cx="47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Lplane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[</a:t>
              </a:r>
              <a:r>
                <a:rPr kumimoji="0" lang="en-US" alt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nH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]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922" name="Rectangle 106"/>
            <p:cNvSpPr>
              <a:spLocks noChangeArrowheads="1"/>
            </p:cNvSpPr>
            <p:nvPr/>
          </p:nvSpPr>
          <p:spPr bwMode="auto">
            <a:xfrm>
              <a:off x="4230" y="2086"/>
              <a:ext cx="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</a:t>
              </a:r>
              <a:r>
                <a:rPr kumimoji="0" lang="en-US" altLang="en-US" sz="1400" b="0" i="0" u="none" strike="noStrike" cap="none" normalizeH="0" baseline="-25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PCB_Plane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vs 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23" name="Rectangle 107"/>
            <p:cNvSpPr>
              <a:spLocks noChangeArrowheads="1"/>
            </p:cNvSpPr>
            <p:nvPr/>
          </p:nvSpPr>
          <p:spPr bwMode="auto">
            <a:xfrm>
              <a:off x="3414" y="3843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24" name="Rectangle 108"/>
            <p:cNvSpPr>
              <a:spLocks noChangeArrowheads="1"/>
            </p:cNvSpPr>
            <p:nvPr/>
          </p:nvSpPr>
          <p:spPr bwMode="auto">
            <a:xfrm>
              <a:off x="5577" y="2225"/>
              <a:ext cx="5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25" name="Rectangle 109"/>
            <p:cNvSpPr>
              <a:spLocks noChangeArrowheads="1"/>
            </p:cNvSpPr>
            <p:nvPr/>
          </p:nvSpPr>
          <p:spPr bwMode="auto">
            <a:xfrm>
              <a:off x="4518" y="2529"/>
              <a:ext cx="985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6" name="Rectangle 110"/>
            <p:cNvSpPr>
              <a:spLocks noChangeArrowheads="1"/>
            </p:cNvSpPr>
            <p:nvPr/>
          </p:nvSpPr>
          <p:spPr bwMode="auto">
            <a:xfrm>
              <a:off x="4518" y="2529"/>
              <a:ext cx="985" cy="43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7" name="Line 111"/>
            <p:cNvSpPr>
              <a:spLocks noChangeShapeType="1"/>
            </p:cNvSpPr>
            <p:nvPr/>
          </p:nvSpPr>
          <p:spPr bwMode="auto">
            <a:xfrm>
              <a:off x="4518" y="2529"/>
              <a:ext cx="9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8" name="Line 112"/>
            <p:cNvSpPr>
              <a:spLocks noChangeShapeType="1"/>
            </p:cNvSpPr>
            <p:nvPr/>
          </p:nvSpPr>
          <p:spPr bwMode="auto">
            <a:xfrm>
              <a:off x="4518" y="2962"/>
              <a:ext cx="9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9" name="Line 113"/>
            <p:cNvSpPr>
              <a:spLocks noChangeShapeType="1"/>
            </p:cNvSpPr>
            <p:nvPr/>
          </p:nvSpPr>
          <p:spPr bwMode="auto">
            <a:xfrm flipV="1">
              <a:off x="5503" y="2529"/>
              <a:ext cx="0" cy="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0" name="Line 114"/>
            <p:cNvSpPr>
              <a:spLocks noChangeShapeType="1"/>
            </p:cNvSpPr>
            <p:nvPr/>
          </p:nvSpPr>
          <p:spPr bwMode="auto">
            <a:xfrm flipV="1">
              <a:off x="4518" y="2529"/>
              <a:ext cx="0" cy="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1" name="Line 115"/>
            <p:cNvSpPr>
              <a:spLocks noChangeShapeType="1"/>
            </p:cNvSpPr>
            <p:nvPr/>
          </p:nvSpPr>
          <p:spPr bwMode="auto">
            <a:xfrm>
              <a:off x="4518" y="2962"/>
              <a:ext cx="9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2" name="Line 116"/>
            <p:cNvSpPr>
              <a:spLocks noChangeShapeType="1"/>
            </p:cNvSpPr>
            <p:nvPr/>
          </p:nvSpPr>
          <p:spPr bwMode="auto">
            <a:xfrm flipV="1">
              <a:off x="4518" y="2529"/>
              <a:ext cx="0" cy="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3" name="Line 117"/>
            <p:cNvSpPr>
              <a:spLocks noChangeShapeType="1"/>
            </p:cNvSpPr>
            <p:nvPr/>
          </p:nvSpPr>
          <p:spPr bwMode="auto">
            <a:xfrm>
              <a:off x="4518" y="2529"/>
              <a:ext cx="9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4" name="Line 118"/>
            <p:cNvSpPr>
              <a:spLocks noChangeShapeType="1"/>
            </p:cNvSpPr>
            <p:nvPr/>
          </p:nvSpPr>
          <p:spPr bwMode="auto">
            <a:xfrm>
              <a:off x="4518" y="2962"/>
              <a:ext cx="9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5" name="Line 119"/>
            <p:cNvSpPr>
              <a:spLocks noChangeShapeType="1"/>
            </p:cNvSpPr>
            <p:nvPr/>
          </p:nvSpPr>
          <p:spPr bwMode="auto">
            <a:xfrm flipV="1">
              <a:off x="5503" y="2529"/>
              <a:ext cx="0" cy="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Line 120"/>
            <p:cNvSpPr>
              <a:spLocks noChangeShapeType="1"/>
            </p:cNvSpPr>
            <p:nvPr/>
          </p:nvSpPr>
          <p:spPr bwMode="auto">
            <a:xfrm flipV="1">
              <a:off x="4518" y="2529"/>
              <a:ext cx="0" cy="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Rectangle 121"/>
            <p:cNvSpPr>
              <a:spLocks noChangeArrowheads="1"/>
            </p:cNvSpPr>
            <p:nvPr/>
          </p:nvSpPr>
          <p:spPr bwMode="auto">
            <a:xfrm>
              <a:off x="4777" y="2549"/>
              <a:ext cx="74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32 IC 32 Decap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8" name="Line 122"/>
            <p:cNvSpPr>
              <a:spLocks noChangeShapeType="1"/>
            </p:cNvSpPr>
            <p:nvPr/>
          </p:nvSpPr>
          <p:spPr bwMode="auto">
            <a:xfrm>
              <a:off x="4558" y="2609"/>
              <a:ext cx="199" cy="0"/>
            </a:xfrm>
            <a:prstGeom prst="lin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Oval 123"/>
            <p:cNvSpPr>
              <a:spLocks noChangeArrowheads="1"/>
            </p:cNvSpPr>
            <p:nvPr/>
          </p:nvSpPr>
          <p:spPr bwMode="auto">
            <a:xfrm>
              <a:off x="4637" y="2589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Rectangle 124"/>
            <p:cNvSpPr>
              <a:spLocks noChangeArrowheads="1"/>
            </p:cNvSpPr>
            <p:nvPr/>
          </p:nvSpPr>
          <p:spPr bwMode="auto">
            <a:xfrm>
              <a:off x="4777" y="2688"/>
              <a:ext cx="68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32 IC 8 Decap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1" name="Line 125"/>
            <p:cNvSpPr>
              <a:spLocks noChangeShapeType="1"/>
            </p:cNvSpPr>
            <p:nvPr/>
          </p:nvSpPr>
          <p:spPr bwMode="auto">
            <a:xfrm>
              <a:off x="4558" y="2743"/>
              <a:ext cx="199" cy="0"/>
            </a:xfrm>
            <a:prstGeom prst="lin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Oval 126"/>
            <p:cNvSpPr>
              <a:spLocks noChangeArrowheads="1"/>
            </p:cNvSpPr>
            <p:nvPr/>
          </p:nvSpPr>
          <p:spPr bwMode="auto">
            <a:xfrm>
              <a:off x="4637" y="2723"/>
              <a:ext cx="40" cy="40"/>
            </a:xfrm>
            <a:prstGeom prst="ellipse">
              <a:avLst/>
            </a:prstGeom>
            <a:noFill/>
            <a:ln w="23813" cap="flat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Rectangle 127"/>
            <p:cNvSpPr>
              <a:spLocks noChangeArrowheads="1"/>
            </p:cNvSpPr>
            <p:nvPr/>
          </p:nvSpPr>
          <p:spPr bwMode="auto">
            <a:xfrm>
              <a:off x="4777" y="2828"/>
              <a:ext cx="68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32 IC 1 Decap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4" name="Line 128"/>
            <p:cNvSpPr>
              <a:spLocks noChangeShapeType="1"/>
            </p:cNvSpPr>
            <p:nvPr/>
          </p:nvSpPr>
          <p:spPr bwMode="auto">
            <a:xfrm>
              <a:off x="4558" y="2878"/>
              <a:ext cx="199" cy="0"/>
            </a:xfrm>
            <a:prstGeom prst="lin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Oval 129"/>
            <p:cNvSpPr>
              <a:spLocks noChangeArrowheads="1"/>
            </p:cNvSpPr>
            <p:nvPr/>
          </p:nvSpPr>
          <p:spPr bwMode="auto">
            <a:xfrm>
              <a:off x="4637" y="2858"/>
              <a:ext cx="40" cy="39"/>
            </a:xfrm>
            <a:prstGeom prst="ellipse">
              <a:avLst/>
            </a:prstGeom>
            <a:noFill/>
            <a:ln w="238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88" name="Rectangle 1387"/>
          <p:cNvSpPr/>
          <p:nvPr/>
        </p:nvSpPr>
        <p:spPr>
          <a:xfrm>
            <a:off x="657878" y="3785065"/>
            <a:ext cx="77064" cy="7706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2086008" y="4368860"/>
            <a:ext cx="77064" cy="770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9" name="Group 1388"/>
          <p:cNvGrpSpPr/>
          <p:nvPr/>
        </p:nvGrpSpPr>
        <p:grpSpPr>
          <a:xfrm>
            <a:off x="1757992" y="2073255"/>
            <a:ext cx="330475" cy="327064"/>
            <a:chOff x="7403550" y="1817920"/>
            <a:chExt cx="367866" cy="364069"/>
          </a:xfrm>
        </p:grpSpPr>
        <p:sp>
          <p:nvSpPr>
            <p:cNvPr id="412" name="Oval 411"/>
            <p:cNvSpPr/>
            <p:nvPr/>
          </p:nvSpPr>
          <p:spPr bwMode="auto">
            <a:xfrm>
              <a:off x="7541764" y="195385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3" name="Oval 412"/>
            <p:cNvSpPr/>
            <p:nvPr/>
          </p:nvSpPr>
          <p:spPr bwMode="auto">
            <a:xfrm>
              <a:off x="7679976" y="1953855"/>
              <a:ext cx="91440" cy="91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4" name="Oval 413"/>
            <p:cNvSpPr/>
            <p:nvPr/>
          </p:nvSpPr>
          <p:spPr bwMode="auto">
            <a:xfrm>
              <a:off x="7545561" y="1817920"/>
              <a:ext cx="91440" cy="91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7403550" y="1953855"/>
              <a:ext cx="91440" cy="91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6" name="Oval 415"/>
            <p:cNvSpPr/>
            <p:nvPr/>
          </p:nvSpPr>
          <p:spPr bwMode="auto">
            <a:xfrm>
              <a:off x="7545561" y="2090549"/>
              <a:ext cx="91440" cy="91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25" name="Straight Arrow Connector 128"/>
          <p:cNvCxnSpPr>
            <a:endCxn id="29" idx="0"/>
          </p:cNvCxnSpPr>
          <p:nvPr/>
        </p:nvCxnSpPr>
        <p:spPr bwMode="auto">
          <a:xfrm>
            <a:off x="1930109" y="2244193"/>
            <a:ext cx="686252" cy="85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1" name="Group 1390"/>
          <p:cNvGrpSpPr/>
          <p:nvPr/>
        </p:nvGrpSpPr>
        <p:grpSpPr>
          <a:xfrm>
            <a:off x="1827491" y="2149154"/>
            <a:ext cx="915563" cy="195330"/>
            <a:chOff x="7493073" y="1893820"/>
            <a:chExt cx="915563" cy="195330"/>
          </a:xfrm>
        </p:grpSpPr>
        <p:sp>
          <p:nvSpPr>
            <p:cNvPr id="29" name="Rectangle 133"/>
            <p:cNvSpPr/>
            <p:nvPr/>
          </p:nvSpPr>
          <p:spPr bwMode="auto">
            <a:xfrm rot="16200000">
              <a:off x="8282976" y="1974172"/>
              <a:ext cx="44371" cy="46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7493073" y="1893820"/>
              <a:ext cx="915563" cy="195330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2" name="Group 1391"/>
          <p:cNvGrpSpPr/>
          <p:nvPr/>
        </p:nvGrpSpPr>
        <p:grpSpPr>
          <a:xfrm>
            <a:off x="1034719" y="1484842"/>
            <a:ext cx="974893" cy="1523699"/>
            <a:chOff x="6700301" y="1229508"/>
            <a:chExt cx="974893" cy="1523699"/>
          </a:xfrm>
        </p:grpSpPr>
        <p:sp>
          <p:nvSpPr>
            <p:cNvPr id="27" name="Rectangle 130"/>
            <p:cNvSpPr/>
            <p:nvPr/>
          </p:nvSpPr>
          <p:spPr bwMode="auto">
            <a:xfrm rot="16200000">
              <a:off x="7566627" y="2642482"/>
              <a:ext cx="44371" cy="464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Rectangle 131"/>
            <p:cNvSpPr/>
            <p:nvPr/>
          </p:nvSpPr>
          <p:spPr bwMode="auto">
            <a:xfrm rot="16200000">
              <a:off x="6765997" y="1974172"/>
              <a:ext cx="44371" cy="46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Rectangle 135"/>
            <p:cNvSpPr/>
            <p:nvPr/>
          </p:nvSpPr>
          <p:spPr bwMode="auto">
            <a:xfrm rot="16200000">
              <a:off x="7563677" y="1291542"/>
              <a:ext cx="48808" cy="46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6700301" y="1886445"/>
              <a:ext cx="956272" cy="195330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 rot="16200000">
              <a:off x="7170310" y="1556843"/>
              <a:ext cx="832220" cy="177549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 rot="16200000">
              <a:off x="7156119" y="2235245"/>
              <a:ext cx="860215" cy="175709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Rectangle 125"/>
          <p:cNvSpPr/>
          <p:nvPr/>
        </p:nvSpPr>
        <p:spPr bwMode="auto">
          <a:xfrm>
            <a:off x="835515" y="1292732"/>
            <a:ext cx="2241069" cy="20205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5" name="Oval 139"/>
          <p:cNvSpPr/>
          <p:nvPr/>
        </p:nvSpPr>
        <p:spPr bwMode="auto">
          <a:xfrm>
            <a:off x="1139942" y="1577731"/>
            <a:ext cx="1486020" cy="134136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6" name="TextBox 425"/>
          <p:cNvSpPr txBox="1"/>
          <p:nvPr/>
        </p:nvSpPr>
        <p:spPr bwMode="auto">
          <a:xfrm>
            <a:off x="2163302" y="1930315"/>
            <a:ext cx="541778" cy="271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D</a:t>
            </a:r>
          </a:p>
        </p:txBody>
      </p:sp>
      <p:cxnSp>
        <p:nvCxnSpPr>
          <p:cNvPr id="434" name="Straight Arrow Connector 128"/>
          <p:cNvCxnSpPr>
            <a:endCxn id="436" idx="0"/>
          </p:cNvCxnSpPr>
          <p:nvPr/>
        </p:nvCxnSpPr>
        <p:spPr bwMode="auto">
          <a:xfrm>
            <a:off x="1932831" y="2248414"/>
            <a:ext cx="686252" cy="85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Rectangle 133"/>
          <p:cNvSpPr/>
          <p:nvPr/>
        </p:nvSpPr>
        <p:spPr bwMode="auto">
          <a:xfrm rot="16200000">
            <a:off x="2620116" y="2233727"/>
            <a:ext cx="44371" cy="46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9" name="Rectangle 130"/>
          <p:cNvSpPr/>
          <p:nvPr/>
        </p:nvSpPr>
        <p:spPr bwMode="auto">
          <a:xfrm rot="16200000">
            <a:off x="1903767" y="2902037"/>
            <a:ext cx="44371" cy="4643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0" name="Rectangle 131"/>
          <p:cNvSpPr/>
          <p:nvPr/>
        </p:nvSpPr>
        <p:spPr bwMode="auto">
          <a:xfrm rot="16200000">
            <a:off x="1103137" y="2233727"/>
            <a:ext cx="44371" cy="46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1" name="Rectangle 135"/>
          <p:cNvSpPr/>
          <p:nvPr/>
        </p:nvSpPr>
        <p:spPr bwMode="auto">
          <a:xfrm rot="16200000">
            <a:off x="1900817" y="1551097"/>
            <a:ext cx="48808" cy="46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394" name="Group 1393"/>
          <p:cNvGrpSpPr/>
          <p:nvPr/>
        </p:nvGrpSpPr>
        <p:grpSpPr>
          <a:xfrm>
            <a:off x="1517675" y="2016369"/>
            <a:ext cx="830311" cy="570666"/>
            <a:chOff x="9356292" y="4505868"/>
            <a:chExt cx="830311" cy="570666"/>
          </a:xfrm>
        </p:grpSpPr>
        <p:grpSp>
          <p:nvGrpSpPr>
            <p:cNvPr id="428" name="Group 427"/>
            <p:cNvGrpSpPr/>
            <p:nvPr/>
          </p:nvGrpSpPr>
          <p:grpSpPr>
            <a:xfrm>
              <a:off x="9356292" y="4505868"/>
              <a:ext cx="330475" cy="327064"/>
              <a:chOff x="7403550" y="1817920"/>
              <a:chExt cx="367866" cy="364069"/>
            </a:xfrm>
          </p:grpSpPr>
          <p:sp>
            <p:nvSpPr>
              <p:cNvPr id="429" name="Oval 428"/>
              <p:cNvSpPr/>
              <p:nvPr/>
            </p:nvSpPr>
            <p:spPr bwMode="auto">
              <a:xfrm>
                <a:off x="7541764" y="195385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 bwMode="auto">
              <a:xfrm>
                <a:off x="7679976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 bwMode="auto">
              <a:xfrm>
                <a:off x="7545561" y="181792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 bwMode="auto">
              <a:xfrm>
                <a:off x="7403550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33" name="Oval 432"/>
              <p:cNvSpPr/>
              <p:nvPr/>
            </p:nvSpPr>
            <p:spPr bwMode="auto">
              <a:xfrm>
                <a:off x="7545561" y="2090549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>
              <a:off x="9606458" y="4505868"/>
              <a:ext cx="330475" cy="327064"/>
              <a:chOff x="7403550" y="1817920"/>
              <a:chExt cx="367866" cy="364069"/>
            </a:xfrm>
          </p:grpSpPr>
          <p:sp>
            <p:nvSpPr>
              <p:cNvPr id="446" name="Oval 445"/>
              <p:cNvSpPr/>
              <p:nvPr/>
            </p:nvSpPr>
            <p:spPr bwMode="auto">
              <a:xfrm>
                <a:off x="7541764" y="195385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 bwMode="auto">
              <a:xfrm>
                <a:off x="7679976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 bwMode="auto">
              <a:xfrm>
                <a:off x="7545561" y="181792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49" name="Oval 448"/>
              <p:cNvSpPr/>
              <p:nvPr/>
            </p:nvSpPr>
            <p:spPr bwMode="auto">
              <a:xfrm>
                <a:off x="7403550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0" name="Oval 449"/>
              <p:cNvSpPr/>
              <p:nvPr/>
            </p:nvSpPr>
            <p:spPr bwMode="auto">
              <a:xfrm>
                <a:off x="7545561" y="2090549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9605962" y="4749470"/>
              <a:ext cx="330475" cy="327064"/>
              <a:chOff x="7403550" y="1817920"/>
              <a:chExt cx="367866" cy="364069"/>
            </a:xfrm>
          </p:grpSpPr>
          <p:sp>
            <p:nvSpPr>
              <p:cNvPr id="452" name="Oval 451"/>
              <p:cNvSpPr/>
              <p:nvPr/>
            </p:nvSpPr>
            <p:spPr bwMode="auto">
              <a:xfrm>
                <a:off x="7541764" y="195385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3" name="Oval 452"/>
              <p:cNvSpPr/>
              <p:nvPr/>
            </p:nvSpPr>
            <p:spPr bwMode="auto">
              <a:xfrm>
                <a:off x="7679976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4" name="Oval 453"/>
              <p:cNvSpPr/>
              <p:nvPr/>
            </p:nvSpPr>
            <p:spPr bwMode="auto">
              <a:xfrm>
                <a:off x="7545561" y="181792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5" name="Oval 454"/>
              <p:cNvSpPr/>
              <p:nvPr/>
            </p:nvSpPr>
            <p:spPr bwMode="auto">
              <a:xfrm>
                <a:off x="7403550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 bwMode="auto">
              <a:xfrm>
                <a:off x="7545561" y="2090549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9856128" y="4749470"/>
              <a:ext cx="330475" cy="327064"/>
              <a:chOff x="7403550" y="1817920"/>
              <a:chExt cx="367866" cy="364069"/>
            </a:xfrm>
          </p:grpSpPr>
          <p:sp>
            <p:nvSpPr>
              <p:cNvPr id="458" name="Oval 457"/>
              <p:cNvSpPr/>
              <p:nvPr/>
            </p:nvSpPr>
            <p:spPr bwMode="auto">
              <a:xfrm>
                <a:off x="7541764" y="1953855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 bwMode="auto">
              <a:xfrm>
                <a:off x="7679976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 bwMode="auto">
              <a:xfrm>
                <a:off x="7545561" y="1817920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 bwMode="auto">
              <a:xfrm>
                <a:off x="7403550" y="1953855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 bwMode="auto">
              <a:xfrm>
                <a:off x="7545561" y="2090549"/>
                <a:ext cx="91440" cy="914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27" name="TextBox 426"/>
          <p:cNvSpPr txBox="1"/>
          <p:nvPr/>
        </p:nvSpPr>
        <p:spPr bwMode="auto">
          <a:xfrm>
            <a:off x="2311572" y="2983468"/>
            <a:ext cx="82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8”x8”</a:t>
            </a:r>
          </a:p>
        </p:txBody>
      </p:sp>
      <p:sp>
        <p:nvSpPr>
          <p:cNvPr id="443" name="Oval 442"/>
          <p:cNvSpPr/>
          <p:nvPr/>
        </p:nvSpPr>
        <p:spPr>
          <a:xfrm rot="16200000">
            <a:off x="1520456" y="1839599"/>
            <a:ext cx="832220" cy="17754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 rot="17496364">
            <a:off x="1403549" y="1800588"/>
            <a:ext cx="818707" cy="198345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 rot="15306624">
            <a:off x="1550778" y="1950175"/>
            <a:ext cx="1057377" cy="15797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 rot="16200000">
            <a:off x="1393769" y="1938117"/>
            <a:ext cx="1067556" cy="19559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651265" y="4022251"/>
            <a:ext cx="77064" cy="770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23" y="1182089"/>
            <a:ext cx="2121477" cy="10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" name="TextBox 358"/>
          <p:cNvSpPr txBox="1"/>
          <p:nvPr/>
        </p:nvSpPr>
        <p:spPr>
          <a:xfrm>
            <a:off x="3313050" y="2515864"/>
            <a:ext cx="4169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Pitch </a:t>
            </a:r>
            <a:r>
              <a:rPr lang="en-US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1mm</a:t>
            </a:r>
          </a:p>
          <a:p>
            <a:pPr eaLnBrk="1" hangingPunct="1">
              <a:defRPr/>
            </a:pPr>
            <a:r>
              <a:rPr lang="en-US" dirty="0" err="1" smtClean="0"/>
              <a:t>Decaps</a:t>
            </a:r>
            <a:r>
              <a:rPr lang="en-US" dirty="0" smtClean="0"/>
              <a:t> are placed on the top layer 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85071" y="2207001"/>
            <a:ext cx="1599463" cy="769316"/>
            <a:chOff x="1085071" y="2024289"/>
            <a:chExt cx="1599463" cy="769316"/>
          </a:xfrm>
        </p:grpSpPr>
        <p:sp>
          <p:nvSpPr>
            <p:cNvPr id="362" name="Rectangle 125"/>
            <p:cNvSpPr/>
            <p:nvPr/>
          </p:nvSpPr>
          <p:spPr bwMode="auto">
            <a:xfrm>
              <a:off x="1085071" y="2038017"/>
              <a:ext cx="80570" cy="97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3" name="Rectangle 125"/>
            <p:cNvSpPr/>
            <p:nvPr/>
          </p:nvSpPr>
          <p:spPr bwMode="auto">
            <a:xfrm>
              <a:off x="2603964" y="2024289"/>
              <a:ext cx="80570" cy="97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4" name="Rectangle 125"/>
            <p:cNvSpPr/>
            <p:nvPr/>
          </p:nvSpPr>
          <p:spPr bwMode="auto">
            <a:xfrm>
              <a:off x="1884366" y="2696463"/>
              <a:ext cx="80570" cy="97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957528" y="3788811"/>
            <a:ext cx="7739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D=1</a:t>
            </a:r>
            <a:r>
              <a:rPr lang="en-US" dirty="0" smtClean="0"/>
              <a:t>’’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" grpId="0" animBg="1"/>
      <p:bldP spid="410" grpId="0" animBg="1"/>
      <p:bldP spid="424" grpId="0" animBg="1"/>
      <p:bldP spid="443" grpId="0" animBg="1"/>
      <p:bldP spid="464" grpId="0" animBg="1"/>
      <p:bldP spid="465" grpId="0" animBg="1"/>
      <p:bldP spid="466" grpId="0" animBg="1"/>
      <p:bldP spid="4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</p:spPr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1950998" y="1220334"/>
            <a:ext cx="3873242" cy="2493725"/>
            <a:chOff x="-141965" y="751831"/>
            <a:chExt cx="2842213" cy="197150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78430" y="1169373"/>
              <a:ext cx="0" cy="1173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8430" y="2345187"/>
              <a:ext cx="18639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-141965" y="1200886"/>
              <a:ext cx="885731" cy="48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Times New Roman" pitchFamily="18" charset="0"/>
                <a:buNone/>
                <a:defRPr/>
              </a:pPr>
              <a:r>
                <a:rPr lang="en-US" sz="2000" kern="0" baseline="-25000" dirty="0" smtClean="0"/>
                <a:t>VDD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1814517" y="2236863"/>
              <a:ext cx="885731" cy="48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Times New Roman" pitchFamily="18" charset="0"/>
                <a:buNone/>
                <a:defRPr/>
              </a:pPr>
              <a:r>
                <a:rPr lang="en-US" sz="2000" kern="0" baseline="-25000" dirty="0" smtClean="0"/>
                <a:t>Time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2209" y="1415565"/>
              <a:ext cx="1698635" cy="307248"/>
            </a:xfrm>
            <a:custGeom>
              <a:avLst/>
              <a:gdLst>
                <a:gd name="connsiteX0" fmla="*/ 0 w 2197100"/>
                <a:gd name="connsiteY0" fmla="*/ 254000 h 368300"/>
                <a:gd name="connsiteX1" fmla="*/ 63500 w 2197100"/>
                <a:gd name="connsiteY1" fmla="*/ 279400 h 368300"/>
                <a:gd name="connsiteX2" fmla="*/ 88900 w 2197100"/>
                <a:gd name="connsiteY2" fmla="*/ 317500 h 368300"/>
                <a:gd name="connsiteX3" fmla="*/ 165100 w 2197100"/>
                <a:gd name="connsiteY3" fmla="*/ 355600 h 368300"/>
                <a:gd name="connsiteX4" fmla="*/ 203200 w 2197100"/>
                <a:gd name="connsiteY4" fmla="*/ 317500 h 368300"/>
                <a:gd name="connsiteX5" fmla="*/ 215900 w 2197100"/>
                <a:gd name="connsiteY5" fmla="*/ 266700 h 368300"/>
                <a:gd name="connsiteX6" fmla="*/ 241300 w 2197100"/>
                <a:gd name="connsiteY6" fmla="*/ 190500 h 368300"/>
                <a:gd name="connsiteX7" fmla="*/ 254000 w 2197100"/>
                <a:gd name="connsiteY7" fmla="*/ 152400 h 368300"/>
                <a:gd name="connsiteX8" fmla="*/ 266700 w 2197100"/>
                <a:gd name="connsiteY8" fmla="*/ 88900 h 368300"/>
                <a:gd name="connsiteX9" fmla="*/ 304800 w 2197100"/>
                <a:gd name="connsiteY9" fmla="*/ 50800 h 368300"/>
                <a:gd name="connsiteX10" fmla="*/ 330200 w 2197100"/>
                <a:gd name="connsiteY10" fmla="*/ 12700 h 368300"/>
                <a:gd name="connsiteX11" fmla="*/ 381000 w 2197100"/>
                <a:gd name="connsiteY11" fmla="*/ 38100 h 368300"/>
                <a:gd name="connsiteX12" fmla="*/ 393700 w 2197100"/>
                <a:gd name="connsiteY12" fmla="*/ 76200 h 368300"/>
                <a:gd name="connsiteX13" fmla="*/ 406400 w 2197100"/>
                <a:gd name="connsiteY13" fmla="*/ 152400 h 368300"/>
                <a:gd name="connsiteX14" fmla="*/ 419100 w 2197100"/>
                <a:gd name="connsiteY14" fmla="*/ 215900 h 368300"/>
                <a:gd name="connsiteX15" fmla="*/ 457200 w 2197100"/>
                <a:gd name="connsiteY15" fmla="*/ 330200 h 368300"/>
                <a:gd name="connsiteX16" fmla="*/ 495300 w 2197100"/>
                <a:gd name="connsiteY16" fmla="*/ 355600 h 368300"/>
                <a:gd name="connsiteX17" fmla="*/ 520700 w 2197100"/>
                <a:gd name="connsiteY17" fmla="*/ 317500 h 368300"/>
                <a:gd name="connsiteX18" fmla="*/ 546100 w 2197100"/>
                <a:gd name="connsiteY18" fmla="*/ 152400 h 368300"/>
                <a:gd name="connsiteX19" fmla="*/ 584200 w 2197100"/>
                <a:gd name="connsiteY19" fmla="*/ 165100 h 368300"/>
                <a:gd name="connsiteX20" fmla="*/ 622300 w 2197100"/>
                <a:gd name="connsiteY20" fmla="*/ 241300 h 368300"/>
                <a:gd name="connsiteX21" fmla="*/ 660400 w 2197100"/>
                <a:gd name="connsiteY21" fmla="*/ 228600 h 368300"/>
                <a:gd name="connsiteX22" fmla="*/ 685800 w 2197100"/>
                <a:gd name="connsiteY22" fmla="*/ 190500 h 368300"/>
                <a:gd name="connsiteX23" fmla="*/ 762000 w 2197100"/>
                <a:gd name="connsiteY23" fmla="*/ 203200 h 368300"/>
                <a:gd name="connsiteX24" fmla="*/ 787400 w 2197100"/>
                <a:gd name="connsiteY24" fmla="*/ 241300 h 368300"/>
                <a:gd name="connsiteX25" fmla="*/ 939800 w 2197100"/>
                <a:gd name="connsiteY25" fmla="*/ 203200 h 368300"/>
                <a:gd name="connsiteX26" fmla="*/ 965200 w 2197100"/>
                <a:gd name="connsiteY26" fmla="*/ 127000 h 368300"/>
                <a:gd name="connsiteX27" fmla="*/ 977900 w 2197100"/>
                <a:gd name="connsiteY27" fmla="*/ 88900 h 368300"/>
                <a:gd name="connsiteX28" fmla="*/ 1003300 w 2197100"/>
                <a:gd name="connsiteY28" fmla="*/ 0 h 368300"/>
                <a:gd name="connsiteX29" fmla="*/ 1054100 w 2197100"/>
                <a:gd name="connsiteY29" fmla="*/ 25400 h 368300"/>
                <a:gd name="connsiteX30" fmla="*/ 1066800 w 2197100"/>
                <a:gd name="connsiteY30" fmla="*/ 63500 h 368300"/>
                <a:gd name="connsiteX31" fmla="*/ 1092200 w 2197100"/>
                <a:gd name="connsiteY31" fmla="*/ 368300 h 368300"/>
                <a:gd name="connsiteX32" fmla="*/ 1130300 w 2197100"/>
                <a:gd name="connsiteY32" fmla="*/ 330200 h 368300"/>
                <a:gd name="connsiteX33" fmla="*/ 1143000 w 2197100"/>
                <a:gd name="connsiteY33" fmla="*/ 203200 h 368300"/>
                <a:gd name="connsiteX34" fmla="*/ 1155700 w 2197100"/>
                <a:gd name="connsiteY34" fmla="*/ 152400 h 368300"/>
                <a:gd name="connsiteX35" fmla="*/ 1206500 w 2197100"/>
                <a:gd name="connsiteY35" fmla="*/ 139700 h 368300"/>
                <a:gd name="connsiteX36" fmla="*/ 1219200 w 2197100"/>
                <a:gd name="connsiteY36" fmla="*/ 190500 h 368300"/>
                <a:gd name="connsiteX37" fmla="*/ 1231900 w 2197100"/>
                <a:gd name="connsiteY37" fmla="*/ 254000 h 368300"/>
                <a:gd name="connsiteX38" fmla="*/ 1257300 w 2197100"/>
                <a:gd name="connsiteY38" fmla="*/ 203200 h 368300"/>
                <a:gd name="connsiteX39" fmla="*/ 1308100 w 2197100"/>
                <a:gd name="connsiteY39" fmla="*/ 139700 h 368300"/>
                <a:gd name="connsiteX40" fmla="*/ 1333500 w 2197100"/>
                <a:gd name="connsiteY40" fmla="*/ 177800 h 368300"/>
                <a:gd name="connsiteX41" fmla="*/ 1346200 w 2197100"/>
                <a:gd name="connsiteY41" fmla="*/ 215900 h 368300"/>
                <a:gd name="connsiteX42" fmla="*/ 1422400 w 2197100"/>
                <a:gd name="connsiteY42" fmla="*/ 254000 h 368300"/>
                <a:gd name="connsiteX43" fmla="*/ 1485900 w 2197100"/>
                <a:gd name="connsiteY43" fmla="*/ 241300 h 368300"/>
                <a:gd name="connsiteX44" fmla="*/ 1498600 w 2197100"/>
                <a:gd name="connsiteY44" fmla="*/ 177800 h 368300"/>
                <a:gd name="connsiteX45" fmla="*/ 1524000 w 2197100"/>
                <a:gd name="connsiteY45" fmla="*/ 38100 h 368300"/>
                <a:gd name="connsiteX46" fmla="*/ 1562100 w 2197100"/>
                <a:gd name="connsiteY46" fmla="*/ 165100 h 368300"/>
                <a:gd name="connsiteX47" fmla="*/ 1574800 w 2197100"/>
                <a:gd name="connsiteY47" fmla="*/ 203200 h 368300"/>
                <a:gd name="connsiteX48" fmla="*/ 1587500 w 2197100"/>
                <a:gd name="connsiteY48" fmla="*/ 279400 h 368300"/>
                <a:gd name="connsiteX49" fmla="*/ 1612900 w 2197100"/>
                <a:gd name="connsiteY49" fmla="*/ 355600 h 368300"/>
                <a:gd name="connsiteX50" fmla="*/ 1651000 w 2197100"/>
                <a:gd name="connsiteY50" fmla="*/ 342900 h 368300"/>
                <a:gd name="connsiteX51" fmla="*/ 1663700 w 2197100"/>
                <a:gd name="connsiteY51" fmla="*/ 304800 h 368300"/>
                <a:gd name="connsiteX52" fmla="*/ 1676400 w 2197100"/>
                <a:gd name="connsiteY52" fmla="*/ 152400 h 368300"/>
                <a:gd name="connsiteX53" fmla="*/ 1701800 w 2197100"/>
                <a:gd name="connsiteY53" fmla="*/ 190500 h 368300"/>
                <a:gd name="connsiteX54" fmla="*/ 1727200 w 2197100"/>
                <a:gd name="connsiteY54" fmla="*/ 266700 h 368300"/>
                <a:gd name="connsiteX55" fmla="*/ 1765300 w 2197100"/>
                <a:gd name="connsiteY55" fmla="*/ 279400 h 368300"/>
                <a:gd name="connsiteX56" fmla="*/ 1803400 w 2197100"/>
                <a:gd name="connsiteY56" fmla="*/ 266700 h 368300"/>
                <a:gd name="connsiteX57" fmla="*/ 1854200 w 2197100"/>
                <a:gd name="connsiteY57" fmla="*/ 228600 h 368300"/>
                <a:gd name="connsiteX58" fmla="*/ 1879600 w 2197100"/>
                <a:gd name="connsiteY58" fmla="*/ 266700 h 368300"/>
                <a:gd name="connsiteX59" fmla="*/ 1917700 w 2197100"/>
                <a:gd name="connsiteY59" fmla="*/ 241300 h 368300"/>
                <a:gd name="connsiteX60" fmla="*/ 1943100 w 2197100"/>
                <a:gd name="connsiteY60" fmla="*/ 203200 h 368300"/>
                <a:gd name="connsiteX61" fmla="*/ 1981200 w 2197100"/>
                <a:gd name="connsiteY61" fmla="*/ 241300 h 368300"/>
                <a:gd name="connsiteX62" fmla="*/ 2019300 w 2197100"/>
                <a:gd name="connsiteY62" fmla="*/ 254000 h 368300"/>
                <a:gd name="connsiteX63" fmla="*/ 2070100 w 2197100"/>
                <a:gd name="connsiteY63" fmla="*/ 203200 h 368300"/>
                <a:gd name="connsiteX64" fmla="*/ 2095500 w 2197100"/>
                <a:gd name="connsiteY64" fmla="*/ 241300 h 368300"/>
                <a:gd name="connsiteX65" fmla="*/ 2197100 w 2197100"/>
                <a:gd name="connsiteY65" fmla="*/ 2540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197100" h="368300">
                  <a:moveTo>
                    <a:pt x="0" y="254000"/>
                  </a:moveTo>
                  <a:cubicBezTo>
                    <a:pt x="21167" y="262467"/>
                    <a:pt x="44949" y="266149"/>
                    <a:pt x="63500" y="279400"/>
                  </a:cubicBezTo>
                  <a:cubicBezTo>
                    <a:pt x="75920" y="288272"/>
                    <a:pt x="78107" y="306707"/>
                    <a:pt x="88900" y="317500"/>
                  </a:cubicBezTo>
                  <a:cubicBezTo>
                    <a:pt x="113519" y="342119"/>
                    <a:pt x="134112" y="345271"/>
                    <a:pt x="165100" y="355600"/>
                  </a:cubicBezTo>
                  <a:cubicBezTo>
                    <a:pt x="177800" y="342900"/>
                    <a:pt x="194289" y="333094"/>
                    <a:pt x="203200" y="317500"/>
                  </a:cubicBezTo>
                  <a:cubicBezTo>
                    <a:pt x="211860" y="302345"/>
                    <a:pt x="210884" y="283418"/>
                    <a:pt x="215900" y="266700"/>
                  </a:cubicBezTo>
                  <a:cubicBezTo>
                    <a:pt x="223593" y="241055"/>
                    <a:pt x="232833" y="215900"/>
                    <a:pt x="241300" y="190500"/>
                  </a:cubicBezTo>
                  <a:cubicBezTo>
                    <a:pt x="245533" y="177800"/>
                    <a:pt x="251375" y="165527"/>
                    <a:pt x="254000" y="152400"/>
                  </a:cubicBezTo>
                  <a:cubicBezTo>
                    <a:pt x="258233" y="131233"/>
                    <a:pt x="257047" y="108207"/>
                    <a:pt x="266700" y="88900"/>
                  </a:cubicBezTo>
                  <a:cubicBezTo>
                    <a:pt x="274732" y="72836"/>
                    <a:pt x="293302" y="64598"/>
                    <a:pt x="304800" y="50800"/>
                  </a:cubicBezTo>
                  <a:cubicBezTo>
                    <a:pt x="314571" y="39074"/>
                    <a:pt x="321733" y="25400"/>
                    <a:pt x="330200" y="12700"/>
                  </a:cubicBezTo>
                  <a:cubicBezTo>
                    <a:pt x="347133" y="21167"/>
                    <a:pt x="367613" y="24713"/>
                    <a:pt x="381000" y="38100"/>
                  </a:cubicBezTo>
                  <a:cubicBezTo>
                    <a:pt x="390466" y="47566"/>
                    <a:pt x="390796" y="63132"/>
                    <a:pt x="393700" y="76200"/>
                  </a:cubicBezTo>
                  <a:cubicBezTo>
                    <a:pt x="399286" y="101337"/>
                    <a:pt x="401794" y="127065"/>
                    <a:pt x="406400" y="152400"/>
                  </a:cubicBezTo>
                  <a:cubicBezTo>
                    <a:pt x="410261" y="173638"/>
                    <a:pt x="415239" y="194662"/>
                    <a:pt x="419100" y="215900"/>
                  </a:cubicBezTo>
                  <a:cubicBezTo>
                    <a:pt x="428560" y="267933"/>
                    <a:pt x="420924" y="293924"/>
                    <a:pt x="457200" y="330200"/>
                  </a:cubicBezTo>
                  <a:cubicBezTo>
                    <a:pt x="467993" y="340993"/>
                    <a:pt x="482600" y="347133"/>
                    <a:pt x="495300" y="355600"/>
                  </a:cubicBezTo>
                  <a:cubicBezTo>
                    <a:pt x="503767" y="342900"/>
                    <a:pt x="513874" y="331152"/>
                    <a:pt x="520700" y="317500"/>
                  </a:cubicBezTo>
                  <a:cubicBezTo>
                    <a:pt x="543585" y="271731"/>
                    <a:pt x="542458" y="188823"/>
                    <a:pt x="546100" y="152400"/>
                  </a:cubicBezTo>
                  <a:cubicBezTo>
                    <a:pt x="558800" y="156633"/>
                    <a:pt x="573747" y="156737"/>
                    <a:pt x="584200" y="165100"/>
                  </a:cubicBezTo>
                  <a:cubicBezTo>
                    <a:pt x="606581" y="183005"/>
                    <a:pt x="613934" y="216201"/>
                    <a:pt x="622300" y="241300"/>
                  </a:cubicBezTo>
                  <a:cubicBezTo>
                    <a:pt x="635000" y="237067"/>
                    <a:pt x="649947" y="236963"/>
                    <a:pt x="660400" y="228600"/>
                  </a:cubicBezTo>
                  <a:cubicBezTo>
                    <a:pt x="672319" y="219065"/>
                    <a:pt x="670992" y="194202"/>
                    <a:pt x="685800" y="190500"/>
                  </a:cubicBezTo>
                  <a:cubicBezTo>
                    <a:pt x="710782" y="184255"/>
                    <a:pt x="736600" y="198967"/>
                    <a:pt x="762000" y="203200"/>
                  </a:cubicBezTo>
                  <a:cubicBezTo>
                    <a:pt x="770467" y="215900"/>
                    <a:pt x="772136" y="241300"/>
                    <a:pt x="787400" y="241300"/>
                  </a:cubicBezTo>
                  <a:cubicBezTo>
                    <a:pt x="839763" y="241300"/>
                    <a:pt x="939800" y="203200"/>
                    <a:pt x="939800" y="203200"/>
                  </a:cubicBezTo>
                  <a:lnTo>
                    <a:pt x="965200" y="127000"/>
                  </a:lnTo>
                  <a:cubicBezTo>
                    <a:pt x="969433" y="114300"/>
                    <a:pt x="974653" y="101887"/>
                    <a:pt x="977900" y="88900"/>
                  </a:cubicBezTo>
                  <a:cubicBezTo>
                    <a:pt x="993847" y="25113"/>
                    <a:pt x="985080" y="54659"/>
                    <a:pt x="1003300" y="0"/>
                  </a:cubicBezTo>
                  <a:cubicBezTo>
                    <a:pt x="1020233" y="8467"/>
                    <a:pt x="1040713" y="12013"/>
                    <a:pt x="1054100" y="25400"/>
                  </a:cubicBezTo>
                  <a:cubicBezTo>
                    <a:pt x="1063566" y="34866"/>
                    <a:pt x="1065688" y="50159"/>
                    <a:pt x="1066800" y="63500"/>
                  </a:cubicBezTo>
                  <a:cubicBezTo>
                    <a:pt x="1093474" y="383582"/>
                    <a:pt x="1049349" y="239748"/>
                    <a:pt x="1092200" y="368300"/>
                  </a:cubicBezTo>
                  <a:cubicBezTo>
                    <a:pt x="1104900" y="355600"/>
                    <a:pt x="1125018" y="347366"/>
                    <a:pt x="1130300" y="330200"/>
                  </a:cubicBezTo>
                  <a:cubicBezTo>
                    <a:pt x="1142812" y="289537"/>
                    <a:pt x="1136983" y="245317"/>
                    <a:pt x="1143000" y="203200"/>
                  </a:cubicBezTo>
                  <a:cubicBezTo>
                    <a:pt x="1145468" y="185921"/>
                    <a:pt x="1143358" y="164742"/>
                    <a:pt x="1155700" y="152400"/>
                  </a:cubicBezTo>
                  <a:cubicBezTo>
                    <a:pt x="1168042" y="140058"/>
                    <a:pt x="1189567" y="143933"/>
                    <a:pt x="1206500" y="139700"/>
                  </a:cubicBezTo>
                  <a:cubicBezTo>
                    <a:pt x="1210733" y="156633"/>
                    <a:pt x="1215414" y="173461"/>
                    <a:pt x="1219200" y="190500"/>
                  </a:cubicBezTo>
                  <a:cubicBezTo>
                    <a:pt x="1223883" y="211572"/>
                    <a:pt x="1211422" y="247174"/>
                    <a:pt x="1231900" y="254000"/>
                  </a:cubicBezTo>
                  <a:cubicBezTo>
                    <a:pt x="1249861" y="259987"/>
                    <a:pt x="1249842" y="220601"/>
                    <a:pt x="1257300" y="203200"/>
                  </a:cubicBezTo>
                  <a:cubicBezTo>
                    <a:pt x="1281837" y="145946"/>
                    <a:pt x="1250868" y="177855"/>
                    <a:pt x="1308100" y="139700"/>
                  </a:cubicBezTo>
                  <a:cubicBezTo>
                    <a:pt x="1316567" y="152400"/>
                    <a:pt x="1326674" y="164148"/>
                    <a:pt x="1333500" y="177800"/>
                  </a:cubicBezTo>
                  <a:cubicBezTo>
                    <a:pt x="1339487" y="189774"/>
                    <a:pt x="1337837" y="205447"/>
                    <a:pt x="1346200" y="215900"/>
                  </a:cubicBezTo>
                  <a:cubicBezTo>
                    <a:pt x="1364105" y="238281"/>
                    <a:pt x="1397301" y="245634"/>
                    <a:pt x="1422400" y="254000"/>
                  </a:cubicBezTo>
                  <a:cubicBezTo>
                    <a:pt x="1443567" y="249767"/>
                    <a:pt x="1470636" y="256564"/>
                    <a:pt x="1485900" y="241300"/>
                  </a:cubicBezTo>
                  <a:cubicBezTo>
                    <a:pt x="1501164" y="226036"/>
                    <a:pt x="1494739" y="199038"/>
                    <a:pt x="1498600" y="177800"/>
                  </a:cubicBezTo>
                  <a:cubicBezTo>
                    <a:pt x="1531097" y="-936"/>
                    <a:pt x="1492629" y="194955"/>
                    <a:pt x="1524000" y="38100"/>
                  </a:cubicBezTo>
                  <a:cubicBezTo>
                    <a:pt x="1584361" y="219184"/>
                    <a:pt x="1523713" y="30745"/>
                    <a:pt x="1562100" y="165100"/>
                  </a:cubicBezTo>
                  <a:cubicBezTo>
                    <a:pt x="1565778" y="177972"/>
                    <a:pt x="1571896" y="190132"/>
                    <a:pt x="1574800" y="203200"/>
                  </a:cubicBezTo>
                  <a:cubicBezTo>
                    <a:pt x="1580386" y="228337"/>
                    <a:pt x="1581255" y="254418"/>
                    <a:pt x="1587500" y="279400"/>
                  </a:cubicBezTo>
                  <a:cubicBezTo>
                    <a:pt x="1593994" y="305375"/>
                    <a:pt x="1612900" y="355600"/>
                    <a:pt x="1612900" y="355600"/>
                  </a:cubicBezTo>
                  <a:cubicBezTo>
                    <a:pt x="1625600" y="351367"/>
                    <a:pt x="1641534" y="352366"/>
                    <a:pt x="1651000" y="342900"/>
                  </a:cubicBezTo>
                  <a:cubicBezTo>
                    <a:pt x="1660466" y="333434"/>
                    <a:pt x="1661931" y="318070"/>
                    <a:pt x="1663700" y="304800"/>
                  </a:cubicBezTo>
                  <a:cubicBezTo>
                    <a:pt x="1670437" y="254271"/>
                    <a:pt x="1672167" y="203200"/>
                    <a:pt x="1676400" y="152400"/>
                  </a:cubicBezTo>
                  <a:cubicBezTo>
                    <a:pt x="1684867" y="165100"/>
                    <a:pt x="1695601" y="176552"/>
                    <a:pt x="1701800" y="190500"/>
                  </a:cubicBezTo>
                  <a:cubicBezTo>
                    <a:pt x="1712674" y="214966"/>
                    <a:pt x="1701800" y="258233"/>
                    <a:pt x="1727200" y="266700"/>
                  </a:cubicBezTo>
                  <a:lnTo>
                    <a:pt x="1765300" y="279400"/>
                  </a:lnTo>
                  <a:cubicBezTo>
                    <a:pt x="1778000" y="275167"/>
                    <a:pt x="1791777" y="273342"/>
                    <a:pt x="1803400" y="266700"/>
                  </a:cubicBezTo>
                  <a:cubicBezTo>
                    <a:pt x="1821778" y="256198"/>
                    <a:pt x="1833033" y="228600"/>
                    <a:pt x="1854200" y="228600"/>
                  </a:cubicBezTo>
                  <a:cubicBezTo>
                    <a:pt x="1869464" y="228600"/>
                    <a:pt x="1871133" y="254000"/>
                    <a:pt x="1879600" y="266700"/>
                  </a:cubicBezTo>
                  <a:cubicBezTo>
                    <a:pt x="1892300" y="258233"/>
                    <a:pt x="1906907" y="252093"/>
                    <a:pt x="1917700" y="241300"/>
                  </a:cubicBezTo>
                  <a:cubicBezTo>
                    <a:pt x="1928493" y="230507"/>
                    <a:pt x="1927836" y="203200"/>
                    <a:pt x="1943100" y="203200"/>
                  </a:cubicBezTo>
                  <a:cubicBezTo>
                    <a:pt x="1961061" y="203200"/>
                    <a:pt x="1966256" y="231337"/>
                    <a:pt x="1981200" y="241300"/>
                  </a:cubicBezTo>
                  <a:cubicBezTo>
                    <a:pt x="1992339" y="248726"/>
                    <a:pt x="2006600" y="249767"/>
                    <a:pt x="2019300" y="254000"/>
                  </a:cubicBezTo>
                  <a:cubicBezTo>
                    <a:pt x="2025276" y="236071"/>
                    <a:pt x="2030257" y="187263"/>
                    <a:pt x="2070100" y="203200"/>
                  </a:cubicBezTo>
                  <a:cubicBezTo>
                    <a:pt x="2084272" y="208869"/>
                    <a:pt x="2083581" y="231765"/>
                    <a:pt x="2095500" y="241300"/>
                  </a:cubicBezTo>
                  <a:cubicBezTo>
                    <a:pt x="2119742" y="260693"/>
                    <a:pt x="2173875" y="254000"/>
                    <a:pt x="2197100" y="2540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59735" y="1356479"/>
              <a:ext cx="0" cy="456933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8430" y="1354510"/>
              <a:ext cx="186397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8430" y="1819321"/>
              <a:ext cx="1863973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1097959" y="1822932"/>
              <a:ext cx="1062946" cy="48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Times New Roman" pitchFamily="18" charset="0"/>
                <a:buNone/>
                <a:defRPr/>
              </a:pPr>
              <a:r>
                <a:rPr lang="en-US" sz="1600" kern="0" dirty="0" err="1" smtClean="0"/>
                <a:t>V</a:t>
              </a:r>
              <a:r>
                <a:rPr lang="en-US" sz="1600" kern="0" baseline="-25000" dirty="0" err="1" smtClean="0"/>
                <a:t>ripple</a:t>
              </a:r>
              <a:endParaRPr lang="en-US" sz="1600" kern="0" baseline="-25000" dirty="0" smtClean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119819" y="751831"/>
              <a:ext cx="1078624" cy="48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Times New Roman" pitchFamily="18" charset="0"/>
                <a:buNone/>
                <a:defRPr/>
              </a:pPr>
              <a:r>
                <a:rPr lang="en-US" sz="2000" kern="0" baseline="-25000" dirty="0" smtClean="0"/>
                <a:t>Voltage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78430" y="1514042"/>
              <a:ext cx="1863973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693"/>
          <p:cNvGrpSpPr/>
          <p:nvPr/>
        </p:nvGrpSpPr>
        <p:grpSpPr>
          <a:xfrm>
            <a:off x="565174" y="4433012"/>
            <a:ext cx="4506214" cy="2137494"/>
            <a:chOff x="1642815" y="1624013"/>
            <a:chExt cx="5942260" cy="369093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643063" y="1931988"/>
              <a:ext cx="5942012" cy="31988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43063" y="3275013"/>
              <a:ext cx="5913437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643063" y="2046288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643063" y="2276475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1643063" y="2392363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643063" y="2622550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43063" y="2738438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643063" y="3006725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1643063" y="3121025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1643063" y="3390900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1643063" y="3505200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43063" y="4005263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1643063" y="4119563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1643063" y="4351338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1643063" y="4465638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643063" y="4695825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1643063" y="4811713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1643063" y="5013325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1643063" y="3621088"/>
              <a:ext cx="59420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 bwMode="auto">
            <a:xfrm>
              <a:off x="2408238" y="1931988"/>
              <a:ext cx="90487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35250" y="1931988"/>
              <a:ext cx="90488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62263" y="1931988"/>
              <a:ext cx="92075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89275" y="1931988"/>
              <a:ext cx="92075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316288" y="1931988"/>
              <a:ext cx="92075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43300" y="1931988"/>
              <a:ext cx="92075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771900" y="1931988"/>
              <a:ext cx="90488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998913" y="1931988"/>
              <a:ext cx="90487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189538" y="1931988"/>
              <a:ext cx="90487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30838" y="1931988"/>
              <a:ext cx="90487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519863" y="1931988"/>
              <a:ext cx="90487" cy="3198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78625" y="1931988"/>
              <a:ext cx="90488" cy="31988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grpSp>
          <p:nvGrpSpPr>
            <p:cNvPr id="54" name="Group 143"/>
            <p:cNvGrpSpPr>
              <a:grpSpLocks/>
            </p:cNvGrpSpPr>
            <p:nvPr/>
          </p:nvGrpSpPr>
          <p:grpSpPr bwMode="auto">
            <a:xfrm>
              <a:off x="1642816" y="1931349"/>
              <a:ext cx="5941425" cy="45715"/>
              <a:chOff x="1653221" y="2083605"/>
              <a:chExt cx="5942294" cy="4572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1653468" y="2084244"/>
                <a:ext cx="685900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568002" y="2084244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023680" y="2084244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80947" y="2084244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938214" y="2084244"/>
                <a:ext cx="1189212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354471" y="2084244"/>
                <a:ext cx="109712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80228" y="2084244"/>
                <a:ext cx="914534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55" name="Group 144"/>
            <p:cNvGrpSpPr>
              <a:grpSpLocks/>
            </p:cNvGrpSpPr>
            <p:nvPr/>
          </p:nvGrpSpPr>
          <p:grpSpPr bwMode="auto">
            <a:xfrm>
              <a:off x="1642816" y="2123352"/>
              <a:ext cx="5941425" cy="45715"/>
              <a:chOff x="1653221" y="2083605"/>
              <a:chExt cx="5942294" cy="4572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653468" y="2084328"/>
                <a:ext cx="685900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568002" y="2084328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23680" y="2084328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480947" y="2084328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938214" y="2084328"/>
                <a:ext cx="1189212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54471" y="2084328"/>
                <a:ext cx="109712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680228" y="2084328"/>
                <a:ext cx="914534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56" name="Group 152"/>
            <p:cNvGrpSpPr>
              <a:grpSpLocks/>
            </p:cNvGrpSpPr>
            <p:nvPr/>
          </p:nvGrpSpPr>
          <p:grpSpPr bwMode="auto">
            <a:xfrm>
              <a:off x="1642816" y="2507358"/>
              <a:ext cx="5941425" cy="45715"/>
              <a:chOff x="1653221" y="2083605"/>
              <a:chExt cx="5942294" cy="4572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1653468" y="2082910"/>
                <a:ext cx="685900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568002" y="2082910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23680" y="2082910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480947" y="2082910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938214" y="2082910"/>
                <a:ext cx="1189212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354471" y="2082910"/>
                <a:ext cx="109712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680228" y="2082910"/>
                <a:ext cx="914534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57" name="Group 160"/>
            <p:cNvGrpSpPr>
              <a:grpSpLocks/>
            </p:cNvGrpSpPr>
            <p:nvPr/>
          </p:nvGrpSpPr>
          <p:grpSpPr bwMode="auto">
            <a:xfrm>
              <a:off x="1642816" y="2845650"/>
              <a:ext cx="5941425" cy="45715"/>
              <a:chOff x="1653221" y="2083605"/>
              <a:chExt cx="5942294" cy="45720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1653468" y="2084343"/>
                <a:ext cx="685900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68002" y="2084343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023680" y="2084343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480947" y="2084343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938214" y="2084343"/>
                <a:ext cx="1189212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54471" y="2084343"/>
                <a:ext cx="109712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680228" y="2084343"/>
                <a:ext cx="914534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58" name="Group 168"/>
            <p:cNvGrpSpPr>
              <a:grpSpLocks/>
            </p:cNvGrpSpPr>
            <p:nvPr/>
          </p:nvGrpSpPr>
          <p:grpSpPr bwMode="auto">
            <a:xfrm>
              <a:off x="1642816" y="3251598"/>
              <a:ext cx="5941425" cy="45715"/>
              <a:chOff x="1653221" y="2083605"/>
              <a:chExt cx="5942294" cy="4572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653468" y="2083207"/>
                <a:ext cx="685900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68002" y="2083207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023680" y="2083207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480947" y="2083207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38214" y="2083207"/>
                <a:ext cx="1189212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354471" y="2083207"/>
                <a:ext cx="109712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680228" y="2083207"/>
                <a:ext cx="914534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59" name="Group 176"/>
            <p:cNvGrpSpPr>
              <a:grpSpLocks/>
            </p:cNvGrpSpPr>
            <p:nvPr/>
          </p:nvGrpSpPr>
          <p:grpSpPr bwMode="auto">
            <a:xfrm>
              <a:off x="1642815" y="3835531"/>
              <a:ext cx="5941425" cy="45715"/>
              <a:chOff x="1653221" y="2083605"/>
              <a:chExt cx="5942294" cy="4572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53469" y="2083474"/>
                <a:ext cx="685900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568003" y="2083474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023681" y="2083474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480948" y="2083474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938215" y="2083474"/>
                <a:ext cx="1189212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54472" y="2083474"/>
                <a:ext cx="109712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680229" y="2083474"/>
                <a:ext cx="914534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60" name="Group 184"/>
            <p:cNvGrpSpPr>
              <a:grpSpLocks/>
            </p:cNvGrpSpPr>
            <p:nvPr/>
          </p:nvGrpSpPr>
          <p:grpSpPr bwMode="auto">
            <a:xfrm>
              <a:off x="1642816" y="4228071"/>
              <a:ext cx="5941425" cy="45715"/>
              <a:chOff x="1653221" y="2083605"/>
              <a:chExt cx="5942294" cy="4572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653468" y="2083047"/>
                <a:ext cx="685900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68002" y="2083047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023680" y="2083047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480947" y="2083047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938214" y="2083047"/>
                <a:ext cx="1189212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54471" y="2083047"/>
                <a:ext cx="109712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80228" y="2083047"/>
                <a:ext cx="914534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61" name="Group 192"/>
            <p:cNvGrpSpPr>
              <a:grpSpLocks/>
            </p:cNvGrpSpPr>
            <p:nvPr/>
          </p:nvGrpSpPr>
          <p:grpSpPr bwMode="auto">
            <a:xfrm>
              <a:off x="1642816" y="4580991"/>
              <a:ext cx="5941425" cy="45715"/>
              <a:chOff x="1653221" y="2083605"/>
              <a:chExt cx="5942294" cy="4572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653468" y="2084139"/>
                <a:ext cx="685900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568002" y="2084139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023680" y="2084139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480947" y="2084139"/>
                <a:ext cx="22863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938214" y="2084139"/>
                <a:ext cx="1189212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354471" y="2084139"/>
                <a:ext cx="1097123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680228" y="2084139"/>
                <a:ext cx="914534" cy="444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62" name="Group 200"/>
            <p:cNvGrpSpPr>
              <a:grpSpLocks/>
            </p:cNvGrpSpPr>
            <p:nvPr/>
          </p:nvGrpSpPr>
          <p:grpSpPr bwMode="auto">
            <a:xfrm>
              <a:off x="1642816" y="4888196"/>
              <a:ext cx="5941425" cy="45715"/>
              <a:chOff x="1653221" y="2083605"/>
              <a:chExt cx="5942294" cy="4572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653468" y="2083322"/>
                <a:ext cx="685900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68002" y="2083322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23680" y="2083322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480947" y="2083322"/>
                <a:ext cx="22863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38214" y="2083322"/>
                <a:ext cx="1189212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354471" y="2083322"/>
                <a:ext cx="1097123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680228" y="2083322"/>
                <a:ext cx="914534" cy="4604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63" name="Group 208"/>
            <p:cNvGrpSpPr>
              <a:grpSpLocks/>
            </p:cNvGrpSpPr>
            <p:nvPr/>
          </p:nvGrpSpPr>
          <p:grpSpPr bwMode="auto">
            <a:xfrm>
              <a:off x="1642816" y="5111285"/>
              <a:ext cx="5941425" cy="45715"/>
              <a:chOff x="1653221" y="2083605"/>
              <a:chExt cx="5942294" cy="4572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653468" y="2084070"/>
                <a:ext cx="685900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68002" y="2084070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23680" y="2084070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480947" y="2084070"/>
                <a:ext cx="22863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938214" y="2084070"/>
                <a:ext cx="1189212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354471" y="2084070"/>
                <a:ext cx="1097123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680228" y="2084070"/>
                <a:ext cx="914534" cy="4604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64" name="Group 224"/>
            <p:cNvGrpSpPr>
              <a:grpSpLocks/>
            </p:cNvGrpSpPr>
            <p:nvPr/>
          </p:nvGrpSpPr>
          <p:grpSpPr bwMode="auto">
            <a:xfrm>
              <a:off x="1642816" y="3728864"/>
              <a:ext cx="5941425" cy="45715"/>
              <a:chOff x="1642524" y="3582620"/>
              <a:chExt cx="5942294" cy="4572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42771" y="3582794"/>
                <a:ext cx="914534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798640" y="3582794"/>
                <a:ext cx="228633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57494" y="3582794"/>
                <a:ext cx="228633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716349" y="3582794"/>
                <a:ext cx="228633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175203" y="3582794"/>
                <a:ext cx="1187624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594636" y="3582794"/>
                <a:ext cx="1097123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944208" y="3582794"/>
                <a:ext cx="639857" cy="460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sp>
          <p:nvSpPr>
            <p:cNvPr id="65" name="Rectangle 64"/>
            <p:cNvSpPr/>
            <p:nvPr/>
          </p:nvSpPr>
          <p:spPr bwMode="auto">
            <a:xfrm>
              <a:off x="2268538" y="1624013"/>
              <a:ext cx="1957387" cy="307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/>
                <a:t>package</a:t>
              </a:r>
              <a:endParaRPr lang="en-US" sz="1400" dirty="0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382838" y="5132388"/>
              <a:ext cx="366712" cy="182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054350" y="5132388"/>
              <a:ext cx="365125" cy="182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505575" y="5132388"/>
              <a:ext cx="365125" cy="182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160963" y="1739900"/>
              <a:ext cx="366712" cy="1825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5646738" y="1739900"/>
              <a:ext cx="36671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3497263" y="5272088"/>
              <a:ext cx="36512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6913563" y="5233988"/>
              <a:ext cx="36671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6080022" y="4698405"/>
            <a:ext cx="2345542" cy="130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PowerSI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SIwave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PiPro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5071388" y="4944172"/>
            <a:ext cx="1008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7023179" y="3391207"/>
            <a:ext cx="0" cy="1286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7620000" y="3391207"/>
            <a:ext cx="0" cy="1321186"/>
          </a:xfrm>
          <a:prstGeom prst="straightConnector1">
            <a:avLst/>
          </a:prstGeom>
          <a:ln w="38100">
            <a:solidFill>
              <a:srgbClr val="2602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3" idx="1"/>
          </p:cNvCxnSpPr>
          <p:nvPr/>
        </p:nvCxnSpPr>
        <p:spPr>
          <a:xfrm flipH="1">
            <a:off x="5049719" y="5350226"/>
            <a:ext cx="1030303" cy="0"/>
          </a:xfrm>
          <a:prstGeom prst="straightConnector1">
            <a:avLst/>
          </a:prstGeom>
          <a:ln w="38100">
            <a:solidFill>
              <a:srgbClr val="2602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064128" y="37391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5299640" y="48382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14" y="1456267"/>
            <a:ext cx="2898060" cy="20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Design Curves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90899" y="3891676"/>
            <a:ext cx="1963562" cy="2045747"/>
            <a:chOff x="2030896" y="3910893"/>
            <a:chExt cx="2626464" cy="2736395"/>
          </a:xfrm>
        </p:grpSpPr>
        <p:sp>
          <p:nvSpPr>
            <p:cNvPr id="10" name="Rectangle 9"/>
            <p:cNvSpPr/>
            <p:nvPr/>
          </p:nvSpPr>
          <p:spPr>
            <a:xfrm>
              <a:off x="2030896" y="3910893"/>
              <a:ext cx="2626464" cy="26264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49429" y="4820008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1268" y="4760934"/>
              <a:ext cx="1357878" cy="129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IC Region</a:t>
              </a:r>
            </a:p>
            <a:p>
              <a:endParaRPr lang="en-US" sz="2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41057" y="4464403"/>
              <a:ext cx="68688" cy="1339976"/>
              <a:chOff x="4404012" y="4407868"/>
              <a:chExt cx="68688" cy="1339976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22112" y="4464403"/>
              <a:ext cx="68688" cy="1339976"/>
              <a:chOff x="4404012" y="4407868"/>
              <a:chExt cx="68688" cy="1339976"/>
            </a:xfrm>
          </p:grpSpPr>
          <p:sp>
            <p:nvSpPr>
              <p:cNvPr id="39" name="Rectangle 38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5400000">
              <a:off x="3288237" y="5259612"/>
              <a:ext cx="68688" cy="1339976"/>
              <a:chOff x="4404012" y="4407868"/>
              <a:chExt cx="68688" cy="1339976"/>
            </a:xfrm>
          </p:grpSpPr>
          <p:sp>
            <p:nvSpPr>
              <p:cNvPr id="31" name="Rectangle 30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5400000">
              <a:off x="3288237" y="3672010"/>
              <a:ext cx="68688" cy="1339976"/>
              <a:chOff x="4404012" y="4407868"/>
              <a:chExt cx="68688" cy="1339976"/>
            </a:xfrm>
          </p:grpSpPr>
          <p:sp>
            <p:nvSpPr>
              <p:cNvPr id="23" name="Rectangle 22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38764" y="6137247"/>
              <a:ext cx="1699677" cy="51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5’’x 6’’</a:t>
              </a:r>
              <a:endParaRPr lang="en-US" sz="2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309763" y="5130092"/>
              <a:ext cx="7451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16926" y="4783691"/>
              <a:ext cx="505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 rot="5400000">
              <a:off x="3186455" y="4502165"/>
              <a:ext cx="745156" cy="505123"/>
              <a:chOff x="3462163" y="4815544"/>
              <a:chExt cx="745156" cy="505123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3462163" y="5282492"/>
                <a:ext cx="74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>
                <a:off x="3403894" y="4883440"/>
                <a:ext cx="50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70915" y="5751663"/>
            <a:ext cx="1884979" cy="1089218"/>
            <a:chOff x="5758465" y="1746920"/>
            <a:chExt cx="2171991" cy="1255066"/>
          </a:xfrm>
        </p:grpSpPr>
        <p:sp>
          <p:nvSpPr>
            <p:cNvPr id="56" name="Rectangle 133"/>
            <p:cNvSpPr/>
            <p:nvPr/>
          </p:nvSpPr>
          <p:spPr>
            <a:xfrm rot="16200000">
              <a:off x="5756617" y="2565253"/>
              <a:ext cx="60557" cy="568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413937" y="1746920"/>
              <a:ext cx="1516519" cy="1192228"/>
              <a:chOff x="4474252" y="622994"/>
              <a:chExt cx="1742708" cy="150705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4474252" y="1134332"/>
                <a:ext cx="1742708" cy="995716"/>
                <a:chOff x="4474252" y="1134332"/>
                <a:chExt cx="1742708" cy="995716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4474252" y="1134332"/>
                  <a:ext cx="1742707" cy="99571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 flipH="1" flipV="1">
                  <a:off x="5445666" y="1722626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5400746" y="1377784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5778048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97" name="Rounded Rectangle 96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95" name="Rounded Rectangle 94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3" name="Rectangle 92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064400" y="1677706"/>
                  <a:ext cx="236144" cy="236144"/>
                  <a:chOff x="6975775" y="2107544"/>
                  <a:chExt cx="412151" cy="412151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 flipH="1" flipV="1">
                    <a:off x="6975775" y="2107544"/>
                    <a:ext cx="412151" cy="4121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 flipH="1" flipV="1">
                    <a:off x="7063440" y="2194945"/>
                    <a:ext cx="236821" cy="23682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Oval 66"/>
                <p:cNvSpPr/>
                <p:nvPr/>
              </p:nvSpPr>
              <p:spPr>
                <a:xfrm flipH="1" flipV="1">
                  <a:off x="5109320" y="1422704"/>
                  <a:ext cx="146304" cy="146304"/>
                </a:xfrm>
                <a:prstGeom prst="ellipse">
                  <a:avLst/>
                </a:prstGeom>
                <a:solidFill>
                  <a:srgbClr val="2602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4482522" y="1139934"/>
                  <a:ext cx="438912" cy="990113"/>
                  <a:chOff x="7499875" y="2076686"/>
                  <a:chExt cx="438912" cy="990113"/>
                </a:xfrm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7534307" y="2777996"/>
                    <a:ext cx="373994" cy="238964"/>
                    <a:chOff x="7550750" y="2685444"/>
                    <a:chExt cx="373994" cy="373994"/>
                  </a:xfrm>
                </p:grpSpPr>
                <p:sp>
                  <p:nvSpPr>
                    <p:cNvPr id="87" name="Rounded Rectangle 86"/>
                    <p:cNvSpPr/>
                    <p:nvPr/>
                  </p:nvSpPr>
                  <p:spPr>
                    <a:xfrm flipH="1" flipV="1">
                      <a:off x="7598655" y="2735114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 rot="16200000" flipH="1" flipV="1">
                      <a:off x="7550750" y="2685444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7534307" y="2129894"/>
                    <a:ext cx="373994" cy="206675"/>
                    <a:chOff x="7550750" y="2225091"/>
                    <a:chExt cx="373994" cy="373994"/>
                  </a:xfrm>
                </p:grpSpPr>
                <p:sp>
                  <p:nvSpPr>
                    <p:cNvPr id="85" name="Rounded Rectangle 84"/>
                    <p:cNvSpPr/>
                    <p:nvPr/>
                  </p:nvSpPr>
                  <p:spPr>
                    <a:xfrm flipH="1" flipV="1">
                      <a:off x="7598655" y="2282039"/>
                      <a:ext cx="275369" cy="257842"/>
                    </a:xfrm>
                    <a:prstGeom prst="round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 rot="16200000" flipH="1" flipV="1">
                      <a:off x="7550750" y="2225091"/>
                      <a:ext cx="373994" cy="37399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2602FE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3" name="Rectangle 82"/>
                  <p:cNvSpPr/>
                  <p:nvPr/>
                </p:nvSpPr>
                <p:spPr>
                  <a:xfrm rot="16200000" flipH="1" flipV="1">
                    <a:off x="7224274" y="2352287"/>
                    <a:ext cx="990113" cy="43891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5400000">
                    <a:off x="7387267" y="2399267"/>
                    <a:ext cx="672865" cy="298227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4829671" y="1274221"/>
                  <a:ext cx="384679" cy="174808"/>
                  <a:chOff x="6481259" y="2241773"/>
                  <a:chExt cx="384679" cy="174808"/>
                </a:xfrm>
              </p:grpSpPr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6481259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5488818" y="1274221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 flipV="1">
                  <a:off x="4829671" y="1841243"/>
                  <a:ext cx="384679" cy="175602"/>
                  <a:chOff x="6481259" y="2240979"/>
                  <a:chExt cx="384679" cy="175602"/>
                </a:xfrm>
              </p:grpSpPr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481259" y="2240979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 rot="5400000">
                    <a:off x="6748378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 flipV="1">
                  <a:off x="5491827" y="1832406"/>
                  <a:ext cx="379500" cy="174808"/>
                  <a:chOff x="7140406" y="2241773"/>
                  <a:chExt cx="379500" cy="174808"/>
                </a:xfrm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7179024" y="2241773"/>
                    <a:ext cx="340882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 rot="5400000">
                    <a:off x="7083861" y="2299021"/>
                    <a:ext cx="174105" cy="6101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4603118" y="622994"/>
                <a:ext cx="1249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Doublet</a:t>
                </a:r>
                <a:endParaRPr lang="en-US" dirty="0"/>
              </a:p>
            </p:txBody>
          </p:sp>
        </p:grpSp>
        <p:cxnSp>
          <p:nvCxnSpPr>
            <p:cNvPr id="58" name="Straight Connector 57"/>
            <p:cNvCxnSpPr>
              <a:stCxn id="56" idx="3"/>
            </p:cNvCxnSpPr>
            <p:nvPr/>
          </p:nvCxnSpPr>
          <p:spPr>
            <a:xfrm flipV="1">
              <a:off x="5786896" y="2088348"/>
              <a:ext cx="758099" cy="4750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1"/>
            </p:cNvCxnSpPr>
            <p:nvPr/>
          </p:nvCxnSpPr>
          <p:spPr>
            <a:xfrm>
              <a:off x="5786896" y="2623963"/>
              <a:ext cx="755388" cy="37802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2421100" y="3861372"/>
            <a:ext cx="1807673" cy="1700011"/>
            <a:chOff x="2286000" y="1042891"/>
            <a:chExt cx="1807673" cy="1700011"/>
          </a:xfrm>
        </p:grpSpPr>
        <p:sp>
          <p:nvSpPr>
            <p:cNvPr id="102" name="TextBox 101"/>
            <p:cNvSpPr txBox="1"/>
            <p:nvPr/>
          </p:nvSpPr>
          <p:spPr>
            <a:xfrm>
              <a:off x="2530590" y="1042891"/>
              <a:ext cx="148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Alternating</a:t>
              </a:r>
              <a:endParaRPr lang="en-US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286000" y="1427895"/>
              <a:ext cx="1807673" cy="1315007"/>
              <a:chOff x="6017114" y="874625"/>
              <a:chExt cx="1807673" cy="1315007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6440341" y="104549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 rot="16200000">
                <a:off x="6221901" y="194638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 rot="16200000">
                <a:off x="6440341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 rot="16200000">
                <a:off x="6221901" y="1045498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rot="16200000">
                <a:off x="6017114" y="12253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rot="16200000">
                <a:off x="6221901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 rot="16200000">
                <a:off x="6221901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rot="16200000">
                <a:off x="6017114" y="194773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 rot="16200000">
                <a:off x="6221901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 rot="16200000">
                <a:off x="6017114" y="159966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6221901" y="8815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6017114" y="881504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 rot="16200000">
                <a:off x="6221901" y="1572183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rot="16200000">
                <a:off x="6440341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 rot="16200000">
                <a:off x="6221901" y="119789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 rot="16200000">
                <a:off x="6440341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6878553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 rot="16200000">
                <a:off x="6664247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 rot="16200000">
                <a:off x="6878553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 rot="16200000">
                <a:off x="6664247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 rot="16200000">
                <a:off x="6440341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 rot="16200000">
                <a:off x="6664247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rot="16200000">
                <a:off x="6664247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 rot="16200000">
                <a:off x="6440341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 rot="16200000">
                <a:off x="6664247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 rot="16200000">
                <a:off x="6440341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6664247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6440341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 rot="16200000">
                <a:off x="6664247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 rot="16200000">
                <a:off x="6878553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 rot="16200000">
                <a:off x="6664247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 rot="16200000">
                <a:off x="6878553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7320206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 rot="16200000">
                <a:off x="7098326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 rot="16200000">
                <a:off x="7320206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 rot="16200000">
                <a:off x="7098326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 rot="16200000">
                <a:off x="6878553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 rot="16200000">
                <a:off x="7098326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 rot="16200000">
                <a:off x="7098326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 rot="16200000">
                <a:off x="6878553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 rot="16200000">
                <a:off x="7098326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 rot="16200000">
                <a:off x="6878553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7098326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6878553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 rot="16200000">
                <a:off x="7098326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 rot="16200000">
                <a:off x="7320206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 rot="16200000">
                <a:off x="7098326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 rot="16200000">
                <a:off x="7320206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7751635" y="103861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 rot="16200000">
                <a:off x="7547552" y="1939508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 rot="16200000">
                <a:off x="7751635" y="2116480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 rot="16200000">
                <a:off x="7547552" y="1038619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 rot="16200000">
                <a:off x="7320206" y="121850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 rot="16200000">
                <a:off x="7547552" y="2116480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 rot="16200000">
                <a:off x="7547552" y="1756517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 rot="16200000">
                <a:off x="7320206" y="1940851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rot="16200000">
                <a:off x="7547552" y="1395342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rot="16200000">
                <a:off x="7320206" y="1592786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7547552" y="874625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7320206" y="874625"/>
                <a:ext cx="73152" cy="73152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 rot="16200000">
                <a:off x="7547552" y="1565304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rot="16200000">
                <a:off x="7751635" y="1756517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 rot="16200000">
                <a:off x="7547552" y="1191019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 rot="16200000">
                <a:off x="7751635" y="1395342"/>
                <a:ext cx="73152" cy="73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10" y="5746768"/>
            <a:ext cx="2121477" cy="10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54" y="3858302"/>
            <a:ext cx="3983945" cy="29790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8" y="941665"/>
            <a:ext cx="3911230" cy="2981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63" y="885790"/>
            <a:ext cx="4072727" cy="29872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849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Example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77012" y="6715506"/>
            <a:ext cx="2133600" cy="381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595312" y="1409598"/>
            <a:ext cx="1963562" cy="2045747"/>
            <a:chOff x="2030896" y="3910893"/>
            <a:chExt cx="2626464" cy="2736395"/>
          </a:xfrm>
        </p:grpSpPr>
        <p:sp>
          <p:nvSpPr>
            <p:cNvPr id="5" name="Rectangle 4"/>
            <p:cNvSpPr/>
            <p:nvPr/>
          </p:nvSpPr>
          <p:spPr>
            <a:xfrm>
              <a:off x="2030896" y="3910893"/>
              <a:ext cx="2626464" cy="26264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49429" y="4820008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71268" y="4760934"/>
              <a:ext cx="1357878" cy="129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IC Region</a:t>
              </a:r>
            </a:p>
            <a:p>
              <a:endParaRPr lang="en-US" sz="2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41057" y="4464403"/>
              <a:ext cx="68688" cy="1339976"/>
              <a:chOff x="4404012" y="4407868"/>
              <a:chExt cx="68688" cy="1339976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22112" y="4464403"/>
              <a:ext cx="68688" cy="1339976"/>
              <a:chOff x="4404012" y="4407868"/>
              <a:chExt cx="68688" cy="1339976"/>
            </a:xfrm>
          </p:grpSpPr>
          <p:sp>
            <p:nvSpPr>
              <p:cNvPr id="34" name="Rectangle 33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3288237" y="5259612"/>
              <a:ext cx="68688" cy="1339976"/>
              <a:chOff x="4404012" y="4407868"/>
              <a:chExt cx="68688" cy="1339976"/>
            </a:xfrm>
          </p:grpSpPr>
          <p:sp>
            <p:nvSpPr>
              <p:cNvPr id="26" name="Rectangle 25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5400000">
              <a:off x="3288237" y="3672010"/>
              <a:ext cx="68688" cy="1339976"/>
              <a:chOff x="4404012" y="4407868"/>
              <a:chExt cx="68688" cy="1339976"/>
            </a:xfrm>
          </p:grpSpPr>
          <p:sp>
            <p:nvSpPr>
              <p:cNvPr id="18" name="Rectangle 17"/>
              <p:cNvSpPr/>
              <p:nvPr/>
            </p:nvSpPr>
            <p:spPr>
              <a:xfrm rot="16200000">
                <a:off x="4401780" y="44101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4401780" y="45910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4401780" y="47720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4401780" y="495302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4401780" y="513400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4401780" y="5314975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4401780" y="5495950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4401780" y="5676924"/>
                <a:ext cx="73152" cy="68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38764" y="6137247"/>
              <a:ext cx="1699677" cy="51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5’’x 6’’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09763" y="5130092"/>
              <a:ext cx="74515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16926" y="4783691"/>
              <a:ext cx="505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 rot="5400000">
              <a:off x="3186455" y="4502165"/>
              <a:ext cx="745156" cy="505123"/>
              <a:chOff x="3462163" y="4815544"/>
              <a:chExt cx="745156" cy="505123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462163" y="5282492"/>
                <a:ext cx="745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6200000">
                <a:off x="3403894" y="4883440"/>
                <a:ext cx="50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186112" y="154722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Requirement: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PCB_Plane</a:t>
            </a:r>
            <a:r>
              <a:rPr lang="en-US" sz="2000" dirty="0" smtClean="0"/>
              <a:t> &lt;=22 pH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186112" y="206210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design curves, D=500mils,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Decap_Pair</a:t>
            </a:r>
            <a:r>
              <a:rPr lang="en-US" sz="2000" dirty="0" smtClean="0"/>
              <a:t> &gt;=16.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148012" y="258802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Combine the requirement from L</a:t>
            </a:r>
            <a:r>
              <a:rPr lang="en-US" sz="2000" baseline="-25000" dirty="0" smtClean="0"/>
              <a:t>PCB_IC</a:t>
            </a:r>
            <a:r>
              <a:rPr lang="en-US" sz="2000" dirty="0" smtClean="0"/>
              <a:t>,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PCB_Decap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ICpin</a:t>
            </a:r>
            <a:r>
              <a:rPr lang="en-US" sz="2000" dirty="0" smtClean="0"/>
              <a:t> &gt;=6, </a:t>
            </a:r>
            <a:r>
              <a:rPr lang="en-US" sz="2000" dirty="0" err="1"/>
              <a:t>n</a:t>
            </a:r>
            <a:r>
              <a:rPr lang="en-US" sz="2000" baseline="-25000" dirty="0" err="1"/>
              <a:t>Decap_Pair</a:t>
            </a:r>
            <a:r>
              <a:rPr lang="en-US" sz="2000" dirty="0"/>
              <a:t> </a:t>
            </a:r>
            <a:r>
              <a:rPr lang="en-US" sz="2000" dirty="0" smtClean="0"/>
              <a:t>&gt;=8</a:t>
            </a:r>
            <a:endParaRPr lang="en-US" sz="2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699387"/>
            <a:ext cx="3911230" cy="298124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848086" y="5724906"/>
            <a:ext cx="3081592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43412" y="3940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ICpin</a:t>
            </a:r>
            <a:r>
              <a:rPr lang="en-US" sz="2000" dirty="0"/>
              <a:t> </a:t>
            </a:r>
            <a:r>
              <a:rPr lang="en-US" sz="2000" dirty="0" smtClean="0"/>
              <a:t>=32, </a:t>
            </a:r>
            <a:r>
              <a:rPr lang="en-US" sz="2000" dirty="0" err="1"/>
              <a:t>n</a:t>
            </a:r>
            <a:r>
              <a:rPr lang="en-US" sz="2000" baseline="-25000" dirty="0" err="1"/>
              <a:t>Decap_Pair</a:t>
            </a:r>
            <a:r>
              <a:rPr lang="en-US" sz="2000" dirty="0"/>
              <a:t> </a:t>
            </a:r>
            <a:r>
              <a:rPr lang="en-US" sz="2000" dirty="0" smtClean="0"/>
              <a:t>&gt;=16</a:t>
            </a:r>
            <a:endParaRPr lang="en-US" sz="2000" dirty="0"/>
          </a:p>
        </p:txBody>
      </p:sp>
      <p:sp>
        <p:nvSpPr>
          <p:cNvPr id="52" name="Down Arrow 51"/>
          <p:cNvSpPr/>
          <p:nvPr/>
        </p:nvSpPr>
        <p:spPr>
          <a:xfrm>
            <a:off x="5891212" y="3455345"/>
            <a:ext cx="304800" cy="244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178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Equivalent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6802" y="1517664"/>
            <a:ext cx="6324600" cy="3091255"/>
            <a:chOff x="3505200" y="2628504"/>
            <a:chExt cx="4436984" cy="2280613"/>
          </a:xfrm>
        </p:grpSpPr>
        <p:cxnSp>
          <p:nvCxnSpPr>
            <p:cNvPr id="5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cxnSp>
          <p:nvCxnSpPr>
            <p:cNvPr id="17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8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1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5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8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0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0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518703" y="2628504"/>
              <a:ext cx="1423481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r>
                <a:rPr lang="en-US" sz="2000" baseline="-25000" dirty="0" smtClean="0"/>
                <a:t>PCB_IC</a:t>
              </a:r>
              <a:r>
                <a:rPr lang="en-US" sz="2000" dirty="0" smtClean="0"/>
                <a:t>=14. 6 pH</a:t>
              </a:r>
              <a:endParaRPr lang="en-US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295787" y="3240419"/>
              <a:ext cx="923502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PCB_Decap_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617617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above_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4" name="Right Arrow 43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2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769189" y="3680191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</a:t>
              </a:r>
              <a:endParaRPr lang="en-US" sz="2000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509097" y="4265954"/>
              <a:ext cx="620992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decap_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090887" y="4096454"/>
              <a:ext cx="515281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Plane</a:t>
              </a:r>
              <a:endParaRPr lang="en-US" sz="2000" baseline="-25000" dirty="0"/>
            </a:p>
          </p:txBody>
        </p:sp>
        <p:sp>
          <p:nvSpPr>
            <p:cNvPr id="49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1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8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68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9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2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/>
            <p:cNvSpPr txBox="1"/>
            <p:nvPr/>
          </p:nvSpPr>
          <p:spPr>
            <a:xfrm>
              <a:off x="3823933" y="3782848"/>
              <a:ext cx="367346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096581" y="2633484"/>
              <a:ext cx="1337347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PCB_Plane</a:t>
              </a:r>
              <a:r>
                <a:rPr lang="en-US" sz="2000" dirty="0" smtClean="0"/>
                <a:t>=22 pH</a:t>
              </a:r>
              <a:endParaRPr lang="en-US" sz="2000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8DD4CC2-193C-4428-9C3C-535FE7B9055F}"/>
              </a:ext>
            </a:extLst>
          </p:cNvPr>
          <p:cNvSpPr/>
          <p:nvPr/>
        </p:nvSpPr>
        <p:spPr>
          <a:xfrm>
            <a:off x="1983000" y="5722165"/>
            <a:ext cx="2884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L</a:t>
            </a:r>
            <a:r>
              <a:rPr lang="en-US" sz="2000" baseline="-25000" dirty="0" err="1" smtClean="0"/>
              <a:t>PCB_Decap_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=</a:t>
            </a:r>
            <a:r>
              <a:rPr lang="en-US" sz="2000" dirty="0" smtClean="0"/>
              <a:t>177 pH (pair)</a:t>
            </a:r>
            <a:endParaRPr lang="en-US" sz="2000" dirty="0"/>
          </a:p>
        </p:txBody>
      </p:sp>
      <p:sp>
        <p:nvSpPr>
          <p:cNvPr id="88" name="Left Brace 87"/>
          <p:cNvSpPr/>
          <p:nvPr/>
        </p:nvSpPr>
        <p:spPr>
          <a:xfrm rot="16200000">
            <a:off x="2554439" y="3554749"/>
            <a:ext cx="588379" cy="28428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2381794" y="5224077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 pairs </a:t>
            </a:r>
            <a:r>
              <a:rPr lang="en-US" sz="2000" dirty="0" err="1" smtClean="0"/>
              <a:t>decaps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51" y="1407320"/>
            <a:ext cx="3888412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endParaRPr lang="en-US" dirty="0" smtClean="0"/>
          </a:p>
          <a:p>
            <a:r>
              <a:rPr lang="en-US" dirty="0" smtClean="0"/>
              <a:t>PDN pre-layout design methodology</a:t>
            </a:r>
          </a:p>
          <a:p>
            <a:pPr lvl="1"/>
            <a:r>
              <a:rPr lang="en-US" dirty="0" smtClean="0"/>
              <a:t>Example geometry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PCB_decap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PCB_plane</a:t>
            </a:r>
            <a:r>
              <a:rPr lang="en-US" dirty="0" smtClean="0"/>
              <a:t> </a:t>
            </a:r>
            <a:r>
              <a:rPr lang="en-US" dirty="0"/>
              <a:t>calculation</a:t>
            </a:r>
          </a:p>
          <a:p>
            <a:pPr lvl="1"/>
            <a:r>
              <a:rPr lang="en-US" b="1" dirty="0" err="1" smtClean="0"/>
              <a:t>L</a:t>
            </a:r>
            <a:r>
              <a:rPr lang="en-US" b="1" baseline="-25000" dirty="0" err="1" smtClean="0"/>
              <a:t>above</a:t>
            </a:r>
            <a:r>
              <a:rPr lang="en-US" b="1" dirty="0" smtClean="0"/>
              <a:t> </a:t>
            </a:r>
            <a:r>
              <a:rPr lang="en-US" b="1" dirty="0"/>
              <a:t>calculation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034270" y="1274521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86" y="1347115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196755" y="3459072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629577" y="4975851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24993" y="3188925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639" y="4972556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above</a:t>
            </a:r>
            <a:r>
              <a:rPr lang="en-US" dirty="0"/>
              <a:t> Geometry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5" name="Down Arrow 4"/>
          <p:cNvSpPr/>
          <p:nvPr/>
        </p:nvSpPr>
        <p:spPr>
          <a:xfrm rot="5400000" flipV="1">
            <a:off x="2234125" y="5349873"/>
            <a:ext cx="1316037" cy="5905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 rot="16200000" flipV="1">
            <a:off x="756306" y="4871108"/>
            <a:ext cx="1223962" cy="1894481"/>
            <a:chOff x="9506401" y="3585525"/>
            <a:chExt cx="2720640" cy="4210039"/>
          </a:xfrm>
        </p:grpSpPr>
        <p:sp>
          <p:nvSpPr>
            <p:cNvPr id="7" name="Rectangle 6"/>
            <p:cNvSpPr/>
            <p:nvPr/>
          </p:nvSpPr>
          <p:spPr bwMode="auto">
            <a:xfrm>
              <a:off x="10821095" y="6518361"/>
              <a:ext cx="1405946" cy="127044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9513160" y="6504846"/>
              <a:ext cx="1409325" cy="127044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810957" y="3585525"/>
              <a:ext cx="1405946" cy="127044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506401" y="3585525"/>
              <a:ext cx="1409325" cy="127044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827469" y="4649862"/>
              <a:ext cx="932791" cy="45614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071191" y="4656619"/>
              <a:ext cx="973347" cy="44938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9827469" y="5095869"/>
              <a:ext cx="932791" cy="354778"/>
            </a:xfrm>
            <a:prstGeom prst="flowChartProcess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11071191" y="5092489"/>
              <a:ext cx="973347" cy="378430"/>
            </a:xfrm>
            <a:prstGeom prst="flowChartProcess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10800000">
              <a:off x="11077950" y="6271707"/>
              <a:ext cx="946310" cy="53723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0800000">
              <a:off x="9783535" y="6275084"/>
              <a:ext cx="990245" cy="530479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9783535" y="5916927"/>
              <a:ext cx="990245" cy="469660"/>
            </a:xfrm>
            <a:prstGeom prst="flowChartProcess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 bwMode="auto">
            <a:xfrm>
              <a:off x="11071191" y="5940580"/>
              <a:ext cx="942931" cy="334504"/>
            </a:xfrm>
            <a:prstGeom prst="flowChartProcess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10351321" y="5068838"/>
              <a:ext cx="317690" cy="293958"/>
            </a:xfrm>
            <a:prstGeom prst="flowChartConnector">
              <a:avLst/>
            </a:prstGeom>
            <a:solidFill>
              <a:srgbClr val="0631EA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06401" y="3605798"/>
              <a:ext cx="2710502" cy="124341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06401" y="6511603"/>
              <a:ext cx="2710502" cy="1283961"/>
            </a:xfrm>
            <a:prstGeom prst="rect">
              <a:avLst/>
            </a:prstGeom>
            <a:noFill/>
            <a:ln w="317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auto">
            <a:xfrm>
              <a:off x="11192859" y="5068838"/>
              <a:ext cx="317690" cy="293958"/>
            </a:xfrm>
            <a:prstGeom prst="flowChartConnector">
              <a:avLst/>
            </a:prstGeom>
            <a:solidFill>
              <a:srgbClr val="FF00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3" name="Flowchart: Connector 22"/>
            <p:cNvSpPr/>
            <p:nvPr/>
          </p:nvSpPr>
          <p:spPr bwMode="auto">
            <a:xfrm>
              <a:off x="10351321" y="5984504"/>
              <a:ext cx="317690" cy="293960"/>
            </a:xfrm>
            <a:prstGeom prst="flowChartConnector">
              <a:avLst/>
            </a:prstGeom>
            <a:solidFill>
              <a:srgbClr val="FF00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4" name="Flowchart: Connector 23"/>
            <p:cNvSpPr/>
            <p:nvPr/>
          </p:nvSpPr>
          <p:spPr bwMode="auto">
            <a:xfrm>
              <a:off x="11192859" y="5984504"/>
              <a:ext cx="317690" cy="293960"/>
            </a:xfrm>
            <a:prstGeom prst="flowChartConnector">
              <a:avLst/>
            </a:prstGeom>
            <a:solidFill>
              <a:srgbClr val="0631EA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6401" y="3609178"/>
              <a:ext cx="797604" cy="122314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19299" y="3609178"/>
              <a:ext cx="797604" cy="122314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19299" y="6521741"/>
              <a:ext cx="797604" cy="126706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06401" y="6521741"/>
              <a:ext cx="797604" cy="126706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ko-KR" sz="1000">
                <a:solidFill>
                  <a:srgbClr val="FFFFFF"/>
                </a:solidFill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0927" y="4397107"/>
            <a:ext cx="311308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Top view of doublet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pad</a:t>
            </a:r>
          </a:p>
          <a:p>
            <a:pPr eaLnBrk="1" hangingPunct="1"/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(shorted pad )</a:t>
            </a:r>
            <a:endParaRPr lang="en-US" altLang="ko-KR" sz="2000" baseline="-25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30" name="Down Arrow 29"/>
          <p:cNvSpPr/>
          <p:nvPr/>
        </p:nvSpPr>
        <p:spPr>
          <a:xfrm rot="5400000" flipV="1">
            <a:off x="6375787" y="5294785"/>
            <a:ext cx="1316037" cy="5905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7294154" y="5066977"/>
            <a:ext cx="1936576" cy="1299230"/>
            <a:chOff x="7294068" y="2768235"/>
            <a:chExt cx="1937096" cy="1300065"/>
          </a:xfrm>
        </p:grpSpPr>
        <p:grpSp>
          <p:nvGrpSpPr>
            <p:cNvPr id="32" name="Group 434"/>
            <p:cNvGrpSpPr>
              <a:grpSpLocks/>
            </p:cNvGrpSpPr>
            <p:nvPr/>
          </p:nvGrpSpPr>
          <p:grpSpPr bwMode="auto">
            <a:xfrm>
              <a:off x="8344916" y="2768352"/>
              <a:ext cx="128701" cy="1114411"/>
              <a:chOff x="1146740" y="4627429"/>
              <a:chExt cx="80391" cy="717656"/>
            </a:xfrm>
          </p:grpSpPr>
          <p:grpSp>
            <p:nvGrpSpPr>
              <p:cNvPr id="38" name="Group 21"/>
              <p:cNvGrpSpPr>
                <a:grpSpLocks/>
              </p:cNvGrpSpPr>
              <p:nvPr/>
            </p:nvGrpSpPr>
            <p:grpSpPr bwMode="auto">
              <a:xfrm>
                <a:off x="1146740" y="4912883"/>
                <a:ext cx="80391" cy="173264"/>
                <a:chOff x="1725560" y="1345190"/>
                <a:chExt cx="69961" cy="350159"/>
              </a:xfrm>
            </p:grpSpPr>
            <p:sp>
              <p:nvSpPr>
                <p:cNvPr id="41" name="Freeform 471"/>
                <p:cNvSpPr>
                  <a:spLocks/>
                </p:cNvSpPr>
                <p:nvPr/>
              </p:nvSpPr>
              <p:spPr bwMode="auto">
                <a:xfrm>
                  <a:off x="1725560" y="1345190"/>
                  <a:ext cx="69961" cy="242265"/>
                </a:xfrm>
                <a:custGeom>
                  <a:avLst/>
                  <a:gdLst>
                    <a:gd name="T0" fmla="*/ 53564 w 135467"/>
                    <a:gd name="T1" fmla="*/ 242265 h 241300"/>
                    <a:gd name="T2" fmla="*/ 1093 w 135467"/>
                    <a:gd name="T3" fmla="*/ 204013 h 241300"/>
                    <a:gd name="T4" fmla="*/ 56843 w 135467"/>
                    <a:gd name="T5" fmla="*/ 159385 h 241300"/>
                    <a:gd name="T6" fmla="*/ 66682 w 135467"/>
                    <a:gd name="T7" fmla="*/ 172136 h 241300"/>
                    <a:gd name="T8" fmla="*/ 50285 w 135467"/>
                    <a:gd name="T9" fmla="*/ 178511 h 241300"/>
                    <a:gd name="T10" fmla="*/ 1093 w 135467"/>
                    <a:gd name="T11" fmla="*/ 121133 h 241300"/>
                    <a:gd name="T12" fmla="*/ 56843 w 135467"/>
                    <a:gd name="T13" fmla="*/ 76505 h 241300"/>
                    <a:gd name="T14" fmla="*/ 69961 w 135467"/>
                    <a:gd name="T15" fmla="*/ 89256 h 241300"/>
                    <a:gd name="T16" fmla="*/ 56843 w 135467"/>
                    <a:gd name="T17" fmla="*/ 95631 h 241300"/>
                    <a:gd name="T18" fmla="*/ 1093 w 135467"/>
                    <a:gd name="T19" fmla="*/ 38252 h 241300"/>
                    <a:gd name="T20" fmla="*/ 56843 w 135467"/>
                    <a:gd name="T21" fmla="*/ 0 h 241300"/>
                    <a:gd name="T22" fmla="*/ 56843 w 135467"/>
                    <a:gd name="T23" fmla="*/ 0 h 241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467" h="241300">
                      <a:moveTo>
                        <a:pt x="103717" y="241300"/>
                      </a:moveTo>
                      <a:cubicBezTo>
                        <a:pt x="52388" y="229129"/>
                        <a:pt x="1059" y="216958"/>
                        <a:pt x="2117" y="203200"/>
                      </a:cubicBezTo>
                      <a:cubicBezTo>
                        <a:pt x="3175" y="189442"/>
                        <a:pt x="88901" y="164042"/>
                        <a:pt x="110067" y="158750"/>
                      </a:cubicBezTo>
                      <a:cubicBezTo>
                        <a:pt x="131233" y="153458"/>
                        <a:pt x="131234" y="168275"/>
                        <a:pt x="129117" y="171450"/>
                      </a:cubicBezTo>
                      <a:cubicBezTo>
                        <a:pt x="127000" y="174625"/>
                        <a:pt x="118534" y="186267"/>
                        <a:pt x="97367" y="177800"/>
                      </a:cubicBezTo>
                      <a:cubicBezTo>
                        <a:pt x="76200" y="169333"/>
                        <a:pt x="0" y="137583"/>
                        <a:pt x="2117" y="120650"/>
                      </a:cubicBezTo>
                      <a:cubicBezTo>
                        <a:pt x="4234" y="103717"/>
                        <a:pt x="87842" y="81492"/>
                        <a:pt x="110067" y="76200"/>
                      </a:cubicBezTo>
                      <a:cubicBezTo>
                        <a:pt x="132292" y="70908"/>
                        <a:pt x="135467" y="85725"/>
                        <a:pt x="135467" y="88900"/>
                      </a:cubicBezTo>
                      <a:cubicBezTo>
                        <a:pt x="135467" y="92075"/>
                        <a:pt x="132292" y="103717"/>
                        <a:pt x="110067" y="95250"/>
                      </a:cubicBezTo>
                      <a:cubicBezTo>
                        <a:pt x="87842" y="86783"/>
                        <a:pt x="2117" y="53975"/>
                        <a:pt x="2117" y="38100"/>
                      </a:cubicBezTo>
                      <a:cubicBezTo>
                        <a:pt x="2117" y="22225"/>
                        <a:pt x="110067" y="0"/>
                        <a:pt x="110067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2" name="Straight Connector 4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18819" y="1641479"/>
                  <a:ext cx="10774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9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1198631" y="4627429"/>
                <a:ext cx="0" cy="28784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1204347" y="5082263"/>
                <a:ext cx="0" cy="2628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8230944" y="3770592"/>
              <a:ext cx="795552" cy="2977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b="1" baseline="-25000" dirty="0" smtClean="0">
                  <a:solidFill>
                    <a:srgbClr val="FF0000"/>
                  </a:solidFill>
                  <a:latin typeface="+mn-lt"/>
                </a:rPr>
                <a:t>Power</a:t>
              </a:r>
              <a:endParaRPr lang="en-US" altLang="en-US" sz="20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" name="Line 237"/>
            <p:cNvSpPr>
              <a:spLocks noChangeShapeType="1"/>
            </p:cNvSpPr>
            <p:nvPr/>
          </p:nvSpPr>
          <p:spPr bwMode="auto">
            <a:xfrm flipH="1">
              <a:off x="7659291" y="2768235"/>
              <a:ext cx="0" cy="10960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35" name="TextBox 16"/>
            <p:cNvSpPr txBox="1">
              <a:spLocks noChangeArrowheads="1"/>
            </p:cNvSpPr>
            <p:nvPr/>
          </p:nvSpPr>
          <p:spPr bwMode="auto">
            <a:xfrm>
              <a:off x="7294068" y="3766481"/>
              <a:ext cx="964812" cy="29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 b="1" baseline="-25000" dirty="0">
                  <a:latin typeface="+mj-lt"/>
                </a:rPr>
                <a:t>Ground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09266" y="3327419"/>
              <a:ext cx="821898" cy="400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+mj-lt"/>
                  <a:cs typeface="Arial" charset="0"/>
                </a:rPr>
                <a:t>L</a:t>
              </a:r>
              <a:r>
                <a:rPr lang="en-US" sz="2000" baseline="-25000" dirty="0" err="1">
                  <a:latin typeface="+mj-lt"/>
                  <a:cs typeface="Arial" charset="0"/>
                </a:rPr>
                <a:t>above</a:t>
              </a:r>
              <a:endParaRPr lang="en-US" sz="2000" baseline="-25000" dirty="0">
                <a:latin typeface="+mj-lt"/>
                <a:cs typeface="Arial" charset="0"/>
              </a:endParaRPr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 flipH="1" flipV="1">
              <a:off x="7659291" y="2768235"/>
              <a:ext cx="768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>
                <a:latin typeface="+mn-lt"/>
              </a:endParaRPr>
            </a:p>
          </p:txBody>
        </p:sp>
      </p:grpSp>
      <p:grpSp>
        <p:nvGrpSpPr>
          <p:cNvPr id="43" name="Group 1330"/>
          <p:cNvGrpSpPr>
            <a:grpSpLocks/>
          </p:cNvGrpSpPr>
          <p:nvPr/>
        </p:nvGrpSpPr>
        <p:grpSpPr bwMode="auto">
          <a:xfrm>
            <a:off x="4068280" y="3167473"/>
            <a:ext cx="3475036" cy="1097300"/>
            <a:chOff x="-19698" y="2085054"/>
            <a:chExt cx="3475751" cy="1097150"/>
          </a:xfrm>
        </p:grpSpPr>
        <p:grpSp>
          <p:nvGrpSpPr>
            <p:cNvPr id="44" name="Group 1234"/>
            <p:cNvGrpSpPr>
              <a:grpSpLocks/>
            </p:cNvGrpSpPr>
            <p:nvPr/>
          </p:nvGrpSpPr>
          <p:grpSpPr bwMode="auto">
            <a:xfrm>
              <a:off x="-19698" y="2639354"/>
              <a:ext cx="3310619" cy="542850"/>
              <a:chOff x="-231320" y="1987009"/>
              <a:chExt cx="3562303" cy="542850"/>
            </a:xfrm>
          </p:grpSpPr>
          <p:grpSp>
            <p:nvGrpSpPr>
              <p:cNvPr id="48" name="Group 1235"/>
              <p:cNvGrpSpPr>
                <a:grpSpLocks/>
              </p:cNvGrpSpPr>
              <p:nvPr/>
            </p:nvGrpSpPr>
            <p:grpSpPr bwMode="auto">
              <a:xfrm>
                <a:off x="473607" y="1997157"/>
                <a:ext cx="2857376" cy="532702"/>
                <a:chOff x="955652" y="2023573"/>
                <a:chExt cx="2003659" cy="373543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956143" y="2025362"/>
                  <a:ext cx="2003168" cy="36730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55" name="Rectangle 80"/>
                <p:cNvSpPr>
                  <a:spLocks noChangeArrowheads="1"/>
                </p:cNvSpPr>
                <p:nvPr/>
              </p:nvSpPr>
              <p:spPr bwMode="auto">
                <a:xfrm>
                  <a:off x="956143" y="2132213"/>
                  <a:ext cx="1994782" cy="101287"/>
                </a:xfrm>
                <a:prstGeom prst="rect">
                  <a:avLst/>
                </a:prstGeom>
                <a:solidFill>
                  <a:srgbClr val="00B05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1">
                    <a:defRPr/>
                  </a:pPr>
                  <a:endParaRPr kumimoji="1" lang="ko-KR" altLang="en-US" sz="1200">
                    <a:latin typeface="+mj-lt"/>
                    <a:ea typeface="Gulim" pitchFamily="34" charset="-127"/>
                    <a:cs typeface="Arial" charset="0"/>
                  </a:endParaRPr>
                </a:p>
              </p:txBody>
            </p:sp>
            <p:sp>
              <p:nvSpPr>
                <p:cNvPr id="5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30654" y="2023135"/>
                  <a:ext cx="92252" cy="365076"/>
                </a:xfrm>
                <a:prstGeom prst="rect">
                  <a:avLst/>
                </a:prstGeom>
                <a:solidFill>
                  <a:srgbClr val="00B05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1">
                    <a:defRPr/>
                  </a:pPr>
                  <a:endParaRPr kumimoji="1" lang="ko-KR" altLang="en-US" sz="1200">
                    <a:latin typeface="+mj-lt"/>
                    <a:ea typeface="Gulim" pitchFamily="34" charset="-127"/>
                    <a:cs typeface="Arial" charset="0"/>
                  </a:endParaRPr>
                </a:p>
              </p:txBody>
            </p:sp>
            <p:sp>
              <p:nvSpPr>
                <p:cNvPr id="5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63234" y="2030927"/>
                  <a:ext cx="77875" cy="363963"/>
                </a:xfrm>
                <a:prstGeom prst="rect">
                  <a:avLst/>
                </a:prstGeom>
                <a:solidFill>
                  <a:srgbClr val="00B05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1">
                    <a:defRPr/>
                  </a:pPr>
                  <a:endParaRPr kumimoji="1" lang="ko-KR" altLang="en-US" sz="1200">
                    <a:latin typeface="+mj-lt"/>
                    <a:ea typeface="Gulim" pitchFamily="34" charset="-127"/>
                    <a:cs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285611" y="2131100"/>
                  <a:ext cx="197681" cy="23485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1321553" y="2023135"/>
                  <a:ext cx="76676" cy="365076"/>
                </a:xfrm>
                <a:prstGeom prst="rect">
                  <a:avLst/>
                </a:prstGeom>
                <a:solidFill>
                  <a:srgbClr val="FF66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1">
                    <a:defRPr/>
                  </a:pPr>
                  <a:endParaRPr kumimoji="1" lang="ko-KR" altLang="en-US" sz="1200">
                    <a:latin typeface="+mj-lt"/>
                    <a:ea typeface="Gulim" pitchFamily="34" charset="-127"/>
                    <a:cs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916992" y="2134439"/>
                  <a:ext cx="197681" cy="23485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951736" y="2030927"/>
                  <a:ext cx="97044" cy="366189"/>
                </a:xfrm>
                <a:prstGeom prst="rect">
                  <a:avLst/>
                </a:prstGeom>
                <a:solidFill>
                  <a:srgbClr val="FF66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latinLnBrk="1">
                    <a:defRPr/>
                  </a:pPr>
                  <a:endParaRPr kumimoji="1" lang="ko-KR" altLang="en-US" sz="1200">
                    <a:latin typeface="+mj-lt"/>
                    <a:ea typeface="Gulim" pitchFamily="34" charset="-127"/>
                    <a:cs typeface="Arial" charset="0"/>
                  </a:endParaRPr>
                </a:p>
              </p:txBody>
            </p:sp>
          </p:grpSp>
          <p:sp>
            <p:nvSpPr>
              <p:cNvPr id="49" name="Rectangle 80"/>
              <p:cNvSpPr>
                <a:spLocks noChangeArrowheads="1"/>
              </p:cNvSpPr>
              <p:nvPr/>
            </p:nvSpPr>
            <p:spPr bwMode="auto">
              <a:xfrm>
                <a:off x="904859" y="1987009"/>
                <a:ext cx="457888" cy="65079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50" name="Rectangle 80"/>
              <p:cNvSpPr>
                <a:spLocks noChangeArrowheads="1"/>
              </p:cNvSpPr>
              <p:nvPr/>
            </p:nvSpPr>
            <p:spPr bwMode="auto">
              <a:xfrm>
                <a:off x="1834303" y="1990184"/>
                <a:ext cx="413466" cy="63491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51" name="Rectangle 80"/>
              <p:cNvSpPr>
                <a:spLocks noChangeArrowheads="1"/>
              </p:cNvSpPr>
              <p:nvPr/>
            </p:nvSpPr>
            <p:spPr bwMode="auto">
              <a:xfrm>
                <a:off x="1350787" y="1990184"/>
                <a:ext cx="288744" cy="6190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52" name="Rectangle 80"/>
              <p:cNvSpPr>
                <a:spLocks noChangeArrowheads="1"/>
              </p:cNvSpPr>
              <p:nvPr/>
            </p:nvSpPr>
            <p:spPr bwMode="auto">
              <a:xfrm>
                <a:off x="2247770" y="1990184"/>
                <a:ext cx="288742" cy="6190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231320" y="2052088"/>
                <a:ext cx="849144" cy="3380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ko-KR" sz="1600" dirty="0">
                    <a:latin typeface="Times New Roman" panose="02020603050405020304" pitchFamily="18" charset="0"/>
                    <a:ea typeface="굴림" panose="020B0600000101010101" pitchFamily="34" charset="-127"/>
                  </a:rPr>
                  <a:t>GND1</a:t>
                </a:r>
                <a:endParaRPr lang="en-US" altLang="ko-KR" sz="1600" baseline="-25000" dirty="0"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462072" y="2085054"/>
              <a:ext cx="993981" cy="4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2000" dirty="0">
                  <a:latin typeface="Times New Roman" panose="02020603050405020304" pitchFamily="18" charset="0"/>
                  <a:ea typeface="굴림" panose="020B0600000101010101" pitchFamily="34" charset="-127"/>
                </a:rPr>
                <a:t>short</a:t>
              </a:r>
              <a:endParaRPr lang="en-US" altLang="ko-KR" sz="2000" baseline="-25000" dirty="0"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1379178" y="2375865"/>
              <a:ext cx="1059080" cy="288885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2171503" y="2439356"/>
              <a:ext cx="317565" cy="238092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05"/>
          <p:cNvGrpSpPr>
            <a:grpSpLocks/>
          </p:cNvGrpSpPr>
          <p:nvPr/>
        </p:nvGrpSpPr>
        <p:grpSpPr bwMode="auto">
          <a:xfrm>
            <a:off x="219384" y="3525476"/>
            <a:ext cx="3309938" cy="804863"/>
            <a:chOff x="-231320" y="1725165"/>
            <a:chExt cx="3562303" cy="804694"/>
          </a:xfrm>
        </p:grpSpPr>
        <p:grpSp>
          <p:nvGrpSpPr>
            <p:cNvPr id="63" name="Group 1197"/>
            <p:cNvGrpSpPr>
              <a:grpSpLocks/>
            </p:cNvGrpSpPr>
            <p:nvPr/>
          </p:nvGrpSpPr>
          <p:grpSpPr bwMode="auto">
            <a:xfrm>
              <a:off x="473607" y="1725165"/>
              <a:ext cx="2857376" cy="804694"/>
              <a:chOff x="955652" y="1832846"/>
              <a:chExt cx="2003659" cy="56427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956143" y="2025388"/>
                <a:ext cx="2003168" cy="3672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2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70" name="Rectangle 80"/>
              <p:cNvSpPr>
                <a:spLocks noChangeArrowheads="1"/>
              </p:cNvSpPr>
              <p:nvPr/>
            </p:nvSpPr>
            <p:spPr bwMode="auto">
              <a:xfrm>
                <a:off x="956143" y="2133345"/>
                <a:ext cx="1994782" cy="10016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71" name="Rectangle 106"/>
              <p:cNvSpPr>
                <a:spLocks noChangeArrowheads="1"/>
              </p:cNvSpPr>
              <p:nvPr/>
            </p:nvSpPr>
            <p:spPr bwMode="auto">
              <a:xfrm>
                <a:off x="1630654" y="2023162"/>
                <a:ext cx="92252" cy="365050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72" name="Rectangle 106"/>
              <p:cNvSpPr>
                <a:spLocks noChangeArrowheads="1"/>
              </p:cNvSpPr>
              <p:nvPr/>
            </p:nvSpPr>
            <p:spPr bwMode="auto">
              <a:xfrm>
                <a:off x="2263234" y="2030953"/>
                <a:ext cx="77875" cy="363938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285611" y="2132232"/>
                <a:ext cx="197681" cy="233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2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321553" y="2023162"/>
                <a:ext cx="76676" cy="365050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16992" y="2135571"/>
                <a:ext cx="197681" cy="233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ko-KR" sz="2000">
                  <a:solidFill>
                    <a:srgbClr val="FFFFFF"/>
                  </a:solidFill>
                  <a:latin typeface="Times New Roman" panose="02020603050405020304" pitchFamily="18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1951736" y="2030953"/>
                <a:ext cx="97044" cy="366163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latinLnBrk="1">
                  <a:defRPr/>
                </a:pPr>
                <a:endParaRPr kumimoji="1" lang="ko-KR" altLang="en-US" sz="1200">
                  <a:latin typeface="+mj-lt"/>
                  <a:ea typeface="Gulim" pitchFamily="34" charset="-127"/>
                  <a:cs typeface="Arial" charset="0"/>
                </a:endParaRPr>
              </a:p>
            </p:txBody>
          </p:sp>
          <p:grpSp>
            <p:nvGrpSpPr>
              <p:cNvPr id="77" name="Group 1179"/>
              <p:cNvGrpSpPr>
                <a:grpSpLocks/>
              </p:cNvGrpSpPr>
              <p:nvPr/>
            </p:nvGrpSpPr>
            <p:grpSpPr bwMode="auto">
              <a:xfrm>
                <a:off x="1318789" y="1838793"/>
                <a:ext cx="420954" cy="186724"/>
                <a:chOff x="4707931" y="1551551"/>
                <a:chExt cx="369303" cy="1638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726122" y="1551216"/>
                  <a:ext cx="307962" cy="161106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708253" y="1554145"/>
                  <a:ext cx="108260" cy="1611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968918" y="1554145"/>
                  <a:ext cx="108260" cy="1611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</p:grpSp>
          <p:grpSp>
            <p:nvGrpSpPr>
              <p:cNvPr id="78" name="Group 1180"/>
              <p:cNvGrpSpPr>
                <a:grpSpLocks/>
              </p:cNvGrpSpPr>
              <p:nvPr/>
            </p:nvGrpSpPr>
            <p:grpSpPr bwMode="auto">
              <a:xfrm>
                <a:off x="1951068" y="1832846"/>
                <a:ext cx="420953" cy="186724"/>
                <a:chOff x="4707931" y="1551551"/>
                <a:chExt cx="369303" cy="163813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4726385" y="1551551"/>
                  <a:ext cx="307962" cy="161106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708517" y="1554481"/>
                  <a:ext cx="108260" cy="1611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969182" y="1554481"/>
                  <a:ext cx="108260" cy="1611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ko-KR" sz="1000">
                    <a:solidFill>
                      <a:srgbClr val="FFFFFF"/>
                    </a:solidFill>
                    <a:latin typeface="Times New Roman" panose="02020603050405020304" pitchFamily="18" charset="0"/>
                    <a:ea typeface="굴림" panose="020B0600000101010101" pitchFamily="34" charset="-127"/>
                  </a:endParaRPr>
                </a:p>
              </p:txBody>
            </p:sp>
          </p:grpSp>
        </p:grpSp>
        <p:sp>
          <p:nvSpPr>
            <p:cNvPr id="64" name="Rectangle 80"/>
            <p:cNvSpPr>
              <a:spLocks noChangeArrowheads="1"/>
            </p:cNvSpPr>
            <p:nvPr/>
          </p:nvSpPr>
          <p:spPr bwMode="auto">
            <a:xfrm>
              <a:off x="904859" y="1990222"/>
              <a:ext cx="288742" cy="61899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65" name="Rectangle 80"/>
            <p:cNvSpPr>
              <a:spLocks noChangeArrowheads="1"/>
            </p:cNvSpPr>
            <p:nvPr/>
          </p:nvSpPr>
          <p:spPr bwMode="auto">
            <a:xfrm>
              <a:off x="1834303" y="1990222"/>
              <a:ext cx="288742" cy="61899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66" name="Rectangle 80"/>
            <p:cNvSpPr>
              <a:spLocks noChangeArrowheads="1"/>
            </p:cNvSpPr>
            <p:nvPr/>
          </p:nvSpPr>
          <p:spPr bwMode="auto">
            <a:xfrm>
              <a:off x="1350787" y="1990222"/>
              <a:ext cx="288744" cy="61899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67" name="Rectangle 80"/>
            <p:cNvSpPr>
              <a:spLocks noChangeArrowheads="1"/>
            </p:cNvSpPr>
            <p:nvPr/>
          </p:nvSpPr>
          <p:spPr bwMode="auto">
            <a:xfrm>
              <a:off x="2247770" y="1990222"/>
              <a:ext cx="288742" cy="61899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en-US" sz="1200">
                <a:latin typeface="+mj-lt"/>
                <a:ea typeface="Gulim" pitchFamily="34" charset="-127"/>
                <a:cs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31320" y="2052121"/>
              <a:ext cx="849144" cy="338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34" charset="-127"/>
                </a:rPr>
                <a:t>GND1</a:t>
              </a:r>
              <a:endParaRPr lang="en-US" altLang="ko-KR" sz="1600" baseline="-25000" dirty="0">
                <a:latin typeface="Times New Roman" panose="02020603050405020304" pitchFamily="18" charset="0"/>
                <a:ea typeface="굴림" panose="020B0600000101010101" pitchFamily="34" charset="-127"/>
              </a:endParaRPr>
            </a:p>
          </p:txBody>
        </p:sp>
      </p:grpSp>
      <p:sp>
        <p:nvSpPr>
          <p:cNvPr id="85" name="TextBox 1308"/>
          <p:cNvSpPr txBox="1">
            <a:spLocks noChangeArrowheads="1"/>
          </p:cNvSpPr>
          <p:nvPr/>
        </p:nvSpPr>
        <p:spPr bwMode="auto">
          <a:xfrm>
            <a:off x="3591862" y="3712801"/>
            <a:ext cx="537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2800" b="1" dirty="0" smtClean="0">
                <a:ea typeface="굴림" panose="020B0600000101010101" pitchFamily="34" charset="-127"/>
                <a:sym typeface="Wingdings" panose="05000000000000000000" pitchFamily="2" charset="2"/>
              </a:rPr>
              <a:t></a:t>
            </a:r>
            <a:endParaRPr lang="en-US" altLang="ko-KR" sz="2800" b="1" dirty="0">
              <a:ea typeface="굴림" panose="020B0600000101010101" pitchFamily="34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6222" y="3400538"/>
            <a:ext cx="120650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+mj-lt"/>
                <a:cs typeface="Arial" charset="0"/>
              </a:rPr>
              <a:t>L</a:t>
            </a:r>
            <a:r>
              <a:rPr lang="en-US" sz="2000" baseline="-25000" dirty="0" err="1">
                <a:latin typeface="+mj-lt"/>
                <a:cs typeface="Arial" charset="0"/>
              </a:rPr>
              <a:t>above</a:t>
            </a:r>
            <a:endParaRPr lang="en-US" sz="2000" baseline="-25000" dirty="0">
              <a:latin typeface="+mj-lt"/>
              <a:cs typeface="Arial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041757" y="3677218"/>
            <a:ext cx="1709738" cy="301770"/>
          </a:xfrm>
          <a:prstGeom prst="roundRect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2000">
              <a:solidFill>
                <a:srgbClr val="2602FE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5170640" y="1321600"/>
            <a:ext cx="3320161" cy="12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PEEC method used to calculate </a:t>
            </a:r>
            <a:r>
              <a:rPr lang="en-US" altLang="ko-KR" sz="2400" dirty="0" err="1" smtClean="0">
                <a:latin typeface="Times New Roman" panose="02020603050405020304" pitchFamily="18" charset="0"/>
                <a:ea typeface="굴림" panose="020B0600000101010101" pitchFamily="34" charset="-127"/>
              </a:rPr>
              <a:t>decap</a:t>
            </a:r>
            <a:r>
              <a:rPr lang="en-US" altLang="ko-KR" sz="24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 pad inductance</a:t>
            </a:r>
          </a:p>
          <a:p>
            <a:pPr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Times New Roman" panose="02020603050405020304" pitchFamily="18" charset="0"/>
                <a:ea typeface="굴림" panose="020B0600000101010101" pitchFamily="34" charset="-127"/>
              </a:rPr>
              <a:t>Get a single inductance</a:t>
            </a:r>
            <a:endParaRPr lang="en-US" altLang="ko-KR" sz="24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248515" y="5182596"/>
            <a:ext cx="350108" cy="826476"/>
          </a:xfrm>
          <a:prstGeom prst="roundRect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2000">
              <a:solidFill>
                <a:srgbClr val="2602FE"/>
              </a:solidFill>
              <a:latin typeface="Times New Roman" panose="02020603050405020304" pitchFamily="18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>
            <a:stCxn id="87" idx="3"/>
          </p:cNvCxnSpPr>
          <p:nvPr/>
        </p:nvCxnSpPr>
        <p:spPr>
          <a:xfrm>
            <a:off x="6751495" y="3828103"/>
            <a:ext cx="1587646" cy="1677073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그룹 177"/>
          <p:cNvGrpSpPr/>
          <p:nvPr/>
        </p:nvGrpSpPr>
        <p:grpSpPr>
          <a:xfrm>
            <a:off x="3286688" y="4604374"/>
            <a:ext cx="3213880" cy="1987360"/>
            <a:chOff x="3155333" y="2517133"/>
            <a:chExt cx="3213880" cy="1987360"/>
          </a:xfrm>
        </p:grpSpPr>
        <p:sp>
          <p:nvSpPr>
            <p:cNvPr id="92" name="Freeform 91"/>
            <p:cNvSpPr/>
            <p:nvPr/>
          </p:nvSpPr>
          <p:spPr>
            <a:xfrm>
              <a:off x="3641552" y="3801863"/>
              <a:ext cx="2230508" cy="443670"/>
            </a:xfrm>
            <a:custGeom>
              <a:avLst/>
              <a:gdLst>
                <a:gd name="connsiteX0" fmla="*/ 0 w 2590800"/>
                <a:gd name="connsiteY0" fmla="*/ 469900 h 515336"/>
                <a:gd name="connsiteX1" fmla="*/ 730250 w 2590800"/>
                <a:gd name="connsiteY1" fmla="*/ 514350 h 515336"/>
                <a:gd name="connsiteX2" fmla="*/ 1543050 w 2590800"/>
                <a:gd name="connsiteY2" fmla="*/ 431800 h 515336"/>
                <a:gd name="connsiteX3" fmla="*/ 2590800 w 2590800"/>
                <a:gd name="connsiteY3" fmla="*/ 0 h 5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515336">
                  <a:moveTo>
                    <a:pt x="0" y="469900"/>
                  </a:moveTo>
                  <a:cubicBezTo>
                    <a:pt x="236537" y="495300"/>
                    <a:pt x="473075" y="520700"/>
                    <a:pt x="730250" y="514350"/>
                  </a:cubicBezTo>
                  <a:cubicBezTo>
                    <a:pt x="987425" y="508000"/>
                    <a:pt x="1232958" y="517525"/>
                    <a:pt x="1543050" y="431800"/>
                  </a:cubicBezTo>
                  <a:cubicBezTo>
                    <a:pt x="1853142" y="346075"/>
                    <a:pt x="2221971" y="173037"/>
                    <a:pt x="25908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297584" y="3665190"/>
              <a:ext cx="923912" cy="672433"/>
            </a:xfrm>
            <a:custGeom>
              <a:avLst/>
              <a:gdLst>
                <a:gd name="connsiteX0" fmla="*/ 0 w 1073150"/>
                <a:gd name="connsiteY0" fmla="*/ 0 h 781050"/>
                <a:gd name="connsiteX1" fmla="*/ 609600 w 1073150"/>
                <a:gd name="connsiteY1" fmla="*/ 260350 h 781050"/>
                <a:gd name="connsiteX2" fmla="*/ 1073150 w 1073150"/>
                <a:gd name="connsiteY2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150" h="781050">
                  <a:moveTo>
                    <a:pt x="0" y="0"/>
                  </a:moveTo>
                  <a:cubicBezTo>
                    <a:pt x="215371" y="65087"/>
                    <a:pt x="430742" y="130175"/>
                    <a:pt x="609600" y="260350"/>
                  </a:cubicBezTo>
                  <a:cubicBezTo>
                    <a:pt x="788458" y="390525"/>
                    <a:pt x="986367" y="643467"/>
                    <a:pt x="1073150" y="781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 rot="16200000">
              <a:off x="3203402" y="3677054"/>
              <a:ext cx="871758" cy="157449"/>
              <a:chOff x="5462154" y="2868519"/>
              <a:chExt cx="625776" cy="182881"/>
            </a:xfrm>
            <a:noFill/>
          </p:grpSpPr>
          <p:sp>
            <p:nvSpPr>
              <p:cNvPr id="161" name="Arc 160"/>
              <p:cNvSpPr/>
              <p:nvPr/>
            </p:nvSpPr>
            <p:spPr>
              <a:xfrm>
                <a:off x="5638800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Arc 161"/>
              <p:cNvSpPr/>
              <p:nvPr/>
            </p:nvSpPr>
            <p:spPr>
              <a:xfrm>
                <a:off x="5730858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Arc 162"/>
              <p:cNvSpPr/>
              <p:nvPr/>
            </p:nvSpPr>
            <p:spPr>
              <a:xfrm>
                <a:off x="5823086" y="2868520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 flipV="1">
                <a:off x="5906407" y="2967712"/>
                <a:ext cx="181523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5462154" y="2968612"/>
                <a:ext cx="181523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5" name="Oval 94"/>
            <p:cNvSpPr/>
            <p:nvPr/>
          </p:nvSpPr>
          <p:spPr>
            <a:xfrm rot="16200000">
              <a:off x="3626347" y="3276876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16200000">
              <a:off x="3626347" y="4191655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16200000">
              <a:off x="3838374" y="3146640"/>
              <a:ext cx="909456" cy="157449"/>
              <a:chOff x="5435093" y="2868519"/>
              <a:chExt cx="652837" cy="182881"/>
            </a:xfrm>
            <a:noFill/>
          </p:grpSpPr>
          <p:sp>
            <p:nvSpPr>
              <p:cNvPr id="156" name="Arc 155"/>
              <p:cNvSpPr/>
              <p:nvPr/>
            </p:nvSpPr>
            <p:spPr>
              <a:xfrm>
                <a:off x="5638800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Arc 156"/>
              <p:cNvSpPr/>
              <p:nvPr/>
            </p:nvSpPr>
            <p:spPr>
              <a:xfrm>
                <a:off x="5730858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Arc 157"/>
              <p:cNvSpPr/>
              <p:nvPr/>
            </p:nvSpPr>
            <p:spPr>
              <a:xfrm>
                <a:off x="5823086" y="2868520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V="1">
                <a:off x="5906407" y="2967712"/>
                <a:ext cx="181523" cy="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 flipV="1">
                <a:off x="5539385" y="2864321"/>
                <a:ext cx="0" cy="208583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Oval 97"/>
            <p:cNvSpPr/>
            <p:nvPr/>
          </p:nvSpPr>
          <p:spPr>
            <a:xfrm rot="16200000">
              <a:off x="4280168" y="2727610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6200000">
              <a:off x="3494651" y="3925142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4142489" y="3005054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 rot="18182937">
              <a:off x="3252560" y="2766226"/>
              <a:ext cx="127384" cy="157448"/>
            </a:xfrm>
            <a:prstGeom prst="arc">
              <a:avLst>
                <a:gd name="adj1" fmla="val 10093960"/>
                <a:gd name="adj2" fmla="val 47912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rot="18182937">
              <a:off x="3322499" y="2658730"/>
              <a:ext cx="127384" cy="157448"/>
            </a:xfrm>
            <a:prstGeom prst="arc">
              <a:avLst>
                <a:gd name="adj1" fmla="val 10093960"/>
                <a:gd name="adj2" fmla="val 479127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rot="18182937">
              <a:off x="3392569" y="2551038"/>
              <a:ext cx="127384" cy="157448"/>
            </a:xfrm>
            <a:prstGeom prst="arc">
              <a:avLst>
                <a:gd name="adj1" fmla="val 10093960"/>
                <a:gd name="adj2" fmla="val 479127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4122087">
              <a:off x="3155333" y="2810917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 rot="10800000">
              <a:off x="3490393" y="2517133"/>
              <a:ext cx="820040" cy="234568"/>
            </a:xfrm>
            <a:custGeom>
              <a:avLst/>
              <a:gdLst>
                <a:gd name="connsiteX0" fmla="*/ 0 w 952500"/>
                <a:gd name="connsiteY0" fmla="*/ 0 h 272457"/>
                <a:gd name="connsiteX1" fmla="*/ 528638 w 952500"/>
                <a:gd name="connsiteY1" fmla="*/ 223837 h 272457"/>
                <a:gd name="connsiteX2" fmla="*/ 823913 w 952500"/>
                <a:gd name="connsiteY2" fmla="*/ 271462 h 272457"/>
                <a:gd name="connsiteX3" fmla="*/ 952500 w 952500"/>
                <a:gd name="connsiteY3" fmla="*/ 200025 h 2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272457">
                  <a:moveTo>
                    <a:pt x="0" y="0"/>
                  </a:moveTo>
                  <a:cubicBezTo>
                    <a:pt x="195659" y="89296"/>
                    <a:pt x="391319" y="178593"/>
                    <a:pt x="528638" y="223837"/>
                  </a:cubicBezTo>
                  <a:cubicBezTo>
                    <a:pt x="665957" y="269081"/>
                    <a:pt x="753269" y="275431"/>
                    <a:pt x="823913" y="271462"/>
                  </a:cubicBezTo>
                  <a:cubicBezTo>
                    <a:pt x="894557" y="267493"/>
                    <a:pt x="923528" y="233759"/>
                    <a:pt x="952500" y="200025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 rot="10800000">
              <a:off x="3270041" y="2901170"/>
              <a:ext cx="372060" cy="389891"/>
            </a:xfrm>
            <a:custGeom>
              <a:avLst/>
              <a:gdLst>
                <a:gd name="connsiteX0" fmla="*/ 0 w 448681"/>
                <a:gd name="connsiteY0" fmla="*/ 0 h 466725"/>
                <a:gd name="connsiteX1" fmla="*/ 323850 w 448681"/>
                <a:gd name="connsiteY1" fmla="*/ 142875 h 466725"/>
                <a:gd name="connsiteX2" fmla="*/ 442913 w 448681"/>
                <a:gd name="connsiteY2" fmla="*/ 338138 h 466725"/>
                <a:gd name="connsiteX3" fmla="*/ 419100 w 448681"/>
                <a:gd name="connsiteY3" fmla="*/ 466725 h 466725"/>
                <a:gd name="connsiteX0" fmla="*/ 0 w 443919"/>
                <a:gd name="connsiteY0" fmla="*/ 0 h 498158"/>
                <a:gd name="connsiteX1" fmla="*/ 319088 w 443919"/>
                <a:gd name="connsiteY1" fmla="*/ 174308 h 498158"/>
                <a:gd name="connsiteX2" fmla="*/ 438151 w 443919"/>
                <a:gd name="connsiteY2" fmla="*/ 369571 h 498158"/>
                <a:gd name="connsiteX3" fmla="*/ 414338 w 443919"/>
                <a:gd name="connsiteY3" fmla="*/ 498158 h 498158"/>
                <a:gd name="connsiteX0" fmla="*/ 0 w 436389"/>
                <a:gd name="connsiteY0" fmla="*/ 0 h 498158"/>
                <a:gd name="connsiteX1" fmla="*/ 319088 w 436389"/>
                <a:gd name="connsiteY1" fmla="*/ 174308 h 498158"/>
                <a:gd name="connsiteX2" fmla="*/ 428626 w 436389"/>
                <a:gd name="connsiteY2" fmla="*/ 364333 h 498158"/>
                <a:gd name="connsiteX3" fmla="*/ 414338 w 436389"/>
                <a:gd name="connsiteY3" fmla="*/ 498158 h 498158"/>
                <a:gd name="connsiteX0" fmla="*/ 0 w 432158"/>
                <a:gd name="connsiteY0" fmla="*/ 0 h 498158"/>
                <a:gd name="connsiteX1" fmla="*/ 319088 w 432158"/>
                <a:gd name="connsiteY1" fmla="*/ 174308 h 498158"/>
                <a:gd name="connsiteX2" fmla="*/ 428626 w 432158"/>
                <a:gd name="connsiteY2" fmla="*/ 364333 h 498158"/>
                <a:gd name="connsiteX3" fmla="*/ 414338 w 432158"/>
                <a:gd name="connsiteY3" fmla="*/ 498158 h 49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158" h="498158">
                  <a:moveTo>
                    <a:pt x="0" y="0"/>
                  </a:moveTo>
                  <a:cubicBezTo>
                    <a:pt x="125015" y="43259"/>
                    <a:pt x="247650" y="113586"/>
                    <a:pt x="319088" y="174308"/>
                  </a:cubicBezTo>
                  <a:cubicBezTo>
                    <a:pt x="390526" y="235030"/>
                    <a:pt x="422276" y="310358"/>
                    <a:pt x="428626" y="364333"/>
                  </a:cubicBezTo>
                  <a:cubicBezTo>
                    <a:pt x="434976" y="418308"/>
                    <a:pt x="434182" y="460852"/>
                    <a:pt x="414338" y="49815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 rot="16200000">
              <a:off x="4764512" y="3806165"/>
              <a:ext cx="896444" cy="157449"/>
              <a:chOff x="5454794" y="2870900"/>
              <a:chExt cx="643496" cy="182881"/>
            </a:xfrm>
            <a:noFill/>
          </p:grpSpPr>
          <p:sp>
            <p:nvSpPr>
              <p:cNvPr id="151" name="Arc 150"/>
              <p:cNvSpPr/>
              <p:nvPr/>
            </p:nvSpPr>
            <p:spPr>
              <a:xfrm>
                <a:off x="5576992" y="2870900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Arc 151"/>
              <p:cNvSpPr/>
              <p:nvPr/>
            </p:nvSpPr>
            <p:spPr>
              <a:xfrm>
                <a:off x="5669049" y="2870900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Arc 152"/>
              <p:cNvSpPr/>
              <p:nvPr/>
            </p:nvSpPr>
            <p:spPr>
              <a:xfrm>
                <a:off x="5761279" y="2870901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V="1">
                <a:off x="5843993" y="2967705"/>
                <a:ext cx="254297" cy="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5454794" y="2968614"/>
                <a:ext cx="129974" cy="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/>
            <p:cNvSpPr/>
            <p:nvPr/>
          </p:nvSpPr>
          <p:spPr>
            <a:xfrm rot="16200000">
              <a:off x="5197747" y="3408082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6200000">
              <a:off x="5197747" y="4322861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 rot="16200000">
              <a:off x="5414573" y="3273043"/>
              <a:ext cx="899861" cy="157449"/>
              <a:chOff x="5441981" y="2868519"/>
              <a:chExt cx="645949" cy="182881"/>
            </a:xfrm>
            <a:noFill/>
          </p:grpSpPr>
          <p:sp>
            <p:nvSpPr>
              <p:cNvPr id="146" name="Arc 145"/>
              <p:cNvSpPr/>
              <p:nvPr/>
            </p:nvSpPr>
            <p:spPr>
              <a:xfrm>
                <a:off x="5638800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Arc 146"/>
              <p:cNvSpPr/>
              <p:nvPr/>
            </p:nvSpPr>
            <p:spPr>
              <a:xfrm>
                <a:off x="5730858" y="2868519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Arc 147"/>
              <p:cNvSpPr/>
              <p:nvPr/>
            </p:nvSpPr>
            <p:spPr>
              <a:xfrm>
                <a:off x="5823086" y="2868520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V="1">
                <a:off x="5906407" y="2967712"/>
                <a:ext cx="181523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149"/>
              <p:cNvCxnSpPr/>
              <p:nvPr/>
            </p:nvCxnSpPr>
            <p:spPr>
              <a:xfrm rot="5400000" flipV="1">
                <a:off x="5542829" y="2867765"/>
                <a:ext cx="0" cy="2016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" name="Oval 110"/>
            <p:cNvSpPr/>
            <p:nvPr/>
          </p:nvSpPr>
          <p:spPr>
            <a:xfrm rot="16200000">
              <a:off x="5851568" y="2858817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16200000">
              <a:off x="5066052" y="3767968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 rot="12782937">
              <a:off x="6061577" y="3245570"/>
              <a:ext cx="157449" cy="384110"/>
              <a:chOff x="2971800" y="2525645"/>
              <a:chExt cx="182882" cy="446155"/>
            </a:xfrm>
          </p:grpSpPr>
          <p:sp>
            <p:nvSpPr>
              <p:cNvPr id="143" name="Arc 142"/>
              <p:cNvSpPr/>
              <p:nvPr/>
            </p:nvSpPr>
            <p:spPr>
              <a:xfrm rot="16200000">
                <a:off x="2989260" y="2806380"/>
                <a:ext cx="14796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Arc 143"/>
              <p:cNvSpPr/>
              <p:nvPr/>
            </p:nvSpPr>
            <p:spPr>
              <a:xfrm rot="16200000">
                <a:off x="2989260" y="2657420"/>
                <a:ext cx="14796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Arc 144"/>
              <p:cNvSpPr/>
              <p:nvPr/>
            </p:nvSpPr>
            <p:spPr>
              <a:xfrm rot="16200000">
                <a:off x="2989262" y="2508185"/>
                <a:ext cx="14796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Oval 113"/>
            <p:cNvSpPr/>
            <p:nvPr/>
          </p:nvSpPr>
          <p:spPr>
            <a:xfrm rot="14922087">
              <a:off x="6329851" y="3337512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16200000">
              <a:off x="5713889" y="3505555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216125" y="3423278"/>
              <a:ext cx="820040" cy="234568"/>
            </a:xfrm>
            <a:custGeom>
              <a:avLst/>
              <a:gdLst>
                <a:gd name="connsiteX0" fmla="*/ 0 w 952500"/>
                <a:gd name="connsiteY0" fmla="*/ 0 h 272457"/>
                <a:gd name="connsiteX1" fmla="*/ 528638 w 952500"/>
                <a:gd name="connsiteY1" fmla="*/ 223837 h 272457"/>
                <a:gd name="connsiteX2" fmla="*/ 823913 w 952500"/>
                <a:gd name="connsiteY2" fmla="*/ 271462 h 272457"/>
                <a:gd name="connsiteX3" fmla="*/ 952500 w 952500"/>
                <a:gd name="connsiteY3" fmla="*/ 200025 h 2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272457">
                  <a:moveTo>
                    <a:pt x="0" y="0"/>
                  </a:moveTo>
                  <a:cubicBezTo>
                    <a:pt x="195659" y="89296"/>
                    <a:pt x="391319" y="178593"/>
                    <a:pt x="528638" y="223837"/>
                  </a:cubicBezTo>
                  <a:cubicBezTo>
                    <a:pt x="665957" y="269081"/>
                    <a:pt x="753269" y="275431"/>
                    <a:pt x="823913" y="271462"/>
                  </a:cubicBezTo>
                  <a:cubicBezTo>
                    <a:pt x="894557" y="267493"/>
                    <a:pt x="923528" y="233759"/>
                    <a:pt x="952500" y="2000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84457" y="2883917"/>
              <a:ext cx="372060" cy="389891"/>
            </a:xfrm>
            <a:custGeom>
              <a:avLst/>
              <a:gdLst>
                <a:gd name="connsiteX0" fmla="*/ 0 w 448681"/>
                <a:gd name="connsiteY0" fmla="*/ 0 h 466725"/>
                <a:gd name="connsiteX1" fmla="*/ 323850 w 448681"/>
                <a:gd name="connsiteY1" fmla="*/ 142875 h 466725"/>
                <a:gd name="connsiteX2" fmla="*/ 442913 w 448681"/>
                <a:gd name="connsiteY2" fmla="*/ 338138 h 466725"/>
                <a:gd name="connsiteX3" fmla="*/ 419100 w 448681"/>
                <a:gd name="connsiteY3" fmla="*/ 466725 h 466725"/>
                <a:gd name="connsiteX0" fmla="*/ 0 w 443919"/>
                <a:gd name="connsiteY0" fmla="*/ 0 h 498158"/>
                <a:gd name="connsiteX1" fmla="*/ 319088 w 443919"/>
                <a:gd name="connsiteY1" fmla="*/ 174308 h 498158"/>
                <a:gd name="connsiteX2" fmla="*/ 438151 w 443919"/>
                <a:gd name="connsiteY2" fmla="*/ 369571 h 498158"/>
                <a:gd name="connsiteX3" fmla="*/ 414338 w 443919"/>
                <a:gd name="connsiteY3" fmla="*/ 498158 h 498158"/>
                <a:gd name="connsiteX0" fmla="*/ 0 w 436389"/>
                <a:gd name="connsiteY0" fmla="*/ 0 h 498158"/>
                <a:gd name="connsiteX1" fmla="*/ 319088 w 436389"/>
                <a:gd name="connsiteY1" fmla="*/ 174308 h 498158"/>
                <a:gd name="connsiteX2" fmla="*/ 428626 w 436389"/>
                <a:gd name="connsiteY2" fmla="*/ 364333 h 498158"/>
                <a:gd name="connsiteX3" fmla="*/ 414338 w 436389"/>
                <a:gd name="connsiteY3" fmla="*/ 498158 h 498158"/>
                <a:gd name="connsiteX0" fmla="*/ 0 w 432158"/>
                <a:gd name="connsiteY0" fmla="*/ 0 h 498158"/>
                <a:gd name="connsiteX1" fmla="*/ 319088 w 432158"/>
                <a:gd name="connsiteY1" fmla="*/ 174308 h 498158"/>
                <a:gd name="connsiteX2" fmla="*/ 428626 w 432158"/>
                <a:gd name="connsiteY2" fmla="*/ 364333 h 498158"/>
                <a:gd name="connsiteX3" fmla="*/ 414338 w 432158"/>
                <a:gd name="connsiteY3" fmla="*/ 498158 h 49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158" h="498158">
                  <a:moveTo>
                    <a:pt x="0" y="0"/>
                  </a:moveTo>
                  <a:cubicBezTo>
                    <a:pt x="125015" y="43259"/>
                    <a:pt x="247650" y="113586"/>
                    <a:pt x="319088" y="174308"/>
                  </a:cubicBezTo>
                  <a:cubicBezTo>
                    <a:pt x="390526" y="235030"/>
                    <a:pt x="422276" y="310358"/>
                    <a:pt x="428626" y="364333"/>
                  </a:cubicBezTo>
                  <a:cubicBezTo>
                    <a:pt x="434976" y="418308"/>
                    <a:pt x="434182" y="460852"/>
                    <a:pt x="414338" y="49815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669814" y="3786826"/>
              <a:ext cx="39362" cy="455536"/>
              <a:chOff x="5486952" y="3328984"/>
              <a:chExt cx="45720" cy="529118"/>
            </a:xfrm>
          </p:grpSpPr>
          <p:sp>
            <p:nvSpPr>
              <p:cNvPr id="139" name="Oval 138"/>
              <p:cNvSpPr/>
              <p:nvPr/>
            </p:nvSpPr>
            <p:spPr>
              <a:xfrm rot="16200000">
                <a:off x="5486952" y="332898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16200000">
                <a:off x="5486952" y="3812382"/>
                <a:ext cx="45720" cy="457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 flipV="1">
                <a:off x="5509811" y="3342800"/>
                <a:ext cx="0" cy="1427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5509811" y="3688353"/>
                <a:ext cx="0" cy="14271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9" name="Group 118"/>
            <p:cNvGrpSpPr/>
            <p:nvPr/>
          </p:nvGrpSpPr>
          <p:grpSpPr>
            <a:xfrm rot="180253" flipV="1">
              <a:off x="4210611" y="4295915"/>
              <a:ext cx="410941" cy="197947"/>
              <a:chOff x="5794011" y="2806054"/>
              <a:chExt cx="275726" cy="182882"/>
            </a:xfrm>
            <a:noFill/>
          </p:grpSpPr>
          <p:sp>
            <p:nvSpPr>
              <p:cNvPr id="136" name="Arc 135"/>
              <p:cNvSpPr/>
              <p:nvPr/>
            </p:nvSpPr>
            <p:spPr>
              <a:xfrm>
                <a:off x="5794011" y="2806054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Arc 136"/>
              <p:cNvSpPr/>
              <p:nvPr/>
            </p:nvSpPr>
            <p:spPr>
              <a:xfrm>
                <a:off x="5886067" y="2806054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Arc 137"/>
              <p:cNvSpPr/>
              <p:nvPr/>
            </p:nvSpPr>
            <p:spPr>
              <a:xfrm>
                <a:off x="5978297" y="2806056"/>
                <a:ext cx="91440" cy="182880"/>
              </a:xfrm>
              <a:prstGeom prst="arc">
                <a:avLst>
                  <a:gd name="adj1" fmla="val 10093960"/>
                  <a:gd name="adj2" fmla="val 47912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Freeform 119"/>
            <p:cNvSpPr/>
            <p:nvPr/>
          </p:nvSpPr>
          <p:spPr>
            <a:xfrm>
              <a:off x="3649752" y="4209150"/>
              <a:ext cx="563094" cy="172208"/>
            </a:xfrm>
            <a:custGeom>
              <a:avLst/>
              <a:gdLst>
                <a:gd name="connsiteX0" fmla="*/ 0 w 654050"/>
                <a:gd name="connsiteY0" fmla="*/ 0 h 200025"/>
                <a:gd name="connsiteX1" fmla="*/ 327025 w 654050"/>
                <a:gd name="connsiteY1" fmla="*/ 127000 h 200025"/>
                <a:gd name="connsiteX2" fmla="*/ 654050 w 654050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50" h="200025">
                  <a:moveTo>
                    <a:pt x="0" y="0"/>
                  </a:moveTo>
                  <a:cubicBezTo>
                    <a:pt x="109008" y="46831"/>
                    <a:pt x="218017" y="93663"/>
                    <a:pt x="327025" y="127000"/>
                  </a:cubicBezTo>
                  <a:cubicBezTo>
                    <a:pt x="436033" y="160338"/>
                    <a:pt x="601663" y="190500"/>
                    <a:pt x="654050" y="20002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614666" y="4343089"/>
              <a:ext cx="604096" cy="65923"/>
            </a:xfrm>
            <a:custGeom>
              <a:avLst/>
              <a:gdLst>
                <a:gd name="connsiteX0" fmla="*/ 0 w 701675"/>
                <a:gd name="connsiteY0" fmla="*/ 69850 h 76571"/>
                <a:gd name="connsiteX1" fmla="*/ 273050 w 701675"/>
                <a:gd name="connsiteY1" fmla="*/ 69850 h 76571"/>
                <a:gd name="connsiteX2" fmla="*/ 701675 w 701675"/>
                <a:gd name="connsiteY2" fmla="*/ 0 h 7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675" h="76571">
                  <a:moveTo>
                    <a:pt x="0" y="69850"/>
                  </a:moveTo>
                  <a:cubicBezTo>
                    <a:pt x="78052" y="75671"/>
                    <a:pt x="156104" y="81492"/>
                    <a:pt x="273050" y="69850"/>
                  </a:cubicBezTo>
                  <a:cubicBezTo>
                    <a:pt x="389996" y="58208"/>
                    <a:pt x="633413" y="13229"/>
                    <a:pt x="70167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6200000">
              <a:off x="4150652" y="4465131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48137" y="3988272"/>
              <a:ext cx="301686" cy="33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eaLnBrk="0" hangingPunct="0">
                <a:defRPr sz="1600" b="1">
                  <a:solidFill>
                    <a:srgbClr val="FF0000"/>
                  </a:solidFill>
                  <a:latin typeface="+mn-lt"/>
                </a:defRPr>
              </a:lvl1pPr>
              <a:lvl2pPr eaLnBrk="0" hangingPunct="0"/>
              <a:lvl3pPr eaLnBrk="0" hangingPunct="0"/>
              <a:lvl4pPr eaLnBrk="0" hangingPunct="0"/>
              <a:lvl5pPr eaLnBrk="0" hangingPunct="0"/>
            </a:lstStyle>
            <a:p>
              <a:r>
                <a:rPr lang="en-US" dirty="0"/>
                <a:t>+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62178" y="3683321"/>
              <a:ext cx="225229" cy="317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25" name="TextBox 16"/>
            <p:cNvSpPr txBox="1">
              <a:spLocks noChangeArrowheads="1"/>
            </p:cNvSpPr>
            <p:nvPr/>
          </p:nvSpPr>
          <p:spPr bwMode="auto">
            <a:xfrm>
              <a:off x="4089324" y="3736875"/>
              <a:ext cx="873125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err="1" smtClean="0">
                  <a:latin typeface="+mn-lt"/>
                </a:rPr>
                <a:t>P</a:t>
              </a:r>
              <a:r>
                <a:rPr lang="en-US" altLang="en-US" sz="1600" b="1" baseline="-25000" dirty="0" err="1" smtClean="0">
                  <a:latin typeface="+mn-lt"/>
                </a:rPr>
                <a:t>decap</a:t>
              </a:r>
              <a:endParaRPr lang="en-US" altLang="en-US" sz="1600" b="1" baseline="-250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4309739" y="3577264"/>
              <a:ext cx="1556692" cy="221098"/>
              <a:chOff x="4309739" y="3541322"/>
              <a:chExt cx="1809748" cy="257040"/>
            </a:xfrm>
          </p:grpSpPr>
          <p:grpSp>
            <p:nvGrpSpPr>
              <p:cNvPr id="129" name="Group 128"/>
              <p:cNvGrpSpPr/>
              <p:nvPr/>
            </p:nvGrpSpPr>
            <p:grpSpPr>
              <a:xfrm rot="11116411" flipV="1">
                <a:off x="4548391" y="3564024"/>
                <a:ext cx="477320" cy="229921"/>
                <a:chOff x="5794011" y="2806054"/>
                <a:chExt cx="275726" cy="182882"/>
              </a:xfrm>
              <a:noFill/>
            </p:grpSpPr>
            <p:sp>
              <p:nvSpPr>
                <p:cNvPr id="133" name="Arc 132"/>
                <p:cNvSpPr/>
                <p:nvPr/>
              </p:nvSpPr>
              <p:spPr>
                <a:xfrm>
                  <a:off x="5794011" y="2806054"/>
                  <a:ext cx="91440" cy="182880"/>
                </a:xfrm>
                <a:prstGeom prst="arc">
                  <a:avLst>
                    <a:gd name="adj1" fmla="val 10093960"/>
                    <a:gd name="adj2" fmla="val 479127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>
                  <a:off x="5886067" y="2806054"/>
                  <a:ext cx="91440" cy="182880"/>
                </a:xfrm>
                <a:prstGeom prst="arc">
                  <a:avLst>
                    <a:gd name="adj1" fmla="val 10093960"/>
                    <a:gd name="adj2" fmla="val 479127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Arc 134"/>
                <p:cNvSpPr/>
                <p:nvPr/>
              </p:nvSpPr>
              <p:spPr>
                <a:xfrm>
                  <a:off x="5978297" y="2806056"/>
                  <a:ext cx="91440" cy="182880"/>
                </a:xfrm>
                <a:prstGeom prst="arc">
                  <a:avLst>
                    <a:gd name="adj1" fmla="val 10093960"/>
                    <a:gd name="adj2" fmla="val 479127"/>
                  </a:avLst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Freeform 129"/>
              <p:cNvSpPr/>
              <p:nvPr/>
            </p:nvSpPr>
            <p:spPr>
              <a:xfrm>
                <a:off x="5009825" y="3710256"/>
                <a:ext cx="1109662" cy="88106"/>
              </a:xfrm>
              <a:custGeom>
                <a:avLst/>
                <a:gdLst>
                  <a:gd name="connsiteX0" fmla="*/ 0 w 1109662"/>
                  <a:gd name="connsiteY0" fmla="*/ 0 h 88106"/>
                  <a:gd name="connsiteX1" fmla="*/ 411956 w 1109662"/>
                  <a:gd name="connsiteY1" fmla="*/ 16669 h 88106"/>
                  <a:gd name="connsiteX2" fmla="*/ 1109662 w 1109662"/>
                  <a:gd name="connsiteY2" fmla="*/ 88106 h 8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662" h="88106">
                    <a:moveTo>
                      <a:pt x="0" y="0"/>
                    </a:moveTo>
                    <a:cubicBezTo>
                      <a:pt x="113506" y="992"/>
                      <a:pt x="227012" y="1985"/>
                      <a:pt x="411956" y="16669"/>
                    </a:cubicBezTo>
                    <a:cubicBezTo>
                      <a:pt x="596900" y="31353"/>
                      <a:pt x="853281" y="59729"/>
                      <a:pt x="1109662" y="88106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4309739" y="3643159"/>
                <a:ext cx="238125" cy="14710"/>
              </a:xfrm>
              <a:custGeom>
                <a:avLst/>
                <a:gdLst>
                  <a:gd name="connsiteX0" fmla="*/ 238125 w 238125"/>
                  <a:gd name="connsiteY0" fmla="*/ 14710 h 14710"/>
                  <a:gd name="connsiteX1" fmla="*/ 102394 w 238125"/>
                  <a:gd name="connsiteY1" fmla="*/ 422 h 14710"/>
                  <a:gd name="connsiteX2" fmla="*/ 0 w 238125"/>
                  <a:gd name="connsiteY2" fmla="*/ 5185 h 1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14710">
                    <a:moveTo>
                      <a:pt x="238125" y="14710"/>
                    </a:moveTo>
                    <a:cubicBezTo>
                      <a:pt x="190103" y="8359"/>
                      <a:pt x="142081" y="2009"/>
                      <a:pt x="102394" y="422"/>
                    </a:cubicBezTo>
                    <a:cubicBezTo>
                      <a:pt x="62707" y="-1165"/>
                      <a:pt x="31353" y="2010"/>
                      <a:pt x="0" y="518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 rot="16200000">
                <a:off x="5043065" y="3541322"/>
                <a:ext cx="45720" cy="457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Oval 126"/>
            <p:cNvSpPr/>
            <p:nvPr/>
          </p:nvSpPr>
          <p:spPr>
            <a:xfrm rot="16200000">
              <a:off x="4280168" y="3641973"/>
              <a:ext cx="39362" cy="393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5850646" y="3786826"/>
              <a:ext cx="39362" cy="3936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42815" y="1442335"/>
            <a:ext cx="3590406" cy="1775543"/>
            <a:chOff x="143395" y="889037"/>
            <a:chExt cx="3590406" cy="1775543"/>
          </a:xfrm>
        </p:grpSpPr>
        <p:grpSp>
          <p:nvGrpSpPr>
            <p:cNvPr id="167" name="Group 166"/>
            <p:cNvGrpSpPr/>
            <p:nvPr/>
          </p:nvGrpSpPr>
          <p:grpSpPr>
            <a:xfrm>
              <a:off x="1295400" y="905101"/>
              <a:ext cx="1447800" cy="1759479"/>
              <a:chOff x="304800" y="983671"/>
              <a:chExt cx="1246909" cy="1515341"/>
            </a:xfrm>
          </p:grpSpPr>
          <p:pic>
            <p:nvPicPr>
              <p:cNvPr id="172" name="Picture 17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983671"/>
                <a:ext cx="1246909" cy="1515341"/>
              </a:xfrm>
              <a:prstGeom prst="rect">
                <a:avLst/>
              </a:prstGeom>
            </p:spPr>
          </p:pic>
          <p:sp>
            <p:nvSpPr>
              <p:cNvPr id="173" name="Rounded Rectangle 172"/>
              <p:cNvSpPr/>
              <p:nvPr/>
            </p:nvSpPr>
            <p:spPr>
              <a:xfrm>
                <a:off x="412533" y="1040417"/>
                <a:ext cx="501868" cy="331184"/>
              </a:xfrm>
              <a:prstGeom prst="roundRect">
                <a:avLst/>
              </a:prstGeom>
              <a:solidFill>
                <a:srgbClr val="92D050">
                  <a:alpha val="30196"/>
                </a:srgbClr>
              </a:solidFill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altLang="ko-KR" sz="22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143395" y="88903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Decap_above</a:t>
              </a:r>
              <a:endParaRPr lang="en-US" baseline="-250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04355" y="160095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</a:t>
              </a:r>
              <a:endParaRPr lang="en-US" baseline="-25000" dirty="0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>
              <a:off x="2667000" y="1192803"/>
              <a:ext cx="0" cy="1655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2734733" y="1073703"/>
              <a:ext cx="999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Distance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1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 animBg="1"/>
      <p:bldP spid="85" grpId="0"/>
      <p:bldP spid="86" grpId="0"/>
      <p:bldP spid="87" grpId="0" animBg="1"/>
      <p:bldP spid="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Geometries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291" name="Content Placeholder 2"/>
          <p:cNvSpPr txBox="1">
            <a:spLocks/>
          </p:cNvSpPr>
          <p:nvPr/>
        </p:nvSpPr>
        <p:spPr bwMode="auto">
          <a:xfrm>
            <a:off x="-233363" y="1174749"/>
            <a:ext cx="8758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Times New Roman" pitchFamily="18" charset="0"/>
              <a:buNone/>
              <a:defRPr/>
            </a:pPr>
            <a:r>
              <a:rPr lang="en-US" sz="2000" kern="0" dirty="0" smtClean="0"/>
              <a:t>Decoupling capacitor of sizes 0805/0603/0402/0201 for </a:t>
            </a:r>
            <a:r>
              <a:rPr lang="en-US" sz="2000" kern="0" dirty="0" err="1" smtClean="0"/>
              <a:t>L</a:t>
            </a:r>
            <a:r>
              <a:rPr lang="en-US" sz="2000" kern="0" baseline="-25000" dirty="0" err="1" smtClean="0"/>
              <a:t>above</a:t>
            </a:r>
            <a:r>
              <a:rPr lang="en-US" sz="2000" kern="0" dirty="0" smtClean="0"/>
              <a:t> design space</a:t>
            </a:r>
            <a:endParaRPr lang="en-US" sz="2000" kern="0" dirty="0"/>
          </a:p>
        </p:txBody>
      </p:sp>
      <p:graphicFrame>
        <p:nvGraphicFramePr>
          <p:cNvPr id="292" name="Table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85274"/>
              </p:ext>
            </p:extLst>
          </p:nvPr>
        </p:nvGraphicFramePr>
        <p:xfrm>
          <a:off x="284163" y="1751012"/>
          <a:ext cx="5957886" cy="4192588"/>
        </p:xfrm>
        <a:graphic>
          <a:graphicData uri="http://schemas.openxmlformats.org/drawingml/2006/table">
            <a:tbl>
              <a:tblPr/>
              <a:tblGrid>
                <a:gridCol w="20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Figure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448" marR="91448" anchor="ctr" horzOverflow="overflow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Figure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Figure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Shared Via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8" marR="91448" anchor="ctr" horzOverflow="overflow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Power Via Alternating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Doublet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Via in Pad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8" marR="91448" anchor="ctr" horzOverflow="overflow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Shared Pad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Via in pad alternating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PWR via in Line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8" marR="91448" anchor="ctr" horzOverflow="overflow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3-terminal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Times New Roman" panose="02020603050405020304" pitchFamily="18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Multi-via</a:t>
                      </a: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L="91448" marR="914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301874"/>
            <a:ext cx="7207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336799"/>
            <a:ext cx="7016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363787"/>
            <a:ext cx="63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" name="Group 445"/>
          <p:cNvGrpSpPr>
            <a:grpSpLocks/>
          </p:cNvGrpSpPr>
          <p:nvPr/>
        </p:nvGrpSpPr>
        <p:grpSpPr bwMode="auto">
          <a:xfrm>
            <a:off x="1371600" y="3636962"/>
            <a:ext cx="684213" cy="811212"/>
            <a:chOff x="6459538" y="3098800"/>
            <a:chExt cx="568325" cy="923925"/>
          </a:xfrm>
        </p:grpSpPr>
        <p:grpSp>
          <p:nvGrpSpPr>
            <p:cNvPr id="297" name="Group 2"/>
            <p:cNvGrpSpPr>
              <a:grpSpLocks/>
            </p:cNvGrpSpPr>
            <p:nvPr/>
          </p:nvGrpSpPr>
          <p:grpSpPr bwMode="auto">
            <a:xfrm>
              <a:off x="6459538" y="3103563"/>
              <a:ext cx="568325" cy="919162"/>
              <a:chOff x="794389" y="1143000"/>
              <a:chExt cx="1392932" cy="2717045"/>
            </a:xfrm>
          </p:grpSpPr>
          <p:sp>
            <p:nvSpPr>
              <p:cNvPr id="302" name="Flowchart: Process 301"/>
              <p:cNvSpPr/>
              <p:nvPr/>
            </p:nvSpPr>
            <p:spPr>
              <a:xfrm>
                <a:off x="829940" y="2839215"/>
                <a:ext cx="1357381" cy="1020830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03" name="Flowchart: Process 302"/>
              <p:cNvSpPr/>
              <p:nvPr/>
            </p:nvSpPr>
            <p:spPr>
              <a:xfrm>
                <a:off x="794389" y="1144953"/>
                <a:ext cx="1370308" cy="897905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04" name="椭圆 24"/>
              <p:cNvSpPr/>
              <p:nvPr/>
            </p:nvSpPr>
            <p:spPr>
              <a:xfrm>
                <a:off x="1906148" y="1497701"/>
                <a:ext cx="229463" cy="224476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5" name="椭圆 24"/>
              <p:cNvSpPr/>
              <p:nvPr/>
            </p:nvSpPr>
            <p:spPr>
              <a:xfrm>
                <a:off x="859026" y="3154549"/>
                <a:ext cx="235927" cy="2298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6" name="椭圆 24"/>
              <p:cNvSpPr/>
              <p:nvPr/>
            </p:nvSpPr>
            <p:spPr>
              <a:xfrm>
                <a:off x="1902917" y="3138516"/>
                <a:ext cx="229461" cy="224476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7" name="椭圆 24"/>
              <p:cNvSpPr/>
              <p:nvPr/>
            </p:nvSpPr>
            <p:spPr>
              <a:xfrm>
                <a:off x="839635" y="1481669"/>
                <a:ext cx="229463" cy="2244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8" name="Rectangle 297"/>
            <p:cNvSpPr/>
            <p:nvPr/>
          </p:nvSpPr>
          <p:spPr>
            <a:xfrm rot="10800000">
              <a:off x="6459538" y="3107840"/>
              <a:ext cx="149004" cy="33087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 rot="10800000">
              <a:off x="6853805" y="3098800"/>
              <a:ext cx="149003" cy="330877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 rot="10800000">
              <a:off x="6468769" y="3690039"/>
              <a:ext cx="149003" cy="33268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 rot="10800000">
              <a:off x="6861717" y="3670151"/>
              <a:ext cx="150323" cy="330877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8" name="Group 402"/>
          <p:cNvGrpSpPr>
            <a:grpSpLocks/>
          </p:cNvGrpSpPr>
          <p:nvPr/>
        </p:nvGrpSpPr>
        <p:grpSpPr bwMode="auto">
          <a:xfrm>
            <a:off x="3402013" y="3715484"/>
            <a:ext cx="812800" cy="737453"/>
            <a:chOff x="304800" y="1284387"/>
            <a:chExt cx="3429000" cy="3352800"/>
          </a:xfrm>
        </p:grpSpPr>
        <p:sp>
          <p:nvSpPr>
            <p:cNvPr id="309" name="Rectangle 308"/>
            <p:cNvSpPr/>
            <p:nvPr/>
          </p:nvSpPr>
          <p:spPr>
            <a:xfrm>
              <a:off x="304800" y="1284387"/>
              <a:ext cx="3429000" cy="15222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1520589" y="2084859"/>
              <a:ext cx="277391" cy="275572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3302960" y="2091423"/>
              <a:ext cx="277391" cy="275572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04800" y="3114977"/>
              <a:ext cx="3429000" cy="15222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520589" y="3574265"/>
              <a:ext cx="277391" cy="26900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3302960" y="3574265"/>
              <a:ext cx="277391" cy="27557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3356079" y="2130790"/>
              <a:ext cx="182957" cy="1837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579608" y="2137349"/>
              <a:ext cx="182960" cy="1837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567804" y="3613632"/>
              <a:ext cx="182960" cy="1837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3350175" y="3620191"/>
              <a:ext cx="182960" cy="18371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29072" y="1947075"/>
              <a:ext cx="643308" cy="200774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311443" y="1947075"/>
              <a:ext cx="643308" cy="200774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1" name="Group 536"/>
          <p:cNvGrpSpPr>
            <a:grpSpLocks/>
          </p:cNvGrpSpPr>
          <p:nvPr/>
        </p:nvGrpSpPr>
        <p:grpSpPr bwMode="auto">
          <a:xfrm>
            <a:off x="5370513" y="3600449"/>
            <a:ext cx="665162" cy="890588"/>
            <a:chOff x="6469063" y="4244975"/>
            <a:chExt cx="530225" cy="933450"/>
          </a:xfrm>
        </p:grpSpPr>
        <p:grpSp>
          <p:nvGrpSpPr>
            <p:cNvPr id="322" name="Group 473"/>
            <p:cNvGrpSpPr>
              <a:grpSpLocks/>
            </p:cNvGrpSpPr>
            <p:nvPr/>
          </p:nvGrpSpPr>
          <p:grpSpPr bwMode="auto">
            <a:xfrm>
              <a:off x="6469063" y="4260850"/>
              <a:ext cx="530225" cy="917575"/>
              <a:chOff x="794389" y="1123153"/>
              <a:chExt cx="1404576" cy="2667404"/>
            </a:xfrm>
          </p:grpSpPr>
          <p:sp>
            <p:nvSpPr>
              <p:cNvPr id="327" name="Flowchart: Process 326"/>
              <p:cNvSpPr/>
              <p:nvPr/>
            </p:nvSpPr>
            <p:spPr>
              <a:xfrm>
                <a:off x="827911" y="2760277"/>
                <a:ext cx="1337532" cy="1030280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28" name="Flowchart: Process 327"/>
              <p:cNvSpPr/>
              <p:nvPr/>
            </p:nvSpPr>
            <p:spPr>
              <a:xfrm>
                <a:off x="794389" y="1125374"/>
                <a:ext cx="1404576" cy="914193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29" name="椭圆 24"/>
              <p:cNvSpPr/>
              <p:nvPr/>
            </p:nvSpPr>
            <p:spPr>
              <a:xfrm>
                <a:off x="794389" y="1478476"/>
                <a:ext cx="231302" cy="227337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0" name="椭圆 24"/>
              <p:cNvSpPr/>
              <p:nvPr/>
            </p:nvSpPr>
            <p:spPr>
              <a:xfrm>
                <a:off x="861433" y="3156910"/>
                <a:ext cx="231302" cy="2273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1" name="椭圆 24"/>
              <p:cNvSpPr/>
              <p:nvPr/>
            </p:nvSpPr>
            <p:spPr>
              <a:xfrm>
                <a:off x="1900619" y="3137562"/>
                <a:ext cx="231302" cy="222502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2" name="椭圆 24"/>
              <p:cNvSpPr/>
              <p:nvPr/>
            </p:nvSpPr>
            <p:spPr>
              <a:xfrm>
                <a:off x="1870448" y="1478476"/>
                <a:ext cx="231304" cy="2273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 rot="10800000">
              <a:off x="6481718" y="4244975"/>
              <a:ext cx="149324" cy="32945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 rot="10800000">
              <a:off x="6819593" y="4251631"/>
              <a:ext cx="149324" cy="331117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 rot="10800000">
              <a:off x="6479187" y="4847308"/>
              <a:ext cx="148058" cy="331117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 rot="10800000">
              <a:off x="6819593" y="4833997"/>
              <a:ext cx="150589" cy="331117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33" name="Group 4"/>
          <p:cNvGrpSpPr>
            <a:grpSpLocks/>
          </p:cNvGrpSpPr>
          <p:nvPr/>
        </p:nvGrpSpPr>
        <p:grpSpPr bwMode="auto">
          <a:xfrm>
            <a:off x="1308100" y="4843462"/>
            <a:ext cx="922338" cy="971550"/>
            <a:chOff x="2070100" y="4196935"/>
            <a:chExt cx="990600" cy="1021523"/>
          </a:xfrm>
        </p:grpSpPr>
        <p:grpSp>
          <p:nvGrpSpPr>
            <p:cNvPr id="334" name="Group 439"/>
            <p:cNvGrpSpPr>
              <a:grpSpLocks/>
            </p:cNvGrpSpPr>
            <p:nvPr/>
          </p:nvGrpSpPr>
          <p:grpSpPr bwMode="auto">
            <a:xfrm>
              <a:off x="2070100" y="4196935"/>
              <a:ext cx="990600" cy="1010421"/>
              <a:chOff x="581086" y="1407051"/>
              <a:chExt cx="2212636" cy="1935049"/>
            </a:xfrm>
          </p:grpSpPr>
          <p:sp>
            <p:nvSpPr>
              <p:cNvPr id="339" name="Flowchart: Process 338"/>
              <p:cNvSpPr/>
              <p:nvPr/>
            </p:nvSpPr>
            <p:spPr>
              <a:xfrm>
                <a:off x="1125677" y="2704865"/>
                <a:ext cx="1153920" cy="636120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0" name="Flowchart: Process 339"/>
              <p:cNvSpPr/>
              <p:nvPr/>
            </p:nvSpPr>
            <p:spPr>
              <a:xfrm>
                <a:off x="1079977" y="1410247"/>
                <a:ext cx="1214853" cy="684069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607745" y="1410247"/>
                <a:ext cx="460806" cy="66489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2" name="椭圆 24"/>
              <p:cNvSpPr/>
              <p:nvPr/>
            </p:nvSpPr>
            <p:spPr>
              <a:xfrm>
                <a:off x="581086" y="1656385"/>
                <a:ext cx="205649" cy="1726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2310064" y="1407051"/>
                <a:ext cx="449382" cy="677676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4" name="椭圆 24"/>
              <p:cNvSpPr/>
              <p:nvPr/>
            </p:nvSpPr>
            <p:spPr>
              <a:xfrm>
                <a:off x="2576646" y="1656385"/>
                <a:ext cx="201842" cy="172616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49636" y="2717651"/>
                <a:ext cx="453191" cy="610547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6" name="椭圆 24"/>
              <p:cNvSpPr/>
              <p:nvPr/>
            </p:nvSpPr>
            <p:spPr>
              <a:xfrm>
                <a:off x="638212" y="2938215"/>
                <a:ext cx="201840" cy="1758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2306257" y="2711258"/>
                <a:ext cx="445572" cy="61694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48" name="椭圆 24"/>
              <p:cNvSpPr/>
              <p:nvPr/>
            </p:nvSpPr>
            <p:spPr>
              <a:xfrm>
                <a:off x="2588073" y="2938215"/>
                <a:ext cx="205649" cy="175813"/>
              </a:xfrm>
              <a:prstGeom prst="ellipse">
                <a:avLst/>
              </a:prstGeom>
              <a:solidFill>
                <a:srgbClr val="063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5" name="Rectangle 334"/>
            <p:cNvSpPr/>
            <p:nvPr/>
          </p:nvSpPr>
          <p:spPr>
            <a:xfrm rot="10800000">
              <a:off x="2315619" y="4213627"/>
              <a:ext cx="150039" cy="33049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 rot="10800000">
              <a:off x="2670257" y="4213627"/>
              <a:ext cx="150039" cy="33049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 rot="10800000">
              <a:off x="2329259" y="4869604"/>
              <a:ext cx="150039" cy="33049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 rot="10800000">
              <a:off x="2658322" y="4887965"/>
              <a:ext cx="150039" cy="33049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49" name="Group 36"/>
          <p:cNvGrpSpPr>
            <a:grpSpLocks/>
          </p:cNvGrpSpPr>
          <p:nvPr/>
        </p:nvGrpSpPr>
        <p:grpSpPr bwMode="auto">
          <a:xfrm>
            <a:off x="3421063" y="5038723"/>
            <a:ext cx="823912" cy="531813"/>
            <a:chOff x="3693990" y="1143000"/>
            <a:chExt cx="2057400" cy="1254892"/>
          </a:xfrm>
        </p:grpSpPr>
        <p:sp>
          <p:nvSpPr>
            <p:cNvPr id="350" name="Flowchart: Process 349"/>
            <p:cNvSpPr/>
            <p:nvPr/>
          </p:nvSpPr>
          <p:spPr>
            <a:xfrm>
              <a:off x="3943986" y="1604740"/>
              <a:ext cx="175673" cy="372371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1" name="Flowchart: Process 350"/>
            <p:cNvSpPr/>
            <p:nvPr/>
          </p:nvSpPr>
          <p:spPr>
            <a:xfrm>
              <a:off x="5318964" y="1601018"/>
              <a:ext cx="175673" cy="376094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2" name="Flowchart: Process 351"/>
            <p:cNvSpPr/>
            <p:nvPr/>
          </p:nvSpPr>
          <p:spPr>
            <a:xfrm>
              <a:off x="4552085" y="1932427"/>
              <a:ext cx="354723" cy="223423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3" name="Flowchart: Process 352"/>
            <p:cNvSpPr/>
            <p:nvPr/>
          </p:nvSpPr>
          <p:spPr>
            <a:xfrm>
              <a:off x="4538572" y="1366423"/>
              <a:ext cx="354723" cy="234595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305451" y="1593570"/>
              <a:ext cx="189186" cy="3723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 rot="5400000">
              <a:off x="4604223" y="1290635"/>
              <a:ext cx="223423" cy="374995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56" name="Group 536"/>
            <p:cNvGrpSpPr>
              <a:grpSpLocks/>
            </p:cNvGrpSpPr>
            <p:nvPr/>
          </p:nvGrpSpPr>
          <p:grpSpPr bwMode="auto">
            <a:xfrm>
              <a:off x="4120952" y="1588011"/>
              <a:ext cx="1207325" cy="381000"/>
              <a:chOff x="2055518" y="2929878"/>
              <a:chExt cx="1207325" cy="381000"/>
            </a:xfrm>
          </p:grpSpPr>
          <p:sp>
            <p:nvSpPr>
              <p:cNvPr id="368" name="矩形 17"/>
              <p:cNvSpPr/>
              <p:nvPr/>
            </p:nvSpPr>
            <p:spPr>
              <a:xfrm>
                <a:off x="2054224" y="2931712"/>
                <a:ext cx="341210" cy="3798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矩形 18"/>
              <p:cNvSpPr/>
              <p:nvPr/>
            </p:nvSpPr>
            <p:spPr>
              <a:xfrm>
                <a:off x="2922453" y="2931712"/>
                <a:ext cx="341212" cy="3798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2145438" y="2939160"/>
                <a:ext cx="1047281" cy="35375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 rot="10800000">
                <a:off x="2310977" y="2939160"/>
                <a:ext cx="709448" cy="353753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solidFill>
                  <a:schemeClr val="accent3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7" name="椭圆 24"/>
            <p:cNvSpPr/>
            <p:nvPr/>
          </p:nvSpPr>
          <p:spPr>
            <a:xfrm>
              <a:off x="4616272" y="1668045"/>
              <a:ext cx="206079" cy="175013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3933850" y="1593570"/>
              <a:ext cx="168916" cy="3723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 rot="5400000">
              <a:off x="4624012" y="1877122"/>
              <a:ext cx="197356" cy="374995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710881" y="1604740"/>
              <a:ext cx="192566" cy="361201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1" name="椭圆 24"/>
            <p:cNvSpPr/>
            <p:nvPr/>
          </p:nvSpPr>
          <p:spPr>
            <a:xfrm>
              <a:off x="3693990" y="1716452"/>
              <a:ext cx="206077" cy="1712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528420" y="1589845"/>
              <a:ext cx="189186" cy="361201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3" name="椭圆 24"/>
            <p:cNvSpPr/>
            <p:nvPr/>
          </p:nvSpPr>
          <p:spPr>
            <a:xfrm>
              <a:off x="5562204" y="1690387"/>
              <a:ext cx="189186" cy="1712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541949" y="1150447"/>
              <a:ext cx="341212" cy="182463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5" name="椭圆 24"/>
            <p:cNvSpPr/>
            <p:nvPr/>
          </p:nvSpPr>
          <p:spPr>
            <a:xfrm>
              <a:off x="4619652" y="1143000"/>
              <a:ext cx="206077" cy="171291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541949" y="2189364"/>
              <a:ext cx="361482" cy="18990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7" name="椭圆 24"/>
            <p:cNvSpPr/>
            <p:nvPr/>
          </p:nvSpPr>
          <p:spPr>
            <a:xfrm>
              <a:off x="4619652" y="2226601"/>
              <a:ext cx="206077" cy="171291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2" name="Group 587"/>
          <p:cNvGrpSpPr>
            <a:grpSpLocks/>
          </p:cNvGrpSpPr>
          <p:nvPr/>
        </p:nvGrpSpPr>
        <p:grpSpPr bwMode="auto">
          <a:xfrm>
            <a:off x="5348288" y="4899024"/>
            <a:ext cx="812800" cy="749300"/>
            <a:chOff x="6345912" y="1384432"/>
            <a:chExt cx="1642516" cy="1433638"/>
          </a:xfrm>
        </p:grpSpPr>
        <p:grpSp>
          <p:nvGrpSpPr>
            <p:cNvPr id="373" name="Group 588"/>
            <p:cNvGrpSpPr>
              <a:grpSpLocks/>
            </p:cNvGrpSpPr>
            <p:nvPr/>
          </p:nvGrpSpPr>
          <p:grpSpPr bwMode="auto">
            <a:xfrm>
              <a:off x="6347496" y="1384432"/>
              <a:ext cx="1640932" cy="603504"/>
              <a:chOff x="4183543" y="1533554"/>
              <a:chExt cx="1640932" cy="603504"/>
            </a:xfrm>
          </p:grpSpPr>
          <p:grpSp>
            <p:nvGrpSpPr>
              <p:cNvPr id="387" name="组合 26"/>
              <p:cNvGrpSpPr>
                <a:grpSpLocks/>
              </p:cNvGrpSpPr>
              <p:nvPr/>
            </p:nvGrpSpPr>
            <p:grpSpPr bwMode="auto">
              <a:xfrm>
                <a:off x="4183543" y="1533554"/>
                <a:ext cx="1516344" cy="603504"/>
                <a:chOff x="2308896" y="1385248"/>
                <a:chExt cx="1516344" cy="603504"/>
              </a:xfrm>
            </p:grpSpPr>
            <p:sp>
              <p:nvSpPr>
                <p:cNvPr id="392" name="矩形 17"/>
                <p:cNvSpPr/>
                <p:nvPr/>
              </p:nvSpPr>
              <p:spPr>
                <a:xfrm>
                  <a:off x="2525458" y="1509781"/>
                  <a:ext cx="340052" cy="382709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3" name="矩形 18"/>
                <p:cNvSpPr/>
                <p:nvPr/>
              </p:nvSpPr>
              <p:spPr>
                <a:xfrm>
                  <a:off x="3391628" y="1509781"/>
                  <a:ext cx="340052" cy="382709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4" name="矩形 19"/>
                <p:cNvSpPr/>
                <p:nvPr/>
              </p:nvSpPr>
              <p:spPr>
                <a:xfrm>
                  <a:off x="2435633" y="1385248"/>
                  <a:ext cx="551783" cy="60443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chemeClr val="tx1"/>
                      </a:solidFill>
                      <a:prstDash val="sysDash"/>
                    </a:ln>
                  </a:endParaRPr>
                </a:p>
              </p:txBody>
            </p:sp>
            <p:sp>
              <p:nvSpPr>
                <p:cNvPr id="395" name="矩形 20"/>
                <p:cNvSpPr/>
                <p:nvPr/>
              </p:nvSpPr>
              <p:spPr>
                <a:xfrm>
                  <a:off x="3276139" y="1385248"/>
                  <a:ext cx="548573" cy="60443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chemeClr val="tx1"/>
                      </a:solidFill>
                      <a:prstDash val="dashDot"/>
                    </a:ln>
                  </a:endParaRPr>
                </a:p>
              </p:txBody>
            </p:sp>
            <p:sp>
              <p:nvSpPr>
                <p:cNvPr id="396" name="椭圆 24"/>
                <p:cNvSpPr/>
                <p:nvPr/>
              </p:nvSpPr>
              <p:spPr>
                <a:xfrm>
                  <a:off x="2307312" y="1634312"/>
                  <a:ext cx="205314" cy="17313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88" name="Group 603"/>
              <p:cNvGrpSpPr>
                <a:grpSpLocks/>
              </p:cNvGrpSpPr>
              <p:nvPr/>
            </p:nvGrpSpPr>
            <p:grpSpPr bwMode="auto">
              <a:xfrm>
                <a:off x="4491597" y="1668083"/>
                <a:ext cx="1044979" cy="353221"/>
                <a:chOff x="4517344" y="1734035"/>
                <a:chExt cx="991069" cy="239087"/>
              </a:xfrm>
            </p:grpSpPr>
            <p:sp>
              <p:nvSpPr>
                <p:cNvPr id="390" name="Rectangle 389"/>
                <p:cNvSpPr/>
                <p:nvPr/>
              </p:nvSpPr>
              <p:spPr>
                <a:xfrm>
                  <a:off x="4494464" y="1733437"/>
                  <a:ext cx="1013167" cy="240544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 rot="10800000">
                  <a:off x="4673975" y="1733437"/>
                  <a:ext cx="672400" cy="240544"/>
                </a:xfrm>
                <a:prstGeom prst="rect">
                  <a:avLst/>
                </a:prstGeom>
                <a:solidFill>
                  <a:schemeClr val="accent3">
                    <a:lumMod val="65000"/>
                  </a:schemeClr>
                </a:solidFill>
                <a:ln>
                  <a:solidFill>
                    <a:schemeClr val="accent3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9" name="椭圆 24"/>
              <p:cNvSpPr/>
              <p:nvPr/>
            </p:nvSpPr>
            <p:spPr>
              <a:xfrm>
                <a:off x="5619160" y="1767432"/>
                <a:ext cx="205315" cy="173129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74" name="Group 589"/>
            <p:cNvGrpSpPr>
              <a:grpSpLocks/>
            </p:cNvGrpSpPr>
            <p:nvPr/>
          </p:nvGrpSpPr>
          <p:grpSpPr bwMode="auto">
            <a:xfrm>
              <a:off x="6345912" y="2319307"/>
              <a:ext cx="1640932" cy="498763"/>
              <a:chOff x="4183543" y="1533554"/>
              <a:chExt cx="1640932" cy="603504"/>
            </a:xfrm>
          </p:grpSpPr>
          <p:grpSp>
            <p:nvGrpSpPr>
              <p:cNvPr id="377" name="组合 26"/>
              <p:cNvGrpSpPr>
                <a:grpSpLocks/>
              </p:cNvGrpSpPr>
              <p:nvPr/>
            </p:nvGrpSpPr>
            <p:grpSpPr bwMode="auto">
              <a:xfrm>
                <a:off x="4183543" y="1533554"/>
                <a:ext cx="1516344" cy="603504"/>
                <a:chOff x="2308896" y="1385248"/>
                <a:chExt cx="1516344" cy="603504"/>
              </a:xfrm>
            </p:grpSpPr>
            <p:sp>
              <p:nvSpPr>
                <p:cNvPr id="382" name="矩形 17"/>
                <p:cNvSpPr/>
                <p:nvPr/>
              </p:nvSpPr>
              <p:spPr>
                <a:xfrm>
                  <a:off x="2527043" y="1510974"/>
                  <a:ext cx="340052" cy="382222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矩形 18"/>
                <p:cNvSpPr/>
                <p:nvPr/>
              </p:nvSpPr>
              <p:spPr>
                <a:xfrm>
                  <a:off x="3393213" y="1510974"/>
                  <a:ext cx="340052" cy="382222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矩形 19"/>
                <p:cNvSpPr/>
                <p:nvPr/>
              </p:nvSpPr>
              <p:spPr>
                <a:xfrm>
                  <a:off x="2437218" y="1386017"/>
                  <a:ext cx="551783" cy="6027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chemeClr val="tx1"/>
                      </a:solidFill>
                      <a:prstDash val="sysDash"/>
                    </a:ln>
                  </a:endParaRPr>
                </a:p>
              </p:txBody>
            </p:sp>
            <p:sp>
              <p:nvSpPr>
                <p:cNvPr id="385" name="矩形 20"/>
                <p:cNvSpPr/>
                <p:nvPr/>
              </p:nvSpPr>
              <p:spPr>
                <a:xfrm>
                  <a:off x="3277723" y="1386017"/>
                  <a:ext cx="548573" cy="6027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chemeClr val="tx1"/>
                      </a:solidFill>
                      <a:prstDash val="dashDot"/>
                    </a:ln>
                  </a:endParaRPr>
                </a:p>
              </p:txBody>
            </p:sp>
            <p:sp>
              <p:nvSpPr>
                <p:cNvPr id="386" name="椭圆 24"/>
                <p:cNvSpPr/>
                <p:nvPr/>
              </p:nvSpPr>
              <p:spPr>
                <a:xfrm>
                  <a:off x="2308896" y="1635931"/>
                  <a:ext cx="205314" cy="1727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78" name="Group 593"/>
              <p:cNvGrpSpPr>
                <a:grpSpLocks/>
              </p:cNvGrpSpPr>
              <p:nvPr/>
            </p:nvGrpSpPr>
            <p:grpSpPr bwMode="auto">
              <a:xfrm>
                <a:off x="4491597" y="1668083"/>
                <a:ext cx="1044979" cy="353221"/>
                <a:chOff x="4517344" y="1734035"/>
                <a:chExt cx="991069" cy="239087"/>
              </a:xfrm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4517265" y="1752954"/>
                  <a:ext cx="991868" cy="22140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 rot="10800000">
                  <a:off x="4675478" y="1752954"/>
                  <a:ext cx="672400" cy="221403"/>
                </a:xfrm>
                <a:prstGeom prst="rect">
                  <a:avLst/>
                </a:prstGeom>
                <a:solidFill>
                  <a:schemeClr val="accent3">
                    <a:lumMod val="65000"/>
                  </a:schemeClr>
                </a:solidFill>
                <a:ln>
                  <a:solidFill>
                    <a:schemeClr val="accent3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9" name="椭圆 24"/>
              <p:cNvSpPr/>
              <p:nvPr/>
            </p:nvSpPr>
            <p:spPr>
              <a:xfrm>
                <a:off x="5620745" y="1765862"/>
                <a:ext cx="205315" cy="176410"/>
              </a:xfrm>
              <a:prstGeom prst="ellipse">
                <a:avLst/>
              </a:prstGeom>
              <a:solidFill>
                <a:srgbClr val="2602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5" name="椭圆 24"/>
            <p:cNvSpPr/>
            <p:nvPr/>
          </p:nvSpPr>
          <p:spPr>
            <a:xfrm>
              <a:off x="6345912" y="2110364"/>
              <a:ext cx="205315" cy="173129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6" name="椭圆 24"/>
            <p:cNvSpPr/>
            <p:nvPr/>
          </p:nvSpPr>
          <p:spPr>
            <a:xfrm>
              <a:off x="7751033" y="2110364"/>
              <a:ext cx="205315" cy="173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147749" y="1586823"/>
            <a:ext cx="3181886" cy="4282260"/>
            <a:chOff x="6147749" y="1358224"/>
            <a:chExt cx="3181886" cy="4282260"/>
          </a:xfrm>
        </p:grpSpPr>
        <p:grpSp>
          <p:nvGrpSpPr>
            <p:cNvPr id="111" name="Group 110"/>
            <p:cNvGrpSpPr/>
            <p:nvPr/>
          </p:nvGrpSpPr>
          <p:grpSpPr>
            <a:xfrm>
              <a:off x="6147749" y="1358224"/>
              <a:ext cx="2982877" cy="3177210"/>
              <a:chOff x="-66444" y="1757303"/>
              <a:chExt cx="3760739" cy="4005749"/>
            </a:xfrm>
          </p:grpSpPr>
          <p:sp>
            <p:nvSpPr>
              <p:cNvPr id="152" name="Flowchart: Process 151"/>
              <p:cNvSpPr/>
              <p:nvPr/>
            </p:nvSpPr>
            <p:spPr bwMode="auto">
              <a:xfrm>
                <a:off x="609600" y="2222154"/>
                <a:ext cx="2459037" cy="78581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09600" y="2217403"/>
                <a:ext cx="701675" cy="773099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4" name="Flowchart: Process 153"/>
              <p:cNvSpPr/>
              <p:nvPr/>
            </p:nvSpPr>
            <p:spPr bwMode="auto">
              <a:xfrm>
                <a:off x="758052" y="3018039"/>
                <a:ext cx="933450" cy="591926"/>
              </a:xfrm>
              <a:prstGeom prst="flowChartProcess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5" name="Flowchart: Process 154"/>
              <p:cNvSpPr/>
              <p:nvPr/>
            </p:nvSpPr>
            <p:spPr bwMode="auto">
              <a:xfrm>
                <a:off x="2008187" y="3013277"/>
                <a:ext cx="973137" cy="596064"/>
              </a:xfrm>
              <a:prstGeom prst="flowChartProcess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6" name="Flowchart: Process 155"/>
              <p:cNvSpPr/>
              <p:nvPr/>
            </p:nvSpPr>
            <p:spPr bwMode="auto">
              <a:xfrm rot="10800000">
                <a:off x="595313" y="4668838"/>
                <a:ext cx="2459036" cy="793738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7" name="Flowchart: Process 156"/>
              <p:cNvSpPr/>
              <p:nvPr/>
            </p:nvSpPr>
            <p:spPr bwMode="auto">
              <a:xfrm>
                <a:off x="720724" y="4038600"/>
                <a:ext cx="992188" cy="640080"/>
              </a:xfrm>
              <a:prstGeom prst="flowChartProcess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8" name="Flowchart: Process 157"/>
              <p:cNvSpPr/>
              <p:nvPr/>
            </p:nvSpPr>
            <p:spPr bwMode="auto">
              <a:xfrm>
                <a:off x="2008187" y="4038600"/>
                <a:ext cx="942974" cy="640270"/>
              </a:xfrm>
              <a:prstGeom prst="flowChartProcess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1989137" y="4056063"/>
                <a:ext cx="461962" cy="452437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160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3096331" y="3366986"/>
                <a:ext cx="0" cy="91254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1495636" y="4031995"/>
                <a:ext cx="685256" cy="677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611186" y="1928437"/>
                <a:ext cx="0" cy="37351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3070429" y="1928437"/>
                <a:ext cx="0" cy="3860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11186" y="2133600"/>
                <a:ext cx="2432017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Connector 18"/>
              <p:cNvCxnSpPr>
                <a:cxnSpLocks noChangeShapeType="1"/>
              </p:cNvCxnSpPr>
              <p:nvPr/>
            </p:nvCxnSpPr>
            <p:spPr bwMode="auto">
              <a:xfrm flipH="1">
                <a:off x="359990" y="2214563"/>
                <a:ext cx="303113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Connector 19"/>
              <p:cNvCxnSpPr>
                <a:cxnSpLocks noChangeShapeType="1"/>
              </p:cNvCxnSpPr>
              <p:nvPr/>
            </p:nvCxnSpPr>
            <p:spPr bwMode="auto">
              <a:xfrm flipH="1">
                <a:off x="338369" y="2980574"/>
                <a:ext cx="303113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489925" y="2217240"/>
                <a:ext cx="0" cy="763333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8" name="Flowchart: Connector 167"/>
              <p:cNvSpPr/>
              <p:nvPr/>
            </p:nvSpPr>
            <p:spPr bwMode="auto">
              <a:xfrm>
                <a:off x="1289684" y="3180080"/>
                <a:ext cx="409575" cy="417513"/>
              </a:xfrm>
              <a:prstGeom prst="flowChartConnector">
                <a:avLst/>
              </a:prstGeom>
              <a:solidFill>
                <a:schemeClr val="tx1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169" name="Straight Connector 23"/>
              <p:cNvCxnSpPr>
                <a:cxnSpLocks noChangeShapeType="1"/>
              </p:cNvCxnSpPr>
              <p:nvPr/>
            </p:nvCxnSpPr>
            <p:spPr bwMode="auto">
              <a:xfrm flipH="1">
                <a:off x="338002" y="4043271"/>
                <a:ext cx="383423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0" name="Straight Connector 24"/>
              <p:cNvCxnSpPr>
                <a:cxnSpLocks noChangeShapeType="1"/>
              </p:cNvCxnSpPr>
              <p:nvPr/>
            </p:nvCxnSpPr>
            <p:spPr bwMode="auto">
              <a:xfrm flipH="1">
                <a:off x="717387" y="4506475"/>
                <a:ext cx="1655925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1" name="Straight Connector 25"/>
              <p:cNvCxnSpPr>
                <a:cxnSpLocks noChangeShapeType="1"/>
              </p:cNvCxnSpPr>
              <p:nvPr/>
            </p:nvCxnSpPr>
            <p:spPr bwMode="auto">
              <a:xfrm flipH="1">
                <a:off x="321888" y="4512611"/>
                <a:ext cx="383423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2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529713" y="4056427"/>
                <a:ext cx="0" cy="45402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3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529713" y="4457216"/>
                <a:ext cx="0" cy="221654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" name="Straight Connector 32"/>
              <p:cNvCxnSpPr>
                <a:cxnSpLocks noChangeShapeType="1"/>
              </p:cNvCxnSpPr>
              <p:nvPr/>
            </p:nvCxnSpPr>
            <p:spPr bwMode="auto">
              <a:xfrm flipV="1">
                <a:off x="2123090" y="3351702"/>
                <a:ext cx="0" cy="62148"/>
              </a:xfrm>
              <a:prstGeom prst="lin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2364065" y="3359550"/>
                <a:ext cx="0" cy="62148"/>
              </a:xfrm>
              <a:prstGeom prst="line">
                <a:avLst/>
              </a:prstGeom>
              <a:noFill/>
              <a:ln w="19050" algn="ctr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6" name="Flowchart: Connector 175"/>
              <p:cNvSpPr/>
              <p:nvPr/>
            </p:nvSpPr>
            <p:spPr bwMode="auto">
              <a:xfrm>
                <a:off x="2122487" y="3289300"/>
                <a:ext cx="250825" cy="228600"/>
              </a:xfrm>
              <a:prstGeom prst="flowChartConnector">
                <a:avLst/>
              </a:prstGeom>
              <a:solidFill>
                <a:srgbClr val="2602F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 bwMode="auto">
              <a:xfrm>
                <a:off x="1401762" y="4170363"/>
                <a:ext cx="219075" cy="200025"/>
              </a:xfrm>
              <a:prstGeom prst="flowChartConnector">
                <a:avLst/>
              </a:prstGeom>
              <a:solidFill>
                <a:srgbClr val="2602F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8" name="Flowchart: Connector 177"/>
              <p:cNvSpPr/>
              <p:nvPr/>
            </p:nvSpPr>
            <p:spPr bwMode="auto">
              <a:xfrm>
                <a:off x="1389062" y="3286125"/>
                <a:ext cx="219075" cy="200025"/>
              </a:xfrm>
              <a:prstGeom prst="flowChartConnector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9" name="Flowchart: Connector 178"/>
              <p:cNvSpPr/>
              <p:nvPr/>
            </p:nvSpPr>
            <p:spPr bwMode="auto">
              <a:xfrm>
                <a:off x="2109787" y="4173538"/>
                <a:ext cx="219075" cy="200025"/>
              </a:xfrm>
              <a:prstGeom prst="flowChartConnector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180" name="Straight Connector 40"/>
              <p:cNvCxnSpPr>
                <a:cxnSpLocks noChangeShapeType="1"/>
              </p:cNvCxnSpPr>
              <p:nvPr/>
            </p:nvCxnSpPr>
            <p:spPr bwMode="auto">
              <a:xfrm flipV="1">
                <a:off x="1274617" y="3403609"/>
                <a:ext cx="1974262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509166" y="3083525"/>
                <a:ext cx="0" cy="154935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1255187" y="4281256"/>
                <a:ext cx="1993692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3" name="Straight Connector 43"/>
              <p:cNvCxnSpPr>
                <a:cxnSpLocks noChangeShapeType="1"/>
              </p:cNvCxnSpPr>
              <p:nvPr/>
            </p:nvCxnSpPr>
            <p:spPr bwMode="auto">
              <a:xfrm flipH="1">
                <a:off x="2252301" y="3093853"/>
                <a:ext cx="705" cy="154016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2950881" y="3691478"/>
                <a:ext cx="0" cy="36494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231248" y="3962635"/>
                <a:ext cx="750158" cy="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6" name="Straight Arrow Connector 67"/>
              <p:cNvCxnSpPr>
                <a:cxnSpLocks noChangeShapeType="1"/>
              </p:cNvCxnSpPr>
              <p:nvPr/>
            </p:nvCxnSpPr>
            <p:spPr bwMode="auto">
              <a:xfrm flipV="1">
                <a:off x="1714500" y="4647407"/>
                <a:ext cx="274638" cy="6350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7" name="Rectangle 186"/>
              <p:cNvSpPr/>
              <p:nvPr/>
            </p:nvSpPr>
            <p:spPr bwMode="auto">
              <a:xfrm rot="10800000">
                <a:off x="2354261" y="4670425"/>
                <a:ext cx="700087" cy="780898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 rot="10800000">
                <a:off x="611187" y="4657725"/>
                <a:ext cx="701675" cy="780898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189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338002" y="4678870"/>
                <a:ext cx="404080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0" name="Rectangle 189"/>
              <p:cNvSpPr/>
              <p:nvPr/>
            </p:nvSpPr>
            <p:spPr bwMode="auto">
              <a:xfrm>
                <a:off x="2368550" y="2230103"/>
                <a:ext cx="700088" cy="773099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475366" y="1757303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</a:t>
                </a:r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551893" y="3633392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  <a:endParaRPr lang="en-US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371130" y="3596145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27</a:t>
                </a:r>
                <a:endParaRPr lang="en-US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78975" y="2328914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50</a:t>
                </a:r>
                <a:endParaRPr lang="en-US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7977" y="4024053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-66444" y="4388444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</a:t>
                </a:r>
                <a:endParaRPr lang="en-US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642383" y="4576869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015218" y="3577372"/>
                <a:ext cx="679077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420873" y="5346038"/>
                <a:ext cx="1088985" cy="4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[mil]</a:t>
                </a:r>
                <a:endParaRPr lang="en-US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177062" y="4601193"/>
              <a:ext cx="3152573" cy="1039291"/>
              <a:chOff x="3258291" y="5789958"/>
              <a:chExt cx="3152573" cy="103929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258291" y="5789958"/>
                <a:ext cx="3152573" cy="1039291"/>
                <a:chOff x="3886482" y="1710477"/>
                <a:chExt cx="4747649" cy="1565130"/>
              </a:xfrm>
            </p:grpSpPr>
            <p:sp>
              <p:nvSpPr>
                <p:cNvPr id="118" name="Rectangle 14"/>
                <p:cNvSpPr/>
                <p:nvPr/>
              </p:nvSpPr>
              <p:spPr bwMode="auto">
                <a:xfrm>
                  <a:off x="4229101" y="2582862"/>
                  <a:ext cx="3259138" cy="23336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cxnSp>
              <p:nvCxnSpPr>
                <p:cNvPr id="119" name="直接连接符 116"/>
                <p:cNvCxnSpPr/>
                <p:nvPr/>
              </p:nvCxnSpPr>
              <p:spPr bwMode="auto">
                <a:xfrm>
                  <a:off x="6979920" y="2819399"/>
                  <a:ext cx="640080" cy="31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箭头连接符 118"/>
                <p:cNvCxnSpPr/>
                <p:nvPr/>
              </p:nvCxnSpPr>
              <p:spPr bwMode="auto">
                <a:xfrm rot="16200000">
                  <a:off x="7427913" y="2700338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21"/>
                <p:cNvSpPr/>
                <p:nvPr/>
              </p:nvSpPr>
              <p:spPr bwMode="auto">
                <a:xfrm>
                  <a:off x="4918075" y="2539999"/>
                  <a:ext cx="301625" cy="307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22" name="Rectangle 14"/>
                <p:cNvSpPr/>
                <p:nvPr/>
              </p:nvSpPr>
              <p:spPr bwMode="auto">
                <a:xfrm>
                  <a:off x="4562475" y="1992313"/>
                  <a:ext cx="2665413" cy="2222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23" name="Rectangle 21"/>
                <p:cNvSpPr/>
                <p:nvPr/>
              </p:nvSpPr>
              <p:spPr bwMode="auto">
                <a:xfrm>
                  <a:off x="4921250" y="1981201"/>
                  <a:ext cx="301625" cy="307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24" name="Rectangle 21"/>
                <p:cNvSpPr/>
                <p:nvPr/>
              </p:nvSpPr>
              <p:spPr bwMode="auto">
                <a:xfrm>
                  <a:off x="5341938" y="1981201"/>
                  <a:ext cx="301625" cy="307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cxnSp>
              <p:nvCxnSpPr>
                <p:cNvPr id="125" name="直接连接符 116"/>
                <p:cNvCxnSpPr/>
                <p:nvPr/>
              </p:nvCxnSpPr>
              <p:spPr bwMode="auto">
                <a:xfrm>
                  <a:off x="6880225" y="2214563"/>
                  <a:ext cx="64008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箭头连接符 118"/>
                <p:cNvCxnSpPr/>
                <p:nvPr/>
              </p:nvCxnSpPr>
              <p:spPr bwMode="auto">
                <a:xfrm rot="16200000">
                  <a:off x="7250907" y="2091531"/>
                  <a:ext cx="285750" cy="47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16"/>
                <p:cNvCxnSpPr/>
                <p:nvPr/>
              </p:nvCxnSpPr>
              <p:spPr bwMode="auto">
                <a:xfrm>
                  <a:off x="6978333" y="2566988"/>
                  <a:ext cx="64008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箭头连接符 118"/>
                <p:cNvCxnSpPr/>
                <p:nvPr/>
              </p:nvCxnSpPr>
              <p:spPr bwMode="auto">
                <a:xfrm rot="16200000">
                  <a:off x="7280210" y="2379789"/>
                  <a:ext cx="341313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Rectangle 10"/>
                <p:cNvSpPr/>
                <p:nvPr/>
              </p:nvSpPr>
              <p:spPr bwMode="auto">
                <a:xfrm>
                  <a:off x="5422900" y="1917700"/>
                  <a:ext cx="160338" cy="8477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0" name="Rectangle 22"/>
                <p:cNvSpPr/>
                <p:nvPr/>
              </p:nvSpPr>
              <p:spPr bwMode="auto">
                <a:xfrm>
                  <a:off x="5013325" y="1917700"/>
                  <a:ext cx="147638" cy="9223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1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5682272" y="2822574"/>
                  <a:ext cx="1248437" cy="453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Times New Roman" panose="02020603050405020304" pitchFamily="18" charset="0"/>
                    <a:buChar char="●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75000"/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>
                      <a:solidFill>
                        <a:srgbClr val="000000"/>
                      </a:solidFill>
                    </a:rPr>
                    <a:t>Port</a:t>
                  </a:r>
                </a:p>
              </p:txBody>
            </p:sp>
            <p:sp>
              <p:nvSpPr>
                <p:cNvPr id="132" name="下箭头 143"/>
                <p:cNvSpPr/>
                <p:nvPr/>
              </p:nvSpPr>
              <p:spPr bwMode="auto">
                <a:xfrm flipV="1">
                  <a:off x="5334000" y="2946400"/>
                  <a:ext cx="380999" cy="187325"/>
                </a:xfrm>
                <a:prstGeom prst="downArrow">
                  <a:avLst/>
                </a:prstGeom>
                <a:solidFill>
                  <a:srgbClr val="99CC00"/>
                </a:solidFill>
                <a:ln w="25400" cap="flat" cmpd="sng" algn="ctr">
                  <a:solidFill>
                    <a:srgbClr val="99CC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rgbClr val="FFFFFF"/>
                    </a:solidFill>
                    <a:latin typeface="Times New Roman"/>
                    <a:cs typeface="Arial"/>
                  </a:endParaRPr>
                </a:p>
              </p:txBody>
            </p:sp>
            <p:sp>
              <p:nvSpPr>
                <p:cNvPr id="133" name="Rectangle 21"/>
                <p:cNvSpPr/>
                <p:nvPr/>
              </p:nvSpPr>
              <p:spPr bwMode="auto">
                <a:xfrm>
                  <a:off x="5854700" y="1970088"/>
                  <a:ext cx="301625" cy="307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4" name="Rectangle 21"/>
                <p:cNvSpPr/>
                <p:nvPr/>
              </p:nvSpPr>
              <p:spPr bwMode="auto">
                <a:xfrm>
                  <a:off x="5854700" y="2549525"/>
                  <a:ext cx="301625" cy="307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5" name="Rectangle 22"/>
                <p:cNvSpPr/>
                <p:nvPr/>
              </p:nvSpPr>
              <p:spPr bwMode="auto">
                <a:xfrm>
                  <a:off x="5919788" y="1920875"/>
                  <a:ext cx="147637" cy="9223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6" name="Rectangle 19"/>
                <p:cNvSpPr/>
                <p:nvPr/>
              </p:nvSpPr>
              <p:spPr bwMode="auto">
                <a:xfrm>
                  <a:off x="4745038" y="2820988"/>
                  <a:ext cx="1585912" cy="476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7" name="Rectangle 21"/>
                <p:cNvSpPr/>
                <p:nvPr/>
              </p:nvSpPr>
              <p:spPr bwMode="auto">
                <a:xfrm>
                  <a:off x="6346825" y="1958975"/>
                  <a:ext cx="300038" cy="307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sp>
              <p:nvSpPr>
                <p:cNvPr id="138" name="Rectangle 10"/>
                <p:cNvSpPr/>
                <p:nvPr/>
              </p:nvSpPr>
              <p:spPr bwMode="auto">
                <a:xfrm>
                  <a:off x="6415088" y="1914525"/>
                  <a:ext cx="161925" cy="84931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Arial" charset="0"/>
                    <a:buNone/>
                    <a:defRPr/>
                  </a:pPr>
                  <a:endParaRPr lang="en-US" sz="1400">
                    <a:sym typeface="Arial" charset="0"/>
                  </a:endParaRPr>
                </a:p>
              </p:txBody>
            </p:sp>
            <p:cxnSp>
              <p:nvCxnSpPr>
                <p:cNvPr id="139" name="直接连接符 116"/>
                <p:cNvCxnSpPr/>
                <p:nvPr/>
              </p:nvCxnSpPr>
              <p:spPr bwMode="auto">
                <a:xfrm>
                  <a:off x="6875463" y="1981200"/>
                  <a:ext cx="64008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4925507" y="1710477"/>
                  <a:ext cx="721428" cy="269985"/>
                  <a:chOff x="2343107" y="1406407"/>
                  <a:chExt cx="336550" cy="152400"/>
                </a:xfrm>
              </p:grpSpPr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2358982" y="1406407"/>
                    <a:ext cx="280988" cy="150812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2343107" y="1409582"/>
                    <a:ext cx="98425" cy="1492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2581232" y="1409582"/>
                    <a:ext cx="98425" cy="1492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5840061" y="1711145"/>
                  <a:ext cx="721428" cy="269985"/>
                  <a:chOff x="2343107" y="1406407"/>
                  <a:chExt cx="336550" cy="152400"/>
                </a:xfrm>
              </p:grpSpPr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2358982" y="1406407"/>
                    <a:ext cx="280988" cy="150812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2343107" y="1409582"/>
                    <a:ext cx="98425" cy="1492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2581232" y="1409582"/>
                    <a:ext cx="98425" cy="14922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900" dirty="0">
                      <a:latin typeface="+mj-lt"/>
                    </a:endParaRPr>
                  </a:p>
                </p:txBody>
              </p:sp>
            </p:grpSp>
            <p:sp>
              <p:nvSpPr>
                <p:cNvPr id="142" name="TextBox 141"/>
                <p:cNvSpPr txBox="1"/>
                <p:nvPr/>
              </p:nvSpPr>
              <p:spPr>
                <a:xfrm>
                  <a:off x="3886482" y="2417368"/>
                  <a:ext cx="1122783" cy="453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GND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7469347" y="1844063"/>
                  <a:ext cx="1032866" cy="453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2.4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7427913" y="2103734"/>
                  <a:ext cx="1174469" cy="453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6.7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7527930" y="2457099"/>
                  <a:ext cx="1106201" cy="453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1.2</a:t>
                  </a:r>
                  <a:endParaRPr lang="en-US" dirty="0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5422946" y="6472843"/>
                <a:ext cx="863742" cy="330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[mil]</a:t>
                </a:r>
                <a:endParaRPr lang="en-US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121431" y="4335811"/>
              <a:ext cx="894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shorted</a:t>
              </a:r>
              <a:endParaRPr lang="en-US" dirty="0"/>
            </a:p>
          </p:txBody>
        </p:sp>
        <p:cxnSp>
          <p:nvCxnSpPr>
            <p:cNvPr id="114" name="Straight Arrow Connector 113"/>
            <p:cNvCxnSpPr>
              <a:stCxn id="113" idx="1"/>
              <a:endCxn id="146" idx="0"/>
            </p:cNvCxnSpPr>
            <p:nvPr/>
          </p:nvCxnSpPr>
          <p:spPr>
            <a:xfrm flipH="1">
              <a:off x="7696872" y="4520477"/>
              <a:ext cx="424559" cy="8116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3" idx="1"/>
              <a:endCxn id="149" idx="0"/>
            </p:cNvCxnSpPr>
            <p:nvPr/>
          </p:nvCxnSpPr>
          <p:spPr>
            <a:xfrm flipH="1">
              <a:off x="7089582" y="4520477"/>
              <a:ext cx="1031849" cy="807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</a:t>
            </a:r>
            <a:r>
              <a:rPr lang="en-US" altLang="en-US" dirty="0" smtClean="0"/>
              <a:t>Design Library </a:t>
            </a:r>
            <a:r>
              <a:rPr lang="en-US" altLang="en-US" dirty="0"/>
              <a:t>- Doublet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916204" y="1270934"/>
            <a:ext cx="2133600" cy="211138"/>
          </a:xfrm>
        </p:spPr>
        <p:txBody>
          <a:bodyPr/>
          <a:lstStyle/>
          <a:p>
            <a:pPr>
              <a:defRPr/>
            </a:pPr>
            <a:fld id="{67AE7258-CA7F-421A-95B9-95ECDF849500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84" name="Rectangle 83"/>
          <p:cNvSpPr/>
          <p:nvPr/>
        </p:nvSpPr>
        <p:spPr>
          <a:xfrm>
            <a:off x="3733800" y="1226259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With Different package sizes,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</a:rPr>
              <a:t>0201, 0402, 0603, 0805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Using wider trace to minimize inductance</a:t>
            </a:r>
            <a:endParaRPr lang="en-US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20162" y="5811424"/>
            <a:ext cx="2979737" cy="830262"/>
            <a:chOff x="11428016" y="-37397"/>
            <a:chExt cx="2979737" cy="830262"/>
          </a:xfrm>
        </p:grpSpPr>
        <p:sp>
          <p:nvSpPr>
            <p:cNvPr id="86" name="TextBox 85"/>
            <p:cNvSpPr txBox="1"/>
            <p:nvPr/>
          </p:nvSpPr>
          <p:spPr>
            <a:xfrm>
              <a:off x="11428016" y="-37397"/>
              <a:ext cx="2979737" cy="830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Anti-Pad Diameter: 0.762mm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Pad Diameter: 0.538mm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Via Diameter (drill size): 0.25mm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1428016" y="-36187"/>
              <a:ext cx="2951162" cy="792162"/>
            </a:xfrm>
            <a:prstGeom prst="rect">
              <a:avLst/>
            </a:prstGeom>
            <a:solidFill>
              <a:schemeClr val="accent3">
                <a:lumMod val="85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en-US"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17320"/>
              </p:ext>
            </p:extLst>
          </p:nvPr>
        </p:nvGraphicFramePr>
        <p:xfrm>
          <a:off x="3745388" y="2446117"/>
          <a:ext cx="5292143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56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78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 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 mil</a:t>
                      </a:r>
                    </a:p>
                  </a:txBody>
                  <a:tcPr marL="91450" marR="91450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17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22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30 mil</a:t>
                      </a:r>
                    </a:p>
                  </a:txBody>
                  <a:tcPr marL="91450" marR="91450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93320"/>
              </p:ext>
            </p:extLst>
          </p:nvPr>
        </p:nvGraphicFramePr>
        <p:xfrm>
          <a:off x="3733800" y="5426346"/>
          <a:ext cx="5292144" cy="74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not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0201, 0402, 0603, 0805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3236885" y="3359878"/>
            <a:ext cx="537541" cy="315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+mj-lt"/>
                <a:cs typeface="+mn-cs"/>
              </a:rPr>
              <a:t>1mm</a:t>
            </a:r>
            <a:endParaRPr lang="en-US" sz="16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7568" y="1226258"/>
            <a:ext cx="338427" cy="350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+mn-cs"/>
              </a:rPr>
              <a:t>L</a:t>
            </a:r>
            <a:endParaRPr lang="en-US" sz="1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96" y="1347566"/>
            <a:ext cx="3250493" cy="4002579"/>
            <a:chOff x="150596" y="1102820"/>
            <a:chExt cx="3250493" cy="4002579"/>
          </a:xfrm>
        </p:grpSpPr>
        <p:sp>
          <p:nvSpPr>
            <p:cNvPr id="70" name="Rectangle 69"/>
            <p:cNvSpPr/>
            <p:nvPr/>
          </p:nvSpPr>
          <p:spPr>
            <a:xfrm>
              <a:off x="2038916" y="2356671"/>
              <a:ext cx="882875" cy="676989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19009" y="3435795"/>
              <a:ext cx="843504" cy="715444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760757" y="2522834"/>
              <a:ext cx="278160" cy="336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 flipH="1">
              <a:off x="1386594" y="3038269"/>
              <a:ext cx="1361" cy="3907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1660692" y="2076037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+mn-cs"/>
                </a:rPr>
                <a:t>gap1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9021" y="304383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+mn-cs"/>
                </a:rPr>
                <a:t>gap2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0596" y="3679394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+mn-cs"/>
                </a:rPr>
                <a:t>dis2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9778" y="1429492"/>
              <a:ext cx="2290791" cy="1303525"/>
              <a:chOff x="5097131" y="832537"/>
              <a:chExt cx="2405841" cy="1536051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5097131" y="832537"/>
                <a:ext cx="2405841" cy="1084514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097131" y="832537"/>
                <a:ext cx="1027672" cy="1536051"/>
                <a:chOff x="2286000" y="609600"/>
                <a:chExt cx="1027672" cy="1536051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286000" y="609600"/>
                  <a:ext cx="685800" cy="10668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400300" y="1688976"/>
                  <a:ext cx="913372" cy="456675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6817172" y="845114"/>
                <a:ext cx="685800" cy="10668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lowchart: Process 7"/>
            <p:cNvSpPr/>
            <p:nvPr/>
          </p:nvSpPr>
          <p:spPr>
            <a:xfrm>
              <a:off x="878612" y="2724865"/>
              <a:ext cx="869694" cy="301814"/>
            </a:xfrm>
            <a:prstGeom prst="flowChartProcess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720815" y="3729876"/>
              <a:ext cx="2290791" cy="1375523"/>
              <a:chOff x="5097131" y="832537"/>
              <a:chExt cx="2405841" cy="1620893"/>
            </a:xfrm>
          </p:grpSpPr>
          <p:sp>
            <p:nvSpPr>
              <p:cNvPr id="54" name="Flowchart: Process 53"/>
              <p:cNvSpPr/>
              <p:nvPr/>
            </p:nvSpPr>
            <p:spPr>
              <a:xfrm>
                <a:off x="5097131" y="832537"/>
                <a:ext cx="2405841" cy="1084514"/>
              </a:xfrm>
              <a:prstGeom prst="flowChartProcess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97131" y="832537"/>
                <a:ext cx="685800" cy="106680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409627" y="845114"/>
                <a:ext cx="1093345" cy="1608316"/>
                <a:chOff x="4249533" y="613299"/>
                <a:chExt cx="1093345" cy="160831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4657078" y="613299"/>
                  <a:ext cx="685800" cy="10668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249533" y="1685236"/>
                  <a:ext cx="970171" cy="536379"/>
                </a:xfrm>
                <a:prstGeom prst="rect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2" name="Flowchart: Process 51"/>
            <p:cNvSpPr/>
            <p:nvPr/>
          </p:nvSpPr>
          <p:spPr>
            <a:xfrm>
              <a:off x="838102" y="3424624"/>
              <a:ext cx="923773" cy="400572"/>
            </a:xfrm>
            <a:prstGeom prst="flowChartProcess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19009" y="3439686"/>
              <a:ext cx="429695" cy="38551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295617" y="2851756"/>
              <a:ext cx="0" cy="77818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573392" y="3118601"/>
              <a:ext cx="587210" cy="28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+mj-lt"/>
                  <a:cs typeface="+mn-cs"/>
                </a:rPr>
                <a:t>1mm</a:t>
              </a:r>
              <a:endParaRPr lang="en-US" sz="1600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559282" y="3418851"/>
              <a:ext cx="638318" cy="577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 flipV="1">
              <a:off x="748283" y="1102820"/>
              <a:ext cx="0" cy="3185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 flipV="1">
              <a:off x="3039074" y="1102820"/>
              <a:ext cx="0" cy="32919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>
              <a:off x="748283" y="1277775"/>
              <a:ext cx="226543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H="1">
              <a:off x="465932" y="1421340"/>
              <a:ext cx="28235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>
              <a:off x="445793" y="2326238"/>
              <a:ext cx="28235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>
              <a:off x="586968" y="1432012"/>
              <a:ext cx="0" cy="8942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52400" y="1667147"/>
              <a:ext cx="413752" cy="35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+mn-cs"/>
                </a:rPr>
                <a:t>W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1382235" y="2698712"/>
              <a:ext cx="380627" cy="356431"/>
            </a:xfrm>
            <a:prstGeom prst="flowChartConnector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55813" y="3613393"/>
              <a:ext cx="35716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812973" y="3624156"/>
              <a:ext cx="439280" cy="523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H="1">
              <a:off x="393376" y="4185057"/>
              <a:ext cx="3764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>
              <a:off x="654170" y="3629389"/>
              <a:ext cx="5352" cy="53925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2285854" y="3068452"/>
              <a:ext cx="576659" cy="350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dis1</a:t>
              </a:r>
              <a:endParaRPr 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2143756" y="2838722"/>
              <a:ext cx="0" cy="5299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 flipV="1">
              <a:off x="2368225" y="2845415"/>
              <a:ext cx="0" cy="5299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" name="Flowchart: Connector 37"/>
            <p:cNvSpPr/>
            <p:nvPr/>
          </p:nvSpPr>
          <p:spPr>
            <a:xfrm>
              <a:off x="2143756" y="2785901"/>
              <a:ext cx="233488" cy="195220"/>
            </a:xfrm>
            <a:prstGeom prst="flowChartConnector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472494" y="3536787"/>
              <a:ext cx="203348" cy="170627"/>
            </a:xfrm>
            <a:prstGeom prst="flowChartConnector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60048" y="2782682"/>
              <a:ext cx="203348" cy="170627"/>
            </a:xfrm>
            <a:prstGeom prst="flowChartConnector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131485" y="3539934"/>
              <a:ext cx="203348" cy="170627"/>
            </a:xfrm>
            <a:prstGeom prst="flowChartConnector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353402" y="2882856"/>
              <a:ext cx="2047687" cy="13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571885" y="2610031"/>
              <a:ext cx="0" cy="132123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V="1">
              <a:off x="1335303" y="3631281"/>
              <a:ext cx="2047687" cy="13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2264117" y="2618838"/>
              <a:ext cx="657" cy="131339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V="1">
              <a:off x="2914846" y="3128471"/>
              <a:ext cx="0" cy="31121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2244506" y="3359704"/>
              <a:ext cx="69877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1619057" y="243653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  <a:cs typeface="+mn-cs"/>
              </a:rPr>
              <a:t>gap1</a:t>
            </a:r>
            <a:endParaRPr lang="en-US" sz="1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Design Library - Doublet</a:t>
            </a:r>
            <a:endParaRPr lang="en-US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6221"/>
              </p:ext>
            </p:extLst>
          </p:nvPr>
        </p:nvGraphicFramePr>
        <p:xfrm>
          <a:off x="5154588" y="1616076"/>
          <a:ext cx="3762392" cy="486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45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Distance (mil)</a:t>
                      </a:r>
                      <a:endParaRPr lang="en-US" sz="1800" dirty="0"/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0805</a:t>
                      </a:r>
                      <a:endParaRPr lang="en-US" sz="1800" dirty="0"/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0603</a:t>
                      </a:r>
                      <a:endParaRPr lang="en-US" sz="1800" dirty="0"/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0402</a:t>
                      </a:r>
                      <a:endParaRPr lang="en-US" sz="1800" dirty="0"/>
                    </a:p>
                  </a:txBody>
                  <a:tcPr marL="91411" marR="91411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125.6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123.8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132.9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157.4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166.2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248.2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239.9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244.6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313.2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301.4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302.2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368.4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354.3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352.3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419.2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403.4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399.4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467.5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450.4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 marT="45711" marB="4571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0538" y="3201672"/>
            <a:ext cx="219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Design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8" y="3478298"/>
            <a:ext cx="4710759" cy="289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8169"/>
            <a:ext cx="768350" cy="10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123356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for doublet layout [pH]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4653" y="1679495"/>
            <a:ext cx="5380498" cy="1301984"/>
            <a:chOff x="-269955" y="1230897"/>
            <a:chExt cx="5380498" cy="1301984"/>
          </a:xfrm>
        </p:grpSpPr>
        <p:sp>
          <p:nvSpPr>
            <p:cNvPr id="38" name="TextBox 37"/>
            <p:cNvSpPr txBox="1"/>
            <p:nvPr/>
          </p:nvSpPr>
          <p:spPr>
            <a:xfrm>
              <a:off x="3375405" y="1645487"/>
              <a:ext cx="17351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n-lt"/>
                </a:rPr>
                <a:t>Distance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69955" y="1230897"/>
              <a:ext cx="4154396" cy="1301984"/>
              <a:chOff x="-202776" y="1253170"/>
              <a:chExt cx="4154396" cy="1301984"/>
            </a:xfrm>
          </p:grpSpPr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3465866" y="1631681"/>
                <a:ext cx="0" cy="3254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3" name="Group 42"/>
              <p:cNvGrpSpPr/>
              <p:nvPr/>
            </p:nvGrpSpPr>
            <p:grpSpPr>
              <a:xfrm>
                <a:off x="-202776" y="1253170"/>
                <a:ext cx="4154396" cy="1301984"/>
                <a:chOff x="701124" y="1333162"/>
                <a:chExt cx="4154396" cy="1301984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701124" y="1351321"/>
                  <a:ext cx="4154396" cy="1283825"/>
                  <a:chOff x="76200" y="4824956"/>
                  <a:chExt cx="4936748" cy="1931821"/>
                </a:xfrm>
              </p:grpSpPr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8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9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0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61" name="Rectangle 14"/>
                  <p:cNvSpPr/>
                  <p:nvPr/>
                </p:nvSpPr>
                <p:spPr bwMode="auto">
                  <a:xfrm>
                    <a:off x="760641" y="5910127"/>
                    <a:ext cx="4252307" cy="144341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2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5791200"/>
                    <a:ext cx="749873" cy="416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200" b="1" dirty="0" smtClean="0">
                        <a:latin typeface="+mn-lt"/>
                        <a:sym typeface="Arial" charset="0"/>
                      </a:rPr>
                      <a:t>GND</a:t>
                    </a:r>
                    <a:endParaRPr lang="en-US" altLang="en-US" sz="1200" b="1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63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4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5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6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7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52399" y="4876800"/>
                    <a:ext cx="1216485" cy="4631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buFont typeface="Arial" charset="0"/>
                      <a:buNone/>
                      <a:defRPr/>
                    </a:pPr>
                    <a:r>
                      <a:rPr lang="en-US" sz="1400" dirty="0" smtClean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Side </a:t>
                    </a:r>
                    <a:r>
                      <a:rPr lang="en-US" sz="1400" dirty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view</a:t>
                    </a:r>
                  </a:p>
                </p:txBody>
              </p:sp>
              <p:sp>
                <p:nvSpPr>
                  <p:cNvPr id="69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70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3414238" y="1333162"/>
                  <a:ext cx="1396485" cy="1283825"/>
                  <a:chOff x="1297083" y="4824956"/>
                  <a:chExt cx="1659469" cy="1931821"/>
                </a:xfrm>
              </p:grpSpPr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7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8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9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50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1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2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3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4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5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56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629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lowchart: Process 132"/>
          <p:cNvSpPr/>
          <p:nvPr/>
        </p:nvSpPr>
        <p:spPr>
          <a:xfrm>
            <a:off x="797395" y="3532587"/>
            <a:ext cx="1369153" cy="894857"/>
          </a:xfrm>
          <a:prstGeom prst="flowChartProcess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762000"/>
          </a:xfrm>
        </p:spPr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</a:t>
            </a:r>
            <a:r>
              <a:rPr lang="en-US" altLang="en-US" dirty="0" smtClean="0"/>
              <a:t>Design Library  </a:t>
            </a:r>
            <a:r>
              <a:rPr lang="en-US" altLang="en-US" dirty="0"/>
              <a:t>–</a:t>
            </a:r>
            <a:r>
              <a:rPr lang="en-US" altLang="en-US" dirty="0" smtClean="0"/>
              <a:t> </a:t>
            </a:r>
            <a:r>
              <a:rPr lang="en-US" dirty="0" smtClean="0"/>
              <a:t>Power Via Alternating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4032" y="6489286"/>
            <a:ext cx="21336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0" name="Flowchart: Process 59"/>
          <p:cNvSpPr/>
          <p:nvPr/>
        </p:nvSpPr>
        <p:spPr>
          <a:xfrm>
            <a:off x="794389" y="1889221"/>
            <a:ext cx="1369153" cy="894857"/>
          </a:xfrm>
          <a:prstGeom prst="flowChartProcess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657776" y="1312490"/>
            <a:ext cx="1424232" cy="3082716"/>
            <a:chOff x="-948188" y="745214"/>
            <a:chExt cx="3752309" cy="2360554"/>
          </a:xfrm>
        </p:grpSpPr>
        <p:sp>
          <p:nvSpPr>
            <p:cNvPr id="92" name="TextBox 91"/>
            <p:cNvSpPr txBox="1"/>
            <p:nvPr/>
          </p:nvSpPr>
          <p:spPr>
            <a:xfrm>
              <a:off x="-948188" y="745214"/>
              <a:ext cx="3752309" cy="28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Dis =10 mils</a:t>
              </a:r>
              <a:endParaRPr lang="en-US" dirty="0">
                <a:latin typeface="+mn-lt"/>
              </a:endParaRPr>
            </a:p>
          </p:txBody>
        </p:sp>
        <p:cxnSp>
          <p:nvCxnSpPr>
            <p:cNvPr id="93" name="直接箭头连接符 16"/>
            <p:cNvCxnSpPr/>
            <p:nvPr/>
          </p:nvCxnSpPr>
          <p:spPr>
            <a:xfrm flipH="1" flipV="1">
              <a:off x="81205" y="2435744"/>
              <a:ext cx="3915" cy="6700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283075" y="4574573"/>
            <a:ext cx="376481" cy="3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L</a:t>
            </a:r>
          </a:p>
        </p:txBody>
      </p:sp>
      <p:cxnSp>
        <p:nvCxnSpPr>
          <p:cNvPr id="76" name="直接箭头连接符 10"/>
          <p:cNvCxnSpPr/>
          <p:nvPr/>
        </p:nvCxnSpPr>
        <p:spPr>
          <a:xfrm>
            <a:off x="837433" y="4564213"/>
            <a:ext cx="1343500" cy="77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8559" y="1889222"/>
            <a:ext cx="535825" cy="89485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180934" y="1884778"/>
            <a:ext cx="504248" cy="8993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椭圆 24"/>
          <p:cNvSpPr/>
          <p:nvPr/>
        </p:nvSpPr>
        <p:spPr>
          <a:xfrm>
            <a:off x="239784" y="2212069"/>
            <a:ext cx="231209" cy="226331"/>
          </a:xfrm>
          <a:prstGeom prst="ellipse">
            <a:avLst/>
          </a:prstGeom>
          <a:solidFill>
            <a:srgbClr val="063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39784" y="3548326"/>
            <a:ext cx="532479" cy="87911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椭圆 24"/>
          <p:cNvSpPr/>
          <p:nvPr/>
        </p:nvSpPr>
        <p:spPr>
          <a:xfrm>
            <a:off x="228600" y="3888470"/>
            <a:ext cx="231209" cy="22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81771" y="3535660"/>
            <a:ext cx="517602" cy="89178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椭圆 24"/>
          <p:cNvSpPr/>
          <p:nvPr/>
        </p:nvSpPr>
        <p:spPr>
          <a:xfrm>
            <a:off x="2494741" y="3888470"/>
            <a:ext cx="231209" cy="226331"/>
          </a:xfrm>
          <a:prstGeom prst="ellipse">
            <a:avLst/>
          </a:prstGeom>
          <a:solidFill>
            <a:srgbClr val="063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椭圆 24"/>
          <p:cNvSpPr/>
          <p:nvPr/>
        </p:nvSpPr>
        <p:spPr>
          <a:xfrm>
            <a:off x="2468165" y="2172429"/>
            <a:ext cx="231209" cy="22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829812" y="4395206"/>
            <a:ext cx="0" cy="3185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V="1">
            <a:off x="2163542" y="4395206"/>
            <a:ext cx="0" cy="32919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659555" y="3821668"/>
            <a:ext cx="36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W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7" name="直接箭头连接符 10"/>
          <p:cNvCxnSpPr/>
          <p:nvPr/>
        </p:nvCxnSpPr>
        <p:spPr>
          <a:xfrm flipV="1">
            <a:off x="2150890" y="1793307"/>
            <a:ext cx="562675" cy="1027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163546" y="1600200"/>
            <a:ext cx="0" cy="3185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 flipV="1">
            <a:off x="2699373" y="1600200"/>
            <a:ext cx="0" cy="32919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5" name="直接箭头连接符 16"/>
          <p:cNvCxnSpPr/>
          <p:nvPr/>
        </p:nvCxnSpPr>
        <p:spPr>
          <a:xfrm flipH="1" flipV="1">
            <a:off x="990600" y="2788061"/>
            <a:ext cx="623" cy="73833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38777" y="2994248"/>
            <a:ext cx="71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gap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95053"/>
              </p:ext>
            </p:extLst>
          </p:nvPr>
        </p:nvGraphicFramePr>
        <p:xfrm>
          <a:off x="3547057" y="2398759"/>
          <a:ext cx="5292143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56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78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10.5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8710"/>
              </p:ext>
            </p:extLst>
          </p:nvPr>
        </p:nvGraphicFramePr>
        <p:xfrm>
          <a:off x="3547055" y="5121545"/>
          <a:ext cx="5292144" cy="74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not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0201, 0402, 0603, 0805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 (Pad Edge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Via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mils (0.25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320162" y="6040024"/>
            <a:ext cx="2979737" cy="830262"/>
            <a:chOff x="11428016" y="-37397"/>
            <a:chExt cx="2979737" cy="830262"/>
          </a:xfrm>
        </p:grpSpPr>
        <p:sp>
          <p:nvSpPr>
            <p:cNvPr id="110" name="TextBox 109"/>
            <p:cNvSpPr txBox="1"/>
            <p:nvPr/>
          </p:nvSpPr>
          <p:spPr>
            <a:xfrm>
              <a:off x="11428016" y="-37397"/>
              <a:ext cx="2979737" cy="830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Anti-Pad Diameter: 0.762mm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Pad Diameter: 0.538mm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Via Diameter (drill size): 0.25mm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1428016" y="-36187"/>
              <a:ext cx="2951162" cy="792162"/>
            </a:xfrm>
            <a:prstGeom prst="rect">
              <a:avLst/>
            </a:prstGeom>
            <a:solidFill>
              <a:schemeClr val="accent3">
                <a:lumMod val="85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en-US"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3478832" y="120396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With Different package sizes,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</a:rPr>
              <a:t>0201, 0402, 0603, 0805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Using wider trace to minimize inductance</a:t>
            </a:r>
            <a:endParaRPr lang="en-US" dirty="0">
              <a:latin typeface="+mn-lt"/>
            </a:endParaRPr>
          </a:p>
        </p:txBody>
      </p:sp>
      <p:sp>
        <p:nvSpPr>
          <p:cNvPr id="126" name="椭圆 24"/>
          <p:cNvSpPr/>
          <p:nvPr/>
        </p:nvSpPr>
        <p:spPr>
          <a:xfrm>
            <a:off x="459076" y="5104449"/>
            <a:ext cx="231209" cy="22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7" name="椭圆 24"/>
          <p:cNvSpPr/>
          <p:nvPr/>
        </p:nvSpPr>
        <p:spPr>
          <a:xfrm>
            <a:off x="459076" y="5608338"/>
            <a:ext cx="231209" cy="226331"/>
          </a:xfrm>
          <a:prstGeom prst="ellipse">
            <a:avLst/>
          </a:prstGeom>
          <a:solidFill>
            <a:srgbClr val="063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85568" y="5051042"/>
            <a:ext cx="14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Power Via</a:t>
            </a:r>
            <a:endParaRPr lang="en-US" dirty="0"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84123" y="5526164"/>
            <a:ext cx="14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Ground Via</a:t>
            </a:r>
            <a:endParaRPr lang="en-US" dirty="0">
              <a:latin typeface="+mn-lt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94382" y="1896971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710441" y="1898040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15091" y="3536462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20692" y="3547208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</a:t>
            </a:r>
            <a:r>
              <a:rPr lang="en-US" altLang="en-US" dirty="0" smtClean="0"/>
              <a:t>Design </a:t>
            </a:r>
            <a:r>
              <a:rPr lang="en-US" altLang="en-US" dirty="0"/>
              <a:t>L</a:t>
            </a:r>
            <a:r>
              <a:rPr lang="en-US" altLang="en-US" dirty="0" smtClean="0"/>
              <a:t>ibrary  </a:t>
            </a:r>
            <a:r>
              <a:rPr lang="en-US" altLang="en-US" dirty="0"/>
              <a:t>– </a:t>
            </a:r>
            <a:r>
              <a:rPr lang="en-US" altLang="zh-CN" dirty="0"/>
              <a:t>Power </a:t>
            </a:r>
            <a:r>
              <a:rPr lang="en-US" altLang="zh-CN" dirty="0" smtClean="0"/>
              <a:t>Via Alternating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63011" y="6455834"/>
            <a:ext cx="2133600" cy="381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01800" y="3209828"/>
            <a:ext cx="2197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Design Curve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" y="3587653"/>
            <a:ext cx="4733979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75090" y="3695603"/>
            <a:ext cx="1017185" cy="919161"/>
            <a:chOff x="-2922110" y="1381692"/>
            <a:chExt cx="1017185" cy="919161"/>
          </a:xfrm>
        </p:grpSpPr>
        <p:sp>
          <p:nvSpPr>
            <p:cNvPr id="14" name="Flowchart: Process 13"/>
            <p:cNvSpPr/>
            <p:nvPr/>
          </p:nvSpPr>
          <p:spPr>
            <a:xfrm>
              <a:off x="-2690437" y="1933575"/>
              <a:ext cx="557664" cy="364480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-2691661" y="1383502"/>
              <a:ext cx="557664" cy="364480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909908" y="1383502"/>
              <a:ext cx="218245" cy="36448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126913" y="1381692"/>
              <a:ext cx="205383" cy="36629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椭圆 24"/>
            <p:cNvSpPr/>
            <p:nvPr/>
          </p:nvSpPr>
          <p:spPr>
            <a:xfrm>
              <a:off x="-2917555" y="1514999"/>
              <a:ext cx="94173" cy="92186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917555" y="1939985"/>
              <a:ext cx="216882" cy="358069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椭圆 24"/>
            <p:cNvSpPr/>
            <p:nvPr/>
          </p:nvSpPr>
          <p:spPr>
            <a:xfrm>
              <a:off x="-2922110" y="2078528"/>
              <a:ext cx="94173" cy="92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126572" y="1934827"/>
              <a:ext cx="210822" cy="36322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椭圆 24"/>
            <p:cNvSpPr/>
            <p:nvPr/>
          </p:nvSpPr>
          <p:spPr>
            <a:xfrm>
              <a:off x="-1999098" y="2078528"/>
              <a:ext cx="94173" cy="92186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椭圆 24"/>
            <p:cNvSpPr/>
            <p:nvPr/>
          </p:nvSpPr>
          <p:spPr>
            <a:xfrm>
              <a:off x="-2009922" y="1498854"/>
              <a:ext cx="94173" cy="92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691664" y="1386658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2318548" y="1387094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2683229" y="1935153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314372" y="1939530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53000" y="128388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for alternating layout [pH]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63118"/>
              </p:ext>
            </p:extLst>
          </p:nvPr>
        </p:nvGraphicFramePr>
        <p:xfrm>
          <a:off x="4888147" y="1841500"/>
          <a:ext cx="4208464" cy="478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1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Distance (mil)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0805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0603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0402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124.3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142.4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147.7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164.2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181.1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179.1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274.5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280.1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257.9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364.7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355.9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317.7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444.1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421.1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369.6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517.2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480.8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418.2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586.8</a:t>
                      </a:r>
                      <a:endParaRPr lang="en-US" sz="1800" dirty="0"/>
                    </a:p>
                  </a:txBody>
                  <a:tcPr marL="91413" marR="9141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537.4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464.7</a:t>
                      </a:r>
                      <a:endParaRPr lang="en-US" sz="1800" dirty="0"/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110101" y="1626929"/>
            <a:ext cx="5380498" cy="1301984"/>
            <a:chOff x="-269955" y="1230897"/>
            <a:chExt cx="5380498" cy="1301984"/>
          </a:xfrm>
        </p:grpSpPr>
        <p:sp>
          <p:nvSpPr>
            <p:cNvPr id="5" name="TextBox 4"/>
            <p:cNvSpPr txBox="1"/>
            <p:nvPr/>
          </p:nvSpPr>
          <p:spPr>
            <a:xfrm>
              <a:off x="3375405" y="1645487"/>
              <a:ext cx="17351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n-lt"/>
                </a:rPr>
                <a:t>Distance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69955" y="1230897"/>
              <a:ext cx="4154396" cy="1301984"/>
              <a:chOff x="-202776" y="1253170"/>
              <a:chExt cx="4154396" cy="1301984"/>
            </a:xfrm>
          </p:grpSpPr>
          <p:cxnSp>
            <p:nvCxnSpPr>
              <p:cNvPr id="4" name="Straight Arrow Connector 3"/>
              <p:cNvCxnSpPr>
                <a:cxnSpLocks noChangeShapeType="1"/>
              </p:cNvCxnSpPr>
              <p:nvPr/>
            </p:nvCxnSpPr>
            <p:spPr bwMode="auto">
              <a:xfrm>
                <a:off x="3465866" y="1631681"/>
                <a:ext cx="0" cy="3254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1692275" y="1588803"/>
                <a:ext cx="93503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1730729" y="1269088"/>
                <a:ext cx="1735137" cy="277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gap=0.3 mm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-202776" y="1253170"/>
                <a:ext cx="4154396" cy="1301984"/>
                <a:chOff x="701124" y="1333162"/>
                <a:chExt cx="4154396" cy="1301984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701124" y="1351321"/>
                  <a:ext cx="4154396" cy="1283825"/>
                  <a:chOff x="76200" y="4824956"/>
                  <a:chExt cx="4936748" cy="1931821"/>
                </a:xfrm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35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36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37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38" name="Rectangle 14"/>
                  <p:cNvSpPr/>
                  <p:nvPr/>
                </p:nvSpPr>
                <p:spPr bwMode="auto">
                  <a:xfrm>
                    <a:off x="760641" y="5910127"/>
                    <a:ext cx="4252307" cy="144341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39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5791200"/>
                    <a:ext cx="749873" cy="416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200" b="1" dirty="0" smtClean="0">
                        <a:latin typeface="+mn-lt"/>
                        <a:sym typeface="Arial" charset="0"/>
                      </a:rPr>
                      <a:t>GND</a:t>
                    </a:r>
                    <a:endParaRPr lang="en-US" altLang="en-US" sz="1200" b="1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40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1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2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3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4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52399" y="4876800"/>
                    <a:ext cx="1216485" cy="4631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buFont typeface="Arial" charset="0"/>
                      <a:buNone/>
                      <a:defRPr/>
                    </a:pPr>
                    <a:r>
                      <a:rPr lang="en-US" sz="1400" dirty="0" smtClean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Side </a:t>
                    </a:r>
                    <a:r>
                      <a:rPr lang="en-US" sz="1400" dirty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view</a:t>
                    </a:r>
                  </a:p>
                </p:txBody>
              </p:sp>
              <p:sp>
                <p:nvSpPr>
                  <p:cNvPr id="46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47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414238" y="1333162"/>
                  <a:ext cx="1396485" cy="1283825"/>
                  <a:chOff x="1297083" y="4824956"/>
                  <a:chExt cx="1659469" cy="1931821"/>
                </a:xfrm>
              </p:grpSpPr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0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1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2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55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6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7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8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9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1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62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138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9575" y="1398692"/>
            <a:ext cx="6350426" cy="2189151"/>
            <a:chOff x="43748" y="1690218"/>
            <a:chExt cx="9100252" cy="4155513"/>
          </a:xfrm>
        </p:grpSpPr>
        <p:grpSp>
          <p:nvGrpSpPr>
            <p:cNvPr id="95" name="Group 94"/>
            <p:cNvGrpSpPr/>
            <p:nvPr/>
          </p:nvGrpSpPr>
          <p:grpSpPr>
            <a:xfrm>
              <a:off x="43748" y="1690218"/>
              <a:ext cx="9100252" cy="4155513"/>
              <a:chOff x="0" y="46352"/>
              <a:chExt cx="9100252" cy="4155513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46352"/>
                <a:ext cx="9100252" cy="4155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" name="Straight Arrow Connector 38"/>
              <p:cNvCxnSpPr/>
              <p:nvPr/>
            </p:nvCxnSpPr>
            <p:spPr>
              <a:xfrm>
                <a:off x="3919260" y="2186017"/>
                <a:ext cx="445169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7298480" y="2186017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6200281" y="2896007"/>
                <a:ext cx="493294" cy="328889"/>
                <a:chOff x="6200281" y="2896007"/>
                <a:chExt cx="493294" cy="328889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248406" y="2896007"/>
                  <a:ext cx="445169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6200281" y="3224896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Arrow Connector 43"/>
              <p:cNvCxnSpPr/>
              <p:nvPr/>
            </p:nvCxnSpPr>
            <p:spPr>
              <a:xfrm flipH="1">
                <a:off x="4006921" y="1819121"/>
                <a:ext cx="35750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7312771" y="2747644"/>
                <a:ext cx="16041" cy="4772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3512601" y="2685281"/>
                <a:ext cx="1099" cy="32153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 rot="5400000">
                <a:off x="4251129" y="1887785"/>
                <a:ext cx="366898" cy="229570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5400000">
                <a:off x="6797037" y="2472513"/>
                <a:ext cx="472660" cy="459140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583176" y="2896007"/>
                <a:ext cx="493294" cy="328889"/>
                <a:chOff x="6200281" y="2896007"/>
                <a:chExt cx="493294" cy="328889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6248406" y="2896007"/>
                  <a:ext cx="445169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>
                  <a:off x="6200281" y="3224896"/>
                  <a:ext cx="4932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Freeform 66"/>
              <p:cNvSpPr/>
              <p:nvPr/>
            </p:nvSpPr>
            <p:spPr>
              <a:xfrm rot="16200000">
                <a:off x="7509451" y="2438673"/>
                <a:ext cx="472660" cy="459140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V="1">
                <a:off x="3875131" y="1383995"/>
                <a:ext cx="1099" cy="32153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/>
              <p:cNvSpPr/>
              <p:nvPr/>
            </p:nvSpPr>
            <p:spPr>
              <a:xfrm rot="5400000">
                <a:off x="3304810" y="1305633"/>
                <a:ext cx="400982" cy="262462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 rot="16200000">
                <a:off x="3920264" y="1235220"/>
                <a:ext cx="421492" cy="377566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H="1">
                <a:off x="4642284" y="1676940"/>
                <a:ext cx="16041" cy="4772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4263803" y="1634749"/>
                <a:ext cx="26501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 bwMode="auto">
              <a:xfrm>
                <a:off x="3804982" y="2252495"/>
                <a:ext cx="654002" cy="30041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>
                <a:off x="3965690" y="2465753"/>
                <a:ext cx="49329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/>
              <p:cNvSpPr/>
              <p:nvPr/>
            </p:nvSpPr>
            <p:spPr>
              <a:xfrm rot="16200000">
                <a:off x="3856996" y="2455096"/>
                <a:ext cx="439815" cy="459140"/>
              </a:xfrm>
              <a:custGeom>
                <a:avLst/>
                <a:gdLst>
                  <a:gd name="connsiteX0" fmla="*/ 214630 w 221615"/>
                  <a:gd name="connsiteY0" fmla="*/ 229235 h 229235"/>
                  <a:gd name="connsiteX1" fmla="*/ 214630 w 221615"/>
                  <a:gd name="connsiteY1" fmla="*/ 42545 h 229235"/>
                  <a:gd name="connsiteX2" fmla="*/ 172720 w 221615"/>
                  <a:gd name="connsiteY2" fmla="*/ 15875 h 229235"/>
                  <a:gd name="connsiteX3" fmla="*/ 100330 w 221615"/>
                  <a:gd name="connsiteY3" fmla="*/ 15875 h 229235"/>
                  <a:gd name="connsiteX4" fmla="*/ 31750 w 221615"/>
                  <a:gd name="connsiteY4" fmla="*/ 15875 h 229235"/>
                  <a:gd name="connsiteX5" fmla="*/ 5080 w 221615"/>
                  <a:gd name="connsiteY5" fmla="*/ 31115 h 229235"/>
                  <a:gd name="connsiteX6" fmla="*/ 1270 w 221615"/>
                  <a:gd name="connsiteY6" fmla="*/ 202565 h 2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15" h="229235">
                    <a:moveTo>
                      <a:pt x="214630" y="229235"/>
                    </a:moveTo>
                    <a:cubicBezTo>
                      <a:pt x="218122" y="153670"/>
                      <a:pt x="221615" y="78105"/>
                      <a:pt x="214630" y="42545"/>
                    </a:cubicBezTo>
                    <a:cubicBezTo>
                      <a:pt x="207645" y="6985"/>
                      <a:pt x="191770" y="20320"/>
                      <a:pt x="172720" y="15875"/>
                    </a:cubicBezTo>
                    <a:cubicBezTo>
                      <a:pt x="153670" y="11430"/>
                      <a:pt x="100330" y="15875"/>
                      <a:pt x="100330" y="15875"/>
                    </a:cubicBezTo>
                    <a:cubicBezTo>
                      <a:pt x="76835" y="15875"/>
                      <a:pt x="47625" y="13335"/>
                      <a:pt x="31750" y="15875"/>
                    </a:cubicBezTo>
                    <a:cubicBezTo>
                      <a:pt x="15875" y="18415"/>
                      <a:pt x="10160" y="0"/>
                      <a:pt x="5080" y="31115"/>
                    </a:cubicBezTo>
                    <a:cubicBezTo>
                      <a:pt x="0" y="62230"/>
                      <a:pt x="635" y="132397"/>
                      <a:pt x="1270" y="2025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 rot="10800000">
                <a:off x="5806261" y="2747644"/>
                <a:ext cx="646570" cy="607053"/>
                <a:chOff x="8400338" y="3827817"/>
                <a:chExt cx="646570" cy="607053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8400338" y="3829527"/>
                  <a:ext cx="566088" cy="605343"/>
                  <a:chOff x="8400338" y="3829527"/>
                  <a:chExt cx="566088" cy="605343"/>
                </a:xfrm>
              </p:grpSpPr>
              <p:sp>
                <p:nvSpPr>
                  <p:cNvPr id="79" name="Arc 78"/>
                  <p:cNvSpPr/>
                  <p:nvPr/>
                </p:nvSpPr>
                <p:spPr>
                  <a:xfrm rot="3189441">
                    <a:off x="8376078" y="3853787"/>
                    <a:ext cx="605343" cy="556823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8966425" y="4081791"/>
                    <a:ext cx="1" cy="15214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8000"/>
                    </a:solidFill>
                    <a:prstDash val="sys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8480820" y="3827817"/>
                  <a:ext cx="566088" cy="605343"/>
                  <a:chOff x="8400338" y="3829527"/>
                  <a:chExt cx="566088" cy="605343"/>
                </a:xfrm>
              </p:grpSpPr>
              <p:sp>
                <p:nvSpPr>
                  <p:cNvPr id="85" name="Arc 84"/>
                  <p:cNvSpPr/>
                  <p:nvPr/>
                </p:nvSpPr>
                <p:spPr>
                  <a:xfrm rot="3189441">
                    <a:off x="8376078" y="3853787"/>
                    <a:ext cx="605343" cy="556823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 bwMode="auto">
                  <a:xfrm>
                    <a:off x="8966425" y="4081791"/>
                    <a:ext cx="1" cy="15214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8000"/>
                    </a:solidFill>
                    <a:prstDash val="sys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4864573" y="1424003"/>
                <a:ext cx="562890" cy="461553"/>
                <a:chOff x="8400338" y="3827817"/>
                <a:chExt cx="646570" cy="607053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8400338" y="3829527"/>
                  <a:ext cx="566088" cy="605343"/>
                  <a:chOff x="8400338" y="3829527"/>
                  <a:chExt cx="566088" cy="605343"/>
                </a:xfrm>
              </p:grpSpPr>
              <p:sp>
                <p:nvSpPr>
                  <p:cNvPr id="93" name="Arc 92"/>
                  <p:cNvSpPr/>
                  <p:nvPr/>
                </p:nvSpPr>
                <p:spPr>
                  <a:xfrm rot="3189441">
                    <a:off x="8376078" y="3853787"/>
                    <a:ext cx="605343" cy="556823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>
                    <a:off x="8966425" y="4081791"/>
                    <a:ext cx="1" cy="15214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8000"/>
                    </a:solidFill>
                    <a:prstDash val="sys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8480820" y="3827817"/>
                  <a:ext cx="566088" cy="605343"/>
                  <a:chOff x="8400338" y="3829527"/>
                  <a:chExt cx="566088" cy="605343"/>
                </a:xfrm>
              </p:grpSpPr>
              <p:sp>
                <p:nvSpPr>
                  <p:cNvPr id="91" name="Arc 90"/>
                  <p:cNvSpPr/>
                  <p:nvPr/>
                </p:nvSpPr>
                <p:spPr>
                  <a:xfrm rot="3189441">
                    <a:off x="8376078" y="3853787"/>
                    <a:ext cx="605343" cy="556823"/>
                  </a:xfrm>
                  <a:prstGeom prst="arc">
                    <a:avLst>
                      <a:gd name="adj1" fmla="val 15408977"/>
                      <a:gd name="adj2" fmla="val 0"/>
                    </a:avLst>
                  </a:prstGeom>
                  <a:ln w="19050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>
                    <a:off x="8966425" y="4081791"/>
                    <a:ext cx="1" cy="15214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8000"/>
                    </a:solidFill>
                    <a:prstDash val="sysDash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7406" y="4845486"/>
              <a:ext cx="639031" cy="15018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9907" y="4845485"/>
              <a:ext cx="639031" cy="15018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130846" y="3137187"/>
              <a:ext cx="478871" cy="11254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786" y="3319556"/>
              <a:ext cx="478871" cy="1125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Systematic Approach for Achieving PI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34675" y="3600106"/>
            <a:ext cx="5955388" cy="2949153"/>
            <a:chOff x="2118764" y="3923356"/>
            <a:chExt cx="5955388" cy="2949153"/>
          </a:xfrm>
        </p:grpSpPr>
        <p:grpSp>
          <p:nvGrpSpPr>
            <p:cNvPr id="175" name="Group 174"/>
            <p:cNvGrpSpPr/>
            <p:nvPr/>
          </p:nvGrpSpPr>
          <p:grpSpPr>
            <a:xfrm>
              <a:off x="2118764" y="3923356"/>
              <a:ext cx="5955388" cy="2949153"/>
              <a:chOff x="2118764" y="4012256"/>
              <a:chExt cx="5955388" cy="2949153"/>
            </a:xfrm>
          </p:grpSpPr>
          <p:cxnSp>
            <p:nvCxnSpPr>
              <p:cNvPr id="170" name="Straight Connector 169"/>
              <p:cNvCxnSpPr/>
              <p:nvPr/>
            </p:nvCxnSpPr>
            <p:spPr bwMode="auto">
              <a:xfrm flipV="1">
                <a:off x="5035899" y="4747596"/>
                <a:ext cx="776180" cy="53238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5819302" y="4737548"/>
                <a:ext cx="661481" cy="7467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3" name="Group 162"/>
              <p:cNvGrpSpPr/>
              <p:nvPr/>
            </p:nvGrpSpPr>
            <p:grpSpPr>
              <a:xfrm>
                <a:off x="2118764" y="4012256"/>
                <a:ext cx="5955388" cy="2949153"/>
                <a:chOff x="2118764" y="4012256"/>
                <a:chExt cx="5955388" cy="2949153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2118764" y="4012256"/>
                  <a:ext cx="5955388" cy="2949153"/>
                  <a:chOff x="2118764" y="4012256"/>
                  <a:chExt cx="5955388" cy="2949153"/>
                </a:xfrm>
              </p:grpSpPr>
              <p:cxnSp>
                <p:nvCxnSpPr>
                  <p:cNvPr id="141" name="Straight Connector 140"/>
                  <p:cNvCxnSpPr/>
                  <p:nvPr/>
                </p:nvCxnSpPr>
                <p:spPr bwMode="auto">
                  <a:xfrm flipH="1">
                    <a:off x="4660549" y="4823369"/>
                    <a:ext cx="2705359" cy="195044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33CC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>
                    <a:off x="3179767" y="5101360"/>
                    <a:ext cx="2119946" cy="151534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425152" y="4452558"/>
                    <a:ext cx="999" cy="207702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 flipV="1">
                    <a:off x="2410694" y="6483996"/>
                    <a:ext cx="4752106" cy="3960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graphicFrame>
                <p:nvGraphicFramePr>
                  <p:cNvPr id="110" name="Object 4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118764" y="4012256"/>
                  <a:ext cx="612775" cy="3929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5798" name="Equation" r:id="rId6" imgW="393480" imgH="253800" progId="Equation.DSMT4">
                          <p:embed/>
                        </p:oleObj>
                      </mc:Choice>
                      <mc:Fallback>
                        <p:oleObj name="Equation" r:id="rId6" imgW="393480" imgH="253800" progId="Equation.DSMT4">
                          <p:embed/>
                          <p:pic>
                            <p:nvPicPr>
                              <p:cNvPr id="110" name="Object 4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18764" y="4012256"/>
                                <a:ext cx="612775" cy="39296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3730376" y="6530522"/>
                    <a:ext cx="82907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log</a:t>
                    </a:r>
                    <a:r>
                      <a:rPr lang="en-US" baseline="-25000" dirty="0" smtClean="0"/>
                      <a:t>10</a:t>
                    </a:r>
                    <a:r>
                      <a:rPr lang="en-US" dirty="0" smtClean="0"/>
                      <a:t>f</a:t>
                    </a:r>
                    <a:endParaRPr lang="en-US" dirty="0"/>
                  </a:p>
                </p:txBody>
              </p:sp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 flipH="1">
                    <a:off x="5800483" y="5461609"/>
                    <a:ext cx="658818" cy="47275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>
                    <a:off x="2510192" y="5139157"/>
                    <a:ext cx="883811" cy="79397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2" name="Straight Connector 121"/>
                  <p:cNvCxnSpPr/>
                  <p:nvPr/>
                </p:nvCxnSpPr>
                <p:spPr bwMode="auto">
                  <a:xfrm flipH="1">
                    <a:off x="4470008" y="5220544"/>
                    <a:ext cx="658818" cy="47275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 flipH="1">
                    <a:off x="3369321" y="5358079"/>
                    <a:ext cx="788254" cy="5750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>
                    <a:off x="4164439" y="5370779"/>
                    <a:ext cx="324087" cy="32944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0" name="Straight Connector 129"/>
                  <p:cNvCxnSpPr/>
                  <p:nvPr/>
                </p:nvCxnSpPr>
                <p:spPr bwMode="auto">
                  <a:xfrm>
                    <a:off x="5128826" y="5220544"/>
                    <a:ext cx="680900" cy="71259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1" name="Straight Connector 130"/>
                  <p:cNvCxnSpPr/>
                  <p:nvPr/>
                </p:nvCxnSpPr>
                <p:spPr bwMode="auto">
                  <a:xfrm>
                    <a:off x="6432487" y="5455827"/>
                    <a:ext cx="527584" cy="57929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7122121" y="4823845"/>
                    <a:ext cx="95203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/>
                      <a:t>p</a:t>
                    </a:r>
                    <a:r>
                      <a:rPr lang="en-US" sz="1600" dirty="0" err="1" smtClean="0"/>
                      <a:t>kg</a:t>
                    </a:r>
                    <a:r>
                      <a:rPr lang="en-US" sz="1600" dirty="0" smtClean="0"/>
                      <a:t> </a:t>
                    </a:r>
                    <a:r>
                      <a:rPr lang="en-US" sz="1600" dirty="0" err="1" smtClean="0"/>
                      <a:t>vias</a:t>
                    </a:r>
                    <a:r>
                      <a:rPr lang="en-US" sz="1600" dirty="0" smtClean="0"/>
                      <a:t> to IC</a:t>
                    </a:r>
                    <a:endParaRPr lang="en-US" sz="1600" dirty="0"/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5565328" y="5845033"/>
                    <a:ext cx="112436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/>
                      <a:t>p</a:t>
                    </a:r>
                    <a:r>
                      <a:rPr lang="en-US" sz="1600" dirty="0" err="1" smtClean="0"/>
                      <a:t>kg</a:t>
                    </a:r>
                    <a:r>
                      <a:rPr lang="en-US" sz="1600" dirty="0" smtClean="0"/>
                      <a:t>+ on-</a:t>
                    </a:r>
                    <a:r>
                      <a:rPr lang="en-US" sz="1600" dirty="0" err="1" smtClean="0"/>
                      <a:t>pkg</a:t>
                    </a:r>
                    <a:r>
                      <a:rPr lang="en-US" sz="1600" dirty="0" smtClean="0"/>
                      <a:t> </a:t>
                    </a:r>
                    <a:r>
                      <a:rPr lang="en-US" sz="1600" dirty="0" err="1" smtClean="0"/>
                      <a:t>decap</a:t>
                    </a:r>
                    <a:endParaRPr lang="en-US" sz="1600" dirty="0"/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4428320" y="5535460"/>
                    <a:ext cx="112436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PCB </a:t>
                    </a:r>
                    <a:r>
                      <a:rPr lang="en-US" sz="1600" dirty="0" err="1" smtClean="0"/>
                      <a:t>vias</a:t>
                    </a:r>
                    <a:r>
                      <a:rPr lang="en-US" sz="1600" dirty="0" smtClean="0"/>
                      <a:t> to </a:t>
                    </a:r>
                    <a:r>
                      <a:rPr lang="en-US" sz="1600" dirty="0" err="1" smtClean="0"/>
                      <a:t>pkg</a:t>
                    </a:r>
                    <a:endParaRPr lang="en-US" sz="1600" dirty="0"/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517999" y="5581723"/>
                    <a:ext cx="121078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PCB + board decoupling</a:t>
                    </a:r>
                    <a:endParaRPr lang="en-US" sz="1600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551220" y="4743121"/>
                    <a:ext cx="148078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:r>
                      <a:rPr lang="en-US" sz="1600" dirty="0" smtClean="0"/>
                      <a:t>low-frequency capacitance</a:t>
                    </a:r>
                    <a:endParaRPr lang="en-US" sz="1600" dirty="0"/>
                  </a:p>
                </p:txBody>
              </p:sp>
            </p:grpSp>
            <p:graphicFrame>
              <p:nvGraphicFramePr>
                <p:cNvPr id="149" name="Object 4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992563" y="4159250"/>
                <a:ext cx="709612" cy="409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5799" name="Equation" r:id="rId8" imgW="672840" imgH="393480" progId="Equation.DSMT4">
                        <p:embed/>
                      </p:oleObj>
                    </mc:Choice>
                    <mc:Fallback>
                      <p:oleObj name="Equation" r:id="rId8" imgW="672840" imgH="393480" progId="Equation.DSMT4">
                        <p:embed/>
                        <p:pic>
                          <p:nvPicPr>
                            <p:cNvPr id="149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92563" y="4159250"/>
                              <a:ext cx="709612" cy="4095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51" name="Straight Arrow Connector 150"/>
                <p:cNvCxnSpPr/>
                <p:nvPr/>
              </p:nvCxnSpPr>
              <p:spPr bwMode="auto">
                <a:xfrm>
                  <a:off x="4866931" y="4526077"/>
                  <a:ext cx="1864926" cy="5871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3" name="Straight Arrow Connector 152"/>
                <p:cNvCxnSpPr/>
                <p:nvPr/>
              </p:nvCxnSpPr>
              <p:spPr bwMode="auto">
                <a:xfrm flipH="1">
                  <a:off x="4016764" y="4638436"/>
                  <a:ext cx="264263" cy="7531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4" name="Straight Arrow Connector 153"/>
                <p:cNvCxnSpPr/>
                <p:nvPr/>
              </p:nvCxnSpPr>
              <p:spPr bwMode="auto">
                <a:xfrm>
                  <a:off x="4512001" y="4627593"/>
                  <a:ext cx="379409" cy="63915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5" name="Straight Arrow Connector 154"/>
                <p:cNvCxnSpPr/>
                <p:nvPr/>
              </p:nvCxnSpPr>
              <p:spPr bwMode="auto">
                <a:xfrm>
                  <a:off x="4765306" y="4624543"/>
                  <a:ext cx="1119103" cy="63572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74" name="TextBox 173"/>
              <p:cNvSpPr txBox="1"/>
              <p:nvPr/>
            </p:nvSpPr>
            <p:spPr>
              <a:xfrm>
                <a:off x="5475475" y="4223172"/>
                <a:ext cx="1382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o on package decoupling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6921540" y="5650730"/>
              <a:ext cx="1136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On-die capacitance</a:t>
              </a:r>
              <a:endParaRPr lang="en-US" sz="16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586087" y="4401127"/>
            <a:ext cx="43737" cy="22864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23389" y="6687566"/>
            <a:ext cx="52481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31633" y="647325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</a:t>
            </a:r>
            <a:r>
              <a:rPr lang="en-US" altLang="en-US" dirty="0" smtClean="0"/>
              <a:t>Design Library  </a:t>
            </a:r>
            <a:r>
              <a:rPr lang="en-US" dirty="0" smtClean="0"/>
              <a:t>– Power Via Aligned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4032" y="6629400"/>
            <a:ext cx="21336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1298203"/>
            <a:ext cx="2853406" cy="3640511"/>
            <a:chOff x="581086" y="968828"/>
            <a:chExt cx="2528101" cy="2787679"/>
          </a:xfrm>
        </p:grpSpPr>
        <p:sp>
          <p:nvSpPr>
            <p:cNvPr id="59" name="Flowchart: Process 58"/>
            <p:cNvSpPr/>
            <p:nvPr/>
          </p:nvSpPr>
          <p:spPr>
            <a:xfrm>
              <a:off x="1128449" y="2705242"/>
              <a:ext cx="1121708" cy="678482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1082371" y="1410453"/>
              <a:ext cx="1213061" cy="685226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47326" y="968828"/>
              <a:ext cx="1261861" cy="2373272"/>
              <a:chOff x="-948188" y="745214"/>
              <a:chExt cx="3752309" cy="2373272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-948188" y="745214"/>
                <a:ext cx="3752309" cy="28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Dis =10 mils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94" name="直接箭头连接符 16"/>
              <p:cNvCxnSpPr/>
              <p:nvPr/>
            </p:nvCxnSpPr>
            <p:spPr>
              <a:xfrm flipH="1" flipV="1">
                <a:off x="40446" y="2488132"/>
                <a:ext cx="23467" cy="630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/>
            <p:cNvSpPr txBox="1"/>
            <p:nvPr/>
          </p:nvSpPr>
          <p:spPr>
            <a:xfrm>
              <a:off x="1515343" y="3466730"/>
              <a:ext cx="333560" cy="28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n-lt"/>
                </a:rPr>
                <a:t>L</a:t>
              </a:r>
            </a:p>
          </p:txBody>
        </p:sp>
        <p:cxnSp>
          <p:nvCxnSpPr>
            <p:cNvPr id="23" name="直接箭头连接符 10"/>
            <p:cNvCxnSpPr/>
            <p:nvPr/>
          </p:nvCxnSpPr>
          <p:spPr>
            <a:xfrm>
              <a:off x="1120507" y="3458797"/>
              <a:ext cx="1190333" cy="596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7629" y="1410454"/>
              <a:ext cx="463531" cy="66679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椭圆 24"/>
            <p:cNvSpPr/>
            <p:nvPr/>
          </p:nvSpPr>
          <p:spPr>
            <a:xfrm>
              <a:off x="581086" y="1657194"/>
              <a:ext cx="204850" cy="1733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10841" y="1407051"/>
              <a:ext cx="446761" cy="679411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椭圆 24"/>
            <p:cNvSpPr/>
            <p:nvPr/>
          </p:nvSpPr>
          <p:spPr>
            <a:xfrm>
              <a:off x="2576036" y="1655934"/>
              <a:ext cx="204850" cy="173310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7629" y="2719445"/>
              <a:ext cx="495409" cy="655556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椭圆 24"/>
            <p:cNvSpPr/>
            <p:nvPr/>
          </p:nvSpPr>
          <p:spPr>
            <a:xfrm>
              <a:off x="581086" y="2941355"/>
              <a:ext cx="204850" cy="1733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5671" y="2711746"/>
              <a:ext cx="410243" cy="653817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椭圆 24"/>
            <p:cNvSpPr/>
            <p:nvPr/>
          </p:nvSpPr>
          <p:spPr>
            <a:xfrm>
              <a:off x="2511634" y="2965908"/>
              <a:ext cx="204850" cy="173310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829812" y="4380919"/>
            <a:ext cx="0" cy="3185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flipV="1">
            <a:off x="2163542" y="4380919"/>
            <a:ext cx="0" cy="32919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659555" y="3807381"/>
            <a:ext cx="36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W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8" name="直接箭头连接符 10"/>
          <p:cNvCxnSpPr/>
          <p:nvPr/>
        </p:nvCxnSpPr>
        <p:spPr>
          <a:xfrm flipV="1">
            <a:off x="2150890" y="1779020"/>
            <a:ext cx="562675" cy="1027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163546" y="1585913"/>
            <a:ext cx="0" cy="3185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 flipV="1">
            <a:off x="2699373" y="1585913"/>
            <a:ext cx="0" cy="32919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7" name="直接箭头连接符 16"/>
          <p:cNvCxnSpPr/>
          <p:nvPr/>
        </p:nvCxnSpPr>
        <p:spPr>
          <a:xfrm flipV="1">
            <a:off x="1007890" y="2769790"/>
            <a:ext cx="0" cy="8145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38777" y="2979961"/>
            <a:ext cx="71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gap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84454"/>
              </p:ext>
            </p:extLst>
          </p:nvPr>
        </p:nvGraphicFramePr>
        <p:xfrm>
          <a:off x="3547057" y="2384472"/>
          <a:ext cx="5292143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56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78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10.5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 mil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" name="Rectangle 132"/>
          <p:cNvSpPr/>
          <p:nvPr/>
        </p:nvSpPr>
        <p:spPr>
          <a:xfrm>
            <a:off x="3478832" y="1189681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With Different package sizes,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</a:rPr>
              <a:t>0201, 0402, 0603, 0805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+mn-lt"/>
              </a:rPr>
              <a:t>Using wider trace to minimize inductance</a:t>
            </a:r>
            <a:endParaRPr lang="en-US" dirty="0">
              <a:latin typeface="+mn-lt"/>
            </a:endParaRPr>
          </a:p>
        </p:txBody>
      </p:sp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96267"/>
              </p:ext>
            </p:extLst>
          </p:nvPr>
        </p:nvGraphicFramePr>
        <p:xfrm>
          <a:off x="3547055" y="5107258"/>
          <a:ext cx="5292144" cy="74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will not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0201, 0402, 0603, 0805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 (Pad Edge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Via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mils (0.25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5" name="Group 134"/>
          <p:cNvGrpSpPr/>
          <p:nvPr/>
        </p:nvGrpSpPr>
        <p:grpSpPr>
          <a:xfrm>
            <a:off x="320162" y="6025737"/>
            <a:ext cx="2979737" cy="830262"/>
            <a:chOff x="11428016" y="-37397"/>
            <a:chExt cx="2979737" cy="830262"/>
          </a:xfrm>
        </p:grpSpPr>
        <p:sp>
          <p:nvSpPr>
            <p:cNvPr id="136" name="TextBox 135"/>
            <p:cNvSpPr txBox="1"/>
            <p:nvPr/>
          </p:nvSpPr>
          <p:spPr>
            <a:xfrm>
              <a:off x="11428016" y="-37397"/>
              <a:ext cx="2979737" cy="830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Anti-Pad Diameter: 0.762mm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Pad Diameter: 0.538mm</a:t>
              </a:r>
            </a:p>
            <a:p>
              <a:pPr>
                <a:buFont typeface="Arial" charset="0"/>
                <a:buNone/>
                <a:defRPr/>
              </a:pPr>
              <a:r>
                <a:rPr lang="en-US" sz="1600" dirty="0">
                  <a:latin typeface="+mj-lt"/>
                  <a:ea typeface="宋体" charset="0"/>
                  <a:cs typeface="宋体" charset="0"/>
                  <a:sym typeface="Arial" charset="0"/>
                </a:rPr>
                <a:t>Via Diameter (drill size): 0.25mm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1428016" y="-36187"/>
              <a:ext cx="2951162" cy="792162"/>
            </a:xfrm>
            <a:prstGeom prst="rect">
              <a:avLst/>
            </a:prstGeom>
            <a:solidFill>
              <a:schemeClr val="accent3">
                <a:lumMod val="85000"/>
                <a:alpha val="1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en-US"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138" name="椭圆 24"/>
          <p:cNvSpPr/>
          <p:nvPr/>
        </p:nvSpPr>
        <p:spPr>
          <a:xfrm>
            <a:off x="459076" y="5090162"/>
            <a:ext cx="231209" cy="22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9" name="椭圆 24"/>
          <p:cNvSpPr/>
          <p:nvPr/>
        </p:nvSpPr>
        <p:spPr>
          <a:xfrm>
            <a:off x="459076" y="5594051"/>
            <a:ext cx="231209" cy="226331"/>
          </a:xfrm>
          <a:prstGeom prst="ellipse">
            <a:avLst/>
          </a:prstGeom>
          <a:solidFill>
            <a:srgbClr val="063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85568" y="5036755"/>
            <a:ext cx="14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Power Via</a:t>
            </a:r>
            <a:endParaRPr lang="en-US" dirty="0">
              <a:latin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84123" y="5511877"/>
            <a:ext cx="14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Ground Via</a:t>
            </a:r>
            <a:endParaRPr lang="en-US" dirty="0">
              <a:latin typeface="+mn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94382" y="1882684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721407" y="1876313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46147" y="3553390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690546" y="3563266"/>
            <a:ext cx="430694" cy="88710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7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65501"/>
            <a:ext cx="474457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</a:t>
            </a:r>
            <a:r>
              <a:rPr lang="en-US" altLang="en-US" baseline="-25000" dirty="0" err="1"/>
              <a:t>above</a:t>
            </a:r>
            <a:r>
              <a:rPr lang="en-US" altLang="en-US" dirty="0"/>
              <a:t> </a:t>
            </a:r>
            <a:r>
              <a:rPr lang="en-US" altLang="en-US" dirty="0" smtClean="0"/>
              <a:t>Design </a:t>
            </a:r>
            <a:r>
              <a:rPr lang="en-US" altLang="en-US" dirty="0"/>
              <a:t>L</a:t>
            </a:r>
            <a:r>
              <a:rPr lang="en-US" altLang="en-US" dirty="0" smtClean="0"/>
              <a:t>ibrary  </a:t>
            </a:r>
            <a:r>
              <a:rPr lang="en-US" altLang="en-US" dirty="0"/>
              <a:t>– </a:t>
            </a:r>
            <a:r>
              <a:rPr lang="en-US" altLang="zh-CN" dirty="0"/>
              <a:t>Power </a:t>
            </a:r>
            <a:r>
              <a:rPr lang="en-US" altLang="zh-CN" dirty="0" smtClean="0"/>
              <a:t>Via Aligned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8006" y="6364390"/>
            <a:ext cx="2133600" cy="381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51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2965451"/>
            <a:ext cx="2197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Design Curve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75090" y="3581400"/>
            <a:ext cx="1017185" cy="919161"/>
            <a:chOff x="-2922110" y="1381692"/>
            <a:chExt cx="1017185" cy="919161"/>
          </a:xfrm>
        </p:grpSpPr>
        <p:sp>
          <p:nvSpPr>
            <p:cNvPr id="14" name="Flowchart: Process 13"/>
            <p:cNvSpPr/>
            <p:nvPr/>
          </p:nvSpPr>
          <p:spPr>
            <a:xfrm>
              <a:off x="-2690437" y="1933575"/>
              <a:ext cx="557664" cy="364480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-2691661" y="1383502"/>
              <a:ext cx="557664" cy="364480"/>
            </a:xfrm>
            <a:prstGeom prst="flowChartProcess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909908" y="1383502"/>
              <a:ext cx="218245" cy="36448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126913" y="1381692"/>
              <a:ext cx="205383" cy="36629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椭圆 24"/>
            <p:cNvSpPr/>
            <p:nvPr/>
          </p:nvSpPr>
          <p:spPr>
            <a:xfrm>
              <a:off x="-2917555" y="1514999"/>
              <a:ext cx="94173" cy="92186"/>
            </a:xfrm>
            <a:prstGeom prst="ellipse">
              <a:avLst/>
            </a:prstGeom>
            <a:solidFill>
              <a:srgbClr val="063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917555" y="1939985"/>
              <a:ext cx="216882" cy="358069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椭圆 24"/>
            <p:cNvSpPr/>
            <p:nvPr/>
          </p:nvSpPr>
          <p:spPr>
            <a:xfrm>
              <a:off x="-2922110" y="2078528"/>
              <a:ext cx="94173" cy="92186"/>
            </a:xfrm>
            <a:prstGeom prst="ellipse">
              <a:avLst/>
            </a:prstGeom>
            <a:solidFill>
              <a:srgbClr val="260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126572" y="1934827"/>
              <a:ext cx="210822" cy="36322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椭圆 24"/>
            <p:cNvSpPr/>
            <p:nvPr/>
          </p:nvSpPr>
          <p:spPr>
            <a:xfrm>
              <a:off x="-1999098" y="2078528"/>
              <a:ext cx="94173" cy="92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椭圆 24"/>
            <p:cNvSpPr/>
            <p:nvPr/>
          </p:nvSpPr>
          <p:spPr>
            <a:xfrm>
              <a:off x="-2009922" y="1498854"/>
              <a:ext cx="94173" cy="921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691664" y="1386658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318548" y="1387094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2683229" y="1935153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314372" y="1939530"/>
              <a:ext cx="175424" cy="361323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53000" y="116967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for aligned layout [pH]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84820"/>
              </p:ext>
            </p:extLst>
          </p:nvPr>
        </p:nvGraphicFramePr>
        <p:xfrm>
          <a:off x="4868391" y="1641888"/>
          <a:ext cx="4105276" cy="500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1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Distance (mil)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0805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0603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0402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132.4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157.3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172.4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180.1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208.1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217.8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327.8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360.3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354.8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464.7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497.8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478.4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626.8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594.5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721.3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749.8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705.4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842.8</a:t>
                      </a:r>
                      <a:endParaRPr lang="en-US" sz="1800" dirty="0"/>
                    </a:p>
                  </a:txBody>
                  <a:tcPr marL="91417" marR="9141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868.8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812.9</a:t>
                      </a:r>
                      <a:endParaRPr lang="en-US" sz="1800" dirty="0"/>
                    </a:p>
                  </a:txBody>
                  <a:tcPr marL="91446" marR="91446" marT="45726" marB="457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10101" y="1512726"/>
            <a:ext cx="5380498" cy="1301984"/>
            <a:chOff x="-269955" y="1230897"/>
            <a:chExt cx="5380498" cy="1301984"/>
          </a:xfrm>
        </p:grpSpPr>
        <p:sp>
          <p:nvSpPr>
            <p:cNvPr id="35" name="TextBox 34"/>
            <p:cNvSpPr txBox="1"/>
            <p:nvPr/>
          </p:nvSpPr>
          <p:spPr>
            <a:xfrm>
              <a:off x="3375405" y="1645487"/>
              <a:ext cx="17351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  <a:latin typeface="+mn-lt"/>
                </a:rPr>
                <a:t>Distance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-269955" y="1230897"/>
              <a:ext cx="4154396" cy="1301984"/>
              <a:chOff x="-202776" y="1253170"/>
              <a:chExt cx="4154396" cy="1301984"/>
            </a:xfrm>
          </p:grpSpPr>
          <p:cxnSp>
            <p:nvCxnSpPr>
              <p:cNvPr id="39" name="Straight Arrow Connector 38"/>
              <p:cNvCxnSpPr>
                <a:cxnSpLocks noChangeShapeType="1"/>
              </p:cNvCxnSpPr>
              <p:nvPr/>
            </p:nvCxnSpPr>
            <p:spPr bwMode="auto">
              <a:xfrm>
                <a:off x="3465866" y="1631681"/>
                <a:ext cx="0" cy="3254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10"/>
              <p:cNvCxnSpPr>
                <a:cxnSpLocks noChangeShapeType="1"/>
              </p:cNvCxnSpPr>
              <p:nvPr/>
            </p:nvCxnSpPr>
            <p:spPr bwMode="auto">
              <a:xfrm>
                <a:off x="1692275" y="1588803"/>
                <a:ext cx="93503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730729" y="1269088"/>
                <a:ext cx="1735137" cy="277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gap=0.3 mm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-202776" y="1253170"/>
                <a:ext cx="4154396" cy="1301984"/>
                <a:chOff x="701124" y="1333162"/>
                <a:chExt cx="4154396" cy="130198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701124" y="1351321"/>
                  <a:ext cx="4154396" cy="1283825"/>
                  <a:chOff x="76200" y="4824956"/>
                  <a:chExt cx="4936748" cy="1931821"/>
                </a:xfrm>
              </p:grpSpPr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7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8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9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60" name="Rectangle 14"/>
                  <p:cNvSpPr/>
                  <p:nvPr/>
                </p:nvSpPr>
                <p:spPr bwMode="auto">
                  <a:xfrm>
                    <a:off x="760641" y="5910127"/>
                    <a:ext cx="4252307" cy="144341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1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5791200"/>
                    <a:ext cx="749873" cy="4168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200" b="1" dirty="0" smtClean="0">
                        <a:latin typeface="+mn-lt"/>
                        <a:sym typeface="Arial" charset="0"/>
                      </a:rPr>
                      <a:t>GND</a:t>
                    </a:r>
                    <a:endParaRPr lang="en-US" altLang="en-US" sz="1200" b="1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62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3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4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5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6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52399" y="4876800"/>
                    <a:ext cx="1216485" cy="4631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buFont typeface="Arial" charset="0"/>
                      <a:buNone/>
                      <a:defRPr/>
                    </a:pPr>
                    <a:r>
                      <a:rPr lang="en-US" sz="1400" dirty="0" smtClean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Side </a:t>
                    </a:r>
                    <a:r>
                      <a:rPr lang="en-US" sz="1400" dirty="0">
                        <a:solidFill>
                          <a:srgbClr val="FF0000"/>
                        </a:solidFill>
                        <a:latin typeface="+mn-lt"/>
                        <a:ea typeface="宋体" charset="0"/>
                        <a:cs typeface="宋体" charset="0"/>
                        <a:sym typeface="Arial" charset="0"/>
                      </a:rPr>
                      <a:t>view</a:t>
                    </a:r>
                  </a:p>
                </p:txBody>
              </p:sp>
              <p:sp>
                <p:nvSpPr>
                  <p:cNvPr id="68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69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414238" y="1333162"/>
                  <a:ext cx="1396485" cy="1283825"/>
                  <a:chOff x="1297083" y="4824956"/>
                  <a:chExt cx="1659469" cy="1931821"/>
                </a:xfrm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1659186" y="5236232"/>
                    <a:ext cx="483017" cy="18752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6" name="Rectangle 19"/>
                  <p:cNvSpPr/>
                  <p:nvPr/>
                </p:nvSpPr>
                <p:spPr bwMode="auto">
                  <a:xfrm>
                    <a:off x="2146792" y="5236232"/>
                    <a:ext cx="201926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7" name="Rectangle 25"/>
                  <p:cNvSpPr/>
                  <p:nvPr/>
                </p:nvSpPr>
                <p:spPr bwMode="auto">
                  <a:xfrm>
                    <a:off x="1456113" y="5236232"/>
                    <a:ext cx="203073" cy="18752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48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672" y="4824956"/>
                    <a:ext cx="1478880" cy="463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buFontTx/>
                      <a:buNone/>
                      <a:defRPr/>
                    </a:pPr>
                    <a:r>
                      <a:rPr lang="en-US" altLang="en-US" sz="1400" dirty="0" smtClean="0">
                        <a:latin typeface="+mn-lt"/>
                        <a:sym typeface="Arial" charset="0"/>
                      </a:rPr>
                      <a:t>Short</a:t>
                    </a:r>
                    <a:endParaRPr lang="en-US" altLang="en-US" sz="1400" dirty="0">
                      <a:latin typeface="+mn-lt"/>
                      <a:sym typeface="Arial" charset="0"/>
                    </a:endParaRPr>
                  </a:p>
                </p:txBody>
              </p:sp>
              <p:sp>
                <p:nvSpPr>
                  <p:cNvPr id="49" name="Rectangle 21"/>
                  <p:cNvSpPr/>
                  <p:nvPr/>
                </p:nvSpPr>
                <p:spPr bwMode="auto">
                  <a:xfrm>
                    <a:off x="1349413" y="5856891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0" name="Rectangle 21"/>
                  <p:cNvSpPr/>
                  <p:nvPr/>
                </p:nvSpPr>
                <p:spPr bwMode="auto">
                  <a:xfrm>
                    <a:off x="1351707" y="5464896"/>
                    <a:ext cx="262734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1" name="Rectangle 21"/>
                  <p:cNvSpPr/>
                  <p:nvPr/>
                </p:nvSpPr>
                <p:spPr bwMode="auto">
                  <a:xfrm>
                    <a:off x="2130730" y="5464896"/>
                    <a:ext cx="261586" cy="2274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2" name="Rectangle 10"/>
                  <p:cNvSpPr/>
                  <p:nvPr/>
                </p:nvSpPr>
                <p:spPr bwMode="auto">
                  <a:xfrm>
                    <a:off x="2200716" y="5417712"/>
                    <a:ext cx="139972" cy="62791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3" name="Rectangle 22"/>
                  <p:cNvSpPr/>
                  <p:nvPr/>
                </p:nvSpPr>
                <p:spPr bwMode="auto">
                  <a:xfrm>
                    <a:off x="1432019" y="5417712"/>
                    <a:ext cx="128499" cy="68294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Font typeface="Arial" charset="0"/>
                      <a:buNone/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4" name="TextBox 1"/>
                  <p:cNvSpPr txBox="1"/>
                  <p:nvPr/>
                </p:nvSpPr>
                <p:spPr>
                  <a:xfrm>
                    <a:off x="1297083" y="6293653"/>
                    <a:ext cx="610487" cy="463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Times New Roman"/>
                      </a:rPr>
                      <a:t>Port</a:t>
                    </a:r>
                  </a:p>
                </p:txBody>
              </p:sp>
              <p:sp>
                <p:nvSpPr>
                  <p:cNvPr id="55" name="下箭头 143"/>
                  <p:cNvSpPr/>
                  <p:nvPr/>
                </p:nvSpPr>
                <p:spPr>
                  <a:xfrm flipV="1">
                    <a:off x="1312460" y="6163250"/>
                    <a:ext cx="330425" cy="139376"/>
                  </a:xfrm>
                  <a:prstGeom prst="downArrow">
                    <a:avLst/>
                  </a:prstGeom>
                  <a:solidFill>
                    <a:srgbClr val="99CC00"/>
                  </a:solidFill>
                  <a:ln w="25400" cap="flat" cmpd="sng" algn="ctr">
                    <a:solidFill>
                      <a:srgbClr val="99CC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149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987"/>
            <a:ext cx="9144001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84713" y="4218092"/>
            <a:ext cx="4648200" cy="245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Modeling with </a:t>
            </a:r>
            <a:r>
              <a:rPr lang="en-US" dirty="0" err="1" smtClean="0"/>
              <a:t>Decaps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52</a:t>
            </a:fld>
            <a:endParaRPr lang="zh-CN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7118" y="2881169"/>
            <a:ext cx="4194077" cy="1530771"/>
            <a:chOff x="3105637" y="4870029"/>
            <a:chExt cx="4194077" cy="1530771"/>
          </a:xfrm>
        </p:grpSpPr>
        <p:grpSp>
          <p:nvGrpSpPr>
            <p:cNvPr id="27" name="Group 26"/>
            <p:cNvGrpSpPr/>
            <p:nvPr/>
          </p:nvGrpSpPr>
          <p:grpSpPr>
            <a:xfrm>
              <a:off x="3105637" y="4870029"/>
              <a:ext cx="4194077" cy="1530771"/>
              <a:chOff x="1825723" y="2727706"/>
              <a:chExt cx="4194077" cy="1530771"/>
            </a:xfrm>
          </p:grpSpPr>
          <p:sp>
            <p:nvSpPr>
              <p:cNvPr id="33" name="Rectangle 22"/>
              <p:cNvSpPr/>
              <p:nvPr/>
            </p:nvSpPr>
            <p:spPr bwMode="auto">
              <a:xfrm>
                <a:off x="3744369" y="3374440"/>
                <a:ext cx="70533" cy="2491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14"/>
              <p:cNvSpPr/>
              <p:nvPr/>
            </p:nvSpPr>
            <p:spPr bwMode="auto">
              <a:xfrm>
                <a:off x="4143658" y="3583316"/>
                <a:ext cx="1876142" cy="4571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14"/>
              <p:cNvSpPr/>
              <p:nvPr/>
            </p:nvSpPr>
            <p:spPr bwMode="auto">
              <a:xfrm>
                <a:off x="2402129" y="3582637"/>
                <a:ext cx="1048750" cy="4571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22"/>
              <p:cNvSpPr/>
              <p:nvPr/>
            </p:nvSpPr>
            <p:spPr bwMode="auto">
              <a:xfrm>
                <a:off x="4665937" y="3373331"/>
                <a:ext cx="70533" cy="25026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25723" y="3436219"/>
                <a:ext cx="6270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GND</a:t>
                </a:r>
                <a:endParaRPr lang="en-US" sz="16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857021" y="3120138"/>
                <a:ext cx="690173" cy="1491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514080" y="3293760"/>
                <a:ext cx="1410661" cy="822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312969" y="3950700"/>
                <a:ext cx="9333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Port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27320" y="2727706"/>
                <a:ext cx="19495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Decoupling capacitor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630983" y="5791316"/>
              <a:ext cx="875851" cy="457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4864100" y="5854700"/>
              <a:ext cx="0" cy="232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991100" y="5854700"/>
              <a:ext cx="0" cy="232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18100" y="5854700"/>
              <a:ext cx="0" cy="232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245100" y="5854700"/>
              <a:ext cx="0" cy="232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84444" y="1425322"/>
            <a:ext cx="3273907" cy="1274053"/>
            <a:chOff x="184444" y="1222821"/>
            <a:chExt cx="3273907" cy="1274053"/>
          </a:xfrm>
        </p:grpSpPr>
        <p:grpSp>
          <p:nvGrpSpPr>
            <p:cNvPr id="4" name="Group 3"/>
            <p:cNvGrpSpPr/>
            <p:nvPr/>
          </p:nvGrpSpPr>
          <p:grpSpPr>
            <a:xfrm>
              <a:off x="2316303" y="1550788"/>
              <a:ext cx="1111970" cy="946086"/>
              <a:chOff x="1562100" y="1822514"/>
              <a:chExt cx="1111970" cy="94608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040" y="2362200"/>
                <a:ext cx="365760" cy="2743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>
                  <a:rot lat="36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1676400" y="2209800"/>
                <a:ext cx="228600" cy="304800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2286000" y="2209800"/>
                <a:ext cx="228600" cy="304800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753386" y="1823301"/>
                <a:ext cx="254524" cy="273378"/>
              </a:xfrm>
              <a:custGeom>
                <a:avLst/>
                <a:gdLst>
                  <a:gd name="connsiteX0" fmla="*/ 0 w 254524"/>
                  <a:gd name="connsiteY0" fmla="*/ 273378 h 273378"/>
                  <a:gd name="connsiteX1" fmla="*/ 94268 w 254524"/>
                  <a:gd name="connsiteY1" fmla="*/ 0 h 273378"/>
                  <a:gd name="connsiteX2" fmla="*/ 254524 w 254524"/>
                  <a:gd name="connsiteY2" fmla="*/ 0 h 273378"/>
                  <a:gd name="connsiteX3" fmla="*/ 150829 w 254524"/>
                  <a:gd name="connsiteY3" fmla="*/ 273378 h 273378"/>
                  <a:gd name="connsiteX4" fmla="*/ 0 w 254524"/>
                  <a:gd name="connsiteY4" fmla="*/ 273378 h 27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524" h="273378">
                    <a:moveTo>
                      <a:pt x="0" y="273378"/>
                    </a:moveTo>
                    <a:lnTo>
                      <a:pt x="94268" y="0"/>
                    </a:lnTo>
                    <a:lnTo>
                      <a:pt x="254524" y="0"/>
                    </a:lnTo>
                    <a:lnTo>
                      <a:pt x="150829" y="273378"/>
                    </a:lnTo>
                    <a:lnTo>
                      <a:pt x="0" y="27337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355130" y="1822514"/>
                <a:ext cx="254524" cy="273378"/>
              </a:xfrm>
              <a:custGeom>
                <a:avLst/>
                <a:gdLst>
                  <a:gd name="connsiteX0" fmla="*/ 0 w 254524"/>
                  <a:gd name="connsiteY0" fmla="*/ 273378 h 273378"/>
                  <a:gd name="connsiteX1" fmla="*/ 94268 w 254524"/>
                  <a:gd name="connsiteY1" fmla="*/ 0 h 273378"/>
                  <a:gd name="connsiteX2" fmla="*/ 254524 w 254524"/>
                  <a:gd name="connsiteY2" fmla="*/ 0 h 273378"/>
                  <a:gd name="connsiteX3" fmla="*/ 150829 w 254524"/>
                  <a:gd name="connsiteY3" fmla="*/ 273378 h 273378"/>
                  <a:gd name="connsiteX4" fmla="*/ 0 w 254524"/>
                  <a:gd name="connsiteY4" fmla="*/ 273378 h 27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524" h="273378">
                    <a:moveTo>
                      <a:pt x="0" y="273378"/>
                    </a:moveTo>
                    <a:lnTo>
                      <a:pt x="94268" y="0"/>
                    </a:lnTo>
                    <a:lnTo>
                      <a:pt x="254524" y="0"/>
                    </a:lnTo>
                    <a:lnTo>
                      <a:pt x="150829" y="273378"/>
                    </a:lnTo>
                    <a:lnTo>
                      <a:pt x="0" y="27337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ata 9"/>
              <p:cNvSpPr/>
              <p:nvPr/>
            </p:nvSpPr>
            <p:spPr>
              <a:xfrm>
                <a:off x="1562100" y="2093810"/>
                <a:ext cx="457200" cy="249536"/>
              </a:xfrm>
              <a:prstGeom prst="flowChartInputOutput">
                <a:avLst/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ata 10"/>
              <p:cNvSpPr/>
              <p:nvPr/>
            </p:nvSpPr>
            <p:spPr>
              <a:xfrm>
                <a:off x="2171308" y="2093810"/>
                <a:ext cx="457200" cy="249536"/>
              </a:xfrm>
              <a:prstGeom prst="flowChartInputOutput">
                <a:avLst/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33600" y="2235200"/>
                <a:ext cx="540470" cy="53340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>
                  <a:rot lat="36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84444" y="1346670"/>
              <a:ext cx="1794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Via, pad, trace, one </a:t>
              </a:r>
              <a:r>
                <a:rPr lang="en-US" dirty="0" err="1">
                  <a:latin typeface="+mj-lt"/>
                </a:rPr>
                <a:t>decap</a:t>
              </a:r>
              <a:endParaRPr lang="en-US" dirty="0">
                <a:latin typeface="+mj-lt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" r="5331"/>
            <a:stretch/>
          </p:blipFill>
          <p:spPr bwMode="auto">
            <a:xfrm>
              <a:off x="2257294" y="1222821"/>
              <a:ext cx="1201057" cy="42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740710" y="1206338"/>
            <a:ext cx="4320358" cy="1752220"/>
            <a:chOff x="4471195" y="977338"/>
            <a:chExt cx="4320358" cy="175222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31" b="16376"/>
            <a:stretch/>
          </p:blipFill>
          <p:spPr bwMode="auto">
            <a:xfrm>
              <a:off x="4510402" y="1205558"/>
              <a:ext cx="4281151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471195" y="977338"/>
              <a:ext cx="4038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Decoupling capacitor model 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8"/>
          <a:stretch/>
        </p:blipFill>
        <p:spPr bwMode="auto">
          <a:xfrm>
            <a:off x="4408469" y="3022118"/>
            <a:ext cx="4634736" cy="14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own Arrow 45"/>
          <p:cNvSpPr/>
          <p:nvPr/>
        </p:nvSpPr>
        <p:spPr>
          <a:xfrm>
            <a:off x="6727681" y="2926640"/>
            <a:ext cx="422725" cy="24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648200" y="5788612"/>
            <a:ext cx="5257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Define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Distance’=Distance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+½*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latin typeface="+mn-lt"/>
              </a:rPr>
              <a:t>, 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Change the plane to the center of the capacitor (without including </a:t>
            </a:r>
            <a:r>
              <a:rPr lang="en-US" dirty="0" err="1">
                <a:latin typeface="+mn-lt"/>
              </a:rPr>
              <a:t>Decap</a:t>
            </a:r>
            <a:r>
              <a:rPr lang="en-US" dirty="0">
                <a:latin typeface="+mn-lt"/>
              </a:rPr>
              <a:t> in the model).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73689" y="4515009"/>
            <a:ext cx="2995197" cy="1917976"/>
            <a:chOff x="8176260" y="2678466"/>
            <a:chExt cx="2995197" cy="1917976"/>
          </a:xfrm>
        </p:grpSpPr>
        <p:grpSp>
          <p:nvGrpSpPr>
            <p:cNvPr id="15" name="Group 14"/>
            <p:cNvGrpSpPr/>
            <p:nvPr/>
          </p:nvGrpSpPr>
          <p:grpSpPr>
            <a:xfrm>
              <a:off x="8810747" y="2678466"/>
              <a:ext cx="2360710" cy="1342867"/>
              <a:chOff x="8810747" y="2678466"/>
              <a:chExt cx="2360710" cy="134286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372600" y="3085181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142862" y="3085180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472756" y="3222340"/>
                <a:ext cx="204643" cy="7989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250117" y="3222340"/>
                <a:ext cx="204643" cy="7308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810747" y="3687865"/>
                <a:ext cx="561853" cy="901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802151" y="3682211"/>
                <a:ext cx="1369306" cy="9585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9372600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5400000">
                <a:off x="10142862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5400000">
                <a:off x="9753131" y="2583701"/>
                <a:ext cx="364408" cy="6331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550993" y="2678466"/>
                <a:ext cx="892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Decap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696512" y="422711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Via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endCxn id="52" idx="2"/>
            </p:cNvCxnSpPr>
            <p:nvPr/>
          </p:nvCxnSpPr>
          <p:spPr>
            <a:xfrm flipH="1" flipV="1">
              <a:off x="9575078" y="4021333"/>
              <a:ext cx="135082" cy="339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53" idx="2"/>
            </p:cNvCxnSpPr>
            <p:nvPr/>
          </p:nvCxnSpPr>
          <p:spPr>
            <a:xfrm flipV="1">
              <a:off x="10118499" y="3953195"/>
              <a:ext cx="233940" cy="4218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76260" y="3230306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</a:t>
              </a:r>
              <a:endParaRPr lang="en-US" dirty="0"/>
            </a:p>
          </p:txBody>
        </p:sp>
        <p:cxnSp>
          <p:nvCxnSpPr>
            <p:cNvPr id="61" name="Straight Connector 60"/>
            <p:cNvCxnSpPr>
              <a:stCxn id="58" idx="3"/>
            </p:cNvCxnSpPr>
            <p:nvPr/>
          </p:nvCxnSpPr>
          <p:spPr>
            <a:xfrm flipH="1" flipV="1">
              <a:off x="8814929" y="3083565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9122268" y="3105509"/>
              <a:ext cx="1" cy="5823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8826906" y="2718048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9122267" y="2713321"/>
              <a:ext cx="0" cy="3761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477312" y="270022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endParaRPr lang="en-US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36215" y="4410384"/>
            <a:ext cx="1624344" cy="144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149868" y="4549864"/>
            <a:ext cx="3110691" cy="130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0"/>
          </p:cNvCxnSpPr>
          <p:nvPr/>
        </p:nvCxnSpPr>
        <p:spPr>
          <a:xfrm>
            <a:off x="3130791" y="4921723"/>
            <a:ext cx="3129768" cy="749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Modeling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53</a:t>
            </a:fld>
            <a:endParaRPr lang="zh-CN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22073"/>
              </p:ext>
            </p:extLst>
          </p:nvPr>
        </p:nvGraphicFramePr>
        <p:xfrm>
          <a:off x="1126731" y="2720574"/>
          <a:ext cx="6691832" cy="195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3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Distance (mil)</a:t>
                      </a:r>
                      <a:endParaRPr lang="en-US" sz="16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Inductance (pH)</a:t>
                      </a:r>
                      <a:endParaRPr lang="en-US" altLang="zh-CN" sz="16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Distance’</a:t>
                      </a:r>
                      <a:endParaRPr lang="en-US" sz="1600" dirty="0"/>
                    </a:p>
                  </a:txBody>
                  <a:tcPr marL="91397" marR="91397" marT="45727" marB="45727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Inductance (pH)</a:t>
                      </a:r>
                      <a:endParaRPr lang="en-US" sz="1600" dirty="0"/>
                    </a:p>
                  </a:txBody>
                  <a:tcPr marL="91397" marR="91397" marT="45727" marB="45727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  <a:endParaRPr lang="en-US" sz="1600" dirty="0"/>
                    </a:p>
                  </a:txBody>
                  <a:tcPr marL="91397" marR="91397" marT="45727" marB="45727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615.34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en-US" altLang="zh-CN" sz="2000" dirty="0" smtClean="0"/>
                        <a:t>+H/2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602.32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2.12%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rgbClr val="E8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677.26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8+H/2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655.07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3.26%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rgbClr val="E8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883.43</a:t>
                      </a:r>
                      <a:endParaRPr lang="en-US" sz="2000" dirty="0"/>
                    </a:p>
                  </a:txBody>
                  <a:tcPr marL="91397" marR="91397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15+H/2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828.04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6.27%</a:t>
                      </a:r>
                      <a:endParaRPr lang="en-US" sz="2000" dirty="0"/>
                    </a:p>
                  </a:txBody>
                  <a:tcPr marL="91397" marR="91397" marT="45727" marB="45727" anchor="ctr">
                    <a:solidFill>
                      <a:srgbClr val="E8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553200" y="1565868"/>
            <a:ext cx="2405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●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/>
              <a:t>0402 Type </a:t>
            </a:r>
            <a:r>
              <a:rPr lang="en-US" altLang="en-US" sz="2000" dirty="0" err="1" smtClean="0"/>
              <a:t>Decap</a:t>
            </a:r>
            <a:endParaRPr lang="en-US" alt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05752" y="1297999"/>
            <a:ext cx="2853479" cy="1309691"/>
            <a:chOff x="8317978" y="2711642"/>
            <a:chExt cx="2853479" cy="1309691"/>
          </a:xfrm>
        </p:grpSpPr>
        <p:grpSp>
          <p:nvGrpSpPr>
            <p:cNvPr id="15" name="Group 14"/>
            <p:cNvGrpSpPr/>
            <p:nvPr/>
          </p:nvGrpSpPr>
          <p:grpSpPr>
            <a:xfrm>
              <a:off x="8810747" y="2711642"/>
              <a:ext cx="2360710" cy="1309691"/>
              <a:chOff x="8810747" y="2711642"/>
              <a:chExt cx="2360710" cy="130969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9372600" y="3085181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142862" y="3085180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472756" y="3222340"/>
                <a:ext cx="204643" cy="7989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250117" y="3222340"/>
                <a:ext cx="204643" cy="7308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810747" y="3687865"/>
                <a:ext cx="561853" cy="901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802151" y="3682211"/>
                <a:ext cx="1369306" cy="9585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9372600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10142862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9753131" y="2583701"/>
                <a:ext cx="364408" cy="6331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608495" y="2711642"/>
                <a:ext cx="892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Decap</a:t>
                </a:r>
                <a:endParaRPr lang="en-US" sz="14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317978" y="3287551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Distance</a:t>
              </a:r>
              <a:endParaRPr lang="en-US" sz="1400" dirty="0"/>
            </a:p>
          </p:txBody>
        </p:sp>
        <p:cxnSp>
          <p:nvCxnSpPr>
            <p:cNvPr id="20" name="Straight Connector 19"/>
            <p:cNvCxnSpPr>
              <a:stCxn id="31" idx="3"/>
            </p:cNvCxnSpPr>
            <p:nvPr/>
          </p:nvCxnSpPr>
          <p:spPr>
            <a:xfrm flipH="1" flipV="1">
              <a:off x="8814929" y="3083565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9122268" y="3105509"/>
              <a:ext cx="1" cy="5823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826906" y="2718048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122267" y="2713321"/>
              <a:ext cx="0" cy="3761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317978" y="2734469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H=20 mil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92803" y="1321381"/>
            <a:ext cx="2360710" cy="1284359"/>
            <a:chOff x="8810747" y="2736974"/>
            <a:chExt cx="2360710" cy="1284359"/>
          </a:xfrm>
        </p:grpSpPr>
        <p:grpSp>
          <p:nvGrpSpPr>
            <p:cNvPr id="36" name="Group 35"/>
            <p:cNvGrpSpPr/>
            <p:nvPr/>
          </p:nvGrpSpPr>
          <p:grpSpPr>
            <a:xfrm>
              <a:off x="8810747" y="2736974"/>
              <a:ext cx="2360710" cy="1284359"/>
              <a:chOff x="8810747" y="2736974"/>
              <a:chExt cx="2360710" cy="128435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9440685" y="2736974"/>
                <a:ext cx="1071370" cy="13638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472756" y="2825100"/>
                <a:ext cx="204643" cy="11962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250117" y="2855636"/>
                <a:ext cx="204643" cy="10975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810747" y="3687865"/>
                <a:ext cx="561853" cy="901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802151" y="3682211"/>
                <a:ext cx="1369306" cy="9585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276031" y="3105896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Distance+H</a:t>
              </a:r>
              <a:r>
                <a:rPr lang="en-US" sz="1400" dirty="0" smtClean="0"/>
                <a:t>/2</a:t>
              </a:r>
              <a:endParaRPr lang="en-US" sz="14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290265" y="2806654"/>
              <a:ext cx="0" cy="8755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own Arrow 3"/>
          <p:cNvSpPr/>
          <p:nvPr/>
        </p:nvSpPr>
        <p:spPr>
          <a:xfrm>
            <a:off x="2747663" y="2454885"/>
            <a:ext cx="125468" cy="254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5488690" y="2451248"/>
            <a:ext cx="125468" cy="254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6060" y="4701909"/>
            <a:ext cx="2553582" cy="2156091"/>
            <a:chOff x="2224813" y="4349047"/>
            <a:chExt cx="2553582" cy="21560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813" y="4349047"/>
              <a:ext cx="2553582" cy="215609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202868" y="5715000"/>
              <a:ext cx="62734" cy="381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74850" y="5715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Distance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07938" y="4745360"/>
            <a:ext cx="2814531" cy="2057400"/>
            <a:chOff x="4836560" y="4650805"/>
            <a:chExt cx="2814531" cy="2057400"/>
          </a:xfrm>
        </p:grpSpPr>
        <p:grpSp>
          <p:nvGrpSpPr>
            <p:cNvPr id="16" name="Group 15"/>
            <p:cNvGrpSpPr/>
            <p:nvPr/>
          </p:nvGrpSpPr>
          <p:grpSpPr>
            <a:xfrm>
              <a:off x="4836560" y="4650805"/>
              <a:ext cx="2814531" cy="2057400"/>
              <a:chOff x="5004032" y="4343400"/>
              <a:chExt cx="2814531" cy="20574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4032" y="4343400"/>
                <a:ext cx="2676525" cy="2057400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6599363" y="5607657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Distance+H</a:t>
                </a:r>
                <a:r>
                  <a:rPr lang="en-US" sz="1400" dirty="0" smtClean="0"/>
                  <a:t>/2</a:t>
                </a:r>
                <a:endParaRPr lang="en-US" sz="1400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6417826" y="5722956"/>
              <a:ext cx="204643" cy="6689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2400" y="53089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CST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above</a:t>
            </a:r>
            <a:r>
              <a:rPr lang="en-US" dirty="0" smtClean="0"/>
              <a:t> Example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56710"/>
              </p:ext>
            </p:extLst>
          </p:nvPr>
        </p:nvGraphicFramePr>
        <p:xfrm>
          <a:off x="4406082" y="1727092"/>
          <a:ext cx="2617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7" name="Equation" r:id="rId3" imgW="1485720" imgH="241200" progId="Equation.DSMT4">
                  <p:embed/>
                </p:oleObj>
              </mc:Choice>
              <mc:Fallback>
                <p:oleObj name="Equation" r:id="rId3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6082" y="1727092"/>
                        <a:ext cx="26177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357687" y="2221236"/>
            <a:ext cx="4495800" cy="1625779"/>
            <a:chOff x="4357687" y="2029420"/>
            <a:chExt cx="4495800" cy="1625779"/>
          </a:xfrm>
        </p:grpSpPr>
        <p:sp>
          <p:nvSpPr>
            <p:cNvPr id="8" name="TextBox 7"/>
            <p:cNvSpPr txBox="1"/>
            <p:nvPr/>
          </p:nvSpPr>
          <p:spPr>
            <a:xfrm>
              <a:off x="4357687" y="202942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Pick doublet 0805 layout for </a:t>
              </a:r>
              <a:r>
                <a:rPr lang="en-US" dirty="0" err="1" smtClean="0"/>
                <a:t>L</a:t>
              </a:r>
              <a:r>
                <a:rPr lang="en-US" baseline="-25000" dirty="0" err="1" smtClean="0"/>
                <a:t>above</a:t>
              </a:r>
              <a:r>
                <a:rPr lang="en-US" dirty="0" smtClean="0"/>
                <a:t> calculation with distance = 5mils, and </a:t>
              </a:r>
              <a:r>
                <a:rPr lang="en-US" dirty="0" err="1" smtClean="0"/>
                <a:t>decap</a:t>
              </a:r>
              <a:r>
                <a:rPr lang="en-US" dirty="0" smtClean="0"/>
                <a:t> </a:t>
              </a:r>
              <a:r>
                <a:rPr lang="en-US" dirty="0" smtClean="0"/>
                <a:t>body height H = 10mils. Then distance + H/2=10mils. From the library, the </a:t>
              </a:r>
              <a:r>
                <a:rPr lang="en-US" dirty="0" err="1" smtClean="0"/>
                <a:t>L</a:t>
              </a:r>
              <a:r>
                <a:rPr lang="en-US" baseline="-25000" dirty="0" err="1" smtClean="0"/>
                <a:t>above</a:t>
              </a:r>
              <a:r>
                <a:rPr lang="en-US" dirty="0" smtClean="0"/>
                <a:t> for one </a:t>
              </a:r>
              <a:r>
                <a:rPr lang="en-US" dirty="0" err="1" smtClean="0"/>
                <a:t>decap</a:t>
              </a:r>
              <a:r>
                <a:rPr lang="en-US" dirty="0" smtClean="0"/>
                <a:t> is 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127612"/>
                </p:ext>
              </p:extLst>
            </p:nvPr>
          </p:nvGraphicFramePr>
          <p:xfrm>
            <a:off x="4382922" y="3229749"/>
            <a:ext cx="270827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88" name="Equation" r:id="rId5" imgW="1536480" imgH="241200" progId="Equation.DSMT4">
                    <p:embed/>
                  </p:oleObj>
                </mc:Choice>
                <mc:Fallback>
                  <p:oleObj name="Equation" r:id="rId5" imgW="1536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82922" y="3229749"/>
                          <a:ext cx="2708275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172069" y="1401977"/>
            <a:ext cx="2995197" cy="1917976"/>
            <a:chOff x="8176260" y="2678466"/>
            <a:chExt cx="2995197" cy="1917976"/>
          </a:xfrm>
        </p:grpSpPr>
        <p:grpSp>
          <p:nvGrpSpPr>
            <p:cNvPr id="11" name="Group 10"/>
            <p:cNvGrpSpPr/>
            <p:nvPr/>
          </p:nvGrpSpPr>
          <p:grpSpPr>
            <a:xfrm>
              <a:off x="8810747" y="2678466"/>
              <a:ext cx="2360710" cy="1342867"/>
              <a:chOff x="8810747" y="2678466"/>
              <a:chExt cx="2360710" cy="134286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372600" y="3085181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142862" y="3085180"/>
                <a:ext cx="381000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472756" y="3222340"/>
                <a:ext cx="204643" cy="7989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250117" y="3222340"/>
                <a:ext cx="204643" cy="7308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810747" y="3687865"/>
                <a:ext cx="561853" cy="901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802151" y="3682211"/>
                <a:ext cx="1369306" cy="9585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9372600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5400000">
                <a:off x="10142862" y="2835241"/>
                <a:ext cx="381000" cy="13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9753131" y="2583701"/>
                <a:ext cx="364408" cy="6331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550993" y="2678466"/>
                <a:ext cx="892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Decap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696512" y="422711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Via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endCxn id="23" idx="2"/>
            </p:cNvCxnSpPr>
            <p:nvPr/>
          </p:nvCxnSpPr>
          <p:spPr>
            <a:xfrm flipH="1" flipV="1">
              <a:off x="9575078" y="4021333"/>
              <a:ext cx="135082" cy="339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24" idx="2"/>
            </p:cNvCxnSpPr>
            <p:nvPr/>
          </p:nvCxnSpPr>
          <p:spPr>
            <a:xfrm flipV="1">
              <a:off x="10118499" y="3953195"/>
              <a:ext cx="233940" cy="4218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176260" y="3230306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27" idx="3"/>
            </p:cNvCxnSpPr>
            <p:nvPr/>
          </p:nvCxnSpPr>
          <p:spPr>
            <a:xfrm flipH="1" flipV="1">
              <a:off x="8814929" y="3083565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9122268" y="3105509"/>
              <a:ext cx="1" cy="5823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8826906" y="2718048"/>
              <a:ext cx="7481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122267" y="2713321"/>
              <a:ext cx="0" cy="3761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77312" y="270022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endParaRPr lang="en-US" dirty="0"/>
            </a:p>
          </p:txBody>
        </p:sp>
      </p:grpSp>
      <p:pic>
        <p:nvPicPr>
          <p:cNvPr id="3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3" y="1491759"/>
            <a:ext cx="63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42027" y="3778019"/>
            <a:ext cx="2599805" cy="1775543"/>
            <a:chOff x="143395" y="889037"/>
            <a:chExt cx="2599805" cy="1775543"/>
          </a:xfrm>
        </p:grpSpPr>
        <p:grpSp>
          <p:nvGrpSpPr>
            <p:cNvPr id="34" name="Group 33"/>
            <p:cNvGrpSpPr/>
            <p:nvPr/>
          </p:nvGrpSpPr>
          <p:grpSpPr>
            <a:xfrm>
              <a:off x="1295400" y="905101"/>
              <a:ext cx="1447800" cy="1759479"/>
              <a:chOff x="304800" y="983671"/>
              <a:chExt cx="1246909" cy="1515341"/>
            </a:xfrm>
          </p:grpSpPr>
          <p:pic>
            <p:nvPicPr>
              <p:cNvPr id="39" name="Picture 38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800" y="983671"/>
                <a:ext cx="1246909" cy="1515341"/>
              </a:xfrm>
              <a:prstGeom prst="rect">
                <a:avLst/>
              </a:prstGeom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412533" y="1040417"/>
                <a:ext cx="501868" cy="331184"/>
              </a:xfrm>
              <a:prstGeom prst="roundRect">
                <a:avLst/>
              </a:prstGeom>
              <a:solidFill>
                <a:srgbClr val="92D050">
                  <a:alpha val="30196"/>
                </a:srgbClr>
              </a:solidFill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altLang="ko-KR" sz="22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43395" y="88903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Decap_above</a:t>
              </a:r>
              <a:endParaRPr lang="en-US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4355" y="160095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</a:t>
              </a:r>
              <a:endParaRPr lang="en-US" baseline="-250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48248" y="4461910"/>
            <a:ext cx="571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From previous design: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ICpin</a:t>
            </a:r>
            <a:r>
              <a:rPr lang="en-US" sz="2000" dirty="0" smtClean="0"/>
              <a:t> =32, </a:t>
            </a:r>
            <a:r>
              <a:rPr lang="en-US" sz="2000" dirty="0" err="1"/>
              <a:t>n</a:t>
            </a:r>
            <a:r>
              <a:rPr lang="en-US" sz="2000" baseline="-25000" dirty="0" err="1"/>
              <a:t>Decap_Pair</a:t>
            </a:r>
            <a:r>
              <a:rPr lang="en-US" sz="2000" dirty="0"/>
              <a:t> </a:t>
            </a:r>
            <a:r>
              <a:rPr lang="en-US" sz="2000" dirty="0" smtClean="0"/>
              <a:t>&gt;=16,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Requirement: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PCB_Decap</a:t>
            </a:r>
            <a:r>
              <a:rPr lang="en-US" sz="2000" dirty="0" smtClean="0"/>
              <a:t> +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above</a:t>
            </a:r>
            <a:r>
              <a:rPr lang="en-US" sz="2000" dirty="0" smtClean="0"/>
              <a:t> = 22pH+22pH=44pH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4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Equivalent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55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6802" y="1517664"/>
            <a:ext cx="6324600" cy="3091255"/>
            <a:chOff x="3505200" y="2628504"/>
            <a:chExt cx="4436984" cy="2280613"/>
          </a:xfrm>
        </p:grpSpPr>
        <p:cxnSp>
          <p:nvCxnSpPr>
            <p:cNvPr id="5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cxnSp>
          <p:nvCxnSpPr>
            <p:cNvPr id="17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8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1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5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8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0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0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362368" y="2628504"/>
              <a:ext cx="1460552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r>
                <a:rPr lang="en-US" sz="2000" baseline="-25000" dirty="0" smtClean="0"/>
                <a:t>PCB_IC</a:t>
              </a:r>
              <a:r>
                <a:rPr lang="en-US" sz="2000" dirty="0" smtClean="0"/>
                <a:t>=14. 6pH</a:t>
              </a:r>
              <a:endParaRPr lang="en-US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446452" y="3292804"/>
              <a:ext cx="923502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PCB_Decap_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617617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above_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4" name="Right Arrow 43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7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377324" y="3725898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</a:t>
              </a:r>
              <a:endParaRPr lang="en-US" sz="2000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659005" y="4332943"/>
              <a:ext cx="620992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decap_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131855" y="4156434"/>
              <a:ext cx="515281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Plane</a:t>
              </a:r>
              <a:endParaRPr lang="en-US" sz="2000" baseline="-25000" dirty="0"/>
            </a:p>
          </p:txBody>
        </p:sp>
        <p:sp>
          <p:nvSpPr>
            <p:cNvPr id="49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1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8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68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9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2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/>
            <p:cNvSpPr txBox="1"/>
            <p:nvPr/>
          </p:nvSpPr>
          <p:spPr>
            <a:xfrm>
              <a:off x="3823933" y="3782848"/>
              <a:ext cx="36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029397" y="2633484"/>
              <a:ext cx="1497654" cy="295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PCB_Plane</a:t>
              </a:r>
              <a:r>
                <a:rPr lang="en-US" sz="2000" dirty="0" smtClean="0"/>
                <a:t>=22 pH</a:t>
              </a:r>
              <a:endParaRPr lang="en-US" sz="2000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8DD4CC2-193C-4428-9C3C-535FE7B9055F}"/>
              </a:ext>
            </a:extLst>
          </p:cNvPr>
          <p:cNvSpPr/>
          <p:nvPr/>
        </p:nvSpPr>
        <p:spPr>
          <a:xfrm>
            <a:off x="2070051" y="5722165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PCB_Decap_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=</a:t>
            </a:r>
            <a:r>
              <a:rPr lang="en-US" sz="2400" dirty="0" smtClean="0"/>
              <a:t>177 pH (pair)</a:t>
            </a:r>
            <a:endParaRPr lang="en-US" sz="2400" dirty="0"/>
          </a:p>
        </p:txBody>
      </p:sp>
      <p:sp>
        <p:nvSpPr>
          <p:cNvPr id="88" name="Left Brace 87"/>
          <p:cNvSpPr/>
          <p:nvPr/>
        </p:nvSpPr>
        <p:spPr>
          <a:xfrm rot="16200000">
            <a:off x="2554439" y="3554749"/>
            <a:ext cx="588379" cy="28428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81794" y="522407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pairs </a:t>
            </a:r>
            <a:r>
              <a:rPr lang="en-US" dirty="0" err="1" smtClean="0"/>
              <a:t>decaps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80AB663-77FA-43F5-8195-E2351E85A99D}"/>
              </a:ext>
            </a:extLst>
          </p:cNvPr>
          <p:cNvSpPr/>
          <p:nvPr/>
        </p:nvSpPr>
        <p:spPr>
          <a:xfrm>
            <a:off x="2096069" y="6135484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above_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= </a:t>
            </a:r>
            <a:r>
              <a:rPr lang="en-US" sz="2400" dirty="0" smtClean="0"/>
              <a:t>248 pH (pair)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4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337" y="1309687"/>
            <a:ext cx="3888412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and concepts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PDN pre-layout design methodology</a:t>
            </a:r>
          </a:p>
          <a:p>
            <a:endParaRPr lang="en-US" dirty="0" smtClean="0"/>
          </a:p>
          <a:p>
            <a:r>
              <a:rPr lang="en-US" dirty="0" smtClean="0"/>
              <a:t>Circuit </a:t>
            </a:r>
            <a:r>
              <a:rPr lang="en-US" dirty="0" smtClean="0"/>
              <a:t>model and example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183D4-6046-4598-A65E-1CF8E916C44A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  <p:grpSp>
        <p:nvGrpSpPr>
          <p:cNvPr id="172" name="Group 171"/>
          <p:cNvGrpSpPr/>
          <p:nvPr/>
        </p:nvGrpSpPr>
        <p:grpSpPr>
          <a:xfrm>
            <a:off x="4092915" y="1313678"/>
            <a:ext cx="2918074" cy="1997036"/>
            <a:chOff x="-2938563" y="3376618"/>
            <a:chExt cx="4030763" cy="280967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938563" y="3888754"/>
              <a:ext cx="4030763" cy="2297535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-2538118" y="3376618"/>
              <a:ext cx="1577375" cy="892357"/>
              <a:chOff x="-2603623" y="2697603"/>
              <a:chExt cx="1577375" cy="89235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-2315502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-219473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-2053377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-1921545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-1792430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-1657696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-1522508" y="3483351"/>
                <a:ext cx="106609" cy="106609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-2603623" y="2697603"/>
                <a:ext cx="1577375" cy="417887"/>
                <a:chOff x="4625318" y="857295"/>
                <a:chExt cx="1577375" cy="417887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475941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487609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4992770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10944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226125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342803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59481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576158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692836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809512" y="1215955"/>
                  <a:ext cx="59227" cy="59227"/>
                </a:xfrm>
                <a:prstGeom prst="ellipse">
                  <a:avLst/>
                </a:prstGeom>
                <a:solidFill>
                  <a:schemeClr val="accent4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625318" y="857295"/>
                  <a:ext cx="1577375" cy="3437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Silicon Die</a:t>
                  </a:r>
                  <a:endParaRPr lang="en-US" sz="1400" b="1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-2562278" y="3113807"/>
                <a:ext cx="1483343" cy="393483"/>
                <a:chOff x="8071422" y="762469"/>
                <a:chExt cx="2218051" cy="588377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073090" y="766736"/>
                  <a:ext cx="2213241" cy="5822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073737" y="990599"/>
                  <a:ext cx="2213241" cy="12471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8592277" y="1217804"/>
                  <a:ext cx="1691640" cy="27432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339911" y="1317539"/>
                  <a:ext cx="949562" cy="27432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413249" y="1116716"/>
                  <a:ext cx="86868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074128" y="1318797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8592514" y="1320671"/>
                  <a:ext cx="5029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8075356" y="1214496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8071422" y="1120123"/>
                  <a:ext cx="9601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8358123" y="975269"/>
                  <a:ext cx="229592" cy="145956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8329309" y="1120313"/>
                  <a:ext cx="274320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8397481" y="1215596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8419649" y="1146977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8397481" y="1319972"/>
                  <a:ext cx="150876" cy="30175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8419649" y="1246590"/>
                  <a:ext cx="106541" cy="67519"/>
                </a:xfrm>
                <a:prstGeom prst="rect">
                  <a:avLst/>
                </a:prstGeom>
                <a:solidFill>
                  <a:srgbClr val="2602FE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105610" y="975268"/>
                  <a:ext cx="229592" cy="14664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144968" y="1216285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167136" y="1147666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8072504" y="762469"/>
                  <a:ext cx="2216969" cy="228131"/>
                  <a:chOff x="8072504" y="555605"/>
                  <a:chExt cx="2216969" cy="228131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590259" y="753561"/>
                    <a:ext cx="68580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9384217" y="657049"/>
                    <a:ext cx="90525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9554698" y="556662"/>
                    <a:ext cx="7315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8379791" y="557032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8076513" y="556227"/>
                    <a:ext cx="301752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8361534" y="657049"/>
                    <a:ext cx="11887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8072504" y="657049"/>
                    <a:ext cx="64008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8074128" y="751246"/>
                    <a:ext cx="9601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8170766" y="657049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8192934" y="588430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8170766" y="555605"/>
                    <a:ext cx="150876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329309" y="749786"/>
                    <a:ext cx="274320" cy="30175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8194964" y="678718"/>
                    <a:ext cx="106541" cy="67519"/>
                  </a:xfrm>
                  <a:prstGeom prst="rect">
                    <a:avLst/>
                  </a:prstGeom>
                  <a:solidFill>
                    <a:srgbClr val="2602F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925169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9394146" y="657049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9416314" y="588430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9394146" y="557986"/>
                    <a:ext cx="150876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9414950" y="689149"/>
                    <a:ext cx="106541" cy="67519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9271489" y="749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9077318" y="750475"/>
                    <a:ext cx="274320" cy="30175"/>
                  </a:xfrm>
                  <a:prstGeom prst="rect">
                    <a:avLst/>
                  </a:prstGeom>
                  <a:solidFill>
                    <a:srgbClr val="E65A04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>
                <a:xfrm>
                  <a:off x="9081029" y="1118621"/>
                  <a:ext cx="274320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170025" y="1250160"/>
                  <a:ext cx="106541" cy="67519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143129" y="1316416"/>
                  <a:ext cx="150876" cy="30175"/>
                </a:xfrm>
                <a:prstGeom prst="rect">
                  <a:avLst/>
                </a:prstGeom>
                <a:solidFill>
                  <a:srgbClr val="E65A0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31" y="1386272"/>
            <a:ext cx="2310505" cy="1604237"/>
          </a:xfrm>
          <a:prstGeom prst="rect">
            <a:avLst/>
          </a:prstGeom>
        </p:spPr>
      </p:pic>
      <p:grpSp>
        <p:nvGrpSpPr>
          <p:cNvPr id="256" name="Group 3"/>
          <p:cNvGrpSpPr>
            <a:grpSpLocks/>
          </p:cNvGrpSpPr>
          <p:nvPr/>
        </p:nvGrpSpPr>
        <p:grpSpPr bwMode="auto">
          <a:xfrm>
            <a:off x="4255400" y="3498229"/>
            <a:ext cx="2471738" cy="1325562"/>
            <a:chOff x="6060141" y="1371600"/>
            <a:chExt cx="2471908" cy="1325895"/>
          </a:xfrm>
        </p:grpSpPr>
        <p:pic>
          <p:nvPicPr>
            <p:cNvPr id="25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41" y="1524000"/>
              <a:ext cx="2471908" cy="117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TextBox 257"/>
            <p:cNvSpPr txBox="1"/>
            <p:nvPr/>
          </p:nvSpPr>
          <p:spPr>
            <a:xfrm>
              <a:off x="6172862" y="1371600"/>
              <a:ext cx="1447900" cy="36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L</a:t>
              </a:r>
              <a:r>
                <a:rPr lang="en-US" baseline="-25000" dirty="0">
                  <a:latin typeface="+mn-lt"/>
                </a:rPr>
                <a:t>PCB_IC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076567" y="4888918"/>
            <a:ext cx="2276475" cy="900389"/>
            <a:chOff x="6905625" y="4117699"/>
            <a:chExt cx="2276475" cy="900389"/>
          </a:xfrm>
        </p:grpSpPr>
        <p:pic>
          <p:nvPicPr>
            <p:cNvPr id="26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545013"/>
              <a:ext cx="17716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7734300" y="4117699"/>
              <a:ext cx="14478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above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83638" y="3228082"/>
            <a:ext cx="1447799" cy="1643903"/>
            <a:chOff x="7758102" y="441325"/>
            <a:chExt cx="1447799" cy="1643903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315" y="832880"/>
              <a:ext cx="1030504" cy="1252348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 bwMode="auto">
            <a:xfrm>
              <a:off x="7758102" y="441325"/>
              <a:ext cx="1447799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L</a:t>
              </a:r>
              <a:r>
                <a:rPr lang="en-US" baseline="-25000" dirty="0" err="1">
                  <a:latin typeface="+mn-lt"/>
                </a:rPr>
                <a:t>PCB_Decap</a:t>
              </a:r>
              <a:endParaRPr lang="en-US" baseline="-25000" dirty="0">
                <a:latin typeface="+mn-lt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423" y="4686147"/>
            <a:ext cx="3576938" cy="17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Equivalent Circuit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236802" y="1517664"/>
            <a:ext cx="6324600" cy="3091255"/>
            <a:chOff x="3505200" y="2628504"/>
            <a:chExt cx="4436984" cy="2280613"/>
          </a:xfrm>
        </p:grpSpPr>
        <p:cxnSp>
          <p:nvCxnSpPr>
            <p:cNvPr id="5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R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cxnSp>
          <p:nvCxnSpPr>
            <p:cNvPr id="17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8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1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3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5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8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0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40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362368" y="2628504"/>
              <a:ext cx="1460552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</a:t>
              </a:r>
              <a:r>
                <a:rPr lang="en-US" sz="2000" baseline="-25000" dirty="0" smtClean="0"/>
                <a:t>PCB_IC</a:t>
              </a:r>
              <a:r>
                <a:rPr lang="en-US" sz="2000" dirty="0" smtClean="0"/>
                <a:t>=14. 6pH</a:t>
              </a:r>
              <a:endParaRPr lang="en-US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446452" y="3292804"/>
              <a:ext cx="923502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PCB_Decap_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617617" cy="295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above_</a:t>
              </a:r>
              <a:r>
                <a:rPr lang="en-US" sz="2000" i="1" baseline="-25000" dirty="0" err="1"/>
                <a:t>i</a:t>
              </a:r>
              <a:endParaRPr lang="en-US" sz="2000" dirty="0"/>
            </a:p>
          </p:txBody>
        </p:sp>
        <p:sp>
          <p:nvSpPr>
            <p:cNvPr id="44" name="Right Arrow 43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00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377324" y="3725898"/>
              <a:ext cx="465519" cy="295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</a:t>
              </a:r>
              <a:endParaRPr lang="en-US" sz="2000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659005" y="4332943"/>
              <a:ext cx="620992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decap_</a:t>
              </a:r>
              <a:r>
                <a:rPr lang="en-US" sz="2000" i="1" baseline="-25000" dirty="0" err="1" smtClean="0"/>
                <a:t>i</a:t>
              </a:r>
              <a:endParaRPr lang="en-US" sz="2000" i="1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131855" y="4156434"/>
              <a:ext cx="515281" cy="295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</a:t>
              </a:r>
              <a:r>
                <a:rPr lang="en-US" sz="2000" baseline="-25000" dirty="0" err="1" smtClean="0"/>
                <a:t>Plane</a:t>
              </a:r>
              <a:endParaRPr lang="en-US" sz="2000" baseline="-25000" dirty="0"/>
            </a:p>
          </p:txBody>
        </p:sp>
        <p:sp>
          <p:nvSpPr>
            <p:cNvPr id="49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1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8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68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9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2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/>
            <p:cNvSpPr txBox="1"/>
            <p:nvPr/>
          </p:nvSpPr>
          <p:spPr>
            <a:xfrm>
              <a:off x="3823933" y="3782848"/>
              <a:ext cx="36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029397" y="2633484"/>
              <a:ext cx="1497654" cy="295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/>
                <a:t>L</a:t>
              </a:r>
              <a:r>
                <a:rPr lang="en-US" sz="2000" baseline="-25000" dirty="0" err="1" smtClean="0"/>
                <a:t>PCB_Plane</a:t>
              </a:r>
              <a:r>
                <a:rPr lang="en-US" sz="2000" dirty="0" smtClean="0"/>
                <a:t>=22 pH</a:t>
              </a:r>
              <a:endParaRPr lang="en-US" sz="2000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8DD4CC2-193C-4428-9C3C-535FE7B9055F}"/>
              </a:ext>
            </a:extLst>
          </p:cNvPr>
          <p:cNvSpPr/>
          <p:nvPr/>
        </p:nvSpPr>
        <p:spPr>
          <a:xfrm>
            <a:off x="2070051" y="5722165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PCB_Decap_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=</a:t>
            </a:r>
            <a:r>
              <a:rPr lang="en-US" sz="2400" dirty="0" smtClean="0"/>
              <a:t>177 pH (pair)</a:t>
            </a:r>
            <a:endParaRPr lang="en-US" sz="2400" dirty="0"/>
          </a:p>
        </p:txBody>
      </p:sp>
      <p:sp>
        <p:nvSpPr>
          <p:cNvPr id="88" name="Left Brace 87"/>
          <p:cNvSpPr/>
          <p:nvPr/>
        </p:nvSpPr>
        <p:spPr>
          <a:xfrm rot="16200000">
            <a:off x="2554439" y="3554749"/>
            <a:ext cx="588379" cy="28428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81794" y="522407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pairs </a:t>
            </a:r>
            <a:r>
              <a:rPr lang="en-US" dirty="0" err="1" smtClean="0"/>
              <a:t>decaps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80AB663-77FA-43F5-8195-E2351E85A99D}"/>
              </a:ext>
            </a:extLst>
          </p:cNvPr>
          <p:cNvSpPr/>
          <p:nvPr/>
        </p:nvSpPr>
        <p:spPr>
          <a:xfrm>
            <a:off x="2096069" y="6135484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above_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= </a:t>
            </a:r>
            <a:r>
              <a:rPr lang="en-US" sz="2400" dirty="0" smtClean="0"/>
              <a:t>248 pH (pair)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8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58</a:t>
            </a:fld>
            <a:endParaRPr lang="zh-CN" altLang="en-US"/>
          </a:p>
        </p:txBody>
      </p:sp>
      <p:pic>
        <p:nvPicPr>
          <p:cNvPr id="218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7" y="1295400"/>
            <a:ext cx="2931841" cy="3036837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0" y="4595972"/>
            <a:ext cx="1525277" cy="1639787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370" y="4332237"/>
            <a:ext cx="1355802" cy="1300837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137" y="5767183"/>
            <a:ext cx="1577035" cy="937152"/>
          </a:xfrm>
          <a:prstGeom prst="rect">
            <a:avLst/>
          </a:prstGeom>
        </p:spPr>
      </p:pic>
      <p:sp>
        <p:nvSpPr>
          <p:cNvPr id="385" name="TextBox 384"/>
          <p:cNvSpPr txBox="1"/>
          <p:nvPr/>
        </p:nvSpPr>
        <p:spPr>
          <a:xfrm>
            <a:off x="3757579" y="1242598"/>
            <a:ext cx="525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PDN Design: </a:t>
            </a:r>
          </a:p>
          <a:p>
            <a:r>
              <a:rPr lang="en-US" dirty="0" smtClean="0"/>
              <a:t>32 IC pins</a:t>
            </a:r>
          </a:p>
          <a:p>
            <a:r>
              <a:rPr lang="en-US" dirty="0" smtClean="0"/>
              <a:t>D = 500mils</a:t>
            </a:r>
          </a:p>
          <a:p>
            <a:r>
              <a:rPr lang="en-US" dirty="0" smtClean="0"/>
              <a:t>16 pairs of </a:t>
            </a:r>
            <a:r>
              <a:rPr lang="en-US" dirty="0" err="1" smtClean="0"/>
              <a:t>decaps</a:t>
            </a:r>
            <a:r>
              <a:rPr lang="en-US" dirty="0" smtClean="0"/>
              <a:t> using doublet layout on the top layer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375" y="2570775"/>
            <a:ext cx="4264025" cy="35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</a:t>
            </a:r>
            <a:r>
              <a:rPr lang="en-US" dirty="0" smtClean="0"/>
              <a:t>Example Input Impedance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59</a:t>
            </a:fld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4616204" y="1508996"/>
            <a:ext cx="4320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PCB_EQ</a:t>
            </a:r>
            <a:r>
              <a:rPr lang="en-US" dirty="0" smtClean="0"/>
              <a:t> = 60pH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PCB_IC</a:t>
            </a:r>
            <a:r>
              <a:rPr lang="en-US" dirty="0" smtClean="0"/>
              <a:t> = 14.6pH</a:t>
            </a:r>
          </a:p>
          <a:p>
            <a:r>
              <a:rPr lang="en-US" dirty="0" smtClean="0"/>
              <a:t>For 0805 </a:t>
            </a:r>
            <a:r>
              <a:rPr lang="en-US" dirty="0" err="1" smtClean="0"/>
              <a:t>decap</a:t>
            </a:r>
            <a:r>
              <a:rPr lang="en-US" dirty="0" smtClean="0"/>
              <a:t>, ESR =30mOhm  </a:t>
            </a:r>
          </a:p>
          <a:p>
            <a:r>
              <a:rPr lang="en-US" dirty="0" smtClean="0"/>
              <a:t>For 16 </a:t>
            </a:r>
            <a:r>
              <a:rPr lang="en-US" dirty="0" err="1" smtClean="0"/>
              <a:t>decap</a:t>
            </a:r>
            <a:r>
              <a:rPr lang="en-US" dirty="0" smtClean="0"/>
              <a:t> pairs, R</a:t>
            </a:r>
            <a:r>
              <a:rPr lang="en-US" baseline="-25000" dirty="0" smtClean="0"/>
              <a:t>EQ</a:t>
            </a:r>
            <a:r>
              <a:rPr lang="en-US" dirty="0" smtClean="0"/>
              <a:t> is around 30mOhm/32 =0.94mOhm.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952995" y="3514447"/>
            <a:ext cx="482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diel</a:t>
            </a:r>
            <a:r>
              <a:rPr lang="en-US" dirty="0" smtClean="0"/>
              <a:t> = 0.1S from real board measurement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R</a:t>
            </a:r>
            <a:r>
              <a:rPr lang="en-US" baseline="-25000" dirty="0" smtClean="0">
                <a:sym typeface="Symbol" panose="05050102010706020507" pitchFamily="18" charset="2"/>
              </a:rPr>
              <a:t>IC</a:t>
            </a:r>
            <a:r>
              <a:rPr lang="en-US" dirty="0" smtClean="0">
                <a:sym typeface="Symbol" panose="05050102010706020507" pitchFamily="18" charset="2"/>
              </a:rPr>
              <a:t> = 0.01Ohm from real board measurement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Assume the </a:t>
            </a:r>
            <a:r>
              <a:rPr lang="en-US" dirty="0" err="1" smtClean="0">
                <a:sym typeface="Symbol" panose="05050102010706020507" pitchFamily="18" charset="2"/>
              </a:rPr>
              <a:t>decap</a:t>
            </a:r>
            <a:r>
              <a:rPr lang="en-US" dirty="0" smtClean="0">
                <a:sym typeface="Symbol" panose="05050102010706020507" pitchFamily="18" charset="2"/>
              </a:rPr>
              <a:t> is 100nF, </a:t>
            </a:r>
            <a:r>
              <a:rPr lang="en-US" dirty="0" err="1" smtClean="0">
                <a:sym typeface="Symbol" panose="05050102010706020507" pitchFamily="18" charset="2"/>
              </a:rPr>
              <a:t>C</a:t>
            </a:r>
            <a:r>
              <a:rPr lang="en-US" baseline="-25000" dirty="0" err="1" smtClean="0">
                <a:sym typeface="Symbol" panose="05050102010706020507" pitchFamily="18" charset="2"/>
              </a:rPr>
              <a:t>Decap</a:t>
            </a:r>
            <a:r>
              <a:rPr lang="en-US" dirty="0" smtClean="0">
                <a:sym typeface="Symbol" panose="05050102010706020507" pitchFamily="18" charset="2"/>
              </a:rPr>
              <a:t> = 3.2uF</a:t>
            </a:r>
          </a:p>
        </p:txBody>
      </p: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94410"/>
              </p:ext>
            </p:extLst>
          </p:nvPr>
        </p:nvGraphicFramePr>
        <p:xfrm>
          <a:off x="4049587" y="4476652"/>
          <a:ext cx="4440714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3" imgW="3670200" imgH="838080" progId="Equation.DSMT4">
                  <p:embed/>
                </p:oleObj>
              </mc:Choice>
              <mc:Fallback>
                <p:oleObj name="Equation" r:id="rId3" imgW="3670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587" y="4476652"/>
                        <a:ext cx="4440714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4085308" y="5496399"/>
            <a:ext cx="2467892" cy="38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Plane</a:t>
            </a:r>
            <a:r>
              <a:rPr lang="en-US" dirty="0" smtClean="0"/>
              <a:t> = 2.7 </a:t>
            </a:r>
            <a:r>
              <a:rPr lang="en-US" dirty="0" err="1" smtClean="0"/>
              <a:t>nF</a:t>
            </a:r>
            <a:endParaRPr lang="en-US" dirty="0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3151"/>
            <a:ext cx="3767790" cy="2949945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>
            <a:off x="498704" y="5548230"/>
            <a:ext cx="960120" cy="0"/>
          </a:xfrm>
          <a:prstGeom prst="line">
            <a:avLst/>
          </a:prstGeom>
          <a:ln w="19050">
            <a:solidFill>
              <a:srgbClr val="26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1450359" y="4100430"/>
            <a:ext cx="1270000" cy="1447800"/>
          </a:xfrm>
          <a:prstGeom prst="line">
            <a:avLst/>
          </a:prstGeom>
          <a:ln w="19050">
            <a:solidFill>
              <a:srgbClr val="26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498704" y="4615407"/>
            <a:ext cx="230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02FE"/>
                </a:solidFill>
              </a:rPr>
              <a:t>Target Impedance </a:t>
            </a:r>
            <a:endParaRPr lang="en-US" dirty="0">
              <a:solidFill>
                <a:srgbClr val="2602FE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213947" y="5472030"/>
            <a:ext cx="187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HSpice</a:t>
            </a:r>
            <a:r>
              <a:rPr lang="en-US" dirty="0" smtClean="0">
                <a:solidFill>
                  <a:srgbClr val="FF0000"/>
                </a:solidFill>
              </a:rPr>
              <a:t> simulation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69673"/>
            <a:ext cx="2121592" cy="109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1" y="1310278"/>
            <a:ext cx="2773598" cy="23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2" name="Title 8"/>
          <p:cNvSpPr>
            <a:spLocks noGrp="1"/>
          </p:cNvSpPr>
          <p:nvPr>
            <p:ph type="title"/>
          </p:nvPr>
        </p:nvSpPr>
        <p:spPr>
          <a:xfrm>
            <a:off x="182563" y="0"/>
            <a:ext cx="7200900" cy="842963"/>
          </a:xfrm>
        </p:spPr>
        <p:txBody>
          <a:bodyPr/>
          <a:lstStyle/>
          <a:p>
            <a:r>
              <a:rPr lang="en-US" altLang="en-US" dirty="0" smtClean="0"/>
              <a:t>PDN Design Considerations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5072063" y="2343150"/>
            <a:ext cx="3733800" cy="259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/>
          <p:cNvSpPr/>
          <p:nvPr/>
        </p:nvSpPr>
        <p:spPr bwMode="auto">
          <a:xfrm flipH="1">
            <a:off x="7315200" y="3271837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 bwMode="auto">
          <a:xfrm flipH="1">
            <a:off x="7248525" y="3271837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9" name="Oval 178"/>
          <p:cNvSpPr/>
          <p:nvPr/>
        </p:nvSpPr>
        <p:spPr bwMode="auto">
          <a:xfrm flipH="1">
            <a:off x="7315200" y="3738562"/>
            <a:ext cx="66675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0" name="Oval 179"/>
          <p:cNvSpPr/>
          <p:nvPr/>
        </p:nvSpPr>
        <p:spPr bwMode="auto">
          <a:xfrm flipH="1">
            <a:off x="7248525" y="3738562"/>
            <a:ext cx="66675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1" name="Oval 180"/>
          <p:cNvSpPr/>
          <p:nvPr/>
        </p:nvSpPr>
        <p:spPr bwMode="auto">
          <a:xfrm flipH="1">
            <a:off x="7315200" y="2851150"/>
            <a:ext cx="66675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2" name="Oval 181"/>
          <p:cNvSpPr/>
          <p:nvPr/>
        </p:nvSpPr>
        <p:spPr bwMode="auto">
          <a:xfrm flipH="1">
            <a:off x="7248525" y="2851150"/>
            <a:ext cx="66675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466" name="Group 5"/>
          <p:cNvGrpSpPr>
            <a:grpSpLocks/>
          </p:cNvGrpSpPr>
          <p:nvPr/>
        </p:nvGrpSpPr>
        <p:grpSpPr bwMode="auto">
          <a:xfrm>
            <a:off x="2125663" y="2301875"/>
            <a:ext cx="2743200" cy="2514600"/>
            <a:chOff x="207963" y="812800"/>
            <a:chExt cx="2665412" cy="2340357"/>
          </a:xfrm>
        </p:grpSpPr>
        <p:sp>
          <p:nvSpPr>
            <p:cNvPr id="24661" name="Rectangle 75"/>
            <p:cNvSpPr>
              <a:spLocks noChangeArrowheads="1"/>
            </p:cNvSpPr>
            <p:nvPr/>
          </p:nvSpPr>
          <p:spPr bwMode="auto">
            <a:xfrm rot="5400000">
              <a:off x="992625" y="2967663"/>
              <a:ext cx="84217" cy="283817"/>
            </a:xfrm>
            <a:prstGeom prst="rect">
              <a:avLst/>
            </a:prstGeom>
            <a:solidFill>
              <a:srgbClr val="404040"/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62" name="Rectangle 75"/>
            <p:cNvSpPr>
              <a:spLocks noChangeArrowheads="1"/>
            </p:cNvSpPr>
            <p:nvPr/>
          </p:nvSpPr>
          <p:spPr bwMode="auto">
            <a:xfrm rot="5400000">
              <a:off x="2467240" y="2969140"/>
              <a:ext cx="84218" cy="283817"/>
            </a:xfrm>
            <a:prstGeom prst="rect">
              <a:avLst/>
            </a:prstGeom>
            <a:solidFill>
              <a:srgbClr val="404040"/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07963" y="1310716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207963" y="1434826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207963" y="1496881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207963" y="1635766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207963" y="1694866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7963" y="1836706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207963" y="1897284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07963" y="2036168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07963" y="2095268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207963" y="2157323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207963" y="2378948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207963" y="2439525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207963" y="2582843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207963" y="2643420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207963" y="2770485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207963" y="2832539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07963" y="2966992"/>
              <a:ext cx="26438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07"/>
            <p:cNvSpPr txBox="1">
              <a:spLocks noChangeArrowheads="1"/>
            </p:cNvSpPr>
            <p:nvPr/>
          </p:nvSpPr>
          <p:spPr bwMode="auto">
            <a:xfrm>
              <a:off x="849636" y="812800"/>
              <a:ext cx="343973" cy="344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lnSpc>
                  <a:spcPct val="150000"/>
                </a:lnSpc>
                <a:defRPr/>
              </a:pPr>
              <a:r>
                <a:rPr kumimoji="1" lang="en-US" altLang="ko-KR" sz="1200" b="1" dirty="0">
                  <a:latin typeface="+mn-lt"/>
                  <a:ea typeface="굴림" pitchFamily="34" charset="-127"/>
                </a:rPr>
                <a:t>IC</a:t>
              </a:r>
            </a:p>
          </p:txBody>
        </p:sp>
        <p:sp>
          <p:nvSpPr>
            <p:cNvPr id="24681" name="Rectangle 102"/>
            <p:cNvSpPr>
              <a:spLocks noChangeArrowheads="1"/>
            </p:cNvSpPr>
            <p:nvPr/>
          </p:nvSpPr>
          <p:spPr bwMode="auto">
            <a:xfrm>
              <a:off x="300512" y="2220855"/>
              <a:ext cx="237543" cy="2364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2" name="Rectangle 103"/>
            <p:cNvSpPr>
              <a:spLocks noChangeArrowheads="1"/>
            </p:cNvSpPr>
            <p:nvPr/>
          </p:nvSpPr>
          <p:spPr bwMode="auto">
            <a:xfrm>
              <a:off x="595126" y="2217900"/>
              <a:ext cx="161961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3" name="Rectangle 104"/>
            <p:cNvSpPr>
              <a:spLocks noChangeArrowheads="1"/>
            </p:cNvSpPr>
            <p:nvPr/>
          </p:nvSpPr>
          <p:spPr bwMode="auto">
            <a:xfrm>
              <a:off x="812617" y="2217900"/>
              <a:ext cx="163503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4" name="Rectangle 105"/>
            <p:cNvSpPr>
              <a:spLocks noChangeArrowheads="1"/>
            </p:cNvSpPr>
            <p:nvPr/>
          </p:nvSpPr>
          <p:spPr bwMode="auto">
            <a:xfrm>
              <a:off x="1031649" y="2217900"/>
              <a:ext cx="166588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5" name="Rectangle 106"/>
            <p:cNvSpPr>
              <a:spLocks noChangeArrowheads="1"/>
            </p:cNvSpPr>
            <p:nvPr/>
          </p:nvSpPr>
          <p:spPr bwMode="auto">
            <a:xfrm>
              <a:off x="1472800" y="2217900"/>
              <a:ext cx="300784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6" name="Rectangle 109"/>
            <p:cNvSpPr>
              <a:spLocks noChangeArrowheads="1"/>
            </p:cNvSpPr>
            <p:nvPr/>
          </p:nvSpPr>
          <p:spPr bwMode="auto">
            <a:xfrm>
              <a:off x="1252224" y="2217900"/>
              <a:ext cx="163503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7" name="Rectangle 49"/>
            <p:cNvSpPr>
              <a:spLocks noChangeArrowheads="1"/>
            </p:cNvSpPr>
            <p:nvPr/>
          </p:nvSpPr>
          <p:spPr bwMode="auto">
            <a:xfrm rot="5400000">
              <a:off x="941156" y="605781"/>
              <a:ext cx="128543" cy="1095163"/>
            </a:xfrm>
            <a:prstGeom prst="rect">
              <a:avLst/>
            </a:prstGeom>
            <a:solidFill>
              <a:srgbClr val="404040"/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8" name="Rectangle 103"/>
            <p:cNvSpPr>
              <a:spLocks noChangeArrowheads="1"/>
            </p:cNvSpPr>
            <p:nvPr/>
          </p:nvSpPr>
          <p:spPr bwMode="auto">
            <a:xfrm>
              <a:off x="2025009" y="2217900"/>
              <a:ext cx="393333" cy="2659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89" name="Rectangle 105"/>
            <p:cNvSpPr>
              <a:spLocks noChangeArrowheads="1"/>
            </p:cNvSpPr>
            <p:nvPr/>
          </p:nvSpPr>
          <p:spPr bwMode="auto">
            <a:xfrm>
              <a:off x="2475414" y="2217900"/>
              <a:ext cx="305412" cy="33983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0" name="Rectangle 102"/>
            <p:cNvSpPr>
              <a:spLocks noChangeArrowheads="1"/>
            </p:cNvSpPr>
            <p:nvPr/>
          </p:nvSpPr>
          <p:spPr bwMode="auto">
            <a:xfrm>
              <a:off x="1532956" y="2217900"/>
              <a:ext cx="600027" cy="2955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1" name="Rectangle 75"/>
            <p:cNvSpPr>
              <a:spLocks noChangeArrowheads="1"/>
            </p:cNvSpPr>
            <p:nvPr/>
          </p:nvSpPr>
          <p:spPr bwMode="auto">
            <a:xfrm rot="5400000">
              <a:off x="2000476" y="1037311"/>
              <a:ext cx="76830" cy="283817"/>
            </a:xfrm>
            <a:prstGeom prst="rect">
              <a:avLst/>
            </a:prstGeom>
            <a:solidFill>
              <a:srgbClr val="404040"/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2" name="Rectangle 9"/>
            <p:cNvSpPr>
              <a:spLocks noChangeArrowheads="1"/>
            </p:cNvSpPr>
            <p:nvPr/>
          </p:nvSpPr>
          <p:spPr bwMode="auto">
            <a:xfrm rot="5400000">
              <a:off x="1184770" y="2125743"/>
              <a:ext cx="1842440" cy="26222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3" name="Rectangle 22"/>
            <p:cNvSpPr>
              <a:spLocks noChangeArrowheads="1"/>
            </p:cNvSpPr>
            <p:nvPr/>
          </p:nvSpPr>
          <p:spPr bwMode="auto">
            <a:xfrm rot="5400000">
              <a:off x="1634404" y="2124971"/>
              <a:ext cx="1842440" cy="2776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4" name="Rectangle 7"/>
            <p:cNvSpPr>
              <a:spLocks noChangeArrowheads="1"/>
            </p:cNvSpPr>
            <p:nvPr/>
          </p:nvSpPr>
          <p:spPr bwMode="auto">
            <a:xfrm rot="5400000">
              <a:off x="1072939" y="2126514"/>
              <a:ext cx="1842440" cy="2468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5" name="Rectangle 21"/>
            <p:cNvSpPr>
              <a:spLocks noChangeArrowheads="1"/>
            </p:cNvSpPr>
            <p:nvPr/>
          </p:nvSpPr>
          <p:spPr bwMode="auto">
            <a:xfrm rot="5400000">
              <a:off x="1522573" y="2124201"/>
              <a:ext cx="1842440" cy="2930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6" name="Rectangle 9"/>
            <p:cNvSpPr>
              <a:spLocks noChangeArrowheads="1"/>
            </p:cNvSpPr>
            <p:nvPr/>
          </p:nvSpPr>
          <p:spPr bwMode="auto">
            <a:xfrm rot="5400000">
              <a:off x="-241257" y="2124971"/>
              <a:ext cx="1842440" cy="27765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7" name="Rectangle 20"/>
            <p:cNvSpPr>
              <a:spLocks noChangeArrowheads="1"/>
            </p:cNvSpPr>
            <p:nvPr/>
          </p:nvSpPr>
          <p:spPr bwMode="auto">
            <a:xfrm rot="5400000">
              <a:off x="-21453" y="2125743"/>
              <a:ext cx="1842440" cy="26222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8" name="Rectangle 22"/>
            <p:cNvSpPr>
              <a:spLocks noChangeArrowheads="1"/>
            </p:cNvSpPr>
            <p:nvPr/>
          </p:nvSpPr>
          <p:spPr bwMode="auto">
            <a:xfrm rot="5400000">
              <a:off x="196037" y="2125743"/>
              <a:ext cx="1842440" cy="26223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699" name="Rectangle 25"/>
            <p:cNvSpPr>
              <a:spLocks noChangeArrowheads="1"/>
            </p:cNvSpPr>
            <p:nvPr/>
          </p:nvSpPr>
          <p:spPr bwMode="auto">
            <a:xfrm rot="5400000">
              <a:off x="415070" y="2125743"/>
              <a:ext cx="1842440" cy="26223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0" name="Rectangle 7"/>
            <p:cNvSpPr>
              <a:spLocks noChangeArrowheads="1"/>
            </p:cNvSpPr>
            <p:nvPr/>
          </p:nvSpPr>
          <p:spPr bwMode="auto">
            <a:xfrm rot="5400000">
              <a:off x="-350773" y="2124971"/>
              <a:ext cx="1842440" cy="2776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1" name="Rectangle 82"/>
            <p:cNvSpPr>
              <a:spLocks noChangeArrowheads="1"/>
            </p:cNvSpPr>
            <p:nvPr/>
          </p:nvSpPr>
          <p:spPr bwMode="auto">
            <a:xfrm rot="5400000">
              <a:off x="-131740" y="2124971"/>
              <a:ext cx="1842440" cy="2776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2" name="Rectangle 21"/>
            <p:cNvSpPr>
              <a:spLocks noChangeArrowheads="1"/>
            </p:cNvSpPr>
            <p:nvPr/>
          </p:nvSpPr>
          <p:spPr bwMode="auto">
            <a:xfrm rot="5400000">
              <a:off x="86521" y="2125743"/>
              <a:ext cx="1842440" cy="2622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3" name="Rectangle 23"/>
            <p:cNvSpPr>
              <a:spLocks noChangeArrowheads="1"/>
            </p:cNvSpPr>
            <p:nvPr/>
          </p:nvSpPr>
          <p:spPr bwMode="auto">
            <a:xfrm rot="5400000">
              <a:off x="305554" y="2125743"/>
              <a:ext cx="1842440" cy="2622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4" name="Rectangle 27"/>
            <p:cNvSpPr>
              <a:spLocks noChangeArrowheads="1"/>
            </p:cNvSpPr>
            <p:nvPr/>
          </p:nvSpPr>
          <p:spPr bwMode="auto">
            <a:xfrm rot="5400000">
              <a:off x="524587" y="2125743"/>
              <a:ext cx="1842440" cy="26222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5" name="Rectangle 71"/>
            <p:cNvSpPr>
              <a:spLocks noChangeArrowheads="1"/>
            </p:cNvSpPr>
            <p:nvPr/>
          </p:nvSpPr>
          <p:spPr bwMode="auto">
            <a:xfrm>
              <a:off x="209505" y="1248661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6" name="Rectangle 73"/>
            <p:cNvSpPr>
              <a:spLocks noChangeArrowheads="1"/>
            </p:cNvSpPr>
            <p:nvPr/>
          </p:nvSpPr>
          <p:spPr bwMode="auto">
            <a:xfrm>
              <a:off x="703100" y="1248661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7" name="Rectangle 76"/>
            <p:cNvSpPr>
              <a:spLocks noChangeArrowheads="1"/>
            </p:cNvSpPr>
            <p:nvPr/>
          </p:nvSpPr>
          <p:spPr bwMode="auto">
            <a:xfrm>
              <a:off x="923675" y="1248661"/>
              <a:ext cx="161960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8" name="Rectangle 77"/>
            <p:cNvSpPr>
              <a:spLocks noChangeArrowheads="1"/>
            </p:cNvSpPr>
            <p:nvPr/>
          </p:nvSpPr>
          <p:spPr bwMode="auto">
            <a:xfrm>
              <a:off x="1141165" y="1248661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09" name="Rectangle 80"/>
            <p:cNvSpPr>
              <a:spLocks noChangeArrowheads="1"/>
            </p:cNvSpPr>
            <p:nvPr/>
          </p:nvSpPr>
          <p:spPr bwMode="auto">
            <a:xfrm>
              <a:off x="1361741" y="1248661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0" name="Rectangle 76"/>
            <p:cNvSpPr>
              <a:spLocks noChangeArrowheads="1"/>
            </p:cNvSpPr>
            <p:nvPr/>
          </p:nvSpPr>
          <p:spPr bwMode="auto">
            <a:xfrm>
              <a:off x="2137610" y="1248661"/>
              <a:ext cx="39487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1" name="Rectangle 77"/>
            <p:cNvSpPr>
              <a:spLocks noChangeArrowheads="1"/>
            </p:cNvSpPr>
            <p:nvPr/>
          </p:nvSpPr>
          <p:spPr bwMode="auto">
            <a:xfrm>
              <a:off x="2586473" y="1248661"/>
              <a:ext cx="282274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2" name="Rectangle 71"/>
            <p:cNvSpPr>
              <a:spLocks noChangeArrowheads="1"/>
            </p:cNvSpPr>
            <p:nvPr/>
          </p:nvSpPr>
          <p:spPr bwMode="auto">
            <a:xfrm>
              <a:off x="207963" y="1366861"/>
              <a:ext cx="438065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3" name="Rectangle 73"/>
            <p:cNvSpPr>
              <a:spLocks noChangeArrowheads="1"/>
            </p:cNvSpPr>
            <p:nvPr/>
          </p:nvSpPr>
          <p:spPr bwMode="auto">
            <a:xfrm>
              <a:off x="700015" y="1366861"/>
              <a:ext cx="165046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4" name="Rectangle 76"/>
            <p:cNvSpPr>
              <a:spLocks noChangeArrowheads="1"/>
            </p:cNvSpPr>
            <p:nvPr/>
          </p:nvSpPr>
          <p:spPr bwMode="auto">
            <a:xfrm>
              <a:off x="920591" y="1366861"/>
              <a:ext cx="163503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5" name="Rectangle 77"/>
            <p:cNvSpPr>
              <a:spLocks noChangeArrowheads="1"/>
            </p:cNvSpPr>
            <p:nvPr/>
          </p:nvSpPr>
          <p:spPr bwMode="auto">
            <a:xfrm>
              <a:off x="1139623" y="1366861"/>
              <a:ext cx="165045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6" name="Rectangle 80"/>
            <p:cNvSpPr>
              <a:spLocks noChangeArrowheads="1"/>
            </p:cNvSpPr>
            <p:nvPr/>
          </p:nvSpPr>
          <p:spPr bwMode="auto">
            <a:xfrm>
              <a:off x="1358656" y="1366861"/>
              <a:ext cx="411843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7" name="Rectangle 76"/>
            <p:cNvSpPr>
              <a:spLocks noChangeArrowheads="1"/>
            </p:cNvSpPr>
            <p:nvPr/>
          </p:nvSpPr>
          <p:spPr bwMode="auto">
            <a:xfrm>
              <a:off x="2136068" y="1368339"/>
              <a:ext cx="393333" cy="2511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8" name="Rectangle 77"/>
            <p:cNvSpPr>
              <a:spLocks noChangeArrowheads="1"/>
            </p:cNvSpPr>
            <p:nvPr/>
          </p:nvSpPr>
          <p:spPr bwMode="auto">
            <a:xfrm>
              <a:off x="2583388" y="1368339"/>
              <a:ext cx="283817" cy="2511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19" name="Rectangle 71"/>
            <p:cNvSpPr>
              <a:spLocks noChangeArrowheads="1"/>
            </p:cNvSpPr>
            <p:nvPr/>
          </p:nvSpPr>
          <p:spPr bwMode="auto">
            <a:xfrm>
              <a:off x="209505" y="1550071"/>
              <a:ext cx="438065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0" name="Rectangle 73"/>
            <p:cNvSpPr>
              <a:spLocks noChangeArrowheads="1"/>
            </p:cNvSpPr>
            <p:nvPr/>
          </p:nvSpPr>
          <p:spPr bwMode="auto">
            <a:xfrm>
              <a:off x="703100" y="1550071"/>
              <a:ext cx="163503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1" name="Rectangle 76"/>
            <p:cNvSpPr>
              <a:spLocks noChangeArrowheads="1"/>
            </p:cNvSpPr>
            <p:nvPr/>
          </p:nvSpPr>
          <p:spPr bwMode="auto">
            <a:xfrm>
              <a:off x="923675" y="1550071"/>
              <a:ext cx="161960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2" name="Rectangle 77"/>
            <p:cNvSpPr>
              <a:spLocks noChangeArrowheads="1"/>
            </p:cNvSpPr>
            <p:nvPr/>
          </p:nvSpPr>
          <p:spPr bwMode="auto">
            <a:xfrm>
              <a:off x="1141165" y="1550071"/>
              <a:ext cx="166588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3" name="Rectangle 80"/>
            <p:cNvSpPr>
              <a:spLocks noChangeArrowheads="1"/>
            </p:cNvSpPr>
            <p:nvPr/>
          </p:nvSpPr>
          <p:spPr bwMode="auto">
            <a:xfrm>
              <a:off x="1361741" y="1550071"/>
              <a:ext cx="411843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4" name="Rectangle 76"/>
            <p:cNvSpPr>
              <a:spLocks noChangeArrowheads="1"/>
            </p:cNvSpPr>
            <p:nvPr/>
          </p:nvSpPr>
          <p:spPr bwMode="auto">
            <a:xfrm>
              <a:off x="2137610" y="1551549"/>
              <a:ext cx="394876" cy="2511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5" name="Rectangle 77"/>
            <p:cNvSpPr>
              <a:spLocks noChangeArrowheads="1"/>
            </p:cNvSpPr>
            <p:nvPr/>
          </p:nvSpPr>
          <p:spPr bwMode="auto">
            <a:xfrm>
              <a:off x="2586473" y="1551549"/>
              <a:ext cx="282274" cy="25117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6" name="Rectangle 74"/>
            <p:cNvSpPr>
              <a:spLocks noChangeArrowheads="1"/>
            </p:cNvSpPr>
            <p:nvPr/>
          </p:nvSpPr>
          <p:spPr bwMode="auto">
            <a:xfrm>
              <a:off x="209505" y="1759876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7" name="Rectangle 73"/>
            <p:cNvSpPr>
              <a:spLocks noChangeArrowheads="1"/>
            </p:cNvSpPr>
            <p:nvPr/>
          </p:nvSpPr>
          <p:spPr bwMode="auto">
            <a:xfrm>
              <a:off x="703100" y="1759876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8" name="Rectangle 76"/>
            <p:cNvSpPr>
              <a:spLocks noChangeArrowheads="1"/>
            </p:cNvSpPr>
            <p:nvPr/>
          </p:nvSpPr>
          <p:spPr bwMode="auto">
            <a:xfrm>
              <a:off x="923675" y="1759876"/>
              <a:ext cx="161960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29" name="Rectangle 77"/>
            <p:cNvSpPr>
              <a:spLocks noChangeArrowheads="1"/>
            </p:cNvSpPr>
            <p:nvPr/>
          </p:nvSpPr>
          <p:spPr bwMode="auto">
            <a:xfrm>
              <a:off x="1141165" y="1759876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0" name="Rectangle 80"/>
            <p:cNvSpPr>
              <a:spLocks noChangeArrowheads="1"/>
            </p:cNvSpPr>
            <p:nvPr/>
          </p:nvSpPr>
          <p:spPr bwMode="auto">
            <a:xfrm>
              <a:off x="1361741" y="1759876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1" name="Rectangle 79"/>
            <p:cNvSpPr>
              <a:spLocks noChangeArrowheads="1"/>
            </p:cNvSpPr>
            <p:nvPr/>
          </p:nvSpPr>
          <p:spPr bwMode="auto">
            <a:xfrm>
              <a:off x="2137610" y="1761354"/>
              <a:ext cx="394876" cy="2364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2" name="Rectangle 80"/>
            <p:cNvSpPr>
              <a:spLocks noChangeArrowheads="1"/>
            </p:cNvSpPr>
            <p:nvPr/>
          </p:nvSpPr>
          <p:spPr bwMode="auto">
            <a:xfrm>
              <a:off x="2586473" y="1761354"/>
              <a:ext cx="282274" cy="2364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3" name="Rectangle 71"/>
            <p:cNvSpPr>
              <a:spLocks noChangeArrowheads="1"/>
            </p:cNvSpPr>
            <p:nvPr/>
          </p:nvSpPr>
          <p:spPr bwMode="auto">
            <a:xfrm>
              <a:off x="214133" y="1956384"/>
              <a:ext cx="438065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4" name="Rectangle 73"/>
            <p:cNvSpPr>
              <a:spLocks noChangeArrowheads="1"/>
            </p:cNvSpPr>
            <p:nvPr/>
          </p:nvSpPr>
          <p:spPr bwMode="auto">
            <a:xfrm>
              <a:off x="706185" y="1956384"/>
              <a:ext cx="165046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5" name="Rectangle 76"/>
            <p:cNvSpPr>
              <a:spLocks noChangeArrowheads="1"/>
            </p:cNvSpPr>
            <p:nvPr/>
          </p:nvSpPr>
          <p:spPr bwMode="auto">
            <a:xfrm>
              <a:off x="926760" y="1956384"/>
              <a:ext cx="163503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6" name="Rectangle 77"/>
            <p:cNvSpPr>
              <a:spLocks noChangeArrowheads="1"/>
            </p:cNvSpPr>
            <p:nvPr/>
          </p:nvSpPr>
          <p:spPr bwMode="auto">
            <a:xfrm>
              <a:off x="1145793" y="1956384"/>
              <a:ext cx="166588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7" name="Rectangle 80"/>
            <p:cNvSpPr>
              <a:spLocks noChangeArrowheads="1"/>
            </p:cNvSpPr>
            <p:nvPr/>
          </p:nvSpPr>
          <p:spPr bwMode="auto">
            <a:xfrm>
              <a:off x="1366368" y="1956384"/>
              <a:ext cx="410301" cy="26595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8" name="Rectangle 76"/>
            <p:cNvSpPr>
              <a:spLocks noChangeArrowheads="1"/>
            </p:cNvSpPr>
            <p:nvPr/>
          </p:nvSpPr>
          <p:spPr bwMode="auto">
            <a:xfrm>
              <a:off x="2142238" y="1957861"/>
              <a:ext cx="39487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39" name="Rectangle 77"/>
            <p:cNvSpPr>
              <a:spLocks noChangeArrowheads="1"/>
            </p:cNvSpPr>
            <p:nvPr/>
          </p:nvSpPr>
          <p:spPr bwMode="auto">
            <a:xfrm>
              <a:off x="2591100" y="1957861"/>
              <a:ext cx="28227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0" name="Rectangle 71"/>
            <p:cNvSpPr>
              <a:spLocks noChangeArrowheads="1"/>
            </p:cNvSpPr>
            <p:nvPr/>
          </p:nvSpPr>
          <p:spPr bwMode="auto">
            <a:xfrm>
              <a:off x="209505" y="2300640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1" name="Rectangle 73"/>
            <p:cNvSpPr>
              <a:spLocks noChangeArrowheads="1"/>
            </p:cNvSpPr>
            <p:nvPr/>
          </p:nvSpPr>
          <p:spPr bwMode="auto">
            <a:xfrm>
              <a:off x="703100" y="2300640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2" name="Rectangle 76"/>
            <p:cNvSpPr>
              <a:spLocks noChangeArrowheads="1"/>
            </p:cNvSpPr>
            <p:nvPr/>
          </p:nvSpPr>
          <p:spPr bwMode="auto">
            <a:xfrm>
              <a:off x="923675" y="2300640"/>
              <a:ext cx="161960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3" name="Rectangle 77"/>
            <p:cNvSpPr>
              <a:spLocks noChangeArrowheads="1"/>
            </p:cNvSpPr>
            <p:nvPr/>
          </p:nvSpPr>
          <p:spPr bwMode="auto">
            <a:xfrm>
              <a:off x="1141165" y="2300640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4" name="Rectangle 80"/>
            <p:cNvSpPr>
              <a:spLocks noChangeArrowheads="1"/>
            </p:cNvSpPr>
            <p:nvPr/>
          </p:nvSpPr>
          <p:spPr bwMode="auto">
            <a:xfrm>
              <a:off x="1361741" y="2300640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5" name="Rectangle 76"/>
            <p:cNvSpPr>
              <a:spLocks noChangeArrowheads="1"/>
            </p:cNvSpPr>
            <p:nvPr/>
          </p:nvSpPr>
          <p:spPr bwMode="auto">
            <a:xfrm>
              <a:off x="2137610" y="2302118"/>
              <a:ext cx="394876" cy="2364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6" name="Rectangle 77"/>
            <p:cNvSpPr>
              <a:spLocks noChangeArrowheads="1"/>
            </p:cNvSpPr>
            <p:nvPr/>
          </p:nvSpPr>
          <p:spPr bwMode="auto">
            <a:xfrm>
              <a:off x="2586473" y="2302118"/>
              <a:ext cx="282274" cy="23640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7" name="Rectangle 71"/>
            <p:cNvSpPr>
              <a:spLocks noChangeArrowheads="1"/>
            </p:cNvSpPr>
            <p:nvPr/>
          </p:nvSpPr>
          <p:spPr bwMode="auto">
            <a:xfrm>
              <a:off x="207963" y="2504535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8" name="Rectangle 73"/>
            <p:cNvSpPr>
              <a:spLocks noChangeArrowheads="1"/>
            </p:cNvSpPr>
            <p:nvPr/>
          </p:nvSpPr>
          <p:spPr bwMode="auto">
            <a:xfrm>
              <a:off x="700015" y="2504535"/>
              <a:ext cx="16504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49" name="Rectangle 76"/>
            <p:cNvSpPr>
              <a:spLocks noChangeArrowheads="1"/>
            </p:cNvSpPr>
            <p:nvPr/>
          </p:nvSpPr>
          <p:spPr bwMode="auto">
            <a:xfrm>
              <a:off x="920591" y="2504535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0" name="Rectangle 77"/>
            <p:cNvSpPr>
              <a:spLocks noChangeArrowheads="1"/>
            </p:cNvSpPr>
            <p:nvPr/>
          </p:nvSpPr>
          <p:spPr bwMode="auto">
            <a:xfrm>
              <a:off x="1139623" y="2504535"/>
              <a:ext cx="16504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1" name="Rectangle 80"/>
            <p:cNvSpPr>
              <a:spLocks noChangeArrowheads="1"/>
            </p:cNvSpPr>
            <p:nvPr/>
          </p:nvSpPr>
          <p:spPr bwMode="auto">
            <a:xfrm>
              <a:off x="1358656" y="2504535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2" name="Rectangle 76"/>
            <p:cNvSpPr>
              <a:spLocks noChangeArrowheads="1"/>
            </p:cNvSpPr>
            <p:nvPr/>
          </p:nvSpPr>
          <p:spPr bwMode="auto">
            <a:xfrm>
              <a:off x="2136068" y="2504535"/>
              <a:ext cx="39333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3" name="Rectangle 77"/>
            <p:cNvSpPr>
              <a:spLocks noChangeArrowheads="1"/>
            </p:cNvSpPr>
            <p:nvPr/>
          </p:nvSpPr>
          <p:spPr bwMode="auto">
            <a:xfrm>
              <a:off x="2583388" y="2504535"/>
              <a:ext cx="283817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4" name="Rectangle 71"/>
            <p:cNvSpPr>
              <a:spLocks noChangeArrowheads="1"/>
            </p:cNvSpPr>
            <p:nvPr/>
          </p:nvSpPr>
          <p:spPr bwMode="auto">
            <a:xfrm>
              <a:off x="209505" y="2699565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5" name="Rectangle 73"/>
            <p:cNvSpPr>
              <a:spLocks noChangeArrowheads="1"/>
            </p:cNvSpPr>
            <p:nvPr/>
          </p:nvSpPr>
          <p:spPr bwMode="auto">
            <a:xfrm>
              <a:off x="703100" y="2699565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6" name="Rectangle 76"/>
            <p:cNvSpPr>
              <a:spLocks noChangeArrowheads="1"/>
            </p:cNvSpPr>
            <p:nvPr/>
          </p:nvSpPr>
          <p:spPr bwMode="auto">
            <a:xfrm>
              <a:off x="923675" y="2699565"/>
              <a:ext cx="161960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7" name="Rectangle 77"/>
            <p:cNvSpPr>
              <a:spLocks noChangeArrowheads="1"/>
            </p:cNvSpPr>
            <p:nvPr/>
          </p:nvSpPr>
          <p:spPr bwMode="auto">
            <a:xfrm>
              <a:off x="1141165" y="2699565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8" name="Rectangle 80"/>
            <p:cNvSpPr>
              <a:spLocks noChangeArrowheads="1"/>
            </p:cNvSpPr>
            <p:nvPr/>
          </p:nvSpPr>
          <p:spPr bwMode="auto">
            <a:xfrm>
              <a:off x="1361741" y="2699565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59" name="Rectangle 76"/>
            <p:cNvSpPr>
              <a:spLocks noChangeArrowheads="1"/>
            </p:cNvSpPr>
            <p:nvPr/>
          </p:nvSpPr>
          <p:spPr bwMode="auto">
            <a:xfrm>
              <a:off x="2137610" y="2699565"/>
              <a:ext cx="39487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0" name="Rectangle 77"/>
            <p:cNvSpPr>
              <a:spLocks noChangeArrowheads="1"/>
            </p:cNvSpPr>
            <p:nvPr/>
          </p:nvSpPr>
          <p:spPr bwMode="auto">
            <a:xfrm>
              <a:off x="2586473" y="2699565"/>
              <a:ext cx="282274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1" name="Rectangle 71"/>
            <p:cNvSpPr>
              <a:spLocks noChangeArrowheads="1"/>
            </p:cNvSpPr>
            <p:nvPr/>
          </p:nvSpPr>
          <p:spPr bwMode="auto">
            <a:xfrm>
              <a:off x="209505" y="2891639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2" name="Rectangle 73"/>
            <p:cNvSpPr>
              <a:spLocks noChangeArrowheads="1"/>
            </p:cNvSpPr>
            <p:nvPr/>
          </p:nvSpPr>
          <p:spPr bwMode="auto">
            <a:xfrm>
              <a:off x="703100" y="2891639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3" name="Rectangle 76"/>
            <p:cNvSpPr>
              <a:spLocks noChangeArrowheads="1"/>
            </p:cNvSpPr>
            <p:nvPr/>
          </p:nvSpPr>
          <p:spPr bwMode="auto">
            <a:xfrm>
              <a:off x="923675" y="2891639"/>
              <a:ext cx="161960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4" name="Rectangle 77"/>
            <p:cNvSpPr>
              <a:spLocks noChangeArrowheads="1"/>
            </p:cNvSpPr>
            <p:nvPr/>
          </p:nvSpPr>
          <p:spPr bwMode="auto">
            <a:xfrm>
              <a:off x="1141165" y="2891639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5" name="Rectangle 80"/>
            <p:cNvSpPr>
              <a:spLocks noChangeArrowheads="1"/>
            </p:cNvSpPr>
            <p:nvPr/>
          </p:nvSpPr>
          <p:spPr bwMode="auto">
            <a:xfrm>
              <a:off x="1361741" y="2891639"/>
              <a:ext cx="41184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6" name="Rectangle 76"/>
            <p:cNvSpPr>
              <a:spLocks noChangeArrowheads="1"/>
            </p:cNvSpPr>
            <p:nvPr/>
          </p:nvSpPr>
          <p:spPr bwMode="auto">
            <a:xfrm>
              <a:off x="2137610" y="2891639"/>
              <a:ext cx="39487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7" name="Rectangle 77"/>
            <p:cNvSpPr>
              <a:spLocks noChangeArrowheads="1"/>
            </p:cNvSpPr>
            <p:nvPr/>
          </p:nvSpPr>
          <p:spPr bwMode="auto">
            <a:xfrm>
              <a:off x="2586473" y="2891639"/>
              <a:ext cx="282274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8" name="Rectangle 71"/>
            <p:cNvSpPr>
              <a:spLocks noChangeArrowheads="1"/>
            </p:cNvSpPr>
            <p:nvPr/>
          </p:nvSpPr>
          <p:spPr bwMode="auto">
            <a:xfrm>
              <a:off x="214133" y="3021659"/>
              <a:ext cx="43806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69" name="Rectangle 73"/>
            <p:cNvSpPr>
              <a:spLocks noChangeArrowheads="1"/>
            </p:cNvSpPr>
            <p:nvPr/>
          </p:nvSpPr>
          <p:spPr bwMode="auto">
            <a:xfrm>
              <a:off x="706185" y="3021659"/>
              <a:ext cx="16504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70" name="Rectangle 76"/>
            <p:cNvSpPr>
              <a:spLocks noChangeArrowheads="1"/>
            </p:cNvSpPr>
            <p:nvPr/>
          </p:nvSpPr>
          <p:spPr bwMode="auto">
            <a:xfrm>
              <a:off x="926760" y="3021659"/>
              <a:ext cx="163503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71" name="Rectangle 77"/>
            <p:cNvSpPr>
              <a:spLocks noChangeArrowheads="1"/>
            </p:cNvSpPr>
            <p:nvPr/>
          </p:nvSpPr>
          <p:spPr bwMode="auto">
            <a:xfrm>
              <a:off x="1145793" y="3021659"/>
              <a:ext cx="166588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72" name="Rectangle 80"/>
            <p:cNvSpPr>
              <a:spLocks noChangeArrowheads="1"/>
            </p:cNvSpPr>
            <p:nvPr/>
          </p:nvSpPr>
          <p:spPr bwMode="auto">
            <a:xfrm>
              <a:off x="1366368" y="3021659"/>
              <a:ext cx="410301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grpSp>
          <p:nvGrpSpPr>
            <p:cNvPr id="19657" name="Group 793"/>
            <p:cNvGrpSpPr>
              <a:grpSpLocks/>
            </p:cNvGrpSpPr>
            <p:nvPr/>
          </p:nvGrpSpPr>
          <p:grpSpPr bwMode="auto">
            <a:xfrm>
              <a:off x="1400258" y="1249052"/>
              <a:ext cx="673907" cy="1797639"/>
              <a:chOff x="2286000" y="2012122"/>
              <a:chExt cx="1248189" cy="3445703"/>
            </a:xfrm>
          </p:grpSpPr>
          <p:sp>
            <p:nvSpPr>
              <p:cNvPr id="24776" name="Rectangle 71"/>
              <p:cNvSpPr>
                <a:spLocks noChangeArrowheads="1"/>
              </p:cNvSpPr>
              <p:nvPr/>
            </p:nvSpPr>
            <p:spPr bwMode="auto">
              <a:xfrm>
                <a:off x="2288941" y="2011373"/>
                <a:ext cx="1239912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77" name="Rectangle 71"/>
              <p:cNvSpPr>
                <a:spLocks noChangeArrowheads="1"/>
              </p:cNvSpPr>
              <p:nvPr/>
            </p:nvSpPr>
            <p:spPr bwMode="auto">
              <a:xfrm>
                <a:off x="2286083" y="2237937"/>
                <a:ext cx="1237056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78" name="Rectangle 71"/>
              <p:cNvSpPr>
                <a:spLocks noChangeArrowheads="1"/>
              </p:cNvSpPr>
              <p:nvPr/>
            </p:nvSpPr>
            <p:spPr bwMode="auto">
              <a:xfrm>
                <a:off x="2288941" y="2591946"/>
                <a:ext cx="1239912" cy="45313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79" name="Rectangle 71"/>
              <p:cNvSpPr>
                <a:spLocks noChangeArrowheads="1"/>
              </p:cNvSpPr>
              <p:nvPr/>
            </p:nvSpPr>
            <p:spPr bwMode="auto">
              <a:xfrm>
                <a:off x="2288941" y="2991265"/>
                <a:ext cx="1239912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0" name="Rectangle 71"/>
              <p:cNvSpPr>
                <a:spLocks noChangeArrowheads="1"/>
              </p:cNvSpPr>
              <p:nvPr/>
            </p:nvSpPr>
            <p:spPr bwMode="auto">
              <a:xfrm>
                <a:off x="2297511" y="3367930"/>
                <a:ext cx="1237056" cy="4814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1" name="Rectangle 71"/>
              <p:cNvSpPr>
                <a:spLocks noChangeArrowheads="1"/>
              </p:cNvSpPr>
              <p:nvPr/>
            </p:nvSpPr>
            <p:spPr bwMode="auto">
              <a:xfrm>
                <a:off x="2288941" y="4027799"/>
                <a:ext cx="1239912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2" name="Rectangle 71"/>
              <p:cNvSpPr>
                <a:spLocks noChangeArrowheads="1"/>
              </p:cNvSpPr>
              <p:nvPr/>
            </p:nvSpPr>
            <p:spPr bwMode="auto">
              <a:xfrm>
                <a:off x="2286083" y="4418623"/>
                <a:ext cx="1237056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3" name="Rectangle 71"/>
              <p:cNvSpPr>
                <a:spLocks noChangeArrowheads="1"/>
              </p:cNvSpPr>
              <p:nvPr/>
            </p:nvSpPr>
            <p:spPr bwMode="auto">
              <a:xfrm>
                <a:off x="2288941" y="4792454"/>
                <a:ext cx="1239912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4" name="Rectangle 71"/>
              <p:cNvSpPr>
                <a:spLocks noChangeArrowheads="1"/>
              </p:cNvSpPr>
              <p:nvPr/>
            </p:nvSpPr>
            <p:spPr bwMode="auto">
              <a:xfrm>
                <a:off x="2288941" y="5160622"/>
                <a:ext cx="1239912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  <p:sp>
            <p:nvSpPr>
              <p:cNvPr id="24785" name="Rectangle 71"/>
              <p:cNvSpPr>
                <a:spLocks noChangeArrowheads="1"/>
              </p:cNvSpPr>
              <p:nvPr/>
            </p:nvSpPr>
            <p:spPr bwMode="auto">
              <a:xfrm>
                <a:off x="2297511" y="5409843"/>
                <a:ext cx="1237056" cy="4814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kumimoji="1" lang="ko-KR" altLang="en-US" sz="1100">
                  <a:latin typeface="+mn-lt"/>
                  <a:ea typeface="Gulim" pitchFamily="34" charset="-127"/>
                </a:endParaRPr>
              </a:p>
            </p:txBody>
          </p:sp>
        </p:grpSp>
        <p:sp>
          <p:nvSpPr>
            <p:cNvPr id="24774" name="Rectangle 76"/>
            <p:cNvSpPr>
              <a:spLocks noChangeArrowheads="1"/>
            </p:cNvSpPr>
            <p:nvPr/>
          </p:nvSpPr>
          <p:spPr bwMode="auto">
            <a:xfrm>
              <a:off x="2142238" y="3021659"/>
              <a:ext cx="394876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  <p:sp>
          <p:nvSpPr>
            <p:cNvPr id="24775" name="Rectangle 77"/>
            <p:cNvSpPr>
              <a:spLocks noChangeArrowheads="1"/>
            </p:cNvSpPr>
            <p:nvPr/>
          </p:nvSpPr>
          <p:spPr bwMode="auto">
            <a:xfrm>
              <a:off x="2591100" y="3021659"/>
              <a:ext cx="282275" cy="25118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kumimoji="1" lang="ko-KR" altLang="en-US" sz="1100">
                <a:latin typeface="+mn-lt"/>
                <a:ea typeface="Gulim" pitchFamily="34" charset="-127"/>
              </a:endParaRPr>
            </a:p>
          </p:txBody>
        </p:sp>
      </p:grpSp>
      <p:sp>
        <p:nvSpPr>
          <p:cNvPr id="24588" name="Text Box 207"/>
          <p:cNvSpPr txBox="1">
            <a:spLocks noChangeArrowheads="1"/>
          </p:cNvSpPr>
          <p:nvPr/>
        </p:nvSpPr>
        <p:spPr bwMode="auto">
          <a:xfrm>
            <a:off x="7894638" y="3500437"/>
            <a:ext cx="828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90000"/>
              </a:lnSpc>
              <a:defRPr/>
            </a:pPr>
            <a:r>
              <a:rPr kumimoji="1" lang="en-US" altLang="ko-KR" sz="1600" b="1" dirty="0">
                <a:latin typeface="+mn-lt"/>
                <a:ea typeface="Gulim" pitchFamily="34" charset="-127"/>
              </a:rPr>
              <a:t>IC pins</a:t>
            </a:r>
          </a:p>
        </p:txBody>
      </p:sp>
      <p:sp>
        <p:nvSpPr>
          <p:cNvPr id="24589" name="Text Box 207"/>
          <p:cNvSpPr txBox="1">
            <a:spLocks noChangeArrowheads="1"/>
          </p:cNvSpPr>
          <p:nvPr/>
        </p:nvSpPr>
        <p:spPr bwMode="auto">
          <a:xfrm>
            <a:off x="6062663" y="2625725"/>
            <a:ext cx="811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90000"/>
              </a:lnSpc>
              <a:defRPr/>
            </a:pPr>
            <a:r>
              <a:rPr kumimoji="1" lang="en-US" altLang="ko-KR" sz="1600" b="1">
                <a:latin typeface="+mn-lt"/>
                <a:ea typeface="Gulim" pitchFamily="34" charset="-127"/>
              </a:rPr>
              <a:t>Decaps</a:t>
            </a:r>
          </a:p>
        </p:txBody>
      </p:sp>
      <p:grpSp>
        <p:nvGrpSpPr>
          <p:cNvPr id="19471" name="Group 3"/>
          <p:cNvGrpSpPr>
            <a:grpSpLocks/>
          </p:cNvGrpSpPr>
          <p:nvPr/>
        </p:nvGrpSpPr>
        <p:grpSpPr bwMode="auto">
          <a:xfrm>
            <a:off x="7812088" y="3783012"/>
            <a:ext cx="766762" cy="765175"/>
            <a:chOff x="6533275" y="2928938"/>
            <a:chExt cx="766732" cy="765941"/>
          </a:xfrm>
        </p:grpSpPr>
        <p:grpSp>
          <p:nvGrpSpPr>
            <p:cNvPr id="7" name="Group 271"/>
            <p:cNvGrpSpPr/>
            <p:nvPr/>
          </p:nvGrpSpPr>
          <p:grpSpPr bwMode="auto">
            <a:xfrm>
              <a:off x="6533275" y="2950267"/>
              <a:ext cx="758117" cy="722735"/>
              <a:chOff x="2670231" y="2772146"/>
              <a:chExt cx="1291893" cy="1243530"/>
            </a:xfrm>
            <a:solidFill>
              <a:srgbClr val="009900"/>
            </a:solidFill>
          </p:grpSpPr>
          <p:grpSp>
            <p:nvGrpSpPr>
              <p:cNvPr id="8" name="Group 124"/>
              <p:cNvGrpSpPr/>
              <p:nvPr/>
            </p:nvGrpSpPr>
            <p:grpSpPr>
              <a:xfrm>
                <a:off x="2958990" y="3044950"/>
                <a:ext cx="729695" cy="691290"/>
                <a:chOff x="3232284" y="5824398"/>
                <a:chExt cx="917261" cy="886550"/>
              </a:xfrm>
              <a:grpFill/>
            </p:grpSpPr>
            <p:sp>
              <p:nvSpPr>
                <p:cNvPr id="277" name="Oval 276"/>
                <p:cNvSpPr/>
                <p:nvPr/>
              </p:nvSpPr>
              <p:spPr bwMode="auto">
                <a:xfrm>
                  <a:off x="3343040" y="627097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Oval 277"/>
                <p:cNvSpPr/>
                <p:nvPr/>
              </p:nvSpPr>
              <p:spPr bwMode="auto">
                <a:xfrm>
                  <a:off x="3455510" y="627097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 bwMode="auto">
                <a:xfrm>
                  <a:off x="3573470" y="627097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 bwMode="auto">
                <a:xfrm>
                  <a:off x="3687770" y="627097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Oval 280"/>
                <p:cNvSpPr/>
                <p:nvPr/>
              </p:nvSpPr>
              <p:spPr bwMode="auto">
                <a:xfrm>
                  <a:off x="3803900" y="627097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>
                  <a:off x="3918200" y="627097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Oval 282"/>
                <p:cNvSpPr/>
                <p:nvPr/>
              </p:nvSpPr>
              <p:spPr bwMode="auto">
                <a:xfrm>
                  <a:off x="3456425" y="61557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>
                  <a:off x="3570725" y="61557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>
                  <a:off x="3688685" y="61557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Oval 285"/>
                <p:cNvSpPr/>
                <p:nvPr/>
              </p:nvSpPr>
              <p:spPr bwMode="auto">
                <a:xfrm>
                  <a:off x="3802985" y="61557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Oval 286"/>
                <p:cNvSpPr/>
                <p:nvPr/>
              </p:nvSpPr>
              <p:spPr bwMode="auto">
                <a:xfrm>
                  <a:off x="3919115" y="61557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 bwMode="auto">
                <a:xfrm>
                  <a:off x="4033415" y="61557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Oval 288"/>
                <p:cNvSpPr/>
                <p:nvPr/>
              </p:nvSpPr>
              <p:spPr bwMode="auto">
                <a:xfrm>
                  <a:off x="3343040" y="60414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Oval 289"/>
                <p:cNvSpPr/>
                <p:nvPr/>
              </p:nvSpPr>
              <p:spPr bwMode="auto">
                <a:xfrm>
                  <a:off x="3455510" y="60414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>
                  <a:off x="3573470" y="60414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Oval 291"/>
                <p:cNvSpPr/>
                <p:nvPr/>
              </p:nvSpPr>
              <p:spPr bwMode="auto">
                <a:xfrm>
                  <a:off x="3687770" y="60414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Oval 292"/>
                <p:cNvSpPr/>
                <p:nvPr/>
              </p:nvSpPr>
              <p:spPr bwMode="auto">
                <a:xfrm>
                  <a:off x="3803900" y="604145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 bwMode="auto">
                <a:xfrm>
                  <a:off x="3918200" y="60414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 bwMode="auto">
                <a:xfrm>
                  <a:off x="3456425" y="592624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 bwMode="auto">
                <a:xfrm>
                  <a:off x="3570725" y="592624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Oval 296"/>
                <p:cNvSpPr/>
                <p:nvPr/>
              </p:nvSpPr>
              <p:spPr bwMode="auto">
                <a:xfrm>
                  <a:off x="3688685" y="592624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Oval 297"/>
                <p:cNvSpPr/>
                <p:nvPr/>
              </p:nvSpPr>
              <p:spPr bwMode="auto">
                <a:xfrm>
                  <a:off x="3802985" y="592624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Oval 298"/>
                <p:cNvSpPr/>
                <p:nvPr/>
              </p:nvSpPr>
              <p:spPr bwMode="auto">
                <a:xfrm>
                  <a:off x="3457340" y="650140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>
                  <a:off x="3575300" y="650140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 bwMode="auto">
                <a:xfrm>
                  <a:off x="3689600" y="650140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 bwMode="auto">
                <a:xfrm>
                  <a:off x="3805730" y="6501400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 bwMode="auto">
                <a:xfrm>
                  <a:off x="3920030" y="650140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 bwMode="auto">
                <a:xfrm>
                  <a:off x="3458255" y="638618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 bwMode="auto">
                <a:xfrm>
                  <a:off x="3572555" y="638618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 bwMode="auto">
                <a:xfrm>
                  <a:off x="3690515" y="638618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 bwMode="auto">
                <a:xfrm>
                  <a:off x="3804815" y="638618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" name="Oval 307"/>
                <p:cNvSpPr/>
                <p:nvPr/>
              </p:nvSpPr>
              <p:spPr bwMode="auto">
                <a:xfrm>
                  <a:off x="3920945" y="6386185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>
                  <a:off x="4035245" y="638618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Oval 309"/>
                <p:cNvSpPr/>
                <p:nvPr/>
              </p:nvSpPr>
              <p:spPr bwMode="auto">
                <a:xfrm>
                  <a:off x="3343040" y="615667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 bwMode="auto">
                <a:xfrm>
                  <a:off x="3343040" y="59271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 bwMode="auto">
                <a:xfrm>
                  <a:off x="3343040" y="638710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" name="Oval 312"/>
                <p:cNvSpPr/>
                <p:nvPr/>
              </p:nvSpPr>
              <p:spPr bwMode="auto">
                <a:xfrm>
                  <a:off x="3232284" y="6270055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 bwMode="auto">
                <a:xfrm>
                  <a:off x="3232284" y="6040540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 bwMode="auto">
                <a:xfrm>
                  <a:off x="3457340" y="5824398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 bwMode="auto">
                <a:xfrm>
                  <a:off x="3689600" y="5824398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" name="Oval 316"/>
                <p:cNvSpPr/>
                <p:nvPr/>
              </p:nvSpPr>
              <p:spPr bwMode="auto">
                <a:xfrm>
                  <a:off x="3566876" y="6596648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>
                  <a:off x="3799136" y="6596648"/>
                  <a:ext cx="114300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Oval 204"/>
              <p:cNvSpPr/>
              <p:nvPr/>
            </p:nvSpPr>
            <p:spPr bwMode="auto">
              <a:xfrm>
                <a:off x="2672363" y="295111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857129" y="295111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3040440" y="295111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764018" y="286127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2948784" y="286127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3132095" y="286127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2672363" y="277214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2857129" y="277214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3040440" y="277214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765474" y="304095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2950240" y="304095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3402058" y="295209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3594775" y="295209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3778086" y="295209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3493713" y="286225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3687886" y="286225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3871197" y="286225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3402058" y="277313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3594775" y="277313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3778086" y="277313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>
                <a:off x="3495169" y="3041935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3687886" y="3041935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3871197" y="3041935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3312586" y="286297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>
                <a:off x="3224478" y="295138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3224478" y="277241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2680314" y="383501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2865080" y="383501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 bwMode="auto">
              <a:xfrm>
                <a:off x="3048391" y="383501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2771969" y="374517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 bwMode="auto">
              <a:xfrm>
                <a:off x="2956735" y="374517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3140046" y="374517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 bwMode="auto">
              <a:xfrm>
                <a:off x="2680314" y="365604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 bwMode="auto">
              <a:xfrm>
                <a:off x="2865080" y="365604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 bwMode="auto">
              <a:xfrm>
                <a:off x="3048391" y="365604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auto">
              <a:xfrm>
                <a:off x="2773425" y="392485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 bwMode="auto">
              <a:xfrm>
                <a:off x="2958191" y="392485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 bwMode="auto">
              <a:xfrm>
                <a:off x="3141502" y="392485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 bwMode="auto">
              <a:xfrm>
                <a:off x="3410009" y="383599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 bwMode="auto">
              <a:xfrm>
                <a:off x="3594775" y="383599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 bwMode="auto">
              <a:xfrm>
                <a:off x="3778086" y="383599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 bwMode="auto">
              <a:xfrm>
                <a:off x="3501664" y="374615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>
                <a:off x="3687886" y="374615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 bwMode="auto">
              <a:xfrm>
                <a:off x="3871197" y="374615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 bwMode="auto">
              <a:xfrm>
                <a:off x="3594775" y="365703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 bwMode="auto">
              <a:xfrm>
                <a:off x="3778086" y="365703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 bwMode="auto">
              <a:xfrm>
                <a:off x="3503120" y="392583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 bwMode="auto">
              <a:xfrm>
                <a:off x="3687886" y="392583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 bwMode="auto">
              <a:xfrm>
                <a:off x="3871197" y="3925836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>
                <a:off x="3320537" y="374687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 bwMode="auto">
              <a:xfrm>
                <a:off x="3320537" y="392655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>
                <a:off x="3232429" y="383528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2847811" y="330866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>
                <a:off x="2847811" y="312970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 bwMode="auto">
              <a:xfrm>
                <a:off x="2758339" y="321954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2758339" y="339922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 bwMode="auto">
              <a:xfrm>
                <a:off x="2670231" y="3307954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2670231" y="3128989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2859437" y="349789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auto">
              <a:xfrm>
                <a:off x="2769965" y="3587737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>
                <a:off x="2681857" y="3497184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2956869" y="358262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 bwMode="auto">
              <a:xfrm>
                <a:off x="3778086" y="3301439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auto">
              <a:xfrm>
                <a:off x="3778086" y="3122474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 bwMode="auto">
              <a:xfrm>
                <a:off x="3687886" y="3212313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 bwMode="auto">
              <a:xfrm>
                <a:off x="3687886" y="339199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 bwMode="auto">
              <a:xfrm>
                <a:off x="3871197" y="321020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3594775" y="3121760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3778086" y="3490669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auto">
              <a:xfrm>
                <a:off x="3687886" y="3580508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 bwMode="auto">
              <a:xfrm>
                <a:off x="3871197" y="3399432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3871197" y="3575391"/>
                <a:ext cx="90927" cy="89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534862" y="2928938"/>
              <a:ext cx="765145" cy="7659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0" name="Rectangle 319"/>
          <p:cNvSpPr/>
          <p:nvPr/>
        </p:nvSpPr>
        <p:spPr>
          <a:xfrm>
            <a:off x="7208838" y="2833687"/>
            <a:ext cx="214312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208838" y="3252787"/>
            <a:ext cx="214312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7208838" y="3716337"/>
            <a:ext cx="214312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7" name="Oval 326"/>
          <p:cNvSpPr/>
          <p:nvPr/>
        </p:nvSpPr>
        <p:spPr bwMode="auto">
          <a:xfrm flipH="1">
            <a:off x="6970713" y="3263900"/>
            <a:ext cx="65087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8" name="Oval 327"/>
          <p:cNvSpPr/>
          <p:nvPr/>
        </p:nvSpPr>
        <p:spPr bwMode="auto">
          <a:xfrm flipH="1">
            <a:off x="6902450" y="3263900"/>
            <a:ext cx="68263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9" name="Oval 328"/>
          <p:cNvSpPr/>
          <p:nvPr/>
        </p:nvSpPr>
        <p:spPr bwMode="auto">
          <a:xfrm flipH="1">
            <a:off x="6970713" y="3730625"/>
            <a:ext cx="65087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0" name="Oval 329"/>
          <p:cNvSpPr/>
          <p:nvPr/>
        </p:nvSpPr>
        <p:spPr bwMode="auto">
          <a:xfrm flipH="1">
            <a:off x="6902450" y="3730625"/>
            <a:ext cx="68263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1" name="Oval 330"/>
          <p:cNvSpPr/>
          <p:nvPr/>
        </p:nvSpPr>
        <p:spPr bwMode="auto">
          <a:xfrm flipH="1">
            <a:off x="6970713" y="2843212"/>
            <a:ext cx="65087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2" name="Oval 331"/>
          <p:cNvSpPr/>
          <p:nvPr/>
        </p:nvSpPr>
        <p:spPr bwMode="auto">
          <a:xfrm flipH="1">
            <a:off x="6902450" y="2843212"/>
            <a:ext cx="68263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6864350" y="282575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864350" y="324485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864350" y="370840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6" name="Oval 335"/>
          <p:cNvSpPr/>
          <p:nvPr/>
        </p:nvSpPr>
        <p:spPr bwMode="auto">
          <a:xfrm flipH="1">
            <a:off x="7315200" y="3486150"/>
            <a:ext cx="66675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7" name="Oval 336"/>
          <p:cNvSpPr/>
          <p:nvPr/>
        </p:nvSpPr>
        <p:spPr bwMode="auto">
          <a:xfrm flipH="1">
            <a:off x="7248525" y="3486150"/>
            <a:ext cx="66675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8" name="Oval 337"/>
          <p:cNvSpPr/>
          <p:nvPr/>
        </p:nvSpPr>
        <p:spPr bwMode="auto">
          <a:xfrm flipH="1">
            <a:off x="7315200" y="3954462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9" name="Oval 338"/>
          <p:cNvSpPr/>
          <p:nvPr/>
        </p:nvSpPr>
        <p:spPr bwMode="auto">
          <a:xfrm flipH="1">
            <a:off x="7248525" y="3954462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0" name="Oval 339"/>
          <p:cNvSpPr/>
          <p:nvPr/>
        </p:nvSpPr>
        <p:spPr bwMode="auto">
          <a:xfrm flipH="1">
            <a:off x="7315200" y="3065462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1" name="Oval 340"/>
          <p:cNvSpPr/>
          <p:nvPr/>
        </p:nvSpPr>
        <p:spPr bwMode="auto">
          <a:xfrm flipH="1">
            <a:off x="7248525" y="3065462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7208838" y="3048000"/>
            <a:ext cx="214312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7208838" y="3467100"/>
            <a:ext cx="214312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208838" y="3930650"/>
            <a:ext cx="214312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5" name="Oval 344"/>
          <p:cNvSpPr/>
          <p:nvPr/>
        </p:nvSpPr>
        <p:spPr bwMode="auto">
          <a:xfrm flipH="1">
            <a:off x="6969125" y="3486150"/>
            <a:ext cx="66675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6" name="Oval 345"/>
          <p:cNvSpPr/>
          <p:nvPr/>
        </p:nvSpPr>
        <p:spPr bwMode="auto">
          <a:xfrm flipH="1">
            <a:off x="6902450" y="3486150"/>
            <a:ext cx="66675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7" name="Oval 346"/>
          <p:cNvSpPr/>
          <p:nvPr/>
        </p:nvSpPr>
        <p:spPr bwMode="auto">
          <a:xfrm flipH="1">
            <a:off x="6969125" y="3954462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8" name="Oval 347"/>
          <p:cNvSpPr/>
          <p:nvPr/>
        </p:nvSpPr>
        <p:spPr bwMode="auto">
          <a:xfrm flipH="1">
            <a:off x="6902450" y="3954462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9" name="Oval 348"/>
          <p:cNvSpPr/>
          <p:nvPr/>
        </p:nvSpPr>
        <p:spPr bwMode="auto">
          <a:xfrm flipH="1">
            <a:off x="6969125" y="3065462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0" name="Oval 349"/>
          <p:cNvSpPr/>
          <p:nvPr/>
        </p:nvSpPr>
        <p:spPr bwMode="auto">
          <a:xfrm flipH="1">
            <a:off x="6902450" y="3065462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6862763" y="304800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6862763" y="346710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6862763" y="3930650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4" name="Oval 353"/>
          <p:cNvSpPr/>
          <p:nvPr/>
        </p:nvSpPr>
        <p:spPr bwMode="auto">
          <a:xfrm flipH="1">
            <a:off x="7316788" y="4216400"/>
            <a:ext cx="65087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5" name="Oval 354"/>
          <p:cNvSpPr/>
          <p:nvPr/>
        </p:nvSpPr>
        <p:spPr bwMode="auto">
          <a:xfrm flipH="1">
            <a:off x="7248525" y="4216400"/>
            <a:ext cx="68263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7210425" y="4194175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7" name="Oval 356"/>
          <p:cNvSpPr/>
          <p:nvPr/>
        </p:nvSpPr>
        <p:spPr bwMode="auto">
          <a:xfrm flipH="1">
            <a:off x="6970713" y="4216400"/>
            <a:ext cx="65087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8" name="Oval 357"/>
          <p:cNvSpPr/>
          <p:nvPr/>
        </p:nvSpPr>
        <p:spPr bwMode="auto">
          <a:xfrm flipH="1">
            <a:off x="6902450" y="4216400"/>
            <a:ext cx="68263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6864350" y="4194175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0" name="Oval 359"/>
          <p:cNvSpPr/>
          <p:nvPr/>
        </p:nvSpPr>
        <p:spPr bwMode="auto">
          <a:xfrm flipH="1">
            <a:off x="7316788" y="4481512"/>
            <a:ext cx="65087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1" name="Oval 360"/>
          <p:cNvSpPr/>
          <p:nvPr/>
        </p:nvSpPr>
        <p:spPr bwMode="auto">
          <a:xfrm flipH="1">
            <a:off x="7248525" y="4481512"/>
            <a:ext cx="68263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7210425" y="4459287"/>
            <a:ext cx="212725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3" name="Oval 362"/>
          <p:cNvSpPr/>
          <p:nvPr/>
        </p:nvSpPr>
        <p:spPr bwMode="auto">
          <a:xfrm flipH="1">
            <a:off x="6970713" y="4481512"/>
            <a:ext cx="65087" cy="66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4" name="Oval 363"/>
          <p:cNvSpPr/>
          <p:nvPr/>
        </p:nvSpPr>
        <p:spPr bwMode="auto">
          <a:xfrm flipH="1">
            <a:off x="6902450" y="4481512"/>
            <a:ext cx="68263" cy="666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6864350" y="4459287"/>
            <a:ext cx="212725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6" name="Oval 365"/>
          <p:cNvSpPr/>
          <p:nvPr/>
        </p:nvSpPr>
        <p:spPr bwMode="auto">
          <a:xfrm flipH="1">
            <a:off x="8148638" y="2847975"/>
            <a:ext cx="66675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7" name="Oval 366"/>
          <p:cNvSpPr/>
          <p:nvPr/>
        </p:nvSpPr>
        <p:spPr bwMode="auto">
          <a:xfrm flipH="1">
            <a:off x="8081963" y="2847975"/>
            <a:ext cx="66675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8042275" y="2824162"/>
            <a:ext cx="212725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9" name="Oval 368"/>
          <p:cNvSpPr/>
          <p:nvPr/>
        </p:nvSpPr>
        <p:spPr bwMode="auto">
          <a:xfrm flipH="1">
            <a:off x="7802563" y="2847975"/>
            <a:ext cx="66675" cy="650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0" name="Oval 369"/>
          <p:cNvSpPr/>
          <p:nvPr/>
        </p:nvSpPr>
        <p:spPr bwMode="auto">
          <a:xfrm flipH="1">
            <a:off x="7734300" y="2847975"/>
            <a:ext cx="68263" cy="6508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7696200" y="2824162"/>
            <a:ext cx="212725" cy="1000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2" name="Oval 371"/>
          <p:cNvSpPr/>
          <p:nvPr/>
        </p:nvSpPr>
        <p:spPr bwMode="auto">
          <a:xfrm flipH="1">
            <a:off x="8148638" y="3113087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3" name="Oval 372"/>
          <p:cNvSpPr/>
          <p:nvPr/>
        </p:nvSpPr>
        <p:spPr bwMode="auto">
          <a:xfrm flipH="1">
            <a:off x="8081963" y="3113087"/>
            <a:ext cx="66675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8042275" y="3089275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5" name="Oval 374"/>
          <p:cNvSpPr/>
          <p:nvPr/>
        </p:nvSpPr>
        <p:spPr bwMode="auto">
          <a:xfrm flipH="1">
            <a:off x="7802563" y="3113087"/>
            <a:ext cx="66675" cy="65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6" name="Oval 375"/>
          <p:cNvSpPr/>
          <p:nvPr/>
        </p:nvSpPr>
        <p:spPr bwMode="auto">
          <a:xfrm flipH="1">
            <a:off x="7734300" y="3113087"/>
            <a:ext cx="68263" cy="6508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7696200" y="3089275"/>
            <a:ext cx="212725" cy="100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8" name="Rectangle 377"/>
          <p:cNvSpPr/>
          <p:nvPr/>
        </p:nvSpPr>
        <p:spPr bwMode="auto">
          <a:xfrm>
            <a:off x="-128588" y="1482725"/>
            <a:ext cx="8964613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200">
              <a:latin typeface="+mn-lt"/>
              <a:ea typeface="宋体" charset="-122"/>
            </a:endParaRPr>
          </a:p>
        </p:txBody>
      </p:sp>
      <p:grpSp>
        <p:nvGrpSpPr>
          <p:cNvPr id="19527" name="Group 387"/>
          <p:cNvGrpSpPr>
            <a:grpSpLocks/>
          </p:cNvGrpSpPr>
          <p:nvPr/>
        </p:nvGrpSpPr>
        <p:grpSpPr bwMode="auto">
          <a:xfrm>
            <a:off x="2003425" y="5070475"/>
            <a:ext cx="2206625" cy="638175"/>
            <a:chOff x="4631902" y="5583181"/>
            <a:chExt cx="1392357" cy="637915"/>
          </a:xfrm>
        </p:grpSpPr>
        <p:cxnSp>
          <p:nvCxnSpPr>
            <p:cNvPr id="19539" name="Straight Connector 380"/>
            <p:cNvCxnSpPr>
              <a:cxnSpLocks noChangeShapeType="1"/>
            </p:cNvCxnSpPr>
            <p:nvPr/>
          </p:nvCxnSpPr>
          <p:spPr bwMode="auto">
            <a:xfrm flipV="1">
              <a:off x="4648200" y="5787292"/>
              <a:ext cx="398585" cy="3910"/>
            </a:xfrm>
            <a:prstGeom prst="line">
              <a:avLst/>
            </a:prstGeom>
            <a:noFill/>
            <a:ln w="38100" algn="ctr">
              <a:solidFill>
                <a:srgbClr val="ED6C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5" name="TextBox 384"/>
            <p:cNvSpPr txBox="1"/>
            <p:nvPr/>
          </p:nvSpPr>
          <p:spPr>
            <a:xfrm>
              <a:off x="4999525" y="5583181"/>
              <a:ext cx="1021730" cy="369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n-lt"/>
                </a:rPr>
                <a:t>PWR</a:t>
              </a:r>
            </a:p>
          </p:txBody>
        </p:sp>
        <p:cxnSp>
          <p:nvCxnSpPr>
            <p:cNvPr id="19541" name="Straight Connector 385"/>
            <p:cNvCxnSpPr>
              <a:cxnSpLocks noChangeShapeType="1"/>
            </p:cNvCxnSpPr>
            <p:nvPr/>
          </p:nvCxnSpPr>
          <p:spPr bwMode="auto">
            <a:xfrm flipV="1">
              <a:off x="4631902" y="6080364"/>
              <a:ext cx="398585" cy="391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7" name="TextBox 386"/>
            <p:cNvSpPr txBox="1"/>
            <p:nvPr/>
          </p:nvSpPr>
          <p:spPr>
            <a:xfrm>
              <a:off x="5002529" y="5851359"/>
              <a:ext cx="1021730" cy="369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n-lt"/>
                </a:rPr>
                <a:t>GND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38" y="2514600"/>
            <a:ext cx="2143125" cy="2781300"/>
            <a:chOff x="7938" y="2514600"/>
            <a:chExt cx="2143125" cy="2781300"/>
          </a:xfrm>
        </p:grpSpPr>
        <p:sp>
          <p:nvSpPr>
            <p:cNvPr id="439" name="TextBox 11"/>
            <p:cNvSpPr txBox="1">
              <a:spLocks noChangeArrowheads="1"/>
            </p:cNvSpPr>
            <p:nvPr/>
          </p:nvSpPr>
          <p:spPr bwMode="auto">
            <a:xfrm>
              <a:off x="7938" y="2514600"/>
              <a:ext cx="2037430" cy="1815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4625" indent="-174625" eaLnBrk="1" hangingPunct="1">
                <a:buFontTx/>
                <a:buAutoNum type="arabicPeriod"/>
                <a:defRPr/>
              </a:pPr>
              <a:r>
                <a:rPr lang="en-US" altLang="ko-KR" sz="1600" dirty="0" smtClean="0">
                  <a:latin typeface="+mn-lt"/>
                  <a:ea typeface="Gulim" pitchFamily="34" charset="-127"/>
                </a:rPr>
                <a:t>Power/ground net area fill</a:t>
              </a:r>
              <a:endParaRPr lang="en-US" altLang="ko-KR" sz="1600" dirty="0">
                <a:latin typeface="+mn-lt"/>
                <a:ea typeface="Gulim" pitchFamily="34" charset="-127"/>
              </a:endParaRPr>
            </a:p>
            <a:p>
              <a:pPr marL="347663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Location in stack</a:t>
              </a:r>
            </a:p>
            <a:p>
              <a:pPr marL="347663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Spacing to power return plane</a:t>
              </a:r>
            </a:p>
            <a:p>
              <a:pPr marL="347663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Total area fill</a:t>
              </a:r>
            </a:p>
            <a:p>
              <a:pPr marL="347663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Special materials</a:t>
              </a:r>
            </a:p>
          </p:txBody>
        </p:sp>
        <p:sp>
          <p:nvSpPr>
            <p:cNvPr id="440" name="TextBox 11"/>
            <p:cNvSpPr txBox="1">
              <a:spLocks noChangeArrowheads="1"/>
            </p:cNvSpPr>
            <p:nvPr/>
          </p:nvSpPr>
          <p:spPr bwMode="auto">
            <a:xfrm>
              <a:off x="228600" y="4465637"/>
              <a:ext cx="1600200" cy="8302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 Effect of other ground/reference planes?</a:t>
              </a:r>
            </a:p>
          </p:txBody>
        </p:sp>
        <p:sp>
          <p:nvSpPr>
            <p:cNvPr id="30" name="Left Brace 29"/>
            <p:cNvSpPr/>
            <p:nvPr/>
          </p:nvSpPr>
          <p:spPr bwMode="auto">
            <a:xfrm>
              <a:off x="1909763" y="3533775"/>
              <a:ext cx="241300" cy="379412"/>
            </a:xfrm>
            <a:prstGeom prst="leftBrace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200"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380" name="Straight Arrow Connector 379"/>
            <p:cNvCxnSpPr>
              <a:endCxn id="24754" idx="1"/>
            </p:cNvCxnSpPr>
            <p:nvPr/>
          </p:nvCxnSpPr>
          <p:spPr bwMode="auto">
            <a:xfrm flipV="1">
              <a:off x="1854200" y="4341812"/>
              <a:ext cx="274638" cy="525463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003425" y="1058862"/>
            <a:ext cx="5992813" cy="5076825"/>
            <a:chOff x="2003425" y="1058862"/>
            <a:chExt cx="5992813" cy="5076825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2003425" y="1058862"/>
              <a:ext cx="2438400" cy="1323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indent="-1746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ko-KR" sz="1600" dirty="0" smtClean="0">
                  <a:latin typeface="Times New Roman" panose="02020603050405020304" pitchFamily="18" charset="0"/>
                  <a:ea typeface="Gulim" panose="020B0600000101010101" pitchFamily="34" charset="-127"/>
                </a:rPr>
                <a:t>2a. Decoupling capacitors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 smtClean="0">
                  <a:latin typeface="Times New Roman" panose="02020603050405020304" pitchFamily="18" charset="0"/>
                  <a:ea typeface="Gulim" panose="020B0600000101010101" pitchFamily="34" charset="-127"/>
                </a:rPr>
                <a:t>Top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 smtClean="0">
                  <a:latin typeface="Times New Roman" panose="02020603050405020304" pitchFamily="18" charset="0"/>
                  <a:ea typeface="Gulim" panose="020B0600000101010101" pitchFamily="34" charset="-127"/>
                </a:rPr>
                <a:t>Bottom,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ko-KR" sz="1600" dirty="0" smtClean="0">
                  <a:latin typeface="Times New Roman" panose="02020603050405020304" pitchFamily="18" charset="0"/>
                  <a:ea typeface="Gulim" panose="020B0600000101010101" pitchFamily="34" charset="-127"/>
                </a:rPr>
                <a:t>Beneath IC?</a:t>
              </a: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endParaRPr lang="en-US" altLang="ko-KR" sz="1600" dirty="0" smtClean="0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389" name="TextBox 11"/>
            <p:cNvSpPr txBox="1">
              <a:spLocks noChangeArrowheads="1"/>
            </p:cNvSpPr>
            <p:nvPr/>
          </p:nvSpPr>
          <p:spPr bwMode="auto">
            <a:xfrm>
              <a:off x="5557838" y="1154112"/>
              <a:ext cx="2438400" cy="13239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6075" indent="-520700" eaLnBrk="1" hangingPunct="1">
                <a:defRPr/>
              </a:pPr>
              <a:r>
                <a:rPr lang="en-US" altLang="ko-KR" sz="1600" dirty="0" smtClean="0">
                  <a:latin typeface="+mn-lt"/>
                  <a:ea typeface="Gulim" pitchFamily="34" charset="-127"/>
                </a:rPr>
                <a:t>2b</a:t>
              </a:r>
              <a:r>
                <a:rPr lang="en-US" altLang="ko-KR" sz="1600" dirty="0">
                  <a:latin typeface="+mn-lt"/>
                  <a:ea typeface="Gulim" pitchFamily="34" charset="-127"/>
                </a:rPr>
                <a:t>. Decoupling capacitor connection - </a:t>
              </a:r>
            </a:p>
            <a:p>
              <a:pPr marL="5159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PWR/GND via geometry</a:t>
              </a:r>
            </a:p>
            <a:p>
              <a:pPr marL="5159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Package size</a:t>
              </a:r>
            </a:p>
          </p:txBody>
        </p:sp>
        <p:sp>
          <p:nvSpPr>
            <p:cNvPr id="391" name="TextBox 11"/>
            <p:cNvSpPr txBox="1">
              <a:spLocks noChangeArrowheads="1"/>
            </p:cNvSpPr>
            <p:nvPr/>
          </p:nvSpPr>
          <p:spPr bwMode="auto">
            <a:xfrm>
              <a:off x="3930650" y="4567237"/>
              <a:ext cx="2438400" cy="15684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460375" eaLnBrk="1" hangingPunct="1">
                <a:defRPr/>
              </a:pPr>
              <a:r>
                <a:rPr lang="en-US" altLang="ko-KR" sz="1600" dirty="0" smtClean="0">
                  <a:latin typeface="+mn-lt"/>
                  <a:ea typeface="Gulim" pitchFamily="34" charset="-127"/>
                </a:rPr>
                <a:t>2c</a:t>
              </a:r>
              <a:r>
                <a:rPr lang="en-US" altLang="ko-KR" sz="1600" dirty="0">
                  <a:latin typeface="+mn-lt"/>
                  <a:ea typeface="Gulim" pitchFamily="34" charset="-127"/>
                </a:rPr>
                <a:t>. Decoupling capacitor layout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How close to IC?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Shape – ring IC, on one side?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endParaRPr lang="en-US" altLang="ko-KR" sz="1600" dirty="0">
                <a:latin typeface="+mn-lt"/>
                <a:ea typeface="Gulim" pitchFamily="34" charset="-127"/>
              </a:endParaRPr>
            </a:p>
          </p:txBody>
        </p:sp>
        <p:sp>
          <p:nvSpPr>
            <p:cNvPr id="392" name="TextBox 11"/>
            <p:cNvSpPr txBox="1">
              <a:spLocks noChangeArrowheads="1"/>
            </p:cNvSpPr>
            <p:nvPr/>
          </p:nvSpPr>
          <p:spPr bwMode="auto">
            <a:xfrm>
              <a:off x="4111625" y="3033878"/>
              <a:ext cx="2438400" cy="8302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-174625" eaLnBrk="1" hangingPunct="1">
                <a:defRPr/>
              </a:pPr>
              <a:r>
                <a:rPr lang="en-US" altLang="ko-KR" sz="1600" dirty="0" smtClean="0">
                  <a:latin typeface="+mn-lt"/>
                  <a:ea typeface="Gulim" pitchFamily="34" charset="-127"/>
                </a:rPr>
                <a:t>2a</a:t>
              </a:r>
              <a:r>
                <a:rPr lang="en-US" altLang="ko-KR" sz="1600" dirty="0">
                  <a:latin typeface="+mn-lt"/>
                  <a:ea typeface="Gulim" pitchFamily="34" charset="-127"/>
                </a:rPr>
                <a:t>. Decoupling capacitors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Value(s)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Number (total C)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7348538" y="2463800"/>
              <a:ext cx="463550" cy="3286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9" name="Straight Arrow Connector 378"/>
            <p:cNvCxnSpPr/>
            <p:nvPr/>
          </p:nvCxnSpPr>
          <p:spPr bwMode="auto">
            <a:xfrm>
              <a:off x="3375025" y="2355850"/>
              <a:ext cx="463550" cy="3286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2" name="Straight Arrow Connector 381"/>
            <p:cNvCxnSpPr/>
            <p:nvPr/>
          </p:nvCxnSpPr>
          <p:spPr bwMode="auto">
            <a:xfrm flipV="1">
              <a:off x="6143625" y="4057650"/>
              <a:ext cx="646113" cy="52546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6643688" y="4589462"/>
            <a:ext cx="2438400" cy="1658938"/>
            <a:chOff x="6643688" y="4589462"/>
            <a:chExt cx="2438400" cy="1658938"/>
          </a:xfrm>
        </p:grpSpPr>
        <p:sp>
          <p:nvSpPr>
            <p:cNvPr id="394" name="TextBox 11"/>
            <p:cNvSpPr txBox="1">
              <a:spLocks noChangeArrowheads="1"/>
            </p:cNvSpPr>
            <p:nvPr/>
          </p:nvSpPr>
          <p:spPr bwMode="auto">
            <a:xfrm>
              <a:off x="6643688" y="4926012"/>
              <a:ext cx="2438400" cy="1322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460375" eaLnBrk="1" hangingPunct="1">
                <a:defRPr/>
              </a:pPr>
              <a:r>
                <a:rPr lang="en-US" altLang="ko-KR" sz="1600" dirty="0" smtClean="0">
                  <a:latin typeface="+mn-lt"/>
                  <a:ea typeface="Gulim" pitchFamily="34" charset="-127"/>
                </a:rPr>
                <a:t>3. </a:t>
              </a:r>
              <a:r>
                <a:rPr lang="en-US" altLang="ko-KR" sz="1600" dirty="0">
                  <a:latin typeface="+mn-lt"/>
                  <a:ea typeface="Gulim" pitchFamily="34" charset="-127"/>
                </a:rPr>
                <a:t>IC PWR/GND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Number pins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Pin pattern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Pitch</a:t>
              </a:r>
            </a:p>
            <a:p>
              <a:pPr marL="465138" indent="-174625" eaLnBrk="1" hangingPunct="1">
                <a:spcBef>
                  <a:spcPts val="0"/>
                </a:spcBef>
                <a:buFont typeface="Arial" pitchFamily="34" charset="0"/>
                <a:buChar char="•"/>
                <a:defRPr/>
              </a:pPr>
              <a:r>
                <a:rPr lang="en-US" altLang="ko-KR" sz="1600" dirty="0">
                  <a:latin typeface="+mn-lt"/>
                  <a:ea typeface="Gulim" pitchFamily="34" charset="-127"/>
                </a:rPr>
                <a:t>On-package decaps</a:t>
              </a:r>
            </a:p>
          </p:txBody>
        </p:sp>
        <p:cxnSp>
          <p:nvCxnSpPr>
            <p:cNvPr id="383" name="Straight Arrow Connector 382"/>
            <p:cNvCxnSpPr/>
            <p:nvPr/>
          </p:nvCxnSpPr>
          <p:spPr bwMode="auto">
            <a:xfrm flipV="1">
              <a:off x="7499350" y="4589462"/>
              <a:ext cx="365125" cy="33178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32085" y="6160570"/>
            <a:ext cx="537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pre-layout methodology is for multi-layered PCB PDN geometry.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60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548009"/>
            <a:ext cx="2606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55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Design </a:t>
            </a:r>
            <a:r>
              <a:rPr lang="en-US" dirty="0" smtClean="0"/>
              <a:t>Flow – Package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89972"/>
            <a:ext cx="8153400" cy="5629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80" y="1289972"/>
            <a:ext cx="5191701" cy="1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Flow – PCB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022734" cy="52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3611"/>
            <a:ext cx="8622629" cy="842731"/>
          </a:xfrm>
        </p:spPr>
        <p:txBody>
          <a:bodyPr/>
          <a:lstStyle/>
          <a:p>
            <a:r>
              <a:rPr lang="en-US" dirty="0" smtClean="0"/>
              <a:t>Objective: PCB Impedance </a:t>
            </a:r>
            <a:r>
              <a:rPr lang="en-US" dirty="0" smtClean="0"/>
              <a:t>Equivalent Circuit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9871" y="3900815"/>
            <a:ext cx="5136942" cy="2439189"/>
            <a:chOff x="3505200" y="2628504"/>
            <a:chExt cx="4436984" cy="2280613"/>
          </a:xfrm>
        </p:grpSpPr>
        <p:cxnSp>
          <p:nvCxnSpPr>
            <p:cNvPr id="49" name="Straight Connector 582">
              <a:extLst>
                <a:ext uri="{FF2B5EF4-FFF2-40B4-BE49-F238E27FC236}">
                  <a16:creationId xmlns:a16="http://schemas.microsoft.com/office/drawing/2014/main" id="{9A6C705E-08B7-406F-8CB5-DC9C058E4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200" y="4894711"/>
              <a:ext cx="37295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50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244" y="37597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1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4979" y="3952901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5514934" y="4204884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5510890" y="4184638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5525025" y="4151059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5520981" y="4130813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5516841" y="4099881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5512797" y="4079635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5471085" y="4286080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5460657" y="4089970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5010521" y="4057132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cxnSp>
          <p:nvCxnSpPr>
            <p:cNvPr id="61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3900" y="4341271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2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3622" y="4496338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64977" y="4550056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2458" y="4546225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5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416414" y="3426391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39239" y="3622994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7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3386" y="3100169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68" name="Straight Connector 600">
              <a:extLst>
                <a:ext uri="{FF2B5EF4-FFF2-40B4-BE49-F238E27FC236}">
                  <a16:creationId xmlns:a16="http://schemas.microsoft.com/office/drawing/2014/main" id="{CEC93CF6-CD27-4CF2-A504-F531AF49E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1822" y="3087342"/>
              <a:ext cx="0" cy="99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69" name="Line 237">
              <a:extLst>
                <a:ext uri="{FF2B5EF4-FFF2-40B4-BE49-F238E27FC236}">
                  <a16:creationId xmlns:a16="http://schemas.microsoft.com/office/drawing/2014/main" id="{F301D91B-E310-4A9B-8A17-941EA3EA4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0919" y="4083997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Line 237">
              <a:extLst>
                <a:ext uri="{FF2B5EF4-FFF2-40B4-BE49-F238E27FC236}">
                  <a16:creationId xmlns:a16="http://schemas.microsoft.com/office/drawing/2014/main" id="{C6B7EDE6-6F62-4BB6-8BA1-CA7A9B71B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12099" y="4137714"/>
              <a:ext cx="274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1" name="Straight Connector 600">
              <a:extLst>
                <a:ext uri="{FF2B5EF4-FFF2-40B4-BE49-F238E27FC236}">
                  <a16:creationId xmlns:a16="http://schemas.microsoft.com/office/drawing/2014/main" id="{507A8A7A-B8A1-48F5-95D4-8A606B481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1855" y="4133884"/>
              <a:ext cx="0" cy="768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72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848861" y="2937156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3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00553" y="3100169"/>
              <a:ext cx="8686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4" name="Straight Connector 600">
              <a:extLst>
                <a:ext uri="{FF2B5EF4-FFF2-40B4-BE49-F238E27FC236}">
                  <a16:creationId xmlns:a16="http://schemas.microsoft.com/office/drawing/2014/main" id="{B6DC9B17-7062-480D-A188-7B3FFFA21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041889" y="3100169"/>
              <a:ext cx="2733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831AE4E-259F-4939-B883-EEEDB82FFD19}"/>
                </a:ext>
              </a:extLst>
            </p:cNvPr>
            <p:cNvCxnSpPr/>
            <p:nvPr/>
          </p:nvCxnSpPr>
          <p:spPr>
            <a:xfrm rot="16200000">
              <a:off x="6700539" y="3841944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3D86D85-AE19-485F-AE6A-0CFDA5BA9D2F}"/>
                </a:ext>
              </a:extLst>
            </p:cNvPr>
            <p:cNvCxnSpPr/>
            <p:nvPr/>
          </p:nvCxnSpPr>
          <p:spPr>
            <a:xfrm rot="16200000" flipV="1">
              <a:off x="6696730" y="3820986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90DBB9-9BFF-46B5-B414-41899F5482ED}"/>
                </a:ext>
              </a:extLst>
            </p:cNvPr>
            <p:cNvCxnSpPr/>
            <p:nvPr/>
          </p:nvCxnSpPr>
          <p:spPr>
            <a:xfrm rot="16200000">
              <a:off x="6709329" y="3788119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008970F-8807-4E30-93B1-0853DB76DEAD}"/>
                </a:ext>
              </a:extLst>
            </p:cNvPr>
            <p:cNvCxnSpPr/>
            <p:nvPr/>
          </p:nvCxnSpPr>
          <p:spPr>
            <a:xfrm rot="16200000" flipV="1">
              <a:off x="6705520" y="3767161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58ACF81-90A9-4549-81CB-08BAD03DD7F5}"/>
                </a:ext>
              </a:extLst>
            </p:cNvPr>
            <p:cNvCxnSpPr/>
            <p:nvPr/>
          </p:nvCxnSpPr>
          <p:spPr>
            <a:xfrm rot="16200000">
              <a:off x="6702200" y="3736941"/>
              <a:ext cx="23548" cy="167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CE96D67-D8CB-4D5C-BD42-C0466200537D}"/>
                </a:ext>
              </a:extLst>
            </p:cNvPr>
            <p:cNvCxnSpPr/>
            <p:nvPr/>
          </p:nvCxnSpPr>
          <p:spPr>
            <a:xfrm rot="16200000" flipV="1">
              <a:off x="6698391" y="3715983"/>
              <a:ext cx="27996" cy="1582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BBC0AC-843E-486E-ADA6-BFCEE07503F1}"/>
                </a:ext>
              </a:extLst>
            </p:cNvPr>
            <p:cNvCxnSpPr/>
            <p:nvPr/>
          </p:nvCxnSpPr>
          <p:spPr>
            <a:xfrm rot="16200000" flipV="1">
              <a:off x="6662130" y="3915920"/>
              <a:ext cx="26852" cy="703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BDFB6CE-13D0-47A2-95E2-5D70D5995F17}"/>
                </a:ext>
              </a:extLst>
            </p:cNvPr>
            <p:cNvCxnSpPr/>
            <p:nvPr/>
          </p:nvCxnSpPr>
          <p:spPr>
            <a:xfrm rot="16200000" flipH="1" flipV="1">
              <a:off x="6652592" y="3720700"/>
              <a:ext cx="33912" cy="8236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600">
              <a:extLst>
                <a:ext uri="{FF2B5EF4-FFF2-40B4-BE49-F238E27FC236}">
                  <a16:creationId xmlns:a16="http://schemas.microsoft.com/office/drawing/2014/main" id="{EAC795B2-BA98-43AE-B0A7-53B3589242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0943" y="3087342"/>
              <a:ext cx="0" cy="657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84" name="Straight Connector 600">
              <a:extLst>
                <a:ext uri="{FF2B5EF4-FFF2-40B4-BE49-F238E27FC236}">
                  <a16:creationId xmlns:a16="http://schemas.microsoft.com/office/drawing/2014/main" id="{7B9A3523-DF52-483A-935D-EF7EB0CE1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7246" y="3958316"/>
              <a:ext cx="0" cy="936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D793F9-8CF4-4BF9-B33B-D5C9F0911E1B}"/>
                </a:ext>
              </a:extLst>
            </p:cNvPr>
            <p:cNvSpPr txBox="1"/>
            <p:nvPr/>
          </p:nvSpPr>
          <p:spPr>
            <a:xfrm>
              <a:off x="6362369" y="2628504"/>
              <a:ext cx="10299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PCB_IC</a:t>
              </a:r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4295787" y="3240419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PCB_Decap_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80AB663-77FA-43F5-8195-E2351E85A99D}"/>
                </a:ext>
              </a:extLst>
            </p:cNvPr>
            <p:cNvSpPr/>
            <p:nvPr/>
          </p:nvSpPr>
          <p:spPr>
            <a:xfrm>
              <a:off x="4564955" y="3599386"/>
              <a:ext cx="814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above_</a:t>
              </a:r>
              <a:r>
                <a:rPr lang="en-US" i="1" baseline="-25000" dirty="0" err="1"/>
                <a:t>i</a:t>
              </a:r>
              <a:endParaRPr lang="en-US" dirty="0"/>
            </a:p>
          </p:txBody>
        </p:sp>
        <p:sp>
          <p:nvSpPr>
            <p:cNvPr id="88" name="Right Arrow 87"/>
            <p:cNvSpPr/>
            <p:nvPr/>
          </p:nvSpPr>
          <p:spPr>
            <a:xfrm flipH="1">
              <a:off x="7128679" y="3757984"/>
              <a:ext cx="270030" cy="305161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7529547" y="3723706"/>
            <a:ext cx="412637" cy="43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7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29547" y="3723706"/>
                          <a:ext cx="412637" cy="43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94750C-6794-4E83-AA2C-01691018B7CF}"/>
                </a:ext>
              </a:extLst>
            </p:cNvPr>
            <p:cNvSpPr txBox="1"/>
            <p:nvPr/>
          </p:nvSpPr>
          <p:spPr>
            <a:xfrm>
              <a:off x="6769189" y="3680191"/>
              <a:ext cx="46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baseline="-250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4509097" y="4265954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decap_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5E6F26B-21EB-468E-9FF7-CBF56ECFC000}"/>
                </a:ext>
              </a:extLst>
            </p:cNvPr>
            <p:cNvSpPr txBox="1"/>
            <p:nvPr/>
          </p:nvSpPr>
          <p:spPr>
            <a:xfrm>
              <a:off x="6090887" y="4096454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baseline="-25000" dirty="0" err="1" smtClean="0"/>
                <a:t>Plane</a:t>
              </a:r>
              <a:endParaRPr lang="en-US" baseline="-25000" dirty="0"/>
            </a:p>
          </p:txBody>
        </p:sp>
        <p:sp>
          <p:nvSpPr>
            <p:cNvPr id="93" name="Freeform 599">
              <a:extLst>
                <a:ext uri="{FF2B5EF4-FFF2-40B4-BE49-F238E27FC236}">
                  <a16:creationId xmlns:a16="http://schemas.microsoft.com/office/drawing/2014/main" id="{40BF502F-43A5-4119-9CCD-13FE77F9D7B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707527" y="2946823"/>
              <a:ext cx="117084" cy="268969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94" name="Straight Connector 600">
              <a:extLst>
                <a:ext uri="{FF2B5EF4-FFF2-40B4-BE49-F238E27FC236}">
                  <a16:creationId xmlns:a16="http://schemas.microsoft.com/office/drawing/2014/main" id="{D01F1FC9-AB4E-4D67-B0AD-B3B47C920B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85970" y="3100169"/>
              <a:ext cx="20433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95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645" y="37662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7380" y="3959315"/>
              <a:ext cx="0" cy="17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rot="16200000">
              <a:off x="4267335" y="4211298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rot="16200000" flipV="1">
              <a:off x="4263291" y="4191052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rot="16200000">
              <a:off x="4277426" y="4157473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rot="16200000" flipV="1">
              <a:off x="4273382" y="4137227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rot="16200000">
              <a:off x="4269242" y="4106295"/>
              <a:ext cx="23548" cy="1927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rot="16200000" flipV="1">
              <a:off x="4265198" y="4086049"/>
              <a:ext cx="27996" cy="18169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rot="16200000" flipV="1">
              <a:off x="4223486" y="4292494"/>
              <a:ext cx="26852" cy="807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rot="16200000" flipH="1" flipV="1">
              <a:off x="4213058" y="4096384"/>
              <a:ext cx="33912" cy="94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6301" y="4347685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06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6023" y="450275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17378" y="4556470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8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4859" y="4552639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09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168815" y="3432805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0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1640" y="3629408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11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5787" y="3106583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12" name="Freeform 599">
              <a:extLst>
                <a:ext uri="{FF2B5EF4-FFF2-40B4-BE49-F238E27FC236}">
                  <a16:creationId xmlns:a16="http://schemas.microsoft.com/office/drawing/2014/main" id="{6E3EF712-BACD-4858-9408-35810DA3AD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593" y="37426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3" name="Straight Connector 600">
              <a:extLst>
                <a:ext uri="{FF2B5EF4-FFF2-40B4-BE49-F238E27FC236}">
                  <a16:creationId xmlns:a16="http://schemas.microsoft.com/office/drawing/2014/main" id="{8D148D7C-ED41-4B29-A532-3DE4E1DBA668}"/>
                </a:ext>
              </a:extLst>
            </p:cNvPr>
            <p:cNvCxnSpPr>
              <a:cxnSpLocks noChangeShapeType="1"/>
              <a:stCxn id="112" idx="10"/>
            </p:cNvCxnSpPr>
            <p:nvPr/>
          </p:nvCxnSpPr>
          <p:spPr bwMode="auto">
            <a:xfrm flipH="1">
              <a:off x="3757328" y="3947762"/>
              <a:ext cx="0" cy="162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95BEA2A-5F72-483C-8DDF-A2FEA0643648}"/>
                </a:ext>
              </a:extLst>
            </p:cNvPr>
            <p:cNvCxnSpPr/>
            <p:nvPr/>
          </p:nvCxnSpPr>
          <p:spPr>
            <a:xfrm flipV="1">
              <a:off x="3652686" y="4272348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A371B5-D6ED-4B6C-962D-FB35E5DD1A59}"/>
                </a:ext>
              </a:extLst>
            </p:cNvPr>
            <p:cNvCxnSpPr/>
            <p:nvPr/>
          </p:nvCxnSpPr>
          <p:spPr>
            <a:xfrm flipH="1" flipV="1">
              <a:off x="3656392" y="4244352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9F71457-68F9-4A22-8527-FD302AA03752}"/>
                </a:ext>
              </a:extLst>
            </p:cNvPr>
            <p:cNvCxnSpPr/>
            <p:nvPr/>
          </p:nvCxnSpPr>
          <p:spPr>
            <a:xfrm flipV="1">
              <a:off x="3662777" y="4218523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B34927D-008D-4CC5-B5EA-304C06526E16}"/>
                </a:ext>
              </a:extLst>
            </p:cNvPr>
            <p:cNvCxnSpPr/>
            <p:nvPr/>
          </p:nvCxnSpPr>
          <p:spPr>
            <a:xfrm flipH="1" flipV="1">
              <a:off x="3666483" y="4190527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1DA6BB8-2DC8-48FC-A078-99904E9FD6F2}"/>
                </a:ext>
              </a:extLst>
            </p:cNvPr>
            <p:cNvCxnSpPr/>
            <p:nvPr/>
          </p:nvCxnSpPr>
          <p:spPr>
            <a:xfrm flipV="1">
              <a:off x="3654593" y="4167345"/>
              <a:ext cx="192742" cy="235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89674E2-A669-4CF9-A82B-681BA0CBDA7D}"/>
                </a:ext>
              </a:extLst>
            </p:cNvPr>
            <p:cNvCxnSpPr/>
            <p:nvPr/>
          </p:nvCxnSpPr>
          <p:spPr>
            <a:xfrm flipH="1" flipV="1">
              <a:off x="3658299" y="4139349"/>
              <a:ext cx="181691" cy="279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C1AE87F-06F3-4EB1-8930-130937848657}"/>
                </a:ext>
              </a:extLst>
            </p:cNvPr>
            <p:cNvCxnSpPr/>
            <p:nvPr/>
          </p:nvCxnSpPr>
          <p:spPr>
            <a:xfrm flipH="1" flipV="1">
              <a:off x="3666483" y="4295898"/>
              <a:ext cx="80755" cy="268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1F12A9A-59F8-4272-84EF-79C4124EF16C}"/>
                </a:ext>
              </a:extLst>
            </p:cNvPr>
            <p:cNvCxnSpPr/>
            <p:nvPr/>
          </p:nvCxnSpPr>
          <p:spPr>
            <a:xfrm flipH="1">
              <a:off x="3652687" y="4103156"/>
              <a:ext cx="94551" cy="339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00">
              <a:extLst>
                <a:ext uri="{FF2B5EF4-FFF2-40B4-BE49-F238E27FC236}">
                  <a16:creationId xmlns:a16="http://schemas.microsoft.com/office/drawing/2014/main" id="{D39D9E1F-1680-4874-9663-5506998F3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6249" y="4324137"/>
              <a:ext cx="0" cy="15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23" name="Line 237">
              <a:extLst>
                <a:ext uri="{FF2B5EF4-FFF2-40B4-BE49-F238E27FC236}">
                  <a16:creationId xmlns:a16="http://schemas.microsoft.com/office/drawing/2014/main" id="{2857CE91-31F9-447E-AD24-969315FCB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5971" y="4479204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Line 237">
              <a:extLst>
                <a:ext uri="{FF2B5EF4-FFF2-40B4-BE49-F238E27FC236}">
                  <a16:creationId xmlns:a16="http://schemas.microsoft.com/office/drawing/2014/main" id="{DD8F4D53-B43E-4F67-AD4D-A764F0D04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87326" y="4532922"/>
              <a:ext cx="3149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5" name="Straight Connector 600">
              <a:extLst>
                <a:ext uri="{FF2B5EF4-FFF2-40B4-BE49-F238E27FC236}">
                  <a16:creationId xmlns:a16="http://schemas.microsoft.com/office/drawing/2014/main" id="{40E7D013-7E79-4F90-A82A-FEE7486B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4807" y="4529091"/>
              <a:ext cx="0" cy="356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26" name="Freeform 599">
              <a:extLst>
                <a:ext uri="{FF2B5EF4-FFF2-40B4-BE49-F238E27FC236}">
                  <a16:creationId xmlns:a16="http://schemas.microsoft.com/office/drawing/2014/main" id="{25CAC3BC-701F-4ED4-BA61-EA7772377D9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38763" y="3409257"/>
              <a:ext cx="176267" cy="205105"/>
            </a:xfrm>
            <a:custGeom>
              <a:avLst/>
              <a:gdLst>
                <a:gd name="T0" fmla="*/ 150882 w 135467"/>
                <a:gd name="T1" fmla="*/ 384049 h 241300"/>
                <a:gd name="T2" fmla="*/ 3080 w 135467"/>
                <a:gd name="T3" fmla="*/ 323410 h 241300"/>
                <a:gd name="T4" fmla="*/ 160119 w 135467"/>
                <a:gd name="T5" fmla="*/ 252664 h 241300"/>
                <a:gd name="T6" fmla="*/ 187832 w 135467"/>
                <a:gd name="T7" fmla="*/ 272877 h 241300"/>
                <a:gd name="T8" fmla="*/ 141644 w 135467"/>
                <a:gd name="T9" fmla="*/ 282983 h 241300"/>
                <a:gd name="T10" fmla="*/ 3080 w 135467"/>
                <a:gd name="T11" fmla="*/ 192025 h 241300"/>
                <a:gd name="T12" fmla="*/ 160119 w 135467"/>
                <a:gd name="T13" fmla="*/ 121279 h 241300"/>
                <a:gd name="T14" fmla="*/ 197070 w 135467"/>
                <a:gd name="T15" fmla="*/ 141492 h 241300"/>
                <a:gd name="T16" fmla="*/ 160119 w 135467"/>
                <a:gd name="T17" fmla="*/ 151598 h 241300"/>
                <a:gd name="T18" fmla="*/ 3080 w 135467"/>
                <a:gd name="T19" fmla="*/ 60639 h 241300"/>
                <a:gd name="T20" fmla="*/ 160119 w 135467"/>
                <a:gd name="T21" fmla="*/ 0 h 241300"/>
                <a:gd name="T22" fmla="*/ 160119 w 135467"/>
                <a:gd name="T23" fmla="*/ 0 h 241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467" h="241300">
                  <a:moveTo>
                    <a:pt x="103717" y="241300"/>
                  </a:moveTo>
                  <a:cubicBezTo>
                    <a:pt x="52388" y="229129"/>
                    <a:pt x="1059" y="216958"/>
                    <a:pt x="2117" y="203200"/>
                  </a:cubicBezTo>
                  <a:cubicBezTo>
                    <a:pt x="3175" y="189442"/>
                    <a:pt x="88901" y="164042"/>
                    <a:pt x="110067" y="158750"/>
                  </a:cubicBezTo>
                  <a:cubicBezTo>
                    <a:pt x="131233" y="153458"/>
                    <a:pt x="131234" y="168275"/>
                    <a:pt x="129117" y="171450"/>
                  </a:cubicBezTo>
                  <a:cubicBezTo>
                    <a:pt x="127000" y="174625"/>
                    <a:pt x="118534" y="186267"/>
                    <a:pt x="97367" y="177800"/>
                  </a:cubicBezTo>
                  <a:cubicBezTo>
                    <a:pt x="76200" y="169333"/>
                    <a:pt x="0" y="137583"/>
                    <a:pt x="2117" y="120650"/>
                  </a:cubicBezTo>
                  <a:cubicBezTo>
                    <a:pt x="4234" y="103717"/>
                    <a:pt x="87842" y="81492"/>
                    <a:pt x="110067" y="76200"/>
                  </a:cubicBezTo>
                  <a:cubicBezTo>
                    <a:pt x="132292" y="70908"/>
                    <a:pt x="135467" y="85725"/>
                    <a:pt x="135467" y="88900"/>
                  </a:cubicBezTo>
                  <a:cubicBezTo>
                    <a:pt x="135467" y="92075"/>
                    <a:pt x="132292" y="103717"/>
                    <a:pt x="110067" y="95250"/>
                  </a:cubicBezTo>
                  <a:cubicBezTo>
                    <a:pt x="87842" y="86783"/>
                    <a:pt x="2117" y="53975"/>
                    <a:pt x="2117" y="38100"/>
                  </a:cubicBezTo>
                  <a:cubicBezTo>
                    <a:pt x="2117" y="22225"/>
                    <a:pt x="110067" y="0"/>
                    <a:pt x="11006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27" name="Straight Connector 600">
              <a:extLst>
                <a:ext uri="{FF2B5EF4-FFF2-40B4-BE49-F238E27FC236}">
                  <a16:creationId xmlns:a16="http://schemas.microsoft.com/office/drawing/2014/main" id="{4E6D558F-E798-4C44-A276-C52B25FF7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1588" y="3605860"/>
              <a:ext cx="0" cy="147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28" name="Straight Connector 600">
              <a:extLst>
                <a:ext uri="{FF2B5EF4-FFF2-40B4-BE49-F238E27FC236}">
                  <a16:creationId xmlns:a16="http://schemas.microsoft.com/office/drawing/2014/main" id="{55F02BCE-9B02-4645-A2E1-7D88839720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735" y="3083035"/>
              <a:ext cx="0" cy="3348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129" name="TextBox 128"/>
            <p:cNvSpPr txBox="1"/>
            <p:nvPr/>
          </p:nvSpPr>
          <p:spPr>
            <a:xfrm>
              <a:off x="3823933" y="3782848"/>
              <a:ext cx="36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8DD4CC2-193C-4428-9C3C-535FE7B9055F}"/>
                </a:ext>
              </a:extLst>
            </p:cNvPr>
            <p:cNvSpPr/>
            <p:nvPr/>
          </p:nvSpPr>
          <p:spPr>
            <a:xfrm>
              <a:off x="5235335" y="2633484"/>
              <a:ext cx="1035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L</a:t>
              </a:r>
              <a:r>
                <a:rPr lang="en-US" baseline="-25000" dirty="0" err="1" smtClean="0"/>
                <a:t>PCB_Plane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59256"/>
            <a:ext cx="4135177" cy="258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8573" y="1444508"/>
            <a:ext cx="470353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Objective: Determine the values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</a:t>
            </a:r>
            <a:r>
              <a:rPr lang="en-US" sz="2200" baseline="-25000" dirty="0"/>
              <a:t>PCB_IC</a:t>
            </a:r>
            <a:r>
              <a:rPr lang="en-US" sz="2200" dirty="0"/>
              <a:t>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L</a:t>
            </a:r>
            <a:r>
              <a:rPr lang="en-US" sz="2200" baseline="-25000" dirty="0" err="1"/>
              <a:t>PCB_plane</a:t>
            </a:r>
            <a:r>
              <a:rPr lang="en-US" sz="2200" dirty="0"/>
              <a:t>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L</a:t>
            </a:r>
            <a:r>
              <a:rPr lang="en-US" sz="2200" baseline="-25000" dirty="0" err="1" smtClean="0"/>
              <a:t>PCB_decap</a:t>
            </a:r>
            <a:r>
              <a:rPr lang="en-US" sz="2200" dirty="0" smtClean="0"/>
              <a:t> </a:t>
            </a:r>
            <a:r>
              <a:rPr lang="en-US" sz="2200" dirty="0"/>
              <a:t>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L</a:t>
            </a:r>
            <a:r>
              <a:rPr lang="en-US" sz="2200" baseline="-25000" dirty="0" err="1" smtClean="0"/>
              <a:t>above</a:t>
            </a:r>
            <a:r>
              <a:rPr lang="en-US" sz="2200" dirty="0" smtClean="0"/>
              <a:t>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Calculate Z</a:t>
            </a:r>
            <a:r>
              <a:rPr lang="en-US" sz="2200" baseline="-25000" dirty="0" smtClean="0"/>
              <a:t>PND </a:t>
            </a:r>
            <a:r>
              <a:rPr lang="en-US" sz="2200" dirty="0" smtClean="0"/>
              <a:t>and voltage ripple</a:t>
            </a:r>
            <a:endParaRPr lang="en-US" sz="2200" baseline="-25000" dirty="0"/>
          </a:p>
          <a:p>
            <a:endParaRPr lang="en-US" sz="2200" dirty="0"/>
          </a:p>
        </p:txBody>
      </p:sp>
      <p:sp>
        <p:nvSpPr>
          <p:cNvPr id="4" name="Down Arrow 3"/>
          <p:cNvSpPr/>
          <p:nvPr/>
        </p:nvSpPr>
        <p:spPr>
          <a:xfrm>
            <a:off x="1741476" y="3712787"/>
            <a:ext cx="441268" cy="479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50472" y="4819744"/>
            <a:ext cx="421451" cy="39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59" y="4082020"/>
            <a:ext cx="3299671" cy="2476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0444" y="6425439"/>
            <a:ext cx="4963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Can add package, IC, and VRM models to this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08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C">
  <a:themeElements>
    <a:clrScheme name="自定义 1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0070C0"/>
      </a:hlink>
      <a:folHlink>
        <a:srgbClr val="002060"/>
      </a:folHlink>
    </a:clrScheme>
    <a:fontScheme name="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MC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EMC</Template>
  <TotalTime>59784</TotalTime>
  <Words>2723</Words>
  <Application>Microsoft Office PowerPoint</Application>
  <PresentationFormat>On-screen Show (4:3)</PresentationFormat>
  <Paragraphs>1260</Paragraphs>
  <Slides>60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SimSun</vt:lpstr>
      <vt:lpstr>SimSun</vt:lpstr>
      <vt:lpstr>Arial</vt:lpstr>
      <vt:lpstr>Calibri</vt:lpstr>
      <vt:lpstr>Cambria Math</vt:lpstr>
      <vt:lpstr>Gulim</vt:lpstr>
      <vt:lpstr>Gulim</vt:lpstr>
      <vt:lpstr>Helvetica</vt:lpstr>
      <vt:lpstr>Impact</vt:lpstr>
      <vt:lpstr>Symbol</vt:lpstr>
      <vt:lpstr>Tahoma</vt:lpstr>
      <vt:lpstr>Times New Roman</vt:lpstr>
      <vt:lpstr>Verdana</vt:lpstr>
      <vt:lpstr>Wingdings</vt:lpstr>
      <vt:lpstr>EMC</vt:lpstr>
      <vt:lpstr>1_Level</vt:lpstr>
      <vt:lpstr>1_EMC</vt:lpstr>
      <vt:lpstr>2_Level</vt:lpstr>
      <vt:lpstr>Equation</vt:lpstr>
      <vt:lpstr>MathType 6.0 Equation</vt:lpstr>
      <vt:lpstr>Power Integrity for High-Speed Design on Multi-Layer PCBs Concepts and Physics</vt:lpstr>
      <vt:lpstr>Contributors</vt:lpstr>
      <vt:lpstr>Overview – Pre-layout Methodology </vt:lpstr>
      <vt:lpstr>Problem Introduction </vt:lpstr>
      <vt:lpstr>A Systematic Approach for Achieving PI</vt:lpstr>
      <vt:lpstr>PDN Design Considerations</vt:lpstr>
      <vt:lpstr>PI Design Flow – Package</vt:lpstr>
      <vt:lpstr>Design Flow – PCB</vt:lpstr>
      <vt:lpstr>Objective: PCB Impedance Equivalent Circuit</vt:lpstr>
      <vt:lpstr>Overview – Pre-layout Methodology </vt:lpstr>
      <vt:lpstr>PCB PDN Example - Geometry </vt:lpstr>
      <vt:lpstr>Overview – Pre-layout Methodology </vt:lpstr>
      <vt:lpstr>LPCB_IC Geometry</vt:lpstr>
      <vt:lpstr>LPCB_IC Inductance Physics – goes as h</vt:lpstr>
      <vt:lpstr>LPCB_IC Convergence for 1mm Pitch </vt:lpstr>
      <vt:lpstr>LPCB_IC Caclulation</vt:lpstr>
      <vt:lpstr>LPCB_IC Design Calculations</vt:lpstr>
      <vt:lpstr>LPCB_IC Design Calculations per-unit-layer</vt:lpstr>
      <vt:lpstr>LPCB_IC Design Flow</vt:lpstr>
      <vt:lpstr>LPCB_IC Example</vt:lpstr>
      <vt:lpstr>Impedance Equivalent Circuit</vt:lpstr>
      <vt:lpstr>LPCB_EQ Components Approximation </vt:lpstr>
      <vt:lpstr>Overview – Pre-layout Methodology </vt:lpstr>
      <vt:lpstr>LPCB_Decap Geometry</vt:lpstr>
      <vt:lpstr>LPCB_Decap Inductance Physics</vt:lpstr>
      <vt:lpstr>LPCB_Decap Inductance Physics</vt:lpstr>
      <vt:lpstr>LPCB_Decap Functional Variation</vt:lpstr>
      <vt:lpstr>LPCB_Decap Convergence</vt:lpstr>
      <vt:lpstr>LPCB_Decap Design Calculations</vt:lpstr>
      <vt:lpstr>LPCB_Decap Design Considerations</vt:lpstr>
      <vt:lpstr>LPCB_Decap Design Example</vt:lpstr>
      <vt:lpstr>Impedance Equivalent Circuit</vt:lpstr>
      <vt:lpstr>Decaps Under the IC </vt:lpstr>
      <vt:lpstr>LPCB_EQ Variation for Decaps Under the IC </vt:lpstr>
      <vt:lpstr>LPCB_EQ Example for Decaps Under the IC </vt:lpstr>
      <vt:lpstr>Outline </vt:lpstr>
      <vt:lpstr>LPCB_Plane Geometry </vt:lpstr>
      <vt:lpstr>LPCB_Plane Geometry </vt:lpstr>
      <vt:lpstr>LPCB_Plane Current Physics and Inductance</vt:lpstr>
      <vt:lpstr>LPCB_Plane Design Curves </vt:lpstr>
      <vt:lpstr>LPCB_Plane Example </vt:lpstr>
      <vt:lpstr>Impedance Equivalent Circuit</vt:lpstr>
      <vt:lpstr>Outline </vt:lpstr>
      <vt:lpstr>Labove Geometry </vt:lpstr>
      <vt:lpstr>Labove Geometries </vt:lpstr>
      <vt:lpstr>Labove Design Library - Doublet</vt:lpstr>
      <vt:lpstr>Labove Design Library - Doublet</vt:lpstr>
      <vt:lpstr>Labove Design Library  – Power Via Alternating</vt:lpstr>
      <vt:lpstr>Labove Design Library  – Power Via Alternating</vt:lpstr>
      <vt:lpstr>Labove Design Library  – Power Via Aligned</vt:lpstr>
      <vt:lpstr>Labove Design Library  – Power Via Aligned</vt:lpstr>
      <vt:lpstr>Labove Modeling with Decaps </vt:lpstr>
      <vt:lpstr>Labove Modeling </vt:lpstr>
      <vt:lpstr>Labove Example </vt:lpstr>
      <vt:lpstr>Impedance Equivalent Circuit</vt:lpstr>
      <vt:lpstr>Outline </vt:lpstr>
      <vt:lpstr>Impedance Equivalent Circuit</vt:lpstr>
      <vt:lpstr>PCB Example</vt:lpstr>
      <vt:lpstr>PCB Example Input Impedance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Snowball</dc:creator>
  <cp:lastModifiedBy>Drewniak, James L.</cp:lastModifiedBy>
  <cp:revision>3342</cp:revision>
  <cp:lastPrinted>2017-04-14T13:27:03Z</cp:lastPrinted>
  <dcterms:created xsi:type="dcterms:W3CDTF">2013-07-28T16:41:05Z</dcterms:created>
  <dcterms:modified xsi:type="dcterms:W3CDTF">2019-09-26T14:50:42Z</dcterms:modified>
</cp:coreProperties>
</file>