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8" r:id="rId2"/>
    <p:sldId id="284" r:id="rId3"/>
    <p:sldId id="287" r:id="rId4"/>
    <p:sldId id="288" r:id="rId5"/>
    <p:sldId id="289" r:id="rId6"/>
    <p:sldId id="290" r:id="rId7"/>
    <p:sldId id="291" r:id="rId8"/>
    <p:sldId id="293" r:id="rId9"/>
    <p:sldId id="292" r:id="rId10"/>
    <p:sldId id="294" r:id="rId11"/>
    <p:sldId id="295" r:id="rId12"/>
    <p:sldId id="299" r:id="rId13"/>
    <p:sldId id="297" r:id="rId14"/>
    <p:sldId id="298" r:id="rId15"/>
    <p:sldId id="296" r:id="rId16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6" autoAdjust="0"/>
    <p:restoredTop sz="88632" autoAdjust="0"/>
  </p:normalViewPr>
  <p:slideViewPr>
    <p:cSldViewPr snapToGrid="0" snapToObjects="1">
      <p:cViewPr varScale="1">
        <p:scale>
          <a:sx n="76" d="100"/>
          <a:sy n="76" d="100"/>
        </p:scale>
        <p:origin x="1781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268DF05-87D0-4FE3-8A39-08DDAB99EB98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EFB354D-3814-4A48-83E8-8C73A6589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en-US" sz="24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IEEE Board’s New Initiatives have been funding this Initiative since Oct14 through this year.</a:t>
            </a:r>
          </a:p>
          <a:p>
            <a:r>
              <a:rPr lang="en-US" altLang="en-US" sz="24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Board is interested in a new class of curated IP.</a:t>
            </a:r>
          </a:p>
          <a:p>
            <a:r>
              <a:rPr lang="en-US" altLang="en-US" sz="24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At the Section/Chapter level, this IP could be one of the few membership values.</a:t>
            </a:r>
          </a:p>
        </p:txBody>
      </p:sp>
    </p:spTree>
    <p:extLst>
      <p:ext uri="{BB962C8B-B14F-4D97-AF65-F5344CB8AC3E}">
        <p14:creationId xmlns:p14="http://schemas.microsoft.com/office/powerpoint/2010/main" val="1937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95008" y="4387135"/>
            <a:ext cx="5560060" cy="41562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63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ED89-69C8-487E-9AEA-52B017EC37A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1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354D-3814-4A48-83E8-8C73A658975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0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A54C-15D4-9240-8562-B9A40EF211EB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22AA5-3C49-2E42-8195-7332F437CD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5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67590-0BC9-4B4A-95A3-307D97AD4B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A678-D006-7B41-A446-6998EA1314C2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9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3C417-35D1-DE4B-9003-F2E94344F5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F2DA-4C0E-AF48-AAE7-6B5FD0673F17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69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4596-0E95-4845-A51E-381771D71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548A-BD02-5246-9AB8-6847FF416924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27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40068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93407-65FC-FE4D-88F4-AEF403839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D185-C16F-1640-8DAC-102BF7935C96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09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89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1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27109-24EE-2347-96D6-102C90AEE2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57901-D09E-C540-886C-A84B89EC06B5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9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4D66E-442A-4A48-B266-9493CAB2FA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A51E-2230-E643-98DA-6D8C23BE670E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5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35BB7-581E-8647-B3F0-DC585189A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C83E5-B64E-4C42-86F1-FC250D09C402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95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B7E6F6-2876-4DCE-98E1-631612A276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4495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4000" b="1" i="0" u="none" strike="noStrike" cap="none" dirty="0">
                <a:solidFill>
                  <a:srgbClr val="000099"/>
                </a:solidFill>
                <a:latin typeface="Narkisim" pitchFamily="34" charset="-79"/>
                <a:cs typeface="Narkisim" pitchFamily="34" charset="-79"/>
                <a:sym typeface="Arial"/>
                <a:rtl val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59BC-B5E5-45F7-A3AB-72830824095B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1633D-B16C-42B0-B121-61499160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69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Government Re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>
          <a:xfrm>
            <a:off x="4054048" y="6356350"/>
            <a:ext cx="16430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CE7C-5516-BB4C-826A-D744A9F6AF50}" type="datetime1">
              <a:rPr lang="en-US" smtClean="0"/>
              <a:t>4/1/2016</a:t>
            </a:fld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3633360" y="6356350"/>
            <a:ext cx="3587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FCE97-1E5D-3942-9893-29D29393C4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5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84EB-C6E3-684C-A39B-0E652C4E0E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D54C-61CE-1041-9449-8583DE2630BB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5311" r="36530"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9907" b="7997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r="16269"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5" r="4950"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ED65-8163-284B-A5F1-B9F57DC77EBC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A293-0598-674E-87F9-A3870D2D2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1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6F66B-E128-9D4F-AC2D-96A590684299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EB17E-ADF1-CA40-ACD9-D24AF83AC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8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cover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BC4B-18FA-4641-AED3-09167062A95C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FCE97-1E5D-3942-9893-29D29393C4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BF150-A3C3-104C-9179-59C0B0DE31A3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6ACD-EA72-FB41-82BD-66EB6B610A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5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DE583-60AA-884C-A5CE-BF1B865B6032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7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42EE6-F228-A848-AAD6-425DE94CFC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3956-5BF0-9741-A8A0-EC870CD029F6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3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0D16-EBF5-0D44-A21F-B32E9F609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16975-30F2-B74D-B90F-E83C4C9562E7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9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44500" y="6356350"/>
            <a:ext cx="3587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B1F015-1154-6F45-9F5A-29B4836DF7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9DE922-2F34-1241-8A40-1B6D2996FA4E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pic>
        <p:nvPicPr>
          <p:cNvPr id="1029" name="Picture 6" descr="ieee_blue_R0G102B161-lg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226175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</a:t>
            </a:r>
            <a:r>
              <a:rPr lang="en-US" sz="600" dirty="0" smtClean="0">
                <a:solidFill>
                  <a:srgbClr val="7F7F7F"/>
                </a:solidFill>
              </a:rPr>
              <a:t>8 </a:t>
            </a:r>
            <a:r>
              <a:rPr lang="en-US" sz="600" dirty="0">
                <a:solidFill>
                  <a:srgbClr val="7F7F7F"/>
                </a:solidFill>
              </a:rPr>
              <a:t>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702" r:id="rId16"/>
    <p:sldLayoutId id="2147483703" r:id="rId17"/>
    <p:sldLayoutId id="2147483704" r:id="rId18"/>
    <p:sldLayoutId id="2147483705" r:id="rId1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3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jp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IEEE Region 3 Annual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Friday </a:t>
            </a:r>
            <a:r>
              <a:rPr lang="en-US" dirty="0" smtClean="0"/>
              <a:t>Afternoon Training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Jim Conrad, Director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7A1BA54C-15D4-9240-8562-B9A40EF211EB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5C22AA5-3C49-2E42-8195-7332F437CD6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/>
              <a:pPr>
                <a:defRPr/>
              </a:pPr>
              <a:t>4/1/2016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3183B9-47F6-7D44-B054-A14E1BAC9B30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>
          <a:xfrm>
            <a:off x="0" y="134938"/>
            <a:ext cx="9144000" cy="1076325"/>
          </a:xfrm>
        </p:spPr>
        <p:txBody>
          <a:bodyPr/>
          <a:lstStyle/>
          <a:p>
            <a:pPr algn="ctr"/>
            <a:r>
              <a:rPr lang="en-US" dirty="0" smtClean="0"/>
              <a:t>C4 - Writing </a:t>
            </a:r>
            <a:r>
              <a:rPr lang="en-US" dirty="0"/>
              <a:t>a Good </a:t>
            </a:r>
            <a:r>
              <a:rPr lang="en-US" dirty="0" smtClean="0"/>
              <a:t>Senior </a:t>
            </a:r>
            <a:r>
              <a:rPr lang="en-US" dirty="0"/>
              <a:t>Member Application </a:t>
            </a:r>
            <a:r>
              <a:rPr lang="en-US" dirty="0" smtClean="0"/>
              <a:t>&amp; Reference</a:t>
            </a:r>
            <a:endParaRPr lang="en-US" sz="2800" dirty="0">
              <a:latin typeface="Verdana" charset="0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365124" y="1646238"/>
            <a:ext cx="8778875" cy="438943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3399"/>
                </a:solidFill>
                <a:latin typeface="Verdana" charset="0"/>
              </a:rPr>
              <a:t>Who is eligible for Senior Member elevation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3399"/>
                </a:solidFill>
                <a:latin typeface="Verdana" charset="0"/>
              </a:rPr>
              <a:t>12 Tip to </a:t>
            </a:r>
            <a:r>
              <a:rPr lang="en-US" b="1">
                <a:solidFill>
                  <a:srgbClr val="003399"/>
                </a:solidFill>
                <a:latin typeface="Verdana" charset="0"/>
              </a:rPr>
              <a:t>completing </a:t>
            </a:r>
            <a:r>
              <a:rPr lang="en-US" b="1" smtClean="0">
                <a:solidFill>
                  <a:srgbClr val="003399"/>
                </a:solidFill>
                <a:latin typeface="Verdana" charset="0"/>
              </a:rPr>
              <a:t>a successful </a:t>
            </a:r>
            <a:r>
              <a:rPr lang="en-US" b="1" dirty="0">
                <a:solidFill>
                  <a:srgbClr val="003399"/>
                </a:solidFill>
                <a:latin typeface="Verdana" charset="0"/>
              </a:rPr>
              <a:t>application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3399"/>
                </a:solidFill>
                <a:latin typeface="Verdana" charset="0"/>
              </a:rPr>
              <a:t>How to find eligible members in your Section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3399"/>
                </a:solidFill>
                <a:latin typeface="Verdana" charset="0"/>
              </a:rPr>
              <a:t>How to find application references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3399"/>
                </a:solidFill>
                <a:latin typeface="Verdana" charset="0"/>
              </a:rPr>
              <a:t>Holding a Senior Member Roundup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3399"/>
                </a:solidFill>
                <a:latin typeface="Verdana" charset="0"/>
              </a:rPr>
              <a:t>1:45 – 2:35 on Friday &amp; Saturday in Norfolk V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003399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4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D4 – Fellow Information and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Fellow is the highest grade of membership.</a:t>
            </a:r>
          </a:p>
          <a:p>
            <a:r>
              <a:rPr lang="en-US" dirty="0" smtClean="0"/>
              <a:t>What is the Fellow program?</a:t>
            </a:r>
          </a:p>
          <a:p>
            <a:r>
              <a:rPr lang="en-US" dirty="0" smtClean="0"/>
              <a:t>Who can become a Fellow?</a:t>
            </a:r>
          </a:p>
          <a:p>
            <a:r>
              <a:rPr lang="en-US" dirty="0" smtClean="0"/>
              <a:t>How do you complete a successful nomination?</a:t>
            </a:r>
          </a:p>
          <a:p>
            <a:r>
              <a:rPr lang="en-US" dirty="0" smtClean="0"/>
              <a:t>Fellow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3137D54C-61CE-1041-9449-8583DE2630BB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  <p:pic>
        <p:nvPicPr>
          <p:cNvPr id="1026" name="Picture 2" descr="Fellows p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67187"/>
            <a:ext cx="1833563" cy="159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7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65125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A5</a:t>
            </a:r>
            <a:r>
              <a:rPr lang="en-US" sz="32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32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MOVE</a:t>
            </a:r>
            <a:endParaRPr lang="en-US" sz="32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4294967295"/>
          </p:nvPr>
        </p:nvSpPr>
        <p:spPr>
          <a:xfrm>
            <a:off x="365760" y="1645919"/>
            <a:ext cx="8326437" cy="43891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6075" marR="0" lvl="0" indent="-2101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endParaRPr lang="en-US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4294967295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12</a:t>
            </a:fld>
            <a:endParaRPr lang="en-US" sz="1050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dt" idx="4294967295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3/31/2016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59" y="1685617"/>
            <a:ext cx="5797899" cy="43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9477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895600"/>
            <a:ext cx="7909316" cy="1027289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smtClean="0"/>
              <a:t>Engineers and Public Policy  </a:t>
            </a:r>
            <a:br>
              <a:rPr lang="en-US" sz="3300" dirty="0" smtClean="0"/>
            </a:br>
            <a:r>
              <a:rPr lang="en-US" dirty="0" smtClean="0"/>
              <a:t>(</a:t>
            </a:r>
            <a:r>
              <a:rPr lang="en-US" sz="2500" dirty="0" smtClean="0"/>
              <a:t>It’s Not as Bad as it Sounds</a:t>
            </a:r>
            <a:r>
              <a:rPr lang="en-US" dirty="0" smtClean="0"/>
              <a:t>)</a:t>
            </a:r>
            <a:endParaRPr lang="en-US" b="1" dirty="0"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450913" y="4165406"/>
            <a:ext cx="7909316" cy="1549593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27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Russell Harrison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5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Director, Government Relations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IEEE-USA</a:t>
            </a:r>
          </a:p>
        </p:txBody>
      </p:sp>
    </p:spTree>
    <p:extLst>
      <p:ext uri="{BB962C8B-B14F-4D97-AF65-F5344CB8AC3E}">
        <p14:creationId xmlns:p14="http://schemas.microsoft.com/office/powerpoint/2010/main" val="333137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354972"/>
            <a:ext cx="9143999" cy="5503028"/>
          </a:xfrm>
          <a:prstGeom prst="roundRect">
            <a:avLst/>
          </a:prstGeom>
          <a:blipFill dpi="0" rotWithShape="1"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4" descr="http://i58.photobucket.com/albums/g246/sey115/sey115064/7_zpsq9q71ty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95550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edia4.onsugar.com/files/2013/11/07/832/n/1922398/eb7a69a76543358d_2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962400" cy="22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-76200" y="1295400"/>
            <a:ext cx="9448800" cy="47244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dirty="0" smtClean="0"/>
              <a:t>There is MORE than Facebook to Social Media!!!</a:t>
            </a:r>
          </a:p>
          <a:p>
            <a:pPr>
              <a:lnSpc>
                <a:spcPct val="125000"/>
              </a:lnSpc>
            </a:pPr>
            <a:r>
              <a:rPr lang="en-US" dirty="0" smtClean="0"/>
              <a:t>Is This Going </a:t>
            </a:r>
            <a:r>
              <a:rPr lang="en-US" dirty="0"/>
              <a:t>T</a:t>
            </a:r>
            <a:r>
              <a:rPr lang="en-US" dirty="0" smtClean="0"/>
              <a:t>hrough </a:t>
            </a:r>
            <a:r>
              <a:rPr lang="en-US" dirty="0"/>
              <a:t>Y</a:t>
            </a:r>
            <a:r>
              <a:rPr lang="en-US" dirty="0" smtClean="0"/>
              <a:t>our </a:t>
            </a:r>
            <a:r>
              <a:rPr lang="en-US" dirty="0"/>
              <a:t>H</a:t>
            </a:r>
            <a:r>
              <a:rPr lang="en-US" dirty="0" smtClean="0"/>
              <a:t>ead </a:t>
            </a:r>
            <a:r>
              <a:rPr lang="en-US" dirty="0"/>
              <a:t>R</a:t>
            </a:r>
            <a:r>
              <a:rPr lang="en-US" dirty="0" smtClean="0"/>
              <a:t>ight Now? </a:t>
            </a:r>
          </a:p>
          <a:p>
            <a:pPr>
              <a:lnSpc>
                <a:spcPct val="125000"/>
              </a:lnSpc>
            </a:pPr>
            <a:r>
              <a:rPr lang="en-US" dirty="0"/>
              <a:t>Increase Your OU’s Exposure and DOUBLE Your Members</a:t>
            </a:r>
            <a:endParaRPr lang="en-US" dirty="0" smtClean="0"/>
          </a:p>
          <a:p>
            <a:pPr>
              <a:lnSpc>
                <a:spcPct val="125000"/>
              </a:lnSpc>
            </a:pPr>
            <a:r>
              <a:rPr lang="en-US" dirty="0"/>
              <a:t>Reach Out, Inform, &amp; Share With Your Current and Prospective Members By Using Social Media!</a:t>
            </a:r>
            <a:endParaRPr lang="en-US" dirty="0" smtClean="0"/>
          </a:p>
          <a:p>
            <a:pPr>
              <a:lnSpc>
                <a:spcPct val="125000"/>
              </a:lnSpc>
            </a:pPr>
            <a:r>
              <a:rPr lang="en-US" dirty="0"/>
              <a:t>Get More Members While Getting More Volunteers!</a:t>
            </a:r>
          </a:p>
          <a:p>
            <a:pPr>
              <a:lnSpc>
                <a:spcPct val="125000"/>
              </a:lnSpc>
            </a:pPr>
            <a:r>
              <a:rPr lang="en-US" dirty="0" smtClean="0"/>
              <a:t>Don’t Know How!? No Worries! We’ll show you!</a:t>
            </a:r>
            <a:endParaRPr lang="en-US" dirty="0"/>
          </a:p>
        </p:txBody>
      </p:sp>
      <p:pic>
        <p:nvPicPr>
          <p:cNvPr id="1032" name="Picture 8" descr="https://media.giphy.com/media/374pcIBVEGb6g/giph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82" y="1447799"/>
            <a:ext cx="6817037" cy="383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49.media.tumblr.com/5692713ebd3ec0175eb931ca90428a40/tumblr_nfzq5vnV3j1tv7fsto1_5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297337"/>
            <a:ext cx="4905375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0500" y="134938"/>
            <a:ext cx="8763000" cy="1076325"/>
          </a:xfrm>
        </p:spPr>
        <p:txBody>
          <a:bodyPr/>
          <a:lstStyle/>
          <a:p>
            <a:r>
              <a:rPr lang="en-US" dirty="0"/>
              <a:t>Social Media – More Than Facebook</a:t>
            </a:r>
            <a:r>
              <a:rPr lang="en-US" dirty="0" smtClean="0"/>
              <a:t>!?</a:t>
            </a:r>
            <a:endParaRPr lang="en-US" sz="2800" dirty="0"/>
          </a:p>
        </p:txBody>
      </p:sp>
      <p:pic>
        <p:nvPicPr>
          <p:cNvPr id="13" name="Picture 2" descr="https://media.giphy.com/media/l41lMZoF6mrkClECQ/giphy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60" y="1354972"/>
            <a:ext cx="6345081" cy="47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73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444499" y="1608138"/>
            <a:ext cx="8247063" cy="32396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Verdana" charset="0"/>
              </a:rPr>
              <a:t>Each attendee will leave with an understanding of:</a:t>
            </a:r>
          </a:p>
          <a:p>
            <a:r>
              <a:rPr lang="en-US" dirty="0" smtClean="0">
                <a:latin typeface="Verdana" charset="0"/>
              </a:rPr>
              <a:t>Membership development </a:t>
            </a:r>
          </a:p>
          <a:p>
            <a:r>
              <a:rPr lang="en-US" dirty="0" smtClean="0">
                <a:latin typeface="Verdana" charset="0"/>
              </a:rPr>
              <a:t>Member value</a:t>
            </a:r>
          </a:p>
          <a:p>
            <a:r>
              <a:rPr lang="en-US" dirty="0" smtClean="0">
                <a:latin typeface="Verdana" charset="0"/>
              </a:rPr>
              <a:t>Membership	planning</a:t>
            </a:r>
          </a:p>
          <a:p>
            <a:r>
              <a:rPr lang="en-US" dirty="0" smtClean="0">
                <a:latin typeface="Verdana" charset="0"/>
              </a:rPr>
              <a:t>Easy-to-use 3 to 4 step </a:t>
            </a:r>
          </a:p>
          <a:p>
            <a:pPr marL="0" indent="0">
              <a:spcBef>
                <a:spcPts val="600"/>
              </a:spcBef>
              <a:buNone/>
              <a:tabLst>
                <a:tab pos="347663" algn="l"/>
              </a:tabLst>
            </a:pPr>
            <a:r>
              <a:rPr lang="en-US" dirty="0" smtClean="0">
                <a:latin typeface="Verdana" charset="0"/>
              </a:rPr>
              <a:t>	processes to </a:t>
            </a:r>
            <a:r>
              <a:rPr lang="en-US" dirty="0" err="1" smtClean="0">
                <a:latin typeface="Verdana" charset="0"/>
              </a:rPr>
              <a:t>dev</a:t>
            </a:r>
            <a:r>
              <a:rPr lang="en-US" sz="1800" b="1" dirty="0" err="1"/>
              <a:t>Concept</a:t>
            </a:r>
            <a:r>
              <a:rPr lang="en-US" sz="1800" b="1" dirty="0"/>
              <a:t>: </a:t>
            </a:r>
            <a:r>
              <a:rPr lang="en-US" b="1" dirty="0"/>
              <a:t>Expenses – Income = </a:t>
            </a:r>
            <a:r>
              <a:rPr lang="en-US" sz="28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$URPLU$</a:t>
            </a:r>
          </a:p>
          <a:p>
            <a:pPr marL="0" indent="0">
              <a:spcBef>
                <a:spcPts val="600"/>
              </a:spcBef>
              <a:buNone/>
              <a:tabLst>
                <a:tab pos="347663" algn="l"/>
              </a:tabLst>
            </a:pPr>
            <a:r>
              <a:rPr lang="en-US" dirty="0" err="1" smtClean="0">
                <a:latin typeface="Verdana" charset="0"/>
              </a:rPr>
              <a:t>elop</a:t>
            </a:r>
            <a:r>
              <a:rPr lang="en-US" dirty="0" smtClean="0">
                <a:latin typeface="Verdana" charset="0"/>
              </a:rPr>
              <a:t> your plan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fld id="{E50B30B4-8BA1-E748-9630-47607DB342D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788A271-CA8C-6248-994B-30B5CA32EC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you are interested in Organizing and Holding a </a:t>
            </a:r>
            <a:r>
              <a:rPr lang="en-US" dirty="0" smtClean="0"/>
              <a:t>Conference</a:t>
            </a:r>
            <a:r>
              <a:rPr lang="is-IS" dirty="0" smtClean="0"/>
              <a:t>…</a:t>
            </a:r>
            <a:endParaRPr lang="en-US" dirty="0">
              <a:latin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98" y="4992005"/>
            <a:ext cx="8247064" cy="1200329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rgbClr val="0066A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A1">
                        <a:tint val="40000"/>
                        <a:satMod val="250000"/>
                      </a:srgbClr>
                    </a:gs>
                    <a:gs pos="9000">
                      <a:srgbClr val="0066A1">
                        <a:tint val="52000"/>
                        <a:satMod val="300000"/>
                      </a:srgbClr>
                    </a:gs>
                    <a:gs pos="50000">
                      <a:srgbClr val="0066A1">
                        <a:shade val="20000"/>
                        <a:satMod val="300000"/>
                      </a:srgbClr>
                    </a:gs>
                    <a:gs pos="79000">
                      <a:srgbClr val="0066A1">
                        <a:tint val="52000"/>
                        <a:satMod val="300000"/>
                      </a:srgbClr>
                    </a:gs>
                    <a:gs pos="100000">
                      <a:srgbClr val="0066A1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 end goal is to develop a Section Strategy to share and discuss with your </a:t>
            </a:r>
            <a:r>
              <a:rPr lang="en-US" sz="2400" b="1" dirty="0" err="1" smtClean="0">
                <a:ln w="10541" cmpd="sng">
                  <a:solidFill>
                    <a:srgbClr val="0066A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A1">
                        <a:tint val="40000"/>
                        <a:satMod val="250000"/>
                      </a:srgbClr>
                    </a:gs>
                    <a:gs pos="9000">
                      <a:srgbClr val="0066A1">
                        <a:tint val="52000"/>
                        <a:satMod val="300000"/>
                      </a:srgbClr>
                    </a:gs>
                    <a:gs pos="50000">
                      <a:srgbClr val="0066A1">
                        <a:shade val="20000"/>
                        <a:satMod val="300000"/>
                      </a:srgbClr>
                    </a:gs>
                    <a:gs pos="79000">
                      <a:srgbClr val="0066A1">
                        <a:tint val="52000"/>
                        <a:satMod val="300000"/>
                      </a:srgbClr>
                    </a:gs>
                    <a:gs pos="100000">
                      <a:srgbClr val="0066A1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ExCom</a:t>
            </a:r>
            <a:r>
              <a:rPr lang="en-US" sz="2400" b="1" dirty="0" smtClean="0">
                <a:ln w="10541" cmpd="sng">
                  <a:solidFill>
                    <a:srgbClr val="0066A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A1">
                        <a:tint val="40000"/>
                        <a:satMod val="250000"/>
                      </a:srgbClr>
                    </a:gs>
                    <a:gs pos="9000">
                      <a:srgbClr val="0066A1">
                        <a:tint val="52000"/>
                        <a:satMod val="300000"/>
                      </a:srgbClr>
                    </a:gs>
                    <a:gs pos="50000">
                      <a:srgbClr val="0066A1">
                        <a:shade val="20000"/>
                        <a:satMod val="300000"/>
                      </a:srgbClr>
                    </a:gs>
                    <a:gs pos="79000">
                      <a:srgbClr val="0066A1">
                        <a:tint val="52000"/>
                        <a:satMod val="300000"/>
                      </a:srgbClr>
                    </a:gs>
                    <a:gs pos="100000">
                      <a:srgbClr val="0066A1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that can be used as a succession plan.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125" y="1645920"/>
            <a:ext cx="8327073" cy="4546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www.dreamstime.com/discussion-round-table-thumb104281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734"/>
            <a:ext cx="3579813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2153734"/>
            <a:ext cx="35814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1391734"/>
            <a:ext cx="1982787" cy="276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44500" y="4680237"/>
            <a:ext cx="796781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i="1" dirty="0" smtClean="0">
                <a:latin typeface="Verdana" charset="0"/>
              </a:rPr>
              <a:t>Your IEEE</a:t>
            </a:r>
            <a:r>
              <a:rPr lang="en-US" b="1" i="1" dirty="0">
                <a:latin typeface="Verdana" charset="0"/>
              </a:rPr>
              <a:t>-USA Conferences Committee </a:t>
            </a:r>
            <a:r>
              <a:rPr lang="en-US" b="1" i="1" dirty="0" smtClean="0">
                <a:latin typeface="Verdana" charset="0"/>
              </a:rPr>
              <a:t>and </a:t>
            </a:r>
            <a:r>
              <a:rPr lang="en-US" b="1" i="1" smtClean="0">
                <a:latin typeface="Verdana" charset="0"/>
              </a:rPr>
              <a:t>its Chair, </a:t>
            </a:r>
            <a:r>
              <a:rPr lang="en-US" b="1" i="1" dirty="0" smtClean="0">
                <a:latin typeface="Verdana" charset="0"/>
              </a:rPr>
              <a:t>and your Region </a:t>
            </a:r>
            <a:r>
              <a:rPr lang="en-US" b="1" i="1" smtClean="0">
                <a:latin typeface="Verdana" charset="0"/>
              </a:rPr>
              <a:t>Conferences Coordinators, </a:t>
            </a:r>
            <a:r>
              <a:rPr lang="en-US" b="1" i="1" dirty="0" smtClean="0">
                <a:latin typeface="Verdana" charset="0"/>
              </a:rPr>
              <a:t>are ready to help you!</a:t>
            </a:r>
            <a:endParaRPr lang="en-US" sz="2800" b="1" i="1" dirty="0">
              <a:latin typeface="Verdan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125" y="4158674"/>
            <a:ext cx="848545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Concept: </a:t>
            </a:r>
            <a:r>
              <a:rPr lang="en-US" sz="2800" b="1" dirty="0"/>
              <a:t>Expenses – Income = </a:t>
            </a:r>
            <a:r>
              <a:rPr lang="en-US" sz="32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$URPLU$</a:t>
            </a:r>
          </a:p>
        </p:txBody>
      </p:sp>
    </p:spTree>
    <p:extLst>
      <p:ext uri="{BB962C8B-B14F-4D97-AF65-F5344CB8AC3E}">
        <p14:creationId xmlns:p14="http://schemas.microsoft.com/office/powerpoint/2010/main" val="38069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SoutheastCon is the annual meeting where the Region and Section volunteers get together to:</a:t>
            </a:r>
          </a:p>
          <a:p>
            <a:pPr lvl="1"/>
            <a:r>
              <a:rPr lang="en-US" dirty="0" smtClean="0"/>
              <a:t>Learn more about IEEE</a:t>
            </a:r>
          </a:p>
          <a:p>
            <a:pPr lvl="1"/>
            <a:r>
              <a:rPr lang="en-US" dirty="0" smtClean="0"/>
              <a:t>Learn how to be better volunteers</a:t>
            </a:r>
          </a:p>
          <a:p>
            <a:pPr lvl="1"/>
            <a:r>
              <a:rPr lang="en-US" dirty="0" smtClean="0"/>
              <a:t>Transact Region business</a:t>
            </a:r>
          </a:p>
          <a:p>
            <a:pPr lvl="1"/>
            <a:r>
              <a:rPr lang="en-US" dirty="0" smtClean="0"/>
              <a:t>Interact with the student members of the Region</a:t>
            </a:r>
          </a:p>
          <a:p>
            <a:r>
              <a:rPr lang="en-US" dirty="0" smtClean="0"/>
              <a:t>Held in Mid-March to Mid-April</a:t>
            </a:r>
          </a:p>
          <a:p>
            <a:r>
              <a:rPr lang="en-US" dirty="0" smtClean="0"/>
              <a:t>600-900 attendees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3137D54C-61CE-1041-9449-8583DE2630BB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going on this weekend?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Region meeting (this!) – training</a:t>
            </a:r>
          </a:p>
          <a:p>
            <a:r>
              <a:rPr lang="en-US" dirty="0" smtClean="0"/>
              <a:t>Technical papers program (papers will appear in IEEExplore)</a:t>
            </a:r>
          </a:p>
          <a:p>
            <a:r>
              <a:rPr lang="en-US" dirty="0" smtClean="0"/>
              <a:t>Student competitions</a:t>
            </a:r>
          </a:p>
          <a:p>
            <a:endParaRPr lang="en-US" dirty="0"/>
          </a:p>
          <a:p>
            <a:r>
              <a:rPr lang="en-US" dirty="0" smtClean="0"/>
              <a:t> PROM!  OK, the </a:t>
            </a:r>
            <a:r>
              <a:rPr lang="en-US" dirty="0"/>
              <a:t>A</a:t>
            </a:r>
            <a:r>
              <a:rPr lang="en-US" dirty="0" smtClean="0"/>
              <a:t>wards Banquet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3137D54C-61CE-1041-9449-8583DE2630BB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60774" y="1645920"/>
            <a:ext cx="8822452" cy="4389120"/>
          </a:xfrm>
        </p:spPr>
        <p:txBody>
          <a:bodyPr/>
          <a:lstStyle/>
          <a:p>
            <a:r>
              <a:rPr lang="en-US" dirty="0" smtClean="0"/>
              <a:t>Friday AM– training</a:t>
            </a:r>
          </a:p>
          <a:p>
            <a:r>
              <a:rPr lang="en-US" dirty="0" smtClean="0"/>
              <a:t>Friday PM– training and Area Meetings</a:t>
            </a:r>
          </a:p>
          <a:p>
            <a:r>
              <a:rPr lang="en-US" dirty="0" smtClean="0"/>
              <a:t>Friday Evening – Reception</a:t>
            </a:r>
          </a:p>
          <a:p>
            <a:r>
              <a:rPr lang="en-US" dirty="0" smtClean="0"/>
              <a:t>Saturday AM– training/professional development</a:t>
            </a:r>
          </a:p>
          <a:p>
            <a:r>
              <a:rPr lang="en-US" dirty="0"/>
              <a:t>Saturday </a:t>
            </a:r>
            <a:r>
              <a:rPr lang="en-US" dirty="0" smtClean="0"/>
              <a:t>PM</a:t>
            </a:r>
            <a:r>
              <a:rPr lang="en-US" dirty="0"/>
              <a:t>– training/professional development</a:t>
            </a:r>
          </a:p>
          <a:p>
            <a:r>
              <a:rPr lang="en-US" dirty="0" smtClean="0"/>
              <a:t>Saturday Evening – Awards Banquet</a:t>
            </a:r>
          </a:p>
          <a:p>
            <a:r>
              <a:rPr lang="en-US" dirty="0" smtClean="0"/>
              <a:t>Sunday AM – Region Business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3137D54C-61CE-1041-9449-8583DE2630BB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Attendees who are being reimbursed by the Region for travel (region volunteers, section chairs) should attend all of the meeting/training</a:t>
            </a:r>
          </a:p>
          <a:p>
            <a:r>
              <a:rPr lang="en-US" dirty="0" smtClean="0"/>
              <a:t>Get involved in the sessions!  Ask questions, participate!</a:t>
            </a:r>
          </a:p>
          <a:p>
            <a:r>
              <a:rPr lang="en-US" dirty="0" smtClean="0"/>
              <a:t>Please ensure you stay for the ENTIRE lunch – IEEE and IEEE USA President-elect candidates will talk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3137D54C-61CE-1041-9449-8583DE2630BB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134938"/>
            <a:ext cx="8547763" cy="1076325"/>
          </a:xfrm>
        </p:spPr>
        <p:txBody>
          <a:bodyPr/>
          <a:lstStyle/>
          <a:p>
            <a:r>
              <a:rPr lang="en-US" dirty="0" smtClean="0"/>
              <a:t>What about these general sessions?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Each morning and afternoon, right after the meal, we will meet for 30 minutes</a:t>
            </a:r>
          </a:p>
          <a:p>
            <a:r>
              <a:rPr lang="en-US" dirty="0" smtClean="0"/>
              <a:t>The speakers for that morning/afternoon will give a quick, 1-slide, 1-minute talk selling their training session</a:t>
            </a:r>
          </a:p>
          <a:p>
            <a:r>
              <a:rPr lang="en-US" dirty="0" smtClean="0"/>
              <a:t>Based on the published info and sales-pitch, choose which sessions you will attend (no need to RSVP)</a:t>
            </a:r>
          </a:p>
          <a:p>
            <a:r>
              <a:rPr lang="en-US" dirty="0" smtClean="0"/>
              <a:t>Prizes awarded!  Speakers are given a few items to reward a few of you who actively participate in their session.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3137D54C-61CE-1041-9449-8583DE2630BB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65" y="2417899"/>
            <a:ext cx="8721968" cy="1143000"/>
          </a:xfrm>
        </p:spPr>
        <p:txBody>
          <a:bodyPr/>
          <a:lstStyle/>
          <a:p>
            <a:r>
              <a:rPr lang="en-US" dirty="0" smtClean="0"/>
              <a:t>Onto the EXCITE session!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42EE6-F228-A848-AAD6-425DE94CFCF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93E3956-5BF0-9741-A8A0-EC870CD029F6}" type="datetime1">
              <a:rPr lang="en-US" smtClean="0"/>
              <a:pPr>
                <a:defRPr/>
              </a:pPr>
              <a:t>4/1/2016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hutterstock.com/z/stock-vector-elderly-checkup-vector-icon-94780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08" t="-39593" r="-49596" b="-72406"/>
          <a:stretch/>
        </p:blipFill>
        <p:spPr bwMode="auto">
          <a:xfrm>
            <a:off x="-1760311" y="415499"/>
            <a:ext cx="6867525" cy="521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rightbraininsights.files.wordpress.com/2013/08/2010-porsche-911-turbo-coupe-instrument-cluster-photo-327215-s-1280x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75" y="1602580"/>
            <a:ext cx="4164499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49" y="0"/>
            <a:ext cx="9141052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A4 - Your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Vitality Dashboard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3989" y="4977110"/>
            <a:ext cx="732296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dirty="0" smtClean="0"/>
              <a:t>Learning To Ask The Questions</a:t>
            </a:r>
          </a:p>
          <a:p>
            <a:pPr algn="ctr"/>
            <a:r>
              <a:rPr lang="en-US" sz="3600" dirty="0" smtClean="0"/>
              <a:t>Needed To Drive A Section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047988" y="724848"/>
            <a:ext cx="4607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What’s the HEALTH of my section?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258" y="3559629"/>
            <a:ext cx="33419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some way to give my section a “checkup?” – and on a regular basis?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2" y="2882439"/>
            <a:ext cx="424543" cy="1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90713" y="4375237"/>
            <a:ext cx="3341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FIND OUT HOW!!!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62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D7924-B948-47F5-B8B6-D2D4A2AE1B73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307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768" cy="13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6" y="6223992"/>
            <a:ext cx="1394147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/>
          </p:cNvSpPr>
          <p:nvPr/>
        </p:nvSpPr>
        <p:spPr bwMode="auto">
          <a:xfrm rot="-5400000">
            <a:off x="9407426" y="5943824"/>
            <a:ext cx="1741289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562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12-CRS-0106 REVISED 5 FEB 2013</a:t>
            </a:r>
          </a:p>
        </p:txBody>
      </p:sp>
      <p:pic>
        <p:nvPicPr>
          <p:cNvPr id="30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768" cy="13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/>
          </p:cNvSpPr>
          <p:nvPr/>
        </p:nvSpPr>
        <p:spPr bwMode="auto">
          <a:xfrm>
            <a:off x="865064" y="6461745"/>
            <a:ext cx="1660922" cy="15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984">
                <a:solidFill>
                  <a:srgbClr val="8787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08/12/14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196502" y="221010"/>
            <a:ext cx="8742066" cy="1660922"/>
          </a:xfrm>
          <a:solidFill>
            <a:schemeClr val="bg1"/>
          </a:solidFill>
          <a:ln/>
        </p:spPr>
        <p:txBody>
          <a:bodyPr vert="horz" wrap="square" lIns="91440" tIns="45720" rIns="40640" bIns="45720" numCol="1" anchor="ctr" anchorCtr="0" compatLnSpc="1">
            <a:prstTxWarp prst="textNoShape">
              <a:avLst/>
            </a:prstTxWarp>
          </a:bodyPr>
          <a:lstStyle/>
          <a:p>
            <a:pPr marL="1117"/>
            <a:r>
              <a:rPr lang="en-US" altLang="en-US" sz="2400" dirty="0" smtClean="0">
                <a:solidFill>
                  <a:srgbClr val="003DCC"/>
                </a:solidFill>
              </a:rPr>
              <a:t>B4 - Learning </a:t>
            </a:r>
            <a:r>
              <a:rPr lang="en-US" altLang="en-US" sz="2400" dirty="0">
                <a:solidFill>
                  <a:srgbClr val="003DCC"/>
                </a:solidFill>
              </a:rPr>
              <a:t>Lab for Chapter Technical &amp; </a:t>
            </a:r>
            <a:br>
              <a:rPr lang="en-US" altLang="en-US" sz="2400" dirty="0">
                <a:solidFill>
                  <a:srgbClr val="003DCC"/>
                </a:solidFill>
              </a:rPr>
            </a:br>
            <a:r>
              <a:rPr lang="en-US" altLang="en-US" sz="2400" dirty="0">
                <a:solidFill>
                  <a:srgbClr val="003DCC"/>
                </a:solidFill>
              </a:rPr>
              <a:t>Section Professional Meeting Recording and Distribution processes and tools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75047" y="1875208"/>
            <a:ext cx="8384977" cy="4000500"/>
          </a:xfrm>
          <a:ln/>
        </p:spPr>
        <p:txBody>
          <a:bodyPr vert="horz" wrap="square" lIns="91440" tIns="45720" rIns="116999" bIns="45720" numCol="1" anchor="t" anchorCtr="0" compatLnSpc="1">
            <a:prstTxWarp prst="textNoShape">
              <a:avLst/>
            </a:prstTxWarp>
          </a:bodyPr>
          <a:lstStyle/>
          <a:p>
            <a:pPr marL="214305" indent="-214305">
              <a:buSzPct val="137000"/>
              <a:buBlip>
                <a:blip r:embed="rId5"/>
              </a:buBlip>
            </a:pPr>
            <a:r>
              <a:rPr lang="en-US" altLang="en-US" sz="2109" dirty="0"/>
              <a:t>Demonstrate an opportunity to create a new class of Intellectual Property (IP) that benefits members. </a:t>
            </a:r>
          </a:p>
          <a:p>
            <a:pPr marL="214305" indent="-214305">
              <a:buSzPct val="137000"/>
              <a:buBlip>
                <a:blip r:embed="rId5"/>
              </a:buBlip>
            </a:pPr>
            <a:r>
              <a:rPr lang="en-US" altLang="en-US" sz="2109" dirty="0"/>
              <a:t>Shows methods for capturing IEEE local Chapter technical meeting presentations and </a:t>
            </a:r>
          </a:p>
          <a:p>
            <a:pPr marL="214305" indent="-214305">
              <a:buSzPct val="137000"/>
              <a:buBlip>
                <a:blip r:embed="rId5"/>
              </a:buBlip>
            </a:pPr>
            <a:r>
              <a:rPr lang="en-US" altLang="en-US" sz="2109" dirty="0"/>
              <a:t>Provides a way for these recorded presentations to be stored and accessed by IEEE members</a:t>
            </a:r>
          </a:p>
          <a:p>
            <a:pPr marL="214305" indent="-214305">
              <a:buSzPct val="137000"/>
              <a:buBlip>
                <a:blip r:embed="rId5"/>
              </a:buBlip>
            </a:pPr>
            <a:r>
              <a:rPr lang="en-US" altLang="en-US" sz="2109" dirty="0"/>
              <a:t>Recordings will be a video of the presentation combined with the voice of the presenter. </a:t>
            </a:r>
          </a:p>
          <a:p>
            <a:pPr marL="214305" indent="-214305">
              <a:buSzPct val="137000"/>
              <a:buBlip>
                <a:blip r:embed="rId5"/>
              </a:buBlip>
            </a:pPr>
            <a:r>
              <a:rPr lang="en-US" altLang="en-US" sz="2109" dirty="0"/>
              <a:t>IP will provide membership value, increase MGA/TAB technical assets, and attract funding for improved Chapter programs.</a:t>
            </a:r>
          </a:p>
        </p:txBody>
      </p:sp>
    </p:spTree>
    <p:extLst>
      <p:ext uri="{BB962C8B-B14F-4D97-AF65-F5344CB8AC3E}">
        <p14:creationId xmlns:p14="http://schemas.microsoft.com/office/powerpoint/2010/main" val="101848280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ieee_presentation_templat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ieee_presentation_template.pot</Template>
  <TotalTime>2161</TotalTime>
  <Words>728</Words>
  <Application>Microsoft Office PowerPoint</Application>
  <PresentationFormat>On-screen Show (4:3)</PresentationFormat>
  <Paragraphs>113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ＭＳ Ｐゴシック</vt:lpstr>
      <vt:lpstr>ＭＳ Ｐゴシック</vt:lpstr>
      <vt:lpstr>Arial</vt:lpstr>
      <vt:lpstr>Calibri</vt:lpstr>
      <vt:lpstr>Helvetica</vt:lpstr>
      <vt:lpstr>Lucida Grande</vt:lpstr>
      <vt:lpstr>Narkisim</vt:lpstr>
      <vt:lpstr>Verdana</vt:lpstr>
      <vt:lpstr>Wingdings</vt:lpstr>
      <vt:lpstr>ieee_presentation_template</vt:lpstr>
      <vt:lpstr>IEEE Region 3 Annual Meeting</vt:lpstr>
      <vt:lpstr>WELCOME!</vt:lpstr>
      <vt:lpstr>So what is going on this weekend?</vt:lpstr>
      <vt:lpstr>Timing?</vt:lpstr>
      <vt:lpstr>Expectations</vt:lpstr>
      <vt:lpstr>What about these general sessions?</vt:lpstr>
      <vt:lpstr>Onto the EXCITE session!</vt:lpstr>
      <vt:lpstr>PowerPoint Presentation</vt:lpstr>
      <vt:lpstr>B4 - Learning Lab for Chapter Technical &amp;  Section Professional Meeting Recording and Distribution processes and tools</vt:lpstr>
      <vt:lpstr>C4 - Writing a Good Senior Member Application &amp; Reference</vt:lpstr>
      <vt:lpstr>D4 – Fellow Information and Application</vt:lpstr>
      <vt:lpstr>A5 – MOVE</vt:lpstr>
      <vt:lpstr>Engineers and Public Policy   (It’s Not as Bad as it Sounds)</vt:lpstr>
      <vt:lpstr>Social Media – More Than Facebook!?</vt:lpstr>
      <vt:lpstr>So you are interested in Organizing and Holding a Conference…</vt:lpstr>
    </vt:vector>
  </TitlesOfParts>
  <Company>IEEE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Engel, Lisa Lisa.</dc:creator>
  <cp:lastModifiedBy>Administrator</cp:lastModifiedBy>
  <cp:revision>218</cp:revision>
  <cp:lastPrinted>2015-03-30T17:02:14Z</cp:lastPrinted>
  <dcterms:created xsi:type="dcterms:W3CDTF">2012-11-14T18:53:32Z</dcterms:created>
  <dcterms:modified xsi:type="dcterms:W3CDTF">2016-04-01T14:21:40Z</dcterms:modified>
</cp:coreProperties>
</file>