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7213" r:id="rId1"/>
  </p:sldMasterIdLst>
  <p:notesMasterIdLst>
    <p:notesMasterId r:id="rId56"/>
  </p:notesMasterIdLst>
  <p:handoutMasterIdLst>
    <p:handoutMasterId r:id="rId57"/>
  </p:handoutMasterIdLst>
  <p:sldIdLst>
    <p:sldId id="2928" r:id="rId2"/>
    <p:sldId id="2929" r:id="rId3"/>
    <p:sldId id="2940" r:id="rId4"/>
    <p:sldId id="2930" r:id="rId5"/>
    <p:sldId id="2931" r:id="rId6"/>
    <p:sldId id="2932" r:id="rId7"/>
    <p:sldId id="2933" r:id="rId8"/>
    <p:sldId id="2939" r:id="rId9"/>
    <p:sldId id="2934" r:id="rId10"/>
    <p:sldId id="2935" r:id="rId11"/>
    <p:sldId id="2941" r:id="rId12"/>
    <p:sldId id="2942" r:id="rId13"/>
    <p:sldId id="2944" r:id="rId14"/>
    <p:sldId id="2948" r:id="rId15"/>
    <p:sldId id="2945" r:id="rId16"/>
    <p:sldId id="2946" r:id="rId17"/>
    <p:sldId id="2949" r:id="rId18"/>
    <p:sldId id="2950" r:id="rId19"/>
    <p:sldId id="2970" r:id="rId20"/>
    <p:sldId id="2971" r:id="rId21"/>
    <p:sldId id="2972" r:id="rId22"/>
    <p:sldId id="2973" r:id="rId23"/>
    <p:sldId id="2974" r:id="rId24"/>
    <p:sldId id="2975" r:id="rId25"/>
    <p:sldId id="2976" r:id="rId26"/>
    <p:sldId id="2977" r:id="rId27"/>
    <p:sldId id="2978" r:id="rId28"/>
    <p:sldId id="2952" r:id="rId29"/>
    <p:sldId id="2951" r:id="rId30"/>
    <p:sldId id="2957" r:id="rId31"/>
    <p:sldId id="2961" r:id="rId32"/>
    <p:sldId id="2958" r:id="rId33"/>
    <p:sldId id="2959" r:id="rId34"/>
    <p:sldId id="2968" r:id="rId35"/>
    <p:sldId id="2953" r:id="rId36"/>
    <p:sldId id="2967" r:id="rId37"/>
    <p:sldId id="2969" r:id="rId38"/>
    <p:sldId id="2966" r:id="rId39"/>
    <p:sldId id="2962" r:id="rId40"/>
    <p:sldId id="2963" r:id="rId41"/>
    <p:sldId id="2955" r:id="rId42"/>
    <p:sldId id="2887" r:id="rId43"/>
    <p:sldId id="2906" r:id="rId44"/>
    <p:sldId id="2902" r:id="rId45"/>
    <p:sldId id="2903" r:id="rId46"/>
    <p:sldId id="2916" r:id="rId47"/>
    <p:sldId id="2911" r:id="rId48"/>
    <p:sldId id="2979" r:id="rId49"/>
    <p:sldId id="2956" r:id="rId50"/>
    <p:sldId id="2909" r:id="rId51"/>
    <p:sldId id="2181" r:id="rId52"/>
    <p:sldId id="2250" r:id="rId53"/>
    <p:sldId id="2908" r:id="rId54"/>
    <p:sldId id="2912" r:id="rId55"/>
  </p:sldIdLst>
  <p:sldSz cx="9144000" cy="6858000" type="screen4x3"/>
  <p:notesSz cx="7077075" cy="9363075"/>
  <p:defaultTextStyle>
    <a:defPPr>
      <a:defRPr lang="en-US"/>
    </a:defPPr>
    <a:lvl1pPr algn="l" rtl="0" fontAlgn="base">
      <a:spcBef>
        <a:spcPct val="0"/>
      </a:spcBef>
      <a:spcAft>
        <a:spcPct val="0"/>
      </a:spcAft>
      <a:defRPr sz="28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8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8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pitchFamily="34" charset="0"/>
        <a:ea typeface="MS PGothic" pitchFamily="34" charset="-128"/>
        <a:cs typeface="+mn-cs"/>
      </a:defRPr>
    </a:lvl5pPr>
    <a:lvl6pPr marL="2286000" algn="l" defTabSz="914400" rtl="0" eaLnBrk="1" latinLnBrk="0" hangingPunct="1">
      <a:defRPr sz="2800" kern="1200">
        <a:solidFill>
          <a:schemeClr val="tx1"/>
        </a:solidFill>
        <a:latin typeface="Arial" pitchFamily="34" charset="0"/>
        <a:ea typeface="MS PGothic" pitchFamily="34" charset="-128"/>
        <a:cs typeface="+mn-cs"/>
      </a:defRPr>
    </a:lvl6pPr>
    <a:lvl7pPr marL="2743200" algn="l" defTabSz="914400" rtl="0" eaLnBrk="1" latinLnBrk="0" hangingPunct="1">
      <a:defRPr sz="2800" kern="1200">
        <a:solidFill>
          <a:schemeClr val="tx1"/>
        </a:solidFill>
        <a:latin typeface="Arial" pitchFamily="34" charset="0"/>
        <a:ea typeface="MS PGothic" pitchFamily="34" charset="-128"/>
        <a:cs typeface="+mn-cs"/>
      </a:defRPr>
    </a:lvl7pPr>
    <a:lvl8pPr marL="3200400" algn="l" defTabSz="914400" rtl="0" eaLnBrk="1" latinLnBrk="0" hangingPunct="1">
      <a:defRPr sz="2800" kern="1200">
        <a:solidFill>
          <a:schemeClr val="tx1"/>
        </a:solidFill>
        <a:latin typeface="Arial" pitchFamily="34" charset="0"/>
        <a:ea typeface="MS PGothic" pitchFamily="34" charset="-128"/>
        <a:cs typeface="+mn-cs"/>
      </a:defRPr>
    </a:lvl8pPr>
    <a:lvl9pPr marL="3657600" algn="l" defTabSz="914400" rtl="0" eaLnBrk="1" latinLnBrk="0" hangingPunct="1">
      <a:defRPr sz="28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9F9F9"/>
    <a:srgbClr val="CCFFFF"/>
    <a:srgbClr val="FFD8CB"/>
    <a:srgbClr val="FFFF99"/>
    <a:srgbClr val="FFFFCC"/>
    <a:srgbClr val="CCCCFF"/>
    <a:srgbClr val="9933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5" autoAdjust="0"/>
    <p:restoredTop sz="98791" autoAdjust="0"/>
  </p:normalViewPr>
  <p:slideViewPr>
    <p:cSldViewPr>
      <p:cViewPr>
        <p:scale>
          <a:sx n="70" d="100"/>
          <a:sy n="70" d="100"/>
        </p:scale>
        <p:origin x="-1296" y="-102"/>
      </p:cViewPr>
      <p:guideLst>
        <p:guide orient="horz" pos="2160"/>
        <p:guide pos="2880"/>
      </p:guideLst>
    </p:cSldViewPr>
  </p:slideViewPr>
  <p:outlineViewPr>
    <p:cViewPr>
      <p:scale>
        <a:sx n="33" d="100"/>
        <a:sy n="33" d="100"/>
      </p:scale>
      <p:origin x="0" y="3564"/>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1" y="1"/>
            <a:ext cx="3066732" cy="468474"/>
          </a:xfrm>
          <a:prstGeom prst="rect">
            <a:avLst/>
          </a:prstGeom>
          <a:noFill/>
          <a:ln w="9525">
            <a:noFill/>
            <a:miter lim="800000"/>
            <a:headEnd/>
            <a:tailEnd/>
          </a:ln>
          <a:effectLst/>
        </p:spPr>
        <p:txBody>
          <a:bodyPr vert="horz" wrap="square" lIns="94155" tIns="47078" rIns="94155" bIns="47078" numCol="1" anchor="t" anchorCtr="0" compatLnSpc="1">
            <a:prstTxWarp prst="textNoShape">
              <a:avLst/>
            </a:prstTxWarp>
          </a:bodyPr>
          <a:lstStyle>
            <a:lvl1pPr>
              <a:lnSpc>
                <a:spcPct val="100000"/>
              </a:lnSpc>
              <a:spcBef>
                <a:spcPct val="0"/>
              </a:spcBef>
              <a:buClrTx/>
              <a:buSzTx/>
              <a:buFontTx/>
              <a:buNone/>
              <a:defRPr sz="1200">
                <a:latin typeface="Arial" charset="0"/>
                <a:ea typeface="MS PGothic" pitchFamily="34" charset="-128"/>
                <a:cs typeface="+mn-cs"/>
              </a:defRPr>
            </a:lvl1pPr>
          </a:lstStyle>
          <a:p>
            <a:pPr>
              <a:defRPr/>
            </a:pPr>
            <a:endParaRPr lang="en-US"/>
          </a:p>
        </p:txBody>
      </p:sp>
      <p:sp>
        <p:nvSpPr>
          <p:cNvPr id="411651" name="Rectangle 3"/>
          <p:cNvSpPr>
            <a:spLocks noGrp="1" noChangeArrowheads="1"/>
          </p:cNvSpPr>
          <p:nvPr>
            <p:ph type="dt" sz="quarter" idx="1"/>
          </p:nvPr>
        </p:nvSpPr>
        <p:spPr bwMode="auto">
          <a:xfrm>
            <a:off x="4008705" y="1"/>
            <a:ext cx="3066732" cy="468474"/>
          </a:xfrm>
          <a:prstGeom prst="rect">
            <a:avLst/>
          </a:prstGeom>
          <a:noFill/>
          <a:ln w="9525">
            <a:noFill/>
            <a:miter lim="800000"/>
            <a:headEnd/>
            <a:tailEnd/>
          </a:ln>
          <a:effectLst/>
        </p:spPr>
        <p:txBody>
          <a:bodyPr vert="horz" wrap="square" lIns="94155" tIns="47078" rIns="94155" bIns="47078" numCol="1" anchor="t" anchorCtr="0" compatLnSpc="1">
            <a:prstTxWarp prst="textNoShape">
              <a:avLst/>
            </a:prstTxWarp>
          </a:bodyPr>
          <a:lstStyle>
            <a:lvl1pPr algn="r">
              <a:lnSpc>
                <a:spcPct val="100000"/>
              </a:lnSpc>
              <a:spcBef>
                <a:spcPct val="0"/>
              </a:spcBef>
              <a:buClrTx/>
              <a:buSzTx/>
              <a:buFontTx/>
              <a:buNone/>
              <a:defRPr sz="1200">
                <a:latin typeface="Arial" charset="0"/>
                <a:ea typeface="MS PGothic" pitchFamily="34" charset="-128"/>
                <a:cs typeface="+mn-cs"/>
              </a:defRPr>
            </a:lvl1pPr>
          </a:lstStyle>
          <a:p>
            <a:pPr>
              <a:defRPr/>
            </a:pPr>
            <a:endParaRPr lang="en-US"/>
          </a:p>
        </p:txBody>
      </p:sp>
      <p:sp>
        <p:nvSpPr>
          <p:cNvPr id="411652" name="Rectangle 4"/>
          <p:cNvSpPr>
            <a:spLocks noGrp="1" noChangeArrowheads="1"/>
          </p:cNvSpPr>
          <p:nvPr>
            <p:ph type="ftr" sz="quarter" idx="2"/>
          </p:nvPr>
        </p:nvSpPr>
        <p:spPr bwMode="auto">
          <a:xfrm>
            <a:off x="1" y="8893003"/>
            <a:ext cx="3066732" cy="468474"/>
          </a:xfrm>
          <a:prstGeom prst="rect">
            <a:avLst/>
          </a:prstGeom>
          <a:noFill/>
          <a:ln w="9525">
            <a:noFill/>
            <a:miter lim="800000"/>
            <a:headEnd/>
            <a:tailEnd/>
          </a:ln>
          <a:effectLst/>
        </p:spPr>
        <p:txBody>
          <a:bodyPr vert="horz" wrap="square" lIns="94155" tIns="47078" rIns="94155" bIns="47078" numCol="1" anchor="b" anchorCtr="0" compatLnSpc="1">
            <a:prstTxWarp prst="textNoShape">
              <a:avLst/>
            </a:prstTxWarp>
          </a:bodyPr>
          <a:lstStyle>
            <a:lvl1pPr>
              <a:lnSpc>
                <a:spcPct val="100000"/>
              </a:lnSpc>
              <a:spcBef>
                <a:spcPct val="0"/>
              </a:spcBef>
              <a:buClrTx/>
              <a:buSzTx/>
              <a:buFontTx/>
              <a:buNone/>
              <a:defRPr sz="1200">
                <a:latin typeface="Arial" charset="0"/>
                <a:ea typeface="MS PGothic" pitchFamily="34" charset="-128"/>
                <a:cs typeface="+mn-cs"/>
              </a:defRPr>
            </a:lvl1pPr>
          </a:lstStyle>
          <a:p>
            <a:pPr>
              <a:defRPr/>
            </a:pPr>
            <a:endParaRPr lang="en-US"/>
          </a:p>
        </p:txBody>
      </p:sp>
      <p:sp>
        <p:nvSpPr>
          <p:cNvPr id="411653" name="Rectangle 5"/>
          <p:cNvSpPr>
            <a:spLocks noGrp="1" noChangeArrowheads="1"/>
          </p:cNvSpPr>
          <p:nvPr>
            <p:ph type="sldNum" sz="quarter" idx="3"/>
          </p:nvPr>
        </p:nvSpPr>
        <p:spPr bwMode="auto">
          <a:xfrm>
            <a:off x="4008705" y="8893003"/>
            <a:ext cx="3066732" cy="468474"/>
          </a:xfrm>
          <a:prstGeom prst="rect">
            <a:avLst/>
          </a:prstGeom>
          <a:noFill/>
          <a:ln w="9525">
            <a:noFill/>
            <a:miter lim="800000"/>
            <a:headEnd/>
            <a:tailEnd/>
          </a:ln>
          <a:effectLst/>
        </p:spPr>
        <p:txBody>
          <a:bodyPr vert="horz" wrap="square" lIns="94155" tIns="47078" rIns="94155" bIns="47078" numCol="1" anchor="b" anchorCtr="0" compatLnSpc="1">
            <a:prstTxWarp prst="textNoShape">
              <a:avLst/>
            </a:prstTxWarp>
          </a:bodyPr>
          <a:lstStyle>
            <a:lvl1pPr algn="r">
              <a:lnSpc>
                <a:spcPct val="100000"/>
              </a:lnSpc>
              <a:spcBef>
                <a:spcPct val="0"/>
              </a:spcBef>
              <a:buClrTx/>
              <a:buSzTx/>
              <a:buFontTx/>
              <a:buNone/>
              <a:defRPr sz="1200">
                <a:latin typeface="Arial" charset="0"/>
                <a:ea typeface="MS PGothic" pitchFamily="34" charset="-128"/>
                <a:cs typeface="+mn-cs"/>
              </a:defRPr>
            </a:lvl1pPr>
          </a:lstStyle>
          <a:p>
            <a:pPr>
              <a:defRPr/>
            </a:pPr>
            <a:fld id="{41A3F89A-BC15-4513-AE58-75F2391D7042}" type="slidenum">
              <a:rPr lang="en-US"/>
              <a:pPr>
                <a:defRPr/>
              </a:pPr>
              <a:t>‹#›</a:t>
            </a:fld>
            <a:endParaRPr lang="en-US" dirty="0"/>
          </a:p>
        </p:txBody>
      </p:sp>
    </p:spTree>
    <p:extLst>
      <p:ext uri="{BB962C8B-B14F-4D97-AF65-F5344CB8AC3E}">
        <p14:creationId xmlns:p14="http://schemas.microsoft.com/office/powerpoint/2010/main" val="3826582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1"/>
            <a:ext cx="3066732" cy="468474"/>
          </a:xfrm>
          <a:prstGeom prst="rect">
            <a:avLst/>
          </a:prstGeom>
          <a:noFill/>
          <a:ln w="9525">
            <a:noFill/>
            <a:miter lim="800000"/>
            <a:headEnd/>
            <a:tailEnd/>
          </a:ln>
          <a:effectLst/>
        </p:spPr>
        <p:txBody>
          <a:bodyPr vert="horz" wrap="square" lIns="94155" tIns="47078" rIns="94155" bIns="47078" numCol="1" anchor="t" anchorCtr="0" compatLnSpc="1">
            <a:prstTxWarp prst="textNoShape">
              <a:avLst/>
            </a:prstTxWarp>
          </a:bodyPr>
          <a:lstStyle>
            <a:lvl1pPr>
              <a:lnSpc>
                <a:spcPct val="100000"/>
              </a:lnSpc>
              <a:spcBef>
                <a:spcPct val="0"/>
              </a:spcBef>
              <a:buClrTx/>
              <a:buSzTx/>
              <a:buFontTx/>
              <a:buNone/>
              <a:defRPr sz="1200">
                <a:latin typeface="Arial" charset="0"/>
                <a:ea typeface="MS PGothic" pitchFamily="34" charset="-128"/>
                <a:cs typeface="+mn-cs"/>
              </a:defRPr>
            </a:lvl1pPr>
          </a:lstStyle>
          <a:p>
            <a:pPr>
              <a:defRPr/>
            </a:pPr>
            <a:endParaRPr lang="en-US"/>
          </a:p>
        </p:txBody>
      </p:sp>
      <p:sp>
        <p:nvSpPr>
          <p:cNvPr id="16387" name="Rectangle 3"/>
          <p:cNvSpPr>
            <a:spLocks noGrp="1" noChangeArrowheads="1"/>
          </p:cNvSpPr>
          <p:nvPr>
            <p:ph type="dt" idx="1"/>
          </p:nvPr>
        </p:nvSpPr>
        <p:spPr bwMode="auto">
          <a:xfrm>
            <a:off x="4008705" y="1"/>
            <a:ext cx="3066732" cy="468474"/>
          </a:xfrm>
          <a:prstGeom prst="rect">
            <a:avLst/>
          </a:prstGeom>
          <a:noFill/>
          <a:ln w="9525">
            <a:noFill/>
            <a:miter lim="800000"/>
            <a:headEnd/>
            <a:tailEnd/>
          </a:ln>
          <a:effectLst/>
        </p:spPr>
        <p:txBody>
          <a:bodyPr vert="horz" wrap="square" lIns="94155" tIns="47078" rIns="94155" bIns="47078" numCol="1" anchor="t" anchorCtr="0" compatLnSpc="1">
            <a:prstTxWarp prst="textNoShape">
              <a:avLst/>
            </a:prstTxWarp>
          </a:bodyPr>
          <a:lstStyle>
            <a:lvl1pPr algn="r">
              <a:lnSpc>
                <a:spcPct val="100000"/>
              </a:lnSpc>
              <a:spcBef>
                <a:spcPct val="0"/>
              </a:spcBef>
              <a:buClrTx/>
              <a:buSzTx/>
              <a:buFontTx/>
              <a:buNone/>
              <a:defRPr sz="1200">
                <a:latin typeface="Arial" charset="0"/>
                <a:ea typeface="MS PGothic" pitchFamily="34" charset="-128"/>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98563" y="701675"/>
            <a:ext cx="4679950" cy="3509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707708" y="4448101"/>
            <a:ext cx="5661660" cy="4213064"/>
          </a:xfrm>
          <a:prstGeom prst="rect">
            <a:avLst/>
          </a:prstGeom>
          <a:noFill/>
          <a:ln w="9525">
            <a:noFill/>
            <a:miter lim="800000"/>
            <a:headEnd/>
            <a:tailEnd/>
          </a:ln>
          <a:effectLst/>
        </p:spPr>
        <p:txBody>
          <a:bodyPr vert="horz" wrap="square" lIns="94155" tIns="47078" rIns="94155" bIns="470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1" y="8893003"/>
            <a:ext cx="3066732" cy="468474"/>
          </a:xfrm>
          <a:prstGeom prst="rect">
            <a:avLst/>
          </a:prstGeom>
          <a:noFill/>
          <a:ln w="9525">
            <a:noFill/>
            <a:miter lim="800000"/>
            <a:headEnd/>
            <a:tailEnd/>
          </a:ln>
          <a:effectLst/>
        </p:spPr>
        <p:txBody>
          <a:bodyPr vert="horz" wrap="square" lIns="94155" tIns="47078" rIns="94155" bIns="47078" numCol="1" anchor="b" anchorCtr="0" compatLnSpc="1">
            <a:prstTxWarp prst="textNoShape">
              <a:avLst/>
            </a:prstTxWarp>
          </a:bodyPr>
          <a:lstStyle>
            <a:lvl1pPr>
              <a:lnSpc>
                <a:spcPct val="100000"/>
              </a:lnSpc>
              <a:spcBef>
                <a:spcPct val="0"/>
              </a:spcBef>
              <a:buClrTx/>
              <a:buSzTx/>
              <a:buFontTx/>
              <a:buNone/>
              <a:defRPr sz="1200">
                <a:latin typeface="Arial" charset="0"/>
                <a:ea typeface="MS PGothic" pitchFamily="34" charset="-128"/>
                <a:cs typeface="+mn-cs"/>
              </a:defRPr>
            </a:lvl1pPr>
          </a:lstStyle>
          <a:p>
            <a:pPr>
              <a:defRPr/>
            </a:pPr>
            <a:endParaRPr lang="en-US"/>
          </a:p>
        </p:txBody>
      </p:sp>
      <p:sp>
        <p:nvSpPr>
          <p:cNvPr id="16391" name="Rectangle 7"/>
          <p:cNvSpPr>
            <a:spLocks noGrp="1" noChangeArrowheads="1"/>
          </p:cNvSpPr>
          <p:nvPr>
            <p:ph type="sldNum" sz="quarter" idx="5"/>
          </p:nvPr>
        </p:nvSpPr>
        <p:spPr bwMode="auto">
          <a:xfrm>
            <a:off x="4008705" y="8893003"/>
            <a:ext cx="3066732" cy="468474"/>
          </a:xfrm>
          <a:prstGeom prst="rect">
            <a:avLst/>
          </a:prstGeom>
          <a:noFill/>
          <a:ln w="9525">
            <a:noFill/>
            <a:miter lim="800000"/>
            <a:headEnd/>
            <a:tailEnd/>
          </a:ln>
          <a:effectLst/>
        </p:spPr>
        <p:txBody>
          <a:bodyPr vert="horz" wrap="square" lIns="94155" tIns="47078" rIns="94155" bIns="47078" numCol="1" anchor="b" anchorCtr="0" compatLnSpc="1">
            <a:prstTxWarp prst="textNoShape">
              <a:avLst/>
            </a:prstTxWarp>
          </a:bodyPr>
          <a:lstStyle>
            <a:lvl1pPr algn="r">
              <a:lnSpc>
                <a:spcPct val="100000"/>
              </a:lnSpc>
              <a:spcBef>
                <a:spcPct val="0"/>
              </a:spcBef>
              <a:buClrTx/>
              <a:buSzTx/>
              <a:buFontTx/>
              <a:buNone/>
              <a:defRPr sz="1200">
                <a:latin typeface="Arial" charset="0"/>
                <a:ea typeface="MS PGothic" pitchFamily="34" charset="-128"/>
                <a:cs typeface="+mn-cs"/>
              </a:defRPr>
            </a:lvl1pPr>
          </a:lstStyle>
          <a:p>
            <a:pPr>
              <a:defRPr/>
            </a:pPr>
            <a:fld id="{B98356EC-29A0-4D1E-AF61-149D0F2C67EA}" type="slidenum">
              <a:rPr lang="en-US"/>
              <a:pPr>
                <a:defRPr/>
              </a:pPr>
              <a:t>‹#›</a:t>
            </a:fld>
            <a:endParaRPr lang="en-US" dirty="0"/>
          </a:p>
        </p:txBody>
      </p:sp>
    </p:spTree>
    <p:extLst>
      <p:ext uri="{BB962C8B-B14F-4D97-AF65-F5344CB8AC3E}">
        <p14:creationId xmlns:p14="http://schemas.microsoft.com/office/powerpoint/2010/main" val="3834882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FB354D-3814-4A48-83E8-8C73A6589759}" type="slidenum">
              <a:rPr lang="en-US" smtClean="0"/>
              <a:t>1</a:t>
            </a:fld>
            <a:endParaRPr lang="en-US" dirty="0"/>
          </a:p>
        </p:txBody>
      </p:sp>
    </p:spTree>
    <p:extLst>
      <p:ext uri="{BB962C8B-B14F-4D97-AF65-F5344CB8AC3E}">
        <p14:creationId xmlns:p14="http://schemas.microsoft.com/office/powerpoint/2010/main" val="413795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8C07CB8-B3EC-4B0A-8BE3-0C02E9468B45}" type="slidenum">
              <a:rPr lang="es-ES"/>
              <a:pPr/>
              <a:t>42</a:t>
            </a:fld>
            <a:endParaRPr lang="es-ES"/>
          </a:p>
        </p:txBody>
      </p:sp>
      <p:sp>
        <p:nvSpPr>
          <p:cNvPr id="10241" name="Rectangle 1"/>
          <p:cNvSpPr txBox="1">
            <a:spLocks noGrp="1" noRot="1" noChangeAspect="1" noChangeArrowheads="1"/>
          </p:cNvSpPr>
          <p:nvPr>
            <p:ph type="sldImg"/>
          </p:nvPr>
        </p:nvSpPr>
        <p:spPr bwMode="auto">
          <a:xfrm>
            <a:off x="1196975" y="712788"/>
            <a:ext cx="4681538" cy="35099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Text Box 2"/>
          <p:cNvSpPr txBox="1">
            <a:spLocks noChangeArrowheads="1"/>
          </p:cNvSpPr>
          <p:nvPr/>
        </p:nvSpPr>
        <p:spPr bwMode="auto">
          <a:xfrm>
            <a:off x="707411" y="4447287"/>
            <a:ext cx="5662255" cy="4213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356" tIns="41178" rIns="82356" bIns="41178" anchor="ctr"/>
          <a:lstStyle/>
          <a:p>
            <a:endParaRPr lang="en-US"/>
          </a:p>
        </p:txBody>
      </p:sp>
    </p:spTree>
    <p:extLst>
      <p:ext uri="{BB962C8B-B14F-4D97-AF65-F5344CB8AC3E}">
        <p14:creationId xmlns:p14="http://schemas.microsoft.com/office/powerpoint/2010/main" val="409857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8C07CB8-B3EC-4B0A-8BE3-0C02E9468B45}" type="slidenum">
              <a:rPr lang="es-ES"/>
              <a:pPr/>
              <a:t>43</a:t>
            </a:fld>
            <a:endParaRPr lang="es-ES"/>
          </a:p>
        </p:txBody>
      </p:sp>
      <p:sp>
        <p:nvSpPr>
          <p:cNvPr id="10241" name="Rectangle 1"/>
          <p:cNvSpPr txBox="1">
            <a:spLocks noGrp="1" noRot="1" noChangeAspect="1" noChangeArrowheads="1"/>
          </p:cNvSpPr>
          <p:nvPr>
            <p:ph type="sldImg"/>
          </p:nvPr>
        </p:nvSpPr>
        <p:spPr bwMode="auto">
          <a:xfrm>
            <a:off x="1196975" y="712788"/>
            <a:ext cx="4681538" cy="35099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Text Box 2"/>
          <p:cNvSpPr txBox="1">
            <a:spLocks noChangeArrowheads="1"/>
          </p:cNvSpPr>
          <p:nvPr/>
        </p:nvSpPr>
        <p:spPr bwMode="auto">
          <a:xfrm>
            <a:off x="707411" y="4447287"/>
            <a:ext cx="5662255" cy="4213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356" tIns="41178" rIns="82356" bIns="41178" anchor="ctr"/>
          <a:lstStyle/>
          <a:p>
            <a:endParaRPr lang="en-US"/>
          </a:p>
        </p:txBody>
      </p:sp>
    </p:spTree>
    <p:extLst>
      <p:ext uri="{BB962C8B-B14F-4D97-AF65-F5344CB8AC3E}">
        <p14:creationId xmlns:p14="http://schemas.microsoft.com/office/powerpoint/2010/main" val="2567522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Placeholder 5" descr="shutterstock_7693891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5" name="Slide Number Placeholder 2"/>
          <p:cNvSpPr>
            <a:spLocks noGrp="1"/>
          </p:cNvSpPr>
          <p:nvPr>
            <p:ph type="sldNum" sz="quarter" idx="15"/>
          </p:nvPr>
        </p:nvSpPr>
        <p:spPr/>
        <p:txBody>
          <a:bodyPr/>
          <a:lstStyle>
            <a:lvl1pPr>
              <a:defRPr/>
            </a:lvl1pPr>
          </a:lstStyle>
          <a:p>
            <a:pPr>
              <a:defRPr/>
            </a:pPr>
            <a:fld id="{228741BC-4A15-40DF-8428-9E7A2BC1C00B}" type="slidenum">
              <a:rPr lang="en-US" smtClean="0"/>
              <a:pPr>
                <a:defRPr/>
              </a:pPr>
              <a:t>‹#›</a:t>
            </a:fld>
            <a:endParaRPr lang="en-US" dirty="0"/>
          </a:p>
        </p:txBody>
      </p:sp>
    </p:spTree>
    <p:extLst>
      <p:ext uri="{BB962C8B-B14F-4D97-AF65-F5344CB8AC3E}">
        <p14:creationId xmlns:p14="http://schemas.microsoft.com/office/powerpoint/2010/main" val="2009959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6" name="Slide Number Placeholder 1"/>
          <p:cNvSpPr>
            <a:spLocks noGrp="1"/>
          </p:cNvSpPr>
          <p:nvPr>
            <p:ph type="sldNum" sz="quarter" idx="25"/>
          </p:nvPr>
        </p:nvSpPr>
        <p:spPr/>
        <p:txBody>
          <a:bodyPr/>
          <a:lstStyle>
            <a:lvl1pPr>
              <a:defRPr/>
            </a:lvl1pPr>
          </a:lstStyle>
          <a:p>
            <a:pPr>
              <a:defRPr/>
            </a:pPr>
            <a:fld id="{3D87B1D5-9B00-4868-9FA2-442CA9FBB698}" type="slidenum">
              <a:rPr lang="en-US" smtClean="0"/>
              <a:pPr>
                <a:defRPr/>
              </a:pPr>
              <a:t>‹#›</a:t>
            </a:fld>
            <a:endParaRPr lang="en-US" dirty="0"/>
          </a:p>
        </p:txBody>
      </p:sp>
    </p:spTree>
    <p:extLst>
      <p:ext uri="{BB962C8B-B14F-4D97-AF65-F5344CB8AC3E}">
        <p14:creationId xmlns:p14="http://schemas.microsoft.com/office/powerpoint/2010/main" val="204899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6"/>
          </p:nvPr>
        </p:nvSpPr>
        <p:spPr/>
        <p:txBody>
          <a:bodyPr/>
          <a:lstStyle>
            <a:lvl1pPr>
              <a:defRPr/>
            </a:lvl1pPr>
          </a:lstStyle>
          <a:p>
            <a:pPr>
              <a:defRPr/>
            </a:pPr>
            <a:fld id="{6AE894DA-0789-489F-B9DC-4C8FC217F53B}" type="slidenum">
              <a:rPr lang="en-US" smtClean="0"/>
              <a:pPr>
                <a:defRPr/>
              </a:pPr>
              <a:t>‹#›</a:t>
            </a:fld>
            <a:endParaRPr lang="en-US" dirty="0"/>
          </a:p>
        </p:txBody>
      </p:sp>
    </p:spTree>
    <p:extLst>
      <p:ext uri="{BB962C8B-B14F-4D97-AF65-F5344CB8AC3E}">
        <p14:creationId xmlns:p14="http://schemas.microsoft.com/office/powerpoint/2010/main" val="412006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Click icon to add picture</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EE587D08-D9FF-45DF-944D-0B3C6E83A117}" type="slidenum">
              <a:rPr lang="en-US" smtClean="0"/>
              <a:pPr>
                <a:defRPr/>
              </a:pPr>
              <a:t>‹#›</a:t>
            </a:fld>
            <a:endParaRPr lang="en-US" dirty="0"/>
          </a:p>
        </p:txBody>
      </p:sp>
    </p:spTree>
    <p:extLst>
      <p:ext uri="{BB962C8B-B14F-4D97-AF65-F5344CB8AC3E}">
        <p14:creationId xmlns:p14="http://schemas.microsoft.com/office/powerpoint/2010/main" val="196822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Click icon to add picture</a:t>
            </a:r>
            <a:endParaRPr lang="en-US" noProof="0" dirty="0"/>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Click icon to add picture</a:t>
            </a:r>
            <a:endParaRPr lang="en-US" noProof="0" dirty="0" smtClean="0"/>
          </a:p>
        </p:txBody>
      </p:sp>
      <p:sp>
        <p:nvSpPr>
          <p:cNvPr id="6" name="Slide Number Placeholder 1"/>
          <p:cNvSpPr>
            <a:spLocks noGrp="1"/>
          </p:cNvSpPr>
          <p:nvPr>
            <p:ph type="sldNum" sz="quarter" idx="26"/>
          </p:nvPr>
        </p:nvSpPr>
        <p:spPr/>
        <p:txBody>
          <a:bodyPr/>
          <a:lstStyle>
            <a:lvl1pPr>
              <a:defRPr/>
            </a:lvl1pPr>
          </a:lstStyle>
          <a:p>
            <a:pPr>
              <a:defRPr/>
            </a:pPr>
            <a:fld id="{3BB654E4-BFF4-496D-867A-273F558C6DFB}" type="slidenum">
              <a:rPr lang="en-US" smtClean="0"/>
              <a:pPr>
                <a:defRPr/>
              </a:pPr>
              <a:t>‹#›</a:t>
            </a:fld>
            <a:endParaRPr lang="en-US" dirty="0"/>
          </a:p>
        </p:txBody>
      </p:sp>
    </p:spTree>
    <p:extLst>
      <p:ext uri="{BB962C8B-B14F-4D97-AF65-F5344CB8AC3E}">
        <p14:creationId xmlns:p14="http://schemas.microsoft.com/office/powerpoint/2010/main" val="1928009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3"/>
          </p:nvPr>
        </p:nvSpPr>
        <p:spPr/>
        <p:txBody>
          <a:bodyPr/>
          <a:lstStyle>
            <a:lvl1pPr>
              <a:defRPr/>
            </a:lvl1pPr>
          </a:lstStyle>
          <a:p>
            <a:pPr>
              <a:defRPr/>
            </a:pPr>
            <a:fld id="{FF7D0142-FCE2-4178-8092-7B20000AFB25}" type="slidenum">
              <a:rPr lang="en-US" smtClean="0"/>
              <a:pPr>
                <a:defRPr/>
              </a:pPr>
              <a:t>‹#›</a:t>
            </a:fld>
            <a:endParaRPr lang="en-US" dirty="0"/>
          </a:p>
        </p:txBody>
      </p:sp>
    </p:spTree>
    <p:extLst>
      <p:ext uri="{BB962C8B-B14F-4D97-AF65-F5344CB8AC3E}">
        <p14:creationId xmlns:p14="http://schemas.microsoft.com/office/powerpoint/2010/main" val="122969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smtClean="0"/>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smtClean="0"/>
              <a:t>Click icon to add picture</a:t>
            </a:r>
            <a:endParaRPr lang="en-US" noProof="0" dirty="0"/>
          </a:p>
        </p:txBody>
      </p:sp>
      <p:sp>
        <p:nvSpPr>
          <p:cNvPr id="5" name="Slide Number Placeholder 1"/>
          <p:cNvSpPr>
            <a:spLocks noGrp="1"/>
          </p:cNvSpPr>
          <p:nvPr>
            <p:ph type="sldNum" sz="quarter" idx="13"/>
          </p:nvPr>
        </p:nvSpPr>
        <p:spPr/>
        <p:txBody>
          <a:bodyPr/>
          <a:lstStyle>
            <a:lvl1pPr>
              <a:defRPr/>
            </a:lvl1pPr>
          </a:lstStyle>
          <a:p>
            <a:pPr>
              <a:defRPr/>
            </a:pPr>
            <a:fld id="{62DAC8D9-15FA-4ECB-90EB-A93565611737}" type="slidenum">
              <a:rPr lang="en-US" smtClean="0"/>
              <a:pPr>
                <a:defRPr/>
              </a:pPr>
              <a:t>‹#›</a:t>
            </a:fld>
            <a:endParaRPr lang="en-US" dirty="0"/>
          </a:p>
        </p:txBody>
      </p:sp>
      <p:sp>
        <p:nvSpPr>
          <p:cNvPr id="7" name="Date Placeholder 2"/>
          <p:cNvSpPr>
            <a:spLocks noGrp="1"/>
          </p:cNvSpPr>
          <p:nvPr>
            <p:ph type="dt" sz="half" idx="14"/>
          </p:nvPr>
        </p:nvSpPr>
        <p:spPr>
          <a:xfrm>
            <a:off x="7924800" y="152400"/>
            <a:ext cx="1129506" cy="365125"/>
          </a:xfrm>
          <a:prstGeom prst="rect">
            <a:avLst/>
          </a:prstGeom>
        </p:spPr>
        <p:txBody>
          <a:bodyPr vert="horz" lIns="0" tIns="45720" rIns="91440" bIns="45720" rtlCol="0" anchor="ctr"/>
          <a:lstStyle>
            <a:lvl1pPr algn="l" fontAlgn="auto">
              <a:spcBef>
                <a:spcPts val="0"/>
              </a:spcBef>
              <a:spcAft>
                <a:spcPts val="0"/>
              </a:spcAft>
              <a:defRPr sz="1000" b="1" smtClean="0">
                <a:solidFill>
                  <a:schemeClr val="bg1"/>
                </a:solidFill>
                <a:latin typeface="+mn-lt"/>
                <a:ea typeface="+mn-ea"/>
                <a:cs typeface="+mn-cs"/>
              </a:defRPr>
            </a:lvl1pPr>
          </a:lstStyle>
          <a:p>
            <a:pPr>
              <a:defRPr/>
            </a:pPr>
            <a:r>
              <a:rPr lang="en-US" dirty="0" smtClean="0"/>
              <a:t>11/15/2015</a:t>
            </a:r>
            <a:endParaRPr lang="en-US" dirty="0"/>
          </a:p>
        </p:txBody>
      </p:sp>
    </p:spTree>
    <p:extLst>
      <p:ext uri="{BB962C8B-B14F-4D97-AF65-F5344CB8AC3E}">
        <p14:creationId xmlns:p14="http://schemas.microsoft.com/office/powerpoint/2010/main" val="133355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lide Number Placeholder 2"/>
          <p:cNvSpPr>
            <a:spLocks noGrp="1"/>
          </p:cNvSpPr>
          <p:nvPr>
            <p:ph type="sldNum" sz="quarter" idx="10"/>
          </p:nvPr>
        </p:nvSpPr>
        <p:spPr/>
        <p:txBody>
          <a:bodyPr/>
          <a:lstStyle>
            <a:lvl1pPr>
              <a:defRPr/>
            </a:lvl1pPr>
          </a:lstStyle>
          <a:p>
            <a:pPr>
              <a:defRPr/>
            </a:pPr>
            <a:fld id="{B1C30522-C1CB-4BD9-A659-5FD40DC7CAC1}" type="slidenum">
              <a:rPr lang="en-US" smtClean="0"/>
              <a:pPr>
                <a:defRPr/>
              </a:pPr>
              <a:t>‹#›</a:t>
            </a:fld>
            <a:endParaRPr lang="en-US" dirty="0"/>
          </a:p>
        </p:txBody>
      </p:sp>
    </p:spTree>
    <p:extLst>
      <p:ext uri="{BB962C8B-B14F-4D97-AF65-F5344CB8AC3E}">
        <p14:creationId xmlns:p14="http://schemas.microsoft.com/office/powerpoint/2010/main" val="402379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xfrm>
            <a:off x="228600" y="6400800"/>
            <a:ext cx="358775" cy="365125"/>
          </a:xfrm>
        </p:spPr>
        <p:txBody>
          <a:bodyPr/>
          <a:lstStyle>
            <a:lvl1pPr>
              <a:defRPr>
                <a:solidFill>
                  <a:schemeClr val="tx1"/>
                </a:solidFill>
              </a:defRPr>
            </a:lvl1pPr>
          </a:lstStyle>
          <a:p>
            <a:pPr>
              <a:defRPr/>
            </a:pPr>
            <a:fld id="{B1C30522-C1CB-4BD9-A659-5FD40DC7CAC1}" type="slidenum">
              <a:rPr lang="en-US" smtClean="0"/>
              <a:pPr>
                <a:defRPr/>
              </a:pPr>
              <a:t>‹#›</a:t>
            </a:fld>
            <a:endParaRPr lang="en-US" dirty="0"/>
          </a:p>
        </p:txBody>
      </p:sp>
      <p:sp>
        <p:nvSpPr>
          <p:cNvPr id="6" name="Date Placeholder 2"/>
          <p:cNvSpPr>
            <a:spLocks noGrp="1"/>
          </p:cNvSpPr>
          <p:nvPr>
            <p:ph type="dt" sz="half" idx="2"/>
          </p:nvPr>
        </p:nvSpPr>
        <p:spPr>
          <a:xfrm>
            <a:off x="7924800" y="152400"/>
            <a:ext cx="1129506" cy="365125"/>
          </a:xfrm>
          <a:prstGeom prst="rect">
            <a:avLst/>
          </a:prstGeom>
        </p:spPr>
        <p:txBody>
          <a:bodyPr vert="horz" lIns="0" tIns="45720" rIns="91440" bIns="45720" rtlCol="0" anchor="ctr"/>
          <a:lstStyle>
            <a:lvl1pPr algn="l" fontAlgn="auto">
              <a:spcBef>
                <a:spcPts val="0"/>
              </a:spcBef>
              <a:spcAft>
                <a:spcPts val="0"/>
              </a:spcAft>
              <a:defRPr sz="1000" b="1" smtClean="0">
                <a:solidFill>
                  <a:schemeClr val="bg1"/>
                </a:solidFill>
                <a:latin typeface="+mn-lt"/>
                <a:ea typeface="+mn-ea"/>
                <a:cs typeface="+mn-cs"/>
              </a:defRPr>
            </a:lvl1pPr>
          </a:lstStyle>
          <a:p>
            <a:pPr>
              <a:defRPr/>
            </a:pPr>
            <a:r>
              <a:rPr lang="en-US" dirty="0" smtClean="0"/>
              <a:t>11/15/2015</a:t>
            </a:r>
            <a:endParaRPr lang="en-US" dirty="0"/>
          </a:p>
        </p:txBody>
      </p:sp>
    </p:spTree>
    <p:extLst>
      <p:ext uri="{BB962C8B-B14F-4D97-AF65-F5344CB8AC3E}">
        <p14:creationId xmlns:p14="http://schemas.microsoft.com/office/powerpoint/2010/main" val="28132601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75065A2D-79FD-40AB-B9D9-ACFA4383AF62}" type="slidenum">
              <a:rPr lang="en-US" smtClean="0"/>
              <a:pPr>
                <a:defRPr/>
              </a:pPr>
              <a:t>‹#›</a:t>
            </a:fld>
            <a:endParaRPr lang="en-US" dirty="0"/>
          </a:p>
        </p:txBody>
      </p:sp>
      <p:sp>
        <p:nvSpPr>
          <p:cNvPr id="8" name="Date Placeholder 2"/>
          <p:cNvSpPr>
            <a:spLocks noGrp="1"/>
          </p:cNvSpPr>
          <p:nvPr>
            <p:ph type="dt" sz="half" idx="2"/>
          </p:nvPr>
        </p:nvSpPr>
        <p:spPr>
          <a:xfrm>
            <a:off x="7924800" y="152400"/>
            <a:ext cx="1129506" cy="365125"/>
          </a:xfrm>
          <a:prstGeom prst="rect">
            <a:avLst/>
          </a:prstGeom>
        </p:spPr>
        <p:txBody>
          <a:bodyPr vert="horz" lIns="0" tIns="45720" rIns="91440" bIns="45720" rtlCol="0" anchor="ctr"/>
          <a:lstStyle>
            <a:lvl1pPr algn="l" fontAlgn="auto">
              <a:spcBef>
                <a:spcPts val="0"/>
              </a:spcBef>
              <a:spcAft>
                <a:spcPts val="0"/>
              </a:spcAft>
              <a:defRPr sz="1000" b="1" smtClean="0">
                <a:solidFill>
                  <a:schemeClr val="bg1"/>
                </a:solidFill>
                <a:latin typeface="+mn-lt"/>
                <a:ea typeface="+mn-ea"/>
                <a:cs typeface="+mn-cs"/>
              </a:defRPr>
            </a:lvl1pPr>
          </a:lstStyle>
          <a:p>
            <a:pPr>
              <a:defRPr/>
            </a:pPr>
            <a:r>
              <a:rPr lang="en-US" dirty="0" smtClean="0"/>
              <a:t>11/15/2015</a:t>
            </a:r>
            <a:endParaRPr lang="en-US" dirty="0"/>
          </a:p>
        </p:txBody>
      </p:sp>
    </p:spTree>
    <p:extLst>
      <p:ext uri="{BB962C8B-B14F-4D97-AF65-F5344CB8AC3E}">
        <p14:creationId xmlns:p14="http://schemas.microsoft.com/office/powerpoint/2010/main" val="170004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Placeholder 18" descr="shutterstock_295816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1"/>
          <p:cNvSpPr>
            <a:spLocks noGrp="1"/>
          </p:cNvSpPr>
          <p:nvPr>
            <p:ph type="dt" sz="half" idx="14"/>
          </p:nvPr>
        </p:nvSpPr>
        <p:spPr>
          <a:xfrm>
            <a:off x="623094" y="6320824"/>
            <a:ext cx="1129506" cy="365125"/>
          </a:xfrm>
        </p:spPr>
        <p:txBody>
          <a:bodyPr/>
          <a:lstStyle>
            <a:lvl1pPr>
              <a:defRPr>
                <a:solidFill>
                  <a:schemeClr val="tx1"/>
                </a:solidFill>
              </a:defRPr>
            </a:lvl1pPr>
          </a:lstStyle>
          <a:p>
            <a:pPr>
              <a:defRPr/>
            </a:pPr>
            <a:r>
              <a:rPr lang="en-US" smtClean="0"/>
              <a:t>10/12/2015</a:t>
            </a:r>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C02D22D2-A455-484B-B347-D3EC57DCFE1D}" type="slidenum">
              <a:rPr lang="en-US" smtClean="0"/>
              <a:pPr>
                <a:defRPr/>
              </a:pPr>
              <a:t>‹#›</a:t>
            </a:fld>
            <a:endParaRPr lang="en-US" dirty="0"/>
          </a:p>
        </p:txBody>
      </p:sp>
      <p:pic>
        <p:nvPicPr>
          <p:cNvPr id="6"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22" y="2816712"/>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625083"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625084"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7" name="Text Placeholder 15"/>
          <p:cNvSpPr>
            <a:spLocks noGrp="1"/>
          </p:cNvSpPr>
          <p:nvPr>
            <p:ph type="body" sz="quarter" idx="13"/>
          </p:nvPr>
        </p:nvSpPr>
        <p:spPr>
          <a:xfrm>
            <a:off x="616377"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Tree>
    <p:extLst>
      <p:ext uri="{BB962C8B-B14F-4D97-AF65-F5344CB8AC3E}">
        <p14:creationId xmlns:p14="http://schemas.microsoft.com/office/powerpoint/2010/main" val="30896106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cstate="print">
            <a:extLst>
              <a:ext uri="{28A0092B-C50C-407E-A947-70E740481C1C}">
                <a14:useLocalDpi xmlns:a14="http://schemas.microsoft.com/office/drawing/2010/main" val="0"/>
              </a:ext>
            </a:extLst>
          </a:blip>
          <a:srcRect r="-2"/>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4" name="Slide Number Placeholder 2"/>
          <p:cNvSpPr>
            <a:spLocks noGrp="1"/>
          </p:cNvSpPr>
          <p:nvPr>
            <p:ph type="sldNum" sz="quarter" idx="15"/>
          </p:nvPr>
        </p:nvSpPr>
        <p:spPr/>
        <p:txBody>
          <a:bodyPr/>
          <a:lstStyle>
            <a:lvl1pPr>
              <a:defRPr/>
            </a:lvl1pPr>
          </a:lstStyle>
          <a:p>
            <a:pPr>
              <a:defRPr/>
            </a:pPr>
            <a:fld id="{94E5518D-A53E-4BB9-B5ED-61F028ED2239}" type="slidenum">
              <a:rPr lang="en-US" smtClean="0"/>
              <a:pPr>
                <a:defRPr/>
              </a:pPr>
              <a:t>‹#›</a:t>
            </a:fld>
            <a:endParaRPr lang="en-US" dirty="0"/>
          </a:p>
        </p:txBody>
      </p:sp>
    </p:spTree>
    <p:extLst>
      <p:ext uri="{BB962C8B-B14F-4D97-AF65-F5344CB8AC3E}">
        <p14:creationId xmlns:p14="http://schemas.microsoft.com/office/powerpoint/2010/main" val="149068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cover-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2" name="Slide Number Placeholder 2"/>
          <p:cNvSpPr>
            <a:spLocks noGrp="1"/>
          </p:cNvSpPr>
          <p:nvPr>
            <p:ph type="sldNum" sz="quarter" idx="15"/>
          </p:nvPr>
        </p:nvSpPr>
        <p:spPr/>
        <p:txBody>
          <a:bodyPr/>
          <a:lstStyle>
            <a:lvl1pPr>
              <a:defRPr/>
            </a:lvl1pPr>
          </a:lstStyle>
          <a:p>
            <a:pPr>
              <a:defRPr/>
            </a:pPr>
            <a:fld id="{CB13DA1E-225C-4B3E-BF79-62917D9EC22C}" type="slidenum">
              <a:rPr lang="en-US" smtClean="0"/>
              <a:pPr>
                <a:defRPr/>
              </a:pPr>
              <a:t>‹#›</a:t>
            </a:fld>
            <a:endParaRPr lang="en-US" dirty="0"/>
          </a:p>
        </p:txBody>
      </p:sp>
    </p:spTree>
    <p:extLst>
      <p:ext uri="{BB962C8B-B14F-4D97-AF65-F5344CB8AC3E}">
        <p14:creationId xmlns:p14="http://schemas.microsoft.com/office/powerpoint/2010/main" val="389362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smtClean="0"/>
              <a:t>Click icon to add picture</a:t>
            </a:r>
            <a:endParaRPr lang="en-US" noProof="0" dirty="0"/>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smtClean="0"/>
              <a:t>Click icon to add picture</a:t>
            </a:r>
            <a:endParaRPr lang="en-US" noProof="0" dirty="0"/>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smtClean="0"/>
              <a:t>Click icon to add picture</a:t>
            </a:r>
            <a:endParaRPr lang="en-US" noProof="0" dirty="0"/>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smtClean="0"/>
              <a:t>Click icon to add picture</a:t>
            </a:r>
            <a:endParaRPr lang="en-US" noProof="0" dirty="0"/>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8" name="Slide Number Placeholder 2"/>
          <p:cNvSpPr>
            <a:spLocks noGrp="1"/>
          </p:cNvSpPr>
          <p:nvPr>
            <p:ph type="sldNum" sz="quarter" idx="19"/>
          </p:nvPr>
        </p:nvSpPr>
        <p:spPr/>
        <p:txBody>
          <a:bodyPr/>
          <a:lstStyle>
            <a:lvl1pPr>
              <a:defRPr/>
            </a:lvl1pPr>
          </a:lstStyle>
          <a:p>
            <a:pPr>
              <a:defRPr/>
            </a:pPr>
            <a:fld id="{9640952E-9F4B-496F-AF5E-A6B9CA21084E}" type="slidenum">
              <a:rPr lang="en-US" smtClean="0"/>
              <a:pPr>
                <a:defRPr/>
              </a:pPr>
              <a:t>‹#›</a:t>
            </a:fld>
            <a:endParaRPr lang="en-US" dirty="0"/>
          </a:p>
        </p:txBody>
      </p:sp>
    </p:spTree>
    <p:extLst>
      <p:ext uri="{BB962C8B-B14F-4D97-AF65-F5344CB8AC3E}">
        <p14:creationId xmlns:p14="http://schemas.microsoft.com/office/powerpoint/2010/main"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smtClean="0"/>
              <a:t>Click icon to add picture</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3" name="Slide Number Placeholder 2"/>
          <p:cNvSpPr>
            <a:spLocks noGrp="1"/>
          </p:cNvSpPr>
          <p:nvPr>
            <p:ph type="sldNum" sz="quarter" idx="16"/>
          </p:nvPr>
        </p:nvSpPr>
        <p:spPr/>
        <p:txBody>
          <a:bodyPr/>
          <a:lstStyle>
            <a:lvl1pPr>
              <a:defRPr/>
            </a:lvl1pPr>
          </a:lstStyle>
          <a:p>
            <a:pPr>
              <a:defRPr/>
            </a:pPr>
            <a:fld id="{A66A7DFE-479C-469D-9E40-0B34A61F4B75}" type="slidenum">
              <a:rPr lang="en-US" smtClean="0"/>
              <a:pPr>
                <a:defRPr/>
              </a:pPr>
              <a:t>‹#›</a:t>
            </a:fld>
            <a:endParaRPr lang="en-US" dirty="0"/>
          </a:p>
        </p:txBody>
      </p:sp>
    </p:spTree>
    <p:extLst>
      <p:ext uri="{BB962C8B-B14F-4D97-AF65-F5344CB8AC3E}">
        <p14:creationId xmlns:p14="http://schemas.microsoft.com/office/powerpoint/2010/main"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lvl1pPr>
              <a:defRPr/>
            </a:lvl1pPr>
          </a:lstStyle>
          <a:p>
            <a:pPr>
              <a:defRPr/>
            </a:pPr>
            <a:fld id="{4E8DA95F-F1DB-45B4-A1F2-B0CD1478A14A}" type="slidenum">
              <a:rPr lang="en-US" smtClean="0"/>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r>
              <a:rPr lang="en-US" smtClean="0"/>
              <a:t>10/12/2015</a:t>
            </a:r>
            <a:endParaRPr lang="en-US" dirty="0"/>
          </a:p>
        </p:txBody>
      </p:sp>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4452" y="2417899"/>
            <a:ext cx="8212348" cy="1143000"/>
          </a:xfrm>
          <a:prstGeom prst="rect">
            <a:avLst/>
          </a:prstGeom>
        </p:spPr>
        <p:txBody>
          <a:bodyPr/>
          <a:lstStyle>
            <a:lvl1pPr algn="l">
              <a:defRPr sz="4600" b="1">
                <a:solidFill>
                  <a:srgbClr val="FFFFFF"/>
                </a:solidFill>
                <a:latin typeface="Verdana"/>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69302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5E75227B-5C2D-450B-8A59-9A66A2E64E8D}" type="slidenum">
              <a:rPr lang="en-US" smtClean="0"/>
              <a:pPr>
                <a:defRPr/>
              </a:pPr>
              <a:t>‹#›</a:t>
            </a:fld>
            <a:endParaRPr lang="en-US" dirty="0"/>
          </a:p>
        </p:txBody>
      </p:sp>
      <p:sp>
        <p:nvSpPr>
          <p:cNvPr id="5" name="Date Placeholder 2"/>
          <p:cNvSpPr>
            <a:spLocks noGrp="1"/>
          </p:cNvSpPr>
          <p:nvPr>
            <p:ph type="dt" sz="half" idx="2"/>
          </p:nvPr>
        </p:nvSpPr>
        <p:spPr>
          <a:xfrm>
            <a:off x="7924800" y="152400"/>
            <a:ext cx="1129506" cy="365125"/>
          </a:xfrm>
          <a:prstGeom prst="rect">
            <a:avLst/>
          </a:prstGeom>
        </p:spPr>
        <p:txBody>
          <a:bodyPr vert="horz" lIns="0" tIns="45720" rIns="91440" bIns="45720" rtlCol="0" anchor="ctr"/>
          <a:lstStyle>
            <a:lvl1pPr algn="l" fontAlgn="auto">
              <a:spcBef>
                <a:spcPts val="0"/>
              </a:spcBef>
              <a:spcAft>
                <a:spcPts val="0"/>
              </a:spcAft>
              <a:defRPr sz="1000" b="1" smtClean="0">
                <a:solidFill>
                  <a:schemeClr val="bg1"/>
                </a:solidFill>
                <a:latin typeface="+mn-lt"/>
                <a:ea typeface="+mn-ea"/>
                <a:cs typeface="+mn-cs"/>
              </a:defRPr>
            </a:lvl1pPr>
          </a:lstStyle>
          <a:p>
            <a:pPr>
              <a:defRPr/>
            </a:pPr>
            <a:r>
              <a:rPr lang="en-US" dirty="0" smtClean="0"/>
              <a:t>11/15/2015</a:t>
            </a:r>
            <a:endParaRPr lang="en-US" dirty="0"/>
          </a:p>
        </p:txBody>
      </p:sp>
    </p:spTree>
    <p:extLst>
      <p:ext uri="{BB962C8B-B14F-4D97-AF65-F5344CB8AC3E}">
        <p14:creationId xmlns:p14="http://schemas.microsoft.com/office/powerpoint/2010/main" val="377729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2" name="Slide Number Placeholder 1"/>
          <p:cNvSpPr>
            <a:spLocks noGrp="1"/>
          </p:cNvSpPr>
          <p:nvPr>
            <p:ph type="sldNum" sz="quarter" idx="4"/>
          </p:nvPr>
        </p:nvSpPr>
        <p:spPr>
          <a:xfrm>
            <a:off x="152400" y="6303664"/>
            <a:ext cx="358775" cy="365125"/>
          </a:xfrm>
          <a:prstGeom prst="rect">
            <a:avLst/>
          </a:prstGeom>
        </p:spPr>
        <p:txBody>
          <a:bodyPr vert="horz" lIns="0" tIns="45720" rIns="91440" bIns="45720" rtlCol="0" anchor="ctr"/>
          <a:lstStyle>
            <a:lvl1pPr algn="l" fontAlgn="auto">
              <a:spcBef>
                <a:spcPts val="0"/>
              </a:spcBef>
              <a:spcAft>
                <a:spcPts val="0"/>
              </a:spcAft>
              <a:defRPr sz="1050" b="1" smtClean="0">
                <a:solidFill>
                  <a:schemeClr val="tx1"/>
                </a:solidFill>
                <a:latin typeface="+mn-lt"/>
                <a:ea typeface="+mn-ea"/>
                <a:cs typeface="+mn-cs"/>
              </a:defRPr>
            </a:lvl1pPr>
          </a:lstStyle>
          <a:p>
            <a:pPr>
              <a:defRPr/>
            </a:pPr>
            <a:fld id="{2DD8DE83-A36F-447D-958B-1FED6B1D57AA}" type="slidenum">
              <a:rPr lang="en-US" smtClean="0"/>
              <a:pPr>
                <a:defRPr/>
              </a:pPr>
              <a:t>‹#›</a:t>
            </a:fld>
            <a:endParaRPr lang="en-US" dirty="0"/>
          </a:p>
        </p:txBody>
      </p:sp>
      <p:sp>
        <p:nvSpPr>
          <p:cNvPr id="3" name="Date Placeholder 2"/>
          <p:cNvSpPr>
            <a:spLocks noGrp="1"/>
          </p:cNvSpPr>
          <p:nvPr>
            <p:ph type="dt" sz="half" idx="2"/>
          </p:nvPr>
        </p:nvSpPr>
        <p:spPr>
          <a:xfrm>
            <a:off x="7924800" y="152400"/>
            <a:ext cx="1129506" cy="365125"/>
          </a:xfrm>
          <a:prstGeom prst="rect">
            <a:avLst/>
          </a:prstGeom>
        </p:spPr>
        <p:txBody>
          <a:bodyPr vert="horz" lIns="0" tIns="45720" rIns="91440" bIns="45720" rtlCol="0" anchor="ctr"/>
          <a:lstStyle>
            <a:lvl1pPr algn="l" fontAlgn="auto">
              <a:spcBef>
                <a:spcPts val="0"/>
              </a:spcBef>
              <a:spcAft>
                <a:spcPts val="0"/>
              </a:spcAft>
              <a:defRPr sz="1000" b="1" smtClean="0">
                <a:solidFill>
                  <a:schemeClr val="bg1"/>
                </a:solidFill>
                <a:latin typeface="+mn-lt"/>
                <a:ea typeface="+mn-ea"/>
                <a:cs typeface="+mn-cs"/>
              </a:defRPr>
            </a:lvl1pPr>
          </a:lstStyle>
          <a:p>
            <a:pPr>
              <a:defRPr/>
            </a:pPr>
            <a:r>
              <a:rPr lang="en-US" dirty="0" smtClean="0"/>
              <a:t>11/15/2015</a:t>
            </a:r>
            <a:endParaRPr lang="en-US" dirty="0"/>
          </a:p>
        </p:txBody>
      </p:sp>
      <p:pic>
        <p:nvPicPr>
          <p:cNvPr id="1029" name="Picture 6" descr="ieee_blue_R0G102B161-lg.pn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77113" y="6226175"/>
            <a:ext cx="13938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97214" r:id="rId1"/>
    <p:sldLayoutId id="2147497215" r:id="rId2"/>
    <p:sldLayoutId id="2147497216" r:id="rId3"/>
    <p:sldLayoutId id="2147497217" r:id="rId4"/>
    <p:sldLayoutId id="2147497218" r:id="rId5"/>
    <p:sldLayoutId id="2147497219" r:id="rId6"/>
    <p:sldLayoutId id="2147497220" r:id="rId7"/>
    <p:sldLayoutId id="2147497221" r:id="rId8"/>
    <p:sldLayoutId id="2147497222" r:id="rId9"/>
    <p:sldLayoutId id="2147497223" r:id="rId10"/>
    <p:sldLayoutId id="2147497224" r:id="rId11"/>
    <p:sldLayoutId id="2147497225" r:id="rId12"/>
    <p:sldLayoutId id="2147497226" r:id="rId13"/>
    <p:sldLayoutId id="2147497227" r:id="rId14"/>
    <p:sldLayoutId id="2147497228" r:id="rId15"/>
    <p:sldLayoutId id="2147497229" r:id="rId16"/>
    <p:sldLayoutId id="2147497233" r:id="rId17"/>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1"/>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eee.org/membership_services/membership/senior/index.html" TargetMode="External"/><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wh.ieee.org/reg/3/enewsletter/R3%202015-1.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eee.org/about/volunteers/samieee/index.html" TargetMode="External"/><Relationship Id="rId2" Type="http://schemas.openxmlformats.org/officeDocument/2006/relationships/hyperlink" Target="http://www.ieee.org/about/volunteers/samieee/samieee_positions.html" TargetMode="External"/><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eee.org/about/help/security_privacy.html" TargetMode="External"/><Relationship Id="rId2" Type="http://schemas.openxmlformats.org/officeDocument/2006/relationships/hyperlink" Target="http://www.ieee.org/about/corporate/governance/index.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ewh.ieee.org/reg/3/R3%202015-1.pdf"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www.ieee.org/membership_services/membership/senior/seniormember_elevation_toolkit.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37.emf"/></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7.xml"/><Relationship Id="rId1" Type="http://schemas.openxmlformats.org/officeDocument/2006/relationships/vmlDrawing" Target="../drawings/vmlDrawing2.vml"/><Relationship Id="rId4" Type="http://schemas.openxmlformats.org/officeDocument/2006/relationships/image" Target="../media/image3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www.ieee.org/membership_services/membership/senior/index.html" TargetMode="External"/><Relationship Id="rId2" Type="http://schemas.openxmlformats.org/officeDocument/2006/relationships/hyperlink" Target="http://www.ewh.ieee.org/reg/3/enewsletter/R3%202015-1.pdf" TargetMode="External"/><Relationship Id="rId1" Type="http://schemas.openxmlformats.org/officeDocument/2006/relationships/slideLayout" Target="../slideLayouts/slideLayout2.xml"/><Relationship Id="rId4" Type="http://schemas.openxmlformats.org/officeDocument/2006/relationships/hyperlink" Target="http://www.ieee.org/about/volunteers/samieee/index.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0913" y="4111747"/>
            <a:ext cx="8693087" cy="765053"/>
          </a:xfrm>
        </p:spPr>
        <p:txBody>
          <a:bodyPr/>
          <a:lstStyle/>
          <a:p>
            <a:r>
              <a:rPr lang="en-US" sz="2400" b="0" dirty="0" smtClean="0"/>
              <a:t>IEEE Region 3 </a:t>
            </a:r>
            <a:r>
              <a:rPr lang="en-US" sz="2400" b="0" dirty="0" err="1" smtClean="0"/>
              <a:t>SoutheastCon</a:t>
            </a:r>
            <a:r>
              <a:rPr lang="en-US" sz="2400" b="0" dirty="0" smtClean="0"/>
              <a:t> 2016</a:t>
            </a:r>
            <a:br>
              <a:rPr lang="en-US" sz="2400" b="0" dirty="0" smtClean="0"/>
            </a:br>
            <a:r>
              <a:rPr lang="en-US" sz="2400" b="0" dirty="0" smtClean="0"/>
              <a:t>Mark Torres </a:t>
            </a:r>
            <a:r>
              <a:rPr lang="en-US" sz="1800" b="0" dirty="0" smtClean="0"/>
              <a:t>mgtorres@ieee.org</a:t>
            </a:r>
            <a:r>
              <a:rPr lang="en-US" sz="2400" b="0" dirty="0" smtClean="0"/>
              <a:t> </a:t>
            </a:r>
            <a:br>
              <a:rPr lang="en-US" sz="2400" b="0" dirty="0" smtClean="0"/>
            </a:br>
            <a:r>
              <a:rPr lang="en-US" sz="2400" b="0" dirty="0" smtClean="0"/>
              <a:t>2016 Region 3 MELCC Chair </a:t>
            </a:r>
            <a:endParaRPr lang="en-US" sz="2400" b="0" dirty="0"/>
          </a:p>
        </p:txBody>
      </p:sp>
      <p:sp>
        <p:nvSpPr>
          <p:cNvPr id="7" name="Subtitle 6"/>
          <p:cNvSpPr>
            <a:spLocks noGrp="1"/>
          </p:cNvSpPr>
          <p:nvPr>
            <p:ph type="subTitle" idx="1"/>
          </p:nvPr>
        </p:nvSpPr>
        <p:spPr>
          <a:xfrm>
            <a:off x="457200" y="2971800"/>
            <a:ext cx="7909316" cy="429768"/>
          </a:xfrm>
        </p:spPr>
        <p:txBody>
          <a:bodyPr/>
          <a:lstStyle/>
          <a:p>
            <a:r>
              <a:rPr lang="en-US" sz="2800" b="1" dirty="0" smtClean="0">
                <a:solidFill>
                  <a:schemeClr val="bg1"/>
                </a:solidFill>
                <a:latin typeface="+mn-lt"/>
                <a:cs typeface="ＭＳ Ｐゴシック" charset="0"/>
              </a:rPr>
              <a:t>How to write a good Senior Member Application and Reference </a:t>
            </a:r>
            <a:endParaRPr lang="en-US" sz="2800" b="1" dirty="0">
              <a:solidFill>
                <a:schemeClr val="bg1"/>
              </a:solidFill>
              <a:latin typeface="+mn-lt"/>
              <a:cs typeface="ＭＳ Ｐゴシック" charset="0"/>
            </a:endParaRPr>
          </a:p>
        </p:txBody>
      </p:sp>
      <p:sp>
        <p:nvSpPr>
          <p:cNvPr id="8" name="Text Placeholder 7"/>
          <p:cNvSpPr>
            <a:spLocks noGrp="1"/>
          </p:cNvSpPr>
          <p:nvPr>
            <p:ph type="body" sz="quarter" idx="13"/>
          </p:nvPr>
        </p:nvSpPr>
        <p:spPr>
          <a:xfrm>
            <a:off x="457200" y="5184595"/>
            <a:ext cx="7918022" cy="378005"/>
          </a:xfrm>
        </p:spPr>
        <p:txBody>
          <a:bodyPr/>
          <a:lstStyle/>
          <a:p>
            <a:r>
              <a:rPr lang="en-US" dirty="0">
                <a:latin typeface="Verdana" charset="0"/>
                <a:cs typeface="Verdana" charset="0"/>
              </a:rPr>
              <a:t>Marriott Norfolk Waterside Hotel, Norfolk </a:t>
            </a:r>
            <a:r>
              <a:rPr lang="en-US" dirty="0" smtClean="0">
                <a:latin typeface="Verdana" charset="0"/>
                <a:cs typeface="Verdana" charset="0"/>
              </a:rPr>
              <a:t>VA</a:t>
            </a:r>
            <a:br>
              <a:rPr lang="en-US" dirty="0" smtClean="0">
                <a:latin typeface="Verdana" charset="0"/>
                <a:cs typeface="Verdana" charset="0"/>
              </a:rPr>
            </a:br>
            <a:r>
              <a:rPr lang="en-US" dirty="0" smtClean="0">
                <a:latin typeface="Verdana" charset="0"/>
                <a:cs typeface="Verdana" charset="0"/>
              </a:rPr>
              <a:t>1-3 </a:t>
            </a:r>
            <a:r>
              <a:rPr lang="en-US" dirty="0">
                <a:latin typeface="Verdana" charset="0"/>
                <a:cs typeface="Verdana" charset="0"/>
              </a:rPr>
              <a:t>April 2016</a:t>
            </a:r>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pPr>
                <a:defRPr/>
              </a:pPr>
              <a:t>1</a:t>
            </a:fld>
            <a:endParaRPr lang="en-US" dirty="0"/>
          </a:p>
        </p:txBody>
      </p:sp>
    </p:spTree>
    <p:extLst>
      <p:ext uri="{BB962C8B-B14F-4D97-AF65-F5344CB8AC3E}">
        <p14:creationId xmlns:p14="http://schemas.microsoft.com/office/powerpoint/2010/main" val="823949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10</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Writing a Good </a:t>
            </a:r>
            <a:r>
              <a:rPr lang="en-US" dirty="0" smtClean="0"/>
              <a:t>Senior </a:t>
            </a:r>
            <a:r>
              <a:rPr lang="en-US" dirty="0"/>
              <a:t>Member Application </a:t>
            </a:r>
            <a:r>
              <a:rPr lang="en-US" dirty="0" smtClean="0"/>
              <a:t>&amp; Reference</a:t>
            </a:r>
            <a:endParaRPr lang="en-US" sz="2800" dirty="0">
              <a:latin typeface="Verdana" charset="0"/>
            </a:endParaRPr>
          </a:p>
        </p:txBody>
      </p:sp>
      <p:sp>
        <p:nvSpPr>
          <p:cNvPr id="11268" name="Content Placeholder 4"/>
          <p:cNvSpPr>
            <a:spLocks noGrp="1"/>
          </p:cNvSpPr>
          <p:nvPr>
            <p:ph sz="quarter" idx="14"/>
          </p:nvPr>
        </p:nvSpPr>
        <p:spPr>
          <a:xfrm>
            <a:off x="365125" y="1646238"/>
            <a:ext cx="8397876" cy="4389437"/>
          </a:xfrm>
        </p:spPr>
        <p:txBody>
          <a:bodyPr/>
          <a:lstStyle/>
          <a:p>
            <a:pPr marL="0" indent="0">
              <a:buNone/>
            </a:pPr>
            <a:r>
              <a:rPr lang="en-US" dirty="0">
                <a:solidFill>
                  <a:srgbClr val="003399"/>
                </a:solidFill>
                <a:latin typeface="Verdana" charset="0"/>
              </a:rPr>
              <a:t>The Senior Member application </a:t>
            </a:r>
            <a:r>
              <a:rPr lang="en-US" b="1" dirty="0">
                <a:solidFill>
                  <a:srgbClr val="003399"/>
                </a:solidFill>
                <a:latin typeface="Verdana" charset="0"/>
              </a:rPr>
              <a:t>must contain the following</a:t>
            </a:r>
            <a:r>
              <a:rPr lang="en-US" dirty="0">
                <a:solidFill>
                  <a:srgbClr val="003399"/>
                </a:solidFill>
                <a:latin typeface="Verdana" charset="0"/>
              </a:rPr>
              <a:t> information: </a:t>
            </a:r>
          </a:p>
          <a:p>
            <a:pPr>
              <a:buFont typeface="Arial" pitchFamily="34" charset="0"/>
              <a:buChar char="•"/>
            </a:pPr>
            <a:r>
              <a:rPr lang="en-US" sz="2000" dirty="0" smtClean="0">
                <a:solidFill>
                  <a:srgbClr val="003399"/>
                </a:solidFill>
                <a:latin typeface="Verdana" charset="0"/>
              </a:rPr>
              <a:t>Document </a:t>
            </a:r>
            <a:r>
              <a:rPr lang="en-US" sz="2000" dirty="0">
                <a:solidFill>
                  <a:srgbClr val="003399"/>
                </a:solidFill>
                <a:latin typeface="Verdana" charset="0"/>
              </a:rPr>
              <a:t>your education and any dates when degrees were received </a:t>
            </a:r>
          </a:p>
          <a:p>
            <a:pPr>
              <a:buFont typeface="Arial" pitchFamily="34" charset="0"/>
              <a:buChar char="•"/>
            </a:pPr>
            <a:r>
              <a:rPr lang="en-US" sz="2000" dirty="0" smtClean="0">
                <a:solidFill>
                  <a:srgbClr val="003399"/>
                </a:solidFill>
                <a:latin typeface="Verdana" charset="0"/>
              </a:rPr>
              <a:t>Document </a:t>
            </a:r>
            <a:r>
              <a:rPr lang="en-US" sz="2000" dirty="0">
                <a:solidFill>
                  <a:srgbClr val="003399"/>
                </a:solidFill>
                <a:latin typeface="Verdana" charset="0"/>
              </a:rPr>
              <a:t>your years of work in the IEEE fields of interest with dates </a:t>
            </a:r>
          </a:p>
          <a:p>
            <a:pPr>
              <a:buFont typeface="Arial" pitchFamily="34" charset="0"/>
              <a:buChar char="•"/>
            </a:pPr>
            <a:r>
              <a:rPr lang="en-US" sz="2000" dirty="0" smtClean="0">
                <a:solidFill>
                  <a:srgbClr val="003399"/>
                </a:solidFill>
                <a:latin typeface="Verdana" charset="0"/>
              </a:rPr>
              <a:t>Document </a:t>
            </a:r>
            <a:r>
              <a:rPr lang="en-US" sz="2000" dirty="0">
                <a:solidFill>
                  <a:srgbClr val="003399"/>
                </a:solidFill>
                <a:latin typeface="Verdana" charset="0"/>
              </a:rPr>
              <a:t>your years of </a:t>
            </a:r>
            <a:r>
              <a:rPr lang="en-US" sz="2000" dirty="0" smtClean="0">
                <a:solidFill>
                  <a:srgbClr val="003399"/>
                </a:solidFill>
                <a:latin typeface="Verdana" charset="0"/>
              </a:rPr>
              <a:t>significant contributions </a:t>
            </a:r>
            <a:r>
              <a:rPr lang="en-US" sz="2000" dirty="0">
                <a:solidFill>
                  <a:srgbClr val="003399"/>
                </a:solidFill>
                <a:latin typeface="Verdana" charset="0"/>
              </a:rPr>
              <a:t>with dates </a:t>
            </a:r>
          </a:p>
          <a:p>
            <a:pPr>
              <a:buFont typeface="Arial" pitchFamily="34" charset="0"/>
              <a:buChar char="•"/>
            </a:pPr>
            <a:endParaRPr lang="en-US" b="1" dirty="0" smtClean="0">
              <a:solidFill>
                <a:srgbClr val="003399"/>
              </a:solidFill>
              <a:latin typeface="Verdana" charset="0"/>
            </a:endParaRPr>
          </a:p>
        </p:txBody>
      </p:sp>
    </p:spTree>
    <p:extLst>
      <p:ext uri="{BB962C8B-B14F-4D97-AF65-F5344CB8AC3E}">
        <p14:creationId xmlns:p14="http://schemas.microsoft.com/office/powerpoint/2010/main" val="1636429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11</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Writing a Good </a:t>
            </a:r>
            <a:r>
              <a:rPr lang="en-US" dirty="0" smtClean="0"/>
              <a:t>Senior </a:t>
            </a:r>
            <a:r>
              <a:rPr lang="en-US" dirty="0"/>
              <a:t>Member Application </a:t>
            </a:r>
            <a:r>
              <a:rPr lang="en-US" dirty="0" smtClean="0"/>
              <a:t>&amp; Reference</a:t>
            </a:r>
            <a:endParaRPr lang="en-US" sz="2800" dirty="0">
              <a:latin typeface="Verdana" charset="0"/>
            </a:endParaRPr>
          </a:p>
        </p:txBody>
      </p:sp>
      <p:sp>
        <p:nvSpPr>
          <p:cNvPr id="11268" name="Content Placeholder 4"/>
          <p:cNvSpPr>
            <a:spLocks noGrp="1"/>
          </p:cNvSpPr>
          <p:nvPr>
            <p:ph sz="quarter" idx="14"/>
          </p:nvPr>
        </p:nvSpPr>
        <p:spPr>
          <a:xfrm>
            <a:off x="365125" y="1646238"/>
            <a:ext cx="8474076" cy="4389437"/>
          </a:xfrm>
        </p:spPr>
        <p:txBody>
          <a:bodyPr/>
          <a:lstStyle/>
          <a:p>
            <a:pPr>
              <a:buFont typeface="Arial" pitchFamily="34" charset="0"/>
              <a:buChar char="•"/>
            </a:pPr>
            <a:r>
              <a:rPr lang="en-US" b="1" dirty="0">
                <a:solidFill>
                  <a:schemeClr val="bg1">
                    <a:lumMod val="75000"/>
                  </a:schemeClr>
                </a:solidFill>
                <a:latin typeface="Verdana" charset="0"/>
              </a:rPr>
              <a:t>Who is eligible for Senior Member elevation</a:t>
            </a:r>
          </a:p>
          <a:p>
            <a:pPr>
              <a:buFont typeface="Arial" pitchFamily="34" charset="0"/>
              <a:buChar char="•"/>
            </a:pPr>
            <a:r>
              <a:rPr lang="en-US" b="1" dirty="0">
                <a:solidFill>
                  <a:srgbClr val="003399"/>
                </a:solidFill>
                <a:latin typeface="Verdana" charset="0"/>
              </a:rPr>
              <a:t>12 </a:t>
            </a:r>
            <a:r>
              <a:rPr lang="en-US" b="1" dirty="0" smtClean="0">
                <a:solidFill>
                  <a:srgbClr val="003399"/>
                </a:solidFill>
                <a:latin typeface="Verdana" charset="0"/>
              </a:rPr>
              <a:t>Tips </a:t>
            </a:r>
            <a:r>
              <a:rPr lang="en-US" b="1" dirty="0">
                <a:solidFill>
                  <a:srgbClr val="003399"/>
                </a:solidFill>
                <a:latin typeface="Verdana" charset="0"/>
              </a:rPr>
              <a:t>to completing a successful application</a:t>
            </a:r>
          </a:p>
          <a:p>
            <a:pPr>
              <a:buFont typeface="Arial" pitchFamily="34" charset="0"/>
              <a:buChar char="•"/>
            </a:pPr>
            <a:r>
              <a:rPr lang="en-US" b="1" dirty="0" smtClean="0">
                <a:solidFill>
                  <a:schemeClr val="bg1">
                    <a:lumMod val="75000"/>
                  </a:schemeClr>
                </a:solidFill>
                <a:latin typeface="Verdana" charset="0"/>
              </a:rPr>
              <a:t>How to find eligible members in your Section</a:t>
            </a:r>
          </a:p>
          <a:p>
            <a:pPr>
              <a:buFont typeface="Arial" pitchFamily="34" charset="0"/>
              <a:buChar char="•"/>
            </a:pPr>
            <a:r>
              <a:rPr lang="en-US" b="1" dirty="0" smtClean="0">
                <a:solidFill>
                  <a:schemeClr val="bg1">
                    <a:lumMod val="75000"/>
                  </a:schemeClr>
                </a:solidFill>
                <a:latin typeface="Verdana" charset="0"/>
              </a:rPr>
              <a:t>How to find application references </a:t>
            </a:r>
          </a:p>
          <a:p>
            <a:pPr>
              <a:buFont typeface="Arial" pitchFamily="34" charset="0"/>
              <a:buChar char="•"/>
            </a:pPr>
            <a:r>
              <a:rPr lang="en-US" b="1" dirty="0" smtClean="0">
                <a:solidFill>
                  <a:schemeClr val="bg1">
                    <a:lumMod val="75000"/>
                  </a:schemeClr>
                </a:solidFill>
                <a:latin typeface="Verdana" charset="0"/>
              </a:rPr>
              <a:t>Holding a Senior Member Roundup</a:t>
            </a:r>
          </a:p>
          <a:p>
            <a:pPr>
              <a:buFont typeface="Arial" pitchFamily="34" charset="0"/>
              <a:buChar char="•"/>
            </a:pPr>
            <a:r>
              <a:rPr lang="en-US" b="1" dirty="0">
                <a:solidFill>
                  <a:schemeClr val="bg1">
                    <a:lumMod val="75000"/>
                  </a:schemeClr>
                </a:solidFill>
                <a:latin typeface="Verdana" charset="0"/>
              </a:rPr>
              <a:t>2016 Region &amp; Section </a:t>
            </a:r>
            <a:r>
              <a:rPr lang="en-US" b="1" dirty="0" smtClean="0">
                <a:solidFill>
                  <a:schemeClr val="bg1">
                    <a:lumMod val="75000"/>
                  </a:schemeClr>
                </a:solidFill>
                <a:latin typeface="Verdana" charset="0"/>
              </a:rPr>
              <a:t>Goals</a:t>
            </a:r>
          </a:p>
          <a:p>
            <a:pPr>
              <a:buFont typeface="Arial" pitchFamily="34" charset="0"/>
              <a:buChar char="•"/>
            </a:pPr>
            <a:r>
              <a:rPr lang="en-US" b="1" dirty="0">
                <a:solidFill>
                  <a:schemeClr val="bg1">
                    <a:lumMod val="75000"/>
                  </a:schemeClr>
                </a:solidFill>
                <a:latin typeface="Verdana" charset="0"/>
              </a:rPr>
              <a:t>Q&amp;A</a:t>
            </a:r>
          </a:p>
          <a:p>
            <a:pPr>
              <a:buFont typeface="Arial" pitchFamily="34" charset="0"/>
              <a:buChar char="•"/>
            </a:pPr>
            <a:endParaRPr lang="en-US" b="1" dirty="0">
              <a:solidFill>
                <a:schemeClr val="bg1">
                  <a:lumMod val="75000"/>
                </a:schemeClr>
              </a:solidFill>
              <a:latin typeface="Verdana" charset="0"/>
            </a:endParaRPr>
          </a:p>
          <a:p>
            <a:pPr>
              <a:buFont typeface="Arial" pitchFamily="34" charset="0"/>
              <a:buChar char="•"/>
            </a:pPr>
            <a:endParaRPr lang="en-US" b="1" dirty="0" smtClean="0">
              <a:solidFill>
                <a:schemeClr val="bg1">
                  <a:lumMod val="75000"/>
                </a:schemeClr>
              </a:solidFill>
              <a:latin typeface="Verdana" charset="0"/>
            </a:endParaRPr>
          </a:p>
          <a:p>
            <a:pPr>
              <a:buFont typeface="Arial" pitchFamily="34" charset="0"/>
              <a:buChar char="•"/>
            </a:pPr>
            <a:endParaRPr lang="en-US" b="1" dirty="0">
              <a:solidFill>
                <a:schemeClr val="bg1">
                  <a:lumMod val="75000"/>
                </a:schemeClr>
              </a:solidFill>
              <a:latin typeface="Verdana" charset="0"/>
            </a:endParaRPr>
          </a:p>
          <a:p>
            <a:pPr marL="0" indent="0">
              <a:buNone/>
            </a:pPr>
            <a:r>
              <a:rPr lang="en-US" sz="1800" dirty="0" smtClean="0"/>
              <a:t>. </a:t>
            </a:r>
            <a:endParaRPr lang="en-US" sz="1800" b="1" dirty="0" smtClean="0">
              <a:solidFill>
                <a:srgbClr val="003399"/>
              </a:solidFill>
              <a:latin typeface="Verdana" charset="0"/>
            </a:endParaRPr>
          </a:p>
          <a:p>
            <a:pPr marL="0" indent="0">
              <a:buNone/>
            </a:pPr>
            <a:endParaRPr lang="en-US" b="1" dirty="0">
              <a:solidFill>
                <a:srgbClr val="003399"/>
              </a:solidFill>
              <a:latin typeface="Verdana" charset="0"/>
            </a:endParaRPr>
          </a:p>
          <a:p>
            <a:pPr>
              <a:buFont typeface="Arial" pitchFamily="34" charset="0"/>
              <a:buChar char="•"/>
            </a:pPr>
            <a:endParaRPr lang="en-US" b="1" dirty="0" smtClean="0">
              <a:solidFill>
                <a:schemeClr val="bg1">
                  <a:lumMod val="75000"/>
                </a:schemeClr>
              </a:solidFill>
              <a:latin typeface="Verdana" charset="0"/>
            </a:endParaRPr>
          </a:p>
        </p:txBody>
      </p:sp>
    </p:spTree>
    <p:extLst>
      <p:ext uri="{BB962C8B-B14F-4D97-AF65-F5344CB8AC3E}">
        <p14:creationId xmlns:p14="http://schemas.microsoft.com/office/powerpoint/2010/main" val="39996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12</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12 Tips to a Successful Application</a:t>
            </a:r>
            <a:endParaRPr lang="en-US" sz="2800" dirty="0">
              <a:latin typeface="Verdana" charset="0"/>
            </a:endParaRPr>
          </a:p>
        </p:txBody>
      </p:sp>
      <p:sp>
        <p:nvSpPr>
          <p:cNvPr id="11268" name="Content Placeholder 4"/>
          <p:cNvSpPr>
            <a:spLocks noGrp="1"/>
          </p:cNvSpPr>
          <p:nvPr>
            <p:ph sz="quarter" idx="14"/>
          </p:nvPr>
        </p:nvSpPr>
        <p:spPr>
          <a:xfrm>
            <a:off x="365125" y="1646238"/>
            <a:ext cx="8397876" cy="4389437"/>
          </a:xfrm>
        </p:spPr>
        <p:txBody>
          <a:bodyPr/>
          <a:lstStyle/>
          <a:p>
            <a:pPr marL="457200" indent="-457200">
              <a:buSzPct val="100000"/>
              <a:buFont typeface="+mj-lt"/>
              <a:buAutoNum type="arabicPeriod"/>
            </a:pPr>
            <a:r>
              <a:rPr lang="en-US" sz="2000" dirty="0" smtClean="0">
                <a:solidFill>
                  <a:srgbClr val="003399"/>
                </a:solidFill>
                <a:latin typeface="Verdana" charset="0"/>
              </a:rPr>
              <a:t> </a:t>
            </a:r>
            <a:r>
              <a:rPr lang="en-US" sz="2000" b="1" dirty="0" smtClean="0">
                <a:solidFill>
                  <a:srgbClr val="003399"/>
                </a:solidFill>
                <a:latin typeface="Verdana" charset="0"/>
              </a:rPr>
              <a:t>Summarize</a:t>
            </a:r>
            <a:r>
              <a:rPr lang="en-US" sz="2000" dirty="0">
                <a:solidFill>
                  <a:srgbClr val="003399"/>
                </a:solidFill>
                <a:latin typeface="Verdana" charset="0"/>
              </a:rPr>
              <a:t>. Less is more. An extensive write up makes the reviewers have to hunt for the evidence that you qualify. Make their job easy! </a:t>
            </a:r>
            <a:endParaRPr lang="en-US" sz="2000" dirty="0" smtClean="0">
              <a:solidFill>
                <a:srgbClr val="003399"/>
              </a:solidFill>
              <a:latin typeface="Verdana" charset="0"/>
            </a:endParaRPr>
          </a:p>
          <a:p>
            <a:pPr marL="457200" indent="-457200">
              <a:buSzPct val="100000"/>
              <a:buFont typeface="+mj-lt"/>
              <a:buAutoNum type="arabicPeriod"/>
            </a:pPr>
            <a:r>
              <a:rPr lang="en-US" sz="2000" dirty="0">
                <a:solidFill>
                  <a:srgbClr val="003399"/>
                </a:solidFill>
                <a:latin typeface="Verdana" charset="0"/>
              </a:rPr>
              <a:t> </a:t>
            </a:r>
            <a:r>
              <a:rPr lang="en-US" sz="2000" b="1" dirty="0" smtClean="0">
                <a:solidFill>
                  <a:srgbClr val="003399"/>
                </a:solidFill>
                <a:latin typeface="Verdana" charset="0"/>
              </a:rPr>
              <a:t>Give </a:t>
            </a:r>
            <a:r>
              <a:rPr lang="en-US" sz="2000" b="1" dirty="0">
                <a:solidFill>
                  <a:srgbClr val="003399"/>
                </a:solidFill>
                <a:latin typeface="Verdana" charset="0"/>
              </a:rPr>
              <a:t>dates, dates and more dates </a:t>
            </a:r>
            <a:r>
              <a:rPr lang="en-US" sz="2000" dirty="0">
                <a:solidFill>
                  <a:srgbClr val="003399"/>
                </a:solidFill>
                <a:latin typeface="Verdana" charset="0"/>
              </a:rPr>
              <a:t>associated with your degree(s), experience and significant performance. Be sure to include dates within a job assignment for items of significant performance (see below</a:t>
            </a:r>
            <a:r>
              <a:rPr lang="en-US" sz="2000" dirty="0" smtClean="0">
                <a:solidFill>
                  <a:srgbClr val="003399"/>
                </a:solidFill>
                <a:latin typeface="Verdana" charset="0"/>
              </a:rPr>
              <a:t>).  </a:t>
            </a:r>
          </a:p>
          <a:p>
            <a:pPr marL="457200" indent="-457200">
              <a:buSzPct val="100000"/>
              <a:buFont typeface="+mj-lt"/>
              <a:buAutoNum type="arabicPeriod"/>
            </a:pPr>
            <a:r>
              <a:rPr lang="en-US" sz="2000" dirty="0" smtClean="0">
                <a:solidFill>
                  <a:srgbClr val="003399"/>
                </a:solidFill>
                <a:latin typeface="Verdana" charset="0"/>
              </a:rPr>
              <a:t> </a:t>
            </a:r>
            <a:r>
              <a:rPr lang="en-US" sz="2000" b="1" dirty="0" smtClean="0">
                <a:solidFill>
                  <a:srgbClr val="003399"/>
                </a:solidFill>
                <a:latin typeface="Verdana" charset="0"/>
              </a:rPr>
              <a:t>Include </a:t>
            </a:r>
            <a:r>
              <a:rPr lang="en-US" sz="2000" b="1" dirty="0">
                <a:solidFill>
                  <a:srgbClr val="003399"/>
                </a:solidFill>
                <a:latin typeface="Verdana" charset="0"/>
              </a:rPr>
              <a:t>your resume or CV </a:t>
            </a:r>
            <a:r>
              <a:rPr lang="en-US" sz="2000" dirty="0">
                <a:solidFill>
                  <a:srgbClr val="003399"/>
                </a:solidFill>
                <a:latin typeface="Verdana" charset="0"/>
              </a:rPr>
              <a:t>as an attachment. DO NOT copy from your CV and paste this into the application. Word and PDF documents pasted into a text field on the application form do not retain the formatting making them hard to read. </a:t>
            </a:r>
          </a:p>
          <a:p>
            <a:pPr>
              <a:buFont typeface="Arial" pitchFamily="34" charset="0"/>
              <a:buChar char="•"/>
            </a:pPr>
            <a:endParaRPr lang="en-US" sz="2000" b="1" dirty="0" smtClean="0">
              <a:solidFill>
                <a:srgbClr val="003399"/>
              </a:solidFill>
              <a:latin typeface="Verdana" charset="0"/>
            </a:endParaRPr>
          </a:p>
        </p:txBody>
      </p:sp>
    </p:spTree>
    <p:extLst>
      <p:ext uri="{BB962C8B-B14F-4D97-AF65-F5344CB8AC3E}">
        <p14:creationId xmlns:p14="http://schemas.microsoft.com/office/powerpoint/2010/main" val="100750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13</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12 Tips to a Successful Application</a:t>
            </a:r>
            <a:endParaRPr lang="en-US" sz="2800" dirty="0">
              <a:latin typeface="Verdana" charset="0"/>
            </a:endParaRPr>
          </a:p>
        </p:txBody>
      </p:sp>
      <p:sp>
        <p:nvSpPr>
          <p:cNvPr id="11268" name="Content Placeholder 4"/>
          <p:cNvSpPr>
            <a:spLocks noGrp="1"/>
          </p:cNvSpPr>
          <p:nvPr>
            <p:ph sz="quarter" idx="14"/>
          </p:nvPr>
        </p:nvSpPr>
        <p:spPr>
          <a:xfrm>
            <a:off x="365125" y="1524000"/>
            <a:ext cx="8397876" cy="4511675"/>
          </a:xfrm>
        </p:spPr>
        <p:txBody>
          <a:bodyPr/>
          <a:lstStyle/>
          <a:p>
            <a:pPr marL="457200" indent="-457200">
              <a:buSzPct val="100000"/>
              <a:buFont typeface="+mj-lt"/>
              <a:buAutoNum type="arabicPeriod" startAt="4"/>
            </a:pPr>
            <a:r>
              <a:rPr lang="en-US" sz="2000" dirty="0" smtClean="0">
                <a:solidFill>
                  <a:srgbClr val="003399"/>
                </a:solidFill>
                <a:latin typeface="Verdana" charset="0"/>
              </a:rPr>
              <a:t>When </a:t>
            </a:r>
            <a:r>
              <a:rPr lang="en-US" sz="2000" dirty="0">
                <a:solidFill>
                  <a:srgbClr val="003399"/>
                </a:solidFill>
                <a:latin typeface="Verdana" charset="0"/>
              </a:rPr>
              <a:t>calculating your years of professional experience, you can </a:t>
            </a:r>
            <a:r>
              <a:rPr lang="en-US" sz="2000" dirty="0" smtClean="0">
                <a:solidFill>
                  <a:srgbClr val="003399"/>
                </a:solidFill>
                <a:latin typeface="Verdana" charset="0"/>
              </a:rPr>
              <a:t>include:</a:t>
            </a:r>
          </a:p>
          <a:p>
            <a:pPr marL="704850" lvl="1" indent="-457200">
              <a:buSzPct val="100000"/>
            </a:pPr>
            <a:r>
              <a:rPr lang="en-US" sz="1600" b="1" dirty="0" smtClean="0">
                <a:solidFill>
                  <a:srgbClr val="003399"/>
                </a:solidFill>
                <a:latin typeface="Verdana" charset="0"/>
              </a:rPr>
              <a:t>3 </a:t>
            </a:r>
            <a:r>
              <a:rPr lang="en-US" sz="1600" b="1" dirty="0">
                <a:solidFill>
                  <a:srgbClr val="003399"/>
                </a:solidFill>
                <a:latin typeface="Verdana" charset="0"/>
              </a:rPr>
              <a:t>years </a:t>
            </a:r>
            <a:r>
              <a:rPr lang="en-US" sz="1600" dirty="0">
                <a:solidFill>
                  <a:srgbClr val="003399"/>
                </a:solidFill>
                <a:latin typeface="Verdana" charset="0"/>
              </a:rPr>
              <a:t>for </a:t>
            </a:r>
            <a:r>
              <a:rPr lang="en-US" sz="1600" dirty="0" smtClean="0">
                <a:solidFill>
                  <a:srgbClr val="003399"/>
                </a:solidFill>
                <a:latin typeface="Verdana" charset="0"/>
              </a:rPr>
              <a:t>Bachelors</a:t>
            </a:r>
          </a:p>
          <a:p>
            <a:pPr marL="704850" lvl="1" indent="-457200">
              <a:buSzPct val="100000"/>
            </a:pPr>
            <a:r>
              <a:rPr lang="en-US" sz="1600" b="1" dirty="0" smtClean="0">
                <a:solidFill>
                  <a:srgbClr val="003399"/>
                </a:solidFill>
                <a:latin typeface="Verdana" charset="0"/>
              </a:rPr>
              <a:t>4 </a:t>
            </a:r>
            <a:r>
              <a:rPr lang="en-US" sz="1600" b="1" dirty="0">
                <a:solidFill>
                  <a:srgbClr val="003399"/>
                </a:solidFill>
                <a:latin typeface="Verdana" charset="0"/>
              </a:rPr>
              <a:t>years </a:t>
            </a:r>
            <a:r>
              <a:rPr lang="en-US" sz="1600" dirty="0">
                <a:solidFill>
                  <a:srgbClr val="003399"/>
                </a:solidFill>
                <a:latin typeface="Verdana" charset="0"/>
              </a:rPr>
              <a:t>for a Masters or</a:t>
            </a:r>
            <a:r>
              <a:rPr lang="en-US" sz="1600" b="1" dirty="0" smtClean="0">
                <a:solidFill>
                  <a:srgbClr val="003399"/>
                </a:solidFill>
                <a:latin typeface="Verdana" charset="0"/>
              </a:rPr>
              <a:t> </a:t>
            </a:r>
          </a:p>
          <a:p>
            <a:pPr marL="704850" lvl="1" indent="-457200">
              <a:buSzPct val="100000"/>
            </a:pPr>
            <a:r>
              <a:rPr lang="en-US" sz="1600" b="1" dirty="0" smtClean="0">
                <a:solidFill>
                  <a:srgbClr val="003399"/>
                </a:solidFill>
                <a:latin typeface="Verdana" charset="0"/>
              </a:rPr>
              <a:t>5 </a:t>
            </a:r>
            <a:r>
              <a:rPr lang="en-US" sz="1600" b="1" dirty="0">
                <a:solidFill>
                  <a:srgbClr val="003399"/>
                </a:solidFill>
                <a:latin typeface="Verdana" charset="0"/>
              </a:rPr>
              <a:t>years </a:t>
            </a:r>
            <a:r>
              <a:rPr lang="en-US" sz="1600" dirty="0">
                <a:solidFill>
                  <a:srgbClr val="003399"/>
                </a:solidFill>
                <a:latin typeface="Verdana" charset="0"/>
              </a:rPr>
              <a:t>for a PhD. </a:t>
            </a:r>
            <a:endParaRPr lang="en-US" sz="1600" dirty="0" smtClean="0">
              <a:solidFill>
                <a:srgbClr val="003399"/>
              </a:solidFill>
              <a:latin typeface="Verdana" charset="0"/>
            </a:endParaRPr>
          </a:p>
          <a:p>
            <a:pPr>
              <a:buSzPct val="100000"/>
              <a:buFont typeface="Arial" panose="020B0604020202020204" pitchFamily="34" charset="0"/>
              <a:buChar char="•"/>
            </a:pPr>
            <a:r>
              <a:rPr lang="en-US" dirty="0" smtClean="0">
                <a:solidFill>
                  <a:srgbClr val="003399"/>
                </a:solidFill>
                <a:latin typeface="Verdana" charset="0"/>
              </a:rPr>
              <a:t>No </a:t>
            </a:r>
            <a:r>
              <a:rPr lang="en-US" dirty="0">
                <a:solidFill>
                  <a:srgbClr val="003399"/>
                </a:solidFill>
                <a:latin typeface="Verdana" charset="0"/>
              </a:rPr>
              <a:t>more than 5 years credit can be included for your education. </a:t>
            </a:r>
            <a:endParaRPr lang="en-US" dirty="0" smtClean="0">
              <a:solidFill>
                <a:srgbClr val="003399"/>
              </a:solidFill>
              <a:latin typeface="Verdana" charset="0"/>
            </a:endParaRPr>
          </a:p>
          <a:p>
            <a:pPr marL="704850" lvl="1" indent="-457200">
              <a:buSzPct val="100000"/>
            </a:pPr>
            <a:r>
              <a:rPr lang="en-US" dirty="0" smtClean="0">
                <a:solidFill>
                  <a:srgbClr val="003399"/>
                </a:solidFill>
                <a:latin typeface="Verdana" charset="0"/>
              </a:rPr>
              <a:t>If </a:t>
            </a:r>
            <a:r>
              <a:rPr lang="en-US" dirty="0">
                <a:solidFill>
                  <a:srgbClr val="003399"/>
                </a:solidFill>
                <a:latin typeface="Verdana" charset="0"/>
              </a:rPr>
              <a:t>you work (industry, teaching, research, etc.) at the same time you are going to school, you may either claim credit for the years as work experience or as education. You cannot double count the same calendar time. Therefore when working and going to school, it is often to your advantage to count the work years rather than the 1 additional year for the next degree. </a:t>
            </a:r>
          </a:p>
        </p:txBody>
      </p:sp>
    </p:spTree>
    <p:extLst>
      <p:ext uri="{BB962C8B-B14F-4D97-AF65-F5344CB8AC3E}">
        <p14:creationId xmlns:p14="http://schemas.microsoft.com/office/powerpoint/2010/main" val="2385947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14</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12 Tips to a Successful Application</a:t>
            </a:r>
            <a:endParaRPr lang="en-US" sz="2800" dirty="0">
              <a:latin typeface="Verdana" charset="0"/>
            </a:endParaRPr>
          </a:p>
        </p:txBody>
      </p:sp>
      <p:sp>
        <p:nvSpPr>
          <p:cNvPr id="11268" name="Content Placeholder 4"/>
          <p:cNvSpPr>
            <a:spLocks noGrp="1"/>
          </p:cNvSpPr>
          <p:nvPr>
            <p:ph sz="quarter" idx="14"/>
          </p:nvPr>
        </p:nvSpPr>
        <p:spPr>
          <a:xfrm>
            <a:off x="365125" y="1646238"/>
            <a:ext cx="8397876" cy="4389437"/>
          </a:xfrm>
        </p:spPr>
        <p:txBody>
          <a:bodyPr/>
          <a:lstStyle/>
          <a:p>
            <a:pPr marL="457200" indent="-457200">
              <a:buSzPct val="100000"/>
              <a:buFont typeface="+mj-lt"/>
              <a:buAutoNum type="arabicPeriod" startAt="5"/>
            </a:pPr>
            <a:r>
              <a:rPr lang="en-US" sz="2000" dirty="0" smtClean="0">
                <a:solidFill>
                  <a:srgbClr val="003399"/>
                </a:solidFill>
                <a:latin typeface="Verdana" charset="0"/>
              </a:rPr>
              <a:t>Work </a:t>
            </a:r>
            <a:r>
              <a:rPr lang="en-US" sz="2000" dirty="0">
                <a:solidFill>
                  <a:srgbClr val="003399"/>
                </a:solidFill>
                <a:latin typeface="Verdana" charset="0"/>
              </a:rPr>
              <a:t>done in areas not associated with IEEE’s field of interest (grocery store, retail sales, etc.) </a:t>
            </a:r>
            <a:r>
              <a:rPr lang="en-US" sz="2000" b="1" dirty="0">
                <a:solidFill>
                  <a:srgbClr val="003399"/>
                </a:solidFill>
                <a:latin typeface="Verdana" charset="0"/>
              </a:rPr>
              <a:t>does not count </a:t>
            </a:r>
            <a:r>
              <a:rPr lang="en-US" sz="2000" dirty="0">
                <a:solidFill>
                  <a:srgbClr val="003399"/>
                </a:solidFill>
                <a:latin typeface="Verdana" charset="0"/>
              </a:rPr>
              <a:t>toward your 10 years of professional experience. Likewise, degrees in fields like sociology, finance, foreign languages, etc. </a:t>
            </a:r>
            <a:r>
              <a:rPr lang="en-US" sz="2000" b="1" dirty="0">
                <a:solidFill>
                  <a:srgbClr val="003399"/>
                </a:solidFill>
                <a:latin typeface="Verdana" charset="0"/>
              </a:rPr>
              <a:t>also do not count </a:t>
            </a:r>
            <a:r>
              <a:rPr lang="en-US" sz="2000" dirty="0">
                <a:solidFill>
                  <a:srgbClr val="003399"/>
                </a:solidFill>
                <a:latin typeface="Verdana" charset="0"/>
              </a:rPr>
              <a:t>toward the 3, 4 </a:t>
            </a:r>
            <a:r>
              <a:rPr lang="en-US" sz="2000" dirty="0" smtClean="0">
                <a:solidFill>
                  <a:srgbClr val="003399"/>
                </a:solidFill>
                <a:latin typeface="Verdana" charset="0"/>
              </a:rPr>
              <a:t>or 5 </a:t>
            </a:r>
            <a:r>
              <a:rPr lang="en-US" sz="2000" dirty="0">
                <a:solidFill>
                  <a:srgbClr val="003399"/>
                </a:solidFill>
                <a:latin typeface="Verdana" charset="0"/>
              </a:rPr>
              <a:t>years for education. Remember, a degree is not required to be elevated to Senior Member. </a:t>
            </a:r>
            <a:endParaRPr lang="en-US" sz="2000" dirty="0" smtClean="0">
              <a:solidFill>
                <a:srgbClr val="003399"/>
              </a:solidFill>
              <a:latin typeface="Verdana" charset="0"/>
            </a:endParaRPr>
          </a:p>
          <a:p>
            <a:pPr marL="457200" indent="-457200">
              <a:buSzPct val="100000"/>
              <a:buFont typeface="+mj-lt"/>
              <a:buAutoNum type="arabicPeriod" startAt="5"/>
            </a:pPr>
            <a:r>
              <a:rPr lang="en-US" sz="2000" dirty="0" smtClean="0">
                <a:solidFill>
                  <a:srgbClr val="003399"/>
                </a:solidFill>
                <a:latin typeface="Verdana" charset="0"/>
              </a:rPr>
              <a:t>Generally </a:t>
            </a:r>
            <a:r>
              <a:rPr lang="en-US" sz="2000" dirty="0">
                <a:solidFill>
                  <a:srgbClr val="003399"/>
                </a:solidFill>
                <a:latin typeface="Verdana" charset="0"/>
              </a:rPr>
              <a:t>speaking, a list of skills (software applications, design tools, etc.) are </a:t>
            </a:r>
            <a:r>
              <a:rPr lang="en-US" sz="2000" b="1" dirty="0">
                <a:solidFill>
                  <a:srgbClr val="003399"/>
                </a:solidFill>
                <a:latin typeface="Verdana" charset="0"/>
              </a:rPr>
              <a:t>not indicators of significant performance</a:t>
            </a:r>
            <a:r>
              <a:rPr lang="en-US" sz="2000" dirty="0">
                <a:solidFill>
                  <a:srgbClr val="003399"/>
                </a:solidFill>
                <a:latin typeface="Verdana" charset="0"/>
              </a:rPr>
              <a:t>. </a:t>
            </a:r>
          </a:p>
          <a:p>
            <a:pPr marL="457200" indent="-457200">
              <a:buSzPct val="100000"/>
              <a:buFont typeface="+mj-lt"/>
              <a:buAutoNum type="arabicPeriod" startAt="5"/>
            </a:pPr>
            <a:endParaRPr lang="en-US" sz="2000" b="1" dirty="0">
              <a:solidFill>
                <a:srgbClr val="003399"/>
              </a:solidFill>
              <a:latin typeface="Verdana" charset="0"/>
            </a:endParaRPr>
          </a:p>
          <a:p>
            <a:pPr>
              <a:buFont typeface="Arial" pitchFamily="34" charset="0"/>
              <a:buChar char="•"/>
            </a:pPr>
            <a:endParaRPr lang="en-US" sz="2000" b="1" dirty="0" smtClean="0">
              <a:solidFill>
                <a:srgbClr val="003399"/>
              </a:solidFill>
              <a:latin typeface="Verdana" charset="0"/>
            </a:endParaRPr>
          </a:p>
        </p:txBody>
      </p:sp>
    </p:spTree>
    <p:extLst>
      <p:ext uri="{BB962C8B-B14F-4D97-AF65-F5344CB8AC3E}">
        <p14:creationId xmlns:p14="http://schemas.microsoft.com/office/powerpoint/2010/main" val="141373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15</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12 Tips to a Successful Application</a:t>
            </a:r>
            <a:endParaRPr lang="en-US" sz="2800" dirty="0">
              <a:latin typeface="Verdana" charset="0"/>
            </a:endParaRPr>
          </a:p>
        </p:txBody>
      </p:sp>
      <p:sp>
        <p:nvSpPr>
          <p:cNvPr id="11268" name="Content Placeholder 4"/>
          <p:cNvSpPr>
            <a:spLocks noGrp="1"/>
          </p:cNvSpPr>
          <p:nvPr>
            <p:ph sz="quarter" idx="14"/>
          </p:nvPr>
        </p:nvSpPr>
        <p:spPr>
          <a:xfrm>
            <a:off x="365125" y="1646238"/>
            <a:ext cx="8397876" cy="4389437"/>
          </a:xfrm>
        </p:spPr>
        <p:txBody>
          <a:bodyPr/>
          <a:lstStyle/>
          <a:p>
            <a:pPr marL="457200" indent="-457200">
              <a:buSzPct val="100000"/>
              <a:buFont typeface="+mj-lt"/>
              <a:buAutoNum type="arabicPeriod" startAt="7"/>
            </a:pPr>
            <a:r>
              <a:rPr lang="en-US" sz="2000" dirty="0">
                <a:solidFill>
                  <a:srgbClr val="003399"/>
                </a:solidFill>
                <a:latin typeface="Verdana" charset="0"/>
              </a:rPr>
              <a:t>IEEE Senior Membership is not “Fellow-lite” but it </a:t>
            </a:r>
            <a:r>
              <a:rPr lang="en-US" sz="2000" b="1" dirty="0">
                <a:solidFill>
                  <a:srgbClr val="003399"/>
                </a:solidFill>
                <a:latin typeface="Verdana" charset="0"/>
              </a:rPr>
              <a:t>does require strong evidence </a:t>
            </a:r>
            <a:r>
              <a:rPr lang="en-US" sz="2000" dirty="0">
                <a:solidFill>
                  <a:srgbClr val="003399"/>
                </a:solidFill>
                <a:latin typeface="Verdana" charset="0"/>
              </a:rPr>
              <a:t>of having moved well beyond the role an entry level engineer or university lecturer would have for a period of at least 5 </a:t>
            </a:r>
            <a:r>
              <a:rPr lang="en-US" sz="2000" dirty="0" smtClean="0">
                <a:solidFill>
                  <a:srgbClr val="003399"/>
                </a:solidFill>
                <a:latin typeface="Verdana" charset="0"/>
              </a:rPr>
              <a:t>years.</a:t>
            </a:r>
          </a:p>
          <a:p>
            <a:pPr marL="457200" indent="-457200">
              <a:buSzPct val="100000"/>
              <a:buFont typeface="+mj-lt"/>
              <a:buAutoNum type="arabicPeriod" startAt="7"/>
            </a:pPr>
            <a:r>
              <a:rPr lang="en-US" sz="2000" dirty="0" smtClean="0">
                <a:solidFill>
                  <a:srgbClr val="003399"/>
                </a:solidFill>
                <a:latin typeface="Verdana" charset="0"/>
              </a:rPr>
              <a:t>For </a:t>
            </a:r>
            <a:r>
              <a:rPr lang="en-US" sz="2000" dirty="0">
                <a:solidFill>
                  <a:srgbClr val="003399"/>
                </a:solidFill>
                <a:latin typeface="Verdana" charset="0"/>
              </a:rPr>
              <a:t>a practitioner, significant performance should </a:t>
            </a:r>
            <a:r>
              <a:rPr lang="en-US" sz="2000" b="1" dirty="0">
                <a:solidFill>
                  <a:srgbClr val="003399"/>
                </a:solidFill>
                <a:latin typeface="Verdana" charset="0"/>
              </a:rPr>
              <a:t>focus on technical</a:t>
            </a:r>
            <a:r>
              <a:rPr lang="en-US" sz="2000" dirty="0">
                <a:solidFill>
                  <a:srgbClr val="003399"/>
                </a:solidFill>
                <a:latin typeface="Verdana" charset="0"/>
              </a:rPr>
              <a:t> (team lead, architect), </a:t>
            </a:r>
            <a:r>
              <a:rPr lang="en-US" sz="2000" b="1" dirty="0">
                <a:solidFill>
                  <a:srgbClr val="003399"/>
                </a:solidFill>
                <a:latin typeface="Verdana" charset="0"/>
              </a:rPr>
              <a:t>people</a:t>
            </a:r>
            <a:r>
              <a:rPr lang="en-US" sz="2000" dirty="0">
                <a:solidFill>
                  <a:srgbClr val="003399"/>
                </a:solidFill>
                <a:latin typeface="Verdana" charset="0"/>
              </a:rPr>
              <a:t> (manager, director) or </a:t>
            </a:r>
            <a:r>
              <a:rPr lang="en-US" sz="2000" b="1" dirty="0">
                <a:solidFill>
                  <a:srgbClr val="003399"/>
                </a:solidFill>
                <a:latin typeface="Verdana" charset="0"/>
              </a:rPr>
              <a:t>business</a:t>
            </a:r>
            <a:r>
              <a:rPr lang="en-US" sz="2000" dirty="0">
                <a:solidFill>
                  <a:srgbClr val="003399"/>
                </a:solidFill>
                <a:latin typeface="Verdana" charset="0"/>
              </a:rPr>
              <a:t> (program manager, project manager) </a:t>
            </a:r>
            <a:r>
              <a:rPr lang="en-US" sz="2000" b="1" dirty="0">
                <a:solidFill>
                  <a:srgbClr val="003399"/>
                </a:solidFill>
                <a:latin typeface="Verdana" charset="0"/>
              </a:rPr>
              <a:t>leadership</a:t>
            </a:r>
            <a:r>
              <a:rPr lang="en-US" sz="2000" dirty="0">
                <a:solidFill>
                  <a:srgbClr val="003399"/>
                </a:solidFill>
                <a:latin typeface="Verdana" charset="0"/>
              </a:rPr>
              <a:t>. </a:t>
            </a:r>
            <a:r>
              <a:rPr lang="en-US" sz="2000" dirty="0" smtClean="0">
                <a:solidFill>
                  <a:srgbClr val="003399"/>
                </a:solidFill>
                <a:latin typeface="Verdana" charset="0"/>
              </a:rPr>
              <a:t> Examples include:</a:t>
            </a:r>
          </a:p>
          <a:p>
            <a:pPr lvl="1">
              <a:buSzPct val="100000"/>
              <a:buFont typeface="Arial" panose="020B0604020202020204" pitchFamily="34" charset="0"/>
              <a:buChar char="•"/>
            </a:pPr>
            <a:r>
              <a:rPr lang="en-US" sz="1600" dirty="0">
                <a:solidFill>
                  <a:srgbClr val="003399"/>
                </a:solidFill>
                <a:latin typeface="Verdana" charset="0"/>
              </a:rPr>
              <a:t>Were you a team leader for a group of engineers?  </a:t>
            </a:r>
            <a:endParaRPr lang="en-US" sz="1600" dirty="0" smtClean="0">
              <a:solidFill>
                <a:srgbClr val="003399"/>
              </a:solidFill>
              <a:latin typeface="Verdana" charset="0"/>
            </a:endParaRPr>
          </a:p>
          <a:p>
            <a:pPr lvl="1">
              <a:buSzPct val="100000"/>
              <a:buFont typeface="Arial" panose="020B0604020202020204" pitchFamily="34" charset="0"/>
              <a:buChar char="•"/>
            </a:pPr>
            <a:r>
              <a:rPr lang="en-US" sz="1600" dirty="0" smtClean="0">
                <a:solidFill>
                  <a:srgbClr val="003399"/>
                </a:solidFill>
                <a:latin typeface="Verdana" charset="0"/>
              </a:rPr>
              <a:t>Did </a:t>
            </a:r>
            <a:r>
              <a:rPr lang="en-US" sz="1600" dirty="0">
                <a:solidFill>
                  <a:srgbClr val="003399"/>
                </a:solidFill>
                <a:latin typeface="Verdana" charset="0"/>
              </a:rPr>
              <a:t>you manage a team of engineers and programmers? </a:t>
            </a:r>
            <a:endParaRPr lang="en-US" sz="1600" dirty="0" smtClean="0">
              <a:solidFill>
                <a:srgbClr val="003399"/>
              </a:solidFill>
              <a:latin typeface="Verdana" charset="0"/>
            </a:endParaRPr>
          </a:p>
          <a:p>
            <a:pPr lvl="1">
              <a:buSzPct val="100000"/>
              <a:buFont typeface="Arial" panose="020B0604020202020204" pitchFamily="34" charset="0"/>
              <a:buChar char="•"/>
            </a:pPr>
            <a:r>
              <a:rPr lang="en-US" sz="1600" dirty="0" smtClean="0">
                <a:solidFill>
                  <a:srgbClr val="003399"/>
                </a:solidFill>
                <a:latin typeface="Verdana" charset="0"/>
              </a:rPr>
              <a:t>Did </a:t>
            </a:r>
            <a:r>
              <a:rPr lang="en-US" sz="1600" dirty="0">
                <a:solidFill>
                  <a:srgbClr val="003399"/>
                </a:solidFill>
                <a:latin typeface="Verdana" charset="0"/>
              </a:rPr>
              <a:t>you contribute technical content to a project that significantly improved performance, lowered costs, improved schedule, etc.? </a:t>
            </a:r>
            <a:endParaRPr lang="en-US" sz="1600" dirty="0" smtClean="0">
              <a:solidFill>
                <a:srgbClr val="003399"/>
              </a:solidFill>
              <a:latin typeface="Verdana" charset="0"/>
            </a:endParaRPr>
          </a:p>
          <a:p>
            <a:pPr lvl="1">
              <a:buSzPct val="100000"/>
              <a:buFont typeface="Arial" panose="020B0604020202020204" pitchFamily="34" charset="0"/>
              <a:buChar char="•"/>
            </a:pPr>
            <a:r>
              <a:rPr lang="en-US" sz="1600" dirty="0" smtClean="0">
                <a:solidFill>
                  <a:srgbClr val="003399"/>
                </a:solidFill>
                <a:latin typeface="Verdana" charset="0"/>
              </a:rPr>
              <a:t>Be </a:t>
            </a:r>
            <a:r>
              <a:rPr lang="en-US" sz="1600" dirty="0">
                <a:solidFill>
                  <a:srgbClr val="003399"/>
                </a:solidFill>
                <a:latin typeface="Verdana" charset="0"/>
              </a:rPr>
              <a:t>sure to include the exact dates when you had those assignments. </a:t>
            </a:r>
          </a:p>
          <a:p>
            <a:pPr marL="457200" indent="-457200">
              <a:buSzPct val="100000"/>
              <a:buFont typeface="+mj-lt"/>
              <a:buAutoNum type="arabicPeriod" startAt="7"/>
            </a:pPr>
            <a:endParaRPr lang="en-US" sz="2000" b="1" dirty="0">
              <a:solidFill>
                <a:srgbClr val="003399"/>
              </a:solidFill>
              <a:latin typeface="Verdana" charset="0"/>
            </a:endParaRPr>
          </a:p>
          <a:p>
            <a:pPr>
              <a:buFont typeface="Arial" pitchFamily="34" charset="0"/>
              <a:buChar char="•"/>
            </a:pPr>
            <a:endParaRPr lang="en-US" sz="2000" b="1" dirty="0" smtClean="0">
              <a:solidFill>
                <a:srgbClr val="003399"/>
              </a:solidFill>
              <a:latin typeface="Verdana" charset="0"/>
            </a:endParaRPr>
          </a:p>
        </p:txBody>
      </p:sp>
    </p:spTree>
    <p:extLst>
      <p:ext uri="{BB962C8B-B14F-4D97-AF65-F5344CB8AC3E}">
        <p14:creationId xmlns:p14="http://schemas.microsoft.com/office/powerpoint/2010/main" val="2385947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16</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12 Tips to a Successful Application</a:t>
            </a:r>
            <a:endParaRPr lang="en-US" sz="2800" dirty="0">
              <a:latin typeface="Verdana" charset="0"/>
            </a:endParaRPr>
          </a:p>
        </p:txBody>
      </p:sp>
      <p:sp>
        <p:nvSpPr>
          <p:cNvPr id="11268" name="Content Placeholder 4"/>
          <p:cNvSpPr>
            <a:spLocks noGrp="1"/>
          </p:cNvSpPr>
          <p:nvPr>
            <p:ph sz="quarter" idx="14"/>
          </p:nvPr>
        </p:nvSpPr>
        <p:spPr>
          <a:xfrm>
            <a:off x="365125" y="1646238"/>
            <a:ext cx="8397876" cy="4389437"/>
          </a:xfrm>
        </p:spPr>
        <p:txBody>
          <a:bodyPr/>
          <a:lstStyle/>
          <a:p>
            <a:pPr marL="457200" indent="-457200">
              <a:buSzPct val="100000"/>
              <a:buFont typeface="+mj-lt"/>
              <a:buAutoNum type="arabicPeriod" startAt="9"/>
            </a:pPr>
            <a:r>
              <a:rPr lang="en-US" sz="2000" dirty="0" smtClean="0">
                <a:solidFill>
                  <a:srgbClr val="003399"/>
                </a:solidFill>
                <a:latin typeface="Verdana" charset="0"/>
              </a:rPr>
              <a:t>For </a:t>
            </a:r>
            <a:r>
              <a:rPr lang="en-US" sz="2000" dirty="0">
                <a:solidFill>
                  <a:srgbClr val="003399"/>
                </a:solidFill>
                <a:latin typeface="Verdana" charset="0"/>
              </a:rPr>
              <a:t>an academic, significant performance should focus </a:t>
            </a:r>
            <a:r>
              <a:rPr lang="en-US" sz="2000" dirty="0" smtClean="0">
                <a:solidFill>
                  <a:srgbClr val="003399"/>
                </a:solidFill>
                <a:latin typeface="Verdana" charset="0"/>
              </a:rPr>
              <a:t>on:</a:t>
            </a:r>
          </a:p>
          <a:p>
            <a:pPr marL="704850" lvl="1" indent="-457200">
              <a:buSzPct val="100000"/>
            </a:pPr>
            <a:r>
              <a:rPr lang="en-US" sz="1600" b="1" dirty="0" smtClean="0">
                <a:solidFill>
                  <a:srgbClr val="003399"/>
                </a:solidFill>
                <a:latin typeface="Verdana" charset="0"/>
              </a:rPr>
              <a:t>Technical </a:t>
            </a:r>
            <a:r>
              <a:rPr lang="en-US" sz="1600" b="1" dirty="0">
                <a:solidFill>
                  <a:srgbClr val="003399"/>
                </a:solidFill>
                <a:latin typeface="Verdana" charset="0"/>
              </a:rPr>
              <a:t>contributions </a:t>
            </a:r>
            <a:r>
              <a:rPr lang="en-US" sz="1600" dirty="0">
                <a:solidFill>
                  <a:srgbClr val="003399"/>
                </a:solidFill>
                <a:latin typeface="Verdana" charset="0"/>
              </a:rPr>
              <a:t>to peer-reviewed journals, transactions and conferences. </a:t>
            </a:r>
            <a:endParaRPr lang="en-US" sz="1600" dirty="0" smtClean="0">
              <a:solidFill>
                <a:srgbClr val="003399"/>
              </a:solidFill>
              <a:latin typeface="Verdana" charset="0"/>
            </a:endParaRPr>
          </a:p>
          <a:p>
            <a:pPr marL="704850" lvl="1" indent="-457200">
              <a:buSzPct val="100000"/>
            </a:pPr>
            <a:r>
              <a:rPr lang="en-US" sz="1600" b="1" dirty="0" smtClean="0">
                <a:solidFill>
                  <a:srgbClr val="003399"/>
                </a:solidFill>
                <a:latin typeface="Verdana" charset="0"/>
              </a:rPr>
              <a:t>Breakthrough </a:t>
            </a:r>
            <a:r>
              <a:rPr lang="en-US" sz="1600" b="1" dirty="0">
                <a:solidFill>
                  <a:srgbClr val="003399"/>
                </a:solidFill>
                <a:latin typeface="Verdana" charset="0"/>
              </a:rPr>
              <a:t>technical books </a:t>
            </a:r>
            <a:r>
              <a:rPr lang="en-US" sz="1600" dirty="0">
                <a:solidFill>
                  <a:srgbClr val="003399"/>
                </a:solidFill>
                <a:latin typeface="Verdana" charset="0"/>
              </a:rPr>
              <a:t>or significant parts of technical books are other good examples of technical contributions. </a:t>
            </a:r>
            <a:endParaRPr lang="en-US" sz="1600" dirty="0" smtClean="0">
              <a:solidFill>
                <a:srgbClr val="003399"/>
              </a:solidFill>
              <a:latin typeface="Verdana" charset="0"/>
            </a:endParaRPr>
          </a:p>
          <a:p>
            <a:pPr marL="704850" lvl="1" indent="-457200">
              <a:buSzPct val="100000"/>
            </a:pPr>
            <a:r>
              <a:rPr lang="en-US" sz="1600" b="1" dirty="0" smtClean="0">
                <a:solidFill>
                  <a:srgbClr val="003399"/>
                </a:solidFill>
                <a:latin typeface="Verdana" charset="0"/>
              </a:rPr>
              <a:t>Creation</a:t>
            </a:r>
            <a:r>
              <a:rPr lang="en-US" sz="1600" dirty="0" smtClean="0">
                <a:solidFill>
                  <a:srgbClr val="003399"/>
                </a:solidFill>
                <a:latin typeface="Verdana" charset="0"/>
              </a:rPr>
              <a:t> </a:t>
            </a:r>
            <a:r>
              <a:rPr lang="en-US" sz="1600" dirty="0">
                <a:solidFill>
                  <a:srgbClr val="003399"/>
                </a:solidFill>
                <a:latin typeface="Verdana" charset="0"/>
              </a:rPr>
              <a:t>of new courses, </a:t>
            </a:r>
            <a:endParaRPr lang="en-US" sz="1600" dirty="0" smtClean="0">
              <a:solidFill>
                <a:srgbClr val="003399"/>
              </a:solidFill>
              <a:latin typeface="Verdana" charset="0"/>
            </a:endParaRPr>
          </a:p>
          <a:p>
            <a:pPr marL="704850" lvl="1" indent="-457200">
              <a:buSzPct val="100000"/>
            </a:pPr>
            <a:r>
              <a:rPr lang="en-US" sz="1600" b="1" dirty="0" smtClean="0">
                <a:solidFill>
                  <a:srgbClr val="003399"/>
                </a:solidFill>
                <a:latin typeface="Verdana" charset="0"/>
              </a:rPr>
              <a:t>Mentoring</a:t>
            </a:r>
            <a:r>
              <a:rPr lang="en-US" sz="1600" dirty="0" smtClean="0">
                <a:solidFill>
                  <a:srgbClr val="003399"/>
                </a:solidFill>
                <a:latin typeface="Verdana" charset="0"/>
              </a:rPr>
              <a:t> </a:t>
            </a:r>
            <a:r>
              <a:rPr lang="en-US" sz="1600" dirty="0">
                <a:solidFill>
                  <a:srgbClr val="003399"/>
                </a:solidFill>
                <a:latin typeface="Verdana" charset="0"/>
              </a:rPr>
              <a:t>of successful PhD candidates, </a:t>
            </a:r>
            <a:endParaRPr lang="en-US" sz="1600" dirty="0" smtClean="0">
              <a:solidFill>
                <a:srgbClr val="003399"/>
              </a:solidFill>
              <a:latin typeface="Verdana" charset="0"/>
            </a:endParaRPr>
          </a:p>
          <a:p>
            <a:pPr marL="704850" lvl="1" indent="-457200">
              <a:buSzPct val="100000"/>
            </a:pPr>
            <a:r>
              <a:rPr lang="en-US" sz="1600" b="1" dirty="0" smtClean="0">
                <a:solidFill>
                  <a:srgbClr val="003399"/>
                </a:solidFill>
                <a:latin typeface="Verdana" charset="0"/>
              </a:rPr>
              <a:t>Granted</a:t>
            </a:r>
            <a:r>
              <a:rPr lang="en-US" sz="1600" dirty="0" smtClean="0">
                <a:solidFill>
                  <a:srgbClr val="003399"/>
                </a:solidFill>
                <a:latin typeface="Verdana" charset="0"/>
              </a:rPr>
              <a:t> </a:t>
            </a:r>
            <a:r>
              <a:rPr lang="en-US" sz="1600" b="1" dirty="0">
                <a:solidFill>
                  <a:srgbClr val="003399"/>
                </a:solidFill>
                <a:latin typeface="Verdana" charset="0"/>
              </a:rPr>
              <a:t>patents</a:t>
            </a:r>
            <a:r>
              <a:rPr lang="en-US" sz="1600" dirty="0">
                <a:solidFill>
                  <a:srgbClr val="003399"/>
                </a:solidFill>
                <a:latin typeface="Verdana" charset="0"/>
              </a:rPr>
              <a:t>, </a:t>
            </a:r>
            <a:endParaRPr lang="en-US" sz="1600" dirty="0" smtClean="0">
              <a:solidFill>
                <a:srgbClr val="003399"/>
              </a:solidFill>
              <a:latin typeface="Verdana" charset="0"/>
            </a:endParaRPr>
          </a:p>
          <a:p>
            <a:pPr marL="704850" lvl="1" indent="-457200">
              <a:buSzPct val="100000"/>
            </a:pPr>
            <a:r>
              <a:rPr lang="en-US" sz="1600" dirty="0" smtClean="0">
                <a:solidFill>
                  <a:srgbClr val="003399"/>
                </a:solidFill>
                <a:latin typeface="Verdana" charset="0"/>
              </a:rPr>
              <a:t>Leadership of your department </a:t>
            </a:r>
            <a:r>
              <a:rPr lang="en-US" sz="1600" dirty="0">
                <a:solidFill>
                  <a:srgbClr val="003399"/>
                </a:solidFill>
                <a:latin typeface="Verdana" charset="0"/>
              </a:rPr>
              <a:t>and </a:t>
            </a:r>
            <a:r>
              <a:rPr lang="en-US" sz="1600" dirty="0" smtClean="0">
                <a:solidFill>
                  <a:srgbClr val="003399"/>
                </a:solidFill>
                <a:latin typeface="Verdana" charset="0"/>
              </a:rPr>
              <a:t>school </a:t>
            </a:r>
            <a:r>
              <a:rPr lang="en-US" sz="1600" dirty="0">
                <a:solidFill>
                  <a:srgbClr val="003399"/>
                </a:solidFill>
                <a:latin typeface="Verdana" charset="0"/>
              </a:rPr>
              <a:t>(chair, dean, etc.) are also types of significant performance that reviewers will consider positively. </a:t>
            </a:r>
            <a:endParaRPr lang="en-US" sz="1600" dirty="0" smtClean="0">
              <a:solidFill>
                <a:srgbClr val="003399"/>
              </a:solidFill>
              <a:latin typeface="Verdana" charset="0"/>
            </a:endParaRPr>
          </a:p>
          <a:p>
            <a:pPr marL="247650" lvl="1" indent="0">
              <a:buSzPct val="100000"/>
              <a:buNone/>
            </a:pPr>
            <a:r>
              <a:rPr lang="en-US" sz="1600" b="1" dirty="0" smtClean="0">
                <a:solidFill>
                  <a:srgbClr val="003399"/>
                </a:solidFill>
                <a:latin typeface="Verdana" charset="0"/>
              </a:rPr>
              <a:t>The following are </a:t>
            </a:r>
            <a:r>
              <a:rPr lang="en-US" sz="1600" b="1" dirty="0">
                <a:solidFill>
                  <a:srgbClr val="003399"/>
                </a:solidFill>
                <a:latin typeface="Verdana" charset="0"/>
              </a:rPr>
              <a:t>not generally considered evidence of significant </a:t>
            </a:r>
            <a:r>
              <a:rPr lang="en-US" sz="1600" b="1" dirty="0" smtClean="0">
                <a:solidFill>
                  <a:srgbClr val="003399"/>
                </a:solidFill>
                <a:latin typeface="Verdana" charset="0"/>
              </a:rPr>
              <a:t>performance:</a:t>
            </a:r>
            <a:r>
              <a:rPr lang="en-US" sz="1600" dirty="0" smtClean="0">
                <a:solidFill>
                  <a:srgbClr val="003399"/>
                </a:solidFill>
                <a:latin typeface="Verdana" charset="0"/>
              </a:rPr>
              <a:t> </a:t>
            </a:r>
          </a:p>
          <a:p>
            <a:pPr marL="704850" lvl="1" indent="-457200">
              <a:buSzPct val="100000"/>
            </a:pPr>
            <a:r>
              <a:rPr lang="en-US" sz="1600" dirty="0" smtClean="0">
                <a:solidFill>
                  <a:srgbClr val="003399"/>
                </a:solidFill>
                <a:latin typeface="Verdana" charset="0"/>
              </a:rPr>
              <a:t>Travel grants </a:t>
            </a:r>
          </a:p>
          <a:p>
            <a:pPr marL="704850" lvl="1" indent="-457200">
              <a:buSzPct val="100000"/>
            </a:pPr>
            <a:r>
              <a:rPr lang="en-US" sz="1600" dirty="0" smtClean="0">
                <a:solidFill>
                  <a:srgbClr val="003399"/>
                </a:solidFill>
                <a:latin typeface="Verdana" charset="0"/>
              </a:rPr>
              <a:t>Most </a:t>
            </a:r>
            <a:r>
              <a:rPr lang="en-US" sz="1600" dirty="0">
                <a:solidFill>
                  <a:srgbClr val="003399"/>
                </a:solidFill>
                <a:latin typeface="Verdana" charset="0"/>
              </a:rPr>
              <a:t>research </a:t>
            </a:r>
            <a:r>
              <a:rPr lang="en-US" sz="1600" dirty="0" smtClean="0">
                <a:solidFill>
                  <a:srgbClr val="003399"/>
                </a:solidFill>
                <a:latin typeface="Verdana" charset="0"/>
              </a:rPr>
              <a:t>grants</a:t>
            </a:r>
          </a:p>
          <a:p>
            <a:pPr marL="704850" lvl="1" indent="-457200">
              <a:buSzPct val="100000"/>
            </a:pPr>
            <a:r>
              <a:rPr lang="en-US" sz="1600" dirty="0" smtClean="0">
                <a:solidFill>
                  <a:srgbClr val="003399"/>
                </a:solidFill>
                <a:latin typeface="Verdana" charset="0"/>
              </a:rPr>
              <a:t>Local </a:t>
            </a:r>
            <a:r>
              <a:rPr lang="en-US" sz="1600" dirty="0">
                <a:solidFill>
                  <a:srgbClr val="003399"/>
                </a:solidFill>
                <a:latin typeface="Verdana" charset="0"/>
              </a:rPr>
              <a:t>paper contests awards, etc</a:t>
            </a:r>
            <a:r>
              <a:rPr lang="en-US" sz="1600" dirty="0" smtClean="0">
                <a:solidFill>
                  <a:srgbClr val="003399"/>
                </a:solidFill>
                <a:latin typeface="Verdana" charset="0"/>
              </a:rPr>
              <a:t>.. </a:t>
            </a:r>
          </a:p>
        </p:txBody>
      </p:sp>
    </p:spTree>
    <p:extLst>
      <p:ext uri="{BB962C8B-B14F-4D97-AF65-F5344CB8AC3E}">
        <p14:creationId xmlns:p14="http://schemas.microsoft.com/office/powerpoint/2010/main" val="2385947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17</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12 Tips to a Successful Application</a:t>
            </a:r>
            <a:endParaRPr lang="en-US" sz="2800" dirty="0">
              <a:latin typeface="Verdana" charset="0"/>
            </a:endParaRPr>
          </a:p>
        </p:txBody>
      </p:sp>
      <p:sp>
        <p:nvSpPr>
          <p:cNvPr id="11268" name="Content Placeholder 4"/>
          <p:cNvSpPr>
            <a:spLocks noGrp="1"/>
          </p:cNvSpPr>
          <p:nvPr>
            <p:ph sz="quarter" idx="14"/>
          </p:nvPr>
        </p:nvSpPr>
        <p:spPr>
          <a:xfrm>
            <a:off x="365125" y="1646238"/>
            <a:ext cx="8397876" cy="4389437"/>
          </a:xfrm>
        </p:spPr>
        <p:txBody>
          <a:bodyPr/>
          <a:lstStyle/>
          <a:p>
            <a:pPr marL="457200" indent="-457200">
              <a:buSzPct val="100000"/>
              <a:buFont typeface="+mj-lt"/>
              <a:buAutoNum type="arabicPeriod" startAt="10"/>
            </a:pPr>
            <a:r>
              <a:rPr lang="en-US" sz="2000" dirty="0" smtClean="0">
                <a:solidFill>
                  <a:srgbClr val="003399"/>
                </a:solidFill>
                <a:latin typeface="Verdana" charset="0"/>
              </a:rPr>
              <a:t>Candidates </a:t>
            </a:r>
            <a:r>
              <a:rPr lang="en-US" sz="2000" b="1" dirty="0">
                <a:solidFill>
                  <a:srgbClr val="003399"/>
                </a:solidFill>
                <a:latin typeface="Verdana" charset="0"/>
              </a:rPr>
              <a:t>working in research </a:t>
            </a:r>
            <a:r>
              <a:rPr lang="en-US" sz="2000" dirty="0">
                <a:solidFill>
                  <a:srgbClr val="003399"/>
                </a:solidFill>
                <a:latin typeface="Verdana" charset="0"/>
              </a:rPr>
              <a:t>should also </a:t>
            </a:r>
            <a:r>
              <a:rPr lang="en-US" sz="2000" dirty="0" smtClean="0">
                <a:solidFill>
                  <a:srgbClr val="003399"/>
                </a:solidFill>
                <a:latin typeface="Verdana" charset="0"/>
              </a:rPr>
              <a:t>identify:</a:t>
            </a:r>
          </a:p>
          <a:p>
            <a:pPr>
              <a:buSzPct val="100000"/>
              <a:buFont typeface="Arial" panose="020B0604020202020204" pitchFamily="34" charset="0"/>
              <a:buChar char="•"/>
            </a:pPr>
            <a:r>
              <a:rPr lang="en-US" sz="2000" dirty="0" smtClean="0">
                <a:solidFill>
                  <a:srgbClr val="003399"/>
                </a:solidFill>
                <a:latin typeface="Verdana" charset="0"/>
              </a:rPr>
              <a:t>Technical </a:t>
            </a:r>
            <a:r>
              <a:rPr lang="en-US" sz="2000" dirty="0">
                <a:solidFill>
                  <a:srgbClr val="003399"/>
                </a:solidFill>
                <a:latin typeface="Verdana" charset="0"/>
              </a:rPr>
              <a:t>contributions to </a:t>
            </a:r>
            <a:r>
              <a:rPr lang="en-US" sz="2000" b="1" dirty="0">
                <a:solidFill>
                  <a:srgbClr val="003399"/>
                </a:solidFill>
                <a:latin typeface="Verdana" charset="0"/>
              </a:rPr>
              <a:t>peer-reviewed journals</a:t>
            </a:r>
            <a:r>
              <a:rPr lang="en-US" sz="2000" dirty="0">
                <a:solidFill>
                  <a:srgbClr val="003399"/>
                </a:solidFill>
                <a:latin typeface="Verdana" charset="0"/>
              </a:rPr>
              <a:t>, transactions and conferences. </a:t>
            </a:r>
            <a:endParaRPr lang="en-US" sz="2000" dirty="0" smtClean="0">
              <a:solidFill>
                <a:srgbClr val="003399"/>
              </a:solidFill>
              <a:latin typeface="Verdana" charset="0"/>
            </a:endParaRPr>
          </a:p>
          <a:p>
            <a:pPr>
              <a:buSzPct val="100000"/>
              <a:buFont typeface="Arial" panose="020B0604020202020204" pitchFamily="34" charset="0"/>
              <a:buChar char="•"/>
            </a:pPr>
            <a:r>
              <a:rPr lang="en-US" sz="2000" b="1" dirty="0">
                <a:solidFill>
                  <a:srgbClr val="003399"/>
                </a:solidFill>
                <a:latin typeface="Verdana" charset="0"/>
              </a:rPr>
              <a:t> </a:t>
            </a:r>
            <a:r>
              <a:rPr lang="en-US" sz="2000" b="1" dirty="0" smtClean="0">
                <a:solidFill>
                  <a:srgbClr val="003399"/>
                </a:solidFill>
                <a:latin typeface="Verdana" charset="0"/>
              </a:rPr>
              <a:t>Breakthrough </a:t>
            </a:r>
            <a:r>
              <a:rPr lang="en-US" sz="2000" b="1" dirty="0">
                <a:solidFill>
                  <a:srgbClr val="003399"/>
                </a:solidFill>
                <a:latin typeface="Verdana" charset="0"/>
              </a:rPr>
              <a:t>technical books </a:t>
            </a:r>
            <a:r>
              <a:rPr lang="en-US" sz="2000" dirty="0">
                <a:solidFill>
                  <a:srgbClr val="003399"/>
                </a:solidFill>
                <a:latin typeface="Verdana" charset="0"/>
              </a:rPr>
              <a:t>or significant parts of technical books are other good examples of technical contributions. </a:t>
            </a:r>
            <a:endParaRPr lang="en-US" sz="2000" dirty="0" smtClean="0">
              <a:solidFill>
                <a:srgbClr val="003399"/>
              </a:solidFill>
              <a:latin typeface="Verdana" charset="0"/>
            </a:endParaRPr>
          </a:p>
          <a:p>
            <a:pPr>
              <a:buSzPct val="100000"/>
              <a:buFont typeface="Arial" panose="020B0604020202020204" pitchFamily="34" charset="0"/>
              <a:buChar char="•"/>
            </a:pPr>
            <a:r>
              <a:rPr lang="en-US" sz="2000" dirty="0" smtClean="0">
                <a:solidFill>
                  <a:srgbClr val="003399"/>
                </a:solidFill>
                <a:latin typeface="Verdana" charset="0"/>
              </a:rPr>
              <a:t>Significant </a:t>
            </a:r>
            <a:r>
              <a:rPr lang="en-US" sz="2000" dirty="0">
                <a:solidFill>
                  <a:srgbClr val="003399"/>
                </a:solidFill>
                <a:latin typeface="Verdana" charset="0"/>
              </a:rPr>
              <a:t>performance can also include, for example, granted </a:t>
            </a:r>
            <a:r>
              <a:rPr lang="en-US" sz="2000" b="1" dirty="0">
                <a:solidFill>
                  <a:srgbClr val="003399"/>
                </a:solidFill>
                <a:latin typeface="Verdana" charset="0"/>
              </a:rPr>
              <a:t>patents</a:t>
            </a:r>
            <a:r>
              <a:rPr lang="en-US" sz="2000" dirty="0">
                <a:solidFill>
                  <a:srgbClr val="003399"/>
                </a:solidFill>
                <a:latin typeface="Verdana" charset="0"/>
              </a:rPr>
              <a:t> or being the technical </a:t>
            </a:r>
            <a:r>
              <a:rPr lang="en-US" sz="2000" b="1" dirty="0">
                <a:solidFill>
                  <a:srgbClr val="003399"/>
                </a:solidFill>
                <a:latin typeface="Verdana" charset="0"/>
              </a:rPr>
              <a:t>editor</a:t>
            </a:r>
            <a:r>
              <a:rPr lang="en-US" sz="2000" dirty="0">
                <a:solidFill>
                  <a:srgbClr val="003399"/>
                </a:solidFill>
                <a:latin typeface="Verdana" charset="0"/>
              </a:rPr>
              <a:t> or </a:t>
            </a:r>
            <a:r>
              <a:rPr lang="en-US" sz="2000" b="1" dirty="0">
                <a:solidFill>
                  <a:srgbClr val="003399"/>
                </a:solidFill>
                <a:latin typeface="Verdana" charset="0"/>
              </a:rPr>
              <a:t>chair</a:t>
            </a:r>
            <a:r>
              <a:rPr lang="en-US" sz="2000" dirty="0">
                <a:solidFill>
                  <a:srgbClr val="003399"/>
                </a:solidFill>
                <a:latin typeface="Verdana" charset="0"/>
              </a:rPr>
              <a:t> of a standard project. </a:t>
            </a:r>
            <a:endParaRPr lang="en-US" sz="2000" dirty="0" smtClean="0">
              <a:solidFill>
                <a:srgbClr val="003399"/>
              </a:solidFill>
              <a:latin typeface="Verdana" charset="0"/>
            </a:endParaRPr>
          </a:p>
        </p:txBody>
      </p:sp>
    </p:spTree>
    <p:extLst>
      <p:ext uri="{BB962C8B-B14F-4D97-AF65-F5344CB8AC3E}">
        <p14:creationId xmlns:p14="http://schemas.microsoft.com/office/powerpoint/2010/main" val="1939412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18</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12 Tips to a Successful Application</a:t>
            </a:r>
            <a:endParaRPr lang="en-US" sz="2800" dirty="0">
              <a:latin typeface="Verdana" charset="0"/>
            </a:endParaRPr>
          </a:p>
        </p:txBody>
      </p:sp>
      <p:sp>
        <p:nvSpPr>
          <p:cNvPr id="11268" name="Content Placeholder 4"/>
          <p:cNvSpPr>
            <a:spLocks noGrp="1"/>
          </p:cNvSpPr>
          <p:nvPr>
            <p:ph sz="quarter" idx="14"/>
          </p:nvPr>
        </p:nvSpPr>
        <p:spPr>
          <a:xfrm>
            <a:off x="365125" y="1646238"/>
            <a:ext cx="8397876" cy="4389437"/>
          </a:xfrm>
        </p:spPr>
        <p:txBody>
          <a:bodyPr/>
          <a:lstStyle/>
          <a:p>
            <a:pPr marL="457200" indent="-457200">
              <a:buSzPct val="100000"/>
              <a:buFont typeface="+mj-lt"/>
              <a:buAutoNum type="arabicPeriod" startAt="11"/>
            </a:pPr>
            <a:r>
              <a:rPr lang="en-US" sz="2000" dirty="0" smtClean="0">
                <a:solidFill>
                  <a:srgbClr val="003399"/>
                </a:solidFill>
                <a:latin typeface="Verdana" charset="0"/>
              </a:rPr>
              <a:t>How </a:t>
            </a:r>
            <a:r>
              <a:rPr lang="en-US" sz="2000" dirty="0">
                <a:solidFill>
                  <a:srgbClr val="003399"/>
                </a:solidFill>
                <a:latin typeface="Verdana" charset="0"/>
              </a:rPr>
              <a:t>many years of </a:t>
            </a:r>
            <a:r>
              <a:rPr lang="en-US" sz="2000" b="1" dirty="0">
                <a:solidFill>
                  <a:srgbClr val="003399"/>
                </a:solidFill>
                <a:latin typeface="Verdana" charset="0"/>
              </a:rPr>
              <a:t>“significant” experience </a:t>
            </a:r>
            <a:r>
              <a:rPr lang="en-US" sz="2000" dirty="0">
                <a:solidFill>
                  <a:srgbClr val="003399"/>
                </a:solidFill>
                <a:latin typeface="Verdana" charset="0"/>
              </a:rPr>
              <a:t>does the applicant have? </a:t>
            </a:r>
            <a:r>
              <a:rPr lang="en-US" sz="2000" dirty="0" smtClean="0">
                <a:solidFill>
                  <a:srgbClr val="003399"/>
                </a:solidFill>
                <a:latin typeface="Verdana" charset="0"/>
              </a:rPr>
              <a:t> For </a:t>
            </a:r>
            <a:r>
              <a:rPr lang="en-US" sz="2000" dirty="0">
                <a:solidFill>
                  <a:srgbClr val="003399"/>
                </a:solidFill>
                <a:latin typeface="Verdana" charset="0"/>
              </a:rPr>
              <a:t>an applicant with 30 years’ experience with a company, for example, how many of those years were “significant?" </a:t>
            </a:r>
            <a:r>
              <a:rPr lang="en-US" sz="2000" dirty="0" smtClean="0">
                <a:solidFill>
                  <a:srgbClr val="003399"/>
                </a:solidFill>
                <a:latin typeface="Verdana" charset="0"/>
              </a:rPr>
              <a:t> </a:t>
            </a:r>
            <a:r>
              <a:rPr lang="en-US" sz="2000" dirty="0">
                <a:solidFill>
                  <a:srgbClr val="003399"/>
                </a:solidFill>
                <a:latin typeface="Verdana" charset="0"/>
              </a:rPr>
              <a:t>Spell this out for the reviewer.  </a:t>
            </a:r>
            <a:r>
              <a:rPr lang="en-US" sz="2000" dirty="0" smtClean="0">
                <a:solidFill>
                  <a:srgbClr val="003399"/>
                </a:solidFill>
                <a:latin typeface="Verdana" charset="0"/>
              </a:rPr>
              <a:t>Again</a:t>
            </a:r>
            <a:r>
              <a:rPr lang="en-US" sz="2000" dirty="0">
                <a:solidFill>
                  <a:srgbClr val="003399"/>
                </a:solidFill>
                <a:latin typeface="Verdana" charset="0"/>
              </a:rPr>
              <a:t>, it doesn’t hurt to </a:t>
            </a:r>
            <a:r>
              <a:rPr lang="en-US" sz="2000" b="1" dirty="0">
                <a:solidFill>
                  <a:srgbClr val="003399"/>
                </a:solidFill>
                <a:latin typeface="Verdana" charset="0"/>
              </a:rPr>
              <a:t>make it easy for the </a:t>
            </a:r>
            <a:r>
              <a:rPr lang="en-US" sz="2000" b="1" dirty="0" smtClean="0">
                <a:solidFill>
                  <a:srgbClr val="003399"/>
                </a:solidFill>
                <a:latin typeface="Verdana" charset="0"/>
              </a:rPr>
              <a:t>reviewer </a:t>
            </a:r>
            <a:r>
              <a:rPr lang="en-US" sz="2000" b="1" dirty="0">
                <a:solidFill>
                  <a:srgbClr val="003399"/>
                </a:solidFill>
                <a:latin typeface="Verdana" charset="0"/>
              </a:rPr>
              <a:t>to find </a:t>
            </a:r>
            <a:r>
              <a:rPr lang="en-US" sz="2000" dirty="0">
                <a:solidFill>
                  <a:srgbClr val="003399"/>
                </a:solidFill>
                <a:latin typeface="Verdana" charset="0"/>
              </a:rPr>
              <a:t>this information. So the use of </a:t>
            </a:r>
            <a:r>
              <a:rPr lang="en-US" sz="2000" b="1" dirty="0">
                <a:solidFill>
                  <a:srgbClr val="003399"/>
                </a:solidFill>
                <a:latin typeface="Verdana" charset="0"/>
              </a:rPr>
              <a:t>underlining or highlighting </a:t>
            </a:r>
            <a:r>
              <a:rPr lang="en-US" sz="2000" dirty="0">
                <a:solidFill>
                  <a:srgbClr val="003399"/>
                </a:solidFill>
                <a:latin typeface="Verdana" charset="0"/>
              </a:rPr>
              <a:t>key words and phrases like: manager of team of 5 engineers on $5 million project (2003-2008) in your resume/CV is encouraged. </a:t>
            </a:r>
          </a:p>
          <a:p>
            <a:pPr marL="457200" indent="-457200">
              <a:buSzPct val="100000"/>
              <a:buFont typeface="+mj-lt"/>
              <a:buAutoNum type="arabicPeriod" startAt="11"/>
            </a:pPr>
            <a:r>
              <a:rPr lang="en-US" sz="2000" dirty="0" smtClean="0">
                <a:solidFill>
                  <a:srgbClr val="003399"/>
                </a:solidFill>
                <a:latin typeface="Verdana" charset="0"/>
              </a:rPr>
              <a:t>Be </a:t>
            </a:r>
            <a:r>
              <a:rPr lang="en-US" sz="2000" dirty="0">
                <a:solidFill>
                  <a:srgbClr val="003399"/>
                </a:solidFill>
                <a:latin typeface="Verdana" charset="0"/>
              </a:rPr>
              <a:t>sure to include </a:t>
            </a:r>
            <a:r>
              <a:rPr lang="en-US" sz="2000" b="1" dirty="0">
                <a:solidFill>
                  <a:srgbClr val="003399"/>
                </a:solidFill>
                <a:latin typeface="Verdana" charset="0"/>
              </a:rPr>
              <a:t>professional licensing </a:t>
            </a:r>
            <a:r>
              <a:rPr lang="en-US" sz="2000" dirty="0">
                <a:solidFill>
                  <a:srgbClr val="003399"/>
                </a:solidFill>
                <a:latin typeface="Verdana" charset="0"/>
              </a:rPr>
              <a:t>information, </a:t>
            </a:r>
            <a:r>
              <a:rPr lang="en-US" sz="2000" b="1" dirty="0">
                <a:solidFill>
                  <a:srgbClr val="003399"/>
                </a:solidFill>
                <a:latin typeface="Verdana" charset="0"/>
              </a:rPr>
              <a:t>leadership</a:t>
            </a:r>
            <a:r>
              <a:rPr lang="en-US" sz="2000" dirty="0">
                <a:solidFill>
                  <a:srgbClr val="003399"/>
                </a:solidFill>
                <a:latin typeface="Verdana" charset="0"/>
              </a:rPr>
              <a:t> on major IEEE boards or in IEEE societies, and leadership (editor, editor-in-chief) of technical journals and similar publications. </a:t>
            </a:r>
          </a:p>
        </p:txBody>
      </p:sp>
    </p:spTree>
    <p:extLst>
      <p:ext uri="{BB962C8B-B14F-4D97-AF65-F5344CB8AC3E}">
        <p14:creationId xmlns:p14="http://schemas.microsoft.com/office/powerpoint/2010/main" val="1939412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19</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How do I Submit an Application?</a:t>
            </a:r>
            <a:endParaRPr lang="en-US" sz="2800" dirty="0">
              <a:latin typeface="Verdana" charset="0"/>
            </a:endParaRPr>
          </a:p>
        </p:txBody>
      </p:sp>
      <p:pic>
        <p:nvPicPr>
          <p:cNvPr id="2" name="Content Placeholder 1" descr="Screen Clipping"/>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838200" y="1752600"/>
            <a:ext cx="7383220" cy="4389437"/>
          </a:xfrm>
        </p:spPr>
      </p:pic>
      <p:sp>
        <p:nvSpPr>
          <p:cNvPr id="4" name="TextBox 3"/>
          <p:cNvSpPr txBox="1"/>
          <p:nvPr/>
        </p:nvSpPr>
        <p:spPr>
          <a:xfrm>
            <a:off x="379828" y="1365740"/>
            <a:ext cx="7733848" cy="338554"/>
          </a:xfrm>
          <a:prstGeom prst="rect">
            <a:avLst/>
          </a:prstGeom>
          <a:ln>
            <a:noFill/>
          </a:ln>
        </p:spPr>
        <p:txBody>
          <a:bodyPr wrap="none" rtlCol="0">
            <a:spAutoFit/>
          </a:bodyPr>
          <a:lstStyle/>
          <a:p>
            <a:r>
              <a:rPr lang="en-US" sz="1600" dirty="0"/>
              <a:t>Go To &gt;&gt;  </a:t>
            </a:r>
            <a:r>
              <a:rPr lang="en-US" sz="1600" dirty="0">
                <a:hlinkClick r:id="rId3"/>
              </a:rPr>
              <a:t>http://</a:t>
            </a:r>
            <a:r>
              <a:rPr lang="en-US" sz="1600" dirty="0" smtClean="0">
                <a:hlinkClick r:id="rId3"/>
              </a:rPr>
              <a:t>www.ieee.org/membership_services/membership/senior/index.html</a:t>
            </a:r>
            <a:r>
              <a:rPr lang="en-US" sz="1600" dirty="0" smtClean="0"/>
              <a:t> </a:t>
            </a:r>
          </a:p>
        </p:txBody>
      </p:sp>
      <p:sp>
        <p:nvSpPr>
          <p:cNvPr id="7" name="Left Arrow 6"/>
          <p:cNvSpPr/>
          <p:nvPr/>
        </p:nvSpPr>
        <p:spPr>
          <a:xfrm rot="11545224">
            <a:off x="314455" y="5162833"/>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52410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2</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Writing a Good </a:t>
            </a:r>
            <a:r>
              <a:rPr lang="en-US" dirty="0" smtClean="0"/>
              <a:t>Senior </a:t>
            </a:r>
            <a:r>
              <a:rPr lang="en-US" dirty="0"/>
              <a:t>Member Application </a:t>
            </a:r>
            <a:r>
              <a:rPr lang="en-US" dirty="0" smtClean="0"/>
              <a:t>&amp; Reference</a:t>
            </a:r>
            <a:endParaRPr lang="en-US" sz="2800" dirty="0">
              <a:latin typeface="Verdana" charset="0"/>
            </a:endParaRPr>
          </a:p>
        </p:txBody>
      </p:sp>
      <p:sp>
        <p:nvSpPr>
          <p:cNvPr id="11268" name="Content Placeholder 4"/>
          <p:cNvSpPr>
            <a:spLocks noGrp="1"/>
          </p:cNvSpPr>
          <p:nvPr>
            <p:ph sz="quarter" idx="14"/>
          </p:nvPr>
        </p:nvSpPr>
        <p:spPr>
          <a:xfrm>
            <a:off x="365124" y="1646238"/>
            <a:ext cx="8778875" cy="4389437"/>
          </a:xfrm>
        </p:spPr>
        <p:txBody>
          <a:bodyPr/>
          <a:lstStyle/>
          <a:p>
            <a:pPr>
              <a:buFont typeface="Arial" pitchFamily="34" charset="0"/>
              <a:buChar char="•"/>
            </a:pPr>
            <a:r>
              <a:rPr lang="en-US" b="1" dirty="0" smtClean="0">
                <a:solidFill>
                  <a:srgbClr val="003399"/>
                </a:solidFill>
                <a:latin typeface="Verdana" charset="0"/>
              </a:rPr>
              <a:t>Who is eligible for Senior Member elevation</a:t>
            </a:r>
          </a:p>
          <a:p>
            <a:pPr>
              <a:buFont typeface="Arial" pitchFamily="34" charset="0"/>
              <a:buChar char="•"/>
            </a:pPr>
            <a:r>
              <a:rPr lang="en-US" b="1" dirty="0">
                <a:solidFill>
                  <a:srgbClr val="003399"/>
                </a:solidFill>
                <a:latin typeface="Verdana" charset="0"/>
              </a:rPr>
              <a:t>12 </a:t>
            </a:r>
            <a:r>
              <a:rPr lang="en-US" b="1" dirty="0" smtClean="0">
                <a:solidFill>
                  <a:srgbClr val="003399"/>
                </a:solidFill>
                <a:latin typeface="Verdana" charset="0"/>
              </a:rPr>
              <a:t>Tips </a:t>
            </a:r>
            <a:r>
              <a:rPr lang="en-US" b="1" dirty="0">
                <a:solidFill>
                  <a:srgbClr val="003399"/>
                </a:solidFill>
                <a:latin typeface="Verdana" charset="0"/>
              </a:rPr>
              <a:t>to completing </a:t>
            </a:r>
            <a:r>
              <a:rPr lang="en-US" b="1" dirty="0" smtClean="0">
                <a:solidFill>
                  <a:srgbClr val="003399"/>
                </a:solidFill>
                <a:latin typeface="Verdana" charset="0"/>
              </a:rPr>
              <a:t>a successful </a:t>
            </a:r>
            <a:r>
              <a:rPr lang="en-US" b="1" dirty="0">
                <a:solidFill>
                  <a:srgbClr val="003399"/>
                </a:solidFill>
                <a:latin typeface="Verdana" charset="0"/>
              </a:rPr>
              <a:t>application</a:t>
            </a:r>
          </a:p>
          <a:p>
            <a:pPr>
              <a:buFont typeface="Arial" pitchFamily="34" charset="0"/>
              <a:buChar char="•"/>
            </a:pPr>
            <a:r>
              <a:rPr lang="en-US" b="1" dirty="0" smtClean="0">
                <a:solidFill>
                  <a:srgbClr val="003399"/>
                </a:solidFill>
                <a:latin typeface="Verdana" charset="0"/>
              </a:rPr>
              <a:t>How to find eligible members in your Section</a:t>
            </a:r>
          </a:p>
          <a:p>
            <a:pPr>
              <a:buFont typeface="Arial" pitchFamily="34" charset="0"/>
              <a:buChar char="•"/>
            </a:pPr>
            <a:r>
              <a:rPr lang="en-US" b="1" dirty="0" smtClean="0">
                <a:solidFill>
                  <a:srgbClr val="003399"/>
                </a:solidFill>
                <a:latin typeface="Verdana" charset="0"/>
              </a:rPr>
              <a:t>How to find application references </a:t>
            </a:r>
          </a:p>
          <a:p>
            <a:pPr>
              <a:buFont typeface="Arial" pitchFamily="34" charset="0"/>
              <a:buChar char="•"/>
            </a:pPr>
            <a:r>
              <a:rPr lang="en-US" b="1" dirty="0" smtClean="0">
                <a:solidFill>
                  <a:srgbClr val="003399"/>
                </a:solidFill>
                <a:latin typeface="Verdana" charset="0"/>
              </a:rPr>
              <a:t>Holding a Senior Member Roundup </a:t>
            </a:r>
          </a:p>
          <a:p>
            <a:pPr>
              <a:buFont typeface="Arial" pitchFamily="34" charset="0"/>
              <a:buChar char="•"/>
            </a:pPr>
            <a:r>
              <a:rPr lang="en-US" b="1" dirty="0" smtClean="0">
                <a:solidFill>
                  <a:srgbClr val="003399"/>
                </a:solidFill>
                <a:latin typeface="Verdana" charset="0"/>
              </a:rPr>
              <a:t>2016 Region &amp; Section Goals</a:t>
            </a:r>
          </a:p>
          <a:p>
            <a:pPr marL="0" lvl="0" indent="0">
              <a:buNone/>
            </a:pPr>
            <a:r>
              <a:rPr lang="en-US" sz="1600" b="1" dirty="0">
                <a:solidFill>
                  <a:srgbClr val="003399"/>
                </a:solidFill>
                <a:latin typeface="Verdana" charset="0"/>
              </a:rPr>
              <a:t>Acknowledgement</a:t>
            </a:r>
            <a:r>
              <a:rPr lang="en-US" sz="1800" b="1" dirty="0">
                <a:solidFill>
                  <a:srgbClr val="003399"/>
                </a:solidFill>
                <a:latin typeface="Verdana" charset="0"/>
              </a:rPr>
              <a:t>: </a:t>
            </a:r>
            <a:r>
              <a:rPr lang="en-US" sz="1400" dirty="0">
                <a:solidFill>
                  <a:prstClr val="black"/>
                </a:solidFill>
              </a:rPr>
              <a:t>This material was original presented in the </a:t>
            </a:r>
            <a:r>
              <a:rPr lang="en-US" sz="1400" u="sng" dirty="0">
                <a:solidFill>
                  <a:prstClr val="black"/>
                </a:solidFill>
                <a:hlinkClick r:id="rId2"/>
              </a:rPr>
              <a:t>2015 Winter Region 3</a:t>
            </a:r>
            <a:r>
              <a:rPr lang="en-US" sz="1400" dirty="0">
                <a:solidFill>
                  <a:prstClr val="black"/>
                </a:solidFill>
              </a:rPr>
              <a:t> newsletter in </a:t>
            </a:r>
            <a:r>
              <a:rPr lang="en-US" sz="1400" b="1" i="1" dirty="0">
                <a:solidFill>
                  <a:prstClr val="black"/>
                </a:solidFill>
              </a:rPr>
              <a:t>Tips for Writing a Good IEEE Senior Member Application </a:t>
            </a:r>
            <a:r>
              <a:rPr lang="en-US" sz="1400" dirty="0">
                <a:solidFill>
                  <a:prstClr val="black"/>
                </a:solidFill>
              </a:rPr>
              <a:t>by Don Wright and </a:t>
            </a:r>
            <a:r>
              <a:rPr lang="en-US" sz="1400" b="1" i="1" dirty="0">
                <a:solidFill>
                  <a:prstClr val="black"/>
                </a:solidFill>
              </a:rPr>
              <a:t>Holding a Senior Member Roundup </a:t>
            </a:r>
            <a:r>
              <a:rPr lang="en-US" sz="1400" dirty="0">
                <a:solidFill>
                  <a:prstClr val="black"/>
                </a:solidFill>
              </a:rPr>
              <a:t>by James (Jim) </a:t>
            </a:r>
            <a:r>
              <a:rPr lang="en-US" sz="1400" dirty="0" smtClean="0">
                <a:solidFill>
                  <a:prstClr val="black"/>
                </a:solidFill>
              </a:rPr>
              <a:t>Conrad</a:t>
            </a:r>
            <a:endParaRPr lang="en-US" b="1" dirty="0" smtClean="0">
              <a:solidFill>
                <a:srgbClr val="003399"/>
              </a:solidFill>
              <a:latin typeface="Verdana" charset="0"/>
            </a:endParaRPr>
          </a:p>
        </p:txBody>
      </p:sp>
    </p:spTree>
    <p:extLst>
      <p:ext uri="{BB962C8B-B14F-4D97-AF65-F5344CB8AC3E}">
        <p14:creationId xmlns:p14="http://schemas.microsoft.com/office/powerpoint/2010/main" val="1234680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20</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How do I Submit an Application?</a:t>
            </a:r>
            <a:endParaRPr lang="en-US" sz="2800" dirty="0">
              <a:latin typeface="Verdana" charset="0"/>
            </a:endParaRPr>
          </a:p>
        </p:txBody>
      </p:sp>
      <p:pic>
        <p:nvPicPr>
          <p:cNvPr id="8" name="Content Placeholder 7" descr="Screen Clipping"/>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034594" y="1524000"/>
            <a:ext cx="7009043" cy="4648200"/>
          </a:xfrm>
        </p:spPr>
      </p:pic>
      <p:sp>
        <p:nvSpPr>
          <p:cNvPr id="9" name="Rectangle 8"/>
          <p:cNvSpPr/>
          <p:nvPr/>
        </p:nvSpPr>
        <p:spPr>
          <a:xfrm>
            <a:off x="1243770" y="4535516"/>
            <a:ext cx="2133600" cy="11999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924914" y="5213316"/>
            <a:ext cx="1624770" cy="83127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rot="11545224">
            <a:off x="331438" y="2523182"/>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62879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21</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How do I Submit an Application?</a:t>
            </a:r>
            <a:endParaRPr lang="en-US" sz="2800" dirty="0">
              <a:latin typeface="Verdana" charset="0"/>
            </a:endParaRPr>
          </a:p>
        </p:txBody>
      </p:sp>
      <p:sp>
        <p:nvSpPr>
          <p:cNvPr id="9" name="Rectangle 8"/>
          <p:cNvSpPr/>
          <p:nvPr/>
        </p:nvSpPr>
        <p:spPr>
          <a:xfrm>
            <a:off x="1243770" y="4535516"/>
            <a:ext cx="2133600" cy="11999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924914" y="5213316"/>
            <a:ext cx="1624770" cy="83127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descr="Screen Clipping"/>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114788" y="1646238"/>
            <a:ext cx="6827112" cy="4389437"/>
          </a:xfrm>
        </p:spPr>
      </p:pic>
      <p:sp>
        <p:nvSpPr>
          <p:cNvPr id="12" name="Left Arrow 11"/>
          <p:cNvSpPr/>
          <p:nvPr/>
        </p:nvSpPr>
        <p:spPr>
          <a:xfrm rot="11545224">
            <a:off x="382688" y="2247899"/>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960538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22</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How do I Submit an Application?</a:t>
            </a:r>
            <a:endParaRPr lang="en-US" sz="2800" dirty="0">
              <a:latin typeface="Verdana" charset="0"/>
            </a:endParaRPr>
          </a:p>
        </p:txBody>
      </p:sp>
      <p:sp>
        <p:nvSpPr>
          <p:cNvPr id="11" name="Rectangle 10"/>
          <p:cNvSpPr/>
          <p:nvPr/>
        </p:nvSpPr>
        <p:spPr>
          <a:xfrm>
            <a:off x="1924914" y="5213316"/>
            <a:ext cx="1624770" cy="83127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descr="Screen Clipping"/>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620908" y="1646238"/>
            <a:ext cx="5814872" cy="4389437"/>
          </a:xfrm>
        </p:spPr>
      </p:pic>
      <p:sp>
        <p:nvSpPr>
          <p:cNvPr id="12" name="Left Arrow 11"/>
          <p:cNvSpPr/>
          <p:nvPr/>
        </p:nvSpPr>
        <p:spPr>
          <a:xfrm rot="11545224">
            <a:off x="869462" y="2675581"/>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Left Arrow 9"/>
          <p:cNvSpPr/>
          <p:nvPr/>
        </p:nvSpPr>
        <p:spPr>
          <a:xfrm rot="11545224">
            <a:off x="869462" y="4580582"/>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3" name="Left Arrow 12"/>
          <p:cNvSpPr/>
          <p:nvPr/>
        </p:nvSpPr>
        <p:spPr>
          <a:xfrm rot="20047403">
            <a:off x="7204340" y="5438451"/>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960538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23</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How do I Submit an Application?</a:t>
            </a:r>
            <a:endParaRPr lang="en-US" sz="2800" dirty="0">
              <a:latin typeface="Verdana" charset="0"/>
            </a:endParaRPr>
          </a:p>
        </p:txBody>
      </p:sp>
      <p:sp>
        <p:nvSpPr>
          <p:cNvPr id="12" name="Left Arrow 11"/>
          <p:cNvSpPr/>
          <p:nvPr/>
        </p:nvSpPr>
        <p:spPr>
          <a:xfrm rot="11545224">
            <a:off x="869462" y="2675581"/>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Left Arrow 9"/>
          <p:cNvSpPr/>
          <p:nvPr/>
        </p:nvSpPr>
        <p:spPr>
          <a:xfrm rot="11545224">
            <a:off x="869462" y="4580582"/>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89" y="1595181"/>
            <a:ext cx="7678222" cy="3667637"/>
          </a:xfrm>
          <a:prstGeom prst="rect">
            <a:avLst/>
          </a:prstGeom>
        </p:spPr>
      </p:pic>
      <p:sp>
        <p:nvSpPr>
          <p:cNvPr id="13" name="Left Arrow 12"/>
          <p:cNvSpPr/>
          <p:nvPr/>
        </p:nvSpPr>
        <p:spPr>
          <a:xfrm rot="20047403">
            <a:off x="7813941" y="4305300"/>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365639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24</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How do I Submit an Application?</a:t>
            </a:r>
            <a:endParaRPr lang="en-US" sz="2800" dirty="0">
              <a:latin typeface="Verdana"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43" y="1447800"/>
            <a:ext cx="6373114" cy="4867954"/>
          </a:xfrm>
          <a:prstGeom prst="rect">
            <a:avLst/>
          </a:prstGeom>
        </p:spPr>
      </p:pic>
      <p:sp>
        <p:nvSpPr>
          <p:cNvPr id="13" name="Left Arrow 12"/>
          <p:cNvSpPr/>
          <p:nvPr/>
        </p:nvSpPr>
        <p:spPr>
          <a:xfrm rot="20047403">
            <a:off x="7343647" y="5648382"/>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365639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25</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How do I Submit an Application?</a:t>
            </a:r>
            <a:endParaRPr lang="en-US" sz="2800" dirty="0">
              <a:latin typeface="Verdana"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56954"/>
            <a:ext cx="6516009" cy="2657846"/>
          </a:xfrm>
          <a:prstGeom prst="rect">
            <a:avLst/>
          </a:prstGeom>
        </p:spPr>
      </p:pic>
      <p:sp>
        <p:nvSpPr>
          <p:cNvPr id="13" name="Left Arrow 12"/>
          <p:cNvSpPr/>
          <p:nvPr/>
        </p:nvSpPr>
        <p:spPr>
          <a:xfrm rot="20047403">
            <a:off x="7343646" y="3362381"/>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626" y="4286029"/>
            <a:ext cx="6782747" cy="1581371"/>
          </a:xfrm>
          <a:prstGeom prst="rect">
            <a:avLst/>
          </a:prstGeom>
        </p:spPr>
      </p:pic>
      <p:sp>
        <p:nvSpPr>
          <p:cNvPr id="7" name="Left Arrow 6"/>
          <p:cNvSpPr/>
          <p:nvPr/>
        </p:nvSpPr>
        <p:spPr>
          <a:xfrm rot="20047403">
            <a:off x="7112390" y="5183850"/>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57323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26</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How do I Submit a Reference?</a:t>
            </a:r>
            <a:endParaRPr lang="en-US" sz="2800" dirty="0">
              <a:latin typeface="Verdana" charset="0"/>
            </a:endParaRPr>
          </a:p>
        </p:txBody>
      </p:sp>
      <p:pic>
        <p:nvPicPr>
          <p:cNvPr id="8" name="Content Placeholder 7" descr="Screen Clipping"/>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034594" y="1524000"/>
            <a:ext cx="7009043" cy="4648200"/>
          </a:xfrm>
        </p:spPr>
      </p:pic>
      <p:sp>
        <p:nvSpPr>
          <p:cNvPr id="9" name="Rectangle 8"/>
          <p:cNvSpPr/>
          <p:nvPr/>
        </p:nvSpPr>
        <p:spPr>
          <a:xfrm>
            <a:off x="1243770" y="4535516"/>
            <a:ext cx="2133600" cy="11999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924914" y="5213316"/>
            <a:ext cx="1624770" cy="83127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rot="11545224">
            <a:off x="259863" y="4189730"/>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3669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27</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What does a good reference contain?</a:t>
            </a:r>
            <a:endParaRPr lang="en-US" sz="2800" dirty="0">
              <a:latin typeface="Verdana" charset="0"/>
            </a:endParaRPr>
          </a:p>
        </p:txBody>
      </p:sp>
      <p:sp>
        <p:nvSpPr>
          <p:cNvPr id="6" name="Rectangle 5"/>
          <p:cNvSpPr/>
          <p:nvPr/>
        </p:nvSpPr>
        <p:spPr>
          <a:xfrm>
            <a:off x="457200" y="1447800"/>
            <a:ext cx="8229600" cy="4770537"/>
          </a:xfrm>
          <a:prstGeom prst="rect">
            <a:avLst/>
          </a:prstGeom>
        </p:spPr>
        <p:txBody>
          <a:bodyPr wrap="square">
            <a:spAutoFit/>
          </a:bodyPr>
          <a:lstStyle/>
          <a:p>
            <a:r>
              <a:rPr lang="en-US" sz="1600" dirty="0" smtClean="0"/>
              <a:t>Robert Smith is </a:t>
            </a:r>
            <a:r>
              <a:rPr lang="en-US" sz="1600" b="1" dirty="0"/>
              <a:t>highly qualified </a:t>
            </a:r>
            <a:r>
              <a:rPr lang="en-US" sz="1600" dirty="0"/>
              <a:t>for elevation to Senior Member with </a:t>
            </a:r>
            <a:r>
              <a:rPr lang="en-US" sz="1600" b="1" dirty="0"/>
              <a:t>a total of </a:t>
            </a:r>
            <a:r>
              <a:rPr lang="en-US" sz="1600" b="1" dirty="0" smtClean="0"/>
              <a:t>35 </a:t>
            </a:r>
            <a:r>
              <a:rPr lang="en-US" sz="1600" b="1" dirty="0"/>
              <a:t>years' experience</a:t>
            </a:r>
            <a:r>
              <a:rPr lang="en-US" sz="1600" dirty="0"/>
              <a:t>.   Since his graduation in </a:t>
            </a:r>
            <a:r>
              <a:rPr lang="en-US" sz="1600" dirty="0" smtClean="0"/>
              <a:t>1980 from </a:t>
            </a:r>
            <a:r>
              <a:rPr lang="en-US" sz="1600" dirty="0"/>
              <a:t>the University of Alabama with a BSEE degree, his </a:t>
            </a:r>
            <a:r>
              <a:rPr lang="en-US" sz="1600" b="1" dirty="0"/>
              <a:t>significant contribution </a:t>
            </a:r>
            <a:r>
              <a:rPr lang="en-US" sz="1600" dirty="0"/>
              <a:t>to </a:t>
            </a:r>
            <a:r>
              <a:rPr lang="en-US" sz="1600" dirty="0" smtClean="0"/>
              <a:t>ACME Inc. has </a:t>
            </a:r>
            <a:r>
              <a:rPr lang="en-US" sz="1600" b="1" dirty="0"/>
              <a:t>resulted in progression </a:t>
            </a:r>
            <a:r>
              <a:rPr lang="en-US" sz="1600" dirty="0"/>
              <a:t>from entry level Engineer to Vice-President </a:t>
            </a:r>
            <a:r>
              <a:rPr lang="en-US" sz="1600" dirty="0" smtClean="0"/>
              <a:t>Major Systems.</a:t>
            </a:r>
            <a:endParaRPr lang="en-US" sz="1600" dirty="0"/>
          </a:p>
          <a:p>
            <a:pPr marL="285750" indent="-285750">
              <a:buFont typeface="Arial" panose="020B0604020202020204" pitchFamily="34" charset="0"/>
              <a:buChar char="•"/>
            </a:pPr>
            <a:r>
              <a:rPr lang="en-US" sz="1600" b="1" dirty="0" smtClean="0"/>
              <a:t>6 </a:t>
            </a:r>
            <a:r>
              <a:rPr lang="en-US" sz="1600" b="1" dirty="0"/>
              <a:t>years 10 months (Nov'08 - Current) </a:t>
            </a:r>
            <a:r>
              <a:rPr lang="en-US" sz="1600" dirty="0"/>
              <a:t>at ACME </a:t>
            </a:r>
            <a:r>
              <a:rPr lang="en-US" sz="1600" dirty="0" smtClean="0"/>
              <a:t>Engineering as </a:t>
            </a:r>
            <a:r>
              <a:rPr lang="en-US" sz="1600" dirty="0"/>
              <a:t>Vice-President responsible for Major Systems</a:t>
            </a:r>
            <a:r>
              <a:rPr lang="en-US" sz="1600" dirty="0" smtClean="0"/>
              <a:t> </a:t>
            </a:r>
            <a:r>
              <a:rPr lang="en-US" sz="1600" dirty="0"/>
              <a:t>providing task order management and staffing oversight </a:t>
            </a:r>
            <a:r>
              <a:rPr lang="en-US" sz="1600" dirty="0" smtClean="0"/>
              <a:t>in </a:t>
            </a:r>
            <a:r>
              <a:rPr lang="en-US" sz="1600" dirty="0"/>
              <a:t>support </a:t>
            </a:r>
            <a:r>
              <a:rPr lang="en-US" sz="1600"/>
              <a:t>of </a:t>
            </a:r>
            <a:r>
              <a:rPr lang="en-US" sz="1600" smtClean="0"/>
              <a:t>DOD.  </a:t>
            </a:r>
            <a:r>
              <a:rPr lang="en-US" sz="1600" dirty="0"/>
              <a:t>Provides direct support </a:t>
            </a:r>
            <a:r>
              <a:rPr lang="en-US" sz="1600" dirty="0" smtClean="0"/>
              <a:t>in </a:t>
            </a:r>
            <a:r>
              <a:rPr lang="en-US" sz="1600" dirty="0"/>
              <a:t>short- and long-range task and staff planning, including budget estimates, </a:t>
            </a:r>
            <a:r>
              <a:rPr lang="en-US" sz="1600" dirty="0" smtClean="0"/>
              <a:t>schedules </a:t>
            </a:r>
            <a:r>
              <a:rPr lang="en-US" sz="1600" dirty="0"/>
              <a:t>and staffing requirements.</a:t>
            </a:r>
          </a:p>
          <a:p>
            <a:pPr marL="285750" indent="-285750">
              <a:buFont typeface="Arial" panose="020B0604020202020204" pitchFamily="34" charset="0"/>
              <a:buChar char="•"/>
            </a:pPr>
            <a:r>
              <a:rPr lang="en-US" sz="1600" b="1" dirty="0"/>
              <a:t>3 years 7 months (Apr'05 - Oct'08)</a:t>
            </a:r>
            <a:r>
              <a:rPr lang="en-US" sz="1600" dirty="0"/>
              <a:t> at ACME </a:t>
            </a:r>
            <a:r>
              <a:rPr lang="en-US" sz="1600" dirty="0" smtClean="0"/>
              <a:t>Production as </a:t>
            </a:r>
            <a:r>
              <a:rPr lang="en-US" sz="1600" dirty="0"/>
              <a:t>Systems Engineering Senior </a:t>
            </a:r>
            <a:r>
              <a:rPr lang="en-US" sz="1600" dirty="0" smtClean="0"/>
              <a:t>Manager over </a:t>
            </a:r>
            <a:r>
              <a:rPr lang="en-US" sz="1600" dirty="0"/>
              <a:t>a team of </a:t>
            </a:r>
            <a:r>
              <a:rPr lang="en-US" sz="1600" dirty="0" smtClean="0"/>
              <a:t>50 engineers </a:t>
            </a:r>
            <a:r>
              <a:rPr lang="en-US" sz="1600" dirty="0"/>
              <a:t>performing system engineering activities in support of the </a:t>
            </a:r>
            <a:r>
              <a:rPr lang="en-US" sz="1600" dirty="0" smtClean="0"/>
              <a:t>DOD program</a:t>
            </a:r>
            <a:r>
              <a:rPr lang="en-US" sz="1600" dirty="0"/>
              <a:t>.   Successfully built team from </a:t>
            </a:r>
            <a:r>
              <a:rPr lang="en-US" sz="1600" dirty="0" smtClean="0"/>
              <a:t>10 engineers </a:t>
            </a:r>
            <a:r>
              <a:rPr lang="en-US" sz="1600" dirty="0"/>
              <a:t>to </a:t>
            </a:r>
            <a:r>
              <a:rPr lang="en-US" sz="1600" dirty="0" smtClean="0"/>
              <a:t>50 engineers </a:t>
            </a:r>
            <a:r>
              <a:rPr lang="en-US" sz="1600" dirty="0"/>
              <a:t>in two years, based on increasing responsibilities and </a:t>
            </a:r>
            <a:r>
              <a:rPr lang="en-US" sz="1600" dirty="0" smtClean="0"/>
              <a:t>accountability with responsibility for $15M </a:t>
            </a:r>
            <a:r>
              <a:rPr lang="en-US" sz="1600" dirty="0"/>
              <a:t>annual budget.  </a:t>
            </a:r>
          </a:p>
          <a:p>
            <a:pPr marL="285750" indent="-285750">
              <a:buFont typeface="Arial" panose="020B0604020202020204" pitchFamily="34" charset="0"/>
              <a:buChar char="•"/>
            </a:pPr>
            <a:r>
              <a:rPr lang="en-US" sz="1600" b="1" dirty="0"/>
              <a:t>2 years 6 months (Oct'02 - Mar'05) </a:t>
            </a:r>
            <a:r>
              <a:rPr lang="en-US" sz="1600" dirty="0"/>
              <a:t>at ACME Production</a:t>
            </a:r>
            <a:r>
              <a:rPr lang="en-US" sz="1600" dirty="0" smtClean="0"/>
              <a:t> </a:t>
            </a:r>
            <a:r>
              <a:rPr lang="en-US" sz="1600" dirty="0"/>
              <a:t>as Systems Engineering Manager over </a:t>
            </a:r>
            <a:r>
              <a:rPr lang="en-US" sz="1600" dirty="0" smtClean="0"/>
              <a:t>test </a:t>
            </a:r>
            <a:r>
              <a:rPr lang="en-US" sz="1600" dirty="0"/>
              <a:t>planning, pre-test scenario and timeline risk reduction analyses, and </a:t>
            </a:r>
            <a:r>
              <a:rPr lang="en-US" sz="1600" dirty="0" smtClean="0"/>
              <a:t>test </a:t>
            </a:r>
            <a:r>
              <a:rPr lang="en-US" sz="1600" dirty="0"/>
              <a:t>data </a:t>
            </a:r>
            <a:endParaRPr lang="en-US" sz="1600" dirty="0" smtClean="0"/>
          </a:p>
          <a:p>
            <a:endParaRPr lang="en-US" sz="1600" dirty="0"/>
          </a:p>
          <a:p>
            <a:r>
              <a:rPr lang="en-US" sz="1600" dirty="0" smtClean="0"/>
              <a:t>Robert Smith‘s </a:t>
            </a:r>
            <a:r>
              <a:rPr lang="en-US" sz="1600" dirty="0"/>
              <a:t>contribution and management responsibilities </a:t>
            </a:r>
            <a:r>
              <a:rPr lang="en-US" sz="1600" b="1" dirty="0"/>
              <a:t>more than qualify </a:t>
            </a:r>
            <a:r>
              <a:rPr lang="en-US" sz="1600" dirty="0"/>
              <a:t>him for Senior Member status</a:t>
            </a:r>
            <a:r>
              <a:rPr lang="en-US" sz="1600" dirty="0" smtClean="0"/>
              <a:t>.</a:t>
            </a:r>
            <a:endParaRPr lang="en-US" sz="1600" dirty="0"/>
          </a:p>
        </p:txBody>
      </p:sp>
    </p:spTree>
    <p:extLst>
      <p:ext uri="{BB962C8B-B14F-4D97-AF65-F5344CB8AC3E}">
        <p14:creationId xmlns:p14="http://schemas.microsoft.com/office/powerpoint/2010/main" val="23669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28</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Writing a Good </a:t>
            </a:r>
            <a:r>
              <a:rPr lang="en-US" dirty="0" smtClean="0"/>
              <a:t>Senior </a:t>
            </a:r>
            <a:r>
              <a:rPr lang="en-US" dirty="0"/>
              <a:t>Member Application </a:t>
            </a:r>
            <a:r>
              <a:rPr lang="en-US" dirty="0" smtClean="0"/>
              <a:t>&amp; Reference</a:t>
            </a:r>
            <a:endParaRPr lang="en-US" sz="2800" dirty="0">
              <a:latin typeface="Verdana" charset="0"/>
            </a:endParaRPr>
          </a:p>
        </p:txBody>
      </p:sp>
      <p:sp>
        <p:nvSpPr>
          <p:cNvPr id="11268" name="Content Placeholder 4"/>
          <p:cNvSpPr>
            <a:spLocks noGrp="1"/>
          </p:cNvSpPr>
          <p:nvPr>
            <p:ph sz="quarter" idx="14"/>
          </p:nvPr>
        </p:nvSpPr>
        <p:spPr>
          <a:xfrm>
            <a:off x="365125" y="1646238"/>
            <a:ext cx="8474076" cy="4389437"/>
          </a:xfrm>
        </p:spPr>
        <p:txBody>
          <a:bodyPr/>
          <a:lstStyle/>
          <a:p>
            <a:pPr>
              <a:buFont typeface="Arial" pitchFamily="34" charset="0"/>
              <a:buChar char="•"/>
            </a:pPr>
            <a:r>
              <a:rPr lang="en-US" b="1" dirty="0">
                <a:solidFill>
                  <a:schemeClr val="bg1">
                    <a:lumMod val="75000"/>
                  </a:schemeClr>
                </a:solidFill>
                <a:latin typeface="Verdana" charset="0"/>
              </a:rPr>
              <a:t>Who is eligible for Senior Member elevation</a:t>
            </a:r>
          </a:p>
          <a:p>
            <a:pPr>
              <a:buFont typeface="Arial" pitchFamily="34" charset="0"/>
              <a:buChar char="•"/>
            </a:pPr>
            <a:r>
              <a:rPr lang="en-US" b="1" dirty="0">
                <a:solidFill>
                  <a:schemeClr val="bg1">
                    <a:lumMod val="75000"/>
                  </a:schemeClr>
                </a:solidFill>
                <a:latin typeface="Verdana" charset="0"/>
              </a:rPr>
              <a:t>12 </a:t>
            </a:r>
            <a:r>
              <a:rPr lang="en-US" b="1" dirty="0" smtClean="0">
                <a:solidFill>
                  <a:schemeClr val="bg1">
                    <a:lumMod val="75000"/>
                  </a:schemeClr>
                </a:solidFill>
                <a:latin typeface="Verdana" charset="0"/>
              </a:rPr>
              <a:t>Tips </a:t>
            </a:r>
            <a:r>
              <a:rPr lang="en-US" b="1" dirty="0">
                <a:solidFill>
                  <a:schemeClr val="bg1">
                    <a:lumMod val="75000"/>
                  </a:schemeClr>
                </a:solidFill>
                <a:latin typeface="Verdana" charset="0"/>
              </a:rPr>
              <a:t>to completing a successful application</a:t>
            </a:r>
          </a:p>
          <a:p>
            <a:pPr>
              <a:buFont typeface="Arial" pitchFamily="34" charset="0"/>
              <a:buChar char="•"/>
            </a:pPr>
            <a:r>
              <a:rPr lang="en-US" b="1" dirty="0">
                <a:solidFill>
                  <a:srgbClr val="003399"/>
                </a:solidFill>
                <a:latin typeface="Verdana" charset="0"/>
              </a:rPr>
              <a:t>How to find eligible members in your Section</a:t>
            </a:r>
          </a:p>
          <a:p>
            <a:pPr>
              <a:buFont typeface="Arial" pitchFamily="34" charset="0"/>
              <a:buChar char="•"/>
            </a:pPr>
            <a:r>
              <a:rPr lang="en-US" b="1" dirty="0" smtClean="0">
                <a:solidFill>
                  <a:schemeClr val="bg1">
                    <a:lumMod val="75000"/>
                  </a:schemeClr>
                </a:solidFill>
                <a:latin typeface="Verdana" charset="0"/>
              </a:rPr>
              <a:t>How to find application references </a:t>
            </a:r>
          </a:p>
          <a:p>
            <a:pPr>
              <a:buFont typeface="Arial" pitchFamily="34" charset="0"/>
              <a:buChar char="•"/>
            </a:pPr>
            <a:r>
              <a:rPr lang="en-US" b="1" dirty="0" smtClean="0">
                <a:solidFill>
                  <a:schemeClr val="bg1">
                    <a:lumMod val="75000"/>
                  </a:schemeClr>
                </a:solidFill>
                <a:latin typeface="Verdana" charset="0"/>
              </a:rPr>
              <a:t>Holding a Senior Member Roundup</a:t>
            </a:r>
          </a:p>
          <a:p>
            <a:pPr>
              <a:buFont typeface="Arial" pitchFamily="34" charset="0"/>
              <a:buChar char="•"/>
            </a:pPr>
            <a:r>
              <a:rPr lang="en-US" b="1" dirty="0" smtClean="0">
                <a:solidFill>
                  <a:schemeClr val="bg1">
                    <a:lumMod val="75000"/>
                  </a:schemeClr>
                </a:solidFill>
                <a:latin typeface="Verdana" charset="0"/>
              </a:rPr>
              <a:t>2016 </a:t>
            </a:r>
            <a:r>
              <a:rPr lang="en-US" b="1" dirty="0">
                <a:solidFill>
                  <a:schemeClr val="bg1">
                    <a:lumMod val="75000"/>
                  </a:schemeClr>
                </a:solidFill>
                <a:latin typeface="Verdana" charset="0"/>
              </a:rPr>
              <a:t>Region &amp; Section </a:t>
            </a:r>
            <a:r>
              <a:rPr lang="en-US" b="1" dirty="0" smtClean="0">
                <a:solidFill>
                  <a:schemeClr val="bg1">
                    <a:lumMod val="75000"/>
                  </a:schemeClr>
                </a:solidFill>
                <a:latin typeface="Verdana" charset="0"/>
              </a:rPr>
              <a:t>Goals</a:t>
            </a:r>
          </a:p>
          <a:p>
            <a:pPr>
              <a:buFont typeface="Arial" pitchFamily="34" charset="0"/>
              <a:buChar char="•"/>
            </a:pPr>
            <a:r>
              <a:rPr lang="en-US" b="1" dirty="0">
                <a:solidFill>
                  <a:schemeClr val="bg1">
                    <a:lumMod val="75000"/>
                  </a:schemeClr>
                </a:solidFill>
                <a:latin typeface="Verdana" charset="0"/>
              </a:rPr>
              <a:t>Q&amp;A</a:t>
            </a:r>
          </a:p>
          <a:p>
            <a:pPr>
              <a:buFont typeface="Arial" pitchFamily="34" charset="0"/>
              <a:buChar char="•"/>
            </a:pPr>
            <a:endParaRPr lang="en-US" b="1" dirty="0">
              <a:solidFill>
                <a:schemeClr val="bg1">
                  <a:lumMod val="75000"/>
                </a:schemeClr>
              </a:solidFill>
              <a:latin typeface="Verdana" charset="0"/>
            </a:endParaRPr>
          </a:p>
          <a:p>
            <a:pPr marL="0" indent="0">
              <a:buNone/>
            </a:pPr>
            <a:r>
              <a:rPr lang="en-US" sz="1800" dirty="0" smtClean="0"/>
              <a:t>. </a:t>
            </a:r>
            <a:endParaRPr lang="en-US" sz="1800" b="1" dirty="0" smtClean="0">
              <a:solidFill>
                <a:srgbClr val="003399"/>
              </a:solidFill>
              <a:latin typeface="Verdana" charset="0"/>
            </a:endParaRPr>
          </a:p>
          <a:p>
            <a:pPr marL="0" indent="0">
              <a:buNone/>
            </a:pPr>
            <a:endParaRPr lang="en-US" b="1" dirty="0">
              <a:solidFill>
                <a:srgbClr val="003399"/>
              </a:solidFill>
              <a:latin typeface="Verdana" charset="0"/>
            </a:endParaRPr>
          </a:p>
          <a:p>
            <a:pPr>
              <a:buFont typeface="Arial" pitchFamily="34" charset="0"/>
              <a:buChar char="•"/>
            </a:pPr>
            <a:endParaRPr lang="en-US" b="1" dirty="0" smtClean="0">
              <a:solidFill>
                <a:schemeClr val="bg1">
                  <a:lumMod val="75000"/>
                </a:schemeClr>
              </a:solidFill>
              <a:latin typeface="Verdana" charset="0"/>
            </a:endParaRPr>
          </a:p>
        </p:txBody>
      </p:sp>
    </p:spTree>
    <p:extLst>
      <p:ext uri="{BB962C8B-B14F-4D97-AF65-F5344CB8AC3E}">
        <p14:creationId xmlns:p14="http://schemas.microsoft.com/office/powerpoint/2010/main" val="3659395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29</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How to find eligible </a:t>
            </a:r>
            <a:r>
              <a:rPr lang="en-US" dirty="0" smtClean="0"/>
              <a:t>members?</a:t>
            </a:r>
            <a:endParaRPr lang="en-US" dirty="0"/>
          </a:p>
        </p:txBody>
      </p:sp>
      <p:sp>
        <p:nvSpPr>
          <p:cNvPr id="11268" name="Content Placeholder 4"/>
          <p:cNvSpPr>
            <a:spLocks noGrp="1"/>
          </p:cNvSpPr>
          <p:nvPr>
            <p:ph sz="quarter" idx="14"/>
          </p:nvPr>
        </p:nvSpPr>
        <p:spPr>
          <a:xfrm>
            <a:off x="381000" y="1462881"/>
            <a:ext cx="8397876" cy="4389437"/>
          </a:xfrm>
        </p:spPr>
        <p:txBody>
          <a:bodyPr/>
          <a:lstStyle/>
          <a:p>
            <a:pPr marL="0" indent="0">
              <a:buSzPct val="100000"/>
              <a:buNone/>
            </a:pPr>
            <a:r>
              <a:rPr lang="en-US" sz="2000" b="1" dirty="0">
                <a:solidFill>
                  <a:srgbClr val="333333"/>
                </a:solidFill>
              </a:rPr>
              <a:t>SAMIEEE</a:t>
            </a:r>
            <a:r>
              <a:rPr lang="en-US" sz="2000" dirty="0">
                <a:solidFill>
                  <a:srgbClr val="333333"/>
                </a:solidFill>
              </a:rPr>
              <a:t> is a web-based ad hoc query tool that provides volunteers access to member data. It allows ad hoc querying, reporting, and downloading of IEEE's membership data to </a:t>
            </a:r>
            <a:r>
              <a:rPr lang="en-US" sz="2000" dirty="0">
                <a:solidFill>
                  <a:srgbClr val="0663D7"/>
                </a:solidFill>
                <a:hlinkClick r:id="rId2"/>
              </a:rPr>
              <a:t>authorized or designated IEEE volunteers</a:t>
            </a:r>
            <a:r>
              <a:rPr lang="en-US" sz="2000" dirty="0" smtClean="0">
                <a:solidFill>
                  <a:srgbClr val="333333"/>
                </a:solidFill>
              </a:rPr>
              <a:t>.</a:t>
            </a:r>
          </a:p>
          <a:p>
            <a:pPr marL="0" indent="0">
              <a:buSzPct val="100000"/>
              <a:buNone/>
            </a:pPr>
            <a:r>
              <a:rPr lang="en-US" sz="2000" dirty="0">
                <a:solidFill>
                  <a:srgbClr val="003399"/>
                </a:solidFill>
                <a:latin typeface="Verdana" charset="0"/>
                <a:hlinkClick r:id="rId3"/>
              </a:rPr>
              <a:t>http://</a:t>
            </a:r>
            <a:r>
              <a:rPr lang="en-US" sz="2000" dirty="0" smtClean="0">
                <a:solidFill>
                  <a:srgbClr val="003399"/>
                </a:solidFill>
                <a:latin typeface="Verdana" charset="0"/>
                <a:hlinkClick r:id="rId3"/>
              </a:rPr>
              <a:t>www.ieee.org/about/volunteers/samieee/index.html</a:t>
            </a:r>
            <a:r>
              <a:rPr lang="en-US" sz="2000" dirty="0" smtClean="0">
                <a:solidFill>
                  <a:srgbClr val="003399"/>
                </a:solidFill>
                <a:latin typeface="Verdana" charset="0"/>
              </a:rPr>
              <a:t> </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8" y="3439391"/>
            <a:ext cx="6956867" cy="1905000"/>
          </a:xfrm>
          <a:prstGeom prst="rect">
            <a:avLst/>
          </a:prstGeom>
        </p:spPr>
      </p:pic>
      <p:sp>
        <p:nvSpPr>
          <p:cNvPr id="7" name="Left Arrow 6"/>
          <p:cNvSpPr/>
          <p:nvPr/>
        </p:nvSpPr>
        <p:spPr>
          <a:xfrm>
            <a:off x="2590800" y="5181600"/>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412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3</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Writing a Good </a:t>
            </a:r>
            <a:r>
              <a:rPr lang="en-US" dirty="0" smtClean="0"/>
              <a:t>Senior </a:t>
            </a:r>
            <a:r>
              <a:rPr lang="en-US" dirty="0"/>
              <a:t>Member Application </a:t>
            </a:r>
            <a:r>
              <a:rPr lang="en-US" dirty="0" smtClean="0"/>
              <a:t>&amp; Reference</a:t>
            </a:r>
            <a:endParaRPr lang="en-US" sz="2800" dirty="0">
              <a:latin typeface="Verdana" charset="0"/>
            </a:endParaRPr>
          </a:p>
        </p:txBody>
      </p:sp>
      <p:sp>
        <p:nvSpPr>
          <p:cNvPr id="11268" name="Content Placeholder 4"/>
          <p:cNvSpPr>
            <a:spLocks noGrp="1"/>
          </p:cNvSpPr>
          <p:nvPr>
            <p:ph sz="quarter" idx="14"/>
          </p:nvPr>
        </p:nvSpPr>
        <p:spPr>
          <a:xfrm>
            <a:off x="365125" y="1646238"/>
            <a:ext cx="8474076" cy="4389437"/>
          </a:xfrm>
        </p:spPr>
        <p:txBody>
          <a:bodyPr/>
          <a:lstStyle/>
          <a:p>
            <a:pPr>
              <a:buFont typeface="Arial" pitchFamily="34" charset="0"/>
              <a:buChar char="•"/>
            </a:pPr>
            <a:r>
              <a:rPr lang="en-US" b="1" dirty="0" smtClean="0">
                <a:solidFill>
                  <a:srgbClr val="003399"/>
                </a:solidFill>
                <a:latin typeface="Verdana" charset="0"/>
              </a:rPr>
              <a:t>Who is eligible for Senior Member elevation</a:t>
            </a:r>
          </a:p>
          <a:p>
            <a:pPr>
              <a:buFont typeface="Arial" pitchFamily="34" charset="0"/>
              <a:buChar char="•"/>
            </a:pPr>
            <a:r>
              <a:rPr lang="en-US" b="1" dirty="0">
                <a:solidFill>
                  <a:schemeClr val="bg1">
                    <a:lumMod val="75000"/>
                  </a:schemeClr>
                </a:solidFill>
                <a:latin typeface="Verdana" charset="0"/>
              </a:rPr>
              <a:t>12 Tip to completing </a:t>
            </a:r>
            <a:r>
              <a:rPr lang="en-US" b="1" dirty="0" smtClean="0">
                <a:solidFill>
                  <a:schemeClr val="bg1">
                    <a:lumMod val="75000"/>
                  </a:schemeClr>
                </a:solidFill>
                <a:latin typeface="Verdana" charset="0"/>
              </a:rPr>
              <a:t>a successful </a:t>
            </a:r>
            <a:r>
              <a:rPr lang="en-US" b="1" dirty="0">
                <a:solidFill>
                  <a:schemeClr val="bg1">
                    <a:lumMod val="75000"/>
                  </a:schemeClr>
                </a:solidFill>
                <a:latin typeface="Verdana" charset="0"/>
              </a:rPr>
              <a:t>application</a:t>
            </a:r>
          </a:p>
          <a:p>
            <a:pPr>
              <a:buFont typeface="Arial" pitchFamily="34" charset="0"/>
              <a:buChar char="•"/>
            </a:pPr>
            <a:r>
              <a:rPr lang="en-US" b="1" dirty="0" smtClean="0">
                <a:solidFill>
                  <a:schemeClr val="bg1">
                    <a:lumMod val="75000"/>
                  </a:schemeClr>
                </a:solidFill>
                <a:latin typeface="Verdana" charset="0"/>
              </a:rPr>
              <a:t>How to find eligible members in your Section</a:t>
            </a:r>
          </a:p>
          <a:p>
            <a:pPr>
              <a:buFont typeface="Arial" pitchFamily="34" charset="0"/>
              <a:buChar char="•"/>
            </a:pPr>
            <a:r>
              <a:rPr lang="en-US" b="1" dirty="0" smtClean="0">
                <a:solidFill>
                  <a:schemeClr val="bg1">
                    <a:lumMod val="75000"/>
                  </a:schemeClr>
                </a:solidFill>
                <a:latin typeface="Verdana" charset="0"/>
              </a:rPr>
              <a:t>How to find application references </a:t>
            </a:r>
          </a:p>
          <a:p>
            <a:pPr>
              <a:buFont typeface="Arial" pitchFamily="34" charset="0"/>
              <a:buChar char="•"/>
            </a:pPr>
            <a:r>
              <a:rPr lang="en-US" b="1" dirty="0" smtClean="0">
                <a:solidFill>
                  <a:schemeClr val="bg1">
                    <a:lumMod val="75000"/>
                  </a:schemeClr>
                </a:solidFill>
                <a:latin typeface="Verdana" charset="0"/>
              </a:rPr>
              <a:t>Holding a Senior Member Roundup</a:t>
            </a:r>
          </a:p>
          <a:p>
            <a:pPr>
              <a:buFont typeface="Arial" pitchFamily="34" charset="0"/>
              <a:buChar char="•"/>
            </a:pPr>
            <a:r>
              <a:rPr lang="en-US" b="1" dirty="0">
                <a:solidFill>
                  <a:schemeClr val="bg1">
                    <a:lumMod val="75000"/>
                  </a:schemeClr>
                </a:solidFill>
                <a:latin typeface="Verdana" charset="0"/>
              </a:rPr>
              <a:t>2016 Region &amp; Section </a:t>
            </a:r>
            <a:r>
              <a:rPr lang="en-US" b="1" dirty="0" smtClean="0">
                <a:solidFill>
                  <a:schemeClr val="bg1">
                    <a:lumMod val="75000"/>
                  </a:schemeClr>
                </a:solidFill>
                <a:latin typeface="Verdana" charset="0"/>
              </a:rPr>
              <a:t>Goals</a:t>
            </a:r>
          </a:p>
          <a:p>
            <a:pPr>
              <a:buFont typeface="Arial" pitchFamily="34" charset="0"/>
              <a:buChar char="•"/>
            </a:pPr>
            <a:r>
              <a:rPr lang="en-US" b="1" dirty="0">
                <a:solidFill>
                  <a:schemeClr val="bg1">
                    <a:lumMod val="75000"/>
                  </a:schemeClr>
                </a:solidFill>
                <a:latin typeface="Verdana" charset="0"/>
              </a:rPr>
              <a:t>Q&amp;A</a:t>
            </a:r>
          </a:p>
          <a:p>
            <a:pPr>
              <a:buFont typeface="Arial" pitchFamily="34" charset="0"/>
              <a:buChar char="•"/>
            </a:pPr>
            <a:endParaRPr lang="en-US" b="1" dirty="0">
              <a:solidFill>
                <a:schemeClr val="bg1">
                  <a:lumMod val="75000"/>
                </a:schemeClr>
              </a:solidFill>
              <a:latin typeface="Verdana" charset="0"/>
            </a:endParaRPr>
          </a:p>
          <a:p>
            <a:pPr marL="0" indent="0">
              <a:buNone/>
            </a:pPr>
            <a:r>
              <a:rPr lang="en-US" sz="1400" dirty="0" smtClean="0"/>
              <a:t> </a:t>
            </a:r>
          </a:p>
          <a:p>
            <a:pPr marL="0" indent="0">
              <a:buNone/>
            </a:pPr>
            <a:r>
              <a:rPr lang="en-US" sz="1800" dirty="0" smtClean="0"/>
              <a:t>. </a:t>
            </a:r>
            <a:endParaRPr lang="en-US" sz="1800" b="1" dirty="0" smtClean="0">
              <a:solidFill>
                <a:srgbClr val="003399"/>
              </a:solidFill>
              <a:latin typeface="Verdana" charset="0"/>
            </a:endParaRPr>
          </a:p>
          <a:p>
            <a:pPr marL="0" indent="0">
              <a:buNone/>
            </a:pPr>
            <a:endParaRPr lang="en-US" b="1" dirty="0">
              <a:solidFill>
                <a:srgbClr val="003399"/>
              </a:solidFill>
              <a:latin typeface="Verdana" charset="0"/>
            </a:endParaRPr>
          </a:p>
          <a:p>
            <a:pPr>
              <a:buFont typeface="Arial" pitchFamily="34" charset="0"/>
              <a:buChar char="•"/>
            </a:pPr>
            <a:endParaRPr lang="en-US" b="1" dirty="0" smtClean="0">
              <a:solidFill>
                <a:schemeClr val="bg1">
                  <a:lumMod val="75000"/>
                </a:schemeClr>
              </a:solidFill>
              <a:latin typeface="Verdana" charset="0"/>
            </a:endParaRPr>
          </a:p>
        </p:txBody>
      </p:sp>
    </p:spTree>
    <p:extLst>
      <p:ext uri="{BB962C8B-B14F-4D97-AF65-F5344CB8AC3E}">
        <p14:creationId xmlns:p14="http://schemas.microsoft.com/office/powerpoint/2010/main" val="1999396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creen Clipping"/>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838200" y="1447800"/>
            <a:ext cx="7316221" cy="2419688"/>
          </a:xfrm>
        </p:spPr>
      </p:pic>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30</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How to find eligible </a:t>
            </a:r>
            <a:r>
              <a:rPr lang="en-US" dirty="0" smtClean="0"/>
              <a:t>members?</a:t>
            </a:r>
            <a:endParaRPr lang="en-US" dirty="0"/>
          </a:p>
        </p:txBody>
      </p:sp>
      <p:sp>
        <p:nvSpPr>
          <p:cNvPr id="7" name="Left Arrow 6"/>
          <p:cNvSpPr/>
          <p:nvPr/>
        </p:nvSpPr>
        <p:spPr>
          <a:xfrm>
            <a:off x="4191000" y="3505200"/>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213" y="3962400"/>
            <a:ext cx="6115574" cy="2242894"/>
          </a:xfrm>
          <a:prstGeom prst="rect">
            <a:avLst/>
          </a:prstGeom>
        </p:spPr>
      </p:pic>
      <p:sp>
        <p:nvSpPr>
          <p:cNvPr id="14" name="Left Arrow 13"/>
          <p:cNvSpPr/>
          <p:nvPr/>
        </p:nvSpPr>
        <p:spPr>
          <a:xfrm>
            <a:off x="5410200" y="4893347"/>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178174" y="5281274"/>
            <a:ext cx="2890535" cy="707886"/>
          </a:xfrm>
          <a:prstGeom prst="rect">
            <a:avLst/>
          </a:prstGeom>
          <a:ln>
            <a:noFill/>
          </a:ln>
        </p:spPr>
        <p:txBody>
          <a:bodyPr wrap="none" rtlCol="0">
            <a:spAutoFit/>
          </a:bodyPr>
          <a:lstStyle/>
          <a:p>
            <a:r>
              <a:rPr lang="en-US" sz="2000" dirty="0" smtClean="0"/>
              <a:t>Enter your IEEE </a:t>
            </a:r>
            <a:r>
              <a:rPr lang="en-US" sz="2000" dirty="0" err="1" smtClean="0"/>
              <a:t>UserID</a:t>
            </a:r>
            <a:endParaRPr lang="en-US" sz="2000" dirty="0" smtClean="0"/>
          </a:p>
          <a:p>
            <a:r>
              <a:rPr lang="en-US" sz="2000" dirty="0" smtClean="0"/>
              <a:t>And you password</a:t>
            </a:r>
          </a:p>
        </p:txBody>
      </p:sp>
    </p:spTree>
    <p:extLst>
      <p:ext uri="{BB962C8B-B14F-4D97-AF65-F5344CB8AC3E}">
        <p14:creationId xmlns:p14="http://schemas.microsoft.com/office/powerpoint/2010/main" val="2531546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31</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sz="2800" dirty="0"/>
              <a:t>SAMIEEE: Privacy and Security Disclaimer</a:t>
            </a:r>
          </a:p>
        </p:txBody>
      </p:sp>
      <p:sp>
        <p:nvSpPr>
          <p:cNvPr id="2" name="Content Placeholder 1"/>
          <p:cNvSpPr>
            <a:spLocks noGrp="1"/>
          </p:cNvSpPr>
          <p:nvPr>
            <p:ph sz="quarter" idx="14"/>
          </p:nvPr>
        </p:nvSpPr>
        <p:spPr/>
        <p:txBody>
          <a:bodyPr/>
          <a:lstStyle/>
          <a:p>
            <a:pPr marL="0" indent="0">
              <a:buNone/>
            </a:pPr>
            <a:r>
              <a:rPr lang="en-US" sz="1400" dirty="0"/>
              <a:t>All SAMIEEE users must be aware of and accept the terms of conditions and use as described below.</a:t>
            </a:r>
          </a:p>
          <a:p>
            <a:pPr marL="0" indent="0">
              <a:buNone/>
            </a:pPr>
            <a:r>
              <a:rPr lang="en-US" sz="1400" dirty="0"/>
              <a:t> </a:t>
            </a:r>
            <a:r>
              <a:rPr lang="en-US" sz="1800" b="1" dirty="0" smtClean="0">
                <a:solidFill>
                  <a:srgbClr val="FF0000"/>
                </a:solidFill>
              </a:rPr>
              <a:t>Conditions </a:t>
            </a:r>
            <a:r>
              <a:rPr lang="en-US" sz="1800" b="1" dirty="0">
                <a:solidFill>
                  <a:srgbClr val="FF0000"/>
                </a:solidFill>
              </a:rPr>
              <a:t>of data availability and use</a:t>
            </a:r>
          </a:p>
          <a:p>
            <a:pPr marL="0" indent="0">
              <a:buNone/>
            </a:pPr>
            <a:r>
              <a:rPr lang="en-US" sz="1400" dirty="0"/>
              <a:t>IEEE member data is released for use only by IEEE members, officers and committee members.  Member information may not be furnished, with or without, compensation, to outside entities, or be used by IEEE members for any other than approved IEEE business.</a:t>
            </a:r>
          </a:p>
          <a:p>
            <a:pPr marL="0" indent="0">
              <a:buNone/>
            </a:pPr>
            <a:r>
              <a:rPr lang="en-US" sz="1400" dirty="0"/>
              <a:t>It is the responsibility of the volunteer to keep informed of IEEE Policies and Procedures governing mailings and the use of labels and email addresses, including the regulations governing electioneering for IEEE offices. The information is found in the Policies and Procedures Manual published every January and is available on request or from the </a:t>
            </a:r>
            <a:r>
              <a:rPr lang="en-US" sz="1400" dirty="0">
                <a:hlinkClick r:id="rId2"/>
              </a:rPr>
              <a:t>IEEE Governing Documents</a:t>
            </a:r>
            <a:r>
              <a:rPr lang="en-US" sz="1400" dirty="0"/>
              <a:t> web site.</a:t>
            </a:r>
          </a:p>
          <a:p>
            <a:pPr marL="0" indent="0">
              <a:buNone/>
            </a:pPr>
            <a:r>
              <a:rPr lang="en-US" sz="1400" dirty="0"/>
              <a:t>It is also the responsibility of the volunteer to keep informed of the IEEE member </a:t>
            </a:r>
            <a:r>
              <a:rPr lang="en-US" sz="1400" dirty="0">
                <a:hlinkClick r:id="rId3"/>
              </a:rPr>
              <a:t>Privacy and Security policies</a:t>
            </a:r>
            <a:r>
              <a:rPr lang="en-US" sz="1400" dirty="0"/>
              <a:t>.</a:t>
            </a:r>
          </a:p>
          <a:p>
            <a:pPr marL="0" indent="0">
              <a:buNone/>
            </a:pPr>
            <a:endParaRPr lang="en-US" sz="1400" dirty="0"/>
          </a:p>
        </p:txBody>
      </p:sp>
    </p:spTree>
    <p:extLst>
      <p:ext uri="{BB962C8B-B14F-4D97-AF65-F5344CB8AC3E}">
        <p14:creationId xmlns:p14="http://schemas.microsoft.com/office/powerpoint/2010/main" val="3221977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32</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How to find eligible </a:t>
            </a:r>
            <a:r>
              <a:rPr lang="en-US" dirty="0" smtClean="0"/>
              <a:t>members?</a:t>
            </a:r>
            <a:endParaRPr lang="en-US" dirty="0"/>
          </a:p>
        </p:txBody>
      </p:sp>
      <p:pic>
        <p:nvPicPr>
          <p:cNvPr id="4" name="Content Placeholder 3" descr="Screen Clipping"/>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79627" y="1811848"/>
            <a:ext cx="8297433" cy="4058216"/>
          </a:xfrm>
        </p:spPr>
      </p:pic>
      <p:sp>
        <p:nvSpPr>
          <p:cNvPr id="5" name="TextBox 4"/>
          <p:cNvSpPr txBox="1"/>
          <p:nvPr/>
        </p:nvSpPr>
        <p:spPr>
          <a:xfrm>
            <a:off x="457200" y="1351761"/>
            <a:ext cx="1951175" cy="400110"/>
          </a:xfrm>
          <a:prstGeom prst="rect">
            <a:avLst/>
          </a:prstGeom>
          <a:ln>
            <a:noFill/>
          </a:ln>
        </p:spPr>
        <p:txBody>
          <a:bodyPr wrap="none" rtlCol="0">
            <a:spAutoFit/>
          </a:bodyPr>
          <a:lstStyle/>
          <a:p>
            <a:r>
              <a:rPr lang="en-US" sz="2000" b="1" dirty="0" smtClean="0"/>
              <a:t>Select Catalog</a:t>
            </a:r>
          </a:p>
        </p:txBody>
      </p:sp>
      <p:sp>
        <p:nvSpPr>
          <p:cNvPr id="13" name="Left Arrow 12"/>
          <p:cNvSpPr/>
          <p:nvPr/>
        </p:nvSpPr>
        <p:spPr>
          <a:xfrm rot="17996657">
            <a:off x="3331888" y="1561372"/>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896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33</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How to find eligible </a:t>
            </a:r>
            <a:r>
              <a:rPr lang="en-US" dirty="0" smtClean="0"/>
              <a:t>members?</a:t>
            </a:r>
            <a:endParaRPr lang="en-US" dirty="0"/>
          </a:p>
        </p:txBody>
      </p:sp>
      <p:pic>
        <p:nvPicPr>
          <p:cNvPr id="4" name="Content Placeholder 3" descr="Screen Clipping"/>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04800" y="2362200"/>
            <a:ext cx="8326438" cy="2481110"/>
          </a:xfrm>
        </p:spPr>
      </p:pic>
      <p:sp>
        <p:nvSpPr>
          <p:cNvPr id="5" name="TextBox 4"/>
          <p:cNvSpPr txBox="1"/>
          <p:nvPr/>
        </p:nvSpPr>
        <p:spPr>
          <a:xfrm>
            <a:off x="457200" y="1600200"/>
            <a:ext cx="7871065" cy="707886"/>
          </a:xfrm>
          <a:prstGeom prst="rect">
            <a:avLst/>
          </a:prstGeom>
          <a:ln>
            <a:noFill/>
          </a:ln>
        </p:spPr>
        <p:txBody>
          <a:bodyPr wrap="none" rtlCol="0">
            <a:spAutoFit/>
          </a:bodyPr>
          <a:lstStyle/>
          <a:p>
            <a:pPr marL="514350" indent="-514350">
              <a:buAutoNum type="arabicPeriod"/>
            </a:pPr>
            <a:r>
              <a:rPr lang="en-US" sz="2000" dirty="0" smtClean="0"/>
              <a:t>Select the Geographic Predefined Query folder</a:t>
            </a:r>
          </a:p>
          <a:p>
            <a:pPr marL="514350" indent="-514350">
              <a:buAutoNum type="arabicPeriod"/>
            </a:pPr>
            <a:r>
              <a:rPr lang="en-US" sz="2000" dirty="0" smtClean="0"/>
              <a:t>Select “Open” on (GEO) SM Upgrade – 1</a:t>
            </a:r>
            <a:r>
              <a:rPr lang="en-US" sz="2000" baseline="30000" dirty="0" smtClean="0"/>
              <a:t>st</a:t>
            </a:r>
            <a:r>
              <a:rPr lang="en-US" sz="2000" dirty="0" smtClean="0"/>
              <a:t> Level Requirements</a:t>
            </a:r>
          </a:p>
        </p:txBody>
      </p:sp>
      <p:sp>
        <p:nvSpPr>
          <p:cNvPr id="13" name="Left Arrow 12"/>
          <p:cNvSpPr/>
          <p:nvPr/>
        </p:nvSpPr>
        <p:spPr>
          <a:xfrm rot="17996657">
            <a:off x="1557466" y="3616913"/>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344552" y="3505199"/>
            <a:ext cx="2989448" cy="75682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 Arrow 14"/>
          <p:cNvSpPr/>
          <p:nvPr/>
        </p:nvSpPr>
        <p:spPr>
          <a:xfrm rot="3538564">
            <a:off x="2915512" y="4253343"/>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953000"/>
            <a:ext cx="6677957" cy="1333686"/>
          </a:xfrm>
          <a:prstGeom prst="rect">
            <a:avLst/>
          </a:prstGeom>
        </p:spPr>
      </p:pic>
      <p:sp>
        <p:nvSpPr>
          <p:cNvPr id="16" name="Rounded Rectangle 15"/>
          <p:cNvSpPr/>
          <p:nvPr/>
        </p:nvSpPr>
        <p:spPr>
          <a:xfrm>
            <a:off x="4191000" y="5980545"/>
            <a:ext cx="1676400" cy="15240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896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34</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How to find eligible members?</a:t>
            </a:r>
          </a:p>
        </p:txBody>
      </p:sp>
      <p:sp>
        <p:nvSpPr>
          <p:cNvPr id="5" name="TextBox 4"/>
          <p:cNvSpPr txBox="1"/>
          <p:nvPr/>
        </p:nvSpPr>
        <p:spPr>
          <a:xfrm>
            <a:off x="459509" y="1447800"/>
            <a:ext cx="5969904" cy="1015663"/>
          </a:xfrm>
          <a:prstGeom prst="rect">
            <a:avLst/>
          </a:prstGeom>
          <a:ln>
            <a:noFill/>
          </a:ln>
        </p:spPr>
        <p:txBody>
          <a:bodyPr wrap="none" rtlCol="0">
            <a:spAutoFit/>
          </a:bodyPr>
          <a:lstStyle/>
          <a:p>
            <a:pPr marL="514350" indent="-514350">
              <a:buAutoNum type="arabicPeriod"/>
            </a:pPr>
            <a:r>
              <a:rPr lang="en-US" sz="2000" dirty="0" smtClean="0"/>
              <a:t>Scroll down to the bottom of the report</a:t>
            </a:r>
          </a:p>
          <a:p>
            <a:pPr marL="514350" indent="-514350">
              <a:buAutoNum type="arabicPeriod"/>
            </a:pPr>
            <a:r>
              <a:rPr lang="en-US" sz="2000" dirty="0" smtClean="0"/>
              <a:t>Select “Export” then “Data” then “CSV Format”</a:t>
            </a:r>
          </a:p>
          <a:p>
            <a:pPr marL="514350" indent="-514350">
              <a:buAutoNum type="arabicPeriod"/>
            </a:pPr>
            <a:r>
              <a:rPr lang="en-US" sz="2000" dirty="0" smtClean="0"/>
              <a:t>I don’t recommend  “Export” to “Excel”</a:t>
            </a:r>
          </a:p>
        </p:txBody>
      </p:sp>
      <p:pic>
        <p:nvPicPr>
          <p:cNvPr id="4" name="Picture 3"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0" y="2819400"/>
            <a:ext cx="3943900" cy="1548474"/>
          </a:xfrm>
          <a:prstGeom prst="rect">
            <a:avLst/>
          </a:prstGeom>
        </p:spPr>
      </p:pic>
      <p:sp>
        <p:nvSpPr>
          <p:cNvPr id="14" name="TextBox 13"/>
          <p:cNvSpPr txBox="1"/>
          <p:nvPr/>
        </p:nvSpPr>
        <p:spPr>
          <a:xfrm>
            <a:off x="459509" y="4778514"/>
            <a:ext cx="8130309" cy="707886"/>
          </a:xfrm>
          <a:prstGeom prst="rect">
            <a:avLst/>
          </a:prstGeom>
          <a:ln>
            <a:noFill/>
          </a:ln>
        </p:spPr>
        <p:txBody>
          <a:bodyPr wrap="square" rtlCol="0">
            <a:spAutoFit/>
          </a:bodyPr>
          <a:lstStyle/>
          <a:p>
            <a:pPr marL="514350" indent="-514350">
              <a:buAutoNum type="arabicPeriod" startAt="3"/>
            </a:pPr>
            <a:r>
              <a:rPr lang="en-US" sz="2000" dirty="0" smtClean="0"/>
              <a:t>Open the CSV File in Excel and you will be able to Sort and Filter to find current Senior Member and Fellows to act as references.</a:t>
            </a:r>
          </a:p>
        </p:txBody>
      </p:sp>
    </p:spTree>
    <p:extLst>
      <p:ext uri="{BB962C8B-B14F-4D97-AF65-F5344CB8AC3E}">
        <p14:creationId xmlns:p14="http://schemas.microsoft.com/office/powerpoint/2010/main" val="1288944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35</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Writing a Good Senior Member Application &amp; Reference</a:t>
            </a:r>
          </a:p>
        </p:txBody>
      </p:sp>
      <p:sp>
        <p:nvSpPr>
          <p:cNvPr id="11268" name="Content Placeholder 4"/>
          <p:cNvSpPr>
            <a:spLocks noGrp="1"/>
          </p:cNvSpPr>
          <p:nvPr>
            <p:ph sz="quarter" idx="14"/>
          </p:nvPr>
        </p:nvSpPr>
        <p:spPr>
          <a:xfrm>
            <a:off x="365125" y="1646238"/>
            <a:ext cx="8474076" cy="4389437"/>
          </a:xfrm>
        </p:spPr>
        <p:txBody>
          <a:bodyPr/>
          <a:lstStyle/>
          <a:p>
            <a:pPr>
              <a:buFont typeface="Arial" pitchFamily="34" charset="0"/>
              <a:buChar char="•"/>
            </a:pPr>
            <a:r>
              <a:rPr lang="en-US" b="1" dirty="0" smtClean="0">
                <a:solidFill>
                  <a:schemeClr val="bg1">
                    <a:lumMod val="75000"/>
                  </a:schemeClr>
                </a:solidFill>
                <a:latin typeface="Verdana" charset="0"/>
              </a:rPr>
              <a:t>Who is eligible for Senior Member elevation</a:t>
            </a:r>
          </a:p>
          <a:p>
            <a:pPr>
              <a:buFont typeface="Arial" pitchFamily="34" charset="0"/>
              <a:buChar char="•"/>
            </a:pPr>
            <a:r>
              <a:rPr lang="en-US" b="1" dirty="0" smtClean="0">
                <a:solidFill>
                  <a:schemeClr val="bg1">
                    <a:lumMod val="75000"/>
                  </a:schemeClr>
                </a:solidFill>
                <a:latin typeface="Verdana" charset="0"/>
              </a:rPr>
              <a:t>12 Tips to completing a successful application</a:t>
            </a:r>
          </a:p>
          <a:p>
            <a:pPr>
              <a:buFont typeface="Arial" pitchFamily="34" charset="0"/>
              <a:buChar char="•"/>
            </a:pPr>
            <a:r>
              <a:rPr lang="en-US" b="1" dirty="0" smtClean="0">
                <a:solidFill>
                  <a:schemeClr val="bg1">
                    <a:lumMod val="75000"/>
                  </a:schemeClr>
                </a:solidFill>
                <a:latin typeface="Verdana" charset="0"/>
              </a:rPr>
              <a:t>How to find eligible members in your Section</a:t>
            </a:r>
          </a:p>
          <a:p>
            <a:pPr>
              <a:buFont typeface="Arial" pitchFamily="34" charset="0"/>
              <a:buChar char="•"/>
            </a:pPr>
            <a:r>
              <a:rPr lang="en-US" b="1" dirty="0" smtClean="0">
                <a:solidFill>
                  <a:srgbClr val="003399"/>
                </a:solidFill>
                <a:latin typeface="Verdana" charset="0"/>
              </a:rPr>
              <a:t>How to find application references </a:t>
            </a:r>
          </a:p>
          <a:p>
            <a:pPr>
              <a:buFont typeface="Arial" pitchFamily="34" charset="0"/>
              <a:buChar char="•"/>
            </a:pPr>
            <a:r>
              <a:rPr lang="en-US" b="1" dirty="0" smtClean="0">
                <a:solidFill>
                  <a:schemeClr val="bg1">
                    <a:lumMod val="75000"/>
                  </a:schemeClr>
                </a:solidFill>
                <a:latin typeface="Verdana" charset="0"/>
              </a:rPr>
              <a:t>Holding a Senior Member Roundup</a:t>
            </a:r>
          </a:p>
          <a:p>
            <a:pPr>
              <a:buFont typeface="Arial" pitchFamily="34" charset="0"/>
              <a:buChar char="•"/>
            </a:pPr>
            <a:r>
              <a:rPr lang="en-US" b="1" dirty="0" smtClean="0">
                <a:solidFill>
                  <a:schemeClr val="bg1">
                    <a:lumMod val="75000"/>
                  </a:schemeClr>
                </a:solidFill>
                <a:latin typeface="Verdana" charset="0"/>
              </a:rPr>
              <a:t>2016 Region &amp; Section Goals</a:t>
            </a:r>
          </a:p>
          <a:p>
            <a:pPr>
              <a:buFont typeface="Arial" pitchFamily="34" charset="0"/>
              <a:buChar char="•"/>
            </a:pPr>
            <a:r>
              <a:rPr lang="en-US" b="1" dirty="0" smtClean="0">
                <a:solidFill>
                  <a:schemeClr val="bg1">
                    <a:lumMod val="75000"/>
                  </a:schemeClr>
                </a:solidFill>
                <a:latin typeface="Verdana" charset="0"/>
              </a:rPr>
              <a:t>Q&amp;A</a:t>
            </a:r>
          </a:p>
          <a:p>
            <a:pPr>
              <a:buFont typeface="Arial" pitchFamily="34" charset="0"/>
              <a:buChar char="•"/>
            </a:pPr>
            <a:endParaRPr lang="en-US" b="1" dirty="0">
              <a:solidFill>
                <a:schemeClr val="bg1">
                  <a:lumMod val="75000"/>
                </a:schemeClr>
              </a:solidFill>
              <a:latin typeface="Verdana" charset="0"/>
            </a:endParaRPr>
          </a:p>
          <a:p>
            <a:pPr>
              <a:buFont typeface="Arial" pitchFamily="34" charset="0"/>
              <a:buChar char="•"/>
            </a:pPr>
            <a:endParaRPr lang="en-US" b="1" dirty="0">
              <a:solidFill>
                <a:schemeClr val="bg1">
                  <a:lumMod val="75000"/>
                </a:schemeClr>
              </a:solidFill>
              <a:latin typeface="Verdana" charset="0"/>
            </a:endParaRPr>
          </a:p>
          <a:p>
            <a:pPr marL="0" indent="0">
              <a:buNone/>
            </a:pPr>
            <a:r>
              <a:rPr lang="en-US" sz="1800" dirty="0" smtClean="0"/>
              <a:t>. </a:t>
            </a:r>
            <a:endParaRPr lang="en-US" sz="1800" b="1" dirty="0" smtClean="0">
              <a:solidFill>
                <a:srgbClr val="003399"/>
              </a:solidFill>
              <a:latin typeface="Verdana" charset="0"/>
            </a:endParaRPr>
          </a:p>
          <a:p>
            <a:pPr marL="0" indent="0">
              <a:buNone/>
            </a:pPr>
            <a:endParaRPr lang="en-US" b="1" dirty="0">
              <a:solidFill>
                <a:srgbClr val="003399"/>
              </a:solidFill>
              <a:latin typeface="Verdana" charset="0"/>
            </a:endParaRPr>
          </a:p>
          <a:p>
            <a:pPr>
              <a:buFont typeface="Arial" pitchFamily="34" charset="0"/>
              <a:buChar char="•"/>
            </a:pPr>
            <a:endParaRPr lang="en-US" b="1" dirty="0" smtClean="0">
              <a:solidFill>
                <a:schemeClr val="bg1">
                  <a:lumMod val="75000"/>
                </a:schemeClr>
              </a:solidFill>
              <a:latin typeface="Verdana" charset="0"/>
            </a:endParaRPr>
          </a:p>
        </p:txBody>
      </p:sp>
    </p:spTree>
    <p:extLst>
      <p:ext uri="{BB962C8B-B14F-4D97-AF65-F5344CB8AC3E}">
        <p14:creationId xmlns:p14="http://schemas.microsoft.com/office/powerpoint/2010/main" val="20043991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33600"/>
            <a:ext cx="8382000" cy="2257663"/>
          </a:xfrm>
          <a:prstGeom prst="rect">
            <a:avLst/>
          </a:prstGeom>
        </p:spPr>
      </p:pic>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36</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How to find application references </a:t>
            </a:r>
          </a:p>
        </p:txBody>
      </p:sp>
      <p:sp>
        <p:nvSpPr>
          <p:cNvPr id="5" name="TextBox 4"/>
          <p:cNvSpPr txBox="1"/>
          <p:nvPr/>
        </p:nvSpPr>
        <p:spPr>
          <a:xfrm>
            <a:off x="459509" y="1447800"/>
            <a:ext cx="7520264" cy="707886"/>
          </a:xfrm>
          <a:prstGeom prst="rect">
            <a:avLst/>
          </a:prstGeom>
          <a:ln>
            <a:noFill/>
          </a:ln>
        </p:spPr>
        <p:txBody>
          <a:bodyPr wrap="none" rtlCol="0">
            <a:spAutoFit/>
          </a:bodyPr>
          <a:lstStyle/>
          <a:p>
            <a:pPr marL="514350" indent="-514350">
              <a:buAutoNum type="arabicPeriod"/>
            </a:pPr>
            <a:r>
              <a:rPr lang="en-US" sz="2000" dirty="0" smtClean="0"/>
              <a:t>Select the Geographic Predefined Query folder</a:t>
            </a:r>
          </a:p>
          <a:p>
            <a:pPr marL="514350" indent="-514350">
              <a:buAutoNum type="arabicPeriod"/>
            </a:pPr>
            <a:r>
              <a:rPr lang="en-US" sz="2000" dirty="0" smtClean="0"/>
              <a:t>Select “Open” on (GEO) Active Member Contact Information</a:t>
            </a:r>
          </a:p>
        </p:txBody>
      </p:sp>
      <p:sp>
        <p:nvSpPr>
          <p:cNvPr id="13" name="Left Arrow 12"/>
          <p:cNvSpPr/>
          <p:nvPr/>
        </p:nvSpPr>
        <p:spPr>
          <a:xfrm rot="17996657">
            <a:off x="1557465" y="3427656"/>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344552" y="3011145"/>
            <a:ext cx="2989448" cy="75682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 Arrow 14"/>
          <p:cNvSpPr/>
          <p:nvPr/>
        </p:nvSpPr>
        <p:spPr>
          <a:xfrm rot="3538564">
            <a:off x="2915512" y="3759289"/>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82" y="4752809"/>
            <a:ext cx="7449590" cy="1190791"/>
          </a:xfrm>
          <a:prstGeom prst="rect">
            <a:avLst/>
          </a:prstGeom>
        </p:spPr>
      </p:pic>
    </p:spTree>
    <p:extLst>
      <p:ext uri="{BB962C8B-B14F-4D97-AF65-F5344CB8AC3E}">
        <p14:creationId xmlns:p14="http://schemas.microsoft.com/office/powerpoint/2010/main" val="9336874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37</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How to find application references </a:t>
            </a:r>
          </a:p>
        </p:txBody>
      </p:sp>
      <p:sp>
        <p:nvSpPr>
          <p:cNvPr id="5" name="TextBox 4"/>
          <p:cNvSpPr txBox="1"/>
          <p:nvPr/>
        </p:nvSpPr>
        <p:spPr>
          <a:xfrm>
            <a:off x="459509" y="1447800"/>
            <a:ext cx="5969904" cy="1015663"/>
          </a:xfrm>
          <a:prstGeom prst="rect">
            <a:avLst/>
          </a:prstGeom>
          <a:ln>
            <a:noFill/>
          </a:ln>
        </p:spPr>
        <p:txBody>
          <a:bodyPr wrap="none" rtlCol="0">
            <a:spAutoFit/>
          </a:bodyPr>
          <a:lstStyle/>
          <a:p>
            <a:pPr marL="514350" indent="-514350">
              <a:buAutoNum type="arabicPeriod"/>
            </a:pPr>
            <a:r>
              <a:rPr lang="en-US" sz="2000" dirty="0" smtClean="0"/>
              <a:t>Scroll down to the bottom of the report</a:t>
            </a:r>
          </a:p>
          <a:p>
            <a:pPr marL="514350" indent="-514350">
              <a:buAutoNum type="arabicPeriod"/>
            </a:pPr>
            <a:r>
              <a:rPr lang="en-US" sz="2000" dirty="0" smtClean="0"/>
              <a:t>Select “Export” then “Data” then “CSV Format”</a:t>
            </a:r>
          </a:p>
          <a:p>
            <a:pPr marL="514350" indent="-514350">
              <a:buAutoNum type="arabicPeriod"/>
            </a:pPr>
            <a:r>
              <a:rPr lang="en-US" sz="2000" dirty="0" smtClean="0"/>
              <a:t>I don’t recommend  “Export” to “Excel”</a:t>
            </a:r>
          </a:p>
        </p:txBody>
      </p:sp>
      <p:pic>
        <p:nvPicPr>
          <p:cNvPr id="4" name="Picture 3"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0" y="2819400"/>
            <a:ext cx="3943900" cy="1548474"/>
          </a:xfrm>
          <a:prstGeom prst="rect">
            <a:avLst/>
          </a:prstGeom>
        </p:spPr>
      </p:pic>
      <p:sp>
        <p:nvSpPr>
          <p:cNvPr id="14" name="TextBox 13"/>
          <p:cNvSpPr txBox="1"/>
          <p:nvPr/>
        </p:nvSpPr>
        <p:spPr>
          <a:xfrm>
            <a:off x="459509" y="4778514"/>
            <a:ext cx="8130309" cy="707886"/>
          </a:xfrm>
          <a:prstGeom prst="rect">
            <a:avLst/>
          </a:prstGeom>
          <a:ln>
            <a:noFill/>
          </a:ln>
        </p:spPr>
        <p:txBody>
          <a:bodyPr wrap="square" rtlCol="0">
            <a:spAutoFit/>
          </a:bodyPr>
          <a:lstStyle/>
          <a:p>
            <a:pPr marL="514350" indent="-514350">
              <a:buAutoNum type="arabicPeriod" startAt="3"/>
            </a:pPr>
            <a:r>
              <a:rPr lang="en-US" sz="2000" dirty="0" smtClean="0"/>
              <a:t>Open the CSV File in Excel and you will be able to Sort and Filter to find current Senior Member and Fellows to act as references.</a:t>
            </a:r>
          </a:p>
        </p:txBody>
      </p:sp>
    </p:spTree>
    <p:extLst>
      <p:ext uri="{BB962C8B-B14F-4D97-AF65-F5344CB8AC3E}">
        <p14:creationId xmlns:p14="http://schemas.microsoft.com/office/powerpoint/2010/main" val="7097572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38</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Writing a Good </a:t>
            </a:r>
            <a:r>
              <a:rPr lang="en-US" dirty="0" smtClean="0"/>
              <a:t>Senior </a:t>
            </a:r>
            <a:r>
              <a:rPr lang="en-US" dirty="0"/>
              <a:t>Member Application </a:t>
            </a:r>
            <a:r>
              <a:rPr lang="en-US" dirty="0" smtClean="0"/>
              <a:t>&amp; Reference</a:t>
            </a:r>
            <a:endParaRPr lang="en-US" sz="2800" dirty="0">
              <a:latin typeface="Verdana" charset="0"/>
            </a:endParaRPr>
          </a:p>
        </p:txBody>
      </p:sp>
      <p:sp>
        <p:nvSpPr>
          <p:cNvPr id="11268" name="Content Placeholder 4"/>
          <p:cNvSpPr>
            <a:spLocks noGrp="1"/>
          </p:cNvSpPr>
          <p:nvPr>
            <p:ph sz="quarter" idx="14"/>
          </p:nvPr>
        </p:nvSpPr>
        <p:spPr>
          <a:xfrm>
            <a:off x="365125" y="1646238"/>
            <a:ext cx="8474076" cy="4389437"/>
          </a:xfrm>
        </p:spPr>
        <p:txBody>
          <a:bodyPr/>
          <a:lstStyle/>
          <a:p>
            <a:pPr>
              <a:buFont typeface="Arial" pitchFamily="34" charset="0"/>
              <a:buChar char="•"/>
            </a:pPr>
            <a:r>
              <a:rPr lang="en-US" b="1" dirty="0">
                <a:solidFill>
                  <a:schemeClr val="bg1">
                    <a:lumMod val="75000"/>
                  </a:schemeClr>
                </a:solidFill>
                <a:latin typeface="Verdana" charset="0"/>
              </a:rPr>
              <a:t>Who is eligible for Senior Member elevation</a:t>
            </a:r>
          </a:p>
          <a:p>
            <a:pPr>
              <a:buFont typeface="Arial" pitchFamily="34" charset="0"/>
              <a:buChar char="•"/>
            </a:pPr>
            <a:r>
              <a:rPr lang="en-US" b="1" dirty="0">
                <a:solidFill>
                  <a:schemeClr val="bg1">
                    <a:lumMod val="75000"/>
                  </a:schemeClr>
                </a:solidFill>
                <a:latin typeface="Verdana" charset="0"/>
              </a:rPr>
              <a:t>12 </a:t>
            </a:r>
            <a:r>
              <a:rPr lang="en-US" b="1" dirty="0" smtClean="0">
                <a:solidFill>
                  <a:schemeClr val="bg1">
                    <a:lumMod val="75000"/>
                  </a:schemeClr>
                </a:solidFill>
                <a:latin typeface="Verdana" charset="0"/>
              </a:rPr>
              <a:t>Tips </a:t>
            </a:r>
            <a:r>
              <a:rPr lang="en-US" b="1" dirty="0">
                <a:solidFill>
                  <a:schemeClr val="bg1">
                    <a:lumMod val="75000"/>
                  </a:schemeClr>
                </a:solidFill>
                <a:latin typeface="Verdana" charset="0"/>
              </a:rPr>
              <a:t>to completing a successful application</a:t>
            </a:r>
          </a:p>
          <a:p>
            <a:pPr>
              <a:buFont typeface="Arial" pitchFamily="34" charset="0"/>
              <a:buChar char="•"/>
            </a:pPr>
            <a:r>
              <a:rPr lang="en-US" b="1" dirty="0" smtClean="0">
                <a:solidFill>
                  <a:schemeClr val="bg1">
                    <a:lumMod val="75000"/>
                  </a:schemeClr>
                </a:solidFill>
                <a:latin typeface="Verdana" charset="0"/>
              </a:rPr>
              <a:t>How to find eligible members in your Section</a:t>
            </a:r>
          </a:p>
          <a:p>
            <a:pPr>
              <a:buFont typeface="Arial" pitchFamily="34" charset="0"/>
              <a:buChar char="•"/>
            </a:pPr>
            <a:r>
              <a:rPr lang="en-US" b="1" dirty="0" smtClean="0">
                <a:solidFill>
                  <a:schemeClr val="bg1">
                    <a:lumMod val="75000"/>
                  </a:schemeClr>
                </a:solidFill>
                <a:latin typeface="Verdana" charset="0"/>
              </a:rPr>
              <a:t>How to find application references </a:t>
            </a:r>
          </a:p>
          <a:p>
            <a:pPr>
              <a:buFont typeface="Arial" pitchFamily="34" charset="0"/>
              <a:buChar char="•"/>
            </a:pPr>
            <a:r>
              <a:rPr lang="en-US" b="1" dirty="0">
                <a:solidFill>
                  <a:srgbClr val="003399"/>
                </a:solidFill>
                <a:latin typeface="Verdana" charset="0"/>
              </a:rPr>
              <a:t>Holding a Senior Member Roundup</a:t>
            </a:r>
          </a:p>
          <a:p>
            <a:pPr>
              <a:buFont typeface="Arial" pitchFamily="34" charset="0"/>
              <a:buChar char="•"/>
            </a:pPr>
            <a:r>
              <a:rPr lang="en-US" b="1" dirty="0">
                <a:solidFill>
                  <a:schemeClr val="bg1">
                    <a:lumMod val="75000"/>
                  </a:schemeClr>
                </a:solidFill>
                <a:latin typeface="Verdana" charset="0"/>
              </a:rPr>
              <a:t>2016 Region &amp; Section </a:t>
            </a:r>
            <a:r>
              <a:rPr lang="en-US" b="1" dirty="0" smtClean="0">
                <a:solidFill>
                  <a:schemeClr val="bg1">
                    <a:lumMod val="75000"/>
                  </a:schemeClr>
                </a:solidFill>
                <a:latin typeface="Verdana" charset="0"/>
              </a:rPr>
              <a:t>Goals</a:t>
            </a:r>
          </a:p>
          <a:p>
            <a:pPr>
              <a:buFont typeface="Arial" pitchFamily="34" charset="0"/>
              <a:buChar char="•"/>
            </a:pPr>
            <a:r>
              <a:rPr lang="en-US" b="1" dirty="0" smtClean="0">
                <a:solidFill>
                  <a:schemeClr val="bg1">
                    <a:lumMod val="75000"/>
                  </a:schemeClr>
                </a:solidFill>
                <a:latin typeface="Verdana" charset="0"/>
              </a:rPr>
              <a:t>Q&amp;A</a:t>
            </a:r>
            <a:endParaRPr lang="en-US" b="1" dirty="0">
              <a:solidFill>
                <a:schemeClr val="bg1">
                  <a:lumMod val="75000"/>
                </a:schemeClr>
              </a:solidFill>
              <a:latin typeface="Verdana" charset="0"/>
            </a:endParaRPr>
          </a:p>
          <a:p>
            <a:pPr>
              <a:buFont typeface="Arial" pitchFamily="34" charset="0"/>
              <a:buChar char="•"/>
            </a:pPr>
            <a:endParaRPr lang="en-US" b="1" dirty="0" smtClean="0">
              <a:solidFill>
                <a:schemeClr val="bg1">
                  <a:lumMod val="75000"/>
                </a:schemeClr>
              </a:solidFill>
              <a:latin typeface="Verdana" charset="0"/>
            </a:endParaRPr>
          </a:p>
          <a:p>
            <a:pPr>
              <a:buFont typeface="Arial" pitchFamily="34" charset="0"/>
              <a:buChar char="•"/>
            </a:pPr>
            <a:endParaRPr lang="en-US" b="1" dirty="0">
              <a:solidFill>
                <a:schemeClr val="bg1">
                  <a:lumMod val="75000"/>
                </a:schemeClr>
              </a:solidFill>
              <a:latin typeface="Verdana" charset="0"/>
            </a:endParaRPr>
          </a:p>
          <a:p>
            <a:pPr marL="0" indent="0">
              <a:buNone/>
            </a:pPr>
            <a:r>
              <a:rPr lang="en-US" sz="1800" dirty="0" smtClean="0"/>
              <a:t>. </a:t>
            </a:r>
            <a:endParaRPr lang="en-US" sz="1800" b="1" dirty="0" smtClean="0">
              <a:solidFill>
                <a:srgbClr val="003399"/>
              </a:solidFill>
              <a:latin typeface="Verdana" charset="0"/>
            </a:endParaRPr>
          </a:p>
          <a:p>
            <a:pPr marL="0" indent="0">
              <a:buNone/>
            </a:pPr>
            <a:endParaRPr lang="en-US" b="1" dirty="0">
              <a:solidFill>
                <a:srgbClr val="003399"/>
              </a:solidFill>
              <a:latin typeface="Verdana" charset="0"/>
            </a:endParaRPr>
          </a:p>
          <a:p>
            <a:pPr>
              <a:buFont typeface="Arial" pitchFamily="34" charset="0"/>
              <a:buChar char="•"/>
            </a:pPr>
            <a:endParaRPr lang="en-US" b="1" dirty="0" smtClean="0">
              <a:solidFill>
                <a:schemeClr val="bg1">
                  <a:lumMod val="75000"/>
                </a:schemeClr>
              </a:solidFill>
              <a:latin typeface="Verdana" charset="0"/>
            </a:endParaRPr>
          </a:p>
        </p:txBody>
      </p:sp>
    </p:spTree>
    <p:extLst>
      <p:ext uri="{BB962C8B-B14F-4D97-AF65-F5344CB8AC3E}">
        <p14:creationId xmlns:p14="http://schemas.microsoft.com/office/powerpoint/2010/main" val="604652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39</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Holding a Senior Member Roundup</a:t>
            </a:r>
          </a:p>
        </p:txBody>
      </p:sp>
      <p:sp>
        <p:nvSpPr>
          <p:cNvPr id="11268" name="Content Placeholder 4"/>
          <p:cNvSpPr>
            <a:spLocks noGrp="1"/>
          </p:cNvSpPr>
          <p:nvPr>
            <p:ph sz="quarter" idx="14"/>
          </p:nvPr>
        </p:nvSpPr>
        <p:spPr>
          <a:xfrm>
            <a:off x="365125" y="1646238"/>
            <a:ext cx="8474076" cy="4389437"/>
          </a:xfrm>
        </p:spPr>
        <p:txBody>
          <a:bodyPr/>
          <a:lstStyle/>
          <a:p>
            <a:pPr marL="457200" indent="-457200">
              <a:buSzPct val="100000"/>
              <a:buFont typeface="+mj-lt"/>
              <a:buAutoNum type="arabicPeriod"/>
            </a:pPr>
            <a:r>
              <a:rPr lang="en-US" sz="1800" dirty="0" smtClean="0">
                <a:solidFill>
                  <a:srgbClr val="003399"/>
                </a:solidFill>
                <a:latin typeface="Verdana" charset="0"/>
              </a:rPr>
              <a:t>Arrange </a:t>
            </a:r>
            <a:r>
              <a:rPr lang="en-US" sz="1800" dirty="0">
                <a:solidFill>
                  <a:srgbClr val="003399"/>
                </a:solidFill>
                <a:latin typeface="Verdana" charset="0"/>
              </a:rPr>
              <a:t>space for the "Roundup" </a:t>
            </a:r>
            <a:r>
              <a:rPr lang="en-US" sz="1800" dirty="0" smtClean="0">
                <a:solidFill>
                  <a:srgbClr val="003399"/>
                </a:solidFill>
                <a:latin typeface="Verdana" charset="0"/>
              </a:rPr>
              <a:t>event with </a:t>
            </a:r>
            <a:r>
              <a:rPr lang="en-US" sz="1800" b="1" dirty="0">
                <a:solidFill>
                  <a:srgbClr val="003399"/>
                </a:solidFill>
                <a:latin typeface="Verdana" charset="0"/>
              </a:rPr>
              <a:t>p</a:t>
            </a:r>
            <a:r>
              <a:rPr lang="en-US" sz="1800" b="1" dirty="0" smtClean="0">
                <a:solidFill>
                  <a:srgbClr val="003399"/>
                </a:solidFill>
                <a:latin typeface="Verdana" charset="0"/>
              </a:rPr>
              <a:t>ublic </a:t>
            </a:r>
            <a:r>
              <a:rPr lang="en-US" sz="1800" b="1" dirty="0" err="1" smtClean="0">
                <a:solidFill>
                  <a:srgbClr val="003399"/>
                </a:solidFill>
                <a:latin typeface="Verdana" charset="0"/>
              </a:rPr>
              <a:t>WiFi</a:t>
            </a:r>
            <a:r>
              <a:rPr lang="en-US" sz="1800" b="1" dirty="0" smtClean="0">
                <a:solidFill>
                  <a:srgbClr val="003399"/>
                </a:solidFill>
                <a:latin typeface="Verdana" charset="0"/>
              </a:rPr>
              <a:t> </a:t>
            </a:r>
            <a:r>
              <a:rPr lang="en-US" sz="1800" dirty="0" smtClean="0">
                <a:solidFill>
                  <a:srgbClr val="003399"/>
                </a:solidFill>
                <a:latin typeface="Verdana" charset="0"/>
              </a:rPr>
              <a:t>available, </a:t>
            </a:r>
            <a:r>
              <a:rPr lang="en-US" sz="1800" dirty="0">
                <a:solidFill>
                  <a:srgbClr val="003399"/>
                </a:solidFill>
                <a:latin typeface="Verdana" charset="0"/>
              </a:rPr>
              <a:t>perhaps </a:t>
            </a:r>
            <a:r>
              <a:rPr lang="en-US" sz="1800" dirty="0" smtClean="0">
                <a:solidFill>
                  <a:srgbClr val="003399"/>
                </a:solidFill>
                <a:latin typeface="Verdana" charset="0"/>
              </a:rPr>
              <a:t>a University classroom, Public Library or </a:t>
            </a:r>
            <a:r>
              <a:rPr lang="en-US" sz="1800" dirty="0">
                <a:solidFill>
                  <a:srgbClr val="003399"/>
                </a:solidFill>
                <a:latin typeface="Verdana" charset="0"/>
              </a:rPr>
              <a:t>"back room" of a local </a:t>
            </a:r>
            <a:r>
              <a:rPr lang="en-US" sz="1800" dirty="0" smtClean="0">
                <a:solidFill>
                  <a:srgbClr val="003399"/>
                </a:solidFill>
                <a:latin typeface="Verdana" charset="0"/>
              </a:rPr>
              <a:t>restaurant. </a:t>
            </a:r>
            <a:endParaRPr lang="en-US" sz="1800" dirty="0">
              <a:solidFill>
                <a:srgbClr val="003399"/>
              </a:solidFill>
              <a:latin typeface="Verdana" charset="0"/>
            </a:endParaRPr>
          </a:p>
          <a:p>
            <a:pPr marL="457200" indent="-457200">
              <a:buSzPct val="100000"/>
              <a:buFont typeface="+mj-lt"/>
              <a:buAutoNum type="arabicPeriod"/>
            </a:pPr>
            <a:r>
              <a:rPr lang="en-US" sz="1800" dirty="0" smtClean="0">
                <a:solidFill>
                  <a:srgbClr val="003399"/>
                </a:solidFill>
                <a:latin typeface="Verdana" charset="0"/>
              </a:rPr>
              <a:t>Announce </a:t>
            </a:r>
            <a:r>
              <a:rPr lang="en-US" sz="1800" dirty="0">
                <a:solidFill>
                  <a:srgbClr val="003399"/>
                </a:solidFill>
                <a:latin typeface="Verdana" charset="0"/>
              </a:rPr>
              <a:t>the "Roundup" event through IEEE </a:t>
            </a:r>
            <a:r>
              <a:rPr lang="en-US" sz="1800" dirty="0" err="1">
                <a:solidFill>
                  <a:srgbClr val="003399"/>
                </a:solidFill>
                <a:latin typeface="Verdana" charset="0"/>
              </a:rPr>
              <a:t>eNotice</a:t>
            </a:r>
            <a:r>
              <a:rPr lang="en-US" sz="1800" dirty="0">
                <a:solidFill>
                  <a:srgbClr val="003399"/>
                </a:solidFill>
                <a:latin typeface="Verdana" charset="0"/>
              </a:rPr>
              <a:t> and </a:t>
            </a:r>
            <a:r>
              <a:rPr lang="en-US" sz="1800" dirty="0" smtClean="0">
                <a:solidFill>
                  <a:srgbClr val="003399"/>
                </a:solidFill>
                <a:latin typeface="Verdana" charset="0"/>
              </a:rPr>
              <a:t>social media such as Meetup.  </a:t>
            </a:r>
            <a:r>
              <a:rPr lang="en-US" sz="1800" b="1" dirty="0">
                <a:solidFill>
                  <a:srgbClr val="003399"/>
                </a:solidFill>
                <a:latin typeface="Verdana" charset="0"/>
              </a:rPr>
              <a:t>Advertise</a:t>
            </a:r>
            <a:r>
              <a:rPr lang="en-US" sz="1800" dirty="0">
                <a:solidFill>
                  <a:srgbClr val="003399"/>
                </a:solidFill>
                <a:latin typeface="Verdana" charset="0"/>
              </a:rPr>
              <a:t> the invitation for </a:t>
            </a:r>
            <a:r>
              <a:rPr lang="en-US" sz="1800" b="1" dirty="0">
                <a:solidFill>
                  <a:srgbClr val="003399"/>
                </a:solidFill>
                <a:latin typeface="Verdana" charset="0"/>
              </a:rPr>
              <a:t>members</a:t>
            </a:r>
            <a:r>
              <a:rPr lang="en-US" sz="1800" dirty="0">
                <a:solidFill>
                  <a:srgbClr val="003399"/>
                </a:solidFill>
                <a:latin typeface="Verdana" charset="0"/>
              </a:rPr>
              <a:t> to attend for elevation as well as the need for </a:t>
            </a:r>
            <a:r>
              <a:rPr lang="en-US" sz="1800" b="1" dirty="0">
                <a:solidFill>
                  <a:srgbClr val="003399"/>
                </a:solidFill>
                <a:latin typeface="Verdana" charset="0"/>
              </a:rPr>
              <a:t>Senior</a:t>
            </a:r>
            <a:r>
              <a:rPr lang="en-US" sz="1800" dirty="0">
                <a:solidFill>
                  <a:srgbClr val="003399"/>
                </a:solidFill>
                <a:latin typeface="Verdana" charset="0"/>
              </a:rPr>
              <a:t> </a:t>
            </a:r>
            <a:r>
              <a:rPr lang="en-US" sz="1800" b="1" dirty="0">
                <a:solidFill>
                  <a:srgbClr val="003399"/>
                </a:solidFill>
                <a:latin typeface="Verdana" charset="0"/>
              </a:rPr>
              <a:t>Members</a:t>
            </a:r>
            <a:r>
              <a:rPr lang="en-US" sz="1800" dirty="0">
                <a:solidFill>
                  <a:srgbClr val="003399"/>
                </a:solidFill>
                <a:latin typeface="Verdana" charset="0"/>
              </a:rPr>
              <a:t> and </a:t>
            </a:r>
            <a:r>
              <a:rPr lang="en-US" sz="1800" b="1" dirty="0">
                <a:solidFill>
                  <a:srgbClr val="003399"/>
                </a:solidFill>
                <a:latin typeface="Verdana" charset="0"/>
              </a:rPr>
              <a:t>Fellows</a:t>
            </a:r>
            <a:r>
              <a:rPr lang="en-US" sz="1800" dirty="0">
                <a:solidFill>
                  <a:srgbClr val="003399"/>
                </a:solidFill>
                <a:latin typeface="Verdana" charset="0"/>
              </a:rPr>
              <a:t> to attend to serve as </a:t>
            </a:r>
            <a:r>
              <a:rPr lang="en-US" sz="1800" b="1" dirty="0">
                <a:solidFill>
                  <a:srgbClr val="003399"/>
                </a:solidFill>
                <a:latin typeface="Verdana" charset="0"/>
              </a:rPr>
              <a:t>references</a:t>
            </a:r>
            <a:r>
              <a:rPr lang="en-US" sz="1800" dirty="0">
                <a:solidFill>
                  <a:srgbClr val="003399"/>
                </a:solidFill>
                <a:latin typeface="Verdana" charset="0"/>
              </a:rPr>
              <a:t>. Ensure members know to </a:t>
            </a:r>
            <a:r>
              <a:rPr lang="en-US" sz="1800" b="1" dirty="0">
                <a:solidFill>
                  <a:srgbClr val="003399"/>
                </a:solidFill>
                <a:latin typeface="Verdana" charset="0"/>
              </a:rPr>
              <a:t>bring the following </a:t>
            </a:r>
            <a:r>
              <a:rPr lang="en-US" sz="1800" dirty="0">
                <a:solidFill>
                  <a:srgbClr val="003399"/>
                </a:solidFill>
                <a:latin typeface="Verdana" charset="0"/>
              </a:rPr>
              <a:t>with them to the event: </a:t>
            </a:r>
          </a:p>
          <a:p>
            <a:pPr marL="917575" lvl="1" indent="-457200">
              <a:buSzPct val="100000"/>
              <a:buFont typeface="+mj-lt"/>
              <a:buAutoNum type="alphaLcPeriod"/>
            </a:pPr>
            <a:r>
              <a:rPr lang="en-US" sz="1600" dirty="0" smtClean="0">
                <a:solidFill>
                  <a:srgbClr val="003399"/>
                </a:solidFill>
                <a:latin typeface="Verdana" charset="0"/>
              </a:rPr>
              <a:t>Several </a:t>
            </a:r>
            <a:r>
              <a:rPr lang="en-US" sz="1600" dirty="0">
                <a:solidFill>
                  <a:srgbClr val="003399"/>
                </a:solidFill>
                <a:latin typeface="Verdana" charset="0"/>
              </a:rPr>
              <a:t>hard copies of their resume. </a:t>
            </a:r>
          </a:p>
          <a:p>
            <a:pPr marL="917575" lvl="1" indent="-457200">
              <a:buSzPct val="100000"/>
              <a:buFont typeface="+mj-lt"/>
              <a:buAutoNum type="alphaLcPeriod"/>
            </a:pPr>
            <a:r>
              <a:rPr lang="en-US" sz="1600" dirty="0" smtClean="0">
                <a:solidFill>
                  <a:srgbClr val="003399"/>
                </a:solidFill>
                <a:latin typeface="Verdana" charset="0"/>
              </a:rPr>
              <a:t>An </a:t>
            </a:r>
            <a:r>
              <a:rPr lang="en-US" sz="1600" dirty="0">
                <a:solidFill>
                  <a:srgbClr val="003399"/>
                </a:solidFill>
                <a:latin typeface="Verdana" charset="0"/>
              </a:rPr>
              <a:t>electronic copy of their resume. </a:t>
            </a:r>
          </a:p>
          <a:p>
            <a:pPr marL="917575" lvl="1" indent="-457200">
              <a:buSzPct val="100000"/>
              <a:buFont typeface="+mj-lt"/>
              <a:buAutoNum type="alphaLcPeriod"/>
            </a:pPr>
            <a:r>
              <a:rPr lang="en-US" sz="1600" dirty="0" smtClean="0">
                <a:solidFill>
                  <a:srgbClr val="003399"/>
                </a:solidFill>
                <a:latin typeface="Verdana" charset="0"/>
              </a:rPr>
              <a:t>Their </a:t>
            </a:r>
            <a:r>
              <a:rPr lang="en-US" sz="1600" dirty="0">
                <a:solidFill>
                  <a:srgbClr val="003399"/>
                </a:solidFill>
                <a:latin typeface="Verdana" charset="0"/>
              </a:rPr>
              <a:t>IEEE member number and IEEE login ID and password credentials. </a:t>
            </a:r>
          </a:p>
        </p:txBody>
      </p:sp>
    </p:spTree>
    <p:extLst>
      <p:ext uri="{BB962C8B-B14F-4D97-AF65-F5344CB8AC3E}">
        <p14:creationId xmlns:p14="http://schemas.microsoft.com/office/powerpoint/2010/main" val="4267188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4</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Criteria </a:t>
            </a:r>
            <a:r>
              <a:rPr lang="en-US" dirty="0"/>
              <a:t>for </a:t>
            </a:r>
            <a:r>
              <a:rPr lang="en-US" dirty="0" smtClean="0"/>
              <a:t>Elevation to</a:t>
            </a:r>
            <a:br>
              <a:rPr lang="en-US" dirty="0" smtClean="0"/>
            </a:br>
            <a:r>
              <a:rPr lang="en-US" dirty="0" smtClean="0"/>
              <a:t>Senior </a:t>
            </a:r>
            <a:r>
              <a:rPr lang="en-US" dirty="0"/>
              <a:t>Member G</a:t>
            </a:r>
            <a:r>
              <a:rPr lang="en-US" dirty="0" smtClean="0"/>
              <a:t>rade </a:t>
            </a:r>
            <a:endParaRPr lang="en-US" sz="2800" dirty="0">
              <a:latin typeface="Verdana" charset="0"/>
            </a:endParaRPr>
          </a:p>
        </p:txBody>
      </p:sp>
      <p:sp>
        <p:nvSpPr>
          <p:cNvPr id="11268" name="Content Placeholder 4"/>
          <p:cNvSpPr>
            <a:spLocks noGrp="1"/>
          </p:cNvSpPr>
          <p:nvPr>
            <p:ph sz="quarter" idx="14"/>
          </p:nvPr>
        </p:nvSpPr>
        <p:spPr>
          <a:xfrm>
            <a:off x="365124" y="1646238"/>
            <a:ext cx="8778875" cy="4389437"/>
          </a:xfrm>
        </p:spPr>
        <p:txBody>
          <a:bodyPr/>
          <a:lstStyle/>
          <a:p>
            <a:pPr>
              <a:buFont typeface="Arial" pitchFamily="34" charset="0"/>
              <a:buChar char="•"/>
            </a:pPr>
            <a:r>
              <a:rPr lang="en-US" dirty="0" smtClean="0">
                <a:solidFill>
                  <a:srgbClr val="003399"/>
                </a:solidFill>
                <a:latin typeface="Verdana" charset="0"/>
              </a:rPr>
              <a:t>A </a:t>
            </a:r>
            <a:r>
              <a:rPr lang="en-US" dirty="0">
                <a:solidFill>
                  <a:srgbClr val="003399"/>
                </a:solidFill>
                <a:latin typeface="Verdana" charset="0"/>
              </a:rPr>
              <a:t>candidate shall be an engineer, scientist, educator, technical executive or originator in IEEE-designated fields</a:t>
            </a:r>
          </a:p>
          <a:p>
            <a:pPr>
              <a:buFont typeface="Arial" pitchFamily="34" charset="0"/>
              <a:buChar char="•"/>
            </a:pPr>
            <a:r>
              <a:rPr lang="en-US" dirty="0">
                <a:solidFill>
                  <a:srgbClr val="003399"/>
                </a:solidFill>
                <a:latin typeface="Verdana" charset="0"/>
              </a:rPr>
              <a:t>Candidates shall have been in professional practice for at least ten years</a:t>
            </a:r>
          </a:p>
          <a:p>
            <a:pPr>
              <a:buFont typeface="Arial" pitchFamily="34" charset="0"/>
              <a:buChar char="•"/>
            </a:pPr>
            <a:r>
              <a:rPr lang="en-US" dirty="0">
                <a:solidFill>
                  <a:srgbClr val="003399"/>
                </a:solidFill>
                <a:latin typeface="Verdana" charset="0"/>
              </a:rPr>
              <a:t>Candidates shall have shown significant performance over a period of at least five of those years</a:t>
            </a:r>
          </a:p>
          <a:p>
            <a:pPr>
              <a:buFont typeface="Arial" pitchFamily="34" charset="0"/>
              <a:buChar char="•"/>
            </a:pPr>
            <a:endParaRPr lang="en-US" b="1" dirty="0" smtClean="0">
              <a:solidFill>
                <a:srgbClr val="003399"/>
              </a:solidFill>
              <a:latin typeface="Verdana" charset="0"/>
            </a:endParaRPr>
          </a:p>
        </p:txBody>
      </p:sp>
    </p:spTree>
    <p:extLst>
      <p:ext uri="{BB962C8B-B14F-4D97-AF65-F5344CB8AC3E}">
        <p14:creationId xmlns:p14="http://schemas.microsoft.com/office/powerpoint/2010/main" val="2530461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40</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Holding a Senior Member Roundup</a:t>
            </a:r>
          </a:p>
        </p:txBody>
      </p:sp>
      <p:sp>
        <p:nvSpPr>
          <p:cNvPr id="11268" name="Content Placeholder 4"/>
          <p:cNvSpPr>
            <a:spLocks noGrp="1"/>
          </p:cNvSpPr>
          <p:nvPr>
            <p:ph sz="quarter" idx="14"/>
          </p:nvPr>
        </p:nvSpPr>
        <p:spPr>
          <a:xfrm>
            <a:off x="365125" y="1646238"/>
            <a:ext cx="8474076" cy="4389437"/>
          </a:xfrm>
        </p:spPr>
        <p:txBody>
          <a:bodyPr/>
          <a:lstStyle/>
          <a:p>
            <a:pPr marL="457200" indent="-457200">
              <a:buSzPct val="100000"/>
              <a:buFont typeface="+mj-lt"/>
              <a:buAutoNum type="arabicPeriod" startAt="3"/>
            </a:pPr>
            <a:r>
              <a:rPr lang="en-US" sz="1800" dirty="0" smtClean="0">
                <a:solidFill>
                  <a:srgbClr val="003399"/>
                </a:solidFill>
                <a:latin typeface="Verdana" charset="0"/>
              </a:rPr>
              <a:t> </a:t>
            </a:r>
            <a:r>
              <a:rPr lang="en-US" sz="1800" b="1" dirty="0" smtClean="0">
                <a:solidFill>
                  <a:srgbClr val="003399"/>
                </a:solidFill>
                <a:latin typeface="Verdana" charset="0"/>
              </a:rPr>
              <a:t>Send </a:t>
            </a:r>
            <a:r>
              <a:rPr lang="en-US" sz="1800" b="1" dirty="0">
                <a:solidFill>
                  <a:srgbClr val="003399"/>
                </a:solidFill>
                <a:latin typeface="Verdana" charset="0"/>
              </a:rPr>
              <a:t>individual emails </a:t>
            </a:r>
            <a:r>
              <a:rPr lang="en-US" sz="1800" dirty="0">
                <a:solidFill>
                  <a:srgbClr val="003399"/>
                </a:solidFill>
                <a:latin typeface="Verdana" charset="0"/>
              </a:rPr>
              <a:t>to those members who are eligible to again personally invite them to attend. </a:t>
            </a:r>
          </a:p>
          <a:p>
            <a:pPr marL="457200" indent="-457200">
              <a:buSzPct val="100000"/>
              <a:buFont typeface="+mj-lt"/>
              <a:buAutoNum type="arabicPeriod" startAt="3"/>
            </a:pPr>
            <a:r>
              <a:rPr lang="en-US" sz="1800" dirty="0" smtClean="0">
                <a:solidFill>
                  <a:srgbClr val="003399"/>
                </a:solidFill>
                <a:latin typeface="Verdana" charset="0"/>
              </a:rPr>
              <a:t>Have </a:t>
            </a:r>
            <a:r>
              <a:rPr lang="en-US" sz="1800" dirty="0">
                <a:solidFill>
                  <a:srgbClr val="003399"/>
                </a:solidFill>
                <a:latin typeface="Verdana" charset="0"/>
              </a:rPr>
              <a:t>your officers and other volunteers </a:t>
            </a:r>
            <a:r>
              <a:rPr lang="en-US" sz="1800" b="1" dirty="0">
                <a:solidFill>
                  <a:srgbClr val="003399"/>
                </a:solidFill>
                <a:latin typeface="Verdana" charset="0"/>
              </a:rPr>
              <a:t>call known members </a:t>
            </a:r>
            <a:r>
              <a:rPr lang="en-US" sz="1800" dirty="0">
                <a:solidFill>
                  <a:srgbClr val="003399"/>
                </a:solidFill>
                <a:latin typeface="Verdana" charset="0"/>
              </a:rPr>
              <a:t>who are eligible, Senior Members, and Fellows to again personally invite them to attend. </a:t>
            </a:r>
          </a:p>
          <a:p>
            <a:pPr marL="457200" indent="-457200">
              <a:buSzPct val="100000"/>
              <a:buFont typeface="+mj-lt"/>
              <a:buAutoNum type="arabicPeriod" startAt="3"/>
            </a:pPr>
            <a:r>
              <a:rPr lang="en-US" sz="1800" dirty="0" smtClean="0">
                <a:solidFill>
                  <a:srgbClr val="003399"/>
                </a:solidFill>
                <a:latin typeface="Verdana" charset="0"/>
              </a:rPr>
              <a:t> </a:t>
            </a:r>
            <a:r>
              <a:rPr lang="en-US" sz="1800" b="1" dirty="0" smtClean="0">
                <a:solidFill>
                  <a:srgbClr val="003399"/>
                </a:solidFill>
                <a:latin typeface="Verdana" charset="0"/>
              </a:rPr>
              <a:t>Bring </a:t>
            </a:r>
            <a:r>
              <a:rPr lang="en-US" sz="1800" b="1" dirty="0">
                <a:solidFill>
                  <a:srgbClr val="003399"/>
                </a:solidFill>
                <a:latin typeface="Verdana" charset="0"/>
              </a:rPr>
              <a:t>several laptops </a:t>
            </a:r>
            <a:r>
              <a:rPr lang="en-US" sz="1800" dirty="0">
                <a:solidFill>
                  <a:srgbClr val="003399"/>
                </a:solidFill>
                <a:latin typeface="Verdana" charset="0"/>
              </a:rPr>
              <a:t>to the restaurant or meeting room. </a:t>
            </a:r>
          </a:p>
          <a:p>
            <a:pPr marL="457200" indent="-457200">
              <a:buSzPct val="100000"/>
              <a:buFont typeface="+mj-lt"/>
              <a:buAutoNum type="arabicPeriod" startAt="3"/>
            </a:pPr>
            <a:r>
              <a:rPr lang="en-US" sz="1800" dirty="0" smtClean="0">
                <a:solidFill>
                  <a:srgbClr val="003399"/>
                </a:solidFill>
                <a:latin typeface="Verdana" charset="0"/>
              </a:rPr>
              <a:t> </a:t>
            </a:r>
            <a:r>
              <a:rPr lang="en-US" sz="1800" b="1" dirty="0" smtClean="0">
                <a:solidFill>
                  <a:srgbClr val="003399"/>
                </a:solidFill>
                <a:latin typeface="Verdana" charset="0"/>
              </a:rPr>
              <a:t>During </a:t>
            </a:r>
            <a:r>
              <a:rPr lang="en-US" sz="1800" b="1" dirty="0">
                <a:solidFill>
                  <a:srgbClr val="003399"/>
                </a:solidFill>
                <a:latin typeface="Verdana" charset="0"/>
              </a:rPr>
              <a:t>the event</a:t>
            </a:r>
            <a:r>
              <a:rPr lang="en-US" sz="1800" dirty="0">
                <a:solidFill>
                  <a:srgbClr val="003399"/>
                </a:solidFill>
                <a:latin typeface="Verdana" charset="0"/>
              </a:rPr>
              <a:t>, have the officers and Senior Members/Fellows help the eligible members to </a:t>
            </a:r>
            <a:r>
              <a:rPr lang="en-US" sz="1800" b="1" dirty="0">
                <a:solidFill>
                  <a:srgbClr val="003399"/>
                </a:solidFill>
                <a:latin typeface="Verdana" charset="0"/>
              </a:rPr>
              <a:t>fill out the online application </a:t>
            </a:r>
            <a:r>
              <a:rPr lang="en-US" sz="1800" dirty="0">
                <a:solidFill>
                  <a:srgbClr val="003399"/>
                </a:solidFill>
                <a:latin typeface="Verdana" charset="0"/>
              </a:rPr>
              <a:t>for elevation. Have the Senior Members/Fellows serve as references. </a:t>
            </a:r>
          </a:p>
          <a:p>
            <a:pPr marL="457200" indent="-457200">
              <a:buSzPct val="100000"/>
              <a:buFont typeface="+mj-lt"/>
              <a:buAutoNum type="arabicPeriod" startAt="3"/>
            </a:pPr>
            <a:r>
              <a:rPr lang="en-US" sz="1800" dirty="0" smtClean="0">
                <a:solidFill>
                  <a:srgbClr val="003399"/>
                </a:solidFill>
                <a:latin typeface="Verdana" charset="0"/>
              </a:rPr>
              <a:t>After </a:t>
            </a:r>
            <a:r>
              <a:rPr lang="en-US" sz="1800" dirty="0">
                <a:solidFill>
                  <a:srgbClr val="003399"/>
                </a:solidFill>
                <a:latin typeface="Verdana" charset="0"/>
              </a:rPr>
              <a:t>the event, thank those who attend and </a:t>
            </a:r>
            <a:r>
              <a:rPr lang="en-US" sz="1800" b="1" dirty="0">
                <a:solidFill>
                  <a:srgbClr val="003399"/>
                </a:solidFill>
                <a:latin typeface="Verdana" charset="0"/>
              </a:rPr>
              <a:t>remind</a:t>
            </a:r>
            <a:r>
              <a:rPr lang="en-US" sz="1800" dirty="0">
                <a:solidFill>
                  <a:srgbClr val="003399"/>
                </a:solidFill>
                <a:latin typeface="Verdana" charset="0"/>
              </a:rPr>
              <a:t> the Senior Members/Fellows to </a:t>
            </a:r>
            <a:r>
              <a:rPr lang="en-US" sz="1800" b="1" dirty="0">
                <a:solidFill>
                  <a:srgbClr val="003399"/>
                </a:solidFill>
                <a:latin typeface="Verdana" charset="0"/>
              </a:rPr>
              <a:t>complete their references</a:t>
            </a:r>
            <a:r>
              <a:rPr lang="en-US" sz="1800" dirty="0">
                <a:solidFill>
                  <a:srgbClr val="003399"/>
                </a:solidFill>
                <a:latin typeface="Verdana" charset="0"/>
              </a:rPr>
              <a:t>. </a:t>
            </a:r>
          </a:p>
          <a:p>
            <a:pPr>
              <a:buFont typeface="Arial" pitchFamily="34" charset="0"/>
              <a:buChar char="•"/>
            </a:pPr>
            <a:endParaRPr lang="en-US" sz="1800" b="1" dirty="0">
              <a:solidFill>
                <a:schemeClr val="bg1">
                  <a:lumMod val="75000"/>
                </a:schemeClr>
              </a:solidFill>
              <a:latin typeface="Verdana" charset="0"/>
            </a:endParaRPr>
          </a:p>
          <a:p>
            <a:pPr marL="0" indent="0">
              <a:buNone/>
            </a:pPr>
            <a:r>
              <a:rPr lang="en-US" sz="1800" dirty="0" smtClean="0"/>
              <a:t>. </a:t>
            </a:r>
            <a:endParaRPr lang="en-US" sz="1800" b="1" dirty="0" smtClean="0">
              <a:solidFill>
                <a:srgbClr val="003399"/>
              </a:solidFill>
              <a:latin typeface="Verdana" charset="0"/>
            </a:endParaRPr>
          </a:p>
          <a:p>
            <a:pPr marL="0" indent="0">
              <a:buNone/>
            </a:pPr>
            <a:endParaRPr lang="en-US" sz="1800" b="1" dirty="0">
              <a:solidFill>
                <a:srgbClr val="003399"/>
              </a:solidFill>
              <a:latin typeface="Verdana" charset="0"/>
            </a:endParaRPr>
          </a:p>
          <a:p>
            <a:pPr>
              <a:buFont typeface="Arial" pitchFamily="34" charset="0"/>
              <a:buChar char="•"/>
            </a:pPr>
            <a:endParaRPr lang="en-US" sz="1800" b="1" dirty="0" smtClean="0">
              <a:solidFill>
                <a:schemeClr val="bg1">
                  <a:lumMod val="75000"/>
                </a:schemeClr>
              </a:solidFill>
              <a:latin typeface="Verdana" charset="0"/>
            </a:endParaRPr>
          </a:p>
        </p:txBody>
      </p:sp>
    </p:spTree>
    <p:extLst>
      <p:ext uri="{BB962C8B-B14F-4D97-AF65-F5344CB8AC3E}">
        <p14:creationId xmlns:p14="http://schemas.microsoft.com/office/powerpoint/2010/main" val="5788909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41</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Writing a Good </a:t>
            </a:r>
            <a:r>
              <a:rPr lang="en-US" dirty="0" smtClean="0"/>
              <a:t>Senior </a:t>
            </a:r>
            <a:r>
              <a:rPr lang="en-US" dirty="0"/>
              <a:t>Member Application </a:t>
            </a:r>
            <a:r>
              <a:rPr lang="en-US" dirty="0" smtClean="0"/>
              <a:t>&amp; Reference</a:t>
            </a:r>
            <a:endParaRPr lang="en-US" sz="2800" dirty="0">
              <a:latin typeface="Verdana" charset="0"/>
            </a:endParaRPr>
          </a:p>
        </p:txBody>
      </p:sp>
      <p:sp>
        <p:nvSpPr>
          <p:cNvPr id="11268" name="Content Placeholder 4"/>
          <p:cNvSpPr>
            <a:spLocks noGrp="1"/>
          </p:cNvSpPr>
          <p:nvPr>
            <p:ph sz="quarter" idx="14"/>
          </p:nvPr>
        </p:nvSpPr>
        <p:spPr>
          <a:xfrm>
            <a:off x="365125" y="1646238"/>
            <a:ext cx="8474076" cy="4389437"/>
          </a:xfrm>
        </p:spPr>
        <p:txBody>
          <a:bodyPr/>
          <a:lstStyle/>
          <a:p>
            <a:pPr>
              <a:buFont typeface="Arial" pitchFamily="34" charset="0"/>
              <a:buChar char="•"/>
            </a:pPr>
            <a:r>
              <a:rPr lang="en-US" b="1" dirty="0">
                <a:solidFill>
                  <a:schemeClr val="bg1">
                    <a:lumMod val="75000"/>
                  </a:schemeClr>
                </a:solidFill>
                <a:latin typeface="Verdana" charset="0"/>
              </a:rPr>
              <a:t>Who is eligible for Senior Member elevation</a:t>
            </a:r>
          </a:p>
          <a:p>
            <a:pPr>
              <a:buFont typeface="Arial" pitchFamily="34" charset="0"/>
              <a:buChar char="•"/>
            </a:pPr>
            <a:r>
              <a:rPr lang="en-US" b="1" dirty="0">
                <a:solidFill>
                  <a:schemeClr val="bg1">
                    <a:lumMod val="75000"/>
                  </a:schemeClr>
                </a:solidFill>
                <a:latin typeface="Verdana" charset="0"/>
              </a:rPr>
              <a:t>12 </a:t>
            </a:r>
            <a:r>
              <a:rPr lang="en-US" b="1" dirty="0" smtClean="0">
                <a:solidFill>
                  <a:schemeClr val="bg1">
                    <a:lumMod val="75000"/>
                  </a:schemeClr>
                </a:solidFill>
                <a:latin typeface="Verdana" charset="0"/>
              </a:rPr>
              <a:t>Tips </a:t>
            </a:r>
            <a:r>
              <a:rPr lang="en-US" b="1" dirty="0">
                <a:solidFill>
                  <a:schemeClr val="bg1">
                    <a:lumMod val="75000"/>
                  </a:schemeClr>
                </a:solidFill>
                <a:latin typeface="Verdana" charset="0"/>
              </a:rPr>
              <a:t>to completing a successful application</a:t>
            </a:r>
          </a:p>
          <a:p>
            <a:pPr>
              <a:buFont typeface="Arial" pitchFamily="34" charset="0"/>
              <a:buChar char="•"/>
            </a:pPr>
            <a:r>
              <a:rPr lang="en-US" b="1" dirty="0" smtClean="0">
                <a:solidFill>
                  <a:schemeClr val="bg1">
                    <a:lumMod val="75000"/>
                  </a:schemeClr>
                </a:solidFill>
                <a:latin typeface="Verdana" charset="0"/>
              </a:rPr>
              <a:t>How to find eligible members in your Section</a:t>
            </a:r>
          </a:p>
          <a:p>
            <a:pPr>
              <a:buFont typeface="Arial" pitchFamily="34" charset="0"/>
              <a:buChar char="•"/>
            </a:pPr>
            <a:r>
              <a:rPr lang="en-US" b="1" dirty="0" smtClean="0">
                <a:solidFill>
                  <a:schemeClr val="bg1">
                    <a:lumMod val="75000"/>
                  </a:schemeClr>
                </a:solidFill>
                <a:latin typeface="Verdana" charset="0"/>
              </a:rPr>
              <a:t>How to find application references </a:t>
            </a:r>
          </a:p>
          <a:p>
            <a:pPr>
              <a:buFont typeface="Arial" pitchFamily="34" charset="0"/>
              <a:buChar char="•"/>
            </a:pPr>
            <a:r>
              <a:rPr lang="en-US" b="1" dirty="0" smtClean="0">
                <a:solidFill>
                  <a:schemeClr val="bg1">
                    <a:lumMod val="75000"/>
                  </a:schemeClr>
                </a:solidFill>
                <a:latin typeface="Verdana" charset="0"/>
              </a:rPr>
              <a:t>Holding a Senior Member Roundup</a:t>
            </a:r>
          </a:p>
          <a:p>
            <a:pPr>
              <a:buFont typeface="Arial" pitchFamily="34" charset="0"/>
              <a:buChar char="•"/>
            </a:pPr>
            <a:r>
              <a:rPr lang="en-US" b="1" dirty="0">
                <a:solidFill>
                  <a:srgbClr val="003399"/>
                </a:solidFill>
                <a:latin typeface="Verdana" charset="0"/>
              </a:rPr>
              <a:t>2016 Region &amp; Section </a:t>
            </a:r>
            <a:r>
              <a:rPr lang="en-US" b="1" dirty="0" smtClean="0">
                <a:solidFill>
                  <a:srgbClr val="003399"/>
                </a:solidFill>
                <a:latin typeface="Verdana" charset="0"/>
              </a:rPr>
              <a:t>Goals</a:t>
            </a:r>
          </a:p>
          <a:p>
            <a:pPr>
              <a:buFont typeface="Arial" pitchFamily="34" charset="0"/>
              <a:buChar char="•"/>
            </a:pPr>
            <a:r>
              <a:rPr lang="en-US" b="1" dirty="0">
                <a:solidFill>
                  <a:schemeClr val="bg1">
                    <a:lumMod val="75000"/>
                  </a:schemeClr>
                </a:solidFill>
                <a:latin typeface="Verdana" charset="0"/>
              </a:rPr>
              <a:t>Q&amp;A</a:t>
            </a:r>
          </a:p>
          <a:p>
            <a:pPr>
              <a:buFont typeface="Arial" pitchFamily="34" charset="0"/>
              <a:buChar char="•"/>
            </a:pPr>
            <a:endParaRPr lang="en-US" b="1" dirty="0">
              <a:solidFill>
                <a:srgbClr val="003399"/>
              </a:solidFill>
              <a:latin typeface="Verdana" charset="0"/>
            </a:endParaRPr>
          </a:p>
          <a:p>
            <a:pPr>
              <a:buFont typeface="Arial" pitchFamily="34" charset="0"/>
              <a:buChar char="•"/>
            </a:pPr>
            <a:endParaRPr lang="en-US" b="1" dirty="0" smtClean="0">
              <a:solidFill>
                <a:schemeClr val="bg1">
                  <a:lumMod val="75000"/>
                </a:schemeClr>
              </a:solidFill>
              <a:latin typeface="Verdana" charset="0"/>
            </a:endParaRPr>
          </a:p>
          <a:p>
            <a:pPr>
              <a:buFont typeface="Arial" pitchFamily="34" charset="0"/>
              <a:buChar char="•"/>
            </a:pPr>
            <a:endParaRPr lang="en-US" b="1" dirty="0">
              <a:solidFill>
                <a:schemeClr val="bg1">
                  <a:lumMod val="75000"/>
                </a:schemeClr>
              </a:solidFill>
              <a:latin typeface="Verdana" charset="0"/>
            </a:endParaRPr>
          </a:p>
          <a:p>
            <a:pPr marL="0" indent="0">
              <a:buNone/>
            </a:pPr>
            <a:r>
              <a:rPr lang="en-US" sz="1800" dirty="0" smtClean="0"/>
              <a:t>. </a:t>
            </a:r>
            <a:endParaRPr lang="en-US" sz="1800" b="1" dirty="0" smtClean="0">
              <a:solidFill>
                <a:srgbClr val="003399"/>
              </a:solidFill>
              <a:latin typeface="Verdana" charset="0"/>
            </a:endParaRPr>
          </a:p>
          <a:p>
            <a:pPr marL="0" indent="0">
              <a:buNone/>
            </a:pPr>
            <a:endParaRPr lang="en-US" b="1" dirty="0">
              <a:solidFill>
                <a:srgbClr val="003399"/>
              </a:solidFill>
              <a:latin typeface="Verdana" charset="0"/>
            </a:endParaRPr>
          </a:p>
          <a:p>
            <a:pPr>
              <a:buFont typeface="Arial" pitchFamily="34" charset="0"/>
              <a:buChar char="•"/>
            </a:pPr>
            <a:endParaRPr lang="en-US" b="1" dirty="0" smtClean="0">
              <a:solidFill>
                <a:schemeClr val="bg1">
                  <a:lumMod val="75000"/>
                </a:schemeClr>
              </a:solidFill>
              <a:latin typeface="Verdana" charset="0"/>
            </a:endParaRPr>
          </a:p>
        </p:txBody>
      </p:sp>
    </p:spTree>
    <p:extLst>
      <p:ext uri="{BB962C8B-B14F-4D97-AF65-F5344CB8AC3E}">
        <p14:creationId xmlns:p14="http://schemas.microsoft.com/office/powerpoint/2010/main" val="20043991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14400"/>
            <a:ext cx="9144000" cy="838200"/>
          </a:xfrm>
          <a:prstGeom prst="rect">
            <a:avLst/>
          </a:prstGeom>
          <a:solidFill>
            <a:srgbClr val="F9F9F9"/>
          </a:solidFill>
          <a:ln>
            <a:noFill/>
          </a:ln>
        </p:spPr>
        <p:txBody>
          <a:bodyPr wrap="square" tIns="137160" rtlCol="0">
            <a:noAutofit/>
          </a:bodyPr>
          <a:lstStyle/>
          <a:p>
            <a:pPr marL="461963"/>
            <a:endParaRPr lang="en-US" sz="1800" dirty="0" smtClean="0"/>
          </a:p>
        </p:txBody>
      </p:sp>
      <p:sp>
        <p:nvSpPr>
          <p:cNvPr id="5121" name="Rectangle 1"/>
          <p:cNvSpPr>
            <a:spLocks noGrp="1" noChangeArrowheads="1"/>
          </p:cNvSpPr>
          <p:nvPr>
            <p:ph type="title"/>
          </p:nvPr>
        </p:nvSpPr>
        <p:spPr>
          <a:xfrm>
            <a:off x="456481" y="-152400"/>
            <a:ext cx="8228160" cy="1144921"/>
          </a:xfrm>
          <a:ln/>
        </p:spPr>
        <p:txBody>
          <a:bodyPr tIns="35268"/>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r>
              <a:rPr lang="es-ES" dirty="0"/>
              <a:t>2016 Senior </a:t>
            </a:r>
            <a:r>
              <a:rPr lang="es-ES" dirty="0" err="1"/>
              <a:t>Member</a:t>
            </a:r>
            <a:r>
              <a:rPr lang="es-ES" dirty="0"/>
              <a:t> </a:t>
            </a:r>
            <a:r>
              <a:rPr lang="es-ES" dirty="0" err="1"/>
              <a:t>Elevation</a:t>
            </a:r>
            <a:endParaRPr lang="es-ES" dirty="0"/>
          </a:p>
        </p:txBody>
      </p:sp>
      <p:sp>
        <p:nvSpPr>
          <p:cNvPr id="5122" name="Rectangle 2"/>
          <p:cNvSpPr>
            <a:spLocks noGrp="1" noChangeArrowheads="1"/>
          </p:cNvSpPr>
          <p:nvPr>
            <p:ph type="body" idx="1"/>
          </p:nvPr>
        </p:nvSpPr>
        <p:spPr>
          <a:xfrm>
            <a:off x="456481" y="1066800"/>
            <a:ext cx="8228160" cy="3977698"/>
          </a:xfrm>
          <a:ln/>
        </p:spPr>
        <p:txBody>
          <a:bodyPr/>
          <a:lstStyle/>
          <a:p>
            <a:pPr>
              <a:tabLst>
                <a:tab pos="390246" algn="l"/>
                <a:tab pos="485288" algn="l"/>
                <a:tab pos="892813" algn="l"/>
                <a:tab pos="1300340" algn="l"/>
                <a:tab pos="1707865" algn="l"/>
                <a:tab pos="2115392" algn="l"/>
                <a:tab pos="2522917" algn="l"/>
                <a:tab pos="2930444" algn="l"/>
                <a:tab pos="3337969" algn="l"/>
                <a:tab pos="3745496" algn="l"/>
                <a:tab pos="4153021" algn="l"/>
                <a:tab pos="4560548" algn="l"/>
                <a:tab pos="4968073" algn="l"/>
                <a:tab pos="5375600" algn="l"/>
                <a:tab pos="5783125" algn="l"/>
                <a:tab pos="6190652" algn="l"/>
                <a:tab pos="6598177" algn="l"/>
                <a:tab pos="7005704" algn="l"/>
                <a:tab pos="7413229" algn="l"/>
                <a:tab pos="7820756" algn="l"/>
                <a:tab pos="8228281" algn="l"/>
              </a:tabLst>
            </a:pPr>
            <a:r>
              <a:rPr lang="en-US" sz="2000" dirty="0" smtClean="0"/>
              <a:t>The 2016 Region 3 Goal is </a:t>
            </a:r>
            <a:r>
              <a:rPr lang="en-US" sz="2000" dirty="0"/>
              <a:t>250 Senior Member elevations.  </a:t>
            </a:r>
            <a:r>
              <a:rPr lang="en-US" sz="2000" dirty="0" smtClean="0"/>
              <a:t>In the February </a:t>
            </a:r>
            <a:r>
              <a:rPr lang="en-US" sz="2000" dirty="0"/>
              <a:t>panel we </a:t>
            </a:r>
            <a:r>
              <a:rPr lang="en-US" sz="2000" dirty="0" smtClean="0"/>
              <a:t>got off to a great start with 35 Senior </a:t>
            </a:r>
            <a:r>
              <a:rPr lang="en-US" sz="2000" dirty="0"/>
              <a:t>Member </a:t>
            </a:r>
            <a:r>
              <a:rPr lang="en-US" sz="2000" dirty="0" smtClean="0"/>
              <a:t>elevations.</a:t>
            </a:r>
            <a:endParaRPr lang="en-US" sz="2000" dirty="0"/>
          </a:p>
          <a:p>
            <a:pPr>
              <a:tabLst>
                <a:tab pos="390246" algn="l"/>
                <a:tab pos="485288" algn="l"/>
                <a:tab pos="892813" algn="l"/>
                <a:tab pos="1300340" algn="l"/>
                <a:tab pos="1707865" algn="l"/>
                <a:tab pos="2115392" algn="l"/>
                <a:tab pos="2522917" algn="l"/>
                <a:tab pos="2930444" algn="l"/>
                <a:tab pos="3337969" algn="l"/>
                <a:tab pos="3745496" algn="l"/>
                <a:tab pos="4153021" algn="l"/>
                <a:tab pos="4560548" algn="l"/>
                <a:tab pos="4968073" algn="l"/>
                <a:tab pos="5375600" algn="l"/>
                <a:tab pos="5783125" algn="l"/>
                <a:tab pos="6190652" algn="l"/>
                <a:tab pos="6598177" algn="l"/>
                <a:tab pos="7005704" algn="l"/>
                <a:tab pos="7413229" algn="l"/>
                <a:tab pos="7820756" algn="l"/>
                <a:tab pos="8228281" algn="l"/>
              </a:tabLst>
            </a:pPr>
            <a:r>
              <a:rPr lang="en-US" sz="2000" dirty="0" smtClean="0"/>
              <a:t>As of March 24</a:t>
            </a:r>
            <a:r>
              <a:rPr lang="en-US" sz="2000" baseline="30000" dirty="0" smtClean="0"/>
              <a:t>th</a:t>
            </a:r>
            <a:r>
              <a:rPr lang="en-US" sz="2000" dirty="0" smtClean="0"/>
              <a:t> &gt;&gt; 21 applications are complete and currently 15 were in the March 19</a:t>
            </a:r>
            <a:r>
              <a:rPr lang="en-US" sz="2000" baseline="30000" dirty="0" smtClean="0"/>
              <a:t>th</a:t>
            </a:r>
            <a:r>
              <a:rPr lang="en-US" sz="2000" dirty="0" smtClean="0"/>
              <a:t> panel with 45 pending applications needing references.  Please work on these application so that these members will be reviewed in the April 13</a:t>
            </a:r>
            <a:r>
              <a:rPr lang="en-US" sz="2000" baseline="30000" dirty="0" smtClean="0"/>
              <a:t>th</a:t>
            </a:r>
            <a:r>
              <a:rPr lang="en-US" sz="2000" dirty="0" smtClean="0"/>
              <a:t> panel in Atlanta. </a:t>
            </a:r>
          </a:p>
          <a:p>
            <a:pPr>
              <a:tabLst>
                <a:tab pos="390246" algn="l"/>
                <a:tab pos="485288" algn="l"/>
                <a:tab pos="892813" algn="l"/>
                <a:tab pos="1300340" algn="l"/>
                <a:tab pos="1707865" algn="l"/>
                <a:tab pos="2115392" algn="l"/>
                <a:tab pos="2522917" algn="l"/>
                <a:tab pos="2930444" algn="l"/>
                <a:tab pos="3337969" algn="l"/>
                <a:tab pos="3745496" algn="l"/>
                <a:tab pos="4153021" algn="l"/>
                <a:tab pos="4560548" algn="l"/>
                <a:tab pos="4968073" algn="l"/>
                <a:tab pos="5375600" algn="l"/>
                <a:tab pos="5783125" algn="l"/>
                <a:tab pos="6190652" algn="l"/>
                <a:tab pos="6598177" algn="l"/>
                <a:tab pos="7005704" algn="l"/>
                <a:tab pos="7413229" algn="l"/>
                <a:tab pos="7820756" algn="l"/>
                <a:tab pos="8228281" algn="l"/>
              </a:tabLst>
            </a:pPr>
            <a:r>
              <a:rPr lang="en-US" sz="2000" dirty="0"/>
              <a:t>The </a:t>
            </a:r>
            <a:r>
              <a:rPr lang="en-US" sz="2000" dirty="0" smtClean="0"/>
              <a:t>panel targets are:  Apr 25, May 30, Jun – Sep 20 each, Oct 40 </a:t>
            </a:r>
            <a:r>
              <a:rPr lang="en-US" sz="2000" dirty="0"/>
              <a:t>&amp; Nov </a:t>
            </a:r>
            <a:r>
              <a:rPr lang="en-US" sz="2000" dirty="0" smtClean="0"/>
              <a:t>30.  Please schedule Section Roundups now.  Lets start strong this spring and finish strong in the fall. </a:t>
            </a:r>
            <a:endParaRPr lang="en-US" sz="2000" dirty="0"/>
          </a:p>
          <a:p>
            <a:pPr lvl="0">
              <a:tabLst>
                <a:tab pos="390246" algn="l"/>
                <a:tab pos="485288" algn="l"/>
                <a:tab pos="892813" algn="l"/>
                <a:tab pos="1300340" algn="l"/>
                <a:tab pos="1707865" algn="l"/>
                <a:tab pos="2115392" algn="l"/>
                <a:tab pos="2522917" algn="l"/>
                <a:tab pos="2930444" algn="l"/>
                <a:tab pos="3337969" algn="l"/>
                <a:tab pos="3745496" algn="l"/>
                <a:tab pos="4153021" algn="l"/>
                <a:tab pos="4560548" algn="l"/>
                <a:tab pos="4968073" algn="l"/>
                <a:tab pos="5375600" algn="l"/>
                <a:tab pos="5783125" algn="l"/>
                <a:tab pos="6190652" algn="l"/>
                <a:tab pos="6598177" algn="l"/>
                <a:tab pos="7005704" algn="l"/>
                <a:tab pos="7413229" algn="l"/>
                <a:tab pos="7820756" algn="l"/>
                <a:tab pos="8228281" algn="l"/>
              </a:tabLst>
            </a:pPr>
            <a:r>
              <a:rPr lang="en-US" sz="2000" dirty="0" smtClean="0"/>
              <a:t>The </a:t>
            </a:r>
            <a:r>
              <a:rPr lang="en-US" sz="2000" u="sng" dirty="0">
                <a:hlinkClick r:id="rId3"/>
              </a:rPr>
              <a:t>2015 Winter Region 3</a:t>
            </a:r>
            <a:r>
              <a:rPr lang="en-US" sz="2000" dirty="0"/>
              <a:t> newsletter provided two excellent articles to support Senior Member elevation. See the following link for the </a:t>
            </a:r>
            <a:r>
              <a:rPr lang="en-US" sz="2000" u="sng" dirty="0">
                <a:hlinkClick r:id="rId4"/>
              </a:rPr>
              <a:t>IEEE Senior Membership Nomination Event </a:t>
            </a:r>
            <a:r>
              <a:rPr lang="en-US" sz="2000" u="sng" dirty="0" smtClean="0">
                <a:hlinkClick r:id="rId4"/>
              </a:rPr>
              <a:t>Guide</a:t>
            </a:r>
            <a:endParaRPr lang="es-ES" sz="2000" dirty="0"/>
          </a:p>
        </p:txBody>
      </p:sp>
      <p:sp>
        <p:nvSpPr>
          <p:cNvPr id="3" name="Slide Number Placeholder 2"/>
          <p:cNvSpPr>
            <a:spLocks noGrp="1"/>
          </p:cNvSpPr>
          <p:nvPr>
            <p:ph type="sldNum" sz="quarter" idx="10"/>
          </p:nvPr>
        </p:nvSpPr>
        <p:spPr/>
        <p:txBody>
          <a:bodyPr/>
          <a:lstStyle/>
          <a:p>
            <a:pPr>
              <a:defRPr/>
            </a:pPr>
            <a:fld id="{B1C30522-C1CB-4BD9-A659-5FD40DC7CAC1}" type="slidenum">
              <a:rPr lang="en-US" smtClean="0"/>
              <a:pPr>
                <a:defRPr/>
              </a:pPr>
              <a:t>42</a:t>
            </a:fld>
            <a:endParaRPr lang="en-US" dirty="0"/>
          </a:p>
        </p:txBody>
      </p:sp>
    </p:spTree>
    <p:extLst>
      <p:ext uri="{BB962C8B-B14F-4D97-AF65-F5344CB8AC3E}">
        <p14:creationId xmlns:p14="http://schemas.microsoft.com/office/powerpoint/2010/main" val="257006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1" y="22123"/>
            <a:ext cx="8228160" cy="885150"/>
          </a:xfrm>
          <a:ln/>
        </p:spPr>
        <p:txBody>
          <a:bodyPr tIns="35268"/>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r>
              <a:rPr lang="es-ES" dirty="0" smtClean="0"/>
              <a:t>2016 Panel Schedule</a:t>
            </a:r>
            <a:endParaRPr lang="es-ES" dirty="0"/>
          </a:p>
        </p:txBody>
      </p:sp>
      <p:sp>
        <p:nvSpPr>
          <p:cNvPr id="5122" name="Rectangle 2"/>
          <p:cNvSpPr>
            <a:spLocks noGrp="1" noChangeArrowheads="1"/>
          </p:cNvSpPr>
          <p:nvPr>
            <p:ph type="body" idx="1"/>
          </p:nvPr>
        </p:nvSpPr>
        <p:spPr>
          <a:xfrm>
            <a:off x="456481" y="5791200"/>
            <a:ext cx="8228160" cy="552827"/>
          </a:xfrm>
          <a:ln/>
        </p:spPr>
        <p:txBody>
          <a:bodyPr/>
          <a:lstStyle/>
          <a:p>
            <a:pPr lvl="0">
              <a:tabLst>
                <a:tab pos="390246" algn="l"/>
                <a:tab pos="485288" algn="l"/>
                <a:tab pos="892813" algn="l"/>
                <a:tab pos="1300340" algn="l"/>
                <a:tab pos="1707865" algn="l"/>
                <a:tab pos="2115392" algn="l"/>
                <a:tab pos="2522917" algn="l"/>
                <a:tab pos="2930444" algn="l"/>
                <a:tab pos="3337969" algn="l"/>
                <a:tab pos="3745496" algn="l"/>
                <a:tab pos="4153021" algn="l"/>
                <a:tab pos="4560548" algn="l"/>
                <a:tab pos="4968073" algn="l"/>
                <a:tab pos="5375600" algn="l"/>
                <a:tab pos="5783125" algn="l"/>
                <a:tab pos="6190652" algn="l"/>
                <a:tab pos="6598177" algn="l"/>
                <a:tab pos="7005704" algn="l"/>
                <a:tab pos="7413229" algn="l"/>
                <a:tab pos="7820756" algn="l"/>
                <a:tab pos="8228281" algn="l"/>
              </a:tabLst>
            </a:pPr>
            <a:r>
              <a:rPr lang="en-US" sz="1800" dirty="0" smtClean="0"/>
              <a:t>November is the last 2016 panel meeting</a:t>
            </a:r>
            <a:r>
              <a:rPr lang="en-US" sz="2000" dirty="0" smtClean="0"/>
              <a:t>. </a:t>
            </a:r>
            <a:endParaRPr lang="es-ES" sz="2000" dirty="0"/>
          </a:p>
        </p:txBody>
      </p:sp>
      <p:sp>
        <p:nvSpPr>
          <p:cNvPr id="5" name="TextBox 4"/>
          <p:cNvSpPr txBox="1"/>
          <p:nvPr/>
        </p:nvSpPr>
        <p:spPr>
          <a:xfrm>
            <a:off x="0" y="914400"/>
            <a:ext cx="9144000" cy="838200"/>
          </a:xfrm>
          <a:prstGeom prst="rect">
            <a:avLst/>
          </a:prstGeom>
          <a:solidFill>
            <a:srgbClr val="F9F9F9"/>
          </a:solidFill>
          <a:ln>
            <a:noFill/>
          </a:ln>
        </p:spPr>
        <p:txBody>
          <a:bodyPr wrap="square" tIns="137160" rtlCol="0">
            <a:noAutofit/>
          </a:bodyPr>
          <a:lstStyle/>
          <a:p>
            <a:pPr marL="461963"/>
            <a:endParaRPr lang="en-US" sz="1800" dirty="0" smtClean="0"/>
          </a:p>
        </p:txBody>
      </p:sp>
      <p:graphicFrame>
        <p:nvGraphicFramePr>
          <p:cNvPr id="2" name="Table 1"/>
          <p:cNvGraphicFramePr>
            <a:graphicFrameLocks noGrp="1"/>
          </p:cNvGraphicFramePr>
          <p:nvPr>
            <p:extLst>
              <p:ext uri="{D42A27DB-BD31-4B8C-83A1-F6EECF244321}">
                <p14:modId xmlns:p14="http://schemas.microsoft.com/office/powerpoint/2010/main" val="29668836"/>
              </p:ext>
            </p:extLst>
          </p:nvPr>
        </p:nvGraphicFramePr>
        <p:xfrm>
          <a:off x="381000" y="1219200"/>
          <a:ext cx="8153401" cy="4343404"/>
        </p:xfrm>
        <a:graphic>
          <a:graphicData uri="http://schemas.openxmlformats.org/drawingml/2006/table">
            <a:tbl>
              <a:tblPr firstRow="1" firstCol="1" bandRow="1"/>
              <a:tblGrid>
                <a:gridCol w="2270361"/>
                <a:gridCol w="2270361"/>
                <a:gridCol w="3612679"/>
              </a:tblGrid>
              <a:tr h="744204">
                <a:tc>
                  <a:txBody>
                    <a:bodyPr/>
                    <a:lstStyle/>
                    <a:p>
                      <a:pPr marL="0" marR="0" algn="ctr">
                        <a:lnSpc>
                          <a:spcPct val="115000"/>
                        </a:lnSpc>
                        <a:spcBef>
                          <a:spcPts val="0"/>
                        </a:spcBef>
                        <a:spcAft>
                          <a:spcPts val="0"/>
                        </a:spcAft>
                      </a:pPr>
                      <a:r>
                        <a:rPr lang="en-US" sz="2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2016 </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Submission Deadline Dates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2000" b="1" dirty="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2016 </a:t>
                      </a: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Panel Dates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2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59920">
                <a:tc>
                  <a:txBody>
                    <a:bodyPr/>
                    <a:lstStyle/>
                    <a:p>
                      <a:pPr marL="0" marR="0">
                        <a:lnSpc>
                          <a:spcPct val="115000"/>
                        </a:lnSpc>
                        <a:spcBef>
                          <a:spcPts val="0"/>
                        </a:spcBef>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3 February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r>
                        <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 February</a:t>
                      </a:r>
                    </a:p>
                  </a:txBody>
                  <a:tcPr marL="28575" marR="28575" marT="28575" marB="28575"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r>
                        <a:rPr lang="it-IT" sz="18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 Diego, CA, USA (R6)</a:t>
                      </a:r>
                    </a:p>
                  </a:txBody>
                  <a:tcPr marL="28575" marR="28575" marT="28575" marB="28575" anchor="ctr">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59920">
                <a:tc>
                  <a:txBody>
                    <a:bodyPr/>
                    <a:lstStyle/>
                    <a:p>
                      <a:pPr marL="0" marR="0">
                        <a:lnSpc>
                          <a:spcPct val="115000"/>
                        </a:lnSpc>
                        <a:spcBef>
                          <a:spcPts val="0"/>
                        </a:spcBef>
                        <a:spcAft>
                          <a:spcPts val="0"/>
                        </a:spcAft>
                      </a:pPr>
                      <a:r>
                        <a:rPr lang="en-US" sz="18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March</a:t>
                      </a:r>
                      <a:endPar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r>
                        <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 March</a:t>
                      </a:r>
                    </a:p>
                  </a:txBody>
                  <a:tcPr marL="28575" marR="28575" marT="28575" marB="28575"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r>
                        <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Bombay, India (R10)</a:t>
                      </a:r>
                    </a:p>
                  </a:txBody>
                  <a:tcPr marL="28575" marR="28575" marT="28575" marB="28575"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59920">
                <a:tc>
                  <a:txBody>
                    <a:bodyPr/>
                    <a:lstStyle/>
                    <a:p>
                      <a:pPr marL="0" marR="0">
                        <a:lnSpc>
                          <a:spcPct val="115000"/>
                        </a:lnSpc>
                        <a:spcBef>
                          <a:spcPts val="0"/>
                        </a:spcBef>
                        <a:spcAft>
                          <a:spcPts val="0"/>
                        </a:spcAft>
                      </a:pPr>
                      <a:r>
                        <a:rPr lang="en-US" sz="18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 April</a:t>
                      </a:r>
                      <a:endPar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r>
                        <a:rPr lang="en-US" sz="18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 April</a:t>
                      </a:r>
                    </a:p>
                  </a:txBody>
                  <a:tcPr marL="28575" marR="28575" marT="28575" marB="28575"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r>
                        <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Atlanta, GA (R3)</a:t>
                      </a:r>
                    </a:p>
                  </a:txBody>
                  <a:tcPr marL="28575" marR="28575" marT="28575" marB="28575"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59920">
                <a:tc>
                  <a:txBody>
                    <a:bodyPr/>
                    <a:lstStyle/>
                    <a:p>
                      <a:pPr marL="0" marR="0">
                        <a:lnSpc>
                          <a:spcPct val="115000"/>
                        </a:lnSpc>
                        <a:spcBef>
                          <a:spcPts val="0"/>
                        </a:spcBef>
                        <a:spcAft>
                          <a:spcPts val="0"/>
                        </a:spcAft>
                      </a:pPr>
                      <a:r>
                        <a:rPr lang="en-US" sz="18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May</a:t>
                      </a:r>
                      <a:endPar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r>
                        <a:rPr lang="en-US" sz="18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 May</a:t>
                      </a:r>
                    </a:p>
                  </a:txBody>
                  <a:tcPr marL="28575" marR="28575" marT="28575" marB="28575"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r>
                        <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Paris, France (R8)</a:t>
                      </a:r>
                    </a:p>
                  </a:txBody>
                  <a:tcPr marL="28575" marR="28575" marT="28575" marB="28575"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59920">
                <a:tc>
                  <a:txBody>
                    <a:bodyPr/>
                    <a:lstStyle/>
                    <a:p>
                      <a:pPr marL="0" marR="0">
                        <a:lnSpc>
                          <a:spcPct val="115000"/>
                        </a:lnSpc>
                        <a:spcBef>
                          <a:spcPts val="0"/>
                        </a:spcBef>
                        <a:spcAft>
                          <a:spcPts val="0"/>
                        </a:spcAft>
                      </a:pPr>
                      <a:r>
                        <a:rPr lang="en-US" sz="18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 June</a:t>
                      </a:r>
                      <a:endPar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r>
                        <a:rPr lang="en-US" sz="18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 June</a:t>
                      </a:r>
                    </a:p>
                  </a:txBody>
                  <a:tcPr marL="28575" marR="28575" marT="28575" marB="28575"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r>
                        <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Philadelphia, PA, USA (R2)</a:t>
                      </a:r>
                    </a:p>
                  </a:txBody>
                  <a:tcPr marL="28575" marR="28575" marT="28575" marB="28575"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59920">
                <a:tc>
                  <a:txBody>
                    <a:bodyPr/>
                    <a:lstStyle/>
                    <a:p>
                      <a:pPr marL="0" marR="0">
                        <a:lnSpc>
                          <a:spcPct val="115000"/>
                        </a:lnSpc>
                        <a:spcBef>
                          <a:spcPts val="0"/>
                        </a:spcBef>
                        <a:spcAft>
                          <a:spcPts val="0"/>
                        </a:spcAft>
                      </a:pPr>
                      <a:r>
                        <a:rPr lang="en-US" sz="18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 July</a:t>
                      </a:r>
                      <a:endPar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r>
                        <a:rPr lang="en-US" sz="18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 July</a:t>
                      </a:r>
                    </a:p>
                  </a:txBody>
                  <a:tcPr marL="28575" marR="28575" marT="28575" marB="28575"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r>
                        <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Ottawa, Canada (R7)</a:t>
                      </a:r>
                    </a:p>
                  </a:txBody>
                  <a:tcPr marL="28575" marR="28575" marT="28575" marB="28575"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59920">
                <a:tc>
                  <a:txBody>
                    <a:bodyPr/>
                    <a:lstStyle/>
                    <a:p>
                      <a:pPr marL="0" marR="0">
                        <a:lnSpc>
                          <a:spcPct val="115000"/>
                        </a:lnSpc>
                        <a:spcBef>
                          <a:spcPts val="0"/>
                        </a:spcBef>
                        <a:spcAft>
                          <a:spcPts val="0"/>
                        </a:spcAft>
                      </a:pPr>
                      <a:r>
                        <a:rPr lang="en-US" sz="18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26 August</a:t>
                      </a:r>
                      <a:endPar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r>
                        <a:rPr lang="en-US" sz="18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 September</a:t>
                      </a:r>
                    </a:p>
                  </a:txBody>
                  <a:tcPr marL="28575" marR="28575" marT="28575" marB="28575"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r>
                        <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Hong Kong (R10)</a:t>
                      </a:r>
                    </a:p>
                  </a:txBody>
                  <a:tcPr marL="28575" marR="28575" marT="28575" marB="28575"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59920">
                <a:tc>
                  <a:txBody>
                    <a:bodyPr/>
                    <a:lstStyle/>
                    <a:p>
                      <a:pPr marL="0" marR="0">
                        <a:lnSpc>
                          <a:spcPct val="115000"/>
                        </a:lnSpc>
                        <a:spcBef>
                          <a:spcPts val="0"/>
                        </a:spcBef>
                        <a:spcAft>
                          <a:spcPts val="0"/>
                        </a:spcAft>
                      </a:pPr>
                      <a:r>
                        <a:rPr lang="en-US" sz="18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 September</a:t>
                      </a:r>
                      <a:endPar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r>
                        <a:rPr lang="en-US" sz="1800" kern="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 September</a:t>
                      </a:r>
                    </a:p>
                  </a:txBody>
                  <a:tcPr marL="28575" marR="28575" marT="28575" marB="28575"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r>
                        <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New Brunswick, NJ, USA (R1)</a:t>
                      </a:r>
                    </a:p>
                  </a:txBody>
                  <a:tcPr marL="28575" marR="28575" marT="28575" marB="28575"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359920">
                <a:tc>
                  <a: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8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October</a:t>
                      </a:r>
                      <a:endPar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nSpc>
                          <a:spcPct val="115000"/>
                        </a:lnSpc>
                        <a:spcBef>
                          <a:spcPts val="0"/>
                        </a:spcBef>
                        <a:spcAft>
                          <a:spcPts val="0"/>
                        </a:spcAft>
                      </a:pPr>
                      <a:r>
                        <a:rPr lang="en-US" sz="18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TBD, USA </a:t>
                      </a:r>
                      <a:endParaRPr lang="en-US" sz="1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359920">
                <a:tc>
                  <a: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November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TBD, USA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bl>
          </a:graphicData>
        </a:graphic>
      </p:graphicFrame>
      <p:sp>
        <p:nvSpPr>
          <p:cNvPr id="3" name="Left Arrow 2"/>
          <p:cNvSpPr/>
          <p:nvPr/>
        </p:nvSpPr>
        <p:spPr>
          <a:xfrm>
            <a:off x="1600198" y="2667001"/>
            <a:ext cx="829819" cy="381000"/>
          </a:xfrm>
          <a:prstGeom prst="leftArrow">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0"/>
          </p:nvPr>
        </p:nvSpPr>
        <p:spPr/>
        <p:txBody>
          <a:bodyPr/>
          <a:lstStyle/>
          <a:p>
            <a:pPr>
              <a:defRPr/>
            </a:pPr>
            <a:fld id="{B1C30522-C1CB-4BD9-A659-5FD40DC7CAC1}" type="slidenum">
              <a:rPr lang="en-US" smtClean="0"/>
              <a:pPr>
                <a:defRPr/>
              </a:pPr>
              <a:t>43</a:t>
            </a:fld>
            <a:endParaRPr lang="en-US" dirty="0"/>
          </a:p>
        </p:txBody>
      </p:sp>
    </p:spTree>
    <p:extLst>
      <p:ext uri="{BB962C8B-B14F-4D97-AF65-F5344CB8AC3E}">
        <p14:creationId xmlns:p14="http://schemas.microsoft.com/office/powerpoint/2010/main" val="33612438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26438" cy="838200"/>
          </a:xfrm>
        </p:spPr>
        <p:txBody>
          <a:bodyPr/>
          <a:lstStyle/>
          <a:p>
            <a:pPr algn="ctr"/>
            <a:r>
              <a:rPr lang="en-US" dirty="0" smtClean="0"/>
              <a:t>Senior Member Elevations</a:t>
            </a:r>
            <a:br>
              <a:rPr lang="en-US" dirty="0" smtClean="0"/>
            </a:br>
            <a:r>
              <a:rPr lang="en-US" sz="2400" dirty="0" smtClean="0"/>
              <a:t>2016 February YTD</a:t>
            </a:r>
            <a:endParaRPr lang="en-US" dirty="0"/>
          </a:p>
        </p:txBody>
      </p:sp>
      <p:sp>
        <p:nvSpPr>
          <p:cNvPr id="3" name="TextBox 2"/>
          <p:cNvSpPr txBox="1"/>
          <p:nvPr/>
        </p:nvSpPr>
        <p:spPr>
          <a:xfrm>
            <a:off x="0" y="914400"/>
            <a:ext cx="9144000" cy="838200"/>
          </a:xfrm>
          <a:prstGeom prst="rect">
            <a:avLst/>
          </a:prstGeom>
          <a:solidFill>
            <a:srgbClr val="F9F9F9"/>
          </a:solidFill>
          <a:ln>
            <a:noFill/>
          </a:ln>
        </p:spPr>
        <p:txBody>
          <a:bodyPr wrap="square" tIns="137160" rtlCol="0">
            <a:noAutofit/>
          </a:bodyPr>
          <a:lstStyle/>
          <a:p>
            <a:pPr marL="1660525" indent="-1198563"/>
            <a:r>
              <a:rPr lang="en-US" sz="1800" dirty="0" smtClean="0"/>
              <a:t>2016 Goal: With the February Panel we have 35 new Senior Members this represents 14% of </a:t>
            </a:r>
            <a:r>
              <a:rPr lang="en-US" sz="1800" dirty="0"/>
              <a:t>our </a:t>
            </a:r>
            <a:r>
              <a:rPr lang="en-US" sz="1800" dirty="0" smtClean="0"/>
              <a:t>2016 Region goal of 250.   </a:t>
            </a: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160586239"/>
              </p:ext>
            </p:extLst>
          </p:nvPr>
        </p:nvGraphicFramePr>
        <p:xfrm>
          <a:off x="521616" y="1676400"/>
          <a:ext cx="8037844" cy="4419600"/>
        </p:xfrm>
        <a:graphic>
          <a:graphicData uri="http://schemas.openxmlformats.org/presentationml/2006/ole">
            <mc:AlternateContent xmlns:mc="http://schemas.openxmlformats.org/markup-compatibility/2006">
              <mc:Choice xmlns:v="urn:schemas-microsoft-com:vml" Requires="v">
                <p:oleObj spid="_x0000_s5262" name="Worksheet" r:id="rId3" imgW="7638942" imgH="4200468" progId="Excel.Sheet.12">
                  <p:embed/>
                </p:oleObj>
              </mc:Choice>
              <mc:Fallback>
                <p:oleObj name="Worksheet" r:id="rId3" imgW="7638942" imgH="4200468" progId="Excel.Sheet.12">
                  <p:embed/>
                  <p:pic>
                    <p:nvPicPr>
                      <p:cNvPr id="0" name=""/>
                      <p:cNvPicPr/>
                      <p:nvPr/>
                    </p:nvPicPr>
                    <p:blipFill>
                      <a:blip r:embed="rId4"/>
                      <a:stretch>
                        <a:fillRect/>
                      </a:stretch>
                    </p:blipFill>
                    <p:spPr>
                      <a:xfrm>
                        <a:off x="521616" y="1676400"/>
                        <a:ext cx="8037844" cy="4419600"/>
                      </a:xfrm>
                      <a:prstGeom prst="rect">
                        <a:avLst/>
                      </a:prstGeom>
                      <a:noFill/>
                    </p:spPr>
                  </p:pic>
                </p:oleObj>
              </mc:Fallback>
            </mc:AlternateContent>
          </a:graphicData>
        </a:graphic>
      </p:graphicFrame>
      <p:sp>
        <p:nvSpPr>
          <p:cNvPr id="5" name="TextBox 4"/>
          <p:cNvSpPr txBox="1"/>
          <p:nvPr/>
        </p:nvSpPr>
        <p:spPr>
          <a:xfrm>
            <a:off x="5465618" y="1850242"/>
            <a:ext cx="3055374" cy="381000"/>
          </a:xfrm>
          <a:prstGeom prst="rect">
            <a:avLst/>
          </a:prstGeom>
          <a:noFill/>
          <a:ln>
            <a:noFill/>
          </a:ln>
        </p:spPr>
        <p:txBody>
          <a:bodyPr wrap="square" tIns="137160" rtlCol="0">
            <a:noAutofit/>
          </a:bodyPr>
          <a:lstStyle/>
          <a:p>
            <a:pPr marL="461963"/>
            <a:r>
              <a:rPr lang="en-US" sz="1400" dirty="0" smtClean="0"/>
              <a:t>See slide 10 for details</a:t>
            </a:r>
          </a:p>
        </p:txBody>
      </p:sp>
      <p:sp>
        <p:nvSpPr>
          <p:cNvPr id="9" name="Slide Number Placeholder 8"/>
          <p:cNvSpPr>
            <a:spLocks noGrp="1"/>
          </p:cNvSpPr>
          <p:nvPr>
            <p:ph type="sldNum" sz="quarter" idx="10"/>
          </p:nvPr>
        </p:nvSpPr>
        <p:spPr/>
        <p:txBody>
          <a:bodyPr/>
          <a:lstStyle/>
          <a:p>
            <a:pPr>
              <a:defRPr/>
            </a:pPr>
            <a:fld id="{B1C30522-C1CB-4BD9-A659-5FD40DC7CAC1}" type="slidenum">
              <a:rPr lang="en-US" smtClean="0"/>
              <a:pPr>
                <a:defRPr/>
              </a:pPr>
              <a:t>44</a:t>
            </a:fld>
            <a:endParaRPr lang="en-US" dirty="0"/>
          </a:p>
        </p:txBody>
      </p:sp>
    </p:spTree>
    <p:extLst>
      <p:ext uri="{BB962C8B-B14F-4D97-AF65-F5344CB8AC3E}">
        <p14:creationId xmlns:p14="http://schemas.microsoft.com/office/powerpoint/2010/main" val="3679058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838200"/>
          </a:xfrm>
          <a:prstGeom prst="rect">
            <a:avLst/>
          </a:prstGeom>
          <a:solidFill>
            <a:srgbClr val="F9F9F9"/>
          </a:solidFill>
          <a:ln>
            <a:noFill/>
          </a:ln>
        </p:spPr>
        <p:txBody>
          <a:bodyPr wrap="square" tIns="137160" rtlCol="0">
            <a:noAutofit/>
          </a:bodyPr>
          <a:lstStyle/>
          <a:p>
            <a:pPr marL="461963"/>
            <a:endParaRPr lang="en-US" sz="1800" dirty="0" smtClean="0"/>
          </a:p>
        </p:txBody>
      </p:sp>
      <p:sp>
        <p:nvSpPr>
          <p:cNvPr id="2" name="Title 1"/>
          <p:cNvSpPr>
            <a:spLocks noGrp="1"/>
          </p:cNvSpPr>
          <p:nvPr>
            <p:ph type="title"/>
          </p:nvPr>
        </p:nvSpPr>
        <p:spPr>
          <a:xfrm>
            <a:off x="381000" y="1"/>
            <a:ext cx="8326438" cy="838200"/>
          </a:xfrm>
        </p:spPr>
        <p:txBody>
          <a:bodyPr/>
          <a:lstStyle/>
          <a:p>
            <a:pPr algn="ctr"/>
            <a:r>
              <a:rPr lang="en-US" dirty="0"/>
              <a:t>Senior Member Elevations</a:t>
            </a:r>
            <a:br>
              <a:rPr lang="en-US" dirty="0"/>
            </a:br>
            <a:r>
              <a:rPr lang="en-US" sz="2400" dirty="0" smtClean="0"/>
              <a:t>2016 Total</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166796664"/>
              </p:ext>
            </p:extLst>
          </p:nvPr>
        </p:nvGraphicFramePr>
        <p:xfrm>
          <a:off x="685800" y="1143000"/>
          <a:ext cx="7772400" cy="4949825"/>
        </p:xfrm>
        <a:graphic>
          <a:graphicData uri="http://schemas.openxmlformats.org/presentationml/2006/ole">
            <mc:AlternateContent xmlns:mc="http://schemas.openxmlformats.org/markup-compatibility/2006">
              <mc:Choice xmlns:v="urn:schemas-microsoft-com:vml" Requires="v">
                <p:oleObj spid="_x0000_s6284" name="Worksheet" r:id="rId3" imgW="7638942" imgH="5724595" progId="Excel.Sheet.12">
                  <p:embed/>
                </p:oleObj>
              </mc:Choice>
              <mc:Fallback>
                <p:oleObj name="Worksheet" r:id="rId3" imgW="7638942" imgH="5724595" progId="Excel.Sheet.12">
                  <p:embed/>
                  <p:pic>
                    <p:nvPicPr>
                      <p:cNvPr id="0" name=""/>
                      <p:cNvPicPr/>
                      <p:nvPr/>
                    </p:nvPicPr>
                    <p:blipFill>
                      <a:blip r:embed="rId4"/>
                      <a:stretch>
                        <a:fillRect/>
                      </a:stretch>
                    </p:blipFill>
                    <p:spPr>
                      <a:xfrm>
                        <a:off x="685800" y="1143000"/>
                        <a:ext cx="7772400" cy="4949825"/>
                      </a:xfrm>
                      <a:prstGeom prst="rect">
                        <a:avLst/>
                      </a:prstGeom>
                      <a:noFill/>
                    </p:spPr>
                  </p:pic>
                </p:oleObj>
              </mc:Fallback>
            </mc:AlternateContent>
          </a:graphicData>
        </a:graphic>
      </p:graphicFrame>
      <p:sp>
        <p:nvSpPr>
          <p:cNvPr id="12" name="Slide Number Placeholder 11"/>
          <p:cNvSpPr>
            <a:spLocks noGrp="1"/>
          </p:cNvSpPr>
          <p:nvPr>
            <p:ph type="sldNum" sz="quarter" idx="10"/>
          </p:nvPr>
        </p:nvSpPr>
        <p:spPr/>
        <p:txBody>
          <a:bodyPr/>
          <a:lstStyle/>
          <a:p>
            <a:pPr>
              <a:defRPr/>
            </a:pPr>
            <a:fld id="{B1C30522-C1CB-4BD9-A659-5FD40DC7CAC1}" type="slidenum">
              <a:rPr lang="en-US" smtClean="0"/>
              <a:pPr>
                <a:defRPr/>
              </a:pPr>
              <a:t>45</a:t>
            </a:fld>
            <a:endParaRPr lang="en-US" dirty="0"/>
          </a:p>
        </p:txBody>
      </p:sp>
      <p:sp>
        <p:nvSpPr>
          <p:cNvPr id="7" name="TextBox 6"/>
          <p:cNvSpPr txBox="1"/>
          <p:nvPr/>
        </p:nvSpPr>
        <p:spPr>
          <a:xfrm>
            <a:off x="1314332" y="6324600"/>
            <a:ext cx="875561" cy="261610"/>
          </a:xfrm>
          <a:prstGeom prst="rect">
            <a:avLst/>
          </a:prstGeom>
          <a:ln>
            <a:noFill/>
          </a:ln>
        </p:spPr>
        <p:txBody>
          <a:bodyPr wrap="none" rtlCol="0">
            <a:spAutoFit/>
          </a:bodyPr>
          <a:lstStyle/>
          <a:p>
            <a:r>
              <a:rPr lang="en-US" sz="1100" dirty="0" smtClean="0"/>
              <a:t>Event Held</a:t>
            </a:r>
          </a:p>
        </p:txBody>
      </p:sp>
      <p:sp>
        <p:nvSpPr>
          <p:cNvPr id="8" name="TextBox 7"/>
          <p:cNvSpPr txBox="1"/>
          <p:nvPr/>
        </p:nvSpPr>
        <p:spPr>
          <a:xfrm>
            <a:off x="2791253" y="6324600"/>
            <a:ext cx="1103187" cy="261610"/>
          </a:xfrm>
          <a:prstGeom prst="rect">
            <a:avLst/>
          </a:prstGeom>
          <a:ln>
            <a:noFill/>
          </a:ln>
        </p:spPr>
        <p:txBody>
          <a:bodyPr wrap="none" rtlCol="0">
            <a:spAutoFit/>
          </a:bodyPr>
          <a:lstStyle/>
          <a:p>
            <a:r>
              <a:rPr lang="en-US" sz="1100" dirty="0" smtClean="0"/>
              <a:t>Event Planned</a:t>
            </a:r>
          </a:p>
        </p:txBody>
      </p:sp>
      <p:sp>
        <p:nvSpPr>
          <p:cNvPr id="9" name="TextBox 8"/>
          <p:cNvSpPr txBox="1"/>
          <p:nvPr/>
        </p:nvSpPr>
        <p:spPr>
          <a:xfrm>
            <a:off x="4495800" y="6327058"/>
            <a:ext cx="2143536" cy="261610"/>
          </a:xfrm>
          <a:prstGeom prst="rect">
            <a:avLst/>
          </a:prstGeom>
          <a:ln>
            <a:noFill/>
          </a:ln>
        </p:spPr>
        <p:txBody>
          <a:bodyPr wrap="none" rtlCol="0">
            <a:spAutoFit/>
          </a:bodyPr>
          <a:lstStyle/>
          <a:p>
            <a:r>
              <a:rPr lang="en-US" sz="1100" dirty="0" smtClean="0"/>
              <a:t>No Event Planned or no Report</a:t>
            </a:r>
          </a:p>
        </p:txBody>
      </p:sp>
      <p:sp>
        <p:nvSpPr>
          <p:cNvPr id="10" name="Rectangle 9"/>
          <p:cNvSpPr/>
          <p:nvPr/>
        </p:nvSpPr>
        <p:spPr>
          <a:xfrm>
            <a:off x="989873" y="6357304"/>
            <a:ext cx="262143" cy="19760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514362" y="6357304"/>
            <a:ext cx="262143" cy="19760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233657" y="6357304"/>
            <a:ext cx="262143" cy="19760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619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125" y="134938"/>
            <a:ext cx="8326438" cy="627061"/>
          </a:xfrm>
        </p:spPr>
        <p:txBody>
          <a:bodyPr/>
          <a:lstStyle/>
          <a:p>
            <a:r>
              <a:rPr lang="en-US" sz="2400" dirty="0" smtClean="0"/>
              <a:t>Pending Applications Needing References  </a:t>
            </a:r>
            <a:endParaRPr lang="en-US" sz="2400" dirty="0"/>
          </a:p>
        </p:txBody>
      </p:sp>
      <p:sp>
        <p:nvSpPr>
          <p:cNvPr id="10" name="TextBox 9"/>
          <p:cNvSpPr txBox="1"/>
          <p:nvPr/>
        </p:nvSpPr>
        <p:spPr>
          <a:xfrm>
            <a:off x="0" y="914400"/>
            <a:ext cx="9144000" cy="838200"/>
          </a:xfrm>
          <a:prstGeom prst="rect">
            <a:avLst/>
          </a:prstGeom>
          <a:solidFill>
            <a:srgbClr val="F9F9F9"/>
          </a:solidFill>
          <a:ln>
            <a:noFill/>
          </a:ln>
        </p:spPr>
        <p:txBody>
          <a:bodyPr wrap="square" tIns="137160" rtlCol="0">
            <a:noAutofit/>
          </a:bodyPr>
          <a:lstStyle/>
          <a:p>
            <a:pPr marL="461963"/>
            <a:endParaRPr lang="en-US" sz="1800" dirty="0" smtClean="0"/>
          </a:p>
        </p:txBody>
      </p:sp>
      <p:sp>
        <p:nvSpPr>
          <p:cNvPr id="6" name="Slide Number Placeholder 5"/>
          <p:cNvSpPr>
            <a:spLocks noGrp="1"/>
          </p:cNvSpPr>
          <p:nvPr>
            <p:ph type="sldNum" sz="quarter" idx="10"/>
          </p:nvPr>
        </p:nvSpPr>
        <p:spPr/>
        <p:txBody>
          <a:bodyPr/>
          <a:lstStyle/>
          <a:p>
            <a:pPr>
              <a:defRPr/>
            </a:pPr>
            <a:fld id="{5E75227B-5C2D-450B-8A59-9A66A2E64E8D}" type="slidenum">
              <a:rPr lang="en-US" smtClean="0"/>
              <a:pPr>
                <a:defRPr/>
              </a:pPr>
              <a:t>46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63484220"/>
              </p:ext>
            </p:extLst>
          </p:nvPr>
        </p:nvGraphicFramePr>
        <p:xfrm>
          <a:off x="571500" y="1066800"/>
          <a:ext cx="8000999" cy="4953559"/>
        </p:xfrm>
        <a:graphic>
          <a:graphicData uri="http://schemas.openxmlformats.org/drawingml/2006/table">
            <a:tbl>
              <a:tblPr/>
              <a:tblGrid>
                <a:gridCol w="1877788"/>
                <a:gridCol w="2286000"/>
                <a:gridCol w="1306285"/>
                <a:gridCol w="1768927"/>
                <a:gridCol w="381000"/>
                <a:gridCol w="380999"/>
              </a:tblGrid>
              <a:tr h="116474">
                <a:tc>
                  <a:txBody>
                    <a:bodyPr/>
                    <a:lstStyle/>
                    <a:p>
                      <a:pPr algn="l" fontAlgn="b"/>
                      <a:r>
                        <a:rPr lang="en-US" sz="900" b="1" i="0" u="none" strike="noStrike" dirty="0">
                          <a:solidFill>
                            <a:srgbClr val="000000"/>
                          </a:solidFill>
                          <a:effectLst/>
                          <a:latin typeface="Arial"/>
                        </a:rPr>
                        <a:t>Area</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0"/>
                    </a:solidFill>
                  </a:tcPr>
                </a:tc>
                <a:tc>
                  <a:txBody>
                    <a:bodyPr/>
                    <a:lstStyle/>
                    <a:p>
                      <a:pPr algn="l" fontAlgn="b"/>
                      <a:r>
                        <a:rPr lang="en-US" sz="900" b="1" i="0" u="none" strike="noStrike">
                          <a:solidFill>
                            <a:srgbClr val="000000"/>
                          </a:solidFill>
                          <a:effectLst/>
                          <a:latin typeface="Arial"/>
                        </a:rPr>
                        <a:t>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0"/>
                    </a:solidFill>
                  </a:tcPr>
                </a:tc>
                <a:tc>
                  <a:txBody>
                    <a:bodyPr/>
                    <a:lstStyle/>
                    <a:p>
                      <a:pPr algn="l" fontAlgn="b"/>
                      <a:r>
                        <a:rPr lang="en-US" sz="900" b="1" i="0" u="none" strike="noStrike">
                          <a:solidFill>
                            <a:srgbClr val="000000"/>
                          </a:solidFill>
                          <a:effectLst/>
                          <a:latin typeface="Arial"/>
                        </a:rPr>
                        <a:t>LAST NAME</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0"/>
                    </a:solidFill>
                  </a:tcPr>
                </a:tc>
                <a:tc>
                  <a:txBody>
                    <a:bodyPr/>
                    <a:lstStyle/>
                    <a:p>
                      <a:pPr algn="l" fontAlgn="b"/>
                      <a:r>
                        <a:rPr lang="en-US" sz="900" b="1" i="0" u="none" strike="noStrike">
                          <a:solidFill>
                            <a:srgbClr val="000000"/>
                          </a:solidFill>
                          <a:effectLst/>
                          <a:latin typeface="Arial"/>
                        </a:rPr>
                        <a:t>FIRST NAME</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0"/>
                    </a:solidFill>
                  </a:tcPr>
                </a:tc>
                <a:tc>
                  <a:txBody>
                    <a:bodyPr/>
                    <a:lstStyle/>
                    <a:p>
                      <a:pPr algn="l" fontAlgn="b"/>
                      <a:r>
                        <a:rPr lang="en-US" sz="900" b="1" i="0" u="none" strike="noStrike">
                          <a:solidFill>
                            <a:srgbClr val="000000"/>
                          </a:solidFill>
                          <a:effectLst/>
                          <a:latin typeface="Arial"/>
                        </a:rPr>
                        <a:t>REF #1</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0"/>
                    </a:solidFill>
                  </a:tcPr>
                </a:tc>
                <a:tc>
                  <a:txBody>
                    <a:bodyPr/>
                    <a:lstStyle/>
                    <a:p>
                      <a:pPr algn="l" fontAlgn="b"/>
                      <a:r>
                        <a:rPr lang="en-US" sz="900" b="1" i="0" u="none" strike="noStrike">
                          <a:solidFill>
                            <a:srgbClr val="000000"/>
                          </a:solidFill>
                          <a:effectLst/>
                          <a:latin typeface="Arial"/>
                        </a:rPr>
                        <a:t>REF #2</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0"/>
                    </a:solidFill>
                  </a:tcPr>
                </a:tc>
              </a:tr>
              <a:tr h="138398">
                <a:tc>
                  <a:txBody>
                    <a:bodyPr/>
                    <a:lstStyle/>
                    <a:p>
                      <a:pPr algn="l" fontAlgn="b"/>
                      <a:r>
                        <a:rPr lang="en-US" sz="1050" b="0" i="0" u="none" strike="noStrike">
                          <a:effectLst/>
                          <a:latin typeface="Arial"/>
                        </a:rPr>
                        <a:t>Area 1</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Central Virginia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MAHARJAN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LAXMAN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J.D.</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1</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Central Virginia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Maiwald</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Frank</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R.W.</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M.S.</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1</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Richmond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Md Kamal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Mahanijah</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J.D.</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1</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Richmond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Mehrotra</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Monica</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D.W.</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2 / NC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Central North Carolina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Madrigal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Marcelino</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G.M.</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2 / NC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Charlotte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Malan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Katherine</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J.C.</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2 / NC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Eastern North Carolina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Manase</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Emmanuel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S.R.</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S.S.</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2 / NC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Eastern North Carolina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Manick</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Tara</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D.N.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2 / NC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Eastern North Carolina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Manoharan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Arumugam</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M.C.</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2 / NC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Eastern North Carolina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Manousakas</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Ioannis</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P.L.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J.V.</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2 / NC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Eastern North Carolina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Manza</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Ramesh</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R.G.</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M.S.</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3</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Atlanta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Lun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Desmond</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A.Y.</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J.K.</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3</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Atlanta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Richard</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R.H.</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3</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Atlanta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Zhongjing</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T.H.</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W.B.</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3</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Atlanta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Maceachren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Alan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A.P.</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J.M.</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3</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Atlanta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Macia-Perez</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Francisco</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D.B.</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3</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Atlanta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Maclennan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Bruce</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B.U.</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K.M.</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4/Florida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Canaveral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Madiman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Mokshay</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R.F.</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773">
                <a:tc>
                  <a:txBody>
                    <a:bodyPr/>
                    <a:lstStyle/>
                    <a:p>
                      <a:pPr algn="l" fontAlgn="b"/>
                      <a:r>
                        <a:rPr lang="en-US" sz="1050" b="0" i="0" u="none" strike="noStrike">
                          <a:effectLst/>
                          <a:latin typeface="Arial"/>
                        </a:rPr>
                        <a:t>Area 4/Florida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Florida West Coast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Marai</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Georgeta-Elisabeta</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K.D.</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K.A.</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4/Florida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Jacksonville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Marini</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Anthony</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W.S.</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P.S.</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4/Florida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Jacksonville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Marinoni</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Andrea</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W.S.</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20">
                <a:tc>
                  <a:txBody>
                    <a:bodyPr/>
                    <a:lstStyle/>
                    <a:p>
                      <a:pPr algn="l" fontAlgn="b"/>
                      <a:r>
                        <a:rPr lang="en-US" sz="1050" b="0" i="0" u="none" strike="noStrike">
                          <a:effectLst/>
                          <a:latin typeface="Arial"/>
                        </a:rPr>
                        <a:t>Area 4/Florida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Jacksonville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err="1">
                          <a:effectLst/>
                          <a:latin typeface="Arial"/>
                        </a:rPr>
                        <a:t>Markandan</a:t>
                      </a:r>
                      <a:endParaRPr lang="en-US" sz="1050" b="0" i="0" u="none" strike="noStrike" dirty="0">
                        <a:effectLst/>
                        <a:latin typeface="Arial"/>
                      </a:endParaRP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Ramakrishnan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P.S.</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W.S.</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4/Florida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Melbourne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Marsh</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John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R.D.</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A.P.</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4/Florida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Northwest Florida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Marx</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David</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J.H.</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D.Z.</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b"/>
                      <a:r>
                        <a:rPr lang="en-US" sz="1050" b="0" i="0" u="none" strike="noStrike">
                          <a:effectLst/>
                          <a:latin typeface="Arial"/>
                        </a:rPr>
                        <a:t>Area 4/Florida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Palm Beach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Masum</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Salahuddin Mohammad</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E.A.</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4/Florida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Palm Beach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Mathoor</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Aswatha</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 </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4/Florida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Palm Beach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Matuvi</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George</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G.H.</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P.H.</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98">
                <a:tc>
                  <a:txBody>
                    <a:bodyPr/>
                    <a:lstStyle/>
                    <a:p>
                      <a:pPr algn="l" fontAlgn="b"/>
                      <a:r>
                        <a:rPr lang="en-US" sz="1050" b="0" i="0" u="none" strike="noStrike">
                          <a:effectLst/>
                          <a:latin typeface="Arial"/>
                        </a:rPr>
                        <a:t>Area 4/Florida Council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Tallahassee Area Section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Meiners</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Steven</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Arial"/>
                        </a:rPr>
                        <a:t>C.L.</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effectLst/>
                          <a:latin typeface="Arial"/>
                        </a:rPr>
                        <a:t>B.H.</a:t>
                      </a:r>
                    </a:p>
                  </a:txBody>
                  <a:tcPr marL="6851" marR="6851" marT="68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863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125" y="134938"/>
            <a:ext cx="8326438" cy="627061"/>
          </a:xfrm>
        </p:spPr>
        <p:txBody>
          <a:bodyPr/>
          <a:lstStyle/>
          <a:p>
            <a:r>
              <a:rPr lang="en-US" sz="2400" dirty="0" smtClean="0"/>
              <a:t>Pending Applications Needing References  </a:t>
            </a:r>
            <a:endParaRPr lang="en-US" sz="2400" dirty="0"/>
          </a:p>
        </p:txBody>
      </p:sp>
      <p:sp>
        <p:nvSpPr>
          <p:cNvPr id="10" name="TextBox 9"/>
          <p:cNvSpPr txBox="1"/>
          <p:nvPr/>
        </p:nvSpPr>
        <p:spPr>
          <a:xfrm>
            <a:off x="0" y="914400"/>
            <a:ext cx="9144000" cy="838200"/>
          </a:xfrm>
          <a:prstGeom prst="rect">
            <a:avLst/>
          </a:prstGeom>
          <a:solidFill>
            <a:srgbClr val="F9F9F9"/>
          </a:solidFill>
          <a:ln>
            <a:noFill/>
          </a:ln>
        </p:spPr>
        <p:txBody>
          <a:bodyPr wrap="square" tIns="137160" rtlCol="0">
            <a:noAutofit/>
          </a:bodyPr>
          <a:lstStyle/>
          <a:p>
            <a:pPr marL="461963"/>
            <a:endParaRPr lang="en-US" sz="1800" dirty="0" smtClean="0"/>
          </a:p>
        </p:txBody>
      </p:sp>
      <p:sp>
        <p:nvSpPr>
          <p:cNvPr id="6" name="Slide Number Placeholder 5"/>
          <p:cNvSpPr>
            <a:spLocks noGrp="1"/>
          </p:cNvSpPr>
          <p:nvPr>
            <p:ph type="sldNum" sz="quarter" idx="10"/>
          </p:nvPr>
        </p:nvSpPr>
        <p:spPr/>
        <p:txBody>
          <a:bodyPr/>
          <a:lstStyle/>
          <a:p>
            <a:pPr>
              <a:defRPr/>
            </a:pPr>
            <a:fld id="{5E75227B-5C2D-450B-8A59-9A66A2E64E8D}" type="slidenum">
              <a:rPr lang="en-US" smtClean="0"/>
              <a:pPr>
                <a:defRPr/>
              </a:pPr>
              <a:t>47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13428431"/>
              </p:ext>
            </p:extLst>
          </p:nvPr>
        </p:nvGraphicFramePr>
        <p:xfrm>
          <a:off x="533400" y="1333500"/>
          <a:ext cx="8000999" cy="3400425"/>
        </p:xfrm>
        <a:graphic>
          <a:graphicData uri="http://schemas.openxmlformats.org/drawingml/2006/table">
            <a:tbl>
              <a:tblPr/>
              <a:tblGrid>
                <a:gridCol w="2153567"/>
                <a:gridCol w="2453069"/>
                <a:gridCol w="1255059"/>
                <a:gridCol w="1055390"/>
                <a:gridCol w="541957"/>
                <a:gridCol w="541957"/>
              </a:tblGrid>
              <a:tr h="161925">
                <a:tc>
                  <a:txBody>
                    <a:bodyPr/>
                    <a:lstStyle/>
                    <a:p>
                      <a:pPr algn="l" fontAlgn="b"/>
                      <a:r>
                        <a:rPr lang="en-US" sz="900" b="1" i="0" u="none" strike="noStrike" dirty="0">
                          <a:solidFill>
                            <a:srgbClr val="000000"/>
                          </a:solidFill>
                          <a:effectLst/>
                          <a:latin typeface="Arial"/>
                        </a:rPr>
                        <a:t>Area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0"/>
                    </a:solidFill>
                  </a:tcPr>
                </a:tc>
                <a:tc>
                  <a:txBody>
                    <a:bodyPr/>
                    <a:lstStyle/>
                    <a:p>
                      <a:pPr algn="l" fontAlgn="b"/>
                      <a:r>
                        <a:rPr lang="en-US" sz="900" b="1" i="0" u="none" strike="noStrike">
                          <a:solidFill>
                            <a:srgbClr val="000000"/>
                          </a:solidFill>
                          <a:effectLst/>
                          <a:latin typeface="Arial"/>
                        </a:rPr>
                        <a:t>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0"/>
                    </a:solidFill>
                  </a:tcPr>
                </a:tc>
                <a:tc>
                  <a:txBody>
                    <a:bodyPr/>
                    <a:lstStyle/>
                    <a:p>
                      <a:pPr algn="l" fontAlgn="b"/>
                      <a:r>
                        <a:rPr lang="en-US" sz="900" b="1" i="0" u="none" strike="noStrike">
                          <a:solidFill>
                            <a:srgbClr val="000000"/>
                          </a:solidFill>
                          <a:effectLst/>
                          <a:latin typeface="Arial"/>
                        </a:rPr>
                        <a:t>LAST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0"/>
                    </a:solidFill>
                  </a:tcPr>
                </a:tc>
                <a:tc>
                  <a:txBody>
                    <a:bodyPr/>
                    <a:lstStyle/>
                    <a:p>
                      <a:pPr algn="l" fontAlgn="b"/>
                      <a:r>
                        <a:rPr lang="en-US" sz="900" b="1" i="0" u="none" strike="noStrike">
                          <a:solidFill>
                            <a:srgbClr val="000000"/>
                          </a:solidFill>
                          <a:effectLst/>
                          <a:latin typeface="Arial"/>
                        </a:rPr>
                        <a:t>FIRST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0"/>
                    </a:solidFill>
                  </a:tcPr>
                </a:tc>
                <a:tc>
                  <a:txBody>
                    <a:bodyPr/>
                    <a:lstStyle/>
                    <a:p>
                      <a:pPr algn="l" fontAlgn="b"/>
                      <a:r>
                        <a:rPr lang="en-US" sz="900" b="1" i="0" u="none" strike="noStrike">
                          <a:solidFill>
                            <a:srgbClr val="000000"/>
                          </a:solidFill>
                          <a:effectLst/>
                          <a:latin typeface="Arial"/>
                        </a:rPr>
                        <a:t>REF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0"/>
                    </a:solidFill>
                  </a:tcPr>
                </a:tc>
                <a:tc>
                  <a:txBody>
                    <a:bodyPr/>
                    <a:lstStyle/>
                    <a:p>
                      <a:pPr algn="l" fontAlgn="b"/>
                      <a:r>
                        <a:rPr lang="en-US" sz="900" b="1" i="0" u="none" strike="noStrike">
                          <a:solidFill>
                            <a:srgbClr val="000000"/>
                          </a:solidFill>
                          <a:effectLst/>
                          <a:latin typeface="Arial"/>
                        </a:rPr>
                        <a:t>REF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F0E0"/>
                    </a:solidFill>
                  </a:tcPr>
                </a:tc>
              </a:tr>
              <a:tr h="190500">
                <a:tc>
                  <a:txBody>
                    <a:bodyPr/>
                    <a:lstStyle/>
                    <a:p>
                      <a:pPr algn="l" fontAlgn="b"/>
                      <a:r>
                        <a:rPr lang="en-US" sz="1100" b="0" i="0" u="none" strike="noStrike" dirty="0">
                          <a:effectLst/>
                          <a:latin typeface="Arial"/>
                        </a:rPr>
                        <a:t>Area 5/Tennessee Council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Central Tennessee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Maganti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sushanth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5/Tennessee Council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Central Tennessee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Mahabir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Sham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R.B.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5/Tennessee Council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Chattanooga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Malanowski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Mateusz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J.N.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S.J.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5/Tennessee Council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East Tennessee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malik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Abdul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D.C.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5/Tennessee Council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East Tennessee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Maljkovic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Zlatko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C.F.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D.N.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5/Tennessee Council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East Tennessee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Mallick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Debasish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5/Tennessee Council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East Tennessee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Mallikarjun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Kittur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L.P.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5/Tennessee Council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East Tennessee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Maltoni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Davide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I.B.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5/Tennessee Council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Memphis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Martyniuk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Mariusz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5/Tennessee Council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Tri Cities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Mejia Silva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Jesus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W.B.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Alabama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Lucani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Daniel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Huntsville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Marashdeh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Qussai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G.P.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Huntsville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Marco-Alba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Jose Carlos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L.B.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7/SC Council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Columbia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MALAPAKA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VIJAYA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L.F.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7/SC Council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Piedmont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Mavis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Neil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Lexington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MARSH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ALLISON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J.G.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effectLst/>
                          <a:latin typeface="Arial"/>
                        </a:rPr>
                        <a:t>Area 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Jamaica Section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Marmora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Guillermo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Arial"/>
                        </a:rPr>
                        <a:t>D.D.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464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48</a:t>
            </a:fld>
            <a:endParaRPr lang="en-US" dirty="0"/>
          </a:p>
        </p:txBody>
      </p:sp>
      <p:sp>
        <p:nvSpPr>
          <p:cNvPr id="11267" name="Title 3"/>
          <p:cNvSpPr>
            <a:spLocks noGrp="1"/>
          </p:cNvSpPr>
          <p:nvPr>
            <p:ph type="title"/>
          </p:nvPr>
        </p:nvSpPr>
        <p:spPr>
          <a:xfrm>
            <a:off x="0" y="134938"/>
            <a:ext cx="9144000" cy="1076325"/>
          </a:xfrm>
        </p:spPr>
        <p:txBody>
          <a:bodyPr/>
          <a:lstStyle/>
          <a:p>
            <a:r>
              <a:rPr lang="en-US" dirty="0" smtClean="0"/>
              <a:t>Helpful Links</a:t>
            </a:r>
            <a:endParaRPr lang="en-US" sz="2800" dirty="0">
              <a:latin typeface="Verdana" charset="0"/>
            </a:endParaRPr>
          </a:p>
        </p:txBody>
      </p:sp>
      <p:sp>
        <p:nvSpPr>
          <p:cNvPr id="11268" name="Content Placeholder 4"/>
          <p:cNvSpPr>
            <a:spLocks noGrp="1"/>
          </p:cNvSpPr>
          <p:nvPr>
            <p:ph sz="quarter" idx="14"/>
          </p:nvPr>
        </p:nvSpPr>
        <p:spPr>
          <a:xfrm>
            <a:off x="365125" y="1646238"/>
            <a:ext cx="8474076" cy="4389437"/>
          </a:xfrm>
        </p:spPr>
        <p:txBody>
          <a:bodyPr/>
          <a:lstStyle/>
          <a:p>
            <a:pPr marL="0" lvl="0" indent="0">
              <a:buNone/>
            </a:pPr>
            <a:r>
              <a:rPr lang="en-US" sz="1400" u="sng" dirty="0" smtClean="0">
                <a:solidFill>
                  <a:prstClr val="black"/>
                </a:solidFill>
                <a:hlinkClick r:id="rId2"/>
              </a:rPr>
              <a:t>2015 </a:t>
            </a:r>
            <a:r>
              <a:rPr lang="en-US" sz="1400" u="sng" dirty="0">
                <a:solidFill>
                  <a:prstClr val="black"/>
                </a:solidFill>
                <a:hlinkClick r:id="rId2"/>
              </a:rPr>
              <a:t>Winter Region </a:t>
            </a:r>
            <a:r>
              <a:rPr lang="en-US" sz="1400" u="sng" dirty="0" smtClean="0">
                <a:solidFill>
                  <a:prstClr val="black"/>
                </a:solidFill>
                <a:hlinkClick r:id="rId2"/>
              </a:rPr>
              <a:t>3</a:t>
            </a:r>
            <a:r>
              <a:rPr lang="en-US" sz="1400" u="sng" dirty="0" smtClean="0">
                <a:solidFill>
                  <a:prstClr val="black"/>
                </a:solidFill>
              </a:rPr>
              <a:t> </a:t>
            </a:r>
            <a:r>
              <a:rPr lang="en-US" sz="1400" b="1" i="1" dirty="0">
                <a:solidFill>
                  <a:prstClr val="black"/>
                </a:solidFill>
              </a:rPr>
              <a:t>Tips for Writing a Good IEEE Senior Member Application </a:t>
            </a:r>
            <a:r>
              <a:rPr lang="en-US" sz="1400" dirty="0">
                <a:solidFill>
                  <a:prstClr val="black"/>
                </a:solidFill>
              </a:rPr>
              <a:t>by Don Wright and </a:t>
            </a:r>
            <a:r>
              <a:rPr lang="en-US" sz="1400" b="1" i="1" dirty="0">
                <a:solidFill>
                  <a:prstClr val="black"/>
                </a:solidFill>
              </a:rPr>
              <a:t>Holding a Senior Member Roundup </a:t>
            </a:r>
            <a:r>
              <a:rPr lang="en-US" sz="1400" dirty="0">
                <a:solidFill>
                  <a:prstClr val="black"/>
                </a:solidFill>
              </a:rPr>
              <a:t>by James (Jim) Conrad</a:t>
            </a:r>
            <a:endParaRPr lang="en-US" sz="1400" b="1" dirty="0">
              <a:solidFill>
                <a:srgbClr val="003399"/>
              </a:solidFill>
              <a:latin typeface="Verdana" charset="0"/>
            </a:endParaRPr>
          </a:p>
          <a:p>
            <a:pPr marL="0" indent="0">
              <a:buNone/>
            </a:pPr>
            <a:r>
              <a:rPr lang="en-US" sz="1400" dirty="0" smtClean="0">
                <a:hlinkClick r:id="rId3"/>
              </a:rPr>
              <a:t>IEEE Senior Membership</a:t>
            </a:r>
            <a:r>
              <a:rPr lang="en-US" sz="1400" dirty="0" smtClean="0"/>
              <a:t> site</a:t>
            </a:r>
          </a:p>
          <a:p>
            <a:pPr marL="0" indent="0">
              <a:buNone/>
            </a:pPr>
            <a:r>
              <a:rPr lang="en-US" sz="1400" dirty="0" smtClean="0">
                <a:solidFill>
                  <a:srgbClr val="003399"/>
                </a:solidFill>
                <a:latin typeface="Verdana" charset="0"/>
                <a:hlinkClick r:id="rId4"/>
              </a:rPr>
              <a:t>SAMIEEE</a:t>
            </a:r>
            <a:r>
              <a:rPr lang="en-US" sz="1400" dirty="0" smtClean="0">
                <a:solidFill>
                  <a:srgbClr val="003399"/>
                </a:solidFill>
                <a:latin typeface="Verdana" charset="0"/>
              </a:rPr>
              <a:t> </a:t>
            </a:r>
            <a:r>
              <a:rPr lang="en-US" sz="1400" dirty="0"/>
              <a:t>Web site </a:t>
            </a:r>
            <a:endParaRPr lang="en-US" sz="1400" dirty="0"/>
          </a:p>
          <a:p>
            <a:pPr marL="0" indent="0">
              <a:buNone/>
            </a:pPr>
            <a:endParaRPr lang="en-US" sz="1400" b="1" dirty="0" smtClean="0">
              <a:solidFill>
                <a:schemeClr val="bg1">
                  <a:lumMod val="75000"/>
                </a:schemeClr>
              </a:solidFill>
              <a:latin typeface="Verdana" charset="0"/>
            </a:endParaRPr>
          </a:p>
        </p:txBody>
      </p:sp>
    </p:spTree>
    <p:extLst>
      <p:ext uri="{BB962C8B-B14F-4D97-AF65-F5344CB8AC3E}">
        <p14:creationId xmlns:p14="http://schemas.microsoft.com/office/powerpoint/2010/main" val="3447368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49</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Writing a Good </a:t>
            </a:r>
            <a:r>
              <a:rPr lang="en-US" dirty="0" smtClean="0"/>
              <a:t>Senior </a:t>
            </a:r>
            <a:r>
              <a:rPr lang="en-US" dirty="0"/>
              <a:t>Member Application </a:t>
            </a:r>
            <a:r>
              <a:rPr lang="en-US" dirty="0" smtClean="0"/>
              <a:t>&amp; Reference</a:t>
            </a:r>
            <a:endParaRPr lang="en-US" sz="2800" dirty="0">
              <a:latin typeface="Verdana" charset="0"/>
            </a:endParaRPr>
          </a:p>
        </p:txBody>
      </p:sp>
      <p:sp>
        <p:nvSpPr>
          <p:cNvPr id="11268" name="Content Placeholder 4"/>
          <p:cNvSpPr>
            <a:spLocks noGrp="1"/>
          </p:cNvSpPr>
          <p:nvPr>
            <p:ph sz="quarter" idx="14"/>
          </p:nvPr>
        </p:nvSpPr>
        <p:spPr>
          <a:xfrm>
            <a:off x="365125" y="1646238"/>
            <a:ext cx="8474076" cy="4389437"/>
          </a:xfrm>
        </p:spPr>
        <p:txBody>
          <a:bodyPr/>
          <a:lstStyle/>
          <a:p>
            <a:pPr>
              <a:buFont typeface="Arial" pitchFamily="34" charset="0"/>
              <a:buChar char="•"/>
            </a:pPr>
            <a:r>
              <a:rPr lang="en-US" b="1" dirty="0">
                <a:solidFill>
                  <a:schemeClr val="bg1">
                    <a:lumMod val="75000"/>
                  </a:schemeClr>
                </a:solidFill>
                <a:latin typeface="Verdana" charset="0"/>
              </a:rPr>
              <a:t>Who is eligible for Senior Member elevation</a:t>
            </a:r>
          </a:p>
          <a:p>
            <a:pPr>
              <a:buFont typeface="Arial" pitchFamily="34" charset="0"/>
              <a:buChar char="•"/>
            </a:pPr>
            <a:r>
              <a:rPr lang="en-US" b="1" dirty="0">
                <a:solidFill>
                  <a:schemeClr val="bg1">
                    <a:lumMod val="75000"/>
                  </a:schemeClr>
                </a:solidFill>
                <a:latin typeface="Verdana" charset="0"/>
              </a:rPr>
              <a:t>12 Tip to completing a successful application</a:t>
            </a:r>
          </a:p>
          <a:p>
            <a:pPr>
              <a:buFont typeface="Arial" pitchFamily="34" charset="0"/>
              <a:buChar char="•"/>
            </a:pPr>
            <a:r>
              <a:rPr lang="en-US" b="1" dirty="0" smtClean="0">
                <a:solidFill>
                  <a:schemeClr val="bg1">
                    <a:lumMod val="75000"/>
                  </a:schemeClr>
                </a:solidFill>
                <a:latin typeface="Verdana" charset="0"/>
              </a:rPr>
              <a:t>How to find eligible members in your Section</a:t>
            </a:r>
          </a:p>
          <a:p>
            <a:pPr>
              <a:buFont typeface="Arial" pitchFamily="34" charset="0"/>
              <a:buChar char="•"/>
            </a:pPr>
            <a:r>
              <a:rPr lang="en-US" b="1" dirty="0" smtClean="0">
                <a:solidFill>
                  <a:schemeClr val="bg1">
                    <a:lumMod val="75000"/>
                  </a:schemeClr>
                </a:solidFill>
                <a:latin typeface="Verdana" charset="0"/>
              </a:rPr>
              <a:t>How to find application references </a:t>
            </a:r>
          </a:p>
          <a:p>
            <a:pPr>
              <a:buFont typeface="Arial" pitchFamily="34" charset="0"/>
              <a:buChar char="•"/>
            </a:pPr>
            <a:r>
              <a:rPr lang="en-US" b="1" dirty="0" smtClean="0">
                <a:solidFill>
                  <a:schemeClr val="bg1">
                    <a:lumMod val="75000"/>
                  </a:schemeClr>
                </a:solidFill>
                <a:latin typeface="Verdana" charset="0"/>
              </a:rPr>
              <a:t>Holding a Senior Member Roundup</a:t>
            </a:r>
          </a:p>
          <a:p>
            <a:pPr>
              <a:buFont typeface="Arial" pitchFamily="34" charset="0"/>
              <a:buChar char="•"/>
            </a:pPr>
            <a:r>
              <a:rPr lang="en-US" b="1" dirty="0">
                <a:solidFill>
                  <a:schemeClr val="bg1">
                    <a:lumMod val="75000"/>
                  </a:schemeClr>
                </a:solidFill>
                <a:latin typeface="Verdana" charset="0"/>
              </a:rPr>
              <a:t>2016 Region &amp; Section Goals</a:t>
            </a:r>
          </a:p>
          <a:p>
            <a:pPr>
              <a:buFont typeface="Arial" pitchFamily="34" charset="0"/>
              <a:buChar char="•"/>
            </a:pPr>
            <a:r>
              <a:rPr lang="en-US" b="1" dirty="0" smtClean="0">
                <a:solidFill>
                  <a:srgbClr val="003399"/>
                </a:solidFill>
                <a:latin typeface="Verdana" charset="0"/>
              </a:rPr>
              <a:t>Q&amp;A</a:t>
            </a:r>
            <a:endParaRPr lang="en-US" b="1" dirty="0">
              <a:solidFill>
                <a:srgbClr val="003399"/>
              </a:solidFill>
              <a:latin typeface="Verdana" charset="0"/>
            </a:endParaRPr>
          </a:p>
          <a:p>
            <a:pPr>
              <a:buFont typeface="Arial" pitchFamily="34" charset="0"/>
              <a:buChar char="•"/>
            </a:pPr>
            <a:endParaRPr lang="en-US" b="1" dirty="0" smtClean="0">
              <a:solidFill>
                <a:schemeClr val="bg1">
                  <a:lumMod val="75000"/>
                </a:schemeClr>
              </a:solidFill>
              <a:latin typeface="Verdana" charset="0"/>
            </a:endParaRPr>
          </a:p>
          <a:p>
            <a:pPr>
              <a:buFont typeface="Arial" pitchFamily="34" charset="0"/>
              <a:buChar char="•"/>
            </a:pPr>
            <a:endParaRPr lang="en-US" b="1" dirty="0">
              <a:solidFill>
                <a:schemeClr val="bg1">
                  <a:lumMod val="75000"/>
                </a:schemeClr>
              </a:solidFill>
              <a:latin typeface="Verdana" charset="0"/>
            </a:endParaRPr>
          </a:p>
          <a:p>
            <a:pPr marL="0" indent="0">
              <a:buNone/>
            </a:pPr>
            <a:r>
              <a:rPr lang="en-US" sz="1800" dirty="0" smtClean="0"/>
              <a:t>. </a:t>
            </a:r>
            <a:endParaRPr lang="en-US" sz="1800" b="1" dirty="0" smtClean="0">
              <a:solidFill>
                <a:srgbClr val="003399"/>
              </a:solidFill>
              <a:latin typeface="Verdana" charset="0"/>
            </a:endParaRPr>
          </a:p>
          <a:p>
            <a:pPr marL="0" indent="0">
              <a:buNone/>
            </a:pPr>
            <a:endParaRPr lang="en-US" b="1" dirty="0">
              <a:solidFill>
                <a:srgbClr val="003399"/>
              </a:solidFill>
              <a:latin typeface="Verdana" charset="0"/>
            </a:endParaRPr>
          </a:p>
          <a:p>
            <a:pPr>
              <a:buFont typeface="Arial" pitchFamily="34" charset="0"/>
              <a:buChar char="•"/>
            </a:pPr>
            <a:endParaRPr lang="en-US" b="1" dirty="0" smtClean="0">
              <a:solidFill>
                <a:schemeClr val="bg1">
                  <a:lumMod val="75000"/>
                </a:schemeClr>
              </a:solidFill>
              <a:latin typeface="Verdana" charset="0"/>
            </a:endParaRPr>
          </a:p>
        </p:txBody>
      </p:sp>
    </p:spTree>
    <p:extLst>
      <p:ext uri="{BB962C8B-B14F-4D97-AF65-F5344CB8AC3E}">
        <p14:creationId xmlns:p14="http://schemas.microsoft.com/office/powerpoint/2010/main" val="242797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5</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What are </a:t>
            </a:r>
            <a:r>
              <a:rPr lang="en-US" dirty="0"/>
              <a:t>the IEEE-designated </a:t>
            </a:r>
            <a:r>
              <a:rPr lang="en-US" dirty="0" smtClean="0"/>
              <a:t>Fields?</a:t>
            </a:r>
            <a:endParaRPr lang="en-US" sz="2800" dirty="0">
              <a:latin typeface="Verdana" charset="0"/>
            </a:endParaRPr>
          </a:p>
        </p:txBody>
      </p:sp>
      <p:sp>
        <p:nvSpPr>
          <p:cNvPr id="11268" name="Content Placeholder 4"/>
          <p:cNvSpPr>
            <a:spLocks noGrp="1"/>
          </p:cNvSpPr>
          <p:nvPr>
            <p:ph sz="quarter" idx="14"/>
          </p:nvPr>
        </p:nvSpPr>
        <p:spPr>
          <a:xfrm>
            <a:off x="365124" y="1646238"/>
            <a:ext cx="8778875" cy="4389437"/>
          </a:xfrm>
        </p:spPr>
        <p:txBody>
          <a:bodyPr/>
          <a:lstStyle/>
          <a:p>
            <a:pPr>
              <a:buFont typeface="Arial" pitchFamily="34" charset="0"/>
              <a:buChar char="•"/>
            </a:pPr>
            <a:r>
              <a:rPr lang="en-US" dirty="0" smtClean="0">
                <a:solidFill>
                  <a:srgbClr val="003399"/>
                </a:solidFill>
                <a:latin typeface="Verdana" charset="0"/>
              </a:rPr>
              <a:t>Engineering</a:t>
            </a:r>
            <a:endParaRPr lang="en-US" dirty="0">
              <a:solidFill>
                <a:srgbClr val="003399"/>
              </a:solidFill>
              <a:latin typeface="Verdana" charset="0"/>
            </a:endParaRPr>
          </a:p>
          <a:p>
            <a:pPr>
              <a:buFont typeface="Arial" pitchFamily="34" charset="0"/>
              <a:buChar char="•"/>
            </a:pPr>
            <a:r>
              <a:rPr lang="en-US" dirty="0">
                <a:solidFill>
                  <a:srgbClr val="003399"/>
                </a:solidFill>
                <a:latin typeface="Verdana" charset="0"/>
              </a:rPr>
              <a:t>Computer sciences and information technology</a:t>
            </a:r>
          </a:p>
          <a:p>
            <a:pPr>
              <a:buFont typeface="Arial" pitchFamily="34" charset="0"/>
              <a:buChar char="•"/>
            </a:pPr>
            <a:r>
              <a:rPr lang="en-US" dirty="0">
                <a:solidFill>
                  <a:srgbClr val="003399"/>
                </a:solidFill>
                <a:latin typeface="Verdana" charset="0"/>
              </a:rPr>
              <a:t>Physical sciences</a:t>
            </a:r>
          </a:p>
          <a:p>
            <a:pPr>
              <a:buFont typeface="Arial" pitchFamily="34" charset="0"/>
              <a:buChar char="•"/>
            </a:pPr>
            <a:r>
              <a:rPr lang="en-US" dirty="0">
                <a:solidFill>
                  <a:srgbClr val="003399"/>
                </a:solidFill>
                <a:latin typeface="Verdana" charset="0"/>
              </a:rPr>
              <a:t>Biological and medical sciences</a:t>
            </a:r>
          </a:p>
          <a:p>
            <a:pPr>
              <a:buFont typeface="Arial" pitchFamily="34" charset="0"/>
              <a:buChar char="•"/>
            </a:pPr>
            <a:r>
              <a:rPr lang="en-US" dirty="0">
                <a:solidFill>
                  <a:srgbClr val="003399"/>
                </a:solidFill>
                <a:latin typeface="Verdana" charset="0"/>
              </a:rPr>
              <a:t>Mathematics</a:t>
            </a:r>
          </a:p>
          <a:p>
            <a:pPr>
              <a:buFont typeface="Arial" pitchFamily="34" charset="0"/>
              <a:buChar char="•"/>
            </a:pPr>
            <a:r>
              <a:rPr lang="en-US" dirty="0">
                <a:solidFill>
                  <a:srgbClr val="003399"/>
                </a:solidFill>
                <a:latin typeface="Verdana" charset="0"/>
              </a:rPr>
              <a:t>Technical communications, education, management, law and policy</a:t>
            </a:r>
          </a:p>
          <a:p>
            <a:pPr>
              <a:buFont typeface="Arial" pitchFamily="34" charset="0"/>
              <a:buChar char="•"/>
            </a:pPr>
            <a:endParaRPr lang="en-US" b="1" dirty="0" smtClean="0">
              <a:solidFill>
                <a:srgbClr val="003399"/>
              </a:solidFill>
              <a:latin typeface="Verdana" charset="0"/>
            </a:endParaRPr>
          </a:p>
        </p:txBody>
      </p:sp>
    </p:spTree>
    <p:extLst>
      <p:ext uri="{BB962C8B-B14F-4D97-AF65-F5344CB8AC3E}">
        <p14:creationId xmlns:p14="http://schemas.microsoft.com/office/powerpoint/2010/main" val="20156237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Appendix</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4E8DA95F-F1DB-45B4-A1F2-B0CD1478A14A}" type="slidenum">
              <a:rPr lang="en-US" smtClean="0"/>
              <a:pPr>
                <a:defRPr/>
              </a:pPr>
              <a:t>50</a:t>
            </a:fld>
            <a:endParaRPr lang="en-US" dirty="0"/>
          </a:p>
        </p:txBody>
      </p:sp>
    </p:spTree>
    <p:extLst>
      <p:ext uri="{BB962C8B-B14F-4D97-AF65-F5344CB8AC3E}">
        <p14:creationId xmlns:p14="http://schemas.microsoft.com/office/powerpoint/2010/main" val="5785215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33400" y="285750"/>
            <a:ext cx="7772400" cy="533400"/>
          </a:xfrm>
        </p:spPr>
        <p:txBody>
          <a:bodyPr/>
          <a:lstStyle/>
          <a:p>
            <a:pPr eaLnBrk="1" hangingPunct="1"/>
            <a:r>
              <a:rPr lang="en-US" altLang="en-US" smtClean="0">
                <a:ea typeface="MS PGothic" pitchFamily="34" charset="-128"/>
              </a:rPr>
              <a:t>Glossary</a:t>
            </a:r>
          </a:p>
        </p:txBody>
      </p:sp>
      <p:sp>
        <p:nvSpPr>
          <p:cNvPr id="56323" name="Content Placeholder 2"/>
          <p:cNvSpPr>
            <a:spLocks noGrp="1"/>
          </p:cNvSpPr>
          <p:nvPr>
            <p:ph idx="1"/>
          </p:nvPr>
        </p:nvSpPr>
        <p:spPr>
          <a:xfrm>
            <a:off x="279400" y="1371600"/>
            <a:ext cx="8483600" cy="5029200"/>
          </a:xfrm>
        </p:spPr>
        <p:txBody>
          <a:bodyPr/>
          <a:lstStyle/>
          <a:p>
            <a:pPr eaLnBrk="1" hangingPunct="1">
              <a:spcBef>
                <a:spcPct val="0"/>
              </a:spcBef>
            </a:pPr>
            <a:r>
              <a:rPr lang="en-US" altLang="en-US" sz="1600" smtClean="0">
                <a:ea typeface="MS PGothic" pitchFamily="34" charset="-128"/>
              </a:rPr>
              <a:t>Arrears – members who have not paid the current year dues, services will end</a:t>
            </a:r>
          </a:p>
          <a:p>
            <a:pPr eaLnBrk="1" hangingPunct="1">
              <a:spcBef>
                <a:spcPct val="0"/>
              </a:spcBef>
            </a:pPr>
            <a:r>
              <a:rPr lang="en-US" altLang="en-US" sz="1600" smtClean="0">
                <a:ea typeface="MS PGothic" pitchFamily="34" charset="-128"/>
              </a:rPr>
              <a:t>Inactive – members who have not paid dues from the past year and receive no services </a:t>
            </a:r>
          </a:p>
          <a:p>
            <a:pPr eaLnBrk="1" hangingPunct="1">
              <a:spcBef>
                <a:spcPct val="0"/>
              </a:spcBef>
            </a:pPr>
            <a:r>
              <a:rPr lang="en-US" altLang="en-US" sz="1600" smtClean="0">
                <a:ea typeface="MS PGothic" pitchFamily="34" charset="-128"/>
              </a:rPr>
              <a:t>Deactivation – All IEEE members who have not paid dues for the current membership year by the deactivation service date (23 February in 2013) have their member status changed to Arrears</a:t>
            </a:r>
          </a:p>
          <a:p>
            <a:pPr eaLnBrk="1" hangingPunct="1">
              <a:spcBef>
                <a:spcPct val="0"/>
              </a:spcBef>
            </a:pPr>
            <a:r>
              <a:rPr lang="en-US" altLang="en-US" sz="1600" smtClean="0">
                <a:ea typeface="MS PGothic" pitchFamily="34" charset="-128"/>
              </a:rPr>
              <a:t>MD – Membership Development</a:t>
            </a:r>
          </a:p>
          <a:p>
            <a:pPr eaLnBrk="1" hangingPunct="1">
              <a:spcBef>
                <a:spcPct val="0"/>
              </a:spcBef>
            </a:pPr>
            <a:r>
              <a:rPr lang="en-US" altLang="en-US" sz="1600" smtClean="0">
                <a:ea typeface="MS PGothic" pitchFamily="34" charset="-128"/>
              </a:rPr>
              <a:t>MGA – Member &amp; Geographic Activities</a:t>
            </a:r>
          </a:p>
          <a:p>
            <a:pPr eaLnBrk="1" hangingPunct="1">
              <a:spcBef>
                <a:spcPct val="0"/>
              </a:spcBef>
            </a:pPr>
            <a:r>
              <a:rPr lang="en-US" altLang="en-US" sz="1600" smtClean="0">
                <a:ea typeface="MS PGothic" pitchFamily="34" charset="-128"/>
              </a:rPr>
              <a:t>TA – Technical Activities</a:t>
            </a:r>
          </a:p>
          <a:p>
            <a:pPr eaLnBrk="1" hangingPunct="1">
              <a:spcBef>
                <a:spcPct val="0"/>
              </a:spcBef>
            </a:pPr>
            <a:r>
              <a:rPr lang="en-US" altLang="en-US" sz="1600" smtClean="0">
                <a:ea typeface="MS PGothic" pitchFamily="34" charset="-128"/>
              </a:rPr>
              <a:t>MRRC – Membership Recruitment &amp; Recovery Committee</a:t>
            </a:r>
          </a:p>
          <a:p>
            <a:pPr eaLnBrk="1" hangingPunct="1">
              <a:spcBef>
                <a:spcPct val="0"/>
              </a:spcBef>
            </a:pPr>
            <a:r>
              <a:rPr lang="en-US" altLang="en-US" sz="1600" smtClean="0">
                <a:ea typeface="MS PGothic" pitchFamily="34" charset="-128"/>
              </a:rPr>
              <a:t>MGM – Member-Get-A-Member program</a:t>
            </a:r>
          </a:p>
          <a:p>
            <a:pPr eaLnBrk="1" hangingPunct="1">
              <a:spcBef>
                <a:spcPct val="0"/>
              </a:spcBef>
            </a:pPr>
            <a:r>
              <a:rPr lang="en-US" altLang="en-US" sz="1600" smtClean="0">
                <a:ea typeface="MS PGothic" pitchFamily="34" charset="-128"/>
              </a:rPr>
              <a:t>A&amp;A – Admission &amp; Advancement  program</a:t>
            </a:r>
          </a:p>
          <a:p>
            <a:pPr eaLnBrk="1" hangingPunct="1">
              <a:spcBef>
                <a:spcPct val="0"/>
              </a:spcBef>
            </a:pPr>
            <a:r>
              <a:rPr lang="en-US" altLang="en-US" sz="1600" smtClean="0">
                <a:ea typeface="MS PGothic" pitchFamily="34" charset="-128"/>
              </a:rPr>
              <a:t>SM – Senior Member grade</a:t>
            </a:r>
          </a:p>
          <a:p>
            <a:pPr eaLnBrk="1" hangingPunct="1">
              <a:spcBef>
                <a:spcPct val="0"/>
              </a:spcBef>
            </a:pPr>
            <a:r>
              <a:rPr lang="en-US" altLang="en-US" sz="1600" smtClean="0">
                <a:ea typeface="MS PGothic" pitchFamily="34" charset="-128"/>
              </a:rPr>
              <a:t>Young Professionals (YP) – used to be IEEE GOLD</a:t>
            </a:r>
          </a:p>
          <a:p>
            <a:pPr eaLnBrk="1" hangingPunct="1">
              <a:spcBef>
                <a:spcPct val="0"/>
              </a:spcBef>
            </a:pPr>
            <a:r>
              <a:rPr lang="en-US" altLang="en-US" sz="1600" smtClean="0">
                <a:ea typeface="MS PGothic" pitchFamily="34" charset="-128"/>
              </a:rPr>
              <a:t>HG – Higher-grade member (Member, Senior Member, Fellow. Life Member)</a:t>
            </a:r>
          </a:p>
          <a:p>
            <a:pPr eaLnBrk="1" hangingPunct="1">
              <a:spcBef>
                <a:spcPct val="0"/>
              </a:spcBef>
            </a:pPr>
            <a:r>
              <a:rPr lang="en-US" altLang="en-US" sz="1600" smtClean="0">
                <a:ea typeface="MS PGothic" pitchFamily="34" charset="-128"/>
              </a:rPr>
              <a:t>RSR – Region Student Representative</a:t>
            </a:r>
          </a:p>
          <a:p>
            <a:pPr eaLnBrk="1" hangingPunct="1">
              <a:spcBef>
                <a:spcPct val="0"/>
              </a:spcBef>
            </a:pPr>
            <a:r>
              <a:rPr lang="en-US" altLang="en-US" sz="1600" smtClean="0">
                <a:ea typeface="MS PGothic" pitchFamily="34" charset="-128"/>
              </a:rPr>
              <a:t>RSAC – Region Student Activities Chair</a:t>
            </a:r>
          </a:p>
          <a:p>
            <a:pPr eaLnBrk="1" hangingPunct="1">
              <a:spcBef>
                <a:spcPct val="0"/>
              </a:spcBef>
            </a:pPr>
            <a:r>
              <a:rPr lang="en-US" altLang="en-US" sz="1600" smtClean="0">
                <a:ea typeface="MS PGothic" pitchFamily="34" charset="-128"/>
              </a:rPr>
              <a:t>SAMIEEE – Section/Society Access to Membership Information</a:t>
            </a:r>
          </a:p>
          <a:p>
            <a:pPr eaLnBrk="1" hangingPunct="1"/>
            <a:endParaRPr lang="en-US" altLang="en-US" sz="1600" smtClean="0">
              <a:ea typeface="MS PGothic" pitchFamily="34" charset="-128"/>
            </a:endParaRPr>
          </a:p>
        </p:txBody>
      </p:sp>
      <p:sp>
        <p:nvSpPr>
          <p:cNvPr id="3" name="Slide Number Placeholder 2"/>
          <p:cNvSpPr>
            <a:spLocks noGrp="1"/>
          </p:cNvSpPr>
          <p:nvPr>
            <p:ph type="sldNum" sz="quarter" idx="10"/>
          </p:nvPr>
        </p:nvSpPr>
        <p:spPr/>
        <p:txBody>
          <a:bodyPr/>
          <a:lstStyle/>
          <a:p>
            <a:pPr>
              <a:defRPr/>
            </a:pPr>
            <a:fld id="{B1C30522-C1CB-4BD9-A659-5FD40DC7CAC1}"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3400" y="0"/>
            <a:ext cx="7772400" cy="1143000"/>
          </a:xfrm>
        </p:spPr>
        <p:txBody>
          <a:bodyPr/>
          <a:lstStyle/>
          <a:p>
            <a:pPr eaLnBrk="1" hangingPunct="1"/>
            <a:r>
              <a:rPr lang="en-US" altLang="en-US" dirty="0" smtClean="0">
                <a:ea typeface="MS PGothic" pitchFamily="34" charset="-128"/>
              </a:rPr>
              <a:t>Glossary (Cont’d.)</a:t>
            </a:r>
          </a:p>
        </p:txBody>
      </p:sp>
      <p:sp>
        <p:nvSpPr>
          <p:cNvPr id="59395" name="Content Placeholder 2"/>
          <p:cNvSpPr>
            <a:spLocks noGrp="1"/>
          </p:cNvSpPr>
          <p:nvPr>
            <p:ph idx="1"/>
          </p:nvPr>
        </p:nvSpPr>
        <p:spPr>
          <a:xfrm>
            <a:off x="381000" y="1752600"/>
            <a:ext cx="7772400" cy="4114800"/>
          </a:xfrm>
        </p:spPr>
        <p:txBody>
          <a:bodyPr/>
          <a:lstStyle/>
          <a:p>
            <a:pPr eaLnBrk="1" hangingPunct="1">
              <a:spcBef>
                <a:spcPts val="0"/>
              </a:spcBef>
              <a:defRPr/>
            </a:pPr>
            <a:r>
              <a:rPr lang="en-US" sz="1600" dirty="0" smtClean="0">
                <a:ea typeface="ＭＳ Ｐゴシック" charset="0"/>
                <a:cs typeface="ＭＳ Ｐゴシック" charset="0"/>
              </a:rPr>
              <a:t>(GEO) – Geographic Predefined Queries Folder, (MD) – Membership Development Predefined Queries Folder, (SOC) – Society Predefined Queries Folder</a:t>
            </a:r>
          </a:p>
          <a:p>
            <a:pPr eaLnBrk="1" hangingPunct="1">
              <a:spcBef>
                <a:spcPts val="0"/>
              </a:spcBef>
              <a:defRPr/>
            </a:pPr>
            <a:r>
              <a:rPr lang="en-US" sz="1600" dirty="0" smtClean="0">
                <a:ea typeface="ＭＳ Ｐゴシック" charset="0"/>
                <a:cs typeface="ＭＳ Ｐゴシック" charset="0"/>
              </a:rPr>
              <a:t>OU – Organization Unit within IEEE (region, section, affinity group, student branch, etc.)</a:t>
            </a:r>
          </a:p>
          <a:p>
            <a:pPr eaLnBrk="1" hangingPunct="1">
              <a:spcBef>
                <a:spcPts val="0"/>
              </a:spcBef>
              <a:defRPr/>
            </a:pPr>
            <a:r>
              <a:rPr lang="en-US" sz="1600" dirty="0" smtClean="0">
                <a:ea typeface="ＭＳ Ｐゴシック" charset="0"/>
                <a:cs typeface="ＭＳ Ｐゴシック" charset="0"/>
              </a:rPr>
              <a:t>OBIEE – Oracle Business Intelligence Enterprise Edition</a:t>
            </a:r>
          </a:p>
          <a:p>
            <a:pPr eaLnBrk="1" hangingPunct="1">
              <a:spcBef>
                <a:spcPts val="0"/>
              </a:spcBef>
              <a:defRPr/>
            </a:pPr>
            <a:r>
              <a:rPr lang="en-US" sz="1600" dirty="0" smtClean="0">
                <a:ea typeface="ＭＳ Ｐゴシック" charset="0"/>
                <a:cs typeface="ＭＳ Ｐゴシック" charset="0"/>
              </a:rPr>
              <a:t>SCOOP – Newsletter from MGA</a:t>
            </a:r>
          </a:p>
          <a:p>
            <a:pPr eaLnBrk="1" hangingPunct="1">
              <a:spcBef>
                <a:spcPts val="0"/>
              </a:spcBef>
              <a:defRPr/>
            </a:pPr>
            <a:r>
              <a:rPr lang="en-US" sz="1600" dirty="0" smtClean="0">
                <a:ea typeface="ＭＳ Ｐゴシック" charset="0"/>
                <a:cs typeface="ＭＳ Ｐゴシック" charset="0"/>
              </a:rPr>
              <a:t>MMD – Member Market Development</a:t>
            </a:r>
          </a:p>
          <a:p>
            <a:pPr eaLnBrk="1" hangingPunct="1">
              <a:spcBef>
                <a:spcPts val="0"/>
              </a:spcBef>
              <a:defRPr/>
            </a:pPr>
            <a:r>
              <a:rPr lang="en-US" sz="1600" dirty="0" smtClean="0">
                <a:ea typeface="ＭＳ Ｐゴシック" charset="0"/>
                <a:cs typeface="ＭＳ Ｐゴシック" charset="0"/>
              </a:rPr>
              <a:t>ACK Pac– Acknowledgement Package sent to new members</a:t>
            </a:r>
          </a:p>
          <a:p>
            <a:pPr eaLnBrk="1" hangingPunct="1">
              <a:spcBef>
                <a:spcPts val="0"/>
              </a:spcBef>
              <a:defRPr/>
            </a:pPr>
            <a:r>
              <a:rPr lang="en-US" sz="1600" dirty="0" smtClean="0">
                <a:ea typeface="ＭＳ Ｐゴシック" charset="0"/>
                <a:cs typeface="ＭＳ Ｐゴシック" charset="0"/>
              </a:rPr>
              <a:t>ExCom – IEEE unit’s Executive Committee composed of officers</a:t>
            </a:r>
          </a:p>
          <a:p>
            <a:pPr eaLnBrk="1" hangingPunct="1">
              <a:spcBef>
                <a:spcPts val="0"/>
              </a:spcBef>
              <a:defRPr/>
            </a:pPr>
            <a:r>
              <a:rPr lang="en-US" sz="1600" dirty="0" smtClean="0">
                <a:ea typeface="ＭＳ Ｐゴシック" charset="0"/>
                <a:cs typeface="ＭＳ Ｐゴシック" charset="0"/>
              </a:rPr>
              <a:t>YOY – Year over Year – usually for comparing yearly statistics</a:t>
            </a:r>
          </a:p>
          <a:p>
            <a:pPr eaLnBrk="1" hangingPunct="1">
              <a:spcBef>
                <a:spcPts val="0"/>
              </a:spcBef>
              <a:defRPr/>
            </a:pPr>
            <a:r>
              <a:rPr lang="en-US" sz="1600" dirty="0" smtClean="0">
                <a:ea typeface="ＭＳ Ｐゴシック" charset="0"/>
                <a:cs typeface="ＭＳ Ｐゴシック" charset="0"/>
              </a:rPr>
              <a:t>YOS – Years of Service – for number of membership years</a:t>
            </a:r>
          </a:p>
          <a:p>
            <a:pPr eaLnBrk="1" hangingPunct="1">
              <a:spcBef>
                <a:spcPts val="0"/>
              </a:spcBef>
              <a:defRPr/>
            </a:pPr>
            <a:r>
              <a:rPr lang="en-US" sz="1600" dirty="0" smtClean="0">
                <a:ea typeface="ＭＳ Ｐゴシック" charset="0"/>
                <a:cs typeface="ＭＳ Ｐゴシック" charset="0"/>
              </a:rPr>
              <a:t>MLP – Member Loyalty Program</a:t>
            </a:r>
          </a:p>
          <a:p>
            <a:pPr eaLnBrk="1" hangingPunct="1">
              <a:defRPr/>
            </a:pPr>
            <a:endParaRPr lang="en-US" sz="1600" dirty="0" smtClean="0">
              <a:ea typeface="ＭＳ Ｐゴシック" charset="0"/>
              <a:cs typeface="ＭＳ Ｐゴシック" charset="0"/>
            </a:endParaRPr>
          </a:p>
          <a:p>
            <a:pPr marL="0" indent="0" eaLnBrk="1" hangingPunct="1">
              <a:buFontTx/>
              <a:buNone/>
              <a:defRPr/>
            </a:pPr>
            <a:endParaRPr lang="en-US" dirty="0" smtClean="0">
              <a:ea typeface="ＭＳ Ｐゴシック" charset="0"/>
              <a:cs typeface="ＭＳ Ｐゴシック" charset="0"/>
            </a:endParaRPr>
          </a:p>
        </p:txBody>
      </p:sp>
      <p:sp>
        <p:nvSpPr>
          <p:cNvPr id="3" name="Slide Number Placeholder 2"/>
          <p:cNvSpPr>
            <a:spLocks noGrp="1"/>
          </p:cNvSpPr>
          <p:nvPr>
            <p:ph type="sldNum" sz="quarter" idx="10"/>
          </p:nvPr>
        </p:nvSpPr>
        <p:spPr/>
        <p:txBody>
          <a:bodyPr/>
          <a:lstStyle/>
          <a:p>
            <a:pPr>
              <a:defRPr/>
            </a:pPr>
            <a:fld id="{B1C30522-C1CB-4BD9-A659-5FD40DC7CAC1}"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365125" y="134939"/>
            <a:ext cx="8326438" cy="703262"/>
          </a:xfrm>
        </p:spPr>
        <p:txBody>
          <a:bodyPr/>
          <a:lstStyle/>
          <a:p>
            <a:pPr algn="ctr"/>
            <a:r>
              <a:rPr lang="en-US" sz="2400" dirty="0" smtClean="0"/>
              <a:t>Total Membership: 2016 Membership Year</a:t>
            </a:r>
            <a:br>
              <a:rPr lang="en-US" sz="2400" dirty="0" smtClean="0"/>
            </a:br>
            <a:r>
              <a:rPr lang="en-US" sz="2400" dirty="0" smtClean="0"/>
              <a:t>February 2016</a:t>
            </a:r>
            <a:endParaRPr lang="en-US" sz="2400" dirty="0"/>
          </a:p>
        </p:txBody>
      </p:sp>
      <p:sp>
        <p:nvSpPr>
          <p:cNvPr id="6" name="TextBox 5"/>
          <p:cNvSpPr txBox="1"/>
          <p:nvPr/>
        </p:nvSpPr>
        <p:spPr>
          <a:xfrm>
            <a:off x="0" y="914400"/>
            <a:ext cx="9144000" cy="838200"/>
          </a:xfrm>
          <a:prstGeom prst="rect">
            <a:avLst/>
          </a:prstGeom>
          <a:solidFill>
            <a:srgbClr val="F9F9F9"/>
          </a:solidFill>
          <a:ln>
            <a:noFill/>
          </a:ln>
        </p:spPr>
        <p:txBody>
          <a:bodyPr wrap="square" tIns="137160" rtlCol="0">
            <a:noAutofit/>
          </a:bodyPr>
          <a:lstStyle/>
          <a:p>
            <a:pPr marL="461963"/>
            <a:endParaRPr lang="en-US" sz="1800" dirty="0" smtClean="0"/>
          </a:p>
        </p:txBody>
      </p:sp>
      <p:sp>
        <p:nvSpPr>
          <p:cNvPr id="7" name="Slide Number Placeholder 6"/>
          <p:cNvSpPr>
            <a:spLocks noGrp="1"/>
          </p:cNvSpPr>
          <p:nvPr>
            <p:ph type="sldNum" sz="quarter" idx="10"/>
          </p:nvPr>
        </p:nvSpPr>
        <p:spPr/>
        <p:txBody>
          <a:bodyPr/>
          <a:lstStyle/>
          <a:p>
            <a:pPr>
              <a:defRPr/>
            </a:pPr>
            <a:fld id="{5E75227B-5C2D-450B-8A59-9A66A2E64E8D}" type="slidenum">
              <a:rPr lang="en-US" smtClean="0"/>
              <a:pPr>
                <a:defRPr/>
              </a:pPr>
              <a:t>53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32730568"/>
              </p:ext>
            </p:extLst>
          </p:nvPr>
        </p:nvGraphicFramePr>
        <p:xfrm>
          <a:off x="533400" y="1143000"/>
          <a:ext cx="8229603" cy="4782963"/>
        </p:xfrm>
        <a:graphic>
          <a:graphicData uri="http://schemas.openxmlformats.org/drawingml/2006/table">
            <a:tbl>
              <a:tblPr/>
              <a:tblGrid>
                <a:gridCol w="1875098"/>
                <a:gridCol w="635451"/>
                <a:gridCol w="635451"/>
                <a:gridCol w="708370"/>
                <a:gridCol w="635451"/>
                <a:gridCol w="635451"/>
                <a:gridCol w="708370"/>
                <a:gridCol w="635451"/>
                <a:gridCol w="635451"/>
                <a:gridCol w="708370"/>
                <a:gridCol w="416689"/>
              </a:tblGrid>
              <a:tr h="197079">
                <a:tc gridSpan="10">
                  <a:txBody>
                    <a:bodyPr/>
                    <a:lstStyle/>
                    <a:p>
                      <a:pPr algn="ctr" fontAlgn="ctr"/>
                      <a:r>
                        <a:rPr lang="en-US" sz="1200" b="1" i="0" u="none" strike="noStrike">
                          <a:solidFill>
                            <a:srgbClr val="FFFFFF"/>
                          </a:solidFill>
                          <a:effectLst/>
                          <a:latin typeface="Arial"/>
                        </a:rPr>
                        <a:t>Total Active Members by Region: February 2016</a:t>
                      </a:r>
                    </a:p>
                  </a:txBody>
                  <a:tcPr marL="8682" marR="8682" marT="8682" marB="0" anchor="ctr">
                    <a:lnL>
                      <a:noFill/>
                    </a:lnL>
                    <a:lnR>
                      <a:noFill/>
                    </a:lnR>
                    <a:lnT>
                      <a:noFill/>
                    </a:lnT>
                    <a:lnB w="6350" cap="flat" cmpd="sng" algn="ctr">
                      <a:solidFill>
                        <a:srgbClr val="000000"/>
                      </a:solidFill>
                      <a:prstDash val="solid"/>
                      <a:round/>
                      <a:headEnd type="none" w="med" len="med"/>
                      <a:tailEnd type="none" w="med" len="med"/>
                    </a:lnB>
                    <a:solidFill>
                      <a:srgbClr val="0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a:solidFill>
                          <a:srgbClr val="000000"/>
                        </a:solidFill>
                        <a:effectLst/>
                        <a:latin typeface="Calibri"/>
                      </a:endParaRPr>
                    </a:p>
                  </a:txBody>
                  <a:tcPr marL="8682" marR="8682" marT="8682" marB="0" anchor="b">
                    <a:lnL>
                      <a:noFill/>
                    </a:lnL>
                    <a:lnR>
                      <a:noFill/>
                    </a:lnR>
                    <a:lnT>
                      <a:noFill/>
                    </a:lnT>
                    <a:lnB>
                      <a:noFill/>
                    </a:lnB>
                  </a:tcPr>
                </a:tc>
              </a:tr>
              <a:tr h="187694">
                <a:tc>
                  <a:txBody>
                    <a:bodyPr/>
                    <a:lstStyle/>
                    <a:p>
                      <a:pPr algn="ctr" fontAlgn="b"/>
                      <a:r>
                        <a:rPr lang="en-US" sz="800" b="1" i="0" u="none" strike="noStrike">
                          <a:solidFill>
                            <a:srgbClr val="000000"/>
                          </a:solidFill>
                          <a:effectLst/>
                          <a:latin typeface="Arial"/>
                        </a:rPr>
                        <a:t> </a:t>
                      </a:r>
                    </a:p>
                  </a:txBody>
                  <a:tcPr marL="8682" marR="8682" marT="8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gridSpan="3">
                  <a:txBody>
                    <a:bodyPr/>
                    <a:lstStyle/>
                    <a:p>
                      <a:pPr algn="ctr" fontAlgn="b"/>
                      <a:r>
                        <a:rPr lang="en-US" sz="800" b="1" i="0" u="none" strike="noStrike">
                          <a:solidFill>
                            <a:srgbClr val="000000"/>
                          </a:solidFill>
                          <a:effectLst/>
                          <a:latin typeface="Arial"/>
                        </a:rPr>
                        <a:t>HIGHER GRADE MEMBERS</a:t>
                      </a:r>
                    </a:p>
                  </a:txBody>
                  <a:tcPr marL="8682" marR="8682" marT="8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Arial"/>
                        </a:rPr>
                        <a:t>STUDENT MEMBERS</a:t>
                      </a:r>
                    </a:p>
                  </a:txBody>
                  <a:tcPr marL="8682" marR="8682" marT="8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Arial"/>
                        </a:rPr>
                        <a:t>TOTAL MEMBERS</a:t>
                      </a:r>
                    </a:p>
                  </a:txBody>
                  <a:tcPr marL="8682" marR="8682" marT="8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87694">
                <a:tc>
                  <a:txBody>
                    <a:bodyPr/>
                    <a:lstStyle/>
                    <a:p>
                      <a:pPr algn="ctr" fontAlgn="ctr"/>
                      <a:r>
                        <a:rPr lang="en-US" sz="800" b="1" i="0" u="none" strike="noStrike">
                          <a:solidFill>
                            <a:srgbClr val="000000"/>
                          </a:solidFill>
                          <a:effectLst/>
                          <a:latin typeface="Arial"/>
                        </a:rPr>
                        <a:t>REGION 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800" b="1" i="0" u="none" strike="noStrike">
                          <a:solidFill>
                            <a:srgbClr val="000000"/>
                          </a:solidFill>
                          <a:effectLst/>
                          <a:latin typeface="Arial"/>
                        </a:rPr>
                        <a:t>2016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800" b="1" i="0" u="none" strike="noStrike">
                          <a:solidFill>
                            <a:srgbClr val="000000"/>
                          </a:solidFill>
                          <a:effectLst/>
                          <a:latin typeface="Arial"/>
                        </a:rPr>
                        <a:t>2015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800" b="1" i="0" u="none" strike="noStrike">
                          <a:solidFill>
                            <a:srgbClr val="000000"/>
                          </a:solidFill>
                          <a:effectLst/>
                          <a:latin typeface="Arial"/>
                        </a:rPr>
                        <a:t>% Change</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800" b="1" i="0" u="none" strike="noStrike">
                          <a:solidFill>
                            <a:srgbClr val="000000"/>
                          </a:solidFill>
                          <a:effectLst/>
                          <a:latin typeface="Arial"/>
                        </a:rPr>
                        <a:t>2016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800" b="1" i="0" u="none" strike="noStrike">
                          <a:solidFill>
                            <a:srgbClr val="000000"/>
                          </a:solidFill>
                          <a:effectLst/>
                          <a:latin typeface="Arial"/>
                        </a:rPr>
                        <a:t>2015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800" b="1" i="0" u="none" strike="noStrike">
                          <a:solidFill>
                            <a:srgbClr val="000000"/>
                          </a:solidFill>
                          <a:effectLst/>
                          <a:latin typeface="Arial"/>
                        </a:rPr>
                        <a:t>% Change</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800" b="1" i="0" u="none" strike="noStrike">
                          <a:solidFill>
                            <a:srgbClr val="000000"/>
                          </a:solidFill>
                          <a:effectLst/>
                          <a:latin typeface="Arial"/>
                        </a:rPr>
                        <a:t>2016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800" b="1" i="0" u="none" strike="noStrike">
                          <a:solidFill>
                            <a:srgbClr val="000000"/>
                          </a:solidFill>
                          <a:effectLst/>
                          <a:latin typeface="Arial"/>
                        </a:rPr>
                        <a:t>2015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800" b="1" i="0" u="none" strike="noStrike">
                          <a:solidFill>
                            <a:srgbClr val="000000"/>
                          </a:solidFill>
                          <a:effectLst/>
                          <a:latin typeface="Arial"/>
                        </a:rPr>
                        <a:t>% Change</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endParaRPr lang="en-US" sz="105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Tri Cities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B77"/>
                    </a:solidFill>
                  </a:tcPr>
                </a:tc>
                <a:tc>
                  <a:txBody>
                    <a:bodyPr/>
                    <a:lstStyle/>
                    <a:p>
                      <a:pPr algn="ctr" fontAlgn="ctr"/>
                      <a:r>
                        <a:rPr lang="en-US" sz="1000" b="0" i="0" u="none" strike="noStrike">
                          <a:solidFill>
                            <a:srgbClr val="000000"/>
                          </a:solidFill>
                          <a:effectLst/>
                          <a:latin typeface="Arial"/>
                        </a:rPr>
                        <a:t>16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128.6%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97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9.0%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200" b="0" i="0" u="none" strike="noStrike">
                          <a:solidFill>
                            <a:srgbClr val="000000"/>
                          </a:solidFill>
                          <a:effectLst/>
                          <a:latin typeface="Calibri"/>
                        </a:rPr>
                        <a:t>X</a:t>
                      </a: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East Tennessee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680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682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en-US" sz="1000" b="0" i="0" u="none" strike="noStrike">
                          <a:solidFill>
                            <a:srgbClr val="000000"/>
                          </a:solidFill>
                          <a:effectLst/>
                          <a:latin typeface="Arial"/>
                        </a:rPr>
                        <a:t>151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109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38.5%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831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791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Richmond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589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590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282"/>
                    </a:solidFill>
                  </a:tcPr>
                </a:tc>
                <a:tc>
                  <a:txBody>
                    <a:bodyPr/>
                    <a:lstStyle/>
                    <a:p>
                      <a:pPr algn="ctr" fontAlgn="ctr"/>
                      <a:r>
                        <a:rPr lang="en-US" sz="1000" b="0" i="0" u="none" strike="noStrike">
                          <a:solidFill>
                            <a:srgbClr val="000000"/>
                          </a:solidFill>
                          <a:effectLst/>
                          <a:latin typeface="Arial"/>
                        </a:rPr>
                        <a:t>93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45.3%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682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654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200" b="0" i="0" u="none" strike="noStrike">
                          <a:solidFill>
                            <a:srgbClr val="000000"/>
                          </a:solidFill>
                          <a:effectLst/>
                          <a:latin typeface="Calibri"/>
                        </a:rPr>
                        <a:t>X</a:t>
                      </a: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Central North Carolina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213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217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c>
                  <a:txBody>
                    <a:bodyPr/>
                    <a:lstStyle/>
                    <a:p>
                      <a:pPr algn="ctr" fontAlgn="ctr"/>
                      <a:r>
                        <a:rPr lang="en-US" sz="1000" b="0" i="0" u="none" strike="noStrike" dirty="0">
                          <a:solidFill>
                            <a:srgbClr val="000000"/>
                          </a:solidFill>
                          <a:effectLst/>
                          <a:latin typeface="Arial"/>
                        </a:rPr>
                        <a:t>35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34.6%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248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243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Florida West Coast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1460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1457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US" sz="1000" b="0" i="0" u="none" strike="noStrike">
                          <a:solidFill>
                            <a:srgbClr val="000000"/>
                          </a:solidFill>
                          <a:effectLst/>
                          <a:latin typeface="Arial"/>
                        </a:rPr>
                        <a:t>154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136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13.2%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dirty="0">
                          <a:solidFill>
                            <a:srgbClr val="000000"/>
                          </a:solidFill>
                          <a:effectLst/>
                          <a:latin typeface="Arial"/>
                        </a:rPr>
                        <a:t>1614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1,593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480"/>
                    </a:solidFill>
                  </a:tcPr>
                </a:tc>
                <a:tc>
                  <a:txBody>
                    <a:bodyPr/>
                    <a:lstStyle/>
                    <a:p>
                      <a:pPr algn="ctr" fontAlgn="b"/>
                      <a:r>
                        <a:rPr lang="en-US" sz="1200" b="0" i="0" u="none" strike="noStrike">
                          <a:solidFill>
                            <a:srgbClr val="000000"/>
                          </a:solidFill>
                          <a:effectLst/>
                          <a:latin typeface="Calibri"/>
                        </a:rPr>
                        <a:t>X</a:t>
                      </a: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Louisville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259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262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ctr"/>
                      <a:r>
                        <a:rPr lang="en-US" sz="1000" b="0" i="0" u="none" strike="noStrike">
                          <a:solidFill>
                            <a:srgbClr val="000000"/>
                          </a:solidFill>
                          <a:effectLst/>
                          <a:latin typeface="Arial"/>
                        </a:rPr>
                        <a:t>72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10.8%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331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327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Eastern North Carolina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2136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2104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F"/>
                    </a:solidFill>
                  </a:tcPr>
                </a:tc>
                <a:tc>
                  <a:txBody>
                    <a:bodyPr/>
                    <a:lstStyle/>
                    <a:p>
                      <a:pPr algn="ctr" fontAlgn="ctr"/>
                      <a:r>
                        <a:rPr lang="en-US" sz="1000" b="0" i="0" u="none" strike="noStrike">
                          <a:solidFill>
                            <a:srgbClr val="000000"/>
                          </a:solidFill>
                          <a:effectLst/>
                          <a:latin typeface="Arial"/>
                        </a:rPr>
                        <a:t>321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328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C6E"/>
                    </a:solidFill>
                  </a:tcPr>
                </a:tc>
                <a:tc>
                  <a:txBody>
                    <a:bodyPr/>
                    <a:lstStyle/>
                    <a:p>
                      <a:pPr algn="ctr" fontAlgn="ctr"/>
                      <a:r>
                        <a:rPr lang="en-US" sz="1000" b="0" i="0" u="none" strike="noStrike">
                          <a:solidFill>
                            <a:srgbClr val="000000"/>
                          </a:solidFill>
                          <a:effectLst/>
                          <a:latin typeface="Arial"/>
                        </a:rPr>
                        <a:t>2457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2,432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981"/>
                    </a:solidFill>
                  </a:tcPr>
                </a:tc>
                <a:tc>
                  <a:txBody>
                    <a:bodyPr/>
                    <a:lstStyle/>
                    <a:p>
                      <a:pPr algn="ctr" fontAlgn="b"/>
                      <a:r>
                        <a:rPr lang="en-US" sz="1200" b="0" i="0" u="none" strike="noStrike">
                          <a:solidFill>
                            <a:srgbClr val="000000"/>
                          </a:solidFill>
                          <a:effectLst/>
                          <a:latin typeface="Calibri"/>
                        </a:rPr>
                        <a:t>X</a:t>
                      </a: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Melbourne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484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473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27C"/>
                    </a:solidFill>
                  </a:tcPr>
                </a:tc>
                <a:tc>
                  <a:txBody>
                    <a:bodyPr/>
                    <a:lstStyle/>
                    <a:p>
                      <a:pPr algn="ctr" fontAlgn="ctr"/>
                      <a:r>
                        <a:rPr lang="en-US" sz="1000" b="0" i="0" u="none" strike="noStrike">
                          <a:solidFill>
                            <a:srgbClr val="000000"/>
                          </a:solidFill>
                          <a:effectLst/>
                          <a:latin typeface="Arial"/>
                        </a:rPr>
                        <a:t>50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-12.3%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534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530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E82"/>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Charlotte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497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496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US" sz="1000" b="0" i="0" u="none" strike="noStrike">
                          <a:solidFill>
                            <a:srgbClr val="000000"/>
                          </a:solidFill>
                          <a:effectLst/>
                          <a:latin typeface="Arial"/>
                        </a:rPr>
                        <a:t>121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118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618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614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Central Savannah River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17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-22.7%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165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164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82"/>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a:solidFill>
                            <a:srgbClr val="000000"/>
                          </a:solidFill>
                          <a:effectLst/>
                          <a:latin typeface="Arial"/>
                        </a:rPr>
                        <a:t>Daytona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138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45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-10.0%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188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188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Gainesville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267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281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97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15.5%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364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365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Central Tennessee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522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527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ctr"/>
                      <a:r>
                        <a:rPr lang="en-US" sz="1000" b="0" i="0" u="none" strike="noStrike">
                          <a:solidFill>
                            <a:srgbClr val="000000"/>
                          </a:solidFill>
                          <a:effectLst/>
                          <a:latin typeface="Arial"/>
                        </a:rPr>
                        <a:t>129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126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17C"/>
                    </a:solidFill>
                  </a:tcPr>
                </a:tc>
                <a:tc>
                  <a:txBody>
                    <a:bodyPr/>
                    <a:lstStyle/>
                    <a:p>
                      <a:pPr algn="ctr" fontAlgn="ctr"/>
                      <a:r>
                        <a:rPr lang="en-US" sz="1000" b="0" i="0" u="none" strike="noStrike">
                          <a:solidFill>
                            <a:srgbClr val="000000"/>
                          </a:solidFill>
                          <a:effectLst/>
                          <a:latin typeface="Arial"/>
                        </a:rPr>
                        <a:t>651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653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0"/>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Virginia Mountain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329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340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163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154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492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494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Jacksonville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296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284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43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-24.6%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339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341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-0.6%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Central Virginia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457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462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279"/>
                    </a:solidFill>
                  </a:tcPr>
                </a:tc>
                <a:tc>
                  <a:txBody>
                    <a:bodyPr/>
                    <a:lstStyle/>
                    <a:p>
                      <a:pPr algn="ctr" fontAlgn="ctr"/>
                      <a:r>
                        <a:rPr lang="en-US" sz="1000" b="0" i="0" u="none" strike="noStrike">
                          <a:solidFill>
                            <a:srgbClr val="000000"/>
                          </a:solidFill>
                          <a:effectLst/>
                          <a:latin typeface="Arial"/>
                        </a:rPr>
                        <a:t>63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520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528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Atlanta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2779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2766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383"/>
                    </a:solidFill>
                  </a:tcPr>
                </a:tc>
                <a:tc>
                  <a:txBody>
                    <a:bodyPr/>
                    <a:lstStyle/>
                    <a:p>
                      <a:pPr algn="ctr" fontAlgn="ctr"/>
                      <a:r>
                        <a:rPr lang="en-US" sz="1000" b="0" i="0" u="none" strike="noStrike">
                          <a:solidFill>
                            <a:srgbClr val="000000"/>
                          </a:solidFill>
                          <a:effectLst/>
                          <a:latin typeface="Arial"/>
                        </a:rPr>
                        <a:t>499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565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-11.7%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3278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3,331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ctr" fontAlgn="b"/>
                      <a:r>
                        <a:rPr lang="en-US" sz="1200" b="0" i="0" u="none" strike="noStrike">
                          <a:solidFill>
                            <a:srgbClr val="000000"/>
                          </a:solidFill>
                          <a:effectLst/>
                          <a:latin typeface="Calibri"/>
                        </a:rPr>
                        <a:t>X</a:t>
                      </a: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Palm Beach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548</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569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55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25.0%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603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613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673"/>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Chattanooga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262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259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780"/>
                    </a:solidFill>
                  </a:tcPr>
                </a:tc>
                <a:tc>
                  <a:txBody>
                    <a:bodyPr/>
                    <a:lstStyle/>
                    <a:p>
                      <a:pPr algn="ctr" fontAlgn="ctr"/>
                      <a:r>
                        <a:rPr lang="en-US" sz="1000" b="0" i="0" u="none" strike="noStrike">
                          <a:solidFill>
                            <a:srgbClr val="000000"/>
                          </a:solidFill>
                          <a:effectLst/>
                          <a:latin typeface="Arial"/>
                        </a:rPr>
                        <a:t>25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-24.2%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287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292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172"/>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Northwest Florida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227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240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-5.4%</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35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29.6%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262</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267</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90588">
                <a:tc>
                  <a:txBody>
                    <a:bodyPr/>
                    <a:lstStyle/>
                    <a:p>
                      <a:pPr algn="l" fontAlgn="ctr"/>
                      <a:r>
                        <a:rPr lang="en-US" sz="1000" b="0" i="0" u="none" strike="noStrike" dirty="0">
                          <a:solidFill>
                            <a:srgbClr val="000000"/>
                          </a:solidFill>
                          <a:effectLst/>
                          <a:latin typeface="Arial"/>
                        </a:rPr>
                        <a:t>Tallahassee Area Section</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205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190</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a:solidFill>
                            <a:srgbClr val="000000"/>
                          </a:solidFill>
                          <a:effectLst/>
                          <a:latin typeface="Arial"/>
                        </a:rPr>
                        <a:t>56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-26.3%</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261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266</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-1.9%</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ctr" fontAlgn="b"/>
                      <a:endParaRPr lang="en-US" sz="1200" b="0" i="0" u="none" strike="noStrike">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r h="187694">
                <a:tc>
                  <a:txBody>
                    <a:bodyPr/>
                    <a:lstStyle/>
                    <a:p>
                      <a:pPr algn="l" fontAlgn="ctr"/>
                      <a:r>
                        <a:rPr lang="en-US" sz="900" b="1" i="0" u="none" strike="noStrike">
                          <a:solidFill>
                            <a:srgbClr val="000000"/>
                          </a:solidFill>
                          <a:effectLst/>
                          <a:latin typeface="Arial"/>
                        </a:rPr>
                        <a:t>Region 3 Total</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a:solidFill>
                            <a:srgbClr val="000000"/>
                          </a:solidFill>
                          <a:effectLst/>
                          <a:latin typeface="Arial"/>
                        </a:rPr>
                        <a:t>     19,036 </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a:solidFill>
                            <a:srgbClr val="000000"/>
                          </a:solidFill>
                          <a:effectLst/>
                          <a:latin typeface="Arial"/>
                        </a:rPr>
                        <a:t>     19,246 </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a:solidFill>
                            <a:srgbClr val="000000"/>
                          </a:solidFill>
                          <a:effectLst/>
                          <a:latin typeface="Arial"/>
                        </a:rPr>
                        <a:t>-1.1%</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a:solidFill>
                            <a:srgbClr val="000000"/>
                          </a:solidFill>
                          <a:effectLst/>
                          <a:latin typeface="Arial"/>
                        </a:rPr>
                        <a:t>       3,576 </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a:solidFill>
                            <a:srgbClr val="000000"/>
                          </a:solidFill>
                          <a:effectLst/>
                          <a:latin typeface="Arial"/>
                        </a:rPr>
                        <a:t>       3,951 </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a:solidFill>
                            <a:srgbClr val="000000"/>
                          </a:solidFill>
                          <a:effectLst/>
                          <a:latin typeface="Arial"/>
                        </a:rPr>
                        <a:t>-9.5%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a:solidFill>
                            <a:srgbClr val="000000"/>
                          </a:solidFill>
                          <a:effectLst/>
                          <a:latin typeface="Arial"/>
                        </a:rPr>
                        <a:t>     22,612 </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a:solidFill>
                            <a:srgbClr val="000000"/>
                          </a:solidFill>
                          <a:effectLst/>
                          <a:latin typeface="Arial"/>
                        </a:rPr>
                        <a:t>     23,197 </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solidFill>
                            <a:srgbClr val="000000"/>
                          </a:solidFill>
                          <a:effectLst/>
                          <a:latin typeface="Arial"/>
                        </a:rPr>
                        <a:t>-2.5%</a:t>
                      </a:r>
                    </a:p>
                  </a:txBody>
                  <a:tcPr marL="8682" marR="8682" marT="8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050" b="0" i="0" u="none" strike="noStrike" dirty="0">
                        <a:solidFill>
                          <a:srgbClr val="000000"/>
                        </a:solidFill>
                        <a:effectLst/>
                        <a:latin typeface="Calibri"/>
                      </a:endParaRPr>
                    </a:p>
                  </a:txBody>
                  <a:tcPr marL="8682" marR="8682" marT="8682"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261123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365125" y="134939"/>
            <a:ext cx="8326438" cy="703262"/>
          </a:xfrm>
        </p:spPr>
        <p:txBody>
          <a:bodyPr/>
          <a:lstStyle/>
          <a:p>
            <a:pPr algn="ctr"/>
            <a:r>
              <a:rPr lang="en-US" sz="2400" dirty="0" smtClean="0"/>
              <a:t>Total Membership: 2016 Membership Year</a:t>
            </a:r>
            <a:br>
              <a:rPr lang="en-US" sz="2400" dirty="0" smtClean="0"/>
            </a:br>
            <a:r>
              <a:rPr lang="en-US" sz="2400" dirty="0"/>
              <a:t>February 2016</a:t>
            </a:r>
          </a:p>
        </p:txBody>
      </p:sp>
      <p:sp>
        <p:nvSpPr>
          <p:cNvPr id="6" name="TextBox 5"/>
          <p:cNvSpPr txBox="1"/>
          <p:nvPr/>
        </p:nvSpPr>
        <p:spPr>
          <a:xfrm>
            <a:off x="0" y="914400"/>
            <a:ext cx="9144000" cy="838200"/>
          </a:xfrm>
          <a:prstGeom prst="rect">
            <a:avLst/>
          </a:prstGeom>
          <a:solidFill>
            <a:srgbClr val="F9F9F9"/>
          </a:solidFill>
          <a:ln>
            <a:noFill/>
          </a:ln>
        </p:spPr>
        <p:txBody>
          <a:bodyPr wrap="square" tIns="137160" rtlCol="0">
            <a:noAutofit/>
          </a:bodyPr>
          <a:lstStyle/>
          <a:p>
            <a:pPr marL="461963"/>
            <a:endParaRPr lang="en-US" sz="1800" dirty="0" smtClean="0"/>
          </a:p>
        </p:txBody>
      </p:sp>
      <p:sp>
        <p:nvSpPr>
          <p:cNvPr id="5" name="Slide Number Placeholder 4"/>
          <p:cNvSpPr>
            <a:spLocks noGrp="1"/>
          </p:cNvSpPr>
          <p:nvPr>
            <p:ph type="sldNum" sz="quarter" idx="10"/>
          </p:nvPr>
        </p:nvSpPr>
        <p:spPr/>
        <p:txBody>
          <a:bodyPr/>
          <a:lstStyle/>
          <a:p>
            <a:pPr>
              <a:defRPr/>
            </a:pPr>
            <a:fld id="{5E75227B-5C2D-450B-8A59-9A66A2E64E8D}" type="slidenum">
              <a:rPr lang="en-US" smtClean="0"/>
              <a:pPr>
                <a:defRPr/>
              </a:pPr>
              <a:t>54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22804617"/>
              </p:ext>
            </p:extLst>
          </p:nvPr>
        </p:nvGraphicFramePr>
        <p:xfrm>
          <a:off x="609600" y="1142999"/>
          <a:ext cx="8077199" cy="4876806"/>
        </p:xfrm>
        <a:graphic>
          <a:graphicData uri="http://schemas.openxmlformats.org/drawingml/2006/table">
            <a:tbl>
              <a:tblPr/>
              <a:tblGrid>
                <a:gridCol w="1840375"/>
                <a:gridCol w="623682"/>
                <a:gridCol w="623682"/>
                <a:gridCol w="695253"/>
                <a:gridCol w="623682"/>
                <a:gridCol w="623682"/>
                <a:gridCol w="695253"/>
                <a:gridCol w="623682"/>
                <a:gridCol w="623682"/>
                <a:gridCol w="695253"/>
                <a:gridCol w="408973"/>
              </a:tblGrid>
              <a:tr h="210813">
                <a:tc gridSpan="10">
                  <a:txBody>
                    <a:bodyPr/>
                    <a:lstStyle/>
                    <a:p>
                      <a:pPr algn="ctr" fontAlgn="ctr"/>
                      <a:r>
                        <a:rPr lang="en-US" sz="1200" b="1" i="0" u="none" strike="noStrike">
                          <a:solidFill>
                            <a:srgbClr val="FFFFFF"/>
                          </a:solidFill>
                          <a:effectLst/>
                          <a:latin typeface="Arial"/>
                        </a:rPr>
                        <a:t>Total Active Members by Region: February 2016</a:t>
                      </a:r>
                    </a:p>
                  </a:txBody>
                  <a:tcPr marL="9029" marR="9029" marT="9029" marB="0" anchor="ctr">
                    <a:lnL>
                      <a:noFill/>
                    </a:lnL>
                    <a:lnR>
                      <a:noFill/>
                    </a:lnR>
                    <a:lnT>
                      <a:noFill/>
                    </a:lnT>
                    <a:lnB w="6350" cap="flat" cmpd="sng" algn="ctr">
                      <a:solidFill>
                        <a:srgbClr val="000000"/>
                      </a:solidFill>
                      <a:prstDash val="solid"/>
                      <a:round/>
                      <a:headEnd type="none" w="med" len="med"/>
                      <a:tailEnd type="none" w="med" len="med"/>
                    </a:lnB>
                    <a:solidFill>
                      <a:srgbClr val="0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a:solidFill>
                          <a:srgbClr val="000000"/>
                        </a:solidFill>
                        <a:effectLst/>
                        <a:latin typeface="Calibri"/>
                      </a:endParaRPr>
                    </a:p>
                  </a:txBody>
                  <a:tcPr marL="9029" marR="9029" marT="9029" marB="0" anchor="b">
                    <a:lnL>
                      <a:noFill/>
                    </a:lnL>
                    <a:lnR>
                      <a:noFill/>
                    </a:lnR>
                    <a:lnT>
                      <a:noFill/>
                    </a:lnT>
                    <a:lnB>
                      <a:noFill/>
                    </a:lnB>
                  </a:tcPr>
                </a:tc>
              </a:tr>
              <a:tr h="200774">
                <a:tc>
                  <a:txBody>
                    <a:bodyPr/>
                    <a:lstStyle/>
                    <a:p>
                      <a:pPr algn="ctr" fontAlgn="b"/>
                      <a:r>
                        <a:rPr lang="en-US" sz="900" b="1" i="0" u="none" strike="noStrike">
                          <a:solidFill>
                            <a:srgbClr val="000000"/>
                          </a:solidFill>
                          <a:effectLst/>
                          <a:latin typeface="Arial"/>
                        </a:rPr>
                        <a:t> </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gridSpan="3">
                  <a:txBody>
                    <a:bodyPr/>
                    <a:lstStyle/>
                    <a:p>
                      <a:pPr algn="ctr" fontAlgn="b"/>
                      <a:r>
                        <a:rPr lang="en-US" sz="900" b="1" i="0" u="none" strike="noStrike">
                          <a:solidFill>
                            <a:srgbClr val="000000"/>
                          </a:solidFill>
                          <a:effectLst/>
                          <a:latin typeface="Arial"/>
                        </a:rPr>
                        <a:t>HIGHER GRADE MEMBERS</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gridSpan="3">
                  <a:txBody>
                    <a:bodyPr/>
                    <a:lstStyle/>
                    <a:p>
                      <a:pPr algn="ctr" fontAlgn="b"/>
                      <a:r>
                        <a:rPr lang="en-US" sz="900" b="1" i="0" u="none" strike="noStrike">
                          <a:solidFill>
                            <a:srgbClr val="000000"/>
                          </a:solidFill>
                          <a:effectLst/>
                          <a:latin typeface="Arial"/>
                        </a:rPr>
                        <a:t>STUDENT MEMBERS</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gridSpan="3">
                  <a:txBody>
                    <a:bodyPr/>
                    <a:lstStyle/>
                    <a:p>
                      <a:pPr algn="ctr" fontAlgn="b"/>
                      <a:r>
                        <a:rPr lang="en-US" sz="900" b="1" i="0" u="none" strike="noStrike">
                          <a:solidFill>
                            <a:srgbClr val="000000"/>
                          </a:solidFill>
                          <a:effectLst/>
                          <a:latin typeface="Arial"/>
                        </a:rPr>
                        <a:t>TOTAL MEMBERS</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0774">
                <a:tc>
                  <a:txBody>
                    <a:bodyPr/>
                    <a:lstStyle/>
                    <a:p>
                      <a:pPr algn="ctr" fontAlgn="ctr"/>
                      <a:r>
                        <a:rPr lang="en-US" sz="900" b="1" i="0" u="none" strike="noStrike">
                          <a:solidFill>
                            <a:srgbClr val="000000"/>
                          </a:solidFill>
                          <a:effectLst/>
                          <a:latin typeface="Arial"/>
                        </a:rPr>
                        <a:t>REGION 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900" b="1" i="0" u="none" strike="noStrike">
                          <a:solidFill>
                            <a:srgbClr val="000000"/>
                          </a:solidFill>
                          <a:effectLst/>
                          <a:latin typeface="Arial"/>
                        </a:rPr>
                        <a:t>2016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900" b="1" i="0" u="none" strike="noStrike">
                          <a:solidFill>
                            <a:srgbClr val="000000"/>
                          </a:solidFill>
                          <a:effectLst/>
                          <a:latin typeface="Arial"/>
                        </a:rPr>
                        <a:t>2015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900" b="1" i="0" u="none" strike="noStrike">
                          <a:solidFill>
                            <a:srgbClr val="000000"/>
                          </a:solidFill>
                          <a:effectLst/>
                          <a:latin typeface="Arial"/>
                        </a:rPr>
                        <a:t>% Change</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900" b="1" i="0" u="none" strike="noStrike">
                          <a:solidFill>
                            <a:srgbClr val="000000"/>
                          </a:solidFill>
                          <a:effectLst/>
                          <a:latin typeface="Arial"/>
                        </a:rPr>
                        <a:t>2016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900" b="1" i="0" u="none" strike="noStrike">
                          <a:solidFill>
                            <a:srgbClr val="000000"/>
                          </a:solidFill>
                          <a:effectLst/>
                          <a:latin typeface="Arial"/>
                        </a:rPr>
                        <a:t>2015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900" b="1" i="0" u="none" strike="noStrike">
                          <a:solidFill>
                            <a:srgbClr val="000000"/>
                          </a:solidFill>
                          <a:effectLst/>
                          <a:latin typeface="Arial"/>
                        </a:rPr>
                        <a:t>% Change</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900" b="1" i="0" u="none" strike="noStrike">
                          <a:solidFill>
                            <a:srgbClr val="000000"/>
                          </a:solidFill>
                          <a:effectLst/>
                          <a:latin typeface="Arial"/>
                        </a:rPr>
                        <a:t>2016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900" b="1" i="0" u="none" strike="noStrike">
                          <a:solidFill>
                            <a:srgbClr val="000000"/>
                          </a:solidFill>
                          <a:effectLst/>
                          <a:latin typeface="Arial"/>
                        </a:rPr>
                        <a:t>2015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900" b="1" i="0" u="none" strike="noStrike">
                          <a:solidFill>
                            <a:srgbClr val="000000"/>
                          </a:solidFill>
                          <a:effectLst/>
                          <a:latin typeface="Arial"/>
                        </a:rPr>
                        <a:t>% Change</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endParaRPr lang="en-US" sz="105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0774">
                <a:tc>
                  <a:txBody>
                    <a:bodyPr/>
                    <a:lstStyle/>
                    <a:p>
                      <a:pPr algn="l" fontAlgn="ctr"/>
                      <a:r>
                        <a:rPr lang="en-US" sz="1000" b="1" i="0" u="none" strike="noStrike">
                          <a:solidFill>
                            <a:srgbClr val="000000"/>
                          </a:solidFill>
                          <a:effectLst/>
                          <a:latin typeface="Arial"/>
                        </a:rPr>
                        <a:t>Region 3 Total</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     19,036 </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     19,246 </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-1.1%</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       3,576 </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       3,951 </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-9.5%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     22,612 </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     23,197 </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-2.5%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05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dirty="0">
                          <a:solidFill>
                            <a:srgbClr val="000000"/>
                          </a:solidFill>
                          <a:effectLst/>
                          <a:latin typeface="Arial"/>
                        </a:rPr>
                        <a:t>Mississippi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295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297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US" sz="1000" b="0" i="0" u="none" strike="noStrike">
                          <a:solidFill>
                            <a:srgbClr val="000000"/>
                          </a:solidFill>
                          <a:effectLst/>
                          <a:latin typeface="Arial"/>
                        </a:rPr>
                        <a:t>93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105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-11.4%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388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402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dirty="0">
                          <a:solidFill>
                            <a:srgbClr val="000000"/>
                          </a:solidFill>
                          <a:effectLst/>
                          <a:latin typeface="Arial"/>
                        </a:rPr>
                        <a:t>Memphis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302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304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87D"/>
                    </a:solidFill>
                  </a:tcPr>
                </a:tc>
                <a:tc>
                  <a:txBody>
                    <a:bodyPr/>
                    <a:lstStyle/>
                    <a:p>
                      <a:pPr algn="ctr" fontAlgn="ctr"/>
                      <a:r>
                        <a:rPr lang="en-US" sz="1000" b="0" i="0" u="none" strike="noStrike">
                          <a:solidFill>
                            <a:srgbClr val="000000"/>
                          </a:solidFill>
                          <a:effectLst/>
                          <a:latin typeface="Arial"/>
                        </a:rPr>
                        <a:t>99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112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-11.6%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401</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416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dirty="0">
                          <a:solidFill>
                            <a:srgbClr val="000000"/>
                          </a:solidFill>
                          <a:effectLst/>
                          <a:latin typeface="Arial"/>
                        </a:rPr>
                        <a:t>Broward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354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364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67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-9.5%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421</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438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Jamaica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92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-4.3%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34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122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128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Canaveral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US" sz="1000" b="0" i="0" u="none" strike="noStrike" dirty="0">
                          <a:solidFill>
                            <a:srgbClr val="000000"/>
                          </a:solidFill>
                          <a:effectLst/>
                          <a:latin typeface="Arial"/>
                        </a:rPr>
                        <a:t>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-58.3%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149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157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-5.1%</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Miami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373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373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US" sz="1000" b="0" i="0" u="none" strike="noStrike">
                          <a:solidFill>
                            <a:srgbClr val="000000"/>
                          </a:solidFill>
                          <a:effectLst/>
                          <a:latin typeface="Arial"/>
                        </a:rPr>
                        <a:t>129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156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-17.3%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502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529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-5.1%</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Orlando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827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840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A74"/>
                    </a:solidFill>
                  </a:tcPr>
                </a:tc>
                <a:tc>
                  <a:txBody>
                    <a:bodyPr/>
                    <a:lstStyle/>
                    <a:p>
                      <a:pPr algn="ctr" fontAlgn="ctr"/>
                      <a:r>
                        <a:rPr lang="en-US" sz="1000" b="0" i="0" u="none" strike="noStrike">
                          <a:solidFill>
                            <a:srgbClr val="000000"/>
                          </a:solidFill>
                          <a:effectLst/>
                          <a:latin typeface="Arial"/>
                        </a:rPr>
                        <a:t>163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204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-20.1%</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990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1,044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Hampton Roads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499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520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82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98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-16.3%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581</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618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Evansville-Owensboro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141</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141</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0.0%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US" sz="1000" b="0" i="0" u="none" strike="noStrike">
                          <a:solidFill>
                            <a:srgbClr val="000000"/>
                          </a:solidFill>
                          <a:effectLst/>
                          <a:latin typeface="Arial"/>
                        </a:rPr>
                        <a:t>26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-31.6%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dirty="0">
                          <a:solidFill>
                            <a:srgbClr val="000000"/>
                          </a:solidFill>
                          <a:effectLst/>
                          <a:latin typeface="Arial"/>
                        </a:rPr>
                        <a:t>167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179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Huntsville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834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867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54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93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-41.9%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dirty="0">
                          <a:solidFill>
                            <a:srgbClr val="000000"/>
                          </a:solidFill>
                          <a:effectLst/>
                          <a:latin typeface="Arial"/>
                        </a:rPr>
                        <a:t>888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960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Coastal South Carolina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306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313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66D"/>
                    </a:solidFill>
                  </a:tcPr>
                </a:tc>
                <a:tc>
                  <a:txBody>
                    <a:bodyPr/>
                    <a:lstStyle/>
                    <a:p>
                      <a:pPr algn="ctr" fontAlgn="ctr"/>
                      <a:r>
                        <a:rPr lang="en-US" sz="1000" b="0" i="0" u="none" strike="noStrike">
                          <a:solidFill>
                            <a:srgbClr val="000000"/>
                          </a:solidFill>
                          <a:effectLst/>
                          <a:latin typeface="Arial"/>
                        </a:rPr>
                        <a:t>40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-36.5%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dirty="0">
                          <a:solidFill>
                            <a:srgbClr val="000000"/>
                          </a:solidFill>
                          <a:effectLst/>
                          <a:latin typeface="Arial"/>
                        </a:rPr>
                        <a:t>346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376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Winston-Salem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108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111</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14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-36.4%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122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133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Lexington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248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265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72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320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349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Central Georgia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182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197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24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206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225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-8.4%</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Alabama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613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638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142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200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-29.0%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755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838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-9.9%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Piedmont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378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399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85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119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-28.6%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463</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518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-10.6%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200" b="0" i="0" u="none" strike="noStrike">
                          <a:solidFill>
                            <a:srgbClr val="000000"/>
                          </a:solidFill>
                          <a:effectLst/>
                          <a:latin typeface="Calibri"/>
                        </a:rPr>
                        <a:t>X</a:t>
                      </a: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Savannah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147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27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-35.7%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167</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189</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-11.6%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200" b="0" i="0" u="none" strike="noStrike">
                          <a:solidFill>
                            <a:srgbClr val="000000"/>
                          </a:solidFill>
                          <a:effectLst/>
                          <a:latin typeface="Calibri"/>
                        </a:rPr>
                        <a:t>X</a:t>
                      </a: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Columbia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285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300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90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125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-28.0%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375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425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-11.8%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200" b="0" i="0" u="none" strike="noStrike">
                          <a:solidFill>
                            <a:srgbClr val="000000"/>
                          </a:solidFill>
                          <a:effectLst/>
                          <a:latin typeface="Calibri"/>
                        </a:rPr>
                        <a:t>X</a:t>
                      </a: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02782">
                <a:tc>
                  <a:txBody>
                    <a:bodyPr/>
                    <a:lstStyle/>
                    <a:p>
                      <a:pPr algn="l" fontAlgn="ctr"/>
                      <a:r>
                        <a:rPr lang="en-US" sz="1000" b="0" i="0" u="none" strike="noStrike">
                          <a:solidFill>
                            <a:srgbClr val="000000"/>
                          </a:solidFill>
                          <a:effectLst/>
                          <a:latin typeface="Arial"/>
                        </a:rPr>
                        <a:t>Western North Carolina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225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250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-10.0%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50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70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-28.6%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275</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320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-14.1%</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r h="210813">
                <a:tc>
                  <a:txBody>
                    <a:bodyPr/>
                    <a:lstStyle/>
                    <a:p>
                      <a:pPr algn="l" fontAlgn="ctr"/>
                      <a:r>
                        <a:rPr lang="en-US" sz="1000" b="0" i="0" u="none" strike="noStrike">
                          <a:solidFill>
                            <a:srgbClr val="000000"/>
                          </a:solidFill>
                          <a:effectLst/>
                          <a:latin typeface="Arial"/>
                        </a:rPr>
                        <a:t>Mobile Section</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112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122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-8.2%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40</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56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-28.6%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US" sz="1000" b="0" i="0" u="none" strike="noStrike">
                          <a:solidFill>
                            <a:srgbClr val="000000"/>
                          </a:solidFill>
                          <a:effectLst/>
                          <a:latin typeface="Arial"/>
                        </a:rPr>
                        <a:t>152</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a:rPr>
                        <a:t>178</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a:rPr>
                        <a:t>-14.6%</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endParaRPr lang="en-US" sz="1200" b="0" i="0" u="none" strike="noStrike" dirty="0">
                        <a:solidFill>
                          <a:srgbClr val="000000"/>
                        </a:solidFill>
                        <a:effectLst/>
                        <a:latin typeface="Calibri"/>
                      </a:endParaRPr>
                    </a:p>
                  </a:txBody>
                  <a:tcPr marL="9029" marR="9029" marT="9029"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44241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6</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Ten years of </a:t>
            </a:r>
            <a:r>
              <a:rPr lang="en-US" dirty="0" smtClean="0"/>
              <a:t>Professional Experience </a:t>
            </a:r>
            <a:endParaRPr lang="en-US" sz="2800" dirty="0">
              <a:latin typeface="Verdana" charset="0"/>
            </a:endParaRPr>
          </a:p>
        </p:txBody>
      </p:sp>
      <p:sp>
        <p:nvSpPr>
          <p:cNvPr id="11268" name="Content Placeholder 4"/>
          <p:cNvSpPr>
            <a:spLocks noGrp="1"/>
          </p:cNvSpPr>
          <p:nvPr>
            <p:ph sz="quarter" idx="14"/>
          </p:nvPr>
        </p:nvSpPr>
        <p:spPr>
          <a:xfrm>
            <a:off x="365125" y="1646238"/>
            <a:ext cx="8474076" cy="4389437"/>
          </a:xfrm>
        </p:spPr>
        <p:txBody>
          <a:bodyPr/>
          <a:lstStyle/>
          <a:p>
            <a:pPr marL="0" indent="0">
              <a:buNone/>
            </a:pPr>
            <a:r>
              <a:rPr lang="en-US" sz="1800" dirty="0">
                <a:solidFill>
                  <a:srgbClr val="003399"/>
                </a:solidFill>
                <a:latin typeface="Verdana" charset="0"/>
              </a:rPr>
              <a:t>The ad hoc Admission and Advancement (A&amp;A) Review Panel, that is evaluating your application, will count the years you have been in professional practice.</a:t>
            </a:r>
          </a:p>
          <a:p>
            <a:pPr marL="0" indent="0">
              <a:buNone/>
            </a:pPr>
            <a:r>
              <a:rPr lang="en-US" sz="1800" dirty="0" smtClean="0">
                <a:solidFill>
                  <a:srgbClr val="003399"/>
                </a:solidFill>
                <a:latin typeface="Verdana" charset="0"/>
              </a:rPr>
              <a:t>Time </a:t>
            </a:r>
            <a:r>
              <a:rPr lang="en-US" sz="1800" dirty="0">
                <a:solidFill>
                  <a:srgbClr val="003399"/>
                </a:solidFill>
                <a:latin typeface="Verdana" charset="0"/>
              </a:rPr>
              <a:t>working and attending school at the same time will be counted either as work experience OR education experience.</a:t>
            </a:r>
          </a:p>
          <a:p>
            <a:pPr marL="0" indent="0">
              <a:buNone/>
            </a:pPr>
            <a:r>
              <a:rPr lang="en-US" sz="1800" dirty="0" smtClean="0">
                <a:solidFill>
                  <a:srgbClr val="003399"/>
                </a:solidFill>
                <a:latin typeface="Verdana" charset="0"/>
              </a:rPr>
              <a:t>Your </a:t>
            </a:r>
            <a:r>
              <a:rPr lang="en-US" sz="1800" dirty="0">
                <a:solidFill>
                  <a:srgbClr val="003399"/>
                </a:solidFill>
                <a:latin typeface="Verdana" charset="0"/>
              </a:rPr>
              <a:t>educational experience is credited toward that time as follows:</a:t>
            </a:r>
          </a:p>
          <a:p>
            <a:pPr>
              <a:buFont typeface="Arial" pitchFamily="34" charset="0"/>
              <a:buChar char="•"/>
            </a:pPr>
            <a:r>
              <a:rPr lang="en-US" sz="1800" dirty="0">
                <a:solidFill>
                  <a:srgbClr val="003399"/>
                </a:solidFill>
                <a:latin typeface="Verdana" charset="0"/>
              </a:rPr>
              <a:t>Three years for a baccalaureate degree in an IEEE-designated field</a:t>
            </a:r>
          </a:p>
          <a:p>
            <a:pPr>
              <a:buFont typeface="Arial" pitchFamily="34" charset="0"/>
              <a:buChar char="•"/>
            </a:pPr>
            <a:r>
              <a:rPr lang="en-US" sz="1800" dirty="0">
                <a:solidFill>
                  <a:srgbClr val="003399"/>
                </a:solidFill>
                <a:latin typeface="Verdana" charset="0"/>
              </a:rPr>
              <a:t>Fours years if you hold a baccalaureate and masters degree</a:t>
            </a:r>
          </a:p>
          <a:p>
            <a:pPr>
              <a:buFont typeface="Arial" pitchFamily="34" charset="0"/>
              <a:buChar char="•"/>
            </a:pPr>
            <a:r>
              <a:rPr lang="en-US" sz="1800" dirty="0">
                <a:solidFill>
                  <a:srgbClr val="003399"/>
                </a:solidFill>
                <a:latin typeface="Verdana" charset="0"/>
              </a:rPr>
              <a:t>Five years if you hold a doctorate</a:t>
            </a:r>
          </a:p>
        </p:txBody>
      </p:sp>
    </p:spTree>
    <p:extLst>
      <p:ext uri="{BB962C8B-B14F-4D97-AF65-F5344CB8AC3E}">
        <p14:creationId xmlns:p14="http://schemas.microsoft.com/office/powerpoint/2010/main" val="4074471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7</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a:t>Five years of </a:t>
            </a:r>
            <a:r>
              <a:rPr lang="en-US" dirty="0" smtClean="0"/>
              <a:t>Significant Performance </a:t>
            </a:r>
            <a:endParaRPr lang="en-US" sz="2800" dirty="0">
              <a:latin typeface="Verdana" charset="0"/>
            </a:endParaRPr>
          </a:p>
        </p:txBody>
      </p:sp>
      <p:sp>
        <p:nvSpPr>
          <p:cNvPr id="11268" name="Content Placeholder 4"/>
          <p:cNvSpPr>
            <a:spLocks noGrp="1"/>
          </p:cNvSpPr>
          <p:nvPr>
            <p:ph sz="quarter" idx="14"/>
          </p:nvPr>
        </p:nvSpPr>
        <p:spPr>
          <a:xfrm>
            <a:off x="381000" y="1447800"/>
            <a:ext cx="8550276" cy="4389437"/>
          </a:xfrm>
        </p:spPr>
        <p:txBody>
          <a:bodyPr/>
          <a:lstStyle/>
          <a:p>
            <a:pPr marL="0" indent="0">
              <a:buNone/>
            </a:pPr>
            <a:r>
              <a:rPr lang="en-US" sz="1500" b="1" dirty="0">
                <a:solidFill>
                  <a:srgbClr val="003399"/>
                </a:solidFill>
                <a:latin typeface="Verdana" charset="0"/>
              </a:rPr>
              <a:t>Substantial job responsibilities </a:t>
            </a:r>
            <a:r>
              <a:rPr lang="en-US" sz="1700" dirty="0">
                <a:solidFill>
                  <a:srgbClr val="003399"/>
                </a:solidFill>
                <a:latin typeface="Verdana" charset="0"/>
              </a:rPr>
              <a:t>such as team leader, task supervisor, engineer in charge of a program or project, engineer or scientist performing research with some measure of success (papers), or faculty developing and teaching courses with research and publications, all are indications of significant performance. </a:t>
            </a:r>
          </a:p>
          <a:p>
            <a:pPr>
              <a:spcBef>
                <a:spcPts val="600"/>
              </a:spcBef>
              <a:buFont typeface="Arial" pitchFamily="34" charset="0"/>
              <a:buChar char="•"/>
            </a:pPr>
            <a:r>
              <a:rPr lang="en-US" sz="1500" dirty="0">
                <a:solidFill>
                  <a:srgbClr val="003399"/>
                </a:solidFill>
                <a:latin typeface="Verdana" charset="0"/>
              </a:rPr>
              <a:t>Substantial </a:t>
            </a:r>
            <a:r>
              <a:rPr lang="en-US" sz="1500" b="1" dirty="0">
                <a:solidFill>
                  <a:srgbClr val="003399"/>
                </a:solidFill>
                <a:latin typeface="Verdana" charset="0"/>
              </a:rPr>
              <a:t>engineering responsibility </a:t>
            </a:r>
            <a:r>
              <a:rPr lang="en-US" sz="1500" dirty="0">
                <a:solidFill>
                  <a:srgbClr val="003399"/>
                </a:solidFill>
                <a:latin typeface="Verdana" charset="0"/>
              </a:rPr>
              <a:t>or achievement</a:t>
            </a:r>
          </a:p>
          <a:p>
            <a:pPr>
              <a:spcBef>
                <a:spcPts val="600"/>
              </a:spcBef>
              <a:buFont typeface="Arial" pitchFamily="34" charset="0"/>
              <a:buChar char="•"/>
            </a:pPr>
            <a:r>
              <a:rPr lang="en-US" sz="1500" b="1" dirty="0">
                <a:solidFill>
                  <a:srgbClr val="003399"/>
                </a:solidFill>
                <a:latin typeface="Verdana" charset="0"/>
              </a:rPr>
              <a:t>Publication</a:t>
            </a:r>
            <a:r>
              <a:rPr lang="en-US" sz="1500" dirty="0">
                <a:solidFill>
                  <a:srgbClr val="003399"/>
                </a:solidFill>
                <a:latin typeface="Verdana" charset="0"/>
              </a:rPr>
              <a:t> of engineering or scientific papers, books, or inventions</a:t>
            </a:r>
          </a:p>
          <a:p>
            <a:pPr>
              <a:spcBef>
                <a:spcPts val="600"/>
              </a:spcBef>
              <a:buFont typeface="Arial" pitchFamily="34" charset="0"/>
              <a:buChar char="•"/>
            </a:pPr>
            <a:r>
              <a:rPr lang="en-US" sz="1500" b="1" dirty="0">
                <a:solidFill>
                  <a:srgbClr val="003399"/>
                </a:solidFill>
                <a:latin typeface="Verdana" charset="0"/>
              </a:rPr>
              <a:t>Technical direction, or management </a:t>
            </a:r>
            <a:r>
              <a:rPr lang="en-US" sz="1500" dirty="0">
                <a:solidFill>
                  <a:srgbClr val="003399"/>
                </a:solidFill>
                <a:latin typeface="Verdana" charset="0"/>
              </a:rPr>
              <a:t>of important scientific or engineering work, with evidence of accomplishment</a:t>
            </a:r>
          </a:p>
          <a:p>
            <a:pPr>
              <a:spcBef>
                <a:spcPts val="600"/>
              </a:spcBef>
              <a:buFont typeface="Arial" pitchFamily="34" charset="0"/>
              <a:buChar char="•"/>
            </a:pPr>
            <a:r>
              <a:rPr lang="en-US" sz="1500" dirty="0">
                <a:solidFill>
                  <a:srgbClr val="003399"/>
                </a:solidFill>
                <a:latin typeface="Verdana" charset="0"/>
              </a:rPr>
              <a:t>Recognized contributions to the </a:t>
            </a:r>
            <a:r>
              <a:rPr lang="en-US" sz="1500" b="1" dirty="0">
                <a:solidFill>
                  <a:srgbClr val="003399"/>
                </a:solidFill>
                <a:latin typeface="Verdana" charset="0"/>
              </a:rPr>
              <a:t>welfare</a:t>
            </a:r>
            <a:r>
              <a:rPr lang="en-US" sz="1500" dirty="0">
                <a:solidFill>
                  <a:srgbClr val="003399"/>
                </a:solidFill>
                <a:latin typeface="Verdana" charset="0"/>
              </a:rPr>
              <a:t> </a:t>
            </a:r>
            <a:r>
              <a:rPr lang="en-US" sz="1500" b="1" dirty="0">
                <a:solidFill>
                  <a:srgbClr val="003399"/>
                </a:solidFill>
                <a:latin typeface="Verdana" charset="0"/>
              </a:rPr>
              <a:t>of</a:t>
            </a:r>
            <a:r>
              <a:rPr lang="en-US" sz="1500" dirty="0">
                <a:solidFill>
                  <a:srgbClr val="003399"/>
                </a:solidFill>
                <a:latin typeface="Verdana" charset="0"/>
              </a:rPr>
              <a:t> </a:t>
            </a:r>
            <a:r>
              <a:rPr lang="en-US" sz="1500" b="1" dirty="0">
                <a:solidFill>
                  <a:srgbClr val="003399"/>
                </a:solidFill>
                <a:latin typeface="Verdana" charset="0"/>
              </a:rPr>
              <a:t>the</a:t>
            </a:r>
            <a:r>
              <a:rPr lang="en-US" sz="1500" dirty="0">
                <a:solidFill>
                  <a:srgbClr val="003399"/>
                </a:solidFill>
                <a:latin typeface="Verdana" charset="0"/>
              </a:rPr>
              <a:t> scientific or engineering </a:t>
            </a:r>
            <a:r>
              <a:rPr lang="en-US" sz="1500" b="1" dirty="0">
                <a:solidFill>
                  <a:srgbClr val="003399"/>
                </a:solidFill>
                <a:latin typeface="Verdana" charset="0"/>
              </a:rPr>
              <a:t>profession</a:t>
            </a:r>
          </a:p>
          <a:p>
            <a:pPr>
              <a:spcBef>
                <a:spcPts val="600"/>
              </a:spcBef>
              <a:buFont typeface="Arial" pitchFamily="34" charset="0"/>
              <a:buChar char="•"/>
            </a:pPr>
            <a:r>
              <a:rPr lang="en-US" sz="1500" dirty="0">
                <a:solidFill>
                  <a:srgbClr val="003399"/>
                </a:solidFill>
                <a:latin typeface="Verdana" charset="0"/>
              </a:rPr>
              <a:t>Development or furtherance of important </a:t>
            </a:r>
            <a:r>
              <a:rPr lang="en-US" sz="1500" b="1" dirty="0">
                <a:solidFill>
                  <a:srgbClr val="003399"/>
                </a:solidFill>
                <a:latin typeface="Verdana" charset="0"/>
              </a:rPr>
              <a:t>scientific or engineering courses </a:t>
            </a:r>
            <a:r>
              <a:rPr lang="en-US" sz="1500" dirty="0">
                <a:solidFill>
                  <a:srgbClr val="003399"/>
                </a:solidFill>
                <a:latin typeface="Verdana" charset="0"/>
              </a:rPr>
              <a:t>that fall within the IEEE designated fields of interest</a:t>
            </a:r>
          </a:p>
          <a:p>
            <a:pPr>
              <a:spcBef>
                <a:spcPts val="600"/>
              </a:spcBef>
              <a:buFont typeface="Arial" pitchFamily="34" charset="0"/>
              <a:buChar char="•"/>
            </a:pPr>
            <a:r>
              <a:rPr lang="en-US" sz="1500" dirty="0">
                <a:solidFill>
                  <a:srgbClr val="003399"/>
                </a:solidFill>
                <a:latin typeface="Verdana" charset="0"/>
              </a:rPr>
              <a:t>Contributions equivalent to those of the above in such areas as </a:t>
            </a:r>
            <a:r>
              <a:rPr lang="en-US" sz="1500" b="1" dirty="0">
                <a:solidFill>
                  <a:srgbClr val="003399"/>
                </a:solidFill>
                <a:latin typeface="Verdana" charset="0"/>
              </a:rPr>
              <a:t>technical editing, patent prosecution, or patent law</a:t>
            </a:r>
            <a:r>
              <a:rPr lang="en-US" sz="1500" dirty="0">
                <a:solidFill>
                  <a:srgbClr val="003399"/>
                </a:solidFill>
                <a:latin typeface="Verdana" charset="0"/>
              </a:rPr>
              <a:t>, provided these contributions serve to advance progress substantially in IEEE designated </a:t>
            </a:r>
            <a:r>
              <a:rPr lang="en-US" sz="1500" dirty="0" smtClean="0">
                <a:solidFill>
                  <a:srgbClr val="003399"/>
                </a:solidFill>
                <a:latin typeface="Verdana" charset="0"/>
              </a:rPr>
              <a:t>fields</a:t>
            </a:r>
            <a:endParaRPr lang="en-US" sz="1500" dirty="0">
              <a:solidFill>
                <a:srgbClr val="003399"/>
              </a:solidFill>
              <a:latin typeface="Verdana" charset="0"/>
            </a:endParaRPr>
          </a:p>
        </p:txBody>
      </p:sp>
    </p:spTree>
    <p:extLst>
      <p:ext uri="{BB962C8B-B14F-4D97-AF65-F5344CB8AC3E}">
        <p14:creationId xmlns:p14="http://schemas.microsoft.com/office/powerpoint/2010/main" val="2344494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8</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More Important Information</a:t>
            </a:r>
            <a:endParaRPr lang="en-US" sz="2800" dirty="0">
              <a:latin typeface="Verdana" charset="0"/>
            </a:endParaRPr>
          </a:p>
        </p:txBody>
      </p:sp>
      <p:sp>
        <p:nvSpPr>
          <p:cNvPr id="11268" name="Content Placeholder 4"/>
          <p:cNvSpPr>
            <a:spLocks noGrp="1"/>
          </p:cNvSpPr>
          <p:nvPr>
            <p:ph sz="quarter" idx="14"/>
          </p:nvPr>
        </p:nvSpPr>
        <p:spPr>
          <a:xfrm>
            <a:off x="381000" y="1447800"/>
            <a:ext cx="8550276" cy="4389437"/>
          </a:xfrm>
        </p:spPr>
        <p:txBody>
          <a:bodyPr/>
          <a:lstStyle/>
          <a:p>
            <a:pPr>
              <a:spcBef>
                <a:spcPts val="1200"/>
              </a:spcBef>
              <a:buFont typeface="Arial" panose="020B0604020202020204" pitchFamily="34" charset="0"/>
              <a:buChar char="•"/>
            </a:pPr>
            <a:r>
              <a:rPr lang="en-US" sz="1800" b="1" dirty="0" smtClean="0">
                <a:solidFill>
                  <a:srgbClr val="003399"/>
                </a:solidFill>
                <a:latin typeface="Verdana" charset="0"/>
              </a:rPr>
              <a:t>Significant Performance </a:t>
            </a:r>
            <a:r>
              <a:rPr lang="en-US" sz="1800" dirty="0">
                <a:solidFill>
                  <a:srgbClr val="003399"/>
                </a:solidFill>
                <a:latin typeface="Verdana" charset="0"/>
              </a:rPr>
              <a:t>that would serve to qualify an individual for elevation to Senior member need not have occurred in the years immediately prior to the application. Thus, Life and Retired members are eligible for elevation. </a:t>
            </a:r>
            <a:endParaRPr lang="en-US" sz="1800" dirty="0" smtClean="0">
              <a:solidFill>
                <a:srgbClr val="003399"/>
              </a:solidFill>
              <a:latin typeface="Verdana" charset="0"/>
            </a:endParaRPr>
          </a:p>
          <a:p>
            <a:pPr>
              <a:spcBef>
                <a:spcPts val="1200"/>
              </a:spcBef>
              <a:buFont typeface="Arial" panose="020B0604020202020204" pitchFamily="34" charset="0"/>
              <a:buChar char="•"/>
            </a:pPr>
            <a:r>
              <a:rPr lang="en-US" sz="1800" dirty="0">
                <a:solidFill>
                  <a:srgbClr val="003399"/>
                </a:solidFill>
                <a:latin typeface="Verdana" charset="0"/>
              </a:rPr>
              <a:t>You may be </a:t>
            </a:r>
            <a:r>
              <a:rPr lang="en-US" sz="1800" b="1" dirty="0">
                <a:solidFill>
                  <a:srgbClr val="003399"/>
                </a:solidFill>
                <a:latin typeface="Verdana" charset="0"/>
              </a:rPr>
              <a:t>nominated or self-nominate </a:t>
            </a:r>
            <a:r>
              <a:rPr lang="en-US" sz="1800" dirty="0">
                <a:solidFill>
                  <a:srgbClr val="003399"/>
                </a:solidFill>
                <a:latin typeface="Verdana" charset="0"/>
              </a:rPr>
              <a:t>using the Senior Member Application Form. </a:t>
            </a:r>
          </a:p>
          <a:p>
            <a:pPr>
              <a:spcBef>
                <a:spcPts val="1200"/>
              </a:spcBef>
              <a:buFont typeface="Arial" panose="020B0604020202020204" pitchFamily="34" charset="0"/>
              <a:buChar char="•"/>
            </a:pPr>
            <a:r>
              <a:rPr lang="en-US" sz="1800" dirty="0">
                <a:solidFill>
                  <a:srgbClr val="003399"/>
                </a:solidFill>
                <a:latin typeface="Verdana" charset="0"/>
              </a:rPr>
              <a:t>Self-nomination requires </a:t>
            </a:r>
            <a:r>
              <a:rPr lang="en-US" sz="1800" b="1" dirty="0">
                <a:solidFill>
                  <a:srgbClr val="003399"/>
                </a:solidFill>
                <a:latin typeface="Verdana" charset="0"/>
              </a:rPr>
              <a:t>3 current senior members </a:t>
            </a:r>
            <a:r>
              <a:rPr lang="en-US" sz="1800" dirty="0">
                <a:solidFill>
                  <a:srgbClr val="003399"/>
                </a:solidFill>
                <a:latin typeface="Verdana" charset="0"/>
              </a:rPr>
              <a:t>(or higher grade) to serve </a:t>
            </a:r>
            <a:r>
              <a:rPr lang="en-US" sz="1800" b="1" dirty="0">
                <a:solidFill>
                  <a:srgbClr val="003399"/>
                </a:solidFill>
                <a:latin typeface="Verdana" charset="0"/>
              </a:rPr>
              <a:t>as references</a:t>
            </a:r>
            <a:r>
              <a:rPr lang="en-US" sz="1800" dirty="0">
                <a:solidFill>
                  <a:srgbClr val="003399"/>
                </a:solidFill>
                <a:latin typeface="Verdana" charset="0"/>
              </a:rPr>
              <a:t>; being nominated by someone else serves as one of those references. </a:t>
            </a:r>
          </a:p>
          <a:p>
            <a:pPr>
              <a:spcBef>
                <a:spcPts val="1200"/>
              </a:spcBef>
              <a:buFont typeface="Arial" panose="020B0604020202020204" pitchFamily="34" charset="0"/>
              <a:buChar char="•"/>
            </a:pPr>
            <a:r>
              <a:rPr lang="en-US" sz="1800" dirty="0">
                <a:solidFill>
                  <a:srgbClr val="003399"/>
                </a:solidFill>
                <a:latin typeface="Verdana" charset="0"/>
              </a:rPr>
              <a:t>If you need help finding people to be a reference, contact your local section or chapter leadership. They will be glad to help. </a:t>
            </a:r>
          </a:p>
          <a:p>
            <a:pPr>
              <a:spcBef>
                <a:spcPts val="1200"/>
              </a:spcBef>
              <a:buFont typeface="Arial" panose="020B0604020202020204" pitchFamily="34" charset="0"/>
              <a:buChar char="•"/>
            </a:pPr>
            <a:r>
              <a:rPr lang="en-US" sz="1800" dirty="0">
                <a:solidFill>
                  <a:srgbClr val="003399"/>
                </a:solidFill>
                <a:latin typeface="Verdana" charset="0"/>
              </a:rPr>
              <a:t>The references do not need to know you personally, their job is to confirm that you meet all the requirements for elevation. </a:t>
            </a:r>
          </a:p>
          <a:p>
            <a:pPr marL="0" indent="0">
              <a:buNone/>
            </a:pPr>
            <a:endParaRPr lang="en-US" sz="2000" b="1" dirty="0" smtClean="0">
              <a:solidFill>
                <a:srgbClr val="003399"/>
              </a:solidFill>
              <a:latin typeface="Verdana" charset="0"/>
            </a:endParaRPr>
          </a:p>
        </p:txBody>
      </p:sp>
    </p:spTree>
    <p:extLst>
      <p:ext uri="{BB962C8B-B14F-4D97-AF65-F5344CB8AC3E}">
        <p14:creationId xmlns:p14="http://schemas.microsoft.com/office/powerpoint/2010/main" val="2726718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3183B9-47F6-7D44-B054-A14E1BAC9B30}" type="slidenum">
              <a:rPr lang="en-US"/>
              <a:pPr>
                <a:defRPr/>
              </a:pPr>
              <a:t>9</a:t>
            </a:fld>
            <a:endParaRPr lang="en-US" dirty="0"/>
          </a:p>
        </p:txBody>
      </p:sp>
      <p:sp>
        <p:nvSpPr>
          <p:cNvPr id="11267" name="Title 3"/>
          <p:cNvSpPr>
            <a:spLocks noGrp="1"/>
          </p:cNvSpPr>
          <p:nvPr>
            <p:ph type="title"/>
          </p:nvPr>
        </p:nvSpPr>
        <p:spPr>
          <a:xfrm>
            <a:off x="0" y="134938"/>
            <a:ext cx="9144000" cy="1076325"/>
          </a:xfrm>
        </p:spPr>
        <p:txBody>
          <a:bodyPr/>
          <a:lstStyle/>
          <a:p>
            <a:pPr algn="ctr"/>
            <a:r>
              <a:rPr lang="en-US" dirty="0" smtClean="0"/>
              <a:t>Why Should You Apply?</a:t>
            </a:r>
            <a:endParaRPr lang="en-US" sz="2800" dirty="0">
              <a:latin typeface="Verdana" charset="0"/>
            </a:endParaRPr>
          </a:p>
        </p:txBody>
      </p:sp>
      <p:sp>
        <p:nvSpPr>
          <p:cNvPr id="11268" name="Content Placeholder 4"/>
          <p:cNvSpPr>
            <a:spLocks noGrp="1"/>
          </p:cNvSpPr>
          <p:nvPr>
            <p:ph sz="quarter" idx="14"/>
          </p:nvPr>
        </p:nvSpPr>
        <p:spPr>
          <a:xfrm>
            <a:off x="365124" y="1646238"/>
            <a:ext cx="8778875" cy="4389437"/>
          </a:xfrm>
        </p:spPr>
        <p:txBody>
          <a:bodyPr/>
          <a:lstStyle/>
          <a:p>
            <a:pPr>
              <a:spcBef>
                <a:spcPts val="1200"/>
              </a:spcBef>
              <a:buFont typeface="Arial" pitchFamily="34" charset="0"/>
              <a:buChar char="•"/>
            </a:pPr>
            <a:r>
              <a:rPr lang="en-US" sz="1800" dirty="0">
                <a:solidFill>
                  <a:srgbClr val="003399"/>
                </a:solidFill>
                <a:latin typeface="Verdana" charset="0"/>
              </a:rPr>
              <a:t>Senior Membership distinguishes you as an </a:t>
            </a:r>
            <a:r>
              <a:rPr lang="en-US" sz="1800" b="1" dirty="0">
                <a:solidFill>
                  <a:srgbClr val="003399"/>
                </a:solidFill>
                <a:latin typeface="Verdana" charset="0"/>
              </a:rPr>
              <a:t>established professional</a:t>
            </a:r>
            <a:r>
              <a:rPr lang="en-US" sz="1800" dirty="0" smtClean="0">
                <a:solidFill>
                  <a:srgbClr val="003399"/>
                </a:solidFill>
                <a:latin typeface="Verdana" charset="0"/>
              </a:rPr>
              <a:t>.</a:t>
            </a:r>
          </a:p>
          <a:p>
            <a:pPr>
              <a:spcBef>
                <a:spcPts val="1200"/>
              </a:spcBef>
              <a:buFont typeface="Arial" pitchFamily="34" charset="0"/>
              <a:buChar char="•"/>
            </a:pPr>
            <a:r>
              <a:rPr lang="en-US" sz="1800" dirty="0" smtClean="0">
                <a:solidFill>
                  <a:srgbClr val="003399"/>
                </a:solidFill>
                <a:latin typeface="Verdana" charset="0"/>
              </a:rPr>
              <a:t>There </a:t>
            </a:r>
            <a:r>
              <a:rPr lang="en-US" sz="1800" dirty="0">
                <a:solidFill>
                  <a:srgbClr val="003399"/>
                </a:solidFill>
                <a:latin typeface="Verdana" charset="0"/>
              </a:rPr>
              <a:t>are </a:t>
            </a:r>
            <a:r>
              <a:rPr lang="en-US" sz="1800" b="1" dirty="0">
                <a:solidFill>
                  <a:srgbClr val="003399"/>
                </a:solidFill>
                <a:latin typeface="Verdana" charset="0"/>
              </a:rPr>
              <a:t>no additional fees </a:t>
            </a:r>
            <a:r>
              <a:rPr lang="en-US" sz="1800" dirty="0">
                <a:solidFill>
                  <a:srgbClr val="003399"/>
                </a:solidFill>
                <a:latin typeface="Verdana" charset="0"/>
              </a:rPr>
              <a:t>or expectations from you to be a senior member</a:t>
            </a:r>
            <a:r>
              <a:rPr lang="en-US" sz="1800" dirty="0" smtClean="0">
                <a:solidFill>
                  <a:srgbClr val="003399"/>
                </a:solidFill>
                <a:latin typeface="Verdana" charset="0"/>
              </a:rPr>
              <a:t>.  If </a:t>
            </a:r>
            <a:r>
              <a:rPr lang="en-US" sz="1800" dirty="0">
                <a:solidFill>
                  <a:srgbClr val="003399"/>
                </a:solidFill>
                <a:latin typeface="Verdana" charset="0"/>
              </a:rPr>
              <a:t>you are eligible, there is no reason not to fill out this simple application. </a:t>
            </a:r>
            <a:endParaRPr lang="en-US" sz="1800" dirty="0" smtClean="0">
              <a:solidFill>
                <a:srgbClr val="003399"/>
              </a:solidFill>
              <a:latin typeface="Verdana" charset="0"/>
            </a:endParaRPr>
          </a:p>
          <a:p>
            <a:pPr>
              <a:spcBef>
                <a:spcPts val="1200"/>
              </a:spcBef>
              <a:buFont typeface="Arial" pitchFamily="34" charset="0"/>
              <a:buChar char="•"/>
            </a:pPr>
            <a:r>
              <a:rPr lang="en-US" sz="1800" dirty="0" smtClean="0">
                <a:solidFill>
                  <a:srgbClr val="003399"/>
                </a:solidFill>
                <a:latin typeface="Verdana" charset="0"/>
              </a:rPr>
              <a:t>Once </a:t>
            </a:r>
            <a:r>
              <a:rPr lang="en-US" sz="1800" dirty="0">
                <a:solidFill>
                  <a:srgbClr val="003399"/>
                </a:solidFill>
                <a:latin typeface="Verdana" charset="0"/>
              </a:rPr>
              <a:t>a senior member, you can use the title </a:t>
            </a:r>
            <a:r>
              <a:rPr lang="en-US" sz="1800" b="1" dirty="0">
                <a:solidFill>
                  <a:srgbClr val="003399"/>
                </a:solidFill>
                <a:latin typeface="Verdana" charset="0"/>
              </a:rPr>
              <a:t>IEEE Senior Member </a:t>
            </a:r>
            <a:r>
              <a:rPr lang="en-US" sz="1800" dirty="0">
                <a:solidFill>
                  <a:srgbClr val="003399"/>
                </a:solidFill>
                <a:latin typeface="Verdana" charset="0"/>
              </a:rPr>
              <a:t>whenever you refer to your membership. </a:t>
            </a:r>
            <a:endParaRPr lang="en-US" sz="1800" dirty="0" smtClean="0">
              <a:solidFill>
                <a:srgbClr val="003399"/>
              </a:solidFill>
              <a:latin typeface="Verdana" charset="0"/>
            </a:endParaRPr>
          </a:p>
          <a:p>
            <a:pPr>
              <a:spcBef>
                <a:spcPts val="1200"/>
              </a:spcBef>
              <a:buFont typeface="Arial" pitchFamily="34" charset="0"/>
              <a:buChar char="•"/>
            </a:pPr>
            <a:r>
              <a:rPr lang="en-US" sz="1800" b="1" dirty="0">
                <a:solidFill>
                  <a:srgbClr val="003399"/>
                </a:solidFill>
                <a:latin typeface="Verdana" charset="0"/>
              </a:rPr>
              <a:t>Senior member status is required </a:t>
            </a:r>
            <a:r>
              <a:rPr lang="en-US" sz="1800" dirty="0">
                <a:solidFill>
                  <a:srgbClr val="003399"/>
                </a:solidFill>
                <a:latin typeface="Verdana" charset="0"/>
              </a:rPr>
              <a:t>to obtain higher membership levels and some IEEE volunteer leadership positions. </a:t>
            </a:r>
            <a:endParaRPr lang="en-US" sz="1800" dirty="0" smtClean="0">
              <a:solidFill>
                <a:srgbClr val="003399"/>
              </a:solidFill>
              <a:latin typeface="Verdana" charset="0"/>
            </a:endParaRPr>
          </a:p>
          <a:p>
            <a:pPr>
              <a:spcBef>
                <a:spcPts val="1200"/>
              </a:spcBef>
              <a:buFont typeface="Arial" pitchFamily="34" charset="0"/>
              <a:buChar char="•"/>
            </a:pPr>
            <a:r>
              <a:rPr lang="en-US" sz="1800" dirty="0" smtClean="0">
                <a:solidFill>
                  <a:srgbClr val="003399"/>
                </a:solidFill>
                <a:latin typeface="Verdana" charset="0"/>
              </a:rPr>
              <a:t>In </a:t>
            </a:r>
            <a:r>
              <a:rPr lang="en-US" sz="1800" dirty="0">
                <a:solidFill>
                  <a:srgbClr val="003399"/>
                </a:solidFill>
                <a:latin typeface="Verdana" charset="0"/>
              </a:rPr>
              <a:t>addition, there are </a:t>
            </a:r>
            <a:r>
              <a:rPr lang="en-US" sz="1800" b="1" dirty="0">
                <a:solidFill>
                  <a:srgbClr val="003399"/>
                </a:solidFill>
                <a:latin typeface="Verdana" charset="0"/>
              </a:rPr>
              <a:t>some nice benefits</a:t>
            </a:r>
            <a:r>
              <a:rPr lang="en-US" sz="1800" dirty="0">
                <a:solidFill>
                  <a:srgbClr val="003399"/>
                </a:solidFill>
                <a:latin typeface="Verdana" charset="0"/>
              </a:rPr>
              <a:t>, including a plaque, to Senior Membership</a:t>
            </a:r>
          </a:p>
        </p:txBody>
      </p:sp>
    </p:spTree>
    <p:extLst>
      <p:ext uri="{BB962C8B-B14F-4D97-AF65-F5344CB8AC3E}">
        <p14:creationId xmlns:p14="http://schemas.microsoft.com/office/powerpoint/2010/main" val="1636429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 Master Brand 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 Master Brand Template</Template>
  <TotalTime>56297</TotalTime>
  <Words>4541</Words>
  <Application>Microsoft Office PowerPoint</Application>
  <PresentationFormat>On-screen Show (4:3)</PresentationFormat>
  <Paragraphs>1121</Paragraphs>
  <Slides>54</Slides>
  <Notes>3</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IEEE Master Brand Template</vt:lpstr>
      <vt:lpstr>Microsoft Excel Worksheet</vt:lpstr>
      <vt:lpstr>IEEE Region 3 SoutheastCon 2016 Mark Torres mgtorres@ieee.org  2016 Region 3 MELCC Chair </vt:lpstr>
      <vt:lpstr>Writing a Good Senior Member Application &amp; Reference</vt:lpstr>
      <vt:lpstr>Writing a Good Senior Member Application &amp; Reference</vt:lpstr>
      <vt:lpstr>Criteria for Elevation to Senior Member Grade </vt:lpstr>
      <vt:lpstr>What are the IEEE-designated Fields?</vt:lpstr>
      <vt:lpstr>Ten years of Professional Experience </vt:lpstr>
      <vt:lpstr>Five years of Significant Performance </vt:lpstr>
      <vt:lpstr>More Important Information</vt:lpstr>
      <vt:lpstr>Why Should You Apply?</vt:lpstr>
      <vt:lpstr>Writing a Good Senior Member Application &amp; Reference</vt:lpstr>
      <vt:lpstr>Writing a Good Senior Member Application &amp; Reference</vt:lpstr>
      <vt:lpstr>12 Tips to a Successful Application</vt:lpstr>
      <vt:lpstr>12 Tips to a Successful Application</vt:lpstr>
      <vt:lpstr>12 Tips to a Successful Application</vt:lpstr>
      <vt:lpstr>12 Tips to a Successful Application</vt:lpstr>
      <vt:lpstr>12 Tips to a Successful Application</vt:lpstr>
      <vt:lpstr>12 Tips to a Successful Application</vt:lpstr>
      <vt:lpstr>12 Tips to a Successful Application</vt:lpstr>
      <vt:lpstr>How do I Submit an Application?</vt:lpstr>
      <vt:lpstr>How do I Submit an Application?</vt:lpstr>
      <vt:lpstr>How do I Submit an Application?</vt:lpstr>
      <vt:lpstr>How do I Submit an Application?</vt:lpstr>
      <vt:lpstr>How do I Submit an Application?</vt:lpstr>
      <vt:lpstr>How do I Submit an Application?</vt:lpstr>
      <vt:lpstr>How do I Submit an Application?</vt:lpstr>
      <vt:lpstr>How do I Submit a Reference?</vt:lpstr>
      <vt:lpstr>What does a good reference contain?</vt:lpstr>
      <vt:lpstr>Writing a Good Senior Member Application &amp; Reference</vt:lpstr>
      <vt:lpstr>How to find eligible members?</vt:lpstr>
      <vt:lpstr>How to find eligible members?</vt:lpstr>
      <vt:lpstr>SAMIEEE: Privacy and Security Disclaimer</vt:lpstr>
      <vt:lpstr>How to find eligible members?</vt:lpstr>
      <vt:lpstr>How to find eligible members?</vt:lpstr>
      <vt:lpstr>How to find eligible members?</vt:lpstr>
      <vt:lpstr>Writing a Good Senior Member Application &amp; Reference</vt:lpstr>
      <vt:lpstr>How to find application references </vt:lpstr>
      <vt:lpstr>How to find application references </vt:lpstr>
      <vt:lpstr>Writing a Good Senior Member Application &amp; Reference</vt:lpstr>
      <vt:lpstr>Holding a Senior Member Roundup</vt:lpstr>
      <vt:lpstr>Holding a Senior Member Roundup</vt:lpstr>
      <vt:lpstr>Writing a Good Senior Member Application &amp; Reference</vt:lpstr>
      <vt:lpstr>2016 Senior Member Elevation</vt:lpstr>
      <vt:lpstr>2016 Panel Schedule</vt:lpstr>
      <vt:lpstr>Senior Member Elevations 2016 February YTD</vt:lpstr>
      <vt:lpstr>Senior Member Elevations 2016 Total</vt:lpstr>
      <vt:lpstr>Pending Applications Needing References  </vt:lpstr>
      <vt:lpstr>Pending Applications Needing References  </vt:lpstr>
      <vt:lpstr>Helpful Links</vt:lpstr>
      <vt:lpstr>Writing a Good Senior Member Application &amp; Reference</vt:lpstr>
      <vt:lpstr>Appendix</vt:lpstr>
      <vt:lpstr>Glossary</vt:lpstr>
      <vt:lpstr>Glossary (Cont’d.)</vt:lpstr>
      <vt:lpstr>Total Membership: 2016 Membership Year February 2016</vt:lpstr>
      <vt:lpstr>Total Membership: 2016 Membership Year February 2016</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the ED 0208</dc:title>
  <dc:creator>Administrator</dc:creator>
  <cp:lastModifiedBy>Mark Torres</cp:lastModifiedBy>
  <cp:revision>4975</cp:revision>
  <cp:lastPrinted>2016-02-29T03:27:11Z</cp:lastPrinted>
  <dcterms:created xsi:type="dcterms:W3CDTF">2008-02-06T18:32:01Z</dcterms:created>
  <dcterms:modified xsi:type="dcterms:W3CDTF">2016-04-01T19:50:47Z</dcterms:modified>
</cp:coreProperties>
</file>