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A1"/>
    <a:srgbClr val="CC0033"/>
    <a:srgbClr val="E37222"/>
    <a:srgbClr val="FDC82F"/>
    <a:srgbClr val="69BE28"/>
    <a:srgbClr val="008542"/>
    <a:srgbClr val="6B1F73"/>
    <a:srgbClr val="009FDA"/>
    <a:srgbClr val="0B5172"/>
    <a:srgbClr val="66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9"/>
    <p:restoredTop sz="82209" autoAdjust="0"/>
  </p:normalViewPr>
  <p:slideViewPr>
    <p:cSldViewPr snapToGrid="0" snapToObjects="1">
      <p:cViewPr varScale="1">
        <p:scale>
          <a:sx n="125" d="100"/>
          <a:sy n="125" d="100"/>
        </p:scale>
        <p:origin x="13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9" d="100"/>
          <a:sy n="69" d="100"/>
        </p:scale>
        <p:origin x="3252" y="66"/>
      </p:cViewPr>
      <p:guideLst/>
    </p:cSldViewPr>
  </p:notesViewPr>
  <p:gridSpacing cx="76200" cy="76200"/>
</p:viewPr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16DB5-4833-4FB3-8DEB-051D3CCB4EE5}">
      <dsp:nvSpPr>
        <dsp:cNvPr id="0" name=""/>
        <dsp:cNvSpPr/>
      </dsp:nvSpPr>
      <dsp:spPr>
        <a:xfrm>
          <a:off x="1484453" y="954793"/>
          <a:ext cx="1874521" cy="187452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Global Reach</a:t>
          </a:r>
        </a:p>
      </dsp:txBody>
      <dsp:txXfrm>
        <a:off x="1758970" y="1229311"/>
        <a:ext cx="1325487" cy="1325490"/>
      </dsp:txXfrm>
    </dsp:sp>
    <dsp:sp modelId="{5EA9E00C-2389-4B15-8EEC-B02BB466C728}">
      <dsp:nvSpPr>
        <dsp:cNvPr id="0" name=""/>
        <dsp:cNvSpPr/>
      </dsp:nvSpPr>
      <dsp:spPr>
        <a:xfrm>
          <a:off x="1062885" y="104945"/>
          <a:ext cx="3476167" cy="3623561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819120B-2A8A-4809-B63B-36BC820F0AAE}">
      <dsp:nvSpPr>
        <dsp:cNvPr id="0" name=""/>
        <dsp:cNvSpPr/>
      </dsp:nvSpPr>
      <dsp:spPr>
        <a:xfrm>
          <a:off x="3359879" y="0"/>
          <a:ext cx="924108" cy="92391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A524EDD-AB07-4254-AE7D-A2FB9CFE2C5B}">
      <dsp:nvSpPr>
        <dsp:cNvPr id="0" name=""/>
        <dsp:cNvSpPr/>
      </dsp:nvSpPr>
      <dsp:spPr>
        <a:xfrm>
          <a:off x="4386799" y="0"/>
          <a:ext cx="2282932" cy="894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000" b="1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423,000+ Members</a:t>
          </a:r>
          <a:endParaRPr lang="en-US" sz="2000" kern="1200" dirty="0"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386799" y="0"/>
        <a:ext cx="2282932" cy="894366"/>
      </dsp:txXfrm>
    </dsp:sp>
    <dsp:sp modelId="{3EDD6C0A-FE39-4766-8641-C2BDB7A41EFB}">
      <dsp:nvSpPr>
        <dsp:cNvPr id="0" name=""/>
        <dsp:cNvSpPr/>
      </dsp:nvSpPr>
      <dsp:spPr>
        <a:xfrm>
          <a:off x="4143385" y="860501"/>
          <a:ext cx="924108" cy="92391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0E95CF1-10D1-4A97-8B30-B21C6B125214}">
      <dsp:nvSpPr>
        <dsp:cNvPr id="0" name=""/>
        <dsp:cNvSpPr/>
      </dsp:nvSpPr>
      <dsp:spPr>
        <a:xfrm>
          <a:off x="5191165" y="858534"/>
          <a:ext cx="2845389" cy="894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000" b="1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190+ Countries</a:t>
          </a:r>
          <a:endParaRPr lang="en-US" sz="2000" b="1" kern="1200" dirty="0"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191165" y="858534"/>
        <a:ext cx="2845389" cy="894366"/>
      </dsp:txXfrm>
    </dsp:sp>
    <dsp:sp modelId="{8A5C1CC2-38C5-4CD6-8973-58D36B1312D6}">
      <dsp:nvSpPr>
        <dsp:cNvPr id="0" name=""/>
        <dsp:cNvSpPr/>
      </dsp:nvSpPr>
      <dsp:spPr>
        <a:xfrm>
          <a:off x="4096241" y="2113586"/>
          <a:ext cx="924108" cy="92391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8753D3-A025-4B3D-B7CA-3F7672EC25B0}">
      <dsp:nvSpPr>
        <dsp:cNvPr id="0" name=""/>
        <dsp:cNvSpPr/>
      </dsp:nvSpPr>
      <dsp:spPr>
        <a:xfrm>
          <a:off x="5107887" y="2127636"/>
          <a:ext cx="2921467" cy="894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000" b="1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46 Technical Societies &amp; Councils</a:t>
          </a:r>
          <a:endParaRPr lang="en-US" sz="2000" b="1" kern="1200" dirty="0"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107887" y="2127636"/>
        <a:ext cx="2921467" cy="894366"/>
      </dsp:txXfrm>
    </dsp:sp>
    <dsp:sp modelId="{3E76170C-B975-4F3D-905A-1AE6F715E000}">
      <dsp:nvSpPr>
        <dsp:cNvPr id="0" name=""/>
        <dsp:cNvSpPr/>
      </dsp:nvSpPr>
      <dsp:spPr>
        <a:xfrm>
          <a:off x="3384451" y="3016023"/>
          <a:ext cx="924108" cy="92391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51395E9-C938-4584-8987-DD3E7FE052D4}">
      <dsp:nvSpPr>
        <dsp:cNvPr id="0" name=""/>
        <dsp:cNvSpPr/>
      </dsp:nvSpPr>
      <dsp:spPr>
        <a:xfrm>
          <a:off x="4376470" y="3045569"/>
          <a:ext cx="3740041" cy="894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000" b="1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117,000+ Student Members</a:t>
          </a:r>
          <a:endParaRPr lang="en-US" sz="2000" b="1" kern="1200" dirty="0"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376470" y="3045569"/>
        <a:ext cx="3740041" cy="894366"/>
      </dsp:txXfrm>
    </dsp:sp>
  </dsp:spTree>
</dsp:drawing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theme1.xml><?xml version="1.0" encoding="utf-8"?>
<a:theme xmlns:a="http://schemas.openxmlformats.org/drawingml/2006/main" name="Theme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647</TotalTime>
  <Words>1571</Words>
  <Application>Microsoft Office PowerPoint</Application>
  <PresentationFormat>On-screen Show (16:9)</PresentationFormat>
  <Paragraphs>263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Courier New</vt:lpstr>
      <vt:lpstr>LucidaGrande</vt:lpstr>
      <vt:lpstr>Verdana</vt:lpstr>
      <vt:lpstr>Wingdings</vt:lpstr>
      <vt:lpstr>Theme 1</vt:lpstr>
      <vt:lpstr>IEEE Strategy – Current and Future </vt:lpstr>
      <vt:lpstr>The Fuel of IEEE</vt:lpstr>
      <vt:lpstr>IEEE at a Glance </vt:lpstr>
      <vt:lpstr>IEEE at a Glance </vt:lpstr>
      <vt:lpstr>IEEE at a Glance </vt:lpstr>
      <vt:lpstr>IEEE Strategic Goals  </vt:lpstr>
      <vt:lpstr>Board of Directors: 2018 IEEE Strategic Agenda </vt:lpstr>
      <vt:lpstr>2018 IEEE Ad Hoc Committees </vt:lpstr>
      <vt:lpstr>Priorities for IEEE as a 21st-Century Professional Membership Organization</vt:lpstr>
      <vt:lpstr>The Value of a Cooperative Environment 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Liz McCarthy</cp:lastModifiedBy>
  <cp:revision>102</cp:revision>
  <cp:lastPrinted>2018-01-25T13:37:04Z</cp:lastPrinted>
  <dcterms:created xsi:type="dcterms:W3CDTF">2016-10-24T19:40:55Z</dcterms:created>
  <dcterms:modified xsi:type="dcterms:W3CDTF">2018-04-16T15:48:18Z</dcterms:modified>
</cp:coreProperties>
</file>