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 id="2147483744" r:id="rId2"/>
    <p:sldMasterId id="2147483839" r:id="rId3"/>
    <p:sldMasterId id="2147483852" r:id="rId4"/>
    <p:sldMasterId id="2147483870" r:id="rId5"/>
  </p:sldMasterIdLst>
  <p:notesMasterIdLst>
    <p:notesMasterId r:id="rId39"/>
  </p:notesMasterIdLst>
  <p:handoutMasterIdLst>
    <p:handoutMasterId r:id="rId40"/>
  </p:handoutMasterIdLst>
  <p:sldIdLst>
    <p:sldId id="680" r:id="rId6"/>
    <p:sldId id="694" r:id="rId7"/>
    <p:sldId id="697" r:id="rId8"/>
    <p:sldId id="698" r:id="rId9"/>
    <p:sldId id="699" r:id="rId10"/>
    <p:sldId id="616" r:id="rId11"/>
    <p:sldId id="719" r:id="rId12"/>
    <p:sldId id="718" r:id="rId13"/>
    <p:sldId id="720" r:id="rId14"/>
    <p:sldId id="700" r:id="rId15"/>
    <p:sldId id="642" r:id="rId16"/>
    <p:sldId id="643" r:id="rId17"/>
    <p:sldId id="701" r:id="rId18"/>
    <p:sldId id="735" r:id="rId19"/>
    <p:sldId id="703" r:id="rId20"/>
    <p:sldId id="704" r:id="rId21"/>
    <p:sldId id="706" r:id="rId22"/>
    <p:sldId id="739" r:id="rId23"/>
    <p:sldId id="740" r:id="rId24"/>
    <p:sldId id="727" r:id="rId25"/>
    <p:sldId id="741" r:id="rId26"/>
    <p:sldId id="742" r:id="rId27"/>
    <p:sldId id="743" r:id="rId28"/>
    <p:sldId id="744" r:id="rId29"/>
    <p:sldId id="745" r:id="rId30"/>
    <p:sldId id="746" r:id="rId31"/>
    <p:sldId id="713" r:id="rId32"/>
    <p:sldId id="714" r:id="rId33"/>
    <p:sldId id="734" r:id="rId34"/>
    <p:sldId id="715" r:id="rId35"/>
    <p:sldId id="716" r:id="rId36"/>
    <p:sldId id="736" r:id="rId37"/>
    <p:sldId id="664"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Louise Nash" initials="M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B"/>
    <a:srgbClr val="E1A300"/>
    <a:srgbClr val="ECECEC"/>
    <a:srgbClr val="000000"/>
    <a:srgbClr val="67A0CB"/>
    <a:srgbClr val="4D5357"/>
    <a:srgbClr val="9A996E"/>
    <a:srgbClr val="678CA3"/>
    <a:srgbClr val="4F324C"/>
    <a:srgbClr val="006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82784" autoAdjust="0"/>
  </p:normalViewPr>
  <p:slideViewPr>
    <p:cSldViewPr>
      <p:cViewPr varScale="1">
        <p:scale>
          <a:sx n="60" d="100"/>
          <a:sy n="60" d="100"/>
        </p:scale>
        <p:origin x="174" y="72"/>
      </p:cViewPr>
      <p:guideLst>
        <p:guide orient="horz" pos="2160"/>
        <p:guide pos="3840"/>
      </p:guideLst>
    </p:cSldViewPr>
  </p:slideViewPr>
  <p:outlineViewPr>
    <p:cViewPr>
      <p:scale>
        <a:sx n="33" d="100"/>
        <a:sy n="33" d="100"/>
      </p:scale>
      <p:origin x="0" y="-7056"/>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4" d="100"/>
          <a:sy n="74" d="100"/>
        </p:scale>
        <p:origin x="2124" y="5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BDEBDE0-04F5-40C3-81EE-DF66E0786A1E}" type="datetimeFigureOut">
              <a:rPr lang="en-GB" smtClean="0"/>
              <a:pPr/>
              <a:t>12/04/2019</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r>
              <a:rPr lang="en-GB" smtClean="0"/>
              <a:t>© NEF Consulting 2017</a:t>
            </a:r>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E561555A-6E2B-4F88-9EA2-1539978223D8}" type="slidenum">
              <a:rPr lang="en-GB" smtClean="0"/>
              <a:pPr/>
              <a:t>‹#›</a:t>
            </a:fld>
            <a:endParaRPr lang="en-GB"/>
          </a:p>
        </p:txBody>
      </p:sp>
    </p:spTree>
    <p:extLst>
      <p:ext uri="{BB962C8B-B14F-4D97-AF65-F5344CB8AC3E}">
        <p14:creationId xmlns:p14="http://schemas.microsoft.com/office/powerpoint/2010/main" val="38015651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A209A41-B931-40C4-A5D3-460ED5D91D29}" type="datetimeFigureOut">
              <a:rPr lang="en-GB" smtClean="0"/>
              <a:pPr/>
              <a:t>12/04/2019</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r>
              <a:rPr lang="en-GB" smtClean="0"/>
              <a:t>© NEF Consulting 2017</a:t>
            </a:r>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3DA0022E-B08A-4BA7-BB7B-06436F4A1B4A}" type="slidenum">
              <a:rPr lang="en-GB" smtClean="0"/>
              <a:pPr/>
              <a:t>‹#›</a:t>
            </a:fld>
            <a:endParaRPr lang="en-GB"/>
          </a:p>
        </p:txBody>
      </p:sp>
    </p:spTree>
    <p:extLst>
      <p:ext uri="{BB962C8B-B14F-4D97-AF65-F5344CB8AC3E}">
        <p14:creationId xmlns:p14="http://schemas.microsoft.com/office/powerpoint/2010/main" val="26365605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I would like to thank </a:t>
            </a:r>
            <a:r>
              <a:rPr lang="en-IE" sz="1200" kern="1200" dirty="0" err="1" smtClean="0">
                <a:solidFill>
                  <a:schemeClr val="tx1"/>
                </a:solidFill>
                <a:effectLst/>
                <a:latin typeface="+mn-lt"/>
                <a:ea typeface="+mn-ea"/>
                <a:cs typeface="+mn-cs"/>
              </a:rPr>
              <a:t>Teofilo</a:t>
            </a:r>
            <a:r>
              <a:rPr lang="en-IE" sz="1200" kern="1200" dirty="0" smtClean="0">
                <a:solidFill>
                  <a:schemeClr val="tx1"/>
                </a:solidFill>
                <a:effectLst/>
                <a:latin typeface="+mn-lt"/>
                <a:ea typeface="+mn-ea"/>
                <a:cs typeface="+mn-cs"/>
              </a:rPr>
              <a:t> &amp; the Region 9 Executive Committee </a:t>
            </a:r>
            <a:r>
              <a:rPr lang="en-IE" sz="1200" kern="1200" dirty="0">
                <a:solidFill>
                  <a:schemeClr val="tx1"/>
                </a:solidFill>
                <a:effectLst/>
                <a:latin typeface="+mn-lt"/>
                <a:ea typeface="+mn-ea"/>
                <a:cs typeface="+mn-cs"/>
              </a:rPr>
              <a:t>for this opportunity to raise awareness of HAC activities and actively engage with stakeholders at regional and section </a:t>
            </a:r>
            <a:r>
              <a:rPr lang="en-IE" sz="1200" kern="1200" dirty="0" smtClean="0">
                <a:solidFill>
                  <a:schemeClr val="tx1"/>
                </a:solidFill>
                <a:effectLst/>
                <a:latin typeface="+mn-lt"/>
                <a:ea typeface="+mn-ea"/>
                <a:cs typeface="+mn-cs"/>
              </a:rPr>
              <a:t>level. The</a:t>
            </a:r>
            <a:r>
              <a:rPr lang="en-IE" sz="1200" kern="1200" baseline="0" dirty="0" smtClean="0">
                <a:solidFill>
                  <a:schemeClr val="tx1"/>
                </a:solidFill>
                <a:effectLst/>
                <a:latin typeface="+mn-lt"/>
                <a:ea typeface="+mn-ea"/>
                <a:cs typeface="+mn-cs"/>
              </a:rPr>
              <a:t> Committee is very interesting in</a:t>
            </a:r>
            <a:r>
              <a:rPr lang="en-IE" sz="1200" kern="1200" dirty="0" smtClean="0">
                <a:solidFill>
                  <a:schemeClr val="tx1"/>
                </a:solidFill>
                <a:effectLst/>
                <a:latin typeface="+mn-lt"/>
                <a:ea typeface="+mn-ea"/>
                <a:cs typeface="+mn-cs"/>
              </a:rPr>
              <a:t> </a:t>
            </a:r>
            <a:r>
              <a:rPr lang="en-IE" sz="1200" kern="1200" dirty="0">
                <a:solidFill>
                  <a:schemeClr val="tx1"/>
                </a:solidFill>
                <a:effectLst/>
                <a:latin typeface="+mn-lt"/>
                <a:ea typeface="+mn-ea"/>
                <a:cs typeface="+mn-cs"/>
              </a:rPr>
              <a:t>better </a:t>
            </a:r>
            <a:r>
              <a:rPr lang="en-IE" sz="1200" kern="1200" dirty="0" smtClean="0">
                <a:solidFill>
                  <a:schemeClr val="tx1"/>
                </a:solidFill>
                <a:effectLst/>
                <a:latin typeface="+mn-lt"/>
                <a:ea typeface="+mn-ea"/>
                <a:cs typeface="+mn-cs"/>
              </a:rPr>
              <a:t>understanding the </a:t>
            </a:r>
            <a:r>
              <a:rPr lang="en-IE" sz="1200" kern="1200" dirty="0">
                <a:solidFill>
                  <a:schemeClr val="tx1"/>
                </a:solidFill>
                <a:effectLst/>
                <a:latin typeface="+mn-lt"/>
                <a:ea typeface="+mn-ea"/>
                <a:cs typeface="+mn-cs"/>
              </a:rPr>
              <a:t>types of Sustainable Development related activities IEEE Members are </a:t>
            </a:r>
            <a:r>
              <a:rPr lang="en-IE" sz="1200" kern="1200" dirty="0" smtClean="0">
                <a:solidFill>
                  <a:schemeClr val="tx1"/>
                </a:solidFill>
                <a:effectLst/>
                <a:latin typeface="+mn-lt"/>
                <a:ea typeface="+mn-ea"/>
                <a:cs typeface="+mn-cs"/>
              </a:rPr>
              <a:t>undertaking </a:t>
            </a:r>
            <a:r>
              <a:rPr lang="en-IE" sz="1200" kern="1200" dirty="0">
                <a:solidFill>
                  <a:schemeClr val="tx1"/>
                </a:solidFill>
                <a:effectLst/>
                <a:latin typeface="+mn-lt"/>
                <a:ea typeface="+mn-ea"/>
                <a:cs typeface="+mn-cs"/>
              </a:rPr>
              <a:t>at local level, better </a:t>
            </a:r>
            <a:r>
              <a:rPr lang="en-IE" sz="1200" kern="1200" dirty="0" smtClean="0">
                <a:solidFill>
                  <a:schemeClr val="tx1"/>
                </a:solidFill>
                <a:effectLst/>
                <a:latin typeface="+mn-lt"/>
                <a:ea typeface="+mn-ea"/>
                <a:cs typeface="+mn-cs"/>
              </a:rPr>
              <a:t>understanding </a:t>
            </a:r>
            <a:r>
              <a:rPr lang="en-IE" sz="1200" kern="1200" dirty="0">
                <a:solidFill>
                  <a:schemeClr val="tx1"/>
                </a:solidFill>
                <a:effectLst/>
                <a:latin typeface="+mn-lt"/>
                <a:ea typeface="+mn-ea"/>
                <a:cs typeface="+mn-cs"/>
              </a:rPr>
              <a:t>the types of support and training that would be benefit to those </a:t>
            </a:r>
            <a:r>
              <a:rPr lang="en-IE" sz="1200" kern="1200" dirty="0" smtClean="0">
                <a:solidFill>
                  <a:schemeClr val="tx1"/>
                </a:solidFill>
                <a:effectLst/>
                <a:latin typeface="+mn-lt"/>
                <a:ea typeface="+mn-ea"/>
                <a:cs typeface="+mn-cs"/>
              </a:rPr>
              <a:t>volunteers.</a:t>
            </a:r>
            <a:r>
              <a:rPr lang="en-IE" sz="1200" kern="1200" baseline="0" dirty="0" smtClean="0">
                <a:solidFill>
                  <a:schemeClr val="tx1"/>
                </a:solidFill>
                <a:effectLst/>
                <a:latin typeface="+mn-lt"/>
                <a:ea typeface="+mn-ea"/>
                <a:cs typeface="+mn-cs"/>
              </a:rPr>
              <a:t> They would also like to encourage that IEEE</a:t>
            </a:r>
            <a:r>
              <a:rPr lang="en-IE" sz="1200" kern="1200" dirty="0" smtClean="0">
                <a:solidFill>
                  <a:schemeClr val="tx1"/>
                </a:solidFill>
                <a:effectLst/>
                <a:latin typeface="+mn-lt"/>
                <a:ea typeface="+mn-ea"/>
                <a:cs typeface="+mn-cs"/>
              </a:rPr>
              <a:t> </a:t>
            </a:r>
            <a:r>
              <a:rPr lang="en-IE" sz="1200" kern="1200" dirty="0">
                <a:solidFill>
                  <a:schemeClr val="tx1"/>
                </a:solidFill>
                <a:effectLst/>
                <a:latin typeface="+mn-lt"/>
                <a:ea typeface="+mn-ea"/>
                <a:cs typeface="+mn-cs"/>
              </a:rPr>
              <a:t>volunteers </a:t>
            </a:r>
            <a:r>
              <a:rPr lang="en-IE" sz="1200" kern="1200" dirty="0" smtClean="0">
                <a:solidFill>
                  <a:schemeClr val="tx1"/>
                </a:solidFill>
                <a:effectLst/>
                <a:latin typeface="+mn-lt"/>
                <a:ea typeface="+mn-ea"/>
                <a:cs typeface="+mn-cs"/>
              </a:rPr>
              <a:t>think about how they can best</a:t>
            </a:r>
            <a:r>
              <a:rPr lang="en-IE" sz="1200" kern="1200" baseline="0" dirty="0" smtClean="0">
                <a:solidFill>
                  <a:schemeClr val="tx1"/>
                </a:solidFill>
                <a:effectLst/>
                <a:latin typeface="+mn-lt"/>
                <a:ea typeface="+mn-ea"/>
                <a:cs typeface="+mn-cs"/>
              </a:rPr>
              <a:t> measure and</a:t>
            </a:r>
            <a:r>
              <a:rPr lang="en-IE" sz="1200" kern="1200" dirty="0" smtClean="0">
                <a:solidFill>
                  <a:schemeClr val="tx1"/>
                </a:solidFill>
                <a:effectLst/>
                <a:latin typeface="+mn-lt"/>
                <a:ea typeface="+mn-ea"/>
                <a:cs typeface="+mn-cs"/>
              </a:rPr>
              <a:t> showcase </a:t>
            </a:r>
            <a:r>
              <a:rPr lang="en-IE" sz="1200" kern="1200" dirty="0">
                <a:solidFill>
                  <a:schemeClr val="tx1"/>
                </a:solidFill>
                <a:effectLst/>
                <a:latin typeface="+mn-lt"/>
                <a:ea typeface="+mn-ea"/>
                <a:cs typeface="+mn-cs"/>
              </a:rPr>
              <a:t>the </a:t>
            </a:r>
            <a:r>
              <a:rPr lang="en-IE" sz="1200" kern="1200" dirty="0" smtClean="0">
                <a:solidFill>
                  <a:schemeClr val="tx1"/>
                </a:solidFill>
                <a:effectLst/>
                <a:latin typeface="+mn-lt"/>
                <a:ea typeface="+mn-ea"/>
                <a:cs typeface="+mn-cs"/>
              </a:rPr>
              <a:t>impact </a:t>
            </a:r>
            <a:r>
              <a:rPr lang="en-IE" sz="1200" kern="1200" dirty="0">
                <a:solidFill>
                  <a:schemeClr val="tx1"/>
                </a:solidFill>
                <a:effectLst/>
                <a:latin typeface="+mn-lt"/>
                <a:ea typeface="+mn-ea"/>
                <a:cs typeface="+mn-cs"/>
              </a:rPr>
              <a:t>of current and planned activities. </a:t>
            </a: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Today I am going to be sharing about impact assessment, the challenges of measuring impact in a comprehensive,</a:t>
            </a:r>
            <a:r>
              <a:rPr lang="en-IE" sz="1200" kern="1200" baseline="0" dirty="0" smtClean="0">
                <a:solidFill>
                  <a:schemeClr val="tx1"/>
                </a:solidFill>
                <a:effectLst/>
                <a:latin typeface="+mn-lt"/>
                <a:ea typeface="+mn-ea"/>
                <a:cs typeface="+mn-cs"/>
              </a:rPr>
              <a:t> meaningful way, and one methodology that the HAC is piloting this year as a potential option for demonstrating value and impact and how to use the information collected to make informed, data-based strategic decisions.</a:t>
            </a:r>
            <a:endParaRPr lang="en-IE" sz="12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DFF362D4-5DD5-1441-A093-8EF5773AF7CF}" type="slidenum">
              <a:rPr lang="en-US" smtClean="0"/>
              <a:pPr/>
              <a:t>1</a:t>
            </a:fld>
            <a:endParaRPr lang="en-US"/>
          </a:p>
        </p:txBody>
      </p:sp>
    </p:spTree>
    <p:extLst>
      <p:ext uri="{BB962C8B-B14F-4D97-AF65-F5344CB8AC3E}">
        <p14:creationId xmlns:p14="http://schemas.microsoft.com/office/powerpoint/2010/main" val="198346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13</a:t>
            </a:fld>
            <a:endParaRPr lang="en-GB"/>
          </a:p>
        </p:txBody>
      </p:sp>
    </p:spTree>
    <p:extLst>
      <p:ext uri="{BB962C8B-B14F-4D97-AF65-F5344CB8AC3E}">
        <p14:creationId xmlns:p14="http://schemas.microsoft.com/office/powerpoint/2010/main" val="242800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SROI </a:t>
            </a:r>
            <a:r>
              <a:rPr lang="es-MX" dirty="0" err="1" smtClean="0"/>
              <a:t>analysis</a:t>
            </a:r>
            <a:r>
              <a:rPr lang="es-MX" dirty="0" smtClean="0"/>
              <a:t> – </a:t>
            </a:r>
            <a:r>
              <a:rPr lang="es-MX" dirty="0" err="1" smtClean="0"/>
              <a:t>could</a:t>
            </a:r>
            <a:r>
              <a:rPr lang="es-MX" dirty="0" smtClean="0"/>
              <a:t> </a:t>
            </a:r>
            <a:r>
              <a:rPr lang="es-MX" dirty="0" err="1" smtClean="0"/>
              <a:t>prove</a:t>
            </a:r>
            <a:r>
              <a:rPr lang="es-MX" dirty="0" smtClean="0"/>
              <a:t> to </a:t>
            </a:r>
            <a:r>
              <a:rPr lang="es-MX" dirty="0" err="1" smtClean="0"/>
              <a:t>increase</a:t>
            </a:r>
            <a:r>
              <a:rPr lang="es-MX" baseline="0" dirty="0" smtClean="0"/>
              <a:t> chance of </a:t>
            </a:r>
            <a:r>
              <a:rPr lang="es-MX" baseline="0" dirty="0" err="1" smtClean="0"/>
              <a:t>receiving</a:t>
            </a:r>
            <a:r>
              <a:rPr lang="es-MX" baseline="0" dirty="0" smtClean="0"/>
              <a:t> HAC </a:t>
            </a:r>
            <a:r>
              <a:rPr lang="es-MX" baseline="0" dirty="0" err="1" smtClean="0"/>
              <a:t>funding</a:t>
            </a:r>
            <a:endParaRPr lang="es-MX"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14</a:t>
            </a:fld>
            <a:endParaRPr lang="en-GB"/>
          </a:p>
        </p:txBody>
      </p:sp>
    </p:spTree>
    <p:extLst>
      <p:ext uri="{BB962C8B-B14F-4D97-AF65-F5344CB8AC3E}">
        <p14:creationId xmlns:p14="http://schemas.microsoft.com/office/powerpoint/2010/main" val="51531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dirty="0" smtClean="0"/>
              <a:t>Material Stakeholders: </a:t>
            </a:r>
            <a:r>
              <a:rPr lang="en-GB" sz="800" i="0" dirty="0" smtClean="0"/>
              <a:t>Stakeholders who experience, or are expected to experience, material outcomes (intended or unintended, positive or negative).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i="0" dirty="0" smtClean="0"/>
              <a:t>Should we mention material or would it</a:t>
            </a:r>
            <a:r>
              <a:rPr lang="en-GB" sz="800" i="0" baseline="0" dirty="0" smtClean="0"/>
              <a:t> be confusing?</a:t>
            </a:r>
            <a:endParaRPr lang="en-GB" sz="800" i="0" dirty="0" smtClean="0"/>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 NEF Consulting 2017</a:t>
            </a: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0022E-B08A-4BA7-BB7B-06436F4A1B4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1740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err="1" smtClean="0"/>
              <a:t>This</a:t>
            </a:r>
            <a:r>
              <a:rPr lang="es-MX" dirty="0" smtClean="0"/>
              <a:t> </a:t>
            </a:r>
            <a:r>
              <a:rPr lang="es-MX" dirty="0" err="1" smtClean="0"/>
              <a:t>slide</a:t>
            </a:r>
            <a:r>
              <a:rPr lang="es-MX" dirty="0" smtClean="0"/>
              <a:t> shows a </a:t>
            </a:r>
            <a:r>
              <a:rPr lang="es-MX" dirty="0" err="1" smtClean="0"/>
              <a:t>very</a:t>
            </a:r>
            <a:r>
              <a:rPr lang="es-MX" dirty="0" smtClean="0"/>
              <a:t> simple </a:t>
            </a:r>
            <a:r>
              <a:rPr lang="es-MX" dirty="0" err="1" smtClean="0"/>
              <a:t>layout</a:t>
            </a:r>
            <a:r>
              <a:rPr lang="es-MX" dirty="0" smtClean="0"/>
              <a:t> </a:t>
            </a:r>
            <a:r>
              <a:rPr lang="es-MX" dirty="0" err="1" smtClean="0"/>
              <a:t>for</a:t>
            </a:r>
            <a:r>
              <a:rPr lang="es-MX" dirty="0" smtClean="0"/>
              <a:t> </a:t>
            </a:r>
            <a:r>
              <a:rPr lang="es-MX" dirty="0" err="1" smtClean="0"/>
              <a:t>mapping</a:t>
            </a:r>
            <a:r>
              <a:rPr lang="es-MX" dirty="0" smtClean="0"/>
              <a:t> </a:t>
            </a:r>
            <a:r>
              <a:rPr lang="es-MX" dirty="0" err="1" smtClean="0"/>
              <a:t>outcomes</a:t>
            </a:r>
            <a:r>
              <a:rPr lang="es-MX" dirty="0" smtClean="0"/>
              <a:t>, in </a:t>
            </a:r>
            <a:r>
              <a:rPr lang="es-MX" dirty="0" err="1" smtClean="0"/>
              <a:t>away</a:t>
            </a:r>
            <a:r>
              <a:rPr lang="es-MX" dirty="0" smtClean="0"/>
              <a:t> </a:t>
            </a:r>
            <a:r>
              <a:rPr lang="es-MX" dirty="0" err="1" smtClean="0"/>
              <a:t>that</a:t>
            </a:r>
            <a:r>
              <a:rPr lang="es-MX" dirty="0" smtClean="0"/>
              <a:t> </a:t>
            </a:r>
            <a:r>
              <a:rPr lang="es-MX" dirty="0" err="1" smtClean="0"/>
              <a:t>clearly</a:t>
            </a:r>
            <a:r>
              <a:rPr lang="es-MX" dirty="0" smtClean="0"/>
              <a:t> </a:t>
            </a:r>
            <a:r>
              <a:rPr lang="es-MX" dirty="0" err="1" smtClean="0"/>
              <a:t>demonstrates</a:t>
            </a:r>
            <a:r>
              <a:rPr lang="es-MX" dirty="0" smtClean="0"/>
              <a:t> </a:t>
            </a:r>
            <a:r>
              <a:rPr lang="es-MX" dirty="0" err="1" smtClean="0"/>
              <a:t>the</a:t>
            </a:r>
            <a:r>
              <a:rPr lang="es-MX" dirty="0" smtClean="0"/>
              <a:t> </a:t>
            </a:r>
            <a:r>
              <a:rPr lang="es-MX" dirty="0" err="1" smtClean="0"/>
              <a:t>relationship</a:t>
            </a:r>
            <a:r>
              <a:rPr lang="es-MX" dirty="0" smtClean="0"/>
              <a:t> </a:t>
            </a:r>
            <a:r>
              <a:rPr lang="es-MX" dirty="0" err="1" smtClean="0"/>
              <a:t>between</a:t>
            </a:r>
            <a:r>
              <a:rPr lang="es-MX" dirty="0" smtClean="0"/>
              <a:t> inputs, outputs</a:t>
            </a:r>
            <a:r>
              <a:rPr lang="es-MX" baseline="0" dirty="0" smtClean="0"/>
              <a:t> and </a:t>
            </a:r>
            <a:r>
              <a:rPr lang="es-MX" baseline="0" dirty="0" err="1" smtClean="0"/>
              <a:t>outcomes</a:t>
            </a:r>
            <a:r>
              <a:rPr lang="es-MX" baseline="0" dirty="0" smtClean="0"/>
              <a:t>. At </a:t>
            </a:r>
            <a:r>
              <a:rPr lang="es-MX" baseline="0" dirty="0" err="1" smtClean="0"/>
              <a:t>the</a:t>
            </a:r>
            <a:r>
              <a:rPr lang="es-MX" baseline="0" dirty="0" smtClean="0"/>
              <a:t> </a:t>
            </a:r>
            <a:r>
              <a:rPr lang="es-MX" baseline="0" dirty="0" err="1" smtClean="0"/>
              <a:t>very</a:t>
            </a:r>
            <a:r>
              <a:rPr lang="es-MX" baseline="0" dirty="0" smtClean="0"/>
              <a:t> </a:t>
            </a:r>
            <a:r>
              <a:rPr lang="es-MX" baseline="0" dirty="0" err="1" smtClean="0"/>
              <a:t>least</a:t>
            </a:r>
            <a:r>
              <a:rPr lang="es-MX" baseline="0" dirty="0" smtClean="0"/>
              <a:t>, </a:t>
            </a:r>
            <a:r>
              <a:rPr lang="es-MX" baseline="0" dirty="0" err="1" smtClean="0"/>
              <a:t>it’s</a:t>
            </a:r>
            <a:r>
              <a:rPr lang="es-MX" baseline="0" dirty="0" smtClean="0"/>
              <a:t> a </a:t>
            </a:r>
            <a:r>
              <a:rPr lang="es-MX" baseline="0" dirty="0" err="1" smtClean="0"/>
              <a:t>great</a:t>
            </a:r>
            <a:r>
              <a:rPr lang="es-MX" baseline="0" dirty="0" smtClean="0"/>
              <a:t> </a:t>
            </a:r>
            <a:r>
              <a:rPr lang="es-MX" baseline="0" dirty="0" err="1" smtClean="0"/>
              <a:t>thought</a:t>
            </a:r>
            <a:r>
              <a:rPr lang="es-MX" baseline="0" dirty="0" smtClean="0"/>
              <a:t> </a:t>
            </a:r>
            <a:r>
              <a:rPr lang="es-MX" baseline="0" dirty="0" err="1" smtClean="0"/>
              <a:t>exercise</a:t>
            </a:r>
            <a:r>
              <a:rPr lang="es-MX" baseline="0" dirty="0" smtClean="0"/>
              <a:t> as </a:t>
            </a:r>
            <a:r>
              <a:rPr lang="es-MX" baseline="0" dirty="0" err="1" smtClean="0"/>
              <a:t>one</a:t>
            </a:r>
            <a:r>
              <a:rPr lang="es-MX" baseline="0" dirty="0" smtClean="0"/>
              <a:t> </a:t>
            </a:r>
            <a:r>
              <a:rPr lang="es-MX" baseline="0" dirty="0" err="1" smtClean="0"/>
              <a:t>is</a:t>
            </a:r>
            <a:r>
              <a:rPr lang="es-MX" baseline="0" dirty="0" smtClean="0"/>
              <a:t> </a:t>
            </a:r>
            <a:r>
              <a:rPr lang="es-MX" baseline="0" dirty="0" err="1" smtClean="0"/>
              <a:t>desining</a:t>
            </a:r>
            <a:r>
              <a:rPr lang="es-MX" baseline="0" dirty="0" smtClean="0"/>
              <a:t> and </a:t>
            </a:r>
            <a:r>
              <a:rPr lang="es-MX" baseline="0" dirty="0" err="1" smtClean="0"/>
              <a:t>planning</a:t>
            </a:r>
            <a:r>
              <a:rPr lang="es-MX" baseline="0" dirty="0" smtClean="0"/>
              <a:t> a Project to </a:t>
            </a:r>
            <a:r>
              <a:rPr lang="es-MX" baseline="0" dirty="0" err="1" smtClean="0"/>
              <a:t>ensure</a:t>
            </a:r>
            <a:r>
              <a:rPr lang="es-MX" baseline="0" dirty="0" smtClean="0"/>
              <a:t> </a:t>
            </a:r>
            <a:r>
              <a:rPr lang="es-MX" baseline="0" dirty="0" err="1" smtClean="0"/>
              <a:t>you</a:t>
            </a:r>
            <a:r>
              <a:rPr lang="es-MX" baseline="0" dirty="0" smtClean="0"/>
              <a:t> </a:t>
            </a:r>
            <a:r>
              <a:rPr lang="es-MX" baseline="0" dirty="0" err="1" smtClean="0"/>
              <a:t>have</a:t>
            </a:r>
            <a:r>
              <a:rPr lang="es-MX" baseline="0" dirty="0" smtClean="0"/>
              <a:t> capture </a:t>
            </a:r>
            <a:r>
              <a:rPr lang="es-MX" baseline="0" dirty="0" err="1" smtClean="0"/>
              <a:t>all</a:t>
            </a:r>
            <a:r>
              <a:rPr lang="es-MX" baseline="0" dirty="0" smtClean="0"/>
              <a:t> </a:t>
            </a:r>
            <a:r>
              <a:rPr lang="es-MX" baseline="0" dirty="0" err="1" smtClean="0"/>
              <a:t>the</a:t>
            </a:r>
            <a:r>
              <a:rPr lang="es-MX" baseline="0" dirty="0" smtClean="0"/>
              <a:t> </a:t>
            </a:r>
            <a:r>
              <a:rPr lang="es-MX" baseline="0" dirty="0" err="1" smtClean="0"/>
              <a:t>relevant</a:t>
            </a:r>
            <a:r>
              <a:rPr lang="es-MX" baseline="0" dirty="0" smtClean="0"/>
              <a:t> </a:t>
            </a:r>
            <a:r>
              <a:rPr lang="es-MX" baseline="0" dirty="0" err="1" smtClean="0"/>
              <a:t>stakeholders</a:t>
            </a:r>
            <a:r>
              <a:rPr lang="es-MX" baseline="0" dirty="0" smtClean="0"/>
              <a:t> and </a:t>
            </a:r>
            <a:r>
              <a:rPr lang="es-MX" baseline="0" dirty="0" err="1" smtClean="0"/>
              <a:t>what</a:t>
            </a:r>
            <a:r>
              <a:rPr lang="es-MX" baseline="0" dirty="0" smtClean="0"/>
              <a:t> </a:t>
            </a:r>
            <a:r>
              <a:rPr lang="es-MX" baseline="0" dirty="0" err="1" smtClean="0"/>
              <a:t>outcomes</a:t>
            </a:r>
            <a:r>
              <a:rPr lang="es-MX" baseline="0" dirty="0" smtClean="0"/>
              <a:t> </a:t>
            </a:r>
            <a:r>
              <a:rPr lang="es-MX" baseline="0" dirty="0" err="1" smtClean="0"/>
              <a:t>you</a:t>
            </a:r>
            <a:r>
              <a:rPr lang="es-MX" baseline="0" dirty="0" smtClean="0"/>
              <a:t> </a:t>
            </a:r>
            <a:r>
              <a:rPr lang="es-MX" baseline="0" dirty="0" err="1" smtClean="0"/>
              <a:t>expect</a:t>
            </a:r>
            <a:r>
              <a:rPr lang="es-MX" baseline="0" dirty="0" smtClean="0"/>
              <a:t> </a:t>
            </a:r>
            <a:r>
              <a:rPr lang="es-MX" baseline="0" dirty="0" err="1" smtClean="0"/>
              <a:t>for</a:t>
            </a:r>
            <a:r>
              <a:rPr lang="es-MX" baseline="0" dirty="0" smtClean="0"/>
              <a:t> </a:t>
            </a:r>
            <a:r>
              <a:rPr lang="es-MX" baseline="0" dirty="0" err="1" smtClean="0"/>
              <a:t>each</a:t>
            </a:r>
            <a:r>
              <a:rPr lang="es-MX" baseline="0" dirty="0" smtClean="0"/>
              <a:t> </a:t>
            </a:r>
            <a:r>
              <a:rPr lang="es-MX" baseline="0" dirty="0" err="1" smtClean="0"/>
              <a:t>group</a:t>
            </a:r>
            <a:r>
              <a:rPr lang="es-MX" baseline="0" dirty="0" smtClean="0"/>
              <a:t>.</a:t>
            </a:r>
            <a:endParaRPr lang="es-MX"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20</a:t>
            </a:fld>
            <a:endParaRPr lang="en-GB"/>
          </a:p>
        </p:txBody>
      </p:sp>
    </p:spTree>
    <p:extLst>
      <p:ext uri="{BB962C8B-B14F-4D97-AF65-F5344CB8AC3E}">
        <p14:creationId xmlns:p14="http://schemas.microsoft.com/office/powerpoint/2010/main" val="795784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21</a:t>
            </a:fld>
            <a:endParaRPr lang="en-GB"/>
          </a:p>
        </p:txBody>
      </p:sp>
    </p:spTree>
    <p:extLst>
      <p:ext uri="{BB962C8B-B14F-4D97-AF65-F5344CB8AC3E}">
        <p14:creationId xmlns:p14="http://schemas.microsoft.com/office/powerpoint/2010/main" val="1489933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22</a:t>
            </a:fld>
            <a:endParaRPr lang="en-GB"/>
          </a:p>
        </p:txBody>
      </p:sp>
    </p:spTree>
    <p:extLst>
      <p:ext uri="{BB962C8B-B14F-4D97-AF65-F5344CB8AC3E}">
        <p14:creationId xmlns:p14="http://schemas.microsoft.com/office/powerpoint/2010/main" val="3264863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23</a:t>
            </a:fld>
            <a:endParaRPr lang="en-GB"/>
          </a:p>
        </p:txBody>
      </p:sp>
    </p:spTree>
    <p:extLst>
      <p:ext uri="{BB962C8B-B14F-4D97-AF65-F5344CB8AC3E}">
        <p14:creationId xmlns:p14="http://schemas.microsoft.com/office/powerpoint/2010/main" val="409021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24</a:t>
            </a:fld>
            <a:endParaRPr lang="en-GB"/>
          </a:p>
        </p:txBody>
      </p:sp>
    </p:spTree>
    <p:extLst>
      <p:ext uri="{BB962C8B-B14F-4D97-AF65-F5344CB8AC3E}">
        <p14:creationId xmlns:p14="http://schemas.microsoft.com/office/powerpoint/2010/main" val="1228385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25</a:t>
            </a:fld>
            <a:endParaRPr lang="en-GB"/>
          </a:p>
        </p:txBody>
      </p:sp>
    </p:spTree>
    <p:extLst>
      <p:ext uri="{BB962C8B-B14F-4D97-AF65-F5344CB8AC3E}">
        <p14:creationId xmlns:p14="http://schemas.microsoft.com/office/powerpoint/2010/main" val="86851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26</a:t>
            </a:fld>
            <a:endParaRPr lang="en-GB"/>
          </a:p>
        </p:txBody>
      </p:sp>
    </p:spTree>
    <p:extLst>
      <p:ext uri="{BB962C8B-B14F-4D97-AF65-F5344CB8AC3E}">
        <p14:creationId xmlns:p14="http://schemas.microsoft.com/office/powerpoint/2010/main" val="11838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362D4-5DD5-1441-A093-8EF5773AF7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686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FF362D4-5DD5-1441-A093-8EF5773AF7CF}" type="slidenum">
              <a:rPr lang="en-US" smtClean="0"/>
              <a:pPr/>
              <a:t>27</a:t>
            </a:fld>
            <a:endParaRPr lang="en-US"/>
          </a:p>
        </p:txBody>
      </p:sp>
    </p:spTree>
    <p:extLst>
      <p:ext uri="{BB962C8B-B14F-4D97-AF65-F5344CB8AC3E}">
        <p14:creationId xmlns:p14="http://schemas.microsoft.com/office/powerpoint/2010/main" val="1528078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err="1" smtClean="0"/>
              <a:t>Just</a:t>
            </a:r>
            <a:r>
              <a:rPr lang="es-MX" sz="1200" dirty="0" smtClean="0"/>
              <a:t> </a:t>
            </a:r>
            <a:r>
              <a:rPr lang="es-MX" sz="1200" dirty="0" err="1" smtClean="0"/>
              <a:t>let</a:t>
            </a:r>
            <a:r>
              <a:rPr lang="es-MX" sz="1200" dirty="0" smtClean="0"/>
              <a:t> me </a:t>
            </a:r>
            <a:r>
              <a:rPr lang="es-MX" sz="1200" dirty="0" err="1" smtClean="0"/>
              <a:t>know</a:t>
            </a:r>
            <a:r>
              <a:rPr lang="es-MX" sz="1200" dirty="0" smtClean="0"/>
              <a:t> </a:t>
            </a:r>
            <a:r>
              <a:rPr lang="es-MX" sz="1200" dirty="0" err="1" smtClean="0"/>
              <a:t>if</a:t>
            </a:r>
            <a:r>
              <a:rPr lang="es-MX" sz="1200" dirty="0" smtClean="0"/>
              <a:t> </a:t>
            </a:r>
            <a:r>
              <a:rPr lang="es-MX" sz="1200" dirty="0" err="1" smtClean="0"/>
              <a:t>you</a:t>
            </a:r>
            <a:r>
              <a:rPr lang="es-MX" sz="1200" dirty="0" smtClean="0"/>
              <a:t> </a:t>
            </a:r>
            <a:r>
              <a:rPr lang="es-MX" sz="1200" dirty="0" err="1" smtClean="0"/>
              <a:t>would</a:t>
            </a:r>
            <a:r>
              <a:rPr lang="es-MX" sz="1200" dirty="0" smtClean="0"/>
              <a:t> </a:t>
            </a:r>
            <a:r>
              <a:rPr lang="es-MX" sz="1200" dirty="0" err="1" smtClean="0"/>
              <a:t>like</a:t>
            </a:r>
            <a:r>
              <a:rPr lang="es-MX" sz="1200" dirty="0" smtClean="0"/>
              <a:t> to </a:t>
            </a:r>
            <a:r>
              <a:rPr lang="es-MX" sz="1200" dirty="0" err="1" smtClean="0"/>
              <a:t>direct</a:t>
            </a:r>
            <a:r>
              <a:rPr lang="es-MX" sz="1200" dirty="0" smtClean="0"/>
              <a:t> </a:t>
            </a:r>
            <a:r>
              <a:rPr lang="es-MX" sz="1200" dirty="0" err="1" smtClean="0"/>
              <a:t>your</a:t>
            </a:r>
            <a:r>
              <a:rPr lang="es-MX" sz="1200" dirty="0" smtClean="0"/>
              <a:t> </a:t>
            </a:r>
            <a:r>
              <a:rPr lang="es-MX" sz="1200" dirty="0" err="1" smtClean="0"/>
              <a:t>question</a:t>
            </a:r>
            <a:r>
              <a:rPr lang="es-MX" sz="1200" dirty="0" smtClean="0"/>
              <a:t> to </a:t>
            </a:r>
            <a:r>
              <a:rPr lang="es-MX" sz="1200" dirty="0" err="1" smtClean="0"/>
              <a:t>the</a:t>
            </a:r>
            <a:r>
              <a:rPr lang="es-MX" sz="1200" dirty="0" smtClean="0"/>
              <a:t> IEEE HAC </a:t>
            </a:r>
            <a:r>
              <a:rPr lang="es-MX" sz="1200" dirty="0" err="1" smtClean="0"/>
              <a:t>Committee</a:t>
            </a:r>
            <a:r>
              <a:rPr lang="es-MX"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IF </a:t>
            </a:r>
            <a:r>
              <a:rPr lang="es-MX" sz="1200" dirty="0" err="1" smtClean="0"/>
              <a:t>you</a:t>
            </a:r>
            <a:r>
              <a:rPr lang="es-MX" sz="1200" dirty="0" smtClean="0"/>
              <a:t> are </a:t>
            </a:r>
            <a:r>
              <a:rPr lang="es-MX" sz="1200" dirty="0" err="1" smtClean="0"/>
              <a:t>interested</a:t>
            </a:r>
            <a:r>
              <a:rPr lang="es-MX" sz="1200" dirty="0" smtClean="0"/>
              <a:t> in </a:t>
            </a:r>
            <a:r>
              <a:rPr lang="es-MX" sz="1200" dirty="0" err="1" smtClean="0"/>
              <a:t>learning</a:t>
            </a:r>
            <a:r>
              <a:rPr lang="es-MX" sz="1200" dirty="0" smtClean="0"/>
              <a:t> more and </a:t>
            </a:r>
            <a:r>
              <a:rPr lang="es-MX" sz="1200" dirty="0" err="1" smtClean="0"/>
              <a:t>reviewing</a:t>
            </a:r>
            <a:r>
              <a:rPr lang="es-MX" sz="1200" dirty="0" smtClean="0"/>
              <a:t> </a:t>
            </a:r>
            <a:r>
              <a:rPr lang="es-MX" sz="1200" dirty="0" err="1" smtClean="0"/>
              <a:t>resources</a:t>
            </a:r>
            <a:r>
              <a:rPr lang="es-MX" sz="1200" dirty="0" smtClean="0"/>
              <a:t> to </a:t>
            </a:r>
            <a:r>
              <a:rPr lang="es-MX" sz="1200" dirty="0" err="1" smtClean="0"/>
              <a:t>see</a:t>
            </a:r>
            <a:r>
              <a:rPr lang="es-MX" sz="1200" dirty="0" smtClean="0"/>
              <a:t> </a:t>
            </a:r>
            <a:r>
              <a:rPr lang="es-MX" sz="1200" dirty="0" err="1" smtClean="0"/>
              <a:t>if</a:t>
            </a:r>
            <a:r>
              <a:rPr lang="es-MX" sz="1200" dirty="0" smtClean="0"/>
              <a:t> </a:t>
            </a:r>
            <a:r>
              <a:rPr lang="es-MX" sz="1200" dirty="0" err="1" smtClean="0"/>
              <a:t>this</a:t>
            </a:r>
            <a:r>
              <a:rPr lang="es-MX" sz="1200" dirty="0" smtClean="0"/>
              <a:t> </a:t>
            </a:r>
            <a:r>
              <a:rPr lang="es-MX" sz="1200" dirty="0" err="1" smtClean="0"/>
              <a:t>methodology</a:t>
            </a:r>
            <a:r>
              <a:rPr lang="es-MX" sz="1200" dirty="0" smtClean="0"/>
              <a:t> </a:t>
            </a:r>
            <a:r>
              <a:rPr lang="es-MX" sz="1200" dirty="0" err="1" smtClean="0"/>
              <a:t>would</a:t>
            </a:r>
            <a:r>
              <a:rPr lang="es-MX" sz="1200" baseline="0" dirty="0" smtClean="0"/>
              <a:t> be a </a:t>
            </a:r>
            <a:r>
              <a:rPr lang="es-MX" sz="1200" baseline="0" dirty="0" err="1" smtClean="0"/>
              <a:t>good</a:t>
            </a:r>
            <a:r>
              <a:rPr lang="es-MX" sz="1200" baseline="0" dirty="0" smtClean="0"/>
              <a:t> </a:t>
            </a:r>
            <a:r>
              <a:rPr lang="es-MX" sz="1200" baseline="0" dirty="0" err="1" smtClean="0"/>
              <a:t>fit</a:t>
            </a:r>
            <a:r>
              <a:rPr lang="es-MX" sz="1200" baseline="0" dirty="0" smtClean="0"/>
              <a:t> </a:t>
            </a:r>
            <a:r>
              <a:rPr lang="es-MX" sz="1200" baseline="0" dirty="0" err="1" smtClean="0"/>
              <a:t>for</a:t>
            </a:r>
            <a:r>
              <a:rPr lang="es-MX" sz="1200" baseline="0" dirty="0" smtClean="0"/>
              <a:t> a </a:t>
            </a:r>
            <a:r>
              <a:rPr lang="es-MX" sz="1200" baseline="0" dirty="0" err="1" smtClean="0"/>
              <a:t>program</a:t>
            </a:r>
            <a:r>
              <a:rPr lang="es-MX" sz="1200" baseline="0" dirty="0" smtClean="0"/>
              <a:t>, Project, </a:t>
            </a:r>
            <a:r>
              <a:rPr lang="es-MX" sz="1200" baseline="0" dirty="0" err="1" smtClean="0"/>
              <a:t>or</a:t>
            </a:r>
            <a:r>
              <a:rPr lang="es-MX" sz="1200" baseline="0" dirty="0" smtClean="0"/>
              <a:t> </a:t>
            </a:r>
            <a:r>
              <a:rPr lang="es-MX" sz="1200" baseline="0" dirty="0" err="1" smtClean="0"/>
              <a:t>activity</a:t>
            </a:r>
            <a:r>
              <a:rPr lang="es-MX" sz="1200" baseline="0" dirty="0" smtClean="0"/>
              <a:t> in </a:t>
            </a:r>
            <a:r>
              <a:rPr lang="es-MX" sz="1200" baseline="0" dirty="0" err="1" smtClean="0"/>
              <a:t>your</a:t>
            </a:r>
            <a:r>
              <a:rPr lang="es-MX" sz="1200" baseline="0" dirty="0" smtClean="0"/>
              <a:t> </a:t>
            </a:r>
            <a:r>
              <a:rPr lang="es-MX" sz="1200" baseline="0" dirty="0" err="1" smtClean="0"/>
              <a:t>Section</a:t>
            </a:r>
            <a:r>
              <a:rPr lang="es-MX" sz="1200" baseline="0" dirty="0" smtClean="0"/>
              <a:t>, </a:t>
            </a:r>
            <a:r>
              <a:rPr lang="es-MX" sz="1200" baseline="0" dirty="0" err="1" smtClean="0"/>
              <a:t>please</a:t>
            </a:r>
            <a:r>
              <a:rPr lang="es-MX" sz="1200" baseline="0" dirty="0" smtClean="0"/>
              <a:t> </a:t>
            </a:r>
            <a:r>
              <a:rPr lang="es-MX" sz="1200" baseline="0" dirty="0" err="1" smtClean="0"/>
              <a:t>send</a:t>
            </a:r>
            <a:r>
              <a:rPr lang="es-MX" sz="1200" baseline="0" dirty="0" smtClean="0"/>
              <a:t> </a:t>
            </a:r>
            <a:r>
              <a:rPr lang="es-MX" sz="1200" baseline="0" dirty="0" err="1" smtClean="0"/>
              <a:t>us</a:t>
            </a:r>
            <a:r>
              <a:rPr lang="es-MX" sz="1200" baseline="0" dirty="0" smtClean="0"/>
              <a:t> </a:t>
            </a:r>
            <a:r>
              <a:rPr lang="es-MX" sz="1200" baseline="0" dirty="0" err="1" smtClean="0"/>
              <a:t>an</a:t>
            </a:r>
            <a:r>
              <a:rPr lang="es-MX" sz="1200" baseline="0" dirty="0" smtClean="0"/>
              <a:t> email. Social </a:t>
            </a:r>
            <a:r>
              <a:rPr lang="es-MX" sz="1200" baseline="0" dirty="0" err="1" smtClean="0"/>
              <a:t>Value</a:t>
            </a:r>
            <a:r>
              <a:rPr lang="es-MX" sz="1200" baseline="0" dirty="0" smtClean="0"/>
              <a:t> UK has </a:t>
            </a:r>
            <a:r>
              <a:rPr lang="es-MX" sz="1200" baseline="0" dirty="0" err="1" smtClean="0"/>
              <a:t>an</a:t>
            </a:r>
            <a:r>
              <a:rPr lang="es-MX" sz="1200" baseline="0" dirty="0" smtClean="0"/>
              <a:t> </a:t>
            </a:r>
            <a:r>
              <a:rPr lang="es-MX" sz="1200" baseline="0" dirty="0" err="1" smtClean="0"/>
              <a:t>easy</a:t>
            </a:r>
            <a:r>
              <a:rPr lang="es-MX" sz="1200" baseline="0" dirty="0" smtClean="0"/>
              <a:t>-to-</a:t>
            </a:r>
            <a:r>
              <a:rPr lang="es-MX" sz="1200" baseline="0" dirty="0" err="1" smtClean="0"/>
              <a:t>read</a:t>
            </a:r>
            <a:r>
              <a:rPr lang="es-MX" sz="1200" baseline="0" dirty="0" smtClean="0"/>
              <a:t> </a:t>
            </a:r>
            <a:r>
              <a:rPr lang="es-MX" sz="1200" baseline="0" dirty="0" err="1" smtClean="0"/>
              <a:t>guide</a:t>
            </a:r>
            <a:r>
              <a:rPr lang="es-MX" sz="1200" baseline="0" dirty="0" smtClean="0"/>
              <a:t> </a:t>
            </a:r>
            <a:r>
              <a:rPr lang="es-MX" sz="1200" baseline="0" dirty="0" err="1" smtClean="0"/>
              <a:t>called</a:t>
            </a:r>
            <a:r>
              <a:rPr lang="es-MX" sz="1200" baseline="0" dirty="0" smtClean="0"/>
              <a:t> </a:t>
            </a:r>
            <a:r>
              <a:rPr lang="es-MX" sz="1200" baseline="0" dirty="0" err="1" smtClean="0"/>
              <a:t>Introduction</a:t>
            </a:r>
            <a:r>
              <a:rPr lang="es-MX" sz="1200" baseline="0" dirty="0" smtClean="0"/>
              <a:t> to Social </a:t>
            </a:r>
            <a:r>
              <a:rPr lang="es-MX" sz="1200" baseline="0" dirty="0" err="1" smtClean="0"/>
              <a:t>Return</a:t>
            </a:r>
            <a:r>
              <a:rPr lang="es-MX" sz="1200" baseline="0" dirty="0" smtClean="0"/>
              <a:t> </a:t>
            </a:r>
            <a:r>
              <a:rPr lang="es-MX" sz="1200" baseline="0" dirty="0" err="1" smtClean="0"/>
              <a:t>on</a:t>
            </a:r>
            <a:r>
              <a:rPr lang="es-MX" sz="1200" baseline="0" dirty="0" smtClean="0"/>
              <a:t> </a:t>
            </a:r>
            <a:r>
              <a:rPr lang="es-MX" sz="1200" baseline="0" dirty="0" err="1" smtClean="0"/>
              <a:t>Investment</a:t>
            </a:r>
            <a:r>
              <a:rPr lang="es-MX" sz="1200" baseline="0" dirty="0" smtClean="0"/>
              <a:t> in </a:t>
            </a:r>
            <a:r>
              <a:rPr lang="es-MX" sz="1200" baseline="0" dirty="0" err="1" smtClean="0"/>
              <a:t>english</a:t>
            </a:r>
            <a:r>
              <a:rPr lang="es-MX" sz="1200" baseline="0" dirty="0" smtClean="0"/>
              <a:t>, </a:t>
            </a:r>
            <a:r>
              <a:rPr lang="es-MX" sz="1200" baseline="0" dirty="0" err="1" smtClean="0"/>
              <a:t>spanish</a:t>
            </a:r>
            <a:r>
              <a:rPr lang="es-MX" sz="1200" baseline="0" dirty="0" smtClean="0"/>
              <a:t>, </a:t>
            </a:r>
            <a:r>
              <a:rPr lang="es-MX" sz="1200" baseline="0" dirty="0" err="1" smtClean="0"/>
              <a:t>portguese</a:t>
            </a:r>
            <a:r>
              <a:rPr lang="es-MX" sz="1200" baseline="0" dirty="0" smtClean="0"/>
              <a:t>, and 7 </a:t>
            </a:r>
            <a:r>
              <a:rPr lang="es-MX" sz="1200" baseline="0" dirty="0" err="1" smtClean="0"/>
              <a:t>other</a:t>
            </a:r>
            <a:r>
              <a:rPr lang="es-MX" sz="1200" baseline="0" dirty="0" smtClean="0"/>
              <a:t> </a:t>
            </a:r>
            <a:r>
              <a:rPr lang="es-MX" sz="1200" baseline="0" dirty="0" err="1" smtClean="0"/>
              <a:t>languages</a:t>
            </a:r>
            <a:r>
              <a:rPr lang="es-MX" sz="1200" baseline="0" dirty="0" smtClean="0"/>
              <a:t> </a:t>
            </a:r>
            <a:r>
              <a:rPr lang="es-MX" sz="1200" baseline="0" dirty="0" err="1" smtClean="0"/>
              <a:t>that</a:t>
            </a:r>
            <a:r>
              <a:rPr lang="es-MX" sz="1200" baseline="0" dirty="0" smtClean="0"/>
              <a:t> </a:t>
            </a:r>
            <a:r>
              <a:rPr lang="es-MX" sz="1200" baseline="0" dirty="0" err="1" smtClean="0"/>
              <a:t>could</a:t>
            </a:r>
            <a:r>
              <a:rPr lang="es-MX" sz="1200" baseline="0" dirty="0" smtClean="0"/>
              <a:t> </a:t>
            </a:r>
            <a:r>
              <a:rPr lang="es-MX" sz="1200" baseline="0" dirty="0" err="1" smtClean="0"/>
              <a:t>serve</a:t>
            </a:r>
            <a:r>
              <a:rPr lang="es-MX" sz="1200" baseline="0" dirty="0" smtClean="0"/>
              <a:t> as a </a:t>
            </a:r>
            <a:r>
              <a:rPr lang="es-MX" sz="1200" baseline="0" dirty="0" err="1" smtClean="0"/>
              <a:t>good</a:t>
            </a:r>
            <a:r>
              <a:rPr lang="es-MX" sz="1200" baseline="0" dirty="0" smtClean="0"/>
              <a:t> place to </a:t>
            </a:r>
            <a:r>
              <a:rPr lang="es-MX" sz="1200" baseline="0" dirty="0" err="1" smtClean="0"/>
              <a:t>start</a:t>
            </a:r>
            <a:r>
              <a:rPr lang="es-MX" sz="1200" baseline="0" dirty="0" smtClean="0"/>
              <a:t>. </a:t>
            </a:r>
            <a:r>
              <a:rPr lang="es-MX" sz="1200" baseline="0" dirty="0" err="1" smtClean="0"/>
              <a:t>Exercises</a:t>
            </a:r>
            <a:r>
              <a:rPr lang="es-MX" sz="1200" baseline="0" dirty="0" smtClean="0"/>
              <a:t>, </a:t>
            </a:r>
            <a:r>
              <a:rPr lang="es-MX" sz="1200" baseline="0" dirty="0" err="1" smtClean="0"/>
              <a:t>example</a:t>
            </a:r>
            <a:r>
              <a:rPr lang="es-MX" sz="1200" baseline="0" dirty="0" smtClean="0"/>
              <a:t> cases, </a:t>
            </a:r>
            <a:r>
              <a:rPr lang="es-MX" sz="1200" baseline="0" dirty="0" err="1" smtClean="0"/>
              <a:t>graphs</a:t>
            </a:r>
            <a:r>
              <a:rPr lang="es-MX" sz="1200" baseline="0" dirty="0" smtClean="0"/>
              <a:t>, and </a:t>
            </a:r>
            <a:r>
              <a:rPr lang="es-MX" sz="1200" baseline="0" dirty="0" err="1" smtClean="0"/>
              <a:t>drawings</a:t>
            </a:r>
            <a:r>
              <a:rPr lang="es-MX" sz="1200" baseline="0" dirty="0" smtClean="0"/>
              <a:t>.</a:t>
            </a:r>
            <a:endParaRPr lang="es-MX" sz="1200" dirty="0" smtClean="0"/>
          </a:p>
          <a:p>
            <a:endParaRPr lang="es-MX"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30</a:t>
            </a:fld>
            <a:endParaRPr lang="en-GB"/>
          </a:p>
        </p:txBody>
      </p:sp>
    </p:spTree>
    <p:extLst>
      <p:ext uri="{BB962C8B-B14F-4D97-AF65-F5344CB8AC3E}">
        <p14:creationId xmlns:p14="http://schemas.microsoft.com/office/powerpoint/2010/main" val="45863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a:p>
            <a:r>
              <a:rPr lang="en-GB" dirty="0" smtClean="0"/>
              <a:t>Intros voluntary network</a:t>
            </a:r>
            <a:endParaRPr lang="en-GB" dirty="0"/>
          </a:p>
        </p:txBody>
      </p:sp>
      <p:sp>
        <p:nvSpPr>
          <p:cNvPr id="4" name="Slide Number Placeholder 3"/>
          <p:cNvSpPr>
            <a:spLocks noGrp="1"/>
          </p:cNvSpPr>
          <p:nvPr>
            <p:ph type="sldNum" sz="quarter" idx="10"/>
          </p:nvPr>
        </p:nvSpPr>
        <p:spPr/>
        <p:txBody>
          <a:bodyPr/>
          <a:lstStyle/>
          <a:p>
            <a:fld id="{3DA0022E-B08A-4BA7-BB7B-06436F4A1B4A}" type="slidenum">
              <a:rPr lang="en-GB" smtClean="0"/>
              <a:pPr/>
              <a:t>6</a:t>
            </a:fld>
            <a:endParaRPr lang="en-GB"/>
          </a:p>
        </p:txBody>
      </p:sp>
    </p:spTree>
    <p:extLst>
      <p:ext uri="{BB962C8B-B14F-4D97-AF65-F5344CB8AC3E}">
        <p14:creationId xmlns:p14="http://schemas.microsoft.com/office/powerpoint/2010/main" val="79919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err="1" smtClean="0"/>
              <a:t>Why</a:t>
            </a:r>
            <a:r>
              <a:rPr lang="es-MX" baseline="0" dirty="0" smtClean="0"/>
              <a:t> </a:t>
            </a:r>
            <a:r>
              <a:rPr lang="es-MX" baseline="0" dirty="0" err="1" smtClean="0"/>
              <a:t>is</a:t>
            </a:r>
            <a:r>
              <a:rPr lang="es-MX" baseline="0" dirty="0" smtClean="0"/>
              <a:t> </a:t>
            </a:r>
            <a:r>
              <a:rPr lang="es-MX" baseline="0" dirty="0" err="1" smtClean="0"/>
              <a:t>it</a:t>
            </a:r>
            <a:r>
              <a:rPr lang="es-MX" baseline="0" dirty="0" smtClean="0"/>
              <a:t> </a:t>
            </a:r>
            <a:r>
              <a:rPr lang="es-MX" baseline="0" dirty="0" err="1" smtClean="0"/>
              <a:t>not</a:t>
            </a:r>
            <a:r>
              <a:rPr lang="es-MX" baseline="0" dirty="0" smtClean="0"/>
              <a:t> </a:t>
            </a:r>
            <a:r>
              <a:rPr lang="es-MX" baseline="0" dirty="0" err="1" smtClean="0"/>
              <a:t>enough</a:t>
            </a:r>
            <a:r>
              <a:rPr lang="es-MX" baseline="0" dirty="0" smtClean="0"/>
              <a:t> to </a:t>
            </a:r>
            <a:r>
              <a:rPr lang="es-MX" baseline="0" dirty="0" err="1" smtClean="0"/>
              <a:t>measure</a:t>
            </a:r>
            <a:r>
              <a:rPr lang="es-MX" baseline="0" dirty="0" smtClean="0"/>
              <a:t> </a:t>
            </a:r>
            <a:r>
              <a:rPr lang="es-MX" baseline="0" dirty="0" err="1" smtClean="0"/>
              <a:t>financial</a:t>
            </a:r>
            <a:r>
              <a:rPr lang="es-MX" baseline="0" dirty="0" smtClean="0"/>
              <a:t> </a:t>
            </a:r>
            <a:r>
              <a:rPr lang="es-MX" baseline="0" dirty="0" err="1" smtClean="0"/>
              <a:t>impact</a:t>
            </a:r>
            <a:r>
              <a:rPr lang="es-MX" baseline="0" dirty="0" smtClean="0"/>
              <a:t>? </a:t>
            </a:r>
            <a:r>
              <a:rPr lang="es-MX" baseline="0" dirty="0" err="1" smtClean="0"/>
              <a:t>That</a:t>
            </a:r>
            <a:r>
              <a:rPr lang="es-MX" baseline="0" dirty="0" smtClean="0"/>
              <a:t> </a:t>
            </a:r>
            <a:r>
              <a:rPr lang="es-MX" baseline="0" dirty="0" err="1" smtClean="0"/>
              <a:t>would</a:t>
            </a:r>
            <a:r>
              <a:rPr lang="es-MX" baseline="0" dirty="0" smtClean="0"/>
              <a:t> </a:t>
            </a:r>
            <a:r>
              <a:rPr lang="es-MX" baseline="0" dirty="0" err="1" smtClean="0"/>
              <a:t>keep</a:t>
            </a:r>
            <a:r>
              <a:rPr lang="es-MX" baseline="0" dirty="0" smtClean="0"/>
              <a:t> </a:t>
            </a:r>
            <a:r>
              <a:rPr lang="es-MX" baseline="0" dirty="0" err="1" smtClean="0"/>
              <a:t>things</a:t>
            </a:r>
            <a:r>
              <a:rPr lang="es-MX" baseline="0" dirty="0" smtClean="0"/>
              <a:t> </a:t>
            </a:r>
            <a:r>
              <a:rPr lang="es-MX" baseline="0" dirty="0" err="1" smtClean="0"/>
              <a:t>fairly</a:t>
            </a:r>
            <a:r>
              <a:rPr lang="es-MX" baseline="0" dirty="0" smtClean="0"/>
              <a:t> </a:t>
            </a:r>
            <a:r>
              <a:rPr lang="es-MX" baseline="0" dirty="0" err="1" smtClean="0"/>
              <a:t>straightforward</a:t>
            </a:r>
            <a:r>
              <a:rPr lang="es-MX" baseline="0" dirty="0" smtClean="0"/>
              <a:t> – </a:t>
            </a:r>
            <a:r>
              <a:rPr lang="es-MX" baseline="0" dirty="0" err="1" smtClean="0"/>
              <a:t>definitely</a:t>
            </a:r>
            <a:r>
              <a:rPr lang="es-MX" baseline="0" dirty="0" smtClean="0"/>
              <a:t> </a:t>
            </a:r>
            <a:r>
              <a:rPr lang="es-MX" baseline="0" dirty="0" err="1" smtClean="0"/>
              <a:t>easier</a:t>
            </a:r>
            <a:r>
              <a:rPr lang="es-MX" baseline="0" dirty="0" smtClean="0"/>
              <a:t> to </a:t>
            </a:r>
            <a:r>
              <a:rPr lang="es-MX" baseline="0" dirty="0" err="1" smtClean="0"/>
              <a:t>measure</a:t>
            </a:r>
            <a:r>
              <a:rPr lang="es-MX" baseline="0" dirty="0" smtClean="0"/>
              <a:t>. </a:t>
            </a:r>
            <a:r>
              <a:rPr lang="es-MX" baseline="0" dirty="0" err="1" smtClean="0"/>
              <a:t>Not</a:t>
            </a:r>
            <a:r>
              <a:rPr lang="es-MX" baseline="0" dirty="0" smtClean="0"/>
              <a:t> </a:t>
            </a:r>
            <a:r>
              <a:rPr lang="es-MX" baseline="0" dirty="0" err="1" smtClean="0"/>
              <a:t>interested</a:t>
            </a:r>
            <a:r>
              <a:rPr lang="es-MX" baseline="0" dirty="0" smtClean="0"/>
              <a:t> in </a:t>
            </a:r>
            <a:r>
              <a:rPr lang="es-MX" baseline="0" dirty="0" err="1" smtClean="0"/>
              <a:t>just</a:t>
            </a:r>
            <a:r>
              <a:rPr lang="es-MX" baseline="0" dirty="0" smtClean="0"/>
              <a:t> </a:t>
            </a:r>
            <a:r>
              <a:rPr lang="es-MX" baseline="0" dirty="0" err="1" smtClean="0"/>
              <a:t>the</a:t>
            </a:r>
            <a:r>
              <a:rPr lang="es-MX" baseline="0" dirty="0" smtClean="0"/>
              <a:t> </a:t>
            </a:r>
            <a:r>
              <a:rPr lang="es-MX" baseline="0" dirty="0" err="1" smtClean="0"/>
              <a:t>financial</a:t>
            </a:r>
            <a:r>
              <a:rPr lang="es-MX" baseline="0" dirty="0" smtClean="0"/>
              <a:t> </a:t>
            </a:r>
            <a:r>
              <a:rPr lang="es-MX" baseline="0" dirty="0" err="1" smtClean="0"/>
              <a:t>aspect</a:t>
            </a:r>
            <a:r>
              <a:rPr lang="es-MX" baseline="0" dirty="0" smtClean="0"/>
              <a:t> </a:t>
            </a:r>
            <a:r>
              <a:rPr lang="es-MX" baseline="0" dirty="0" err="1" smtClean="0"/>
              <a:t>because</a:t>
            </a:r>
            <a:r>
              <a:rPr lang="es-MX" baseline="0" dirty="0" smtClean="0"/>
              <a:t> </a:t>
            </a:r>
            <a:r>
              <a:rPr lang="es-MX" baseline="0" dirty="0" err="1" smtClean="0"/>
              <a:t>that</a:t>
            </a:r>
            <a:r>
              <a:rPr lang="es-MX" baseline="0" dirty="0" smtClean="0"/>
              <a:t> </a:t>
            </a:r>
            <a:r>
              <a:rPr lang="es-MX" baseline="0" dirty="0" err="1" smtClean="0"/>
              <a:t>is</a:t>
            </a:r>
            <a:r>
              <a:rPr lang="es-MX" baseline="0" dirty="0" smtClean="0"/>
              <a:t> a </a:t>
            </a:r>
            <a:r>
              <a:rPr lang="es-MX" baseline="0" dirty="0" err="1" smtClean="0"/>
              <a:t>very</a:t>
            </a:r>
            <a:r>
              <a:rPr lang="es-MX" baseline="0" dirty="0" smtClean="0"/>
              <a:t> </a:t>
            </a:r>
            <a:r>
              <a:rPr lang="es-MX" baseline="0" dirty="0" err="1" smtClean="0"/>
              <a:t>limited</a:t>
            </a:r>
            <a:r>
              <a:rPr lang="es-MX" baseline="0" dirty="0" smtClean="0"/>
              <a:t> </a:t>
            </a:r>
            <a:r>
              <a:rPr lang="es-MX" baseline="0" dirty="0" err="1" smtClean="0"/>
              <a:t>view</a:t>
            </a:r>
            <a:r>
              <a:rPr lang="es-MX" baseline="0" dirty="0" smtClean="0"/>
              <a:t>. </a:t>
            </a:r>
          </a:p>
          <a:p>
            <a:r>
              <a:rPr lang="es-MX" baseline="0" dirty="0" err="1" smtClean="0"/>
              <a:t>Thinking</a:t>
            </a:r>
            <a:r>
              <a:rPr lang="es-MX" baseline="0" dirty="0" smtClean="0"/>
              <a:t> </a:t>
            </a:r>
            <a:r>
              <a:rPr lang="es-MX" baseline="0" dirty="0" err="1" smtClean="0"/>
              <a:t>about</a:t>
            </a:r>
            <a:r>
              <a:rPr lang="es-MX" baseline="0" dirty="0" smtClean="0"/>
              <a:t> </a:t>
            </a:r>
            <a:r>
              <a:rPr lang="es-MX" baseline="0" dirty="0" err="1" smtClean="0"/>
              <a:t>things</a:t>
            </a:r>
            <a:r>
              <a:rPr lang="es-MX" baseline="0" dirty="0" smtClean="0"/>
              <a:t> </a:t>
            </a:r>
            <a:r>
              <a:rPr lang="es-MX" baseline="0" dirty="0" err="1" smtClean="0"/>
              <a:t>on</a:t>
            </a:r>
            <a:r>
              <a:rPr lang="es-MX" baseline="0" dirty="0" smtClean="0"/>
              <a:t> a </a:t>
            </a:r>
            <a:r>
              <a:rPr lang="es-MX" baseline="0" dirty="0" err="1" smtClean="0"/>
              <a:t>larger</a:t>
            </a:r>
            <a:r>
              <a:rPr lang="es-MX" baseline="0" dirty="0" smtClean="0"/>
              <a:t> </a:t>
            </a:r>
            <a:r>
              <a:rPr lang="es-MX" baseline="0" dirty="0" err="1" smtClean="0"/>
              <a:t>scale</a:t>
            </a:r>
            <a:r>
              <a:rPr lang="es-MX" baseline="0" dirty="0" smtClean="0"/>
              <a:t>, a </a:t>
            </a:r>
            <a:r>
              <a:rPr lang="es-MX" baseline="0" dirty="0" err="1" smtClean="0"/>
              <a:t>change</a:t>
            </a:r>
            <a:r>
              <a:rPr lang="es-MX" baseline="0" dirty="0" smtClean="0"/>
              <a:t> in GDP </a:t>
            </a:r>
            <a:r>
              <a:rPr lang="es-MX" baseline="0" dirty="0" err="1" smtClean="0"/>
              <a:t>may</a:t>
            </a:r>
            <a:r>
              <a:rPr lang="es-MX" baseline="0" dirty="0" smtClean="0"/>
              <a:t> show a </a:t>
            </a:r>
            <a:r>
              <a:rPr lang="es-MX" baseline="0" dirty="0" err="1" smtClean="0"/>
              <a:t>financial</a:t>
            </a:r>
            <a:r>
              <a:rPr lang="es-MX" baseline="0" dirty="0" smtClean="0"/>
              <a:t> </a:t>
            </a:r>
            <a:r>
              <a:rPr lang="es-MX" baseline="0" dirty="0" err="1" smtClean="0"/>
              <a:t>change</a:t>
            </a:r>
            <a:r>
              <a:rPr lang="es-MX" baseline="0" dirty="0" smtClean="0"/>
              <a:t> </a:t>
            </a:r>
            <a:r>
              <a:rPr lang="es-MX" baseline="0" dirty="0" err="1" smtClean="0"/>
              <a:t>on</a:t>
            </a:r>
            <a:r>
              <a:rPr lang="es-MX" baseline="0" dirty="0" smtClean="0"/>
              <a:t> a </a:t>
            </a:r>
            <a:r>
              <a:rPr lang="es-MX" baseline="0" dirty="0" err="1" smtClean="0"/>
              <a:t>national</a:t>
            </a:r>
            <a:r>
              <a:rPr lang="es-MX" baseline="0" dirty="0" smtClean="0"/>
              <a:t> </a:t>
            </a:r>
            <a:r>
              <a:rPr lang="es-MX" baseline="0" dirty="0" err="1" smtClean="0"/>
              <a:t>level</a:t>
            </a:r>
            <a:r>
              <a:rPr lang="es-MX" baseline="0" dirty="0" smtClean="0"/>
              <a:t>, </a:t>
            </a:r>
            <a:r>
              <a:rPr lang="es-MX" baseline="0" dirty="0" err="1" smtClean="0"/>
              <a:t>but</a:t>
            </a:r>
            <a:r>
              <a:rPr lang="es-MX" baseline="0" dirty="0" smtClean="0"/>
              <a:t> </a:t>
            </a:r>
            <a:r>
              <a:rPr lang="es-MX" baseline="0" dirty="0" err="1" smtClean="0"/>
              <a:t>it</a:t>
            </a:r>
            <a:r>
              <a:rPr lang="es-MX" baseline="0" dirty="0" smtClean="0"/>
              <a:t> </a:t>
            </a:r>
            <a:r>
              <a:rPr lang="es-MX" baseline="0" dirty="0" err="1" smtClean="0"/>
              <a:t>doesn’t</a:t>
            </a:r>
            <a:r>
              <a:rPr lang="es-MX" baseline="0" dirty="0" smtClean="0"/>
              <a:t> come </a:t>
            </a:r>
            <a:r>
              <a:rPr lang="es-MX" baseline="0" dirty="0" err="1" smtClean="0"/>
              <a:t>close</a:t>
            </a:r>
            <a:r>
              <a:rPr lang="es-MX" baseline="0" dirty="0" smtClean="0"/>
              <a:t> to </a:t>
            </a:r>
            <a:r>
              <a:rPr lang="es-MX" baseline="0" dirty="0" err="1" smtClean="0"/>
              <a:t>capturing</a:t>
            </a:r>
            <a:r>
              <a:rPr lang="es-MX" baseline="0" dirty="0" smtClean="0"/>
              <a:t> </a:t>
            </a:r>
            <a:r>
              <a:rPr lang="es-MX" baseline="0" dirty="0" err="1" smtClean="0"/>
              <a:t>all</a:t>
            </a:r>
            <a:r>
              <a:rPr lang="es-MX" baseline="0" dirty="0" smtClean="0"/>
              <a:t> </a:t>
            </a:r>
            <a:r>
              <a:rPr lang="es-MX" baseline="0" dirty="0" err="1" smtClean="0"/>
              <a:t>the</a:t>
            </a:r>
            <a:r>
              <a:rPr lang="es-MX" baseline="0" dirty="0" smtClean="0"/>
              <a:t> </a:t>
            </a:r>
            <a:r>
              <a:rPr lang="es-MX" baseline="0" dirty="0" err="1" smtClean="0"/>
              <a:t>nuances</a:t>
            </a:r>
            <a:r>
              <a:rPr lang="es-MX" baseline="0" dirty="0" smtClean="0"/>
              <a:t> and </a:t>
            </a:r>
            <a:r>
              <a:rPr lang="es-MX" baseline="0" dirty="0" err="1" smtClean="0"/>
              <a:t>complexities</a:t>
            </a:r>
            <a:r>
              <a:rPr lang="es-MX" baseline="0" dirty="0" smtClean="0"/>
              <a:t> of </a:t>
            </a:r>
            <a:r>
              <a:rPr lang="es-MX" baseline="0" dirty="0" err="1" smtClean="0"/>
              <a:t>what</a:t>
            </a:r>
            <a:r>
              <a:rPr lang="es-MX" baseline="0" dirty="0" smtClean="0"/>
              <a:t> </a:t>
            </a:r>
            <a:r>
              <a:rPr lang="es-MX" baseline="0" dirty="0" err="1" smtClean="0"/>
              <a:t>that</a:t>
            </a:r>
            <a:r>
              <a:rPr lang="es-MX" baseline="0" dirty="0" smtClean="0"/>
              <a:t> </a:t>
            </a:r>
            <a:r>
              <a:rPr lang="es-MX" baseline="0" dirty="0" err="1" smtClean="0"/>
              <a:t>change</a:t>
            </a:r>
            <a:r>
              <a:rPr lang="es-MX" baseline="0" dirty="0" smtClean="0"/>
              <a:t> </a:t>
            </a:r>
            <a:r>
              <a:rPr lang="es-MX" baseline="0" dirty="0" err="1" smtClean="0"/>
              <a:t>meant</a:t>
            </a:r>
            <a:r>
              <a:rPr lang="es-MX" baseline="0" dirty="0" smtClean="0"/>
              <a:t> </a:t>
            </a:r>
            <a:r>
              <a:rPr lang="es-MX" baseline="0" dirty="0" err="1" smtClean="0"/>
              <a:t>for</a:t>
            </a:r>
            <a:r>
              <a:rPr lang="es-MX" baseline="0" dirty="0" smtClean="0"/>
              <a:t> </a:t>
            </a:r>
            <a:r>
              <a:rPr lang="es-MX" baseline="0" dirty="0" err="1" smtClean="0"/>
              <a:t>the</a:t>
            </a:r>
            <a:r>
              <a:rPr lang="es-MX" baseline="0" dirty="0" smtClean="0"/>
              <a:t> </a:t>
            </a:r>
            <a:r>
              <a:rPr lang="es-MX" baseline="0" dirty="0" err="1" smtClean="0"/>
              <a:t>population</a:t>
            </a:r>
            <a:r>
              <a:rPr lang="es-MX" baseline="0" dirty="0" smtClean="0"/>
              <a:t>. </a:t>
            </a:r>
            <a:r>
              <a:rPr lang="es-MX" baseline="0" dirty="0" err="1" smtClean="0"/>
              <a:t>Perhaps</a:t>
            </a:r>
            <a:r>
              <a:rPr lang="es-MX" baseline="0" dirty="0" smtClean="0"/>
              <a:t> </a:t>
            </a:r>
            <a:r>
              <a:rPr lang="es-MX" baseline="0" dirty="0" err="1" smtClean="0"/>
              <a:t>an</a:t>
            </a:r>
            <a:r>
              <a:rPr lang="es-MX" baseline="0" dirty="0" smtClean="0"/>
              <a:t> </a:t>
            </a:r>
            <a:r>
              <a:rPr lang="es-MX" baseline="0" dirty="0" err="1" smtClean="0"/>
              <a:t>increase</a:t>
            </a:r>
            <a:r>
              <a:rPr lang="es-MX" baseline="0" dirty="0" smtClean="0"/>
              <a:t> </a:t>
            </a:r>
            <a:r>
              <a:rPr lang="es-MX" baseline="0" dirty="0" err="1" smtClean="0"/>
              <a:t>only</a:t>
            </a:r>
            <a:r>
              <a:rPr lang="es-MX" baseline="0" dirty="0" smtClean="0"/>
              <a:t> </a:t>
            </a:r>
            <a:r>
              <a:rPr lang="es-MX" baseline="0" dirty="0" err="1" smtClean="0"/>
              <a:t>benefitted</a:t>
            </a:r>
            <a:r>
              <a:rPr lang="es-MX" baseline="0" dirty="0" smtClean="0"/>
              <a:t> a </a:t>
            </a:r>
            <a:r>
              <a:rPr lang="es-MX" baseline="0" dirty="0" err="1" smtClean="0"/>
              <a:t>small</a:t>
            </a:r>
            <a:r>
              <a:rPr lang="es-MX" baseline="0" dirty="0" smtClean="0"/>
              <a:t> </a:t>
            </a:r>
            <a:r>
              <a:rPr lang="es-MX" baseline="0" dirty="0" err="1" smtClean="0"/>
              <a:t>group</a:t>
            </a:r>
            <a:r>
              <a:rPr lang="es-MX" baseline="0" dirty="0" smtClean="0"/>
              <a:t> of </a:t>
            </a:r>
            <a:r>
              <a:rPr lang="es-MX" baseline="0" dirty="0" err="1" smtClean="0"/>
              <a:t>people</a:t>
            </a:r>
            <a:r>
              <a:rPr lang="es-MX" baseline="0" dirty="0" smtClean="0"/>
              <a:t>, </a:t>
            </a:r>
            <a:r>
              <a:rPr lang="es-MX" baseline="0" dirty="0" err="1" smtClean="0"/>
              <a:t>while</a:t>
            </a:r>
            <a:r>
              <a:rPr lang="es-MX" baseline="0" dirty="0" smtClean="0"/>
              <a:t> </a:t>
            </a:r>
            <a:r>
              <a:rPr lang="es-MX" baseline="0" dirty="0" err="1" smtClean="0"/>
              <a:t>others</a:t>
            </a:r>
            <a:r>
              <a:rPr lang="es-MX" baseline="0" dirty="0" smtClean="0"/>
              <a:t> </a:t>
            </a:r>
            <a:r>
              <a:rPr lang="es-MX" baseline="0" dirty="0" err="1" smtClean="0"/>
              <a:t>were</a:t>
            </a:r>
            <a:r>
              <a:rPr lang="es-MX" baseline="0" dirty="0" smtClean="0"/>
              <a:t> </a:t>
            </a:r>
            <a:r>
              <a:rPr lang="es-MX" baseline="0" dirty="0" err="1" smtClean="0"/>
              <a:t>negatively</a:t>
            </a:r>
            <a:r>
              <a:rPr lang="es-MX" baseline="0" dirty="0" smtClean="0"/>
              <a:t> </a:t>
            </a:r>
            <a:r>
              <a:rPr lang="es-MX" baseline="0" dirty="0" err="1" smtClean="0"/>
              <a:t>affected</a:t>
            </a:r>
            <a:r>
              <a:rPr lang="es-MX" baseline="0" dirty="0" smtClean="0"/>
              <a:t> and </a:t>
            </a:r>
            <a:r>
              <a:rPr lang="es-MX" baseline="0" dirty="0" err="1" smtClean="0"/>
              <a:t>continue</a:t>
            </a:r>
            <a:r>
              <a:rPr lang="es-MX" baseline="0" dirty="0" smtClean="0"/>
              <a:t> to be </a:t>
            </a:r>
            <a:r>
              <a:rPr lang="es-MX" baseline="0" dirty="0" err="1" smtClean="0"/>
              <a:t>trapped</a:t>
            </a:r>
            <a:r>
              <a:rPr lang="es-MX" baseline="0" dirty="0" smtClean="0"/>
              <a:t> in </a:t>
            </a:r>
            <a:r>
              <a:rPr lang="es-MX" baseline="0" dirty="0" err="1" smtClean="0"/>
              <a:t>poverty</a:t>
            </a:r>
            <a:r>
              <a:rPr lang="es-MX" baseline="0" dirty="0" smtClean="0"/>
              <a:t>.</a:t>
            </a:r>
          </a:p>
          <a:p>
            <a:r>
              <a:rPr lang="es-MX" baseline="0" dirty="0" smtClean="0"/>
              <a:t>So to </a:t>
            </a:r>
            <a:r>
              <a:rPr lang="es-MX" baseline="0" dirty="0" err="1" smtClean="0"/>
              <a:t>bring</a:t>
            </a:r>
            <a:r>
              <a:rPr lang="es-MX" baseline="0" dirty="0" smtClean="0"/>
              <a:t> </a:t>
            </a:r>
            <a:r>
              <a:rPr lang="es-MX" baseline="0" dirty="0" err="1" smtClean="0"/>
              <a:t>it</a:t>
            </a:r>
            <a:r>
              <a:rPr lang="es-MX" baseline="0" dirty="0" smtClean="0"/>
              <a:t> back to a </a:t>
            </a:r>
            <a:r>
              <a:rPr lang="es-MX" baseline="0" dirty="0" err="1" smtClean="0"/>
              <a:t>smaller</a:t>
            </a:r>
            <a:r>
              <a:rPr lang="es-MX" baseline="0" dirty="0" smtClean="0"/>
              <a:t> </a:t>
            </a:r>
            <a:r>
              <a:rPr lang="es-MX" baseline="0" dirty="0" err="1" smtClean="0"/>
              <a:t>scale</a:t>
            </a:r>
            <a:r>
              <a:rPr lang="es-MX" baseline="0" dirty="0" smtClean="0"/>
              <a:t>, </a:t>
            </a:r>
            <a:r>
              <a:rPr lang="es-MX" baseline="0" dirty="0" err="1" smtClean="0"/>
              <a:t>we</a:t>
            </a:r>
            <a:r>
              <a:rPr lang="es-MX" baseline="0" dirty="0" smtClean="0"/>
              <a:t> </a:t>
            </a:r>
            <a:r>
              <a:rPr lang="es-MX" baseline="0" dirty="0" err="1" smtClean="0"/>
              <a:t>really</a:t>
            </a:r>
            <a:r>
              <a:rPr lang="es-MX" baseline="0" dirty="0" smtClean="0"/>
              <a:t> </a:t>
            </a:r>
            <a:r>
              <a:rPr lang="es-MX" baseline="0" dirty="0" err="1" smtClean="0"/>
              <a:t>want</a:t>
            </a:r>
            <a:r>
              <a:rPr lang="es-MX" baseline="0" dirty="0" smtClean="0"/>
              <a:t> to </a:t>
            </a:r>
            <a:r>
              <a:rPr lang="es-MX" baseline="0" dirty="0" err="1" smtClean="0"/>
              <a:t>consider</a:t>
            </a:r>
            <a:r>
              <a:rPr lang="es-MX" baseline="0" dirty="0" smtClean="0"/>
              <a:t> a </a:t>
            </a:r>
            <a:r>
              <a:rPr lang="es-MX" baseline="0" dirty="0" err="1" smtClean="0"/>
              <a:t>broader</a:t>
            </a:r>
            <a:r>
              <a:rPr lang="es-MX" baseline="0" dirty="0" smtClean="0"/>
              <a:t> </a:t>
            </a:r>
            <a:r>
              <a:rPr lang="es-MX" baseline="0" dirty="0" err="1" smtClean="0"/>
              <a:t>view</a:t>
            </a:r>
            <a:r>
              <a:rPr lang="es-MX" baseline="0" dirty="0" smtClean="0"/>
              <a:t> to </a:t>
            </a:r>
            <a:r>
              <a:rPr lang="es-MX" baseline="0" dirty="0" err="1" smtClean="0"/>
              <a:t>better</a:t>
            </a:r>
            <a:r>
              <a:rPr lang="es-MX" baseline="0" dirty="0" smtClean="0"/>
              <a:t> capture </a:t>
            </a:r>
            <a:r>
              <a:rPr lang="es-MX" baseline="0" dirty="0" err="1" smtClean="0"/>
              <a:t>the</a:t>
            </a:r>
            <a:r>
              <a:rPr lang="es-MX" baseline="0" dirty="0" smtClean="0"/>
              <a:t> </a:t>
            </a:r>
            <a:r>
              <a:rPr lang="es-MX" baseline="0" dirty="0" err="1" smtClean="0"/>
              <a:t>impact</a:t>
            </a:r>
            <a:r>
              <a:rPr lang="es-MX" baseline="0" dirty="0" smtClean="0"/>
              <a:t> </a:t>
            </a:r>
            <a:r>
              <a:rPr lang="es-MX" baseline="0" dirty="0" err="1" smtClean="0"/>
              <a:t>our</a:t>
            </a:r>
            <a:r>
              <a:rPr lang="es-MX" baseline="0" dirty="0" smtClean="0"/>
              <a:t> </a:t>
            </a:r>
            <a:r>
              <a:rPr lang="es-MX" baseline="0" dirty="0" err="1" smtClean="0"/>
              <a:t>activities</a:t>
            </a:r>
            <a:r>
              <a:rPr lang="es-MX" baseline="0" dirty="0" smtClean="0"/>
              <a:t> and </a:t>
            </a:r>
            <a:r>
              <a:rPr lang="es-MX" baseline="0" dirty="0" err="1" smtClean="0"/>
              <a:t>projects</a:t>
            </a:r>
            <a:r>
              <a:rPr lang="es-MX" baseline="0" dirty="0" smtClean="0"/>
              <a:t> and </a:t>
            </a:r>
            <a:r>
              <a:rPr lang="es-MX" baseline="0" dirty="0" err="1" smtClean="0"/>
              <a:t>programs</a:t>
            </a:r>
            <a:r>
              <a:rPr lang="es-MX" baseline="0" dirty="0" smtClean="0"/>
              <a:t> are </a:t>
            </a:r>
            <a:r>
              <a:rPr lang="es-MX" baseline="0" dirty="0" err="1" smtClean="0"/>
              <a:t>having</a:t>
            </a:r>
            <a:r>
              <a:rPr lang="es-MX" baseline="0" dirty="0" smtClean="0"/>
              <a:t> – </a:t>
            </a:r>
            <a:r>
              <a:rPr lang="es-MX" baseline="0" dirty="0" err="1" smtClean="0"/>
              <a:t>something</a:t>
            </a:r>
            <a:r>
              <a:rPr lang="es-MX" baseline="0" dirty="0" smtClean="0"/>
              <a:t> </a:t>
            </a:r>
            <a:r>
              <a:rPr lang="es-MX" baseline="0" dirty="0" err="1" smtClean="0"/>
              <a:t>that</a:t>
            </a:r>
            <a:r>
              <a:rPr lang="es-MX" baseline="0" dirty="0" smtClean="0"/>
              <a:t> captures social, </a:t>
            </a:r>
            <a:r>
              <a:rPr lang="es-MX" baseline="0" dirty="0" err="1" smtClean="0"/>
              <a:t>economic</a:t>
            </a:r>
            <a:r>
              <a:rPr lang="es-MX" baseline="0" dirty="0" smtClean="0"/>
              <a:t> and </a:t>
            </a:r>
            <a:r>
              <a:rPr lang="es-MX" baseline="0" dirty="0" err="1" smtClean="0"/>
              <a:t>environmental</a:t>
            </a:r>
            <a:r>
              <a:rPr lang="es-MX" baseline="0" dirty="0" smtClean="0"/>
              <a:t> </a:t>
            </a:r>
            <a:r>
              <a:rPr lang="es-MX" baseline="0" dirty="0" err="1" smtClean="0"/>
              <a:t>impact</a:t>
            </a:r>
            <a:r>
              <a:rPr lang="es-MX" baseline="0" dirty="0" smtClean="0"/>
              <a:t> to determine </a:t>
            </a:r>
            <a:r>
              <a:rPr lang="es-MX" baseline="0" dirty="0" err="1" smtClean="0"/>
              <a:t>if</a:t>
            </a:r>
            <a:r>
              <a:rPr lang="es-MX" baseline="0" dirty="0" smtClean="0"/>
              <a:t> </a:t>
            </a:r>
            <a:r>
              <a:rPr lang="es-MX" baseline="0" dirty="0" err="1" smtClean="0"/>
              <a:t>its</a:t>
            </a:r>
            <a:r>
              <a:rPr lang="es-MX" baseline="0" dirty="0" smtClean="0"/>
              <a:t> </a:t>
            </a:r>
            <a:r>
              <a:rPr lang="es-MX" baseline="0" dirty="0" err="1" smtClean="0"/>
              <a:t>truly</a:t>
            </a:r>
            <a:r>
              <a:rPr lang="es-MX" baseline="0" dirty="0" smtClean="0"/>
              <a:t> </a:t>
            </a:r>
            <a:r>
              <a:rPr lang="es-MX" baseline="0" dirty="0" err="1" smtClean="0"/>
              <a:t>sustainable</a:t>
            </a:r>
            <a:r>
              <a:rPr lang="es-MX" baseline="0" dirty="0" smtClean="0"/>
              <a:t>.</a:t>
            </a:r>
            <a:endParaRPr lang="es-MX" dirty="0"/>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7</a:t>
            </a:fld>
            <a:endParaRPr lang="en-GB"/>
          </a:p>
        </p:txBody>
      </p:sp>
    </p:spTree>
    <p:extLst>
      <p:ext uri="{BB962C8B-B14F-4D97-AF65-F5344CB8AC3E}">
        <p14:creationId xmlns:p14="http://schemas.microsoft.com/office/powerpoint/2010/main" val="423869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We’ve discussed how financial measurement is a limited measure of value.</a:t>
            </a:r>
          </a:p>
          <a:p>
            <a:pPr lvl="0"/>
            <a:r>
              <a:rPr lang="en-GB" sz="1200" kern="1200" dirty="0">
                <a:solidFill>
                  <a:schemeClr val="tx1"/>
                </a:solidFill>
                <a:effectLst/>
                <a:latin typeface="+mn-lt"/>
                <a:ea typeface="+mn-ea"/>
                <a:cs typeface="+mn-cs"/>
              </a:rPr>
              <a:t>A second problem we have with measurement and that is that we often measure the things that are </a:t>
            </a:r>
            <a:r>
              <a:rPr lang="en-GB" sz="1200" b="1" kern="1200" dirty="0">
                <a:solidFill>
                  <a:schemeClr val="tx1"/>
                </a:solidFill>
                <a:effectLst/>
                <a:latin typeface="+mn-lt"/>
                <a:ea typeface="+mn-ea"/>
                <a:cs typeface="+mn-cs"/>
              </a:rPr>
              <a:t>easy to measure</a:t>
            </a:r>
            <a:r>
              <a:rPr lang="en-GB" sz="1200" kern="1200" dirty="0">
                <a:solidFill>
                  <a:schemeClr val="tx1"/>
                </a:solidFill>
                <a:effectLst/>
                <a:latin typeface="+mn-lt"/>
                <a:ea typeface="+mn-ea"/>
                <a:cs typeface="+mn-cs"/>
              </a:rPr>
              <a:t>. These can be financial things, but are also other things that are easy to count – say number of </a:t>
            </a:r>
            <a:r>
              <a:rPr lang="en-GB" sz="1200" kern="1200" dirty="0" smtClean="0">
                <a:solidFill>
                  <a:schemeClr val="tx1"/>
                </a:solidFill>
                <a:effectLst/>
                <a:latin typeface="+mn-lt"/>
                <a:ea typeface="+mn-ea"/>
                <a:cs typeface="+mn-cs"/>
              </a:rPr>
              <a:t>doctor visits that someone makes</a:t>
            </a:r>
            <a:r>
              <a:rPr lang="en-GB" sz="1200" kern="1200" baseline="0" dirty="0" smtClean="0">
                <a:solidFill>
                  <a:schemeClr val="tx1"/>
                </a:solidFill>
                <a:effectLst/>
                <a:latin typeface="+mn-lt"/>
                <a:ea typeface="+mn-ea"/>
                <a:cs typeface="+mn-cs"/>
              </a:rPr>
              <a:t> but we aren’t taking into account if someone </a:t>
            </a:r>
            <a:r>
              <a:rPr lang="en-GB" sz="1200" kern="1200" dirty="0" smtClean="0">
                <a:solidFill>
                  <a:schemeClr val="tx1"/>
                </a:solidFill>
                <a:effectLst/>
                <a:latin typeface="+mn-lt"/>
                <a:ea typeface="+mn-ea"/>
                <a:cs typeface="+mn-cs"/>
              </a:rPr>
              <a:t>is </a:t>
            </a:r>
            <a:r>
              <a:rPr lang="en-GB" sz="1200" kern="1200" dirty="0">
                <a:solidFill>
                  <a:schemeClr val="tx1"/>
                </a:solidFill>
                <a:effectLst/>
                <a:latin typeface="+mn-lt"/>
                <a:ea typeface="+mn-ea"/>
                <a:cs typeface="+mn-cs"/>
              </a:rPr>
              <a:t>‘healthy’. </a:t>
            </a:r>
          </a:p>
          <a:p>
            <a:pPr lvl="0"/>
            <a:r>
              <a:rPr lang="en-GB" sz="1200" kern="1200" dirty="0">
                <a:solidFill>
                  <a:schemeClr val="tx1"/>
                </a:solidFill>
                <a:effectLst/>
                <a:latin typeface="+mn-lt"/>
                <a:ea typeface="+mn-ea"/>
                <a:cs typeface="+mn-cs"/>
              </a:rPr>
              <a:t>This can lead to a </a:t>
            </a:r>
            <a:r>
              <a:rPr lang="en-GB" sz="1200" b="1" kern="1200" dirty="0">
                <a:solidFill>
                  <a:schemeClr val="tx1"/>
                </a:solidFill>
                <a:effectLst/>
                <a:latin typeface="+mn-lt"/>
                <a:ea typeface="+mn-ea"/>
                <a:cs typeface="+mn-cs"/>
              </a:rPr>
              <a:t>vicious cycle: invariably it tends to be the things that get measured that also get valued and for which resources then get allocated.</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Rather than </a:t>
            </a:r>
            <a:r>
              <a:rPr lang="en-GB" sz="1200" b="1" kern="1200" dirty="0">
                <a:solidFill>
                  <a:schemeClr val="tx1"/>
                </a:solidFill>
                <a:effectLst/>
                <a:latin typeface="+mn-lt"/>
                <a:ea typeface="+mn-ea"/>
                <a:cs typeface="+mn-cs"/>
              </a:rPr>
              <a:t>things that matter most to us</a:t>
            </a:r>
            <a:r>
              <a:rPr lang="en-GB" sz="1200" kern="1200" dirty="0">
                <a:solidFill>
                  <a:schemeClr val="tx1"/>
                </a:solidFill>
                <a:effectLst/>
                <a:latin typeface="+mn-lt"/>
                <a:ea typeface="+mn-ea"/>
                <a:cs typeface="+mn-cs"/>
              </a:rPr>
              <a:t> – economic, social and environmental well-being – </a:t>
            </a:r>
            <a:r>
              <a:rPr lang="en-GB" sz="1200" b="1" kern="1200" dirty="0">
                <a:solidFill>
                  <a:schemeClr val="tx1"/>
                </a:solidFill>
                <a:effectLst/>
                <a:latin typeface="+mn-lt"/>
                <a:ea typeface="+mn-ea"/>
                <a:cs typeface="+mn-cs"/>
              </a:rPr>
              <a:t>often get left out of decision-making.</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 third problem is that measurement is often </a:t>
            </a:r>
            <a:r>
              <a:rPr lang="en-GB" sz="1200" b="1" kern="1200" dirty="0">
                <a:solidFill>
                  <a:schemeClr val="tx1"/>
                </a:solidFill>
                <a:effectLst/>
                <a:latin typeface="+mn-lt"/>
                <a:ea typeface="+mn-ea"/>
                <a:cs typeface="+mn-cs"/>
              </a:rPr>
              <a:t>done without (or with only very little input) from those directly affected by an intervention or initiative</a:t>
            </a:r>
            <a:r>
              <a:rPr lang="en-GB" sz="1200" kern="1200" dirty="0">
                <a:solidFill>
                  <a:schemeClr val="tx1"/>
                </a:solidFill>
                <a:effectLst/>
                <a:latin typeface="+mn-lt"/>
                <a:ea typeface="+mn-ea"/>
                <a:cs typeface="+mn-cs"/>
              </a:rPr>
              <a:t>. So, for example, the government might look at the effectiveness of residential care for looked after children, but will do so without actually involving the children themselves in the measurement process.</a:t>
            </a:r>
          </a:p>
          <a:p>
            <a:pPr lvl="0"/>
            <a:r>
              <a:rPr lang="en-GB" sz="1200" kern="1200" dirty="0">
                <a:solidFill>
                  <a:schemeClr val="tx1"/>
                </a:solidFill>
                <a:effectLst/>
                <a:latin typeface="+mn-lt"/>
                <a:ea typeface="+mn-ea"/>
                <a:cs typeface="+mn-cs"/>
              </a:rPr>
              <a:t>This can result in the things that matter most stakeholders being left out of the equation and, therefore, not valued or it can lead to them being </a:t>
            </a:r>
            <a:r>
              <a:rPr lang="en-GB" sz="1200" kern="1200" dirty="0" err="1">
                <a:solidFill>
                  <a:schemeClr val="tx1"/>
                </a:solidFill>
                <a:effectLst/>
                <a:latin typeface="+mn-lt"/>
                <a:ea typeface="+mn-ea"/>
                <a:cs typeface="+mn-cs"/>
              </a:rPr>
              <a:t>mis</a:t>
            </a:r>
            <a:r>
              <a:rPr lang="en-GB" sz="1200" kern="1200" dirty="0">
                <a:solidFill>
                  <a:schemeClr val="tx1"/>
                </a:solidFill>
                <a:effectLst/>
                <a:latin typeface="+mn-lt"/>
                <a:ea typeface="+mn-ea"/>
                <a:cs typeface="+mn-cs"/>
              </a:rPr>
              <a:t>-interpreted.</a:t>
            </a:r>
          </a:p>
        </p:txBody>
      </p:sp>
      <p:sp>
        <p:nvSpPr>
          <p:cNvPr id="4" name="Slide Number Placeholder 3"/>
          <p:cNvSpPr>
            <a:spLocks noGrp="1"/>
          </p:cNvSpPr>
          <p:nvPr>
            <p:ph type="sldNum" sz="quarter" idx="10"/>
          </p:nvPr>
        </p:nvSpPr>
        <p:spPr/>
        <p:txBody>
          <a:bodyPr/>
          <a:lstStyle/>
          <a:p>
            <a:fld id="{3DA0022E-B08A-4BA7-BB7B-06436F4A1B4A}" type="slidenum">
              <a:rPr lang="en-GB" smtClean="0"/>
              <a:pPr/>
              <a:t>8</a:t>
            </a:fld>
            <a:endParaRPr lang="en-GB"/>
          </a:p>
        </p:txBody>
      </p:sp>
    </p:spTree>
    <p:extLst>
      <p:ext uri="{BB962C8B-B14F-4D97-AF65-F5344CB8AC3E}">
        <p14:creationId xmlns:p14="http://schemas.microsoft.com/office/powerpoint/2010/main" val="2949774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A0022E-B08A-4BA7-BB7B-06436F4A1B4A}" type="slidenum">
              <a:rPr lang="en-GB" smtClean="0"/>
              <a:t>9</a:t>
            </a:fld>
            <a:endParaRPr lang="en-GB"/>
          </a:p>
        </p:txBody>
      </p:sp>
    </p:spTree>
    <p:extLst>
      <p:ext uri="{BB962C8B-B14F-4D97-AF65-F5344CB8AC3E}">
        <p14:creationId xmlns:p14="http://schemas.microsoft.com/office/powerpoint/2010/main" val="158499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increasing recognition that we need better ways to account for the social, economic and environmental value that</a:t>
            </a:r>
          </a:p>
          <a:p>
            <a:r>
              <a:rPr lang="en-US" dirty="0" smtClean="0"/>
              <a:t>results from our activities. The language varies – ‘impact’, ‘returns’, ‘benefit’, ‘value’ – but the questions around what</a:t>
            </a:r>
          </a:p>
          <a:p>
            <a:r>
              <a:rPr lang="en-US" dirty="0" smtClean="0"/>
              <a:t>sort of difference and how much of a difference we are making are the same. Understanding and managing this</a:t>
            </a:r>
          </a:p>
          <a:p>
            <a:r>
              <a:rPr lang="en-US" dirty="0" smtClean="0"/>
              <a:t>broader value is becoming increasingly important for the public and private sectors alike. This is true whether it is civil</a:t>
            </a:r>
          </a:p>
          <a:p>
            <a:r>
              <a:rPr lang="en-US" dirty="0" smtClean="0"/>
              <a:t>society </a:t>
            </a:r>
            <a:r>
              <a:rPr lang="en-US" dirty="0" err="1" smtClean="0"/>
              <a:t>organisations</a:t>
            </a:r>
            <a:r>
              <a:rPr lang="en-US" dirty="0" smtClean="0"/>
              <a:t> working to create value, Governments commissioning and investing in activities to create social value,</a:t>
            </a:r>
          </a:p>
          <a:p>
            <a:r>
              <a:rPr lang="en-US" dirty="0" smtClean="0"/>
              <a:t>investors seeking to ensure that their investments will make a difference, or private businesses </a:t>
            </a:r>
            <a:r>
              <a:rPr lang="en-US" dirty="0" err="1" smtClean="0"/>
              <a:t>recognising</a:t>
            </a:r>
            <a:r>
              <a:rPr lang="en-US" dirty="0" smtClean="0"/>
              <a:t> both risk and</a:t>
            </a:r>
          </a:p>
          <a:p>
            <a:r>
              <a:rPr lang="en-US" dirty="0" smtClean="0"/>
              <a:t>opportunity in the wider effects of operations.</a:t>
            </a:r>
          </a:p>
        </p:txBody>
      </p:sp>
      <p:sp>
        <p:nvSpPr>
          <p:cNvPr id="4" name="Footer Placeholder 3"/>
          <p:cNvSpPr>
            <a:spLocks noGrp="1"/>
          </p:cNvSpPr>
          <p:nvPr>
            <p:ph type="ftr" sz="quarter" idx="10"/>
          </p:nvPr>
        </p:nvSpPr>
        <p:spPr/>
        <p:txBody>
          <a:bodyPr/>
          <a:lstStyle/>
          <a:p>
            <a:r>
              <a:rPr lang="en-GB" smtClean="0"/>
              <a:t>© NEF Consulting 2017</a:t>
            </a:r>
            <a:endParaRPr lang="en-GB"/>
          </a:p>
        </p:txBody>
      </p:sp>
      <p:sp>
        <p:nvSpPr>
          <p:cNvPr id="5" name="Slide Number Placeholder 4"/>
          <p:cNvSpPr>
            <a:spLocks noGrp="1"/>
          </p:cNvSpPr>
          <p:nvPr>
            <p:ph type="sldNum" sz="quarter" idx="11"/>
          </p:nvPr>
        </p:nvSpPr>
        <p:spPr/>
        <p:txBody>
          <a:bodyPr/>
          <a:lstStyle/>
          <a:p>
            <a:fld id="{3DA0022E-B08A-4BA7-BB7B-06436F4A1B4A}" type="slidenum">
              <a:rPr lang="en-GB" smtClean="0"/>
              <a:pPr/>
              <a:t>10</a:t>
            </a:fld>
            <a:endParaRPr lang="en-GB"/>
          </a:p>
        </p:txBody>
      </p:sp>
    </p:spTree>
    <p:extLst>
      <p:ext uri="{BB962C8B-B14F-4D97-AF65-F5344CB8AC3E}">
        <p14:creationId xmlns:p14="http://schemas.microsoft.com/office/powerpoint/2010/main" val="352598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REDF </a:t>
            </a:r>
            <a:r>
              <a:rPr lang="en-US" sz="1200" b="0" i="0" kern="1200" dirty="0" smtClean="0">
                <a:solidFill>
                  <a:schemeClr val="tx1"/>
                </a:solidFill>
                <a:effectLst/>
                <a:latin typeface="+mn-lt"/>
                <a:ea typeface="+mn-ea"/>
                <a:cs typeface="+mn-cs"/>
              </a:rPr>
              <a:t>invests in and advises high-impact social enterprises to employ and empower people overcoming barriers to work.</a:t>
            </a:r>
            <a:r>
              <a:rPr lang="en-GB" sz="1200" kern="1200" dirty="0" smtClean="0">
                <a:solidFill>
                  <a:schemeClr val="tx1"/>
                </a:solidFill>
                <a:effectLst/>
                <a:latin typeface="+mn-lt"/>
                <a:ea typeface="+mn-ea"/>
                <a:cs typeface="+mn-cs"/>
              </a:rPr>
              <a:t> Thi</a:t>
            </a:r>
            <a:r>
              <a:rPr lang="en-GB" sz="1200" kern="1200" baseline="0" dirty="0" smtClean="0">
                <a:solidFill>
                  <a:schemeClr val="tx1"/>
                </a:solidFill>
                <a:effectLst/>
                <a:latin typeface="+mn-lt"/>
                <a:ea typeface="+mn-ea"/>
                <a:cs typeface="+mn-cs"/>
              </a:rPr>
              <a:t>s example was shared by the NEF consultant as an organization that conducted a SROI analysis on their program. They found that an for every $1 they invested, $2.23 of impact was created. </a:t>
            </a:r>
          </a:p>
          <a:p>
            <a:pPr lvl="0"/>
            <a:endParaRPr lang="en-GB" sz="1200" kern="1200" baseline="0" dirty="0" smtClean="0">
              <a:solidFill>
                <a:schemeClr val="tx1"/>
              </a:solidFill>
              <a:effectLst/>
              <a:latin typeface="+mn-lt"/>
              <a:ea typeface="+mn-ea"/>
              <a:cs typeface="+mn-cs"/>
            </a:endParaRPr>
          </a:p>
          <a:p>
            <a:pPr lvl="0"/>
            <a:r>
              <a:rPr lang="en-GB" sz="1200" kern="1200" baseline="0" dirty="0" smtClean="0">
                <a:solidFill>
                  <a:schemeClr val="tx1"/>
                </a:solidFill>
                <a:effectLst/>
                <a:latin typeface="+mn-lt"/>
                <a:ea typeface="+mn-ea"/>
                <a:cs typeface="+mn-cs"/>
              </a:rPr>
              <a:t>If this was something that could be added to your mission and strategy, it could serve as encouragement and motivation for donors or volunteers to contribute to your project.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0022E-B08A-4BA7-BB7B-06436F4A1B4A}" type="slidenum">
              <a:rPr lang="en-GB" smtClean="0"/>
              <a:t>11</a:t>
            </a:fld>
            <a:endParaRPr lang="en-GB"/>
          </a:p>
        </p:txBody>
      </p:sp>
    </p:spTree>
    <p:extLst>
      <p:ext uri="{BB962C8B-B14F-4D97-AF65-F5344CB8AC3E}">
        <p14:creationId xmlns:p14="http://schemas.microsoft.com/office/powerpoint/2010/main" val="157481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r>
              <a:rPr lang="en-GB" baseline="0" dirty="0" smtClean="0"/>
              <a:t>Bringing this all together, mission, strategy and funding, leads to your Unique Selling Proposition. As an organisation, you want to find what you do best in the world. </a:t>
            </a:r>
          </a:p>
          <a:p>
            <a:pPr marL="171707" indent="-171707">
              <a:buFont typeface="Arial" panose="020B0604020202020204" pitchFamily="34" charset="0"/>
              <a:buChar char="•"/>
            </a:pPr>
            <a:endParaRPr lang="en-GB" baseline="0" dirty="0" smtClean="0"/>
          </a:p>
          <a:p>
            <a:pPr marL="171707" indent="-171707">
              <a:buFont typeface="Arial" panose="020B0604020202020204" pitchFamily="34" charset="0"/>
              <a:buChar char="•"/>
            </a:pPr>
            <a:r>
              <a:rPr lang="en-GB" baseline="0" dirty="0" smtClean="0"/>
              <a:t>Want to </a:t>
            </a:r>
            <a:r>
              <a:rPr lang="en-GB" b="1" baseline="0" dirty="0" smtClean="0"/>
              <a:t>prove impact and then use this information to improve</a:t>
            </a:r>
            <a:endParaRPr lang="en-GB" baseline="0" dirty="0" smtClean="0"/>
          </a:p>
          <a:p>
            <a:endParaRPr lang="en-GB" baseline="0" dirty="0" smtClean="0"/>
          </a:p>
          <a:p>
            <a:pPr marL="171707" indent="-171707">
              <a:buFont typeface="Arial" panose="020B0604020202020204" pitchFamily="34" charset="0"/>
              <a:buChar char="•"/>
            </a:pPr>
            <a:r>
              <a:rPr lang="en-GB" baseline="0" dirty="0" smtClean="0"/>
              <a:t>M&amp;E only has a purpose if it helps an organisation prove and improve impact, otherwise it is pointless box-ticking. Funder-defined/output-type M&amp;E are often just box-ticking as they don’t focus on impact.</a:t>
            </a:r>
          </a:p>
          <a:p>
            <a:pPr marL="629593" lvl="1" indent="-171707">
              <a:buFont typeface="Arial" panose="020B0604020202020204" pitchFamily="34" charset="0"/>
              <a:buChar char="•"/>
            </a:pPr>
            <a:r>
              <a:rPr lang="en-GB" baseline="0" dirty="0" smtClean="0"/>
              <a:t>Seeing “prove” as the sole purpose for social impact monitoring can be detrimental in the long-term for beneficiaries and the organisation. Need to embed “improve” too. </a:t>
            </a:r>
          </a:p>
          <a:p>
            <a:endParaRPr lang="en-GB" baseline="0" dirty="0" smtClean="0"/>
          </a:p>
          <a:p>
            <a:pPr marL="171707" indent="-171707">
              <a:buFont typeface="Arial" panose="020B0604020202020204" pitchFamily="34" charset="0"/>
              <a:buChar char="•"/>
            </a:pPr>
            <a:r>
              <a:rPr lang="en-GB" baseline="0" dirty="0" smtClean="0"/>
              <a:t>The successful social enterprises are the ones that have a powerful story backed up by evidence that they are serving a need and creating a real difference.  Understanding your impact means properly understanding your USP-  most social enterprises are cleverly employing the use of new technology and serving those in need.  But how are you generating social resource, as well as financial resource, to sustain what you do as well?  How are you going above and beyond your competitors?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DA0022E-B08A-4BA7-BB7B-06436F4A1B4A}" type="slidenum">
              <a:rPr lang="en-GB" smtClean="0"/>
              <a:pPr/>
              <a:t>12</a:t>
            </a:fld>
            <a:endParaRPr lang="en-GB"/>
          </a:p>
        </p:txBody>
      </p:sp>
    </p:spTree>
    <p:extLst>
      <p:ext uri="{BB962C8B-B14F-4D97-AF65-F5344CB8AC3E}">
        <p14:creationId xmlns:p14="http://schemas.microsoft.com/office/powerpoint/2010/main" val="79305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f standard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623393" y="1361864"/>
            <a:ext cx="11329257" cy="4608511"/>
          </a:xfrm>
          <a:prstGeom prst="rect">
            <a:avLst/>
          </a:prstGeom>
        </p:spPr>
        <p:txBody>
          <a:bodyPr/>
          <a:lstStyle>
            <a:lvl1pPr marL="0" indent="0">
              <a:buNone/>
              <a:defRPr sz="2000" baseline="0">
                <a:solidFill>
                  <a:schemeClr val="tx1"/>
                </a:solidFill>
                <a:latin typeface="+mn-lt"/>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z="1100" dirty="0" smtClean="0">
                <a:effectLst/>
                <a:latin typeface="Palatino Linotype" panose="02040502050505030304" pitchFamily="18" charset="0"/>
                <a:cs typeface="Times New Roman"/>
              </a:rPr>
              <a:t>Click to edit text.  </a:t>
            </a:r>
            <a:endParaRPr lang="en-US" sz="1100" dirty="0" smtClean="0">
              <a:effectLst/>
              <a:latin typeface="Calibri"/>
              <a:cs typeface="Times New Roman"/>
            </a:endParaRPr>
          </a:p>
          <a:p>
            <a:pPr lvl="0"/>
            <a:endParaRPr lang="en-US" sz="1100" dirty="0" smtClean="0">
              <a:effectLst/>
              <a:latin typeface="Calibri"/>
              <a:cs typeface="Times New Roman"/>
            </a:endParaRPr>
          </a:p>
        </p:txBody>
      </p:sp>
      <p:sp>
        <p:nvSpPr>
          <p:cNvPr id="9" name="Text Placeholder 8"/>
          <p:cNvSpPr>
            <a:spLocks noGrp="1"/>
          </p:cNvSpPr>
          <p:nvPr>
            <p:ph type="body" sz="quarter" idx="14" hasCustomPrompt="1"/>
          </p:nvPr>
        </p:nvSpPr>
        <p:spPr>
          <a:xfrm>
            <a:off x="719403" y="692696"/>
            <a:ext cx="11197727" cy="576610"/>
          </a:xfrm>
          <a:prstGeom prst="rect">
            <a:avLst/>
          </a:prstGeom>
        </p:spPr>
        <p:txBody>
          <a:bodyPr vert="horz" lIns="91440" tIns="45720" rIns="91440" bIns="45720" rtlCol="0" anchor="t">
            <a:noAutofit/>
          </a:bodyPr>
          <a:lstStyle>
            <a:lvl1pPr marL="0" indent="0" algn="l">
              <a:defRPr lang="en-GB" sz="3200" b="0" baseline="0" dirty="0">
                <a:solidFill>
                  <a:schemeClr val="tx1"/>
                </a:solidFill>
                <a:latin typeface="Arial" panose="020B0604020202020204" pitchFamily="34" charset="0"/>
                <a:ea typeface="+mj-ea"/>
                <a:cs typeface="Arial" pitchFamily="34" charset="0"/>
              </a:defRPr>
            </a:lvl1pPr>
          </a:lstStyle>
          <a:p>
            <a:pPr lvl="0">
              <a:spcBef>
                <a:spcPct val="0"/>
              </a:spcBef>
              <a:buNone/>
            </a:pPr>
            <a:r>
              <a:rPr lang="en-US" dirty="0" smtClean="0"/>
              <a:t>CLICK TO ADD TITLE</a:t>
            </a:r>
          </a:p>
        </p:txBody>
      </p:sp>
      <p:sp>
        <p:nvSpPr>
          <p:cNvPr id="3" name="Text Placeholder 2"/>
          <p:cNvSpPr>
            <a:spLocks noGrp="1"/>
          </p:cNvSpPr>
          <p:nvPr>
            <p:ph type="body" sz="quarter" idx="15"/>
          </p:nvPr>
        </p:nvSpPr>
        <p:spPr>
          <a:xfrm>
            <a:off x="719403" y="1361864"/>
            <a:ext cx="11233245" cy="4608511"/>
          </a:xfrm>
          <a:prstGeom prst="rect">
            <a:avLst/>
          </a:prstGeom>
        </p:spPr>
        <p:txBody>
          <a:bodyPr/>
          <a:lstStyle>
            <a:lvl1pPr marL="342900" indent="-342900">
              <a:buClr>
                <a:schemeClr val="tx2"/>
              </a:buClr>
              <a:buFont typeface="Wingdings" panose="05000000000000000000" pitchFamily="2" charset="2"/>
              <a:buChar char="§"/>
              <a:defRPr>
                <a:solidFill>
                  <a:srgbClr val="000000"/>
                </a:solidFill>
              </a:defRPr>
            </a:lvl1pPr>
            <a:lvl2pPr marL="742950" indent="-285750">
              <a:buClr>
                <a:schemeClr val="tx2"/>
              </a:buClr>
              <a:buFont typeface="Arial" panose="020B0604020202020204" pitchFamily="34" charset="0"/>
              <a:buChar char="•"/>
              <a:defRPr>
                <a:solidFill>
                  <a:srgbClr val="000000"/>
                </a:solidFill>
              </a:defRPr>
            </a:lvl2pPr>
            <a:lvl3pPr marL="1257300" indent="-342900">
              <a:buClr>
                <a:schemeClr val="tx2"/>
              </a:buClr>
              <a:buFont typeface="Courier New" panose="02070309020205020404" pitchFamily="49" charset="0"/>
              <a:buChar char="o"/>
              <a:defRPr>
                <a:solidFill>
                  <a:srgbClr val="000000"/>
                </a:solidFill>
              </a:defRPr>
            </a:lvl3pPr>
            <a:lvl4pPr marL="1600200" indent="-228600">
              <a:buClr>
                <a:schemeClr val="tx2"/>
              </a:buClr>
              <a:buFont typeface="Wingdings" panose="05000000000000000000" pitchFamily="2" charset="2"/>
              <a:buChar char="Ø"/>
              <a:defRPr>
                <a:solidFill>
                  <a:srgbClr val="000000"/>
                </a:solidFill>
              </a:defRPr>
            </a:lvl4pPr>
            <a:lvl5pPr marL="2057400" indent="-228600">
              <a:buClr>
                <a:schemeClr val="tx2"/>
              </a:buClr>
              <a:buFont typeface="Wingdings" panose="05000000000000000000" pitchFamily="2" charset="2"/>
              <a:buChar cha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532292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27255F-8417-4BED-A88D-2E7A46C3B500}" type="datetime1">
              <a:rPr lang="en-US" smtClean="0">
                <a:solidFill>
                  <a:prstClr val="black"/>
                </a:solidFill>
              </a:rPr>
              <a:pPr/>
              <a:t>4/12/2019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DSP 2015</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641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22456386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39881640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272154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9366025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1200832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122780625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234577062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16295975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7342121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nef standard slid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95700" y="692151"/>
            <a:ext cx="8161867" cy="5400675"/>
          </a:xfrm>
          <a:prstGeom prst="rect">
            <a:avLst/>
          </a:prstGeom>
        </p:spPr>
        <p:txBody>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 Placeholder 8"/>
          <p:cNvSpPr>
            <a:spLocks noGrp="1"/>
          </p:cNvSpPr>
          <p:nvPr>
            <p:ph type="body" sz="quarter" idx="14" hasCustomPrompt="1"/>
          </p:nvPr>
        </p:nvSpPr>
        <p:spPr>
          <a:xfrm>
            <a:off x="143933" y="692150"/>
            <a:ext cx="3168651" cy="2304802"/>
          </a:xfrm>
          <a:prstGeom prst="rect">
            <a:avLst/>
          </a:prstGeom>
        </p:spPr>
        <p:txBody>
          <a:bodyPr vert="horz" lIns="91440" tIns="45720" rIns="91440" bIns="45720" rtlCol="0" anchor="t">
            <a:noAutofit/>
          </a:bodyPr>
          <a:lstStyle>
            <a:lvl1pPr marL="0" indent="0" algn="l">
              <a:defRPr lang="en-GB" sz="2800" dirty="0">
                <a:solidFill>
                  <a:schemeClr val="accent1"/>
                </a:solidFill>
                <a:latin typeface="Arial" pitchFamily="34" charset="0"/>
                <a:ea typeface="+mj-ea"/>
                <a:cs typeface="Arial" pitchFamily="34" charset="0"/>
              </a:defRPr>
            </a:lvl1pPr>
          </a:lstStyle>
          <a:p>
            <a:pPr lvl="0">
              <a:spcBef>
                <a:spcPct val="0"/>
              </a:spcBef>
              <a:buNone/>
            </a:pPr>
            <a:r>
              <a:rPr lang="en-GB" dirty="0" smtClean="0"/>
              <a:t>Topic of this slide here</a:t>
            </a:r>
            <a:endParaRPr lang="en-GB" dirty="0"/>
          </a:p>
        </p:txBody>
      </p:sp>
    </p:spTree>
    <p:extLst>
      <p:ext uri="{BB962C8B-B14F-4D97-AF65-F5344CB8AC3E}">
        <p14:creationId xmlns:p14="http://schemas.microsoft.com/office/powerpoint/2010/main" val="17963759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838200" y="1825625"/>
            <a:ext cx="10515600" cy="3943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00097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sp>
        <p:nvSpPr>
          <p:cNvPr id="2" name="Title 1"/>
          <p:cNvSpPr>
            <a:spLocks noGrp="1"/>
          </p:cNvSpPr>
          <p:nvPr>
            <p:ph type="ctrTitle" hasCustomPrompt="1"/>
          </p:nvPr>
        </p:nvSpPr>
        <p:spPr>
          <a:xfrm>
            <a:off x="914400" y="3637527"/>
            <a:ext cx="103632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914400" y="4426914"/>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2" y="857555"/>
            <a:ext cx="1942592" cy="241401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8755" y="857555"/>
            <a:ext cx="2592832" cy="2414016"/>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49508" y="857555"/>
            <a:ext cx="3153664" cy="2414016"/>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88995" y="857555"/>
            <a:ext cx="2609088" cy="2414016"/>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5888" y="857555"/>
            <a:ext cx="1999488" cy="2414016"/>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31667" y="0"/>
            <a:ext cx="12255333" cy="698500"/>
          </a:xfrm>
          <a:prstGeom prst="rect">
            <a:avLst/>
          </a:prstGeom>
        </p:spPr>
      </p:pic>
      <p:pic>
        <p:nvPicPr>
          <p:cNvPr id="23" name="Picture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151948" y="5982006"/>
            <a:ext cx="1620953" cy="354989"/>
          </a:xfrm>
          <a:prstGeom prst="rect">
            <a:avLst/>
          </a:prstGeom>
        </p:spPr>
      </p:pic>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12192000" cy="698500"/>
          </a:xfrm>
          <a:prstGeom prst="rect">
            <a:avLst/>
          </a:prstGeom>
        </p:spPr>
      </p:pic>
    </p:spTree>
    <p:extLst>
      <p:ext uri="{BB962C8B-B14F-4D97-AF65-F5344CB8AC3E}">
        <p14:creationId xmlns:p14="http://schemas.microsoft.com/office/powerpoint/2010/main" val="2908159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sp>
        <p:nvSpPr>
          <p:cNvPr id="2" name="Title 1"/>
          <p:cNvSpPr>
            <a:spLocks noGrp="1"/>
          </p:cNvSpPr>
          <p:nvPr>
            <p:ph type="ctrTitle" hasCustomPrompt="1"/>
          </p:nvPr>
        </p:nvSpPr>
        <p:spPr>
          <a:xfrm>
            <a:off x="914400" y="3637527"/>
            <a:ext cx="103632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914400" y="4426914"/>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2438400" cy="1828800"/>
          </a:xfrm>
          <a:blipFill>
            <a:blip r:embed="rId3">
              <a:extLst>
                <a:ext uri="{28A0092B-C50C-407E-A947-70E740481C1C}">
                  <a14:useLocalDpi xmlns:a14="http://schemas.microsoft.com/office/drawing/2010/main" val="0"/>
                </a:ext>
              </a:extLst>
            </a:blip>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2438400" y="1044735"/>
            <a:ext cx="2438400" cy="1828800"/>
          </a:xfrm>
          <a:blipFill>
            <a:blip r:embed="rId4">
              <a:extLst>
                <a:ext uri="{28A0092B-C50C-407E-A947-70E740481C1C}">
                  <a14:useLocalDpi xmlns:a14="http://schemas.microsoft.com/office/drawing/2010/main" val="0"/>
                </a:ext>
              </a:extLst>
            </a:blip>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4876800" y="1044735"/>
            <a:ext cx="2438400" cy="1828800"/>
          </a:xfrm>
          <a:blipFill>
            <a:blip r:embed="rId5">
              <a:extLst>
                <a:ext uri="{28A0092B-C50C-407E-A947-70E740481C1C}">
                  <a14:useLocalDpi xmlns:a14="http://schemas.microsoft.com/office/drawing/2010/main" val="0"/>
                </a:ext>
              </a:extLst>
            </a:blip>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7315200" y="1044735"/>
            <a:ext cx="2438400" cy="1828800"/>
          </a:xfrm>
          <a:blipFill>
            <a:blip r:embed="rId6">
              <a:extLst>
                <a:ext uri="{28A0092B-C50C-407E-A947-70E740481C1C}">
                  <a14:useLocalDpi xmlns:a14="http://schemas.microsoft.com/office/drawing/2010/main" val="0"/>
                </a:ext>
              </a:extLst>
            </a:blip>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9753600" y="1044735"/>
            <a:ext cx="2438400" cy="1828800"/>
          </a:xfrm>
          <a:blipFill>
            <a:blip r:embed="rId7">
              <a:extLst>
                <a:ext uri="{28A0092B-C50C-407E-A947-70E740481C1C}">
                  <a14:useLocalDpi xmlns:a14="http://schemas.microsoft.com/office/drawing/2010/main" val="0"/>
                </a:ext>
              </a:extLst>
            </a:blip>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31667" y="0"/>
            <a:ext cx="12255333" cy="698500"/>
          </a:xfrm>
          <a:prstGeom prst="rect">
            <a:avLst/>
          </a:prstGeom>
        </p:spPr>
      </p:pic>
      <p:pic>
        <p:nvPicPr>
          <p:cNvPr id="15" name="Pictur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151948" y="5982006"/>
            <a:ext cx="1620953" cy="354989"/>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12192000" cy="698500"/>
          </a:xfrm>
          <a:prstGeom prst="rect">
            <a:avLst/>
          </a:prstGeom>
        </p:spPr>
      </p:pic>
    </p:spTree>
    <p:extLst>
      <p:ext uri="{BB962C8B-B14F-4D97-AF65-F5344CB8AC3E}">
        <p14:creationId xmlns:p14="http://schemas.microsoft.com/office/powerpoint/2010/main" val="3070636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sp>
        <p:nvSpPr>
          <p:cNvPr id="2" name="Title 1"/>
          <p:cNvSpPr>
            <a:spLocks noGrp="1"/>
          </p:cNvSpPr>
          <p:nvPr>
            <p:ph type="ctrTitle" hasCustomPrompt="1"/>
          </p:nvPr>
        </p:nvSpPr>
        <p:spPr>
          <a:xfrm>
            <a:off x="914400" y="3637527"/>
            <a:ext cx="103632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914400" y="4426914"/>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2" y="857555"/>
            <a:ext cx="1942592" cy="241401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8755" y="857555"/>
            <a:ext cx="2592832" cy="2414016"/>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49508" y="857555"/>
            <a:ext cx="3153664" cy="2414016"/>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88995" y="857555"/>
            <a:ext cx="2609088" cy="2414016"/>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5888" y="857555"/>
            <a:ext cx="1999488" cy="2414016"/>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31667" y="0"/>
            <a:ext cx="12255333" cy="698500"/>
          </a:xfrm>
          <a:prstGeom prst="rect">
            <a:avLst/>
          </a:prstGeom>
        </p:spPr>
      </p:pic>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12192000" cy="698500"/>
          </a:xfrm>
          <a:prstGeom prst="rect">
            <a:avLst/>
          </a:prstGeom>
        </p:spPr>
      </p:pic>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162427" y="5797548"/>
            <a:ext cx="1611333" cy="674511"/>
          </a:xfrm>
          <a:prstGeom prst="rect">
            <a:avLst/>
          </a:prstGeom>
        </p:spPr>
      </p:pic>
    </p:spTree>
    <p:extLst>
      <p:ext uri="{BB962C8B-B14F-4D97-AF65-F5344CB8AC3E}">
        <p14:creationId xmlns:p14="http://schemas.microsoft.com/office/powerpoint/2010/main" val="249110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sp>
        <p:nvSpPr>
          <p:cNvPr id="2" name="Title 1"/>
          <p:cNvSpPr>
            <a:spLocks noGrp="1"/>
          </p:cNvSpPr>
          <p:nvPr>
            <p:ph type="ctrTitle" hasCustomPrompt="1"/>
          </p:nvPr>
        </p:nvSpPr>
        <p:spPr>
          <a:xfrm>
            <a:off x="914400" y="3637527"/>
            <a:ext cx="103632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914400" y="4426914"/>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2438400" cy="1828800"/>
          </a:xfrm>
          <a:blipFill>
            <a:blip r:embed="rId3">
              <a:extLst>
                <a:ext uri="{28A0092B-C50C-407E-A947-70E740481C1C}">
                  <a14:useLocalDpi xmlns:a14="http://schemas.microsoft.com/office/drawing/2010/main" val="0"/>
                </a:ext>
              </a:extLst>
            </a:blip>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2438400" y="1044735"/>
            <a:ext cx="2438400" cy="1828800"/>
          </a:xfrm>
          <a:blipFill>
            <a:blip r:embed="rId4">
              <a:extLst>
                <a:ext uri="{28A0092B-C50C-407E-A947-70E740481C1C}">
                  <a14:useLocalDpi xmlns:a14="http://schemas.microsoft.com/office/drawing/2010/main" val="0"/>
                </a:ext>
              </a:extLst>
            </a:blip>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4876800" y="1044735"/>
            <a:ext cx="2438400" cy="1828800"/>
          </a:xfrm>
          <a:blipFill>
            <a:blip r:embed="rId5">
              <a:extLst>
                <a:ext uri="{28A0092B-C50C-407E-A947-70E740481C1C}">
                  <a14:useLocalDpi xmlns:a14="http://schemas.microsoft.com/office/drawing/2010/main" val="0"/>
                </a:ext>
              </a:extLst>
            </a:blip>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7315200" y="1044735"/>
            <a:ext cx="2438400" cy="1828800"/>
          </a:xfrm>
          <a:blipFill>
            <a:blip r:embed="rId6">
              <a:extLst>
                <a:ext uri="{28A0092B-C50C-407E-A947-70E740481C1C}">
                  <a14:useLocalDpi xmlns:a14="http://schemas.microsoft.com/office/drawing/2010/main" val="0"/>
                </a:ext>
              </a:extLst>
            </a:blip>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9753600" y="1044735"/>
            <a:ext cx="2438400" cy="1828800"/>
          </a:xfrm>
          <a:blipFill>
            <a:blip r:embed="rId7">
              <a:extLst>
                <a:ext uri="{28A0092B-C50C-407E-A947-70E740481C1C}">
                  <a14:useLocalDpi xmlns:a14="http://schemas.microsoft.com/office/drawing/2010/main" val="0"/>
                </a:ext>
              </a:extLst>
            </a:blip>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31667" y="0"/>
            <a:ext cx="12255333" cy="698500"/>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12192000" cy="698500"/>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162427" y="5797548"/>
            <a:ext cx="1611333" cy="674511"/>
          </a:xfrm>
          <a:prstGeom prst="rect">
            <a:avLst/>
          </a:prstGeom>
        </p:spPr>
      </p:pic>
    </p:spTree>
    <p:extLst>
      <p:ext uri="{BB962C8B-B14F-4D97-AF65-F5344CB8AC3E}">
        <p14:creationId xmlns:p14="http://schemas.microsoft.com/office/powerpoint/2010/main" val="3454681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31667" y="-1"/>
            <a:ext cx="12223667" cy="6858001"/>
          </a:xfrm>
          <a:prstGeom prst="rect">
            <a:avLst/>
          </a:prstGeom>
        </p:spPr>
      </p:pic>
      <p:sp>
        <p:nvSpPr>
          <p:cNvPr id="2" name="Title 1"/>
          <p:cNvSpPr>
            <a:spLocks noGrp="1"/>
          </p:cNvSpPr>
          <p:nvPr>
            <p:ph type="title" hasCustomPrompt="1"/>
          </p:nvPr>
        </p:nvSpPr>
        <p:spPr>
          <a:xfrm>
            <a:off x="831851" y="3262831"/>
            <a:ext cx="10515600" cy="827758"/>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831851" y="4117578"/>
            <a:ext cx="105156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9075" y="494096"/>
            <a:ext cx="1690624" cy="1286256"/>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8917" y="1149416"/>
            <a:ext cx="2503424" cy="1895856"/>
          </a:xfrm>
          <a:prstGeom prst="rect">
            <a:avLst/>
          </a:prstGeom>
        </p:spPr>
      </p:pic>
      <p:pic>
        <p:nvPicPr>
          <p:cNvPr id="18" name="Picture 17"/>
          <p:cNvPicPr>
            <a:picLocks noChangeAspect="1"/>
          </p:cNvPicPr>
          <p:nvPr userDrawn="1"/>
        </p:nvPicPr>
        <p:blipFill rotWithShape="1">
          <a:blip r:embed="rId5">
            <a:extLst>
              <a:ext uri="{28A0092B-C50C-407E-A947-70E740481C1C}">
                <a14:useLocalDpi xmlns:a14="http://schemas.microsoft.com/office/drawing/2010/main" val="0"/>
              </a:ext>
            </a:extLst>
          </a:blip>
          <a:srcRect l="7771" t="7771"/>
          <a:stretch/>
        </p:blipFill>
        <p:spPr>
          <a:xfrm>
            <a:off x="-3725" y="-3048"/>
            <a:ext cx="4351527" cy="3328681"/>
          </a:xfrm>
          <a:prstGeom prst="rect">
            <a:avLst/>
          </a:prstGeom>
        </p:spPr>
      </p:pic>
      <p:pic>
        <p:nvPicPr>
          <p:cNvPr id="22" name="Picture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28081" y="2921668"/>
            <a:ext cx="3064256" cy="2694432"/>
          </a:xfrm>
          <a:prstGeom prst="rect">
            <a:avLst/>
          </a:prstGeom>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31667" y="0"/>
            <a:ext cx="12255333" cy="698500"/>
          </a:xfrm>
          <a:prstGeom prst="rect">
            <a:avLst/>
          </a:prstGeom>
        </p:spPr>
      </p:pic>
      <p:pic>
        <p:nvPicPr>
          <p:cNvPr id="14" name="Picture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51948" y="5982006"/>
            <a:ext cx="1620953" cy="354989"/>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flipH="1">
            <a:off x="0" y="6159500"/>
            <a:ext cx="12192000" cy="698500"/>
          </a:xfrm>
          <a:prstGeom prst="rect">
            <a:avLst/>
          </a:prstGeom>
        </p:spPr>
      </p:pic>
    </p:spTree>
    <p:extLst>
      <p:ext uri="{BB962C8B-B14F-4D97-AF65-F5344CB8AC3E}">
        <p14:creationId xmlns:p14="http://schemas.microsoft.com/office/powerpoint/2010/main" val="331018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838200" y="1825625"/>
            <a:ext cx="51816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6172200" y="1825625"/>
            <a:ext cx="51816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296862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6172200" y="1825625"/>
            <a:ext cx="5181600" cy="3792750"/>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838200" y="1825625"/>
            <a:ext cx="51816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838200" y="1106198"/>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919619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6172200" y="3792802"/>
            <a:ext cx="5181600" cy="1825573"/>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838200" y="1825625"/>
            <a:ext cx="51816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hasCustomPrompt="1"/>
          </p:nvPr>
        </p:nvSpPr>
        <p:spPr>
          <a:xfrm>
            <a:off x="6172200" y="1825626"/>
            <a:ext cx="5181600" cy="1825573"/>
          </a:xfrm>
        </p:spPr>
        <p:txBody>
          <a:bodyPr/>
          <a:lstStyle>
            <a:lvl1pPr marL="0" indent="0">
              <a:buNone/>
              <a:defRPr sz="12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838200" y="1106198"/>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49260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1" name="Content Placeholder 3"/>
          <p:cNvSpPr>
            <a:spLocks noGrp="1"/>
          </p:cNvSpPr>
          <p:nvPr>
            <p:ph sz="half" idx="2" hasCustomPrompt="1"/>
          </p:nvPr>
        </p:nvSpPr>
        <p:spPr>
          <a:xfrm>
            <a:off x="6172200" y="2837469"/>
            <a:ext cx="5181600" cy="2780906"/>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838200" y="1825625"/>
            <a:ext cx="51816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172200" y="1825626"/>
            <a:ext cx="51816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838200" y="1106198"/>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07887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3_nef standard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719405" y="1556793"/>
            <a:ext cx="10753193" cy="4320480"/>
          </a:xfrm>
          <a:prstGeom prst="rect">
            <a:avLst/>
          </a:prstGeom>
        </p:spPr>
        <p:txBody>
          <a:bodyPr/>
          <a:lstStyle>
            <a:lvl1pPr marL="0" indent="0">
              <a:buNone/>
              <a:defRPr sz="2000" baseline="0">
                <a:solidFill>
                  <a:schemeClr val="tx1"/>
                </a:solidFill>
                <a:latin typeface="+mn-lt"/>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z="1100" dirty="0" smtClean="0">
                <a:effectLst/>
                <a:latin typeface="Palatino Linotype" panose="02040502050505030304" pitchFamily="18" charset="0"/>
                <a:cs typeface="Times New Roman"/>
              </a:rPr>
              <a:t>Click to edit text.  </a:t>
            </a:r>
            <a:endParaRPr lang="en-US" sz="1100" dirty="0" smtClean="0">
              <a:effectLst/>
              <a:latin typeface="Calibri"/>
              <a:cs typeface="Times New Roman"/>
            </a:endParaRPr>
          </a:p>
          <a:p>
            <a:pPr lvl="0"/>
            <a:endParaRPr lang="en-US" sz="1100" dirty="0" smtClean="0">
              <a:effectLst/>
              <a:latin typeface="Calibri"/>
              <a:cs typeface="Times New Roman"/>
            </a:endParaRPr>
          </a:p>
        </p:txBody>
      </p:sp>
      <p:sp>
        <p:nvSpPr>
          <p:cNvPr id="9" name="Text Placeholder 8"/>
          <p:cNvSpPr>
            <a:spLocks noGrp="1"/>
          </p:cNvSpPr>
          <p:nvPr>
            <p:ph type="body" sz="quarter" idx="14" hasCustomPrompt="1"/>
          </p:nvPr>
        </p:nvSpPr>
        <p:spPr>
          <a:xfrm>
            <a:off x="239349" y="692150"/>
            <a:ext cx="11521280" cy="576610"/>
          </a:xfrm>
          <a:prstGeom prst="rect">
            <a:avLst/>
          </a:prstGeom>
        </p:spPr>
        <p:txBody>
          <a:bodyPr vert="horz" lIns="91440" tIns="45720" rIns="91440" bIns="45720" rtlCol="0" anchor="t">
            <a:noAutofit/>
          </a:bodyPr>
          <a:lstStyle>
            <a:lvl1pPr marL="0" indent="0" algn="l">
              <a:defRPr lang="en-GB" sz="2800" b="1" baseline="0" dirty="0">
                <a:solidFill>
                  <a:srgbClr val="67A0CB"/>
                </a:solidFill>
                <a:latin typeface="Gill Sans MT" panose="020B0502020104020203" pitchFamily="34" charset="0"/>
                <a:ea typeface="+mj-ea"/>
                <a:cs typeface="Arial" pitchFamily="34" charset="0"/>
              </a:defRPr>
            </a:lvl1pPr>
          </a:lstStyle>
          <a:p>
            <a:pPr lvl="0">
              <a:spcBef>
                <a:spcPct val="0"/>
              </a:spcBef>
              <a:buNone/>
            </a:pPr>
            <a:r>
              <a:rPr lang="en-US" dirty="0" smtClean="0"/>
              <a:t>Click to add title</a:t>
            </a:r>
          </a:p>
        </p:txBody>
      </p:sp>
    </p:spTree>
    <p:extLst>
      <p:ext uri="{BB962C8B-B14F-4D97-AF65-F5344CB8AC3E}">
        <p14:creationId xmlns:p14="http://schemas.microsoft.com/office/powerpoint/2010/main" val="13745278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1" name="Content Placeholder 3"/>
          <p:cNvSpPr>
            <a:spLocks noGrp="1"/>
          </p:cNvSpPr>
          <p:nvPr>
            <p:ph sz="half" idx="2" hasCustomPrompt="1"/>
          </p:nvPr>
        </p:nvSpPr>
        <p:spPr>
          <a:xfrm>
            <a:off x="838200" y="1815898"/>
            <a:ext cx="5181600" cy="3802265"/>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172200" y="2837468"/>
            <a:ext cx="5181600" cy="27806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172200" y="1825626"/>
            <a:ext cx="51816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838200" y="1106198"/>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076855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1" name="Content Placeholder 3"/>
          <p:cNvSpPr>
            <a:spLocks noGrp="1"/>
          </p:cNvSpPr>
          <p:nvPr>
            <p:ph sz="half" idx="2" hasCustomPrompt="1"/>
          </p:nvPr>
        </p:nvSpPr>
        <p:spPr>
          <a:xfrm>
            <a:off x="6172200" y="3807094"/>
            <a:ext cx="5181600" cy="1811281"/>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838200" y="1825626"/>
            <a:ext cx="5181600" cy="183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14" hasCustomPrompt="1"/>
          </p:nvPr>
        </p:nvSpPr>
        <p:spPr>
          <a:xfrm>
            <a:off x="6172200" y="1847706"/>
            <a:ext cx="5181600" cy="1811281"/>
          </a:xfrm>
        </p:spPr>
        <p:txBody>
          <a:bodyPr/>
          <a:lstStyle>
            <a:lvl1pPr marL="0" indent="0">
              <a:buNone/>
              <a:defRPr sz="1200" i="1"/>
            </a:lvl1pPr>
          </a:lstStyle>
          <a:p>
            <a:pPr lvl="0"/>
            <a:r>
              <a:rPr lang="en-US" dirty="0"/>
              <a:t>Insert Object</a:t>
            </a:r>
          </a:p>
        </p:txBody>
      </p:sp>
      <p:sp>
        <p:nvSpPr>
          <p:cNvPr id="16" name="Content Placeholder 3"/>
          <p:cNvSpPr>
            <a:spLocks noGrp="1"/>
          </p:cNvSpPr>
          <p:nvPr>
            <p:ph sz="half" idx="15" hasCustomPrompt="1"/>
          </p:nvPr>
        </p:nvSpPr>
        <p:spPr>
          <a:xfrm>
            <a:off x="838200" y="3807094"/>
            <a:ext cx="5181600" cy="1811281"/>
          </a:xfrm>
        </p:spPr>
        <p:txBody>
          <a:bodyPr/>
          <a:lstStyle>
            <a:lvl1pPr marL="0" indent="0">
              <a:buNone/>
              <a:defRPr sz="12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838200" y="1106198"/>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61568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838201" y="1825625"/>
            <a:ext cx="4026031"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able Placeholder 8"/>
          <p:cNvSpPr>
            <a:spLocks noGrp="1"/>
          </p:cNvSpPr>
          <p:nvPr>
            <p:ph type="tbl" sz="quarter" idx="14" hasCustomPrompt="1"/>
          </p:nvPr>
        </p:nvSpPr>
        <p:spPr>
          <a:xfrm>
            <a:off x="5052768" y="1825625"/>
            <a:ext cx="6301033" cy="3792538"/>
          </a:xfrm>
        </p:spPr>
        <p:txBody>
          <a:bodyPr>
            <a:normAutofit/>
          </a:bodyPr>
          <a:lstStyle>
            <a:lvl1pPr marL="0" indent="0">
              <a:buNone/>
              <a:defRPr sz="12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838200" y="1106198"/>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974559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6172200" y="1825625"/>
            <a:ext cx="51816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838200" y="4788817"/>
            <a:ext cx="51816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838200" y="1825626"/>
            <a:ext cx="5181600" cy="2963191"/>
          </a:xfrm>
        </p:spPr>
        <p:txBody>
          <a:bodyPr>
            <a:normAutofit/>
          </a:bodyPr>
          <a:lstStyle>
            <a:lvl1pPr marL="0" indent="0">
              <a:buNone/>
              <a:defRPr sz="12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838200" y="1106198"/>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64985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2837467"/>
            <a:ext cx="10515600" cy="21398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838200" y="1825626"/>
            <a:ext cx="105156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838200" y="4977353"/>
            <a:ext cx="105156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838200" y="1106198"/>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455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4006392"/>
            <a:ext cx="5181600" cy="16117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838200" y="1825625"/>
            <a:ext cx="105156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6172200" y="4006391"/>
            <a:ext cx="5181600" cy="1611772"/>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838200" y="1106198"/>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606675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556181"/>
            <a:ext cx="10515600" cy="553336"/>
          </a:xfrm>
        </p:spPr>
        <p:txBody>
          <a:bodyPr/>
          <a:lstStyle/>
          <a:p>
            <a:r>
              <a:rPr lang="en-US" dirty="0"/>
              <a:t>Topic</a:t>
            </a:r>
          </a:p>
        </p:txBody>
      </p:sp>
      <p:sp>
        <p:nvSpPr>
          <p:cNvPr id="13" name="Text Placeholder 13"/>
          <p:cNvSpPr>
            <a:spLocks noGrp="1"/>
          </p:cNvSpPr>
          <p:nvPr>
            <p:ph type="body" sz="quarter" idx="13"/>
          </p:nvPr>
        </p:nvSpPr>
        <p:spPr>
          <a:xfrm>
            <a:off x="838200" y="1825625"/>
            <a:ext cx="6627829" cy="2887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838200" y="4713402"/>
            <a:ext cx="6627829"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7616857" y="1825624"/>
            <a:ext cx="3736943" cy="3792539"/>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838200" y="1106198"/>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4728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0" y="1312262"/>
            <a:ext cx="12192000" cy="4818829"/>
          </a:xfrm>
          <a:prstGeom prst="rect">
            <a:avLst/>
          </a:prstGeom>
          <a:ln>
            <a:solidFill>
              <a:srgbClr val="FFFFFF"/>
            </a:solidFill>
          </a:ln>
        </p:spPr>
        <p:txBody>
          <a:bodyPr/>
          <a:lstStyle>
            <a:lvl1pPr>
              <a:defRPr sz="2800">
                <a:solidFill>
                  <a:schemeClr val="tx1"/>
                </a:solidFill>
                <a:latin typeface="Georgia" pitchFamily="18" charset="0"/>
              </a:defRPr>
            </a:lvl1pPr>
            <a:lvl2pPr marL="0">
              <a:spcBef>
                <a:spcPts val="600"/>
              </a:spcBef>
              <a:defRPr sz="2400">
                <a:solidFill>
                  <a:schemeClr val="tx1">
                    <a:lumMod val="65000"/>
                    <a:lumOff val="35000"/>
                  </a:schemeClr>
                </a:solidFill>
                <a:latin typeface="Georgia" pitchFamily="18" charset="0"/>
              </a:defRPr>
            </a:lvl2pPr>
            <a:lvl3pPr>
              <a:spcBef>
                <a:spcPts val="0"/>
              </a:spcBef>
              <a:defRPr sz="2000">
                <a:solidFill>
                  <a:schemeClr val="tx1">
                    <a:lumMod val="65000"/>
                    <a:lumOff val="35000"/>
                  </a:schemeClr>
                </a:solidFill>
                <a:latin typeface="Georgia" pitchFamily="18" charset="0"/>
              </a:defRPr>
            </a:lvl3pPr>
            <a:lvl5pPr marL="502920" indent="0">
              <a:spcBef>
                <a:spcPts val="350"/>
              </a:spcBef>
              <a:buNone/>
              <a:defRPr sz="1600">
                <a:solidFill>
                  <a:schemeClr val="tx1">
                    <a:lumMod val="65000"/>
                    <a:lumOff val="35000"/>
                  </a:schemeClr>
                </a:solidFill>
                <a:latin typeface="Georgia" pitchFamily="18" charset="0"/>
              </a:defRPr>
            </a:lvl5pPr>
          </a:lstStyle>
          <a:p>
            <a:pPr lvl="0"/>
            <a:r>
              <a:rPr lang="en-US" dirty="0"/>
              <a:t>Click to </a:t>
            </a:r>
            <a:r>
              <a:rPr lang="en-US" dirty="0" err="1" smtClean="0"/>
              <a:t>elkdjljdLKJdit</a:t>
            </a:r>
            <a:r>
              <a:rPr lang="en-US" dirty="0" smtClean="0"/>
              <a:t> </a:t>
            </a:r>
            <a:r>
              <a:rPr lang="en-US" dirty="0"/>
              <a:t>Master text </a:t>
            </a:r>
            <a:r>
              <a:rPr lang="en-US" dirty="0" smtClean="0"/>
              <a:t>styles</a:t>
            </a:r>
            <a:endParaRPr lang="en-US" dirty="0"/>
          </a:p>
        </p:txBody>
      </p:sp>
      <p:sp>
        <p:nvSpPr>
          <p:cNvPr id="14" name="Content Placeholder 2"/>
          <p:cNvSpPr>
            <a:spLocks noGrp="1"/>
          </p:cNvSpPr>
          <p:nvPr>
            <p:ph idx="16" hasCustomPrompt="1"/>
          </p:nvPr>
        </p:nvSpPr>
        <p:spPr>
          <a:xfrm>
            <a:off x="0" y="245659"/>
            <a:ext cx="12192000" cy="818867"/>
          </a:xfrm>
          <a:prstGeom prst="rect">
            <a:avLst/>
          </a:prstGeom>
          <a:ln>
            <a:solidFill>
              <a:schemeClr val="bg1"/>
            </a:solidFill>
          </a:ln>
        </p:spPr>
        <p:txBody>
          <a:bodyPr anchor="ctr"/>
          <a:lstStyle>
            <a:lvl1pPr algn="ctr">
              <a:lnSpc>
                <a:spcPts val="1640"/>
              </a:lnSpc>
              <a:spcBef>
                <a:spcPts val="0"/>
              </a:spcBef>
              <a:defRPr sz="4000" b="1" baseline="0">
                <a:solidFill>
                  <a:srgbClr val="0066A1"/>
                </a:solidFill>
                <a:latin typeface="Georgia" pitchFamily="18" charset="0"/>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TITLE </a:t>
            </a:r>
            <a:r>
              <a:rPr lang="en-US" dirty="0"/>
              <a:t>HERE</a:t>
            </a:r>
          </a:p>
        </p:txBody>
      </p:sp>
      <p:pic>
        <p:nvPicPr>
          <p:cNvPr id="5" name="Picture 4"/>
          <p:cNvPicPr>
            <a:picLocks noChangeAspect="1"/>
          </p:cNvPicPr>
          <p:nvPr userDrawn="1"/>
        </p:nvPicPr>
        <p:blipFill>
          <a:blip r:embed="rId2"/>
          <a:stretch>
            <a:fillRect/>
          </a:stretch>
        </p:blipFill>
        <p:spPr>
          <a:xfrm>
            <a:off x="498103" y="5721653"/>
            <a:ext cx="2015919" cy="816935"/>
          </a:xfrm>
          <a:prstGeom prst="rect">
            <a:avLst/>
          </a:prstGeom>
        </p:spPr>
      </p:pic>
      <p:sp>
        <p:nvSpPr>
          <p:cNvPr id="6" name="TextBox 5"/>
          <p:cNvSpPr txBox="1"/>
          <p:nvPr userDrawn="1"/>
        </p:nvSpPr>
        <p:spPr>
          <a:xfrm>
            <a:off x="3184496" y="6180415"/>
            <a:ext cx="46105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B9BD5"/>
                </a:solidFill>
                <a:effectLst/>
                <a:uLnTx/>
                <a:uFillTx/>
                <a:latin typeface="Georgia" pitchFamily="18" charset="0"/>
                <a:ea typeface="+mn-ea"/>
                <a:cs typeface="+mn-cs"/>
              </a:rPr>
              <a:t>HT Project Design Focusing SDG and SROI</a:t>
            </a:r>
            <a:endParaRPr kumimoji="0" lang="en-US" sz="1800" b="0" i="0" u="none" strike="noStrike" kern="1200" cap="none" spc="0" normalizeH="0" baseline="0" noProof="0" dirty="0">
              <a:ln>
                <a:noFill/>
              </a:ln>
              <a:solidFill>
                <a:srgbClr val="5B9BD5"/>
              </a:solidFill>
              <a:effectLst/>
              <a:uLnTx/>
              <a:uFillTx/>
              <a:latin typeface="Georgia" pitchFamily="18" charset="0"/>
              <a:ea typeface="+mn-ea"/>
              <a:cs typeface="+mn-cs"/>
            </a:endParaRPr>
          </a:p>
        </p:txBody>
      </p:sp>
      <p:sp>
        <p:nvSpPr>
          <p:cNvPr id="7" name="TextBox 6"/>
          <p:cNvSpPr txBox="1"/>
          <p:nvPr userDrawn="1"/>
        </p:nvSpPr>
        <p:spPr>
          <a:xfrm>
            <a:off x="-109183" y="6454212"/>
            <a:ext cx="54373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8160F8-AE27-42EF-B588-FEC239B05321}" type="slidenum">
              <a:rPr kumimoji="0" lang="en-US" sz="2400" b="0"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TextBox 7"/>
          <p:cNvSpPr txBox="1"/>
          <p:nvPr userDrawn="1"/>
        </p:nvSpPr>
        <p:spPr>
          <a:xfrm>
            <a:off x="3493851" y="6537298"/>
            <a:ext cx="57866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Dr. Shaikh Fattah, Education Chair, IEEE HAC</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0712019"/>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1154643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149565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339" y="692696"/>
            <a:ext cx="3168352" cy="2664296"/>
          </a:xfrm>
          <a:prstGeom prst="rect">
            <a:avLst/>
          </a:prstGeom>
        </p:spPr>
        <p:txBody>
          <a:bodyPr/>
          <a:lstStyle>
            <a:lvl1pPr algn="l">
              <a:defRPr sz="3200">
                <a:solidFill>
                  <a:schemeClr val="accent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695733" y="740296"/>
            <a:ext cx="8160907" cy="5208984"/>
          </a:xfrm>
          <a:prstGeom prst="rect">
            <a:avLst/>
          </a:prstGeom>
        </p:spPr>
        <p:txBody>
          <a:bodyPr/>
          <a:lstStyle>
            <a:lvl1pPr marL="0" indent="0" algn="l">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4F464317-C3C2-4F19-9A5C-AB94554DADA4}" type="datetimeFigureOut">
              <a:rPr lang="en-GB"/>
              <a:pPr>
                <a:defRPr/>
              </a:pPr>
              <a:t>12/04/2019</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A7927FC-6C5F-4343-8298-5F5727FA5F81}" type="slidenum">
              <a:rPr lang="en-GB"/>
              <a:pPr>
                <a:defRPr/>
              </a:pPr>
              <a:t>‹#›</a:t>
            </a:fld>
            <a:endParaRPr lang="en-GB"/>
          </a:p>
        </p:txBody>
      </p:sp>
    </p:spTree>
    <p:extLst>
      <p:ext uri="{BB962C8B-B14F-4D97-AF65-F5344CB8AC3E}">
        <p14:creationId xmlns:p14="http://schemas.microsoft.com/office/powerpoint/2010/main" val="45984789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2384815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3884203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5348725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863619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3196056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18549912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9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1209480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36559963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22740085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2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244121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8174567"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a:prstGeom prst="rect">
            <a:avLst/>
          </a:prstGeom>
        </p:spPr>
        <p:txBody>
          <a:bodyPr/>
          <a:lstStyle/>
          <a:p>
            <a:pPr lvl="0"/>
            <a:endParaRPr lang="en-US" noProof="0" smtClean="0"/>
          </a:p>
        </p:txBody>
      </p:sp>
      <p:sp>
        <p:nvSpPr>
          <p:cNvPr id="4" name="Rectangle 16"/>
          <p:cNvSpPr>
            <a:spLocks noGrp="1" noChangeArrowheads="1"/>
          </p:cNvSpPr>
          <p:nvPr>
            <p:ph type="dt" sz="half" idx="10"/>
          </p:nvPr>
        </p:nvSpPr>
        <p:spPr>
          <a:xfrm>
            <a:off x="1583267" y="5373688"/>
            <a:ext cx="2844800" cy="476250"/>
          </a:xfrm>
          <a:prstGeom prst="rect">
            <a:avLst/>
          </a:prstGeom>
          <a:ln/>
        </p:spPr>
        <p:txBody>
          <a:bodyPr/>
          <a:lstStyle>
            <a:lvl1pPr>
              <a:defRPr/>
            </a:lvl1pPr>
          </a:lstStyle>
          <a:p>
            <a:pPr>
              <a:defRPr/>
            </a:pPr>
            <a:endParaRPr lang="en-GB"/>
          </a:p>
        </p:txBody>
      </p:sp>
      <p:sp>
        <p:nvSpPr>
          <p:cNvPr id="5" name="Rectangle 17"/>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GB"/>
          </a:p>
        </p:txBody>
      </p:sp>
    </p:spTree>
    <p:extLst>
      <p:ext uri="{BB962C8B-B14F-4D97-AF65-F5344CB8AC3E}">
        <p14:creationId xmlns:p14="http://schemas.microsoft.com/office/powerpoint/2010/main" val="20774764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3_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1391659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ef standard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623394" y="1361866"/>
            <a:ext cx="11329257" cy="4608511"/>
          </a:xfrm>
          <a:prstGeom prst="rect">
            <a:avLst/>
          </a:prstGeom>
        </p:spPr>
        <p:txBody>
          <a:bodyPr/>
          <a:lstStyle>
            <a:lvl1pPr marL="0" indent="0">
              <a:buNone/>
              <a:defRPr sz="2000" baseline="0">
                <a:solidFill>
                  <a:schemeClr val="tx1"/>
                </a:solidFill>
                <a:latin typeface="+mn-lt"/>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z="1100" dirty="0">
                <a:effectLst/>
                <a:latin typeface="Palatino Linotype" panose="02040502050505030304" pitchFamily="18" charset="0"/>
                <a:cs typeface="Times New Roman"/>
              </a:rPr>
              <a:t>Click to edit text.  </a:t>
            </a:r>
            <a:endParaRPr lang="en-US" sz="1100" dirty="0">
              <a:effectLst/>
              <a:latin typeface="Calibri"/>
              <a:cs typeface="Times New Roman"/>
            </a:endParaRPr>
          </a:p>
          <a:p>
            <a:pPr lvl="0"/>
            <a:endParaRPr lang="en-US" sz="1100" dirty="0">
              <a:effectLst/>
              <a:latin typeface="Calibri"/>
              <a:cs typeface="Times New Roman"/>
            </a:endParaRPr>
          </a:p>
        </p:txBody>
      </p:sp>
      <p:sp>
        <p:nvSpPr>
          <p:cNvPr id="9" name="Text Placeholder 8"/>
          <p:cNvSpPr>
            <a:spLocks noGrp="1"/>
          </p:cNvSpPr>
          <p:nvPr>
            <p:ph type="body" sz="quarter" idx="14" hasCustomPrompt="1"/>
          </p:nvPr>
        </p:nvSpPr>
        <p:spPr>
          <a:xfrm>
            <a:off x="719405" y="692696"/>
            <a:ext cx="11197727" cy="576610"/>
          </a:xfrm>
          <a:prstGeom prst="rect">
            <a:avLst/>
          </a:prstGeom>
        </p:spPr>
        <p:txBody>
          <a:bodyPr vert="horz" lIns="91440" tIns="45720" rIns="91440" bIns="45720" rtlCol="0" anchor="t">
            <a:noAutofit/>
          </a:bodyPr>
          <a:lstStyle>
            <a:lvl1pPr marL="0" indent="0" algn="l">
              <a:defRPr lang="en-GB" sz="3200" b="0" baseline="0" dirty="0">
                <a:solidFill>
                  <a:schemeClr val="tx1"/>
                </a:solidFill>
                <a:latin typeface="Arial" panose="020B0604020202020204" pitchFamily="34" charset="0"/>
                <a:ea typeface="+mj-ea"/>
                <a:cs typeface="Arial" pitchFamily="34" charset="0"/>
              </a:defRPr>
            </a:lvl1pPr>
          </a:lstStyle>
          <a:p>
            <a:pPr lvl="0">
              <a:spcBef>
                <a:spcPct val="0"/>
              </a:spcBef>
              <a:buNone/>
            </a:pPr>
            <a:r>
              <a:rPr lang="en-US" dirty="0"/>
              <a:t>CLICK TO ADD TITLE</a:t>
            </a:r>
          </a:p>
        </p:txBody>
      </p:sp>
      <p:sp>
        <p:nvSpPr>
          <p:cNvPr id="3" name="Text Placeholder 2"/>
          <p:cNvSpPr>
            <a:spLocks noGrp="1"/>
          </p:cNvSpPr>
          <p:nvPr>
            <p:ph type="body" sz="quarter" idx="15"/>
          </p:nvPr>
        </p:nvSpPr>
        <p:spPr>
          <a:xfrm>
            <a:off x="719404" y="1361866"/>
            <a:ext cx="11233245" cy="4608511"/>
          </a:xfrm>
          <a:prstGeom prst="rect">
            <a:avLst/>
          </a:prstGeom>
        </p:spPr>
        <p:txBody>
          <a:bodyPr/>
          <a:lstStyle>
            <a:lvl1pPr marL="342900" indent="-342900">
              <a:buClr>
                <a:schemeClr val="tx2"/>
              </a:buClr>
              <a:buFont typeface="Wingdings" panose="05000000000000000000" pitchFamily="2" charset="2"/>
              <a:buChar char="§"/>
              <a:defRPr>
                <a:solidFill>
                  <a:srgbClr val="000000"/>
                </a:solidFill>
              </a:defRPr>
            </a:lvl1pPr>
            <a:lvl2pPr marL="742950" indent="-285750">
              <a:buClr>
                <a:schemeClr val="tx2"/>
              </a:buClr>
              <a:buFont typeface="Arial" panose="020B0604020202020204" pitchFamily="34" charset="0"/>
              <a:buChar char="•"/>
              <a:defRPr>
                <a:solidFill>
                  <a:srgbClr val="000000"/>
                </a:solidFill>
              </a:defRPr>
            </a:lvl2pPr>
            <a:lvl3pPr marL="1257300" indent="-342900">
              <a:buClr>
                <a:schemeClr val="tx2"/>
              </a:buClr>
              <a:buFont typeface="Courier New" panose="02070309020205020404" pitchFamily="49" charset="0"/>
              <a:buChar char="o"/>
              <a:defRPr>
                <a:solidFill>
                  <a:srgbClr val="000000"/>
                </a:solidFill>
              </a:defRPr>
            </a:lvl3pPr>
            <a:lvl4pPr marL="1600200" indent="-228600">
              <a:buClr>
                <a:schemeClr val="tx2"/>
              </a:buClr>
              <a:buFont typeface="Wingdings" panose="05000000000000000000" pitchFamily="2" charset="2"/>
              <a:buChar char="Ø"/>
              <a:defRPr>
                <a:solidFill>
                  <a:srgbClr val="000000"/>
                </a:solidFill>
              </a:defRPr>
            </a:lvl4pPr>
            <a:lvl5pPr marL="2057400" indent="-228600">
              <a:buClr>
                <a:schemeClr val="tx2"/>
              </a:buClr>
              <a:buFont typeface="Wingdings" panose="05000000000000000000" pitchFamily="2" charset="2"/>
              <a:buChar cha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908804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nef standard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719406" y="1556793"/>
            <a:ext cx="10753193" cy="4320480"/>
          </a:xfrm>
          <a:prstGeom prst="rect">
            <a:avLst/>
          </a:prstGeom>
        </p:spPr>
        <p:txBody>
          <a:bodyPr/>
          <a:lstStyle>
            <a:lvl1pPr marL="0" indent="0">
              <a:buNone/>
              <a:defRPr sz="2000" baseline="0">
                <a:solidFill>
                  <a:schemeClr val="tx1"/>
                </a:solidFill>
                <a:latin typeface="+mn-lt"/>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z="1100" dirty="0">
                <a:effectLst/>
                <a:latin typeface="Palatino Linotype" panose="02040502050505030304" pitchFamily="18" charset="0"/>
                <a:cs typeface="Times New Roman"/>
              </a:rPr>
              <a:t>Click to edit text.  </a:t>
            </a:r>
            <a:endParaRPr lang="en-US" sz="1100" dirty="0">
              <a:effectLst/>
              <a:latin typeface="Calibri"/>
              <a:cs typeface="Times New Roman"/>
            </a:endParaRPr>
          </a:p>
          <a:p>
            <a:pPr lvl="0"/>
            <a:endParaRPr lang="en-US" sz="1100" dirty="0">
              <a:effectLst/>
              <a:latin typeface="Calibri"/>
              <a:cs typeface="Times New Roman"/>
            </a:endParaRPr>
          </a:p>
        </p:txBody>
      </p:sp>
      <p:sp>
        <p:nvSpPr>
          <p:cNvPr id="9" name="Text Placeholder 8"/>
          <p:cNvSpPr>
            <a:spLocks noGrp="1"/>
          </p:cNvSpPr>
          <p:nvPr>
            <p:ph type="body" sz="quarter" idx="14" hasCustomPrompt="1"/>
          </p:nvPr>
        </p:nvSpPr>
        <p:spPr>
          <a:xfrm>
            <a:off x="239349" y="692150"/>
            <a:ext cx="11521280" cy="576610"/>
          </a:xfrm>
          <a:prstGeom prst="rect">
            <a:avLst/>
          </a:prstGeom>
        </p:spPr>
        <p:txBody>
          <a:bodyPr vert="horz" lIns="91440" tIns="45720" rIns="91440" bIns="45720" rtlCol="0" anchor="t">
            <a:noAutofit/>
          </a:bodyPr>
          <a:lstStyle>
            <a:lvl1pPr marL="0" indent="0" algn="l">
              <a:defRPr lang="en-GB" sz="2800" b="1" baseline="0" dirty="0">
                <a:solidFill>
                  <a:srgbClr val="67A0CB"/>
                </a:solidFill>
                <a:latin typeface="Arial" panose="020B0604020202020204" pitchFamily="34" charset="0"/>
                <a:ea typeface="+mj-ea"/>
                <a:cs typeface="Arial" pitchFamily="34" charset="0"/>
              </a:defRPr>
            </a:lvl1pPr>
          </a:lstStyle>
          <a:p>
            <a:pPr lvl="0">
              <a:spcBef>
                <a:spcPct val="0"/>
              </a:spcBef>
              <a:buNone/>
            </a:pPr>
            <a:r>
              <a:rPr lang="en-US" dirty="0"/>
              <a:t>Click to add title</a:t>
            </a:r>
          </a:p>
        </p:txBody>
      </p:sp>
    </p:spTree>
    <p:extLst>
      <p:ext uri="{BB962C8B-B14F-4D97-AF65-F5344CB8AC3E}">
        <p14:creationId xmlns:p14="http://schemas.microsoft.com/office/powerpoint/2010/main" val="18255569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339" y="692696"/>
            <a:ext cx="3168352" cy="2664296"/>
          </a:xfrm>
          <a:prstGeom prst="rect">
            <a:avLst/>
          </a:prstGeom>
        </p:spPr>
        <p:txBody>
          <a:bodyPr/>
          <a:lstStyle>
            <a:lvl1pPr algn="l">
              <a:defRPr sz="3200">
                <a:solidFill>
                  <a:schemeClr val="accent1"/>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695733" y="740296"/>
            <a:ext cx="8160907" cy="5208984"/>
          </a:xfrm>
          <a:prstGeom prst="rect">
            <a:avLst/>
          </a:prstGeom>
        </p:spPr>
        <p:txBody>
          <a:bodyPr/>
          <a:lstStyle>
            <a:lvl1pPr marL="0" indent="0" algn="l">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a:defRPr/>
            </a:lvl1pPr>
          </a:lstStyle>
          <a:p>
            <a:pPr>
              <a:defRPr/>
            </a:pPr>
            <a:fld id="{C9C33C82-30CB-48A1-883E-400E8E385DDD}" type="datetime1">
              <a:rPr lang="en-GB" smtClean="0">
                <a:solidFill>
                  <a:prstClr val="black"/>
                </a:solidFill>
              </a:rPr>
              <a:pPr>
                <a:defRPr/>
              </a:pPr>
              <a:t>12/04/2019</a:t>
            </a:fld>
            <a:endParaRPr lang="en-GB">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9011840" y="6381331"/>
            <a:ext cx="2844800" cy="365125"/>
          </a:xfrm>
          <a:prstGeom prst="rect">
            <a:avLst/>
          </a:prstGeom>
        </p:spPr>
        <p:txBody>
          <a:bodyPr/>
          <a:lstStyle>
            <a:lvl1pPr>
              <a:defRPr/>
            </a:lvl1pPr>
          </a:lstStyle>
          <a:p>
            <a:pPr>
              <a:defRPr/>
            </a:pPr>
            <a:fld id="{EA7927FC-6C5F-4343-8298-5F5727FA5F81}"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389461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E7859F9E-4A68-4ACB-8329-5CD5BC7491A7}" type="datetime1">
              <a:rPr lang="en-GB" smtClean="0">
                <a:solidFill>
                  <a:prstClr val="black"/>
                </a:solidFill>
              </a:rPr>
              <a:pPr/>
              <a:t>12/04/2019</a:t>
            </a:fld>
            <a:endParaRPr lang="en-GB"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011840" y="6381331"/>
            <a:ext cx="2844800" cy="365125"/>
          </a:xfrm>
          <a:prstGeom prst="rect">
            <a:avLst/>
          </a:prstGeom>
        </p:spPr>
        <p:txBody>
          <a:bodyPr/>
          <a:lstStyle/>
          <a:p>
            <a:fld id="{E8269551-9762-4B5D-8FB3-4BF12E889269}"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535295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ormAutofit/>
          </a:bodyPr>
          <a:lstStyle>
            <a:lvl1pPr>
              <a:defRPr sz="4000"/>
            </a:lvl1pPr>
          </a:lstStyle>
          <a:p>
            <a:r>
              <a:rPr lang="en-US" dirty="0"/>
              <a:t>Click to edit Master title style</a:t>
            </a:r>
            <a:endParaRPr lang="en-GB" dirty="0"/>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9FFF9E90-B05E-4EDA-BB73-3C387DBC128C}" type="datetime1">
              <a:rPr lang="en-GB" smtClean="0">
                <a:solidFill>
                  <a:prstClr val="black"/>
                </a:solidFill>
              </a:rPr>
              <a:pPr/>
              <a:t>12/04/2019</a:t>
            </a:fld>
            <a:endParaRPr lang="en-GB" dirty="0">
              <a:solidFill>
                <a:prstClr val="black"/>
              </a:solidFill>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9011840" y="6381331"/>
            <a:ext cx="2844800" cy="365125"/>
          </a:xfrm>
          <a:prstGeom prst="rect">
            <a:avLst/>
          </a:prstGeom>
        </p:spPr>
        <p:txBody>
          <a:bodyPr/>
          <a:lstStyle/>
          <a:p>
            <a:fld id="{E8269551-9762-4B5D-8FB3-4BF12E889269}"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992732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8174567"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09600" y="1600203"/>
            <a:ext cx="10972800" cy="4525963"/>
          </a:xfrm>
          <a:prstGeom prst="rect">
            <a:avLst/>
          </a:prstGeom>
        </p:spPr>
        <p:txBody>
          <a:bodyPr/>
          <a:lstStyle/>
          <a:p>
            <a:pPr lvl="0"/>
            <a:endParaRPr lang="en-US" noProof="0"/>
          </a:p>
        </p:txBody>
      </p:sp>
      <p:sp>
        <p:nvSpPr>
          <p:cNvPr id="4" name="Rectangle 16"/>
          <p:cNvSpPr>
            <a:spLocks noGrp="1" noChangeArrowheads="1"/>
          </p:cNvSpPr>
          <p:nvPr>
            <p:ph type="dt" sz="half" idx="10"/>
          </p:nvPr>
        </p:nvSpPr>
        <p:spPr>
          <a:xfrm>
            <a:off x="1583267" y="5373688"/>
            <a:ext cx="2844800" cy="476250"/>
          </a:xfrm>
          <a:prstGeom prst="rect">
            <a:avLst/>
          </a:prstGeom>
          <a:ln/>
        </p:spPr>
        <p:txBody>
          <a:bodyPr/>
          <a:lstStyle>
            <a:lvl1pPr>
              <a:defRPr/>
            </a:lvl1pPr>
          </a:lstStyle>
          <a:p>
            <a:pPr>
              <a:defRPr/>
            </a:pPr>
            <a:fld id="{009FDC33-1731-418A-A96B-8272696B5C00}" type="datetime1">
              <a:rPr lang="en-GB" smtClean="0">
                <a:solidFill>
                  <a:prstClr val="black"/>
                </a:solidFill>
              </a:rPr>
              <a:pPr>
                <a:defRPr/>
              </a:pPr>
              <a:t>12/04/2019</a:t>
            </a:fld>
            <a:endParaRPr lang="en-GB">
              <a:solidFill>
                <a:prstClr val="black"/>
              </a:solidFill>
            </a:endParaRPr>
          </a:p>
        </p:txBody>
      </p:sp>
      <p:sp>
        <p:nvSpPr>
          <p:cNvPr id="5" name="Rectangle 17"/>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GB">
              <a:solidFill>
                <a:prstClr val="black"/>
              </a:solidFill>
            </a:endParaRPr>
          </a:p>
        </p:txBody>
      </p:sp>
    </p:spTree>
    <p:extLst>
      <p:ext uri="{BB962C8B-B14F-4D97-AF65-F5344CB8AC3E}">
        <p14:creationId xmlns:p14="http://schemas.microsoft.com/office/powerpoint/2010/main" val="2493224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nef standard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011840" y="6381329"/>
            <a:ext cx="2844800" cy="365125"/>
          </a:xfrm>
          <a:prstGeom prst="rect">
            <a:avLst/>
          </a:prstGeom>
        </p:spPr>
        <p:txBody>
          <a:bodyPr/>
          <a:lstStyle/>
          <a:p>
            <a:fld id="{FB39C509-EBD7-4C5B-85FE-9E18BE92AA9B}" type="slidenum">
              <a:rPr lang="en-GB" smtClean="0">
                <a:solidFill>
                  <a:prstClr val="black"/>
                </a:solidFill>
              </a:rPr>
              <a:pPr/>
              <a:t>‹#›</a:t>
            </a:fld>
            <a:endParaRPr lang="en-GB">
              <a:solidFill>
                <a:prstClr val="black"/>
              </a:solidFill>
            </a:endParaRPr>
          </a:p>
        </p:txBody>
      </p:sp>
      <p:sp>
        <p:nvSpPr>
          <p:cNvPr id="7" name="Text Placeholder 6"/>
          <p:cNvSpPr>
            <a:spLocks noGrp="1"/>
          </p:cNvSpPr>
          <p:nvPr>
            <p:ph type="body" sz="quarter" idx="13"/>
          </p:nvPr>
        </p:nvSpPr>
        <p:spPr>
          <a:xfrm>
            <a:off x="3695700" y="692151"/>
            <a:ext cx="8161867" cy="5400675"/>
          </a:xfrm>
          <a:prstGeom prst="rect">
            <a:avLst/>
          </a:prstGeom>
        </p:spPr>
        <p:txBody>
          <a:bodyPr/>
          <a:lstStyle>
            <a:lvl1pPr>
              <a:defRPr sz="1800">
                <a:latin typeface="Palatino Linotype" panose="02040502050505030304" pitchFamily="18" charset="0"/>
                <a:cs typeface="Arial" pitchFamily="34" charset="0"/>
              </a:defRPr>
            </a:lvl1pPr>
            <a:lvl2pPr>
              <a:defRPr sz="1800">
                <a:latin typeface="Palatino Linotype" panose="02040502050505030304" pitchFamily="18" charset="0"/>
                <a:cs typeface="Arial" pitchFamily="34" charset="0"/>
              </a:defRPr>
            </a:lvl2pPr>
            <a:lvl3pPr>
              <a:defRPr sz="1800">
                <a:latin typeface="Palatino Linotype" panose="02040502050505030304" pitchFamily="18" charset="0"/>
                <a:cs typeface="Arial" pitchFamily="34" charset="0"/>
              </a:defRPr>
            </a:lvl3pPr>
            <a:lvl4pPr>
              <a:defRPr sz="1800">
                <a:latin typeface="Palatino Linotype" panose="02040502050505030304" pitchFamily="18" charset="0"/>
                <a:cs typeface="Arial" pitchFamily="34" charset="0"/>
              </a:defRPr>
            </a:lvl4pPr>
            <a:lvl5pPr>
              <a:defRPr sz="1800">
                <a:latin typeface="Palatino Linotype" panose="02040502050505030304" pitchFamily="18"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a:xfrm>
            <a:off x="143933" y="692150"/>
            <a:ext cx="3168651" cy="2304802"/>
          </a:xfrm>
          <a:prstGeom prst="rect">
            <a:avLst/>
          </a:prstGeom>
        </p:spPr>
        <p:txBody>
          <a:bodyPr vert="horz" lIns="91440" tIns="45720" rIns="91440" bIns="45720" rtlCol="0" anchor="t">
            <a:noAutofit/>
          </a:bodyPr>
          <a:lstStyle>
            <a:lvl1pPr marL="0" indent="0" algn="l">
              <a:defRPr lang="en-GB" sz="2800" dirty="0">
                <a:solidFill>
                  <a:schemeClr val="accent1"/>
                </a:solidFill>
                <a:latin typeface="Palatino Linotype" panose="02040502050505030304" pitchFamily="18" charset="0"/>
                <a:ea typeface="+mj-ea"/>
                <a:cs typeface="Arial" pitchFamily="34" charset="0"/>
              </a:defRPr>
            </a:lvl1pPr>
          </a:lstStyle>
          <a:p>
            <a:pPr lvl="0">
              <a:spcBef>
                <a:spcPct val="0"/>
              </a:spcBef>
              <a:buNone/>
            </a:pPr>
            <a:r>
              <a:rPr lang="en-GB" dirty="0"/>
              <a:t>Topic of this slide here</a:t>
            </a:r>
          </a:p>
        </p:txBody>
      </p:sp>
      <p:sp>
        <p:nvSpPr>
          <p:cNvPr id="6" name="Content Placeholder 5"/>
          <p:cNvSpPr>
            <a:spLocks noGrp="1"/>
          </p:cNvSpPr>
          <p:nvPr>
            <p:ph sz="quarter" idx="15"/>
          </p:nvPr>
        </p:nvSpPr>
        <p:spPr>
          <a:xfrm>
            <a:off x="0" y="188913"/>
            <a:ext cx="3312584" cy="360362"/>
          </a:xfrm>
          <a:prstGeom prst="rect">
            <a:avLst/>
          </a:prstGeom>
        </p:spPr>
        <p:txBody>
          <a:bodyPr/>
          <a:lstStyle>
            <a:lvl1pPr marL="0" indent="0">
              <a:buNone/>
              <a:defRPr sz="2000">
                <a:solidFill>
                  <a:schemeClr val="bg1"/>
                </a:solidFill>
                <a:latin typeface="Palatino Linotype" panose="02040502050505030304" pitchFamily="18" charset="0"/>
                <a:cs typeface="Arial" pitchFamily="34" charset="0"/>
              </a:defRPr>
            </a:lvl1pPr>
          </a:lstStyle>
          <a:p>
            <a:pPr lvl="0"/>
            <a:endParaRPr lang="en-GB" dirty="0"/>
          </a:p>
        </p:txBody>
      </p:sp>
      <p:sp>
        <p:nvSpPr>
          <p:cNvPr id="10" name="Text Placeholder 9"/>
          <p:cNvSpPr>
            <a:spLocks noGrp="1"/>
          </p:cNvSpPr>
          <p:nvPr>
            <p:ph type="body" sz="quarter" idx="16"/>
          </p:nvPr>
        </p:nvSpPr>
        <p:spPr>
          <a:xfrm>
            <a:off x="3695700" y="188640"/>
            <a:ext cx="8161867" cy="360040"/>
          </a:xfrm>
          <a:prstGeom prst="rect">
            <a:avLst/>
          </a:prstGeom>
        </p:spPr>
        <p:txBody>
          <a:bodyPr/>
          <a:lstStyle>
            <a:lvl1pPr>
              <a:defRPr sz="2000">
                <a:solidFill>
                  <a:schemeClr val="bg1"/>
                </a:solidFill>
                <a:latin typeface="Palatino Linotype" panose="02040502050505030304" pitchFamily="18" charset="0"/>
                <a:cs typeface="Arial" pitchFamily="34" charset="0"/>
              </a:defRPr>
            </a:lvl1pPr>
          </a:lstStyle>
          <a:p>
            <a:pPr lvl="0"/>
            <a:r>
              <a:rPr lang="en-US" dirty="0"/>
              <a:t>Click to edit </a:t>
            </a:r>
            <a:endParaRPr lang="en-GB" dirty="0"/>
          </a:p>
        </p:txBody>
      </p:sp>
    </p:spTree>
    <p:extLst>
      <p:ext uri="{BB962C8B-B14F-4D97-AF65-F5344CB8AC3E}">
        <p14:creationId xmlns:p14="http://schemas.microsoft.com/office/powerpoint/2010/main" val="3987935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1930A17-44AB-4FFA-AA8C-CC3C1EE852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95248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3_nef standard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719405" y="1556793"/>
            <a:ext cx="10753193" cy="4320480"/>
          </a:xfrm>
          <a:prstGeom prst="rect">
            <a:avLst/>
          </a:prstGeom>
        </p:spPr>
        <p:txBody>
          <a:bodyPr/>
          <a:lstStyle>
            <a:lvl1pPr marL="0" indent="0">
              <a:buNone/>
              <a:defRPr sz="2000" baseline="0">
                <a:solidFill>
                  <a:schemeClr val="tx1"/>
                </a:solidFill>
                <a:latin typeface="+mn-lt"/>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z="1100" dirty="0" smtClean="0">
                <a:effectLst/>
                <a:latin typeface="Palatino Linotype" panose="02040502050505030304" pitchFamily="18" charset="0"/>
                <a:cs typeface="Times New Roman"/>
              </a:rPr>
              <a:t>Click to edit text.  </a:t>
            </a:r>
            <a:endParaRPr lang="en-US" sz="1100" dirty="0" smtClean="0">
              <a:effectLst/>
              <a:latin typeface="Calibri"/>
              <a:cs typeface="Times New Roman"/>
            </a:endParaRPr>
          </a:p>
          <a:p>
            <a:pPr lvl="0"/>
            <a:endParaRPr lang="en-US" sz="1100" dirty="0" smtClean="0">
              <a:effectLst/>
              <a:latin typeface="Calibri"/>
              <a:cs typeface="Times New Roman"/>
            </a:endParaRPr>
          </a:p>
        </p:txBody>
      </p:sp>
      <p:sp>
        <p:nvSpPr>
          <p:cNvPr id="9" name="Text Placeholder 8"/>
          <p:cNvSpPr>
            <a:spLocks noGrp="1"/>
          </p:cNvSpPr>
          <p:nvPr>
            <p:ph type="body" sz="quarter" idx="14" hasCustomPrompt="1"/>
          </p:nvPr>
        </p:nvSpPr>
        <p:spPr>
          <a:xfrm>
            <a:off x="239349" y="692150"/>
            <a:ext cx="11521280" cy="576610"/>
          </a:xfrm>
          <a:prstGeom prst="rect">
            <a:avLst/>
          </a:prstGeom>
        </p:spPr>
        <p:txBody>
          <a:bodyPr vert="horz" lIns="91440" tIns="45720" rIns="91440" bIns="45720" rtlCol="0" anchor="t">
            <a:noAutofit/>
          </a:bodyPr>
          <a:lstStyle>
            <a:lvl1pPr marL="0" indent="0" algn="l">
              <a:defRPr lang="en-GB" sz="2800" b="1" baseline="0" dirty="0">
                <a:solidFill>
                  <a:srgbClr val="67A0CB"/>
                </a:solidFill>
                <a:latin typeface="Gill Sans MT" panose="020B0502020104020203" pitchFamily="34" charset="0"/>
                <a:ea typeface="+mj-ea"/>
                <a:cs typeface="Arial" pitchFamily="34" charset="0"/>
              </a:defRPr>
            </a:lvl1pPr>
          </a:lstStyle>
          <a:p>
            <a:pPr lvl="0">
              <a:spcBef>
                <a:spcPct val="0"/>
              </a:spcBef>
              <a:buNone/>
            </a:pPr>
            <a:r>
              <a:rPr lang="en-US" dirty="0" smtClean="0"/>
              <a:t>Click to add title</a:t>
            </a:r>
          </a:p>
        </p:txBody>
      </p:sp>
    </p:spTree>
    <p:extLst>
      <p:ext uri="{BB962C8B-B14F-4D97-AF65-F5344CB8AC3E}">
        <p14:creationId xmlns:p14="http://schemas.microsoft.com/office/powerpoint/2010/main" val="23566413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95733" y="740296"/>
            <a:ext cx="8160907" cy="5208984"/>
          </a:xfrm>
          <a:prstGeom prst="rect">
            <a:avLst/>
          </a:prstGeom>
        </p:spPr>
        <p:txBody>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Tree>
    <p:extLst>
      <p:ext uri="{BB962C8B-B14F-4D97-AF65-F5344CB8AC3E}">
        <p14:creationId xmlns:p14="http://schemas.microsoft.com/office/powerpoint/2010/main" val="19229499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ef standard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623393" y="1361864"/>
            <a:ext cx="11329257" cy="4608511"/>
          </a:xfrm>
          <a:prstGeom prst="rect">
            <a:avLst/>
          </a:prstGeom>
        </p:spPr>
        <p:txBody>
          <a:bodyPr/>
          <a:lstStyle>
            <a:lvl1pPr marL="0" indent="0">
              <a:buNone/>
              <a:defRPr sz="2000" baseline="0">
                <a:solidFill>
                  <a:schemeClr val="tx1"/>
                </a:solidFill>
                <a:latin typeface="+mn-lt"/>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z="1100" dirty="0" smtClean="0">
                <a:effectLst/>
                <a:latin typeface="Palatino Linotype" panose="02040502050505030304" pitchFamily="18" charset="0"/>
                <a:cs typeface="Times New Roman"/>
              </a:rPr>
              <a:t>Click to edit text.  </a:t>
            </a:r>
            <a:endParaRPr lang="en-US" sz="1100" dirty="0" smtClean="0">
              <a:effectLst/>
              <a:latin typeface="Calibri"/>
              <a:cs typeface="Times New Roman"/>
            </a:endParaRPr>
          </a:p>
          <a:p>
            <a:pPr lvl="0"/>
            <a:endParaRPr lang="en-US" sz="1100" dirty="0" smtClean="0">
              <a:effectLst/>
              <a:latin typeface="Calibri"/>
              <a:cs typeface="Times New Roman"/>
            </a:endParaRPr>
          </a:p>
        </p:txBody>
      </p:sp>
      <p:sp>
        <p:nvSpPr>
          <p:cNvPr id="9" name="Text Placeholder 8"/>
          <p:cNvSpPr>
            <a:spLocks noGrp="1"/>
          </p:cNvSpPr>
          <p:nvPr>
            <p:ph type="body" sz="quarter" idx="14" hasCustomPrompt="1"/>
          </p:nvPr>
        </p:nvSpPr>
        <p:spPr>
          <a:xfrm>
            <a:off x="719403" y="692696"/>
            <a:ext cx="11197727" cy="576610"/>
          </a:xfrm>
          <a:prstGeom prst="rect">
            <a:avLst/>
          </a:prstGeom>
        </p:spPr>
        <p:txBody>
          <a:bodyPr vert="horz" lIns="91440" tIns="45720" rIns="91440" bIns="45720" rtlCol="0" anchor="t">
            <a:noAutofit/>
          </a:bodyPr>
          <a:lstStyle>
            <a:lvl1pPr marL="0" indent="0" algn="l">
              <a:defRPr lang="en-GB" sz="3200" b="0" baseline="0" dirty="0">
                <a:solidFill>
                  <a:schemeClr val="tx1"/>
                </a:solidFill>
                <a:latin typeface="Arial" panose="020B0604020202020204" pitchFamily="34" charset="0"/>
                <a:ea typeface="+mj-ea"/>
                <a:cs typeface="Arial" pitchFamily="34" charset="0"/>
              </a:defRPr>
            </a:lvl1pPr>
          </a:lstStyle>
          <a:p>
            <a:pPr lvl="0">
              <a:spcBef>
                <a:spcPct val="0"/>
              </a:spcBef>
              <a:buNone/>
            </a:pPr>
            <a:r>
              <a:rPr lang="en-US" dirty="0" smtClean="0"/>
              <a:t>CLICK TO ADD TITLE</a:t>
            </a:r>
          </a:p>
        </p:txBody>
      </p:sp>
      <p:sp>
        <p:nvSpPr>
          <p:cNvPr id="3" name="Text Placeholder 2"/>
          <p:cNvSpPr>
            <a:spLocks noGrp="1"/>
          </p:cNvSpPr>
          <p:nvPr>
            <p:ph type="body" sz="quarter" idx="15"/>
          </p:nvPr>
        </p:nvSpPr>
        <p:spPr>
          <a:xfrm>
            <a:off x="719403" y="1361864"/>
            <a:ext cx="11233245" cy="4608511"/>
          </a:xfrm>
          <a:prstGeom prst="rect">
            <a:avLst/>
          </a:prstGeom>
        </p:spPr>
        <p:txBody>
          <a:bodyPr/>
          <a:lstStyle>
            <a:lvl1pPr marL="342900" indent="-342900">
              <a:buClr>
                <a:schemeClr val="tx2"/>
              </a:buClr>
              <a:buFont typeface="Wingdings" panose="05000000000000000000" pitchFamily="2" charset="2"/>
              <a:buChar char="§"/>
              <a:defRPr>
                <a:solidFill>
                  <a:srgbClr val="000000"/>
                </a:solidFill>
              </a:defRPr>
            </a:lvl1pPr>
            <a:lvl2pPr marL="742950" indent="-285750">
              <a:buClr>
                <a:schemeClr val="tx2"/>
              </a:buClr>
              <a:buFont typeface="Arial" panose="020B0604020202020204" pitchFamily="34" charset="0"/>
              <a:buChar char="•"/>
              <a:defRPr>
                <a:solidFill>
                  <a:srgbClr val="000000"/>
                </a:solidFill>
              </a:defRPr>
            </a:lvl2pPr>
            <a:lvl3pPr marL="1257300" indent="-342900">
              <a:buClr>
                <a:schemeClr val="tx2"/>
              </a:buClr>
              <a:buFont typeface="Courier New" panose="02070309020205020404" pitchFamily="49" charset="0"/>
              <a:buChar char="o"/>
              <a:defRPr>
                <a:solidFill>
                  <a:srgbClr val="000000"/>
                </a:solidFill>
              </a:defRPr>
            </a:lvl3pPr>
            <a:lvl4pPr marL="1600200" indent="-228600">
              <a:buClr>
                <a:schemeClr val="tx2"/>
              </a:buClr>
              <a:buFont typeface="Wingdings" panose="05000000000000000000" pitchFamily="2" charset="2"/>
              <a:buChar char="Ø"/>
              <a:defRPr>
                <a:solidFill>
                  <a:srgbClr val="000000"/>
                </a:solidFill>
              </a:defRPr>
            </a:lvl4pPr>
            <a:lvl5pPr marL="2057400" indent="-228600">
              <a:buClr>
                <a:schemeClr val="tx2"/>
              </a:buClr>
              <a:buFont typeface="Wingdings" panose="05000000000000000000" pitchFamily="2" charset="2"/>
              <a:buChar cha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5489267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3_nef standard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719405" y="1556793"/>
            <a:ext cx="10753193" cy="4320480"/>
          </a:xfrm>
          <a:prstGeom prst="rect">
            <a:avLst/>
          </a:prstGeom>
        </p:spPr>
        <p:txBody>
          <a:bodyPr/>
          <a:lstStyle>
            <a:lvl1pPr marL="0" indent="0">
              <a:buNone/>
              <a:defRPr sz="2000" baseline="0">
                <a:solidFill>
                  <a:schemeClr val="tx1"/>
                </a:solidFill>
                <a:latin typeface="+mn-lt"/>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sz="1100" dirty="0" smtClean="0">
                <a:effectLst/>
                <a:latin typeface="Palatino Linotype" panose="02040502050505030304" pitchFamily="18" charset="0"/>
                <a:cs typeface="Times New Roman"/>
              </a:rPr>
              <a:t>Click to edit text.  </a:t>
            </a:r>
            <a:endParaRPr lang="en-US" sz="1100" dirty="0" smtClean="0">
              <a:effectLst/>
              <a:latin typeface="Calibri"/>
              <a:cs typeface="Times New Roman"/>
            </a:endParaRPr>
          </a:p>
          <a:p>
            <a:pPr lvl="0"/>
            <a:endParaRPr lang="en-US" sz="1100" dirty="0" smtClean="0">
              <a:effectLst/>
              <a:latin typeface="Calibri"/>
              <a:cs typeface="Times New Roman"/>
            </a:endParaRPr>
          </a:p>
        </p:txBody>
      </p:sp>
      <p:sp>
        <p:nvSpPr>
          <p:cNvPr id="9" name="Text Placeholder 8"/>
          <p:cNvSpPr>
            <a:spLocks noGrp="1"/>
          </p:cNvSpPr>
          <p:nvPr>
            <p:ph type="body" sz="quarter" idx="14" hasCustomPrompt="1"/>
          </p:nvPr>
        </p:nvSpPr>
        <p:spPr>
          <a:xfrm>
            <a:off x="239349" y="692150"/>
            <a:ext cx="11521280" cy="576610"/>
          </a:xfrm>
          <a:prstGeom prst="rect">
            <a:avLst/>
          </a:prstGeom>
        </p:spPr>
        <p:txBody>
          <a:bodyPr vert="horz" lIns="91440" tIns="45720" rIns="91440" bIns="45720" rtlCol="0" anchor="t">
            <a:noAutofit/>
          </a:bodyPr>
          <a:lstStyle>
            <a:lvl1pPr marL="0" indent="0" algn="l">
              <a:defRPr lang="en-GB" sz="2800" b="1" baseline="0" dirty="0">
                <a:solidFill>
                  <a:srgbClr val="67A0CB"/>
                </a:solidFill>
                <a:latin typeface="Gill Sans MT" panose="020B0502020104020203" pitchFamily="34" charset="0"/>
                <a:ea typeface="+mj-ea"/>
                <a:cs typeface="Arial" pitchFamily="34" charset="0"/>
              </a:defRPr>
            </a:lvl1pPr>
          </a:lstStyle>
          <a:p>
            <a:pPr lvl="0">
              <a:spcBef>
                <a:spcPct val="0"/>
              </a:spcBef>
              <a:buNone/>
            </a:pPr>
            <a:r>
              <a:rPr lang="en-US" dirty="0" smtClean="0"/>
              <a:t>Click to add title</a:t>
            </a:r>
          </a:p>
        </p:txBody>
      </p:sp>
    </p:spTree>
    <p:extLst>
      <p:ext uri="{BB962C8B-B14F-4D97-AF65-F5344CB8AC3E}">
        <p14:creationId xmlns:p14="http://schemas.microsoft.com/office/powerpoint/2010/main" val="423344938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ormAutofit/>
          </a:bodyPr>
          <a:lstStyle>
            <a:lvl1pPr>
              <a:defRPr sz="4000"/>
            </a:lvl1pPr>
          </a:lstStyle>
          <a:p>
            <a:r>
              <a:rPr lang="en-US" dirty="0"/>
              <a:t>Click to edit Master title style</a:t>
            </a:r>
            <a:endParaRPr lang="en-GB"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B59D868-BD0E-496E-8A47-575FD7B7A585}" type="datetimeFigureOut">
              <a:rPr lang="en-GB" smtClean="0">
                <a:solidFill>
                  <a:prstClr val="black"/>
                </a:solidFill>
              </a:rPr>
              <a:pPr/>
              <a:t>12/04/2019</a:t>
            </a:fld>
            <a:endParaRPr lang="en-GB"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269551-9762-4B5D-8FB3-4BF12E889269}"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39507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339" y="692696"/>
            <a:ext cx="3168352" cy="2664296"/>
          </a:xfrm>
          <a:prstGeom prst="rect">
            <a:avLst/>
          </a:prstGeom>
        </p:spPr>
        <p:txBody>
          <a:bodyPr/>
          <a:lstStyle>
            <a:lvl1pPr algn="l">
              <a:defRPr sz="2800">
                <a:solidFill>
                  <a:schemeClr val="accent1"/>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695733" y="740296"/>
            <a:ext cx="8160907" cy="5208984"/>
          </a:xfrm>
          <a:prstGeom prst="rect">
            <a:avLst/>
          </a:prstGeom>
        </p:spPr>
        <p:txBody>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425288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67" y="0"/>
            <a:ext cx="12223667" cy="6858000"/>
          </a:xfrm>
          <a:prstGeom prst="rect">
            <a:avLst/>
          </a:prstGeom>
        </p:spPr>
      </p:pic>
      <p:sp>
        <p:nvSpPr>
          <p:cNvPr id="2" name="Title 1"/>
          <p:cNvSpPr>
            <a:spLocks noGrp="1"/>
          </p:cNvSpPr>
          <p:nvPr>
            <p:ph type="ctrTitle" hasCustomPrompt="1"/>
          </p:nvPr>
        </p:nvSpPr>
        <p:spPr>
          <a:xfrm>
            <a:off x="914400" y="3637527"/>
            <a:ext cx="103632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914400" y="4426914"/>
            <a:ext cx="103632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2" y="857555"/>
            <a:ext cx="1942592" cy="241401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8755" y="857555"/>
            <a:ext cx="2592832" cy="2414016"/>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49508" y="857555"/>
            <a:ext cx="3153664" cy="2414016"/>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88995" y="857555"/>
            <a:ext cx="2609088" cy="2414016"/>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95888" y="857555"/>
            <a:ext cx="1999488" cy="2414016"/>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31667" y="0"/>
            <a:ext cx="12255333" cy="698500"/>
          </a:xfrm>
          <a:prstGeom prst="rect">
            <a:avLst/>
          </a:prstGeom>
        </p:spPr>
      </p:pic>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12192000" cy="698500"/>
          </a:xfrm>
          <a:prstGeom prst="rect">
            <a:avLst/>
          </a:prstGeom>
        </p:spPr>
      </p:pic>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162427" y="5797548"/>
            <a:ext cx="1611333" cy="674511"/>
          </a:xfrm>
          <a:prstGeom prst="rect">
            <a:avLst/>
          </a:prstGeom>
        </p:spPr>
      </p:pic>
    </p:spTree>
    <p:extLst>
      <p:ext uri="{BB962C8B-B14F-4D97-AF65-F5344CB8AC3E}">
        <p14:creationId xmlns:p14="http://schemas.microsoft.com/office/powerpoint/2010/main" val="136455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FCCD1F-24C2-459C-B2A6-C1E6DBFB95E6}" type="slidenum">
              <a:rPr lang="en-GB" smtClean="0"/>
              <a:t>‹#›</a:t>
            </a:fld>
            <a:endParaRPr lang="en-GB"/>
          </a:p>
        </p:txBody>
      </p:sp>
    </p:spTree>
    <p:extLst>
      <p:ext uri="{BB962C8B-B14F-4D97-AF65-F5344CB8AC3E}">
        <p14:creationId xmlns:p14="http://schemas.microsoft.com/office/powerpoint/2010/main" val="1282060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300547276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41" Type="http://schemas.openxmlformats.org/officeDocument/2006/relationships/slideLayout" Target="../slideLayouts/slideLayout49.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image" Target="../media/image11.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image" Target="../media/image9.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2.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1.png"/><Relationship Id="rId5" Type="http://schemas.openxmlformats.org/officeDocument/2006/relationships/slideLayout" Target="../slideLayouts/slideLayout55.xml"/><Relationship Id="rId10"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image" Target="../media/image2.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7920203" y="6237313"/>
            <a:ext cx="3552395" cy="307777"/>
          </a:xfrm>
          <a:prstGeom prst="rect">
            <a:avLst/>
          </a:prstGeom>
          <a:noFill/>
        </p:spPr>
        <p:txBody>
          <a:bodyPr wrap="square" rtlCol="0">
            <a:spAutoFit/>
          </a:bodyPr>
          <a:lstStyle/>
          <a:p>
            <a:r>
              <a:rPr lang="en-GB" sz="1400" b="1" dirty="0" smtClean="0">
                <a:latin typeface="Palatino Linotype" panose="02040502050505030304" pitchFamily="18" charset="0"/>
              </a:rPr>
              <a:t>www.nefconsulting.com</a:t>
            </a:r>
            <a:endParaRPr lang="en-GB" sz="1400" b="1" dirty="0">
              <a:latin typeface="Palatino Linotype" panose="02040502050505030304" pitchFamily="18" charset="0"/>
            </a:endParaRPr>
          </a:p>
        </p:txBody>
      </p:sp>
      <p:sp>
        <p:nvSpPr>
          <p:cNvPr id="5" name="Title Placeholder 4"/>
          <p:cNvSpPr>
            <a:spLocks noGrp="1"/>
          </p:cNvSpPr>
          <p:nvPr>
            <p:ph type="title"/>
          </p:nvPr>
        </p:nvSpPr>
        <p:spPr>
          <a:xfrm>
            <a:off x="1967542" y="1772816"/>
            <a:ext cx="8544949" cy="2880320"/>
          </a:xfrm>
          <a:prstGeom prst="rect">
            <a:avLst/>
          </a:prstGeom>
        </p:spPr>
        <p:txBody>
          <a:bodyPr vert="horz" lIns="91440" tIns="45720" rIns="91440" bIns="45720" rtlCol="0" anchor="ctr">
            <a:normAutofit/>
          </a:bodyPr>
          <a:lstStyle/>
          <a:p>
            <a:r>
              <a:rPr lang="en-US" smtClean="0"/>
              <a:t>Click to edit Master title style</a:t>
            </a:r>
            <a:endParaRPr lang="en-GB"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188640"/>
            <a:ext cx="1377252" cy="432048"/>
          </a:xfrm>
          <a:prstGeom prst="rect">
            <a:avLst/>
          </a:prstGeom>
        </p:spPr>
      </p:pic>
      <p:pic>
        <p:nvPicPr>
          <p:cNvPr id="6" name="Picture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15414" y="6050164"/>
            <a:ext cx="2147637" cy="489136"/>
          </a:xfrm>
          <a:prstGeom prst="rect">
            <a:avLst/>
          </a:prstGeom>
        </p:spPr>
      </p:pic>
      <p:sp>
        <p:nvSpPr>
          <p:cNvPr id="2" name="Footer Placeholder 1"/>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GB" dirty="0" smtClean="0"/>
              <a:t>© </a:t>
            </a:r>
            <a:r>
              <a:rPr lang="en-GB" dirty="0" err="1" smtClean="0"/>
              <a:t>NEFConsulting</a:t>
            </a:r>
            <a:r>
              <a:rPr lang="en-GB" dirty="0" smtClean="0"/>
              <a:t> </a:t>
            </a:r>
            <a:endParaRPr lang="en-GB" dirty="0"/>
          </a:p>
        </p:txBody>
      </p:sp>
    </p:spTree>
    <p:extLst>
      <p:ext uri="{BB962C8B-B14F-4D97-AF65-F5344CB8AC3E}">
        <p14:creationId xmlns:p14="http://schemas.microsoft.com/office/powerpoint/2010/main" val="112571016"/>
      </p:ext>
    </p:extLst>
  </p:cSld>
  <p:clrMap bg1="lt1" tx1="dk1" bg2="lt2" tx2="dk2" accent1="accent1" accent2="accent2" accent3="accent3" accent4="accent4" accent5="accent5" accent6="accent6" hlink="hlink" folHlink="folHlink"/>
  <p:sldLayoutIdLst>
    <p:sldLayoutId id="2147483731" r:id="rId1"/>
    <p:sldLayoutId id="2147483752" r:id="rId2"/>
    <p:sldLayoutId id="2147483758" r:id="rId3"/>
    <p:sldLayoutId id="2147483760" r:id="rId4"/>
    <p:sldLayoutId id="2147483761" r:id="rId5"/>
    <p:sldLayoutId id="2147483762" r:id="rId6"/>
    <p:sldLayoutId id="2147483763" r:id="rId7"/>
  </p:sldLayoutIdLst>
  <p:timing>
    <p:tnLst>
      <p:par>
        <p:cTn id="1" dur="indefinite" restart="never" nodeType="tmRoot"/>
      </p:par>
    </p:tnLst>
  </p:timing>
  <p:hf sldNum="0" hdr="0" dt="0"/>
  <p:txStyles>
    <p:titleStyle>
      <a:lvl1pPr algn="l" defTabSz="914400" rtl="0" eaLnBrk="1" latinLnBrk="0" hangingPunct="1">
        <a:spcBef>
          <a:spcPct val="0"/>
        </a:spcBef>
        <a:buNone/>
        <a:defRPr sz="24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60648"/>
            <a:ext cx="10515600" cy="6095702"/>
          </a:xfrm>
          <a:prstGeom prst="rect">
            <a:avLst/>
          </a:prstGeom>
        </p:spPr>
        <p:txBody>
          <a:bodyPr vert="horz" lIns="91440" tIns="45720" rIns="91440" bIns="45720" rtlCol="0">
            <a:normAutofit/>
          </a:bodyPr>
          <a:lstStyle/>
          <a:p>
            <a:pPr lvl="0"/>
            <a:r>
              <a:rPr lang="en-GB" dirty="0" smtClean="0"/>
              <a:t>For large images only</a:t>
            </a:r>
            <a:endParaRPr lang="en-GB"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9A2D0-F601-40E2-8F8D-4B4CB9164758}" type="datetimeFigureOut">
              <a:rPr lang="en-GB" smtClean="0"/>
              <a:t>12/04/2019</a:t>
            </a:fld>
            <a:endParaRPr lang="en-GB"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CCD1F-24C2-459C-B2A6-C1E6DBFB95E6}" type="slidenum">
              <a:rPr lang="en-GB" smtClean="0"/>
              <a:t>‹#›</a:t>
            </a:fld>
            <a:endParaRPr lang="en-GB"/>
          </a:p>
        </p:txBody>
      </p:sp>
    </p:spTree>
    <p:extLst>
      <p:ext uri="{BB962C8B-B14F-4D97-AF65-F5344CB8AC3E}">
        <p14:creationId xmlns:p14="http://schemas.microsoft.com/office/powerpoint/2010/main" val="2742782208"/>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NEFConsulting </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flipH="1">
            <a:off x="-31667" y="0"/>
            <a:ext cx="12255333" cy="698500"/>
          </a:xfrm>
          <a:prstGeom prst="rect">
            <a:avLst/>
          </a:prstGeom>
        </p:spPr>
      </p:pic>
      <p:pic>
        <p:nvPicPr>
          <p:cNvPr id="8" name="Picture 7"/>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10151948" y="5982006"/>
            <a:ext cx="1620953" cy="354989"/>
          </a:xfrm>
          <a:prstGeom prst="rect">
            <a:avLst/>
          </a:prstGeom>
        </p:spPr>
      </p:pic>
      <p:pic>
        <p:nvPicPr>
          <p:cNvPr id="9" name="Picture 8"/>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rot="10800000" flipH="1">
            <a:off x="0" y="6159500"/>
            <a:ext cx="12192000" cy="698500"/>
          </a:xfrm>
          <a:prstGeom prst="rect">
            <a:avLst/>
          </a:prstGeom>
        </p:spPr>
      </p:pic>
    </p:spTree>
    <p:extLst>
      <p:ext uri="{BB962C8B-B14F-4D97-AF65-F5344CB8AC3E}">
        <p14:creationId xmlns:p14="http://schemas.microsoft.com/office/powerpoint/2010/main" val="63478496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04" r:id="rId13"/>
    <p:sldLayoutId id="2147483805" r:id="rId14"/>
    <p:sldLayoutId id="2147483806" r:id="rId15"/>
    <p:sldLayoutId id="2147483807" r:id="rId16"/>
    <p:sldLayoutId id="2147483809"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1" r:id="rId26"/>
    <p:sldLayoutId id="2147483822" r:id="rId27"/>
    <p:sldLayoutId id="2147483823" r:id="rId28"/>
    <p:sldLayoutId id="2147483825" r:id="rId29"/>
    <p:sldLayoutId id="2147483826" r:id="rId30"/>
    <p:sldLayoutId id="2147483827" r:id="rId31"/>
    <p:sldLayoutId id="2147483828" r:id="rId32"/>
    <p:sldLayoutId id="2147483829" r:id="rId33"/>
    <p:sldLayoutId id="2147483830" r:id="rId34"/>
    <p:sldLayoutId id="2147483831" r:id="rId35"/>
    <p:sldLayoutId id="2147483832" r:id="rId36"/>
    <p:sldLayoutId id="2147483833" r:id="rId37"/>
    <p:sldLayoutId id="2147483834" r:id="rId38"/>
    <p:sldLayoutId id="2147483835" r:id="rId39"/>
    <p:sldLayoutId id="2147483836" r:id="rId40"/>
    <p:sldLayoutId id="2147483837" r:id="rId41"/>
    <p:sldLayoutId id="2147483838" r:id="rId4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7920204" y="6237315"/>
            <a:ext cx="35523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www.nefconsulting.com</a:t>
            </a:r>
          </a:p>
        </p:txBody>
      </p:sp>
      <p:sp>
        <p:nvSpPr>
          <p:cNvPr id="5" name="Title Placeholder 4"/>
          <p:cNvSpPr>
            <a:spLocks noGrp="1"/>
          </p:cNvSpPr>
          <p:nvPr>
            <p:ph type="title"/>
          </p:nvPr>
        </p:nvSpPr>
        <p:spPr>
          <a:xfrm>
            <a:off x="1967543" y="1772816"/>
            <a:ext cx="8544949" cy="2880320"/>
          </a:xfrm>
          <a:prstGeom prst="rect">
            <a:avLst/>
          </a:prstGeom>
        </p:spPr>
        <p:txBody>
          <a:bodyPr vert="horz" lIns="91440" tIns="45720" rIns="91440" bIns="45720" rtlCol="0" anchor="ctr">
            <a:normAutofit/>
          </a:bodyPr>
          <a:lstStyle/>
          <a:p>
            <a:r>
              <a:rPr lang="en-US"/>
              <a:t>Click to edit Master title style</a:t>
            </a:r>
            <a:endParaRPr lang="en-GB" dirty="0"/>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 y="188640"/>
            <a:ext cx="1377252" cy="432048"/>
          </a:xfrm>
          <a:prstGeom prst="rect">
            <a:avLst/>
          </a:prstGeom>
        </p:spPr>
      </p:pic>
      <p:pic>
        <p:nvPicPr>
          <p:cNvPr id="6" name="Picture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5415" y="6050164"/>
            <a:ext cx="2147637" cy="489136"/>
          </a:xfrm>
          <a:prstGeom prst="rect">
            <a:avLst/>
          </a:prstGeom>
        </p:spPr>
      </p:pic>
    </p:spTree>
    <p:extLst>
      <p:ext uri="{BB962C8B-B14F-4D97-AF65-F5344CB8AC3E}">
        <p14:creationId xmlns:p14="http://schemas.microsoft.com/office/powerpoint/2010/main" val="310879045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75" r:id="rId9"/>
  </p:sldLayoutIdLst>
  <p:hf hdr="0" dt="0"/>
  <p:txStyles>
    <p:titleStyle>
      <a:lvl1pPr algn="l" defTabSz="914400" rtl="0" eaLnBrk="1" latinLnBrk="0" hangingPunct="1">
        <a:spcBef>
          <a:spcPct val="0"/>
        </a:spcBef>
        <a:buNone/>
        <a:defRPr sz="24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7920203" y="6237313"/>
            <a:ext cx="35523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Palatino Linotype" panose="02040502050505030304" pitchFamily="18" charset="0"/>
                <a:ea typeface="+mn-ea"/>
                <a:cs typeface="+mn-cs"/>
              </a:rPr>
              <a:t>www.nefconsulting.com</a:t>
            </a:r>
            <a:endParaRPr kumimoji="0" lang="en-GB" sz="1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itle Placeholder 4"/>
          <p:cNvSpPr>
            <a:spLocks noGrp="1"/>
          </p:cNvSpPr>
          <p:nvPr>
            <p:ph type="title"/>
          </p:nvPr>
        </p:nvSpPr>
        <p:spPr>
          <a:xfrm>
            <a:off x="1967542" y="1772816"/>
            <a:ext cx="8544949" cy="2880320"/>
          </a:xfrm>
          <a:prstGeom prst="rect">
            <a:avLst/>
          </a:prstGeom>
        </p:spPr>
        <p:txBody>
          <a:bodyPr vert="horz" lIns="91440" tIns="45720" rIns="91440" bIns="45720" rtlCol="0" anchor="ctr">
            <a:normAutofit/>
          </a:bodyPr>
          <a:lstStyle/>
          <a:p>
            <a:r>
              <a:rPr lang="en-US" smtClean="0"/>
              <a:t>Click to edit Master title style</a:t>
            </a:r>
            <a:endParaRPr lang="en-GB"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88640"/>
            <a:ext cx="1377252" cy="432048"/>
          </a:xfrm>
          <a:prstGeom prst="rect">
            <a:avLst/>
          </a:prstGeom>
        </p:spPr>
      </p:pic>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5414" y="6050164"/>
            <a:ext cx="2147637" cy="489136"/>
          </a:xfrm>
          <a:prstGeom prst="rect">
            <a:avLst/>
          </a:prstGeom>
        </p:spPr>
      </p:pic>
      <p:sp>
        <p:nvSpPr>
          <p:cNvPr id="2" name="Footer Placeholder 1"/>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GB" smtClean="0">
                <a:solidFill>
                  <a:prstClr val="black">
                    <a:tint val="75000"/>
                  </a:prstClr>
                </a:solidFill>
              </a:rPr>
              <a:t>© NEFConsulting </a:t>
            </a:r>
            <a:endParaRPr lang="en-GB" dirty="0">
              <a:solidFill>
                <a:prstClr val="black">
                  <a:tint val="75000"/>
                </a:prstClr>
              </a:solidFill>
            </a:endParaRPr>
          </a:p>
        </p:txBody>
      </p:sp>
    </p:spTree>
    <p:extLst>
      <p:ext uri="{BB962C8B-B14F-4D97-AF65-F5344CB8AC3E}">
        <p14:creationId xmlns:p14="http://schemas.microsoft.com/office/powerpoint/2010/main" val="45550961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Lst>
  <p:timing>
    <p:tnLst>
      <p:par>
        <p:cTn id="1" dur="indefinite" restart="never" nodeType="tmRoot"/>
      </p:par>
    </p:tnLst>
  </p:timing>
  <p:hf sldNum="0" hdr="0" dt="0"/>
  <p:txStyles>
    <p:titleStyle>
      <a:lvl1pPr algn="l" defTabSz="914400" rtl="0" eaLnBrk="1" latinLnBrk="0" hangingPunct="1">
        <a:spcBef>
          <a:spcPct val="0"/>
        </a:spcBef>
        <a:buNone/>
        <a:defRPr sz="24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61.xml"/><Relationship Id="rId6" Type="http://schemas.openxmlformats.org/officeDocument/2006/relationships/image" Target="../media/image43.png"/><Relationship Id="rId5" Type="http://schemas.openxmlformats.org/officeDocument/2006/relationships/image" Target="../media/image4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hyperlink" Target="https://www.hact.org.uk/social-value-bank" TargetMode="External"/><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3" Type="http://schemas.openxmlformats.org/officeDocument/2006/relationships/hyperlink" Target="http://www.socialvalueuk.org/app/uploads/2016/03/The%20Guide%20to%20Social%20Return%20on%20Investment%202015.pdf" TargetMode="External"/><Relationship Id="rId2" Type="http://schemas.openxmlformats.org/officeDocument/2006/relationships/notesSlide" Target="../notesSlides/notesSlide19.xml"/><Relationship Id="rId1" Type="http://schemas.openxmlformats.org/officeDocument/2006/relationships/slideLayout" Target="../slideLayouts/slideLayout59.xml"/><Relationship Id="rId4" Type="http://schemas.openxmlformats.org/officeDocument/2006/relationships/hyperlink" Target="http://www.socialvalueuk.org/report-databas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0.xml.rels><?xml version="1.0" encoding="UTF-8" standalone="yes"?>
<Relationships xmlns="http://schemas.openxmlformats.org/package/2006/relationships"><Relationship Id="rId3" Type="http://schemas.openxmlformats.org/officeDocument/2006/relationships/hyperlink" Target="mailto:sight@ieee.org"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hyperlink" Target="mailto:h.s.brown@ieee.org" TargetMode="External"/><Relationship Id="rId4" Type="http://schemas.openxmlformats.org/officeDocument/2006/relationships/hyperlink" Target="mailto:j.pichardo@iee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3140968"/>
            <a:ext cx="8208912" cy="2989144"/>
          </a:xfrm>
        </p:spPr>
        <p:txBody>
          <a:bodyPr anchor="t">
            <a:noAutofit/>
          </a:bodyPr>
          <a:lstStyle/>
          <a:p>
            <a:pPr lvl="0" algn="ctr">
              <a:defRPr/>
            </a:pPr>
            <a:r>
              <a:rPr lang="en-US" sz="3600" b="1" dirty="0">
                <a:solidFill>
                  <a:srgbClr val="00629B"/>
                </a:solidFill>
                <a:latin typeface="Calibri" panose="020F0502020204030204" pitchFamily="34" charset="0"/>
                <a:cs typeface="Calibri" panose="020F0502020204030204" pitchFamily="34" charset="0"/>
              </a:rPr>
              <a:t>Introduction to Impact Assessment &amp; Social Return on Investment (SROI)</a:t>
            </a:r>
            <a:r>
              <a:rPr lang="en-US" sz="3200" dirty="0">
                <a:solidFill>
                  <a:srgbClr val="00629B"/>
                </a:solidFill>
                <a:latin typeface="Calibri" panose="020F0502020204030204" pitchFamily="34" charset="0"/>
                <a:cs typeface="Calibri" panose="020F0502020204030204" pitchFamily="34" charset="0"/>
              </a:rPr>
              <a:t/>
            </a:r>
            <a:br>
              <a:rPr lang="en-US" sz="3200" dirty="0">
                <a:solidFill>
                  <a:srgbClr val="00629B"/>
                </a:solidFill>
                <a:latin typeface="Calibri" panose="020F0502020204030204" pitchFamily="34" charset="0"/>
                <a:cs typeface="Calibri" panose="020F0502020204030204" pitchFamily="34" charset="0"/>
              </a:rPr>
            </a:br>
            <a:r>
              <a:rPr lang="en-US" sz="3200" dirty="0">
                <a:solidFill>
                  <a:srgbClr val="00629B"/>
                </a:solidFill>
                <a:latin typeface="Calibri" panose="020F0502020204030204" pitchFamily="34" charset="0"/>
                <a:cs typeface="Calibri" panose="020F0502020204030204" pitchFamily="34" charset="0"/>
              </a:rPr>
              <a:t/>
            </a:r>
            <a:br>
              <a:rPr lang="en-US" sz="3200" dirty="0">
                <a:solidFill>
                  <a:srgbClr val="00629B"/>
                </a:solidFill>
                <a:latin typeface="Calibri" panose="020F0502020204030204" pitchFamily="34" charset="0"/>
                <a:cs typeface="Calibri" panose="020F0502020204030204" pitchFamily="34" charset="0"/>
              </a:rPr>
            </a:br>
            <a:r>
              <a:rPr lang="en-US" sz="2800" i="1" dirty="0" smtClean="0">
                <a:solidFill>
                  <a:srgbClr val="00629B"/>
                </a:solidFill>
                <a:latin typeface="Calibri" panose="020F0502020204030204" pitchFamily="34" charset="0"/>
                <a:cs typeface="Calibri" panose="020F0502020204030204" pitchFamily="34" charset="0"/>
              </a:rPr>
              <a:t>Shaikh </a:t>
            </a:r>
            <a:r>
              <a:rPr lang="en-US" sz="2800" i="1" dirty="0">
                <a:solidFill>
                  <a:srgbClr val="00629B"/>
                </a:solidFill>
                <a:latin typeface="Calibri" panose="020F0502020204030204" pitchFamily="34" charset="0"/>
                <a:cs typeface="Calibri" panose="020F0502020204030204" pitchFamily="34" charset="0"/>
              </a:rPr>
              <a:t>Fattah, Ph.D., SMIEEE, FIEB  </a:t>
            </a:r>
            <a:br>
              <a:rPr lang="en-US" sz="2800" i="1" dirty="0">
                <a:solidFill>
                  <a:srgbClr val="00629B"/>
                </a:solidFill>
                <a:latin typeface="Calibri" panose="020F0502020204030204" pitchFamily="34" charset="0"/>
                <a:cs typeface="Calibri" panose="020F0502020204030204" pitchFamily="34" charset="0"/>
              </a:rPr>
            </a:br>
            <a:r>
              <a:rPr lang="en-US" sz="2800" i="1" dirty="0">
                <a:solidFill>
                  <a:srgbClr val="00629B"/>
                </a:solidFill>
                <a:latin typeface="Calibri" panose="020F0502020204030204" pitchFamily="34" charset="0"/>
                <a:cs typeface="Calibri" panose="020F0502020204030204" pitchFamily="34" charset="0"/>
              </a:rPr>
              <a:t>Education Committee Chair, IEEE </a:t>
            </a:r>
            <a:r>
              <a:rPr lang="en-US" sz="2800" i="1" dirty="0" smtClean="0">
                <a:solidFill>
                  <a:srgbClr val="00629B"/>
                </a:solidFill>
                <a:latin typeface="Calibri" panose="020F0502020204030204" pitchFamily="34" charset="0"/>
                <a:cs typeface="Calibri" panose="020F0502020204030204" pitchFamily="34" charset="0"/>
              </a:rPr>
              <a:t>HAC</a:t>
            </a:r>
            <a:br>
              <a:rPr lang="en-US" sz="2800" i="1" dirty="0" smtClean="0">
                <a:solidFill>
                  <a:srgbClr val="00629B"/>
                </a:solidFill>
                <a:latin typeface="Calibri" panose="020F0502020204030204" pitchFamily="34" charset="0"/>
                <a:cs typeface="Calibri" panose="020F0502020204030204" pitchFamily="34" charset="0"/>
              </a:rPr>
            </a:br>
            <a:r>
              <a:rPr lang="en-US" sz="2800" i="1" dirty="0" smtClean="0">
                <a:solidFill>
                  <a:srgbClr val="00629B"/>
                </a:solidFill>
                <a:latin typeface="Calibri" panose="020F0502020204030204" pitchFamily="34" charset="0"/>
                <a:cs typeface="Calibri" panose="020F0502020204030204" pitchFamily="34" charset="0"/>
              </a:rPr>
              <a:t>James Conrad, Ph.D., Chair, IEEE HAC Events Committee </a:t>
            </a:r>
            <a:r>
              <a:rPr lang="en-US" sz="3200" dirty="0">
                <a:solidFill>
                  <a:srgbClr val="00629B"/>
                </a:solidFill>
                <a:latin typeface="Calibri" panose="020F0502020204030204" pitchFamily="34" charset="0"/>
                <a:cs typeface="Calibri" panose="020F0502020204030204" pitchFamily="34" charset="0"/>
              </a:rPr>
              <a:t/>
            </a:r>
            <a:br>
              <a:rPr lang="en-US" sz="3200" dirty="0">
                <a:solidFill>
                  <a:srgbClr val="00629B"/>
                </a:solidFill>
                <a:latin typeface="Calibri" panose="020F0502020204030204" pitchFamily="34" charset="0"/>
                <a:cs typeface="Calibri" panose="020F0502020204030204" pitchFamily="34" charset="0"/>
              </a:rPr>
            </a:br>
            <a:r>
              <a:rPr lang="en-US" sz="3200" i="1" dirty="0">
                <a:solidFill>
                  <a:srgbClr val="00629B"/>
                </a:solidFill>
                <a:latin typeface="Calibri" panose="020F0502020204030204" pitchFamily="34" charset="0"/>
                <a:cs typeface="Calibri" panose="020F0502020204030204" pitchFamily="34" charset="0"/>
              </a:rPr>
              <a:t/>
            </a:r>
            <a:br>
              <a:rPr lang="en-US" sz="3200" i="1" dirty="0">
                <a:solidFill>
                  <a:srgbClr val="00629B"/>
                </a:solidFill>
                <a:latin typeface="Calibri" panose="020F0502020204030204" pitchFamily="34" charset="0"/>
                <a:cs typeface="Calibri" panose="020F0502020204030204" pitchFamily="34" charset="0"/>
              </a:rPr>
            </a:br>
            <a:endParaRPr lang="en-US" sz="1600" i="1" dirty="0">
              <a:solidFill>
                <a:srgbClr val="00629B"/>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8"/>
          </p:nvPr>
        </p:nvSpPr>
        <p:spPr/>
        <p:txBody>
          <a:bodyPr/>
          <a:lstStyle/>
          <a:p>
            <a:fld id="{3DD97BEB-BAEF-0344-9D5C-EC73E478698A}" type="slidenum">
              <a:rPr lang="en-US" smtClean="0"/>
              <a:pPr/>
              <a:t>1</a:t>
            </a:fld>
            <a:endParaRPr lang="en-US" dirty="0"/>
          </a:p>
        </p:txBody>
      </p:sp>
    </p:spTree>
    <p:extLst>
      <p:ext uri="{BB962C8B-B14F-4D97-AF65-F5344CB8AC3E}">
        <p14:creationId xmlns:p14="http://schemas.microsoft.com/office/powerpoint/2010/main" val="2425139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68760"/>
            <a:ext cx="10515600" cy="4908203"/>
          </a:xfrm>
        </p:spPr>
        <p:txBody>
          <a:bodyPr/>
          <a:lstStyle/>
          <a:p>
            <a:pPr marL="0" indent="0">
              <a:buNone/>
            </a:pPr>
            <a:r>
              <a:rPr lang="en-US" b="1" dirty="0" smtClean="0"/>
              <a:t>SROI</a:t>
            </a:r>
            <a:r>
              <a:rPr lang="en-US" dirty="0" smtClean="0"/>
              <a:t> is a framework for measuring the value of an investment in an initiative or service in terms of expected outcomes. “It seeks to reduce inequality and environmental degradation </a:t>
            </a:r>
            <a:r>
              <a:rPr lang="en-US" dirty="0"/>
              <a:t>and improve wellbeing by incorporating social, environmental </a:t>
            </a:r>
            <a:r>
              <a:rPr lang="en-US" dirty="0" smtClean="0"/>
              <a:t>and economic </a:t>
            </a:r>
            <a:r>
              <a:rPr lang="en-US" dirty="0"/>
              <a:t>costs and benefits</a:t>
            </a:r>
            <a:r>
              <a:rPr lang="en-US" dirty="0" smtClean="0"/>
              <a:t>.”</a:t>
            </a:r>
            <a:endParaRPr lang="en-US" dirty="0"/>
          </a:p>
          <a:p>
            <a:endParaRPr lang="es-MX" dirty="0"/>
          </a:p>
        </p:txBody>
      </p:sp>
      <p:sp>
        <p:nvSpPr>
          <p:cNvPr id="5" name="Title 5"/>
          <p:cNvSpPr txBox="1">
            <a:spLocks noGrp="1"/>
          </p:cNvSpPr>
          <p:nvPr>
            <p:ph type="title"/>
          </p:nvPr>
        </p:nvSpPr>
        <p:spPr bwMode="auto">
          <a:prstGeom prst="rect">
            <a:avLst/>
          </a:prstGeom>
          <a:noFill/>
          <a:ln w="9525">
            <a:noFill/>
            <a:miter lim="800000"/>
            <a:headEnd/>
            <a:tailEnd/>
          </a:ln>
        </p:spPr>
        <p:txBody>
          <a:bodyPr vert="horz" wrap="square" lIns="91440" tIns="45720" rIns="91440" bIns="91440" numCol="1" anchor="t" anchorCtr="0" compatLnSpc="1">
            <a:prstTxWarp prst="textNoShape">
              <a:avLst/>
            </a:prstTxWarp>
            <a:noAutofit/>
          </a:bodyPr>
          <a:lstStyle/>
          <a:p>
            <a:pPr eaLnBrk="0" fontAlgn="base" hangingPunct="0">
              <a:spcBef>
                <a:spcPct val="0"/>
              </a:spcBef>
              <a:spcAft>
                <a:spcPct val="0"/>
              </a:spcAft>
              <a:defRPr/>
            </a:pPr>
            <a:r>
              <a:rPr lang="en-US" sz="4800" b="1" dirty="0" smtClean="0">
                <a:solidFill>
                  <a:srgbClr val="00629B"/>
                </a:solidFill>
                <a:latin typeface="+mn-lt"/>
                <a:ea typeface="+mn-ea"/>
                <a:cs typeface="Times New Roman" pitchFamily="18" charset="0"/>
              </a:rPr>
              <a:t>Social Return on Investment</a:t>
            </a:r>
            <a:endParaRPr lang="en-US" sz="4800" b="1" dirty="0">
              <a:solidFill>
                <a:srgbClr val="00629B"/>
              </a:solidFill>
              <a:latin typeface="+mn-lt"/>
              <a:ea typeface="+mn-ea"/>
              <a:cs typeface="Times New Roman" pitchFamily="18" charset="0"/>
            </a:endParaRPr>
          </a:p>
        </p:txBody>
      </p:sp>
      <p:sp>
        <p:nvSpPr>
          <p:cNvPr id="6" name="TextBox 5"/>
          <p:cNvSpPr txBox="1"/>
          <p:nvPr/>
        </p:nvSpPr>
        <p:spPr>
          <a:xfrm>
            <a:off x="1901194" y="3186592"/>
            <a:ext cx="2226860" cy="2215991"/>
          </a:xfrm>
          <a:prstGeom prst="rect">
            <a:avLst/>
          </a:prstGeom>
          <a:noFill/>
        </p:spPr>
        <p:txBody>
          <a:bodyPr wrap="square" rtlCol="0">
            <a:spAutoFit/>
          </a:bodyPr>
          <a:lstStyle/>
          <a:p>
            <a:r>
              <a:rPr lang="en-US" sz="2400" b="1" dirty="0">
                <a:solidFill>
                  <a:srgbClr val="00629B"/>
                </a:solidFill>
              </a:rPr>
              <a:t>Investment:</a:t>
            </a:r>
            <a:r>
              <a:rPr lang="en-US" sz="2400" dirty="0">
                <a:solidFill>
                  <a:srgbClr val="00629B"/>
                </a:solidFill>
              </a:rPr>
              <a:t> </a:t>
            </a:r>
            <a:r>
              <a:rPr lang="en-US" sz="2400" dirty="0">
                <a:solidFill>
                  <a:prstClr val="black"/>
                </a:solidFill>
              </a:rPr>
              <a:t>money, time, hours, expertise, facilities...</a:t>
            </a:r>
          </a:p>
          <a:p>
            <a:endParaRPr lang="en-US" dirty="0">
              <a:solidFill>
                <a:prstClr val="black"/>
              </a:solidFill>
            </a:endParaRPr>
          </a:p>
        </p:txBody>
      </p:sp>
      <p:sp>
        <p:nvSpPr>
          <p:cNvPr id="7" name="TextBox 6"/>
          <p:cNvSpPr txBox="1"/>
          <p:nvPr/>
        </p:nvSpPr>
        <p:spPr>
          <a:xfrm>
            <a:off x="7462202" y="3186591"/>
            <a:ext cx="2275083" cy="2308324"/>
          </a:xfrm>
          <a:prstGeom prst="rect">
            <a:avLst/>
          </a:prstGeom>
          <a:noFill/>
        </p:spPr>
        <p:txBody>
          <a:bodyPr wrap="square" rtlCol="0">
            <a:spAutoFit/>
          </a:bodyPr>
          <a:lstStyle/>
          <a:p>
            <a:pPr algn="r"/>
            <a:r>
              <a:rPr lang="en-US" sz="2400" b="1" dirty="0">
                <a:solidFill>
                  <a:srgbClr val="00629B"/>
                </a:solidFill>
              </a:rPr>
              <a:t>Outcomes: </a:t>
            </a:r>
            <a:r>
              <a:rPr lang="en-US" sz="2400" dirty="0">
                <a:solidFill>
                  <a:prstClr val="black"/>
                </a:solidFill>
              </a:rPr>
              <a:t>quality of life, intellectual property, reputation… </a:t>
            </a:r>
          </a:p>
          <a:p>
            <a:pPr algn="r"/>
            <a:endParaRPr lang="en-US" sz="2400" dirty="0">
              <a:solidFill>
                <a:prstClr val="black"/>
              </a:solidFill>
            </a:endParaRPr>
          </a:p>
        </p:txBody>
      </p:sp>
      <p:pic>
        <p:nvPicPr>
          <p:cNvPr id="8" name="Picture 2"/>
          <p:cNvPicPr>
            <a:picLocks noChangeAspect="1" noChangeArrowheads="1"/>
          </p:cNvPicPr>
          <p:nvPr/>
        </p:nvPicPr>
        <p:blipFill>
          <a:blip r:embed="rId3"/>
          <a:srcRect/>
          <a:stretch>
            <a:fillRect/>
          </a:stretch>
        </p:blipFill>
        <p:spPr bwMode="auto">
          <a:xfrm>
            <a:off x="4552476" y="4783458"/>
            <a:ext cx="2586421" cy="1731979"/>
          </a:xfrm>
          <a:prstGeom prst="rect">
            <a:avLst/>
          </a:prstGeom>
          <a:noFill/>
          <a:ln w="9525">
            <a:noFill/>
            <a:miter lim="800000"/>
            <a:headEnd/>
            <a:tailEnd/>
          </a:ln>
          <a:effectLst/>
        </p:spPr>
      </p:pic>
      <p:pic>
        <p:nvPicPr>
          <p:cNvPr id="9" name="Picture 8" descr="Image result for sroi"/>
          <p:cNvPicPr/>
          <p:nvPr/>
        </p:nvPicPr>
        <p:blipFill>
          <a:blip r:embed="rId4"/>
          <a:srcRect/>
          <a:stretch>
            <a:fillRect/>
          </a:stretch>
        </p:blipFill>
        <p:spPr bwMode="auto">
          <a:xfrm>
            <a:off x="4515226" y="3051175"/>
            <a:ext cx="2618740" cy="1739900"/>
          </a:xfrm>
          <a:prstGeom prst="rect">
            <a:avLst/>
          </a:prstGeom>
          <a:noFill/>
          <a:ln w="9525">
            <a:noFill/>
            <a:miter lim="800000"/>
            <a:headEnd/>
            <a:tailEnd/>
          </a:ln>
        </p:spPr>
      </p:pic>
      <p:sp>
        <p:nvSpPr>
          <p:cNvPr id="10" name="TextBox 9"/>
          <p:cNvSpPr txBox="1"/>
          <p:nvPr/>
        </p:nvSpPr>
        <p:spPr>
          <a:xfrm>
            <a:off x="3696958" y="6529155"/>
            <a:ext cx="4248472" cy="369332"/>
          </a:xfrm>
          <a:prstGeom prst="rect">
            <a:avLst/>
          </a:prstGeom>
          <a:noFill/>
        </p:spPr>
        <p:txBody>
          <a:bodyPr wrap="square" rtlCol="0">
            <a:spAutoFit/>
          </a:bodyPr>
          <a:lstStyle/>
          <a:p>
            <a:r>
              <a:rPr lang="es-MX" dirty="0" smtClean="0">
                <a:solidFill>
                  <a:schemeClr val="bg1"/>
                </a:solidFill>
              </a:rPr>
              <a:t>Dr. </a:t>
            </a:r>
            <a:r>
              <a:rPr lang="es-MX" dirty="0" err="1" smtClean="0">
                <a:solidFill>
                  <a:schemeClr val="bg1"/>
                </a:solidFill>
              </a:rPr>
              <a:t>Shaikh</a:t>
            </a:r>
            <a:r>
              <a:rPr lang="es-MX" dirty="0" smtClean="0">
                <a:solidFill>
                  <a:schemeClr val="bg1"/>
                </a:solidFill>
              </a:rPr>
              <a:t> </a:t>
            </a:r>
            <a:r>
              <a:rPr lang="es-MX" dirty="0" err="1" smtClean="0">
                <a:solidFill>
                  <a:schemeClr val="bg1"/>
                </a:solidFill>
              </a:rPr>
              <a:t>Fattah</a:t>
            </a:r>
            <a:r>
              <a:rPr lang="es-MX" dirty="0" smtClean="0">
                <a:solidFill>
                  <a:schemeClr val="bg1"/>
                </a:solidFill>
              </a:rPr>
              <a:t>, </a:t>
            </a:r>
            <a:r>
              <a:rPr lang="es-MX" dirty="0" err="1" smtClean="0">
                <a:solidFill>
                  <a:schemeClr val="bg1"/>
                </a:solidFill>
              </a:rPr>
              <a:t>Education</a:t>
            </a:r>
            <a:r>
              <a:rPr lang="es-MX" dirty="0" smtClean="0">
                <a:solidFill>
                  <a:schemeClr val="bg1"/>
                </a:solidFill>
              </a:rPr>
              <a:t> </a:t>
            </a:r>
            <a:r>
              <a:rPr lang="es-MX" dirty="0" err="1" smtClean="0">
                <a:solidFill>
                  <a:schemeClr val="bg1"/>
                </a:solidFill>
              </a:rPr>
              <a:t>Chair</a:t>
            </a:r>
            <a:r>
              <a:rPr lang="es-MX" dirty="0" smtClean="0">
                <a:solidFill>
                  <a:schemeClr val="bg1"/>
                </a:solidFill>
              </a:rPr>
              <a:t>, IEEE HAC</a:t>
            </a:r>
            <a:endParaRPr lang="es-MX" dirty="0">
              <a:solidFill>
                <a:schemeClr val="bg1"/>
              </a:solidFill>
            </a:endParaRPr>
          </a:p>
        </p:txBody>
      </p:sp>
      <p:sp>
        <p:nvSpPr>
          <p:cNvPr id="11" name="TextBox 10"/>
          <p:cNvSpPr txBox="1"/>
          <p:nvPr/>
        </p:nvSpPr>
        <p:spPr>
          <a:xfrm>
            <a:off x="523952" y="6213377"/>
            <a:ext cx="5212008" cy="307777"/>
          </a:xfrm>
          <a:prstGeom prst="rect">
            <a:avLst/>
          </a:prstGeom>
          <a:noFill/>
        </p:spPr>
        <p:txBody>
          <a:bodyPr wrap="square" rtlCol="0">
            <a:spAutoFit/>
          </a:bodyPr>
          <a:lstStyle/>
          <a:p>
            <a:r>
              <a:rPr lang="es-MX" sz="1400" dirty="0" err="1" smtClean="0"/>
              <a:t>Source</a:t>
            </a:r>
            <a:r>
              <a:rPr lang="es-MX" sz="1400" dirty="0" smtClean="0"/>
              <a:t>: </a:t>
            </a:r>
            <a:r>
              <a:rPr lang="es-MX" sz="1400" i="1" dirty="0" smtClean="0"/>
              <a:t>A </a:t>
            </a:r>
            <a:r>
              <a:rPr lang="es-MX" sz="1400" i="1" dirty="0" err="1" smtClean="0"/>
              <a:t>Guide</a:t>
            </a:r>
            <a:r>
              <a:rPr lang="es-MX" sz="1400" i="1" dirty="0" smtClean="0"/>
              <a:t> to Social </a:t>
            </a:r>
            <a:r>
              <a:rPr lang="es-MX" sz="1400" i="1" dirty="0" err="1" smtClean="0"/>
              <a:t>Return</a:t>
            </a:r>
            <a:r>
              <a:rPr lang="es-MX" sz="1400" i="1" dirty="0" smtClean="0"/>
              <a:t> </a:t>
            </a:r>
            <a:r>
              <a:rPr lang="es-MX" sz="1400" i="1" dirty="0" err="1" smtClean="0"/>
              <a:t>on</a:t>
            </a:r>
            <a:r>
              <a:rPr lang="es-MX" sz="1400" i="1" dirty="0" smtClean="0"/>
              <a:t> </a:t>
            </a:r>
            <a:r>
              <a:rPr lang="es-MX" sz="1400" i="1" dirty="0" err="1" smtClean="0"/>
              <a:t>Investment</a:t>
            </a:r>
            <a:r>
              <a:rPr lang="es-MX" sz="1400" dirty="0" smtClean="0"/>
              <a:t>, </a:t>
            </a:r>
            <a:r>
              <a:rPr lang="es-MX" sz="1400" dirty="0" err="1" smtClean="0"/>
              <a:t>the</a:t>
            </a:r>
            <a:r>
              <a:rPr lang="es-MX" sz="1400" dirty="0" smtClean="0"/>
              <a:t> SROI Network</a:t>
            </a:r>
            <a:endParaRPr lang="es-MX" sz="1400" dirty="0"/>
          </a:p>
        </p:txBody>
      </p:sp>
    </p:spTree>
    <p:extLst>
      <p:ext uri="{BB962C8B-B14F-4D97-AF65-F5344CB8AC3E}">
        <p14:creationId xmlns:p14="http://schemas.microsoft.com/office/powerpoint/2010/main" val="2214277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9617" y="-1995"/>
            <a:ext cx="8248661" cy="1152128"/>
          </a:xfrm>
        </p:spPr>
        <p:txBody>
          <a:bodyPr>
            <a:noAutofit/>
          </a:bodyPr>
          <a:lstStyle/>
          <a:p>
            <a:r>
              <a:rPr lang="en-GB" dirty="0" smtClean="0"/>
              <a:t>SROI as an institutional culture</a:t>
            </a:r>
            <a:endParaRPr lang="en-GB" dirty="0"/>
          </a:p>
        </p:txBody>
      </p:sp>
      <p:pic>
        <p:nvPicPr>
          <p:cNvPr id="5" name="Picture 4"/>
          <p:cNvPicPr>
            <a:picLocks noChangeAspect="1"/>
          </p:cNvPicPr>
          <p:nvPr/>
        </p:nvPicPr>
        <p:blipFill rotWithShape="1">
          <a:blip r:embed="rId3"/>
          <a:srcRect t="11501" r="1176" b="27600"/>
          <a:stretch/>
        </p:blipFill>
        <p:spPr>
          <a:xfrm>
            <a:off x="1592650" y="2636912"/>
            <a:ext cx="9004359" cy="3121208"/>
          </a:xfrm>
          <a:prstGeom prst="rect">
            <a:avLst/>
          </a:prstGeom>
        </p:spPr>
      </p:pic>
      <p:sp>
        <p:nvSpPr>
          <p:cNvPr id="6" name="Rectangle 5"/>
          <p:cNvSpPr/>
          <p:nvPr/>
        </p:nvSpPr>
        <p:spPr>
          <a:xfrm>
            <a:off x="4439816" y="5373216"/>
            <a:ext cx="5760640" cy="432048"/>
          </a:xfrm>
          <a:prstGeom prst="rect">
            <a:avLst/>
          </a:prstGeom>
          <a:noFill/>
          <a:ln w="1238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063552" y="908721"/>
            <a:ext cx="8064896" cy="1384995"/>
          </a:xfrm>
          <a:prstGeom prst="rect">
            <a:avLst/>
          </a:prstGeom>
          <a:noFill/>
        </p:spPr>
        <p:txBody>
          <a:bodyPr wrap="square" rtlCol="0">
            <a:spAutoFit/>
          </a:bodyPr>
          <a:lstStyle/>
          <a:p>
            <a:pPr marL="285750" indent="-285750">
              <a:buFont typeface="Arial" panose="020B0604020202020204" pitchFamily="34" charset="0"/>
              <a:buChar char="•"/>
            </a:pPr>
            <a:r>
              <a:rPr lang="en-GB" sz="2800" b="1" u="sng" dirty="0"/>
              <a:t>Mission and Strategy – having max impact</a:t>
            </a:r>
          </a:p>
          <a:p>
            <a:pPr marL="285750" indent="-285750">
              <a:buFont typeface="Arial" panose="020B0604020202020204" pitchFamily="34" charset="0"/>
              <a:buChar char="•"/>
            </a:pPr>
            <a:r>
              <a:rPr lang="en-GB" sz="2800" dirty="0"/>
              <a:t>Funding</a:t>
            </a:r>
          </a:p>
          <a:p>
            <a:pPr marL="285750" indent="-285750">
              <a:buFont typeface="Arial" panose="020B0604020202020204" pitchFamily="34" charset="0"/>
              <a:buChar char="•"/>
            </a:pPr>
            <a:r>
              <a:rPr lang="en-GB" sz="2800" dirty="0"/>
              <a:t>Unique Selling Point</a:t>
            </a:r>
          </a:p>
        </p:txBody>
      </p:sp>
    </p:spTree>
    <p:extLst>
      <p:ext uri="{BB962C8B-B14F-4D97-AF65-F5344CB8AC3E}">
        <p14:creationId xmlns:p14="http://schemas.microsoft.com/office/powerpoint/2010/main" val="173024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927648" y="434862"/>
            <a:ext cx="6876256" cy="678270"/>
          </a:xfrm>
        </p:spPr>
        <p:txBody>
          <a:bodyPr>
            <a:normAutofit fontScale="90000"/>
          </a:bodyPr>
          <a:lstStyle/>
          <a:p>
            <a:r>
              <a:rPr lang="en-GB" sz="3600" b="1" dirty="0">
                <a:solidFill>
                  <a:schemeClr val="tx1"/>
                </a:solidFill>
              </a:rPr>
              <a:t>Doing what you do best, even better</a:t>
            </a:r>
            <a:endParaRPr lang="en-GB" sz="3600" dirty="0">
              <a:solidFill>
                <a:schemeClr val="tx1"/>
              </a:solidFill>
            </a:endParaRPr>
          </a:p>
        </p:txBody>
      </p:sp>
      <p:sp>
        <p:nvSpPr>
          <p:cNvPr id="3" name="Subtitle 2"/>
          <p:cNvSpPr>
            <a:spLocks noGrp="1"/>
          </p:cNvSpPr>
          <p:nvPr>
            <p:ph type="subTitle" idx="1"/>
          </p:nvPr>
        </p:nvSpPr>
        <p:spPr>
          <a:xfrm>
            <a:off x="4295800" y="1700808"/>
            <a:ext cx="6120680" cy="4200872"/>
          </a:xfrm>
        </p:spPr>
        <p:txBody>
          <a:bodyPr/>
          <a:lstStyle/>
          <a:p>
            <a:r>
              <a:rPr lang="en-GB" sz="2000" b="1" dirty="0">
                <a:solidFill>
                  <a:srgbClr val="678CA3"/>
                </a:solidFill>
                <a:latin typeface="+mn-lt"/>
              </a:rPr>
              <a:t>Prove</a:t>
            </a:r>
            <a:r>
              <a:rPr lang="en-GB" sz="2000" dirty="0">
                <a:latin typeface="+mn-lt"/>
              </a:rPr>
              <a:t> impact to funders and investors, customers, government and other stakeholders. </a:t>
            </a:r>
          </a:p>
          <a:p>
            <a:r>
              <a:rPr lang="en-GB" sz="2000" dirty="0">
                <a:latin typeface="+mn-lt"/>
              </a:rPr>
              <a:t>Understand what value you are uniquely well suited to generating.</a:t>
            </a:r>
          </a:p>
          <a:p>
            <a:endParaRPr lang="en-GB" sz="2000" dirty="0">
              <a:latin typeface="+mn-lt"/>
            </a:endParaRPr>
          </a:p>
          <a:p>
            <a:r>
              <a:rPr lang="en-GB" sz="2000" b="1" u="sng" dirty="0">
                <a:solidFill>
                  <a:srgbClr val="678CA3"/>
                </a:solidFill>
                <a:latin typeface="+mn-lt"/>
              </a:rPr>
              <a:t>Improve</a:t>
            </a:r>
            <a:r>
              <a:rPr lang="en-GB" sz="2000" u="sng" dirty="0">
                <a:latin typeface="+mn-lt"/>
              </a:rPr>
              <a:t> impact to increase benefits created and build non-financial capitals (social and enviro.)</a:t>
            </a:r>
          </a:p>
          <a:p>
            <a:endParaRPr lang="en-GB" sz="2000" dirty="0">
              <a:latin typeface="+mn-lt"/>
            </a:endParaRPr>
          </a:p>
          <a:p>
            <a:endParaRPr lang="en-GB" sz="2000" dirty="0">
              <a:latin typeface="+mn-lt"/>
            </a:endParaRPr>
          </a:p>
          <a:p>
            <a:endParaRPr lang="en-GB" sz="2800" dirty="0">
              <a:latin typeface="+mn-lt"/>
            </a:endParaRPr>
          </a:p>
          <a:p>
            <a:pPr algn="ctr"/>
            <a:r>
              <a:rPr lang="en-GB" sz="2000" b="1" dirty="0">
                <a:solidFill>
                  <a:srgbClr val="678CA3"/>
                </a:solidFill>
                <a:latin typeface="+mn-lt"/>
              </a:rPr>
              <a:t>Effective long-term creation of value.</a:t>
            </a:r>
          </a:p>
        </p:txBody>
      </p:sp>
      <p:sp>
        <p:nvSpPr>
          <p:cNvPr id="4" name="Down Arrow 3"/>
          <p:cNvSpPr/>
          <p:nvPr/>
        </p:nvSpPr>
        <p:spPr>
          <a:xfrm>
            <a:off x="6890495" y="4266402"/>
            <a:ext cx="576064" cy="993916"/>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135560" y="2564904"/>
            <a:ext cx="1584176" cy="1584176"/>
          </a:xfrm>
          <a:prstGeom prst="ellipse">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639616" y="3573016"/>
            <a:ext cx="1584176" cy="1584176"/>
          </a:xfrm>
          <a:prstGeom prst="ellipse">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631504" y="3573016"/>
            <a:ext cx="1584176" cy="1584176"/>
          </a:xfrm>
          <a:prstGeom prst="ellipse">
            <a:avLst/>
          </a:prstGeom>
          <a:solidFill>
            <a:srgbClr val="FFFF00">
              <a:alpha val="2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631504" y="4301480"/>
            <a:ext cx="1835696" cy="369332"/>
          </a:xfrm>
          <a:prstGeom prst="rect">
            <a:avLst/>
          </a:prstGeom>
          <a:noFill/>
        </p:spPr>
        <p:txBody>
          <a:bodyPr wrap="square" rtlCol="0">
            <a:spAutoFit/>
          </a:bodyPr>
          <a:lstStyle/>
          <a:p>
            <a:r>
              <a:rPr lang="en-GB" b="1" dirty="0">
                <a:cs typeface="Arial" panose="020B0604020202020204" pitchFamily="34" charset="0"/>
              </a:rPr>
              <a:t>Funding</a:t>
            </a:r>
          </a:p>
        </p:txBody>
      </p:sp>
      <p:sp>
        <p:nvSpPr>
          <p:cNvPr id="15" name="TextBox 14"/>
          <p:cNvSpPr txBox="1"/>
          <p:nvPr/>
        </p:nvSpPr>
        <p:spPr>
          <a:xfrm>
            <a:off x="3215680" y="4266402"/>
            <a:ext cx="1835696" cy="369332"/>
          </a:xfrm>
          <a:prstGeom prst="rect">
            <a:avLst/>
          </a:prstGeom>
          <a:noFill/>
        </p:spPr>
        <p:txBody>
          <a:bodyPr wrap="square" rtlCol="0">
            <a:spAutoFit/>
          </a:bodyPr>
          <a:lstStyle/>
          <a:p>
            <a:r>
              <a:rPr lang="en-GB" b="1" dirty="0">
                <a:cs typeface="Arial" panose="020B0604020202020204" pitchFamily="34" charset="0"/>
              </a:rPr>
              <a:t>Mission</a:t>
            </a:r>
          </a:p>
        </p:txBody>
      </p:sp>
      <p:sp>
        <p:nvSpPr>
          <p:cNvPr id="16" name="TextBox 15"/>
          <p:cNvSpPr txBox="1"/>
          <p:nvPr/>
        </p:nvSpPr>
        <p:spPr>
          <a:xfrm>
            <a:off x="2423592" y="3795968"/>
            <a:ext cx="1063080" cy="400110"/>
          </a:xfrm>
          <a:prstGeom prst="rect">
            <a:avLst/>
          </a:prstGeom>
          <a:noFill/>
        </p:spPr>
        <p:txBody>
          <a:bodyPr wrap="square" rtlCol="0">
            <a:spAutoFit/>
          </a:bodyPr>
          <a:lstStyle/>
          <a:p>
            <a:pPr algn="ctr"/>
            <a:r>
              <a:rPr lang="en-GB" sz="2000" b="1" dirty="0">
                <a:cs typeface="Arial" panose="020B0604020202020204" pitchFamily="34" charset="0"/>
              </a:rPr>
              <a:t>USP</a:t>
            </a:r>
          </a:p>
        </p:txBody>
      </p:sp>
      <p:sp>
        <p:nvSpPr>
          <p:cNvPr id="17" name="TextBox 16"/>
          <p:cNvSpPr txBox="1"/>
          <p:nvPr/>
        </p:nvSpPr>
        <p:spPr>
          <a:xfrm>
            <a:off x="2388096" y="2987660"/>
            <a:ext cx="1835696" cy="369332"/>
          </a:xfrm>
          <a:prstGeom prst="rect">
            <a:avLst/>
          </a:prstGeom>
          <a:noFill/>
        </p:spPr>
        <p:txBody>
          <a:bodyPr wrap="square" rtlCol="0">
            <a:spAutoFit/>
          </a:bodyPr>
          <a:lstStyle/>
          <a:p>
            <a:r>
              <a:rPr lang="en-GB" b="1" dirty="0">
                <a:cs typeface="Arial" panose="020B0604020202020204" pitchFamily="34" charset="0"/>
              </a:rPr>
              <a:t>Strategy</a:t>
            </a:r>
          </a:p>
        </p:txBody>
      </p:sp>
    </p:spTree>
    <p:extLst>
      <p:ext uri="{BB962C8B-B14F-4D97-AF65-F5344CB8AC3E}">
        <p14:creationId xmlns:p14="http://schemas.microsoft.com/office/powerpoint/2010/main" val="512604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2777"/>
            <a:ext cx="7346032" cy="4896543"/>
          </a:xfrm>
        </p:spPr>
        <p:txBody>
          <a:bodyPr>
            <a:normAutofit fontScale="92500" lnSpcReduction="20000"/>
          </a:bodyPr>
          <a:lstStyle/>
          <a:p>
            <a:r>
              <a:rPr lang="en-US" dirty="0"/>
              <a:t>SROI </a:t>
            </a:r>
            <a:r>
              <a:rPr lang="en-US" dirty="0" smtClean="0"/>
              <a:t>provides consistency and a shared way to talk about value.</a:t>
            </a:r>
          </a:p>
          <a:p>
            <a:r>
              <a:rPr lang="en-US" dirty="0" smtClean="0"/>
              <a:t>It’s a way of understanding how effectively money is spent.</a:t>
            </a:r>
          </a:p>
          <a:p>
            <a:r>
              <a:rPr lang="en-US" dirty="0" smtClean="0"/>
              <a:t>Must </a:t>
            </a:r>
            <a:r>
              <a:rPr lang="en-US" dirty="0"/>
              <a:t>be about </a:t>
            </a:r>
            <a:r>
              <a:rPr lang="en-US" dirty="0" smtClean="0"/>
              <a:t>proving, </a:t>
            </a:r>
            <a:r>
              <a:rPr lang="en-US" dirty="0"/>
              <a:t>(reporting</a:t>
            </a:r>
            <a:r>
              <a:rPr lang="en-US" dirty="0" smtClean="0"/>
              <a:t>), and </a:t>
            </a:r>
            <a:r>
              <a:rPr lang="en-US" dirty="0"/>
              <a:t>improving</a:t>
            </a:r>
          </a:p>
          <a:p>
            <a:r>
              <a:rPr lang="en-US" dirty="0" smtClean="0"/>
              <a:t>What </a:t>
            </a:r>
            <a:r>
              <a:rPr lang="en-US" dirty="0"/>
              <a:t>is of value will be very different for different people in different situations and cultures</a:t>
            </a:r>
            <a:r>
              <a:rPr lang="en-US" dirty="0" smtClean="0"/>
              <a:t>.</a:t>
            </a:r>
          </a:p>
          <a:p>
            <a:r>
              <a:rPr lang="en-US" dirty="0" smtClean="0"/>
              <a:t>Includes </a:t>
            </a:r>
            <a:r>
              <a:rPr lang="en-US" dirty="0"/>
              <a:t>environmental and economic </a:t>
            </a:r>
            <a:r>
              <a:rPr lang="en-US" dirty="0" smtClean="0"/>
              <a:t>outcomes (an outcomes-based evaluation)</a:t>
            </a:r>
          </a:p>
          <a:p>
            <a:r>
              <a:rPr lang="en-US" dirty="0" smtClean="0"/>
              <a:t>Measures change that matters to stakeholders</a:t>
            </a:r>
          </a:p>
          <a:p>
            <a:r>
              <a:rPr lang="en-GB" dirty="0">
                <a:solidFill>
                  <a:srgbClr val="E1A300"/>
                </a:solidFill>
              </a:rPr>
              <a:t>SROI = </a:t>
            </a:r>
            <a:r>
              <a:rPr lang="en-GB" i="1" u="sng" dirty="0">
                <a:solidFill>
                  <a:srgbClr val="E1A300"/>
                </a:solidFill>
              </a:rPr>
              <a:t>[</a:t>
            </a:r>
            <a:r>
              <a:rPr lang="en-GB" i="1" dirty="0">
                <a:solidFill>
                  <a:srgbClr val="E1A300"/>
                </a:solidFill>
              </a:rPr>
              <a:t>value of </a:t>
            </a:r>
            <a:r>
              <a:rPr lang="en-GB" i="1" dirty="0" smtClean="0">
                <a:solidFill>
                  <a:srgbClr val="E1A300"/>
                </a:solidFill>
              </a:rPr>
              <a:t>outcomes]/[</a:t>
            </a:r>
            <a:r>
              <a:rPr lang="en-GB" i="1" dirty="0">
                <a:solidFill>
                  <a:srgbClr val="E1A300"/>
                </a:solidFill>
              </a:rPr>
              <a:t>value of </a:t>
            </a:r>
            <a:r>
              <a:rPr lang="en-GB" i="1" dirty="0" smtClean="0">
                <a:solidFill>
                  <a:srgbClr val="E1A300"/>
                </a:solidFill>
              </a:rPr>
              <a:t>investments]</a:t>
            </a:r>
            <a:endParaRPr lang="en-GB" i="1" dirty="0" smtClean="0">
              <a:solidFill>
                <a:srgbClr val="C00000"/>
              </a:solidFill>
            </a:endParaRPr>
          </a:p>
          <a:p>
            <a:r>
              <a:rPr lang="en-GB" dirty="0" smtClean="0"/>
              <a:t>An</a:t>
            </a:r>
            <a:r>
              <a:rPr lang="en-GB" i="1" dirty="0" smtClean="0"/>
              <a:t> </a:t>
            </a:r>
            <a:r>
              <a:rPr lang="en-US" dirty="0" smtClean="0"/>
              <a:t>SROI of </a:t>
            </a:r>
            <a:r>
              <a:rPr lang="en-US" dirty="0"/>
              <a:t>3 </a:t>
            </a:r>
            <a:r>
              <a:rPr lang="en-US" dirty="0" smtClean="0"/>
              <a:t>means that every investment </a:t>
            </a:r>
            <a:r>
              <a:rPr lang="en-US" dirty="0"/>
              <a:t>of $1 delivers $3 of social value </a:t>
            </a:r>
          </a:p>
          <a:p>
            <a:endParaRPr lang="en-US" dirty="0"/>
          </a:p>
          <a:p>
            <a:endParaRPr lang="es-MX" dirty="0"/>
          </a:p>
        </p:txBody>
      </p:sp>
      <p:sp>
        <p:nvSpPr>
          <p:cNvPr id="5" name="Title 5"/>
          <p:cNvSpPr txBox="1">
            <a:spLocks noGrp="1"/>
          </p:cNvSpPr>
          <p:nvPr>
            <p:ph type="title"/>
          </p:nvPr>
        </p:nvSpPr>
        <p:spPr bwMode="auto">
          <a:xfrm>
            <a:off x="838200" y="365125"/>
            <a:ext cx="10515600" cy="1047651"/>
          </a:xfrm>
          <a:prstGeom prst="rect">
            <a:avLst/>
          </a:prstGeom>
          <a:noFill/>
          <a:ln w="9525">
            <a:noFill/>
            <a:miter lim="800000"/>
            <a:headEnd/>
            <a:tailEnd/>
          </a:ln>
        </p:spPr>
        <p:txBody>
          <a:bodyPr vert="horz" wrap="square" lIns="91440" tIns="45720" rIns="91440" bIns="91440" numCol="1" anchor="t" anchorCtr="0" compatLnSpc="1">
            <a:prstTxWarp prst="textNoShape">
              <a:avLst/>
            </a:prstTxWarp>
            <a:noAutofit/>
          </a:bodyPr>
          <a:lstStyle/>
          <a:p>
            <a:pPr eaLnBrk="0" fontAlgn="base" hangingPunct="0">
              <a:spcBef>
                <a:spcPct val="0"/>
              </a:spcBef>
              <a:spcAft>
                <a:spcPct val="0"/>
              </a:spcAft>
              <a:defRPr/>
            </a:pPr>
            <a:r>
              <a:rPr lang="en-US" sz="4800" b="1" dirty="0" smtClean="0">
                <a:solidFill>
                  <a:srgbClr val="00629B"/>
                </a:solidFill>
                <a:latin typeface="+mn-lt"/>
                <a:ea typeface="+mn-ea"/>
                <a:cs typeface="Times New Roman" pitchFamily="18" charset="0"/>
              </a:rPr>
              <a:t>Social Return on Investment</a:t>
            </a:r>
            <a:endParaRPr lang="en-US" sz="4800" b="1" dirty="0">
              <a:solidFill>
                <a:srgbClr val="00629B"/>
              </a:solidFill>
              <a:latin typeface="+mn-lt"/>
              <a:ea typeface="+mn-ea"/>
              <a:cs typeface="Times New Roman" pitchFamily="18" charset="0"/>
            </a:endParaRPr>
          </a:p>
        </p:txBody>
      </p:sp>
      <p:sp>
        <p:nvSpPr>
          <p:cNvPr id="10" name="TextBox 9"/>
          <p:cNvSpPr txBox="1"/>
          <p:nvPr/>
        </p:nvSpPr>
        <p:spPr>
          <a:xfrm>
            <a:off x="3696958" y="6529155"/>
            <a:ext cx="4248472" cy="369332"/>
          </a:xfrm>
          <a:prstGeom prst="rect">
            <a:avLst/>
          </a:prstGeom>
          <a:noFill/>
        </p:spPr>
        <p:txBody>
          <a:bodyPr wrap="square" rtlCol="0">
            <a:spAutoFit/>
          </a:bodyPr>
          <a:lstStyle/>
          <a:p>
            <a:r>
              <a:rPr lang="es-MX" dirty="0" smtClean="0">
                <a:solidFill>
                  <a:schemeClr val="bg1"/>
                </a:solidFill>
              </a:rPr>
              <a:t>Dr. </a:t>
            </a:r>
            <a:r>
              <a:rPr lang="es-MX" dirty="0" err="1" smtClean="0">
                <a:solidFill>
                  <a:schemeClr val="bg1"/>
                </a:solidFill>
              </a:rPr>
              <a:t>Shaikh</a:t>
            </a:r>
            <a:r>
              <a:rPr lang="es-MX" dirty="0" smtClean="0">
                <a:solidFill>
                  <a:schemeClr val="bg1"/>
                </a:solidFill>
              </a:rPr>
              <a:t> </a:t>
            </a:r>
            <a:r>
              <a:rPr lang="es-MX" dirty="0" err="1" smtClean="0">
                <a:solidFill>
                  <a:schemeClr val="bg1"/>
                </a:solidFill>
              </a:rPr>
              <a:t>Fattah</a:t>
            </a:r>
            <a:r>
              <a:rPr lang="es-MX" dirty="0" smtClean="0">
                <a:solidFill>
                  <a:schemeClr val="bg1"/>
                </a:solidFill>
              </a:rPr>
              <a:t>, </a:t>
            </a:r>
            <a:r>
              <a:rPr lang="es-MX" dirty="0" err="1" smtClean="0">
                <a:solidFill>
                  <a:schemeClr val="bg1"/>
                </a:solidFill>
              </a:rPr>
              <a:t>Education</a:t>
            </a:r>
            <a:r>
              <a:rPr lang="es-MX" dirty="0" smtClean="0">
                <a:solidFill>
                  <a:schemeClr val="bg1"/>
                </a:solidFill>
              </a:rPr>
              <a:t> </a:t>
            </a:r>
            <a:r>
              <a:rPr lang="es-MX" dirty="0" err="1" smtClean="0">
                <a:solidFill>
                  <a:schemeClr val="bg1"/>
                </a:solidFill>
              </a:rPr>
              <a:t>Chair</a:t>
            </a:r>
            <a:r>
              <a:rPr lang="es-MX" dirty="0" smtClean="0">
                <a:solidFill>
                  <a:schemeClr val="bg1"/>
                </a:solidFill>
              </a:rPr>
              <a:t>, IEEE HAC</a:t>
            </a:r>
            <a:endParaRPr lang="es-MX" dirty="0">
              <a:solidFill>
                <a:schemeClr val="bg1"/>
              </a:solidFill>
            </a:endParaRPr>
          </a:p>
        </p:txBody>
      </p:sp>
      <p:pic>
        <p:nvPicPr>
          <p:cNvPr id="11" name="Picture 10" descr="Related image"/>
          <p:cNvPicPr/>
          <p:nvPr/>
        </p:nvPicPr>
        <p:blipFill>
          <a:blip r:embed="rId3"/>
          <a:srcRect/>
          <a:stretch>
            <a:fillRect/>
          </a:stretch>
        </p:blipFill>
        <p:spPr bwMode="auto">
          <a:xfrm>
            <a:off x="8070126" y="2492896"/>
            <a:ext cx="3427148" cy="2434137"/>
          </a:xfrm>
          <a:prstGeom prst="rect">
            <a:avLst/>
          </a:prstGeom>
          <a:noFill/>
          <a:ln w="9525">
            <a:noFill/>
            <a:miter lim="800000"/>
            <a:headEnd/>
            <a:tailEnd/>
          </a:ln>
        </p:spPr>
      </p:pic>
    </p:spTree>
    <p:extLst>
      <p:ext uri="{BB962C8B-B14F-4D97-AF65-F5344CB8AC3E}">
        <p14:creationId xmlns:p14="http://schemas.microsoft.com/office/powerpoint/2010/main" val="3514305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2777"/>
            <a:ext cx="10658400" cy="4896543"/>
          </a:xfrm>
        </p:spPr>
        <p:txBody>
          <a:bodyPr>
            <a:normAutofit/>
          </a:bodyPr>
          <a:lstStyle/>
          <a:p>
            <a:r>
              <a:rPr lang="en-US" dirty="0" smtClean="0"/>
              <a:t>Better aggregate IEEE’s overall impact across social good programs</a:t>
            </a:r>
          </a:p>
          <a:p>
            <a:r>
              <a:rPr lang="en-US" dirty="0" smtClean="0"/>
              <a:t>Achieve consistency although each program has different initiatives and metrics</a:t>
            </a:r>
          </a:p>
          <a:p>
            <a:r>
              <a:rPr lang="en-US" dirty="0" smtClean="0"/>
              <a:t>HAC Projects Committee has revised its application form to incorporate more impact assessment </a:t>
            </a:r>
          </a:p>
          <a:p>
            <a:pPr lvl="1"/>
            <a:r>
              <a:rPr lang="en-US" dirty="0" smtClean="0"/>
              <a:t>Focus on stakeholder involvement and incorporating their feedback into pre- and post-project implementation</a:t>
            </a:r>
          </a:p>
          <a:p>
            <a:r>
              <a:rPr lang="en-US" dirty="0" smtClean="0"/>
              <a:t>Optional to conduct SROI analysis of the project – would create a stronger proposal</a:t>
            </a:r>
            <a:endParaRPr lang="en-US" dirty="0"/>
          </a:p>
          <a:p>
            <a:endParaRPr lang="en-US" dirty="0"/>
          </a:p>
          <a:p>
            <a:endParaRPr lang="es-MX" dirty="0"/>
          </a:p>
        </p:txBody>
      </p:sp>
      <p:sp>
        <p:nvSpPr>
          <p:cNvPr id="5" name="Title 5"/>
          <p:cNvSpPr txBox="1">
            <a:spLocks noGrp="1"/>
          </p:cNvSpPr>
          <p:nvPr>
            <p:ph type="title"/>
          </p:nvPr>
        </p:nvSpPr>
        <p:spPr bwMode="auto">
          <a:xfrm>
            <a:off x="838200" y="365125"/>
            <a:ext cx="10515600" cy="1047651"/>
          </a:xfrm>
          <a:prstGeom prst="rect">
            <a:avLst/>
          </a:prstGeom>
          <a:noFill/>
          <a:ln w="9525">
            <a:noFill/>
            <a:miter lim="800000"/>
            <a:headEnd/>
            <a:tailEnd/>
          </a:ln>
        </p:spPr>
        <p:txBody>
          <a:bodyPr vert="horz" wrap="square" lIns="91440" tIns="45720" rIns="91440" bIns="91440" numCol="1" anchor="t" anchorCtr="0" compatLnSpc="1">
            <a:prstTxWarp prst="textNoShape">
              <a:avLst/>
            </a:prstTxWarp>
            <a:noAutofit/>
          </a:bodyPr>
          <a:lstStyle/>
          <a:p>
            <a:pPr eaLnBrk="0" fontAlgn="base" hangingPunct="0">
              <a:spcBef>
                <a:spcPct val="0"/>
              </a:spcBef>
              <a:spcAft>
                <a:spcPct val="0"/>
              </a:spcAft>
              <a:defRPr/>
            </a:pPr>
            <a:r>
              <a:rPr lang="en-US" sz="4800" b="1" dirty="0" smtClean="0">
                <a:solidFill>
                  <a:srgbClr val="00629B"/>
                </a:solidFill>
                <a:latin typeface="+mn-lt"/>
                <a:ea typeface="+mn-ea"/>
                <a:cs typeface="Times New Roman" pitchFamily="18" charset="0"/>
              </a:rPr>
              <a:t>Impact Assessment - SROI Pilot at IEEE</a:t>
            </a:r>
            <a:endParaRPr lang="en-US" sz="4800" b="1" dirty="0">
              <a:solidFill>
                <a:srgbClr val="00629B"/>
              </a:solidFill>
              <a:latin typeface="+mn-lt"/>
              <a:ea typeface="+mn-ea"/>
              <a:cs typeface="Times New Roman" pitchFamily="18" charset="0"/>
            </a:endParaRPr>
          </a:p>
        </p:txBody>
      </p:sp>
      <p:sp>
        <p:nvSpPr>
          <p:cNvPr id="10" name="TextBox 9"/>
          <p:cNvSpPr txBox="1"/>
          <p:nvPr/>
        </p:nvSpPr>
        <p:spPr>
          <a:xfrm>
            <a:off x="3696958" y="6529155"/>
            <a:ext cx="4248472" cy="369332"/>
          </a:xfrm>
          <a:prstGeom prst="rect">
            <a:avLst/>
          </a:prstGeom>
          <a:noFill/>
        </p:spPr>
        <p:txBody>
          <a:bodyPr wrap="square" rtlCol="0">
            <a:spAutoFit/>
          </a:bodyPr>
          <a:lstStyle/>
          <a:p>
            <a:r>
              <a:rPr lang="es-MX" dirty="0" smtClean="0">
                <a:solidFill>
                  <a:schemeClr val="bg1"/>
                </a:solidFill>
              </a:rPr>
              <a:t>Dr. </a:t>
            </a:r>
            <a:r>
              <a:rPr lang="es-MX" dirty="0" err="1" smtClean="0">
                <a:solidFill>
                  <a:schemeClr val="bg1"/>
                </a:solidFill>
              </a:rPr>
              <a:t>Shaikh</a:t>
            </a:r>
            <a:r>
              <a:rPr lang="es-MX" dirty="0" smtClean="0">
                <a:solidFill>
                  <a:schemeClr val="bg1"/>
                </a:solidFill>
              </a:rPr>
              <a:t> </a:t>
            </a:r>
            <a:r>
              <a:rPr lang="es-MX" dirty="0" err="1" smtClean="0">
                <a:solidFill>
                  <a:schemeClr val="bg1"/>
                </a:solidFill>
              </a:rPr>
              <a:t>Fattah</a:t>
            </a:r>
            <a:r>
              <a:rPr lang="es-MX" dirty="0" smtClean="0">
                <a:solidFill>
                  <a:schemeClr val="bg1"/>
                </a:solidFill>
              </a:rPr>
              <a:t>, </a:t>
            </a:r>
            <a:r>
              <a:rPr lang="es-MX" dirty="0" err="1" smtClean="0">
                <a:solidFill>
                  <a:schemeClr val="bg1"/>
                </a:solidFill>
              </a:rPr>
              <a:t>Education</a:t>
            </a:r>
            <a:r>
              <a:rPr lang="es-MX" dirty="0" smtClean="0">
                <a:solidFill>
                  <a:schemeClr val="bg1"/>
                </a:solidFill>
              </a:rPr>
              <a:t> </a:t>
            </a:r>
            <a:r>
              <a:rPr lang="es-MX" dirty="0" err="1" smtClean="0">
                <a:solidFill>
                  <a:schemeClr val="bg1"/>
                </a:solidFill>
              </a:rPr>
              <a:t>Chair</a:t>
            </a:r>
            <a:r>
              <a:rPr lang="es-MX" dirty="0" smtClean="0">
                <a:solidFill>
                  <a:schemeClr val="bg1"/>
                </a:solidFill>
              </a:rPr>
              <a:t>, IEEE HAC</a:t>
            </a:r>
            <a:endParaRPr lang="es-MX" dirty="0">
              <a:solidFill>
                <a:schemeClr val="bg1"/>
              </a:solidFill>
            </a:endParaRPr>
          </a:p>
        </p:txBody>
      </p:sp>
    </p:spTree>
    <p:extLst>
      <p:ext uri="{BB962C8B-B14F-4D97-AF65-F5344CB8AC3E}">
        <p14:creationId xmlns:p14="http://schemas.microsoft.com/office/powerpoint/2010/main" val="2648359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2776"/>
            <a:ext cx="10515600" cy="4764187"/>
          </a:xfrm>
        </p:spPr>
        <p:txBody>
          <a:bodyPr>
            <a:normAutofit fontScale="77500" lnSpcReduction="20000"/>
          </a:bodyPr>
          <a:lstStyle/>
          <a:p>
            <a:r>
              <a:rPr lang="en-US" sz="3600" b="1" dirty="0" smtClean="0">
                <a:solidFill>
                  <a:srgbClr val="00629B"/>
                </a:solidFill>
              </a:rPr>
              <a:t>Evaluative </a:t>
            </a:r>
            <a:r>
              <a:rPr lang="en-US" sz="3600" b="1" dirty="0">
                <a:solidFill>
                  <a:srgbClr val="00629B"/>
                </a:solidFill>
              </a:rPr>
              <a:t>SROI:</a:t>
            </a:r>
          </a:p>
          <a:p>
            <a:pPr>
              <a:lnSpc>
                <a:spcPct val="120000"/>
              </a:lnSpc>
              <a:buNone/>
            </a:pPr>
            <a:r>
              <a:rPr lang="en-US" sz="3200" dirty="0"/>
              <a:t>   </a:t>
            </a:r>
            <a:r>
              <a:rPr lang="en-US" sz="3600" dirty="0" smtClean="0"/>
              <a:t>Evaluate </a:t>
            </a:r>
            <a:r>
              <a:rPr lang="en-US" sz="3600" dirty="0"/>
              <a:t>the social value based on actual outcomes that have already taken place.</a:t>
            </a:r>
          </a:p>
          <a:p>
            <a:pPr>
              <a:buNone/>
            </a:pPr>
            <a:r>
              <a:rPr lang="en-US" sz="3200" dirty="0"/>
              <a:t> </a:t>
            </a:r>
          </a:p>
          <a:p>
            <a:r>
              <a:rPr lang="en-US" sz="3600" b="1" dirty="0">
                <a:solidFill>
                  <a:srgbClr val="00629B"/>
                </a:solidFill>
              </a:rPr>
              <a:t>Forecasted SROI:</a:t>
            </a:r>
          </a:p>
          <a:p>
            <a:pPr>
              <a:lnSpc>
                <a:spcPct val="120000"/>
              </a:lnSpc>
              <a:buNone/>
            </a:pPr>
            <a:r>
              <a:rPr lang="en-US" sz="3200" dirty="0"/>
              <a:t>   </a:t>
            </a:r>
            <a:r>
              <a:rPr lang="en-US" sz="3200" dirty="0" smtClean="0"/>
              <a:t>Used to</a:t>
            </a:r>
            <a:r>
              <a:rPr lang="en-US" sz="3600" dirty="0" smtClean="0"/>
              <a:t> predict </a:t>
            </a:r>
            <a:r>
              <a:rPr lang="en-US" sz="3600" dirty="0"/>
              <a:t>how much social value will be created if the activities meet their intended outcomes. </a:t>
            </a:r>
          </a:p>
          <a:p>
            <a:pPr marL="1149350" indent="-457200"/>
            <a:r>
              <a:rPr lang="en-US" sz="3200" dirty="0" smtClean="0"/>
              <a:t>Useful in </a:t>
            </a:r>
            <a:r>
              <a:rPr lang="en-US" sz="3200" dirty="0"/>
              <a:t>the planning stages of an </a:t>
            </a:r>
            <a:r>
              <a:rPr lang="en-US" sz="3200" dirty="0" smtClean="0"/>
              <a:t>activity</a:t>
            </a:r>
            <a:endParaRPr lang="en-US" sz="3200" dirty="0"/>
          </a:p>
          <a:p>
            <a:pPr marL="1149350" indent="-457200"/>
            <a:r>
              <a:rPr lang="en-US" sz="3200" dirty="0" smtClean="0"/>
              <a:t>Shows how </a:t>
            </a:r>
            <a:r>
              <a:rPr lang="en-US" sz="3200" dirty="0"/>
              <a:t>investment can maximize impact</a:t>
            </a:r>
          </a:p>
          <a:p>
            <a:pPr marL="1149350" indent="-457200"/>
            <a:r>
              <a:rPr lang="en-US" sz="3200" dirty="0" smtClean="0"/>
              <a:t>Helps identify </a:t>
            </a:r>
            <a:r>
              <a:rPr lang="en-US" sz="3200" dirty="0"/>
              <a:t>required data to be collected once the project </a:t>
            </a:r>
            <a:r>
              <a:rPr lang="en-US" sz="3200" dirty="0" smtClean="0"/>
              <a:t>has begun</a:t>
            </a:r>
            <a:endParaRPr lang="en-US" sz="3200" dirty="0"/>
          </a:p>
          <a:p>
            <a:endParaRPr lang="en-US" sz="3200" dirty="0"/>
          </a:p>
          <a:p>
            <a:endParaRPr lang="es-MX" sz="3200" dirty="0"/>
          </a:p>
        </p:txBody>
      </p:sp>
      <p:sp>
        <p:nvSpPr>
          <p:cNvPr id="5" name="Title 5"/>
          <p:cNvSpPr txBox="1">
            <a:spLocks noGrp="1"/>
          </p:cNvSpPr>
          <p:nvPr>
            <p:ph type="title"/>
          </p:nvPr>
        </p:nvSpPr>
        <p:spPr bwMode="auto">
          <a:xfrm>
            <a:off x="838200" y="365125"/>
            <a:ext cx="10515600" cy="1047651"/>
          </a:xfrm>
          <a:prstGeom prst="rect">
            <a:avLst/>
          </a:prstGeom>
          <a:noFill/>
          <a:ln w="9525">
            <a:noFill/>
            <a:miter lim="800000"/>
            <a:headEnd/>
            <a:tailEnd/>
          </a:ln>
        </p:spPr>
        <p:txBody>
          <a:bodyPr vert="horz" wrap="square" lIns="91440" tIns="45720" rIns="91440" bIns="91440" numCol="1" anchor="t" anchorCtr="0" compatLnSpc="1">
            <a:prstTxWarp prst="textNoShape">
              <a:avLst/>
            </a:prstTxWarp>
            <a:noAutofit/>
          </a:bodyPr>
          <a:lstStyle/>
          <a:p>
            <a:pPr eaLnBrk="0" fontAlgn="base" hangingPunct="0">
              <a:spcBef>
                <a:spcPct val="0"/>
              </a:spcBef>
              <a:spcAft>
                <a:spcPct val="0"/>
              </a:spcAft>
              <a:defRPr/>
            </a:pPr>
            <a:r>
              <a:rPr lang="en-US" sz="4800" b="1" dirty="0" smtClean="0">
                <a:solidFill>
                  <a:srgbClr val="00629B"/>
                </a:solidFill>
                <a:latin typeface="+mn-lt"/>
                <a:ea typeface="+mn-ea"/>
                <a:cs typeface="Times New Roman" pitchFamily="18" charset="0"/>
              </a:rPr>
              <a:t>SROI: Forecast and Evaluative</a:t>
            </a:r>
            <a:endParaRPr lang="en-US" sz="4800" b="1" dirty="0">
              <a:solidFill>
                <a:srgbClr val="00629B"/>
              </a:solidFill>
              <a:latin typeface="+mn-lt"/>
              <a:ea typeface="+mn-ea"/>
              <a:cs typeface="Times New Roman" pitchFamily="18" charset="0"/>
            </a:endParaRPr>
          </a:p>
        </p:txBody>
      </p:sp>
      <p:sp>
        <p:nvSpPr>
          <p:cNvPr id="10" name="TextBox 9"/>
          <p:cNvSpPr txBox="1"/>
          <p:nvPr/>
        </p:nvSpPr>
        <p:spPr>
          <a:xfrm>
            <a:off x="3696958" y="6529155"/>
            <a:ext cx="4248472" cy="369332"/>
          </a:xfrm>
          <a:prstGeom prst="rect">
            <a:avLst/>
          </a:prstGeom>
          <a:noFill/>
        </p:spPr>
        <p:txBody>
          <a:bodyPr wrap="square" rtlCol="0">
            <a:spAutoFit/>
          </a:bodyPr>
          <a:lstStyle/>
          <a:p>
            <a:r>
              <a:rPr lang="es-MX" dirty="0" smtClean="0">
                <a:solidFill>
                  <a:schemeClr val="bg1"/>
                </a:solidFill>
              </a:rPr>
              <a:t>Dr. </a:t>
            </a:r>
            <a:r>
              <a:rPr lang="es-MX" dirty="0" err="1" smtClean="0">
                <a:solidFill>
                  <a:schemeClr val="bg1"/>
                </a:solidFill>
              </a:rPr>
              <a:t>Shaikh</a:t>
            </a:r>
            <a:r>
              <a:rPr lang="es-MX" dirty="0" smtClean="0">
                <a:solidFill>
                  <a:schemeClr val="bg1"/>
                </a:solidFill>
              </a:rPr>
              <a:t> </a:t>
            </a:r>
            <a:r>
              <a:rPr lang="es-MX" dirty="0" err="1" smtClean="0">
                <a:solidFill>
                  <a:schemeClr val="bg1"/>
                </a:solidFill>
              </a:rPr>
              <a:t>Fattah</a:t>
            </a:r>
            <a:r>
              <a:rPr lang="es-MX" dirty="0" smtClean="0">
                <a:solidFill>
                  <a:schemeClr val="bg1"/>
                </a:solidFill>
              </a:rPr>
              <a:t>, </a:t>
            </a:r>
            <a:r>
              <a:rPr lang="es-MX" dirty="0" err="1" smtClean="0">
                <a:solidFill>
                  <a:schemeClr val="bg1"/>
                </a:solidFill>
              </a:rPr>
              <a:t>Education</a:t>
            </a:r>
            <a:r>
              <a:rPr lang="es-MX" dirty="0" smtClean="0">
                <a:solidFill>
                  <a:schemeClr val="bg1"/>
                </a:solidFill>
              </a:rPr>
              <a:t> </a:t>
            </a:r>
            <a:r>
              <a:rPr lang="es-MX" dirty="0" err="1" smtClean="0">
                <a:solidFill>
                  <a:schemeClr val="bg1"/>
                </a:solidFill>
              </a:rPr>
              <a:t>Chair</a:t>
            </a:r>
            <a:r>
              <a:rPr lang="es-MX" dirty="0" smtClean="0">
                <a:solidFill>
                  <a:schemeClr val="bg1"/>
                </a:solidFill>
              </a:rPr>
              <a:t>, IEEE HAC</a:t>
            </a:r>
            <a:endParaRPr lang="es-MX" dirty="0">
              <a:solidFill>
                <a:schemeClr val="bg1"/>
              </a:solidFill>
            </a:endParaRPr>
          </a:p>
        </p:txBody>
      </p:sp>
    </p:spTree>
    <p:extLst>
      <p:ext uri="{BB962C8B-B14F-4D97-AF65-F5344CB8AC3E}">
        <p14:creationId xmlns:p14="http://schemas.microsoft.com/office/powerpoint/2010/main" val="1833925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2776"/>
            <a:ext cx="10515600" cy="4764187"/>
          </a:xfrm>
        </p:spPr>
        <p:txBody>
          <a:bodyPr>
            <a:normAutofit/>
          </a:bodyPr>
          <a:lstStyle/>
          <a:p>
            <a:pPr marL="969963" indent="-346075"/>
            <a:r>
              <a:rPr lang="en-US" sz="3600" dirty="0"/>
              <a:t> Involve stakeholders. </a:t>
            </a:r>
          </a:p>
          <a:p>
            <a:pPr marL="623888" indent="290513"/>
            <a:r>
              <a:rPr lang="en-US" sz="3600" dirty="0"/>
              <a:t> Understand what changes. </a:t>
            </a:r>
          </a:p>
          <a:p>
            <a:pPr marL="623888" indent="290513"/>
            <a:r>
              <a:rPr lang="en-US" sz="3600" dirty="0"/>
              <a:t> Value the things that matter. </a:t>
            </a:r>
          </a:p>
          <a:p>
            <a:pPr marL="623888" indent="290513"/>
            <a:r>
              <a:rPr lang="en-US" sz="3600" dirty="0"/>
              <a:t> Only include what is material. </a:t>
            </a:r>
          </a:p>
          <a:p>
            <a:pPr marL="623888" indent="290513"/>
            <a:r>
              <a:rPr lang="en-US" sz="3600" dirty="0"/>
              <a:t> Do not </a:t>
            </a:r>
            <a:r>
              <a:rPr lang="en-US" sz="3600" dirty="0" smtClean="0"/>
              <a:t>over claim</a:t>
            </a:r>
            <a:r>
              <a:rPr lang="en-US" sz="3600" dirty="0"/>
              <a:t>. </a:t>
            </a:r>
          </a:p>
          <a:p>
            <a:pPr marL="623888" indent="290513"/>
            <a:r>
              <a:rPr lang="en-US" sz="3600" dirty="0"/>
              <a:t> Be transparent. </a:t>
            </a:r>
          </a:p>
          <a:p>
            <a:pPr marL="623888" indent="290513"/>
            <a:r>
              <a:rPr lang="en-US" sz="3600" dirty="0"/>
              <a:t> Verify the result. </a:t>
            </a:r>
          </a:p>
          <a:p>
            <a:endParaRPr lang="en-US" sz="3200" dirty="0"/>
          </a:p>
          <a:p>
            <a:endParaRPr lang="es-MX" sz="3200" dirty="0"/>
          </a:p>
        </p:txBody>
      </p:sp>
      <p:sp>
        <p:nvSpPr>
          <p:cNvPr id="5" name="Title 5"/>
          <p:cNvSpPr txBox="1">
            <a:spLocks noGrp="1"/>
          </p:cNvSpPr>
          <p:nvPr>
            <p:ph type="title"/>
          </p:nvPr>
        </p:nvSpPr>
        <p:spPr bwMode="auto">
          <a:xfrm>
            <a:off x="838200" y="365125"/>
            <a:ext cx="10515600" cy="1047651"/>
          </a:xfrm>
          <a:prstGeom prst="rect">
            <a:avLst/>
          </a:prstGeom>
          <a:noFill/>
          <a:ln w="9525">
            <a:noFill/>
            <a:miter lim="800000"/>
            <a:headEnd/>
            <a:tailEnd/>
          </a:ln>
        </p:spPr>
        <p:txBody>
          <a:bodyPr vert="horz" wrap="square" lIns="91440" tIns="45720" rIns="91440" bIns="91440" numCol="1" anchor="t" anchorCtr="0" compatLnSpc="1">
            <a:prstTxWarp prst="textNoShape">
              <a:avLst/>
            </a:prstTxWarp>
            <a:noAutofit/>
          </a:bodyPr>
          <a:lstStyle/>
          <a:p>
            <a:pPr eaLnBrk="0" fontAlgn="base" hangingPunct="0">
              <a:spcBef>
                <a:spcPct val="0"/>
              </a:spcBef>
              <a:spcAft>
                <a:spcPct val="0"/>
              </a:spcAft>
              <a:defRPr/>
            </a:pPr>
            <a:r>
              <a:rPr lang="en-US" sz="4800" b="1" dirty="0" smtClean="0">
                <a:solidFill>
                  <a:srgbClr val="00629B"/>
                </a:solidFill>
                <a:latin typeface="+mn-lt"/>
                <a:ea typeface="+mn-ea"/>
                <a:cs typeface="Times New Roman" pitchFamily="18" charset="0"/>
              </a:rPr>
              <a:t>Principles of SROI</a:t>
            </a:r>
            <a:endParaRPr lang="en-US" sz="4800" b="1" dirty="0">
              <a:solidFill>
                <a:srgbClr val="00629B"/>
              </a:solidFill>
              <a:latin typeface="+mn-lt"/>
              <a:ea typeface="+mn-ea"/>
              <a:cs typeface="Times New Roman" pitchFamily="18" charset="0"/>
            </a:endParaRPr>
          </a:p>
        </p:txBody>
      </p:sp>
      <p:sp>
        <p:nvSpPr>
          <p:cNvPr id="10" name="TextBox 9"/>
          <p:cNvSpPr txBox="1"/>
          <p:nvPr/>
        </p:nvSpPr>
        <p:spPr>
          <a:xfrm>
            <a:off x="3696958" y="6529155"/>
            <a:ext cx="4248472" cy="369332"/>
          </a:xfrm>
          <a:prstGeom prst="rect">
            <a:avLst/>
          </a:prstGeom>
          <a:noFill/>
        </p:spPr>
        <p:txBody>
          <a:bodyPr wrap="square" rtlCol="0">
            <a:spAutoFit/>
          </a:bodyPr>
          <a:lstStyle/>
          <a:p>
            <a:r>
              <a:rPr lang="es-MX" dirty="0" smtClean="0">
                <a:solidFill>
                  <a:schemeClr val="bg1"/>
                </a:solidFill>
              </a:rPr>
              <a:t>Dr. </a:t>
            </a:r>
            <a:r>
              <a:rPr lang="es-MX" dirty="0" err="1" smtClean="0">
                <a:solidFill>
                  <a:schemeClr val="bg1"/>
                </a:solidFill>
              </a:rPr>
              <a:t>Shaikh</a:t>
            </a:r>
            <a:r>
              <a:rPr lang="es-MX" dirty="0" smtClean="0">
                <a:solidFill>
                  <a:schemeClr val="bg1"/>
                </a:solidFill>
              </a:rPr>
              <a:t> </a:t>
            </a:r>
            <a:r>
              <a:rPr lang="es-MX" dirty="0" err="1" smtClean="0">
                <a:solidFill>
                  <a:schemeClr val="bg1"/>
                </a:solidFill>
              </a:rPr>
              <a:t>Fattah</a:t>
            </a:r>
            <a:r>
              <a:rPr lang="es-MX" dirty="0" smtClean="0">
                <a:solidFill>
                  <a:schemeClr val="bg1"/>
                </a:solidFill>
              </a:rPr>
              <a:t>, </a:t>
            </a:r>
            <a:r>
              <a:rPr lang="es-MX" dirty="0" err="1" smtClean="0">
                <a:solidFill>
                  <a:schemeClr val="bg1"/>
                </a:solidFill>
              </a:rPr>
              <a:t>Education</a:t>
            </a:r>
            <a:r>
              <a:rPr lang="es-MX" dirty="0" smtClean="0">
                <a:solidFill>
                  <a:schemeClr val="bg1"/>
                </a:solidFill>
              </a:rPr>
              <a:t> </a:t>
            </a:r>
            <a:r>
              <a:rPr lang="es-MX" dirty="0" err="1" smtClean="0">
                <a:solidFill>
                  <a:schemeClr val="bg1"/>
                </a:solidFill>
              </a:rPr>
              <a:t>Chair</a:t>
            </a:r>
            <a:r>
              <a:rPr lang="es-MX" dirty="0" smtClean="0">
                <a:solidFill>
                  <a:schemeClr val="bg1"/>
                </a:solidFill>
              </a:rPr>
              <a:t>, IEEE HAC</a:t>
            </a:r>
            <a:endParaRPr lang="es-MX" dirty="0">
              <a:solidFill>
                <a:schemeClr val="bg1"/>
              </a:solidFill>
            </a:endParaRPr>
          </a:p>
        </p:txBody>
      </p:sp>
    </p:spTree>
    <p:extLst>
      <p:ext uri="{BB962C8B-B14F-4D97-AF65-F5344CB8AC3E}">
        <p14:creationId xmlns:p14="http://schemas.microsoft.com/office/powerpoint/2010/main" val="1062134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2776"/>
            <a:ext cx="10515600" cy="4764187"/>
          </a:xfrm>
        </p:spPr>
        <p:txBody>
          <a:bodyPr>
            <a:normAutofit/>
          </a:bodyPr>
          <a:lstStyle/>
          <a:p>
            <a:pPr marL="742950" indent="-742950">
              <a:lnSpc>
                <a:spcPct val="100000"/>
              </a:lnSpc>
              <a:buFont typeface="+mj-lt"/>
              <a:buAutoNum type="arabicPeriod"/>
            </a:pPr>
            <a:r>
              <a:rPr lang="en-US" sz="3600" dirty="0"/>
              <a:t>Establishing </a:t>
            </a:r>
            <a:r>
              <a:rPr lang="en-US" sz="3600" dirty="0">
                <a:solidFill>
                  <a:srgbClr val="00629B"/>
                </a:solidFill>
              </a:rPr>
              <a:t>scope</a:t>
            </a:r>
            <a:r>
              <a:rPr lang="en-US" sz="3600" dirty="0"/>
              <a:t> and identifying key </a:t>
            </a:r>
            <a:r>
              <a:rPr lang="en-US" sz="3600" dirty="0">
                <a:solidFill>
                  <a:srgbClr val="00629B"/>
                </a:solidFill>
              </a:rPr>
              <a:t>stakeholders</a:t>
            </a:r>
          </a:p>
          <a:p>
            <a:pPr marL="742950" indent="-742950">
              <a:lnSpc>
                <a:spcPct val="100000"/>
              </a:lnSpc>
              <a:buFont typeface="+mj-lt"/>
              <a:buAutoNum type="arabicPeriod"/>
            </a:pPr>
            <a:r>
              <a:rPr lang="en-US" sz="3600" dirty="0" smtClean="0"/>
              <a:t>Mapping </a:t>
            </a:r>
            <a:r>
              <a:rPr lang="en-US" sz="3600" dirty="0">
                <a:solidFill>
                  <a:srgbClr val="00629B"/>
                </a:solidFill>
              </a:rPr>
              <a:t>outcomes </a:t>
            </a:r>
            <a:r>
              <a:rPr lang="en-US" sz="3600" dirty="0"/>
              <a:t>[inputs, outputs, outcomes]</a:t>
            </a:r>
          </a:p>
          <a:p>
            <a:pPr marL="742950" indent="-742950">
              <a:lnSpc>
                <a:spcPct val="100000"/>
              </a:lnSpc>
              <a:buFont typeface="+mj-lt"/>
              <a:buAutoNum type="arabicPeriod"/>
            </a:pPr>
            <a:r>
              <a:rPr lang="en-US" sz="3600" dirty="0" smtClean="0"/>
              <a:t>Evidencing </a:t>
            </a:r>
            <a:r>
              <a:rPr lang="en-US" sz="3600" dirty="0"/>
              <a:t>outcomes and </a:t>
            </a:r>
            <a:r>
              <a:rPr lang="en-US" sz="3600" dirty="0" smtClean="0"/>
              <a:t>giving </a:t>
            </a:r>
            <a:r>
              <a:rPr lang="en-US" sz="3600" dirty="0"/>
              <a:t>them a </a:t>
            </a:r>
            <a:r>
              <a:rPr lang="en-US" sz="3600" dirty="0" smtClean="0">
                <a:solidFill>
                  <a:srgbClr val="00629B"/>
                </a:solidFill>
              </a:rPr>
              <a:t>value</a:t>
            </a:r>
            <a:endParaRPr lang="en-US" sz="3600" dirty="0"/>
          </a:p>
          <a:p>
            <a:pPr marL="742950" indent="-742950">
              <a:lnSpc>
                <a:spcPct val="100000"/>
              </a:lnSpc>
              <a:buFont typeface="+mj-lt"/>
              <a:buAutoNum type="arabicPeriod"/>
            </a:pPr>
            <a:r>
              <a:rPr lang="en-US" sz="3600" dirty="0" smtClean="0"/>
              <a:t>Establishing </a:t>
            </a:r>
            <a:r>
              <a:rPr lang="en-US" sz="3600" dirty="0" smtClean="0">
                <a:solidFill>
                  <a:srgbClr val="00629B"/>
                </a:solidFill>
              </a:rPr>
              <a:t>impact</a:t>
            </a:r>
          </a:p>
          <a:p>
            <a:pPr marL="742950" indent="-742950">
              <a:lnSpc>
                <a:spcPct val="100000"/>
              </a:lnSpc>
              <a:buFont typeface="+mj-lt"/>
              <a:buAutoNum type="arabicPeriod"/>
            </a:pPr>
            <a:r>
              <a:rPr lang="en-US" sz="3600" dirty="0" smtClean="0">
                <a:solidFill>
                  <a:srgbClr val="00629B"/>
                </a:solidFill>
              </a:rPr>
              <a:t>Calculating</a:t>
            </a:r>
            <a:r>
              <a:rPr lang="en-US" sz="3600" dirty="0" smtClean="0"/>
              <a:t> </a:t>
            </a:r>
            <a:r>
              <a:rPr lang="en-US" sz="3600" dirty="0"/>
              <a:t>the </a:t>
            </a:r>
            <a:r>
              <a:rPr lang="en-US" sz="3600" dirty="0" smtClean="0"/>
              <a:t>SROI</a:t>
            </a:r>
            <a:endParaRPr lang="en-US" sz="3600" dirty="0"/>
          </a:p>
          <a:p>
            <a:pPr marL="742950" indent="-742950">
              <a:lnSpc>
                <a:spcPct val="100000"/>
              </a:lnSpc>
              <a:buFont typeface="+mj-lt"/>
              <a:buAutoNum type="arabicPeriod"/>
            </a:pPr>
            <a:r>
              <a:rPr lang="en-US" sz="3600" dirty="0" smtClean="0">
                <a:solidFill>
                  <a:srgbClr val="00629B"/>
                </a:solidFill>
              </a:rPr>
              <a:t>Reporting</a:t>
            </a:r>
            <a:r>
              <a:rPr lang="en-US" sz="3600" dirty="0"/>
              <a:t>, using and </a:t>
            </a:r>
            <a:r>
              <a:rPr lang="en-US" sz="3600" dirty="0" smtClean="0"/>
              <a:t>embedding</a:t>
            </a:r>
            <a:endParaRPr lang="en-US" sz="3600" dirty="0"/>
          </a:p>
          <a:p>
            <a:endParaRPr lang="en-US" sz="3200" dirty="0"/>
          </a:p>
          <a:p>
            <a:endParaRPr lang="es-MX" sz="3200" dirty="0"/>
          </a:p>
        </p:txBody>
      </p:sp>
      <p:sp>
        <p:nvSpPr>
          <p:cNvPr id="5" name="Title 5"/>
          <p:cNvSpPr txBox="1">
            <a:spLocks noGrp="1"/>
          </p:cNvSpPr>
          <p:nvPr>
            <p:ph type="title"/>
          </p:nvPr>
        </p:nvSpPr>
        <p:spPr bwMode="auto">
          <a:xfrm>
            <a:off x="838200" y="365125"/>
            <a:ext cx="10515600" cy="1047651"/>
          </a:xfrm>
          <a:prstGeom prst="rect">
            <a:avLst/>
          </a:prstGeom>
          <a:noFill/>
          <a:ln w="9525">
            <a:noFill/>
            <a:miter lim="800000"/>
            <a:headEnd/>
            <a:tailEnd/>
          </a:ln>
        </p:spPr>
        <p:txBody>
          <a:bodyPr vert="horz" wrap="square" lIns="91440" tIns="45720" rIns="91440" bIns="91440" numCol="1" anchor="t" anchorCtr="0" compatLnSpc="1">
            <a:prstTxWarp prst="textNoShape">
              <a:avLst/>
            </a:prstTxWarp>
            <a:noAutofit/>
          </a:bodyPr>
          <a:lstStyle/>
          <a:p>
            <a:pPr eaLnBrk="0" fontAlgn="base" hangingPunct="0">
              <a:spcBef>
                <a:spcPct val="0"/>
              </a:spcBef>
              <a:spcAft>
                <a:spcPct val="0"/>
              </a:spcAft>
              <a:defRPr/>
            </a:pPr>
            <a:r>
              <a:rPr lang="en-US" sz="4800" b="1" dirty="0" smtClean="0">
                <a:solidFill>
                  <a:srgbClr val="00629B"/>
                </a:solidFill>
                <a:latin typeface="+mn-lt"/>
                <a:ea typeface="+mn-ea"/>
                <a:cs typeface="Times New Roman" pitchFamily="18" charset="0"/>
              </a:rPr>
              <a:t>Stages in SROI Calculation</a:t>
            </a:r>
            <a:endParaRPr lang="en-US" sz="4800" b="1" dirty="0">
              <a:solidFill>
                <a:srgbClr val="00629B"/>
              </a:solidFill>
              <a:latin typeface="+mn-lt"/>
              <a:ea typeface="+mn-ea"/>
              <a:cs typeface="Times New Roman" pitchFamily="18" charset="0"/>
            </a:endParaRPr>
          </a:p>
        </p:txBody>
      </p:sp>
      <p:sp>
        <p:nvSpPr>
          <p:cNvPr id="10" name="TextBox 9"/>
          <p:cNvSpPr txBox="1"/>
          <p:nvPr/>
        </p:nvSpPr>
        <p:spPr>
          <a:xfrm>
            <a:off x="3696958" y="6529155"/>
            <a:ext cx="4248472" cy="369332"/>
          </a:xfrm>
          <a:prstGeom prst="rect">
            <a:avLst/>
          </a:prstGeom>
          <a:noFill/>
        </p:spPr>
        <p:txBody>
          <a:bodyPr wrap="square" rtlCol="0">
            <a:spAutoFit/>
          </a:bodyPr>
          <a:lstStyle/>
          <a:p>
            <a:r>
              <a:rPr lang="es-MX" dirty="0" smtClean="0">
                <a:solidFill>
                  <a:schemeClr val="bg1"/>
                </a:solidFill>
              </a:rPr>
              <a:t>Dr. </a:t>
            </a:r>
            <a:r>
              <a:rPr lang="es-MX" dirty="0" err="1" smtClean="0">
                <a:solidFill>
                  <a:schemeClr val="bg1"/>
                </a:solidFill>
              </a:rPr>
              <a:t>Shaikh</a:t>
            </a:r>
            <a:r>
              <a:rPr lang="es-MX" dirty="0" smtClean="0">
                <a:solidFill>
                  <a:schemeClr val="bg1"/>
                </a:solidFill>
              </a:rPr>
              <a:t> </a:t>
            </a:r>
            <a:r>
              <a:rPr lang="es-MX" dirty="0" err="1" smtClean="0">
                <a:solidFill>
                  <a:schemeClr val="bg1"/>
                </a:solidFill>
              </a:rPr>
              <a:t>Fattah</a:t>
            </a:r>
            <a:r>
              <a:rPr lang="es-MX" dirty="0" smtClean="0">
                <a:solidFill>
                  <a:schemeClr val="bg1"/>
                </a:solidFill>
              </a:rPr>
              <a:t>, </a:t>
            </a:r>
            <a:r>
              <a:rPr lang="es-MX" dirty="0" err="1" smtClean="0">
                <a:solidFill>
                  <a:schemeClr val="bg1"/>
                </a:solidFill>
              </a:rPr>
              <a:t>Education</a:t>
            </a:r>
            <a:r>
              <a:rPr lang="es-MX" dirty="0" smtClean="0">
                <a:solidFill>
                  <a:schemeClr val="bg1"/>
                </a:solidFill>
              </a:rPr>
              <a:t> </a:t>
            </a:r>
            <a:r>
              <a:rPr lang="es-MX" dirty="0" err="1" smtClean="0">
                <a:solidFill>
                  <a:schemeClr val="bg1"/>
                </a:solidFill>
              </a:rPr>
              <a:t>Chair</a:t>
            </a:r>
            <a:r>
              <a:rPr lang="es-MX" dirty="0" smtClean="0">
                <a:solidFill>
                  <a:schemeClr val="bg1"/>
                </a:solidFill>
              </a:rPr>
              <a:t>, IEEE HAC</a:t>
            </a:r>
            <a:endParaRPr lang="es-MX" dirty="0">
              <a:solidFill>
                <a:schemeClr val="bg1"/>
              </a:solidFill>
            </a:endParaRPr>
          </a:p>
        </p:txBody>
      </p:sp>
    </p:spTree>
    <p:extLst>
      <p:ext uri="{BB962C8B-B14F-4D97-AF65-F5344CB8AC3E}">
        <p14:creationId xmlns:p14="http://schemas.microsoft.com/office/powerpoint/2010/main" val="1080135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0136" y="6166205"/>
            <a:ext cx="2736304" cy="369332"/>
          </a:xfrm>
          <a:prstGeom prst="rect">
            <a:avLst/>
          </a:prstGeom>
          <a:solidFill>
            <a:schemeClr val="bg1"/>
          </a:solidFill>
        </p:spPr>
        <p:txBody>
          <a:bodyPr wrap="square" rtlCol="0">
            <a:spAutoFit/>
          </a:bodyPr>
          <a:lstStyle/>
          <a:p>
            <a:endParaRPr lang="en-US" dirty="0">
              <a:solidFill>
                <a:prstClr val="black"/>
              </a:solidFill>
              <a:latin typeface="Palatino Linotype"/>
            </a:endParaRPr>
          </a:p>
        </p:txBody>
      </p:sp>
      <p:sp>
        <p:nvSpPr>
          <p:cNvPr id="2" name="Text Placeholder 1"/>
          <p:cNvSpPr>
            <a:spLocks noGrp="1"/>
          </p:cNvSpPr>
          <p:nvPr>
            <p:ph type="body" sz="quarter" idx="13"/>
          </p:nvPr>
        </p:nvSpPr>
        <p:spPr>
          <a:xfrm>
            <a:off x="1487488" y="1268760"/>
            <a:ext cx="9433048" cy="4608512"/>
          </a:xfrm>
        </p:spPr>
        <p:txBody>
          <a:bodyPr/>
          <a:lstStyle/>
          <a:p>
            <a:r>
              <a:rPr lang="en-GB" sz="1800" dirty="0"/>
              <a:t>Before you start an SROI analysis, you need to clarify what you are going to measure and how, and </a:t>
            </a:r>
            <a:r>
              <a:rPr lang="en-GB" sz="1800" b="1" dirty="0">
                <a:solidFill>
                  <a:schemeClr val="tx2"/>
                </a:solidFill>
              </a:rPr>
              <a:t>why you are embarking on a measurement process</a:t>
            </a:r>
            <a:r>
              <a:rPr lang="en-GB" sz="1800" dirty="0">
                <a:solidFill>
                  <a:schemeClr val="tx2"/>
                </a:solidFill>
              </a:rPr>
              <a:t>. </a:t>
            </a:r>
          </a:p>
          <a:p>
            <a:pPr>
              <a:buClr>
                <a:srgbClr val="67A0CB"/>
              </a:buClr>
            </a:pPr>
            <a:r>
              <a:rPr lang="en-GB" sz="1800" i="1" dirty="0"/>
              <a:t>Is </a:t>
            </a:r>
            <a:r>
              <a:rPr lang="en-GB" sz="1800" i="1" dirty="0"/>
              <a:t>it just about identifying unintended consequences</a:t>
            </a:r>
            <a:r>
              <a:rPr lang="en-GB" sz="1800" i="1" dirty="0"/>
              <a:t>? Are </a:t>
            </a:r>
            <a:r>
              <a:rPr lang="en-GB" sz="1800" i="1" dirty="0"/>
              <a:t>you targeting a certain amount of social value </a:t>
            </a:r>
            <a:r>
              <a:rPr lang="en-GB" sz="1800" i="1" dirty="0"/>
              <a:t>generation? Are you </a:t>
            </a:r>
            <a:r>
              <a:rPr lang="en-GB" sz="1800" i="1" dirty="0"/>
              <a:t>comparing between projects or one project?</a:t>
            </a:r>
          </a:p>
          <a:p>
            <a:endParaRPr lang="en-GB" sz="1050" dirty="0"/>
          </a:p>
          <a:p>
            <a:r>
              <a:rPr lang="en-GB" sz="1800" dirty="0"/>
              <a:t>If you are carrying out an evaluative SROI it may be useful to set up an SROI planning team. Winning management support at an early stage can: </a:t>
            </a:r>
          </a:p>
          <a:p>
            <a:pPr marL="342900" indent="-342900">
              <a:buAutoNum type="arabicPeriod"/>
            </a:pPr>
            <a:r>
              <a:rPr lang="en-GB" sz="1800" dirty="0"/>
              <a:t>Help make resource available for the SROI analysis</a:t>
            </a:r>
          </a:p>
          <a:p>
            <a:pPr marL="342900" indent="-342900">
              <a:buAutoNum type="arabicPeriod"/>
            </a:pPr>
            <a:r>
              <a:rPr lang="en-GB" sz="1800" dirty="0"/>
              <a:t>Enable you to embed processes</a:t>
            </a:r>
          </a:p>
          <a:p>
            <a:pPr marL="342900" indent="-342900">
              <a:buAutoNum type="arabicPeriod"/>
            </a:pPr>
            <a:r>
              <a:rPr lang="en-GB" sz="1800" dirty="0"/>
              <a:t>Take action based on findings</a:t>
            </a:r>
          </a:p>
          <a:p>
            <a:pPr marL="342900" indent="-342900">
              <a:buAutoNum type="arabicPeriod"/>
            </a:pPr>
            <a:endParaRPr lang="en-GB" sz="1000" dirty="0"/>
          </a:p>
          <a:p>
            <a:r>
              <a:rPr lang="en-GB" sz="1800" dirty="0"/>
              <a:t>Once you have considered the above, </a:t>
            </a:r>
            <a:r>
              <a:rPr lang="en-GB" sz="1800" b="1" dirty="0">
                <a:solidFill>
                  <a:schemeClr val="tx2"/>
                </a:solidFill>
              </a:rPr>
              <a:t>you need to identify all stakeholders involved and establish which are key to the analysis. </a:t>
            </a:r>
          </a:p>
          <a:p>
            <a:endParaRPr lang="en-GB" sz="1000" b="1" dirty="0"/>
          </a:p>
          <a:p>
            <a:r>
              <a:rPr lang="en-GB" sz="1800" b="1" i="1" dirty="0"/>
              <a:t>Stakeholder: </a:t>
            </a:r>
            <a:r>
              <a:rPr lang="en-GB" sz="1800" i="1" dirty="0"/>
              <a:t>An individual, group of people or organisation that affects or is affected by an </a:t>
            </a:r>
            <a:r>
              <a:rPr lang="en-GB" sz="1800" i="1" dirty="0"/>
              <a:t>intervention.</a:t>
            </a:r>
          </a:p>
          <a:p>
            <a:endParaRPr lang="en-GB" sz="1800" i="1" dirty="0"/>
          </a:p>
          <a:p>
            <a:endParaRPr lang="en-GB" sz="1800" b="1" dirty="0"/>
          </a:p>
        </p:txBody>
      </p:sp>
      <p:sp>
        <p:nvSpPr>
          <p:cNvPr id="3" name="Text Placeholder 2"/>
          <p:cNvSpPr>
            <a:spLocks noGrp="1"/>
          </p:cNvSpPr>
          <p:nvPr>
            <p:ph type="body" sz="quarter" idx="14"/>
          </p:nvPr>
        </p:nvSpPr>
        <p:spPr>
          <a:xfrm>
            <a:off x="1631504" y="188094"/>
            <a:ext cx="8649344" cy="432594"/>
          </a:xfrm>
        </p:spPr>
        <p:txBody>
          <a:bodyPr/>
          <a:lstStyle/>
          <a:p>
            <a:pPr>
              <a:buNone/>
            </a:pPr>
            <a:r>
              <a:rPr lang="en-GB" sz="3000" b="0" dirty="0">
                <a:solidFill>
                  <a:schemeClr val="accent1"/>
                </a:solidFill>
                <a:latin typeface="Arial" pitchFamily="34" charset="0"/>
              </a:rPr>
              <a:t>Stage 1: Establishing scope and identifying key stakeholders</a:t>
            </a:r>
            <a:endParaRPr lang="en-GB" sz="3000" b="0" dirty="0">
              <a:solidFill>
                <a:schemeClr val="accent1"/>
              </a:solidFill>
              <a:latin typeface="Arial" pitchFamily="34" charset="0"/>
            </a:endParaRPr>
          </a:p>
        </p:txBody>
      </p:sp>
      <p:pic>
        <p:nvPicPr>
          <p:cNvPr id="8"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89593" l="0" r="89862">
                        <a14:foregroundMark x1="19355" y1="34842" x2="19355" y2="34842"/>
                        <a14:foregroundMark x1="71889" y1="35747" x2="71889" y2="35747"/>
                        <a14:foregroundMark x1="62673" y1="49321" x2="62673" y2="49321"/>
                        <a14:foregroundMark x1="74194" y1="49774" x2="74194" y2="49774"/>
                        <a14:foregroundMark x1="53456" y1="47059" x2="53456" y2="47059"/>
                        <a14:foregroundMark x1="20276" y1="51131" x2="20276" y2="5113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581439" y="6029886"/>
            <a:ext cx="929078" cy="94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492263" y="6182302"/>
            <a:ext cx="657216" cy="533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6" cstate="print">
            <a:duotone>
              <a:prstClr val="black"/>
              <a:schemeClr val="tx1">
                <a:tint val="45000"/>
                <a:satMod val="400000"/>
              </a:schemeClr>
            </a:duotone>
            <a:extLst>
              <a:ext uri="{BEBA8EAE-BF5A-486C-A8C5-ECC9F3942E4B}">
                <a14:imgProps xmlns:a14="http://schemas.microsoft.com/office/drawing/2010/main">
                  <a14:imgLayer r:embed="rId7">
                    <a14:imgEffect>
                      <a14:backgroundRemoval t="3636" b="90000" l="9960" r="89641">
                        <a14:foregroundMark x1="56175" y1="31364" x2="56175" y2="31364"/>
                        <a14:foregroundMark x1="66135" y1="16818" x2="66135" y2="16818"/>
                        <a14:foregroundMark x1="65737" y1="38182" x2="65737" y2="38182"/>
                        <a14:foregroundMark x1="32271" y1="10909" x2="32271" y2="10909"/>
                        <a14:foregroundMark x1="32271" y1="16818" x2="32271" y2="16818"/>
                      </a14:backgroundRemoval>
                    </a14:imgEffect>
                  </a14:imgLayer>
                </a14:imgProps>
              </a:ext>
              <a:ext uri="{28A0092B-C50C-407E-A947-70E740481C1C}">
                <a14:useLocalDpi xmlns:a14="http://schemas.microsoft.com/office/drawing/2010/main" val="0"/>
              </a:ext>
            </a:extLst>
          </a:blip>
          <a:srcRect l="46626"/>
          <a:stretch/>
        </p:blipFill>
        <p:spPr bwMode="auto">
          <a:xfrm flipH="1">
            <a:off x="8236689" y="5986678"/>
            <a:ext cx="503423" cy="826699"/>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942294" y="6087302"/>
            <a:ext cx="387242" cy="71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38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39652" y="1124744"/>
            <a:ext cx="9577064" cy="4608512"/>
          </a:xfrm>
        </p:spPr>
        <p:txBody>
          <a:bodyPr/>
          <a:lstStyle/>
          <a:p>
            <a:r>
              <a:rPr lang="en-GB" sz="1800" dirty="0"/>
              <a:t>Impact </a:t>
            </a:r>
            <a:r>
              <a:rPr lang="en-GB" sz="1800" dirty="0"/>
              <a:t>maps can </a:t>
            </a:r>
            <a:r>
              <a:rPr lang="en-GB" sz="1800" dirty="0"/>
              <a:t>be useful for mapping out your intervention and for reporting purposes many funders will request it. </a:t>
            </a:r>
            <a:r>
              <a:rPr lang="en-GB" sz="1800" dirty="0"/>
              <a:t>If </a:t>
            </a:r>
            <a:r>
              <a:rPr lang="en-GB" sz="1800" dirty="0"/>
              <a:t>you want to get your SROI project accredited you will </a:t>
            </a:r>
            <a:r>
              <a:rPr lang="en-GB" sz="1800" b="1" dirty="0">
                <a:solidFill>
                  <a:schemeClr val="tx2"/>
                </a:solidFill>
              </a:rPr>
              <a:t>need</a:t>
            </a:r>
            <a:r>
              <a:rPr lang="en-GB" sz="1800" dirty="0"/>
              <a:t> to include one in your final report.</a:t>
            </a:r>
          </a:p>
          <a:p>
            <a:endParaRPr lang="en-GB" sz="1800" dirty="0"/>
          </a:p>
          <a:p>
            <a:r>
              <a:rPr lang="en-GB" sz="1800" dirty="0"/>
              <a:t>In SROI </a:t>
            </a:r>
            <a:r>
              <a:rPr lang="en-GB" sz="1800" b="1" dirty="0">
                <a:solidFill>
                  <a:schemeClr val="tx2"/>
                </a:solidFill>
              </a:rPr>
              <a:t>we do not value outputs, we value outcomes. </a:t>
            </a:r>
            <a:r>
              <a:rPr lang="en-GB" sz="1800" dirty="0"/>
              <a:t>Therefore it is really important to ensure you have identified the appropriate outcomes for each stakeholder group</a:t>
            </a:r>
            <a:r>
              <a:rPr lang="en-GB" sz="1800" dirty="0"/>
              <a:t>. </a:t>
            </a:r>
          </a:p>
          <a:p>
            <a:endParaRPr lang="en-GB" sz="1800" dirty="0"/>
          </a:p>
          <a:p>
            <a:endParaRPr lang="en-GB" sz="1800" i="1" dirty="0"/>
          </a:p>
          <a:p>
            <a:endParaRPr lang="en-GB" sz="1800" i="1" dirty="0"/>
          </a:p>
          <a:p>
            <a:endParaRPr lang="en-GB" sz="1800" i="1" dirty="0"/>
          </a:p>
          <a:p>
            <a:pPr>
              <a:spcBef>
                <a:spcPct val="50000"/>
              </a:spcBef>
            </a:pPr>
            <a:r>
              <a:rPr lang="en-GB" sz="1800" b="1" i="1" dirty="0" smtClean="0"/>
              <a:t>Output</a:t>
            </a:r>
            <a:r>
              <a:rPr lang="en-GB" sz="1800" b="1" i="1" dirty="0"/>
              <a:t>: </a:t>
            </a:r>
            <a:r>
              <a:rPr lang="en-GB" sz="1800" i="1" dirty="0"/>
              <a:t>Tells you an activity has taken place and quantifies the activity</a:t>
            </a:r>
          </a:p>
          <a:p>
            <a:pPr>
              <a:spcBef>
                <a:spcPct val="50000"/>
              </a:spcBef>
            </a:pPr>
            <a:r>
              <a:rPr lang="en-GB" sz="1800" b="1" i="1" dirty="0"/>
              <a:t>Outcome: </a:t>
            </a:r>
            <a:r>
              <a:rPr lang="en-GB" sz="1800" i="1" dirty="0"/>
              <a:t>The </a:t>
            </a:r>
            <a:r>
              <a:rPr lang="en-GB" sz="1800" i="1" u="sng" dirty="0"/>
              <a:t>change</a:t>
            </a:r>
            <a:r>
              <a:rPr lang="en-GB" sz="1800" i="1" dirty="0"/>
              <a:t> that occurs as a result of an activity (e.g. </a:t>
            </a:r>
            <a:r>
              <a:rPr lang="en-GB" sz="1800" i="1" dirty="0"/>
              <a:t>improved emotional well-being of training participants</a:t>
            </a:r>
            <a:r>
              <a:rPr lang="en-GB" sz="1800" i="1" dirty="0" smtClean="0"/>
              <a:t>)</a:t>
            </a:r>
            <a:endParaRPr lang="en-GB" sz="1800" b="1" dirty="0"/>
          </a:p>
          <a:p>
            <a:r>
              <a:rPr lang="en-GB" sz="1800" b="1" dirty="0"/>
              <a:t>The following slide provides an example of an impact map.</a:t>
            </a:r>
            <a:endParaRPr lang="en-GB" sz="1800" b="1" dirty="0"/>
          </a:p>
        </p:txBody>
      </p:sp>
      <p:sp>
        <p:nvSpPr>
          <p:cNvPr id="3" name="Text Placeholder 2"/>
          <p:cNvSpPr>
            <a:spLocks noGrp="1"/>
          </p:cNvSpPr>
          <p:nvPr>
            <p:ph type="body" sz="quarter" idx="14"/>
          </p:nvPr>
        </p:nvSpPr>
        <p:spPr>
          <a:xfrm>
            <a:off x="1775520" y="188094"/>
            <a:ext cx="8505328" cy="432594"/>
          </a:xfrm>
        </p:spPr>
        <p:txBody>
          <a:bodyPr/>
          <a:lstStyle/>
          <a:p>
            <a:pPr>
              <a:buNone/>
            </a:pPr>
            <a:r>
              <a:rPr lang="en-GB" sz="3000" b="0" dirty="0">
                <a:solidFill>
                  <a:schemeClr val="accent1"/>
                </a:solidFill>
                <a:latin typeface="Arial" pitchFamily="34" charset="0"/>
              </a:rPr>
              <a:t>Stage 2: Mapping outcomes with stakeholders</a:t>
            </a:r>
            <a:endParaRPr lang="en-GB" sz="3000" b="0" dirty="0">
              <a:solidFill>
                <a:schemeClr val="accent1"/>
              </a:solidFill>
              <a:latin typeface="Arial" pitchFamily="34" charset="0"/>
            </a:endParaRPr>
          </a:p>
        </p:txBody>
      </p:sp>
      <p:sp>
        <p:nvSpPr>
          <p:cNvPr id="11" name="AutoShape 38"/>
          <p:cNvSpPr>
            <a:spLocks noChangeArrowheads="1"/>
          </p:cNvSpPr>
          <p:nvPr/>
        </p:nvSpPr>
        <p:spPr bwMode="auto">
          <a:xfrm>
            <a:off x="2452946" y="3271426"/>
            <a:ext cx="1455107" cy="704474"/>
          </a:xfrm>
          <a:prstGeom prst="rightArrow">
            <a:avLst>
              <a:gd name="adj1" fmla="val 71148"/>
              <a:gd name="adj2" fmla="val 3316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GB" dirty="0">
                <a:latin typeface="Arial" pitchFamily="34" charset="0"/>
                <a:cs typeface="Arial" pitchFamily="34" charset="0"/>
              </a:rPr>
              <a:t>Inputs</a:t>
            </a:r>
          </a:p>
        </p:txBody>
      </p:sp>
      <p:sp>
        <p:nvSpPr>
          <p:cNvPr id="12" name="AutoShape 40"/>
          <p:cNvSpPr>
            <a:spLocks noChangeArrowheads="1"/>
          </p:cNvSpPr>
          <p:nvPr/>
        </p:nvSpPr>
        <p:spPr bwMode="auto">
          <a:xfrm>
            <a:off x="4462721" y="3277776"/>
            <a:ext cx="1455107" cy="704474"/>
          </a:xfrm>
          <a:prstGeom prst="rightArrow">
            <a:avLst>
              <a:gd name="adj1" fmla="val 71148"/>
              <a:gd name="adj2" fmla="val 33164"/>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GB">
                <a:latin typeface="Arial" pitchFamily="34" charset="0"/>
                <a:cs typeface="Arial" pitchFamily="34" charset="0"/>
              </a:rPr>
              <a:t>Activities</a:t>
            </a:r>
          </a:p>
        </p:txBody>
      </p:sp>
      <p:sp>
        <p:nvSpPr>
          <p:cNvPr id="13" name="AutoShape 41"/>
          <p:cNvSpPr>
            <a:spLocks noChangeArrowheads="1"/>
          </p:cNvSpPr>
          <p:nvPr/>
        </p:nvSpPr>
        <p:spPr bwMode="auto">
          <a:xfrm>
            <a:off x="6459796" y="3280951"/>
            <a:ext cx="1455107" cy="704474"/>
          </a:xfrm>
          <a:prstGeom prst="rightArrow">
            <a:avLst>
              <a:gd name="adj1" fmla="val 71148"/>
              <a:gd name="adj2" fmla="val 3316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GB">
                <a:latin typeface="Arial" pitchFamily="34" charset="0"/>
                <a:cs typeface="Arial" pitchFamily="34" charset="0"/>
              </a:rPr>
              <a:t>Outputs</a:t>
            </a:r>
          </a:p>
        </p:txBody>
      </p:sp>
      <p:sp>
        <p:nvSpPr>
          <p:cNvPr id="14" name="AutoShape 42"/>
          <p:cNvSpPr>
            <a:spLocks noChangeArrowheads="1"/>
          </p:cNvSpPr>
          <p:nvPr/>
        </p:nvSpPr>
        <p:spPr bwMode="auto">
          <a:xfrm>
            <a:off x="8601334" y="3429000"/>
            <a:ext cx="1455107" cy="500024"/>
          </a:xfrm>
          <a:prstGeom prst="rightArrow">
            <a:avLst>
              <a:gd name="adj1" fmla="val 100000"/>
              <a:gd name="adj2" fmla="val 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GB">
                <a:latin typeface="Arial" pitchFamily="34" charset="0"/>
                <a:cs typeface="Arial" pitchFamily="34" charset="0"/>
              </a:rPr>
              <a:t>Outcomes</a:t>
            </a:r>
          </a:p>
        </p:txBody>
      </p:sp>
    </p:spTree>
    <p:extLst>
      <p:ext uri="{BB962C8B-B14F-4D97-AF65-F5344CB8AC3E}">
        <p14:creationId xmlns:p14="http://schemas.microsoft.com/office/powerpoint/2010/main" val="93982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blinds(horizontal)">
                                      <p:cBhvr>
                                        <p:cTn id="12" dur="500"/>
                                        <p:tgtEl>
                                          <p:spTgt spid="12">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linds(horizont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allAtOnce"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528138"/>
            <a:ext cx="8222411" cy="553336"/>
          </a:xfrm>
        </p:spPr>
        <p:txBody>
          <a:bodyPr>
            <a:noAutofit/>
          </a:bodyPr>
          <a:lstStyle/>
          <a:p>
            <a:r>
              <a:rPr lang="en-US" sz="4800" b="1" dirty="0">
                <a:solidFill>
                  <a:srgbClr val="00629B"/>
                </a:solidFill>
                <a:latin typeface="+mn-lt"/>
              </a:rPr>
              <a:t>IEEE HAC</a:t>
            </a:r>
          </a:p>
        </p:txBody>
      </p:sp>
      <p:sp>
        <p:nvSpPr>
          <p:cNvPr id="3" name="Text Placeholder 2"/>
          <p:cNvSpPr>
            <a:spLocks noGrp="1"/>
          </p:cNvSpPr>
          <p:nvPr>
            <p:ph type="body" sz="quarter" idx="13"/>
          </p:nvPr>
        </p:nvSpPr>
        <p:spPr>
          <a:xfrm>
            <a:off x="839417" y="1406196"/>
            <a:ext cx="5163788" cy="4183044"/>
          </a:xfrm>
        </p:spPr>
        <p:txBody>
          <a:bodyPr>
            <a:noAutofit/>
          </a:bodyPr>
          <a:lstStyle/>
          <a:p>
            <a:pPr>
              <a:buNone/>
            </a:pPr>
            <a:r>
              <a:rPr lang="en-US" sz="3200" dirty="0"/>
              <a:t>  </a:t>
            </a:r>
            <a:r>
              <a:rPr lang="en-US" sz="3200" dirty="0" smtClean="0"/>
              <a:t>The Humanitarian Activities Committee (HAC) supports </a:t>
            </a:r>
            <a:r>
              <a:rPr lang="en-US" sz="3200" dirty="0"/>
              <a:t>the IEEE Board-endorsed vision of IEEE volunteers around the world carrying out and/or supporting impactful humanitarian activities at local level.</a:t>
            </a:r>
          </a:p>
        </p:txBody>
      </p:sp>
      <p:sp>
        <p:nvSpPr>
          <p:cNvPr id="4" name="Slide Number Placeholder 3"/>
          <p:cNvSpPr>
            <a:spLocks noGrp="1"/>
          </p:cNvSpPr>
          <p:nvPr>
            <p:ph type="sldNum" sz="quarter" idx="14"/>
          </p:nvPr>
        </p:nvSpPr>
        <p:spPr/>
        <p:txBody>
          <a:bodyPr/>
          <a:lstStyle/>
          <a:p>
            <a:fld id="{3DD97BEB-BAEF-0344-9D5C-EC73E478698A}" type="slidenum">
              <a:rPr lang="en-US">
                <a:latin typeface="Calibri"/>
              </a:rPr>
              <a:pPr/>
              <a:t>2</a:t>
            </a:fld>
            <a:endParaRPr lang="en-US">
              <a:latin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2055" y="495718"/>
            <a:ext cx="1683006" cy="910479"/>
          </a:xfrm>
          <a:prstGeom prst="rect">
            <a:avLst/>
          </a:prstGeom>
        </p:spPr>
      </p:pic>
      <p:pic>
        <p:nvPicPr>
          <p:cNvPr id="11" name="Picture 10">
            <a:extLst>
              <a:ext uri="{FF2B5EF4-FFF2-40B4-BE49-F238E27FC236}">
                <a16:creationId xmlns:a16="http://schemas.microsoft.com/office/drawing/2014/main" id="{75A285BD-DB24-471F-A359-5F850FBF0B3A}"/>
              </a:ext>
            </a:extLst>
          </p:cNvPr>
          <p:cNvPicPr>
            <a:picLocks noChangeAspect="1"/>
          </p:cNvPicPr>
          <p:nvPr/>
        </p:nvPicPr>
        <p:blipFill>
          <a:blip r:embed="rId4"/>
          <a:stretch>
            <a:fillRect/>
          </a:stretch>
        </p:blipFill>
        <p:spPr>
          <a:xfrm>
            <a:off x="5996963" y="22327"/>
            <a:ext cx="4648291" cy="6779177"/>
          </a:xfrm>
          <a:prstGeom prst="rect">
            <a:avLst/>
          </a:prstGeom>
        </p:spPr>
      </p:pic>
    </p:spTree>
    <p:extLst>
      <p:ext uri="{BB962C8B-B14F-4D97-AF65-F5344CB8AC3E}">
        <p14:creationId xmlns:p14="http://schemas.microsoft.com/office/powerpoint/2010/main" val="1073900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50362738"/>
              </p:ext>
            </p:extLst>
          </p:nvPr>
        </p:nvGraphicFramePr>
        <p:xfrm>
          <a:off x="-1" y="0"/>
          <a:ext cx="12192002" cy="6858000"/>
        </p:xfrm>
        <a:graphic>
          <a:graphicData uri="http://schemas.openxmlformats.org/drawingml/2006/table">
            <a:tbl>
              <a:tblPr firstRow="1" bandRow="1">
                <a:tableStyleId>{5C22544A-7EE6-4342-B048-85BDC9FD1C3A}</a:tableStyleId>
              </a:tblPr>
              <a:tblGrid>
                <a:gridCol w="1967541">
                  <a:extLst>
                    <a:ext uri="{9D8B030D-6E8A-4147-A177-3AD203B41FA5}">
                      <a16:colId xmlns:a16="http://schemas.microsoft.com/office/drawing/2014/main" val="20000"/>
                    </a:ext>
                  </a:extLst>
                </a:gridCol>
                <a:gridCol w="1920215">
                  <a:extLst>
                    <a:ext uri="{9D8B030D-6E8A-4147-A177-3AD203B41FA5}">
                      <a16:colId xmlns:a16="http://schemas.microsoft.com/office/drawing/2014/main" val="20001"/>
                    </a:ext>
                  </a:extLst>
                </a:gridCol>
                <a:gridCol w="2372999">
                  <a:extLst>
                    <a:ext uri="{9D8B030D-6E8A-4147-A177-3AD203B41FA5}">
                      <a16:colId xmlns:a16="http://schemas.microsoft.com/office/drawing/2014/main" val="20002"/>
                    </a:ext>
                  </a:extLst>
                </a:gridCol>
                <a:gridCol w="2523544">
                  <a:extLst>
                    <a:ext uri="{9D8B030D-6E8A-4147-A177-3AD203B41FA5}">
                      <a16:colId xmlns:a16="http://schemas.microsoft.com/office/drawing/2014/main" val="20003"/>
                    </a:ext>
                  </a:extLst>
                </a:gridCol>
                <a:gridCol w="3407703">
                  <a:extLst>
                    <a:ext uri="{9D8B030D-6E8A-4147-A177-3AD203B41FA5}">
                      <a16:colId xmlns:a16="http://schemas.microsoft.com/office/drawing/2014/main" val="20004"/>
                    </a:ext>
                  </a:extLst>
                </a:gridCol>
              </a:tblGrid>
              <a:tr h="400702">
                <a:tc>
                  <a:txBody>
                    <a:bodyPr/>
                    <a:lstStyle/>
                    <a:p>
                      <a:pPr algn="ctr"/>
                      <a:r>
                        <a:rPr lang="en-GB" sz="2000" dirty="0"/>
                        <a:t>Stakeholder</a:t>
                      </a:r>
                    </a:p>
                  </a:txBody>
                  <a:tcPr anchor="ctr"/>
                </a:tc>
                <a:tc>
                  <a:txBody>
                    <a:bodyPr/>
                    <a:lstStyle/>
                    <a:p>
                      <a:pPr algn="ctr"/>
                      <a:r>
                        <a:rPr lang="en-GB" sz="2000" dirty="0"/>
                        <a:t>Inputs</a:t>
                      </a:r>
                    </a:p>
                  </a:txBody>
                  <a:tcPr anchor="ctr"/>
                </a:tc>
                <a:tc>
                  <a:txBody>
                    <a:bodyPr/>
                    <a:lstStyle/>
                    <a:p>
                      <a:pPr algn="ctr"/>
                      <a:r>
                        <a:rPr lang="en-GB" sz="2000" dirty="0"/>
                        <a:t>Activities</a:t>
                      </a:r>
                    </a:p>
                  </a:txBody>
                  <a:tcPr anchor="ctr"/>
                </a:tc>
                <a:tc>
                  <a:txBody>
                    <a:bodyPr/>
                    <a:lstStyle/>
                    <a:p>
                      <a:pPr algn="ctr"/>
                      <a:r>
                        <a:rPr lang="en-GB" sz="2000" dirty="0"/>
                        <a:t>Outputs</a:t>
                      </a:r>
                    </a:p>
                  </a:txBody>
                  <a:tcPr anchor="ctr"/>
                </a:tc>
                <a:tc>
                  <a:txBody>
                    <a:bodyPr/>
                    <a:lstStyle/>
                    <a:p>
                      <a:pPr algn="ctr"/>
                      <a:r>
                        <a:rPr lang="en-GB" sz="2000" dirty="0"/>
                        <a:t>Outcomes</a:t>
                      </a:r>
                    </a:p>
                  </a:txBody>
                  <a:tcPr anchor="ctr"/>
                </a:tc>
                <a:extLst>
                  <a:ext uri="{0D108BD9-81ED-4DB2-BD59-A6C34878D82A}">
                    <a16:rowId xmlns:a16="http://schemas.microsoft.com/office/drawing/2014/main" val="10000"/>
                  </a:ext>
                </a:extLst>
              </a:tr>
              <a:tr h="2152433">
                <a:tc rowSpan="2">
                  <a:txBody>
                    <a:bodyPr/>
                    <a:lstStyle/>
                    <a:p>
                      <a:r>
                        <a:rPr lang="en-GB" sz="1800" b="1" dirty="0"/>
                        <a:t>Family members (clients)</a:t>
                      </a:r>
                    </a:p>
                  </a:txBody>
                  <a:tcPr anchor="ctr"/>
                </a:tc>
                <a:tc rowSpan="2">
                  <a:txBody>
                    <a:bodyPr/>
                    <a:lstStyle/>
                    <a:p>
                      <a:pPr marL="177800" indent="-177800">
                        <a:buFont typeface="Arial" pitchFamily="34" charset="0"/>
                        <a:buChar char="•"/>
                      </a:pPr>
                      <a:r>
                        <a:rPr lang="en-GB" sz="1800" dirty="0"/>
                        <a:t>Time</a:t>
                      </a:r>
                    </a:p>
                    <a:p>
                      <a:pPr marL="177800" indent="-177800">
                        <a:buFont typeface="Arial" pitchFamily="34" charset="0"/>
                        <a:buChar char="•"/>
                      </a:pPr>
                      <a:r>
                        <a:rPr lang="en-GB" sz="1800" dirty="0"/>
                        <a:t>Transport</a:t>
                      </a:r>
                      <a:r>
                        <a:rPr lang="en-GB" sz="1800" baseline="0" dirty="0"/>
                        <a:t> for user</a:t>
                      </a:r>
                      <a:endParaRPr lang="en-GB" sz="1800" dirty="0"/>
                    </a:p>
                  </a:txBody>
                  <a:tcPr anchor="ctr"/>
                </a:tc>
                <a:tc rowSpan="5">
                  <a:txBody>
                    <a:bodyPr/>
                    <a:lstStyle/>
                    <a:p>
                      <a:pPr marL="177800" indent="-177800">
                        <a:buFont typeface="Arial" pitchFamily="34" charset="0"/>
                        <a:buChar char="•"/>
                      </a:pPr>
                      <a:r>
                        <a:rPr lang="en-GB" sz="1800" dirty="0"/>
                        <a:t>Counselling</a:t>
                      </a:r>
                      <a:r>
                        <a:rPr lang="en-GB" sz="1800" baseline="0" dirty="0"/>
                        <a:t> sessions</a:t>
                      </a:r>
                    </a:p>
                    <a:p>
                      <a:pPr marL="177800" indent="-177800">
                        <a:buFont typeface="Arial" pitchFamily="34" charset="0"/>
                        <a:buChar char="•"/>
                      </a:pPr>
                      <a:r>
                        <a:rPr lang="en-GB" sz="1800" baseline="0" dirty="0"/>
                        <a:t>Group support sessions</a:t>
                      </a:r>
                    </a:p>
                    <a:p>
                      <a:pPr marL="177800" indent="-177800">
                        <a:buFont typeface="Arial" pitchFamily="34" charset="0"/>
                        <a:buChar char="•"/>
                      </a:pPr>
                      <a:r>
                        <a:rPr lang="en-GB" sz="1800" baseline="0" dirty="0"/>
                        <a:t>Referrals to other agencies</a:t>
                      </a:r>
                    </a:p>
                    <a:p>
                      <a:pPr marL="177800" indent="-177800">
                        <a:buFont typeface="Arial" pitchFamily="34" charset="0"/>
                        <a:buChar char="•"/>
                      </a:pPr>
                      <a:r>
                        <a:rPr lang="en-GB" sz="1800" baseline="0" dirty="0"/>
                        <a:t>Family support group work</a:t>
                      </a:r>
                      <a:endParaRPr lang="en-GB" sz="1800" dirty="0"/>
                    </a:p>
                  </a:txBody>
                  <a:tcPr anchor="ctr">
                    <a:solidFill>
                      <a:srgbClr val="D0D8E8"/>
                    </a:solidFill>
                  </a:tcPr>
                </a:tc>
                <a:tc rowSpan="5">
                  <a:txBody>
                    <a:bodyPr/>
                    <a:lstStyle/>
                    <a:p>
                      <a:pPr marL="176213" indent="-176213">
                        <a:buFont typeface="Arial" panose="020B0604020202020204" pitchFamily="34" charset="0"/>
                        <a:buChar char="•"/>
                      </a:pPr>
                      <a:r>
                        <a:rPr lang="en-GB" sz="1800" dirty="0"/>
                        <a:t>No. people attending</a:t>
                      </a:r>
                      <a:r>
                        <a:rPr lang="en-GB" sz="1800" baseline="0" dirty="0"/>
                        <a:t> counselling</a:t>
                      </a:r>
                    </a:p>
                    <a:p>
                      <a:pPr marL="177800" indent="-177800">
                        <a:buFont typeface="Arial" pitchFamily="34" charset="0"/>
                        <a:buChar char="•"/>
                      </a:pPr>
                      <a:r>
                        <a:rPr lang="en-GB" sz="1800" baseline="0" dirty="0"/>
                        <a:t>No. people attending group work</a:t>
                      </a:r>
                    </a:p>
                    <a:p>
                      <a:pPr marL="177800" indent="-177800">
                        <a:buFont typeface="Arial" pitchFamily="34" charset="0"/>
                        <a:buChar char="•"/>
                      </a:pPr>
                      <a:r>
                        <a:rPr lang="en-GB" sz="1800" baseline="0" dirty="0"/>
                        <a:t>No. people completing programme</a:t>
                      </a:r>
                    </a:p>
                    <a:p>
                      <a:pPr marL="177800" indent="-177800">
                        <a:buFont typeface="Arial" pitchFamily="34" charset="0"/>
                        <a:buChar char="•"/>
                      </a:pPr>
                      <a:r>
                        <a:rPr lang="en-GB" sz="1800" baseline="0" dirty="0"/>
                        <a:t>Hours support received</a:t>
                      </a:r>
                    </a:p>
                    <a:p>
                      <a:pPr marL="177800" indent="-177800">
                        <a:buFont typeface="Arial" pitchFamily="34" charset="0"/>
                        <a:buChar char="•"/>
                      </a:pPr>
                      <a:r>
                        <a:rPr lang="en-GB" sz="1800" baseline="0" dirty="0"/>
                        <a:t>No referrals to other agencies</a:t>
                      </a:r>
                    </a:p>
                  </a:txBody>
                  <a:tcPr anchor="ctr"/>
                </a:tc>
                <a:tc>
                  <a:txBody>
                    <a:bodyPr/>
                    <a:lstStyle/>
                    <a:p>
                      <a:pPr marL="177800" indent="-177800">
                        <a:buFont typeface="Arial" pitchFamily="34" charset="0"/>
                        <a:buChar char="•"/>
                      </a:pPr>
                      <a:r>
                        <a:rPr lang="en-GB" sz="1800" dirty="0"/>
                        <a:t>Improved mental health &amp; well-being</a:t>
                      </a:r>
                    </a:p>
                    <a:p>
                      <a:pPr marL="177800" indent="-177800">
                        <a:buFont typeface="Arial" pitchFamily="34" charset="0"/>
                        <a:buChar char="•"/>
                      </a:pPr>
                      <a:r>
                        <a:rPr lang="en-GB" sz="1800" dirty="0"/>
                        <a:t>Independence</a:t>
                      </a:r>
                    </a:p>
                    <a:p>
                      <a:pPr marL="177800" indent="-177800">
                        <a:buFont typeface="Arial" pitchFamily="34" charset="0"/>
                        <a:buChar char="•"/>
                      </a:pPr>
                      <a:r>
                        <a:rPr lang="en-GB" sz="1800" dirty="0"/>
                        <a:t>Improved relationships</a:t>
                      </a:r>
                      <a:r>
                        <a:rPr lang="en-GB" sz="1800" baseline="0" dirty="0"/>
                        <a:t> with user, family &amp; friends</a:t>
                      </a:r>
                    </a:p>
                    <a:p>
                      <a:pPr marL="177800" indent="-177800">
                        <a:buFont typeface="Arial" pitchFamily="34" charset="0"/>
                        <a:buChar char="•"/>
                      </a:pPr>
                      <a:r>
                        <a:rPr lang="en-GB" sz="1800" baseline="0" dirty="0"/>
                        <a:t>Better household financial situation</a:t>
                      </a:r>
                      <a:endParaRPr lang="en-GB" sz="1800" dirty="0"/>
                    </a:p>
                  </a:txBody>
                  <a:tcPr marT="18000" marB="18000"/>
                </a:tc>
                <a:extLst>
                  <a:ext uri="{0D108BD9-81ED-4DB2-BD59-A6C34878D82A}">
                    <a16:rowId xmlns:a16="http://schemas.microsoft.com/office/drawing/2014/main" val="10001"/>
                  </a:ext>
                </a:extLst>
              </a:tr>
              <a:tr h="8950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177800" indent="-177800">
                        <a:buFont typeface="Arial" pitchFamily="34" charset="0"/>
                        <a:buChar char="•"/>
                      </a:pPr>
                      <a:r>
                        <a:rPr lang="en-GB" sz="1800" dirty="0"/>
                        <a:t>Engagement</a:t>
                      </a:r>
                      <a:r>
                        <a:rPr lang="en-GB" sz="1800" baseline="0" dirty="0"/>
                        <a:t> with treatment</a:t>
                      </a:r>
                    </a:p>
                    <a:p>
                      <a:pPr marL="177800" indent="-177800">
                        <a:buFont typeface="Arial" pitchFamily="34" charset="0"/>
                        <a:buChar char="•"/>
                      </a:pPr>
                      <a:r>
                        <a:rPr lang="en-GB" sz="1800" baseline="0" dirty="0"/>
                        <a:t>Improved health</a:t>
                      </a:r>
                    </a:p>
                    <a:p>
                      <a:pPr marL="177800" indent="-177800">
                        <a:buFont typeface="Arial" pitchFamily="34" charset="0"/>
                        <a:buChar char="•"/>
                      </a:pPr>
                      <a:r>
                        <a:rPr lang="en-GB" sz="1800" baseline="0" dirty="0"/>
                        <a:t>Improved independence</a:t>
                      </a:r>
                    </a:p>
                    <a:p>
                      <a:pPr marL="177800" indent="-177800">
                        <a:buFont typeface="Arial" pitchFamily="34" charset="0"/>
                        <a:buChar char="•"/>
                      </a:pPr>
                      <a:r>
                        <a:rPr lang="en-GB" sz="1800" baseline="0" dirty="0"/>
                        <a:t>Improved relationships</a:t>
                      </a:r>
                    </a:p>
                    <a:p>
                      <a:pPr marL="177800" indent="-177800">
                        <a:buFont typeface="Arial" pitchFamily="34" charset="0"/>
                        <a:buChar char="•"/>
                      </a:pPr>
                      <a:r>
                        <a:rPr lang="en-GB" sz="1800" baseline="0" dirty="0"/>
                        <a:t>Improved career prospects</a:t>
                      </a:r>
                      <a:endParaRPr lang="en-GB" sz="1800" dirty="0"/>
                    </a:p>
                  </a:txBody>
                  <a:tcPr marT="18000" marB="18000">
                    <a:solidFill>
                      <a:srgbClr val="E9EDF4"/>
                    </a:solidFill>
                  </a:tcPr>
                </a:tc>
                <a:extLst>
                  <a:ext uri="{0D108BD9-81ED-4DB2-BD59-A6C34878D82A}">
                    <a16:rowId xmlns:a16="http://schemas.microsoft.com/office/drawing/2014/main" val="2652740930"/>
                  </a:ext>
                </a:extLst>
              </a:tr>
              <a:tr h="2327388">
                <a:tc rowSpan="2">
                  <a:txBody>
                    <a:bodyPr/>
                    <a:lstStyle/>
                    <a:p>
                      <a:r>
                        <a:rPr lang="en-GB" sz="1800" b="1" dirty="0"/>
                        <a:t>Drug</a:t>
                      </a:r>
                      <a:r>
                        <a:rPr lang="en-GB" sz="1800" b="1" baseline="0" dirty="0"/>
                        <a:t> or alcohol user</a:t>
                      </a:r>
                      <a:endParaRPr lang="en-GB" sz="1800" b="1" dirty="0"/>
                    </a:p>
                  </a:txBody>
                  <a:tcPr anchor="ctr">
                    <a:solidFill>
                      <a:srgbClr val="E9EDF4"/>
                    </a:solidFill>
                  </a:tcPr>
                </a:tc>
                <a:tc rowSpan="2">
                  <a:txBody>
                    <a:bodyPr/>
                    <a:lstStyle/>
                    <a:p>
                      <a:pPr marL="177800" indent="-177800">
                        <a:buFont typeface="Arial" pitchFamily="34" charset="0"/>
                        <a:buChar char="•"/>
                      </a:pPr>
                      <a:r>
                        <a:rPr lang="en-GB" sz="1800" dirty="0"/>
                        <a:t>Time</a:t>
                      </a:r>
                    </a:p>
                  </a:txBody>
                  <a:tcPr anchor="ctr">
                    <a:solidFill>
                      <a:srgbClr val="E9EDF4"/>
                    </a:solidFill>
                  </a:tcPr>
                </a:tc>
                <a:tc vMerge="1">
                  <a:txBody>
                    <a:bodyPr/>
                    <a:lstStyle/>
                    <a:p>
                      <a:pPr marL="285750" indent="-285750">
                        <a:buFont typeface="Arial" pitchFamily="34" charset="0"/>
                        <a:buChar char="•"/>
                      </a:pPr>
                      <a:endParaRPr lang="en-GB" dirty="0"/>
                    </a:p>
                  </a:txBody>
                  <a:tcPr/>
                </a:tc>
                <a:tc vMerge="1">
                  <a:txBody>
                    <a:bodyPr/>
                    <a:lstStyle/>
                    <a:p>
                      <a:endParaRPr lang="en-GB" dirty="0"/>
                    </a:p>
                  </a:txBody>
                  <a:tcPr/>
                </a:tc>
                <a:tc vMerge="1">
                  <a:txBody>
                    <a:bodyPr/>
                    <a:lstStyle/>
                    <a:p>
                      <a:pPr marL="177800" indent="-177800">
                        <a:buFont typeface="Arial" pitchFamily="34" charset="0"/>
                        <a:buChar char="•"/>
                      </a:pPr>
                      <a:endParaRPr lang="en-GB" dirty="0"/>
                    </a:p>
                  </a:txBody>
                  <a:tcPr marT="18000" marB="18000"/>
                </a:tc>
                <a:extLst>
                  <a:ext uri="{0D108BD9-81ED-4DB2-BD59-A6C34878D82A}">
                    <a16:rowId xmlns:a16="http://schemas.microsoft.com/office/drawing/2014/main" val="10002"/>
                  </a:ext>
                </a:extLst>
              </a:tr>
              <a:tr h="106916">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177800" indent="-177800">
                        <a:buFont typeface="Arial" pitchFamily="34" charset="0"/>
                        <a:buChar char="•"/>
                      </a:pPr>
                      <a:r>
                        <a:rPr lang="en-GB" sz="1800" dirty="0"/>
                        <a:t>Less</a:t>
                      </a:r>
                      <a:r>
                        <a:rPr lang="en-GB" sz="1800" baseline="0" dirty="0"/>
                        <a:t> resources spent on healthcare for clients</a:t>
                      </a:r>
                    </a:p>
                    <a:p>
                      <a:pPr marL="177800" indent="-177800">
                        <a:buFont typeface="Arial" pitchFamily="34" charset="0"/>
                        <a:buChar char="•"/>
                      </a:pPr>
                      <a:r>
                        <a:rPr lang="en-GB" sz="1800" baseline="0" dirty="0"/>
                        <a:t>Less resources spent on healthcare for user</a:t>
                      </a:r>
                    </a:p>
                    <a:p>
                      <a:pPr marL="177800" indent="-177800">
                        <a:buFont typeface="Arial" pitchFamily="34" charset="0"/>
                        <a:buChar char="•"/>
                      </a:pPr>
                      <a:r>
                        <a:rPr lang="en-GB" sz="1800" baseline="0" dirty="0"/>
                        <a:t>Less resources spent on CJS</a:t>
                      </a:r>
                      <a:endParaRPr lang="en-GB" sz="1800" dirty="0"/>
                    </a:p>
                  </a:txBody>
                  <a:tcPr marT="18000" marB="18000">
                    <a:solidFill>
                      <a:srgbClr val="D0D8E8"/>
                    </a:solidFill>
                  </a:tcPr>
                </a:tc>
                <a:extLst>
                  <a:ext uri="{0D108BD9-81ED-4DB2-BD59-A6C34878D82A}">
                    <a16:rowId xmlns:a16="http://schemas.microsoft.com/office/drawing/2014/main" val="3031651149"/>
                  </a:ext>
                </a:extLst>
              </a:tr>
              <a:tr h="1781056">
                <a:tc>
                  <a:txBody>
                    <a:bodyPr/>
                    <a:lstStyle/>
                    <a:p>
                      <a:r>
                        <a:rPr lang="en-GB" sz="1800" b="1" dirty="0"/>
                        <a:t>The state / government</a:t>
                      </a:r>
                    </a:p>
                  </a:txBody>
                  <a:tcPr anchor="ctr"/>
                </a:tc>
                <a:tc>
                  <a:txBody>
                    <a:bodyPr/>
                    <a:lstStyle/>
                    <a:p>
                      <a:pPr marL="177800" indent="-177800">
                        <a:buFont typeface="Arial" pitchFamily="34" charset="0"/>
                        <a:buChar char="•"/>
                      </a:pPr>
                      <a:r>
                        <a:rPr lang="en-GB" sz="1800" dirty="0"/>
                        <a:t>Funding</a:t>
                      </a:r>
                    </a:p>
                  </a:txBody>
                  <a:tcPr anchor="ctr"/>
                </a:tc>
                <a:tc vMerge="1">
                  <a:txBody>
                    <a:bodyPr/>
                    <a:lstStyle/>
                    <a:p>
                      <a:pPr marL="285750" indent="-285750">
                        <a:buFont typeface="Arial" pitchFamily="34" charset="0"/>
                        <a:buChar char="•"/>
                      </a:pPr>
                      <a:endParaRPr lang="en-GB" dirty="0"/>
                    </a:p>
                  </a:txBody>
                  <a:tcPr/>
                </a:tc>
                <a:tc vMerge="1">
                  <a:txBody>
                    <a:bodyPr/>
                    <a:lstStyle/>
                    <a:p>
                      <a:endParaRPr lang="en-GB" dirty="0"/>
                    </a:p>
                  </a:txBody>
                  <a:tcPr/>
                </a:tc>
                <a:tc vMerge="1">
                  <a:txBody>
                    <a:bodyPr/>
                    <a:lstStyle/>
                    <a:p>
                      <a:pPr marL="177800" indent="-177800">
                        <a:buFont typeface="Arial" pitchFamily="34" charset="0"/>
                        <a:buChar char="•"/>
                      </a:pPr>
                      <a:endParaRPr lang="en-GB" dirty="0"/>
                    </a:p>
                  </a:txBody>
                  <a:tcPr marT="18000" marB="180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82049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ular Callout 7"/>
          <p:cNvSpPr/>
          <p:nvPr/>
        </p:nvSpPr>
        <p:spPr>
          <a:xfrm>
            <a:off x="1199456" y="2953381"/>
            <a:ext cx="9830376" cy="1987787"/>
          </a:xfrm>
          <a:prstGeom prst="wedgeRectCallout">
            <a:avLst>
              <a:gd name="adj1" fmla="val -57106"/>
              <a:gd name="adj2" fmla="val -331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092456" y="2321740"/>
            <a:ext cx="2376264" cy="631641"/>
          </a:xfrm>
        </p:spPr>
        <p:txBody>
          <a:bodyPr>
            <a:normAutofit/>
          </a:bodyPr>
          <a:lstStyle/>
          <a:p>
            <a:r>
              <a:rPr lang="en-GB" sz="2000" dirty="0"/>
              <a:t>Example </a:t>
            </a:r>
            <a:r>
              <a:rPr lang="en-GB" sz="2000" dirty="0"/>
              <a:t>questions</a:t>
            </a:r>
            <a:endParaRPr lang="en-GB" sz="2000" dirty="0"/>
          </a:p>
        </p:txBody>
      </p:sp>
      <p:sp>
        <p:nvSpPr>
          <p:cNvPr id="3" name="Subtitle 2"/>
          <p:cNvSpPr>
            <a:spLocks noGrp="1"/>
          </p:cNvSpPr>
          <p:nvPr>
            <p:ph type="subTitle" idx="1"/>
          </p:nvPr>
        </p:nvSpPr>
        <p:spPr>
          <a:xfrm>
            <a:off x="1343472" y="892291"/>
            <a:ext cx="9686360" cy="5056990"/>
          </a:xfrm>
        </p:spPr>
        <p:txBody>
          <a:bodyPr/>
          <a:lstStyle/>
          <a:p>
            <a:r>
              <a:rPr lang="en-GB" sz="2000" b="1" dirty="0">
                <a:solidFill>
                  <a:schemeClr val="tx2"/>
                </a:solidFill>
                <a:latin typeface="+mn-lt"/>
              </a:rPr>
              <a:t>Stakeholder engagement </a:t>
            </a:r>
            <a:r>
              <a:rPr lang="en-GB" sz="1800" dirty="0">
                <a:latin typeface="+mn-lt"/>
              </a:rPr>
              <a:t>allows you to identify outcomes and build an impact map or theory of change. The objectives are to: </a:t>
            </a:r>
            <a:endParaRPr lang="en-GB" sz="1800" dirty="0">
              <a:latin typeface="+mn-lt"/>
            </a:endParaRPr>
          </a:p>
          <a:p>
            <a:pPr marL="342900" indent="-342900">
              <a:buAutoNum type="arabicPeriod"/>
            </a:pPr>
            <a:r>
              <a:rPr lang="en-GB" sz="1800" b="1" dirty="0">
                <a:latin typeface="+mn-lt"/>
              </a:rPr>
              <a:t>Understand what outcomes look like to stakeholders and how important they are</a:t>
            </a:r>
          </a:p>
          <a:p>
            <a:pPr marL="342900" indent="-342900">
              <a:buAutoNum type="arabicPeriod"/>
            </a:pPr>
            <a:r>
              <a:rPr lang="en-GB" sz="1800" b="1" dirty="0">
                <a:latin typeface="+mn-lt"/>
              </a:rPr>
              <a:t>Understand potential longer term outcomes</a:t>
            </a:r>
          </a:p>
          <a:p>
            <a:pPr marL="342900" indent="-342900">
              <a:buAutoNum type="arabicPeriod"/>
            </a:pPr>
            <a:r>
              <a:rPr lang="en-GB" sz="1800" b="1" dirty="0">
                <a:latin typeface="+mn-lt"/>
              </a:rPr>
              <a:t>Understand why the outcomes have </a:t>
            </a:r>
            <a:r>
              <a:rPr lang="en-GB" sz="1800" b="1" dirty="0" smtClean="0">
                <a:latin typeface="+mn-lt"/>
              </a:rPr>
              <a:t>happened</a:t>
            </a:r>
            <a:endParaRPr lang="en-GB" sz="1800" dirty="0">
              <a:latin typeface="+mn-lt"/>
            </a:endParaRPr>
          </a:p>
          <a:p>
            <a:pPr marL="342900" indent="-342900">
              <a:buAutoNum type="arabicPeriod"/>
            </a:pPr>
            <a:endParaRPr lang="en-GB" sz="1800" dirty="0">
              <a:latin typeface="+mn-lt"/>
            </a:endParaRPr>
          </a:p>
          <a:p>
            <a:pPr marL="342900" indent="-342900">
              <a:buFont typeface="Arial" panose="020B0604020202020204" pitchFamily="34" charset="0"/>
              <a:buChar char="•"/>
            </a:pPr>
            <a:endParaRPr lang="en-GB" sz="1800" dirty="0" smtClean="0">
              <a:solidFill>
                <a:schemeClr val="bg1"/>
              </a:solidFill>
              <a:latin typeface="+mn-lt"/>
            </a:endParaRPr>
          </a:p>
          <a:p>
            <a:pPr marL="342900" indent="-342900">
              <a:buFont typeface="Arial" panose="020B0604020202020204" pitchFamily="34" charset="0"/>
              <a:buChar char="•"/>
            </a:pPr>
            <a:r>
              <a:rPr lang="en-GB" sz="1600" dirty="0" smtClean="0">
                <a:solidFill>
                  <a:schemeClr val="bg1"/>
                </a:solidFill>
                <a:latin typeface="+mn-lt"/>
              </a:rPr>
              <a:t>What </a:t>
            </a:r>
            <a:r>
              <a:rPr lang="en-GB" sz="1600" dirty="0">
                <a:solidFill>
                  <a:schemeClr val="bg1"/>
                </a:solidFill>
                <a:latin typeface="+mn-lt"/>
              </a:rPr>
              <a:t>is your involvement with [activity]?</a:t>
            </a:r>
          </a:p>
          <a:p>
            <a:pPr marL="342900" indent="-342900">
              <a:buFont typeface="Arial" panose="020B0604020202020204" pitchFamily="34" charset="0"/>
              <a:buChar char="•"/>
            </a:pPr>
            <a:r>
              <a:rPr lang="en-GB" sz="1600" dirty="0">
                <a:solidFill>
                  <a:schemeClr val="bg1"/>
                </a:solidFill>
                <a:latin typeface="+mn-lt"/>
              </a:rPr>
              <a:t>What are the best things about [activity]? Any less good things? OR How do you feel about [activity]?</a:t>
            </a:r>
          </a:p>
          <a:p>
            <a:pPr marL="342900" indent="-342900">
              <a:buFont typeface="Arial" panose="020B0604020202020204" pitchFamily="34" charset="0"/>
              <a:buChar char="•"/>
            </a:pPr>
            <a:r>
              <a:rPr lang="en-GB" sz="1600" dirty="0">
                <a:solidFill>
                  <a:schemeClr val="bg1"/>
                </a:solidFill>
                <a:latin typeface="+mn-lt"/>
              </a:rPr>
              <a:t>Why do you feel like that?</a:t>
            </a:r>
          </a:p>
          <a:p>
            <a:pPr marL="342900" indent="-342900">
              <a:buFont typeface="Arial" panose="020B0604020202020204" pitchFamily="34" charset="0"/>
              <a:buChar char="•"/>
            </a:pPr>
            <a:r>
              <a:rPr lang="en-GB" sz="1600" dirty="0">
                <a:solidFill>
                  <a:schemeClr val="bg1"/>
                </a:solidFill>
                <a:latin typeface="+mn-lt"/>
              </a:rPr>
              <a:t>What, if anything, has changed for you? Have any other stakeholders been affected?</a:t>
            </a:r>
          </a:p>
          <a:p>
            <a:pPr marL="342900" indent="-342900">
              <a:buFont typeface="Arial" panose="020B0604020202020204" pitchFamily="34" charset="0"/>
              <a:buChar char="•"/>
            </a:pPr>
            <a:r>
              <a:rPr lang="en-GB" sz="1600" dirty="0">
                <a:solidFill>
                  <a:schemeClr val="bg1"/>
                </a:solidFill>
                <a:latin typeface="+mn-lt"/>
              </a:rPr>
              <a:t>What would it look like or feel like if the intervention never happened?</a:t>
            </a:r>
          </a:p>
          <a:p>
            <a:pPr marL="342900" indent="-342900">
              <a:buFont typeface="Arial" panose="020B0604020202020204" pitchFamily="34" charset="0"/>
              <a:buChar char="•"/>
            </a:pPr>
            <a:endParaRPr lang="en-GB" sz="1800" dirty="0">
              <a:latin typeface="+mn-lt"/>
            </a:endParaRPr>
          </a:p>
          <a:p>
            <a:r>
              <a:rPr lang="en-US" sz="1800" dirty="0">
                <a:latin typeface="+mn-lt"/>
              </a:rPr>
              <a:t>Probe </a:t>
            </a:r>
            <a:r>
              <a:rPr lang="en-US" sz="1800" dirty="0">
                <a:latin typeface="+mn-lt"/>
              </a:rPr>
              <a:t>for </a:t>
            </a:r>
            <a:r>
              <a:rPr lang="en-US" sz="1800" dirty="0">
                <a:latin typeface="+mn-lt"/>
              </a:rPr>
              <a:t>details</a:t>
            </a:r>
            <a:r>
              <a:rPr lang="en-US" sz="1800" dirty="0">
                <a:latin typeface="+mn-lt"/>
              </a:rPr>
              <a:t>: how they know change is </a:t>
            </a:r>
            <a:r>
              <a:rPr lang="en-US" sz="1800" dirty="0">
                <a:latin typeface="+mn-lt"/>
              </a:rPr>
              <a:t>happening, what </a:t>
            </a:r>
            <a:r>
              <a:rPr lang="en-US" sz="1800" dirty="0">
                <a:latin typeface="+mn-lt"/>
              </a:rPr>
              <a:t>things were like before, who else is </a:t>
            </a:r>
            <a:r>
              <a:rPr lang="en-US" sz="1800" dirty="0">
                <a:latin typeface="+mn-lt"/>
              </a:rPr>
              <a:t>involved? Ask </a:t>
            </a:r>
            <a:r>
              <a:rPr lang="en-US" sz="1800" dirty="0">
                <a:latin typeface="+mn-lt"/>
              </a:rPr>
              <a:t>for </a:t>
            </a:r>
            <a:r>
              <a:rPr lang="en-US" sz="1800" dirty="0">
                <a:solidFill>
                  <a:schemeClr val="tx2"/>
                </a:solidFill>
                <a:latin typeface="+mn-lt"/>
              </a:rPr>
              <a:t>examples</a:t>
            </a:r>
            <a:r>
              <a:rPr lang="en-US" sz="1800" dirty="0">
                <a:latin typeface="+mn-lt"/>
              </a:rPr>
              <a:t>? Ask </a:t>
            </a:r>
            <a:r>
              <a:rPr lang="en-US" sz="1800" dirty="0">
                <a:latin typeface="+mn-lt"/>
              </a:rPr>
              <a:t>people how they </a:t>
            </a:r>
            <a:r>
              <a:rPr lang="en-US" sz="1800" dirty="0">
                <a:solidFill>
                  <a:schemeClr val="tx2"/>
                </a:solidFill>
                <a:latin typeface="+mn-lt"/>
              </a:rPr>
              <a:t>feel</a:t>
            </a:r>
            <a:r>
              <a:rPr lang="en-US" sz="1800" dirty="0">
                <a:latin typeface="+mn-lt"/>
              </a:rPr>
              <a:t>? Ask </a:t>
            </a:r>
            <a:r>
              <a:rPr lang="en-US" sz="1800" dirty="0">
                <a:latin typeface="+mn-lt"/>
              </a:rPr>
              <a:t>about </a:t>
            </a:r>
            <a:r>
              <a:rPr lang="en-US" sz="1800" dirty="0">
                <a:solidFill>
                  <a:schemeClr val="tx2"/>
                </a:solidFill>
                <a:latin typeface="+mn-lt"/>
              </a:rPr>
              <a:t>negative outcomes</a:t>
            </a:r>
            <a:r>
              <a:rPr lang="en-US" sz="1800" dirty="0">
                <a:solidFill>
                  <a:srgbClr val="990099"/>
                </a:solidFill>
                <a:latin typeface="+mn-lt"/>
              </a:rPr>
              <a:t> </a:t>
            </a:r>
            <a:r>
              <a:rPr lang="en-US" sz="1800" dirty="0">
                <a:latin typeface="+mn-lt"/>
              </a:rPr>
              <a:t>as well as </a:t>
            </a:r>
            <a:r>
              <a:rPr lang="en-US" sz="1800" dirty="0">
                <a:latin typeface="+mn-lt"/>
              </a:rPr>
              <a:t>positive. </a:t>
            </a:r>
            <a:r>
              <a:rPr lang="en-US" sz="1800" b="1" dirty="0">
                <a:latin typeface="+mn-lt"/>
              </a:rPr>
              <a:t>Don’t </a:t>
            </a:r>
            <a:r>
              <a:rPr lang="en-US" sz="1800" b="1" dirty="0">
                <a:latin typeface="+mn-lt"/>
              </a:rPr>
              <a:t>be afraid to ask ‘</a:t>
            </a:r>
            <a:r>
              <a:rPr lang="en-US" sz="1800" b="1" dirty="0">
                <a:solidFill>
                  <a:schemeClr val="tx2"/>
                </a:solidFill>
                <a:latin typeface="+mn-lt"/>
              </a:rPr>
              <a:t>why</a:t>
            </a:r>
            <a:r>
              <a:rPr lang="en-US" sz="1800" b="1" dirty="0">
                <a:latin typeface="+mn-lt"/>
              </a:rPr>
              <a:t>?’</a:t>
            </a:r>
          </a:p>
          <a:p>
            <a:pPr marL="342900" indent="-342900">
              <a:buFont typeface="Arial" panose="020B0604020202020204" pitchFamily="34" charset="0"/>
              <a:buChar char="•"/>
            </a:pPr>
            <a:endParaRPr lang="en-GB" sz="2000" dirty="0">
              <a:latin typeface="+mn-lt"/>
            </a:endParaRPr>
          </a:p>
        </p:txBody>
      </p:sp>
      <p:sp>
        <p:nvSpPr>
          <p:cNvPr id="6" name="Text Placeholder 2"/>
          <p:cNvSpPr txBox="1">
            <a:spLocks/>
          </p:cNvSpPr>
          <p:nvPr/>
        </p:nvSpPr>
        <p:spPr>
          <a:xfrm>
            <a:off x="1487488" y="188094"/>
            <a:ext cx="8793360" cy="43259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GB" sz="3000" dirty="0">
                <a:solidFill>
                  <a:schemeClr val="accent1"/>
                </a:solidFill>
                <a:latin typeface="Arial" pitchFamily="34" charset="0"/>
              </a:rPr>
              <a:t>Stage 2 continued…</a:t>
            </a:r>
            <a:endParaRPr lang="en-GB" sz="3000" dirty="0">
              <a:solidFill>
                <a:schemeClr val="accent1"/>
              </a:solidFill>
              <a:latin typeface="Arial" pitchFamily="34" charset="0"/>
            </a:endParaRPr>
          </a:p>
        </p:txBody>
      </p:sp>
    </p:spTree>
    <p:extLst>
      <p:ext uri="{BB962C8B-B14F-4D97-AF65-F5344CB8AC3E}">
        <p14:creationId xmlns:p14="http://schemas.microsoft.com/office/powerpoint/2010/main" val="412342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fade">
                                      <p:cBhvr>
                                        <p:cTn id="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15480" y="836712"/>
            <a:ext cx="9865096" cy="5040560"/>
          </a:xfrm>
        </p:spPr>
        <p:txBody>
          <a:bodyPr/>
          <a:lstStyle/>
          <a:p>
            <a:r>
              <a:rPr lang="en-GB" sz="1800" dirty="0"/>
              <a:t>Once you have identified the outcomes in stage 2, you then have to select indicators in order to </a:t>
            </a:r>
            <a:r>
              <a:rPr lang="en-GB" sz="1800" b="1" dirty="0"/>
              <a:t>quantify </a:t>
            </a:r>
            <a:r>
              <a:rPr lang="en-GB" sz="1800" dirty="0"/>
              <a:t>them.</a:t>
            </a:r>
            <a:endParaRPr lang="en-GB" sz="1800" b="1" dirty="0"/>
          </a:p>
          <a:p>
            <a:endParaRPr lang="en-GB" sz="1100" i="1" dirty="0"/>
          </a:p>
          <a:p>
            <a:r>
              <a:rPr lang="en-GB" sz="1800" dirty="0"/>
              <a:t>Indicators tell </a:t>
            </a:r>
            <a:r>
              <a:rPr lang="en-GB" sz="1800" dirty="0"/>
              <a:t>us about the amount of change that has been </a:t>
            </a:r>
            <a:r>
              <a:rPr lang="en-GB" sz="1800" dirty="0"/>
              <a:t>achieved.</a:t>
            </a:r>
            <a:endParaRPr lang="en-GB" sz="1800" dirty="0"/>
          </a:p>
          <a:p>
            <a:pPr>
              <a:buFont typeface="Wingdings" pitchFamily="2" charset="2"/>
              <a:buChar char="ü"/>
            </a:pPr>
            <a:r>
              <a:rPr lang="en-GB" sz="1800" b="1" dirty="0">
                <a:solidFill>
                  <a:srgbClr val="00B050"/>
                </a:solidFill>
              </a:rPr>
              <a:t> Find </a:t>
            </a:r>
            <a:r>
              <a:rPr lang="en-GB" sz="1800" b="1" dirty="0">
                <a:solidFill>
                  <a:srgbClr val="00B050"/>
                </a:solidFill>
              </a:rPr>
              <a:t>out what is important, then seek to measure it</a:t>
            </a:r>
          </a:p>
          <a:p>
            <a:endParaRPr lang="en-GB" sz="1050" dirty="0"/>
          </a:p>
          <a:p>
            <a:r>
              <a:rPr lang="en-GB" sz="1800" dirty="0"/>
              <a:t>We can use objective and/or subjective indicators, these may include pre-existing questions from Government, national surveys and other recognised sources </a:t>
            </a:r>
            <a:r>
              <a:rPr lang="en-GB" sz="1800" dirty="0"/>
              <a:t>(or </a:t>
            </a:r>
            <a:r>
              <a:rPr lang="en-GB" sz="1800" dirty="0"/>
              <a:t>adjusting them to suit your </a:t>
            </a:r>
            <a:r>
              <a:rPr lang="en-GB" sz="1800" dirty="0"/>
              <a:t>requirements) and </a:t>
            </a:r>
            <a:r>
              <a:rPr lang="en-GB" sz="1800" dirty="0"/>
              <a:t>designing your own survey questions. </a:t>
            </a:r>
            <a:endParaRPr lang="en-GB" sz="1800" dirty="0"/>
          </a:p>
          <a:p>
            <a:endParaRPr lang="en-GB" sz="1050" dirty="0"/>
          </a:p>
          <a:p>
            <a:r>
              <a:rPr lang="en-GB" sz="1800" dirty="0"/>
              <a:t>NEF Consulting typically asks stakeholders to provide indicator ratings </a:t>
            </a:r>
            <a:r>
              <a:rPr lang="en-GB" sz="1800" b="1" dirty="0"/>
              <a:t>‘before’ </a:t>
            </a:r>
            <a:r>
              <a:rPr lang="en-GB" sz="1800" dirty="0"/>
              <a:t>and </a:t>
            </a:r>
            <a:r>
              <a:rPr lang="en-GB" sz="1800" b="1" dirty="0"/>
              <a:t>‘after</a:t>
            </a:r>
            <a:r>
              <a:rPr lang="en-GB" sz="1800" dirty="0"/>
              <a:t>’ intervention to calculate the </a:t>
            </a:r>
            <a:r>
              <a:rPr lang="en-GB" sz="1800" b="1" i="1" dirty="0">
                <a:solidFill>
                  <a:schemeClr val="tx2"/>
                </a:solidFill>
              </a:rPr>
              <a:t>change or distance travelled</a:t>
            </a:r>
            <a:r>
              <a:rPr lang="en-GB" sz="1800" dirty="0"/>
              <a:t>. </a:t>
            </a:r>
          </a:p>
          <a:p>
            <a:r>
              <a:rPr lang="en-GB" sz="1800" dirty="0"/>
              <a:t>Distance-travelled </a:t>
            </a:r>
            <a:r>
              <a:rPr lang="en-GB" sz="1800" dirty="0"/>
              <a:t>data enables a measure of </a:t>
            </a:r>
            <a:r>
              <a:rPr lang="en-GB" sz="1800" b="1" dirty="0"/>
              <a:t>how much change</a:t>
            </a:r>
            <a:r>
              <a:rPr lang="en-GB" sz="1800" dirty="0"/>
              <a:t> has occurred during your intervention</a:t>
            </a:r>
            <a:r>
              <a:rPr lang="en-GB" sz="1800" dirty="0"/>
              <a:t>. It can be done in two ways: </a:t>
            </a:r>
          </a:p>
          <a:p>
            <a:endParaRPr lang="en-GB" sz="1800" dirty="0"/>
          </a:p>
          <a:p>
            <a:r>
              <a:rPr lang="en-GB" sz="1800" b="1" i="1" dirty="0">
                <a:solidFill>
                  <a:schemeClr val="tx2"/>
                </a:solidFill>
              </a:rPr>
              <a:t>Pre </a:t>
            </a:r>
            <a:r>
              <a:rPr lang="en-GB" sz="1800" b="1" i="1" dirty="0">
                <a:solidFill>
                  <a:schemeClr val="tx2"/>
                </a:solidFill>
              </a:rPr>
              <a:t>then post </a:t>
            </a:r>
            <a:r>
              <a:rPr lang="en-GB" sz="1800" b="1" i="1" dirty="0">
                <a:solidFill>
                  <a:schemeClr val="tx2"/>
                </a:solidFill>
              </a:rPr>
              <a:t>design</a:t>
            </a:r>
            <a:r>
              <a:rPr lang="en-GB" sz="1800" b="1" i="1" dirty="0">
                <a:solidFill>
                  <a:schemeClr val="tx2"/>
                </a:solidFill>
              </a:rPr>
              <a:t>: </a:t>
            </a:r>
            <a:r>
              <a:rPr lang="en-GB" sz="1800" i="1" dirty="0"/>
              <a:t>stakeholders are asked to provide indicator ratings before AND </a:t>
            </a:r>
            <a:r>
              <a:rPr lang="en-GB" sz="1800" i="1" dirty="0"/>
              <a:t>after.</a:t>
            </a:r>
            <a:endParaRPr lang="en-GB" sz="1800" i="1" dirty="0"/>
          </a:p>
          <a:p>
            <a:r>
              <a:rPr lang="en-GB" sz="1800" b="1" i="1" dirty="0">
                <a:solidFill>
                  <a:schemeClr val="tx2"/>
                </a:solidFill>
              </a:rPr>
              <a:t>Retrospective design</a:t>
            </a:r>
            <a:r>
              <a:rPr lang="en-GB" sz="1800" b="1" i="1" dirty="0">
                <a:solidFill>
                  <a:schemeClr val="tx2"/>
                </a:solidFill>
              </a:rPr>
              <a:t>: </a:t>
            </a:r>
            <a:r>
              <a:rPr lang="en-GB" sz="1800" i="1" dirty="0"/>
              <a:t>stakeholders are asked to provide both </a:t>
            </a:r>
            <a:r>
              <a:rPr lang="en-GB" sz="1800" i="1" dirty="0"/>
              <a:t>ratings </a:t>
            </a:r>
            <a:r>
              <a:rPr lang="en-GB" sz="1800" i="1" dirty="0"/>
              <a:t>at the end of the programme.</a:t>
            </a:r>
          </a:p>
          <a:p>
            <a:endParaRPr lang="en-GB" sz="1800" dirty="0"/>
          </a:p>
        </p:txBody>
      </p:sp>
      <p:sp>
        <p:nvSpPr>
          <p:cNvPr id="3" name="Text Placeholder 2"/>
          <p:cNvSpPr>
            <a:spLocks noGrp="1"/>
          </p:cNvSpPr>
          <p:nvPr>
            <p:ph type="body" sz="quarter" idx="14"/>
          </p:nvPr>
        </p:nvSpPr>
        <p:spPr>
          <a:xfrm>
            <a:off x="1559496" y="188094"/>
            <a:ext cx="8721352" cy="432594"/>
          </a:xfrm>
        </p:spPr>
        <p:txBody>
          <a:bodyPr/>
          <a:lstStyle/>
          <a:p>
            <a:pPr>
              <a:buNone/>
            </a:pPr>
            <a:r>
              <a:rPr lang="en-GB" sz="3000" b="0" dirty="0">
                <a:solidFill>
                  <a:schemeClr val="accent1"/>
                </a:solidFill>
                <a:latin typeface="Arial" pitchFamily="34" charset="0"/>
              </a:rPr>
              <a:t>Stage 3a: Evidencing outcomes</a:t>
            </a:r>
            <a:endParaRPr lang="en-GB" sz="3000" b="0" dirty="0">
              <a:solidFill>
                <a:schemeClr val="accent1"/>
              </a:solidFill>
              <a:latin typeface="Arial" pitchFamily="34" charset="0"/>
            </a:endParaRPr>
          </a:p>
        </p:txBody>
      </p:sp>
    </p:spTree>
    <p:extLst>
      <p:ext uri="{BB962C8B-B14F-4D97-AF65-F5344CB8AC3E}">
        <p14:creationId xmlns:p14="http://schemas.microsoft.com/office/powerpoint/2010/main" val="3096142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15480" y="836712"/>
            <a:ext cx="9577064" cy="5040560"/>
          </a:xfrm>
        </p:spPr>
        <p:txBody>
          <a:bodyPr/>
          <a:lstStyle/>
          <a:p>
            <a:r>
              <a:rPr lang="en-GB" sz="1800" dirty="0"/>
              <a:t>Once distance travelled is calculated, the next step is to apply an appropriate financial proxy. </a:t>
            </a:r>
          </a:p>
          <a:p>
            <a:endParaRPr lang="en-GB" sz="1800" dirty="0"/>
          </a:p>
          <a:p>
            <a:r>
              <a:rPr lang="en-GB" sz="1800" dirty="0"/>
              <a:t>Pricing </a:t>
            </a:r>
            <a:r>
              <a:rPr lang="en-GB" sz="1800" dirty="0"/>
              <a:t>is a limited way of understanding value for a number of reasons. The one most relevant to SROI is that not everything that we value can be bought or sold, and therefore it does not have a price attached to it. This does not mean it is not valuable to </a:t>
            </a:r>
            <a:r>
              <a:rPr lang="en-GB" sz="1800" dirty="0"/>
              <a:t>us.</a:t>
            </a:r>
            <a:endParaRPr lang="en-GB" sz="1800" dirty="0"/>
          </a:p>
          <a:p>
            <a:endParaRPr lang="en-GB" sz="1800" dirty="0"/>
          </a:p>
          <a:p>
            <a:r>
              <a:rPr lang="en-US" sz="1800" b="1" dirty="0">
                <a:solidFill>
                  <a:schemeClr val="tx2"/>
                </a:solidFill>
              </a:rPr>
              <a:t>What we are doing is trying to find a value that, although it is not a ‘true’ reflection of what the outcomes is worth, let’s us get on with what we are trying to do: evaluating change.</a:t>
            </a:r>
            <a:endParaRPr lang="en-GB" sz="1800" b="1" dirty="0">
              <a:solidFill>
                <a:schemeClr val="tx2"/>
              </a:solidFill>
            </a:endParaRPr>
          </a:p>
          <a:p>
            <a:endParaRPr lang="en-GB" sz="1800" dirty="0"/>
          </a:p>
          <a:p>
            <a:r>
              <a:rPr lang="en-GB" sz="1800" dirty="0"/>
              <a:t>There are various ways to apply a financial proxy to an outcome including, market values, asking stakeholders their willingness to pay for a good or service, hedonic pricing and more. </a:t>
            </a:r>
          </a:p>
          <a:p>
            <a:endParaRPr lang="en-GB" sz="1800" dirty="0"/>
          </a:p>
          <a:p>
            <a:r>
              <a:rPr lang="en-GB" sz="1800" dirty="0"/>
              <a:t>A good starting point for financial proxies is the HACT value bank:</a:t>
            </a:r>
          </a:p>
          <a:p>
            <a:r>
              <a:rPr lang="en-GB" sz="1800" dirty="0">
                <a:hlinkClick r:id="rId3"/>
              </a:rPr>
              <a:t>https://</a:t>
            </a:r>
            <a:r>
              <a:rPr lang="en-GB" sz="1800" dirty="0">
                <a:hlinkClick r:id="rId3"/>
              </a:rPr>
              <a:t>www.hact.org.uk/social-value-bank</a:t>
            </a:r>
            <a:r>
              <a:rPr lang="en-GB" sz="1800" dirty="0"/>
              <a:t> </a:t>
            </a:r>
          </a:p>
        </p:txBody>
      </p:sp>
      <p:sp>
        <p:nvSpPr>
          <p:cNvPr id="3" name="Text Placeholder 2"/>
          <p:cNvSpPr>
            <a:spLocks noGrp="1"/>
          </p:cNvSpPr>
          <p:nvPr>
            <p:ph type="body" sz="quarter" idx="14"/>
          </p:nvPr>
        </p:nvSpPr>
        <p:spPr>
          <a:xfrm>
            <a:off x="1415480" y="188094"/>
            <a:ext cx="8865368" cy="432594"/>
          </a:xfrm>
        </p:spPr>
        <p:txBody>
          <a:bodyPr/>
          <a:lstStyle/>
          <a:p>
            <a:pPr>
              <a:buNone/>
            </a:pPr>
            <a:r>
              <a:rPr lang="en-GB" sz="3000" b="0" dirty="0">
                <a:solidFill>
                  <a:schemeClr val="accent1"/>
                </a:solidFill>
                <a:latin typeface="Arial" pitchFamily="34" charset="0"/>
              </a:rPr>
              <a:t>Stage 3b: Giving outcomes a value</a:t>
            </a:r>
            <a:endParaRPr lang="en-GB" sz="3000" b="0" dirty="0">
              <a:solidFill>
                <a:schemeClr val="accent1"/>
              </a:solidFill>
              <a:latin typeface="Arial" pitchFamily="34" charset="0"/>
            </a:endParaRPr>
          </a:p>
        </p:txBody>
      </p:sp>
    </p:spTree>
    <p:extLst>
      <p:ext uri="{BB962C8B-B14F-4D97-AF65-F5344CB8AC3E}">
        <p14:creationId xmlns:p14="http://schemas.microsoft.com/office/powerpoint/2010/main" val="2985389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15480" y="836712"/>
            <a:ext cx="9721080" cy="5040560"/>
          </a:xfrm>
        </p:spPr>
        <p:txBody>
          <a:bodyPr/>
          <a:lstStyle/>
          <a:p>
            <a:r>
              <a:rPr lang="en-GB" sz="1600" i="1" dirty="0"/>
              <a:t>How much of the change observed is a direct consequence of your organisation? How will outcomes change over time? </a:t>
            </a:r>
          </a:p>
          <a:p>
            <a:r>
              <a:rPr lang="en-GB" sz="1600" dirty="0"/>
              <a:t>In order to answer the above questions, five concepts need to be taken into account:</a:t>
            </a:r>
            <a:endParaRPr lang="en-GB" sz="1600" dirty="0"/>
          </a:p>
          <a:p>
            <a:endParaRPr lang="en-GB" sz="1600" dirty="0"/>
          </a:p>
        </p:txBody>
      </p:sp>
      <p:sp>
        <p:nvSpPr>
          <p:cNvPr id="3" name="Text Placeholder 2"/>
          <p:cNvSpPr>
            <a:spLocks noGrp="1"/>
          </p:cNvSpPr>
          <p:nvPr>
            <p:ph type="body" sz="quarter" idx="14"/>
          </p:nvPr>
        </p:nvSpPr>
        <p:spPr>
          <a:xfrm>
            <a:off x="1559496" y="188094"/>
            <a:ext cx="8721352" cy="432594"/>
          </a:xfrm>
        </p:spPr>
        <p:txBody>
          <a:bodyPr/>
          <a:lstStyle/>
          <a:p>
            <a:pPr>
              <a:buNone/>
            </a:pPr>
            <a:r>
              <a:rPr lang="en-GB" sz="3000" b="0" dirty="0">
                <a:solidFill>
                  <a:schemeClr val="accent1"/>
                </a:solidFill>
                <a:latin typeface="Arial" pitchFamily="34" charset="0"/>
              </a:rPr>
              <a:t>Stage 4: Establishing impact</a:t>
            </a:r>
            <a:endParaRPr lang="en-GB" sz="3000" b="0" dirty="0">
              <a:solidFill>
                <a:schemeClr val="accent1"/>
              </a:solidFill>
              <a:latin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36454355"/>
              </p:ext>
            </p:extLst>
          </p:nvPr>
        </p:nvGraphicFramePr>
        <p:xfrm>
          <a:off x="1527683" y="1772816"/>
          <a:ext cx="8784977" cy="4458447"/>
        </p:xfrm>
        <a:graphic>
          <a:graphicData uri="http://schemas.openxmlformats.org/drawingml/2006/table">
            <a:tbl>
              <a:tblPr firstRow="1">
                <a:tableStyleId>{17292A2E-F333-43FB-9621-5CBBE7FDCDCB}</a:tableStyleId>
              </a:tblPr>
              <a:tblGrid>
                <a:gridCol w="2279447">
                  <a:extLst>
                    <a:ext uri="{9D8B030D-6E8A-4147-A177-3AD203B41FA5}">
                      <a16:colId xmlns:a16="http://schemas.microsoft.com/office/drawing/2014/main" val="20000"/>
                    </a:ext>
                  </a:extLst>
                </a:gridCol>
                <a:gridCol w="6505530">
                  <a:extLst>
                    <a:ext uri="{9D8B030D-6E8A-4147-A177-3AD203B41FA5}">
                      <a16:colId xmlns:a16="http://schemas.microsoft.com/office/drawing/2014/main" val="20001"/>
                    </a:ext>
                  </a:extLst>
                </a:gridCol>
              </a:tblGrid>
              <a:tr h="3437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600" kern="1200" dirty="0">
                          <a:latin typeface="+mn-lt"/>
                          <a:cs typeface="Arial" panose="020B0604020202020204" pitchFamily="34" charset="0"/>
                        </a:rPr>
                        <a:t>Concept</a:t>
                      </a:r>
                      <a:endParaRPr lang="en-GB" sz="1600" b="1" kern="1200" dirty="0">
                        <a:solidFill>
                          <a:schemeClr val="lt1"/>
                        </a:solidFill>
                        <a:latin typeface="+mn-lt"/>
                        <a:ea typeface="+mn-ea"/>
                        <a:cs typeface="Arial" panose="020B0604020202020204" pitchFamily="34" charset="0"/>
                      </a:endParaRPr>
                    </a:p>
                  </a:txBody>
                  <a:tcPr marL="91438" marR="91438" marT="45703" marB="45703" anchor="ctr" horzOverflow="overflow">
                    <a:lnB w="12700" cap="flat" cmpd="sng" algn="ctr">
                      <a:solidFill>
                        <a:schemeClr val="accent4">
                          <a:lumMod val="75000"/>
                        </a:schemeClr>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600" kern="1200" dirty="0">
                          <a:latin typeface="+mn-lt"/>
                          <a:cs typeface="Arial" panose="020B0604020202020204" pitchFamily="34" charset="0"/>
                        </a:rPr>
                        <a:t>Explanation</a:t>
                      </a:r>
                      <a:endParaRPr lang="en-GB" sz="1600" b="1" kern="1200" dirty="0">
                        <a:solidFill>
                          <a:schemeClr val="lt1"/>
                        </a:solidFill>
                        <a:latin typeface="+mn-lt"/>
                        <a:ea typeface="+mn-ea"/>
                        <a:cs typeface="Arial" panose="020B0604020202020204" pitchFamily="34" charset="0"/>
                      </a:endParaRPr>
                    </a:p>
                  </a:txBody>
                  <a:tcPr marL="91438" marR="91438" marT="45703" marB="45703" anchor="ctr" horzOverflow="overflow">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591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600" b="1" kern="1200" baseline="0" dirty="0">
                          <a:latin typeface="+mn-lt"/>
                          <a:cs typeface="Arial" panose="020B0604020202020204" pitchFamily="34" charset="0"/>
                        </a:rPr>
                        <a:t>Deadweight (or counterfactual)</a:t>
                      </a:r>
                      <a:endParaRPr lang="en-GB" sz="1600" b="1" kern="1200" baseline="0" dirty="0">
                        <a:solidFill>
                          <a:schemeClr val="dk1"/>
                        </a:solidFill>
                        <a:latin typeface="+mn-lt"/>
                        <a:ea typeface="+mn-ea"/>
                        <a:cs typeface="Arial" panose="020B0604020202020204" pitchFamily="34" charset="0"/>
                      </a:endParaRPr>
                    </a:p>
                  </a:txBody>
                  <a:tcPr marL="91432" marR="91432" marT="45714" marB="45714"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600" kern="1200" baseline="0" dirty="0" smtClean="0">
                          <a:latin typeface="+mn-lt"/>
                          <a:cs typeface="Arial" panose="020B0604020202020204" pitchFamily="34" charset="0"/>
                        </a:rPr>
                        <a:t>Deadweight is an estimate of what would have happened anyway. It may be positive </a:t>
                      </a:r>
                      <a:r>
                        <a:rPr lang="en-GB" sz="1600" kern="1200" baseline="0" dirty="0">
                          <a:latin typeface="+mn-lt"/>
                          <a:cs typeface="Arial" panose="020B0604020202020204" pitchFamily="34" charset="0"/>
                        </a:rPr>
                        <a:t>or </a:t>
                      </a:r>
                      <a:r>
                        <a:rPr lang="en-GB" sz="1600" kern="1200" baseline="0" dirty="0" smtClean="0">
                          <a:latin typeface="+mn-lt"/>
                          <a:cs typeface="Arial" panose="020B0604020202020204" pitchFamily="34" charset="0"/>
                        </a:rPr>
                        <a:t>negative and is usually </a:t>
                      </a:r>
                      <a:r>
                        <a:rPr lang="en-GB" sz="1600" kern="1200" baseline="0" dirty="0">
                          <a:latin typeface="+mn-lt"/>
                          <a:cs typeface="Arial" panose="020B0604020202020204" pitchFamily="34" charset="0"/>
                        </a:rPr>
                        <a:t>determined through </a:t>
                      </a:r>
                      <a:r>
                        <a:rPr lang="en-GB" sz="1600" kern="1200" baseline="0" dirty="0" smtClean="0">
                          <a:latin typeface="+mn-lt"/>
                          <a:cs typeface="Arial" panose="020B0604020202020204" pitchFamily="34" charset="0"/>
                        </a:rPr>
                        <a:t>benchmarks. This is presented as a percentage.</a:t>
                      </a:r>
                      <a:endParaRPr lang="en-GB" sz="1600" kern="1200" baseline="0" dirty="0">
                        <a:solidFill>
                          <a:schemeClr val="dk1"/>
                        </a:solidFill>
                        <a:latin typeface="+mn-lt"/>
                        <a:ea typeface="+mn-ea"/>
                        <a:cs typeface="Arial" panose="020B0604020202020204" pitchFamily="34" charset="0"/>
                      </a:endParaRPr>
                    </a:p>
                  </a:txBody>
                  <a:tcPr marL="91432" marR="91432" marT="45714" marB="45714">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591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600" b="1" kern="1200" baseline="0" dirty="0">
                          <a:latin typeface="+mn-lt"/>
                          <a:cs typeface="Arial" panose="020B0604020202020204" pitchFamily="34" charset="0"/>
                        </a:rPr>
                        <a:t>Attribution</a:t>
                      </a:r>
                      <a:endParaRPr lang="en-GB" sz="1600" b="1" kern="1200" baseline="0" dirty="0">
                        <a:solidFill>
                          <a:schemeClr val="dk1"/>
                        </a:solidFill>
                        <a:latin typeface="+mn-lt"/>
                        <a:ea typeface="+mn-ea"/>
                        <a:cs typeface="Arial" panose="020B0604020202020204" pitchFamily="34" charset="0"/>
                      </a:endParaRPr>
                    </a:p>
                  </a:txBody>
                  <a:tcPr marL="91432" marR="91432" marT="45714" marB="45714"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600" kern="1200" baseline="0" dirty="0" smtClean="0">
                          <a:latin typeface="+mn-lt"/>
                          <a:cs typeface="Arial" panose="020B0604020202020204" pitchFamily="34" charset="0"/>
                        </a:rPr>
                        <a:t>How much credit can your organisation take for the outcomes? This considers </a:t>
                      </a:r>
                      <a:r>
                        <a:rPr lang="en-GB" sz="1600" kern="1200" baseline="0" dirty="0">
                          <a:latin typeface="+mn-lt"/>
                          <a:cs typeface="Arial" panose="020B0604020202020204" pitchFamily="34" charset="0"/>
                        </a:rPr>
                        <a:t>input of other stakeholders, especially where a project is a catalyst to </a:t>
                      </a:r>
                      <a:r>
                        <a:rPr lang="en-GB" sz="1600" kern="1200" baseline="0" dirty="0" smtClean="0">
                          <a:latin typeface="+mn-lt"/>
                          <a:cs typeface="Arial" panose="020B0604020202020204" pitchFamily="34" charset="0"/>
                        </a:rPr>
                        <a:t>change. This is presented as a percentage. </a:t>
                      </a:r>
                      <a:endParaRPr lang="en-GB" sz="1600" kern="1200" baseline="0" dirty="0">
                        <a:solidFill>
                          <a:schemeClr val="dk1"/>
                        </a:solidFill>
                        <a:latin typeface="+mn-lt"/>
                        <a:ea typeface="+mn-ea"/>
                        <a:cs typeface="Arial" panose="020B0604020202020204" pitchFamily="34" charset="0"/>
                      </a:endParaRPr>
                    </a:p>
                  </a:txBody>
                  <a:tcPr marL="91432" marR="91432" marT="45714" marB="45714">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8514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600" b="1" kern="1200" baseline="0" dirty="0">
                          <a:latin typeface="+mn-lt"/>
                          <a:cs typeface="Arial" panose="020B0604020202020204" pitchFamily="34" charset="0"/>
                        </a:rPr>
                        <a:t>Displacement</a:t>
                      </a:r>
                      <a:endParaRPr lang="en-GB" sz="1600" b="1" kern="1200" baseline="0" dirty="0">
                        <a:solidFill>
                          <a:schemeClr val="dk1"/>
                        </a:solidFill>
                        <a:latin typeface="+mn-lt"/>
                        <a:ea typeface="+mn-ea"/>
                        <a:cs typeface="Arial" panose="020B0604020202020204" pitchFamily="34" charset="0"/>
                      </a:endParaRPr>
                    </a:p>
                  </a:txBody>
                  <a:tcPr marL="91432" marR="91432" marT="45714" marB="45714"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600" kern="1200" baseline="0" dirty="0" smtClean="0">
                          <a:latin typeface="+mn-lt"/>
                          <a:cs typeface="Arial" panose="020B0604020202020204" pitchFamily="34" charset="0"/>
                        </a:rPr>
                        <a:t>This is where all or part of the value is not actually created by the activities, but is moved elsewhere. For example, in an employment project the outcome of securing employment carries a displacement value as there </a:t>
                      </a:r>
                      <a:r>
                        <a:rPr lang="en-GB" sz="1600" kern="1200" baseline="0" dirty="0">
                          <a:latin typeface="+mn-lt"/>
                          <a:cs typeface="Arial" panose="020B0604020202020204" pitchFamily="34" charset="0"/>
                        </a:rPr>
                        <a:t>are only a limited number of jobs to go </a:t>
                      </a:r>
                      <a:r>
                        <a:rPr lang="en-GB" sz="1600" kern="1200" baseline="0" dirty="0" smtClean="0">
                          <a:latin typeface="+mn-lt"/>
                          <a:cs typeface="Arial" panose="020B0604020202020204" pitchFamily="34" charset="0"/>
                        </a:rPr>
                        <a:t>round.</a:t>
                      </a:r>
                      <a:endParaRPr lang="en-GB" sz="1600" kern="1200" baseline="0" dirty="0">
                        <a:solidFill>
                          <a:schemeClr val="dk1"/>
                        </a:solidFill>
                        <a:latin typeface="+mn-lt"/>
                        <a:ea typeface="+mn-ea"/>
                        <a:cs typeface="Arial" panose="020B0604020202020204" pitchFamily="34" charset="0"/>
                      </a:endParaRPr>
                    </a:p>
                  </a:txBody>
                  <a:tcPr marL="91432" marR="91432" marT="45714" marB="45714">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6591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600" b="1" kern="1200" baseline="0" dirty="0" smtClean="0">
                          <a:solidFill>
                            <a:schemeClr val="dk1"/>
                          </a:solidFill>
                          <a:latin typeface="+mn-lt"/>
                          <a:ea typeface="+mn-ea"/>
                          <a:cs typeface="Arial" panose="020B0604020202020204" pitchFamily="34" charset="0"/>
                        </a:rPr>
                        <a:t>Benefit period</a:t>
                      </a:r>
                      <a:endParaRPr lang="en-GB" sz="1600" b="1" kern="1200" baseline="0" dirty="0">
                        <a:solidFill>
                          <a:schemeClr val="dk1"/>
                        </a:solidFill>
                        <a:latin typeface="+mn-lt"/>
                        <a:ea typeface="+mn-ea"/>
                        <a:cs typeface="Arial" panose="020B0604020202020204" pitchFamily="34" charset="0"/>
                      </a:endParaRPr>
                    </a:p>
                  </a:txBody>
                  <a:tcPr marL="91432" marR="91432" marT="45714" marB="45714"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600" kern="1200" baseline="0" dirty="0" smtClean="0">
                          <a:solidFill>
                            <a:schemeClr val="dk1"/>
                          </a:solidFill>
                          <a:latin typeface="+mn-lt"/>
                          <a:ea typeface="+mn-ea"/>
                          <a:cs typeface="Arial" panose="020B0604020202020204" pitchFamily="34" charset="0"/>
                        </a:rPr>
                        <a:t>The length of time over which outcomes are expected to endure (e.g. the benefits of an employment programme may ensure for some years after the course). This is different to the investment period. </a:t>
                      </a:r>
                      <a:endParaRPr lang="en-GB" sz="1600" kern="1200" baseline="0" dirty="0">
                        <a:solidFill>
                          <a:schemeClr val="dk1"/>
                        </a:solidFill>
                        <a:latin typeface="+mn-lt"/>
                        <a:ea typeface="+mn-ea"/>
                        <a:cs typeface="Arial" panose="020B0604020202020204" pitchFamily="34" charset="0"/>
                      </a:endParaRPr>
                    </a:p>
                  </a:txBody>
                  <a:tcPr marL="91432" marR="91432" marT="45714" marB="45714">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267024651"/>
                  </a:ext>
                </a:extLst>
              </a:tr>
              <a:tr h="3704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600" b="1" kern="1200" baseline="0" dirty="0" smtClean="0">
                          <a:solidFill>
                            <a:schemeClr val="dk1"/>
                          </a:solidFill>
                          <a:latin typeface="+mn-lt"/>
                          <a:ea typeface="+mn-ea"/>
                          <a:cs typeface="Arial" panose="020B0604020202020204" pitchFamily="34" charset="0"/>
                        </a:rPr>
                        <a:t>Drop off</a:t>
                      </a:r>
                      <a:endParaRPr lang="en-GB" sz="1600" b="1" kern="1200" baseline="0" dirty="0">
                        <a:solidFill>
                          <a:schemeClr val="dk1"/>
                        </a:solidFill>
                        <a:latin typeface="+mn-lt"/>
                        <a:ea typeface="+mn-ea"/>
                        <a:cs typeface="Arial" panose="020B0604020202020204" pitchFamily="34" charset="0"/>
                      </a:endParaRPr>
                    </a:p>
                  </a:txBody>
                  <a:tcPr marL="91432" marR="91432" marT="45714" marB="45714"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600" kern="1200" baseline="0" dirty="0" smtClean="0">
                          <a:solidFill>
                            <a:schemeClr val="dk1"/>
                          </a:solidFill>
                          <a:latin typeface="+mn-lt"/>
                          <a:ea typeface="+mn-ea"/>
                          <a:cs typeface="Arial" panose="020B0604020202020204" pitchFamily="34" charset="0"/>
                        </a:rPr>
                        <a:t>The rate at which benefits decrease over time. For instance, it is likely that benefit for training participants wears off as time goes on. </a:t>
                      </a:r>
                      <a:endParaRPr lang="en-GB" sz="1600" kern="1200" baseline="0" dirty="0">
                        <a:solidFill>
                          <a:schemeClr val="dk1"/>
                        </a:solidFill>
                        <a:latin typeface="+mn-lt"/>
                        <a:ea typeface="+mn-ea"/>
                        <a:cs typeface="Arial" panose="020B0604020202020204" pitchFamily="34" charset="0"/>
                      </a:endParaRPr>
                    </a:p>
                  </a:txBody>
                  <a:tcPr marL="91432" marR="91432" marT="45714" marB="45714">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757096359"/>
                  </a:ext>
                </a:extLst>
              </a:tr>
            </a:tbl>
          </a:graphicData>
        </a:graphic>
      </p:graphicFrame>
    </p:spTree>
    <p:extLst>
      <p:ext uri="{BB962C8B-B14F-4D97-AF65-F5344CB8AC3E}">
        <p14:creationId xmlns:p14="http://schemas.microsoft.com/office/powerpoint/2010/main" val="3275008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15480" y="836712"/>
            <a:ext cx="9865096" cy="5040560"/>
          </a:xfrm>
        </p:spPr>
        <p:txBody>
          <a:bodyPr/>
          <a:lstStyle/>
          <a:p>
            <a:r>
              <a:rPr lang="en-GB" sz="1800" b="1" dirty="0"/>
              <a:t>Calculating the net present value </a:t>
            </a:r>
          </a:p>
          <a:p>
            <a:r>
              <a:rPr lang="en-GB" sz="1800" dirty="0"/>
              <a:t>In order to calculate the net present value (NPV) the costs and benefits paid or received in different time periods need to be added up. To ensure costs and benefits are comparable a process called discounting is used. Discounting recognises that people generally prefer to receive money today rather than tomorrow because there is a risk. (e.g. money will not be paid) or because these is opportunity cost (e.g. potential gains from investing the money elsewhere).  </a:t>
            </a:r>
            <a:endParaRPr lang="en-GB" sz="1800" dirty="0"/>
          </a:p>
          <a:p>
            <a:endParaRPr lang="en-GB" sz="800" dirty="0"/>
          </a:p>
          <a:p>
            <a:r>
              <a:rPr lang="en-GB" sz="1800" b="1" dirty="0"/>
              <a:t>Calculating the SROI</a:t>
            </a:r>
            <a:endParaRPr lang="en-GB" sz="1800" b="1" dirty="0"/>
          </a:p>
          <a:p>
            <a:r>
              <a:rPr lang="en-GB" sz="1800" dirty="0"/>
              <a:t>Calculating the SROI is done by dividing the value of outcomes (taking into account the concepts described in Stage 4) by the total investment. In addition to monetary values, both volunteer time/in-kind contributions and pro-bono support must be included in investment at a market rate. (e.g. hourly wage for volunteers)</a:t>
            </a:r>
          </a:p>
          <a:p>
            <a:endParaRPr lang="en-GB" sz="800" b="1" i="1" dirty="0"/>
          </a:p>
          <a:p>
            <a:r>
              <a:rPr lang="en-GB" sz="1800" b="1" i="1" dirty="0"/>
              <a:t>			</a:t>
            </a:r>
            <a:r>
              <a:rPr lang="en-GB" sz="1800" b="1" dirty="0"/>
              <a:t>SROI </a:t>
            </a:r>
            <a:r>
              <a:rPr lang="en-GB" sz="1800" dirty="0"/>
              <a:t>=  </a:t>
            </a:r>
            <a:r>
              <a:rPr lang="en-GB" sz="1800" u="sng" dirty="0"/>
              <a:t>[Value of outcomes]</a:t>
            </a:r>
          </a:p>
          <a:p>
            <a:r>
              <a:rPr lang="en-GB" sz="1800" dirty="0"/>
              <a:t>			</a:t>
            </a:r>
            <a:r>
              <a:rPr lang="en-GB" sz="1800" dirty="0"/>
              <a:t>	</a:t>
            </a:r>
            <a:r>
              <a:rPr lang="en-GB" sz="1800" b="1" i="1" dirty="0"/>
              <a:t> </a:t>
            </a:r>
            <a:r>
              <a:rPr lang="en-GB" sz="1800" dirty="0"/>
              <a:t>[Investment</a:t>
            </a:r>
            <a:r>
              <a:rPr lang="en-GB" sz="1800" dirty="0"/>
              <a:t>]</a:t>
            </a:r>
            <a:endParaRPr lang="en-GB" sz="1050" dirty="0"/>
          </a:p>
          <a:p>
            <a:r>
              <a:rPr lang="en-GB" sz="1800" b="1" dirty="0"/>
              <a:t>Sensitivity and other checks</a:t>
            </a:r>
          </a:p>
          <a:p>
            <a:r>
              <a:rPr lang="en-GB" sz="1800" dirty="0"/>
              <a:t>A sensitivity analysis is usually carried out during this stage. It tests how the SROI ratio changes when key assumptions are altered (e.g. value of proxies, deadweight, attribution, etc.). </a:t>
            </a:r>
          </a:p>
          <a:p>
            <a:endParaRPr lang="en-GB" sz="1800" dirty="0"/>
          </a:p>
          <a:p>
            <a:endParaRPr lang="en-GB" sz="1800" dirty="0"/>
          </a:p>
          <a:p>
            <a:endParaRPr lang="en-GB" sz="1800" dirty="0"/>
          </a:p>
        </p:txBody>
      </p:sp>
      <p:sp>
        <p:nvSpPr>
          <p:cNvPr id="3" name="Text Placeholder 2"/>
          <p:cNvSpPr>
            <a:spLocks noGrp="1"/>
          </p:cNvSpPr>
          <p:nvPr>
            <p:ph type="body" sz="quarter" idx="14"/>
          </p:nvPr>
        </p:nvSpPr>
        <p:spPr>
          <a:xfrm>
            <a:off x="1559496" y="188094"/>
            <a:ext cx="8721352" cy="432594"/>
          </a:xfrm>
        </p:spPr>
        <p:txBody>
          <a:bodyPr/>
          <a:lstStyle/>
          <a:p>
            <a:pPr>
              <a:buNone/>
            </a:pPr>
            <a:r>
              <a:rPr lang="en-GB" sz="3000" b="0" dirty="0">
                <a:solidFill>
                  <a:schemeClr val="accent1"/>
                </a:solidFill>
                <a:latin typeface="Arial" pitchFamily="34" charset="0"/>
              </a:rPr>
              <a:t>Stage 5: Calculating SROI</a:t>
            </a:r>
            <a:endParaRPr lang="en-GB" sz="3000" b="0" dirty="0">
              <a:solidFill>
                <a:schemeClr val="accent1"/>
              </a:solidFill>
              <a:latin typeface="Arial" pitchFamily="34" charset="0"/>
            </a:endParaRPr>
          </a:p>
        </p:txBody>
      </p:sp>
    </p:spTree>
    <p:extLst>
      <p:ext uri="{BB962C8B-B14F-4D97-AF65-F5344CB8AC3E}">
        <p14:creationId xmlns:p14="http://schemas.microsoft.com/office/powerpoint/2010/main" val="2565895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15481" y="2812611"/>
            <a:ext cx="4863416" cy="2016224"/>
          </a:xfrm>
        </p:spPr>
        <p:txBody>
          <a:bodyPr/>
          <a:lstStyle/>
          <a:p>
            <a:r>
              <a:rPr lang="en-GB" sz="1800" b="1" dirty="0"/>
              <a:t>SROI helps you make decisions on:</a:t>
            </a:r>
          </a:p>
          <a:p>
            <a:pPr marL="285750" indent="-285750">
              <a:buFontTx/>
              <a:buChar char="-"/>
            </a:pPr>
            <a:r>
              <a:rPr lang="en-GB" sz="1800" dirty="0"/>
              <a:t>Which programmes are creating the most value </a:t>
            </a:r>
          </a:p>
          <a:p>
            <a:pPr marL="285750" indent="-285750">
              <a:buFontTx/>
              <a:buChar char="-"/>
            </a:pPr>
            <a:r>
              <a:rPr lang="en-GB" sz="1800" dirty="0"/>
              <a:t>How to maximise value for different stakeholders </a:t>
            </a:r>
          </a:p>
          <a:p>
            <a:pPr marL="285750" indent="-285750">
              <a:buFontTx/>
              <a:buChar char="-"/>
            </a:pPr>
            <a:r>
              <a:rPr lang="en-GB" sz="1800" dirty="0"/>
              <a:t>Investment in preventative activities</a:t>
            </a:r>
          </a:p>
          <a:p>
            <a:pPr marL="285750" indent="-285750">
              <a:buFontTx/>
              <a:buChar char="-"/>
            </a:pPr>
            <a:r>
              <a:rPr lang="en-GB" sz="1800" dirty="0"/>
              <a:t>Your role in creating change </a:t>
            </a:r>
          </a:p>
          <a:p>
            <a:pPr marL="285750" indent="-285750">
              <a:buFontTx/>
              <a:buChar char="-"/>
            </a:pPr>
            <a:endParaRPr lang="en-GB" sz="1800" dirty="0"/>
          </a:p>
          <a:p>
            <a:endParaRPr lang="en-GB" sz="1800" dirty="0"/>
          </a:p>
          <a:p>
            <a:endParaRPr lang="en-GB" sz="1800" dirty="0"/>
          </a:p>
        </p:txBody>
      </p:sp>
      <p:sp>
        <p:nvSpPr>
          <p:cNvPr id="3" name="Text Placeholder 2"/>
          <p:cNvSpPr>
            <a:spLocks noGrp="1"/>
          </p:cNvSpPr>
          <p:nvPr>
            <p:ph type="body" sz="quarter" idx="14"/>
          </p:nvPr>
        </p:nvSpPr>
        <p:spPr>
          <a:xfrm>
            <a:off x="1415480" y="188094"/>
            <a:ext cx="8865368" cy="432594"/>
          </a:xfrm>
        </p:spPr>
        <p:txBody>
          <a:bodyPr/>
          <a:lstStyle/>
          <a:p>
            <a:pPr>
              <a:buNone/>
            </a:pPr>
            <a:r>
              <a:rPr lang="en-GB" sz="3000" b="0" dirty="0">
                <a:solidFill>
                  <a:schemeClr val="accent1"/>
                </a:solidFill>
                <a:latin typeface="Arial" pitchFamily="34" charset="0"/>
              </a:rPr>
              <a:t>Stage 6: Reporting, using &amp; embedding</a:t>
            </a:r>
            <a:endParaRPr lang="en-GB" sz="3000" b="0" dirty="0">
              <a:solidFill>
                <a:schemeClr val="accent1"/>
              </a:solidFill>
              <a:latin typeface="Arial" pitchFamily="34" charset="0"/>
            </a:endParaRPr>
          </a:p>
        </p:txBody>
      </p:sp>
      <p:sp>
        <p:nvSpPr>
          <p:cNvPr id="4" name="Text Placeholder 1"/>
          <p:cNvSpPr txBox="1">
            <a:spLocks/>
          </p:cNvSpPr>
          <p:nvPr/>
        </p:nvSpPr>
        <p:spPr>
          <a:xfrm>
            <a:off x="6278896" y="2831679"/>
            <a:ext cx="4713899" cy="1781133"/>
          </a:xfrm>
          <a:prstGeom prst="rect">
            <a:avLst/>
          </a:prstGeom>
        </p:spPr>
        <p:txBody>
          <a:bodyPr/>
          <a:lstStyle>
            <a:lvl1pPr marL="0" indent="0" algn="l" defTabSz="914400" rtl="0" eaLnBrk="1" latinLnBrk="0" hangingPunct="1">
              <a:spcBef>
                <a:spcPct val="20000"/>
              </a:spcBef>
              <a:buFont typeface="Arial" pitchFamily="34" charset="0"/>
              <a:buNone/>
              <a:defRPr sz="2000" kern="1200" baseline="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dirty="0"/>
              <a:t>To enable decisions: </a:t>
            </a:r>
          </a:p>
          <a:p>
            <a:pPr marL="285750" indent="-285750">
              <a:buFontTx/>
              <a:buChar char="-"/>
            </a:pPr>
            <a:r>
              <a:rPr lang="en-GB" sz="1800" dirty="0"/>
              <a:t>Ensure you have senior buy-in</a:t>
            </a:r>
          </a:p>
          <a:p>
            <a:pPr marL="285750" indent="-285750">
              <a:buFontTx/>
              <a:buChar char="-"/>
            </a:pPr>
            <a:r>
              <a:rPr lang="en-GB" sz="1800" dirty="0"/>
              <a:t>Embed SROI knowledge and practice across organisation (e.g. training of staff)</a:t>
            </a:r>
          </a:p>
          <a:p>
            <a:pPr marL="285750" indent="-285750">
              <a:buFontTx/>
              <a:buChar char="-"/>
            </a:pPr>
            <a:r>
              <a:rPr lang="en-GB" sz="1800" dirty="0"/>
              <a:t>Create a system for updates </a:t>
            </a:r>
          </a:p>
          <a:p>
            <a:endParaRPr lang="en-GB" sz="1800" dirty="0"/>
          </a:p>
          <a:p>
            <a:endParaRPr lang="en-GB" sz="1800" dirty="0"/>
          </a:p>
        </p:txBody>
      </p:sp>
      <p:grpSp>
        <p:nvGrpSpPr>
          <p:cNvPr id="9" name="Group 8"/>
          <p:cNvGrpSpPr/>
          <p:nvPr/>
        </p:nvGrpSpPr>
        <p:grpSpPr>
          <a:xfrm>
            <a:off x="1415480" y="862878"/>
            <a:ext cx="9721079" cy="1868354"/>
            <a:chOff x="691953" y="2852936"/>
            <a:chExt cx="8064895" cy="1800200"/>
          </a:xfrm>
        </p:grpSpPr>
        <p:sp>
          <p:nvSpPr>
            <p:cNvPr id="5" name="Text Placeholder 1"/>
            <p:cNvSpPr txBox="1">
              <a:spLocks/>
            </p:cNvSpPr>
            <p:nvPr/>
          </p:nvSpPr>
          <p:spPr>
            <a:xfrm>
              <a:off x="691954" y="3212976"/>
              <a:ext cx="4312094" cy="1440160"/>
            </a:xfrm>
            <a:prstGeom prst="rect">
              <a:avLst/>
            </a:prstGeom>
          </p:spPr>
          <p:txBody>
            <a:bodyPr/>
            <a:lstStyle>
              <a:lvl1pPr marL="0" indent="0" algn="l" defTabSz="914400" rtl="0" eaLnBrk="1" latinLnBrk="0" hangingPunct="1">
                <a:spcBef>
                  <a:spcPct val="20000"/>
                </a:spcBef>
                <a:buFont typeface="Arial" pitchFamily="34" charset="0"/>
                <a:buNone/>
                <a:defRPr sz="2000" kern="1200" baseline="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dirty="0"/>
                <a:t>Audience: </a:t>
              </a:r>
              <a:r>
                <a:rPr lang="en-GB" sz="1800" dirty="0"/>
                <a:t>Be clear on who you expect to read the report</a:t>
              </a:r>
            </a:p>
            <a:p>
              <a:r>
                <a:rPr lang="en-GB" sz="1800" b="1" dirty="0"/>
                <a:t>Transparency: </a:t>
              </a:r>
              <a:r>
                <a:rPr lang="en-GB" sz="1800" dirty="0"/>
                <a:t>create a technical appendix with calculations and assumptions. Be clear about the risks of over-claiming</a:t>
              </a:r>
            </a:p>
            <a:p>
              <a:r>
                <a:rPr lang="en-GB" sz="1800" dirty="0"/>
                <a:t> </a:t>
              </a:r>
            </a:p>
            <a:p>
              <a:endParaRPr lang="en-GB" sz="1800" dirty="0"/>
            </a:p>
          </p:txBody>
        </p:sp>
        <p:sp>
          <p:nvSpPr>
            <p:cNvPr id="6" name="Text Placeholder 1"/>
            <p:cNvSpPr txBox="1">
              <a:spLocks/>
            </p:cNvSpPr>
            <p:nvPr/>
          </p:nvSpPr>
          <p:spPr>
            <a:xfrm>
              <a:off x="4901546" y="3212976"/>
              <a:ext cx="3855302" cy="1440160"/>
            </a:xfrm>
            <a:prstGeom prst="rect">
              <a:avLst/>
            </a:prstGeom>
          </p:spPr>
          <p:txBody>
            <a:bodyPr/>
            <a:lstStyle>
              <a:lvl1pPr marL="0" indent="0" algn="l" defTabSz="914400" rtl="0" eaLnBrk="1" latinLnBrk="0" hangingPunct="1">
                <a:spcBef>
                  <a:spcPct val="20000"/>
                </a:spcBef>
                <a:buFont typeface="Arial" pitchFamily="34" charset="0"/>
                <a:buNone/>
                <a:defRPr sz="2000" kern="1200" baseline="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dirty="0"/>
                <a:t>Verification: </a:t>
              </a:r>
              <a:r>
                <a:rPr lang="en-GB" sz="1800" dirty="0"/>
                <a:t>put in place an assurance process or work with an expert to gain credibility</a:t>
              </a:r>
            </a:p>
            <a:p>
              <a:r>
                <a:rPr lang="en-GB" sz="1800" b="1" dirty="0"/>
                <a:t>Messaging</a:t>
              </a:r>
              <a:r>
                <a:rPr lang="en-GB" sz="1800" dirty="0"/>
                <a:t>: </a:t>
              </a:r>
              <a:r>
                <a:rPr lang="en-GB" sz="1800" dirty="0"/>
                <a:t>tell the story of the organisation </a:t>
              </a:r>
              <a:r>
                <a:rPr lang="en-GB" sz="1800" dirty="0">
                  <a:sym typeface="Wingdings" panose="05000000000000000000" pitchFamily="2" charset="2"/>
                </a:rPr>
                <a:t> have a narrative</a:t>
              </a:r>
              <a:endParaRPr lang="en-GB" sz="1800" dirty="0"/>
            </a:p>
            <a:p>
              <a:r>
                <a:rPr lang="en-GB" sz="1800" dirty="0"/>
                <a:t> </a:t>
              </a:r>
            </a:p>
            <a:p>
              <a:pPr marL="285750" indent="-285750">
                <a:buFontTx/>
                <a:buChar char="-"/>
              </a:pPr>
              <a:endParaRPr lang="en-GB" sz="1800" dirty="0"/>
            </a:p>
          </p:txBody>
        </p:sp>
        <p:sp>
          <p:nvSpPr>
            <p:cNvPr id="7" name="Rectangle 6"/>
            <p:cNvSpPr/>
            <p:nvPr/>
          </p:nvSpPr>
          <p:spPr>
            <a:xfrm>
              <a:off x="3496315" y="2852936"/>
              <a:ext cx="2336898" cy="385515"/>
            </a:xfrm>
            <a:prstGeom prst="rect">
              <a:avLst/>
            </a:prstGeom>
          </p:spPr>
          <p:txBody>
            <a:bodyPr wrap="none">
              <a:spAutoFit/>
            </a:bodyPr>
            <a:lstStyle/>
            <a:p>
              <a:pPr algn="ctr"/>
              <a:r>
                <a:rPr lang="en-GB" sz="2000" b="1" dirty="0"/>
                <a:t>Best practice reporting</a:t>
              </a:r>
            </a:p>
          </p:txBody>
        </p:sp>
        <p:sp>
          <p:nvSpPr>
            <p:cNvPr id="8" name="Rectangle 7"/>
            <p:cNvSpPr/>
            <p:nvPr/>
          </p:nvSpPr>
          <p:spPr>
            <a:xfrm>
              <a:off x="691953" y="2852936"/>
              <a:ext cx="7945624" cy="180020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2000"/>
            </a:p>
          </p:txBody>
        </p:sp>
      </p:grpSp>
      <p:sp>
        <p:nvSpPr>
          <p:cNvPr id="10" name="Text Placeholder 1"/>
          <p:cNvSpPr txBox="1">
            <a:spLocks/>
          </p:cNvSpPr>
          <p:nvPr/>
        </p:nvSpPr>
        <p:spPr>
          <a:xfrm>
            <a:off x="1415479" y="5085184"/>
            <a:ext cx="9577315" cy="795120"/>
          </a:xfrm>
          <a:prstGeom prst="rect">
            <a:avLst/>
          </a:prstGeom>
        </p:spPr>
        <p:txBody>
          <a:bodyPr/>
          <a:lstStyle>
            <a:lvl1pPr marL="0" indent="0" algn="l" defTabSz="914400" rtl="0" eaLnBrk="1" latinLnBrk="0" hangingPunct="1">
              <a:spcBef>
                <a:spcPct val="20000"/>
              </a:spcBef>
              <a:buFont typeface="Arial" pitchFamily="34" charset="0"/>
              <a:buNone/>
              <a:defRPr sz="2000" kern="1200" baseline="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600" dirty="0"/>
          </a:p>
          <a:p>
            <a:r>
              <a:rPr lang="en-GB" sz="1800" dirty="0"/>
              <a:t>For more details on the stages described please read ‘</a:t>
            </a:r>
            <a:r>
              <a:rPr lang="en-GB" sz="1800" dirty="0"/>
              <a:t>A guide to </a:t>
            </a:r>
            <a:r>
              <a:rPr lang="en-GB" sz="1800" dirty="0"/>
              <a:t>SROI’ via this </a:t>
            </a:r>
            <a:r>
              <a:rPr lang="en-GB" sz="1800" dirty="0">
                <a:hlinkClick r:id="rId3"/>
              </a:rPr>
              <a:t>link</a:t>
            </a:r>
            <a:r>
              <a:rPr lang="en-GB" sz="1800" dirty="0"/>
              <a:t>.</a:t>
            </a:r>
          </a:p>
          <a:p>
            <a:r>
              <a:rPr lang="en-GB" sz="1800" dirty="0"/>
              <a:t>Examples reports can be found at: </a:t>
            </a:r>
            <a:r>
              <a:rPr lang="en-GB" sz="1800" u="sng" dirty="0">
                <a:hlinkClick r:id="rId4"/>
              </a:rPr>
              <a:t>http</a:t>
            </a:r>
            <a:r>
              <a:rPr lang="en-GB" sz="1800" u="sng" dirty="0">
                <a:hlinkClick r:id="rId4"/>
              </a:rPr>
              <a:t>://www.socialvalueuk.org/report-database/</a:t>
            </a:r>
            <a:r>
              <a:rPr lang="en-GB" sz="1800" dirty="0"/>
              <a:t> </a:t>
            </a:r>
            <a:r>
              <a:rPr lang="en-GB" sz="1800" dirty="0"/>
              <a:t> </a:t>
            </a:r>
          </a:p>
        </p:txBody>
      </p:sp>
    </p:spTree>
    <p:extLst>
      <p:ext uri="{BB962C8B-B14F-4D97-AF65-F5344CB8AC3E}">
        <p14:creationId xmlns:p14="http://schemas.microsoft.com/office/powerpoint/2010/main" val="3858655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3429000"/>
            <a:ext cx="7488832" cy="1584176"/>
          </a:xfrm>
        </p:spPr>
        <p:txBody>
          <a:bodyPr anchor="t">
            <a:noAutofit/>
          </a:bodyPr>
          <a:lstStyle/>
          <a:p>
            <a:pPr lvl="0" algn="ctr">
              <a:defRPr/>
            </a:pPr>
            <a:r>
              <a:rPr lang="en-US" sz="4800" b="1" dirty="0" smtClean="0">
                <a:solidFill>
                  <a:srgbClr val="00629B"/>
                </a:solidFill>
                <a:latin typeface="Calibri" panose="020F0502020204030204" pitchFamily="34" charset="0"/>
                <a:cs typeface="Calibri" panose="020F0502020204030204" pitchFamily="34" charset="0"/>
              </a:rPr>
              <a:t>Discussion &amp; Questions</a:t>
            </a:r>
            <a:r>
              <a:rPr lang="en-US" dirty="0">
                <a:solidFill>
                  <a:srgbClr val="00629B"/>
                </a:solidFill>
                <a:latin typeface="Calibri" panose="020F0502020204030204" pitchFamily="34" charset="0"/>
                <a:cs typeface="Calibri" panose="020F0502020204030204" pitchFamily="34" charset="0"/>
              </a:rPr>
              <a:t/>
            </a:r>
            <a:br>
              <a:rPr lang="en-US" dirty="0">
                <a:solidFill>
                  <a:srgbClr val="00629B"/>
                </a:solidFill>
                <a:latin typeface="Calibri" panose="020F0502020204030204" pitchFamily="34" charset="0"/>
                <a:cs typeface="Calibri" panose="020F0502020204030204" pitchFamily="34" charset="0"/>
              </a:rPr>
            </a:br>
            <a:endParaRPr lang="en-US" sz="2400" i="1" dirty="0">
              <a:solidFill>
                <a:srgbClr val="00629B"/>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8"/>
          </p:nvPr>
        </p:nvSpPr>
        <p:spPr/>
        <p:txBody>
          <a:bodyPr/>
          <a:lstStyle/>
          <a:p>
            <a:fld id="{3DD97BEB-BAEF-0344-9D5C-EC73E478698A}" type="slidenum">
              <a:rPr lang="en-US" smtClean="0"/>
              <a:pPr/>
              <a:t>27</a:t>
            </a:fld>
            <a:endParaRPr lang="en-US" dirty="0"/>
          </a:p>
        </p:txBody>
      </p:sp>
    </p:spTree>
    <p:extLst>
      <p:ext uri="{BB962C8B-B14F-4D97-AF65-F5344CB8AC3E}">
        <p14:creationId xmlns:p14="http://schemas.microsoft.com/office/powerpoint/2010/main" val="3072897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2776"/>
            <a:ext cx="10515600" cy="4764187"/>
          </a:xfrm>
        </p:spPr>
        <p:txBody>
          <a:bodyPr>
            <a:normAutofit lnSpcReduction="10000"/>
          </a:bodyPr>
          <a:lstStyle/>
          <a:p>
            <a:pPr marL="742950" indent="-742950">
              <a:buFont typeface="+mj-lt"/>
              <a:buAutoNum type="arabicPeriod"/>
            </a:pPr>
            <a:r>
              <a:rPr lang="en-US" sz="3600" dirty="0" smtClean="0"/>
              <a:t>What do you think about establishing a consistent, cross-IEEE framework for impact measurement? </a:t>
            </a:r>
          </a:p>
          <a:p>
            <a:pPr marL="742950" indent="-742950">
              <a:buFont typeface="+mj-lt"/>
              <a:buAutoNum type="arabicPeriod"/>
            </a:pPr>
            <a:r>
              <a:rPr lang="en-US" sz="3600" dirty="0" smtClean="0"/>
              <a:t>What educational tools and resources would you and other project leaders in your Section need in order to implement the SROI assessment methodology? </a:t>
            </a:r>
            <a:endParaRPr lang="en-US" sz="3600" dirty="0"/>
          </a:p>
          <a:p>
            <a:pPr marL="742950" indent="-742950">
              <a:buFont typeface="+mj-lt"/>
              <a:buAutoNum type="arabicPeriod"/>
            </a:pPr>
            <a:r>
              <a:rPr lang="en-US" sz="3600" dirty="0" smtClean="0"/>
              <a:t>What do you see as the methodology’s strong points?</a:t>
            </a:r>
          </a:p>
          <a:p>
            <a:pPr marL="742950" indent="-742950">
              <a:buFont typeface="+mj-lt"/>
              <a:buAutoNum type="arabicPeriod"/>
            </a:pPr>
            <a:r>
              <a:rPr lang="en-US" sz="3600" dirty="0" smtClean="0"/>
              <a:t>What doubts or concerns do you have about SROI? </a:t>
            </a:r>
            <a:endParaRPr lang="en-US" sz="3200" dirty="0"/>
          </a:p>
          <a:p>
            <a:endParaRPr lang="es-MX" sz="3200" dirty="0"/>
          </a:p>
        </p:txBody>
      </p:sp>
      <p:sp>
        <p:nvSpPr>
          <p:cNvPr id="5" name="Title 5"/>
          <p:cNvSpPr txBox="1">
            <a:spLocks noGrp="1"/>
          </p:cNvSpPr>
          <p:nvPr>
            <p:ph type="title"/>
          </p:nvPr>
        </p:nvSpPr>
        <p:spPr bwMode="auto">
          <a:xfrm>
            <a:off x="838200" y="365125"/>
            <a:ext cx="10515600" cy="1047651"/>
          </a:xfrm>
          <a:prstGeom prst="rect">
            <a:avLst/>
          </a:prstGeom>
          <a:noFill/>
          <a:ln w="9525">
            <a:noFill/>
            <a:miter lim="800000"/>
            <a:headEnd/>
            <a:tailEnd/>
          </a:ln>
        </p:spPr>
        <p:txBody>
          <a:bodyPr vert="horz" wrap="square" lIns="91440" tIns="45720" rIns="91440" bIns="91440" numCol="1" anchor="t" anchorCtr="0" compatLnSpc="1">
            <a:prstTxWarp prst="textNoShape">
              <a:avLst/>
            </a:prstTxWarp>
            <a:noAutofit/>
          </a:bodyPr>
          <a:lstStyle/>
          <a:p>
            <a:pPr eaLnBrk="0" fontAlgn="base" hangingPunct="0">
              <a:spcBef>
                <a:spcPct val="0"/>
              </a:spcBef>
              <a:spcAft>
                <a:spcPct val="0"/>
              </a:spcAft>
              <a:defRPr/>
            </a:pPr>
            <a:r>
              <a:rPr lang="en-US" sz="4800" b="1" dirty="0" smtClean="0">
                <a:solidFill>
                  <a:srgbClr val="00629B"/>
                </a:solidFill>
                <a:latin typeface="+mn-lt"/>
                <a:ea typeface="+mn-ea"/>
                <a:cs typeface="Times New Roman" pitchFamily="18" charset="0"/>
              </a:rPr>
              <a:t>Discussion Questions</a:t>
            </a:r>
            <a:endParaRPr lang="en-US" sz="4800" b="1" dirty="0">
              <a:solidFill>
                <a:srgbClr val="00629B"/>
              </a:solidFill>
              <a:latin typeface="+mn-lt"/>
              <a:ea typeface="+mn-ea"/>
              <a:cs typeface="Times New Roman" pitchFamily="18" charset="0"/>
            </a:endParaRPr>
          </a:p>
        </p:txBody>
      </p:sp>
    </p:spTree>
    <p:extLst>
      <p:ext uri="{BB962C8B-B14F-4D97-AF65-F5344CB8AC3E}">
        <p14:creationId xmlns:p14="http://schemas.microsoft.com/office/powerpoint/2010/main" val="4245427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2776"/>
            <a:ext cx="10515600" cy="4764187"/>
          </a:xfrm>
        </p:spPr>
        <p:txBody>
          <a:bodyPr>
            <a:normAutofit/>
          </a:bodyPr>
          <a:lstStyle/>
          <a:p>
            <a:r>
              <a:rPr lang="es-MX" sz="3200" dirty="0" err="1" smtClean="0"/>
              <a:t>Appoint</a:t>
            </a:r>
            <a:r>
              <a:rPr lang="es-MX" sz="3200" dirty="0" smtClean="0"/>
              <a:t> </a:t>
            </a:r>
            <a:r>
              <a:rPr lang="es-MX" sz="3200" dirty="0" err="1" smtClean="0"/>
              <a:t>someone</a:t>
            </a:r>
            <a:r>
              <a:rPr lang="es-MX" sz="3200" dirty="0" smtClean="0"/>
              <a:t> in </a:t>
            </a:r>
            <a:r>
              <a:rPr lang="es-MX" sz="3200" dirty="0" err="1" smtClean="0"/>
              <a:t>your</a:t>
            </a:r>
            <a:r>
              <a:rPr lang="es-MX" sz="3200" dirty="0" smtClean="0"/>
              <a:t> </a:t>
            </a:r>
            <a:r>
              <a:rPr lang="es-MX" sz="3200" dirty="0" err="1" smtClean="0"/>
              <a:t>section</a:t>
            </a:r>
            <a:r>
              <a:rPr lang="es-MX" sz="3200" dirty="0" smtClean="0"/>
              <a:t> to </a:t>
            </a:r>
            <a:r>
              <a:rPr lang="es-MX" sz="3200" dirty="0" err="1" smtClean="0"/>
              <a:t>find</a:t>
            </a:r>
            <a:r>
              <a:rPr lang="es-MX" sz="3200" dirty="0" smtClean="0"/>
              <a:t> </a:t>
            </a:r>
            <a:r>
              <a:rPr lang="es-MX" sz="3200" dirty="0" err="1" smtClean="0"/>
              <a:t>out</a:t>
            </a:r>
            <a:r>
              <a:rPr lang="es-MX" sz="3200" dirty="0" smtClean="0"/>
              <a:t> more and </a:t>
            </a:r>
            <a:r>
              <a:rPr lang="es-MX" sz="3200" dirty="0" err="1" smtClean="0"/>
              <a:t>stay</a:t>
            </a:r>
            <a:r>
              <a:rPr lang="es-MX" sz="3200" dirty="0" smtClean="0"/>
              <a:t> up to date </a:t>
            </a:r>
            <a:r>
              <a:rPr lang="es-MX" sz="3200" dirty="0" err="1" smtClean="0"/>
              <a:t>on</a:t>
            </a:r>
            <a:r>
              <a:rPr lang="es-MX" sz="3200" dirty="0" smtClean="0"/>
              <a:t> </a:t>
            </a:r>
            <a:r>
              <a:rPr lang="es-MX" sz="3200" dirty="0" err="1" smtClean="0"/>
              <a:t>developments</a:t>
            </a:r>
            <a:r>
              <a:rPr lang="es-MX" sz="3200" dirty="0" smtClean="0"/>
              <a:t> in </a:t>
            </a:r>
            <a:r>
              <a:rPr lang="es-MX" sz="3200" dirty="0" err="1" smtClean="0"/>
              <a:t>pilot</a:t>
            </a:r>
            <a:r>
              <a:rPr lang="es-MX" sz="3200" dirty="0" smtClean="0"/>
              <a:t> </a:t>
            </a:r>
            <a:r>
              <a:rPr lang="es-MX" sz="3200" dirty="0" err="1" smtClean="0"/>
              <a:t>program</a:t>
            </a:r>
            <a:r>
              <a:rPr lang="es-MX" sz="3200" dirty="0" smtClean="0"/>
              <a:t>.</a:t>
            </a:r>
          </a:p>
          <a:p>
            <a:r>
              <a:rPr lang="es-MX" sz="3200" dirty="0" smtClean="0"/>
              <a:t>HAC </a:t>
            </a:r>
            <a:r>
              <a:rPr lang="es-MX" sz="3200" dirty="0" err="1" smtClean="0"/>
              <a:t>is</a:t>
            </a:r>
            <a:r>
              <a:rPr lang="es-MX" sz="3200" dirty="0" smtClean="0"/>
              <a:t> </a:t>
            </a:r>
            <a:r>
              <a:rPr lang="es-MX" sz="3200" dirty="0" err="1" smtClean="0"/>
              <a:t>looking</a:t>
            </a:r>
            <a:r>
              <a:rPr lang="es-MX" sz="3200" dirty="0" smtClean="0"/>
              <a:t> </a:t>
            </a:r>
            <a:r>
              <a:rPr lang="es-MX" sz="3200" dirty="0" err="1" smtClean="0"/>
              <a:t>for</a:t>
            </a:r>
            <a:r>
              <a:rPr lang="es-MX" sz="3200" dirty="0" smtClean="0"/>
              <a:t> </a:t>
            </a:r>
            <a:r>
              <a:rPr lang="es-MX" sz="3200" dirty="0" err="1" smtClean="0"/>
              <a:t>volunteers</a:t>
            </a:r>
            <a:r>
              <a:rPr lang="es-MX" sz="3200" dirty="0" smtClean="0"/>
              <a:t> </a:t>
            </a:r>
            <a:r>
              <a:rPr lang="es-MX" sz="3200" dirty="0" err="1" smtClean="0"/>
              <a:t>across</a:t>
            </a:r>
            <a:r>
              <a:rPr lang="es-MX" sz="3200" dirty="0" smtClean="0"/>
              <a:t> IEEE to </a:t>
            </a:r>
            <a:r>
              <a:rPr lang="es-MX" sz="3200" dirty="0" err="1" smtClean="0"/>
              <a:t>help</a:t>
            </a:r>
            <a:r>
              <a:rPr lang="es-MX" sz="3200" dirty="0" smtClean="0"/>
              <a:t> </a:t>
            </a:r>
            <a:r>
              <a:rPr lang="es-MX" sz="3200" dirty="0" err="1" smtClean="0"/>
              <a:t>pilot</a:t>
            </a:r>
            <a:r>
              <a:rPr lang="es-MX" sz="3200" dirty="0" smtClean="0"/>
              <a:t> </a:t>
            </a:r>
            <a:r>
              <a:rPr lang="es-MX" sz="3200" dirty="0" err="1" smtClean="0"/>
              <a:t>the</a:t>
            </a:r>
            <a:r>
              <a:rPr lang="es-MX" sz="3200" dirty="0" smtClean="0"/>
              <a:t> </a:t>
            </a:r>
            <a:r>
              <a:rPr lang="es-MX" sz="3200" dirty="0" err="1" smtClean="0"/>
              <a:t>methodology</a:t>
            </a:r>
            <a:r>
              <a:rPr lang="es-MX" sz="3200" dirty="0"/>
              <a:t> </a:t>
            </a:r>
            <a:r>
              <a:rPr lang="es-MX" sz="3200" dirty="0" smtClean="0"/>
              <a:t>– </a:t>
            </a:r>
            <a:r>
              <a:rPr lang="es-MX" sz="3200" dirty="0" err="1" smtClean="0"/>
              <a:t>Is</a:t>
            </a:r>
            <a:r>
              <a:rPr lang="es-MX" sz="3200" dirty="0" smtClean="0"/>
              <a:t> </a:t>
            </a:r>
            <a:r>
              <a:rPr lang="es-MX" sz="3200" dirty="0" err="1" smtClean="0"/>
              <a:t>there</a:t>
            </a:r>
            <a:r>
              <a:rPr lang="es-MX" sz="3200" dirty="0" smtClean="0"/>
              <a:t> a Project in </a:t>
            </a:r>
            <a:r>
              <a:rPr lang="es-MX" sz="3200" dirty="0" err="1" smtClean="0"/>
              <a:t>your</a:t>
            </a:r>
            <a:r>
              <a:rPr lang="es-MX" sz="3200" dirty="0" smtClean="0"/>
              <a:t> </a:t>
            </a:r>
            <a:r>
              <a:rPr lang="es-MX" sz="3200" dirty="0" err="1" smtClean="0"/>
              <a:t>Section</a:t>
            </a:r>
            <a:r>
              <a:rPr lang="es-MX" sz="3200" dirty="0" smtClean="0"/>
              <a:t> </a:t>
            </a:r>
            <a:r>
              <a:rPr lang="es-MX" sz="3200" dirty="0" err="1" smtClean="0"/>
              <a:t>that</a:t>
            </a:r>
            <a:r>
              <a:rPr lang="es-MX" sz="3200" dirty="0" smtClean="0"/>
              <a:t> </a:t>
            </a:r>
            <a:r>
              <a:rPr lang="es-MX" sz="3200" dirty="0" err="1" smtClean="0"/>
              <a:t>could</a:t>
            </a:r>
            <a:r>
              <a:rPr lang="es-MX" sz="3200" dirty="0" smtClean="0"/>
              <a:t> be a </a:t>
            </a:r>
            <a:r>
              <a:rPr lang="es-MX" sz="3200" dirty="0" err="1" smtClean="0"/>
              <a:t>candidate</a:t>
            </a:r>
            <a:r>
              <a:rPr lang="es-MX" sz="3200" dirty="0" smtClean="0"/>
              <a:t>?</a:t>
            </a:r>
            <a:endParaRPr lang="es-MX" sz="3200" dirty="0"/>
          </a:p>
        </p:txBody>
      </p:sp>
      <p:sp>
        <p:nvSpPr>
          <p:cNvPr id="5" name="Title 5"/>
          <p:cNvSpPr txBox="1">
            <a:spLocks noGrp="1"/>
          </p:cNvSpPr>
          <p:nvPr>
            <p:ph type="title"/>
          </p:nvPr>
        </p:nvSpPr>
        <p:spPr bwMode="auto">
          <a:xfrm>
            <a:off x="838200" y="365125"/>
            <a:ext cx="10515600" cy="1047651"/>
          </a:xfrm>
          <a:prstGeom prst="rect">
            <a:avLst/>
          </a:prstGeom>
          <a:noFill/>
          <a:ln w="9525">
            <a:noFill/>
            <a:miter lim="800000"/>
            <a:headEnd/>
            <a:tailEnd/>
          </a:ln>
        </p:spPr>
        <p:txBody>
          <a:bodyPr vert="horz" wrap="square" lIns="91440" tIns="45720" rIns="91440" bIns="91440" numCol="1" anchor="t" anchorCtr="0" compatLnSpc="1">
            <a:prstTxWarp prst="textNoShape">
              <a:avLst/>
            </a:prstTxWarp>
            <a:noAutofit/>
          </a:bodyPr>
          <a:lstStyle/>
          <a:p>
            <a:pPr eaLnBrk="0" fontAlgn="base" hangingPunct="0">
              <a:spcBef>
                <a:spcPct val="0"/>
              </a:spcBef>
              <a:spcAft>
                <a:spcPct val="0"/>
              </a:spcAft>
              <a:defRPr/>
            </a:pPr>
            <a:r>
              <a:rPr lang="en-US" sz="4800" b="1" dirty="0" smtClean="0">
                <a:solidFill>
                  <a:srgbClr val="00629B"/>
                </a:solidFill>
                <a:latin typeface="+mn-lt"/>
                <a:ea typeface="+mn-ea"/>
                <a:cs typeface="Times New Roman" pitchFamily="18" charset="0"/>
              </a:rPr>
              <a:t>Call to Action</a:t>
            </a:r>
            <a:endParaRPr lang="en-US" sz="4800" b="1" dirty="0">
              <a:solidFill>
                <a:srgbClr val="00629B"/>
              </a:solidFill>
              <a:latin typeface="+mn-lt"/>
              <a:ea typeface="+mn-ea"/>
              <a:cs typeface="Times New Roman" pitchFamily="18" charset="0"/>
            </a:endParaRPr>
          </a:p>
        </p:txBody>
      </p:sp>
    </p:spTree>
    <p:extLst>
      <p:ext uri="{BB962C8B-B14F-4D97-AF65-F5344CB8AC3E}">
        <p14:creationId xmlns:p14="http://schemas.microsoft.com/office/powerpoint/2010/main" val="3358368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bwMode="auto">
          <a:xfrm>
            <a:off x="983432" y="263727"/>
            <a:ext cx="9684568" cy="609600"/>
          </a:xfrm>
          <a:prstGeom prst="rect">
            <a:avLst/>
          </a:prstGeom>
          <a:noFill/>
          <a:ln w="9525">
            <a:noFill/>
            <a:miter lim="800000"/>
            <a:headEnd/>
            <a:tailEnd/>
          </a:ln>
        </p:spPr>
        <p:txBody>
          <a:bodyPr vert="horz" wrap="square" lIns="91440" tIns="45720" rIns="91440" bIns="91440" numCol="1" anchor="t" anchorCtr="0" compatLnSpc="1">
            <a:prstTxWarp prst="textNoShape">
              <a:avLst/>
            </a:prstTxWarp>
            <a:noAutofit/>
          </a:bodyPr>
          <a:lstStyle/>
          <a:p>
            <a:pPr eaLnBrk="0" fontAlgn="base" hangingPunct="0">
              <a:spcBef>
                <a:spcPct val="0"/>
              </a:spcBef>
              <a:spcAft>
                <a:spcPct val="0"/>
              </a:spcAft>
              <a:defRPr/>
            </a:pPr>
            <a:r>
              <a:rPr lang="en-US" sz="4800" b="1" dirty="0">
                <a:solidFill>
                  <a:srgbClr val="00629B"/>
                </a:solidFill>
                <a:cs typeface="Times New Roman" pitchFamily="18" charset="0"/>
              </a:rPr>
              <a:t>HAC Education Committee</a:t>
            </a:r>
            <a:endParaRPr lang="en-US" sz="4400" b="1" dirty="0">
              <a:solidFill>
                <a:srgbClr val="00629B"/>
              </a:solidFill>
            </a:endParaRPr>
          </a:p>
        </p:txBody>
      </p:sp>
      <p:pic>
        <p:nvPicPr>
          <p:cNvPr id="6" name="Picture 5" descr="https://sites.google.com/site/drshaikhfattah/_/rsrc/1468884695674/config/Fattah_picture1.jpg"/>
          <p:cNvPicPr/>
          <p:nvPr/>
        </p:nvPicPr>
        <p:blipFill>
          <a:blip r:embed="rId2"/>
          <a:srcRect/>
          <a:stretch>
            <a:fillRect/>
          </a:stretch>
        </p:blipFill>
        <p:spPr bwMode="auto">
          <a:xfrm>
            <a:off x="2224214" y="938808"/>
            <a:ext cx="1427480" cy="1779270"/>
          </a:xfrm>
          <a:prstGeom prst="rect">
            <a:avLst/>
          </a:prstGeom>
          <a:noFill/>
          <a:ln w="9525">
            <a:noFill/>
            <a:miter lim="800000"/>
            <a:headEnd/>
            <a:tailEnd/>
          </a:ln>
        </p:spPr>
      </p:pic>
      <p:sp>
        <p:nvSpPr>
          <p:cNvPr id="7" name="TextBox 6"/>
          <p:cNvSpPr txBox="1"/>
          <p:nvPr/>
        </p:nvSpPr>
        <p:spPr>
          <a:xfrm>
            <a:off x="1524000" y="3429000"/>
            <a:ext cx="1295400" cy="369332"/>
          </a:xfrm>
          <a:prstGeom prst="rect">
            <a:avLst/>
          </a:prstGeom>
          <a:noFill/>
        </p:spPr>
        <p:txBody>
          <a:bodyPr wrap="square" rtlCol="0">
            <a:spAutoFit/>
          </a:bodyPr>
          <a:lstStyle/>
          <a:p>
            <a:endParaRPr lang="en-US" dirty="0">
              <a:solidFill>
                <a:prstClr val="black"/>
              </a:solidFill>
              <a:latin typeface="Calibri"/>
            </a:endParaRPr>
          </a:p>
        </p:txBody>
      </p:sp>
      <p:pic>
        <p:nvPicPr>
          <p:cNvPr id="8" name="Picture 7" descr="Image result for Yasuhiro Soshino, Ph.D."/>
          <p:cNvPicPr/>
          <p:nvPr/>
        </p:nvPicPr>
        <p:blipFill>
          <a:blip r:embed="rId3" cstate="print"/>
          <a:srcRect/>
          <a:stretch>
            <a:fillRect/>
          </a:stretch>
        </p:blipFill>
        <p:spPr bwMode="auto">
          <a:xfrm>
            <a:off x="5388429" y="1129547"/>
            <a:ext cx="1447800" cy="1600200"/>
          </a:xfrm>
          <a:prstGeom prst="rect">
            <a:avLst/>
          </a:prstGeom>
          <a:noFill/>
          <a:ln w="9525">
            <a:noFill/>
            <a:miter lim="800000"/>
            <a:headEnd/>
            <a:tailEnd/>
          </a:ln>
        </p:spPr>
      </p:pic>
      <p:pic>
        <p:nvPicPr>
          <p:cNvPr id="10" name="Picture 9" descr="Tokunbo Ogunfunmi, Electrical Engineering"/>
          <p:cNvPicPr/>
          <p:nvPr/>
        </p:nvPicPr>
        <p:blipFill>
          <a:blip r:embed="rId4"/>
          <a:srcRect/>
          <a:stretch>
            <a:fillRect/>
          </a:stretch>
        </p:blipFill>
        <p:spPr bwMode="auto">
          <a:xfrm>
            <a:off x="2286000" y="3733800"/>
            <a:ext cx="1447800" cy="1524000"/>
          </a:xfrm>
          <a:prstGeom prst="rect">
            <a:avLst/>
          </a:prstGeom>
          <a:noFill/>
          <a:ln w="9525">
            <a:noFill/>
            <a:miter lim="800000"/>
            <a:headEnd/>
            <a:tailEnd/>
          </a:ln>
        </p:spPr>
      </p:pic>
      <p:pic>
        <p:nvPicPr>
          <p:cNvPr id="12" name="Picture 11" descr="http://ieee-smart-village.org/wp-content/uploads/2018/09/Alexander-300x300.jpg"/>
          <p:cNvPicPr/>
          <p:nvPr/>
        </p:nvPicPr>
        <p:blipFill>
          <a:blip r:embed="rId5"/>
          <a:srcRect/>
          <a:stretch>
            <a:fillRect/>
          </a:stretch>
        </p:blipFill>
        <p:spPr bwMode="auto">
          <a:xfrm>
            <a:off x="8292847" y="1053347"/>
            <a:ext cx="1524000" cy="1676400"/>
          </a:xfrm>
          <a:prstGeom prst="rect">
            <a:avLst/>
          </a:prstGeom>
          <a:noFill/>
          <a:ln w="9525">
            <a:noFill/>
            <a:miter lim="800000"/>
            <a:headEnd/>
            <a:tailEnd/>
          </a:ln>
        </p:spPr>
      </p:pic>
      <p:pic>
        <p:nvPicPr>
          <p:cNvPr id="14" name="Picture 13" descr="Thiago Alencar"/>
          <p:cNvPicPr/>
          <p:nvPr/>
        </p:nvPicPr>
        <p:blipFill>
          <a:blip r:embed="rId6"/>
          <a:srcRect/>
          <a:stretch>
            <a:fillRect/>
          </a:stretch>
        </p:blipFill>
        <p:spPr bwMode="auto">
          <a:xfrm>
            <a:off x="8330947" y="3771900"/>
            <a:ext cx="1447800" cy="1524000"/>
          </a:xfrm>
          <a:prstGeom prst="rect">
            <a:avLst/>
          </a:prstGeom>
          <a:noFill/>
          <a:ln w="9525">
            <a:noFill/>
            <a:miter lim="800000"/>
            <a:headEnd/>
            <a:tailEnd/>
          </a:ln>
        </p:spPr>
      </p:pic>
      <p:pic>
        <p:nvPicPr>
          <p:cNvPr id="16" name="Picture 15" descr="http://www.utar.edu.my/getPic.jsp?fkey=07139"/>
          <p:cNvPicPr/>
          <p:nvPr/>
        </p:nvPicPr>
        <p:blipFill>
          <a:blip r:embed="rId7"/>
          <a:srcRect/>
          <a:stretch>
            <a:fillRect/>
          </a:stretch>
        </p:blipFill>
        <p:spPr bwMode="auto">
          <a:xfrm>
            <a:off x="5477201" y="3665646"/>
            <a:ext cx="1349829" cy="1616374"/>
          </a:xfrm>
          <a:prstGeom prst="rect">
            <a:avLst/>
          </a:prstGeom>
          <a:noFill/>
          <a:ln w="9525">
            <a:noFill/>
            <a:miter lim="800000"/>
            <a:headEnd/>
            <a:tailEnd/>
          </a:ln>
        </p:spPr>
      </p:pic>
      <p:sp>
        <p:nvSpPr>
          <p:cNvPr id="17" name="TextBox 16"/>
          <p:cNvSpPr txBox="1"/>
          <p:nvPr/>
        </p:nvSpPr>
        <p:spPr>
          <a:xfrm>
            <a:off x="1802008" y="2967335"/>
            <a:ext cx="2459328" cy="646331"/>
          </a:xfrm>
          <a:prstGeom prst="rect">
            <a:avLst/>
          </a:prstGeom>
          <a:noFill/>
        </p:spPr>
        <p:txBody>
          <a:bodyPr wrap="none" rtlCol="0">
            <a:spAutoFit/>
          </a:bodyPr>
          <a:lstStyle/>
          <a:p>
            <a:r>
              <a:rPr lang="en-US" b="1" i="1" dirty="0" err="1">
                <a:solidFill>
                  <a:prstClr val="black"/>
                </a:solidFill>
                <a:latin typeface="Georgia" pitchFamily="18" charset="0"/>
              </a:rPr>
              <a:t>Shaikh</a:t>
            </a:r>
            <a:r>
              <a:rPr lang="en-US" b="1" i="1" dirty="0">
                <a:solidFill>
                  <a:prstClr val="black"/>
                </a:solidFill>
                <a:latin typeface="Georgia" pitchFamily="18" charset="0"/>
              </a:rPr>
              <a:t> Fattah</a:t>
            </a:r>
            <a:r>
              <a:rPr lang="en-US" dirty="0">
                <a:solidFill>
                  <a:prstClr val="black"/>
                </a:solidFill>
                <a:latin typeface="Georgia" pitchFamily="18" charset="0"/>
              </a:rPr>
              <a:t>, PhD</a:t>
            </a:r>
          </a:p>
          <a:p>
            <a:r>
              <a:rPr lang="en-US" dirty="0">
                <a:solidFill>
                  <a:prstClr val="black"/>
                </a:solidFill>
                <a:latin typeface="Georgia" pitchFamily="18" charset="0"/>
              </a:rPr>
              <a:t>Professor, EEE, BUET</a:t>
            </a:r>
          </a:p>
        </p:txBody>
      </p:sp>
      <p:sp>
        <p:nvSpPr>
          <p:cNvPr id="18" name="TextBox 17"/>
          <p:cNvSpPr txBox="1"/>
          <p:nvPr/>
        </p:nvSpPr>
        <p:spPr>
          <a:xfrm>
            <a:off x="2514600" y="2699628"/>
            <a:ext cx="846707" cy="369332"/>
          </a:xfrm>
          <a:prstGeom prst="rect">
            <a:avLst/>
          </a:prstGeom>
          <a:noFill/>
        </p:spPr>
        <p:txBody>
          <a:bodyPr wrap="none" rtlCol="0">
            <a:spAutoFit/>
          </a:bodyPr>
          <a:lstStyle/>
          <a:p>
            <a:r>
              <a:rPr lang="en-US" b="1" dirty="0">
                <a:solidFill>
                  <a:prstClr val="black"/>
                </a:solidFill>
                <a:latin typeface="Georgia" pitchFamily="18" charset="0"/>
              </a:rPr>
              <a:t>Chair</a:t>
            </a:r>
          </a:p>
        </p:txBody>
      </p:sp>
      <p:sp>
        <p:nvSpPr>
          <p:cNvPr id="19" name="TextBox 18"/>
          <p:cNvSpPr txBox="1"/>
          <p:nvPr/>
        </p:nvSpPr>
        <p:spPr>
          <a:xfrm>
            <a:off x="5540825" y="2704685"/>
            <a:ext cx="1186543" cy="369332"/>
          </a:xfrm>
          <a:prstGeom prst="rect">
            <a:avLst/>
          </a:prstGeom>
          <a:noFill/>
        </p:spPr>
        <p:txBody>
          <a:bodyPr wrap="none" rtlCol="0">
            <a:spAutoFit/>
          </a:bodyPr>
          <a:lstStyle/>
          <a:p>
            <a:r>
              <a:rPr lang="en-US" b="1" dirty="0">
                <a:solidFill>
                  <a:prstClr val="black"/>
                </a:solidFill>
                <a:latin typeface="Georgia" pitchFamily="18" charset="0"/>
              </a:rPr>
              <a:t>Member</a:t>
            </a:r>
          </a:p>
        </p:txBody>
      </p:sp>
      <p:sp>
        <p:nvSpPr>
          <p:cNvPr id="20" name="TextBox 19"/>
          <p:cNvSpPr txBox="1"/>
          <p:nvPr/>
        </p:nvSpPr>
        <p:spPr>
          <a:xfrm>
            <a:off x="8461576" y="2729747"/>
            <a:ext cx="1186543" cy="369332"/>
          </a:xfrm>
          <a:prstGeom prst="rect">
            <a:avLst/>
          </a:prstGeom>
          <a:noFill/>
        </p:spPr>
        <p:txBody>
          <a:bodyPr wrap="none" rtlCol="0">
            <a:spAutoFit/>
          </a:bodyPr>
          <a:lstStyle/>
          <a:p>
            <a:r>
              <a:rPr lang="en-US" b="1" dirty="0">
                <a:solidFill>
                  <a:prstClr val="black"/>
                </a:solidFill>
                <a:latin typeface="Georgia" pitchFamily="18" charset="0"/>
              </a:rPr>
              <a:t>Member</a:t>
            </a:r>
          </a:p>
        </p:txBody>
      </p:sp>
      <p:sp>
        <p:nvSpPr>
          <p:cNvPr id="21" name="TextBox 20"/>
          <p:cNvSpPr txBox="1"/>
          <p:nvPr/>
        </p:nvSpPr>
        <p:spPr>
          <a:xfrm>
            <a:off x="8461575" y="5253294"/>
            <a:ext cx="1186543" cy="369332"/>
          </a:xfrm>
          <a:prstGeom prst="rect">
            <a:avLst/>
          </a:prstGeom>
          <a:noFill/>
        </p:spPr>
        <p:txBody>
          <a:bodyPr wrap="none" rtlCol="0">
            <a:spAutoFit/>
          </a:bodyPr>
          <a:lstStyle/>
          <a:p>
            <a:r>
              <a:rPr lang="en-US" b="1" dirty="0">
                <a:solidFill>
                  <a:prstClr val="black"/>
                </a:solidFill>
                <a:latin typeface="Georgia" pitchFamily="18" charset="0"/>
              </a:rPr>
              <a:t>Member</a:t>
            </a:r>
          </a:p>
        </p:txBody>
      </p:sp>
      <p:sp>
        <p:nvSpPr>
          <p:cNvPr id="22" name="TextBox 21"/>
          <p:cNvSpPr txBox="1"/>
          <p:nvPr/>
        </p:nvSpPr>
        <p:spPr>
          <a:xfrm>
            <a:off x="5540825" y="5240594"/>
            <a:ext cx="1186543" cy="369332"/>
          </a:xfrm>
          <a:prstGeom prst="rect">
            <a:avLst/>
          </a:prstGeom>
          <a:noFill/>
        </p:spPr>
        <p:txBody>
          <a:bodyPr wrap="none" rtlCol="0">
            <a:spAutoFit/>
          </a:bodyPr>
          <a:lstStyle/>
          <a:p>
            <a:r>
              <a:rPr lang="en-US" b="1" dirty="0">
                <a:solidFill>
                  <a:prstClr val="black"/>
                </a:solidFill>
                <a:latin typeface="Georgia" pitchFamily="18" charset="0"/>
              </a:rPr>
              <a:t>Member</a:t>
            </a:r>
          </a:p>
        </p:txBody>
      </p:sp>
      <p:sp>
        <p:nvSpPr>
          <p:cNvPr id="23" name="TextBox 22"/>
          <p:cNvSpPr txBox="1"/>
          <p:nvPr/>
        </p:nvSpPr>
        <p:spPr>
          <a:xfrm>
            <a:off x="2438401" y="5257800"/>
            <a:ext cx="1186543" cy="369332"/>
          </a:xfrm>
          <a:prstGeom prst="rect">
            <a:avLst/>
          </a:prstGeom>
          <a:noFill/>
        </p:spPr>
        <p:txBody>
          <a:bodyPr wrap="none" rtlCol="0">
            <a:spAutoFit/>
          </a:bodyPr>
          <a:lstStyle/>
          <a:p>
            <a:r>
              <a:rPr lang="en-US" b="1" dirty="0">
                <a:solidFill>
                  <a:prstClr val="black"/>
                </a:solidFill>
                <a:latin typeface="Georgia" pitchFamily="18" charset="0"/>
              </a:rPr>
              <a:t>Member</a:t>
            </a:r>
          </a:p>
        </p:txBody>
      </p:sp>
      <p:sp>
        <p:nvSpPr>
          <p:cNvPr id="24" name="TextBox 23"/>
          <p:cNvSpPr txBox="1"/>
          <p:nvPr/>
        </p:nvSpPr>
        <p:spPr>
          <a:xfrm>
            <a:off x="5080928" y="5518666"/>
            <a:ext cx="2393256" cy="646331"/>
          </a:xfrm>
          <a:prstGeom prst="rect">
            <a:avLst/>
          </a:prstGeom>
          <a:noFill/>
        </p:spPr>
        <p:txBody>
          <a:bodyPr wrap="square" rtlCol="0">
            <a:spAutoFit/>
          </a:bodyPr>
          <a:lstStyle/>
          <a:p>
            <a:r>
              <a:rPr lang="en-US" b="1" i="1" dirty="0">
                <a:solidFill>
                  <a:prstClr val="black"/>
                </a:solidFill>
                <a:latin typeface="Georgia" pitchFamily="18" charset="0"/>
              </a:rPr>
              <a:t>Yu </a:t>
            </a:r>
            <a:r>
              <a:rPr lang="en-US" b="1" i="1" dirty="0" err="1">
                <a:solidFill>
                  <a:prstClr val="black"/>
                </a:solidFill>
                <a:latin typeface="Georgia" pitchFamily="18" charset="0"/>
              </a:rPr>
              <a:t>Zheng</a:t>
            </a:r>
            <a:r>
              <a:rPr lang="en-US" b="1" i="1" dirty="0">
                <a:solidFill>
                  <a:prstClr val="black"/>
                </a:solidFill>
                <a:latin typeface="Georgia" pitchFamily="18" charset="0"/>
              </a:rPr>
              <a:t> Chong</a:t>
            </a:r>
          </a:p>
          <a:p>
            <a:r>
              <a:rPr lang="en-US" dirty="0" err="1">
                <a:solidFill>
                  <a:prstClr val="black"/>
                </a:solidFill>
                <a:latin typeface="Georgia" pitchFamily="18" charset="0"/>
              </a:rPr>
              <a:t>Lect</a:t>
            </a:r>
            <a:r>
              <a:rPr lang="en-US" dirty="0">
                <a:solidFill>
                  <a:prstClr val="black"/>
                </a:solidFill>
                <a:latin typeface="Georgia" pitchFamily="18" charset="0"/>
              </a:rPr>
              <a:t>, UTAR, Malaysia</a:t>
            </a:r>
            <a:endParaRPr lang="en-US" dirty="0">
              <a:solidFill>
                <a:prstClr val="black"/>
              </a:solidFill>
              <a:latin typeface="Calibri"/>
            </a:endParaRPr>
          </a:p>
        </p:txBody>
      </p:sp>
      <p:sp>
        <p:nvSpPr>
          <p:cNvPr id="25" name="TextBox 24"/>
          <p:cNvSpPr txBox="1"/>
          <p:nvPr/>
        </p:nvSpPr>
        <p:spPr>
          <a:xfrm>
            <a:off x="7651500" y="5518666"/>
            <a:ext cx="2869696" cy="646331"/>
          </a:xfrm>
          <a:prstGeom prst="rect">
            <a:avLst/>
          </a:prstGeom>
          <a:noFill/>
        </p:spPr>
        <p:txBody>
          <a:bodyPr wrap="none" rtlCol="0">
            <a:spAutoFit/>
          </a:bodyPr>
          <a:lstStyle/>
          <a:p>
            <a:r>
              <a:rPr lang="en-US" b="1" i="1" dirty="0" err="1">
                <a:solidFill>
                  <a:prstClr val="black"/>
                </a:solidFill>
                <a:latin typeface="Georgia" pitchFamily="18" charset="0"/>
              </a:rPr>
              <a:t>Thiago</a:t>
            </a:r>
            <a:r>
              <a:rPr lang="en-US" b="1" i="1" dirty="0">
                <a:solidFill>
                  <a:prstClr val="black"/>
                </a:solidFill>
                <a:latin typeface="Georgia" pitchFamily="18" charset="0"/>
              </a:rPr>
              <a:t> </a:t>
            </a:r>
            <a:r>
              <a:rPr lang="en-US" b="1" i="1" dirty="0" err="1">
                <a:solidFill>
                  <a:prstClr val="black"/>
                </a:solidFill>
                <a:latin typeface="Georgia" pitchFamily="18" charset="0"/>
              </a:rPr>
              <a:t>Alencar</a:t>
            </a:r>
            <a:r>
              <a:rPr lang="en-US" b="1" dirty="0">
                <a:solidFill>
                  <a:prstClr val="black"/>
                </a:solidFill>
                <a:latin typeface="Georgia" pitchFamily="18" charset="0"/>
              </a:rPr>
              <a:t>, Ph.D. </a:t>
            </a:r>
          </a:p>
          <a:p>
            <a:r>
              <a:rPr lang="en-US" dirty="0">
                <a:solidFill>
                  <a:prstClr val="black"/>
                </a:solidFill>
                <a:latin typeface="Georgia" pitchFamily="18" charset="0"/>
              </a:rPr>
              <a:t>MDC, IEEE Brazil Council</a:t>
            </a:r>
          </a:p>
        </p:txBody>
      </p:sp>
      <p:sp>
        <p:nvSpPr>
          <p:cNvPr id="1025" name="Rectangle 1"/>
          <p:cNvSpPr>
            <a:spLocks noChangeArrowheads="1"/>
          </p:cNvSpPr>
          <p:nvPr/>
        </p:nvSpPr>
        <p:spPr bwMode="auto">
          <a:xfrm>
            <a:off x="7848600" y="2968535"/>
            <a:ext cx="2819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b="1" i="1" dirty="0">
                <a:solidFill>
                  <a:srgbClr val="222222"/>
                </a:solidFill>
                <a:latin typeface="Georgia" pitchFamily="18" charset="0"/>
                <a:ea typeface="Times New Roman" pitchFamily="18" charset="0"/>
                <a:cs typeface="Arial" pitchFamily="34" charset="0"/>
              </a:rPr>
              <a:t>Alexander Anderson</a:t>
            </a:r>
            <a:endParaRPr lang="en-US" dirty="0">
              <a:solidFill>
                <a:prstClr val="black"/>
              </a:solidFill>
              <a:latin typeface="Arial" pitchFamily="34" charset="0"/>
              <a:cs typeface="Arial" pitchFamily="34" charset="0"/>
            </a:endParaRPr>
          </a:p>
          <a:p>
            <a:pPr eaLnBrk="0" fontAlgn="base" hangingPunct="0">
              <a:spcBef>
                <a:spcPct val="0"/>
              </a:spcBef>
              <a:spcAft>
                <a:spcPct val="0"/>
              </a:spcAft>
            </a:pPr>
            <a:r>
              <a:rPr lang="en-US" dirty="0">
                <a:solidFill>
                  <a:srgbClr val="222222"/>
                </a:solidFill>
                <a:latin typeface="Georgia" pitchFamily="18" charset="0"/>
                <a:ea typeface="Times New Roman" pitchFamily="18" charset="0"/>
                <a:cs typeface="Arial" pitchFamily="34" charset="0"/>
              </a:rPr>
              <a:t>Chair, ISV Partner </a:t>
            </a:r>
            <a:r>
              <a:rPr lang="en-US" dirty="0" err="1">
                <a:solidFill>
                  <a:srgbClr val="222222"/>
                </a:solidFill>
                <a:latin typeface="Georgia" pitchFamily="18" charset="0"/>
                <a:ea typeface="Times New Roman" pitchFamily="18" charset="0"/>
                <a:cs typeface="Arial" pitchFamily="34" charset="0"/>
              </a:rPr>
              <a:t>Engag</a:t>
            </a:r>
            <a:r>
              <a:rPr lang="en-US" dirty="0">
                <a:solidFill>
                  <a:srgbClr val="222222"/>
                </a:solidFill>
                <a:latin typeface="Georgia" pitchFamily="18" charset="0"/>
                <a:ea typeface="Times New Roman" pitchFamily="18" charset="0"/>
                <a:cs typeface="Arial" pitchFamily="34" charset="0"/>
              </a:rPr>
              <a:t>.</a:t>
            </a:r>
            <a:endParaRPr lang="en-US" dirty="0">
              <a:solidFill>
                <a:prstClr val="black"/>
              </a:solidFill>
              <a:latin typeface="Arial" pitchFamily="34" charset="0"/>
              <a:cs typeface="Arial" pitchFamily="34" charset="0"/>
            </a:endParaRPr>
          </a:p>
        </p:txBody>
      </p:sp>
      <p:sp>
        <p:nvSpPr>
          <p:cNvPr id="27" name="TextBox 26"/>
          <p:cNvSpPr txBox="1"/>
          <p:nvPr/>
        </p:nvSpPr>
        <p:spPr>
          <a:xfrm>
            <a:off x="1593583" y="5518665"/>
            <a:ext cx="3398687" cy="646331"/>
          </a:xfrm>
          <a:prstGeom prst="rect">
            <a:avLst/>
          </a:prstGeom>
          <a:noFill/>
        </p:spPr>
        <p:txBody>
          <a:bodyPr wrap="none" rtlCol="0">
            <a:spAutoFit/>
          </a:bodyPr>
          <a:lstStyle/>
          <a:p>
            <a:r>
              <a:rPr lang="en-US" b="1" i="1" dirty="0" err="1">
                <a:solidFill>
                  <a:prstClr val="black"/>
                </a:solidFill>
                <a:latin typeface="Georgia" pitchFamily="18" charset="0"/>
              </a:rPr>
              <a:t>Tokunbo</a:t>
            </a:r>
            <a:r>
              <a:rPr lang="en-US" b="1" i="1" dirty="0">
                <a:solidFill>
                  <a:prstClr val="black"/>
                </a:solidFill>
                <a:latin typeface="Georgia" pitchFamily="18" charset="0"/>
              </a:rPr>
              <a:t> </a:t>
            </a:r>
            <a:r>
              <a:rPr lang="en-US" b="1" i="1" dirty="0" err="1">
                <a:solidFill>
                  <a:prstClr val="black"/>
                </a:solidFill>
                <a:latin typeface="Georgia" pitchFamily="18" charset="0"/>
              </a:rPr>
              <a:t>Ogunfunmi</a:t>
            </a:r>
            <a:r>
              <a:rPr lang="en-US" b="1" dirty="0">
                <a:solidFill>
                  <a:prstClr val="black"/>
                </a:solidFill>
                <a:latin typeface="Georgia" pitchFamily="18" charset="0"/>
              </a:rPr>
              <a:t>, </a:t>
            </a:r>
            <a:r>
              <a:rPr lang="en-US" dirty="0">
                <a:solidFill>
                  <a:prstClr val="black"/>
                </a:solidFill>
                <a:latin typeface="Georgia" pitchFamily="18" charset="0"/>
              </a:rPr>
              <a:t>Ph.D.</a:t>
            </a:r>
          </a:p>
          <a:p>
            <a:r>
              <a:rPr lang="en-US" dirty="0">
                <a:solidFill>
                  <a:prstClr val="black"/>
                </a:solidFill>
                <a:latin typeface="Georgia" pitchFamily="18" charset="0"/>
              </a:rPr>
              <a:t>Professor, EE, SCU </a:t>
            </a:r>
            <a:endParaRPr lang="en-US" dirty="0">
              <a:solidFill>
                <a:prstClr val="black"/>
              </a:solidFill>
              <a:latin typeface="Calibri"/>
            </a:endParaRPr>
          </a:p>
        </p:txBody>
      </p:sp>
      <p:sp>
        <p:nvSpPr>
          <p:cNvPr id="28" name="TextBox 27"/>
          <p:cNvSpPr txBox="1"/>
          <p:nvPr/>
        </p:nvSpPr>
        <p:spPr>
          <a:xfrm>
            <a:off x="4616695" y="2967335"/>
            <a:ext cx="3034805" cy="646331"/>
          </a:xfrm>
          <a:prstGeom prst="rect">
            <a:avLst/>
          </a:prstGeom>
          <a:noFill/>
        </p:spPr>
        <p:txBody>
          <a:bodyPr wrap="none" rtlCol="0">
            <a:spAutoFit/>
          </a:bodyPr>
          <a:lstStyle/>
          <a:p>
            <a:r>
              <a:rPr lang="en-US" b="1" i="1" dirty="0">
                <a:solidFill>
                  <a:prstClr val="black"/>
                </a:solidFill>
                <a:latin typeface="Georgia" pitchFamily="18" charset="0"/>
              </a:rPr>
              <a:t>Yasuhiro </a:t>
            </a:r>
            <a:r>
              <a:rPr lang="en-US" b="1" i="1" dirty="0" err="1">
                <a:solidFill>
                  <a:prstClr val="black"/>
                </a:solidFill>
                <a:latin typeface="Georgia" pitchFamily="18" charset="0"/>
              </a:rPr>
              <a:t>Soshino</a:t>
            </a:r>
            <a:r>
              <a:rPr lang="en-US" dirty="0">
                <a:solidFill>
                  <a:prstClr val="black"/>
                </a:solidFill>
                <a:latin typeface="Georgia" pitchFamily="18" charset="0"/>
              </a:rPr>
              <a:t>, Ph.D.</a:t>
            </a:r>
          </a:p>
          <a:p>
            <a:r>
              <a:rPr lang="en-US" dirty="0">
                <a:solidFill>
                  <a:prstClr val="black"/>
                </a:solidFill>
                <a:latin typeface="Georgia" pitchFamily="18" charset="0"/>
              </a:rPr>
              <a:t>Dir., IMRD,  JRCK Hospital</a:t>
            </a:r>
          </a:p>
        </p:txBody>
      </p:sp>
    </p:spTree>
    <p:extLst>
      <p:ext uri="{BB962C8B-B14F-4D97-AF65-F5344CB8AC3E}">
        <p14:creationId xmlns:p14="http://schemas.microsoft.com/office/powerpoint/2010/main" val="32396883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2776"/>
            <a:ext cx="10515600" cy="4764187"/>
          </a:xfrm>
        </p:spPr>
        <p:txBody>
          <a:bodyPr>
            <a:normAutofit/>
          </a:bodyPr>
          <a:lstStyle/>
          <a:p>
            <a:pPr marL="0" indent="0">
              <a:buNone/>
            </a:pPr>
            <a:endParaRPr lang="es-MX" sz="3200" dirty="0" smtClean="0"/>
          </a:p>
          <a:p>
            <a:pPr marL="0" indent="0">
              <a:buNone/>
            </a:pPr>
            <a:endParaRPr lang="es-MX" sz="3200" dirty="0"/>
          </a:p>
          <a:p>
            <a:pPr marL="0" indent="0" eaLnBrk="0" fontAlgn="base" hangingPunct="0">
              <a:spcBef>
                <a:spcPct val="0"/>
              </a:spcBef>
              <a:spcAft>
                <a:spcPct val="0"/>
              </a:spcAft>
              <a:buNone/>
              <a:defRPr/>
            </a:pPr>
            <a:r>
              <a:rPr lang="es-MX" sz="4800" b="1" dirty="0" err="1">
                <a:solidFill>
                  <a:srgbClr val="00629B"/>
                </a:solidFill>
                <a:cs typeface="Times New Roman" pitchFamily="18" charset="0"/>
              </a:rPr>
              <a:t>Contact</a:t>
            </a:r>
            <a:r>
              <a:rPr lang="es-MX" sz="4800" b="1" dirty="0">
                <a:solidFill>
                  <a:srgbClr val="00629B"/>
                </a:solidFill>
                <a:cs typeface="Times New Roman" pitchFamily="18" charset="0"/>
              </a:rPr>
              <a:t>: </a:t>
            </a:r>
          </a:p>
          <a:p>
            <a:pPr marL="0" indent="0">
              <a:buNone/>
            </a:pPr>
            <a:r>
              <a:rPr lang="es-MX" sz="3200" dirty="0" smtClean="0"/>
              <a:t>Julianna Pichardo – </a:t>
            </a:r>
            <a:r>
              <a:rPr lang="es-MX" sz="3200" dirty="0" smtClean="0">
                <a:hlinkClick r:id="rId3"/>
              </a:rPr>
              <a:t>sight@ieee.org</a:t>
            </a:r>
            <a:r>
              <a:rPr lang="es-MX" sz="3200" dirty="0" smtClean="0"/>
              <a:t>, </a:t>
            </a:r>
            <a:r>
              <a:rPr lang="es-MX" sz="3200" dirty="0" smtClean="0">
                <a:hlinkClick r:id="rId4"/>
              </a:rPr>
              <a:t>j.pichardo@ieee.org</a:t>
            </a:r>
            <a:endParaRPr lang="es-MX" sz="3200" dirty="0" smtClean="0"/>
          </a:p>
          <a:p>
            <a:pPr marL="0" indent="0">
              <a:buNone/>
            </a:pPr>
            <a:r>
              <a:rPr lang="es-MX" sz="3200" dirty="0" err="1" smtClean="0"/>
              <a:t>Holly</a:t>
            </a:r>
            <a:r>
              <a:rPr lang="es-MX" sz="3200" dirty="0" smtClean="0"/>
              <a:t> Schneider Brown – </a:t>
            </a:r>
            <a:r>
              <a:rPr lang="es-MX" sz="3200" dirty="0" smtClean="0">
                <a:hlinkClick r:id="rId5"/>
              </a:rPr>
              <a:t>h.s.brown@ieee.org</a:t>
            </a:r>
            <a:endParaRPr lang="es-MX" sz="3200" dirty="0" smtClean="0"/>
          </a:p>
        </p:txBody>
      </p:sp>
      <p:sp>
        <p:nvSpPr>
          <p:cNvPr id="5" name="Title 5"/>
          <p:cNvSpPr txBox="1">
            <a:spLocks noGrp="1"/>
          </p:cNvSpPr>
          <p:nvPr>
            <p:ph type="title"/>
          </p:nvPr>
        </p:nvSpPr>
        <p:spPr bwMode="auto">
          <a:xfrm>
            <a:off x="838200" y="365125"/>
            <a:ext cx="10515600" cy="1047651"/>
          </a:xfrm>
          <a:prstGeom prst="rect">
            <a:avLst/>
          </a:prstGeom>
          <a:noFill/>
          <a:ln w="9525">
            <a:noFill/>
            <a:miter lim="800000"/>
            <a:headEnd/>
            <a:tailEnd/>
          </a:ln>
        </p:spPr>
        <p:txBody>
          <a:bodyPr vert="horz" wrap="square" lIns="91440" tIns="45720" rIns="91440" bIns="91440" numCol="1" anchor="t" anchorCtr="0" compatLnSpc="1">
            <a:prstTxWarp prst="textNoShape">
              <a:avLst/>
            </a:prstTxWarp>
            <a:noAutofit/>
          </a:bodyPr>
          <a:lstStyle/>
          <a:p>
            <a:pPr eaLnBrk="0" fontAlgn="base" hangingPunct="0">
              <a:spcBef>
                <a:spcPct val="0"/>
              </a:spcBef>
              <a:spcAft>
                <a:spcPct val="0"/>
              </a:spcAft>
              <a:defRPr/>
            </a:pPr>
            <a:r>
              <a:rPr lang="en-US" sz="4800" b="1" dirty="0" smtClean="0">
                <a:solidFill>
                  <a:srgbClr val="00629B"/>
                </a:solidFill>
                <a:latin typeface="+mn-lt"/>
                <a:ea typeface="+mn-ea"/>
                <a:cs typeface="Times New Roman" pitchFamily="18" charset="0"/>
              </a:rPr>
              <a:t>Questions? </a:t>
            </a:r>
            <a:endParaRPr lang="en-US" sz="4800" b="1" dirty="0">
              <a:solidFill>
                <a:srgbClr val="00629B"/>
              </a:solidFill>
              <a:latin typeface="+mn-lt"/>
              <a:ea typeface="+mn-ea"/>
              <a:cs typeface="Times New Roman" pitchFamily="18" charset="0"/>
            </a:endParaRPr>
          </a:p>
        </p:txBody>
      </p:sp>
    </p:spTree>
    <p:extLst>
      <p:ext uri="{BB962C8B-B14F-4D97-AF65-F5344CB8AC3E}">
        <p14:creationId xmlns:p14="http://schemas.microsoft.com/office/powerpoint/2010/main" val="3067903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noGrp="1"/>
          </p:cNvSpPr>
          <p:nvPr>
            <p:ph type="title"/>
          </p:nvPr>
        </p:nvSpPr>
        <p:spPr bwMode="auto">
          <a:xfrm>
            <a:off x="3683732" y="2953643"/>
            <a:ext cx="4824536" cy="1047651"/>
          </a:xfrm>
          <a:prstGeom prst="rect">
            <a:avLst/>
          </a:prstGeom>
          <a:noFill/>
          <a:ln w="9525">
            <a:noFill/>
            <a:miter lim="800000"/>
            <a:headEnd/>
            <a:tailEnd/>
          </a:ln>
        </p:spPr>
        <p:txBody>
          <a:bodyPr vert="horz" wrap="square" lIns="91440" tIns="45720" rIns="91440" bIns="91440" numCol="1" anchor="t" anchorCtr="0" compatLnSpc="1">
            <a:prstTxWarp prst="textNoShape">
              <a:avLst/>
            </a:prstTxWarp>
            <a:noAutofit/>
          </a:bodyPr>
          <a:lstStyle/>
          <a:p>
            <a:pPr eaLnBrk="0" fontAlgn="base" hangingPunct="0">
              <a:spcBef>
                <a:spcPct val="0"/>
              </a:spcBef>
              <a:spcAft>
                <a:spcPct val="0"/>
              </a:spcAft>
              <a:defRPr/>
            </a:pPr>
            <a:r>
              <a:rPr lang="en-US" sz="7200" b="1" dirty="0" smtClean="0">
                <a:solidFill>
                  <a:srgbClr val="00629B"/>
                </a:solidFill>
                <a:latin typeface="+mn-lt"/>
                <a:ea typeface="+mn-ea"/>
                <a:cs typeface="Times New Roman" pitchFamily="18" charset="0"/>
              </a:rPr>
              <a:t>Thank You!</a:t>
            </a:r>
            <a:endParaRPr lang="en-US" sz="7200" b="1" dirty="0">
              <a:solidFill>
                <a:srgbClr val="00629B"/>
              </a:solidFill>
              <a:latin typeface="+mn-lt"/>
              <a:ea typeface="+mn-ea"/>
              <a:cs typeface="Times New Roman" pitchFamily="18" charset="0"/>
            </a:endParaRPr>
          </a:p>
        </p:txBody>
      </p:sp>
      <p:sp>
        <p:nvSpPr>
          <p:cNvPr id="2" name="Content Placeholder 1"/>
          <p:cNvSpPr>
            <a:spLocks noGrp="1"/>
          </p:cNvSpPr>
          <p:nvPr>
            <p:ph idx="1"/>
          </p:nvPr>
        </p:nvSpPr>
        <p:spPr/>
        <p:txBody>
          <a:bodyPr/>
          <a:lstStyle/>
          <a:p>
            <a:endParaRPr lang="es-MX"/>
          </a:p>
        </p:txBody>
      </p:sp>
    </p:spTree>
    <p:extLst>
      <p:ext uri="{BB962C8B-B14F-4D97-AF65-F5344CB8AC3E}">
        <p14:creationId xmlns:p14="http://schemas.microsoft.com/office/powerpoint/2010/main" val="178584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noGrp="1"/>
          </p:cNvSpPr>
          <p:nvPr>
            <p:ph type="title"/>
          </p:nvPr>
        </p:nvSpPr>
        <p:spPr bwMode="auto">
          <a:xfrm>
            <a:off x="3683732" y="2953643"/>
            <a:ext cx="4824536" cy="1047651"/>
          </a:xfrm>
          <a:prstGeom prst="rect">
            <a:avLst/>
          </a:prstGeom>
          <a:noFill/>
          <a:ln w="9525">
            <a:noFill/>
            <a:miter lim="800000"/>
            <a:headEnd/>
            <a:tailEnd/>
          </a:ln>
        </p:spPr>
        <p:txBody>
          <a:bodyPr vert="horz" wrap="square" lIns="91440" tIns="45720" rIns="91440" bIns="91440" numCol="1" anchor="t" anchorCtr="0" compatLnSpc="1">
            <a:prstTxWarp prst="textNoShape">
              <a:avLst/>
            </a:prstTxWarp>
            <a:noAutofit/>
          </a:bodyPr>
          <a:lstStyle/>
          <a:p>
            <a:pPr eaLnBrk="0" fontAlgn="base" hangingPunct="0">
              <a:spcBef>
                <a:spcPct val="0"/>
              </a:spcBef>
              <a:spcAft>
                <a:spcPct val="0"/>
              </a:spcAft>
              <a:defRPr/>
            </a:pPr>
            <a:r>
              <a:rPr lang="en-US" sz="7200" b="1" dirty="0" smtClean="0">
                <a:solidFill>
                  <a:srgbClr val="00629B"/>
                </a:solidFill>
                <a:latin typeface="+mn-lt"/>
                <a:ea typeface="+mn-ea"/>
                <a:cs typeface="Times New Roman" pitchFamily="18" charset="0"/>
              </a:rPr>
              <a:t>Appendix</a:t>
            </a:r>
            <a:endParaRPr lang="en-US" sz="7200" b="1" dirty="0">
              <a:solidFill>
                <a:srgbClr val="00629B"/>
              </a:solidFill>
              <a:latin typeface="+mn-lt"/>
              <a:ea typeface="+mn-ea"/>
              <a:cs typeface="Times New Roman" pitchFamily="18" charset="0"/>
            </a:endParaRPr>
          </a:p>
        </p:txBody>
      </p:sp>
    </p:spTree>
    <p:extLst>
      <p:ext uri="{BB962C8B-B14F-4D97-AF65-F5344CB8AC3E}">
        <p14:creationId xmlns:p14="http://schemas.microsoft.com/office/powerpoint/2010/main" val="1606756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648200" y="6626646"/>
            <a:ext cx="2895600" cy="476250"/>
          </a:xfrm>
        </p:spPr>
        <p:txBody>
          <a:bodyPr/>
          <a:lstStyle/>
          <a:p>
            <a:pPr>
              <a:defRPr/>
            </a:pPr>
            <a:endParaRPr lang="en-GB"/>
          </a:p>
        </p:txBody>
      </p:sp>
      <p:sp>
        <p:nvSpPr>
          <p:cNvPr id="5" name="Right Arrow 4"/>
          <p:cNvSpPr/>
          <p:nvPr/>
        </p:nvSpPr>
        <p:spPr>
          <a:xfrm>
            <a:off x="1919536" y="2298253"/>
            <a:ext cx="1512168" cy="2232248"/>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Activities</a:t>
            </a:r>
          </a:p>
        </p:txBody>
      </p:sp>
      <p:sp>
        <p:nvSpPr>
          <p:cNvPr id="6" name="Right Arrow 5"/>
          <p:cNvSpPr/>
          <p:nvPr/>
        </p:nvSpPr>
        <p:spPr>
          <a:xfrm>
            <a:off x="3647728" y="2298253"/>
            <a:ext cx="1512168" cy="2232248"/>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Outputs</a:t>
            </a:r>
          </a:p>
        </p:txBody>
      </p:sp>
      <p:sp>
        <p:nvSpPr>
          <p:cNvPr id="7" name="Right Arrow 6"/>
          <p:cNvSpPr/>
          <p:nvPr/>
        </p:nvSpPr>
        <p:spPr>
          <a:xfrm>
            <a:off x="5375920" y="2298253"/>
            <a:ext cx="2016224" cy="2232248"/>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Accountable intended outcomes</a:t>
            </a:r>
          </a:p>
        </p:txBody>
      </p:sp>
      <p:sp>
        <p:nvSpPr>
          <p:cNvPr id="8" name="Right Arrow 7"/>
          <p:cNvSpPr/>
          <p:nvPr/>
        </p:nvSpPr>
        <p:spPr>
          <a:xfrm>
            <a:off x="5375920" y="4535858"/>
            <a:ext cx="2016224" cy="223224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POSITIVE accountable unintended outcomes</a:t>
            </a:r>
          </a:p>
        </p:txBody>
      </p:sp>
      <p:sp>
        <p:nvSpPr>
          <p:cNvPr id="9" name="Right Arrow 8"/>
          <p:cNvSpPr/>
          <p:nvPr/>
        </p:nvSpPr>
        <p:spPr>
          <a:xfrm>
            <a:off x="5375920" y="44624"/>
            <a:ext cx="2016224" cy="223224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NEGATIVE accountable unintended outcomes</a:t>
            </a:r>
          </a:p>
        </p:txBody>
      </p:sp>
      <p:sp>
        <p:nvSpPr>
          <p:cNvPr id="10" name="Right Arrow 9"/>
          <p:cNvSpPr/>
          <p:nvPr/>
        </p:nvSpPr>
        <p:spPr>
          <a:xfrm>
            <a:off x="7648540" y="2276872"/>
            <a:ext cx="2016224" cy="2232248"/>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Long-term outcomes</a:t>
            </a:r>
          </a:p>
        </p:txBody>
      </p:sp>
      <p:sp>
        <p:nvSpPr>
          <p:cNvPr id="11" name="TextBox 10"/>
          <p:cNvSpPr txBox="1"/>
          <p:nvPr/>
        </p:nvSpPr>
        <p:spPr>
          <a:xfrm>
            <a:off x="7464152" y="260648"/>
            <a:ext cx="3024336" cy="369332"/>
          </a:xfrm>
          <a:prstGeom prst="rect">
            <a:avLst/>
          </a:prstGeom>
          <a:solidFill>
            <a:schemeClr val="tx2">
              <a:lumMod val="40000"/>
              <a:lumOff val="60000"/>
            </a:schemeClr>
          </a:solidFill>
          <a:ln>
            <a:solidFill>
              <a:schemeClr val="tx2">
                <a:lumMod val="50000"/>
              </a:schemeClr>
            </a:solidFill>
          </a:ln>
        </p:spPr>
        <p:txBody>
          <a:bodyPr wrap="square" rtlCol="0">
            <a:spAutoFit/>
          </a:bodyPr>
          <a:lstStyle/>
          <a:p>
            <a:pPr algn="ctr"/>
            <a:r>
              <a:rPr lang="en-GB" b="1" dirty="0"/>
              <a:t>ACTIVITY!</a:t>
            </a:r>
          </a:p>
        </p:txBody>
      </p:sp>
      <p:sp>
        <p:nvSpPr>
          <p:cNvPr id="12" name="Text Placeholder 3"/>
          <p:cNvSpPr txBox="1">
            <a:spLocks/>
          </p:cNvSpPr>
          <p:nvPr/>
        </p:nvSpPr>
        <p:spPr>
          <a:xfrm>
            <a:off x="1703512" y="692150"/>
            <a:ext cx="2160240" cy="165673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GB" sz="2800" b="1" dirty="0">
                <a:solidFill>
                  <a:schemeClr val="accent4">
                    <a:lumMod val="75000"/>
                  </a:schemeClr>
                </a:solidFill>
              </a:rPr>
              <a:t>Theory of change for SROI</a:t>
            </a:r>
          </a:p>
        </p:txBody>
      </p:sp>
      <p:sp>
        <p:nvSpPr>
          <p:cNvPr id="2" name="TextBox 1"/>
          <p:cNvSpPr txBox="1"/>
          <p:nvPr/>
        </p:nvSpPr>
        <p:spPr>
          <a:xfrm>
            <a:off x="7752184" y="5282650"/>
            <a:ext cx="2520280" cy="369332"/>
          </a:xfrm>
          <a:prstGeom prst="rect">
            <a:avLst/>
          </a:prstGeom>
          <a:noFill/>
        </p:spPr>
        <p:txBody>
          <a:bodyPr wrap="square" rtlCol="0">
            <a:spAutoFit/>
          </a:bodyPr>
          <a:lstStyle/>
          <a:p>
            <a:r>
              <a:rPr lang="en-GB" dirty="0"/>
              <a:t>What did you find?</a:t>
            </a:r>
          </a:p>
        </p:txBody>
      </p:sp>
    </p:spTree>
    <p:extLst>
      <p:ext uri="{BB962C8B-B14F-4D97-AF65-F5344CB8AC3E}">
        <p14:creationId xmlns:p14="http://schemas.microsoft.com/office/powerpoint/2010/main" val="41625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83432" y="1340768"/>
            <a:ext cx="9125010" cy="4536504"/>
          </a:xfrm>
        </p:spPr>
        <p:txBody>
          <a:bodyPr>
            <a:normAutofit lnSpcReduction="10000"/>
          </a:bodyPr>
          <a:lstStyle/>
          <a:p>
            <a:r>
              <a:rPr lang="en-US" sz="3200" dirty="0">
                <a:cs typeface="Times New Roman" pitchFamily="18" charset="0"/>
              </a:rPr>
              <a:t>To offer necessary education materials and interactive training to professional engineers or engineering students who want to </a:t>
            </a:r>
            <a:r>
              <a:rPr lang="en-US" sz="3200" b="1" dirty="0">
                <a:solidFill>
                  <a:srgbClr val="00629B"/>
                </a:solidFill>
                <a:cs typeface="Times New Roman" pitchFamily="18" charset="0"/>
              </a:rPr>
              <a:t>serve local community</a:t>
            </a:r>
            <a:r>
              <a:rPr lang="en-US" sz="3200" dirty="0">
                <a:solidFill>
                  <a:srgbClr val="00629B"/>
                </a:solidFill>
                <a:cs typeface="Times New Roman" pitchFamily="18" charset="0"/>
              </a:rPr>
              <a:t> </a:t>
            </a:r>
            <a:r>
              <a:rPr lang="en-US" sz="3200" dirty="0">
                <a:cs typeface="Times New Roman" pitchFamily="18" charset="0"/>
              </a:rPr>
              <a:t>with the help of </a:t>
            </a:r>
            <a:r>
              <a:rPr lang="en-US" sz="3200" b="1" dirty="0">
                <a:solidFill>
                  <a:srgbClr val="00629B"/>
                </a:solidFill>
                <a:cs typeface="Times New Roman" pitchFamily="18" charset="0"/>
              </a:rPr>
              <a:t>impactful humanitarian projects</a:t>
            </a:r>
            <a:r>
              <a:rPr lang="en-US" sz="3200" dirty="0">
                <a:cs typeface="Times New Roman" pitchFamily="18" charset="0"/>
              </a:rPr>
              <a:t>. </a:t>
            </a:r>
          </a:p>
          <a:p>
            <a:endParaRPr lang="en-US" sz="3200" dirty="0">
              <a:cs typeface="Times New Roman" pitchFamily="18" charset="0"/>
            </a:endParaRPr>
          </a:p>
          <a:p>
            <a:r>
              <a:rPr lang="en-US" sz="3200" dirty="0">
                <a:cs typeface="Times New Roman" pitchFamily="18" charset="0"/>
              </a:rPr>
              <a:t>To cover fundamental knowledge and skills </a:t>
            </a:r>
            <a:r>
              <a:rPr lang="en-US" sz="3200" dirty="0" smtClean="0">
                <a:cs typeface="Times New Roman" pitchFamily="18" charset="0"/>
              </a:rPr>
              <a:t>required </a:t>
            </a:r>
            <a:r>
              <a:rPr lang="en-US" sz="3200" dirty="0">
                <a:cs typeface="Times New Roman" pitchFamily="18" charset="0"/>
              </a:rPr>
              <a:t>to deal with </a:t>
            </a:r>
            <a:r>
              <a:rPr lang="en-US" sz="3200" b="1" dirty="0">
                <a:solidFill>
                  <a:srgbClr val="00629B"/>
                </a:solidFill>
                <a:cs typeface="Times New Roman" pitchFamily="18" charset="0"/>
              </a:rPr>
              <a:t>humanitarian technology </a:t>
            </a:r>
            <a:r>
              <a:rPr lang="en-US" sz="3200" dirty="0">
                <a:cs typeface="Times New Roman" pitchFamily="18" charset="0"/>
              </a:rPr>
              <a:t>projects/events </a:t>
            </a:r>
            <a:r>
              <a:rPr lang="en-US" sz="3200" dirty="0" smtClean="0">
                <a:cs typeface="Times New Roman" pitchFamily="18" charset="0"/>
              </a:rPr>
              <a:t>focusing </a:t>
            </a:r>
            <a:r>
              <a:rPr lang="en-US" sz="3200" b="1" dirty="0">
                <a:solidFill>
                  <a:srgbClr val="00629B"/>
                </a:solidFill>
                <a:cs typeface="Times New Roman" pitchFamily="18" charset="0"/>
              </a:rPr>
              <a:t>on impact assessment </a:t>
            </a:r>
            <a:r>
              <a:rPr lang="en-US" sz="3200" dirty="0">
                <a:cs typeface="Times New Roman" pitchFamily="18" charset="0"/>
              </a:rPr>
              <a:t>in the</a:t>
            </a:r>
            <a:r>
              <a:rPr lang="en-US" sz="3200" b="1" dirty="0">
                <a:solidFill>
                  <a:srgbClr val="0156FF"/>
                </a:solidFill>
                <a:cs typeface="Times New Roman" pitchFamily="18" charset="0"/>
              </a:rPr>
              <a:t> </a:t>
            </a:r>
            <a:r>
              <a:rPr lang="en-US" sz="3200" b="1" dirty="0">
                <a:solidFill>
                  <a:srgbClr val="00629B"/>
                </a:solidFill>
                <a:cs typeface="Times New Roman" pitchFamily="18" charset="0"/>
              </a:rPr>
              <a:t>sustainable development space</a:t>
            </a:r>
            <a:r>
              <a:rPr lang="en-US" sz="3200" b="1" dirty="0">
                <a:solidFill>
                  <a:srgbClr val="0156FF"/>
                </a:solidFill>
                <a:cs typeface="Times New Roman" pitchFamily="18" charset="0"/>
              </a:rPr>
              <a:t>. </a:t>
            </a:r>
          </a:p>
          <a:p>
            <a:pPr algn="just"/>
            <a:endParaRPr lang="en-US" sz="2800" dirty="0"/>
          </a:p>
        </p:txBody>
      </p:sp>
      <p:sp>
        <p:nvSpPr>
          <p:cNvPr id="5" name="Slide Number Placeholder 4"/>
          <p:cNvSpPr>
            <a:spLocks noGrp="1"/>
          </p:cNvSpPr>
          <p:nvPr>
            <p:ph type="sldNum" sz="quarter" idx="12"/>
          </p:nvPr>
        </p:nvSpPr>
        <p:spPr/>
        <p:txBody>
          <a:bodyPr/>
          <a:lstStyle/>
          <a:p>
            <a:fld id="{B6F15528-21DE-4FAA-801E-634DDDAF4B2B}" type="slidenum">
              <a:rPr lang="en-US">
                <a:latin typeface="Calibri"/>
              </a:rPr>
              <a:pPr/>
              <a:t>4</a:t>
            </a:fld>
            <a:endParaRPr lang="en-US" dirty="0">
              <a:latin typeface="Calibri"/>
            </a:endParaRPr>
          </a:p>
        </p:txBody>
      </p:sp>
      <p:sp>
        <p:nvSpPr>
          <p:cNvPr id="7" name="Title 5"/>
          <p:cNvSpPr txBox="1">
            <a:spLocks/>
          </p:cNvSpPr>
          <p:nvPr/>
        </p:nvSpPr>
        <p:spPr bwMode="auto">
          <a:xfrm>
            <a:off x="768624" y="410655"/>
            <a:ext cx="10585176" cy="930113"/>
          </a:xfrm>
          <a:prstGeom prst="rect">
            <a:avLst/>
          </a:prstGeom>
          <a:noFill/>
          <a:ln w="9525">
            <a:noFill/>
            <a:miter lim="800000"/>
            <a:headEnd/>
            <a:tailEnd/>
          </a:ln>
        </p:spPr>
        <p:txBody>
          <a:bodyPr vert="horz" wrap="square" lIns="91440" tIns="45720" rIns="91440" bIns="91440" numCol="1" anchor="t" anchorCtr="0" compatLnSpc="1">
            <a:prstTxWarp prst="textNoShape">
              <a:avLst/>
            </a:prstTxWarp>
            <a:noAutofit/>
          </a:bodyPr>
          <a:lstStyle/>
          <a:p>
            <a:pPr eaLnBrk="0" fontAlgn="base" hangingPunct="0">
              <a:spcBef>
                <a:spcPct val="0"/>
              </a:spcBef>
              <a:spcAft>
                <a:spcPct val="0"/>
              </a:spcAft>
              <a:defRPr/>
            </a:pPr>
            <a:r>
              <a:rPr lang="en-US" sz="4800" b="1" dirty="0" smtClean="0">
                <a:solidFill>
                  <a:srgbClr val="00629B"/>
                </a:solidFill>
                <a:cs typeface="Times New Roman" pitchFamily="18" charset="0"/>
              </a:rPr>
              <a:t>Objectives of HAC </a:t>
            </a:r>
            <a:r>
              <a:rPr lang="en-US" sz="4800" b="1" dirty="0">
                <a:solidFill>
                  <a:srgbClr val="00629B"/>
                </a:solidFill>
                <a:cs typeface="Times New Roman" pitchFamily="18" charset="0"/>
              </a:rPr>
              <a:t>Education Committee</a:t>
            </a:r>
            <a:endParaRPr lang="en-US" sz="4400" b="1" dirty="0">
              <a:solidFill>
                <a:srgbClr val="00629B"/>
              </a:solidFill>
            </a:endParaRPr>
          </a:p>
        </p:txBody>
      </p:sp>
    </p:spTree>
    <p:extLst>
      <p:ext uri="{BB962C8B-B14F-4D97-AF65-F5344CB8AC3E}">
        <p14:creationId xmlns:p14="http://schemas.microsoft.com/office/powerpoint/2010/main" val="3515642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6792"/>
            <a:ext cx="10515600" cy="4620171"/>
          </a:xfrm>
        </p:spPr>
        <p:txBody>
          <a:bodyPr>
            <a:normAutofit/>
          </a:bodyPr>
          <a:lstStyle/>
          <a:p>
            <a:r>
              <a:rPr lang="en-US" sz="3200" dirty="0" smtClean="0"/>
              <a:t>HAC is prioritizing impact assessment in 2019.</a:t>
            </a:r>
          </a:p>
          <a:p>
            <a:r>
              <a:rPr lang="en-US" sz="3200" dirty="0" smtClean="0"/>
              <a:t>Currently, HAC is </a:t>
            </a:r>
            <a:r>
              <a:rPr lang="en-US" sz="3200" b="1" i="1" dirty="0" smtClean="0"/>
              <a:t>piloting</a:t>
            </a:r>
            <a:r>
              <a:rPr lang="en-US" sz="3200" dirty="0" smtClean="0"/>
              <a:t> the Social Return on Investment (SROI) impact assessment methodology. </a:t>
            </a:r>
          </a:p>
          <a:p>
            <a:r>
              <a:rPr lang="en-US" sz="3200" dirty="0" smtClean="0"/>
              <a:t>HAC will evaluate the feasibility of the SROI approach for humanitarian and sustainable development activities at IEEE by mid-year. </a:t>
            </a:r>
          </a:p>
          <a:p>
            <a:r>
              <a:rPr lang="en-US" sz="3200" dirty="0" smtClean="0"/>
              <a:t>The following slides introduce the concept of SROI.</a:t>
            </a:r>
          </a:p>
          <a:p>
            <a:r>
              <a:rPr lang="en-US" sz="3200" dirty="0" smtClean="0"/>
              <a:t>We welcome your feedback on how IEEE can best assess impact!</a:t>
            </a:r>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Title 5"/>
          <p:cNvSpPr txBox="1">
            <a:spLocks/>
          </p:cNvSpPr>
          <p:nvPr/>
        </p:nvSpPr>
        <p:spPr bwMode="auto">
          <a:xfrm>
            <a:off x="768624" y="410655"/>
            <a:ext cx="10585176" cy="930113"/>
          </a:xfrm>
          <a:prstGeom prst="rect">
            <a:avLst/>
          </a:prstGeom>
          <a:noFill/>
          <a:ln w="9525">
            <a:noFill/>
            <a:miter lim="800000"/>
            <a:headEnd/>
            <a:tailEnd/>
          </a:ln>
        </p:spPr>
        <p:txBody>
          <a:bodyPr vert="horz" wrap="square" lIns="91440" tIns="45720" rIns="91440" bIns="91440" numCol="1" anchor="t" anchorCtr="0" compatLnSpc="1">
            <a:prstTxWarp prst="textNoShape">
              <a:avLst/>
            </a:prstTxWarp>
            <a:noAutofit/>
          </a:bodyPr>
          <a:lstStyle/>
          <a:p>
            <a:pPr eaLnBrk="0" fontAlgn="base" hangingPunct="0">
              <a:spcBef>
                <a:spcPct val="0"/>
              </a:spcBef>
              <a:spcAft>
                <a:spcPct val="0"/>
              </a:spcAft>
              <a:defRPr/>
            </a:pPr>
            <a:r>
              <a:rPr lang="en-US" sz="4800" b="1" dirty="0" smtClean="0">
                <a:solidFill>
                  <a:srgbClr val="00629B"/>
                </a:solidFill>
                <a:cs typeface="Times New Roman" pitchFamily="18" charset="0"/>
              </a:rPr>
              <a:t>Impact Assessment</a:t>
            </a:r>
            <a:endParaRPr lang="en-US" sz="4400" b="1" dirty="0">
              <a:solidFill>
                <a:srgbClr val="00629B"/>
              </a:solidFill>
            </a:endParaRPr>
          </a:p>
        </p:txBody>
      </p:sp>
    </p:spTree>
    <p:extLst>
      <p:ext uri="{BB962C8B-B14F-4D97-AF65-F5344CB8AC3E}">
        <p14:creationId xmlns:p14="http://schemas.microsoft.com/office/powerpoint/2010/main" val="325865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75520" y="908720"/>
            <a:ext cx="8352928" cy="4320480"/>
          </a:xfrm>
        </p:spPr>
        <p:txBody>
          <a:bodyPr/>
          <a:lstStyle/>
          <a:p>
            <a:endParaRPr lang="en-GB" sz="2400" dirty="0"/>
          </a:p>
          <a:p>
            <a:pPr algn="ctr"/>
            <a:r>
              <a:rPr lang="en-GB" sz="4400" dirty="0">
                <a:solidFill>
                  <a:srgbClr val="67A0CB"/>
                </a:solidFill>
                <a:latin typeface="Arial" panose="020B0604020202020204" pitchFamily="34" charset="0"/>
              </a:rPr>
              <a:t>Social Return on Investment (SROI)</a:t>
            </a:r>
          </a:p>
          <a:p>
            <a:pPr algn="ctr"/>
            <a:endParaRPr lang="en-GB" sz="3600" dirty="0">
              <a:solidFill>
                <a:srgbClr val="67A0CB"/>
              </a:solidFill>
              <a:latin typeface="Arial" panose="020B0604020202020204" pitchFamily="34" charset="0"/>
            </a:endParaRPr>
          </a:p>
          <a:p>
            <a:pPr algn="ctr"/>
            <a:r>
              <a:rPr lang="en-GB" sz="3600" dirty="0">
                <a:solidFill>
                  <a:srgbClr val="67A0CB"/>
                </a:solidFill>
                <a:latin typeface="Arial" panose="020B0604020202020204" pitchFamily="34" charset="0"/>
              </a:rPr>
              <a:t>Overview session</a:t>
            </a:r>
          </a:p>
          <a:p>
            <a:pPr algn="ctr"/>
            <a:r>
              <a:rPr lang="en-GB" sz="3600" dirty="0">
                <a:solidFill>
                  <a:srgbClr val="67A0CB"/>
                </a:solidFill>
                <a:latin typeface="Arial" panose="020B0604020202020204" pitchFamily="34" charset="0"/>
              </a:rPr>
              <a:t>9</a:t>
            </a:r>
            <a:r>
              <a:rPr lang="en-GB" sz="3600" baseline="30000" dirty="0">
                <a:solidFill>
                  <a:srgbClr val="67A0CB"/>
                </a:solidFill>
                <a:latin typeface="Arial" panose="020B0604020202020204" pitchFamily="34" charset="0"/>
              </a:rPr>
              <a:t>th</a:t>
            </a:r>
            <a:r>
              <a:rPr lang="en-GB" sz="3600" dirty="0">
                <a:solidFill>
                  <a:srgbClr val="67A0CB"/>
                </a:solidFill>
                <a:latin typeface="Arial" panose="020B0604020202020204" pitchFamily="34" charset="0"/>
              </a:rPr>
              <a:t> February 2019</a:t>
            </a:r>
          </a:p>
          <a:p>
            <a:pPr algn="ctr"/>
            <a:r>
              <a:rPr lang="en-GB" sz="3600" dirty="0">
                <a:solidFill>
                  <a:srgbClr val="67A0CB"/>
                </a:solidFill>
                <a:latin typeface="Arial" panose="020B0604020202020204" pitchFamily="34" charset="0"/>
              </a:rPr>
              <a:t>Alex Chapman</a:t>
            </a:r>
          </a:p>
          <a:p>
            <a:endParaRPr lang="en-GB" sz="2200" dirty="0"/>
          </a:p>
        </p:txBody>
      </p:sp>
    </p:spTree>
    <p:extLst>
      <p:ext uri="{BB962C8B-B14F-4D97-AF65-F5344CB8AC3E}">
        <p14:creationId xmlns:p14="http://schemas.microsoft.com/office/powerpoint/2010/main" val="3353601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783632" y="2996952"/>
            <a:ext cx="6552728" cy="1872208"/>
          </a:xfrm>
        </p:spPr>
        <p:txBody>
          <a:bodyPr/>
          <a:lstStyle/>
          <a:p>
            <a:pPr marL="0" indent="0">
              <a:buNone/>
            </a:pPr>
            <a:r>
              <a:rPr lang="en-GB" sz="3200" dirty="0" smtClean="0">
                <a:latin typeface="Palatino Linotype" panose="02040502050505030304" pitchFamily="18" charset="0"/>
              </a:rPr>
              <a:t>Why </a:t>
            </a:r>
            <a:r>
              <a:rPr lang="en-GB" sz="3200" dirty="0">
                <a:latin typeface="Palatino Linotype" panose="02040502050505030304" pitchFamily="18" charset="0"/>
              </a:rPr>
              <a:t>are we interested in measuring social, economic and environmental impact?</a:t>
            </a:r>
          </a:p>
          <a:p>
            <a:pPr marL="0" indent="0">
              <a:buNone/>
            </a:pPr>
            <a:endParaRPr lang="en-GB" sz="3200" dirty="0"/>
          </a:p>
        </p:txBody>
      </p:sp>
      <p:sp>
        <p:nvSpPr>
          <p:cNvPr id="4" name="Text Placeholder 3"/>
          <p:cNvSpPr>
            <a:spLocks noGrp="1"/>
          </p:cNvSpPr>
          <p:nvPr>
            <p:ph type="body" sz="quarter" idx="14"/>
          </p:nvPr>
        </p:nvSpPr>
        <p:spPr>
          <a:xfrm>
            <a:off x="2495600" y="1700808"/>
            <a:ext cx="7128792" cy="2304802"/>
          </a:xfrm>
        </p:spPr>
        <p:txBody>
          <a:bodyPr/>
          <a:lstStyle/>
          <a:p>
            <a:pPr algn="ctr">
              <a:buNone/>
            </a:pPr>
            <a:r>
              <a:rPr lang="en-GB" sz="3600" b="1" dirty="0">
                <a:solidFill>
                  <a:schemeClr val="bg2">
                    <a:lumMod val="75000"/>
                  </a:schemeClr>
                </a:solidFill>
              </a:rPr>
              <a:t>Big Picture</a:t>
            </a:r>
          </a:p>
        </p:txBody>
      </p:sp>
    </p:spTree>
    <p:extLst>
      <p:ext uri="{BB962C8B-B14F-4D97-AF65-F5344CB8AC3E}">
        <p14:creationId xmlns:p14="http://schemas.microsoft.com/office/powerpoint/2010/main" val="2586592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54240" y="1830394"/>
            <a:ext cx="8064895" cy="3830854"/>
          </a:xfrm>
        </p:spPr>
        <p:txBody>
          <a:bodyPr/>
          <a:lstStyle/>
          <a:p>
            <a:endParaRPr lang="en-GB" dirty="0"/>
          </a:p>
          <a:p>
            <a:pPr>
              <a:buClr>
                <a:srgbClr val="67A0CB"/>
              </a:buClr>
            </a:pPr>
            <a:endParaRPr lang="en-GB" dirty="0"/>
          </a:p>
          <a:p>
            <a:pPr marL="0" indent="0">
              <a:buNone/>
            </a:pPr>
            <a:endParaRPr lang="en-GB" dirty="0"/>
          </a:p>
          <a:p>
            <a:endParaRPr lang="en-GB" dirty="0"/>
          </a:p>
          <a:p>
            <a:endParaRPr lang="en-GB" dirty="0"/>
          </a:p>
        </p:txBody>
      </p:sp>
      <p:sp>
        <p:nvSpPr>
          <p:cNvPr id="3" name="Text Placeholder 2"/>
          <p:cNvSpPr>
            <a:spLocks noGrp="1"/>
          </p:cNvSpPr>
          <p:nvPr>
            <p:ph type="body" sz="quarter" idx="14"/>
          </p:nvPr>
        </p:nvSpPr>
        <p:spPr>
          <a:xfrm>
            <a:off x="1631950" y="692150"/>
            <a:ext cx="5688186" cy="646430"/>
          </a:xfrm>
        </p:spPr>
        <p:txBody>
          <a:bodyPr/>
          <a:lstStyle/>
          <a:p>
            <a:pPr>
              <a:buNone/>
            </a:pPr>
            <a:r>
              <a:rPr lang="en-GB" dirty="0">
                <a:solidFill>
                  <a:schemeClr val="bg2">
                    <a:lumMod val="75000"/>
                  </a:schemeClr>
                </a:solidFill>
              </a:rPr>
              <a:t>Problems with measurement</a:t>
            </a:r>
          </a:p>
        </p:txBody>
      </p:sp>
      <p:sp>
        <p:nvSpPr>
          <p:cNvPr id="4" name="Text Placeholder 1"/>
          <p:cNvSpPr txBox="1">
            <a:spLocks/>
          </p:cNvSpPr>
          <p:nvPr/>
        </p:nvSpPr>
        <p:spPr>
          <a:xfrm>
            <a:off x="2215954" y="4293096"/>
            <a:ext cx="8064895" cy="1368152"/>
          </a:xfrm>
          <a:prstGeom prst="rect">
            <a:avLst/>
          </a:prstGeom>
        </p:spPr>
        <p:txBody>
          <a:bodyPr/>
          <a:lstStyle>
            <a:lvl1pPr marL="0" indent="0" algn="l" defTabSz="914400" rtl="0" eaLnBrk="1" latinLnBrk="0" hangingPunct="1">
              <a:spcBef>
                <a:spcPct val="20000"/>
              </a:spcBef>
              <a:buFont typeface="Arial" pitchFamily="34" charset="0"/>
              <a:buNone/>
              <a:defRPr sz="2000" kern="1200" baseline="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           </a:t>
            </a:r>
          </a:p>
        </p:txBody>
      </p:sp>
      <p:sp>
        <p:nvSpPr>
          <p:cNvPr id="9" name="AutoShape 4"/>
          <p:cNvSpPr>
            <a:spLocks noChangeArrowheads="1"/>
          </p:cNvSpPr>
          <p:nvPr/>
        </p:nvSpPr>
        <p:spPr bwMode="auto">
          <a:xfrm>
            <a:off x="2001610" y="1498782"/>
            <a:ext cx="5773890" cy="1232327"/>
          </a:xfrm>
          <a:prstGeom prst="roundRect">
            <a:avLst>
              <a:gd name="adj" fmla="val 16667"/>
            </a:avLst>
          </a:prstGeom>
          <a:noFill/>
          <a:ln w="44450">
            <a:solidFill>
              <a:schemeClr val="bg2"/>
            </a:solidFill>
            <a:round/>
            <a:headEnd/>
            <a:tailEnd/>
          </a:ln>
        </p:spPr>
        <p:txBody>
          <a:bodyPr wrap="none" anchor="ctr"/>
          <a:lstStyle/>
          <a:p>
            <a:pPr marL="457200" indent="-457200">
              <a:buFontTx/>
              <a:buAutoNum type="arabicPeriod"/>
            </a:pPr>
            <a:r>
              <a:rPr lang="en-GB" sz="2800" dirty="0">
                <a:cs typeface="Arial" pitchFamily="34" charset="0"/>
              </a:rPr>
              <a:t>Financial measurement:</a:t>
            </a:r>
          </a:p>
          <a:p>
            <a:pPr marL="457200" indent="-457200"/>
            <a:r>
              <a:rPr lang="en-GB" sz="2800" dirty="0">
                <a:cs typeface="Arial" pitchFamily="34" charset="0"/>
              </a:rPr>
              <a:t>limited measure of value</a:t>
            </a:r>
          </a:p>
        </p:txBody>
      </p:sp>
      <p:pic>
        <p:nvPicPr>
          <p:cNvPr id="10" name="Picture 9"/>
          <p:cNvPicPr>
            <a:picLocks noChangeAspect="1"/>
          </p:cNvPicPr>
          <p:nvPr/>
        </p:nvPicPr>
        <p:blipFill>
          <a:blip r:embed="rId3"/>
          <a:stretch>
            <a:fillRect/>
          </a:stretch>
        </p:blipFill>
        <p:spPr>
          <a:xfrm>
            <a:off x="7912166" y="1140555"/>
            <a:ext cx="2266930" cy="1500174"/>
          </a:xfrm>
          <a:prstGeom prst="rect">
            <a:avLst/>
          </a:prstGeom>
        </p:spPr>
      </p:pic>
      <p:sp>
        <p:nvSpPr>
          <p:cNvPr id="12" name="AutoShape 6"/>
          <p:cNvSpPr>
            <a:spLocks noChangeArrowheads="1"/>
          </p:cNvSpPr>
          <p:nvPr/>
        </p:nvSpPr>
        <p:spPr bwMode="auto">
          <a:xfrm>
            <a:off x="2021712" y="2941128"/>
            <a:ext cx="5672138" cy="1047750"/>
          </a:xfrm>
          <a:prstGeom prst="roundRect">
            <a:avLst>
              <a:gd name="adj" fmla="val 16667"/>
            </a:avLst>
          </a:prstGeom>
          <a:noFill/>
          <a:ln w="44450">
            <a:solidFill>
              <a:schemeClr val="bg2"/>
            </a:solidFill>
            <a:round/>
            <a:headEnd/>
            <a:tailEnd/>
          </a:ln>
        </p:spPr>
        <p:txBody>
          <a:bodyPr wrap="none" anchor="ctr"/>
          <a:lstStyle/>
          <a:p>
            <a:pPr marL="457200" indent="-457200"/>
            <a:r>
              <a:rPr lang="en-GB" sz="2800" dirty="0">
                <a:cs typeface="Arial" pitchFamily="34" charset="0"/>
              </a:rPr>
              <a:t>2. We allocate resources only</a:t>
            </a:r>
          </a:p>
          <a:p>
            <a:pPr marL="457200" indent="-457200"/>
            <a:r>
              <a:rPr lang="en-GB" sz="2800" dirty="0">
                <a:cs typeface="Arial" pitchFamily="34" charset="0"/>
              </a:rPr>
              <a:t>to the things we can measure</a:t>
            </a:r>
          </a:p>
        </p:txBody>
      </p:sp>
      <p:sp>
        <p:nvSpPr>
          <p:cNvPr id="13" name="AutoShape 7"/>
          <p:cNvSpPr>
            <a:spLocks noChangeArrowheads="1"/>
          </p:cNvSpPr>
          <p:nvPr/>
        </p:nvSpPr>
        <p:spPr bwMode="auto">
          <a:xfrm>
            <a:off x="2012450" y="4453297"/>
            <a:ext cx="5672137" cy="1047750"/>
          </a:xfrm>
          <a:prstGeom prst="roundRect">
            <a:avLst>
              <a:gd name="adj" fmla="val 16667"/>
            </a:avLst>
          </a:prstGeom>
          <a:noFill/>
          <a:ln w="44450">
            <a:solidFill>
              <a:schemeClr val="bg2"/>
            </a:solidFill>
            <a:round/>
            <a:headEnd/>
            <a:tailEnd/>
          </a:ln>
        </p:spPr>
        <p:txBody>
          <a:bodyPr wrap="none" anchor="ctr"/>
          <a:lstStyle/>
          <a:p>
            <a:pPr marL="457200" indent="-457200"/>
            <a:r>
              <a:rPr lang="en-GB" sz="2800" dirty="0">
                <a:cs typeface="Arial" pitchFamily="34" charset="0"/>
              </a:rPr>
              <a:t>3: Stakeholders are left out of</a:t>
            </a:r>
          </a:p>
          <a:p>
            <a:pPr marL="457200" indent="-457200"/>
            <a:r>
              <a:rPr lang="en-GB" sz="2800" dirty="0">
                <a:cs typeface="Arial" pitchFamily="34" charset="0"/>
              </a:rPr>
              <a:t>decision making</a:t>
            </a:r>
          </a:p>
        </p:txBody>
      </p:sp>
      <p:pic>
        <p:nvPicPr>
          <p:cNvPr id="14" name="Picture 13"/>
          <p:cNvPicPr>
            <a:picLocks noChangeAspect="1"/>
          </p:cNvPicPr>
          <p:nvPr/>
        </p:nvPicPr>
        <p:blipFill>
          <a:blip r:embed="rId4"/>
          <a:stretch>
            <a:fillRect/>
          </a:stretch>
        </p:blipFill>
        <p:spPr>
          <a:xfrm>
            <a:off x="7896172" y="2706869"/>
            <a:ext cx="2282925" cy="1516270"/>
          </a:xfrm>
          <a:prstGeom prst="rect">
            <a:avLst/>
          </a:prstGeom>
        </p:spPr>
      </p:pic>
      <p:pic>
        <p:nvPicPr>
          <p:cNvPr id="15" name="Picture 14"/>
          <p:cNvPicPr>
            <a:picLocks noChangeAspect="1"/>
          </p:cNvPicPr>
          <p:nvPr/>
        </p:nvPicPr>
        <p:blipFill>
          <a:blip r:embed="rId5"/>
          <a:stretch>
            <a:fillRect/>
          </a:stretch>
        </p:blipFill>
        <p:spPr>
          <a:xfrm>
            <a:off x="7912166" y="4334001"/>
            <a:ext cx="2282925" cy="1538860"/>
          </a:xfrm>
          <a:prstGeom prst="rect">
            <a:avLst/>
          </a:prstGeom>
        </p:spPr>
      </p:pic>
    </p:spTree>
    <p:extLst>
      <p:ext uri="{BB962C8B-B14F-4D97-AF65-F5344CB8AC3E}">
        <p14:creationId xmlns:p14="http://schemas.microsoft.com/office/powerpoint/2010/main" val="281585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pPr>
              <a:buNone/>
            </a:pPr>
            <a:r>
              <a:rPr lang="en-GB" b="1" dirty="0">
                <a:solidFill>
                  <a:schemeClr val="bg2">
                    <a:lumMod val="75000"/>
                  </a:schemeClr>
                </a:solidFill>
              </a:rPr>
              <a:t>The challenge</a:t>
            </a:r>
          </a:p>
        </p:txBody>
      </p:sp>
      <p:sp>
        <p:nvSpPr>
          <p:cNvPr id="5" name="Rectangle 3"/>
          <p:cNvSpPr>
            <a:spLocks noGrp="1" noChangeArrowheads="1"/>
          </p:cNvSpPr>
          <p:nvPr>
            <p:ph type="body" idx="4294967295"/>
          </p:nvPr>
        </p:nvSpPr>
        <p:spPr>
          <a:xfrm>
            <a:off x="1963738" y="1303590"/>
            <a:ext cx="8229600" cy="4525963"/>
          </a:xfrm>
          <a:prstGeom prst="rect">
            <a:avLst/>
          </a:prstGeom>
        </p:spPr>
        <p:txBody>
          <a:bodyPr/>
          <a:lstStyle/>
          <a:p>
            <a:pPr marL="0" indent="0" algn="ctr">
              <a:buNone/>
            </a:pPr>
            <a:r>
              <a:rPr lang="en-GB" sz="2800" dirty="0">
                <a:cs typeface="Arial" pitchFamily="34" charset="0"/>
              </a:rPr>
              <a:t>Measurement across the ‘triple bottom line’</a:t>
            </a:r>
            <a:endParaRPr lang="en-GB" sz="2800" dirty="0">
              <a:cs typeface="Arial" pitchFamily="34" charset="0"/>
              <a:sym typeface="Wingdings" pitchFamily="2" charset="2"/>
            </a:endParaRPr>
          </a:p>
        </p:txBody>
      </p:sp>
      <p:sp>
        <p:nvSpPr>
          <p:cNvPr id="6" name="Footer Placeholder 4"/>
          <p:cNvSpPr txBox="1">
            <a:spLocks/>
          </p:cNvSpPr>
          <p:nvPr/>
        </p:nvSpPr>
        <p:spPr>
          <a:xfrm>
            <a:off x="4665509" y="5570810"/>
            <a:ext cx="2895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2400" kern="1200">
                <a:solidFill>
                  <a:schemeClr val="tx1"/>
                </a:solidFill>
                <a:latin typeface="Arial" charset="0"/>
                <a:ea typeface="+mn-ea"/>
                <a:cs typeface="+mn-cs"/>
              </a:defRPr>
            </a:lvl1pPr>
            <a:lvl2pPr marL="742950" indent="-285750" algn="l" defTabSz="914400" rtl="0" eaLnBrk="1" latinLnBrk="0" hangingPunct="1">
              <a:defRPr sz="2400" kern="1200">
                <a:solidFill>
                  <a:schemeClr val="tx1"/>
                </a:solidFill>
                <a:latin typeface="Arial" charset="0"/>
                <a:ea typeface="+mn-ea"/>
                <a:cs typeface="+mn-cs"/>
              </a:defRPr>
            </a:lvl2pPr>
            <a:lvl3pPr marL="1143000" indent="-228600" algn="l" defTabSz="914400" rtl="0" eaLnBrk="1" latinLnBrk="0" hangingPunct="1">
              <a:defRPr sz="2400" kern="1200">
                <a:solidFill>
                  <a:schemeClr val="tx1"/>
                </a:solidFill>
                <a:latin typeface="Arial" charset="0"/>
                <a:ea typeface="+mn-ea"/>
                <a:cs typeface="+mn-cs"/>
              </a:defRPr>
            </a:lvl3pPr>
            <a:lvl4pPr marL="1600200" indent="-228600" algn="l" defTabSz="914400" rtl="0" eaLnBrk="1" latinLnBrk="0" hangingPunct="1">
              <a:defRPr sz="2400" kern="1200">
                <a:solidFill>
                  <a:schemeClr val="tx1"/>
                </a:solidFill>
                <a:latin typeface="Arial" charset="0"/>
                <a:ea typeface="+mn-ea"/>
                <a:cs typeface="+mn-cs"/>
              </a:defRPr>
            </a:lvl4pPr>
            <a:lvl5pPr marL="2057400" indent="-228600" algn="l" defTabSz="914400" rtl="0" eaLnBrk="1" latinLnBrk="0" hangingPunct="1">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endParaRPr lang="en-GB" sz="1400">
              <a:latin typeface="Times" charset="0"/>
            </a:endParaRPr>
          </a:p>
          <a:p>
            <a:endParaRPr lang="en-GB" sz="1400">
              <a:latin typeface="Times" charset="0"/>
            </a:endParaRPr>
          </a:p>
        </p:txBody>
      </p:sp>
      <p:sp>
        <p:nvSpPr>
          <p:cNvPr id="7" name="AutoShape 21"/>
          <p:cNvSpPr>
            <a:spLocks noChangeArrowheads="1"/>
          </p:cNvSpPr>
          <p:nvPr/>
        </p:nvSpPr>
        <p:spPr bwMode="auto">
          <a:xfrm>
            <a:off x="5105284" y="2062436"/>
            <a:ext cx="2241550" cy="601663"/>
          </a:xfrm>
          <a:prstGeom prst="roundRect">
            <a:avLst>
              <a:gd name="adj" fmla="val 16667"/>
            </a:avLst>
          </a:prstGeom>
          <a:solidFill>
            <a:srgbClr val="00FF00">
              <a:alpha val="50195"/>
            </a:srgbClr>
          </a:solidFill>
          <a:ln w="38100">
            <a:solidFill>
              <a:srgbClr val="725892"/>
            </a:solidFill>
            <a:round/>
            <a:headEnd/>
            <a:tailEnd/>
          </a:ln>
        </p:spPr>
        <p:txBody>
          <a:bodyPr wrap="none" anchor="ctr"/>
          <a:lstStyle/>
          <a:p>
            <a:pPr algn="ctr"/>
            <a:r>
              <a:rPr lang="en-GB" sz="2000" dirty="0">
                <a:cs typeface="Arial" pitchFamily="34" charset="0"/>
              </a:rPr>
              <a:t>The environment</a:t>
            </a:r>
          </a:p>
        </p:txBody>
      </p:sp>
      <p:pic>
        <p:nvPicPr>
          <p:cNvPr id="8" name="Picture 8" descr="PowerStationSteamCO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05057" y="3337199"/>
            <a:ext cx="2616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_45114046_share_prices_hbos_rbs"/>
          <p:cNvPicPr>
            <a:picLocks noChangeAspect="1" noChangeArrowheads="1"/>
          </p:cNvPicPr>
          <p:nvPr/>
        </p:nvPicPr>
        <p:blipFill>
          <a:blip r:embed="rId4" cstate="print">
            <a:extLst>
              <a:ext uri="{28A0092B-C50C-407E-A947-70E740481C1C}">
                <a14:useLocalDpi xmlns:a14="http://schemas.microsoft.com/office/drawing/2010/main"/>
              </a:ext>
            </a:extLst>
          </a:blip>
          <a:srcRect r="50105"/>
          <a:stretch>
            <a:fillRect/>
          </a:stretch>
        </p:blipFill>
        <p:spPr bwMode="auto">
          <a:xfrm>
            <a:off x="2515883" y="2770460"/>
            <a:ext cx="172402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News4_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37157" y="3334023"/>
            <a:ext cx="2628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_45114046_share_prices_hbos_rbs"/>
          <p:cNvPicPr>
            <a:picLocks noChangeAspect="1" noChangeArrowheads="1"/>
          </p:cNvPicPr>
          <p:nvPr/>
        </p:nvPicPr>
        <p:blipFill>
          <a:blip r:embed="rId4" cstate="print">
            <a:extLst>
              <a:ext uri="{28A0092B-C50C-407E-A947-70E740481C1C}">
                <a14:useLocalDpi xmlns:a14="http://schemas.microsoft.com/office/drawing/2010/main"/>
              </a:ext>
            </a:extLst>
          </a:blip>
          <a:srcRect l="49728" r="-287"/>
          <a:stretch>
            <a:fillRect/>
          </a:stretch>
        </p:blipFill>
        <p:spPr bwMode="auto">
          <a:xfrm>
            <a:off x="2593671" y="4223024"/>
            <a:ext cx="18049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8"/>
          <p:cNvSpPr>
            <a:spLocks noChangeArrowheads="1"/>
          </p:cNvSpPr>
          <p:nvPr/>
        </p:nvSpPr>
        <p:spPr bwMode="auto">
          <a:xfrm>
            <a:off x="2420821" y="2073548"/>
            <a:ext cx="2228850" cy="601662"/>
          </a:xfrm>
          <a:prstGeom prst="roundRect">
            <a:avLst>
              <a:gd name="adj" fmla="val 16667"/>
            </a:avLst>
          </a:prstGeom>
          <a:solidFill>
            <a:srgbClr val="FF0000">
              <a:alpha val="50195"/>
            </a:srgbClr>
          </a:solidFill>
          <a:ln w="38100">
            <a:solidFill>
              <a:srgbClr val="725892"/>
            </a:solidFill>
            <a:round/>
            <a:headEnd/>
            <a:tailEnd/>
          </a:ln>
        </p:spPr>
        <p:txBody>
          <a:bodyPr wrap="none" anchor="ctr"/>
          <a:lstStyle/>
          <a:p>
            <a:pPr algn="ctr"/>
            <a:r>
              <a:rPr lang="en-GB" sz="2000" dirty="0">
                <a:cs typeface="Arial" pitchFamily="34" charset="0"/>
              </a:rPr>
              <a:t>The economy</a:t>
            </a:r>
          </a:p>
        </p:txBody>
      </p:sp>
      <p:sp>
        <p:nvSpPr>
          <p:cNvPr id="13" name="AutoShape 19"/>
          <p:cNvSpPr>
            <a:spLocks noChangeArrowheads="1"/>
          </p:cNvSpPr>
          <p:nvPr/>
        </p:nvSpPr>
        <p:spPr bwMode="auto">
          <a:xfrm>
            <a:off x="7792733" y="2060848"/>
            <a:ext cx="2212975" cy="601662"/>
          </a:xfrm>
          <a:prstGeom prst="roundRect">
            <a:avLst>
              <a:gd name="adj" fmla="val 16667"/>
            </a:avLst>
          </a:prstGeom>
          <a:solidFill>
            <a:srgbClr val="FF00FF">
              <a:alpha val="50195"/>
            </a:srgbClr>
          </a:solidFill>
          <a:ln w="38100">
            <a:solidFill>
              <a:srgbClr val="725892"/>
            </a:solidFill>
            <a:round/>
            <a:headEnd/>
            <a:tailEnd/>
          </a:ln>
        </p:spPr>
        <p:txBody>
          <a:bodyPr wrap="none" anchor="ctr"/>
          <a:lstStyle/>
          <a:p>
            <a:pPr algn="ctr"/>
            <a:r>
              <a:rPr lang="en-US" sz="2000" dirty="0">
                <a:cs typeface="Arial" pitchFamily="34" charset="0"/>
              </a:rPr>
              <a:t>People</a:t>
            </a:r>
          </a:p>
        </p:txBody>
      </p:sp>
    </p:spTree>
    <p:extLst>
      <p:ext uri="{BB962C8B-B14F-4D97-AF65-F5344CB8AC3E}">
        <p14:creationId xmlns:p14="http://schemas.microsoft.com/office/powerpoint/2010/main" val="368686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theme/theme1.xml><?xml version="1.0" encoding="utf-8"?>
<a:theme xmlns:a="http://schemas.openxmlformats.org/drawingml/2006/main" name="NEFConsulting Nov17">
  <a:themeElements>
    <a:clrScheme name="Custom 3">
      <a:dk1>
        <a:sysClr val="windowText" lastClr="000000"/>
      </a:dk1>
      <a:lt1>
        <a:sysClr val="window" lastClr="FFFFFF"/>
      </a:lt1>
      <a:dk2>
        <a:srgbClr val="4F324F"/>
      </a:dk2>
      <a:lt2>
        <a:srgbClr val="C7DCEB"/>
      </a:lt2>
      <a:accent1>
        <a:srgbClr val="9EC3DD"/>
      </a:accent1>
      <a:accent2>
        <a:srgbClr val="4F324F"/>
      </a:accent2>
      <a:accent3>
        <a:srgbClr val="9A996E"/>
      </a:accent3>
      <a:accent4>
        <a:srgbClr val="678CA3"/>
      </a:accent4>
      <a:accent5>
        <a:srgbClr val="9C649C"/>
      </a:accent5>
      <a:accent6>
        <a:srgbClr val="747678"/>
      </a:accent6>
      <a:hlink>
        <a:srgbClr val="55788D"/>
      </a:hlink>
      <a:folHlink>
        <a:srgbClr val="4F324F"/>
      </a:folHlink>
    </a:clrScheme>
    <a:fontScheme name="Custom 1">
      <a:majorFont>
        <a:latin typeface="Arial"/>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3F152B9-A717-4C9D-A935-C53DD6E8A569}" vid="{0983D60F-CC2F-4AB2-AFCE-05BF43F1646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NEFConsulting Nov17">
  <a:themeElements>
    <a:clrScheme name="Custom 3">
      <a:dk1>
        <a:sysClr val="windowText" lastClr="000000"/>
      </a:dk1>
      <a:lt1>
        <a:sysClr val="window" lastClr="FFFFFF"/>
      </a:lt1>
      <a:dk2>
        <a:srgbClr val="4F324F"/>
      </a:dk2>
      <a:lt2>
        <a:srgbClr val="C7DCEB"/>
      </a:lt2>
      <a:accent1>
        <a:srgbClr val="9EC3DD"/>
      </a:accent1>
      <a:accent2>
        <a:srgbClr val="4F324F"/>
      </a:accent2>
      <a:accent3>
        <a:srgbClr val="9A996E"/>
      </a:accent3>
      <a:accent4>
        <a:srgbClr val="678CA3"/>
      </a:accent4>
      <a:accent5>
        <a:srgbClr val="9C649C"/>
      </a:accent5>
      <a:accent6>
        <a:srgbClr val="747678"/>
      </a:accent6>
      <a:hlink>
        <a:srgbClr val="55788D"/>
      </a:hlink>
      <a:folHlink>
        <a:srgbClr val="4F324F"/>
      </a:folHlink>
    </a:clrScheme>
    <a:fontScheme name="Custom 1">
      <a:majorFont>
        <a:latin typeface="Arial"/>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3F152B9-A717-4C9D-A935-C53DD6E8A569}" vid="{0983D60F-CC2F-4AB2-AFCE-05BF43F16461}"/>
    </a:ext>
  </a:extLst>
</a:theme>
</file>

<file path=ppt/theme/theme5.xml><?xml version="1.0" encoding="utf-8"?>
<a:theme xmlns:a="http://schemas.openxmlformats.org/drawingml/2006/main" name="3_NEFConsulting Nov17">
  <a:themeElements>
    <a:clrScheme name="Custom 3">
      <a:dk1>
        <a:sysClr val="windowText" lastClr="000000"/>
      </a:dk1>
      <a:lt1>
        <a:sysClr val="window" lastClr="FFFFFF"/>
      </a:lt1>
      <a:dk2>
        <a:srgbClr val="4F324F"/>
      </a:dk2>
      <a:lt2>
        <a:srgbClr val="C7DCEB"/>
      </a:lt2>
      <a:accent1>
        <a:srgbClr val="9EC3DD"/>
      </a:accent1>
      <a:accent2>
        <a:srgbClr val="4F324F"/>
      </a:accent2>
      <a:accent3>
        <a:srgbClr val="9A996E"/>
      </a:accent3>
      <a:accent4>
        <a:srgbClr val="678CA3"/>
      </a:accent4>
      <a:accent5>
        <a:srgbClr val="9C649C"/>
      </a:accent5>
      <a:accent6>
        <a:srgbClr val="747678"/>
      </a:accent6>
      <a:hlink>
        <a:srgbClr val="55788D"/>
      </a:hlink>
      <a:folHlink>
        <a:srgbClr val="4F324F"/>
      </a:folHlink>
    </a:clrScheme>
    <a:fontScheme name="Custom 1">
      <a:majorFont>
        <a:latin typeface="Arial"/>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3F152B9-A717-4C9D-A935-C53DD6E8A569}" vid="{0983D60F-CC2F-4AB2-AFCE-05BF43F1646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8558</TotalTime>
  <Words>3689</Words>
  <Application>Microsoft Office PowerPoint</Application>
  <PresentationFormat>Widescreen</PresentationFormat>
  <Paragraphs>376</Paragraphs>
  <Slides>33</Slides>
  <Notes>21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33</vt:i4>
      </vt:variant>
    </vt:vector>
  </HeadingPairs>
  <TitlesOfParts>
    <vt:vector size="49" baseType="lpstr">
      <vt:lpstr>Arial</vt:lpstr>
      <vt:lpstr>Calibri</vt:lpstr>
      <vt:lpstr>Calibri Light</vt:lpstr>
      <vt:lpstr>Courier New</vt:lpstr>
      <vt:lpstr>Georgia</vt:lpstr>
      <vt:lpstr>Gill Sans MT</vt:lpstr>
      <vt:lpstr>LucidaGrande</vt:lpstr>
      <vt:lpstr>Palatino Linotype</vt:lpstr>
      <vt:lpstr>Times</vt:lpstr>
      <vt:lpstr>Times New Roman</vt:lpstr>
      <vt:lpstr>Wingdings</vt:lpstr>
      <vt:lpstr>NEFConsulting Nov17</vt:lpstr>
      <vt:lpstr>Custom Design</vt:lpstr>
      <vt:lpstr>1_Theme 1</vt:lpstr>
      <vt:lpstr>1_NEFConsulting Nov17</vt:lpstr>
      <vt:lpstr>3_NEFConsulting Nov17</vt:lpstr>
      <vt:lpstr>Introduction to Impact Assessment &amp; Social Return on Investment (SROI)  Shaikh Fattah, Ph.D., SMIEEE, FIEB   Education Committee Chair, IEEE HAC James Conrad, Ph.D., Chair, IEEE HAC Events Committee   </vt:lpstr>
      <vt:lpstr>IEEE HAC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Return on Investment</vt:lpstr>
      <vt:lpstr>SROI as an institutional culture</vt:lpstr>
      <vt:lpstr>Doing what you do best, even better</vt:lpstr>
      <vt:lpstr>Social Return on Investment</vt:lpstr>
      <vt:lpstr>Impact Assessment - SROI Pilot at IEEE</vt:lpstr>
      <vt:lpstr>SROI: Forecast and Evaluative</vt:lpstr>
      <vt:lpstr>Principles of SROI</vt:lpstr>
      <vt:lpstr>Stages in SROI Calculation</vt:lpstr>
      <vt:lpstr>PowerPoint Presentation</vt:lpstr>
      <vt:lpstr>PowerPoint Presentation</vt:lpstr>
      <vt:lpstr>PowerPoint Presentation</vt:lpstr>
      <vt:lpstr>Example questions</vt:lpstr>
      <vt:lpstr>PowerPoint Presentation</vt:lpstr>
      <vt:lpstr>PowerPoint Presentation</vt:lpstr>
      <vt:lpstr>PowerPoint Presentation</vt:lpstr>
      <vt:lpstr>PowerPoint Presentation</vt:lpstr>
      <vt:lpstr>PowerPoint Presentation</vt:lpstr>
      <vt:lpstr>Discussion &amp; Questions </vt:lpstr>
      <vt:lpstr>Discussion Questions</vt:lpstr>
      <vt:lpstr>Call to Action</vt:lpstr>
      <vt:lpstr>Questions? </vt:lpstr>
      <vt:lpstr>Thank You!</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Mary-Louise Nash</dc:creator>
  <cp:lastModifiedBy>Julianna M Pichardo de la Rosa</cp:lastModifiedBy>
  <cp:revision>521</cp:revision>
  <cp:lastPrinted>2012-03-26T17:01:06Z</cp:lastPrinted>
  <dcterms:created xsi:type="dcterms:W3CDTF">2014-09-17T17:15:28Z</dcterms:created>
  <dcterms:modified xsi:type="dcterms:W3CDTF">2019-04-12T14:59:13Z</dcterms:modified>
</cp:coreProperties>
</file>