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91" r:id="rId2"/>
    <p:sldId id="392" r:id="rId3"/>
    <p:sldId id="395" r:id="rId4"/>
  </p:sldIdLst>
  <p:sldSz cx="9144000" cy="6858000" type="screen4x3"/>
  <p:notesSz cx="7010400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6067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923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23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9" y="0"/>
            <a:ext cx="9142412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1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382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4238" y="0"/>
            <a:ext cx="2269866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553" y="0"/>
            <a:ext cx="2269866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35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4054048" y="6356352"/>
            <a:ext cx="16430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88D3B15D-6391-FB41-BBD7-2773BB06DF2C}" type="datetime1">
              <a:rPr lang="en-US" smtClean="0">
                <a:solidFill>
                  <a:prstClr val="black"/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4/7/2019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633361" y="6356352"/>
            <a:ext cx="358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E2BCE615-1B0C-4417-8AF5-6311C4ECE30A}" type="slidenum">
              <a:rPr lang="en-US" smtClean="0">
                <a:solidFill>
                  <a:prstClr val="black"/>
                </a:solidFill>
                <a:ea typeface="ＭＳ Ｐゴシック" charset="0"/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82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657600" y="6172200"/>
            <a:ext cx="3124200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9A6F1BFA-B1F2-41BB-AD09-3BE6D04DEFD5}" type="datetime5">
              <a:rPr lang="en-US"/>
              <a:pPr>
                <a:defRPr/>
              </a:pPr>
              <a:t>7-Apr-19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2971800" y="6172200"/>
            <a:ext cx="685800" cy="365125"/>
          </a:xfrm>
        </p:spPr>
        <p:txBody>
          <a:bodyPr/>
          <a:lstStyle>
            <a:lvl1pPr>
              <a:defRPr sz="1000"/>
            </a:lvl1pPr>
          </a:lstStyle>
          <a:p>
            <a:fld id="{4400ECB1-BD4A-45A3-9529-63C3B313D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54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overnment Rel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are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3"/>
            <a:ext cx="9144000" cy="28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Placeholder 10" descr="cover-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2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87630"/>
            <a:ext cx="1393825" cy="283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6" r:id="rId2"/>
    <p:sldLayoutId id="2147483687" r:id="rId3"/>
    <p:sldLayoutId id="2147483696" r:id="rId4"/>
    <p:sldLayoutId id="2147483697" r:id="rId5"/>
    <p:sldLayoutId id="2147483698" r:id="rId6"/>
    <p:sldLayoutId id="2147483705" r:id="rId7"/>
    <p:sldLayoutId id="2147483704" r:id="rId8"/>
    <p:sldLayoutId id="2147483699" r:id="rId9"/>
    <p:sldLayoutId id="2147483700" r:id="rId10"/>
    <p:sldLayoutId id="2147483701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702" r:id="rId19"/>
    <p:sldLayoutId id="2147483707" r:id="rId20"/>
    <p:sldLayoutId id="2147483708" r:id="rId2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rendan.godfrey@ieee.org" TargetMode="External"/><Relationship Id="rId2" Type="http://schemas.openxmlformats.org/officeDocument/2006/relationships/hyperlink" Target="https://ieeeusa.org/advocacy/policy-committees/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mailto:l.stogner@ieee.org" TargetMode="External"/><Relationship Id="rId4" Type="http://schemas.openxmlformats.org/officeDocument/2006/relationships/hyperlink" Target="mailto:r.t.harrison@iee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28A0-08EF-4A3A-A0E8-EC21B3F6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DC Voice of IEEE U.S.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A1A9-F30F-4D48-83D7-B3CEB0D4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125" y="1646238"/>
            <a:ext cx="8326438" cy="36758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Preserving federal basic research funding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Permitting federal S&amp;E conference attendance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Preventing expansion of H-1B visa quotas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Establishing IEEE-USA as trusted AI advisor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Making R&amp;D tax credit permanent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Reducing tax bill impact on graduate students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56DDF-3531-4D15-9A48-FA8CDACC0A63}"/>
              </a:ext>
            </a:extLst>
          </p:cNvPr>
          <p:cNvSpPr txBox="1"/>
          <p:nvPr/>
        </p:nvSpPr>
        <p:spPr>
          <a:xfrm>
            <a:off x="526256" y="5322094"/>
            <a:ext cx="8091488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i="1" dirty="0"/>
              <a:t>Doing things other people think just happen</a:t>
            </a:r>
          </a:p>
        </p:txBody>
      </p:sp>
    </p:spTree>
    <p:extLst>
      <p:ext uri="{BB962C8B-B14F-4D97-AF65-F5344CB8AC3E}">
        <p14:creationId xmlns:p14="http://schemas.microsoft.com/office/powerpoint/2010/main" val="50840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4450-D892-4587-BF9F-FF9F2BA1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4" y="134938"/>
            <a:ext cx="8432207" cy="1076325"/>
          </a:xfrm>
        </p:spPr>
        <p:txBody>
          <a:bodyPr/>
          <a:lstStyle/>
          <a:p>
            <a:pPr algn="ctr"/>
            <a:r>
              <a:rPr lang="en-US" dirty="0"/>
              <a:t>Improved Visibility Needed </a:t>
            </a:r>
            <a:br>
              <a:rPr lang="en-US" dirty="0"/>
            </a:br>
            <a:r>
              <a:rPr lang="en-US"/>
              <a:t>for Improved </a:t>
            </a:r>
            <a:r>
              <a:rPr lang="en-US" dirty="0"/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C25A5-BB9E-4522-949F-A7136EB00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Write short articles informing members of GR activities and soliciting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Publish Op-eds, etc. to inform public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Recruit, retain broad spectrum of policy committee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Utilize grassroots system effectively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Revitalize CVD under IEEE-USA leadership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Provide advocacy training at section level</a:t>
            </a:r>
          </a:p>
        </p:txBody>
      </p:sp>
    </p:spTree>
    <p:extLst>
      <p:ext uri="{BB962C8B-B14F-4D97-AF65-F5344CB8AC3E}">
        <p14:creationId xmlns:p14="http://schemas.microsoft.com/office/powerpoint/2010/main" val="21002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25F9D-D59E-4D5A-8F09-BCA8467E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 More, Contribute Talent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8015E-1DBB-4148-9AD3-77117917F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9805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https://ieeeusa.org/advocacy/policy-committees/</a:t>
            </a:r>
            <a:endParaRPr lang="en-US" dirty="0"/>
          </a:p>
          <a:p>
            <a:r>
              <a:rPr lang="en-US" dirty="0">
                <a:hlinkClick r:id="rId3"/>
              </a:rPr>
              <a:t>brendan.godfrey@ieee.org</a:t>
            </a:r>
            <a:r>
              <a:rPr lang="en-US" dirty="0"/>
              <a:t>, 281-778-1517</a:t>
            </a:r>
          </a:p>
          <a:p>
            <a:r>
              <a:rPr lang="en-US" dirty="0">
                <a:hlinkClick r:id="rId4"/>
              </a:rPr>
              <a:t>r.t.harrison@ieee.org</a:t>
            </a:r>
            <a:r>
              <a:rPr lang="en-US" dirty="0"/>
              <a:t>, 202-530-8326</a:t>
            </a:r>
          </a:p>
          <a:p>
            <a:r>
              <a:rPr lang="en-US" dirty="0"/>
              <a:t>Region liaison for Government Relations</a:t>
            </a:r>
          </a:p>
          <a:p>
            <a:pPr lvl="1"/>
            <a:r>
              <a:rPr lang="en-US" dirty="0"/>
              <a:t>Region 3 – Lee Stogner, </a:t>
            </a:r>
            <a:r>
              <a:rPr lang="en-US" dirty="0">
                <a:hlinkClick r:id="rId5"/>
              </a:rPr>
              <a:t>l.stogner@ieee</a:t>
            </a:r>
            <a:r>
              <a:rPr lang="en-US">
                <a:hlinkClick r:id="rId5"/>
              </a:rPr>
              <a:t>.org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87C44B-019B-4E9A-A917-BBB5F5DCE51E}"/>
              </a:ext>
            </a:extLst>
          </p:cNvPr>
          <p:cNvSpPr txBox="1"/>
          <p:nvPr/>
        </p:nvSpPr>
        <p:spPr>
          <a:xfrm>
            <a:off x="1700212" y="5636418"/>
            <a:ext cx="5743575" cy="52322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You</a:t>
            </a:r>
            <a:r>
              <a:rPr lang="en-US" sz="2800" i="1" dirty="0"/>
              <a:t> can make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1055879254"/>
      </p:ext>
    </p:extLst>
  </p:cSld>
  <p:clrMapOvr>
    <a:masterClrMapping/>
  </p:clrMapOvr>
</p:sld>
</file>

<file path=ppt/theme/theme1.xml><?xml version="1.0" encoding="utf-8"?>
<a:theme xmlns:a="http://schemas.openxmlformats.org/drawingml/2006/main" name="IEEEUSA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EEEUSA" id="{662B2E25-8929-4CA1-8AE8-D2C7AFCE41CB}" vid="{6FE62009-78EF-460D-9ECF-1D3000E27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IEEEUSA</Template>
  <TotalTime>22</TotalTime>
  <Words>159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Lucida Grande</vt:lpstr>
      <vt:lpstr>Verdana</vt:lpstr>
      <vt:lpstr>Wingdings</vt:lpstr>
      <vt:lpstr>IEEEUSA</vt:lpstr>
      <vt:lpstr>DC Voice of IEEE U.S. Members</vt:lpstr>
      <vt:lpstr>Improved Visibility Needed  for Improved Advocacy</vt:lpstr>
      <vt:lpstr>Learn More, Contribute Talent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Voice of IEEE U.S. Members</dc:title>
  <dc:creator>Brendan Godfrey</dc:creator>
  <cp:lastModifiedBy>Brendan Godfrey</cp:lastModifiedBy>
  <cp:revision>5</cp:revision>
  <dcterms:created xsi:type="dcterms:W3CDTF">2019-04-07T20:19:21Z</dcterms:created>
  <dcterms:modified xsi:type="dcterms:W3CDTF">2019-04-07T21:01:26Z</dcterms:modified>
</cp:coreProperties>
</file>