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58" r:id="rId21"/>
    <p:sldId id="259"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D838BA"/>
    <a:srgbClr val="CC0033"/>
    <a:srgbClr val="E37222"/>
    <a:srgbClr val="FDC82F"/>
    <a:srgbClr val="69BE28"/>
    <a:srgbClr val="008542"/>
    <a:srgbClr val="6B1F73"/>
    <a:srgbClr val="009FDA"/>
    <a:srgbClr val="0B5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25"/>
    <p:restoredTop sz="94658"/>
  </p:normalViewPr>
  <p:slideViewPr>
    <p:cSldViewPr snapToGrid="0" snapToObjects="1">
      <p:cViewPr varScale="1">
        <p:scale>
          <a:sx n="69" d="100"/>
          <a:sy n="69" d="100"/>
        </p:scale>
        <p:origin x="72"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4/13/2019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69066" y="619632"/>
            <a:ext cx="1944624" cy="24140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12131" y="619632"/>
            <a:ext cx="2365248" cy="2414016"/>
          </a:xfrm>
          <a:prstGeom prst="rect">
            <a:avLst/>
          </a:prstGeom>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766746" y="619632"/>
            <a:ext cx="1956816" cy="2414016"/>
          </a:xfrm>
          <a:prstGeom prst="rect">
            <a:avLst/>
          </a:prstGeom>
        </p:spPr>
      </p:pic>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1369219"/>
            <a:ext cx="3886200" cy="2844563"/>
          </a:xfrm>
        </p:spPr>
        <p:txBody>
          <a:bodyPr/>
          <a:lstStyle>
            <a:lvl1pPr marL="0" indent="0">
              <a:buNone/>
              <a:defRPr sz="9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4071208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2844601"/>
            <a:ext cx="3886200" cy="1369180"/>
          </a:xfrm>
        </p:spPr>
        <p:txBody>
          <a:bodyPr/>
          <a:lstStyle>
            <a:lvl1pPr marL="0" indent="0">
              <a:buNone/>
              <a:defRPr sz="9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14" hasCustomPrompt="1"/>
          </p:nvPr>
        </p:nvSpPr>
        <p:spPr>
          <a:xfrm>
            <a:off x="4629150" y="1369219"/>
            <a:ext cx="3886200" cy="1369180"/>
          </a:xfrm>
        </p:spPr>
        <p:txBody>
          <a:bodyPr/>
          <a:lstStyle>
            <a:lvl1pPr marL="0" indent="0">
              <a:buNone/>
              <a:defRPr sz="900" i="1"/>
            </a:lvl1pPr>
          </a:lstStyle>
          <a:p>
            <a:pPr lvl="0"/>
            <a:r>
              <a:rPr lang="en-US" dirty="0" smtClean="0"/>
              <a:t>Insert Object</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551443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128102"/>
            <a:ext cx="3886200" cy="2085680"/>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628650" y="1361923"/>
            <a:ext cx="3886200" cy="2851699"/>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4629150" y="2128101"/>
            <a:ext cx="3886200" cy="20855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855320"/>
            <a:ext cx="3886200" cy="1358461"/>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369219"/>
            <a:ext cx="3886200" cy="13750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4" hasCustomPrompt="1"/>
          </p:nvPr>
        </p:nvSpPr>
        <p:spPr>
          <a:xfrm>
            <a:off x="4629150" y="1385779"/>
            <a:ext cx="3886200" cy="1358461"/>
          </a:xfrm>
        </p:spPr>
        <p:txBody>
          <a:bodyPr/>
          <a:lstStyle>
            <a:lvl1pPr marL="0" indent="0">
              <a:buNone/>
              <a:defRPr sz="900" i="1"/>
            </a:lvl1pPr>
          </a:lstStyle>
          <a:p>
            <a:pPr lvl="0"/>
            <a:r>
              <a:rPr lang="en-US" dirty="0" smtClean="0"/>
              <a:t>Insert Object</a:t>
            </a:r>
            <a:endParaRPr lang="en-US" dirty="0"/>
          </a:p>
        </p:txBody>
      </p:sp>
      <p:sp>
        <p:nvSpPr>
          <p:cNvPr id="16" name="Content Placeholder 3"/>
          <p:cNvSpPr>
            <a:spLocks noGrp="1"/>
          </p:cNvSpPr>
          <p:nvPr>
            <p:ph sz="half" idx="15" hasCustomPrompt="1"/>
          </p:nvPr>
        </p:nvSpPr>
        <p:spPr>
          <a:xfrm>
            <a:off x="628650" y="2855320"/>
            <a:ext cx="3886200" cy="1358461"/>
          </a:xfrm>
        </p:spPr>
        <p:txBody>
          <a:bodyPr/>
          <a:lstStyle>
            <a:lvl1pPr marL="0" indent="0">
              <a:buNone/>
              <a:defRPr sz="900" i="1"/>
            </a:lvl1pPr>
          </a:lstStyle>
          <a:p>
            <a:pPr lvl="0"/>
            <a:r>
              <a:rPr lang="en-US" dirty="0" smtClean="0"/>
              <a:t>Insert Object</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1" y="1369219"/>
            <a:ext cx="3019523"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able Placeholder 8"/>
          <p:cNvSpPr>
            <a:spLocks noGrp="1"/>
          </p:cNvSpPr>
          <p:nvPr>
            <p:ph type="tbl" sz="quarter" idx="14" hasCustomPrompt="1"/>
          </p:nvPr>
        </p:nvSpPr>
        <p:spPr>
          <a:xfrm>
            <a:off x="3789576" y="1369219"/>
            <a:ext cx="4725775" cy="2844404"/>
          </a:xfrm>
        </p:spPr>
        <p:txBody>
          <a:bodyPr>
            <a:normAutofit/>
          </a:bodyPr>
          <a:lstStyle>
            <a:lvl1pPr marL="0" indent="0">
              <a:buNone/>
              <a:defRPr sz="900" i="1"/>
            </a:lvl1pPr>
          </a:lstStyle>
          <a:p>
            <a:pPr lvl="0"/>
            <a:r>
              <a:rPr lang="en-US" dirty="0" smtClean="0"/>
              <a:t>Insert Object</a:t>
            </a:r>
            <a:endParaRPr lang="en-US" dirty="0"/>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407724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46291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3591613"/>
            <a:ext cx="3886200" cy="622010"/>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3" name="Picture Placeholder 2"/>
          <p:cNvSpPr>
            <a:spLocks noGrp="1"/>
          </p:cNvSpPr>
          <p:nvPr>
            <p:ph type="pic" sz="quarter" idx="15" hasCustomPrompt="1"/>
          </p:nvPr>
        </p:nvSpPr>
        <p:spPr>
          <a:xfrm>
            <a:off x="628650" y="1369219"/>
            <a:ext cx="3886200" cy="2222393"/>
          </a:xfrm>
        </p:spPr>
        <p:txBody>
          <a:bodyPr>
            <a:normAutofit/>
          </a:bodyPr>
          <a:lstStyle>
            <a:lvl1pPr marL="0" indent="0">
              <a:buNone/>
              <a:defRPr sz="900" i="1" baseline="0"/>
            </a:lvl1pPr>
          </a:lstStyle>
          <a:p>
            <a:r>
              <a:rPr lang="en-US" dirty="0" smtClean="0"/>
              <a:t>Insert Photo</a:t>
            </a:r>
            <a:endParaRPr lang="en-US" dirty="0"/>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2128100"/>
            <a:ext cx="7886700" cy="1604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1369219"/>
            <a:ext cx="7886700" cy="758882"/>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ea</a:t>
            </a:r>
            <a:r>
              <a:rPr lang="en-US" dirty="0" smtClean="0"/>
              <a:t> </a:t>
            </a:r>
            <a:r>
              <a:rPr lang="en-US" dirty="0" err="1" smtClean="0"/>
              <a:t>consequat</a:t>
            </a:r>
            <a:r>
              <a:rPr lang="en-US" dirty="0" smtClean="0"/>
              <a:t>.</a:t>
            </a:r>
          </a:p>
        </p:txBody>
      </p:sp>
      <p:sp>
        <p:nvSpPr>
          <p:cNvPr id="14" name="Text Placeholder 13"/>
          <p:cNvSpPr>
            <a:spLocks noGrp="1"/>
          </p:cNvSpPr>
          <p:nvPr>
            <p:ph type="body" sz="quarter" idx="15" hasCustomPrompt="1"/>
          </p:nvPr>
        </p:nvSpPr>
        <p:spPr>
          <a:xfrm>
            <a:off x="628650" y="3733015"/>
            <a:ext cx="7886700" cy="497168"/>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3004794"/>
            <a:ext cx="3886200" cy="12088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1369219"/>
            <a:ext cx="7886700" cy="1556426"/>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a:t>
            </a:r>
          </a:p>
        </p:txBody>
      </p:sp>
      <p:sp>
        <p:nvSpPr>
          <p:cNvPr id="3" name="Picture Placeholder 2"/>
          <p:cNvSpPr>
            <a:spLocks noGrp="1"/>
          </p:cNvSpPr>
          <p:nvPr>
            <p:ph type="pic" sz="quarter" idx="15" hasCustomPrompt="1"/>
          </p:nvPr>
        </p:nvSpPr>
        <p:spPr>
          <a:xfrm>
            <a:off x="4629150" y="3004793"/>
            <a:ext cx="3886200" cy="1208829"/>
          </a:xfrm>
        </p:spPr>
        <p:txBody>
          <a:bodyPr>
            <a:normAutofit/>
          </a:bodyPr>
          <a:lstStyle>
            <a:lvl1pPr marL="0" indent="0">
              <a:buNone/>
              <a:defRPr sz="9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
        <p:nvSpPr>
          <p:cNvPr id="20" name="Picture Placeholder 49"/>
          <p:cNvSpPr>
            <a:spLocks noGrp="1"/>
          </p:cNvSpPr>
          <p:nvPr>
            <p:ph type="pic" sz="quarter" idx="13" hasCustomPrompt="1"/>
          </p:nvPr>
        </p:nvSpPr>
        <p:spPr>
          <a:xfrm>
            <a:off x="0" y="652552"/>
            <a:ext cx="1828800" cy="18288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21" name="Picture Placeholder 49"/>
          <p:cNvSpPr>
            <a:spLocks noGrp="1"/>
          </p:cNvSpPr>
          <p:nvPr>
            <p:ph type="pic" sz="quarter" idx="14" hasCustomPrompt="1"/>
          </p:nvPr>
        </p:nvSpPr>
        <p:spPr>
          <a:xfrm>
            <a:off x="1828800" y="652552"/>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2" name="Picture Placeholder 49"/>
          <p:cNvSpPr>
            <a:spLocks noGrp="1"/>
          </p:cNvSpPr>
          <p:nvPr>
            <p:ph type="pic" sz="quarter" idx="15" hasCustomPrompt="1"/>
          </p:nvPr>
        </p:nvSpPr>
        <p:spPr>
          <a:xfrm>
            <a:off x="3657600" y="652552"/>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23" name="Picture Placeholder 49"/>
          <p:cNvSpPr>
            <a:spLocks noGrp="1"/>
          </p:cNvSpPr>
          <p:nvPr>
            <p:ph type="pic" sz="quarter" idx="16" hasCustomPrompt="1"/>
          </p:nvPr>
        </p:nvSpPr>
        <p:spPr>
          <a:xfrm>
            <a:off x="5486400" y="652552"/>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4" name="Picture Placeholder 49"/>
          <p:cNvSpPr>
            <a:spLocks noGrp="1"/>
          </p:cNvSpPr>
          <p:nvPr>
            <p:ph type="pic" sz="quarter" idx="17" hasCustomPrompt="1"/>
          </p:nvPr>
        </p:nvSpPr>
        <p:spPr>
          <a:xfrm>
            <a:off x="7315200" y="652552"/>
            <a:ext cx="1828800" cy="18288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1369218"/>
            <a:ext cx="4970872" cy="21658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3535051"/>
            <a:ext cx="4970872" cy="67857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a:t>
            </a:r>
          </a:p>
        </p:txBody>
      </p:sp>
      <p:sp>
        <p:nvSpPr>
          <p:cNvPr id="3" name="Picture Placeholder 2"/>
          <p:cNvSpPr>
            <a:spLocks noGrp="1"/>
          </p:cNvSpPr>
          <p:nvPr>
            <p:ph type="pic" sz="quarter" idx="15" hasCustomPrompt="1"/>
          </p:nvPr>
        </p:nvSpPr>
        <p:spPr>
          <a:xfrm>
            <a:off x="5712643" y="1369219"/>
            <a:ext cx="2802707" cy="2844404"/>
          </a:xfrm>
        </p:spPr>
        <p:txBody>
          <a:bodyPr>
            <a:normAutofit/>
          </a:bodyPr>
          <a:lstStyle>
            <a:lvl1pPr marL="0" indent="0">
              <a:buNone/>
              <a:defRPr sz="9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101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69066" y="619632"/>
            <a:ext cx="1944624" cy="2414016"/>
          </a:xfrm>
          <a:prstGeom prst="rect">
            <a:avLst/>
          </a:prstGeom>
        </p:spPr>
      </p:pic>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131" y="619632"/>
            <a:ext cx="2365248" cy="2414016"/>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66746" y="619632"/>
            <a:ext cx="1956816" cy="2414016"/>
          </a:xfrm>
          <a:prstGeom prst="rect">
            <a:avLst/>
          </a:prstGeom>
        </p:spPr>
      </p:pic>
      <p:pic>
        <p:nvPicPr>
          <p:cNvPr id="29" name="Picture 2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0" y="4131398"/>
            <a:ext cx="1221339" cy="681678"/>
          </a:xfrm>
          <a:prstGeom prst="rect">
            <a:avLst/>
          </a:prstGeom>
        </p:spPr>
      </p:pic>
    </p:spTree>
    <p:extLst>
      <p:ext uri="{BB962C8B-B14F-4D97-AF65-F5344CB8AC3E}">
        <p14:creationId xmlns:p14="http://schemas.microsoft.com/office/powerpoint/2010/main" val="1141607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
        <p:nvSpPr>
          <p:cNvPr id="20" name="Picture Placeholder 49"/>
          <p:cNvSpPr>
            <a:spLocks noGrp="1"/>
          </p:cNvSpPr>
          <p:nvPr>
            <p:ph type="pic" sz="quarter" idx="13" hasCustomPrompt="1"/>
          </p:nvPr>
        </p:nvSpPr>
        <p:spPr>
          <a:xfrm>
            <a:off x="0" y="652552"/>
            <a:ext cx="1828800" cy="18288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21" name="Picture Placeholder 49"/>
          <p:cNvSpPr>
            <a:spLocks noGrp="1"/>
          </p:cNvSpPr>
          <p:nvPr>
            <p:ph type="pic" sz="quarter" idx="14" hasCustomPrompt="1"/>
          </p:nvPr>
        </p:nvSpPr>
        <p:spPr>
          <a:xfrm>
            <a:off x="1828800" y="652552"/>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2" name="Picture Placeholder 49"/>
          <p:cNvSpPr>
            <a:spLocks noGrp="1"/>
          </p:cNvSpPr>
          <p:nvPr>
            <p:ph type="pic" sz="quarter" idx="15" hasCustomPrompt="1"/>
          </p:nvPr>
        </p:nvSpPr>
        <p:spPr>
          <a:xfrm>
            <a:off x="3657600" y="652552"/>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23" name="Picture Placeholder 49"/>
          <p:cNvSpPr>
            <a:spLocks noGrp="1"/>
          </p:cNvSpPr>
          <p:nvPr>
            <p:ph type="pic" sz="quarter" idx="16" hasCustomPrompt="1"/>
          </p:nvPr>
        </p:nvSpPr>
        <p:spPr>
          <a:xfrm>
            <a:off x="5486400" y="652552"/>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4" name="Picture Placeholder 49"/>
          <p:cNvSpPr>
            <a:spLocks noGrp="1"/>
          </p:cNvSpPr>
          <p:nvPr>
            <p:ph type="pic" sz="quarter" idx="17" hasCustomPrompt="1"/>
          </p:nvPr>
        </p:nvSpPr>
        <p:spPr>
          <a:xfrm>
            <a:off x="7315200" y="652552"/>
            <a:ext cx="1828800" cy="18288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0" y="4131398"/>
            <a:ext cx="1221339" cy="681678"/>
          </a:xfrm>
          <a:prstGeom prst="rect">
            <a:avLst/>
          </a:prstGeom>
        </p:spPr>
      </p:pic>
    </p:spTree>
    <p:extLst>
      <p:ext uri="{BB962C8B-B14F-4D97-AF65-F5344CB8AC3E}">
        <p14:creationId xmlns:p14="http://schemas.microsoft.com/office/powerpoint/2010/main" val="1899102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Tree>
    <p:extLst>
      <p:ext uri="{BB962C8B-B14F-4D97-AF65-F5344CB8AC3E}">
        <p14:creationId xmlns:p14="http://schemas.microsoft.com/office/powerpoint/2010/main" val="423847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baseline="0"/>
            </a:lvl1pPr>
          </a:lstStyle>
          <a:p>
            <a:r>
              <a:rPr lang="en-US" dirty="0" smtClean="0"/>
              <a:t>Presentation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2966" y="352567"/>
            <a:ext cx="906997" cy="920079"/>
          </a:xfrm>
          <a:prstGeom prst="rect">
            <a:avLst/>
          </a:prstGeom>
        </p:spPr>
      </p:pic>
      <p:pic>
        <p:nvPicPr>
          <p:cNvPr id="25" name="Pictur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31408" y="821327"/>
            <a:ext cx="1343053" cy="1356135"/>
          </a:xfrm>
          <a:prstGeom prst="rect">
            <a:avLst/>
          </a:prstGeom>
        </p:spPr>
      </p:pic>
      <p:pic>
        <p:nvPicPr>
          <p:cNvPr id="26" name="Picture 25"/>
          <p:cNvPicPr>
            <a:picLocks noChangeAspect="1"/>
          </p:cNvPicPr>
          <p:nvPr userDrawn="1"/>
        </p:nvPicPr>
        <p:blipFill rotWithShape="1">
          <a:blip r:embed="rId7">
            <a:extLst>
              <a:ext uri="{28A0092B-C50C-407E-A947-70E740481C1C}">
                <a14:useLocalDpi xmlns:a14="http://schemas.microsoft.com/office/drawing/2010/main" val="0"/>
              </a:ext>
            </a:extLst>
          </a:blip>
          <a:srcRect l="7771" t="7771"/>
          <a:stretch/>
        </p:blipFill>
        <p:spPr>
          <a:xfrm>
            <a:off x="-2794" y="-3048"/>
            <a:ext cx="2334535" cy="2381057"/>
          </a:xfrm>
          <a:prstGeom prst="rect">
            <a:avLst/>
          </a:prstGeom>
        </p:spPr>
      </p:pic>
      <p:pic>
        <p:nvPicPr>
          <p:cNvPr id="27" name="Picture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00068" y="2089046"/>
            <a:ext cx="1643932" cy="1927369"/>
          </a:xfrm>
          <a:prstGeom prst="rect">
            <a:avLst/>
          </a:prstGeom>
        </p:spPr>
      </p:pic>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Tree>
    <p:extLst>
      <p:ext uri="{BB962C8B-B14F-4D97-AF65-F5344CB8AC3E}">
        <p14:creationId xmlns:p14="http://schemas.microsoft.com/office/powerpoint/2010/main" val="19821764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0" name="Text Placeholder 9"/>
          <p:cNvSpPr>
            <a:spLocks noGrp="1"/>
          </p:cNvSpPr>
          <p:nvPr>
            <p:ph type="body" sz="quarter" idx="13"/>
          </p:nvPr>
        </p:nvSpPr>
        <p:spPr>
          <a:xfrm>
            <a:off x="628650" y="1369219"/>
            <a:ext cx="7886700" cy="295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853419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3"/>
          <p:cNvSpPr>
            <a:spLocks noGrp="1"/>
          </p:cNvSpPr>
          <p:nvPr>
            <p:ph type="body" sz="quarter" idx="14"/>
          </p:nvPr>
        </p:nvSpPr>
        <p:spPr>
          <a:xfrm>
            <a:off x="46291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73585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17136"/>
            <a:ext cx="7886700" cy="415002"/>
          </a:xfrm>
          <a:prstGeom prst="rect">
            <a:avLst/>
          </a:prstGeom>
        </p:spPr>
        <p:txBody>
          <a:bodyPr vert="horz" lIns="91440" tIns="45720" rIns="91440" bIns="45720" rtlCol="0" anchor="b">
            <a:noAutofit/>
          </a:bodyPr>
          <a:lstStyle/>
          <a:p>
            <a:r>
              <a:rPr lang="en-US" dirty="0" smtClean="0"/>
              <a:t>Topic</a:t>
            </a:r>
            <a:endParaRPr lang="en-US" dirty="0"/>
          </a:p>
        </p:txBody>
      </p:sp>
      <p:sp>
        <p:nvSpPr>
          <p:cNvPr id="3" name="Text Placeholder 2"/>
          <p:cNvSpPr>
            <a:spLocks noGrp="1"/>
          </p:cNvSpPr>
          <p:nvPr>
            <p:ph type="body" idx="1"/>
          </p:nvPr>
        </p:nvSpPr>
        <p:spPr>
          <a:xfrm>
            <a:off x="628650" y="10716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Slide Number Placeholder 25"/>
          <p:cNvSpPr>
            <a:spLocks noGrp="1"/>
          </p:cNvSpPr>
          <p:nvPr>
            <p:ph type="sldNum" sz="quarter" idx="4"/>
          </p:nvPr>
        </p:nvSpPr>
        <p:spPr>
          <a:xfrm>
            <a:off x="385321" y="4654044"/>
            <a:ext cx="486659" cy="273844"/>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12" name="Picture 11"/>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4" name="Picture 13"/>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mga.ieee.org/resources-operations/geographic-unit/vitality/recruitment-toolkit" TargetMode="External"/><Relationship Id="rId2" Type="http://schemas.openxmlformats.org/officeDocument/2006/relationships/hyperlink" Target="https://mga.ieee.org/resources-operations/volunteer-tools/samieee"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mga.ieee.org/resources-operations/geographic-unit/reporting-rebates" TargetMode="External"/><Relationship Id="rId2" Type="http://schemas.openxmlformats.org/officeDocument/2006/relationships/hyperlink" Target="mailto:women@ieee.org"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women@ieee.org" TargetMode="External"/><Relationship Id="rId2" Type="http://schemas.openxmlformats.org/officeDocument/2006/relationships/hyperlink" Target="https://officers.vtools.ieee.org/"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wie.ieee.org/ieee-women-in-engineering-affinity-group-initial-funding-request-form/"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wie.ieee.org/special-fundin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www.ieee.org/membership/women/index.html"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Allison.Mercer@gtri.gatech.edu"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ie.ieee.org/special-funding/" TargetMode="External"/><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hyperlink" Target="mailto:women@ieee.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ie.ieee.org/how-to-form-a-wie-affinity-group/"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p:txBody>
          <a:bodyPr>
            <a:normAutofit fontScale="90000"/>
          </a:bodyPr>
          <a:lstStyle/>
          <a:p>
            <a:r>
              <a:rPr lang="en-US" dirty="0" smtClean="0"/>
              <a:t>Women in Engineering (WIE) is just for YOU! </a:t>
            </a:r>
            <a:endParaRPr lang="en-US" dirty="0"/>
          </a:p>
        </p:txBody>
      </p:sp>
      <p:sp>
        <p:nvSpPr>
          <p:cNvPr id="22" name="Subtitle 21"/>
          <p:cNvSpPr>
            <a:spLocks noGrp="1"/>
          </p:cNvSpPr>
          <p:nvPr>
            <p:ph type="subTitle" idx="1"/>
          </p:nvPr>
        </p:nvSpPr>
        <p:spPr/>
        <p:txBody>
          <a:bodyPr/>
          <a:lstStyle/>
          <a:p>
            <a:r>
              <a:rPr lang="en-US" dirty="0" smtClean="0"/>
              <a:t>Sonya Dillard (Presenting on Behalf of Allison Mercer, R3 WIE Chair) </a:t>
            </a:r>
          </a:p>
          <a:p>
            <a:r>
              <a:rPr lang="en-US" dirty="0" smtClean="0"/>
              <a:t>SoutheastCon </a:t>
            </a:r>
            <a:r>
              <a:rPr lang="en-US" dirty="0"/>
              <a:t>2019, Huntsville, AL</a:t>
            </a:r>
          </a:p>
          <a:p>
            <a:endParaRPr lang="en-US" dirty="0"/>
          </a:p>
        </p:txBody>
      </p:sp>
      <p:sp>
        <p:nvSpPr>
          <p:cNvPr id="4" name="Slide Number Placeholder 3"/>
          <p:cNvSpPr>
            <a:spLocks noGrp="1"/>
          </p:cNvSpPr>
          <p:nvPr>
            <p:ph type="sldNum" sz="quarter" idx="18"/>
          </p:nvPr>
        </p:nvSpPr>
        <p:spPr/>
        <p:txBody>
          <a:bodyPr/>
          <a:lstStyle/>
          <a:p>
            <a:fld id="{3DD97BEB-BAEF-0344-9D5C-EC73E478698A}" type="slidenum">
              <a:rPr lang="en-US" smtClean="0"/>
              <a:pPr/>
              <a:t>1</a:t>
            </a:fld>
            <a:endParaRPr lang="en-US"/>
          </a:p>
        </p:txBody>
      </p:sp>
    </p:spTree>
    <p:extLst>
      <p:ext uri="{BB962C8B-B14F-4D97-AF65-F5344CB8AC3E}">
        <p14:creationId xmlns:p14="http://schemas.microsoft.com/office/powerpoint/2010/main" val="175708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Form an Affinity Group – Petition Form</a:t>
            </a:r>
            <a:endParaRPr lang="en-US" dirty="0"/>
          </a:p>
        </p:txBody>
      </p:sp>
      <p:sp>
        <p:nvSpPr>
          <p:cNvPr id="7" name="Text Placeholder 6"/>
          <p:cNvSpPr>
            <a:spLocks noGrp="1"/>
          </p:cNvSpPr>
          <p:nvPr>
            <p:ph type="body" sz="quarter" idx="15"/>
          </p:nvPr>
        </p:nvSpPr>
        <p:spPr>
          <a:xfrm>
            <a:off x="628650" y="829648"/>
            <a:ext cx="6427470" cy="267632"/>
          </a:xfrm>
        </p:spPr>
        <p:txBody>
          <a:bodyPr>
            <a:normAutofit fontScale="85000" lnSpcReduction="20000"/>
          </a:bodyPr>
          <a:lstStyle/>
          <a:p>
            <a:r>
              <a:rPr lang="en-US" dirty="0"/>
              <a:t>* Log in with your IEEE account. Then, click on Create New Petition:</a:t>
            </a:r>
          </a:p>
          <a:p>
            <a:endParaRPr lang="en-US" dirty="0"/>
          </a:p>
          <a:p>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10</a:t>
            </a:fld>
            <a:endParaRPr lang="en-US"/>
          </a:p>
        </p:txBody>
      </p:sp>
      <p:pic>
        <p:nvPicPr>
          <p:cNvPr id="9" name="Picture 8">
            <a:extLst>
              <a:ext uri="{FF2B5EF4-FFF2-40B4-BE49-F238E27FC236}">
                <a16:creationId xmlns:a16="http://schemas.microsoft.com/office/drawing/2014/main" xmlns="" id="{E381EEB5-D37B-4D62-A7BD-00CA55BBFBD9}"/>
              </a:ext>
            </a:extLst>
          </p:cNvPr>
          <p:cNvPicPr>
            <a:picLocks noChangeAspect="1"/>
          </p:cNvPicPr>
          <p:nvPr/>
        </p:nvPicPr>
        <p:blipFill rotWithShape="1">
          <a:blip r:embed="rId2"/>
          <a:srcRect t="7822" r="6638" b="53357"/>
          <a:stretch/>
        </p:blipFill>
        <p:spPr>
          <a:xfrm>
            <a:off x="408852" y="1549977"/>
            <a:ext cx="8537028" cy="1996787"/>
          </a:xfrm>
          <a:prstGeom prst="rect">
            <a:avLst/>
          </a:prstGeom>
        </p:spPr>
      </p:pic>
      <p:cxnSp>
        <p:nvCxnSpPr>
          <p:cNvPr id="13" name="Straight Arrow Connector 12">
            <a:extLst>
              <a:ext uri="{FF2B5EF4-FFF2-40B4-BE49-F238E27FC236}">
                <a16:creationId xmlns:a16="http://schemas.microsoft.com/office/drawing/2014/main" xmlns="" id="{1E50C8FD-C1B2-40FA-B3C3-E0FF8CAE048D}"/>
              </a:ext>
            </a:extLst>
          </p:cNvPr>
          <p:cNvCxnSpPr>
            <a:cxnSpLocks/>
          </p:cNvCxnSpPr>
          <p:nvPr/>
        </p:nvCxnSpPr>
        <p:spPr>
          <a:xfrm flipH="1">
            <a:off x="2676226" y="2660694"/>
            <a:ext cx="2194793" cy="282147"/>
          </a:xfrm>
          <a:prstGeom prst="straightConnector1">
            <a:avLst/>
          </a:prstGeom>
          <a:ln w="57150">
            <a:solidFill>
              <a:srgbClr val="0066A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8E65F33A-2B75-4818-932D-61D0E3BDF764}"/>
              </a:ext>
            </a:extLst>
          </p:cNvPr>
          <p:cNvSpPr txBox="1"/>
          <p:nvPr/>
        </p:nvSpPr>
        <p:spPr>
          <a:xfrm>
            <a:off x="4932372" y="2285975"/>
            <a:ext cx="3651962" cy="646331"/>
          </a:xfrm>
          <a:prstGeom prst="rect">
            <a:avLst/>
          </a:prstGeom>
          <a:noFill/>
        </p:spPr>
        <p:txBody>
          <a:bodyPr wrap="none" rtlCol="0">
            <a:spAutoFit/>
          </a:bodyPr>
          <a:lstStyle/>
          <a:p>
            <a:r>
              <a:rPr lang="en-US" dirty="0">
                <a:solidFill>
                  <a:srgbClr val="0066A1"/>
                </a:solidFill>
              </a:rPr>
              <a:t>Click here!</a:t>
            </a:r>
          </a:p>
          <a:p>
            <a:r>
              <a:rPr lang="en-US" dirty="0">
                <a:solidFill>
                  <a:srgbClr val="0066A1"/>
                </a:solidFill>
              </a:rPr>
              <a:t>(after </a:t>
            </a:r>
            <a:r>
              <a:rPr lang="en-US" dirty="0" smtClean="0">
                <a:solidFill>
                  <a:srgbClr val="0066A1"/>
                </a:solidFill>
              </a:rPr>
              <a:t>logging </a:t>
            </a:r>
            <a:r>
              <a:rPr lang="en-US" dirty="0">
                <a:solidFill>
                  <a:srgbClr val="0066A1"/>
                </a:solidFill>
              </a:rPr>
              <a:t>into your IEEE account)</a:t>
            </a:r>
          </a:p>
        </p:txBody>
      </p:sp>
    </p:spTree>
    <p:extLst>
      <p:ext uri="{BB962C8B-B14F-4D97-AF65-F5344CB8AC3E}">
        <p14:creationId xmlns:p14="http://schemas.microsoft.com/office/powerpoint/2010/main" val="2218383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0781A49-4603-4B05-82D2-D3231E4E18C7}"/>
              </a:ext>
            </a:extLst>
          </p:cNvPr>
          <p:cNvPicPr>
            <a:picLocks noChangeAspect="1"/>
          </p:cNvPicPr>
          <p:nvPr/>
        </p:nvPicPr>
        <p:blipFill rotWithShape="1">
          <a:blip r:embed="rId2"/>
          <a:srcRect l="6479" t="34330" r="6874" b="10652"/>
          <a:stretch/>
        </p:blipFill>
        <p:spPr>
          <a:xfrm>
            <a:off x="508087" y="1264050"/>
            <a:ext cx="7922881" cy="2829910"/>
          </a:xfrm>
          <a:prstGeom prst="rect">
            <a:avLst/>
          </a:prstGeom>
        </p:spPr>
      </p:pic>
      <p:sp>
        <p:nvSpPr>
          <p:cNvPr id="5" name="Title 4"/>
          <p:cNvSpPr>
            <a:spLocks noGrp="1"/>
          </p:cNvSpPr>
          <p:nvPr>
            <p:ph type="title"/>
          </p:nvPr>
        </p:nvSpPr>
        <p:spPr/>
        <p:txBody>
          <a:bodyPr/>
          <a:lstStyle/>
          <a:p>
            <a:r>
              <a:rPr lang="en-US" dirty="0" smtClean="0"/>
              <a:t>How to Form an Affinity Group – Petition Form</a:t>
            </a:r>
            <a:endParaRPr lang="en-US" dirty="0"/>
          </a:p>
        </p:txBody>
      </p:sp>
      <p:sp>
        <p:nvSpPr>
          <p:cNvPr id="7" name="Text Placeholder 6"/>
          <p:cNvSpPr>
            <a:spLocks noGrp="1"/>
          </p:cNvSpPr>
          <p:nvPr>
            <p:ph type="body" sz="quarter" idx="15"/>
          </p:nvPr>
        </p:nvSpPr>
        <p:spPr>
          <a:xfrm>
            <a:off x="628650" y="829648"/>
            <a:ext cx="6427470" cy="267632"/>
          </a:xfrm>
        </p:spPr>
        <p:txBody>
          <a:bodyPr>
            <a:normAutofit fontScale="85000" lnSpcReduction="20000"/>
          </a:bodyPr>
          <a:lstStyle/>
          <a:p>
            <a:r>
              <a:rPr lang="en-US" dirty="0"/>
              <a:t>* You will see your member information. Click on Next to get to:</a:t>
            </a:r>
          </a:p>
          <a:p>
            <a:endParaRPr lang="en-US" dirty="0"/>
          </a:p>
          <a:p>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11</a:t>
            </a:fld>
            <a:endParaRPr lang="en-US"/>
          </a:p>
        </p:txBody>
      </p:sp>
      <p:cxnSp>
        <p:nvCxnSpPr>
          <p:cNvPr id="13" name="Straight Arrow Connector 12">
            <a:extLst>
              <a:ext uri="{FF2B5EF4-FFF2-40B4-BE49-F238E27FC236}">
                <a16:creationId xmlns:a16="http://schemas.microsoft.com/office/drawing/2014/main" xmlns="" id="{1E50C8FD-C1B2-40FA-B3C3-E0FF8CAE048D}"/>
              </a:ext>
            </a:extLst>
          </p:cNvPr>
          <p:cNvCxnSpPr>
            <a:cxnSpLocks/>
          </p:cNvCxnSpPr>
          <p:nvPr/>
        </p:nvCxnSpPr>
        <p:spPr>
          <a:xfrm flipH="1">
            <a:off x="2188546" y="2614974"/>
            <a:ext cx="2194793" cy="282147"/>
          </a:xfrm>
          <a:prstGeom prst="straightConnector1">
            <a:avLst/>
          </a:prstGeom>
          <a:ln w="57150">
            <a:solidFill>
              <a:srgbClr val="0066A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83EBAF63-B2CC-4642-B9E0-C749DA35F180}"/>
              </a:ext>
            </a:extLst>
          </p:cNvPr>
          <p:cNvSpPr txBox="1"/>
          <p:nvPr/>
        </p:nvSpPr>
        <p:spPr>
          <a:xfrm>
            <a:off x="4332345" y="2468036"/>
            <a:ext cx="4098623" cy="369332"/>
          </a:xfrm>
          <a:prstGeom prst="rect">
            <a:avLst/>
          </a:prstGeom>
          <a:noFill/>
        </p:spPr>
        <p:txBody>
          <a:bodyPr wrap="none" rtlCol="0">
            <a:spAutoFit/>
          </a:bodyPr>
          <a:lstStyle/>
          <a:p>
            <a:r>
              <a:rPr lang="en-US" b="1" dirty="0">
                <a:solidFill>
                  <a:srgbClr val="0066A1"/>
                </a:solidFill>
              </a:rPr>
              <a:t>Select Affinity Group/Joint Affinity Group</a:t>
            </a:r>
          </a:p>
        </p:txBody>
      </p:sp>
    </p:spTree>
    <p:extLst>
      <p:ext uri="{BB962C8B-B14F-4D97-AF65-F5344CB8AC3E}">
        <p14:creationId xmlns:p14="http://schemas.microsoft.com/office/powerpoint/2010/main" val="25363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Opportunities in R3 and R5</a:t>
            </a:r>
            <a:endParaRPr lang="en-US" dirty="0"/>
          </a:p>
        </p:txBody>
      </p:sp>
      <p:sp>
        <p:nvSpPr>
          <p:cNvPr id="7" name="Text Placeholder 6"/>
          <p:cNvSpPr>
            <a:spLocks noGrp="1"/>
          </p:cNvSpPr>
          <p:nvPr>
            <p:ph type="body" sz="quarter" idx="15"/>
          </p:nvPr>
        </p:nvSpPr>
        <p:spPr>
          <a:xfrm>
            <a:off x="628650" y="829648"/>
            <a:ext cx="6427470" cy="267632"/>
          </a:xfrm>
        </p:spPr>
        <p:txBody>
          <a:bodyPr>
            <a:normAutofit fontScale="85000" lnSpcReduction="20000"/>
          </a:bodyPr>
          <a:lstStyle/>
          <a:p>
            <a:r>
              <a:rPr lang="en-US" dirty="0" smtClean="0"/>
              <a:t>IEEE WIE Membership</a:t>
            </a:r>
            <a:endParaRPr lang="en-US" dirty="0"/>
          </a:p>
          <a:p>
            <a:endParaRPr lang="en-US" dirty="0"/>
          </a:p>
          <a:p>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12</a:t>
            </a:fld>
            <a:endParaRPr lang="en-US"/>
          </a:p>
        </p:txBody>
      </p:sp>
      <p:sp>
        <p:nvSpPr>
          <p:cNvPr id="9" name="Text Placeholder 2">
            <a:extLst>
              <a:ext uri="{FF2B5EF4-FFF2-40B4-BE49-F238E27FC236}">
                <a16:creationId xmlns:a16="http://schemas.microsoft.com/office/drawing/2014/main" xmlns="" id="{803B0AF4-856A-4C8A-99DB-840B63626829}"/>
              </a:ext>
            </a:extLst>
          </p:cNvPr>
          <p:cNvSpPr>
            <a:spLocks noGrp="1"/>
          </p:cNvSpPr>
          <p:nvPr>
            <p:ph type="body" sz="quarter" idx="13"/>
          </p:nvPr>
        </p:nvSpPr>
        <p:spPr>
          <a:xfrm>
            <a:off x="570594" y="1064189"/>
            <a:ext cx="7886700" cy="445604"/>
          </a:xfrm>
        </p:spPr>
        <p:txBody>
          <a:bodyPr/>
          <a:lstStyle/>
          <a:p>
            <a:r>
              <a:rPr lang="en-US" dirty="0"/>
              <a:t>(Includes member, senior member, graduate student member, student member)</a:t>
            </a:r>
          </a:p>
        </p:txBody>
      </p:sp>
      <p:graphicFrame>
        <p:nvGraphicFramePr>
          <p:cNvPr id="11" name="Table 10">
            <a:extLst>
              <a:ext uri="{FF2B5EF4-FFF2-40B4-BE49-F238E27FC236}">
                <a16:creationId xmlns:a16="http://schemas.microsoft.com/office/drawing/2014/main" xmlns="" id="{21B8A4CA-0311-4F12-A1D0-9B5BBA8C99E5}"/>
              </a:ext>
            </a:extLst>
          </p:cNvPr>
          <p:cNvGraphicFramePr>
            <a:graphicFrameLocks noGrp="1"/>
          </p:cNvGraphicFramePr>
          <p:nvPr>
            <p:extLst>
              <p:ext uri="{D42A27DB-BD31-4B8C-83A1-F6EECF244321}">
                <p14:modId xmlns:p14="http://schemas.microsoft.com/office/powerpoint/2010/main" val="4262953425"/>
              </p:ext>
            </p:extLst>
          </p:nvPr>
        </p:nvGraphicFramePr>
        <p:xfrm>
          <a:off x="1354364" y="1403776"/>
          <a:ext cx="5169806" cy="3409950"/>
        </p:xfrm>
        <a:graphic>
          <a:graphicData uri="http://schemas.openxmlformats.org/drawingml/2006/table">
            <a:tbl>
              <a:tblPr/>
              <a:tblGrid>
                <a:gridCol w="1160939">
                  <a:extLst>
                    <a:ext uri="{9D8B030D-6E8A-4147-A177-3AD203B41FA5}">
                      <a16:colId xmlns:a16="http://schemas.microsoft.com/office/drawing/2014/main" xmlns="" val="140032432"/>
                    </a:ext>
                  </a:extLst>
                </a:gridCol>
                <a:gridCol w="1142799">
                  <a:extLst>
                    <a:ext uri="{9D8B030D-6E8A-4147-A177-3AD203B41FA5}">
                      <a16:colId xmlns:a16="http://schemas.microsoft.com/office/drawing/2014/main" xmlns="" val="1589576259"/>
                    </a:ext>
                  </a:extLst>
                </a:gridCol>
                <a:gridCol w="1142799">
                  <a:extLst>
                    <a:ext uri="{9D8B030D-6E8A-4147-A177-3AD203B41FA5}">
                      <a16:colId xmlns:a16="http://schemas.microsoft.com/office/drawing/2014/main" xmlns="" val="190449778"/>
                    </a:ext>
                  </a:extLst>
                </a:gridCol>
                <a:gridCol w="1723269">
                  <a:extLst>
                    <a:ext uri="{9D8B030D-6E8A-4147-A177-3AD203B41FA5}">
                      <a16:colId xmlns:a16="http://schemas.microsoft.com/office/drawing/2014/main" xmlns="" val="2357644346"/>
                    </a:ext>
                  </a:extLst>
                </a:gridCol>
              </a:tblGrid>
              <a:tr h="190500">
                <a:tc>
                  <a:txBody>
                    <a:bodyPr/>
                    <a:lstStyle/>
                    <a:p>
                      <a:pPr algn="l" fontAlgn="b"/>
                      <a:r>
                        <a:rPr lang="en-US" sz="11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b"/>
                      <a:r>
                        <a:rPr lang="en-US" sz="2200" b="1" i="0" u="none" strike="noStrike">
                          <a:solidFill>
                            <a:srgbClr val="000000"/>
                          </a:solidFill>
                          <a:effectLst/>
                          <a:latin typeface="Calibri" panose="020F0502020204030204" pitchFamily="34" charset="0"/>
                        </a:rPr>
                        <a:t>Year End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algn="ctr" fontAlgn="b"/>
                      <a:r>
                        <a:rPr lang="en-US" sz="2200" b="1" i="0" u="none" strike="noStrike">
                          <a:solidFill>
                            <a:srgbClr val="000000"/>
                          </a:solidFill>
                          <a:effectLst/>
                          <a:latin typeface="Calibri" panose="020F0502020204030204" pitchFamily="34" charset="0"/>
                        </a:rPr>
                        <a:t>Current Count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149515788"/>
                  </a:ext>
                </a:extLst>
              </a:tr>
              <a:tr h="190500">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200" b="1" i="0" u="none" strike="noStrike">
                          <a:solidFill>
                            <a:srgbClr val="000000"/>
                          </a:solidFill>
                          <a:effectLst/>
                          <a:latin typeface="Calibri" panose="020F050202020403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200" b="1" i="0" u="none" strike="noStrike">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200" b="1" i="0" u="none" strike="noStrike" dirty="0">
                          <a:solidFill>
                            <a:srgbClr val="000000"/>
                          </a:solidFill>
                          <a:effectLst/>
                          <a:latin typeface="Calibri" panose="020F0502020204030204" pitchFamily="34" charset="0"/>
                        </a:rPr>
                        <a:t>As </a:t>
                      </a:r>
                      <a:r>
                        <a:rPr lang="en-US" sz="2200" b="1" i="0" u="none" strike="noStrike">
                          <a:solidFill>
                            <a:srgbClr val="000000"/>
                          </a:solidFill>
                          <a:effectLst/>
                          <a:latin typeface="Calibri" panose="020F0502020204030204" pitchFamily="34" charset="0"/>
                        </a:rPr>
                        <a:t>of </a:t>
                      </a:r>
                      <a:r>
                        <a:rPr lang="en-US" sz="2200" b="1" i="0" u="none" strike="noStrike" smtClean="0">
                          <a:solidFill>
                            <a:srgbClr val="000000"/>
                          </a:solidFill>
                          <a:effectLst/>
                          <a:latin typeface="Calibri" panose="020F0502020204030204" pitchFamily="34" charset="0"/>
                        </a:rPr>
                        <a:t>4-10-19</a:t>
                      </a:r>
                      <a:endParaRPr lang="en-US" sz="22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534546443"/>
                  </a:ext>
                </a:extLst>
              </a:tr>
              <a:tr h="0">
                <a:tc>
                  <a:txBody>
                    <a:bodyPr/>
                    <a:lstStyle/>
                    <a:p>
                      <a:pPr algn="ctr" fontAlgn="b"/>
                      <a:r>
                        <a:rPr lang="en-US" sz="2200" b="0" i="0" u="none" strike="noStrike" dirty="0">
                          <a:solidFill>
                            <a:srgbClr val="000000"/>
                          </a:solidFill>
                          <a:effectLst/>
                          <a:latin typeface="Calibri body"/>
                        </a:rPr>
                        <a:t>R3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body"/>
                        </a:rPr>
                        <a:t>           </a:t>
                      </a:r>
                      <a:r>
                        <a:rPr lang="en-US" sz="2200" b="0" i="0" u="none" strike="noStrike" dirty="0" smtClean="0">
                          <a:solidFill>
                            <a:srgbClr val="000000"/>
                          </a:solidFill>
                          <a:effectLst/>
                          <a:latin typeface="Calibri body"/>
                        </a:rPr>
                        <a:t>   568 </a:t>
                      </a:r>
                      <a:endParaRPr lang="en-US" sz="2200" b="0" i="0" u="none" strike="noStrike" dirty="0">
                        <a:solidFill>
                          <a:srgbClr val="000000"/>
                        </a:solidFill>
                        <a:effectLst/>
                        <a:latin typeface="Calibri body"/>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body"/>
                        </a:rPr>
                        <a:t>           591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body"/>
                        </a:rPr>
                        <a:t>                    </a:t>
                      </a:r>
                      <a:r>
                        <a:rPr lang="en-US" sz="2200" b="0" i="0" u="none" strike="sngStrike" baseline="0" dirty="0">
                          <a:solidFill>
                            <a:srgbClr val="000000"/>
                          </a:solidFill>
                          <a:effectLst/>
                          <a:latin typeface="Calibri body"/>
                        </a:rPr>
                        <a:t>401</a:t>
                      </a:r>
                      <a:r>
                        <a:rPr lang="en-US" sz="2200" b="0" i="0" u="none" strike="noStrike" baseline="0" dirty="0">
                          <a:solidFill>
                            <a:srgbClr val="000000"/>
                          </a:solidFill>
                          <a:effectLst/>
                          <a:latin typeface="Calibri body"/>
                        </a:rPr>
                        <a:t> </a:t>
                      </a:r>
                      <a:r>
                        <a:rPr lang="en-US" sz="2200" b="0" i="0" u="none" strike="noStrike" baseline="0" dirty="0" smtClean="0">
                          <a:solidFill>
                            <a:srgbClr val="000000"/>
                          </a:solidFill>
                          <a:effectLst/>
                          <a:latin typeface="Calibri body"/>
                        </a:rPr>
                        <a:t>450</a:t>
                      </a:r>
                      <a:endParaRPr lang="en-US" sz="2200" b="0" i="0" u="none" strike="noStrike" baseline="0" dirty="0">
                        <a:solidFill>
                          <a:srgbClr val="000000"/>
                        </a:solidFill>
                        <a:effectLst/>
                        <a:latin typeface="Calibri body"/>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928240111"/>
                  </a:ext>
                </a:extLst>
              </a:tr>
              <a:tr h="190500">
                <a:tc>
                  <a:txBody>
                    <a:bodyPr/>
                    <a:lstStyle/>
                    <a:p>
                      <a:pPr algn="ctr" fontAlgn="b"/>
                      <a:r>
                        <a:rPr lang="en-US" sz="2200" b="0" i="0" u="none" strike="noStrike" dirty="0">
                          <a:solidFill>
                            <a:srgbClr val="000000"/>
                          </a:solidFill>
                          <a:effectLst/>
                          <a:latin typeface="Calibri body"/>
                        </a:rPr>
                        <a:t>R5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body"/>
                        </a:rPr>
                        <a:t>           447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body"/>
                        </a:rPr>
                        <a:t>           467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body"/>
                        </a:rPr>
                        <a:t>                    314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8840850"/>
                  </a:ext>
                </a:extLst>
              </a:tr>
              <a:tr h="190500">
                <a:tc>
                  <a:txBody>
                    <a:bodyPr/>
                    <a:lstStyle/>
                    <a:p>
                      <a:pPr algn="ctr" fontAlgn="b"/>
                      <a:r>
                        <a:rPr lang="en-US" sz="2200" b="0" i="0" u="none" strike="noStrike">
                          <a:solidFill>
                            <a:srgbClr val="000000"/>
                          </a:solidFill>
                          <a:effectLst/>
                          <a:latin typeface="Calibri body"/>
                        </a:rPr>
                        <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body"/>
                        </a:rPr>
                        <a:t>       3,587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body"/>
                        </a:rPr>
                        <a:t>       3,707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body"/>
                        </a:rPr>
                        <a:t>                2,525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3205793"/>
                  </a:ext>
                </a:extLst>
              </a:tr>
              <a:tr h="190500">
                <a:tc>
                  <a:txBody>
                    <a:bodyPr/>
                    <a:lstStyle/>
                    <a:p>
                      <a:pPr algn="ctr" fontAlgn="b"/>
                      <a:r>
                        <a:rPr lang="en-US" sz="2200" b="0" i="0" u="none" strike="noStrike">
                          <a:solidFill>
                            <a:srgbClr val="000000"/>
                          </a:solidFill>
                          <a:effectLst/>
                          <a:latin typeface="Calibri body"/>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body"/>
                        </a:rPr>
                        <a:t>     22,966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effectLst/>
                          <a:latin typeface="Calibri body"/>
                        </a:rPr>
                        <a:t>     21,809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Calibri body"/>
                        </a:rPr>
                        <a:t>              10,951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5068595"/>
                  </a:ext>
                </a:extLst>
              </a:tr>
            </a:tbl>
          </a:graphicData>
        </a:graphic>
      </p:graphicFrame>
      <p:sp>
        <p:nvSpPr>
          <p:cNvPr id="2" name="TextBox 1"/>
          <p:cNvSpPr txBox="1"/>
          <p:nvPr/>
        </p:nvSpPr>
        <p:spPr>
          <a:xfrm>
            <a:off x="6746488" y="2195248"/>
            <a:ext cx="2197647" cy="923330"/>
          </a:xfrm>
          <a:prstGeom prst="rect">
            <a:avLst/>
          </a:prstGeom>
          <a:noFill/>
        </p:spPr>
        <p:txBody>
          <a:bodyPr wrap="square" rtlCol="0">
            <a:spAutoFit/>
          </a:bodyPr>
          <a:lstStyle/>
          <a:p>
            <a:r>
              <a:rPr lang="en-US" dirty="0" smtClean="0"/>
              <a:t>WIE Membership has increased since February 2019</a:t>
            </a:r>
            <a:endParaRPr lang="en-US" dirty="0"/>
          </a:p>
        </p:txBody>
      </p:sp>
    </p:spTree>
    <p:extLst>
      <p:ext uri="{BB962C8B-B14F-4D97-AF65-F5344CB8AC3E}">
        <p14:creationId xmlns:p14="http://schemas.microsoft.com/office/powerpoint/2010/main" val="397814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Regional Membership Statistics</a:t>
            </a:r>
            <a:endParaRPr lang="en-US" dirty="0"/>
          </a:p>
        </p:txBody>
      </p:sp>
      <p:sp>
        <p:nvSpPr>
          <p:cNvPr id="7" name="Text Placeholder 6"/>
          <p:cNvSpPr>
            <a:spLocks noGrp="1"/>
          </p:cNvSpPr>
          <p:nvPr>
            <p:ph type="body" sz="quarter" idx="15"/>
          </p:nvPr>
        </p:nvSpPr>
        <p:spPr>
          <a:xfrm>
            <a:off x="628650" y="829648"/>
            <a:ext cx="6427470" cy="267632"/>
          </a:xfrm>
        </p:spPr>
        <p:txBody>
          <a:bodyPr>
            <a:normAutofit fontScale="85000" lnSpcReduction="20000"/>
          </a:bodyPr>
          <a:lstStyle/>
          <a:p>
            <a:r>
              <a:rPr lang="en-US" dirty="0" smtClean="0"/>
              <a:t>WIE R3 </a:t>
            </a:r>
            <a:r>
              <a:rPr lang="en-US" dirty="0" smtClean="0"/>
              <a:t>Membership vs Overall Membership Stats</a:t>
            </a:r>
            <a:endParaRPr lang="en-US" dirty="0"/>
          </a:p>
          <a:p>
            <a:endParaRPr lang="en-US" dirty="0"/>
          </a:p>
          <a:p>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13</a:t>
            </a:fld>
            <a:endParaRPr lang="en-US"/>
          </a:p>
        </p:txBody>
      </p:sp>
      <p:graphicFrame>
        <p:nvGraphicFramePr>
          <p:cNvPr id="8" name="Table 7">
            <a:extLst>
              <a:ext uri="{FF2B5EF4-FFF2-40B4-BE49-F238E27FC236}">
                <a16:creationId xmlns="" xmlns:a16="http://schemas.microsoft.com/office/drawing/2014/main" id="{D302D1AF-887E-4017-AFCB-95DA9533C26B}"/>
              </a:ext>
            </a:extLst>
          </p:cNvPr>
          <p:cNvGraphicFramePr>
            <a:graphicFrameLocks noGrp="1"/>
          </p:cNvGraphicFramePr>
          <p:nvPr>
            <p:extLst>
              <p:ext uri="{D42A27DB-BD31-4B8C-83A1-F6EECF244321}">
                <p14:modId xmlns:p14="http://schemas.microsoft.com/office/powerpoint/2010/main" val="1372180824"/>
              </p:ext>
            </p:extLst>
          </p:nvPr>
        </p:nvGraphicFramePr>
        <p:xfrm>
          <a:off x="5892800" y="881574"/>
          <a:ext cx="3127588" cy="2920365"/>
        </p:xfrm>
        <a:graphic>
          <a:graphicData uri="http://schemas.openxmlformats.org/drawingml/2006/table">
            <a:tbl>
              <a:tblPr/>
              <a:tblGrid>
                <a:gridCol w="1293309">
                  <a:extLst>
                    <a:ext uri="{9D8B030D-6E8A-4147-A177-3AD203B41FA5}">
                      <a16:colId xmlns="" xmlns:a16="http://schemas.microsoft.com/office/drawing/2014/main" val="1096951212"/>
                    </a:ext>
                  </a:extLst>
                </a:gridCol>
                <a:gridCol w="1834279">
                  <a:extLst>
                    <a:ext uri="{9D8B030D-6E8A-4147-A177-3AD203B41FA5}">
                      <a16:colId xmlns="" xmlns:a16="http://schemas.microsoft.com/office/drawing/2014/main" val="2199690975"/>
                    </a:ext>
                  </a:extLst>
                </a:gridCol>
              </a:tblGrid>
              <a:tr h="248975">
                <a:tc rowSpan="2">
                  <a:txBody>
                    <a:bodyPr/>
                    <a:lstStyle/>
                    <a:p>
                      <a:pPr algn="ctr" fontAlgn="ctr"/>
                      <a:r>
                        <a:rPr lang="en-US" sz="1600" b="1" i="0" u="none" strike="noStrike" dirty="0">
                          <a:solidFill>
                            <a:srgbClr val="000000"/>
                          </a:solidFill>
                          <a:effectLst/>
                          <a:latin typeface="Calibri body"/>
                        </a:rPr>
                        <a:t>REGION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1" i="0" u="none" strike="noStrike" dirty="0">
                          <a:solidFill>
                            <a:srgbClr val="000000"/>
                          </a:solidFill>
                          <a:effectLst/>
                          <a:latin typeface="Calibri body"/>
                        </a:rPr>
                        <a:t>TOTAL MEMBERS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 xmlns:a16="http://schemas.microsoft.com/office/drawing/2014/main" val="772309599"/>
                  </a:ext>
                </a:extLst>
              </a:tr>
              <a:tr h="248975">
                <a:tc vMerge="1">
                  <a:txBody>
                    <a:bodyPr/>
                    <a:lstStyle/>
                    <a:p>
                      <a:endParaRPr lang="en-US"/>
                    </a:p>
                  </a:txBody>
                  <a:tcPr/>
                </a:tc>
                <a:tc>
                  <a:txBody>
                    <a:bodyPr/>
                    <a:lstStyle/>
                    <a:p>
                      <a:pPr algn="ctr" fontAlgn="b"/>
                      <a:r>
                        <a:rPr lang="en-US" sz="1600" b="1" i="0" u="none" strike="noStrike" dirty="0">
                          <a:solidFill>
                            <a:srgbClr val="000000"/>
                          </a:solidFill>
                          <a:effectLst/>
                          <a:latin typeface="Calibri body"/>
                        </a:rPr>
                        <a:t>Jan-19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 xmlns:a16="http://schemas.microsoft.com/office/drawing/2014/main" val="1199552602"/>
                  </a:ext>
                </a:extLst>
              </a:tr>
              <a:tr h="248975">
                <a:tc>
                  <a:txBody>
                    <a:bodyPr/>
                    <a:lstStyle/>
                    <a:p>
                      <a:pPr algn="ctr" fontAlgn="b"/>
                      <a:r>
                        <a:rPr lang="en-US" sz="2200" b="1" i="0" u="none" strike="noStrike" dirty="0">
                          <a:solidFill>
                            <a:srgbClr val="000000"/>
                          </a:solidFill>
                          <a:effectLst/>
                          <a:latin typeface="Calibri body"/>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200" b="0" i="0" u="none" strike="noStrike" dirty="0">
                          <a:solidFill>
                            <a:srgbClr val="000000"/>
                          </a:solidFill>
                          <a:effectLst/>
                          <a:latin typeface="Calibri body"/>
                        </a:rPr>
                        <a:t>29,807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06882788"/>
                  </a:ext>
                </a:extLst>
              </a:tr>
              <a:tr h="248975">
                <a:tc>
                  <a:txBody>
                    <a:bodyPr/>
                    <a:lstStyle/>
                    <a:p>
                      <a:pPr algn="ctr" fontAlgn="b"/>
                      <a:r>
                        <a:rPr lang="en-US" sz="2200" b="1" i="0" u="none" strike="noStrike">
                          <a:solidFill>
                            <a:srgbClr val="000000"/>
                          </a:solidFill>
                          <a:effectLst/>
                          <a:latin typeface="Calibri body"/>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200" b="0" i="0" u="none" strike="noStrike" dirty="0">
                          <a:solidFill>
                            <a:srgbClr val="000000"/>
                          </a:solidFill>
                          <a:effectLst/>
                          <a:latin typeface="Calibri body"/>
                        </a:rPr>
                        <a:t>25,362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91836926"/>
                  </a:ext>
                </a:extLst>
              </a:tr>
              <a:tr h="248975">
                <a:tc>
                  <a:txBody>
                    <a:bodyPr/>
                    <a:lstStyle/>
                    <a:p>
                      <a:pPr algn="ctr" fontAlgn="b"/>
                      <a:r>
                        <a:rPr lang="en-US" sz="2200" b="1" i="0" u="none" strike="noStrike" dirty="0">
                          <a:solidFill>
                            <a:schemeClr val="tx1"/>
                          </a:solidFill>
                          <a:effectLst/>
                          <a:latin typeface="Calibri body"/>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rtl="0" fontAlgn="ctr"/>
                      <a:r>
                        <a:rPr lang="en-US" sz="2200" b="0" i="0" u="none" strike="noStrike" dirty="0">
                          <a:solidFill>
                            <a:schemeClr val="tx1"/>
                          </a:solidFill>
                          <a:effectLst/>
                          <a:latin typeface="Calibri body"/>
                        </a:rPr>
                        <a:t>27,882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781607588"/>
                  </a:ext>
                </a:extLst>
              </a:tr>
              <a:tr h="248975">
                <a:tc>
                  <a:txBody>
                    <a:bodyPr/>
                    <a:lstStyle/>
                    <a:p>
                      <a:pPr algn="ctr" fontAlgn="b"/>
                      <a:r>
                        <a:rPr lang="en-US" sz="2200" b="1" i="0" u="none" strike="noStrike">
                          <a:solidFill>
                            <a:srgbClr val="000000"/>
                          </a:solidFill>
                          <a:effectLst/>
                          <a:latin typeface="Calibri body"/>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200" b="0" i="0" u="none" strike="noStrike">
                          <a:solidFill>
                            <a:srgbClr val="000000"/>
                          </a:solidFill>
                          <a:effectLst/>
                          <a:latin typeface="Calibri body"/>
                        </a:rPr>
                        <a:t>20,093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31291357"/>
                  </a:ext>
                </a:extLst>
              </a:tr>
              <a:tr h="248975">
                <a:tc>
                  <a:txBody>
                    <a:bodyPr/>
                    <a:lstStyle/>
                    <a:p>
                      <a:pPr algn="ctr" fontAlgn="b"/>
                      <a:r>
                        <a:rPr lang="en-US" sz="2200" b="1" i="0" u="none" strike="noStrike">
                          <a:solidFill>
                            <a:srgbClr val="000000"/>
                          </a:solidFill>
                          <a:effectLst/>
                          <a:latin typeface="Calibri body"/>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200" b="0" i="0" u="none" strike="noStrike">
                          <a:solidFill>
                            <a:srgbClr val="000000"/>
                          </a:solidFill>
                          <a:effectLst/>
                          <a:latin typeface="Calibri body"/>
                        </a:rPr>
                        <a:t>25,792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44105994"/>
                  </a:ext>
                </a:extLst>
              </a:tr>
              <a:tr h="248975">
                <a:tc>
                  <a:txBody>
                    <a:bodyPr/>
                    <a:lstStyle/>
                    <a:p>
                      <a:pPr algn="ctr" fontAlgn="b"/>
                      <a:r>
                        <a:rPr lang="en-US" sz="2200" b="1" i="0" u="none" strike="noStrike">
                          <a:solidFill>
                            <a:srgbClr val="000000"/>
                          </a:solidFill>
                          <a:effectLst/>
                          <a:latin typeface="Calibri body"/>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200" b="0" i="0" u="none" strike="noStrike" dirty="0">
                          <a:solidFill>
                            <a:srgbClr val="000000"/>
                          </a:solidFill>
                          <a:effectLst/>
                          <a:latin typeface="Calibri body"/>
                        </a:rPr>
                        <a:t>52,103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435766"/>
                  </a:ext>
                </a:extLst>
              </a:tr>
              <a:tr h="248975">
                <a:tc>
                  <a:txBody>
                    <a:bodyPr/>
                    <a:lstStyle/>
                    <a:p>
                      <a:pPr algn="ctr" fontAlgn="b"/>
                      <a:r>
                        <a:rPr lang="en-US" sz="2200" b="1" i="1" u="none" strike="noStrike">
                          <a:solidFill>
                            <a:srgbClr val="000000"/>
                          </a:solidFill>
                          <a:effectLst/>
                          <a:latin typeface="Calibri body"/>
                        </a:rPr>
                        <a:t>R 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n-US" sz="2200" b="0" i="1" u="none" strike="noStrike" dirty="0">
                          <a:solidFill>
                            <a:srgbClr val="000000"/>
                          </a:solidFill>
                          <a:effectLst/>
                          <a:latin typeface="Calibri body"/>
                        </a:rPr>
                        <a:t>181,039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 xmlns:a16="http://schemas.microsoft.com/office/drawing/2014/main" val="464437798"/>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80797744"/>
              </p:ext>
            </p:extLst>
          </p:nvPr>
        </p:nvGraphicFramePr>
        <p:xfrm>
          <a:off x="836340" y="1576813"/>
          <a:ext cx="4638907" cy="873760"/>
        </p:xfrm>
        <a:graphic>
          <a:graphicData uri="http://schemas.openxmlformats.org/drawingml/2006/table">
            <a:tbl>
              <a:tblPr firstRow="1" bandRow="1">
                <a:tableStyleId>{5C22544A-7EE6-4342-B048-85BDC9FD1C3A}</a:tableStyleId>
              </a:tblPr>
              <a:tblGrid>
                <a:gridCol w="1292099"/>
                <a:gridCol w="1248810"/>
                <a:gridCol w="1148904"/>
                <a:gridCol w="949094"/>
              </a:tblGrid>
              <a:tr h="370840">
                <a:tc>
                  <a:txBody>
                    <a:bodyPr/>
                    <a:lstStyle/>
                    <a:p>
                      <a:r>
                        <a:rPr lang="en-US" dirty="0" smtClean="0"/>
                        <a:t>Region 3</a:t>
                      </a:r>
                      <a:endParaRPr lang="en-US" dirty="0"/>
                    </a:p>
                  </a:txBody>
                  <a:tcPr/>
                </a:tc>
                <a:tc>
                  <a:txBody>
                    <a:bodyPr/>
                    <a:lstStyle/>
                    <a:p>
                      <a:r>
                        <a:rPr lang="en-US" dirty="0" smtClean="0"/>
                        <a:t>Higher Grade Members</a:t>
                      </a:r>
                      <a:endParaRPr lang="en-US" dirty="0"/>
                    </a:p>
                  </a:txBody>
                  <a:tcPr/>
                </a:tc>
                <a:tc>
                  <a:txBody>
                    <a:bodyPr/>
                    <a:lstStyle/>
                    <a:p>
                      <a:r>
                        <a:rPr lang="en-US" dirty="0" smtClean="0"/>
                        <a:t>Student</a:t>
                      </a:r>
                      <a:r>
                        <a:rPr lang="en-US" baseline="0" dirty="0" smtClean="0"/>
                        <a:t> Members</a:t>
                      </a:r>
                      <a:endParaRPr lang="en-US" dirty="0"/>
                    </a:p>
                  </a:txBody>
                  <a:tcPr/>
                </a:tc>
                <a:tc>
                  <a:txBody>
                    <a:bodyPr/>
                    <a:lstStyle/>
                    <a:p>
                      <a:r>
                        <a:rPr lang="en-US" dirty="0" smtClean="0"/>
                        <a:t>Totals</a:t>
                      </a:r>
                      <a:endParaRPr lang="en-US" dirty="0"/>
                    </a:p>
                  </a:txBody>
                  <a:tcPr/>
                </a:tc>
              </a:tr>
              <a:tr h="370840">
                <a:tc>
                  <a:txBody>
                    <a:bodyPr/>
                    <a:lstStyle/>
                    <a:p>
                      <a:r>
                        <a:rPr lang="en-US" dirty="0" smtClean="0"/>
                        <a:t>Totals</a:t>
                      </a:r>
                      <a:endParaRPr lang="en-US" dirty="0"/>
                    </a:p>
                  </a:txBody>
                  <a:tcPr/>
                </a:tc>
                <a:tc>
                  <a:txBody>
                    <a:bodyPr/>
                    <a:lstStyle/>
                    <a:p>
                      <a:r>
                        <a:rPr lang="en-US" dirty="0" smtClean="0"/>
                        <a:t>309</a:t>
                      </a:r>
                      <a:endParaRPr lang="en-US" dirty="0"/>
                    </a:p>
                  </a:txBody>
                  <a:tcPr/>
                </a:tc>
                <a:tc>
                  <a:txBody>
                    <a:bodyPr/>
                    <a:lstStyle/>
                    <a:p>
                      <a:r>
                        <a:rPr lang="en-US" dirty="0" smtClean="0"/>
                        <a:t>141</a:t>
                      </a:r>
                      <a:endParaRPr lang="en-US" dirty="0"/>
                    </a:p>
                  </a:txBody>
                  <a:tcPr/>
                </a:tc>
                <a:tc>
                  <a:txBody>
                    <a:bodyPr/>
                    <a:lstStyle/>
                    <a:p>
                      <a:r>
                        <a:rPr lang="en-US" dirty="0" smtClean="0"/>
                        <a:t>450</a:t>
                      </a:r>
                      <a:endParaRPr lang="en-US" dirty="0"/>
                    </a:p>
                  </a:txBody>
                  <a:tcPr/>
                </a:tc>
              </a:tr>
            </a:tbl>
          </a:graphicData>
        </a:graphic>
      </p:graphicFrame>
      <p:sp>
        <p:nvSpPr>
          <p:cNvPr id="9" name="Text Placeholder 2">
            <a:extLst>
              <a:ext uri="{FF2B5EF4-FFF2-40B4-BE49-F238E27FC236}">
                <a16:creationId xmlns="" xmlns:a16="http://schemas.microsoft.com/office/drawing/2014/main" id="{054C46D7-0B07-4340-A2DF-26F98A0F43A3}"/>
              </a:ext>
            </a:extLst>
          </p:cNvPr>
          <p:cNvSpPr>
            <a:spLocks noGrp="1"/>
          </p:cNvSpPr>
          <p:nvPr>
            <p:ph type="body" sz="quarter" idx="13"/>
          </p:nvPr>
        </p:nvSpPr>
        <p:spPr>
          <a:xfrm>
            <a:off x="628651" y="2598234"/>
            <a:ext cx="4846596" cy="1650382"/>
          </a:xfrm>
        </p:spPr>
        <p:txBody>
          <a:bodyPr/>
          <a:lstStyle/>
          <a:p>
            <a:r>
              <a:rPr lang="en-US" sz="1800" dirty="0" smtClean="0">
                <a:ea typeface="ＭＳ Ｐゴシック"/>
                <a:cs typeface="ＭＳ Ｐゴシック"/>
              </a:rPr>
              <a:t>There is enormous room for growth in WIE</a:t>
            </a:r>
            <a:endParaRPr lang="en-US" sz="1800" dirty="0">
              <a:ea typeface="ＭＳ Ｐゴシック"/>
              <a:cs typeface="ＭＳ Ｐゴシック"/>
            </a:endParaRPr>
          </a:p>
          <a:p>
            <a:r>
              <a:rPr lang="en-US" sz="1800" dirty="0" smtClean="0">
                <a:ea typeface="ＭＳ Ｐゴシック"/>
                <a:cs typeface="ＭＳ Ｐゴシック"/>
              </a:rPr>
              <a:t>Some WIE have not stated their gender online</a:t>
            </a:r>
            <a:endParaRPr lang="en-US" sz="1800" dirty="0">
              <a:ea typeface="ＭＳ Ｐゴシック"/>
              <a:cs typeface="ＭＳ Ｐゴシック"/>
            </a:endParaRPr>
          </a:p>
          <a:p>
            <a:r>
              <a:rPr lang="en-US" sz="1800" dirty="0" smtClean="0">
                <a:ea typeface="ＭＳ Ｐゴシック"/>
                <a:cs typeface="ＭＳ Ｐゴシック"/>
              </a:rPr>
              <a:t>We need to encourage our Sections to start a WIE Affinity Group if there is not currently a local group</a:t>
            </a:r>
            <a:endParaRPr lang="en-US" sz="1800" dirty="0">
              <a:ea typeface="ＭＳ Ｐゴシック"/>
              <a:cs typeface="ＭＳ Ｐゴシック"/>
            </a:endParaRPr>
          </a:p>
          <a:p>
            <a:endParaRPr lang="en-US" dirty="0"/>
          </a:p>
        </p:txBody>
      </p:sp>
    </p:spTree>
    <p:extLst>
      <p:ext uri="{BB962C8B-B14F-4D97-AF65-F5344CB8AC3E}">
        <p14:creationId xmlns:p14="http://schemas.microsoft.com/office/powerpoint/2010/main" val="389764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Recruiting Volunteers for a WIE Affinity Group</a:t>
            </a:r>
            <a:endParaRPr lang="en-US" sz="2800"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14</a:t>
            </a:fld>
            <a:endParaRPr lang="en-US"/>
          </a:p>
        </p:txBody>
      </p:sp>
      <p:sp>
        <p:nvSpPr>
          <p:cNvPr id="8" name="Text Placeholder 2">
            <a:extLst>
              <a:ext uri="{FF2B5EF4-FFF2-40B4-BE49-F238E27FC236}">
                <a16:creationId xmlns="" xmlns:a16="http://schemas.microsoft.com/office/drawing/2014/main" id="{95C664C2-EEF7-1142-B9F7-91E2AFCC5D39}"/>
              </a:ext>
            </a:extLst>
          </p:cNvPr>
          <p:cNvSpPr>
            <a:spLocks noGrp="1"/>
          </p:cNvSpPr>
          <p:nvPr>
            <p:ph type="body" sz="quarter" idx="13"/>
          </p:nvPr>
        </p:nvSpPr>
        <p:spPr>
          <a:xfrm>
            <a:off x="628653" y="1369219"/>
            <a:ext cx="7802828" cy="2844404"/>
          </a:xfrm>
        </p:spPr>
        <p:txBody>
          <a:bodyPr/>
          <a:lstStyle/>
          <a:p>
            <a:r>
              <a:rPr lang="en-US" sz="1800" dirty="0"/>
              <a:t>Log on to IEEE OU Analytics (previously known as SAMIEE) to run a report of members in your area </a:t>
            </a:r>
            <a:r>
              <a:rPr lang="en-US" sz="1800" dirty="0">
                <a:hlinkClick r:id="rId2"/>
              </a:rPr>
              <a:t>https://mga.ieee.org/resources-operations/volunteer-tools/samieee</a:t>
            </a:r>
            <a:r>
              <a:rPr lang="en-US" sz="1800" dirty="0"/>
              <a:t> </a:t>
            </a:r>
          </a:p>
          <a:p>
            <a:r>
              <a:rPr lang="en-US" sz="1800" dirty="0"/>
              <a:t>If you’re unable to obtain the information you need, contact WIE as soon as possible.</a:t>
            </a:r>
          </a:p>
          <a:p>
            <a:r>
              <a:rPr lang="en-US" sz="1800" dirty="0"/>
              <a:t>IEEE Member and Geographic Activities (MGA) has a volunteer recruitment tool kit available. </a:t>
            </a:r>
            <a:r>
              <a:rPr lang="en-US" sz="1800" dirty="0">
                <a:hlinkClick r:id="rId3"/>
              </a:rPr>
              <a:t>https://mga.ieee.org/resources-operations/geographic-unit/vitality/recruitment-toolkit</a:t>
            </a:r>
            <a:r>
              <a:rPr lang="en-US" sz="1800" dirty="0"/>
              <a:t> </a:t>
            </a:r>
          </a:p>
          <a:p>
            <a:endParaRPr lang="en-US" sz="1800" dirty="0"/>
          </a:p>
          <a:p>
            <a:endParaRPr lang="en-US" dirty="0"/>
          </a:p>
        </p:txBody>
      </p:sp>
    </p:spTree>
    <p:extLst>
      <p:ext uri="{BB962C8B-B14F-4D97-AF65-F5344CB8AC3E}">
        <p14:creationId xmlns:p14="http://schemas.microsoft.com/office/powerpoint/2010/main" val="280226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508576"/>
            <a:ext cx="7886700" cy="415002"/>
          </a:xfrm>
        </p:spPr>
        <p:txBody>
          <a:bodyPr/>
          <a:lstStyle/>
          <a:p>
            <a:r>
              <a:rPr lang="en-US" sz="3600" dirty="0" smtClean="0"/>
              <a:t>IEEE Required Reporting</a:t>
            </a:r>
            <a:endParaRPr lang="en-US" sz="3600"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15</a:t>
            </a:fld>
            <a:endParaRPr lang="en-US"/>
          </a:p>
        </p:txBody>
      </p:sp>
      <p:sp>
        <p:nvSpPr>
          <p:cNvPr id="6" name="Text Placeholder 2">
            <a:extLst>
              <a:ext uri="{FF2B5EF4-FFF2-40B4-BE49-F238E27FC236}">
                <a16:creationId xmlns="" xmlns:a16="http://schemas.microsoft.com/office/drawing/2014/main" id="{A29EE213-4C4F-0244-83B2-02D881792840}"/>
              </a:ext>
            </a:extLst>
          </p:cNvPr>
          <p:cNvSpPr>
            <a:spLocks noGrp="1"/>
          </p:cNvSpPr>
          <p:nvPr>
            <p:ph type="body" sz="quarter" idx="13"/>
          </p:nvPr>
        </p:nvSpPr>
        <p:spPr>
          <a:xfrm>
            <a:off x="628651" y="1369218"/>
            <a:ext cx="7886700" cy="2989025"/>
          </a:xfrm>
        </p:spPr>
        <p:txBody>
          <a:bodyPr/>
          <a:lstStyle/>
          <a:p>
            <a:r>
              <a:rPr lang="en-US" sz="1800" dirty="0"/>
              <a:t>Reports can be submitted Electronically for Section WIE Affinity Groups (L31s). </a:t>
            </a:r>
          </a:p>
          <a:p>
            <a:r>
              <a:rPr lang="en-US" sz="1800" dirty="0"/>
              <a:t>WIE Student Branch Affinity Groups should report all meetings including social events and administrative meetings to their Student Branch and </a:t>
            </a:r>
            <a:r>
              <a:rPr lang="en-US" sz="1800" dirty="0">
                <a:hlinkClick r:id="rId2"/>
              </a:rPr>
              <a:t>women@ieee.org</a:t>
            </a:r>
            <a:r>
              <a:rPr lang="en-US" sz="1800" dirty="0"/>
              <a:t> </a:t>
            </a:r>
          </a:p>
          <a:p>
            <a:r>
              <a:rPr lang="en-US" sz="1800" dirty="0"/>
              <a:t>For Reporting Requirements visit </a:t>
            </a:r>
            <a:r>
              <a:rPr lang="en-US" sz="1800" dirty="0">
                <a:hlinkClick r:id="rId3"/>
              </a:rPr>
              <a:t>https://mga.ieee.org/resources-operations/geographic-unit/reporting-rebates</a:t>
            </a:r>
            <a:r>
              <a:rPr lang="en-US" sz="1800" dirty="0"/>
              <a:t> </a:t>
            </a:r>
            <a:endParaRPr lang="en-US" dirty="0"/>
          </a:p>
        </p:txBody>
      </p:sp>
    </p:spTree>
    <p:extLst>
      <p:ext uri="{BB962C8B-B14F-4D97-AF65-F5344CB8AC3E}">
        <p14:creationId xmlns:p14="http://schemas.microsoft.com/office/powerpoint/2010/main" val="3116199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508576"/>
            <a:ext cx="7886700" cy="415002"/>
          </a:xfrm>
        </p:spPr>
        <p:txBody>
          <a:bodyPr/>
          <a:lstStyle/>
          <a:p>
            <a:r>
              <a:rPr lang="en-US" sz="3600" dirty="0" smtClean="0"/>
              <a:t>Reporting Officers Changes</a:t>
            </a:r>
            <a:endParaRPr lang="en-US" sz="3600"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16</a:t>
            </a:fld>
            <a:endParaRPr lang="en-US"/>
          </a:p>
        </p:txBody>
      </p:sp>
      <p:sp>
        <p:nvSpPr>
          <p:cNvPr id="7" name="Text Placeholder 2">
            <a:extLst>
              <a:ext uri="{FF2B5EF4-FFF2-40B4-BE49-F238E27FC236}">
                <a16:creationId xmlns="" xmlns:a16="http://schemas.microsoft.com/office/drawing/2014/main" id="{45E47FB1-A6B0-E24C-869C-4DC4EF629F6A}"/>
              </a:ext>
            </a:extLst>
          </p:cNvPr>
          <p:cNvSpPr>
            <a:spLocks noGrp="1"/>
          </p:cNvSpPr>
          <p:nvPr>
            <p:ph type="body" sz="quarter" idx="13"/>
          </p:nvPr>
        </p:nvSpPr>
        <p:spPr>
          <a:xfrm>
            <a:off x="628651" y="1187532"/>
            <a:ext cx="7886700" cy="3026091"/>
          </a:xfrm>
        </p:spPr>
        <p:txBody>
          <a:bodyPr/>
          <a:lstStyle/>
          <a:p>
            <a:r>
              <a:rPr lang="en-US" sz="1800" dirty="0"/>
              <a:t>Affinity Groups must report names &amp; members numbers of the Affinity Group Chair and Affinity Group Treasurer </a:t>
            </a:r>
          </a:p>
          <a:p>
            <a:r>
              <a:rPr lang="en-US" sz="1800" dirty="0"/>
              <a:t>Use online Officer Confirmation form </a:t>
            </a:r>
            <a:r>
              <a:rPr lang="en-US" dirty="0">
                <a:hlinkClick r:id="rId2"/>
              </a:rPr>
              <a:t>https://officers.vtools.ieee.org/</a:t>
            </a:r>
            <a:endParaRPr lang="en-US" sz="1800" dirty="0"/>
          </a:p>
          <a:p>
            <a:r>
              <a:rPr lang="en-US" sz="1800" dirty="0"/>
              <a:t>Remember to do so after elections</a:t>
            </a:r>
          </a:p>
          <a:p>
            <a:r>
              <a:rPr lang="en-US" sz="1800" dirty="0"/>
              <a:t>WIE AG and SBAG Chairs must send an email to </a:t>
            </a:r>
            <a:r>
              <a:rPr lang="en-US" sz="1800" dirty="0">
                <a:hlinkClick r:id="rId3"/>
              </a:rPr>
              <a:t>women@ieee.org</a:t>
            </a:r>
            <a:r>
              <a:rPr lang="en-US" sz="1800" dirty="0"/>
              <a:t> with updated email and contact information yearly or whenever there is an officer change</a:t>
            </a:r>
          </a:p>
          <a:p>
            <a:endParaRPr lang="en-US" dirty="0"/>
          </a:p>
        </p:txBody>
      </p:sp>
    </p:spTree>
    <p:extLst>
      <p:ext uri="{BB962C8B-B14F-4D97-AF65-F5344CB8AC3E}">
        <p14:creationId xmlns:p14="http://schemas.microsoft.com/office/powerpoint/2010/main" val="266629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508576"/>
            <a:ext cx="7886700" cy="415002"/>
          </a:xfrm>
        </p:spPr>
        <p:txBody>
          <a:bodyPr/>
          <a:lstStyle/>
          <a:p>
            <a:r>
              <a:rPr lang="en-US" sz="3600" dirty="0" smtClean="0"/>
              <a:t>Activities of an AG or SBAG</a:t>
            </a:r>
            <a:endParaRPr lang="en-US" sz="3600"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17</a:t>
            </a:fld>
            <a:endParaRPr lang="en-US"/>
          </a:p>
        </p:txBody>
      </p:sp>
      <p:sp>
        <p:nvSpPr>
          <p:cNvPr id="6" name="Text Placeholder 2">
            <a:extLst>
              <a:ext uri="{FF2B5EF4-FFF2-40B4-BE49-F238E27FC236}">
                <a16:creationId xmlns="" xmlns:a16="http://schemas.microsoft.com/office/drawing/2014/main" id="{054C46D7-0B07-4340-A2DF-26F98A0F43A3}"/>
              </a:ext>
            </a:extLst>
          </p:cNvPr>
          <p:cNvSpPr>
            <a:spLocks noGrp="1"/>
          </p:cNvSpPr>
          <p:nvPr>
            <p:ph type="body" sz="quarter" idx="13"/>
          </p:nvPr>
        </p:nvSpPr>
        <p:spPr>
          <a:xfrm>
            <a:off x="628651" y="1015019"/>
            <a:ext cx="7886700" cy="3843448"/>
          </a:xfrm>
        </p:spPr>
        <p:txBody>
          <a:bodyPr/>
          <a:lstStyle/>
          <a:p>
            <a:r>
              <a:rPr lang="en-US" sz="1800" dirty="0">
                <a:ea typeface="ＭＳ Ｐゴシック"/>
                <a:cs typeface="ＭＳ Ｐゴシック"/>
              </a:rPr>
              <a:t>Host events</a:t>
            </a:r>
          </a:p>
          <a:p>
            <a:r>
              <a:rPr lang="en-US" sz="1800" dirty="0">
                <a:ea typeface="ＭＳ Ｐゴシック"/>
                <a:cs typeface="ＭＳ Ｐゴシック"/>
              </a:rPr>
              <a:t>Pre-University Educational Outreach</a:t>
            </a:r>
          </a:p>
          <a:p>
            <a:r>
              <a:rPr lang="en-US" sz="1800" dirty="0">
                <a:ea typeface="ＭＳ Ｐゴシック"/>
                <a:cs typeface="ＭＳ Ｐゴシック"/>
              </a:rPr>
              <a:t>University/Professional Outreach</a:t>
            </a:r>
          </a:p>
          <a:p>
            <a:r>
              <a:rPr lang="en-US" sz="1800" dirty="0">
                <a:ea typeface="ＭＳ Ｐゴシック"/>
                <a:cs typeface="ＭＳ Ｐゴシック"/>
              </a:rPr>
              <a:t>Lectures</a:t>
            </a:r>
          </a:p>
          <a:p>
            <a:r>
              <a:rPr lang="en-US" sz="1800" dirty="0">
                <a:ea typeface="ＭＳ Ｐゴシック"/>
                <a:cs typeface="ＭＳ Ｐゴシック"/>
              </a:rPr>
              <a:t>Workshops</a:t>
            </a:r>
          </a:p>
          <a:p>
            <a:r>
              <a:rPr lang="en-US" sz="1800" dirty="0">
                <a:ea typeface="ＭＳ Ｐゴシック"/>
                <a:cs typeface="ＭＳ Ｐゴシック"/>
              </a:rPr>
              <a:t>Professional and Career Development Activities</a:t>
            </a:r>
          </a:p>
          <a:p>
            <a:r>
              <a:rPr lang="en-US" sz="1800" dirty="0">
                <a:ea typeface="ＭＳ Ｐゴシック"/>
                <a:cs typeface="ＭＳ Ｐゴシック"/>
              </a:rPr>
              <a:t>Networking events</a:t>
            </a:r>
          </a:p>
          <a:p>
            <a:r>
              <a:rPr lang="en-US" sz="1800" dirty="0">
                <a:ea typeface="ＭＳ Ｐゴシック"/>
                <a:cs typeface="ＭＳ Ｐゴシック"/>
              </a:rPr>
              <a:t>Eweek</a:t>
            </a:r>
          </a:p>
          <a:p>
            <a:r>
              <a:rPr lang="en-US" sz="1800" dirty="0">
                <a:ea typeface="ＭＳ Ｐゴシック"/>
                <a:cs typeface="ＭＳ Ｐゴシック"/>
              </a:rPr>
              <a:t>Help to increase IEEE and WIE Membership</a:t>
            </a:r>
          </a:p>
          <a:p>
            <a:r>
              <a:rPr lang="en-US" sz="1800" dirty="0">
                <a:ea typeface="ＭＳ Ｐゴシック"/>
                <a:cs typeface="ＭＳ Ｐゴシック"/>
              </a:rPr>
              <a:t>STAR events</a:t>
            </a:r>
          </a:p>
          <a:p>
            <a:endParaRPr lang="en-US" dirty="0"/>
          </a:p>
        </p:txBody>
      </p:sp>
    </p:spTree>
    <p:extLst>
      <p:ext uri="{BB962C8B-B14F-4D97-AF65-F5344CB8AC3E}">
        <p14:creationId xmlns:p14="http://schemas.microsoft.com/office/powerpoint/2010/main" val="3406740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508576"/>
            <a:ext cx="7886700" cy="415002"/>
          </a:xfrm>
        </p:spPr>
        <p:txBody>
          <a:bodyPr/>
          <a:lstStyle/>
          <a:p>
            <a:r>
              <a:rPr lang="en-US" sz="3600" dirty="0" smtClean="0"/>
              <a:t>Initial Funding</a:t>
            </a:r>
            <a:endParaRPr lang="en-US" sz="3600"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18</a:t>
            </a:fld>
            <a:endParaRPr lang="en-US"/>
          </a:p>
        </p:txBody>
      </p:sp>
      <p:sp>
        <p:nvSpPr>
          <p:cNvPr id="6" name="Text Placeholder 2"/>
          <p:cNvSpPr>
            <a:spLocks noGrp="1"/>
          </p:cNvSpPr>
          <p:nvPr>
            <p:ph type="body" sz="quarter" idx="13"/>
          </p:nvPr>
        </p:nvSpPr>
        <p:spPr>
          <a:xfrm>
            <a:off x="628651" y="1092530"/>
            <a:ext cx="7886700" cy="2442525"/>
          </a:xfrm>
        </p:spPr>
        <p:txBody>
          <a:bodyPr/>
          <a:lstStyle/>
          <a:p>
            <a:r>
              <a:rPr lang="en-US" sz="2000" dirty="0"/>
              <a:t>Newly established WIE AGs and SBAGs are eligible to request up to $200 US in initial funding.</a:t>
            </a:r>
          </a:p>
          <a:p>
            <a:r>
              <a:rPr lang="en-US" sz="2000" dirty="0"/>
              <a:t>This type of funding may be requested </a:t>
            </a:r>
            <a:r>
              <a:rPr lang="en-US" sz="2000" b="1" dirty="0"/>
              <a:t>only once</a:t>
            </a:r>
            <a:r>
              <a:rPr lang="en-US" sz="2000" dirty="0"/>
              <a:t>.</a:t>
            </a:r>
          </a:p>
          <a:p>
            <a:r>
              <a:rPr lang="en-US" sz="2000" dirty="0"/>
              <a:t>To submit a request, please visit </a:t>
            </a:r>
            <a:r>
              <a:rPr lang="en-US" sz="2000" dirty="0">
                <a:hlinkClick r:id="rId2"/>
              </a:rPr>
              <a:t>http://wie.ieee.org/ieee-women-in-engineering-affinity-group-initial-funding-request-form/</a:t>
            </a:r>
            <a:r>
              <a:rPr lang="en-US" sz="2000" dirty="0"/>
              <a:t> </a:t>
            </a:r>
          </a:p>
          <a:p>
            <a:endParaRPr lang="en-US" dirty="0"/>
          </a:p>
        </p:txBody>
      </p:sp>
    </p:spTree>
    <p:extLst>
      <p:ext uri="{BB962C8B-B14F-4D97-AF65-F5344CB8AC3E}">
        <p14:creationId xmlns:p14="http://schemas.microsoft.com/office/powerpoint/2010/main" val="345201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508576"/>
            <a:ext cx="7886700" cy="415002"/>
          </a:xfrm>
        </p:spPr>
        <p:txBody>
          <a:bodyPr/>
          <a:lstStyle/>
          <a:p>
            <a:r>
              <a:rPr lang="en-US" sz="3600" dirty="0" smtClean="0"/>
              <a:t>Special Funding</a:t>
            </a:r>
            <a:endParaRPr lang="en-US" sz="3600"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19</a:t>
            </a:fld>
            <a:endParaRPr lang="en-US"/>
          </a:p>
        </p:txBody>
      </p:sp>
      <p:sp>
        <p:nvSpPr>
          <p:cNvPr id="7" name="Text Placeholder 2"/>
          <p:cNvSpPr>
            <a:spLocks noGrp="1"/>
          </p:cNvSpPr>
          <p:nvPr>
            <p:ph type="body" sz="quarter" idx="13"/>
          </p:nvPr>
        </p:nvSpPr>
        <p:spPr>
          <a:xfrm>
            <a:off x="628651" y="938152"/>
            <a:ext cx="7886700" cy="3313214"/>
          </a:xfrm>
        </p:spPr>
        <p:txBody>
          <a:bodyPr/>
          <a:lstStyle/>
          <a:p>
            <a:r>
              <a:rPr lang="en-US" sz="2000" dirty="0"/>
              <a:t>Established WIE Affinity Groups are eligible to request up to $400 US for special projects. </a:t>
            </a:r>
          </a:p>
          <a:p>
            <a:pPr lvl="1"/>
            <a:r>
              <a:rPr lang="en-US" sz="2000" dirty="0"/>
              <a:t>Must be submitted at least 3 months prior to the activity. </a:t>
            </a:r>
          </a:p>
          <a:p>
            <a:pPr lvl="1"/>
            <a:r>
              <a:rPr lang="en-US" sz="2000" dirty="0"/>
              <a:t>WIEC will review the request at their next scheduled meeting. </a:t>
            </a:r>
          </a:p>
          <a:p>
            <a:pPr lvl="1"/>
            <a:r>
              <a:rPr lang="en-US" sz="2000" dirty="0"/>
              <a:t>The WIE Affinity Group will be advised if the request has been approved. </a:t>
            </a:r>
          </a:p>
          <a:p>
            <a:pPr lvl="1"/>
            <a:r>
              <a:rPr lang="en-US" sz="2000" dirty="0"/>
              <a:t>If a report is not received for special funding, future funding may not be approved</a:t>
            </a:r>
            <a:r>
              <a:rPr lang="en-US" sz="2000" b="1" dirty="0"/>
              <a:t>.</a:t>
            </a:r>
          </a:p>
          <a:p>
            <a:r>
              <a:rPr lang="en-US" sz="2000" dirty="0"/>
              <a:t>To submit a request, please visit </a:t>
            </a:r>
            <a:r>
              <a:rPr lang="en-US" sz="2000" dirty="0">
                <a:hlinkClick r:id="rId2"/>
              </a:rPr>
              <a:t>http://wie.ieee.org/special-funding/</a:t>
            </a:r>
            <a:endParaRPr lang="en-US" sz="2000" dirty="0"/>
          </a:p>
          <a:p>
            <a:endParaRPr lang="en-US" sz="2200" dirty="0"/>
          </a:p>
        </p:txBody>
      </p:sp>
    </p:spTree>
    <p:extLst>
      <p:ext uri="{BB962C8B-B14F-4D97-AF65-F5344CB8AC3E}">
        <p14:creationId xmlns:p14="http://schemas.microsoft.com/office/powerpoint/2010/main" val="197564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What is IEEE WIE?</a:t>
            </a:r>
            <a:endParaRPr lang="en-US"/>
          </a:p>
        </p:txBody>
      </p:sp>
      <p:sp>
        <p:nvSpPr>
          <p:cNvPr id="7" name="Text Placeholder 6"/>
          <p:cNvSpPr>
            <a:spLocks noGrp="1"/>
          </p:cNvSpPr>
          <p:nvPr>
            <p:ph type="body" sz="quarter" idx="15"/>
          </p:nvPr>
        </p:nvSpPr>
        <p:spPr/>
        <p:txBody>
          <a:bodyPr>
            <a:normAutofit fontScale="85000" lnSpcReduction="20000"/>
          </a:bodyPr>
          <a:lstStyle/>
          <a:p>
            <a:r>
              <a:rPr lang="en-US" dirty="0" smtClean="0"/>
              <a:t>Is WIE for YOU? Let’s find out.....</a:t>
            </a:r>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2</a:t>
            </a:fld>
            <a:endParaRPr lang="en-US"/>
          </a:p>
        </p:txBody>
      </p:sp>
      <p:sp>
        <p:nvSpPr>
          <p:cNvPr id="8" name="Text Placeholder 2">
            <a:extLst>
              <a:ext uri="{FF2B5EF4-FFF2-40B4-BE49-F238E27FC236}">
                <a16:creationId xmlns:a16="http://schemas.microsoft.com/office/drawing/2014/main" xmlns="" id="{305128E5-AF10-47C6-ADB8-E12988495A90}"/>
              </a:ext>
            </a:extLst>
          </p:cNvPr>
          <p:cNvSpPr>
            <a:spLocks noGrp="1"/>
          </p:cNvSpPr>
          <p:nvPr>
            <p:ph type="body" sz="quarter" idx="13"/>
          </p:nvPr>
        </p:nvSpPr>
        <p:spPr>
          <a:xfrm>
            <a:off x="628651" y="1369221"/>
            <a:ext cx="7886700" cy="2957513"/>
          </a:xfrm>
        </p:spPr>
        <p:txBody>
          <a:bodyPr/>
          <a:lstStyle/>
          <a:p>
            <a:pPr fontAlgn="b"/>
            <a:r>
              <a:rPr lang="en-US" dirty="0">
                <a:hlinkClick r:id="rId2"/>
              </a:rPr>
              <a:t>Institute of Electrical and Electronics Engineers Women in Engineering</a:t>
            </a:r>
            <a:r>
              <a:rPr lang="en-US" dirty="0"/>
              <a:t> (IEEE WIE) “The IEEE WIE is the largest international professional group in the world dedicated to furthering the interests of female engineers, offering online e-books, an award-winning magazine, and countless networking opportunities for women in the field.”</a:t>
            </a:r>
          </a:p>
          <a:p>
            <a:endParaRPr lang="en-US" dirty="0"/>
          </a:p>
          <a:p>
            <a:r>
              <a:rPr lang="en-US" dirty="0"/>
              <a:t>“IEEE Women in Engineering (WIE) is one of the largest international professional organizations dedicated to promoting women engineers and scientists and inspiring girls around the world to follow their academic interests to a career in engineering.”</a:t>
            </a:r>
          </a:p>
        </p:txBody>
      </p:sp>
    </p:spTree>
    <p:extLst>
      <p:ext uri="{BB962C8B-B14F-4D97-AF65-F5344CB8AC3E}">
        <p14:creationId xmlns:p14="http://schemas.microsoft.com/office/powerpoint/2010/main" val="3786967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2019 R3 WIE Events</a:t>
            </a:r>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20</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389873214"/>
              </p:ext>
            </p:extLst>
          </p:nvPr>
        </p:nvGraphicFramePr>
        <p:xfrm>
          <a:off x="280416" y="804670"/>
          <a:ext cx="8388096" cy="3372645"/>
        </p:xfrm>
        <a:graphic>
          <a:graphicData uri="http://schemas.openxmlformats.org/drawingml/2006/table">
            <a:tbl>
              <a:tblPr firstRow="1" bandRow="1">
                <a:tableStyleId>{5C22544A-7EE6-4342-B048-85BDC9FD1C3A}</a:tableStyleId>
              </a:tblPr>
              <a:tblGrid>
                <a:gridCol w="1416562"/>
                <a:gridCol w="5516796"/>
                <a:gridCol w="1454738"/>
              </a:tblGrid>
              <a:tr h="406305">
                <a:tc>
                  <a:txBody>
                    <a:bodyPr/>
                    <a:lstStyle/>
                    <a:p>
                      <a:r>
                        <a:rPr lang="en-US" sz="1900" dirty="0" smtClean="0"/>
                        <a:t>Date</a:t>
                      </a:r>
                      <a:endParaRPr lang="en-US" sz="1900" dirty="0"/>
                    </a:p>
                  </a:txBody>
                  <a:tcPr/>
                </a:tc>
                <a:tc>
                  <a:txBody>
                    <a:bodyPr/>
                    <a:lstStyle/>
                    <a:p>
                      <a:r>
                        <a:rPr lang="en-US" sz="1900" dirty="0" smtClean="0"/>
                        <a:t>Event</a:t>
                      </a:r>
                      <a:endParaRPr lang="en-US" sz="1900" dirty="0"/>
                    </a:p>
                  </a:txBody>
                  <a:tcPr/>
                </a:tc>
                <a:tc>
                  <a:txBody>
                    <a:bodyPr/>
                    <a:lstStyle/>
                    <a:p>
                      <a:r>
                        <a:rPr lang="en-US" sz="1900" dirty="0" smtClean="0"/>
                        <a:t>Location</a:t>
                      </a:r>
                      <a:endParaRPr lang="en-US" sz="1900" dirty="0"/>
                    </a:p>
                  </a:txBody>
                  <a:tcPr/>
                </a:tc>
              </a:tr>
              <a:tr h="406305">
                <a:tc>
                  <a:txBody>
                    <a:bodyPr/>
                    <a:lstStyle/>
                    <a:p>
                      <a:r>
                        <a:rPr lang="en-US" sz="1900" dirty="0" smtClean="0"/>
                        <a:t>May</a:t>
                      </a:r>
                      <a:r>
                        <a:rPr lang="en-US" sz="1900" baseline="0" dirty="0" smtClean="0"/>
                        <a:t> 23 - 34</a:t>
                      </a:r>
                      <a:endParaRPr lang="en-US" sz="19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900" dirty="0" smtClean="0"/>
                        <a:t>WIE International Leadership Conference</a:t>
                      </a:r>
                    </a:p>
                  </a:txBody>
                  <a:tcPr/>
                </a:tc>
                <a:tc>
                  <a:txBody>
                    <a:bodyPr/>
                    <a:lstStyle/>
                    <a:p>
                      <a:r>
                        <a:rPr lang="en-US" sz="1900" dirty="0" smtClean="0"/>
                        <a:t>Austin, Texas</a:t>
                      </a:r>
                      <a:endParaRPr lang="en-US" sz="1900" dirty="0"/>
                    </a:p>
                  </a:txBody>
                  <a:tcPr/>
                </a:tc>
              </a:tr>
              <a:tr h="406305">
                <a:tc>
                  <a:txBody>
                    <a:bodyPr/>
                    <a:lstStyle/>
                    <a:p>
                      <a:r>
                        <a:rPr lang="en-US" sz="1900" dirty="0" smtClean="0"/>
                        <a:t>April 11</a:t>
                      </a:r>
                      <a:r>
                        <a:rPr lang="en-US" sz="1900" baseline="0" dirty="0" smtClean="0"/>
                        <a:t> - 14</a:t>
                      </a:r>
                      <a:endParaRPr lang="en-US" sz="19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900" dirty="0" smtClean="0"/>
                        <a:t>IEEE R3 Annual Meeting (with SoutheastCon)</a:t>
                      </a:r>
                    </a:p>
                  </a:txBody>
                  <a:tcPr/>
                </a:tc>
                <a:tc>
                  <a:txBody>
                    <a:bodyPr/>
                    <a:lstStyle/>
                    <a:p>
                      <a:r>
                        <a:rPr lang="en-US" sz="1900" dirty="0" smtClean="0"/>
                        <a:t>Huntsville,</a:t>
                      </a:r>
                      <a:r>
                        <a:rPr lang="en-US" sz="1900" baseline="0" dirty="0" smtClean="0"/>
                        <a:t> AL</a:t>
                      </a:r>
                      <a:endParaRPr lang="en-US" sz="1900" dirty="0"/>
                    </a:p>
                  </a:txBody>
                  <a:tcPr/>
                </a:tc>
              </a:tr>
              <a:tr h="406305">
                <a:tc>
                  <a:txBody>
                    <a:bodyPr/>
                    <a:lstStyle/>
                    <a:p>
                      <a:r>
                        <a:rPr lang="en-US" sz="1900" dirty="0" smtClean="0"/>
                        <a:t>April 5 - 6</a:t>
                      </a:r>
                      <a:endParaRPr lang="en-US" sz="19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900" dirty="0" smtClean="0"/>
                        <a:t>IEEE R5 Annual Meeting &amp; Student Competitions, in conjunction with IEEE GreenTech Conference</a:t>
                      </a:r>
                    </a:p>
                  </a:txBody>
                  <a:tcPr/>
                </a:tc>
                <a:tc>
                  <a:txBody>
                    <a:bodyPr/>
                    <a:lstStyle/>
                    <a:p>
                      <a:r>
                        <a:rPr lang="en-US" sz="1900" dirty="0" smtClean="0"/>
                        <a:t>LaFayette, LA</a:t>
                      </a:r>
                      <a:endParaRPr lang="en-US" sz="1900" dirty="0"/>
                    </a:p>
                  </a:txBody>
                  <a:tcPr/>
                </a:tc>
              </a:tr>
              <a:tr h="406305">
                <a:tc>
                  <a:txBody>
                    <a:bodyPr/>
                    <a:lstStyle/>
                    <a:p>
                      <a:r>
                        <a:rPr lang="en-US" sz="1900" dirty="0" smtClean="0"/>
                        <a:t>March 8</a:t>
                      </a:r>
                      <a:endParaRPr lang="en-US" sz="1900" dirty="0"/>
                    </a:p>
                  </a:txBody>
                  <a:tcPr/>
                </a:tc>
                <a:tc>
                  <a:txBody>
                    <a:bodyPr/>
                    <a:lstStyle/>
                    <a:p>
                      <a:r>
                        <a:rPr lang="en-US" sz="1900" dirty="0" smtClean="0"/>
                        <a:t>International Women’s Day</a:t>
                      </a:r>
                      <a:endParaRPr lang="en-US" sz="1900" dirty="0"/>
                    </a:p>
                  </a:txBody>
                  <a:tcPr/>
                </a:tc>
                <a:tc>
                  <a:txBody>
                    <a:bodyPr/>
                    <a:lstStyle/>
                    <a:p>
                      <a:r>
                        <a:rPr lang="en-US" sz="1900" dirty="0" smtClean="0"/>
                        <a:t>Various</a:t>
                      </a:r>
                      <a:endParaRPr lang="en-US" sz="1900" dirty="0"/>
                    </a:p>
                  </a:txBody>
                  <a:tcPr/>
                </a:tc>
              </a:tr>
              <a:tr h="406305">
                <a:tc>
                  <a:txBody>
                    <a:bodyPr/>
                    <a:lstStyle/>
                    <a:p>
                      <a:r>
                        <a:rPr lang="en-US" sz="1900" dirty="0" smtClean="0"/>
                        <a:t>Feb 16 - 22</a:t>
                      </a:r>
                      <a:endParaRPr lang="en-US" sz="1900" dirty="0"/>
                    </a:p>
                  </a:txBody>
                  <a:tcPr/>
                </a:tc>
                <a:tc>
                  <a:txBody>
                    <a:bodyPr/>
                    <a:lstStyle/>
                    <a:p>
                      <a:r>
                        <a:rPr lang="en-US" sz="1900" dirty="0" smtClean="0"/>
                        <a:t>National</a:t>
                      </a:r>
                      <a:r>
                        <a:rPr lang="en-US" sz="1900" baseline="0" dirty="0" smtClean="0"/>
                        <a:t> Engineer’s Week</a:t>
                      </a:r>
                      <a:endParaRPr lang="en-US" sz="1900" dirty="0"/>
                    </a:p>
                  </a:txBody>
                  <a:tcPr/>
                </a:tc>
                <a:tc>
                  <a:txBody>
                    <a:bodyPr/>
                    <a:lstStyle/>
                    <a:p>
                      <a:r>
                        <a:rPr lang="en-US" sz="1900" dirty="0" smtClean="0"/>
                        <a:t>Various</a:t>
                      </a:r>
                      <a:endParaRPr lang="en-US" sz="1900" dirty="0"/>
                    </a:p>
                  </a:txBody>
                  <a:tcPr/>
                </a:tc>
              </a:tr>
              <a:tr h="406305">
                <a:tc>
                  <a:txBody>
                    <a:bodyPr/>
                    <a:lstStyle/>
                    <a:p>
                      <a:r>
                        <a:rPr lang="en-US" sz="1900" dirty="0" smtClean="0"/>
                        <a:t>Feb 22</a:t>
                      </a:r>
                      <a:endParaRPr lang="en-US" sz="1900" dirty="0"/>
                    </a:p>
                  </a:txBody>
                  <a:tcPr/>
                </a:tc>
                <a:tc>
                  <a:txBody>
                    <a:bodyPr/>
                    <a:lstStyle/>
                    <a:p>
                      <a:r>
                        <a:rPr lang="en-US" sz="1900" dirty="0" smtClean="0"/>
                        <a:t>Introduce a Girl to</a:t>
                      </a:r>
                      <a:r>
                        <a:rPr lang="en-US" sz="1900" baseline="0" dirty="0" smtClean="0"/>
                        <a:t> Engineering Day “Girl Day”</a:t>
                      </a:r>
                      <a:endParaRPr lang="en-US" sz="1900" dirty="0"/>
                    </a:p>
                  </a:txBody>
                  <a:tcPr/>
                </a:tc>
                <a:tc>
                  <a:txBody>
                    <a:bodyPr/>
                    <a:lstStyle/>
                    <a:p>
                      <a:r>
                        <a:rPr lang="en-US" sz="1900" dirty="0" smtClean="0"/>
                        <a:t>Various</a:t>
                      </a:r>
                      <a:endParaRPr lang="en-US" sz="1900" dirty="0"/>
                    </a:p>
                  </a:txBody>
                  <a:tcPr/>
                </a:tc>
              </a:tr>
            </a:tbl>
          </a:graphicData>
        </a:graphic>
      </p:graphicFrame>
    </p:spTree>
    <p:extLst>
      <p:ext uri="{BB962C8B-B14F-4D97-AF65-F5344CB8AC3E}">
        <p14:creationId xmlns:p14="http://schemas.microsoft.com/office/powerpoint/2010/main" val="1514410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3064966"/>
            <a:ext cx="7886700" cy="620819"/>
          </a:xfrm>
        </p:spPr>
        <p:txBody>
          <a:bodyPr/>
          <a:lstStyle/>
          <a:p>
            <a:r>
              <a:rPr lang="en-US" dirty="0" smtClean="0">
                <a:solidFill>
                  <a:srgbClr val="D838BA"/>
                </a:solidFill>
              </a:rPr>
              <a:t>Thank you!</a:t>
            </a:r>
            <a:endParaRPr lang="en-US" dirty="0">
              <a:solidFill>
                <a:srgbClr val="D838BA"/>
              </a:solidFill>
            </a:endParaRPr>
          </a:p>
        </p:txBody>
      </p:sp>
      <p:sp>
        <p:nvSpPr>
          <p:cNvPr id="3" name="Text Placeholder 2"/>
          <p:cNvSpPr>
            <a:spLocks noGrp="1"/>
          </p:cNvSpPr>
          <p:nvPr>
            <p:ph type="body" idx="1"/>
          </p:nvPr>
        </p:nvSpPr>
        <p:spPr>
          <a:xfrm>
            <a:off x="623888" y="3681308"/>
            <a:ext cx="7886700" cy="504338"/>
          </a:xfrm>
        </p:spPr>
        <p:txBody>
          <a:bodyPr/>
          <a:lstStyle/>
          <a:p>
            <a:r>
              <a:rPr lang="en-US" dirty="0" smtClean="0"/>
              <a:t>Allison Mercer</a:t>
            </a:r>
            <a:r>
              <a:rPr lang="en-US" dirty="0"/>
              <a:t>, </a:t>
            </a:r>
            <a:r>
              <a:rPr lang="en-US" dirty="0" smtClean="0">
                <a:hlinkClick r:id="rId2"/>
              </a:rPr>
              <a:t>Allison.Mercer@gtri.gatech.edu</a:t>
            </a:r>
            <a:endParaRPr lang="en-US" dirty="0" smtClean="0"/>
          </a:p>
          <a:p>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21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1" y="427971"/>
            <a:ext cx="3240405" cy="2640330"/>
          </a:xfrm>
          <a:prstGeom prst="rect">
            <a:avLst/>
          </a:prstGeom>
          <a:gradFill>
            <a:gsLst>
              <a:gs pos="0">
                <a:srgbClr val="D838B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165100"/>
          </a:effectLst>
        </p:spPr>
      </p:pic>
      <p:sp>
        <p:nvSpPr>
          <p:cNvPr id="6" name="Text Placeholder 2"/>
          <p:cNvSpPr txBox="1">
            <a:spLocks/>
          </p:cNvSpPr>
          <p:nvPr/>
        </p:nvSpPr>
        <p:spPr>
          <a:xfrm>
            <a:off x="4218106" y="2310720"/>
            <a:ext cx="4789970" cy="568404"/>
          </a:xfrm>
          <a:prstGeom prst="rect">
            <a:avLst/>
          </a:prstGeom>
        </p:spPr>
        <p:txBody>
          <a:bodyPr vert="horz" lIns="91440" tIns="45720" rIns="91440" bIns="45720" rtlCol="0">
            <a:normAutofit fontScale="92500"/>
          </a:bodyPr>
          <a:lstStyle>
            <a:lvl1pPr marL="0" indent="0" algn="l" defTabSz="685800" rtl="0" eaLnBrk="1" latinLnBrk="0" hangingPunct="1">
              <a:lnSpc>
                <a:spcPct val="90000"/>
              </a:lnSpc>
              <a:spcBef>
                <a:spcPts val="750"/>
              </a:spcBef>
              <a:buClr>
                <a:srgbClr val="0066A1"/>
              </a:buClr>
              <a:buFont typeface="LucidaGrande" charset="0"/>
              <a:buNone/>
              <a:defRPr sz="2100" b="1" i="1" kern="1200">
                <a:solidFill>
                  <a:schemeClr val="tx1">
                    <a:lumMod val="50000"/>
                    <a:lumOff val="50000"/>
                  </a:schemeClr>
                </a:solidFill>
                <a:latin typeface="+mn-lt"/>
                <a:ea typeface="+mn-ea"/>
                <a:cs typeface="+mn-cs"/>
              </a:defRPr>
            </a:lvl1pPr>
            <a:lvl2pPr marL="342900" indent="0" algn="l" defTabSz="685800" rtl="0" eaLnBrk="1" latinLnBrk="0" hangingPunct="1">
              <a:lnSpc>
                <a:spcPct val="90000"/>
              </a:lnSpc>
              <a:spcBef>
                <a:spcPts val="375"/>
              </a:spcBef>
              <a:buClr>
                <a:srgbClr val="0066A1"/>
              </a:buClr>
              <a:buFont typeface="LucidaGrande"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Clr>
                <a:srgbClr val="0066A1"/>
              </a:buClr>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Clr>
                <a:srgbClr val="0066A1"/>
              </a:buClr>
              <a:buFont typeface="Wingdings" charset="2"/>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Clr>
                <a:srgbClr val="0066A1"/>
              </a:buClr>
              <a:buFont typeface="Courier New"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sz="3300" i="0" dirty="0" smtClean="0">
                <a:solidFill>
                  <a:srgbClr val="D838BA"/>
                </a:solidFill>
                <a:latin typeface="Calibri" charset="0"/>
              </a:rPr>
              <a:t>Connect.  Support.  Inspire.</a:t>
            </a:r>
            <a:endParaRPr lang="en-US" dirty="0" smtClean="0"/>
          </a:p>
        </p:txBody>
      </p:sp>
    </p:spTree>
    <p:extLst>
      <p:ext uri="{BB962C8B-B14F-4D97-AF65-F5344CB8AC3E}">
        <p14:creationId xmlns:p14="http://schemas.microsoft.com/office/powerpoint/2010/main" val="1448776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417136"/>
            <a:ext cx="3319406" cy="415002"/>
          </a:xfrm>
        </p:spPr>
        <p:txBody>
          <a:bodyPr/>
          <a:lstStyle/>
          <a:p>
            <a:r>
              <a:rPr lang="en-US" dirty="0" smtClean="0"/>
              <a:t>IEEE WIE History</a:t>
            </a:r>
            <a:endParaRPr lang="en-US" dirty="0"/>
          </a:p>
        </p:txBody>
      </p:sp>
      <p:sp>
        <p:nvSpPr>
          <p:cNvPr id="7" name="Text Placeholder 6"/>
          <p:cNvSpPr>
            <a:spLocks noGrp="1"/>
          </p:cNvSpPr>
          <p:nvPr>
            <p:ph type="body" sz="quarter" idx="15"/>
          </p:nvPr>
        </p:nvSpPr>
        <p:spPr>
          <a:xfrm>
            <a:off x="628650" y="829648"/>
            <a:ext cx="3384595" cy="254484"/>
          </a:xfrm>
        </p:spPr>
        <p:txBody>
          <a:bodyPr>
            <a:normAutofit fontScale="85000" lnSpcReduction="20000"/>
          </a:bodyPr>
          <a:lstStyle/>
          <a:p>
            <a:r>
              <a:rPr lang="en-US" dirty="0" smtClean="0"/>
              <a:t>Over 2 Decades and Continuing to Grow</a:t>
            </a:r>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3</a:t>
            </a:fld>
            <a:endParaRPr lang="en-US"/>
          </a:p>
        </p:txBody>
      </p:sp>
      <p:grpSp>
        <p:nvGrpSpPr>
          <p:cNvPr id="9" name="Group 56"/>
          <p:cNvGrpSpPr>
            <a:grpSpLocks/>
          </p:cNvGrpSpPr>
          <p:nvPr/>
        </p:nvGrpSpPr>
        <p:grpSpPr bwMode="auto">
          <a:xfrm>
            <a:off x="340953" y="1458994"/>
            <a:ext cx="8299451" cy="3392487"/>
            <a:chOff x="-244475" y="663575"/>
            <a:chExt cx="8712200" cy="3392488"/>
          </a:xfrm>
        </p:grpSpPr>
        <p:cxnSp>
          <p:nvCxnSpPr>
            <p:cNvPr id="10" name="AutoShape 280"/>
            <p:cNvCxnSpPr>
              <a:cxnSpLocks noChangeShapeType="1"/>
            </p:cNvCxnSpPr>
            <p:nvPr/>
          </p:nvCxnSpPr>
          <p:spPr bwMode="auto">
            <a:xfrm>
              <a:off x="82550" y="2230438"/>
              <a:ext cx="8385175" cy="0"/>
            </a:xfrm>
            <a:prstGeom prst="straightConnector1">
              <a:avLst/>
            </a:prstGeom>
            <a:noFill/>
            <a:ln w="28575">
              <a:solidFill>
                <a:srgbClr val="000000"/>
              </a:solidFill>
              <a:round/>
              <a:headEnd/>
              <a:tailEnd type="arrow" w="med" len="med"/>
            </a:ln>
          </p:spPr>
        </p:cxnSp>
        <p:grpSp>
          <p:nvGrpSpPr>
            <p:cNvPr id="11" name="Group 45"/>
            <p:cNvGrpSpPr>
              <a:grpSpLocks/>
            </p:cNvGrpSpPr>
            <p:nvPr/>
          </p:nvGrpSpPr>
          <p:grpSpPr bwMode="auto">
            <a:xfrm>
              <a:off x="-244475" y="2230438"/>
              <a:ext cx="1566863" cy="1587500"/>
              <a:chOff x="1100" y="4958"/>
              <a:chExt cx="2468" cy="2501"/>
            </a:xfrm>
          </p:grpSpPr>
          <p:sp>
            <p:nvSpPr>
              <p:cNvPr id="56" name="Text Box 279"/>
              <p:cNvSpPr txBox="1">
                <a:spLocks noChangeArrowheads="1"/>
              </p:cNvSpPr>
              <p:nvPr/>
            </p:nvSpPr>
            <p:spPr bwMode="auto">
              <a:xfrm>
                <a:off x="1412" y="5552"/>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1993</a:t>
                </a:r>
                <a:endParaRPr lang="en-US">
                  <a:solidFill>
                    <a:prstClr val="black"/>
                  </a:solidFill>
                </a:endParaRPr>
              </a:p>
            </p:txBody>
          </p:sp>
          <p:cxnSp>
            <p:nvCxnSpPr>
              <p:cNvPr id="57" name="AutoShape 281"/>
              <p:cNvCxnSpPr>
                <a:cxnSpLocks noChangeShapeType="1"/>
              </p:cNvCxnSpPr>
              <p:nvPr/>
            </p:nvCxnSpPr>
            <p:spPr bwMode="auto">
              <a:xfrm>
                <a:off x="2315" y="4958"/>
                <a:ext cx="0" cy="991"/>
              </a:xfrm>
              <a:prstGeom prst="straightConnector1">
                <a:avLst/>
              </a:prstGeom>
              <a:noFill/>
              <a:ln w="9525">
                <a:solidFill>
                  <a:srgbClr val="000000"/>
                </a:solidFill>
                <a:round/>
                <a:headEnd/>
                <a:tailEnd/>
              </a:ln>
            </p:spPr>
          </p:cxnSp>
          <p:sp>
            <p:nvSpPr>
              <p:cNvPr id="58" name="AutoShape 282"/>
              <p:cNvSpPr>
                <a:spLocks noChangeArrowheads="1"/>
              </p:cNvSpPr>
              <p:nvPr/>
            </p:nvSpPr>
            <p:spPr bwMode="auto">
              <a:xfrm>
                <a:off x="1100" y="5949"/>
                <a:ext cx="2468" cy="1510"/>
              </a:xfrm>
              <a:prstGeom prst="roundRect">
                <a:avLst>
                  <a:gd name="adj" fmla="val 16667"/>
                </a:avLst>
              </a:prstGeom>
              <a:solidFill>
                <a:srgbClr val="F2DBDB"/>
              </a:solidFill>
              <a:ln w="9525">
                <a:solidFill>
                  <a:srgbClr val="000000"/>
                </a:solidFill>
                <a:round/>
                <a:headEnd/>
                <a:tailEnd/>
              </a:ln>
            </p:spPr>
            <p:txBody>
              <a:bodyPr/>
              <a:lstStyle/>
              <a:p>
                <a:pPr algn="ctr" defTabSz="914377"/>
                <a:r>
                  <a:rPr lang="en-US" sz="1100">
                    <a:solidFill>
                      <a:prstClr val="black"/>
                    </a:solidFill>
                    <a:cs typeface="Times New Roman" pitchFamily="18" charset="0"/>
                  </a:rPr>
                  <a:t>IEEE appoints ad-hoc committee to investigate increasing female participation in IEEE</a:t>
                </a:r>
                <a:endParaRPr lang="en-US">
                  <a:solidFill>
                    <a:prstClr val="black"/>
                  </a:solidFill>
                </a:endParaRPr>
              </a:p>
            </p:txBody>
          </p:sp>
        </p:grpSp>
        <p:grpSp>
          <p:nvGrpSpPr>
            <p:cNvPr id="12" name="Group 41"/>
            <p:cNvGrpSpPr>
              <a:grpSpLocks/>
            </p:cNvGrpSpPr>
            <p:nvPr/>
          </p:nvGrpSpPr>
          <p:grpSpPr bwMode="auto">
            <a:xfrm>
              <a:off x="1473200" y="814388"/>
              <a:ext cx="1200150" cy="1416050"/>
              <a:chOff x="3805" y="2728"/>
              <a:chExt cx="1889" cy="2230"/>
            </a:xfrm>
          </p:grpSpPr>
          <p:sp>
            <p:nvSpPr>
              <p:cNvPr id="53" name="Text Box 283"/>
              <p:cNvSpPr txBox="1">
                <a:spLocks noChangeArrowheads="1"/>
              </p:cNvSpPr>
              <p:nvPr/>
            </p:nvSpPr>
            <p:spPr bwMode="auto">
              <a:xfrm>
                <a:off x="3930" y="4337"/>
                <a:ext cx="903" cy="412"/>
              </a:xfrm>
              <a:prstGeom prst="rect">
                <a:avLst/>
              </a:prstGeom>
              <a:solidFill>
                <a:srgbClr val="FFFFFF"/>
              </a:solidFill>
              <a:ln w="9525">
                <a:noFill/>
                <a:miter lim="800000"/>
                <a:headEnd/>
                <a:tailEnd/>
              </a:ln>
            </p:spPr>
            <p:txBody>
              <a:bodyPr>
                <a:spAutoFit/>
              </a:bodyPr>
              <a:lstStyle/>
              <a:p>
                <a:pPr defTabSz="914377"/>
                <a:r>
                  <a:rPr lang="en-US" sz="1100" b="1" dirty="0">
                    <a:solidFill>
                      <a:prstClr val="black"/>
                    </a:solidFill>
                    <a:cs typeface="Times New Roman" pitchFamily="18" charset="0"/>
                  </a:rPr>
                  <a:t>1994</a:t>
                </a:r>
                <a:endParaRPr lang="en-US" dirty="0">
                  <a:solidFill>
                    <a:prstClr val="black"/>
                  </a:solidFill>
                </a:endParaRPr>
              </a:p>
            </p:txBody>
          </p:sp>
          <p:sp>
            <p:nvSpPr>
              <p:cNvPr id="54" name="AutoShape 284"/>
              <p:cNvSpPr>
                <a:spLocks noChangeArrowheads="1"/>
              </p:cNvSpPr>
              <p:nvPr/>
            </p:nvSpPr>
            <p:spPr bwMode="auto">
              <a:xfrm>
                <a:off x="3805" y="2728"/>
                <a:ext cx="1889" cy="1552"/>
              </a:xfrm>
              <a:prstGeom prst="roundRect">
                <a:avLst>
                  <a:gd name="adj" fmla="val 16667"/>
                </a:avLst>
              </a:prstGeom>
              <a:solidFill>
                <a:srgbClr val="DBE5F1"/>
              </a:solidFill>
              <a:ln w="9525">
                <a:solidFill>
                  <a:srgbClr val="000000"/>
                </a:solidFill>
                <a:round/>
                <a:headEnd/>
                <a:tailEnd/>
              </a:ln>
            </p:spPr>
            <p:txBody>
              <a:bodyPr/>
              <a:lstStyle/>
              <a:p>
                <a:pPr algn="ctr" defTabSz="914377"/>
                <a:r>
                  <a:rPr lang="en-US" sz="1100" dirty="0">
                    <a:solidFill>
                      <a:prstClr val="black"/>
                    </a:solidFill>
                    <a:cs typeface="Times New Roman" pitchFamily="18" charset="0"/>
                  </a:rPr>
                  <a:t>IEEE Board of Directors create ad-hoc WIE Program committee</a:t>
                </a:r>
                <a:endParaRPr lang="en-US" dirty="0">
                  <a:solidFill>
                    <a:prstClr val="black"/>
                  </a:solidFill>
                </a:endParaRPr>
              </a:p>
            </p:txBody>
          </p:sp>
          <p:cxnSp>
            <p:nvCxnSpPr>
              <p:cNvPr id="55" name="AutoShape 285"/>
              <p:cNvCxnSpPr>
                <a:cxnSpLocks noChangeShapeType="1"/>
              </p:cNvCxnSpPr>
              <p:nvPr/>
            </p:nvCxnSpPr>
            <p:spPr bwMode="auto">
              <a:xfrm>
                <a:off x="4833" y="4280"/>
                <a:ext cx="0" cy="678"/>
              </a:xfrm>
              <a:prstGeom prst="straightConnector1">
                <a:avLst/>
              </a:prstGeom>
              <a:noFill/>
              <a:ln w="9525">
                <a:solidFill>
                  <a:srgbClr val="000000"/>
                </a:solidFill>
                <a:round/>
                <a:headEnd/>
                <a:tailEnd/>
              </a:ln>
            </p:spPr>
          </p:cxnSp>
        </p:grpSp>
        <p:grpSp>
          <p:nvGrpSpPr>
            <p:cNvPr id="13" name="Group 37"/>
            <p:cNvGrpSpPr>
              <a:grpSpLocks/>
            </p:cNvGrpSpPr>
            <p:nvPr/>
          </p:nvGrpSpPr>
          <p:grpSpPr bwMode="auto">
            <a:xfrm>
              <a:off x="3036888" y="814388"/>
              <a:ext cx="1173162" cy="1416050"/>
              <a:chOff x="6268" y="2728"/>
              <a:chExt cx="1847" cy="2230"/>
            </a:xfrm>
          </p:grpSpPr>
          <p:sp>
            <p:nvSpPr>
              <p:cNvPr id="50" name="Text Box 288"/>
              <p:cNvSpPr txBox="1">
                <a:spLocks noChangeArrowheads="1"/>
              </p:cNvSpPr>
              <p:nvPr/>
            </p:nvSpPr>
            <p:spPr bwMode="auto">
              <a:xfrm>
                <a:off x="6268" y="4071"/>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1999</a:t>
                </a:r>
                <a:endParaRPr lang="en-US">
                  <a:solidFill>
                    <a:prstClr val="black"/>
                  </a:solidFill>
                </a:endParaRPr>
              </a:p>
            </p:txBody>
          </p:sp>
          <p:sp>
            <p:nvSpPr>
              <p:cNvPr id="51" name="AutoShape 289"/>
              <p:cNvSpPr>
                <a:spLocks noChangeArrowheads="1"/>
              </p:cNvSpPr>
              <p:nvPr/>
            </p:nvSpPr>
            <p:spPr bwMode="auto">
              <a:xfrm>
                <a:off x="6411" y="2728"/>
                <a:ext cx="1704" cy="1324"/>
              </a:xfrm>
              <a:prstGeom prst="roundRect">
                <a:avLst>
                  <a:gd name="adj" fmla="val 16667"/>
                </a:avLst>
              </a:prstGeom>
              <a:solidFill>
                <a:srgbClr val="FBD4B4"/>
              </a:solidFill>
              <a:ln w="9525">
                <a:solidFill>
                  <a:srgbClr val="000000"/>
                </a:solidFill>
                <a:round/>
                <a:headEnd/>
                <a:tailEnd/>
              </a:ln>
            </p:spPr>
            <p:txBody>
              <a:bodyPr/>
              <a:lstStyle/>
              <a:p>
                <a:pPr algn="ctr" defTabSz="914377"/>
                <a:r>
                  <a:rPr lang="en-US" sz="1100" dirty="0">
                    <a:solidFill>
                      <a:prstClr val="black"/>
                    </a:solidFill>
                    <a:cs typeface="Times New Roman" pitchFamily="18" charset="0"/>
                  </a:rPr>
                  <a:t>Membership affinity group formation allowed</a:t>
                </a:r>
                <a:endParaRPr lang="en-US" dirty="0">
                  <a:solidFill>
                    <a:prstClr val="black"/>
                  </a:solidFill>
                </a:endParaRPr>
              </a:p>
            </p:txBody>
          </p:sp>
          <p:cxnSp>
            <p:nvCxnSpPr>
              <p:cNvPr id="52" name="AutoShape 290"/>
              <p:cNvCxnSpPr>
                <a:cxnSpLocks noChangeShapeType="1"/>
              </p:cNvCxnSpPr>
              <p:nvPr/>
            </p:nvCxnSpPr>
            <p:spPr bwMode="auto">
              <a:xfrm>
                <a:off x="7062" y="4052"/>
                <a:ext cx="1" cy="906"/>
              </a:xfrm>
              <a:prstGeom prst="straightConnector1">
                <a:avLst/>
              </a:prstGeom>
              <a:noFill/>
              <a:ln w="9525">
                <a:solidFill>
                  <a:srgbClr val="000000"/>
                </a:solidFill>
                <a:round/>
                <a:headEnd/>
                <a:tailEnd/>
              </a:ln>
            </p:spPr>
          </p:cxnSp>
        </p:grpSp>
        <p:grpSp>
          <p:nvGrpSpPr>
            <p:cNvPr id="14" name="Group 33"/>
            <p:cNvGrpSpPr>
              <a:grpSpLocks/>
            </p:cNvGrpSpPr>
            <p:nvPr/>
          </p:nvGrpSpPr>
          <p:grpSpPr bwMode="auto">
            <a:xfrm>
              <a:off x="5024438" y="1214438"/>
              <a:ext cx="919162" cy="1028700"/>
              <a:chOff x="9397" y="3357"/>
              <a:chExt cx="1447" cy="1620"/>
            </a:xfrm>
          </p:grpSpPr>
          <p:sp>
            <p:nvSpPr>
              <p:cNvPr id="47" name="Text Box 293"/>
              <p:cNvSpPr txBox="1">
                <a:spLocks noChangeArrowheads="1"/>
              </p:cNvSpPr>
              <p:nvPr/>
            </p:nvSpPr>
            <p:spPr bwMode="auto">
              <a:xfrm>
                <a:off x="9397" y="4451"/>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2007</a:t>
                </a:r>
                <a:endParaRPr lang="en-US">
                  <a:solidFill>
                    <a:prstClr val="black"/>
                  </a:solidFill>
                </a:endParaRPr>
              </a:p>
            </p:txBody>
          </p:sp>
          <p:sp>
            <p:nvSpPr>
              <p:cNvPr id="48" name="AutoShape 294"/>
              <p:cNvSpPr>
                <a:spLocks noChangeArrowheads="1"/>
              </p:cNvSpPr>
              <p:nvPr/>
            </p:nvSpPr>
            <p:spPr bwMode="auto">
              <a:xfrm>
                <a:off x="9444" y="3357"/>
                <a:ext cx="1400" cy="1075"/>
              </a:xfrm>
              <a:prstGeom prst="roundRect">
                <a:avLst>
                  <a:gd name="adj" fmla="val 16667"/>
                </a:avLst>
              </a:prstGeom>
              <a:solidFill>
                <a:srgbClr val="8DB3E2"/>
              </a:solidFill>
              <a:ln w="9525">
                <a:solidFill>
                  <a:srgbClr val="000000"/>
                </a:solidFill>
                <a:round/>
                <a:headEnd/>
                <a:tailEnd/>
              </a:ln>
            </p:spPr>
            <p:txBody>
              <a:bodyPr/>
              <a:lstStyle/>
              <a:p>
                <a:pPr algn="ctr" defTabSz="914377"/>
                <a:r>
                  <a:rPr lang="en-US" sz="1100" dirty="0">
                    <a:solidFill>
                      <a:prstClr val="black"/>
                    </a:solidFill>
                    <a:cs typeface="Times New Roman" pitchFamily="18" charset="0"/>
                  </a:rPr>
                  <a:t>WIE Magazine launched</a:t>
                </a:r>
                <a:endParaRPr lang="en-US" dirty="0">
                  <a:solidFill>
                    <a:prstClr val="black"/>
                  </a:solidFill>
                </a:endParaRPr>
              </a:p>
            </p:txBody>
          </p:sp>
          <p:cxnSp>
            <p:nvCxnSpPr>
              <p:cNvPr id="49" name="AutoShape 295"/>
              <p:cNvCxnSpPr>
                <a:cxnSpLocks noChangeShapeType="1"/>
              </p:cNvCxnSpPr>
              <p:nvPr/>
            </p:nvCxnSpPr>
            <p:spPr bwMode="auto">
              <a:xfrm>
                <a:off x="10191" y="4432"/>
                <a:ext cx="1" cy="545"/>
              </a:xfrm>
              <a:prstGeom prst="straightConnector1">
                <a:avLst/>
              </a:prstGeom>
              <a:noFill/>
              <a:ln w="9525">
                <a:solidFill>
                  <a:srgbClr val="000000"/>
                </a:solidFill>
                <a:round/>
                <a:headEnd/>
                <a:tailEnd/>
              </a:ln>
            </p:spPr>
          </p:cxnSp>
        </p:grpSp>
        <p:grpSp>
          <p:nvGrpSpPr>
            <p:cNvPr id="15" name="Group 29"/>
            <p:cNvGrpSpPr>
              <a:grpSpLocks/>
            </p:cNvGrpSpPr>
            <p:nvPr/>
          </p:nvGrpSpPr>
          <p:grpSpPr bwMode="auto">
            <a:xfrm>
              <a:off x="1916113" y="2230438"/>
              <a:ext cx="1187450" cy="1192212"/>
              <a:chOff x="4503" y="4958"/>
              <a:chExt cx="1870" cy="1878"/>
            </a:xfrm>
          </p:grpSpPr>
          <p:sp>
            <p:nvSpPr>
              <p:cNvPr id="44" name="AutoShape 286"/>
              <p:cNvSpPr>
                <a:spLocks noChangeArrowheads="1"/>
              </p:cNvSpPr>
              <p:nvPr/>
            </p:nvSpPr>
            <p:spPr bwMode="auto">
              <a:xfrm>
                <a:off x="4503" y="5550"/>
                <a:ext cx="1870" cy="1286"/>
              </a:xfrm>
              <a:prstGeom prst="roundRect">
                <a:avLst>
                  <a:gd name="adj" fmla="val 16667"/>
                </a:avLst>
              </a:prstGeom>
              <a:solidFill>
                <a:srgbClr val="C2D69B"/>
              </a:solidFill>
              <a:ln w="9525">
                <a:solidFill>
                  <a:srgbClr val="000000"/>
                </a:solidFill>
                <a:round/>
                <a:headEnd/>
                <a:tailEnd/>
              </a:ln>
            </p:spPr>
            <p:txBody>
              <a:bodyPr/>
              <a:lstStyle/>
              <a:p>
                <a:pPr algn="ctr" defTabSz="914377"/>
                <a:r>
                  <a:rPr lang="en-US" sz="1100">
                    <a:solidFill>
                      <a:prstClr val="black"/>
                    </a:solidFill>
                    <a:cs typeface="Times New Roman" pitchFamily="18" charset="0"/>
                  </a:rPr>
                  <a:t>WIE changed from ad-hoc to standing committee</a:t>
                </a:r>
                <a:endParaRPr lang="en-US">
                  <a:solidFill>
                    <a:prstClr val="black"/>
                  </a:solidFill>
                </a:endParaRPr>
              </a:p>
            </p:txBody>
          </p:sp>
          <p:sp>
            <p:nvSpPr>
              <p:cNvPr id="45" name="Text Box 287"/>
              <p:cNvSpPr txBox="1">
                <a:spLocks noChangeArrowheads="1"/>
              </p:cNvSpPr>
              <p:nvPr/>
            </p:nvSpPr>
            <p:spPr bwMode="auto">
              <a:xfrm>
                <a:off x="5304" y="5115"/>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1997</a:t>
                </a:r>
                <a:endParaRPr lang="en-US">
                  <a:solidFill>
                    <a:prstClr val="black"/>
                  </a:solidFill>
                </a:endParaRPr>
              </a:p>
            </p:txBody>
          </p:sp>
          <p:cxnSp>
            <p:nvCxnSpPr>
              <p:cNvPr id="46" name="AutoShape 298"/>
              <p:cNvCxnSpPr>
                <a:cxnSpLocks noChangeShapeType="1"/>
              </p:cNvCxnSpPr>
              <p:nvPr/>
            </p:nvCxnSpPr>
            <p:spPr bwMode="auto">
              <a:xfrm>
                <a:off x="5304" y="4958"/>
                <a:ext cx="0" cy="592"/>
              </a:xfrm>
              <a:prstGeom prst="straightConnector1">
                <a:avLst/>
              </a:prstGeom>
              <a:noFill/>
              <a:ln w="9525">
                <a:solidFill>
                  <a:srgbClr val="000000"/>
                </a:solidFill>
                <a:round/>
                <a:headEnd/>
                <a:tailEnd/>
              </a:ln>
            </p:spPr>
          </p:cxnSp>
        </p:grpSp>
        <p:grpSp>
          <p:nvGrpSpPr>
            <p:cNvPr id="16" name="Group 25"/>
            <p:cNvGrpSpPr>
              <a:grpSpLocks/>
            </p:cNvGrpSpPr>
            <p:nvPr/>
          </p:nvGrpSpPr>
          <p:grpSpPr bwMode="auto">
            <a:xfrm>
              <a:off x="4419600" y="2230437"/>
              <a:ext cx="869950" cy="825435"/>
              <a:chOff x="8445" y="4958"/>
              <a:chExt cx="1370" cy="1301"/>
            </a:xfrm>
          </p:grpSpPr>
          <p:sp>
            <p:nvSpPr>
              <p:cNvPr id="41" name="AutoShape 291"/>
              <p:cNvSpPr>
                <a:spLocks noChangeArrowheads="1"/>
              </p:cNvSpPr>
              <p:nvPr/>
            </p:nvSpPr>
            <p:spPr bwMode="auto">
              <a:xfrm>
                <a:off x="8445" y="5553"/>
                <a:ext cx="1282" cy="706"/>
              </a:xfrm>
              <a:prstGeom prst="roundRect">
                <a:avLst>
                  <a:gd name="adj" fmla="val 16667"/>
                </a:avLst>
              </a:prstGeom>
              <a:solidFill>
                <a:srgbClr val="CCC0D9"/>
              </a:solidFill>
              <a:ln w="9525">
                <a:solidFill>
                  <a:srgbClr val="000000"/>
                </a:solidFill>
                <a:round/>
                <a:headEnd/>
                <a:tailEnd/>
              </a:ln>
            </p:spPr>
            <p:txBody>
              <a:bodyPr/>
              <a:lstStyle/>
              <a:p>
                <a:pPr algn="ctr" defTabSz="914377"/>
                <a:r>
                  <a:rPr lang="en-US" sz="1100" dirty="0">
                    <a:solidFill>
                      <a:prstClr val="black"/>
                    </a:solidFill>
                    <a:cs typeface="Times New Roman" pitchFamily="18" charset="0"/>
                  </a:rPr>
                  <a:t>3,000 members</a:t>
                </a:r>
                <a:endParaRPr lang="en-US" dirty="0">
                  <a:solidFill>
                    <a:prstClr val="black"/>
                  </a:solidFill>
                </a:endParaRPr>
              </a:p>
            </p:txBody>
          </p:sp>
          <p:sp>
            <p:nvSpPr>
              <p:cNvPr id="42" name="Text Box 292"/>
              <p:cNvSpPr txBox="1">
                <a:spLocks noChangeArrowheads="1"/>
              </p:cNvSpPr>
              <p:nvPr/>
            </p:nvSpPr>
            <p:spPr bwMode="auto">
              <a:xfrm>
                <a:off x="8980" y="5052"/>
                <a:ext cx="835"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2001</a:t>
                </a:r>
                <a:endParaRPr lang="en-US">
                  <a:solidFill>
                    <a:prstClr val="black"/>
                  </a:solidFill>
                </a:endParaRPr>
              </a:p>
            </p:txBody>
          </p:sp>
          <p:cxnSp>
            <p:nvCxnSpPr>
              <p:cNvPr id="43" name="AutoShape 299"/>
              <p:cNvCxnSpPr>
                <a:cxnSpLocks noChangeShapeType="1"/>
              </p:cNvCxnSpPr>
              <p:nvPr/>
            </p:nvCxnSpPr>
            <p:spPr bwMode="auto">
              <a:xfrm>
                <a:off x="8927" y="4958"/>
                <a:ext cx="0" cy="576"/>
              </a:xfrm>
              <a:prstGeom prst="straightConnector1">
                <a:avLst/>
              </a:prstGeom>
              <a:noFill/>
              <a:ln w="9525">
                <a:solidFill>
                  <a:srgbClr val="000000"/>
                </a:solidFill>
                <a:round/>
                <a:headEnd/>
                <a:tailEnd/>
              </a:ln>
            </p:spPr>
          </p:cxnSp>
        </p:grpSp>
        <p:grpSp>
          <p:nvGrpSpPr>
            <p:cNvPr id="17" name="Group 21"/>
            <p:cNvGrpSpPr>
              <a:grpSpLocks/>
            </p:cNvGrpSpPr>
            <p:nvPr/>
          </p:nvGrpSpPr>
          <p:grpSpPr bwMode="auto">
            <a:xfrm>
              <a:off x="6122988" y="1023938"/>
              <a:ext cx="1019175" cy="1212850"/>
              <a:chOff x="11127" y="3058"/>
              <a:chExt cx="1606" cy="1910"/>
            </a:xfrm>
          </p:grpSpPr>
          <p:sp>
            <p:nvSpPr>
              <p:cNvPr id="38" name="AutoShape 301"/>
              <p:cNvSpPr>
                <a:spLocks noChangeArrowheads="1"/>
              </p:cNvSpPr>
              <p:nvPr/>
            </p:nvSpPr>
            <p:spPr bwMode="auto">
              <a:xfrm>
                <a:off x="11388" y="3058"/>
                <a:ext cx="1345" cy="1016"/>
              </a:xfrm>
              <a:prstGeom prst="roundRect">
                <a:avLst>
                  <a:gd name="adj" fmla="val 16667"/>
                </a:avLst>
              </a:prstGeom>
              <a:solidFill>
                <a:srgbClr val="B6DDE8"/>
              </a:solidFill>
              <a:ln w="9525">
                <a:solidFill>
                  <a:srgbClr val="000000"/>
                </a:solidFill>
                <a:round/>
                <a:headEnd/>
                <a:tailEnd/>
              </a:ln>
            </p:spPr>
            <p:txBody>
              <a:bodyPr/>
              <a:lstStyle/>
              <a:p>
                <a:pPr algn="ctr" defTabSz="914377"/>
                <a:r>
                  <a:rPr lang="en-US" sz="1100">
                    <a:solidFill>
                      <a:prstClr val="black"/>
                    </a:solidFill>
                    <a:cs typeface="Times New Roman" pitchFamily="18" charset="0"/>
                  </a:rPr>
                  <a:t>Report to MELCC (MGA)</a:t>
                </a:r>
                <a:endParaRPr lang="en-US">
                  <a:solidFill>
                    <a:prstClr val="black"/>
                  </a:solidFill>
                </a:endParaRPr>
              </a:p>
            </p:txBody>
          </p:sp>
          <p:sp>
            <p:nvSpPr>
              <p:cNvPr id="39" name="Text Box 302"/>
              <p:cNvSpPr txBox="1">
                <a:spLocks noChangeArrowheads="1"/>
              </p:cNvSpPr>
              <p:nvPr/>
            </p:nvSpPr>
            <p:spPr bwMode="auto">
              <a:xfrm>
                <a:off x="11127" y="4129"/>
                <a:ext cx="794" cy="416"/>
              </a:xfrm>
              <a:prstGeom prst="rect">
                <a:avLst/>
              </a:prstGeom>
              <a:solidFill>
                <a:srgbClr val="FFFFFF"/>
              </a:solidFill>
              <a:ln w="9525">
                <a:noFill/>
                <a:miter lim="800000"/>
                <a:headEnd/>
                <a:tailEnd/>
              </a:ln>
            </p:spPr>
            <p:txBody>
              <a:bodyPr/>
              <a:lstStyle/>
              <a:p>
                <a:pPr defTabSz="914377"/>
                <a:r>
                  <a:rPr lang="en-US" sz="1100" b="1">
                    <a:solidFill>
                      <a:prstClr val="black"/>
                    </a:solidFill>
                    <a:cs typeface="Times New Roman" pitchFamily="18" charset="0"/>
                  </a:rPr>
                  <a:t>2012</a:t>
                </a:r>
                <a:endParaRPr lang="en-US">
                  <a:solidFill>
                    <a:prstClr val="black"/>
                  </a:solidFill>
                </a:endParaRPr>
              </a:p>
            </p:txBody>
          </p:sp>
          <p:cxnSp>
            <p:nvCxnSpPr>
              <p:cNvPr id="40" name="AutoShape 303"/>
              <p:cNvCxnSpPr>
                <a:cxnSpLocks noChangeShapeType="1"/>
              </p:cNvCxnSpPr>
              <p:nvPr/>
            </p:nvCxnSpPr>
            <p:spPr bwMode="auto">
              <a:xfrm>
                <a:off x="11921" y="4074"/>
                <a:ext cx="1" cy="894"/>
              </a:xfrm>
              <a:prstGeom prst="straightConnector1">
                <a:avLst/>
              </a:prstGeom>
              <a:noFill/>
              <a:ln w="9525">
                <a:solidFill>
                  <a:srgbClr val="000000"/>
                </a:solidFill>
                <a:round/>
                <a:headEnd/>
                <a:tailEnd/>
              </a:ln>
            </p:spPr>
          </p:cxnSp>
        </p:grpSp>
        <p:grpSp>
          <p:nvGrpSpPr>
            <p:cNvPr id="18" name="Group 17"/>
            <p:cNvGrpSpPr>
              <a:grpSpLocks/>
            </p:cNvGrpSpPr>
            <p:nvPr/>
          </p:nvGrpSpPr>
          <p:grpSpPr bwMode="auto">
            <a:xfrm>
              <a:off x="5375275" y="2230438"/>
              <a:ext cx="1082675" cy="1587500"/>
              <a:chOff x="9949" y="4958"/>
              <a:chExt cx="1704" cy="2501"/>
            </a:xfrm>
          </p:grpSpPr>
          <p:sp>
            <p:nvSpPr>
              <p:cNvPr id="35" name="AutoShape 304"/>
              <p:cNvSpPr>
                <a:spLocks noChangeArrowheads="1"/>
              </p:cNvSpPr>
              <p:nvPr/>
            </p:nvSpPr>
            <p:spPr bwMode="auto">
              <a:xfrm>
                <a:off x="9949" y="5949"/>
                <a:ext cx="1704" cy="1510"/>
              </a:xfrm>
              <a:prstGeom prst="roundRect">
                <a:avLst>
                  <a:gd name="adj" fmla="val 16667"/>
                </a:avLst>
              </a:prstGeom>
              <a:solidFill>
                <a:srgbClr val="938953"/>
              </a:solidFill>
              <a:ln w="9525">
                <a:solidFill>
                  <a:srgbClr val="000000"/>
                </a:solidFill>
                <a:round/>
                <a:headEnd/>
                <a:tailEnd/>
              </a:ln>
            </p:spPr>
            <p:txBody>
              <a:bodyPr/>
              <a:lstStyle/>
              <a:p>
                <a:pPr algn="ctr" defTabSz="914377"/>
                <a:r>
                  <a:rPr lang="en-US" sz="1100" dirty="0">
                    <a:solidFill>
                      <a:prstClr val="black"/>
                    </a:solidFill>
                    <a:cs typeface="Times New Roman" pitchFamily="18" charset="0"/>
                  </a:rPr>
                  <a:t>Staff with EAB &amp;</a:t>
                </a:r>
                <a:endParaRPr lang="en-US" sz="900" dirty="0">
                  <a:solidFill>
                    <a:prstClr val="black"/>
                  </a:solidFill>
                </a:endParaRPr>
              </a:p>
              <a:p>
                <a:pPr algn="ctr" defTabSz="914377"/>
                <a:r>
                  <a:rPr lang="en-US" sz="1100" dirty="0">
                    <a:solidFill>
                      <a:prstClr val="black"/>
                    </a:solidFill>
                    <a:cs typeface="Times New Roman" pitchFamily="18" charset="0"/>
                  </a:rPr>
                  <a:t>Committee report to IEEE BoD</a:t>
                </a:r>
                <a:endParaRPr lang="en-US" dirty="0">
                  <a:solidFill>
                    <a:prstClr val="black"/>
                  </a:solidFill>
                </a:endParaRPr>
              </a:p>
            </p:txBody>
          </p:sp>
          <p:sp>
            <p:nvSpPr>
              <p:cNvPr id="36" name="Text Box 305"/>
              <p:cNvSpPr txBox="1">
                <a:spLocks noChangeArrowheads="1"/>
              </p:cNvSpPr>
              <p:nvPr/>
            </p:nvSpPr>
            <p:spPr bwMode="auto">
              <a:xfrm>
                <a:off x="10750" y="5512"/>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2008</a:t>
                </a:r>
                <a:endParaRPr lang="en-US">
                  <a:solidFill>
                    <a:prstClr val="black"/>
                  </a:solidFill>
                </a:endParaRPr>
              </a:p>
            </p:txBody>
          </p:sp>
          <p:cxnSp>
            <p:nvCxnSpPr>
              <p:cNvPr id="37" name="AutoShape 306"/>
              <p:cNvCxnSpPr>
                <a:cxnSpLocks noChangeShapeType="1"/>
              </p:cNvCxnSpPr>
              <p:nvPr/>
            </p:nvCxnSpPr>
            <p:spPr bwMode="auto">
              <a:xfrm>
                <a:off x="10750" y="4958"/>
                <a:ext cx="0" cy="991"/>
              </a:xfrm>
              <a:prstGeom prst="straightConnector1">
                <a:avLst/>
              </a:prstGeom>
              <a:noFill/>
              <a:ln w="9525">
                <a:solidFill>
                  <a:srgbClr val="000000"/>
                </a:solidFill>
                <a:round/>
                <a:headEnd/>
                <a:tailEnd/>
              </a:ln>
            </p:spPr>
          </p:cxnSp>
        </p:grpSp>
        <p:grpSp>
          <p:nvGrpSpPr>
            <p:cNvPr id="19" name="Group 13"/>
            <p:cNvGrpSpPr>
              <a:grpSpLocks/>
            </p:cNvGrpSpPr>
            <p:nvPr/>
          </p:nvGrpSpPr>
          <p:grpSpPr bwMode="auto">
            <a:xfrm>
              <a:off x="-46038" y="1023938"/>
              <a:ext cx="1243013" cy="1206500"/>
              <a:chOff x="1412" y="3058"/>
              <a:chExt cx="1957" cy="1900"/>
            </a:xfrm>
          </p:grpSpPr>
          <p:sp>
            <p:nvSpPr>
              <p:cNvPr id="32" name="Text Box 307"/>
              <p:cNvSpPr txBox="1">
                <a:spLocks noChangeArrowheads="1"/>
              </p:cNvSpPr>
              <p:nvPr/>
            </p:nvSpPr>
            <p:spPr bwMode="auto">
              <a:xfrm>
                <a:off x="2047" y="4052"/>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1994</a:t>
                </a:r>
                <a:endParaRPr lang="en-US">
                  <a:solidFill>
                    <a:prstClr val="black"/>
                  </a:solidFill>
                </a:endParaRPr>
              </a:p>
            </p:txBody>
          </p:sp>
          <p:sp>
            <p:nvSpPr>
              <p:cNvPr id="33" name="AutoShape 308"/>
              <p:cNvSpPr>
                <a:spLocks noChangeArrowheads="1"/>
              </p:cNvSpPr>
              <p:nvPr/>
            </p:nvSpPr>
            <p:spPr bwMode="auto">
              <a:xfrm>
                <a:off x="1412" y="3058"/>
                <a:ext cx="1957" cy="975"/>
              </a:xfrm>
              <a:prstGeom prst="roundRect">
                <a:avLst>
                  <a:gd name="adj" fmla="val 16667"/>
                </a:avLst>
              </a:prstGeom>
              <a:solidFill>
                <a:srgbClr val="D99594"/>
              </a:solidFill>
              <a:ln w="9525">
                <a:solidFill>
                  <a:srgbClr val="000000"/>
                </a:solidFill>
                <a:round/>
                <a:headEnd/>
                <a:tailEnd/>
              </a:ln>
            </p:spPr>
            <p:txBody>
              <a:bodyPr/>
              <a:lstStyle/>
              <a:p>
                <a:pPr algn="ctr" defTabSz="914377"/>
                <a:r>
                  <a:rPr lang="en-US" sz="1100" dirty="0">
                    <a:solidFill>
                      <a:prstClr val="black"/>
                    </a:solidFill>
                    <a:cs typeface="Times New Roman" pitchFamily="18" charset="0"/>
                  </a:rPr>
                  <a:t>Report to IEEE Board of Directors (BoD)</a:t>
                </a:r>
                <a:endParaRPr lang="en-US" dirty="0">
                  <a:solidFill>
                    <a:prstClr val="black"/>
                  </a:solidFill>
                </a:endParaRPr>
              </a:p>
            </p:txBody>
          </p:sp>
          <p:cxnSp>
            <p:nvCxnSpPr>
              <p:cNvPr id="34" name="AutoShape 309"/>
              <p:cNvCxnSpPr>
                <a:cxnSpLocks noChangeShapeType="1"/>
              </p:cNvCxnSpPr>
              <p:nvPr/>
            </p:nvCxnSpPr>
            <p:spPr bwMode="auto">
              <a:xfrm>
                <a:off x="2841" y="4033"/>
                <a:ext cx="1" cy="925"/>
              </a:xfrm>
              <a:prstGeom prst="straightConnector1">
                <a:avLst/>
              </a:prstGeom>
              <a:noFill/>
              <a:ln w="9525">
                <a:solidFill>
                  <a:srgbClr val="000000"/>
                </a:solidFill>
                <a:round/>
                <a:headEnd/>
                <a:tailEnd/>
              </a:ln>
            </p:spPr>
          </p:cxnSp>
        </p:grpSp>
        <p:grpSp>
          <p:nvGrpSpPr>
            <p:cNvPr id="20" name="Group 9"/>
            <p:cNvGrpSpPr>
              <a:grpSpLocks/>
            </p:cNvGrpSpPr>
            <p:nvPr/>
          </p:nvGrpSpPr>
          <p:grpSpPr bwMode="auto">
            <a:xfrm>
              <a:off x="3336925" y="2230438"/>
              <a:ext cx="1082675" cy="1825625"/>
              <a:chOff x="6741" y="4958"/>
              <a:chExt cx="1704" cy="2875"/>
            </a:xfrm>
          </p:grpSpPr>
          <p:sp>
            <p:nvSpPr>
              <p:cNvPr id="29" name="AutoShape 310"/>
              <p:cNvSpPr>
                <a:spLocks noChangeArrowheads="1"/>
              </p:cNvSpPr>
              <p:nvPr/>
            </p:nvSpPr>
            <p:spPr bwMode="auto">
              <a:xfrm>
                <a:off x="6741" y="6536"/>
                <a:ext cx="1704" cy="1297"/>
              </a:xfrm>
              <a:prstGeom prst="roundRect">
                <a:avLst>
                  <a:gd name="adj" fmla="val 16667"/>
                </a:avLst>
              </a:prstGeom>
              <a:solidFill>
                <a:srgbClr val="92CDDC"/>
              </a:solidFill>
              <a:ln w="9525">
                <a:solidFill>
                  <a:srgbClr val="000000"/>
                </a:solidFill>
                <a:round/>
                <a:headEnd/>
                <a:tailEnd/>
              </a:ln>
            </p:spPr>
            <p:txBody>
              <a:bodyPr/>
              <a:lstStyle/>
              <a:p>
                <a:pPr algn="ctr" defTabSz="914377"/>
                <a:r>
                  <a:rPr lang="en-US" sz="1100">
                    <a:solidFill>
                      <a:prstClr val="black"/>
                    </a:solidFill>
                    <a:cs typeface="Times New Roman" pitchFamily="18" charset="0"/>
                  </a:rPr>
                  <a:t>$25 membership dues introduced</a:t>
                </a:r>
                <a:endParaRPr lang="en-US">
                  <a:solidFill>
                    <a:prstClr val="black"/>
                  </a:solidFill>
                </a:endParaRPr>
              </a:p>
            </p:txBody>
          </p:sp>
          <p:sp>
            <p:nvSpPr>
              <p:cNvPr id="30" name="Text Box 311"/>
              <p:cNvSpPr txBox="1">
                <a:spLocks noChangeArrowheads="1"/>
              </p:cNvSpPr>
              <p:nvPr/>
            </p:nvSpPr>
            <p:spPr bwMode="auto">
              <a:xfrm>
                <a:off x="7542" y="6109"/>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1999</a:t>
                </a:r>
                <a:endParaRPr lang="en-US">
                  <a:solidFill>
                    <a:prstClr val="black"/>
                  </a:solidFill>
                </a:endParaRPr>
              </a:p>
            </p:txBody>
          </p:sp>
          <p:cxnSp>
            <p:nvCxnSpPr>
              <p:cNvPr id="31" name="AutoShape 312"/>
              <p:cNvCxnSpPr>
                <a:cxnSpLocks noChangeShapeType="1"/>
              </p:cNvCxnSpPr>
              <p:nvPr/>
            </p:nvCxnSpPr>
            <p:spPr bwMode="auto">
              <a:xfrm>
                <a:off x="7542" y="4958"/>
                <a:ext cx="1" cy="1578"/>
              </a:xfrm>
              <a:prstGeom prst="straightConnector1">
                <a:avLst/>
              </a:prstGeom>
              <a:noFill/>
              <a:ln w="9525">
                <a:solidFill>
                  <a:srgbClr val="000000"/>
                </a:solidFill>
                <a:round/>
                <a:headEnd/>
                <a:tailEnd/>
              </a:ln>
            </p:spPr>
          </p:cxnSp>
        </p:grpSp>
        <p:grpSp>
          <p:nvGrpSpPr>
            <p:cNvPr id="21" name="Group 5"/>
            <p:cNvGrpSpPr>
              <a:grpSpLocks/>
            </p:cNvGrpSpPr>
            <p:nvPr/>
          </p:nvGrpSpPr>
          <p:grpSpPr bwMode="auto">
            <a:xfrm>
              <a:off x="7278688" y="663575"/>
              <a:ext cx="1111250" cy="1570038"/>
              <a:chOff x="12948" y="2490"/>
              <a:chExt cx="1751" cy="2472"/>
            </a:xfrm>
          </p:grpSpPr>
          <p:sp>
            <p:nvSpPr>
              <p:cNvPr id="26" name="Text Box 293"/>
              <p:cNvSpPr txBox="1">
                <a:spLocks noChangeArrowheads="1"/>
              </p:cNvSpPr>
              <p:nvPr/>
            </p:nvSpPr>
            <p:spPr bwMode="auto">
              <a:xfrm>
                <a:off x="12948" y="3636"/>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2014</a:t>
                </a:r>
                <a:endParaRPr lang="en-US">
                  <a:solidFill>
                    <a:prstClr val="black"/>
                  </a:solidFill>
                </a:endParaRPr>
              </a:p>
            </p:txBody>
          </p:sp>
          <p:sp>
            <p:nvSpPr>
              <p:cNvPr id="27" name="AutoShape 294"/>
              <p:cNvSpPr>
                <a:spLocks noChangeArrowheads="1"/>
              </p:cNvSpPr>
              <p:nvPr/>
            </p:nvSpPr>
            <p:spPr bwMode="auto">
              <a:xfrm>
                <a:off x="13104" y="2490"/>
                <a:ext cx="1595" cy="1075"/>
              </a:xfrm>
              <a:prstGeom prst="roundRect">
                <a:avLst>
                  <a:gd name="adj" fmla="val 16667"/>
                </a:avLst>
              </a:prstGeom>
              <a:solidFill>
                <a:srgbClr val="B2A1C7"/>
              </a:solidFill>
              <a:ln w="9525">
                <a:solidFill>
                  <a:srgbClr val="000000"/>
                </a:solidFill>
                <a:round/>
                <a:headEnd/>
                <a:tailEnd/>
              </a:ln>
            </p:spPr>
            <p:txBody>
              <a:bodyPr/>
              <a:lstStyle/>
              <a:p>
                <a:pPr algn="ctr" defTabSz="914377"/>
                <a:r>
                  <a:rPr lang="en-US" sz="1100" dirty="0">
                    <a:solidFill>
                      <a:prstClr val="black"/>
                    </a:solidFill>
                    <a:cs typeface="Times New Roman" pitchFamily="18" charset="0"/>
                  </a:rPr>
                  <a:t>20</a:t>
                </a:r>
                <a:r>
                  <a:rPr lang="en-US" sz="1100" baseline="30000" dirty="0">
                    <a:solidFill>
                      <a:prstClr val="black"/>
                    </a:solidFill>
                    <a:cs typeface="Times New Roman" pitchFamily="18" charset="0"/>
                  </a:rPr>
                  <a:t>th</a:t>
                </a:r>
                <a:r>
                  <a:rPr lang="en-US" sz="1100" dirty="0">
                    <a:solidFill>
                      <a:prstClr val="black"/>
                    </a:solidFill>
                    <a:cs typeface="Times New Roman" pitchFamily="18" charset="0"/>
                  </a:rPr>
                  <a:t> Anniversary Celebration</a:t>
                </a:r>
                <a:endParaRPr lang="en-US" dirty="0">
                  <a:solidFill>
                    <a:prstClr val="black"/>
                  </a:solidFill>
                </a:endParaRPr>
              </a:p>
            </p:txBody>
          </p:sp>
          <p:cxnSp>
            <p:nvCxnSpPr>
              <p:cNvPr id="28" name="AutoShape 295"/>
              <p:cNvCxnSpPr>
                <a:cxnSpLocks noChangeShapeType="1"/>
              </p:cNvCxnSpPr>
              <p:nvPr/>
            </p:nvCxnSpPr>
            <p:spPr bwMode="auto">
              <a:xfrm>
                <a:off x="13852" y="3565"/>
                <a:ext cx="0" cy="1397"/>
              </a:xfrm>
              <a:prstGeom prst="straightConnector1">
                <a:avLst/>
              </a:prstGeom>
              <a:noFill/>
              <a:ln w="9525">
                <a:solidFill>
                  <a:srgbClr val="000000"/>
                </a:solidFill>
                <a:round/>
                <a:headEnd/>
                <a:tailEnd/>
              </a:ln>
            </p:spPr>
          </p:cxnSp>
        </p:grpSp>
        <p:grpSp>
          <p:nvGrpSpPr>
            <p:cNvPr id="22" name="Group 1"/>
            <p:cNvGrpSpPr>
              <a:grpSpLocks/>
            </p:cNvGrpSpPr>
            <p:nvPr/>
          </p:nvGrpSpPr>
          <p:grpSpPr bwMode="auto">
            <a:xfrm>
              <a:off x="6700838" y="2236788"/>
              <a:ext cx="836612" cy="927100"/>
              <a:chOff x="11993" y="5727"/>
              <a:chExt cx="1318" cy="1459"/>
            </a:xfrm>
          </p:grpSpPr>
          <p:sp>
            <p:nvSpPr>
              <p:cNvPr id="23" name="AutoShape 296"/>
              <p:cNvSpPr>
                <a:spLocks noChangeArrowheads="1"/>
              </p:cNvSpPr>
              <p:nvPr/>
            </p:nvSpPr>
            <p:spPr bwMode="auto">
              <a:xfrm>
                <a:off x="11993" y="6480"/>
                <a:ext cx="1318" cy="706"/>
              </a:xfrm>
              <a:prstGeom prst="roundRect">
                <a:avLst>
                  <a:gd name="adj" fmla="val 16667"/>
                </a:avLst>
              </a:prstGeom>
              <a:solidFill>
                <a:srgbClr val="E5B8B7"/>
              </a:solidFill>
              <a:ln w="9525">
                <a:solidFill>
                  <a:srgbClr val="000000"/>
                </a:solidFill>
                <a:round/>
                <a:headEnd/>
                <a:tailEnd/>
              </a:ln>
            </p:spPr>
            <p:txBody>
              <a:bodyPr/>
              <a:lstStyle/>
              <a:p>
                <a:pPr algn="ctr" defTabSz="914377"/>
                <a:r>
                  <a:rPr lang="en-US" sz="1100" dirty="0">
                    <a:solidFill>
                      <a:prstClr val="black"/>
                    </a:solidFill>
                    <a:cs typeface="Times New Roman" pitchFamily="18" charset="0"/>
                  </a:rPr>
                  <a:t>15,000 members</a:t>
                </a:r>
                <a:endParaRPr lang="en-US" dirty="0">
                  <a:solidFill>
                    <a:prstClr val="black"/>
                  </a:solidFill>
                </a:endParaRPr>
              </a:p>
            </p:txBody>
          </p:sp>
          <p:sp>
            <p:nvSpPr>
              <p:cNvPr id="24" name="Text Box 297"/>
              <p:cNvSpPr txBox="1">
                <a:spLocks noChangeArrowheads="1"/>
              </p:cNvSpPr>
              <p:nvPr/>
            </p:nvSpPr>
            <p:spPr bwMode="auto">
              <a:xfrm>
                <a:off x="12408" y="6026"/>
                <a:ext cx="903" cy="412"/>
              </a:xfrm>
              <a:prstGeom prst="rect">
                <a:avLst/>
              </a:prstGeom>
              <a:solidFill>
                <a:srgbClr val="FFFFFF"/>
              </a:solidFill>
              <a:ln w="9525">
                <a:noFill/>
                <a:miter lim="800000"/>
                <a:headEnd/>
                <a:tailEnd/>
              </a:ln>
            </p:spPr>
            <p:txBody>
              <a:bodyPr>
                <a:spAutoFit/>
              </a:bodyPr>
              <a:lstStyle/>
              <a:p>
                <a:pPr defTabSz="914377"/>
                <a:r>
                  <a:rPr lang="en-US" sz="1100" b="1">
                    <a:solidFill>
                      <a:prstClr val="black"/>
                    </a:solidFill>
                    <a:cs typeface="Times New Roman" pitchFamily="18" charset="0"/>
                  </a:rPr>
                  <a:t>2013</a:t>
                </a:r>
                <a:endParaRPr lang="en-US">
                  <a:solidFill>
                    <a:prstClr val="black"/>
                  </a:solidFill>
                </a:endParaRPr>
              </a:p>
            </p:txBody>
          </p:sp>
          <p:cxnSp>
            <p:nvCxnSpPr>
              <p:cNvPr id="25" name="AutoShape 300"/>
              <p:cNvCxnSpPr>
                <a:cxnSpLocks noChangeShapeType="1"/>
              </p:cNvCxnSpPr>
              <p:nvPr/>
            </p:nvCxnSpPr>
            <p:spPr bwMode="auto">
              <a:xfrm>
                <a:off x="12332" y="5727"/>
                <a:ext cx="1" cy="753"/>
              </a:xfrm>
              <a:prstGeom prst="straightConnector1">
                <a:avLst/>
              </a:prstGeom>
              <a:noFill/>
              <a:ln w="9525">
                <a:solidFill>
                  <a:srgbClr val="000000"/>
                </a:solidFill>
                <a:round/>
                <a:headEnd/>
                <a:tailEnd/>
              </a:ln>
            </p:spPr>
          </p:cxnSp>
        </p:grpSp>
      </p:grpSp>
      <p:sp>
        <p:nvSpPr>
          <p:cNvPr id="59" name="TextBox 58">
            <a:extLst>
              <a:ext uri="{FF2B5EF4-FFF2-40B4-BE49-F238E27FC236}">
                <a16:creationId xmlns:a16="http://schemas.microsoft.com/office/drawing/2014/main" xmlns="" id="{83D1D1B8-46A9-4737-B8EC-553D7BB6012A}"/>
              </a:ext>
            </a:extLst>
          </p:cNvPr>
          <p:cNvSpPr txBox="1"/>
          <p:nvPr/>
        </p:nvSpPr>
        <p:spPr>
          <a:xfrm>
            <a:off x="4617593" y="311971"/>
            <a:ext cx="2890106" cy="1292662"/>
          </a:xfrm>
          <a:prstGeom prst="rect">
            <a:avLst/>
          </a:prstGeom>
          <a:noFill/>
          <a:ln>
            <a:solidFill>
              <a:srgbClr val="792A80"/>
            </a:solidFill>
          </a:ln>
        </p:spPr>
        <p:txBody>
          <a:bodyPr wrap="square" rtlCol="0">
            <a:spAutoFit/>
          </a:bodyPr>
          <a:lstStyle/>
          <a:p>
            <a:r>
              <a:rPr lang="en-US" sz="1300" b="1" dirty="0"/>
              <a:t>WIE</a:t>
            </a:r>
            <a:r>
              <a:rPr lang="en-US" sz="1300" dirty="0"/>
              <a:t> – women in engineering</a:t>
            </a:r>
          </a:p>
          <a:p>
            <a:r>
              <a:rPr lang="en-US" sz="1300" b="1" dirty="0"/>
              <a:t>BoD</a:t>
            </a:r>
            <a:r>
              <a:rPr lang="en-US" sz="1300" dirty="0"/>
              <a:t> – Board of Directors</a:t>
            </a:r>
          </a:p>
          <a:p>
            <a:r>
              <a:rPr lang="en-US" sz="1300" b="1" dirty="0"/>
              <a:t>EAB</a:t>
            </a:r>
            <a:r>
              <a:rPr lang="en-US" sz="1300" dirty="0"/>
              <a:t> – Educational Activities Board</a:t>
            </a:r>
          </a:p>
          <a:p>
            <a:r>
              <a:rPr lang="en-US" sz="1300" b="1" dirty="0"/>
              <a:t>MELCC</a:t>
            </a:r>
            <a:r>
              <a:rPr lang="en-US" sz="1300" dirty="0"/>
              <a:t> – Member Engagement and </a:t>
            </a:r>
          </a:p>
          <a:p>
            <a:r>
              <a:rPr lang="en-US" sz="1300" dirty="0"/>
              <a:t>     Life Cycle Committee (now MGA)</a:t>
            </a:r>
          </a:p>
          <a:p>
            <a:r>
              <a:rPr lang="en-US" sz="1300" b="1" dirty="0"/>
              <a:t>MGA</a:t>
            </a:r>
            <a:r>
              <a:rPr lang="en-US" sz="1300" dirty="0"/>
              <a:t> – Member </a:t>
            </a:r>
            <a:r>
              <a:rPr lang="en-US" sz="1300" dirty="0" smtClean="0"/>
              <a:t>Geographic</a:t>
            </a:r>
            <a:r>
              <a:rPr lang="en-US" sz="1300" dirty="0"/>
              <a:t> </a:t>
            </a:r>
            <a:r>
              <a:rPr lang="en-US" sz="1300" dirty="0" smtClean="0"/>
              <a:t>Activities</a:t>
            </a:r>
            <a:endParaRPr lang="en-US" sz="1300" dirty="0"/>
          </a:p>
        </p:txBody>
      </p:sp>
    </p:spTree>
    <p:extLst>
      <p:ext uri="{BB962C8B-B14F-4D97-AF65-F5344CB8AC3E}">
        <p14:creationId xmlns:p14="http://schemas.microsoft.com/office/powerpoint/2010/main" val="237140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IEEE WIE has.....  (as of Oct 2018)</a:t>
            </a:r>
            <a:endParaRPr lang="en-US" dirty="0"/>
          </a:p>
        </p:txBody>
      </p:sp>
      <p:sp>
        <p:nvSpPr>
          <p:cNvPr id="7" name="Text Placeholder 6"/>
          <p:cNvSpPr>
            <a:spLocks noGrp="1"/>
          </p:cNvSpPr>
          <p:nvPr>
            <p:ph type="body" sz="quarter" idx="15"/>
          </p:nvPr>
        </p:nvSpPr>
        <p:spPr>
          <a:xfrm>
            <a:off x="628650" y="829648"/>
            <a:ext cx="5071110" cy="267632"/>
          </a:xfrm>
        </p:spPr>
        <p:txBody>
          <a:bodyPr>
            <a:normAutofit fontScale="85000" lnSpcReduction="20000"/>
          </a:bodyPr>
          <a:lstStyle/>
          <a:p>
            <a:r>
              <a:rPr lang="en-US" dirty="0" smtClean="0"/>
              <a:t>So much to offer with an increasing network support structure</a:t>
            </a:r>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4</a:t>
            </a:fld>
            <a:endParaRPr lang="en-US"/>
          </a:p>
        </p:txBody>
      </p:sp>
      <p:sp>
        <p:nvSpPr>
          <p:cNvPr id="9" name="Text Placeholder 2"/>
          <p:cNvSpPr>
            <a:spLocks noGrp="1"/>
          </p:cNvSpPr>
          <p:nvPr>
            <p:ph type="body" sz="quarter" idx="13"/>
          </p:nvPr>
        </p:nvSpPr>
        <p:spPr>
          <a:xfrm>
            <a:off x="628649" y="1096927"/>
            <a:ext cx="7886701" cy="3660910"/>
          </a:xfrm>
        </p:spPr>
        <p:txBody>
          <a:bodyPr>
            <a:normAutofit/>
          </a:bodyPr>
          <a:lstStyle/>
          <a:p>
            <a:pPr>
              <a:lnSpc>
                <a:spcPct val="100000"/>
              </a:lnSpc>
              <a:spcBef>
                <a:spcPts val="0"/>
              </a:spcBef>
              <a:spcAft>
                <a:spcPts val="600"/>
              </a:spcAft>
            </a:pPr>
            <a:r>
              <a:rPr lang="en-US" sz="2000" b="1" dirty="0">
                <a:solidFill>
                  <a:srgbClr val="0066A1"/>
                </a:solidFill>
              </a:rPr>
              <a:t>20,000+</a:t>
            </a:r>
            <a:r>
              <a:rPr lang="en-US" sz="2000" b="1" dirty="0">
                <a:solidFill>
                  <a:srgbClr val="7030A0"/>
                </a:solidFill>
              </a:rPr>
              <a:t> </a:t>
            </a:r>
            <a:r>
              <a:rPr lang="en-US" dirty="0"/>
              <a:t>members in more than </a:t>
            </a:r>
            <a:r>
              <a:rPr lang="en-US" sz="2000" b="1" dirty="0">
                <a:solidFill>
                  <a:srgbClr val="0066A1"/>
                </a:solidFill>
              </a:rPr>
              <a:t>100</a:t>
            </a:r>
            <a:r>
              <a:rPr lang="en-US" dirty="0"/>
              <a:t> countries</a:t>
            </a:r>
          </a:p>
          <a:p>
            <a:pPr>
              <a:lnSpc>
                <a:spcPct val="100000"/>
              </a:lnSpc>
              <a:spcBef>
                <a:spcPts val="0"/>
              </a:spcBef>
              <a:spcAft>
                <a:spcPts val="600"/>
              </a:spcAft>
            </a:pPr>
            <a:r>
              <a:rPr lang="en-US" sz="2000" b="1" dirty="0">
                <a:solidFill>
                  <a:srgbClr val="0066A1"/>
                </a:solidFill>
              </a:rPr>
              <a:t>800+ </a:t>
            </a:r>
            <a:r>
              <a:rPr lang="en-US" dirty="0"/>
              <a:t>Affinity Groups and Student Branch Affinity Groups </a:t>
            </a:r>
          </a:p>
          <a:p>
            <a:pPr lvl="1">
              <a:lnSpc>
                <a:spcPct val="100000"/>
              </a:lnSpc>
              <a:spcBef>
                <a:spcPts val="0"/>
              </a:spcBef>
              <a:spcAft>
                <a:spcPts val="600"/>
              </a:spcAft>
            </a:pPr>
            <a:r>
              <a:rPr lang="en-US" sz="2000" dirty="0"/>
              <a:t>Affinity groups provide the opportunity for members to network at a local level.</a:t>
            </a:r>
          </a:p>
          <a:p>
            <a:pPr>
              <a:lnSpc>
                <a:spcPct val="100000"/>
              </a:lnSpc>
              <a:spcBef>
                <a:spcPts val="0"/>
              </a:spcBef>
              <a:spcAft>
                <a:spcPts val="600"/>
              </a:spcAft>
            </a:pPr>
            <a:r>
              <a:rPr lang="en-US" sz="2000" b="1" dirty="0">
                <a:solidFill>
                  <a:srgbClr val="0066A1"/>
                </a:solidFill>
              </a:rPr>
              <a:t>50+</a:t>
            </a:r>
            <a:r>
              <a:rPr lang="en-US" sz="1400" dirty="0"/>
              <a:t> </a:t>
            </a:r>
            <a:r>
              <a:rPr lang="en-US" dirty="0"/>
              <a:t>WIE Committee volunteers driving global activities</a:t>
            </a:r>
          </a:p>
          <a:p>
            <a:pPr>
              <a:lnSpc>
                <a:spcPct val="100000"/>
              </a:lnSpc>
              <a:spcBef>
                <a:spcPts val="0"/>
              </a:spcBef>
              <a:spcAft>
                <a:spcPts val="600"/>
              </a:spcAft>
            </a:pPr>
            <a:r>
              <a:rPr lang="en-US" sz="2000" b="1" dirty="0">
                <a:solidFill>
                  <a:srgbClr val="0066A1"/>
                </a:solidFill>
              </a:rPr>
              <a:t>1,000+</a:t>
            </a:r>
            <a:r>
              <a:rPr lang="en-US" sz="1400" dirty="0">
                <a:solidFill>
                  <a:srgbClr val="0066A1"/>
                </a:solidFill>
              </a:rPr>
              <a:t> </a:t>
            </a:r>
            <a:r>
              <a:rPr lang="en-US" dirty="0"/>
              <a:t>Conference attendees annually</a:t>
            </a:r>
          </a:p>
          <a:p>
            <a:pPr>
              <a:lnSpc>
                <a:spcPct val="100000"/>
              </a:lnSpc>
              <a:spcBef>
                <a:spcPts val="0"/>
              </a:spcBef>
              <a:spcAft>
                <a:spcPts val="600"/>
              </a:spcAft>
            </a:pPr>
            <a:r>
              <a:rPr lang="en-US" sz="2000" b="1" dirty="0">
                <a:solidFill>
                  <a:srgbClr val="0066A1"/>
                </a:solidFill>
              </a:rPr>
              <a:t>10</a:t>
            </a:r>
            <a:r>
              <a:rPr lang="en-US" sz="2800" dirty="0"/>
              <a:t> </a:t>
            </a:r>
            <a:r>
              <a:rPr lang="en-US" dirty="0"/>
              <a:t>Summits on </a:t>
            </a:r>
            <a:r>
              <a:rPr lang="en-US" sz="2000" b="1" dirty="0">
                <a:solidFill>
                  <a:srgbClr val="0066A1"/>
                </a:solidFill>
              </a:rPr>
              <a:t>6</a:t>
            </a:r>
            <a:r>
              <a:rPr lang="en-US" dirty="0"/>
              <a:t> continents</a:t>
            </a:r>
          </a:p>
          <a:p>
            <a:pPr>
              <a:lnSpc>
                <a:spcPct val="100000"/>
              </a:lnSpc>
              <a:spcBef>
                <a:spcPts val="0"/>
              </a:spcBef>
              <a:spcAft>
                <a:spcPts val="600"/>
              </a:spcAft>
            </a:pPr>
            <a:r>
              <a:rPr lang="en-US" sz="2000" b="1" dirty="0">
                <a:solidFill>
                  <a:srgbClr val="0066A1"/>
                </a:solidFill>
              </a:rPr>
              <a:t>4</a:t>
            </a:r>
            <a:r>
              <a:rPr lang="en-US" dirty="0"/>
              <a:t> annual IEEE WIE awards</a:t>
            </a:r>
          </a:p>
          <a:p>
            <a:pPr>
              <a:lnSpc>
                <a:spcPct val="100000"/>
              </a:lnSpc>
              <a:spcBef>
                <a:spcPts val="0"/>
              </a:spcBef>
              <a:spcAft>
                <a:spcPts val="600"/>
              </a:spcAft>
            </a:pPr>
            <a:r>
              <a:rPr lang="en-US" dirty="0"/>
              <a:t>Award-winning </a:t>
            </a:r>
            <a:r>
              <a:rPr lang="en-US" b="1" i="1" dirty="0">
                <a:solidFill>
                  <a:srgbClr val="0066A1"/>
                </a:solidFill>
              </a:rPr>
              <a:t>IEEE WIE Magazine</a:t>
            </a:r>
            <a:r>
              <a:rPr lang="en-US" sz="2800" b="1" dirty="0">
                <a:solidFill>
                  <a:srgbClr val="0066A1"/>
                </a:solidFill>
              </a:rPr>
              <a:t>…and much more!</a:t>
            </a:r>
          </a:p>
        </p:txBody>
      </p:sp>
    </p:spTree>
    <p:extLst>
      <p:ext uri="{BB962C8B-B14F-4D97-AF65-F5344CB8AC3E}">
        <p14:creationId xmlns:p14="http://schemas.microsoft.com/office/powerpoint/2010/main" val="253629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50520"/>
            <a:ext cx="7219950" cy="755938"/>
          </a:xfrm>
        </p:spPr>
        <p:txBody>
          <a:bodyPr/>
          <a:lstStyle/>
          <a:p>
            <a:r>
              <a:rPr lang="en-US" dirty="0" smtClean="0"/>
              <a:t>What is an IEEE WIE Affinity Group (AG) or </a:t>
            </a:r>
            <a:br>
              <a:rPr lang="en-US" dirty="0" smtClean="0"/>
            </a:br>
            <a:r>
              <a:rPr lang="en-US" dirty="0" smtClean="0"/>
              <a:t>Student Branch Affinity Group (SBAG)?</a:t>
            </a:r>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5</a:t>
            </a:fld>
            <a:endParaRPr lang="en-US"/>
          </a:p>
        </p:txBody>
      </p:sp>
      <p:sp>
        <p:nvSpPr>
          <p:cNvPr id="9" name="Text Placeholder 3">
            <a:extLst>
              <a:ext uri="{FF2B5EF4-FFF2-40B4-BE49-F238E27FC236}">
                <a16:creationId xmlns:a16="http://schemas.microsoft.com/office/drawing/2014/main" xmlns="" id="{3632A580-5E5F-B74E-A388-6AB7EC393C9B}"/>
              </a:ext>
            </a:extLst>
          </p:cNvPr>
          <p:cNvSpPr>
            <a:spLocks noGrp="1"/>
          </p:cNvSpPr>
          <p:nvPr>
            <p:ph type="body" sz="quarter" idx="13"/>
          </p:nvPr>
        </p:nvSpPr>
        <p:spPr>
          <a:xfrm>
            <a:off x="628650" y="1369219"/>
            <a:ext cx="8042909" cy="2844404"/>
          </a:xfrm>
        </p:spPr>
        <p:txBody>
          <a:bodyPr/>
          <a:lstStyle/>
          <a:p>
            <a:r>
              <a:rPr lang="en-US" sz="2200" dirty="0"/>
              <a:t>Affinity groups provide the opportunity for members to network at a </a:t>
            </a:r>
            <a:r>
              <a:rPr lang="en-US" sz="2200" b="1" dirty="0"/>
              <a:t>local level</a:t>
            </a:r>
            <a:r>
              <a:rPr lang="en-US" sz="2200" dirty="0"/>
              <a:t>. All members are encouraged to join and participate in their local group activities to promote growth within WIE.</a:t>
            </a:r>
          </a:p>
          <a:p>
            <a:r>
              <a:rPr lang="en-US" sz="2200" dirty="0"/>
              <a:t>There are two types of WIE Affinity Groups; IEEE Section Affinity Groups (AG) and Student Branch Affinity Groups (SBAG). </a:t>
            </a:r>
          </a:p>
          <a:p>
            <a:r>
              <a:rPr lang="en-US" sz="2200" b="1" dirty="0">
                <a:solidFill>
                  <a:srgbClr val="0066A1"/>
                </a:solidFill>
              </a:rPr>
              <a:t>Currently, there are over 800 WIE Affinity Groups worldwide in more than 100 countries.</a:t>
            </a:r>
          </a:p>
          <a:p>
            <a:endParaRPr lang="en-US" dirty="0">
              <a:solidFill>
                <a:srgbClr val="0066A1"/>
              </a:solidFill>
            </a:endParaRPr>
          </a:p>
        </p:txBody>
      </p:sp>
    </p:spTree>
    <p:extLst>
      <p:ext uri="{BB962C8B-B14F-4D97-AF65-F5344CB8AC3E}">
        <p14:creationId xmlns:p14="http://schemas.microsoft.com/office/powerpoint/2010/main" val="113831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are the Benefits of Forming a WIE Affinity Group?</a:t>
            </a:r>
            <a:endParaRPr lang="en-US" dirty="0"/>
          </a:p>
        </p:txBody>
      </p:sp>
      <p:sp>
        <p:nvSpPr>
          <p:cNvPr id="7" name="Text Placeholder 6"/>
          <p:cNvSpPr>
            <a:spLocks noGrp="1"/>
          </p:cNvSpPr>
          <p:nvPr>
            <p:ph type="body" sz="quarter" idx="15"/>
          </p:nvPr>
        </p:nvSpPr>
        <p:spPr/>
        <p:txBody>
          <a:bodyPr>
            <a:normAutofit fontScale="85000" lnSpcReduction="20000"/>
          </a:bodyPr>
          <a:lstStyle/>
          <a:p>
            <a:r>
              <a:rPr lang="en-US" dirty="0" smtClean="0"/>
              <a:t>What’s in it for your Section?</a:t>
            </a:r>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6</a:t>
            </a:fld>
            <a:endParaRPr lang="en-US"/>
          </a:p>
        </p:txBody>
      </p:sp>
      <p:sp>
        <p:nvSpPr>
          <p:cNvPr id="9" name="Content Placeholder 2">
            <a:extLst>
              <a:ext uri="{FF2B5EF4-FFF2-40B4-BE49-F238E27FC236}">
                <a16:creationId xmlns:a16="http://schemas.microsoft.com/office/drawing/2014/main" xmlns="" id="{720F47B0-7576-D047-94B1-26BAA9E21A8A}"/>
              </a:ext>
            </a:extLst>
          </p:cNvPr>
          <p:cNvSpPr txBox="1">
            <a:spLocks/>
          </p:cNvSpPr>
          <p:nvPr/>
        </p:nvSpPr>
        <p:spPr>
          <a:xfrm>
            <a:off x="628651" y="1170115"/>
            <a:ext cx="7886700" cy="3443844"/>
          </a:xfrm>
          <a:prstGeom prst="rect">
            <a:avLst/>
          </a:prstGeom>
        </p:spPr>
        <p:txBody>
          <a:bodyPr/>
          <a:lst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defTabSz="457200" eaLnBrk="0" hangingPunct="0">
              <a:lnSpc>
                <a:spcPct val="100000"/>
              </a:lnSpc>
              <a:spcBef>
                <a:spcPts val="1800"/>
              </a:spcBef>
              <a:buClrTx/>
              <a:buSzPct val="135000"/>
              <a:buFont typeface="LucidaGrande" charset="0"/>
              <a:buBlip>
                <a:blip r:embed="rId2"/>
              </a:buBlip>
            </a:pPr>
            <a:r>
              <a:rPr lang="en-US" sz="2000" dirty="0" smtClean="0">
                <a:solidFill>
                  <a:srgbClr val="000000"/>
                </a:solidFill>
                <a:cs typeface="Verdana"/>
              </a:rPr>
              <a:t>Opportunity to network on a local level</a:t>
            </a:r>
          </a:p>
          <a:p>
            <a:pPr marL="342900" indent="-342900" defTabSz="457200" eaLnBrk="0" hangingPunct="0">
              <a:lnSpc>
                <a:spcPct val="100000"/>
              </a:lnSpc>
              <a:spcBef>
                <a:spcPts val="1800"/>
              </a:spcBef>
              <a:buClrTx/>
              <a:buSzPct val="135000"/>
              <a:buFont typeface="LucidaGrande" charset="0"/>
              <a:buBlip>
                <a:blip r:embed="rId2"/>
              </a:buBlip>
            </a:pPr>
            <a:r>
              <a:rPr lang="en-US" sz="2000" dirty="0" smtClean="0">
                <a:solidFill>
                  <a:srgbClr val="000000"/>
                </a:solidFill>
                <a:cs typeface="Verdana"/>
                <a:hlinkClick r:id="rId3"/>
              </a:rPr>
              <a:t>Funding for events and activities</a:t>
            </a:r>
            <a:r>
              <a:rPr lang="en-US" sz="2000" dirty="0" smtClean="0">
                <a:solidFill>
                  <a:srgbClr val="000000"/>
                </a:solidFill>
                <a:cs typeface="Verdana"/>
              </a:rPr>
              <a:t>. (Request must be submitted and approved by the IEEE WIE Committee.)</a:t>
            </a:r>
          </a:p>
          <a:p>
            <a:pPr marL="342900" indent="-342900" defTabSz="457200" eaLnBrk="0" hangingPunct="0">
              <a:lnSpc>
                <a:spcPct val="100000"/>
              </a:lnSpc>
              <a:spcBef>
                <a:spcPts val="1800"/>
              </a:spcBef>
              <a:buClrTx/>
              <a:buSzPct val="135000"/>
              <a:buFont typeface="LucidaGrande" charset="0"/>
              <a:buBlip>
                <a:blip r:embed="rId2"/>
              </a:buBlip>
            </a:pPr>
            <a:r>
              <a:rPr lang="en-US" sz="2000" dirty="0" smtClean="0">
                <a:solidFill>
                  <a:srgbClr val="000000"/>
                </a:solidFill>
                <a:cs typeface="Verdana"/>
              </a:rPr>
              <a:t>Option to announce regional news and upcoming events in the WIE Newsletter, the WIE website, and social media channels. Send all postings to </a:t>
            </a:r>
            <a:r>
              <a:rPr lang="en-US" sz="2000" dirty="0" smtClean="0">
                <a:solidFill>
                  <a:srgbClr val="000000"/>
                </a:solidFill>
                <a:cs typeface="Verdana"/>
                <a:hlinkClick r:id="rId4"/>
              </a:rPr>
              <a:t>women@ieee.org</a:t>
            </a:r>
            <a:endParaRPr lang="en-US" sz="2000" dirty="0" smtClean="0">
              <a:solidFill>
                <a:srgbClr val="000000"/>
              </a:solidFill>
              <a:cs typeface="Verdana"/>
            </a:endParaRPr>
          </a:p>
          <a:p>
            <a:pPr marL="342900" indent="-342900" defTabSz="457200" eaLnBrk="0" hangingPunct="0">
              <a:lnSpc>
                <a:spcPct val="100000"/>
              </a:lnSpc>
              <a:spcBef>
                <a:spcPts val="1800"/>
              </a:spcBef>
              <a:buClrTx/>
              <a:buSzPct val="135000"/>
              <a:buFont typeface="LucidaGrande" charset="0"/>
              <a:buBlip>
                <a:blip r:embed="rId2"/>
              </a:buBlip>
            </a:pPr>
            <a:r>
              <a:rPr lang="en-US" sz="2000" dirty="0" smtClean="0">
                <a:solidFill>
                  <a:srgbClr val="000000"/>
                </a:solidFill>
                <a:cs typeface="Verdana"/>
              </a:rPr>
              <a:t>Free WIE membership promotional items for affinity group meetings and events</a:t>
            </a:r>
          </a:p>
        </p:txBody>
      </p:sp>
    </p:spTree>
    <p:extLst>
      <p:ext uri="{BB962C8B-B14F-4D97-AF65-F5344CB8AC3E}">
        <p14:creationId xmlns:p14="http://schemas.microsoft.com/office/powerpoint/2010/main" val="371129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WIE Affinity Group Statistics</a:t>
            </a:r>
            <a:endParaRPr lang="en-US" dirty="0"/>
          </a:p>
        </p:txBody>
      </p:sp>
      <p:sp>
        <p:nvSpPr>
          <p:cNvPr id="7" name="Text Placeholder 6"/>
          <p:cNvSpPr>
            <a:spLocks noGrp="1"/>
          </p:cNvSpPr>
          <p:nvPr>
            <p:ph type="body" sz="quarter" idx="15"/>
          </p:nvPr>
        </p:nvSpPr>
        <p:spPr>
          <a:xfrm>
            <a:off x="628650" y="829648"/>
            <a:ext cx="4781550" cy="267632"/>
          </a:xfrm>
        </p:spPr>
        <p:txBody>
          <a:bodyPr>
            <a:normAutofit fontScale="85000" lnSpcReduction="20000"/>
          </a:bodyPr>
          <a:lstStyle/>
          <a:p>
            <a:r>
              <a:rPr lang="en-US" dirty="0" smtClean="0"/>
              <a:t>As of December 2018</a:t>
            </a:r>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36439915"/>
              </p:ext>
            </p:extLst>
          </p:nvPr>
        </p:nvGraphicFramePr>
        <p:xfrm>
          <a:off x="1639027" y="1218931"/>
          <a:ext cx="5602996" cy="3362058"/>
        </p:xfrm>
        <a:graphic>
          <a:graphicData uri="http://schemas.openxmlformats.org/drawingml/2006/table">
            <a:tbl>
              <a:tblPr/>
              <a:tblGrid>
                <a:gridCol w="814981">
                  <a:extLst>
                    <a:ext uri="{9D8B030D-6E8A-4147-A177-3AD203B41FA5}">
                      <a16:colId xmlns:a16="http://schemas.microsoft.com/office/drawing/2014/main" xmlns="" val="683364226"/>
                    </a:ext>
                  </a:extLst>
                </a:gridCol>
                <a:gridCol w="1438951">
                  <a:extLst>
                    <a:ext uri="{9D8B030D-6E8A-4147-A177-3AD203B41FA5}">
                      <a16:colId xmlns:a16="http://schemas.microsoft.com/office/drawing/2014/main" xmlns="" val="658422749"/>
                    </a:ext>
                  </a:extLst>
                </a:gridCol>
                <a:gridCol w="1426218">
                  <a:extLst>
                    <a:ext uri="{9D8B030D-6E8A-4147-A177-3AD203B41FA5}">
                      <a16:colId xmlns:a16="http://schemas.microsoft.com/office/drawing/2014/main" xmlns="" val="4102536610"/>
                    </a:ext>
                  </a:extLst>
                </a:gridCol>
                <a:gridCol w="1922846">
                  <a:extLst>
                    <a:ext uri="{9D8B030D-6E8A-4147-A177-3AD203B41FA5}">
                      <a16:colId xmlns:a16="http://schemas.microsoft.com/office/drawing/2014/main" xmlns="" val="3554379069"/>
                    </a:ext>
                  </a:extLst>
                </a:gridCol>
              </a:tblGrid>
              <a:tr h="291576">
                <a:tc gridSpan="3">
                  <a:txBody>
                    <a:bodyPr/>
                    <a:lstStyle/>
                    <a:p>
                      <a:pPr algn="l" fontAlgn="b"/>
                      <a:r>
                        <a:rPr lang="en-US" sz="1600" b="1" i="0" u="none" strike="noStrike" dirty="0">
                          <a:solidFill>
                            <a:srgbClr val="000000"/>
                          </a:solidFill>
                          <a:effectLst/>
                          <a:latin typeface="Calibri" panose="020F0502020204030204" pitchFamily="34" charset="0"/>
                        </a:rPr>
                        <a:t>IEEE WIE Affinity Groups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dirty="0">
                          <a:solidFill>
                            <a:srgbClr val="000000"/>
                          </a:solidFill>
                          <a:effectLst/>
                          <a:latin typeface="Calibri" panose="020F0502020204030204" pitchFamily="34" charset="0"/>
                        </a:rPr>
                        <a:t>(As of December 2018)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5795574"/>
                  </a:ext>
                </a:extLst>
              </a:tr>
              <a:tr h="253176">
                <a:tc>
                  <a:txBody>
                    <a:bodyPr/>
                    <a:lstStyle/>
                    <a:p>
                      <a:pPr algn="ctr" fontAlgn="b"/>
                      <a:r>
                        <a:rPr lang="en-US" sz="1400" b="1" i="0" u="none" strike="noStrike" dirty="0">
                          <a:solidFill>
                            <a:srgbClr val="000000"/>
                          </a:solidFill>
                          <a:effectLst/>
                          <a:latin typeface="Calibri" panose="020F0502020204030204" pitchFamily="34" charset="0"/>
                        </a:rPr>
                        <a:t>Region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 Affinity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1" i="0" u="none" strike="noStrike">
                          <a:solidFill>
                            <a:srgbClr val="000000"/>
                          </a:solidFill>
                          <a:effectLst/>
                          <a:latin typeface="Calibri" panose="020F0502020204030204" pitchFamily="34" charset="0"/>
                        </a:rPr>
                        <a:t># Student Branch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400" b="1" i="0" u="none" strike="noStrike" dirty="0">
                          <a:solidFill>
                            <a:srgbClr val="000000"/>
                          </a:solidFill>
                          <a:effectLst/>
                          <a:latin typeface="Calibri" panose="020F0502020204030204" pitchFamily="34" charset="0"/>
                        </a:rPr>
                        <a:t>Total Affinity Groups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564235192"/>
                  </a:ext>
                </a:extLst>
              </a:tr>
              <a:tr h="253176">
                <a:tc>
                  <a:txBody>
                    <a:bodyPr/>
                    <a:lstStyle/>
                    <a:p>
                      <a:pPr algn="l" fontAlgn="b"/>
                      <a:r>
                        <a:rPr lang="en-US" sz="1600" b="0" i="0" u="none" strike="noStrike" dirty="0">
                          <a:solidFill>
                            <a:srgbClr val="000000"/>
                          </a:solidFill>
                          <a:effectLst/>
                          <a:latin typeface="Calibri" panose="020F0502020204030204" pitchFamily="34" charset="0"/>
                        </a:rPr>
                        <a:t>R1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9715411"/>
                  </a:ext>
                </a:extLst>
              </a:tr>
              <a:tr h="253176">
                <a:tc>
                  <a:txBody>
                    <a:bodyPr/>
                    <a:lstStyle/>
                    <a:p>
                      <a:pPr algn="l" fontAlgn="b"/>
                      <a:r>
                        <a:rPr lang="en-US" sz="1600" b="0" i="0" u="none" strike="noStrike" dirty="0">
                          <a:solidFill>
                            <a:srgbClr val="000000"/>
                          </a:solidFill>
                          <a:effectLst/>
                          <a:latin typeface="Calibri" panose="020F0502020204030204" pitchFamily="34" charset="0"/>
                        </a:rPr>
                        <a:t>R2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3961486"/>
                  </a:ext>
                </a:extLst>
              </a:tr>
              <a:tr h="253176">
                <a:tc>
                  <a:txBody>
                    <a:bodyPr/>
                    <a:lstStyle/>
                    <a:p>
                      <a:pPr algn="l" fontAlgn="b"/>
                      <a:r>
                        <a:rPr lang="en-US" sz="1600" b="0" i="0" u="none" strike="noStrike" dirty="0">
                          <a:solidFill>
                            <a:srgbClr val="000000"/>
                          </a:solidFill>
                          <a:effectLst/>
                          <a:latin typeface="Calibri" panose="020F0502020204030204" pitchFamily="34" charset="0"/>
                        </a:rPr>
                        <a:t>R3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6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600" b="0" i="0"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646874037"/>
                  </a:ext>
                </a:extLst>
              </a:tr>
              <a:tr h="253176">
                <a:tc>
                  <a:txBody>
                    <a:bodyPr/>
                    <a:lstStyle/>
                    <a:p>
                      <a:pPr algn="l" fontAlgn="b"/>
                      <a:r>
                        <a:rPr lang="en-US" sz="1600" b="0" i="0" u="none" strike="noStrike">
                          <a:solidFill>
                            <a:srgbClr val="000000"/>
                          </a:solidFill>
                          <a:effectLst/>
                          <a:latin typeface="Calibri" panose="020F0502020204030204" pitchFamily="34" charset="0"/>
                        </a:rPr>
                        <a:t>R4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0207471"/>
                  </a:ext>
                </a:extLst>
              </a:tr>
              <a:tr h="253176">
                <a:tc>
                  <a:txBody>
                    <a:bodyPr/>
                    <a:lstStyle/>
                    <a:p>
                      <a:pPr algn="l" fontAlgn="b"/>
                      <a:r>
                        <a:rPr lang="en-US" sz="1800" b="0" i="0" u="none" strike="noStrike" dirty="0">
                          <a:solidFill>
                            <a:srgbClr val="000000"/>
                          </a:solidFill>
                          <a:effectLst/>
                          <a:latin typeface="Calibri" panose="020F0502020204030204" pitchFamily="34" charset="0"/>
                        </a:rPr>
                        <a:t>R5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906136759"/>
                  </a:ext>
                </a:extLst>
              </a:tr>
              <a:tr h="253176">
                <a:tc>
                  <a:txBody>
                    <a:bodyPr/>
                    <a:lstStyle/>
                    <a:p>
                      <a:pPr algn="l" fontAlgn="b"/>
                      <a:r>
                        <a:rPr lang="en-US" sz="1600" b="0" i="0" u="none" strike="noStrike" dirty="0">
                          <a:solidFill>
                            <a:srgbClr val="000000"/>
                          </a:solidFill>
                          <a:effectLst/>
                          <a:latin typeface="Calibri" panose="020F0502020204030204" pitchFamily="34" charset="0"/>
                        </a:rPr>
                        <a:t>R6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1725838"/>
                  </a:ext>
                </a:extLst>
              </a:tr>
              <a:tr h="253176">
                <a:tc>
                  <a:txBody>
                    <a:bodyPr/>
                    <a:lstStyle/>
                    <a:p>
                      <a:pPr algn="l" fontAlgn="b"/>
                      <a:r>
                        <a:rPr lang="en-US" sz="1600" b="0" i="0" u="none" strike="noStrike" dirty="0">
                          <a:solidFill>
                            <a:srgbClr val="000000"/>
                          </a:solidFill>
                          <a:effectLst/>
                          <a:latin typeface="Calibri" panose="020F0502020204030204" pitchFamily="34" charset="0"/>
                        </a:rPr>
                        <a:t>R7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5623676"/>
                  </a:ext>
                </a:extLst>
              </a:tr>
              <a:tr h="253176">
                <a:tc>
                  <a:txBody>
                    <a:bodyPr/>
                    <a:lstStyle/>
                    <a:p>
                      <a:pPr algn="l" fontAlgn="b"/>
                      <a:r>
                        <a:rPr lang="en-US" sz="1600" b="0" i="0" u="none" strike="noStrike" dirty="0">
                          <a:solidFill>
                            <a:srgbClr val="000000"/>
                          </a:solidFill>
                          <a:effectLst/>
                          <a:latin typeface="Calibri" panose="020F0502020204030204" pitchFamily="34" charset="0"/>
                        </a:rPr>
                        <a:t>R8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3135112"/>
                  </a:ext>
                </a:extLst>
              </a:tr>
              <a:tr h="253176">
                <a:tc>
                  <a:txBody>
                    <a:bodyPr/>
                    <a:lstStyle/>
                    <a:p>
                      <a:pPr algn="l" fontAlgn="b"/>
                      <a:r>
                        <a:rPr lang="en-US" sz="1600" b="0" i="0" u="none" strike="noStrike" dirty="0">
                          <a:solidFill>
                            <a:srgbClr val="000000"/>
                          </a:solidFill>
                          <a:effectLst/>
                          <a:latin typeface="Calibri" panose="020F0502020204030204" pitchFamily="34" charset="0"/>
                        </a:rPr>
                        <a:t>R9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6918393"/>
                  </a:ext>
                </a:extLst>
              </a:tr>
              <a:tr h="253176">
                <a:tc>
                  <a:txBody>
                    <a:bodyPr/>
                    <a:lstStyle/>
                    <a:p>
                      <a:pPr algn="l" fontAlgn="b"/>
                      <a:r>
                        <a:rPr lang="en-US" sz="1600" b="0" i="0" u="none" strike="noStrike" dirty="0">
                          <a:solidFill>
                            <a:srgbClr val="000000"/>
                          </a:solidFill>
                          <a:effectLst/>
                          <a:latin typeface="Calibri" panose="020F0502020204030204" pitchFamily="34" charset="0"/>
                        </a:rPr>
                        <a:t>R10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65071352"/>
                  </a:ext>
                </a:extLst>
              </a:tr>
              <a:tr h="253176">
                <a:tc>
                  <a:txBody>
                    <a:bodyPr/>
                    <a:lstStyle/>
                    <a:p>
                      <a:pPr algn="l" fontAlgn="b"/>
                      <a:r>
                        <a:rPr lang="en-US" sz="14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1" i="0" u="none" strike="noStrike" dirty="0">
                          <a:solidFill>
                            <a:srgbClr val="000000"/>
                          </a:solidFill>
                          <a:effectLst/>
                          <a:latin typeface="Calibri" panose="020F0502020204030204" pitchFamily="34" charset="0"/>
                        </a:rPr>
                        <a:t>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1" i="0" u="none" strike="noStrike">
                          <a:solidFill>
                            <a:srgbClr val="000000"/>
                          </a:solidFill>
                          <a:effectLst/>
                          <a:latin typeface="Calibri" panose="020F0502020204030204" pitchFamily="34" charset="0"/>
                        </a:rPr>
                        <a:t>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1" i="0" u="none" strike="noStrike" dirty="0">
                          <a:solidFill>
                            <a:srgbClr val="000000"/>
                          </a:solidFill>
                          <a:effectLst/>
                          <a:latin typeface="Calibri" panose="020F0502020204030204" pitchFamily="34" charset="0"/>
                        </a:rPr>
                        <a:t>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828572407"/>
                  </a:ext>
                </a:extLst>
              </a:tr>
            </a:tbl>
          </a:graphicData>
        </a:graphic>
      </p:graphicFrame>
    </p:spTree>
    <p:extLst>
      <p:ext uri="{BB962C8B-B14F-4D97-AF65-F5344CB8AC3E}">
        <p14:creationId xmlns:p14="http://schemas.microsoft.com/office/powerpoint/2010/main" val="115098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Form an Affinity Group</a:t>
            </a:r>
            <a:endParaRPr lang="en-US" dirty="0"/>
          </a:p>
        </p:txBody>
      </p:sp>
      <p:sp>
        <p:nvSpPr>
          <p:cNvPr id="7" name="Text Placeholder 6"/>
          <p:cNvSpPr>
            <a:spLocks noGrp="1"/>
          </p:cNvSpPr>
          <p:nvPr>
            <p:ph type="body" sz="quarter" idx="15"/>
          </p:nvPr>
        </p:nvSpPr>
        <p:spPr>
          <a:xfrm>
            <a:off x="628650" y="829648"/>
            <a:ext cx="4781550" cy="267632"/>
          </a:xfrm>
        </p:spPr>
        <p:txBody>
          <a:bodyPr>
            <a:normAutofit fontScale="85000" lnSpcReduction="20000"/>
          </a:bodyPr>
          <a:lstStyle/>
          <a:p>
            <a:r>
              <a:rPr lang="en-US" dirty="0">
                <a:hlinkClick r:id="rId2"/>
              </a:rPr>
              <a:t>https://wie.ieee.org/how-to-form-a-wie-affinity-group</a:t>
            </a:r>
            <a:r>
              <a:rPr lang="en-US" dirty="0" smtClean="0">
                <a:hlinkClick r:id="rId2"/>
              </a:rPr>
              <a:t>/</a:t>
            </a:r>
            <a:endParaRPr lang="en-US" dirty="0" smtClean="0"/>
          </a:p>
          <a:p>
            <a:endParaRPr lang="en-US" dirty="0"/>
          </a:p>
          <a:p>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8</a:t>
            </a:fld>
            <a:endParaRPr lang="en-US"/>
          </a:p>
        </p:txBody>
      </p:sp>
      <p:sp>
        <p:nvSpPr>
          <p:cNvPr id="9" name="Text Placeholder 2">
            <a:extLst>
              <a:ext uri="{FF2B5EF4-FFF2-40B4-BE49-F238E27FC236}">
                <a16:creationId xmlns:a16="http://schemas.microsoft.com/office/drawing/2014/main" xmlns="" id="{C976FA34-B67F-45AA-AC19-5C951613A5DA}"/>
              </a:ext>
            </a:extLst>
          </p:cNvPr>
          <p:cNvSpPr>
            <a:spLocks noGrp="1"/>
          </p:cNvSpPr>
          <p:nvPr>
            <p:ph type="body" sz="quarter" idx="13"/>
          </p:nvPr>
        </p:nvSpPr>
        <p:spPr>
          <a:xfrm>
            <a:off x="628651" y="1149858"/>
            <a:ext cx="7886700" cy="3650742"/>
          </a:xfrm>
        </p:spPr>
        <p:txBody>
          <a:bodyPr>
            <a:normAutofit/>
          </a:bodyPr>
          <a:lstStyle/>
          <a:p>
            <a:r>
              <a:rPr lang="en-US" sz="2200" dirty="0"/>
              <a:t>Recruit six other </a:t>
            </a:r>
            <a:r>
              <a:rPr lang="en-US" sz="2200" b="1" dirty="0"/>
              <a:t>IEEE Members</a:t>
            </a:r>
            <a:r>
              <a:rPr lang="en-US" sz="2200" dirty="0"/>
              <a:t> who are willing to be part of the founding Affinity Group/Student Branch Affinity Group</a:t>
            </a:r>
          </a:p>
          <a:p>
            <a:pPr lvl="1"/>
            <a:r>
              <a:rPr lang="en-US" sz="1800" dirty="0"/>
              <a:t>Only one member has to be </a:t>
            </a:r>
            <a:r>
              <a:rPr lang="en-US" sz="1800" b="1" dirty="0"/>
              <a:t>professional IEEE WIE member</a:t>
            </a:r>
            <a:endParaRPr lang="en-US" b="1" dirty="0"/>
          </a:p>
          <a:p>
            <a:r>
              <a:rPr lang="en-US" sz="2200" dirty="0"/>
              <a:t>Select someone to be responsible for the affinity group until the first meeting is held and the Officers are formally appointed</a:t>
            </a:r>
          </a:p>
          <a:p>
            <a:r>
              <a:rPr lang="en-US" sz="2200" dirty="0"/>
              <a:t>Sign a petition to form an AG/SBAG</a:t>
            </a:r>
          </a:p>
          <a:p>
            <a:r>
              <a:rPr lang="en-US" sz="2200" dirty="0"/>
              <a:t>Obtain your Section or Student Branch’s Executive Committee’s approval </a:t>
            </a:r>
          </a:p>
          <a:p>
            <a:pPr marL="0" indent="0">
              <a:buNone/>
            </a:pPr>
            <a:r>
              <a:rPr lang="en-US" sz="1800" dirty="0"/>
              <a:t>      (an Affinity Group depends administratively and financially on the Section</a:t>
            </a:r>
            <a:r>
              <a:rPr lang="en-US" sz="1800" dirty="0" smtClean="0"/>
              <a:t>)</a:t>
            </a:r>
            <a:endParaRPr lang="en-US" dirty="0"/>
          </a:p>
          <a:p>
            <a:r>
              <a:rPr lang="en-US" sz="2200" dirty="0"/>
              <a:t>Submit a petition</a:t>
            </a:r>
          </a:p>
          <a:p>
            <a:pPr marL="0" indent="0">
              <a:buNone/>
            </a:pPr>
            <a:endParaRPr lang="en-US" dirty="0"/>
          </a:p>
        </p:txBody>
      </p:sp>
    </p:spTree>
    <p:extLst>
      <p:ext uri="{BB962C8B-B14F-4D97-AF65-F5344CB8AC3E}">
        <p14:creationId xmlns:p14="http://schemas.microsoft.com/office/powerpoint/2010/main" val="69258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Form an Affinity Group – Petition Form</a:t>
            </a:r>
            <a:endParaRPr lang="en-US" dirty="0"/>
          </a:p>
        </p:txBody>
      </p:sp>
      <p:sp>
        <p:nvSpPr>
          <p:cNvPr id="7" name="Text Placeholder 6"/>
          <p:cNvSpPr>
            <a:spLocks noGrp="1"/>
          </p:cNvSpPr>
          <p:nvPr>
            <p:ph type="body" sz="quarter" idx="15"/>
          </p:nvPr>
        </p:nvSpPr>
        <p:spPr>
          <a:xfrm>
            <a:off x="628650" y="829648"/>
            <a:ext cx="6427470" cy="267632"/>
          </a:xfrm>
        </p:spPr>
        <p:txBody>
          <a:bodyPr>
            <a:normAutofit fontScale="85000" lnSpcReduction="20000"/>
          </a:bodyPr>
          <a:lstStyle/>
          <a:p>
            <a:r>
              <a:rPr lang="en-US" dirty="0"/>
              <a:t>https://www.ieee.org/communities/forms_petitions.html#Affinity-Group</a:t>
            </a:r>
          </a:p>
          <a:p>
            <a:endParaRPr lang="en-US" dirty="0"/>
          </a:p>
          <a:p>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9</a:t>
            </a:fld>
            <a:endParaRPr lang="en-US"/>
          </a:p>
        </p:txBody>
      </p:sp>
      <p:grpSp>
        <p:nvGrpSpPr>
          <p:cNvPr id="8" name="Group 7">
            <a:extLst>
              <a:ext uri="{FF2B5EF4-FFF2-40B4-BE49-F238E27FC236}">
                <a16:creationId xmlns:a16="http://schemas.microsoft.com/office/drawing/2014/main" xmlns="" id="{65E2FA12-8CA0-4C4B-B8BF-4A1CE6D0270D}"/>
              </a:ext>
            </a:extLst>
          </p:cNvPr>
          <p:cNvGrpSpPr/>
          <p:nvPr/>
        </p:nvGrpSpPr>
        <p:grpSpPr>
          <a:xfrm>
            <a:off x="993048" y="1226791"/>
            <a:ext cx="6400322" cy="3498903"/>
            <a:chOff x="1171339" y="974856"/>
            <a:chExt cx="6400322" cy="3498903"/>
          </a:xfrm>
        </p:grpSpPr>
        <p:pic>
          <p:nvPicPr>
            <p:cNvPr id="10" name="Picture 9">
              <a:extLst>
                <a:ext uri="{FF2B5EF4-FFF2-40B4-BE49-F238E27FC236}">
                  <a16:creationId xmlns:a16="http://schemas.microsoft.com/office/drawing/2014/main" xmlns="" id="{686557AC-4702-42E3-A72A-F0EAEB782B97}"/>
                </a:ext>
              </a:extLst>
            </p:cNvPr>
            <p:cNvPicPr>
              <a:picLocks noChangeAspect="1"/>
            </p:cNvPicPr>
            <p:nvPr/>
          </p:nvPicPr>
          <p:blipFill rotWithShape="1">
            <a:blip r:embed="rId2"/>
            <a:srcRect l="15647" t="4842" r="24601" b="37087"/>
            <a:stretch/>
          </p:blipFill>
          <p:spPr>
            <a:xfrm>
              <a:off x="1171339" y="974856"/>
              <a:ext cx="6400322" cy="3498903"/>
            </a:xfrm>
            <a:prstGeom prst="rect">
              <a:avLst/>
            </a:prstGeom>
          </p:spPr>
        </p:pic>
        <p:cxnSp>
          <p:nvCxnSpPr>
            <p:cNvPr id="11" name="Straight Arrow Connector 10">
              <a:extLst>
                <a:ext uri="{FF2B5EF4-FFF2-40B4-BE49-F238E27FC236}">
                  <a16:creationId xmlns:a16="http://schemas.microsoft.com/office/drawing/2014/main" xmlns="" id="{6E79DA2E-90A5-433C-BC13-15B8B5EE1D15}"/>
                </a:ext>
              </a:extLst>
            </p:cNvPr>
            <p:cNvCxnSpPr>
              <a:cxnSpLocks/>
            </p:cNvCxnSpPr>
            <p:nvPr/>
          </p:nvCxnSpPr>
          <p:spPr>
            <a:xfrm flipH="1">
              <a:off x="2433362" y="2473033"/>
              <a:ext cx="3053035" cy="262610"/>
            </a:xfrm>
            <a:prstGeom prst="straightConnector1">
              <a:avLst/>
            </a:prstGeom>
            <a:ln w="57150">
              <a:solidFill>
                <a:srgbClr val="0066A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83EBAF63-B2CC-4642-B9E0-C749DA35F180}"/>
              </a:ext>
            </a:extLst>
          </p:cNvPr>
          <p:cNvSpPr txBox="1"/>
          <p:nvPr/>
        </p:nvSpPr>
        <p:spPr>
          <a:xfrm>
            <a:off x="5311517" y="2377102"/>
            <a:ext cx="2840778" cy="646331"/>
          </a:xfrm>
          <a:prstGeom prst="rect">
            <a:avLst/>
          </a:prstGeom>
          <a:noFill/>
        </p:spPr>
        <p:txBody>
          <a:bodyPr wrap="none" rtlCol="0">
            <a:spAutoFit/>
          </a:bodyPr>
          <a:lstStyle/>
          <a:p>
            <a:r>
              <a:rPr lang="en-US" dirty="0">
                <a:solidFill>
                  <a:srgbClr val="0066A1"/>
                </a:solidFill>
              </a:rPr>
              <a:t>Click here!</a:t>
            </a:r>
          </a:p>
          <a:p>
            <a:r>
              <a:rPr lang="en-US" dirty="0">
                <a:solidFill>
                  <a:srgbClr val="0066A1"/>
                </a:solidFill>
              </a:rPr>
              <a:t>(not Women in Engineering)</a:t>
            </a:r>
          </a:p>
        </p:txBody>
      </p:sp>
    </p:spTree>
    <p:extLst>
      <p:ext uri="{BB962C8B-B14F-4D97-AF65-F5344CB8AC3E}">
        <p14:creationId xmlns:p14="http://schemas.microsoft.com/office/powerpoint/2010/main" val="2382064095"/>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16-DCI-113_Branded_PPT_Template_B_Final_FullScreen</Template>
  <TotalTime>244</TotalTime>
  <Words>1255</Words>
  <Application>Microsoft Office PowerPoint</Application>
  <PresentationFormat>On-screen Show (16:9)</PresentationFormat>
  <Paragraphs>271</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ＭＳ Ｐゴシック</vt:lpstr>
      <vt:lpstr>Arial</vt:lpstr>
      <vt:lpstr>Calibri</vt:lpstr>
      <vt:lpstr>Calibri body</vt:lpstr>
      <vt:lpstr>Courier New</vt:lpstr>
      <vt:lpstr>LucidaGrande</vt:lpstr>
      <vt:lpstr>Times New Roman</vt:lpstr>
      <vt:lpstr>Verdana</vt:lpstr>
      <vt:lpstr>Wingdings</vt:lpstr>
      <vt:lpstr>Theme 1</vt:lpstr>
      <vt:lpstr>Women in Engineering (WIE) is just for YOU! </vt:lpstr>
      <vt:lpstr>What is IEEE WIE?</vt:lpstr>
      <vt:lpstr>IEEE WIE History</vt:lpstr>
      <vt:lpstr>IEEE WIE has.....  (as of Oct 2018)</vt:lpstr>
      <vt:lpstr>What is an IEEE WIE Affinity Group (AG) or  Student Branch Affinity Group (SBAG)?</vt:lpstr>
      <vt:lpstr>What are the Benefits of Forming a WIE Affinity Group?</vt:lpstr>
      <vt:lpstr>WIE Affinity Group Statistics</vt:lpstr>
      <vt:lpstr>How to Form an Affinity Group</vt:lpstr>
      <vt:lpstr>How to Form an Affinity Group – Petition Form</vt:lpstr>
      <vt:lpstr>How to Form an Affinity Group – Petition Form</vt:lpstr>
      <vt:lpstr>How to Form an Affinity Group – Petition Form</vt:lpstr>
      <vt:lpstr>Opportunities in R3 and R5</vt:lpstr>
      <vt:lpstr>Regional Membership Statistics</vt:lpstr>
      <vt:lpstr>Recruiting Volunteers for a WIE Affinity Group</vt:lpstr>
      <vt:lpstr>IEEE Required Reporting</vt:lpstr>
      <vt:lpstr>Reporting Officers Changes</vt:lpstr>
      <vt:lpstr>Activities of an AG or SBAG</vt:lpstr>
      <vt:lpstr>Initial Funding</vt:lpstr>
      <vt:lpstr>Special Funding</vt:lpstr>
      <vt:lpstr>2019 R3 WIE Events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Dillard, Sonya L. (MSFC-QD22)</cp:lastModifiedBy>
  <cp:revision>33</cp:revision>
  <dcterms:created xsi:type="dcterms:W3CDTF">2016-10-24T19:40:55Z</dcterms:created>
  <dcterms:modified xsi:type="dcterms:W3CDTF">2019-04-13T20:41:59Z</dcterms:modified>
</cp:coreProperties>
</file>