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5"/>
    <p:restoredTop sz="94658"/>
  </p:normalViewPr>
  <p:slideViewPr>
    <p:cSldViewPr snapToGrid="0" snapToObjects="1">
      <p:cViewPr varScale="1">
        <p:scale>
          <a:sx n="93" d="100"/>
          <a:sy n="93" d="100"/>
        </p:scale>
        <p:origin x="4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068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0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14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4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66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30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19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2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9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5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1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6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9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8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D44A84-57C2-4957-B797-29E0CE0E2A1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8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 Imag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571988"/>
            <a:ext cx="7772400" cy="6779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3318987"/>
            <a:ext cx="7772400" cy="9332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SzPct val="100000"/>
              <a:buFont typeface="Noto Sans Symbols"/>
              <a:buNone/>
              <a:defRPr sz="21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813441"/>
            <a:ext cx="1823679" cy="136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805882"/>
            <a:ext cx="1825874" cy="1369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813440"/>
            <a:ext cx="1825874" cy="1369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813440"/>
            <a:ext cx="1825874" cy="1369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813440"/>
            <a:ext cx="1825874" cy="1369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396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396816" y="424066"/>
            <a:ext cx="8419381" cy="391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96816" y="899332"/>
            <a:ext cx="8419381" cy="3169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396816" y="1369219"/>
            <a:ext cx="4076330" cy="310789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0075" marR="0" lvl="1" indent="-171450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42975" marR="0" lvl="2" indent="-180975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3013" marR="0" lvl="3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5913" marR="0" lvl="4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739866" y="1369219"/>
            <a:ext cx="4076330" cy="310789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0075" marR="0" lvl="1" indent="-171450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42975" marR="0" lvl="2" indent="-180975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3013" marR="0" lvl="3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5913" marR="0" lvl="4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329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9" y="0"/>
            <a:ext cx="9172575" cy="4436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406"/>
            <a:ext cx="9144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1"/>
            <a:ext cx="2286000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1" y="1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1" y="1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1" y="1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2368377"/>
            <a:ext cx="7909316" cy="57379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3665592"/>
            <a:ext cx="7918022" cy="28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4767263"/>
            <a:ext cx="164306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31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234440"/>
            <a:ext cx="8326438" cy="3291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865188" y="4767263"/>
            <a:ext cx="164306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3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  <p:sldLayoutId id="2147483687" r:id="rId21"/>
    <p:sldLayoutId id="2147483688" r:id="rId22"/>
    <p:sldLayoutId id="2147483689" r:id="rId23"/>
    <p:sldLayoutId id="2147483690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wh.ieee.org/reg/3/award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istin.bing@ieee.or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t" anchorCtr="0">
            <a:noAutofit/>
          </a:bodyPr>
          <a:lstStyle/>
          <a:p>
            <a:pPr indent="-209550"/>
            <a:r>
              <a:rPr lang="en-US" dirty="0"/>
              <a:t>Awards and Recognition</a:t>
            </a:r>
            <a:endParaRPr dirty="0"/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t" anchorCtr="0">
            <a:noAutofit/>
          </a:bodyPr>
          <a:lstStyle/>
          <a:p>
            <a:pPr indent="-133350">
              <a:spcBef>
                <a:spcPts val="0"/>
              </a:spcBef>
            </a:pPr>
            <a:r>
              <a:rPr lang="en-US" dirty="0" smtClean="0"/>
              <a:t>Kristin Bing</a:t>
            </a:r>
          </a:p>
          <a:p>
            <a:pPr indent="-133350">
              <a:spcBef>
                <a:spcPts val="0"/>
              </a:spcBef>
            </a:pPr>
            <a:r>
              <a:rPr lang="en-US" dirty="0" err="1"/>
              <a:t>SoutheastCon</a:t>
            </a:r>
            <a:r>
              <a:rPr lang="en-US" dirty="0"/>
              <a:t> 2019, Huntsville, </a:t>
            </a:r>
            <a:r>
              <a:rPr lang="en-US" dirty="0" smtClean="0"/>
              <a:t>AL</a:t>
            </a:r>
          </a:p>
          <a:p>
            <a:pPr indent="-133350">
              <a:spcBef>
                <a:spcPts val="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77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Awards Chair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3399"/>
                </a:solidFill>
              </a:rPr>
              <a:t>Duties of Section Awards Chair in </a:t>
            </a:r>
            <a:r>
              <a:rPr lang="en-US" b="1" i="1" u="sng" dirty="0" smtClean="0">
                <a:solidFill>
                  <a:srgbClr val="003399"/>
                </a:solidFill>
              </a:rPr>
              <a:t>Region</a:t>
            </a:r>
          </a:p>
          <a:p>
            <a:pPr>
              <a:buNone/>
            </a:pPr>
            <a:r>
              <a:rPr lang="en-US" b="1" dirty="0" smtClean="0">
                <a:solidFill>
                  <a:srgbClr val="003399"/>
                </a:solidFill>
              </a:rPr>
              <a:t>	Publicize Region Awards within Sections</a:t>
            </a:r>
          </a:p>
          <a:p>
            <a:pPr>
              <a:buNone/>
            </a:pPr>
            <a:r>
              <a:rPr lang="en-US" b="1" dirty="0" smtClean="0">
                <a:solidFill>
                  <a:srgbClr val="003399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Lead in Identifying Worthy Nominees for </a:t>
            </a:r>
            <a:r>
              <a:rPr lang="en-US" b="1" dirty="0" smtClean="0">
                <a:solidFill>
                  <a:srgbClr val="C00000"/>
                </a:solidFill>
              </a:rPr>
              <a:t>Region </a:t>
            </a:r>
            <a:r>
              <a:rPr lang="en-US" b="1" dirty="0" smtClean="0">
                <a:solidFill>
                  <a:srgbClr val="C00000"/>
                </a:solidFill>
              </a:rPr>
              <a:t>Awards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Assist in Developing Formal Nominations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Ensure Timely Submission of Nomination</a:t>
            </a:r>
          </a:p>
          <a:p>
            <a:pPr>
              <a:buNone/>
            </a:pPr>
            <a:r>
              <a:rPr lang="en-US" b="1" dirty="0" smtClean="0">
                <a:solidFill>
                  <a:srgbClr val="003399"/>
                </a:solidFill>
              </a:rPr>
              <a:t>	Publicize (Locally) Award Recipients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Awards Chair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3399"/>
                </a:solidFill>
              </a:rPr>
              <a:t>Duties of Section Awards Chair within </a:t>
            </a:r>
            <a:r>
              <a:rPr lang="en-US" b="1" i="1" u="sng" dirty="0" smtClean="0">
                <a:solidFill>
                  <a:srgbClr val="003399"/>
                </a:solidFill>
              </a:rPr>
              <a:t>IEEE</a:t>
            </a:r>
          </a:p>
          <a:p>
            <a:pPr>
              <a:spcBef>
                <a:spcPts val="0"/>
              </a:spcBef>
              <a:buNone/>
            </a:pPr>
            <a:endParaRPr lang="en-US" b="1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Forward Names/Nominations of Section Members for Consideration for Higher-Level IEEE Awards Given by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			Society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			Technical-Area Council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			Community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			an Entity Board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			the Institute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All Societies sponsor awards</a:t>
            </a:r>
          </a:p>
          <a:p>
            <a:pPr>
              <a:spcBef>
                <a:spcPts val="0"/>
              </a:spcBef>
              <a:buNone/>
            </a:pPr>
            <a:endParaRPr lang="en-US" sz="1500" b="1" dirty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Technical-Area Councils Sponsoring Awards: </a:t>
            </a: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	Biometrics Council</a:t>
            </a: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	Electronic Design Automation</a:t>
            </a: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	Nanotechnology Council</a:t>
            </a: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	Sensors Council</a:t>
            </a: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	Council on Superconductivity</a:t>
            </a: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	Systems Council</a:t>
            </a: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	Technology Management Council</a:t>
            </a:r>
          </a:p>
          <a:p>
            <a:pPr>
              <a:spcBef>
                <a:spcPts val="0"/>
              </a:spcBef>
              <a:buNone/>
            </a:pPr>
            <a:endParaRPr lang="en-US" sz="1500" b="1" dirty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Communities Sponsoring Awards:</a:t>
            </a: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	Life Members</a:t>
            </a: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	Women in Engineering</a:t>
            </a:r>
          </a:p>
          <a:p>
            <a:pPr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3399"/>
                </a:solidFill>
              </a:rPr>
              <a:t> </a:t>
            </a:r>
            <a:r>
              <a:rPr lang="en-US" sz="1500" b="1" dirty="0">
                <a:solidFill>
                  <a:srgbClr val="003399"/>
                </a:solidFill>
              </a:rPr>
              <a:t>   Young Professionals</a:t>
            </a:r>
            <a:endParaRPr lang="en-US" sz="1500" b="1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122" name="Picture 2" descr="C:\Users\jb64\AppData\Local\Microsoft\Windows\Temporary Internet Files\Content.IE5\AVPWKJRP\MM9002828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46" y="1981201"/>
            <a:ext cx="1245554" cy="12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Entity Boards Sponsoring Awards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Educational Activities Board (30 April)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Member and Geographic Activities Board (</a:t>
            </a:r>
            <a:r>
              <a:rPr lang="en-US" b="1" smtClean="0">
                <a:solidFill>
                  <a:srgbClr val="003399"/>
                </a:solidFill>
              </a:rPr>
              <a:t>15 May, 21 May, </a:t>
            </a:r>
            <a:r>
              <a:rPr lang="en-US" b="1" dirty="0" smtClean="0">
                <a:solidFill>
                  <a:srgbClr val="003399"/>
                </a:solidFill>
              </a:rPr>
              <a:t>and </a:t>
            </a:r>
            <a:r>
              <a:rPr lang="en-US" b="1" smtClean="0">
                <a:solidFill>
                  <a:srgbClr val="003399"/>
                </a:solidFill>
              </a:rPr>
              <a:t>15 October)</a:t>
            </a:r>
            <a:endParaRPr lang="en-US" b="1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Publication Services and Products Board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Standards Association Board (31 July)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Technical Activities Board (varies)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IEEE-USA Board (9 September)</a:t>
            </a:r>
          </a:p>
          <a:p>
            <a:pPr>
              <a:spcBef>
                <a:spcPts val="0"/>
              </a:spcBef>
              <a:buNone/>
            </a:pPr>
            <a:endParaRPr lang="en-US" b="1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Institute Awards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Medals (15 June)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Recognitions (15 June)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Technical Field Awards (15 Jan)</a:t>
            </a:r>
          </a:p>
          <a:p>
            <a:pPr>
              <a:spcBef>
                <a:spcPts val="0"/>
              </a:spcBef>
              <a:buNone/>
            </a:pP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098" name="Picture 2" descr="C:\Users\jb64\AppData\Local\Microsoft\Windows\Temporary Internet Files\Content.IE5\XYAO2YM7\MC9002824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00" y="3451294"/>
            <a:ext cx="1362685" cy="8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AAES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IEEE is a member of AAES, the American Association of Engineering Societies</a:t>
            </a:r>
          </a:p>
          <a:p>
            <a:r>
              <a:rPr lang="en-US" b="1" dirty="0"/>
              <a:t>AAES </a:t>
            </a:r>
            <a:r>
              <a:rPr lang="en-US" b="1" dirty="0" smtClean="0"/>
              <a:t>seeking 2016 </a:t>
            </a:r>
            <a:r>
              <a:rPr lang="en-US" b="1" dirty="0"/>
              <a:t>award </a:t>
            </a:r>
            <a:r>
              <a:rPr lang="en-US" b="1" dirty="0" smtClean="0"/>
              <a:t>nominees (due 15 October)</a:t>
            </a:r>
          </a:p>
          <a:p>
            <a:pPr lvl="1"/>
            <a:r>
              <a:rPr lang="en-US" sz="1200" b="1" dirty="0"/>
              <a:t>National </a:t>
            </a:r>
            <a:r>
              <a:rPr lang="en-US" sz="1200" b="1" dirty="0"/>
              <a:t>Engineering Award</a:t>
            </a:r>
            <a:endParaRPr lang="en-US" sz="1200" dirty="0"/>
          </a:p>
          <a:p>
            <a:pPr lvl="1"/>
            <a:r>
              <a:rPr lang="en-US" sz="1200" b="1" dirty="0"/>
              <a:t>Kenneth Andrew Roe Award</a:t>
            </a:r>
            <a:endParaRPr lang="en-US" sz="1200" dirty="0"/>
          </a:p>
          <a:p>
            <a:pPr lvl="1"/>
            <a:r>
              <a:rPr lang="en-US" sz="1200" b="1" dirty="0"/>
              <a:t>Norm Augustine Award for Outstanding Achievement in Engineering Communications</a:t>
            </a:r>
            <a:endParaRPr lang="en-US" sz="1200" dirty="0"/>
          </a:p>
          <a:p>
            <a:pPr lvl="1"/>
            <a:r>
              <a:rPr lang="en-US" sz="1200" b="1" dirty="0"/>
              <a:t>John Fritz Medal</a:t>
            </a:r>
            <a:endParaRPr lang="en-US" sz="1200" dirty="0"/>
          </a:p>
          <a:p>
            <a:pPr lvl="1"/>
            <a:r>
              <a:rPr lang="en-US" sz="1200" b="1" dirty="0"/>
              <a:t>AAES Engineering Journalism Award</a:t>
            </a:r>
            <a:endParaRPr lang="en-US" sz="1200" dirty="0"/>
          </a:p>
          <a:p>
            <a:pPr lvl="1"/>
            <a:r>
              <a:rPr lang="en-US" sz="1200" b="1" dirty="0"/>
              <a:t>Joan Hodges Queneau Palladium Medal</a:t>
            </a:r>
            <a:br>
              <a:rPr lang="en-US" sz="1200" b="1" dirty="0"/>
            </a:br>
            <a:r>
              <a:rPr lang="en-US" sz="1200" b="1" dirty="0"/>
              <a:t> </a:t>
            </a:r>
            <a:endParaRPr lang="en-US" sz="1200" dirty="0"/>
          </a:p>
          <a:p>
            <a:pPr lvl="1"/>
            <a:r>
              <a:rPr lang="en-US" sz="1200" dirty="0"/>
              <a:t>For more information on the awards above, please </a:t>
            </a:r>
            <a:r>
              <a:rPr lang="en-US" sz="1200" dirty="0"/>
              <a:t>visit </a:t>
            </a:r>
            <a:r>
              <a:rPr lang="en-US" sz="1200" u="sng" dirty="0"/>
              <a:t>www.aaes.org/awards</a:t>
            </a:r>
            <a:r>
              <a:rPr lang="en-US" sz="1200" dirty="0"/>
              <a:t>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At Region Level (1 December with exceptions)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Daniel W. Jackson Award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Employer Professional Development Award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Joseph M. Biedenbach Outstanding 			 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		Engineering Educator Award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Outstanding Engineer Award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Professional Leadership Award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Outstanding Service Award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Exemplary Section Award (June)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smtClean="0">
                <a:solidFill>
                  <a:srgbClr val="003399"/>
                </a:solidFill>
              </a:rPr>
              <a:t>  Student Professional Activities Award (June)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   </a:t>
            </a:r>
            <a:r>
              <a:rPr lang="en-US" b="1" dirty="0">
                <a:solidFill>
                  <a:srgbClr val="003399"/>
                </a:solidFill>
              </a:rPr>
              <a:t>	Exemplary Student Branch (30 </a:t>
            </a:r>
            <a:r>
              <a:rPr lang="en-US" b="1" dirty="0" smtClean="0">
                <a:solidFill>
                  <a:srgbClr val="003399"/>
                </a:solidFill>
              </a:rPr>
              <a:t>days prior to SoutheastCon)</a:t>
            </a:r>
            <a:endParaRPr lang="en-US" b="1" dirty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   SoutheastCon Competition Awards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3399"/>
                </a:solidFill>
              </a:rPr>
              <a:t>	</a:t>
            </a:r>
            <a:endParaRPr lang="en-US" b="1" dirty="0" smtClean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3074" name="Picture 2" descr="C:\Users\jb64\AppData\Local\Microsoft\Windows\Temporary Internet Files\Content.IE5\P5CDQWN1\MC90028249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43" y="2033421"/>
            <a:ext cx="1013612" cy="13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3 Awards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3399"/>
                </a:solidFill>
              </a:rPr>
              <a:t>Region 3 now uses Survey Monkey Apply for awards nominations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3399"/>
                </a:solidFill>
              </a:rPr>
              <a:t>Allows updating / resubmission of previously submitted (non-winning) nominations!</a:t>
            </a:r>
          </a:p>
          <a:p>
            <a:pPr algn="ctr">
              <a:buNone/>
            </a:pPr>
            <a:r>
              <a:rPr lang="en-US" sz="1350" b="1" dirty="0">
                <a:solidFill>
                  <a:srgbClr val="003399"/>
                </a:solidFill>
              </a:rPr>
              <a:t>https://apply-ieee.smapply.io</a:t>
            </a:r>
          </a:p>
          <a:p>
            <a:pPr>
              <a:buFont typeface="Arial"/>
              <a:buChar char="•"/>
            </a:pPr>
            <a:r>
              <a:rPr lang="en-US" sz="1200" dirty="0">
                <a:solidFill>
                  <a:srgbClr val="003399"/>
                </a:solidFill>
              </a:rPr>
              <a:t>Select &lt;Sign Up&gt; on the right side (not same as IEEE credentials)</a:t>
            </a:r>
          </a:p>
          <a:p>
            <a:pPr>
              <a:buFont typeface="Arial"/>
              <a:buChar char="•"/>
            </a:pPr>
            <a:r>
              <a:rPr lang="en-US" sz="1200" dirty="0">
                <a:solidFill>
                  <a:srgbClr val="003399"/>
                </a:solidFill>
              </a:rPr>
              <a:t>Fill in requested information; you will receive an email confirmation</a:t>
            </a:r>
          </a:p>
          <a:p>
            <a:pPr>
              <a:buFont typeface="Arial"/>
              <a:buChar char="•"/>
            </a:pPr>
            <a:r>
              <a:rPr lang="en-US" sz="1200" dirty="0">
                <a:solidFill>
                  <a:srgbClr val="003399"/>
                </a:solidFill>
              </a:rPr>
              <a:t>Start early!</a:t>
            </a:r>
          </a:p>
          <a:p>
            <a:pPr lvl="1">
              <a:buFont typeface="Arial"/>
              <a:buChar char="•"/>
            </a:pPr>
            <a:r>
              <a:rPr lang="en-US" sz="900" dirty="0">
                <a:solidFill>
                  <a:srgbClr val="003399"/>
                </a:solidFill>
              </a:rPr>
              <a:t>Gather information on candidate</a:t>
            </a:r>
          </a:p>
          <a:p>
            <a:pPr lvl="1">
              <a:buFont typeface="Arial"/>
              <a:buChar char="•"/>
            </a:pPr>
            <a:r>
              <a:rPr lang="en-US" sz="900" dirty="0">
                <a:solidFill>
                  <a:srgbClr val="003399"/>
                </a:solidFill>
              </a:rPr>
              <a:t>Get two endorsement letters</a:t>
            </a:r>
          </a:p>
          <a:p>
            <a:pPr lvl="1">
              <a:buFont typeface="Arial"/>
              <a:buChar char="•"/>
            </a:pPr>
            <a:r>
              <a:rPr lang="en-US" sz="900" dirty="0">
                <a:solidFill>
                  <a:srgbClr val="003399"/>
                </a:solidFill>
              </a:rPr>
              <a:t>Allow time for “features” of website</a:t>
            </a:r>
          </a:p>
          <a:p>
            <a:pPr>
              <a:buFont typeface="Arial"/>
              <a:buChar char="•"/>
            </a:pPr>
            <a:endParaRPr lang="en-US" sz="1200" dirty="0">
              <a:solidFill>
                <a:srgbClr val="003399"/>
              </a:solidFill>
            </a:endParaRPr>
          </a:p>
          <a:p>
            <a:pPr>
              <a:buFont typeface="Arial"/>
              <a:buChar char="•"/>
            </a:pPr>
            <a:endParaRPr lang="en-US" sz="1200" b="1" dirty="0">
              <a:solidFill>
                <a:srgbClr val="003399"/>
              </a:solidFill>
            </a:endParaRPr>
          </a:p>
          <a:p>
            <a:pPr>
              <a:buFont typeface="Arial"/>
              <a:buChar char="•"/>
            </a:pPr>
            <a:endParaRPr lang="en-US" sz="1200" b="1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3513" y="4252928"/>
            <a:ext cx="5844870" cy="300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prstClr val="black"/>
                </a:solidFill>
                <a:latin typeface="Verdana" charset="0"/>
                <a:ea typeface="ＭＳ Ｐゴシック" charset="0"/>
              </a:rPr>
              <a:t>Write nomination specifically to a specific award’s criteria</a:t>
            </a:r>
          </a:p>
        </p:txBody>
      </p:sp>
    </p:spTree>
    <p:extLst>
      <p:ext uri="{BB962C8B-B14F-4D97-AF65-F5344CB8AC3E}">
        <p14:creationId xmlns:p14="http://schemas.microsoft.com/office/powerpoint/2010/main" val="25692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3 General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-192024">
              <a:spcBef>
                <a:spcPts val="450"/>
              </a:spcBef>
              <a:spcAft>
                <a:spcPts val="450"/>
              </a:spcAft>
              <a:buSzPct val="100000"/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Level and extent of distinction for specific award</a:t>
            </a:r>
          </a:p>
          <a:p>
            <a:pPr indent="-192024">
              <a:spcBef>
                <a:spcPts val="450"/>
              </a:spcBef>
              <a:spcAft>
                <a:spcPts val="450"/>
              </a:spcAft>
              <a:buSzPct val="100000"/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Productivity of contributions for specific award</a:t>
            </a:r>
          </a:p>
          <a:p>
            <a:pPr indent="-192024">
              <a:spcBef>
                <a:spcPts val="450"/>
              </a:spcBef>
              <a:spcAft>
                <a:spcPts val="450"/>
              </a:spcAft>
              <a:buSzPct val="100000"/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Service to Institute</a:t>
            </a:r>
          </a:p>
          <a:p>
            <a:pPr indent="-192024">
              <a:spcBef>
                <a:spcPts val="450"/>
              </a:spcBef>
              <a:spcAft>
                <a:spcPts val="450"/>
              </a:spcAft>
              <a:buSzPct val="100000"/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Service to profession outside of IEEE</a:t>
            </a:r>
          </a:p>
          <a:p>
            <a:pPr indent="-192024">
              <a:spcBef>
                <a:spcPts val="450"/>
              </a:spcBef>
              <a:spcAft>
                <a:spcPts val="450"/>
              </a:spcAft>
              <a:buSzPct val="100000"/>
              <a:buFont typeface="Arial"/>
              <a:buChar char="•"/>
            </a:pPr>
            <a:endParaRPr lang="en-US" sz="1500" b="1" dirty="0">
              <a:solidFill>
                <a:srgbClr val="003399"/>
              </a:solidFill>
            </a:endParaRPr>
          </a:p>
          <a:p>
            <a:pPr indent="-192024">
              <a:spcBef>
                <a:spcPts val="450"/>
              </a:spcBef>
              <a:spcAft>
                <a:spcPts val="450"/>
              </a:spcAft>
              <a:buSzPct val="100000"/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See Specific Criteria AND General Guidance sections for award of interest in ARC manual</a:t>
            </a:r>
          </a:p>
          <a:p>
            <a:pPr indent="-192024">
              <a:spcBef>
                <a:spcPts val="450"/>
              </a:spcBef>
              <a:spcAft>
                <a:spcPts val="450"/>
              </a:spcAft>
              <a:buSzPct val="100000"/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General descriptions of each award follow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endParaRPr lang="en-US" sz="1200" b="1" dirty="0">
              <a:solidFill>
                <a:srgbClr val="003399"/>
              </a:solidFill>
            </a:endParaRPr>
          </a:p>
          <a:p>
            <a:pPr marL="67532" indent="0">
              <a:spcBef>
                <a:spcPts val="0"/>
              </a:spcBef>
              <a:buSzPct val="100000"/>
              <a:buNone/>
            </a:pPr>
            <a:endParaRPr lang="en-US" sz="750" b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rgbClr val="003399"/>
              </a:solidFill>
            </a:endParaRPr>
          </a:p>
          <a:p>
            <a:pPr marL="0" indent="0">
              <a:spcBef>
                <a:spcPts val="450"/>
              </a:spcBef>
              <a:buNone/>
            </a:pPr>
            <a:endParaRPr lang="en-US" sz="1200" b="1" dirty="0">
              <a:solidFill>
                <a:srgbClr val="003399"/>
              </a:solidFill>
            </a:endParaRPr>
          </a:p>
          <a:p>
            <a:pPr>
              <a:buFont typeface="Arial"/>
              <a:buChar char="•"/>
            </a:pPr>
            <a:endParaRPr lang="en-US" sz="1200" b="1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3 Award-Specific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-192024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Daniel W. Jackson Award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r>
              <a:rPr lang="en-US" sz="1200" b="1" dirty="0">
                <a:solidFill>
                  <a:srgbClr val="003399"/>
                </a:solidFill>
              </a:rPr>
              <a:t>       Purpose: To recognize a </a:t>
            </a:r>
            <a:r>
              <a:rPr lang="en-US" sz="1200" b="1" u="sng" dirty="0">
                <a:solidFill>
                  <a:srgbClr val="003399"/>
                </a:solidFill>
              </a:rPr>
              <a:t>Past Director</a:t>
            </a:r>
            <a:r>
              <a:rPr lang="en-US" sz="1200" b="1" dirty="0">
                <a:solidFill>
                  <a:srgbClr val="003399"/>
                </a:solidFill>
              </a:rPr>
              <a:t> who, through continuing  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service to the Region and to the Institute, has made exemplary 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contributions to the electrotechnology profession.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endParaRPr lang="en-US" sz="1200" b="1" dirty="0">
              <a:solidFill>
                <a:srgbClr val="003399"/>
              </a:solidFill>
            </a:endParaRPr>
          </a:p>
          <a:p>
            <a:pPr marL="281845" indent="-214313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Joseph M. Biedenbach Outstanding Engineering Educator Award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Purpose: To recognize a member of Region 3 who has shared 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technical and professional abilities through </a:t>
            </a:r>
            <a:r>
              <a:rPr lang="en-US" sz="1200" b="1" u="sng" dirty="0">
                <a:solidFill>
                  <a:srgbClr val="003399"/>
                </a:solidFill>
              </a:rPr>
              <a:t>teaching</a:t>
            </a:r>
            <a:r>
              <a:rPr lang="en-US" sz="1200" b="1" dirty="0">
                <a:solidFill>
                  <a:srgbClr val="003399"/>
                </a:solidFill>
              </a:rPr>
              <a:t> in industry,  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government, or in an institution of higher learning and in so 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doing has made an outstanding contribution to the 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electrotechnology profession.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endParaRPr lang="en-US" sz="1200" b="1" dirty="0">
              <a:solidFill>
                <a:srgbClr val="003399"/>
              </a:solidFill>
            </a:endParaRPr>
          </a:p>
          <a:p>
            <a:pPr marL="281845" indent="-214313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Region 3 Outstanding Engineer Award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 To recognize a member of Region 3 who, through </a:t>
            </a:r>
            <a:r>
              <a:rPr lang="en-US" sz="1200" b="1" u="sng" dirty="0">
                <a:solidFill>
                  <a:srgbClr val="003399"/>
                </a:solidFill>
              </a:rPr>
              <a:t>technical</a:t>
            </a:r>
            <a:r>
              <a:rPr lang="en-US" sz="1200" b="1" dirty="0">
                <a:solidFill>
                  <a:srgbClr val="003399"/>
                </a:solidFill>
              </a:rPr>
              <a:t> and 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 professional abilities, has made an outstanding contribution to 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 the electrotechnology profession.</a:t>
            </a:r>
          </a:p>
          <a:p>
            <a:pPr marL="67532" indent="0">
              <a:spcBef>
                <a:spcPts val="0"/>
              </a:spcBef>
              <a:buSzPct val="100000"/>
              <a:buNone/>
            </a:pPr>
            <a:endParaRPr lang="en-US" sz="1200" b="1" dirty="0">
              <a:solidFill>
                <a:srgbClr val="003399"/>
              </a:solidFill>
            </a:endParaRPr>
          </a:p>
          <a:p>
            <a:pPr marL="67532" indent="0">
              <a:spcBef>
                <a:spcPts val="0"/>
              </a:spcBef>
              <a:buSzPct val="100000"/>
              <a:buNone/>
            </a:pPr>
            <a:endParaRPr lang="en-US" sz="750" b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rgbClr val="003399"/>
              </a:solidFill>
            </a:endParaRPr>
          </a:p>
          <a:p>
            <a:pPr marL="0" indent="0">
              <a:spcBef>
                <a:spcPts val="450"/>
              </a:spcBef>
              <a:buNone/>
            </a:pPr>
            <a:endParaRPr lang="en-US" sz="1200" b="1" dirty="0">
              <a:solidFill>
                <a:srgbClr val="003399"/>
              </a:solidFill>
            </a:endParaRPr>
          </a:p>
          <a:p>
            <a:pPr>
              <a:buFont typeface="Arial"/>
              <a:buChar char="•"/>
            </a:pPr>
            <a:endParaRPr lang="en-US" sz="1200" b="1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3 Award-Specific </a:t>
            </a:r>
            <a:r>
              <a:rPr lang="en-US" dirty="0" smtClean="0"/>
              <a:t>Criteria (</a:t>
            </a:r>
            <a:r>
              <a:rPr lang="en-US" dirty="0" smtClean="0"/>
              <a:t>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8343470" cy="295751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Region 3 Outstanding Service Award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Purpose: To recognize a member of Region 3 who, through service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to the </a:t>
            </a:r>
            <a:r>
              <a:rPr lang="en-US" sz="1200" b="1" u="sng" dirty="0">
                <a:solidFill>
                  <a:srgbClr val="003399"/>
                </a:solidFill>
              </a:rPr>
              <a:t>Region</a:t>
            </a:r>
            <a:r>
              <a:rPr lang="en-US" sz="1200" b="1" dirty="0">
                <a:solidFill>
                  <a:srgbClr val="003399"/>
                </a:solidFill>
              </a:rPr>
              <a:t> and the Institute, has made an outstanding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contribution to the electrotechnology profession.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Professional Leadership Award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Purpose: To recognize a member of Region 3 for outstanding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leadership efforts in achieving the </a:t>
            </a:r>
            <a:r>
              <a:rPr lang="en-US" sz="1200" b="1" u="sng" dirty="0">
                <a:solidFill>
                  <a:srgbClr val="003399"/>
                </a:solidFill>
              </a:rPr>
              <a:t>professional</a:t>
            </a:r>
            <a:r>
              <a:rPr lang="en-US" sz="1200" b="1" dirty="0">
                <a:solidFill>
                  <a:srgbClr val="003399"/>
                </a:solidFill>
              </a:rPr>
              <a:t> [economic, </a:t>
            </a:r>
            <a:r>
              <a:rPr lang="en-US" sz="1200" b="1" dirty="0" smtClean="0">
                <a:solidFill>
                  <a:srgbClr val="003399"/>
                </a:solidFill>
              </a:rPr>
              <a:t>ethical</a:t>
            </a:r>
            <a:r>
              <a:rPr lang="en-US" sz="1200" b="1" dirty="0">
                <a:solidFill>
                  <a:srgbClr val="003399"/>
                </a:solidFill>
              </a:rPr>
              <a:t>, legislative, social] aims of IEEE in the </a:t>
            </a:r>
            <a:r>
              <a:rPr lang="en-US" sz="1200" b="1" dirty="0" smtClean="0">
                <a:solidFill>
                  <a:srgbClr val="003399"/>
                </a:solidFill>
              </a:rPr>
              <a:t>United States</a:t>
            </a:r>
            <a:r>
              <a:rPr lang="en-US" sz="1200" b="1" dirty="0">
                <a:solidFill>
                  <a:srgbClr val="003399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Employer Professional Development Award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Purpose: To recognize an employer in Region 3 for outstanding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contributions in advancing the </a:t>
            </a:r>
            <a:r>
              <a:rPr lang="en-US" sz="1200" b="1" u="sng" dirty="0">
                <a:solidFill>
                  <a:srgbClr val="003399"/>
                </a:solidFill>
              </a:rPr>
              <a:t>professional development</a:t>
            </a:r>
            <a:r>
              <a:rPr lang="en-US" sz="1200" b="1" dirty="0">
                <a:solidFill>
                  <a:srgbClr val="003399"/>
                </a:solidFill>
              </a:rPr>
              <a:t>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employees.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1500" b="1" dirty="0">
                <a:solidFill>
                  <a:srgbClr val="003399"/>
                </a:solidFill>
              </a:rPr>
              <a:t>More Region 3 awards information available at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              </a:t>
            </a:r>
            <a:r>
              <a:rPr lang="en-US" sz="1200" b="1" dirty="0">
                <a:solidFill>
                  <a:srgbClr val="003399"/>
                </a:solidFill>
                <a:hlinkClick r:id="rId3"/>
              </a:rPr>
              <a:t>http://ewh.ieee.org/reg/3/awards</a:t>
            </a:r>
            <a:endParaRPr lang="en-US" sz="1200" b="1" dirty="0">
              <a:solidFill>
                <a:srgbClr val="003399"/>
              </a:solidFill>
            </a:endParaRPr>
          </a:p>
          <a:p>
            <a:pPr>
              <a:buFont typeface="Arial"/>
              <a:buChar char="•"/>
            </a:pPr>
            <a:endParaRPr lang="en-US" b="1" dirty="0" smtClean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 and Recognition Committee (ARC)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Chair:  Kristin Bing (Atlanta)</a:t>
            </a:r>
          </a:p>
          <a:p>
            <a:r>
              <a:rPr lang="en-US" dirty="0" smtClean="0"/>
              <a:t>PAC Representative: Ed Kirshner (Melbourne)</a:t>
            </a:r>
          </a:p>
          <a:p>
            <a:r>
              <a:rPr lang="en-US" dirty="0" smtClean="0"/>
              <a:t>Danny Merkl (Alabama) </a:t>
            </a:r>
          </a:p>
          <a:p>
            <a:r>
              <a:rPr lang="en-US" dirty="0" smtClean="0"/>
              <a:t>Don Hill (Lexington)</a:t>
            </a:r>
          </a:p>
          <a:p>
            <a:r>
              <a:rPr lang="en-US" dirty="0" smtClean="0"/>
              <a:t>Grayson Randall (Eastern NC)</a:t>
            </a:r>
          </a:p>
          <a:p>
            <a:r>
              <a:rPr lang="en-US" dirty="0" smtClean="0"/>
              <a:t>Damith Wickramanayake (Jamaica)</a:t>
            </a:r>
          </a:p>
          <a:p>
            <a:r>
              <a:rPr lang="en-US" dirty="0" smtClean="0"/>
              <a:t>Marie Scantlebury (Hampton Roads)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 committee composition than previous years</a:t>
            </a:r>
          </a:p>
          <a:p>
            <a:r>
              <a:rPr lang="en-US" dirty="0" smtClean="0"/>
              <a:t>No two ARC members from same region</a:t>
            </a:r>
          </a:p>
          <a:p>
            <a:r>
              <a:rPr lang="en-US" dirty="0" smtClean="0"/>
              <a:t>ARC chair</a:t>
            </a:r>
          </a:p>
          <a:p>
            <a:r>
              <a:rPr lang="en-US" dirty="0" smtClean="0"/>
              <a:t>Appointed representative from PAC chair with R3 Director concurrence</a:t>
            </a:r>
          </a:p>
          <a:p>
            <a:r>
              <a:rPr lang="en-US" dirty="0" smtClean="0"/>
              <a:t>5 additional delegates who are currently or have previously been Section chairs</a:t>
            </a:r>
          </a:p>
          <a:p>
            <a:r>
              <a:rPr lang="en-US" dirty="0" smtClean="0"/>
              <a:t>Past R3 director/delegate serves as mentor (Jill Gostin)</a:t>
            </a: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Committee Members for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3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Kristin Bing, </a:t>
            </a:r>
            <a:r>
              <a:rPr lang="en-US" dirty="0" smtClean="0">
                <a:hlinkClick r:id="rId2"/>
              </a:rPr>
              <a:t>kristin.bing@ieee.org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2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 and Recognition Committee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Administer Region 3 awards program.</a:t>
            </a:r>
          </a:p>
          <a:p>
            <a:r>
              <a:rPr lang="en-US" dirty="0" smtClean="0"/>
              <a:t>Publicize Region 3 and other IEEE awards.</a:t>
            </a:r>
          </a:p>
          <a:p>
            <a:r>
              <a:rPr lang="en-US" dirty="0" smtClean="0"/>
              <a:t>Encourage Sections to nominate qualified members.</a:t>
            </a:r>
          </a:p>
          <a:p>
            <a:r>
              <a:rPr lang="en-US" dirty="0" smtClean="0"/>
              <a:t>Present proposed award recipients to the R3 ExCom.</a:t>
            </a:r>
          </a:p>
          <a:p>
            <a:r>
              <a:rPr lang="en-US" dirty="0" smtClean="0"/>
              <a:t>Provide awardee information to Region </a:t>
            </a:r>
            <a:r>
              <a:rPr lang="en-US" smtClean="0"/>
              <a:t>3 director.</a:t>
            </a:r>
            <a:endParaRPr lang="en-US" dirty="0" smtClean="0"/>
          </a:p>
          <a:p>
            <a:r>
              <a:rPr lang="en-US" dirty="0" smtClean="0"/>
              <a:t>Support Region 3 Member Activities Committee in maximizing media exposure.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Provide information on awards to SoutheastCon General Chair.</a:t>
            </a:r>
          </a:p>
          <a:p>
            <a:r>
              <a:rPr lang="en-US" dirty="0" smtClean="0"/>
              <a:t>Ensure the Awards Ceremony runs smoothly.</a:t>
            </a:r>
          </a:p>
          <a:p>
            <a:r>
              <a:rPr lang="en-US" dirty="0" smtClean="0"/>
              <a:t>Keep current documentation on Region awards and overall management of the awards operation in the Region.  </a:t>
            </a:r>
          </a:p>
          <a:p>
            <a:r>
              <a:rPr lang="en-US" dirty="0" smtClean="0"/>
              <a:t>Manage awards budget and submit preliminary budget prior to fall Region 3 ExCom meeting.</a:t>
            </a:r>
          </a:p>
          <a:p>
            <a:r>
              <a:rPr lang="en-US" dirty="0" smtClean="0"/>
              <a:t>Actively encourage Sections and Chapters to recognize the members.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Committee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7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 and Recognition 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Committee meetings</a:t>
            </a:r>
          </a:p>
          <a:p>
            <a:pPr lvl="1"/>
            <a:r>
              <a:rPr lang="en-US" dirty="0" smtClean="0"/>
              <a:t>Post SoutheastCon debrief to capture lessons learned </a:t>
            </a:r>
          </a:p>
          <a:p>
            <a:r>
              <a:rPr lang="en-US" dirty="0" smtClean="0"/>
              <a:t>Other activities</a:t>
            </a:r>
          </a:p>
          <a:p>
            <a:pPr lvl="1"/>
            <a:r>
              <a:rPr lang="en-US" dirty="0" smtClean="0"/>
              <a:t>Schedule January meeting to vote on awardees for </a:t>
            </a:r>
            <a:r>
              <a:rPr lang="en-US" dirty="0" err="1" smtClean="0"/>
              <a:t>SoutheastCon</a:t>
            </a:r>
            <a:r>
              <a:rPr lang="en-US" dirty="0" smtClean="0"/>
              <a:t> 2020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/>
              <a:t>Update ARC chair slides to encompass changes to website, new deadlines, lessons learned, etc.</a:t>
            </a:r>
          </a:p>
          <a:p>
            <a:r>
              <a:rPr lang="en-US" sz="1400" dirty="0"/>
              <a:t>Document how to administer </a:t>
            </a:r>
            <a:r>
              <a:rPr lang="en-US" sz="1400" dirty="0" err="1"/>
              <a:t>smapply</a:t>
            </a:r>
            <a:r>
              <a:rPr lang="en-US" sz="1400" dirty="0"/>
              <a:t> awards site</a:t>
            </a:r>
            <a:endParaRPr lang="en-US" sz="1400" dirty="0"/>
          </a:p>
          <a:p>
            <a:r>
              <a:rPr lang="en-US" sz="1400" dirty="0"/>
              <a:t>Ensure awards nominations site follows new ARC manual</a:t>
            </a:r>
          </a:p>
          <a:p>
            <a:r>
              <a:rPr lang="en-US" sz="1400" dirty="0"/>
              <a:t>Send more countdown emails to R3 awards deadline</a:t>
            </a:r>
          </a:p>
          <a:p>
            <a:r>
              <a:rPr lang="en-US" sz="1400" dirty="0" smtClean="0"/>
              <a:t>Print </a:t>
            </a:r>
            <a:r>
              <a:rPr lang="en-US" sz="1400" dirty="0"/>
              <a:t>thick posters on awardees and send letters to supervisors</a:t>
            </a:r>
          </a:p>
          <a:p>
            <a:r>
              <a:rPr lang="en-US" sz="1400" dirty="0"/>
              <a:t>Submit Summer article on award winners and Fall article on upcoming nomination period in R3 newsletter</a:t>
            </a:r>
            <a:endParaRPr lang="en-US" sz="1400" dirty="0"/>
          </a:p>
          <a:p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Activities and Goals for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1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Region 3 Awards and Recognitions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Session  Overview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3399"/>
                </a:solidFill>
                <a:latin typeface="Verdana" charset="0"/>
              </a:rPr>
              <a:t>How Important Are Awards?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3399"/>
                </a:solidFill>
                <a:latin typeface="Verdana" charset="0"/>
              </a:rPr>
              <a:t>Overview of IEEE Awards Program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3399"/>
                </a:solidFill>
                <a:latin typeface="Verdana" charset="0"/>
              </a:rPr>
              <a:t>AAES Awards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3399"/>
                </a:solidFill>
                <a:latin typeface="Verdana" charset="0"/>
              </a:rPr>
              <a:t>Responsibility of Award Chairs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3399"/>
                </a:solidFill>
                <a:latin typeface="Verdana" charset="0"/>
              </a:rPr>
              <a:t>Region 3 Awards/Recognitions</a:t>
            </a:r>
            <a:endParaRPr lang="en-US" b="1" dirty="0">
              <a:solidFill>
                <a:srgbClr val="003399"/>
              </a:solidFill>
              <a:latin typeface="Verdana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3399"/>
                </a:solidFill>
                <a:latin typeface="Verdana" charset="0"/>
              </a:rPr>
              <a:t>Start a Nomination Online!</a:t>
            </a:r>
            <a:endParaRPr lang="en-US" b="1" dirty="0">
              <a:solidFill>
                <a:srgbClr val="003399"/>
              </a:solidFill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How Important Are Awards?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3399"/>
                </a:solidFill>
                <a:latin typeface="Verdana" charset="0"/>
              </a:rPr>
              <a:t> </a:t>
            </a:r>
            <a:endParaRPr lang="en-US" b="1" dirty="0">
              <a:solidFill>
                <a:srgbClr val="003399"/>
              </a:solidFill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026" name="Picture 2" descr="C:\Users\jb64\AppData\Local\Microsoft\Windows\Temporary Internet Files\Content.IE5\P5CDQWN1\MC90007135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24" y="1186716"/>
            <a:ext cx="2580238" cy="160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5456" y="2790311"/>
            <a:ext cx="6040373" cy="203132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charset="0"/>
                <a:ea typeface="ＭＳ Ｐゴシック" charset="0"/>
              </a:rPr>
              <a:t>We are a Volunteer-Driven Organization</a:t>
            </a: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charset="0"/>
                <a:ea typeface="ＭＳ Ｐゴシック" charset="0"/>
              </a:rPr>
              <a:t>Awards show that hard-work is recognized and appreciated</a:t>
            </a: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charset="0"/>
                <a:ea typeface="ＭＳ Ｐゴシック" charset="0"/>
              </a:rPr>
              <a:t>Awards encourage current volunteers to continue serving</a:t>
            </a: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charset="0"/>
                <a:ea typeface="ＭＳ Ｐゴシック" charset="0"/>
              </a:rPr>
              <a:t>Awards inspire members to volunteer</a:t>
            </a:r>
          </a:p>
          <a:p>
            <a:pPr marL="214313" indent="-214313" defTabSz="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charset="0"/>
                <a:ea typeface="ＭＳ Ｐゴシック" charset="0"/>
              </a:rPr>
              <a:t>Awards are a sign of Section vitality</a:t>
            </a:r>
          </a:p>
        </p:txBody>
      </p:sp>
    </p:spTree>
    <p:extLst>
      <p:ext uri="{BB962C8B-B14F-4D97-AF65-F5344CB8AC3E}">
        <p14:creationId xmlns:p14="http://schemas.microsoft.com/office/powerpoint/2010/main" val="518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IEEE Award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90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Technical Chapter/Affinity Group Awards</a:t>
            </a:r>
            <a:endParaRPr lang="en-US" b="1" dirty="0">
              <a:solidFill>
                <a:srgbClr val="003399"/>
              </a:solidFill>
            </a:endParaRPr>
          </a:p>
          <a:p>
            <a:pPr>
              <a:spcBef>
                <a:spcPts val="90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Section Awards</a:t>
            </a:r>
          </a:p>
          <a:p>
            <a:pPr>
              <a:spcBef>
                <a:spcPts val="90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Council Awards</a:t>
            </a:r>
          </a:p>
          <a:p>
            <a:pPr>
              <a:spcBef>
                <a:spcPts val="90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Region Awards</a:t>
            </a:r>
          </a:p>
          <a:p>
            <a:pPr>
              <a:spcBef>
                <a:spcPts val="90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Society Awards</a:t>
            </a:r>
          </a:p>
          <a:p>
            <a:pPr>
              <a:spcBef>
                <a:spcPts val="90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Technical-Area Council Awards</a:t>
            </a:r>
          </a:p>
          <a:p>
            <a:pPr>
              <a:spcBef>
                <a:spcPts val="90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Community Awards</a:t>
            </a:r>
          </a:p>
          <a:p>
            <a:pPr>
              <a:spcBef>
                <a:spcPts val="90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Entity Board Awards</a:t>
            </a:r>
          </a:p>
          <a:p>
            <a:pPr>
              <a:spcBef>
                <a:spcPts val="900"/>
              </a:spcBef>
              <a:buNone/>
            </a:pPr>
            <a:r>
              <a:rPr lang="en-US" b="1" dirty="0" smtClean="0">
                <a:solidFill>
                  <a:srgbClr val="003399"/>
                </a:solidFill>
              </a:rPr>
              <a:t>Institute Awards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2050" name="Picture 2" descr="C:\Users\jb64\AppData\Local\Microsoft\Windows\Temporary Internet Files\Content.IE5\X0UOAD3Z\MC90001362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46" y="2220495"/>
            <a:ext cx="1329080" cy="13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Awards 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3399"/>
                </a:solidFill>
              </a:rPr>
              <a:t>Duties of Section Awards Chair in </a:t>
            </a:r>
            <a:r>
              <a:rPr lang="en-US" b="1" i="1" u="sng" dirty="0" smtClean="0">
                <a:solidFill>
                  <a:srgbClr val="003399"/>
                </a:solidFill>
              </a:rPr>
              <a:t>Section</a:t>
            </a:r>
          </a:p>
          <a:p>
            <a:pPr>
              <a:buNone/>
            </a:pPr>
            <a:r>
              <a:rPr lang="en-US" b="1" dirty="0" smtClean="0">
                <a:solidFill>
                  <a:srgbClr val="003399"/>
                </a:solidFill>
              </a:rPr>
              <a:t>	</a:t>
            </a:r>
            <a:r>
              <a:rPr lang="en-US" b="1" u="sng" dirty="0" smtClean="0">
                <a:solidFill>
                  <a:srgbClr val="003399"/>
                </a:solidFill>
              </a:rPr>
              <a:t>Oversee</a:t>
            </a:r>
            <a:r>
              <a:rPr lang="en-US" b="1" dirty="0" smtClean="0">
                <a:solidFill>
                  <a:srgbClr val="003399"/>
                </a:solidFill>
              </a:rPr>
              <a:t> Section Awards Program in Accordance with Section Bylaws and/or Operations Manual</a:t>
            </a:r>
          </a:p>
          <a:p>
            <a:pPr>
              <a:buNone/>
            </a:pPr>
            <a:r>
              <a:rPr lang="en-US" b="1" dirty="0" smtClean="0">
                <a:solidFill>
                  <a:srgbClr val="003399"/>
                </a:solidFill>
              </a:rPr>
              <a:t>Duties of Section Awards Chair in </a:t>
            </a:r>
            <a:r>
              <a:rPr lang="en-US" b="1" i="1" u="sng" dirty="0" smtClean="0">
                <a:solidFill>
                  <a:srgbClr val="003399"/>
                </a:solidFill>
              </a:rPr>
              <a:t>Council</a:t>
            </a:r>
            <a:r>
              <a:rPr lang="en-US" b="1" dirty="0" smtClean="0">
                <a:solidFill>
                  <a:srgbClr val="003399"/>
                </a:solidFill>
              </a:rPr>
              <a:t> if Council Awards Exist</a:t>
            </a:r>
          </a:p>
          <a:p>
            <a:pPr>
              <a:buNone/>
            </a:pPr>
            <a:r>
              <a:rPr lang="en-US" b="1" dirty="0" smtClean="0">
                <a:solidFill>
                  <a:srgbClr val="003399"/>
                </a:solidFill>
              </a:rPr>
              <a:t>	</a:t>
            </a:r>
            <a:r>
              <a:rPr lang="en-US" b="1" u="sng" dirty="0" smtClean="0">
                <a:solidFill>
                  <a:srgbClr val="003399"/>
                </a:solidFill>
              </a:rPr>
              <a:t>Nominate</a:t>
            </a:r>
            <a:r>
              <a:rPr lang="en-US" b="1" dirty="0" smtClean="0">
                <a:solidFill>
                  <a:srgbClr val="003399"/>
                </a:solidFill>
              </a:rPr>
              <a:t> Worthy Section Members for Council Awards</a:t>
            </a:r>
          </a:p>
          <a:p>
            <a:pPr>
              <a:buNone/>
            </a:pP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45</TotalTime>
  <Words>957</Words>
  <Application>Microsoft Office PowerPoint</Application>
  <PresentationFormat>On-screen Show (16:9)</PresentationFormat>
  <Paragraphs>237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LucidaGrande</vt:lpstr>
      <vt:lpstr>Merriweather Sans</vt:lpstr>
      <vt:lpstr>Noto Sans Symbols</vt:lpstr>
      <vt:lpstr>Verdana</vt:lpstr>
      <vt:lpstr>Wingdings</vt:lpstr>
      <vt:lpstr>Theme 1</vt:lpstr>
      <vt:lpstr>Awards and Recognition</vt:lpstr>
      <vt:lpstr>Awards and Recognition Committee (ARC)</vt:lpstr>
      <vt:lpstr>Awards and Recognition Committee</vt:lpstr>
      <vt:lpstr>Awards and Recognition Committee</vt:lpstr>
      <vt:lpstr>Region 3 Awards and Recognitions</vt:lpstr>
      <vt:lpstr>Session  Overview</vt:lpstr>
      <vt:lpstr>How Important Are Awards?</vt:lpstr>
      <vt:lpstr>Overview of IEEE Award Areas</vt:lpstr>
      <vt:lpstr>Responsibilities of Awards Chair</vt:lpstr>
      <vt:lpstr>Responsibilities of Awards Chair (continued)</vt:lpstr>
      <vt:lpstr>Responsibilities of Awards Chair (continued)</vt:lpstr>
      <vt:lpstr>Award Areas</vt:lpstr>
      <vt:lpstr>Award Areas</vt:lpstr>
      <vt:lpstr>AAES Awards</vt:lpstr>
      <vt:lpstr>Award Areas</vt:lpstr>
      <vt:lpstr>Region 3 Awards Site</vt:lpstr>
      <vt:lpstr>Region 3 General Criteria</vt:lpstr>
      <vt:lpstr>Region 3 Award-Specific Criteria</vt:lpstr>
      <vt:lpstr>Region 3 Award-Specific Criteria (continued)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Bing, Kristin</cp:lastModifiedBy>
  <cp:revision>8</cp:revision>
  <dcterms:created xsi:type="dcterms:W3CDTF">2016-10-24T19:40:55Z</dcterms:created>
  <dcterms:modified xsi:type="dcterms:W3CDTF">2019-04-08T01:30:16Z</dcterms:modified>
</cp:coreProperties>
</file>