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1" r:id="rId4"/>
    <p:sldId id="262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25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103" d="100"/>
          <a:sy n="103" d="100"/>
        </p:scale>
        <p:origin x="1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143000"/>
            <a:ext cx="8382000" cy="119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658675"/>
            <a:ext cx="971550" cy="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6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96816" y="424066"/>
            <a:ext cx="8419381" cy="391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96816" y="899332"/>
            <a:ext cx="8419381" cy="3169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396816" y="1369219"/>
            <a:ext cx="4076330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739866" y="1369219"/>
            <a:ext cx="4076330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91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7" r:id="rId21"/>
    <p:sldLayoutId id="2147483688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usa.org/volunteers/pace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eeeusa.org/volunteers/committees/spax/index.htm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Activities Committee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Theresa Brunasso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K-12 STEM Education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Robotics</a:t>
            </a:r>
          </a:p>
          <a:p>
            <a:r>
              <a:rPr lang="en-US" dirty="0"/>
              <a:t>Future City Competition</a:t>
            </a:r>
          </a:p>
          <a:p>
            <a:r>
              <a:rPr lang="en-US" dirty="0" err="1"/>
              <a:t>MathCounts</a:t>
            </a:r>
            <a:r>
              <a:rPr lang="en-US" dirty="0"/>
              <a:t> Competitions</a:t>
            </a:r>
          </a:p>
          <a:p>
            <a:r>
              <a:rPr lang="en-US" dirty="0"/>
              <a:t>Science Olympiad Competitions</a:t>
            </a:r>
          </a:p>
          <a:p>
            <a:r>
              <a:rPr lang="en-US" dirty="0"/>
              <a:t>Science &amp; Engineering Fairs</a:t>
            </a:r>
          </a:p>
          <a:p>
            <a:r>
              <a:rPr lang="en-US" dirty="0"/>
              <a:t>Family Science Nights</a:t>
            </a:r>
          </a:p>
          <a:p>
            <a:r>
              <a:rPr lang="en-US" dirty="0"/>
              <a:t>School Career Days</a:t>
            </a:r>
          </a:p>
          <a:p>
            <a:r>
              <a:rPr lang="en-US" dirty="0"/>
              <a:t>Introduce a Girl to Engineering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0B91B-A0B2-49C0-AAC4-3278E9708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8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latin typeface="+mn-lt"/>
                <a:ea typeface="+mj-ea"/>
                <a:cs typeface="+mj-cs"/>
              </a:rPr>
              <a:t>Government Activities</a:t>
            </a:r>
            <a:endParaRPr lang="en-US" sz="24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Federal and State Legislative Visits</a:t>
            </a:r>
          </a:p>
          <a:p>
            <a:r>
              <a:rPr lang="en-US" dirty="0"/>
              <a:t>Department of Labor Assistance</a:t>
            </a:r>
          </a:p>
          <a:p>
            <a:r>
              <a:rPr lang="en-US" dirty="0"/>
              <a:t>Legislative Dinner</a:t>
            </a:r>
          </a:p>
          <a:p>
            <a:r>
              <a:rPr lang="en-US" dirty="0"/>
              <a:t>Tort Reform</a:t>
            </a:r>
          </a:p>
          <a:p>
            <a:r>
              <a:rPr lang="en-US" dirty="0"/>
              <a:t>Chamber of Commerce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74008-F0A6-4A08-9C76-34923A0D9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Plan for New PACE Chairs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50" dirty="0"/>
              <a:t>Get to know your section’s past PACE Chair and previous PACE activities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Get to know the Region 3 PACE Coordinator (me) and your section officers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Assess professional interests of your Section and Chapter members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Explore the </a:t>
            </a:r>
            <a:r>
              <a:rPr lang="en-US" sz="1350" dirty="0">
                <a:hlinkClick r:id="rId2"/>
              </a:rPr>
              <a:t>IEEE-USA PACE Website</a:t>
            </a:r>
            <a:r>
              <a:rPr lang="en-US" sz="1350" dirty="0"/>
              <a:t> for available resources 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Get familiar with funding options, forms and processes 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Develop an activity plan for your first year 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Recruit volunteers to assist with the activity plan 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Execute, assess and review your first year’s plan 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Create a three year activity plan 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50" dirty="0"/>
              <a:t>Identify and train your replacement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385599-DE5A-4043-8E07-24B1173886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33060"/>
            <a:ext cx="7886700" cy="499078"/>
          </a:xfrm>
        </p:spPr>
        <p:txBody>
          <a:bodyPr>
            <a:normAutofit/>
          </a:bodyPr>
          <a:lstStyle/>
          <a:p>
            <a:r>
              <a:rPr lang="en-US" sz="2400" dirty="0"/>
              <a:t>PACE Financial Resources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Funds</a:t>
            </a:r>
          </a:p>
          <a:p>
            <a:r>
              <a:rPr lang="en-US" dirty="0"/>
              <a:t>PACE Chapter Funds</a:t>
            </a:r>
          </a:p>
          <a:p>
            <a:r>
              <a:rPr lang="en-US" dirty="0"/>
              <a:t>PACE Region Funds</a:t>
            </a:r>
          </a:p>
          <a:p>
            <a:pPr lvl="1"/>
            <a:r>
              <a:rPr lang="en-US" dirty="0"/>
              <a:t>Up to </a:t>
            </a:r>
            <a:r>
              <a:rPr lang="en-US" u="sng" dirty="0"/>
              <a:t>half</a:t>
            </a:r>
            <a:r>
              <a:rPr lang="en-US" dirty="0"/>
              <a:t> the costs of your event up to $1500</a:t>
            </a:r>
          </a:p>
          <a:p>
            <a:r>
              <a:rPr lang="en-US" dirty="0"/>
              <a:t>PACE Committee Funds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100" b="1" dirty="0"/>
              <a:t>We want to give all PACE funds to the sections.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F2A14A-F472-4681-A394-0E99219820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829647"/>
            <a:ext cx="7886700" cy="393589"/>
          </a:xfrm>
        </p:spPr>
        <p:txBody>
          <a:bodyPr>
            <a:normAutofit/>
          </a:bodyPr>
          <a:lstStyle/>
          <a:p>
            <a:r>
              <a:rPr lang="en-US" sz="1600" dirty="0"/>
              <a:t>I have money for your section!</a:t>
            </a:r>
          </a:p>
        </p:txBody>
      </p:sp>
    </p:spTree>
    <p:extLst>
      <p:ext uri="{BB962C8B-B14F-4D97-AF65-F5344CB8AC3E}">
        <p14:creationId xmlns:p14="http://schemas.microsoft.com/office/powerpoint/2010/main" val="52871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Region Funding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100" dirty="0"/>
              <a:t>Have an idea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Get Section approval to provide half the funds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Submit request to Region PACE Chair (me) for approval</a:t>
            </a:r>
          </a:p>
          <a:p>
            <a:pPr lvl="1"/>
            <a:r>
              <a:rPr lang="en-US" sz="1950" dirty="0"/>
              <a:t>theresa.brunasso@ieee.org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Conduct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File L31 report and submit PACE report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/>
              <a:t>Get money</a:t>
            </a:r>
          </a:p>
          <a:p>
            <a:pPr marL="342900" indent="-342900">
              <a:buFont typeface="+mj-lt"/>
              <a:buAutoNum type="arabicPeriod"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9A4A6-6D62-45B1-AFCD-8E86F3B78E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829648"/>
            <a:ext cx="7886700" cy="329802"/>
          </a:xfrm>
        </p:spPr>
        <p:txBody>
          <a:bodyPr>
            <a:normAutofit/>
          </a:bodyPr>
          <a:lstStyle/>
          <a:p>
            <a:r>
              <a:rPr lang="en-US" sz="1600" dirty="0"/>
              <a:t>It’s so easy!</a:t>
            </a:r>
          </a:p>
        </p:txBody>
      </p:sp>
      <p:pic>
        <p:nvPicPr>
          <p:cNvPr id="1026" name="Picture 2" descr="C:\Users\Theresa\AppData\Local\Microsoft\Windows\Temporary Internet Files\Content.IE5\I1JEWUUV\Fist%20of%20Money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60" y="3612980"/>
            <a:ext cx="379022" cy="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eresa\AppData\Local\Microsoft\Windows\Temporary Internet Files\Content.IE5\W5NR0CFP\light_bulb_ide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60" y="1289011"/>
            <a:ext cx="379022" cy="4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5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Theresa Brunasso</a:t>
            </a:r>
          </a:p>
          <a:p>
            <a:r>
              <a:rPr lang="en-US" dirty="0"/>
              <a:t>theresa.brunasso@ieee.org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Professional Activities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Encourage and support sections in ensuring the professional growth of members.</a:t>
            </a:r>
          </a:p>
          <a:p>
            <a:r>
              <a:rPr lang="en-US" dirty="0"/>
              <a:t>Work with others in the region to encourage, develop, and nurture programs that stimulate interest in STEM.</a:t>
            </a:r>
          </a:p>
          <a:p>
            <a:r>
              <a:rPr lang="en-US" dirty="0"/>
              <a:t>Submit the Professional Development Financial Report required by IEEE-USA.</a:t>
            </a:r>
          </a:p>
          <a:p>
            <a:r>
              <a:rPr lang="en-US" dirty="0"/>
              <a:t>Coordinate work to optimize the effectiveness of professional activities with federal, state and local governments.</a:t>
            </a:r>
          </a:p>
          <a:p>
            <a:r>
              <a:rPr lang="en-US" dirty="0"/>
              <a:t>Encourage student branches to hold events promoting professional awareness.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5"/>
          </p:nvPr>
        </p:nvSpPr>
        <p:spPr>
          <a:xfrm>
            <a:off x="628650" y="829648"/>
            <a:ext cx="7886700" cy="345144"/>
          </a:xfrm>
        </p:spPr>
        <p:txBody>
          <a:bodyPr>
            <a:normAutofit/>
          </a:bodyPr>
          <a:lstStyle/>
          <a:p>
            <a:r>
              <a:rPr lang="en-US" sz="1600" dirty="0"/>
              <a:t>Committee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38752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Professional Activities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49" y="1369219"/>
            <a:ext cx="4078817" cy="3270514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/>
              <a:t>Chair:  Theresa Brunasso</a:t>
            </a:r>
          </a:p>
          <a:p>
            <a:pPr lvl="1"/>
            <a:r>
              <a:rPr lang="en-US" sz="1300" dirty="0"/>
              <a:t>Professional Activities (USA-PACE)</a:t>
            </a:r>
          </a:p>
          <a:p>
            <a:pPr lvl="1"/>
            <a:r>
              <a:rPr lang="en-US" sz="1300" dirty="0"/>
              <a:t>Founder, D&amp;S Microwave</a:t>
            </a:r>
          </a:p>
          <a:p>
            <a:r>
              <a:rPr lang="en-US" sz="1500" dirty="0"/>
              <a:t>Ed Kirchner</a:t>
            </a:r>
          </a:p>
          <a:p>
            <a:pPr lvl="1"/>
            <a:r>
              <a:rPr lang="en-US" sz="1300" dirty="0"/>
              <a:t>Employment &amp; Career Services (USA-ECSC)</a:t>
            </a:r>
          </a:p>
          <a:p>
            <a:pPr lvl="1"/>
            <a:r>
              <a:rPr lang="en-US" sz="1300" dirty="0"/>
              <a:t>Engineering IPT Leader, Harris Corporation</a:t>
            </a:r>
          </a:p>
          <a:p>
            <a:r>
              <a:rPr lang="en-US" sz="1500" dirty="0"/>
              <a:t>Bailey </a:t>
            </a:r>
            <a:r>
              <a:rPr lang="en-US" sz="1500" dirty="0" err="1"/>
              <a:t>Ulferts</a:t>
            </a:r>
            <a:endParaRPr lang="en-US" sz="1500" dirty="0"/>
          </a:p>
          <a:p>
            <a:pPr lvl="1"/>
            <a:r>
              <a:rPr lang="en-US" sz="1300" dirty="0"/>
              <a:t>Student Professional Awareness Coordinator</a:t>
            </a:r>
          </a:p>
          <a:p>
            <a:pPr lvl="1"/>
            <a:r>
              <a:rPr lang="en-US" sz="1300" dirty="0"/>
              <a:t>Controls Engineer, US Navy</a:t>
            </a:r>
          </a:p>
          <a:p>
            <a:r>
              <a:rPr lang="en-US" sz="1500" dirty="0"/>
              <a:t>Lee Stogner:</a:t>
            </a:r>
          </a:p>
          <a:p>
            <a:pPr lvl="1"/>
            <a:r>
              <a:rPr lang="en-US" sz="1300" dirty="0"/>
              <a:t>Government Activities Coordinator (USA-GAC)</a:t>
            </a:r>
          </a:p>
          <a:p>
            <a:pPr lvl="1"/>
            <a:r>
              <a:rPr lang="en-US" sz="1300" dirty="0"/>
              <a:t>President, Vincula Group</a:t>
            </a:r>
          </a:p>
          <a:p>
            <a:r>
              <a:rPr lang="en-US" sz="1500" dirty="0"/>
              <a:t>Open Position!</a:t>
            </a:r>
          </a:p>
          <a:p>
            <a:pPr lvl="1"/>
            <a:r>
              <a:rPr lang="en-US" sz="1300" dirty="0"/>
              <a:t>STEM Educational Liaison (USA-K-12 STEM)</a:t>
            </a:r>
          </a:p>
          <a:p>
            <a:pPr lvl="1"/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A2A7D-3A8F-44E7-A3A3-3A7F3C83D7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829648"/>
            <a:ext cx="7886700" cy="267632"/>
          </a:xfrm>
        </p:spPr>
        <p:txBody>
          <a:bodyPr/>
          <a:lstStyle/>
          <a:p>
            <a:r>
              <a:rPr lang="en-US" sz="1600" dirty="0"/>
              <a:t>Committee Members for 2019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93FB9-D5D8-4FC6-80F3-2CA5E586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8" t="2968" r="17067" b="6201"/>
          <a:stretch/>
        </p:blipFill>
        <p:spPr>
          <a:xfrm>
            <a:off x="6425860" y="1988820"/>
            <a:ext cx="922040" cy="1165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4A758-F085-43E1-AA40-83759B1E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315" y="2640117"/>
            <a:ext cx="880712" cy="1165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53D3F4-5907-49FA-B987-F00DF991C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85" t="6846" r="4118" b="21211"/>
          <a:stretch/>
        </p:blipFill>
        <p:spPr>
          <a:xfrm>
            <a:off x="6444819" y="3343348"/>
            <a:ext cx="922040" cy="1165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E7C494-9AEB-4F53-8310-F7AA2C62F2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23" t="2616" r="23162" b="49351"/>
          <a:stretch/>
        </p:blipFill>
        <p:spPr>
          <a:xfrm>
            <a:off x="5480109" y="1317043"/>
            <a:ext cx="881878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Professional Activities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Distribute 100% of PACE funds to sections for professional events ($11,300 this year)</a:t>
            </a:r>
          </a:p>
          <a:p>
            <a:r>
              <a:rPr lang="en-US" dirty="0"/>
              <a:t>Work with PACE committee and region to secure funds for future professional activities</a:t>
            </a:r>
          </a:p>
          <a:p>
            <a:r>
              <a:rPr lang="en-US" dirty="0"/>
              <a:t>Establish a short-term plan for employment activities in the region</a:t>
            </a:r>
          </a:p>
          <a:p>
            <a:r>
              <a:rPr lang="en-US" dirty="0"/>
              <a:t>Increase networking between students and professionals</a:t>
            </a:r>
          </a:p>
          <a:p>
            <a:r>
              <a:rPr lang="en-US" dirty="0"/>
              <a:t>Share information of region </a:t>
            </a:r>
            <a:r>
              <a:rPr lang="en-US"/>
              <a:t>government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5"/>
          </p:nvPr>
        </p:nvSpPr>
        <p:spPr>
          <a:xfrm>
            <a:off x="628650" y="829648"/>
            <a:ext cx="7886700" cy="3148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Activities and Goals for 2019</a:t>
            </a:r>
          </a:p>
        </p:txBody>
      </p:sp>
    </p:spTree>
    <p:extLst>
      <p:ext uri="{BB962C8B-B14F-4D97-AF65-F5344CB8AC3E}">
        <p14:creationId xmlns:p14="http://schemas.microsoft.com/office/powerpoint/2010/main" val="85083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PACE?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network of IEEE volunteers and committees organized at the section and chapter levels with support from Regions and IEEE-USA</a:t>
            </a:r>
          </a:p>
          <a:p>
            <a:r>
              <a:rPr lang="en-US" dirty="0"/>
              <a:t>PACE goals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Promote the professional interests of U.S. members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Provide a mechanism for communication of members' views on their professional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36199-5F7B-4F8C-B354-B204479850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829648"/>
            <a:ext cx="7886700" cy="415002"/>
          </a:xfrm>
        </p:spPr>
        <p:txBody>
          <a:bodyPr>
            <a:normAutofit/>
          </a:bodyPr>
          <a:lstStyle/>
          <a:p>
            <a:r>
              <a:rPr lang="en-US" dirty="0"/>
              <a:t>Professional Activities Committees for Engineers</a:t>
            </a:r>
          </a:p>
        </p:txBody>
      </p:sp>
    </p:spTree>
    <p:extLst>
      <p:ext uri="{BB962C8B-B14F-4D97-AF65-F5344CB8AC3E}">
        <p14:creationId xmlns:p14="http://schemas.microsoft.com/office/powerpoint/2010/main" val="313551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PACE Focus Areas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Employment Assistance Activities</a:t>
            </a:r>
          </a:p>
          <a:p>
            <a:r>
              <a:rPr lang="en-US" dirty="0"/>
              <a:t>Career Development Activities</a:t>
            </a:r>
          </a:p>
          <a:p>
            <a:r>
              <a:rPr lang="en-US" dirty="0"/>
              <a:t>Student Professional Awareness</a:t>
            </a:r>
            <a:r>
              <a:rPr lang="en-US" baseline="0" dirty="0"/>
              <a:t> (</a:t>
            </a:r>
            <a:r>
              <a:rPr lang="en-US" baseline="0" dirty="0" err="1"/>
              <a:t>SPAx</a:t>
            </a:r>
            <a:r>
              <a:rPr lang="en-US" baseline="0" dirty="0"/>
              <a:t>)</a:t>
            </a:r>
            <a:endParaRPr lang="en-US" dirty="0"/>
          </a:p>
          <a:p>
            <a:r>
              <a:rPr lang="en-US" dirty="0"/>
              <a:t>K-12 STEM Education Activities</a:t>
            </a:r>
          </a:p>
          <a:p>
            <a:r>
              <a:rPr lang="en-US" dirty="0"/>
              <a:t>Government Activities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FFA68-F7E2-40BD-90B0-9F53FF98D7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/>
              <a:t>Employment Assistance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Resume Writing</a:t>
            </a:r>
          </a:p>
          <a:p>
            <a:r>
              <a:rPr lang="en-US" dirty="0"/>
              <a:t>Interviewing Skills</a:t>
            </a:r>
          </a:p>
          <a:p>
            <a:r>
              <a:rPr lang="en-US" dirty="0"/>
              <a:t>Leveraging LinkedIn</a:t>
            </a:r>
          </a:p>
          <a:p>
            <a:r>
              <a:rPr lang="en-US" dirty="0"/>
              <a:t>Networking Skills</a:t>
            </a:r>
          </a:p>
          <a:p>
            <a:r>
              <a:rPr lang="en-US" dirty="0"/>
              <a:t>Hiring Managers’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49513-4569-4FD2-AD59-EA11F65CBC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9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latin typeface="+mn-lt"/>
              </a:rPr>
              <a:t>Career Development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Presentation Skills</a:t>
            </a:r>
          </a:p>
          <a:p>
            <a:r>
              <a:rPr lang="en-US" dirty="0"/>
              <a:t>Technical Writing</a:t>
            </a:r>
          </a:p>
          <a:p>
            <a:r>
              <a:rPr lang="en-US" dirty="0"/>
              <a:t>Hiring Skills</a:t>
            </a:r>
          </a:p>
          <a:p>
            <a:r>
              <a:rPr lang="en-US" dirty="0"/>
              <a:t>Leadership Skills</a:t>
            </a:r>
          </a:p>
          <a:p>
            <a:r>
              <a:rPr lang="en-US" dirty="0"/>
              <a:t>Program Management Skills</a:t>
            </a:r>
          </a:p>
          <a:p>
            <a:r>
              <a:rPr lang="en-US" dirty="0"/>
              <a:t>Preparing for Performance Reviews</a:t>
            </a:r>
          </a:p>
          <a:p>
            <a:r>
              <a:rPr lang="en-US" dirty="0"/>
              <a:t>Starting Your Own Business</a:t>
            </a:r>
          </a:p>
          <a:p>
            <a:r>
              <a:rPr lang="en-US" dirty="0"/>
              <a:t>Patent Writing</a:t>
            </a:r>
          </a:p>
          <a:p>
            <a:r>
              <a:rPr lang="en-US" dirty="0"/>
              <a:t>Ethics</a:t>
            </a:r>
          </a:p>
          <a:p>
            <a:r>
              <a:rPr lang="en-US" dirty="0"/>
              <a:t>Financial Planning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9D17C4-5A7B-409A-9FD2-9396565F03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452EC-1740-4AAD-92D8-D4863AFC5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8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Student Professional Awareness (</a:t>
            </a:r>
            <a:r>
              <a:rPr lang="en-US" sz="2400" dirty="0" err="1"/>
              <a:t>SPAx</a:t>
            </a:r>
            <a:r>
              <a:rPr lang="en-US" sz="2400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Any PACE activity organized by and for student members</a:t>
            </a:r>
          </a:p>
          <a:p>
            <a:pPr lvl="1"/>
            <a:r>
              <a:rPr lang="en-US"/>
              <a:t>Online Reputation Management</a:t>
            </a:r>
          </a:p>
          <a:p>
            <a:pPr lvl="1"/>
            <a:r>
              <a:rPr lang="en-US"/>
              <a:t>Ethics in Engineering </a:t>
            </a:r>
          </a:p>
          <a:p>
            <a:pPr lvl="1"/>
            <a:r>
              <a:rPr lang="en-US"/>
              <a:t>Life Long Learning</a:t>
            </a:r>
          </a:p>
          <a:p>
            <a:pPr lvl="1"/>
            <a:r>
              <a:rPr lang="en-US"/>
              <a:t>Road Trip to a Dream Job</a:t>
            </a:r>
          </a:p>
          <a:p>
            <a:pPr lvl="1"/>
            <a:r>
              <a:rPr lang="en-US"/>
              <a:t>Differences between the Classroom and the Office</a:t>
            </a:r>
          </a:p>
          <a:p>
            <a:r>
              <a:rPr lang="en-US"/>
              <a:t>Check out the new </a:t>
            </a:r>
            <a:r>
              <a:rPr lang="en-US">
                <a:hlinkClick r:id="rId2"/>
              </a:rPr>
              <a:t>SPAx website</a:t>
            </a:r>
            <a:r>
              <a:rPr lang="en-US"/>
              <a:t> developed by student members!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9D17C4-5A7B-409A-9FD2-9396565F03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9266C-4974-45B9-9E6F-3FC21C182B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813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42</TotalTime>
  <Words>593</Words>
  <Application>Microsoft Office PowerPoint</Application>
  <PresentationFormat>On-screen Show (16:9)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LucidaGrande</vt:lpstr>
      <vt:lpstr>Merriweather Sans</vt:lpstr>
      <vt:lpstr>Noto Sans Symbols</vt:lpstr>
      <vt:lpstr>Wingdings</vt:lpstr>
      <vt:lpstr>Theme 1</vt:lpstr>
      <vt:lpstr>Professional Activities Committee</vt:lpstr>
      <vt:lpstr>Professional Activities Committee</vt:lpstr>
      <vt:lpstr>Professional Activities Committee</vt:lpstr>
      <vt:lpstr>Professional Activities Committee</vt:lpstr>
      <vt:lpstr>What is PACE?</vt:lpstr>
      <vt:lpstr>PACE Focus Areas</vt:lpstr>
      <vt:lpstr>Employment Assistance Activities</vt:lpstr>
      <vt:lpstr>Career Development Activities</vt:lpstr>
      <vt:lpstr>Student Professional Awareness (SPAx)</vt:lpstr>
      <vt:lpstr>K-12 STEM Education Activities</vt:lpstr>
      <vt:lpstr>Government Activities</vt:lpstr>
      <vt:lpstr>Plan for New PACE Chairs</vt:lpstr>
      <vt:lpstr>PACE Financial Resources</vt:lpstr>
      <vt:lpstr>Region Funding Process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Theresa Brunasso</cp:lastModifiedBy>
  <cp:revision>15</cp:revision>
  <dcterms:created xsi:type="dcterms:W3CDTF">2016-10-24T19:40:55Z</dcterms:created>
  <dcterms:modified xsi:type="dcterms:W3CDTF">2019-04-06T13:16:42Z</dcterms:modified>
</cp:coreProperties>
</file>