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0" r:id="rId3"/>
    <p:sldId id="257" r:id="rId4"/>
    <p:sldId id="264" r:id="rId5"/>
    <p:sldId id="263" r:id="rId6"/>
    <p:sldId id="262" r:id="rId7"/>
    <p:sldId id="258" r:id="rId8"/>
    <p:sldId id="265" r:id="rId9"/>
    <p:sldId id="261" r:id="rId10"/>
    <p:sldId id="259"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CC0033"/>
    <a:srgbClr val="E37222"/>
    <a:srgbClr val="FDC82F"/>
    <a:srgbClr val="69BE28"/>
    <a:srgbClr val="008542"/>
    <a:srgbClr val="6B1F73"/>
    <a:srgbClr val="009FDA"/>
    <a:srgbClr val="0B5172"/>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5"/>
    <p:restoredTop sz="94658"/>
  </p:normalViewPr>
  <p:slideViewPr>
    <p:cSldViewPr snapToGrid="0" snapToObjects="1">
      <p:cViewPr varScale="1">
        <p:scale>
          <a:sx n="71" d="100"/>
          <a:sy n="71" d="100"/>
        </p:scale>
        <p:origin x="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4/13/2019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128101"/>
            <a:ext cx="3886200" cy="20855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1375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1" y="1369219"/>
            <a:ext cx="3019523"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128100"/>
            <a:ext cx="7886700" cy="1604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3004794"/>
            <a:ext cx="3886200" cy="1208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369218"/>
            <a:ext cx="4970872" cy="21658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02966" y="352567"/>
            <a:ext cx="906997" cy="920079"/>
          </a:xfrm>
          <a:prstGeom prst="rect">
            <a:avLst/>
          </a:prstGeom>
        </p:spPr>
      </p:pic>
      <p:pic>
        <p:nvPicPr>
          <p:cNvPr id="25" name="Pictur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1408" y="821327"/>
            <a:ext cx="1343053" cy="1356135"/>
          </a:xfrm>
          <a:prstGeom prst="rect">
            <a:avLst/>
          </a:prstGeom>
        </p:spPr>
      </p:pic>
      <p:pic>
        <p:nvPicPr>
          <p:cNvPr id="26" name="Picture 25"/>
          <p:cNvPicPr>
            <a:picLocks noChangeAspect="1"/>
          </p:cNvPicPr>
          <p:nvPr userDrawn="1"/>
        </p:nvPicPr>
        <p:blipFill rotWithShape="1">
          <a:blip r:embed="rId7">
            <a:extLst>
              <a:ext uri="{28A0092B-C50C-407E-A947-70E740481C1C}">
                <a14:useLocalDpi xmlns:a14="http://schemas.microsoft.com/office/drawing/2010/main" val="0"/>
              </a:ext>
            </a:extLst>
          </a:blip>
          <a:srcRect l="7771" t="7771"/>
          <a:stretch/>
        </p:blipFill>
        <p:spPr>
          <a:xfrm>
            <a:off x="-2794" y="-3048"/>
            <a:ext cx="2334535" cy="2381057"/>
          </a:xfrm>
          <a:prstGeom prst="rect">
            <a:avLst/>
          </a:prstGeom>
        </p:spPr>
      </p:pic>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0068" y="2089046"/>
            <a:ext cx="1643932" cy="1927369"/>
          </a:xfrm>
          <a:prstGeom prst="rect">
            <a:avLst/>
          </a:pr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369219"/>
            <a:ext cx="7886700" cy="295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4" name="Picture 13"/>
          <p:cNvPicPr>
            <a:picLocks noChangeAspect="1"/>
          </p:cNvPicPr>
          <p:nvPr userDrawn="1"/>
        </p:nvPicPr>
        <p:blipFill rotWithShape="1">
          <a:blip r:embed="rId2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mailto:Sonya.Dillard@ieee.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ewh.ieee.org/reg/3/"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ewh.ieee.org/reg/3" TargetMode="External"/><Relationship Id="rId1" Type="http://schemas.openxmlformats.org/officeDocument/2006/relationships/slideLayout" Target="../slideLayouts/slideLayout20.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eee.org/membership/join/member-get-a-member.html"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ieee.org/benefits"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hyperlink" Target="https://www.facebook.com/IEEEStudentsRegion3/" TargetMode="External"/><Relationship Id="rId3" Type="http://schemas.openxmlformats.org/officeDocument/2006/relationships/image" Target="../media/image28.jpg"/><Relationship Id="rId7" Type="http://schemas.openxmlformats.org/officeDocument/2006/relationships/image" Target="../media/image32.png"/><Relationship Id="rId12" Type="http://schemas.openxmlformats.org/officeDocument/2006/relationships/hyperlink" Target="https://www.facebook.com/r3ieee/" TargetMode="External"/><Relationship Id="rId2" Type="http://schemas.openxmlformats.org/officeDocument/2006/relationships/image" Target="../media/image27.jpg"/><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hyperlink" Target="https://www.instagram.com/r3ieee/" TargetMode="External"/><Relationship Id="rId5" Type="http://schemas.openxmlformats.org/officeDocument/2006/relationships/image" Target="../media/image30.png"/><Relationship Id="rId10" Type="http://schemas.openxmlformats.org/officeDocument/2006/relationships/hyperlink" Target="http://www.ewh.ieee.org/reg/3/" TargetMode="External"/><Relationship Id="rId4" Type="http://schemas.openxmlformats.org/officeDocument/2006/relationships/image" Target="../media/image29.JPG"/><Relationship Id="rId9" Type="http://schemas.openxmlformats.org/officeDocument/2006/relationships/hyperlink" Target="https://ieeetv.ieee.org/channels/ieee-experience" TargetMode="External"/><Relationship Id="rId14" Type="http://schemas.openxmlformats.org/officeDocument/2006/relationships/hyperlink" Target="https://twitter.com/r3ieee?lang=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normAutofit fontScale="90000"/>
          </a:bodyPr>
          <a:lstStyle/>
          <a:p>
            <a:r>
              <a:rPr lang="en-US" dirty="0" smtClean="0"/>
              <a:t>Member Activities Committee</a:t>
            </a:r>
            <a:endParaRPr lang="en-US" dirty="0"/>
          </a:p>
        </p:txBody>
      </p:sp>
      <p:sp>
        <p:nvSpPr>
          <p:cNvPr id="22" name="Subtitle 21"/>
          <p:cNvSpPr>
            <a:spLocks noGrp="1"/>
          </p:cNvSpPr>
          <p:nvPr>
            <p:ph type="subTitle" idx="1"/>
          </p:nvPr>
        </p:nvSpPr>
        <p:spPr/>
        <p:txBody>
          <a:bodyPr>
            <a:normAutofit/>
          </a:bodyPr>
          <a:lstStyle/>
          <a:p>
            <a:r>
              <a:rPr lang="en-US" dirty="0" smtClean="0"/>
              <a:t>Sonya Dillard, Chair</a:t>
            </a:r>
          </a:p>
          <a:p>
            <a:r>
              <a:rPr lang="en-US" dirty="0" smtClean="0"/>
              <a:t>SoutheastCon </a:t>
            </a:r>
            <a:r>
              <a:rPr lang="en-US" dirty="0" smtClean="0"/>
              <a:t>2019 – </a:t>
            </a:r>
            <a:r>
              <a:rPr lang="en-US" dirty="0"/>
              <a:t>Huntsville, AL</a:t>
            </a:r>
          </a:p>
          <a:p>
            <a:endParaRPr lang="en-US" dirty="0"/>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175708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331043"/>
            <a:ext cx="6858952" cy="620819"/>
          </a:xfrm>
        </p:spPr>
        <p:txBody>
          <a:bodyPr/>
          <a:lstStyle/>
          <a:p>
            <a:r>
              <a:rPr lang="en-US" dirty="0" smtClean="0"/>
              <a:t>Thank you!</a:t>
            </a:r>
            <a:endParaRPr lang="en-US" dirty="0"/>
          </a:p>
        </p:txBody>
      </p:sp>
      <p:sp>
        <p:nvSpPr>
          <p:cNvPr id="3" name="Text Placeholder 2"/>
          <p:cNvSpPr>
            <a:spLocks noGrp="1"/>
          </p:cNvSpPr>
          <p:nvPr>
            <p:ph type="body" idx="1"/>
          </p:nvPr>
        </p:nvSpPr>
        <p:spPr>
          <a:xfrm>
            <a:off x="623888" y="3850182"/>
            <a:ext cx="6858952" cy="772905"/>
          </a:xfrm>
        </p:spPr>
        <p:txBody>
          <a:bodyPr>
            <a:normAutofit/>
          </a:bodyPr>
          <a:lstStyle/>
          <a:p>
            <a:r>
              <a:rPr lang="en-US" dirty="0" smtClean="0"/>
              <a:t>Sonya</a:t>
            </a:r>
            <a:r>
              <a:rPr lang="en-US" dirty="0"/>
              <a:t> </a:t>
            </a:r>
            <a:r>
              <a:rPr lang="en-US" dirty="0" smtClean="0"/>
              <a:t>Dillard, R3 MAC Chair</a:t>
            </a:r>
          </a:p>
          <a:p>
            <a:r>
              <a:rPr lang="en-US" dirty="0" smtClean="0">
                <a:hlinkClick r:id="rId2"/>
              </a:rPr>
              <a:t>Sonya.Dillard@ieee.org</a:t>
            </a:r>
            <a:endParaRPr lang="en-US" dirty="0" smtClean="0"/>
          </a:p>
          <a:p>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10</a:t>
            </a:fld>
            <a:endParaRPr lang="en-US"/>
          </a:p>
        </p:txBody>
      </p:sp>
      <p:sp>
        <p:nvSpPr>
          <p:cNvPr id="5" name="Rectangle 4"/>
          <p:cNvSpPr/>
          <p:nvPr/>
        </p:nvSpPr>
        <p:spPr>
          <a:xfrm>
            <a:off x="1722120" y="618604"/>
            <a:ext cx="6187440" cy="2031325"/>
          </a:xfrm>
          <a:prstGeom prst="rect">
            <a:avLst/>
          </a:prstGeom>
        </p:spPr>
        <p:txBody>
          <a:bodyPr wrap="square">
            <a:spAutoFit/>
          </a:bodyPr>
          <a:lstStyle/>
          <a:p>
            <a:pPr algn="ctr"/>
            <a:r>
              <a:rPr lang="en-US" sz="2800" b="1" i="1" dirty="0">
                <a:solidFill>
                  <a:srgbClr val="0066A1"/>
                </a:solidFill>
              </a:rPr>
              <a:t>Let’s HEAR from YOU! </a:t>
            </a:r>
            <a:r>
              <a:rPr lang="en-US" sz="2800" b="1" i="1" dirty="0" smtClean="0">
                <a:solidFill>
                  <a:srgbClr val="0066A1"/>
                </a:solidFill>
                <a:sym typeface="Wingdings" panose="05000000000000000000" pitchFamily="2" charset="2"/>
              </a:rPr>
              <a:t></a:t>
            </a:r>
          </a:p>
          <a:p>
            <a:pPr algn="ctr"/>
            <a:endParaRPr lang="en-US" sz="1400" b="1" i="1" dirty="0">
              <a:solidFill>
                <a:srgbClr val="0066A1"/>
              </a:solidFill>
            </a:endParaRPr>
          </a:p>
          <a:p>
            <a:pPr algn="ctr"/>
            <a:r>
              <a:rPr lang="en-US" sz="2800" b="1" i="1" dirty="0">
                <a:solidFill>
                  <a:srgbClr val="0066A1"/>
                </a:solidFill>
              </a:rPr>
              <a:t>Send us your membership ideas, new trending activities and programs, </a:t>
            </a:r>
            <a:r>
              <a:rPr lang="en-US" sz="2800" b="1" i="1" dirty="0" smtClean="0">
                <a:solidFill>
                  <a:srgbClr val="0066A1"/>
                </a:solidFill>
              </a:rPr>
              <a:t>event photos and </a:t>
            </a:r>
            <a:r>
              <a:rPr lang="en-US" sz="2800" b="1" i="1" dirty="0">
                <a:solidFill>
                  <a:srgbClr val="0066A1"/>
                </a:solidFill>
              </a:rPr>
              <a:t>Region 3 success stories. </a:t>
            </a:r>
          </a:p>
        </p:txBody>
      </p:sp>
    </p:spTree>
    <p:extLst>
      <p:ext uri="{BB962C8B-B14F-4D97-AF65-F5344CB8AC3E}">
        <p14:creationId xmlns:p14="http://schemas.microsoft.com/office/powerpoint/2010/main" val="144877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Member Activities Committee (MAC)</a:t>
            </a:r>
            <a:endParaRPr lang="en-US" dirty="0"/>
          </a:p>
        </p:txBody>
      </p:sp>
      <p:sp>
        <p:nvSpPr>
          <p:cNvPr id="7" name="Text Placeholder 6"/>
          <p:cNvSpPr>
            <a:spLocks noGrp="1"/>
          </p:cNvSpPr>
          <p:nvPr>
            <p:ph type="body" sz="quarter" idx="13"/>
          </p:nvPr>
        </p:nvSpPr>
        <p:spPr>
          <a:xfrm>
            <a:off x="628650" y="1369218"/>
            <a:ext cx="5277298" cy="2172629"/>
          </a:xfrm>
        </p:spPr>
        <p:txBody>
          <a:bodyPr>
            <a:normAutofit lnSpcReduction="10000"/>
          </a:bodyPr>
          <a:lstStyle/>
          <a:p>
            <a:r>
              <a:rPr lang="en-US" dirty="0"/>
              <a:t>MAC Chair:  Sonya Dillard</a:t>
            </a:r>
          </a:p>
          <a:p>
            <a:r>
              <a:rPr lang="en-US" dirty="0"/>
              <a:t>Newsletter Editor:  Bill LaBelle	</a:t>
            </a:r>
          </a:p>
          <a:p>
            <a:r>
              <a:rPr lang="en-US" dirty="0"/>
              <a:t>Webmaster: Eric Ackerman</a:t>
            </a:r>
          </a:p>
          <a:p>
            <a:r>
              <a:rPr lang="en-US" dirty="0"/>
              <a:t>Fellows Coordinator:  David Conner  </a:t>
            </a:r>
          </a:p>
          <a:p>
            <a:r>
              <a:rPr lang="en-US" dirty="0"/>
              <a:t>Information Coordinator/Social Media:  Steve Jackson</a:t>
            </a:r>
            <a:endParaRPr lang="en-US" b="1" dirty="0">
              <a:solidFill>
                <a:srgbClr val="00B050"/>
              </a:solidFill>
            </a:endParaRPr>
          </a:p>
          <a:p>
            <a:r>
              <a:rPr lang="en-US" dirty="0"/>
              <a:t>R3 Advisor/Mentor:  Bill Ratcliff</a:t>
            </a:r>
          </a:p>
          <a:p>
            <a:r>
              <a:rPr lang="en-US" dirty="0"/>
              <a:t>R3 Advisor/Mentor:  Lee </a:t>
            </a:r>
            <a:r>
              <a:rPr lang="en-US" dirty="0" smtClean="0"/>
              <a:t>Stogner</a:t>
            </a:r>
            <a:endParaRPr lang="en-US" dirty="0"/>
          </a:p>
        </p:txBody>
      </p:sp>
      <p:sp>
        <p:nvSpPr>
          <p:cNvPr id="8" name="Text Placeholder 7"/>
          <p:cNvSpPr>
            <a:spLocks noGrp="1"/>
          </p:cNvSpPr>
          <p:nvPr>
            <p:ph type="body" sz="quarter" idx="14"/>
          </p:nvPr>
        </p:nvSpPr>
        <p:spPr>
          <a:xfrm>
            <a:off x="628650" y="3541847"/>
            <a:ext cx="5277298" cy="1112703"/>
          </a:xfrm>
        </p:spPr>
        <p:txBody>
          <a:bodyPr>
            <a:normAutofit lnSpcReduction="10000"/>
          </a:bodyPr>
          <a:lstStyle/>
          <a:p>
            <a:r>
              <a:rPr lang="en-US" dirty="0"/>
              <a:t>The </a:t>
            </a:r>
            <a:r>
              <a:rPr lang="en-US" u="sng" dirty="0"/>
              <a:t>Member Activities Committee (MAC)</a:t>
            </a:r>
            <a:r>
              <a:rPr lang="en-US" dirty="0"/>
              <a:t> shall support and facilitate the effective, seamless and interactive sharing of information and knowledge with members of Region 3 and others. This committee will also support other activities related to individual members of Region 3</a:t>
            </a:r>
            <a:r>
              <a:rPr lang="en-US" dirty="0" smtClean="0"/>
              <a:t>.</a:t>
            </a:r>
            <a:endParaRPr lang="en-US" dirty="0"/>
          </a:p>
        </p:txBody>
      </p:sp>
      <p:sp>
        <p:nvSpPr>
          <p:cNvPr id="10" name="Text Placeholder 9"/>
          <p:cNvSpPr>
            <a:spLocks noGrp="1"/>
          </p:cNvSpPr>
          <p:nvPr>
            <p:ph type="body" sz="quarter" idx="17"/>
          </p:nvPr>
        </p:nvSpPr>
        <p:spPr>
          <a:xfrm>
            <a:off x="628649" y="829648"/>
            <a:ext cx="8387013" cy="267632"/>
          </a:xfrm>
        </p:spPr>
        <p:txBody>
          <a:bodyPr/>
          <a:lstStyle/>
          <a:p>
            <a:r>
              <a:rPr lang="en-US" dirty="0" smtClean="0"/>
              <a:t>R3 MAC Committee Members for 2019             </a:t>
            </a:r>
            <a:r>
              <a:rPr lang="en-US" i="0" dirty="0" smtClean="0"/>
              <a:t>R3 </a:t>
            </a:r>
            <a:r>
              <a:rPr lang="en-US" i="0" dirty="0"/>
              <a:t>Website: </a:t>
            </a:r>
            <a:r>
              <a:rPr lang="en-US" i="0" dirty="0">
                <a:hlinkClick r:id="rId2"/>
              </a:rPr>
              <a:t>http://ewh.ieee.org/reg/3</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2</a:t>
            </a:fld>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84856"/>
          <a:stretch/>
        </p:blipFill>
        <p:spPr>
          <a:xfrm>
            <a:off x="6005114" y="1315430"/>
            <a:ext cx="2296406" cy="2667000"/>
          </a:xfrm>
          <a:prstGeom prst="rect">
            <a:avLst/>
          </a:prstGeom>
          <a:ln w="38100">
            <a:solidFill>
              <a:srgbClr val="0066A1"/>
            </a:solidFill>
          </a:ln>
        </p:spPr>
      </p:pic>
    </p:spTree>
    <p:extLst>
      <p:ext uri="{BB962C8B-B14F-4D97-AF65-F5344CB8AC3E}">
        <p14:creationId xmlns:p14="http://schemas.microsoft.com/office/powerpoint/2010/main" val="261792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 Activities Committee</a:t>
            </a:r>
            <a:endParaRPr lang="en-US" dirty="0"/>
          </a:p>
        </p:txBody>
      </p:sp>
      <p:sp>
        <p:nvSpPr>
          <p:cNvPr id="6" name="Text Placeholder 5"/>
          <p:cNvSpPr>
            <a:spLocks noGrp="1"/>
          </p:cNvSpPr>
          <p:nvPr>
            <p:ph type="body" sz="quarter" idx="13"/>
          </p:nvPr>
        </p:nvSpPr>
        <p:spPr>
          <a:xfrm>
            <a:off x="628650" y="1097281"/>
            <a:ext cx="7886700" cy="3229452"/>
          </a:xfrm>
        </p:spPr>
        <p:txBody>
          <a:bodyPr>
            <a:normAutofit fontScale="92500" lnSpcReduction="10000"/>
          </a:bodyPr>
          <a:lstStyle/>
          <a:p>
            <a:r>
              <a:rPr lang="en-US" b="1" u="sng" dirty="0"/>
              <a:t>MAC</a:t>
            </a:r>
            <a:r>
              <a:rPr lang="en-US" dirty="0"/>
              <a:t> shall identify and communicate the personal and professional benefits of active engagement with fellow IEEE members.  The MAC shall contribute material, and if requested, present communications information and demonstrations to the Region leadership and members.</a:t>
            </a:r>
          </a:p>
          <a:p>
            <a:r>
              <a:rPr lang="en-US" b="1" u="sng" dirty="0"/>
              <a:t>MAC Chair</a:t>
            </a:r>
            <a:r>
              <a:rPr lang="en-US" b="1" dirty="0"/>
              <a:t> </a:t>
            </a:r>
            <a:r>
              <a:rPr lang="en-US" dirty="0"/>
              <a:t>shall assist the Region 3 Secretary in maintenance of various email lists used by the Region 3 Committee and the Region 3 Executive Committee.</a:t>
            </a:r>
          </a:p>
          <a:p>
            <a:r>
              <a:rPr lang="en-US" b="1" u="sng" dirty="0"/>
              <a:t>Newsletter Editor</a:t>
            </a:r>
            <a:r>
              <a:rPr lang="en-US" b="1" dirty="0"/>
              <a:t> </a:t>
            </a:r>
            <a:r>
              <a:rPr lang="en-US" dirty="0"/>
              <a:t>shall publish the IEEE Region 3 Newsletter, on a scheduled basis, in paper and electronic format via the Region 3 website.</a:t>
            </a:r>
          </a:p>
          <a:p>
            <a:r>
              <a:rPr lang="en-US" b="1" u="sng" dirty="0"/>
              <a:t>Webmaster</a:t>
            </a:r>
            <a:r>
              <a:rPr lang="en-US" dirty="0"/>
              <a:t> shall support the creation and maintenance of web content for Region 3 and its entities to inform the members of events and activities.</a:t>
            </a:r>
          </a:p>
          <a:p>
            <a:r>
              <a:rPr lang="en-US" b="1" u="sng" dirty="0"/>
              <a:t>Information Coordinator</a:t>
            </a:r>
            <a:r>
              <a:rPr lang="en-US" b="1" dirty="0"/>
              <a:t> </a:t>
            </a:r>
            <a:r>
              <a:rPr lang="en-US" dirty="0"/>
              <a:t>shall support the creation and maintenance of social media content for Region 3 and its entities.</a:t>
            </a:r>
          </a:p>
          <a:p>
            <a:r>
              <a:rPr lang="en-US" b="1" u="sng" dirty="0"/>
              <a:t>Fellows Coordinator</a:t>
            </a:r>
            <a:r>
              <a:rPr lang="en-US" dirty="0"/>
              <a:t> shall encourage members to seek the membership level of Fellow.</a:t>
            </a:r>
          </a:p>
          <a:p>
            <a:endParaRPr lang="en-US" dirty="0"/>
          </a:p>
        </p:txBody>
      </p:sp>
      <p:sp>
        <p:nvSpPr>
          <p:cNvPr id="7" name="Text Placeholder 6"/>
          <p:cNvSpPr>
            <a:spLocks noGrp="1"/>
          </p:cNvSpPr>
          <p:nvPr>
            <p:ph type="body" sz="quarter" idx="15"/>
          </p:nvPr>
        </p:nvSpPr>
        <p:spPr/>
        <p:txBody>
          <a:bodyPr>
            <a:normAutofit fontScale="85000" lnSpcReduction="20000"/>
          </a:bodyPr>
          <a:lstStyle/>
          <a:p>
            <a:r>
              <a:rPr lang="en-US" smtClean="0"/>
              <a:t>Committee Responsibilities</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378696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 Activities Committee</a:t>
            </a:r>
            <a:endParaRPr lang="en-US" dirty="0"/>
          </a:p>
        </p:txBody>
      </p:sp>
      <p:sp>
        <p:nvSpPr>
          <p:cNvPr id="6" name="Text Placeholder 5"/>
          <p:cNvSpPr>
            <a:spLocks noGrp="1"/>
          </p:cNvSpPr>
          <p:nvPr>
            <p:ph type="body" sz="quarter" idx="13"/>
          </p:nvPr>
        </p:nvSpPr>
        <p:spPr>
          <a:xfrm>
            <a:off x="628650" y="1097281"/>
            <a:ext cx="8408670" cy="3720046"/>
          </a:xfrm>
        </p:spPr>
        <p:txBody>
          <a:bodyPr>
            <a:normAutofit/>
          </a:bodyPr>
          <a:lstStyle/>
          <a:p>
            <a:r>
              <a:rPr lang="en-US" b="1" dirty="0" smtClean="0">
                <a:solidFill>
                  <a:schemeClr val="tx1">
                    <a:lumMod val="95000"/>
                    <a:lumOff val="5000"/>
                  </a:schemeClr>
                </a:solidFill>
              </a:rPr>
              <a:t>R3 Sections Support all categories of Members Activities:</a:t>
            </a:r>
            <a:endParaRPr lang="en-US" b="1" dirty="0">
              <a:solidFill>
                <a:schemeClr val="tx1">
                  <a:lumMod val="95000"/>
                  <a:lumOff val="5000"/>
                </a:schemeClr>
              </a:solidFill>
            </a:endParaRPr>
          </a:p>
          <a:p>
            <a:pPr lvl="1"/>
            <a:r>
              <a:rPr lang="en-US" dirty="0" smtClean="0"/>
              <a:t>Huntsville Section – Alabama Science &amp; Engineering Fair, April 4 – 5</a:t>
            </a:r>
            <a:r>
              <a:rPr lang="en-US" baseline="30000" dirty="0" smtClean="0"/>
              <a:t>th</a:t>
            </a:r>
            <a:r>
              <a:rPr lang="en-US" dirty="0" smtClean="0"/>
              <a:t> (Supports K12 Future Members) </a:t>
            </a:r>
          </a:p>
          <a:p>
            <a:pPr lvl="1"/>
            <a:r>
              <a:rPr lang="en-US" dirty="0" smtClean="0"/>
              <a:t>Atlanta </a:t>
            </a:r>
            <a:r>
              <a:rPr lang="en-US" dirty="0"/>
              <a:t>Section – </a:t>
            </a:r>
            <a:r>
              <a:rPr lang="en-US" dirty="0" smtClean="0"/>
              <a:t>Spring Banquet, with Technical Keynote Speaker, April 18</a:t>
            </a:r>
            <a:r>
              <a:rPr lang="en-US" baseline="30000" dirty="0" smtClean="0"/>
              <a:t>th</a:t>
            </a:r>
            <a:r>
              <a:rPr lang="en-US" dirty="0" smtClean="0"/>
              <a:t>  (Professional Members)</a:t>
            </a:r>
            <a:endParaRPr lang="en-US" dirty="0"/>
          </a:p>
          <a:p>
            <a:pPr lvl="1"/>
            <a:r>
              <a:rPr lang="en-US" dirty="0" smtClean="0"/>
              <a:t>Florida West Coast – “Becoming an Independent Consultant”, April 22</a:t>
            </a:r>
            <a:r>
              <a:rPr lang="en-US" baseline="30000" dirty="0" smtClean="0"/>
              <a:t>nd</a:t>
            </a:r>
            <a:r>
              <a:rPr lang="en-US" dirty="0" smtClean="0"/>
              <a:t> (Professional Members)</a:t>
            </a:r>
            <a:endParaRPr lang="en-US" dirty="0"/>
          </a:p>
          <a:p>
            <a:pPr lvl="1"/>
            <a:r>
              <a:rPr lang="en-US" dirty="0" smtClean="0"/>
              <a:t>Charlotte </a:t>
            </a:r>
            <a:r>
              <a:rPr lang="en-US" dirty="0"/>
              <a:t>Section – </a:t>
            </a:r>
            <a:r>
              <a:rPr lang="en-US" dirty="0" smtClean="0"/>
              <a:t>Engineering Senior Design Expo, UNC Charlotte, May 2</a:t>
            </a:r>
            <a:r>
              <a:rPr lang="en-US" baseline="30000" dirty="0" smtClean="0"/>
              <a:t>nd</a:t>
            </a:r>
            <a:r>
              <a:rPr lang="en-US" dirty="0" smtClean="0"/>
              <a:t> (Student Members)</a:t>
            </a:r>
          </a:p>
          <a:p>
            <a:pPr lvl="1"/>
            <a:r>
              <a:rPr lang="en-US" dirty="0"/>
              <a:t>Melbourne Section – Melbourne Annual Picnic, May 18th (Serving all Members and their Families) </a:t>
            </a:r>
            <a:endParaRPr lang="en-US" dirty="0" smtClean="0"/>
          </a:p>
          <a:p>
            <a:pPr lvl="1"/>
            <a:r>
              <a:rPr lang="en-US" dirty="0" smtClean="0"/>
              <a:t>Alabama Section – Life Member Affinity Group Luncheon, May 20</a:t>
            </a:r>
            <a:r>
              <a:rPr lang="en-US" baseline="30000" dirty="0" smtClean="0"/>
              <a:t>th</a:t>
            </a:r>
            <a:r>
              <a:rPr lang="en-US" dirty="0" smtClean="0"/>
              <a:t> (Life Members)</a:t>
            </a:r>
          </a:p>
          <a:p>
            <a:r>
              <a:rPr lang="en-US" b="1" dirty="0" smtClean="0"/>
              <a:t>Goals </a:t>
            </a:r>
            <a:r>
              <a:rPr lang="en-US" b="1" dirty="0"/>
              <a:t>for </a:t>
            </a:r>
            <a:r>
              <a:rPr lang="en-US" b="1" dirty="0" smtClean="0"/>
              <a:t>2019:</a:t>
            </a:r>
            <a:endParaRPr lang="en-US" b="1" dirty="0"/>
          </a:p>
          <a:p>
            <a:pPr lvl="1"/>
            <a:r>
              <a:rPr lang="en-US" dirty="0"/>
              <a:t>Goal 1/MAC Chair – Communicate monthly to the R3 membership about activities, benefits and facilitate the sharing of knowledge on various </a:t>
            </a:r>
            <a:r>
              <a:rPr lang="en-US" dirty="0" smtClean="0"/>
              <a:t>social media platforms</a:t>
            </a:r>
            <a:r>
              <a:rPr lang="en-US" dirty="0"/>
              <a:t>.</a:t>
            </a:r>
          </a:p>
          <a:p>
            <a:pPr lvl="1"/>
            <a:r>
              <a:rPr lang="en-US" dirty="0"/>
              <a:t>Goal 2/Committee – engage </a:t>
            </a:r>
            <a:r>
              <a:rPr lang="en-US" dirty="0" smtClean="0"/>
              <a:t>membership </a:t>
            </a:r>
            <a:r>
              <a:rPr lang="en-US" dirty="0"/>
              <a:t>by </a:t>
            </a:r>
            <a:r>
              <a:rPr lang="en-US" dirty="0" smtClean="0"/>
              <a:t>increasing </a:t>
            </a:r>
            <a:r>
              <a:rPr lang="en-US" dirty="0"/>
              <a:t>usage </a:t>
            </a:r>
            <a:r>
              <a:rPr lang="en-US" dirty="0" smtClean="0"/>
              <a:t>of </a:t>
            </a:r>
            <a:r>
              <a:rPr lang="en-US" dirty="0"/>
              <a:t>already established social media platforms.</a:t>
            </a:r>
          </a:p>
          <a:p>
            <a:pPr lvl="1"/>
            <a:r>
              <a:rPr lang="en-US" dirty="0"/>
              <a:t>Goal 3/Webmaster – increase member engagement by encouraging them to submit current and relevant </a:t>
            </a:r>
            <a:r>
              <a:rPr lang="en-US" dirty="0" smtClean="0"/>
              <a:t>information, activities and photos </a:t>
            </a:r>
            <a:r>
              <a:rPr lang="en-US" dirty="0"/>
              <a:t>to be posted on our R3 website. </a:t>
            </a:r>
          </a:p>
          <a:p>
            <a:pPr lvl="1"/>
            <a:r>
              <a:rPr lang="en-US" dirty="0">
                <a:solidFill>
                  <a:schemeClr val="tx1">
                    <a:lumMod val="95000"/>
                    <a:lumOff val="5000"/>
                  </a:schemeClr>
                </a:solidFill>
              </a:rPr>
              <a:t>Goal 4/Information Coordinator – Increase </a:t>
            </a:r>
            <a:r>
              <a:rPr lang="en-US" dirty="0" smtClean="0">
                <a:solidFill>
                  <a:schemeClr val="tx1">
                    <a:lumMod val="95000"/>
                    <a:lumOff val="5000"/>
                  </a:schemeClr>
                </a:solidFill>
              </a:rPr>
              <a:t>visibility of R3 social media from previous year</a:t>
            </a:r>
          </a:p>
          <a:p>
            <a:pPr lvl="2"/>
            <a:r>
              <a:rPr lang="en-US" dirty="0" smtClean="0">
                <a:solidFill>
                  <a:schemeClr val="tx1">
                    <a:lumMod val="95000"/>
                    <a:lumOff val="5000"/>
                  </a:schemeClr>
                </a:solidFill>
              </a:rPr>
              <a:t>Increase number of internet “hits”,  “likes”, and “followers.” </a:t>
            </a:r>
            <a:endParaRPr lang="en-US" dirty="0">
              <a:solidFill>
                <a:schemeClr val="bg2"/>
              </a:solidFill>
            </a:endParaRPr>
          </a:p>
        </p:txBody>
      </p:sp>
      <p:sp>
        <p:nvSpPr>
          <p:cNvPr id="7" name="Text Placeholder 6"/>
          <p:cNvSpPr>
            <a:spLocks noGrp="1"/>
          </p:cNvSpPr>
          <p:nvPr>
            <p:ph type="body" sz="quarter" idx="15"/>
          </p:nvPr>
        </p:nvSpPr>
        <p:spPr/>
        <p:txBody>
          <a:bodyPr>
            <a:normAutofit fontScale="85000" lnSpcReduction="20000"/>
          </a:bodyPr>
          <a:lstStyle/>
          <a:p>
            <a:r>
              <a:rPr lang="en-US" dirty="0" smtClean="0"/>
              <a:t>Activities and Goals for 2019</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4</a:t>
            </a:fld>
            <a:endParaRPr lang="en-US"/>
          </a:p>
        </p:txBody>
      </p:sp>
    </p:spTree>
    <p:extLst>
      <p:ext uri="{BB962C8B-B14F-4D97-AF65-F5344CB8AC3E}">
        <p14:creationId xmlns:p14="http://schemas.microsoft.com/office/powerpoint/2010/main" val="302511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Member Activities Committee (MAC)</a:t>
            </a:r>
            <a:endParaRPr lang="en-US" dirty="0"/>
          </a:p>
        </p:txBody>
      </p:sp>
      <p:sp>
        <p:nvSpPr>
          <p:cNvPr id="7" name="Text Placeholder 6"/>
          <p:cNvSpPr>
            <a:spLocks noGrp="1"/>
          </p:cNvSpPr>
          <p:nvPr>
            <p:ph type="body" sz="quarter" idx="13"/>
          </p:nvPr>
        </p:nvSpPr>
        <p:spPr>
          <a:xfrm>
            <a:off x="628650" y="1369218"/>
            <a:ext cx="4249571" cy="2657350"/>
          </a:xfrm>
        </p:spPr>
        <p:txBody>
          <a:bodyPr>
            <a:normAutofit lnSpcReduction="10000"/>
          </a:bodyPr>
          <a:lstStyle/>
          <a:p>
            <a:r>
              <a:rPr lang="en-US" dirty="0" smtClean="0"/>
              <a:t>Types of information Member Activities and Photos for posting to the Region 3 website:</a:t>
            </a:r>
            <a:endParaRPr lang="en-US" dirty="0"/>
          </a:p>
          <a:p>
            <a:pPr lvl="1"/>
            <a:r>
              <a:rPr lang="en-US" dirty="0" smtClean="0"/>
              <a:t>Pre-Collegiate or K-12 Activities</a:t>
            </a:r>
          </a:p>
          <a:p>
            <a:pPr lvl="1"/>
            <a:r>
              <a:rPr lang="en-US" dirty="0" smtClean="0"/>
              <a:t>College Student Programs and Chapter events</a:t>
            </a:r>
            <a:endParaRPr lang="en-US" dirty="0"/>
          </a:p>
          <a:p>
            <a:pPr lvl="1"/>
            <a:r>
              <a:rPr lang="en-US" dirty="0" smtClean="0"/>
              <a:t>Women in Engineering Events</a:t>
            </a:r>
            <a:endParaRPr lang="en-US" dirty="0"/>
          </a:p>
          <a:p>
            <a:pPr lvl="1"/>
            <a:r>
              <a:rPr lang="en-US" dirty="0" smtClean="0"/>
              <a:t>Young Professionals Events</a:t>
            </a:r>
          </a:p>
          <a:p>
            <a:pPr lvl="1"/>
            <a:r>
              <a:rPr lang="en-US" dirty="0" smtClean="0"/>
              <a:t>Senior Member Roundups</a:t>
            </a:r>
          </a:p>
          <a:p>
            <a:pPr lvl="1"/>
            <a:r>
              <a:rPr lang="en-US" dirty="0" smtClean="0"/>
              <a:t>Life Member Socials and Activities</a:t>
            </a:r>
          </a:p>
          <a:p>
            <a:r>
              <a:rPr lang="en-US" dirty="0" smtClean="0"/>
              <a:t>Sections can delegate a different person at each event to snap photos and post immediately to social media.</a:t>
            </a:r>
            <a:endParaRPr lang="en-US" dirty="0"/>
          </a:p>
        </p:txBody>
      </p:sp>
      <p:sp>
        <p:nvSpPr>
          <p:cNvPr id="8" name="Text Placeholder 7"/>
          <p:cNvSpPr>
            <a:spLocks noGrp="1"/>
          </p:cNvSpPr>
          <p:nvPr>
            <p:ph type="body" sz="quarter" idx="14"/>
          </p:nvPr>
        </p:nvSpPr>
        <p:spPr>
          <a:xfrm>
            <a:off x="628650" y="3948900"/>
            <a:ext cx="6890945" cy="978699"/>
          </a:xfrm>
        </p:spPr>
        <p:txBody>
          <a:bodyPr>
            <a:normAutofit/>
          </a:bodyPr>
          <a:lstStyle/>
          <a:p>
            <a:r>
              <a:rPr lang="en-US" dirty="0" smtClean="0"/>
              <a:t>We need YOUR help! </a:t>
            </a:r>
            <a:r>
              <a:rPr lang="en-US" dirty="0"/>
              <a:t>P</a:t>
            </a:r>
            <a:r>
              <a:rPr lang="en-US" dirty="0" smtClean="0"/>
              <a:t>ost event photos immediately to social media.  Then send us an email with the link the post to the R3 Website.  This keeps info current, exciting and entices others that are following, want to come to the next event.  Eventually, this will increase our overall membership participation and many will join the IEEE.</a:t>
            </a:r>
            <a:endParaRPr lang="en-US" dirty="0"/>
          </a:p>
        </p:txBody>
      </p:sp>
      <p:sp>
        <p:nvSpPr>
          <p:cNvPr id="10" name="Text Placeholder 9"/>
          <p:cNvSpPr>
            <a:spLocks noGrp="1"/>
          </p:cNvSpPr>
          <p:nvPr>
            <p:ph type="body" sz="quarter" idx="17"/>
          </p:nvPr>
        </p:nvSpPr>
        <p:spPr>
          <a:xfrm>
            <a:off x="628650" y="741236"/>
            <a:ext cx="6353063" cy="356044"/>
          </a:xfrm>
        </p:spPr>
        <p:txBody>
          <a:bodyPr/>
          <a:lstStyle/>
          <a:p>
            <a:r>
              <a:rPr lang="en-US" dirty="0" smtClean="0"/>
              <a:t>Updating the Website      </a:t>
            </a:r>
            <a:r>
              <a:rPr lang="en-US" i="0" dirty="0" smtClean="0"/>
              <a:t>R3 </a:t>
            </a:r>
            <a:r>
              <a:rPr lang="en-US" i="0" dirty="0"/>
              <a:t>Website: </a:t>
            </a:r>
            <a:r>
              <a:rPr lang="en-US" i="0" dirty="0" smtClean="0">
                <a:hlinkClick r:id="rId2"/>
              </a:rPr>
              <a:t>http://ewh.ieee.org/reg/3</a:t>
            </a:r>
            <a:endParaRPr lang="en-US" i="0" dirty="0" smtClean="0"/>
          </a:p>
          <a:p>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181" y="2162465"/>
            <a:ext cx="3889324" cy="1323746"/>
          </a:xfrm>
          <a:prstGeom prst="rect">
            <a:avLst/>
          </a:prstGeom>
          <a:ln w="12700">
            <a:solidFill>
              <a:schemeClr val="accent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190" y="274332"/>
            <a:ext cx="1514246" cy="1827962"/>
          </a:xfrm>
          <a:prstGeom prst="rect">
            <a:avLst/>
          </a:prstGeom>
        </p:spPr>
      </p:pic>
    </p:spTree>
    <p:extLst>
      <p:ext uri="{BB962C8B-B14F-4D97-AF65-F5344CB8AC3E}">
        <p14:creationId xmlns:p14="http://schemas.microsoft.com/office/powerpoint/2010/main" val="284599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Member Activities Committee</a:t>
            </a:r>
            <a:endParaRPr lang="en-US" dirty="0"/>
          </a:p>
        </p:txBody>
      </p:sp>
      <p:sp>
        <p:nvSpPr>
          <p:cNvPr id="7" name="Text Placeholder 6"/>
          <p:cNvSpPr>
            <a:spLocks noGrp="1"/>
          </p:cNvSpPr>
          <p:nvPr>
            <p:ph type="body" sz="quarter" idx="13"/>
          </p:nvPr>
        </p:nvSpPr>
        <p:spPr>
          <a:xfrm>
            <a:off x="628650" y="1175577"/>
            <a:ext cx="5178592" cy="2727870"/>
          </a:xfrm>
        </p:spPr>
        <p:txBody>
          <a:bodyPr>
            <a:normAutofit fontScale="92500"/>
          </a:bodyPr>
          <a:lstStyle/>
          <a:p>
            <a:r>
              <a:rPr lang="en-US" dirty="0" smtClean="0"/>
              <a:t>Keeping the Region 3 Website Current at least quarterly</a:t>
            </a:r>
          </a:p>
          <a:p>
            <a:pPr lvl="1"/>
            <a:r>
              <a:rPr lang="en-US" dirty="0" smtClean="0"/>
              <a:t>Biggest </a:t>
            </a:r>
            <a:r>
              <a:rPr lang="en-US" dirty="0"/>
              <a:t>challenge is people sending </a:t>
            </a:r>
            <a:r>
              <a:rPr lang="en-US" dirty="0" smtClean="0"/>
              <a:t>in the information </a:t>
            </a:r>
            <a:r>
              <a:rPr lang="en-US" dirty="0"/>
              <a:t>to </a:t>
            </a:r>
            <a:r>
              <a:rPr lang="en-US" dirty="0" smtClean="0"/>
              <a:t>post.</a:t>
            </a:r>
          </a:p>
          <a:p>
            <a:pPr lvl="1"/>
            <a:r>
              <a:rPr lang="en-US" dirty="0" smtClean="0"/>
              <a:t>Updating the site is difficult if we do not receive exciting new things to post. </a:t>
            </a:r>
          </a:p>
          <a:p>
            <a:r>
              <a:rPr lang="en-US" dirty="0" smtClean="0"/>
              <a:t>Reaching out to Sections to ensure that Members needs are being met.</a:t>
            </a:r>
          </a:p>
          <a:p>
            <a:pPr lvl="1"/>
            <a:r>
              <a:rPr lang="en-US" dirty="0" smtClean="0"/>
              <a:t>Helping Sections get information needed to support our Member Activities in all categories of membership</a:t>
            </a:r>
          </a:p>
          <a:p>
            <a:pPr lvl="1"/>
            <a:r>
              <a:rPr lang="en-US" dirty="0" smtClean="0"/>
              <a:t>Supporting Students Members, YP, WIE, Senior Members and Life Members</a:t>
            </a:r>
          </a:p>
          <a:p>
            <a:r>
              <a:rPr lang="en-US" dirty="0" smtClean="0"/>
              <a:t>Engaging members to share their IEEE experience with others</a:t>
            </a:r>
          </a:p>
          <a:p>
            <a:pPr lvl="1"/>
            <a:r>
              <a:rPr lang="en-US" dirty="0" smtClean="0"/>
              <a:t>MAC has all the resources to help support Sections on IEEE benefits.</a:t>
            </a:r>
          </a:p>
        </p:txBody>
      </p:sp>
      <p:sp>
        <p:nvSpPr>
          <p:cNvPr id="8" name="Text Placeholder 7"/>
          <p:cNvSpPr>
            <a:spLocks noGrp="1"/>
          </p:cNvSpPr>
          <p:nvPr>
            <p:ph type="body" sz="quarter" idx="14"/>
          </p:nvPr>
        </p:nvSpPr>
        <p:spPr>
          <a:xfrm>
            <a:off x="485775" y="3903447"/>
            <a:ext cx="7037971" cy="851433"/>
          </a:xfrm>
        </p:spPr>
        <p:txBody>
          <a:bodyPr>
            <a:normAutofit fontScale="92500" lnSpcReduction="10000"/>
          </a:bodyPr>
          <a:lstStyle/>
          <a:p>
            <a:r>
              <a:rPr lang="en-US" dirty="0" smtClean="0"/>
              <a:t>Sections should also support our IEEE Member-Get-A-Member (MGM) Referral Program.</a:t>
            </a:r>
          </a:p>
          <a:p>
            <a:r>
              <a:rPr lang="en-US" dirty="0" smtClean="0"/>
              <a:t>This is your </a:t>
            </a:r>
            <a:r>
              <a:rPr lang="en-US" dirty="0"/>
              <a:t>opportunity to share the value of IEEE membership with </a:t>
            </a:r>
            <a:r>
              <a:rPr lang="en-US" dirty="0" smtClean="0"/>
              <a:t>friends </a:t>
            </a:r>
            <a:r>
              <a:rPr lang="en-US" dirty="0"/>
              <a:t>and colleagues.</a:t>
            </a:r>
            <a:endParaRPr lang="en-US" dirty="0" smtClean="0"/>
          </a:p>
          <a:p>
            <a:r>
              <a:rPr lang="en-US" dirty="0">
                <a:hlinkClick r:id="rId2"/>
              </a:rPr>
              <a:t>https://</a:t>
            </a:r>
            <a:r>
              <a:rPr lang="en-US" dirty="0" smtClean="0">
                <a:hlinkClick r:id="rId2"/>
              </a:rPr>
              <a:t>www.ieee.org/membership/join/member-get-a-member.html</a:t>
            </a:r>
            <a:endParaRPr lang="en-US" dirty="0"/>
          </a:p>
          <a:p>
            <a:endParaRPr lang="en-US" dirty="0" smtClean="0"/>
          </a:p>
        </p:txBody>
      </p:sp>
      <p:sp>
        <p:nvSpPr>
          <p:cNvPr id="10" name="Text Placeholder 9"/>
          <p:cNvSpPr>
            <a:spLocks noGrp="1"/>
          </p:cNvSpPr>
          <p:nvPr>
            <p:ph type="body" sz="quarter" idx="17"/>
          </p:nvPr>
        </p:nvSpPr>
        <p:spPr/>
        <p:txBody>
          <a:bodyPr/>
          <a:lstStyle/>
          <a:p>
            <a:r>
              <a:rPr lang="en-US" dirty="0" smtClean="0"/>
              <a:t>Challenges to Overcome</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6</a:t>
            </a:fld>
            <a:endParaRPr lang="en-US"/>
          </a:p>
        </p:txBody>
      </p:sp>
      <p:pic>
        <p:nvPicPr>
          <p:cNvPr id="3" name="Picture 2"/>
          <p:cNvPicPr>
            <a:picLocks noChangeAspect="1"/>
          </p:cNvPicPr>
          <p:nvPr/>
        </p:nvPicPr>
        <p:blipFill>
          <a:blip r:embed="rId3"/>
          <a:stretch>
            <a:fillRect/>
          </a:stretch>
        </p:blipFill>
        <p:spPr>
          <a:xfrm>
            <a:off x="5964392" y="1047630"/>
            <a:ext cx="2761298" cy="2724150"/>
          </a:xfrm>
          <a:prstGeom prst="rect">
            <a:avLst/>
          </a:prstGeom>
        </p:spPr>
      </p:pic>
    </p:spTree>
    <p:extLst>
      <p:ext uri="{BB962C8B-B14F-4D97-AF65-F5344CB8AC3E}">
        <p14:creationId xmlns:p14="http://schemas.microsoft.com/office/powerpoint/2010/main" val="76414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Member Activities Committee</a:t>
            </a:r>
            <a:endParaRPr lang="en-US" dirty="0"/>
          </a:p>
        </p:txBody>
      </p:sp>
      <p:sp>
        <p:nvSpPr>
          <p:cNvPr id="7" name="Text Placeholder 6"/>
          <p:cNvSpPr>
            <a:spLocks noGrp="1"/>
          </p:cNvSpPr>
          <p:nvPr>
            <p:ph type="body" sz="quarter" idx="13"/>
          </p:nvPr>
        </p:nvSpPr>
        <p:spPr>
          <a:xfrm>
            <a:off x="628650" y="1369218"/>
            <a:ext cx="3659385" cy="2853617"/>
          </a:xfrm>
        </p:spPr>
        <p:txBody>
          <a:bodyPr>
            <a:normAutofit/>
          </a:bodyPr>
          <a:lstStyle/>
          <a:p>
            <a:r>
              <a:rPr lang="en-US" dirty="0"/>
              <a:t>Reduced rates on IEEE Products</a:t>
            </a:r>
          </a:p>
          <a:p>
            <a:pPr lvl="1">
              <a:buFont typeface="Wingdings" panose="05000000000000000000" pitchFamily="2" charset="2"/>
              <a:buChar char="§"/>
            </a:pPr>
            <a:r>
              <a:rPr lang="en-US" dirty="0"/>
              <a:t> </a:t>
            </a:r>
            <a:r>
              <a:rPr lang="en-US" dirty="0" smtClean="0"/>
              <a:t>	As </a:t>
            </a:r>
            <a:r>
              <a:rPr lang="en-US" dirty="0"/>
              <a:t>much as 50% off</a:t>
            </a:r>
          </a:p>
          <a:p>
            <a:r>
              <a:rPr lang="en-US" dirty="0"/>
              <a:t>Member Discounts* on:</a:t>
            </a:r>
          </a:p>
          <a:p>
            <a:pPr lvl="1">
              <a:buFont typeface="Wingdings" panose="05000000000000000000" pitchFamily="2" charset="2"/>
              <a:buChar char="§"/>
            </a:pPr>
            <a:r>
              <a:rPr lang="en-US" dirty="0"/>
              <a:t> </a:t>
            </a:r>
            <a:r>
              <a:rPr lang="en-US" dirty="0" smtClean="0"/>
              <a:t>Financial Services</a:t>
            </a:r>
          </a:p>
          <a:p>
            <a:pPr lvl="1">
              <a:buFont typeface="Wingdings" panose="05000000000000000000" pitchFamily="2" charset="2"/>
              <a:buChar char="§"/>
            </a:pPr>
            <a:r>
              <a:rPr lang="en-US" dirty="0" smtClean="0"/>
              <a:t>Insurance Services</a:t>
            </a:r>
          </a:p>
          <a:p>
            <a:pPr lvl="1">
              <a:buFont typeface="Wingdings" panose="05000000000000000000" pitchFamily="2" charset="2"/>
              <a:buChar char="§"/>
            </a:pPr>
            <a:r>
              <a:rPr lang="en-US" dirty="0" smtClean="0"/>
              <a:t>Home </a:t>
            </a:r>
            <a:r>
              <a:rPr lang="en-US" dirty="0"/>
              <a:t>&amp; office </a:t>
            </a:r>
            <a:r>
              <a:rPr lang="en-US" dirty="0" smtClean="0"/>
              <a:t>Services</a:t>
            </a:r>
          </a:p>
          <a:p>
            <a:pPr lvl="1">
              <a:buFont typeface="Wingdings" panose="05000000000000000000" pitchFamily="2" charset="2"/>
              <a:buChar char="§"/>
            </a:pPr>
            <a:r>
              <a:rPr lang="en-US" dirty="0" smtClean="0"/>
              <a:t>Travel </a:t>
            </a:r>
            <a:r>
              <a:rPr lang="en-US" dirty="0"/>
              <a:t>Services</a:t>
            </a:r>
          </a:p>
          <a:p>
            <a:r>
              <a:rPr lang="en-US" dirty="0"/>
              <a:t>* Benefits vary by </a:t>
            </a:r>
            <a:r>
              <a:rPr lang="en-US" dirty="0" smtClean="0"/>
              <a:t>country</a:t>
            </a:r>
            <a:endParaRPr lang="en-US" dirty="0"/>
          </a:p>
        </p:txBody>
      </p:sp>
      <p:sp>
        <p:nvSpPr>
          <p:cNvPr id="10" name="Text Placeholder 9"/>
          <p:cNvSpPr>
            <a:spLocks noGrp="1"/>
          </p:cNvSpPr>
          <p:nvPr>
            <p:ph type="body" sz="quarter" idx="17"/>
          </p:nvPr>
        </p:nvSpPr>
        <p:spPr/>
        <p:txBody>
          <a:bodyPr/>
          <a:lstStyle/>
          <a:p>
            <a:r>
              <a:rPr lang="en-US" dirty="0" smtClean="0"/>
              <a:t>Member Benefits: Discounts &amp; Reduced Rates</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7</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722" y="381289"/>
            <a:ext cx="2119313" cy="1583531"/>
          </a:xfrm>
          <a:prstGeom prst="rect">
            <a:avLst/>
          </a:prstGeom>
        </p:spPr>
      </p:pic>
      <p:pic>
        <p:nvPicPr>
          <p:cNvPr id="12"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035" y="2017178"/>
            <a:ext cx="4603433" cy="2108835"/>
          </a:xfrm>
          <a:prstGeom prst="rect">
            <a:avLst/>
          </a:prstGeom>
        </p:spPr>
      </p:pic>
    </p:spTree>
    <p:extLst>
      <p:ext uri="{BB962C8B-B14F-4D97-AF65-F5344CB8AC3E}">
        <p14:creationId xmlns:p14="http://schemas.microsoft.com/office/powerpoint/2010/main" val="151441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Member Activities Committee</a:t>
            </a:r>
            <a:endParaRPr lang="en-US" dirty="0"/>
          </a:p>
        </p:txBody>
      </p:sp>
      <p:sp>
        <p:nvSpPr>
          <p:cNvPr id="7" name="Text Placeholder 6"/>
          <p:cNvSpPr>
            <a:spLocks noGrp="1"/>
          </p:cNvSpPr>
          <p:nvPr>
            <p:ph type="body" sz="quarter" idx="13"/>
          </p:nvPr>
        </p:nvSpPr>
        <p:spPr>
          <a:xfrm>
            <a:off x="628650" y="1369218"/>
            <a:ext cx="3659385" cy="2853617"/>
          </a:xfrm>
        </p:spPr>
        <p:txBody>
          <a:bodyPr>
            <a:normAutofit/>
          </a:bodyPr>
          <a:lstStyle/>
          <a:p>
            <a:r>
              <a:rPr lang="en-US" dirty="0"/>
              <a:t>Access to all of the benefits of IEEE Membership </a:t>
            </a:r>
          </a:p>
          <a:p>
            <a:r>
              <a:rPr lang="en-US" dirty="0"/>
              <a:t>Broken down by</a:t>
            </a:r>
          </a:p>
          <a:p>
            <a:pPr lvl="1">
              <a:buFont typeface="Wingdings" panose="05000000000000000000" pitchFamily="2" charset="2"/>
              <a:buChar char="§"/>
            </a:pPr>
            <a:r>
              <a:rPr lang="en-US" dirty="0"/>
              <a:t> Career Phase</a:t>
            </a:r>
          </a:p>
          <a:p>
            <a:pPr lvl="1">
              <a:buFont typeface="Wingdings" panose="05000000000000000000" pitchFamily="2" charset="2"/>
              <a:buChar char="§"/>
            </a:pPr>
            <a:r>
              <a:rPr lang="en-US" dirty="0"/>
              <a:t> Country</a:t>
            </a:r>
          </a:p>
          <a:p>
            <a:r>
              <a:rPr lang="en-US" dirty="0"/>
              <a:t>90+ Benefits for US Members</a:t>
            </a:r>
          </a:p>
          <a:p>
            <a:r>
              <a:rPr lang="en-US" dirty="0">
                <a:hlinkClick r:id="rId2"/>
              </a:rPr>
              <a:t>www.ieee.org/benefits</a:t>
            </a:r>
            <a:endParaRPr lang="en-US" dirty="0"/>
          </a:p>
        </p:txBody>
      </p:sp>
      <p:sp>
        <p:nvSpPr>
          <p:cNvPr id="10" name="Text Placeholder 9"/>
          <p:cNvSpPr>
            <a:spLocks noGrp="1"/>
          </p:cNvSpPr>
          <p:nvPr>
            <p:ph type="body" sz="quarter" idx="17"/>
          </p:nvPr>
        </p:nvSpPr>
        <p:spPr/>
        <p:txBody>
          <a:bodyPr/>
          <a:lstStyle/>
          <a:p>
            <a:r>
              <a:rPr lang="en-US" dirty="0" smtClean="0"/>
              <a:t>Global Benefits Finder</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8</a:t>
            </a:fld>
            <a:endParaRPr lang="en-US"/>
          </a:p>
        </p:txBody>
      </p:sp>
      <p:pic>
        <p:nvPicPr>
          <p:cNvPr id="8" name="Content Placeholder 6"/>
          <p:cNvPicPr>
            <a:picLocks noChangeAspect="1"/>
          </p:cNvPicPr>
          <p:nvPr/>
        </p:nvPicPr>
        <p:blipFill rotWithShape="1">
          <a:blip r:embed="rId3">
            <a:extLst>
              <a:ext uri="{28A0092B-C50C-407E-A947-70E740481C1C}">
                <a14:useLocalDpi xmlns:a14="http://schemas.microsoft.com/office/drawing/2010/main" val="0"/>
              </a:ext>
            </a:extLst>
          </a:blip>
          <a:srcRect b="15674"/>
          <a:stretch/>
        </p:blipFill>
        <p:spPr>
          <a:xfrm>
            <a:off x="5020506" y="505229"/>
            <a:ext cx="3800475" cy="3469846"/>
          </a:xfrm>
          <a:prstGeom prst="rect">
            <a:avLst/>
          </a:prstGeom>
          <a:ln>
            <a:solidFill>
              <a:schemeClr val="tx1"/>
            </a:solidFill>
          </a:ln>
        </p:spPr>
      </p:pic>
    </p:spTree>
    <p:extLst>
      <p:ext uri="{BB962C8B-B14F-4D97-AF65-F5344CB8AC3E}">
        <p14:creationId xmlns:p14="http://schemas.microsoft.com/office/powerpoint/2010/main" val="401871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 Activities Committee</a:t>
            </a:r>
            <a:endParaRPr lang="en-US" dirty="0"/>
          </a:p>
        </p:txBody>
      </p:sp>
      <p:sp>
        <p:nvSpPr>
          <p:cNvPr id="7" name="Text Placeholder 6"/>
          <p:cNvSpPr>
            <a:spLocks noGrp="1"/>
          </p:cNvSpPr>
          <p:nvPr>
            <p:ph type="body" sz="quarter" idx="15"/>
          </p:nvPr>
        </p:nvSpPr>
        <p:spPr/>
        <p:txBody>
          <a:bodyPr>
            <a:normAutofit fontScale="85000" lnSpcReduction="20000"/>
          </a:bodyPr>
          <a:lstStyle/>
          <a:p>
            <a:r>
              <a:rPr lang="en-US" dirty="0" smtClean="0"/>
              <a:t>Do you Want to see more of the IEEE Experience?</a:t>
            </a:r>
            <a:endParaRPr lang="en-US" dirty="0"/>
          </a:p>
        </p:txBody>
      </p:sp>
      <p:sp>
        <p:nvSpPr>
          <p:cNvPr id="4" name="Slide Number Placeholder 3"/>
          <p:cNvSpPr>
            <a:spLocks noGrp="1"/>
          </p:cNvSpPr>
          <p:nvPr>
            <p:ph type="sldNum" sz="quarter" idx="4294967295"/>
          </p:nvPr>
        </p:nvSpPr>
        <p:spPr>
          <a:xfrm>
            <a:off x="0" y="4654550"/>
            <a:ext cx="485775" cy="273050"/>
          </a:xfrm>
        </p:spPr>
        <p:txBody>
          <a:bodyPr/>
          <a:lstStyle/>
          <a:p>
            <a:fld id="{3DD97BEB-BAEF-0344-9D5C-EC73E478698A}" type="slidenum">
              <a:rPr lang="en-US" smtClean="0"/>
              <a:pPr/>
              <a:t>9</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569" y="1767160"/>
            <a:ext cx="914400" cy="914400"/>
          </a:xfrm>
          <a:prstGeom prst="rect">
            <a:avLst/>
          </a:prstGeom>
        </p:spPr>
      </p:pic>
      <p:sp>
        <p:nvSpPr>
          <p:cNvPr id="10" name="Rectangle 9"/>
          <p:cNvSpPr/>
          <p:nvPr/>
        </p:nvSpPr>
        <p:spPr>
          <a:xfrm>
            <a:off x="485774" y="976595"/>
            <a:ext cx="4096659" cy="2585323"/>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308" y="1854836"/>
            <a:ext cx="731520" cy="7315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209" y="394741"/>
            <a:ext cx="1359674" cy="128016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7865" y="2291662"/>
            <a:ext cx="1885362" cy="365760"/>
          </a:xfrm>
          <a:prstGeom prst="rect">
            <a:avLst/>
          </a:prstGeom>
        </p:spPr>
      </p:pic>
      <p:sp>
        <p:nvSpPr>
          <p:cNvPr id="14" name="TextBox 13"/>
          <p:cNvSpPr txBox="1"/>
          <p:nvPr/>
        </p:nvSpPr>
        <p:spPr>
          <a:xfrm>
            <a:off x="6886197" y="2625165"/>
            <a:ext cx="1845426" cy="307777"/>
          </a:xfrm>
          <a:prstGeom prst="rect">
            <a:avLst/>
          </a:prstGeom>
          <a:noFill/>
        </p:spPr>
        <p:txBody>
          <a:bodyPr wrap="square" rtlCol="0">
            <a:spAutoFit/>
          </a:bodyPr>
          <a:lstStyle/>
          <a:p>
            <a:pPr algn="ctr"/>
            <a:r>
              <a:rPr lang="en-US" b="1" dirty="0"/>
              <a:t>IEEE Membership </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569" y="2981895"/>
            <a:ext cx="3200401" cy="1005840"/>
          </a:xfrm>
          <a:prstGeom prst="rect">
            <a:avLst/>
          </a:prstGeom>
        </p:spPr>
      </p:pic>
      <p:pic>
        <p:nvPicPr>
          <p:cNvPr id="16" name="Picture 15"/>
          <p:cNvPicPr>
            <a:picLocks noChangeAspect="1"/>
          </p:cNvPicPr>
          <p:nvPr/>
        </p:nvPicPr>
        <p:blipFill>
          <a:blip r:embed="rId7"/>
          <a:stretch>
            <a:fillRect/>
          </a:stretch>
        </p:blipFill>
        <p:spPr>
          <a:xfrm>
            <a:off x="4577404" y="4063806"/>
            <a:ext cx="2720340" cy="617220"/>
          </a:xfrm>
          <a:prstGeom prst="rect">
            <a:avLst/>
          </a:prstGeom>
        </p:spPr>
      </p:pic>
      <p:sp>
        <p:nvSpPr>
          <p:cNvPr id="17" name="TextBox 16"/>
          <p:cNvSpPr txBox="1"/>
          <p:nvPr/>
        </p:nvSpPr>
        <p:spPr>
          <a:xfrm>
            <a:off x="5088363" y="2569893"/>
            <a:ext cx="1078024" cy="369332"/>
          </a:xfrm>
          <a:prstGeom prst="rect">
            <a:avLst/>
          </a:prstGeom>
          <a:noFill/>
        </p:spPr>
        <p:txBody>
          <a:bodyPr wrap="square" rtlCol="0">
            <a:spAutoFit/>
          </a:bodyPr>
          <a:lstStyle/>
          <a:p>
            <a:pPr algn="ctr"/>
            <a:r>
              <a:rPr lang="en-US" b="1" dirty="0"/>
              <a:t>@IEEExp</a:t>
            </a: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6306" y="681189"/>
            <a:ext cx="2351684" cy="800405"/>
          </a:xfrm>
          <a:prstGeom prst="rect">
            <a:avLst/>
          </a:prstGeom>
          <a:ln w="12700">
            <a:solidFill>
              <a:schemeClr val="accent1"/>
            </a:solidFill>
          </a:ln>
        </p:spPr>
      </p:pic>
      <p:sp>
        <p:nvSpPr>
          <p:cNvPr id="19" name="Text Placeholder 6"/>
          <p:cNvSpPr>
            <a:spLocks noGrp="1"/>
          </p:cNvSpPr>
          <p:nvPr>
            <p:ph type="body" sz="quarter" idx="13"/>
          </p:nvPr>
        </p:nvSpPr>
        <p:spPr>
          <a:xfrm>
            <a:off x="628650" y="1241737"/>
            <a:ext cx="3659385" cy="3672969"/>
          </a:xfrm>
        </p:spPr>
        <p:txBody>
          <a:bodyPr>
            <a:normAutofit/>
          </a:bodyPr>
          <a:lstStyle/>
          <a:p>
            <a:r>
              <a:rPr lang="en-US" b="1" dirty="0" smtClean="0"/>
              <a:t>Check out Member Activities on the following sites: </a:t>
            </a:r>
          </a:p>
          <a:p>
            <a:r>
              <a:rPr lang="en-US" dirty="0">
                <a:hlinkClick r:id="rId9"/>
              </a:rPr>
              <a:t>IEEE.tv Membership Experience </a:t>
            </a:r>
            <a:r>
              <a:rPr lang="en-US" dirty="0" smtClean="0">
                <a:hlinkClick r:id="rId9"/>
              </a:rPr>
              <a:t>Channel</a:t>
            </a:r>
            <a:endParaRPr lang="en-US" dirty="0" smtClean="0"/>
          </a:p>
          <a:p>
            <a:r>
              <a:rPr lang="en-US" dirty="0">
                <a:hlinkClick r:id="rId9"/>
              </a:rPr>
              <a:t>https://ieeetv.ieee.org/channels/ieee-experience</a:t>
            </a:r>
            <a:endParaRPr lang="en-US" dirty="0"/>
          </a:p>
          <a:p>
            <a:r>
              <a:rPr lang="en-US" u="sng" dirty="0">
                <a:hlinkClick r:id="rId10"/>
              </a:rPr>
              <a:t>http://www.ewh.ieee.org/reg/3/</a:t>
            </a:r>
            <a:endParaRPr lang="en-US" dirty="0"/>
          </a:p>
          <a:p>
            <a:r>
              <a:rPr lang="en-US" u="sng" dirty="0">
                <a:hlinkClick r:id="rId11"/>
              </a:rPr>
              <a:t>https://www.instagram.com/r3ieee/</a:t>
            </a:r>
            <a:endParaRPr lang="en-US" dirty="0"/>
          </a:p>
          <a:p>
            <a:r>
              <a:rPr lang="en-US" u="sng" dirty="0">
                <a:hlinkClick r:id="rId12"/>
              </a:rPr>
              <a:t>https://www.facebook.com/r3ieee/</a:t>
            </a:r>
            <a:endParaRPr lang="en-US" dirty="0"/>
          </a:p>
          <a:p>
            <a:r>
              <a:rPr lang="en-US" u="sng" dirty="0">
                <a:hlinkClick r:id="rId13"/>
              </a:rPr>
              <a:t>https://www.facebook.com/IEEEStudentsRegion3</a:t>
            </a:r>
            <a:r>
              <a:rPr lang="en-US" u="sng" dirty="0" smtClean="0">
                <a:hlinkClick r:id="rId13"/>
              </a:rPr>
              <a:t>/</a:t>
            </a:r>
            <a:endParaRPr lang="en-US" u="sng" dirty="0" smtClean="0"/>
          </a:p>
          <a:p>
            <a:r>
              <a:rPr lang="en-US" u="sng" dirty="0">
                <a:hlinkClick r:id="rId14"/>
              </a:rPr>
              <a:t>https://</a:t>
            </a:r>
            <a:r>
              <a:rPr lang="en-US" u="sng" dirty="0" smtClean="0">
                <a:hlinkClick r:id="rId14"/>
              </a:rPr>
              <a:t>twitter.com/r3ieee?lang=en</a:t>
            </a:r>
            <a:endParaRPr lang="en-US" dirty="0"/>
          </a:p>
        </p:txBody>
      </p:sp>
    </p:spTree>
    <p:extLst>
      <p:ext uri="{BB962C8B-B14F-4D97-AF65-F5344CB8AC3E}">
        <p14:creationId xmlns:p14="http://schemas.microsoft.com/office/powerpoint/2010/main" val="2713567357"/>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16-DCI-113_Branded_PPT_Template_B_Final_FullScreen</Template>
  <TotalTime>237</TotalTime>
  <Words>879</Words>
  <Application>Microsoft Office PowerPoint</Application>
  <PresentationFormat>On-screen Show (16:9)</PresentationFormat>
  <Paragraphs>113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LucidaGrande</vt:lpstr>
      <vt:lpstr>Wingdings</vt:lpstr>
      <vt:lpstr>Theme 1</vt:lpstr>
      <vt:lpstr>Member Activities Committee</vt:lpstr>
      <vt:lpstr>Member Activities Committee (MAC)</vt:lpstr>
      <vt:lpstr>Member Activities Committee</vt:lpstr>
      <vt:lpstr>Member Activities Committee</vt:lpstr>
      <vt:lpstr>Member Activities Committee (MAC)</vt:lpstr>
      <vt:lpstr>Member Activities Committee</vt:lpstr>
      <vt:lpstr>Member Activities Committee</vt:lpstr>
      <vt:lpstr>Member Activities Committee</vt:lpstr>
      <vt:lpstr>Member Activities Committee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Dillard, Sonya L. (MSFC-QD22)</cp:lastModifiedBy>
  <cp:revision>33</cp:revision>
  <dcterms:created xsi:type="dcterms:W3CDTF">2016-10-24T19:40:55Z</dcterms:created>
  <dcterms:modified xsi:type="dcterms:W3CDTF">2019-04-13T11:46:43Z</dcterms:modified>
</cp:coreProperties>
</file>