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9" r:id="rId3"/>
    <p:sldId id="262" r:id="rId4"/>
    <p:sldId id="263" r:id="rId5"/>
    <p:sldId id="260" r:id="rId6"/>
    <p:sldId id="258" r:id="rId7"/>
    <p:sldId id="259" r:id="rId8"/>
    <p:sldId id="26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0" autoAdjust="0"/>
  </p:normalViewPr>
  <p:slideViewPr>
    <p:cSldViewPr snapToGrid="0" snapToObjects="1">
      <p:cViewPr varScale="1">
        <p:scale>
          <a:sx n="80" d="100"/>
          <a:sy n="80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69E7-3A58-444B-B29A-DFD9B7C53793}" type="datetimeFigureOut">
              <a:rPr lang="en-US" smtClean="0"/>
              <a:pPr/>
              <a:t>4/13/2019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1B06-2666-456D-A51F-017045EC3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645" indent="-2798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454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236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018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2799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0581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8363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6144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A2DFA0-4E12-47DA-AD73-507A40E6A8CB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22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645" indent="-2798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454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236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018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2799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0581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8363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6144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617E52D-B73B-4A20-84D3-7F8BA823FBD6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93089-28F1-4E94-968E-509EE71DB7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645" indent="-2798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454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236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018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2799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0581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8363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6144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D64722-2C60-4601-B834-565E53B1D0F4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645" indent="-2798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454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236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018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2799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0581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8363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6144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939218-17BC-45AF-B625-2297A6A9CA2B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645" indent="-2798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9454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7236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5018" indent="-22389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2799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0581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8363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6144" indent="-2238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939218-17BC-45AF-B625-2297A6A9CA2B}" type="slidenum">
              <a:rPr lang="en-US" sz="1200" smtClean="0"/>
              <a:pPr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05" y="609600"/>
            <a:ext cx="77724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05" y="1981200"/>
            <a:ext cx="777240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9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6A33-A8B5-496B-A909-3C347C175A67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53F8-0BCC-45C1-B599-A15C07D84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9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4/13/2019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439832" y="3193819"/>
            <a:ext cx="8704167" cy="765175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IEEE-USA President Candidate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IEEE Region Meeting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450850" y="4374923"/>
            <a:ext cx="7908925" cy="43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Katherine J. Duncan, Ph.D.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IEEE-USA Women in Engineering Committee Liaison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2017-2018 Region 2 Director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2013-2015 Region 2 Women In Engineering Coordinator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832" y="6064216"/>
            <a:ext cx="1452642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April 13, 2019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Huntsville, 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15925" y="1410699"/>
            <a:ext cx="8475827" cy="41148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Students:</a:t>
            </a:r>
          </a:p>
          <a:p>
            <a:pPr lvl="1">
              <a:buFont typeface="Tahoma" pitchFamily="34" charset="0"/>
              <a:buChar char="–"/>
            </a:pPr>
            <a:r>
              <a:rPr lang="en-US" sz="1600" dirty="0"/>
              <a:t>Create a program similar to the Student Transition &amp; Elevation Partnership (STEP) in which we connect the students earlier in their academic career with higher-grade members.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Members (Affiliate, Associate, Senior, and Fellow grade): </a:t>
            </a:r>
          </a:p>
          <a:p>
            <a:pPr lvl="1"/>
            <a:r>
              <a:rPr lang="en-US" sz="1600" dirty="0"/>
              <a:t>Engaging members by highlighting the efforts of IEEE-USA with regard to policy. Also developing a network for Senior and Fellow grade members. This network would enable the lower-grade members to reach out for assistance in obtaining information on elevation of grade, for technical and professional assistance.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Life: </a:t>
            </a:r>
          </a:p>
          <a:p>
            <a:pPr lvl="1">
              <a:buFont typeface="Tahoma" pitchFamily="34" charset="0"/>
              <a:buChar char="–"/>
            </a:pPr>
            <a:r>
              <a:rPr lang="en-US" sz="1600" dirty="0"/>
              <a:t>Develop a mentor program in which life members guide pre-college or college students; generate a database of skills and interest of the Life member to connect these members with Student members.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E5D678-5FCC-4C32-B79A-9C9FF596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1.  Increased Engagement</a:t>
            </a:r>
          </a:p>
        </p:txBody>
      </p:sp>
    </p:spTree>
    <p:extLst>
      <p:ext uri="{BB962C8B-B14F-4D97-AF65-F5344CB8AC3E}">
        <p14:creationId xmlns:p14="http://schemas.microsoft.com/office/powerpoint/2010/main" val="177939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2. The 21</a:t>
            </a:r>
            <a:r>
              <a:rPr lang="en-US" cap="small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 Century IEEE-USA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125" y="1489959"/>
            <a:ext cx="8778875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Growth</a:t>
            </a:r>
          </a:p>
          <a:p>
            <a:pPr marL="742950" marR="0" lvl="1" indent="-285750">
              <a:lnSpc>
                <a:spcPct val="115000"/>
              </a:lnSpc>
              <a:buFont typeface="Symbol" pitchFamily="18" charset="2"/>
              <a:buChar char="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Grow IEEE by seeking members in complementary disciplines</a:t>
            </a:r>
          </a:p>
          <a:p>
            <a:pPr marL="742950" lvl="1" indent="-285750">
              <a:lnSpc>
                <a:spcPct val="115000"/>
              </a:lnSpc>
              <a:buFont typeface="Symbol" pitchFamily="18" charset="2"/>
              <a:buChar char="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Address underserved segments in the United States</a:t>
            </a:r>
          </a:p>
          <a:p>
            <a:pPr marL="742950" marR="0" lvl="1" indent="-28575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itchFamily="18" charset="2"/>
              <a:buChar char="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Focus on practitioners, both in the private and government sectors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Knowledge Distribution</a:t>
            </a:r>
          </a:p>
          <a:p>
            <a:pPr marL="742950" marR="0" lvl="1" indent="-285750">
              <a:lnSpc>
                <a:spcPct val="115000"/>
              </a:lnSpc>
              <a:buFont typeface="Symbol" pitchFamily="18" charset="2"/>
              <a:buChar char="-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Create and deliver </a:t>
            </a:r>
            <a:r>
              <a:rPr lang="en-US" sz="22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knowledge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rather than </a:t>
            </a:r>
            <a:r>
              <a:rPr lang="en-US" sz="22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information</a:t>
            </a:r>
            <a:endParaRPr lang="en-US" sz="2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marR="0" lvl="1" indent="-285750">
              <a:lnSpc>
                <a:spcPct val="115000"/>
              </a:lnSpc>
              <a:buFont typeface="Symbol" pitchFamily="18" charset="2"/>
              <a:buChar char="-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Combine traditional papers with on-line interaction, videos, databases, simulation tools and wikis to enrich knowledge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content  - with a focus on Young Professionals and practitioners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1619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3.  A More Adaptive and Innovative IEEE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44500" y="1445969"/>
            <a:ext cx="86995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Create a Structure and Culture of Innovation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Create an organizational structure that proactively identifies and develops new and potentially disruptive innovations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 a culture that encourages diversity, experimentation, risk-taking, and collaboration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Build Strategic Partnerships</a:t>
            </a:r>
          </a:p>
          <a:p>
            <a:pPr lvl="1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other professional societies, including organizations in nontechnical areas</a:t>
            </a:r>
          </a:p>
          <a:p>
            <a:pPr lvl="1">
              <a:spcBef>
                <a:spcPts val="600"/>
              </a:spcBef>
              <a:buClr>
                <a:srgbClr val="000000">
                  <a:lumMod val="65000"/>
                  <a:lumOff val="35000"/>
                </a:srgbClr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industry, academia, and government entities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What Have I Accomplished in IEEE?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14" y="1229558"/>
            <a:ext cx="8699500" cy="4114800"/>
          </a:xfrm>
        </p:spPr>
        <p:txBody>
          <a:bodyPr/>
          <a:lstStyle/>
          <a:p>
            <a:pPr marL="274320">
              <a:spcBef>
                <a:spcPts val="600"/>
              </a:spcBef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IEEE Region 2 Director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Women in Engineering and Young Professional Activities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/>
              <a:t>Chair of the 2015 - IEEE WIE Summit USA East 2015: This event is now in its 5</a:t>
            </a:r>
            <a:r>
              <a:rPr lang="en-US" sz="1600" baseline="30000" dirty="0"/>
              <a:t>th</a:t>
            </a:r>
            <a:r>
              <a:rPr lang="en-US" sz="1600" dirty="0"/>
              <a:t> year and  rotates between Region 2 and Region 1.</a:t>
            </a:r>
          </a:p>
          <a:p>
            <a:pPr lvl="2">
              <a:spcBef>
                <a:spcPts val="600"/>
              </a:spcBef>
              <a:defRPr/>
            </a:pPr>
            <a:r>
              <a:rPr lang="en-US" sz="1600" dirty="0"/>
              <a:t>Enabled the development of the Region 2 YP/WIE conference (RISE): The event has been implemented for the past two years with the intent of a short planning and implementation cycle along with training new volunteers</a:t>
            </a:r>
            <a:r>
              <a:rPr lang="en-US" sz="1400" dirty="0"/>
              <a:t>. </a:t>
            </a:r>
          </a:p>
          <a:p>
            <a:pPr>
              <a:spcBef>
                <a:spcPts val="600"/>
              </a:spcBef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IEEE Board of Director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Co-</a:t>
            </a:r>
            <a:r>
              <a:rPr lang="en-US" sz="1600" dirty="0"/>
              <a:t>Organized the SPARKS! Sessions: Also, facilitated the WIE SPARKS! section, prior to the opening ceremony of 2017 Sections Congress in Sydney. 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Committee Membership: 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u="sng" dirty="0"/>
              <a:t>IEEE Ad Hoc Committee on Strategic Planning:</a:t>
            </a:r>
            <a:r>
              <a:rPr lang="en-US" sz="1600" dirty="0"/>
              <a:t> Began to  operationalize the IEEE Strategic Plan, specifically: dissemination, alignment of OUs, performance, measurement, and stimulation. 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u="sng" dirty="0"/>
              <a:t>IEEE Ad Hoc Committee on Continuous Improvement:</a:t>
            </a:r>
            <a:r>
              <a:rPr lang="en-US" sz="1600" dirty="0"/>
              <a:t> The concept of a venue for major board collaboration, this brings leaders of the major Boards together to discuss their OU activities and potential collaborates.</a:t>
            </a:r>
            <a:endParaRPr lang="en-US" sz="16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Who Am I?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003" y="1460754"/>
            <a:ext cx="7105714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14350" indent="-514350" eaLnBrk="1" hangingPunct="1">
              <a:spcBef>
                <a:spcPts val="1800"/>
              </a:spcBef>
              <a:buSzPct val="135000"/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Research Fellow at West Point</a:t>
            </a:r>
          </a:p>
          <a:p>
            <a:pPr lvl="1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 with ARMY CERDEC</a:t>
            </a:r>
          </a:p>
          <a:p>
            <a:pPr marL="1200150" lvl="2" indent="-285750">
              <a:spcBef>
                <a:spcPts val="200"/>
              </a:spcBef>
              <a:buClr>
                <a:srgbClr val="595959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Research Fellow USMA, West Point</a:t>
            </a: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 Courses: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Electromagnetic Fields &amp; Waves, Fundamentals of Electrical Engineering, Advanced Individual Study and Integrative Systems Design (Senior Design).</a:t>
            </a: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Research: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analytical techniques for the detection of anomalies within Cyber Physical Systems (CPS), with a microgrid as the CPS testbed.</a:t>
            </a:r>
          </a:p>
          <a:p>
            <a:pPr marL="1200150" lvl="2" indent="-285750">
              <a:spcBef>
                <a:spcPts val="200"/>
              </a:spcBef>
              <a:buClr>
                <a:srgbClr val="595959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CERDEC Wireless Power Transmission Program Lead</a:t>
            </a: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internal laser laboratory to conduct far field power beaming experiments.</a:t>
            </a: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Managed a sizable external research efforts researching laser power transfer.</a:t>
            </a:r>
          </a:p>
          <a:p>
            <a:pPr marL="1200150" lvl="2" indent="-285750">
              <a:spcBef>
                <a:spcPts val="200"/>
              </a:spcBef>
              <a:buClr>
                <a:srgbClr val="595959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CERDEC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Investigator, Printed RF Structures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Tx/>
              <a:buChar char="-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embedded within the Army Research Laboratory developed the capability to print functional electromagnetic structures.</a:t>
            </a:r>
          </a:p>
          <a:p>
            <a:pPr marL="1657350" lvl="3" indent="-285750">
              <a:spcBef>
                <a:spcPts val="200"/>
              </a:spcBef>
              <a:buClr>
                <a:srgbClr val="595959"/>
              </a:buClr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Synthesized novel nanomaterials for the next generation antennas systems – complex oxides and carbon based materials.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buClr>
                <a:srgbClr val="595959"/>
              </a:buClr>
              <a:buFontTx/>
              <a:buChar char="-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of both CERDEC and the USMA EECS Department Head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3BBBD5-554B-46AC-8F31-4BC1769516A3}"/>
              </a:ext>
            </a:extLst>
          </p:cNvPr>
          <p:cNvGrpSpPr/>
          <p:nvPr/>
        </p:nvGrpSpPr>
        <p:grpSpPr>
          <a:xfrm>
            <a:off x="7072558" y="588654"/>
            <a:ext cx="1951479" cy="2439351"/>
            <a:chOff x="7072558" y="588654"/>
            <a:chExt cx="1951479" cy="2439351"/>
          </a:xfrm>
        </p:grpSpPr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7072558" y="588654"/>
              <a:ext cx="1951479" cy="243935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44A180-8E98-4393-8D5B-9AE01ED24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3897" y="665329"/>
              <a:ext cx="1828800" cy="2286000"/>
            </a:xfrm>
            <a:prstGeom prst="rect">
              <a:avLst/>
            </a:prstGeom>
            <a:ln w="12700" cmpd="thinThick">
              <a:solidFill>
                <a:schemeClr val="tx1"/>
              </a:solidFill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79C0C3-2DE0-447E-B07E-E1E00FE7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90" y="3266958"/>
            <a:ext cx="1590907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B4CB5-537C-45F2-949E-527079A20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891" y="4348910"/>
            <a:ext cx="2284806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222298-C9A4-4C3A-9D38-A2CA36C5B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114" y="5430863"/>
            <a:ext cx="166958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0165E4-C307-44EC-893F-D29D6B31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06" y="5140731"/>
            <a:ext cx="1576459" cy="1600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5955" y="1344022"/>
            <a:ext cx="7237276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6075" lvl="0" indent="-346075" eaLnBrk="1" hangingPunct="1">
              <a:spcBef>
                <a:spcPts val="1800"/>
              </a:spcBef>
              <a:buSzPct val="135000"/>
              <a:buBlip>
                <a:blip r:embed="rId4"/>
              </a:buBlip>
              <a:defRPr/>
            </a:pPr>
            <a:r>
              <a:rPr lang="en-US" sz="2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Faculty Member &amp; Practitioner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publications and a Patent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Member of IEEE (Senior), APS and NDIA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2011 ARMY Chief Scientist coin by Dr. Scott Fish, Army Chief Scientist, ASA(ALT)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2010 CERDEC S&amp;TCD Honorary Award for Science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ABET Electrical Engineering program evaluators (PEV) 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Liaison, IEEE-USA Women in Engineering Committee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Member, IEEE-APS New Technology Directions Committee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Past member of the IEEE Board of Directors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RF/Materials Engineer,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Johanson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Manufacturing, Boonton, New Jersey</a:t>
            </a:r>
          </a:p>
          <a:p>
            <a:pPr marL="457200">
              <a:spcBef>
                <a:spcPts val="200"/>
              </a:spcBef>
              <a:buClr>
                <a:srgbClr val="595959"/>
              </a:buClr>
              <a:buFontTx/>
              <a:buChar char="–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Past Adjunct Faculty member: University of Delaware, Stevens Institute of Technology, Rutgers University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Who Am I?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902286" y="3597323"/>
            <a:ext cx="44386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994969" y="5219377"/>
            <a:ext cx="44386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00CEFB-4BBB-432A-8EE4-FFA53E436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888" y="489175"/>
            <a:ext cx="3303037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195C2-525A-41A7-B4B5-4C68CDC17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999" y="3789947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26779-7C75-42BE-BEC9-121799530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509" y="2646947"/>
            <a:ext cx="15263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8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439832" y="3714097"/>
            <a:ext cx="8704167" cy="765175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You!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Contact me at: kduncan@ieee.org</a:t>
            </a:r>
            <a:endParaRPr lang="en-US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6" y="6558446"/>
            <a:ext cx="266420" cy="246221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0</TotalTime>
  <Words>709</Words>
  <Application>Microsoft Office PowerPoint</Application>
  <PresentationFormat>On-screen Show (4:3)</PresentationFormat>
  <Paragraphs>81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Courier New</vt:lpstr>
      <vt:lpstr>Lucida Grande</vt:lpstr>
      <vt:lpstr>Symbol</vt:lpstr>
      <vt:lpstr>Tahoma</vt:lpstr>
      <vt:lpstr>Verdana</vt:lpstr>
      <vt:lpstr>Wingdings</vt:lpstr>
      <vt:lpstr>ieee_presentation_template</vt:lpstr>
      <vt:lpstr>IEEE-USA President Candidate    IEEE Region Meeting</vt:lpstr>
      <vt:lpstr>1.  Increased Engagement</vt:lpstr>
      <vt:lpstr>2. The 21st Century IEEE-USA</vt:lpstr>
      <vt:lpstr>3.  A More Adaptive and Innovative IEEE</vt:lpstr>
      <vt:lpstr>What Have I Accomplished in IEEE?</vt:lpstr>
      <vt:lpstr>Who Am I?</vt:lpstr>
      <vt:lpstr>Who Am I?</vt:lpstr>
      <vt:lpstr>Thank You!   Contact me at: kduncan@ieee.org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2019-01-26T01:10:34Z</dcterms:created>
  <dcterms:modified xsi:type="dcterms:W3CDTF">2019-04-13T12:17:46Z</dcterms:modified>
</cp:coreProperties>
</file>