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4" r:id="rId5"/>
    <p:sldId id="263" r:id="rId6"/>
    <p:sldId id="260" r:id="rId7"/>
    <p:sldId id="261" r:id="rId8"/>
    <p:sldId id="262" r:id="rId9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95" d="100"/>
          <a:sy n="95" d="100"/>
        </p:scale>
        <p:origin x="24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6067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923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923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9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07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3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29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997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069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822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800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693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55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9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9" y="0"/>
            <a:ext cx="9142412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1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3382" y="0"/>
            <a:ext cx="2269866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4238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7553" y="0"/>
            <a:ext cx="2269866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35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61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68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overnment Re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are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2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Placeholder 10" descr="cover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62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45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6" descr="ieee_blue_R0G102B161-lg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226175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8 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7630"/>
            <a:ext cx="1393825" cy="283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687" r:id="rId3"/>
    <p:sldLayoutId id="2147483696" r:id="rId4"/>
    <p:sldLayoutId id="2147483697" r:id="rId5"/>
    <p:sldLayoutId id="2147483698" r:id="rId6"/>
    <p:sldLayoutId id="2147483705" r:id="rId7"/>
    <p:sldLayoutId id="2147483704" r:id="rId8"/>
    <p:sldLayoutId id="2147483699" r:id="rId9"/>
    <p:sldLayoutId id="2147483700" r:id="rId10"/>
    <p:sldLayoutId id="2147483701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702" r:id="rId19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4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mailto:brendan.godfrey@ieee.org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A201-3CB7-496E-8108-B1682ED1BB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/>
              <a:t>Dr. Brendan Godfrey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75714-713B-4CE6-B98E-6F2542D21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13" y="4165406"/>
            <a:ext cx="7909316" cy="1018485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sz="2800" dirty="0"/>
              <a:t>Candidate for IEEE-USA </a:t>
            </a:r>
          </a:p>
          <a:p>
            <a:pPr algn="ctr">
              <a:spcBef>
                <a:spcPts val="600"/>
              </a:spcBef>
            </a:pPr>
            <a:r>
              <a:rPr lang="en-US" sz="2800" dirty="0"/>
              <a:t>2020 President-Elect, 2021 President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867FC-72D5-43BF-8741-414837AF8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8"/>
            <a:ext cx="2794764" cy="2811533"/>
          </a:xfrm>
          <a:prstGeom prst="rect">
            <a:avLst/>
          </a:prstGeom>
        </p:spPr>
      </p:pic>
      <p:pic>
        <p:nvPicPr>
          <p:cNvPr id="7" name="Picture 6" descr="http://wise-intern.org/images/DSC_5810.jpg">
            <a:extLst>
              <a:ext uri="{FF2B5EF4-FFF2-40B4-BE49-F238E27FC236}">
                <a16:creationId xmlns:a16="http://schemas.microsoft.com/office/drawing/2014/main" id="{60FB0591-996A-4A39-ADEB-DE8C2B6E5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065"/>
          <a:stretch/>
        </p:blipFill>
        <p:spPr bwMode="auto">
          <a:xfrm>
            <a:off x="4572000" y="-1"/>
            <a:ext cx="4572000" cy="28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0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B8C1-F27F-4DF5-8395-97AEAE68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34938"/>
            <a:ext cx="8326438" cy="1076325"/>
          </a:xfrm>
        </p:spPr>
        <p:txBody>
          <a:bodyPr/>
          <a:lstStyle/>
          <a:p>
            <a:pPr algn="ctr"/>
            <a:r>
              <a:rPr lang="en-US" dirty="0"/>
              <a:t>Career in Government,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C04A-C7C1-45F2-9AA3-6CC909B57A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455106" cy="4389120"/>
          </a:xfrm>
        </p:spPr>
        <p:txBody>
          <a:bodyPr/>
          <a:lstStyle/>
          <a:p>
            <a:r>
              <a:rPr lang="en-US" dirty="0"/>
              <a:t>Management and research in FFRDC, small business, U.S. Air Force</a:t>
            </a:r>
          </a:p>
          <a:p>
            <a:r>
              <a:rPr lang="en-US" dirty="0"/>
              <a:t>Responsible for as many as 1500 people (mostly professionals), budgets as large as $500M</a:t>
            </a:r>
          </a:p>
          <a:p>
            <a:r>
              <a:rPr lang="en-US" dirty="0"/>
              <a:t>Served on many advisory committees (National Academies, governments, universities, etc.)</a:t>
            </a:r>
          </a:p>
          <a:p>
            <a:r>
              <a:rPr lang="en-US" dirty="0"/>
              <a:t>Air Force Reserve (retired as Colonel)</a:t>
            </a:r>
          </a:p>
          <a:p>
            <a:r>
              <a:rPr lang="en-US" dirty="0"/>
              <a:t>Numerous government awards</a:t>
            </a:r>
          </a:p>
          <a:p>
            <a:r>
              <a:rPr lang="en-US" dirty="0"/>
              <a:t>PhD – 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207105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7B7E-9564-4E88-89D6-EA49AD80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Active Contributor to IEEE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D0578-10E4-4E6A-B00B-1B7F6FC8894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IEEE-USA Volunteer </a:t>
            </a:r>
          </a:p>
          <a:p>
            <a:pPr lvl="1"/>
            <a:r>
              <a:rPr lang="en-US" dirty="0"/>
              <a:t>Vice-President, Government Relations</a:t>
            </a:r>
          </a:p>
          <a:p>
            <a:pPr lvl="1"/>
            <a:r>
              <a:rPr lang="en-US" dirty="0"/>
              <a:t>R&amp;D Policy Committee Chair</a:t>
            </a:r>
          </a:p>
          <a:p>
            <a:pPr lvl="1"/>
            <a:r>
              <a:rPr lang="en-US" dirty="0"/>
              <a:t>Artificial Intelligence Policy Committee Chair</a:t>
            </a:r>
          </a:p>
          <a:p>
            <a:pPr lvl="1"/>
            <a:r>
              <a:rPr lang="en-US" dirty="0"/>
              <a:t>Authored several position statements</a:t>
            </a:r>
          </a:p>
          <a:p>
            <a:pPr lvl="1"/>
            <a:r>
              <a:rPr lang="en-US" dirty="0"/>
              <a:t>Numerous Congressional visits</a:t>
            </a:r>
          </a:p>
          <a:p>
            <a:r>
              <a:rPr lang="en-US" dirty="0"/>
              <a:t>Nuclear and Plasma Sciences Society</a:t>
            </a:r>
          </a:p>
          <a:p>
            <a:pPr lvl="1"/>
            <a:r>
              <a:rPr lang="en-US" dirty="0" err="1"/>
              <a:t>AdCom</a:t>
            </a:r>
            <a:r>
              <a:rPr lang="en-US" dirty="0"/>
              <a:t> (three terms)</a:t>
            </a:r>
          </a:p>
          <a:p>
            <a:pPr lvl="1"/>
            <a:r>
              <a:rPr lang="en-US" dirty="0"/>
              <a:t>Plasma Science and Applications TC Chair</a:t>
            </a:r>
          </a:p>
          <a:p>
            <a:r>
              <a:rPr lang="en-US" dirty="0"/>
              <a:t>IEEE Life Fellow (also APS Fellow)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F1487-D1FD-4504-AF09-436A1BBE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" t="5080" r="9697"/>
          <a:stretch/>
        </p:blipFill>
        <p:spPr>
          <a:xfrm>
            <a:off x="6803764" y="2577834"/>
            <a:ext cx="2014433" cy="17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2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A35-D573-4F68-A931-60AE9E82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Why I am Running for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IEEE-USA President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F22A9-14A5-449F-9D2B-F87841CA54E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Focus on enhancing Government Relations</a:t>
            </a:r>
          </a:p>
          <a:p>
            <a:pPr lvl="1"/>
            <a:r>
              <a:rPr lang="en-US" dirty="0"/>
              <a:t>DC Voice for U.S. IEEE members </a:t>
            </a:r>
          </a:p>
          <a:p>
            <a:pPr lvl="1"/>
            <a:r>
              <a:rPr lang="en-US" dirty="0"/>
              <a:t>Opportunities for increased impact</a:t>
            </a:r>
          </a:p>
          <a:p>
            <a:pPr lvl="1"/>
            <a:r>
              <a:rPr lang="en-US" dirty="0"/>
              <a:t>Well qualified to provide leadership</a:t>
            </a:r>
          </a:p>
          <a:p>
            <a:r>
              <a:rPr lang="en-US" dirty="0"/>
              <a:t>While not ignoring Career Services</a:t>
            </a:r>
          </a:p>
          <a:p>
            <a:pPr lvl="1"/>
            <a:r>
              <a:rPr lang="en-US" dirty="0"/>
              <a:t>Continue initiatives of current President, President-Elect</a:t>
            </a:r>
          </a:p>
          <a:p>
            <a:pPr lvl="1"/>
            <a:r>
              <a:rPr lang="en-US" dirty="0"/>
              <a:t>Work closely with six U.S. Region Directors</a:t>
            </a:r>
          </a:p>
          <a:p>
            <a:r>
              <a:rPr lang="en-US" dirty="0"/>
              <a:t>Focused agenda maximizes results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8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80B0-6282-4E39-805C-A178DC1B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Government Relations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BA844-3539-439A-B214-DBB4D00474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59" y="1645920"/>
            <a:ext cx="8461981" cy="3111710"/>
          </a:xfrm>
        </p:spPr>
        <p:txBody>
          <a:bodyPr/>
          <a:lstStyle/>
          <a:p>
            <a:r>
              <a:rPr lang="en-US" dirty="0"/>
              <a:t>Solid Government Relations results past four years</a:t>
            </a:r>
          </a:p>
          <a:p>
            <a:pPr lvl="1"/>
            <a:r>
              <a:rPr lang="en-US" dirty="0"/>
              <a:t>Increased federal support for S&amp;T research</a:t>
            </a:r>
          </a:p>
          <a:p>
            <a:pPr lvl="1"/>
            <a:r>
              <a:rPr lang="en-US" dirty="0"/>
              <a:t>Federal S&amp;Es again can attend IEEE conferences</a:t>
            </a:r>
          </a:p>
          <a:p>
            <a:pPr lvl="1"/>
            <a:r>
              <a:rPr lang="en-US" dirty="0"/>
              <a:t>Educated Congress on H-1B visa abuses</a:t>
            </a:r>
          </a:p>
          <a:p>
            <a:pPr lvl="1"/>
            <a:r>
              <a:rPr lang="en-US" dirty="0"/>
              <a:t>Permanent R&amp;D tax credit</a:t>
            </a:r>
          </a:p>
          <a:p>
            <a:pPr lvl="1"/>
            <a:r>
              <a:rPr lang="en-US" dirty="0"/>
              <a:t>Internal operations also improved</a:t>
            </a:r>
          </a:p>
          <a:p>
            <a:r>
              <a:rPr lang="en-US" dirty="0"/>
              <a:t>Much more to be accomplished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29ABD-BE22-4A7F-83F4-44E5EDA887D4}"/>
              </a:ext>
            </a:extLst>
          </p:cNvPr>
          <p:cNvSpPr txBox="1"/>
          <p:nvPr/>
        </p:nvSpPr>
        <p:spPr>
          <a:xfrm>
            <a:off x="1451697" y="4957010"/>
            <a:ext cx="6153293" cy="135421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i="1" dirty="0"/>
              <a:t>Provide increasingly effective voice for IEEE-USA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28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74B6-AB7E-4AA9-BBAC-009F27D8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Enhancing Government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C92B4-E39B-4FFF-85A2-6441E0F6F2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1257" y="1547947"/>
            <a:ext cx="8882743" cy="3627349"/>
          </a:xfrm>
        </p:spPr>
        <p:txBody>
          <a:bodyPr/>
          <a:lstStyle/>
          <a:p>
            <a:r>
              <a:rPr lang="en-US" dirty="0"/>
              <a:t>Increase visibility, internally and externally</a:t>
            </a:r>
          </a:p>
          <a:p>
            <a:pPr lvl="1"/>
            <a:r>
              <a:rPr lang="en-US" i="1" dirty="0"/>
              <a:t>InSight</a:t>
            </a:r>
            <a:r>
              <a:rPr lang="en-US" dirty="0"/>
              <a:t> articles, talks, Op-Eds, social media, </a:t>
            </a:r>
            <a:r>
              <a:rPr lang="en-US" i="1" dirty="0"/>
              <a:t>etc.</a:t>
            </a:r>
          </a:p>
          <a:p>
            <a:r>
              <a:rPr lang="en-US" dirty="0"/>
              <a:t>Mobilize membership for advocacy</a:t>
            </a:r>
          </a:p>
          <a:p>
            <a:r>
              <a:rPr lang="en-US" dirty="0"/>
              <a:t>Recruit more volunteers, esp. younger members</a:t>
            </a:r>
          </a:p>
          <a:p>
            <a:r>
              <a:rPr lang="en-US" dirty="0"/>
              <a:t>Provide training for advocacy at section level</a:t>
            </a:r>
          </a:p>
          <a:p>
            <a:r>
              <a:rPr lang="en-US" dirty="0"/>
              <a:t>Address other important issues: privacy, H-1B reform, cyber security, export control, R&amp;D tax credit, </a:t>
            </a:r>
            <a:r>
              <a:rPr lang="en-US" i="1" dirty="0"/>
              <a:t>etc.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0EFC6-6241-48C5-B7DF-A545A09C330D}"/>
              </a:ext>
            </a:extLst>
          </p:cNvPr>
          <p:cNvSpPr txBox="1"/>
          <p:nvPr/>
        </p:nvSpPr>
        <p:spPr>
          <a:xfrm>
            <a:off x="1544512" y="5250923"/>
            <a:ext cx="5967663" cy="95410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Effective advocacy can improve membership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337789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428D-9744-4126-8FB8-C0A22BC2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Effectively Represent U.S. Members on IEEE Board of Directors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7900E-9A24-4269-9F20-1EE602BC6A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2027582"/>
            <a:ext cx="8326438" cy="4007457"/>
          </a:xfrm>
        </p:spPr>
        <p:txBody>
          <a:bodyPr/>
          <a:lstStyle/>
          <a:p>
            <a:r>
              <a:rPr lang="en-US" dirty="0"/>
              <a:t>Collaborate with Region Directors to identify and advocate issues important to IEEE U. S. members</a:t>
            </a:r>
          </a:p>
          <a:p>
            <a:r>
              <a:rPr lang="en-US" dirty="0"/>
              <a:t>Explore alternative membership and financial models for a changing environment</a:t>
            </a:r>
          </a:p>
          <a:p>
            <a:r>
              <a:rPr lang="en-US" dirty="0"/>
              <a:t>Promote openness and transparency</a:t>
            </a:r>
          </a:p>
        </p:txBody>
      </p:sp>
    </p:spTree>
    <p:extLst>
      <p:ext uri="{BB962C8B-B14F-4D97-AF65-F5344CB8AC3E}">
        <p14:creationId xmlns:p14="http://schemas.microsoft.com/office/powerpoint/2010/main" val="180973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93A4-BD5F-46D3-9E01-97228C1B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Vote for Brendan Godfrey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B743B-CA82-4778-A3F9-6651D876FF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1783080"/>
          </a:xfrm>
        </p:spPr>
        <p:txBody>
          <a:bodyPr/>
          <a:lstStyle/>
          <a:p>
            <a:r>
              <a:rPr lang="en-US" dirty="0"/>
              <a:t>Experienced in leading large organizations</a:t>
            </a:r>
          </a:p>
          <a:p>
            <a:r>
              <a:rPr lang="en-US" dirty="0"/>
              <a:t>Focused agenda</a:t>
            </a:r>
          </a:p>
          <a:p>
            <a:r>
              <a:rPr lang="en-US" dirty="0"/>
              <a:t>Time and energy to get things done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8A118-DED9-48A1-8E7F-1E9EC23F768D}"/>
              </a:ext>
            </a:extLst>
          </p:cNvPr>
          <p:cNvSpPr txBox="1"/>
          <p:nvPr/>
        </p:nvSpPr>
        <p:spPr>
          <a:xfrm>
            <a:off x="694393" y="3575097"/>
            <a:ext cx="5919537" cy="103105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brendan.godfrey@ieee.org</a:t>
            </a: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Website in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16CC1-7DD5-4106-B741-161919F5C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1397"/>
          <a:stretch/>
        </p:blipFill>
        <p:spPr>
          <a:xfrm>
            <a:off x="6395434" y="2327564"/>
            <a:ext cx="2748565" cy="3659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BEA5F2-3A1D-44BF-800B-8888711188FA}"/>
              </a:ext>
            </a:extLst>
          </p:cNvPr>
          <p:cNvSpPr txBox="1"/>
          <p:nvPr/>
        </p:nvSpPr>
        <p:spPr>
          <a:xfrm>
            <a:off x="817561" y="5067014"/>
            <a:ext cx="4875095" cy="95410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But, whomever you favor,</a:t>
            </a:r>
          </a:p>
          <a:p>
            <a:pPr algn="ctr"/>
            <a:r>
              <a:rPr lang="en-US" sz="3200" i="1" dirty="0"/>
              <a:t>Do vote!</a:t>
            </a:r>
          </a:p>
        </p:txBody>
      </p:sp>
    </p:spTree>
    <p:extLst>
      <p:ext uri="{BB962C8B-B14F-4D97-AF65-F5344CB8AC3E}">
        <p14:creationId xmlns:p14="http://schemas.microsoft.com/office/powerpoint/2010/main" val="4218619270"/>
      </p:ext>
    </p:extLst>
  </p:cSld>
  <p:clrMapOvr>
    <a:masterClrMapping/>
  </p:clrMapOvr>
</p:sld>
</file>

<file path=ppt/theme/theme1.xml><?xml version="1.0" encoding="utf-8"?>
<a:theme xmlns:a="http://schemas.openxmlformats.org/drawingml/2006/main" name="IEEEUSA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EEEUSA" id="{662B2E25-8929-4CA1-8AE8-D2C7AFCE41CB}" vid="{6FE62009-78EF-460D-9ECF-1D3000E27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IEEEUSA</Template>
  <TotalTime>1477</TotalTime>
  <Words>391</Words>
  <Application>Microsoft Office PowerPoint</Application>
  <PresentationFormat>On-screen Show (4:3)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Lucida Grande</vt:lpstr>
      <vt:lpstr>Verdana</vt:lpstr>
      <vt:lpstr>Wingdings</vt:lpstr>
      <vt:lpstr>IEEEUSA</vt:lpstr>
      <vt:lpstr>Dr. Brendan Godfrey</vt:lpstr>
      <vt:lpstr>Career in Government, Industry</vt:lpstr>
      <vt:lpstr>Active Contributor to IEEE</vt:lpstr>
      <vt:lpstr>Why I am Running for  IEEE-USA President</vt:lpstr>
      <vt:lpstr>Government Relations Successes</vt:lpstr>
      <vt:lpstr>Enhancing Government Relations</vt:lpstr>
      <vt:lpstr>Effectively Represent U.S. Members on IEEE Board of Directors</vt:lpstr>
      <vt:lpstr>Vote for Brendan Godfrey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Godfrey</dc:creator>
  <cp:lastModifiedBy>Brendan Godfrey</cp:lastModifiedBy>
  <cp:revision>53</cp:revision>
  <dcterms:created xsi:type="dcterms:W3CDTF">2019-01-17T16:21:52Z</dcterms:created>
  <dcterms:modified xsi:type="dcterms:W3CDTF">2019-04-07T19:51:43Z</dcterms:modified>
</cp:coreProperties>
</file>