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4" r:id="rId2"/>
    <p:sldMasterId id="2147483739" r:id="rId3"/>
    <p:sldMasterId id="2147483760" r:id="rId4"/>
  </p:sldMasterIdLst>
  <p:notesMasterIdLst>
    <p:notesMasterId r:id="rId12"/>
  </p:notesMasterIdLst>
  <p:sldIdLst>
    <p:sldId id="261" r:id="rId5"/>
    <p:sldId id="277" r:id="rId6"/>
    <p:sldId id="297" r:id="rId7"/>
    <p:sldId id="292" r:id="rId8"/>
    <p:sldId id="291" r:id="rId9"/>
    <p:sldId id="29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9764B-B672-413E-A07C-EDE135C5B4F6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309F3-8F62-4C29-A822-51AB7A24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9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4998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214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260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826176"/>
            <a:ext cx="1942592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55" y="826176"/>
            <a:ext cx="2592832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08" y="826176"/>
            <a:ext cx="3153664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95" y="826176"/>
            <a:ext cx="2609088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88" y="826176"/>
            <a:ext cx="1999488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8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4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2837467"/>
            <a:ext cx="10515600" cy="21398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977353"/>
            <a:ext cx="10515600" cy="662891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8905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4006392"/>
            <a:ext cx="5181600" cy="16117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72200" y="4006391"/>
            <a:ext cx="51816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23148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6627829" cy="28877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13402"/>
            <a:ext cx="6627829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616858" y="1825625"/>
            <a:ext cx="3736943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72439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625600" y="6172202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3216E-2734-48F2-9DE1-B0D8C9EDD4F2}" type="datetime1">
              <a:rPr lang="en-US"/>
              <a:pPr>
                <a:defRPr/>
              </a:pPr>
              <a:t>4/8/2019</a:t>
            </a:fld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2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1E9C8-DB28-4CE8-909B-C1EAE1CB45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OneColumnBulle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11374883" cy="521507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3467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867"/>
            </a:lvl2pPr>
            <a:lvl3pPr lvl="2" indent="0">
              <a:spcBef>
                <a:spcPts val="0"/>
              </a:spcBef>
              <a:buSzPct val="78571"/>
              <a:buNone/>
              <a:defRPr sz="1867"/>
            </a:lvl3pPr>
            <a:lvl4pPr lvl="3" indent="0">
              <a:spcBef>
                <a:spcPts val="0"/>
              </a:spcBef>
              <a:buSzPct val="78571"/>
              <a:buNone/>
              <a:defRPr sz="1867"/>
            </a:lvl4pPr>
            <a:lvl5pPr lvl="4" indent="0">
              <a:spcBef>
                <a:spcPts val="0"/>
              </a:spcBef>
              <a:buSzPct val="78571"/>
              <a:buNone/>
              <a:defRPr sz="1867"/>
            </a:lvl5pPr>
            <a:lvl6pPr lvl="5" indent="0">
              <a:spcBef>
                <a:spcPts val="0"/>
              </a:spcBef>
              <a:buSzPct val="78571"/>
              <a:buNone/>
              <a:defRPr sz="1867"/>
            </a:lvl6pPr>
            <a:lvl7pPr lvl="6" indent="0">
              <a:spcBef>
                <a:spcPts val="0"/>
              </a:spcBef>
              <a:buSzPct val="78571"/>
              <a:buNone/>
              <a:defRPr sz="1867"/>
            </a:lvl7pPr>
            <a:lvl8pPr lvl="7" indent="0">
              <a:spcBef>
                <a:spcPts val="0"/>
              </a:spcBef>
              <a:buSzPct val="78571"/>
              <a:buNone/>
              <a:defRPr sz="1867"/>
            </a:lvl8pPr>
            <a:lvl9pPr lvl="8" indent="0">
              <a:spcBef>
                <a:spcPts val="0"/>
              </a:spcBef>
              <a:buSzPct val="78571"/>
              <a:buNone/>
              <a:defRPr sz="1867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396815" y="1199110"/>
            <a:ext cx="11374883" cy="422657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7F7F7F"/>
              </a:buClr>
              <a:buSzPct val="100000"/>
              <a:buFont typeface="Arial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396815" y="1825626"/>
            <a:ext cx="11374883" cy="414385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457189" marR="0" lvl="0" indent="-372524" algn="l" rtl="0">
              <a:lnSpc>
                <a:spcPct val="90000"/>
              </a:lnSpc>
              <a:spcBef>
                <a:spcPts val="1067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95847" marR="0" lvl="1" indent="-220128" algn="l" rtl="0">
              <a:lnSpc>
                <a:spcPct val="90000"/>
              </a:lnSpc>
              <a:spcBef>
                <a:spcPts val="533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3035" marR="0" lvl="2" indent="-237061" algn="l" rtl="0">
              <a:lnSpc>
                <a:spcPct val="90000"/>
              </a:lnSpc>
              <a:spcBef>
                <a:spcPts val="533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425" marR="0" lvl="3" indent="-203195" algn="l" rtl="0">
              <a:lnSpc>
                <a:spcPct val="90000"/>
              </a:lnSpc>
              <a:spcBef>
                <a:spcPts val="533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6614" marR="0" lvl="4" indent="-203195" algn="l" rtl="0">
              <a:lnSpc>
                <a:spcPct val="90000"/>
              </a:lnSpc>
              <a:spcBef>
                <a:spcPts val="533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3004" marR="0" lvl="5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0192" marR="0" lvl="6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37381" marR="0" lvl="7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4569" marR="0" lvl="8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6606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 Image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914400" y="3429318"/>
            <a:ext cx="10363200" cy="9039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4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914400" y="4425316"/>
            <a:ext cx="10363200" cy="1244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SzPct val="100000"/>
              <a:buFont typeface="Noto Sans Symbols"/>
              <a:buNone/>
              <a:defRPr sz="2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SzPct val="1000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084588"/>
            <a:ext cx="2431572" cy="182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1074510"/>
            <a:ext cx="2434499" cy="182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1084587"/>
            <a:ext cx="2434499" cy="182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15200" y="1084587"/>
            <a:ext cx="2434499" cy="182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53600" y="1084587"/>
            <a:ext cx="2434499" cy="1825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093568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Line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65760"/>
            <a:ext cx="10972800" cy="4572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pc="-110" baseline="0">
                <a:solidFill>
                  <a:srgbClr val="642D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599" y="6212114"/>
            <a:ext cx="9144000" cy="457200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rgbClr val="80808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18700" y="6615114"/>
            <a:ext cx="1964267" cy="288925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DC5D26">
                    <a:lumMod val="60000"/>
                    <a:lumOff val="40000"/>
                  </a:srgbClr>
                </a:solidFill>
              </a:rPr>
              <a:t>p </a:t>
            </a:r>
            <a:fld id="{4D2C1F22-6F70-4C93-BBCB-6AFF8B1CBEC3}" type="slidenum">
              <a:rPr lang="en-US">
                <a:solidFill>
                  <a:srgbClr val="DC5D26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C5D2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10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OneColumnBulle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11374883" cy="521507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3467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867"/>
            </a:lvl2pPr>
            <a:lvl3pPr lvl="2" indent="0">
              <a:spcBef>
                <a:spcPts val="0"/>
              </a:spcBef>
              <a:buSzPct val="78571"/>
              <a:buNone/>
              <a:defRPr sz="1867"/>
            </a:lvl3pPr>
            <a:lvl4pPr lvl="3" indent="0">
              <a:spcBef>
                <a:spcPts val="0"/>
              </a:spcBef>
              <a:buSzPct val="78571"/>
              <a:buNone/>
              <a:defRPr sz="1867"/>
            </a:lvl4pPr>
            <a:lvl5pPr lvl="4" indent="0">
              <a:spcBef>
                <a:spcPts val="0"/>
              </a:spcBef>
              <a:buSzPct val="78571"/>
              <a:buNone/>
              <a:defRPr sz="1867"/>
            </a:lvl5pPr>
            <a:lvl6pPr lvl="5" indent="0">
              <a:spcBef>
                <a:spcPts val="0"/>
              </a:spcBef>
              <a:buSzPct val="78571"/>
              <a:buNone/>
              <a:defRPr sz="1867"/>
            </a:lvl6pPr>
            <a:lvl7pPr lvl="6" indent="0">
              <a:spcBef>
                <a:spcPts val="0"/>
              </a:spcBef>
              <a:buSzPct val="78571"/>
              <a:buNone/>
              <a:defRPr sz="1867"/>
            </a:lvl7pPr>
            <a:lvl8pPr lvl="7" indent="0">
              <a:spcBef>
                <a:spcPts val="0"/>
              </a:spcBef>
              <a:buSzPct val="78571"/>
              <a:buNone/>
              <a:defRPr sz="1867"/>
            </a:lvl8pPr>
            <a:lvl9pPr lvl="8" indent="0">
              <a:spcBef>
                <a:spcPts val="0"/>
              </a:spcBef>
              <a:buSzPct val="78571"/>
              <a:buNone/>
              <a:defRPr sz="1867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396815" y="1199110"/>
            <a:ext cx="11374883" cy="422657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7F7F7F"/>
              </a:buClr>
              <a:buSzPct val="100000"/>
              <a:buFont typeface="Arial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396815" y="1825626"/>
            <a:ext cx="11374883" cy="414385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457189" marR="0" lvl="0" indent="-372524" algn="l" rtl="0">
              <a:lnSpc>
                <a:spcPct val="90000"/>
              </a:lnSpc>
              <a:spcBef>
                <a:spcPts val="1067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95847" marR="0" lvl="1" indent="-220128" algn="l" rtl="0">
              <a:lnSpc>
                <a:spcPct val="90000"/>
              </a:lnSpc>
              <a:spcBef>
                <a:spcPts val="533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3035" marR="0" lvl="2" indent="-237061" algn="l" rtl="0">
              <a:lnSpc>
                <a:spcPct val="90000"/>
              </a:lnSpc>
              <a:spcBef>
                <a:spcPts val="533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425" marR="0" lvl="3" indent="-203195" algn="l" rtl="0">
              <a:lnSpc>
                <a:spcPct val="90000"/>
              </a:lnSpc>
              <a:spcBef>
                <a:spcPts val="533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6614" marR="0" lvl="4" indent="-203195" algn="l" rtl="0">
              <a:lnSpc>
                <a:spcPct val="90000"/>
              </a:lnSpc>
              <a:spcBef>
                <a:spcPts val="533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3004" marR="0" lvl="5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0192" marR="0" lvl="6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37381" marR="0" lvl="7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4569" marR="0" lvl="8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6922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OneColumnBulle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11374883" cy="521507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3467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867"/>
            </a:lvl2pPr>
            <a:lvl3pPr lvl="2" indent="0">
              <a:spcBef>
                <a:spcPts val="0"/>
              </a:spcBef>
              <a:buSzPct val="78571"/>
              <a:buNone/>
              <a:defRPr sz="1867"/>
            </a:lvl3pPr>
            <a:lvl4pPr lvl="3" indent="0">
              <a:spcBef>
                <a:spcPts val="0"/>
              </a:spcBef>
              <a:buSzPct val="78571"/>
              <a:buNone/>
              <a:defRPr sz="1867"/>
            </a:lvl4pPr>
            <a:lvl5pPr lvl="4" indent="0">
              <a:spcBef>
                <a:spcPts val="0"/>
              </a:spcBef>
              <a:buSzPct val="78571"/>
              <a:buNone/>
              <a:defRPr sz="1867"/>
            </a:lvl5pPr>
            <a:lvl6pPr lvl="5" indent="0">
              <a:spcBef>
                <a:spcPts val="0"/>
              </a:spcBef>
              <a:buSzPct val="78571"/>
              <a:buNone/>
              <a:defRPr sz="1867"/>
            </a:lvl6pPr>
            <a:lvl7pPr lvl="6" indent="0">
              <a:spcBef>
                <a:spcPts val="0"/>
              </a:spcBef>
              <a:buSzPct val="78571"/>
              <a:buNone/>
              <a:defRPr sz="1867"/>
            </a:lvl7pPr>
            <a:lvl8pPr lvl="7" indent="0">
              <a:spcBef>
                <a:spcPts val="0"/>
              </a:spcBef>
              <a:buSzPct val="78571"/>
              <a:buNone/>
              <a:defRPr sz="1867"/>
            </a:lvl8pPr>
            <a:lvl9pPr lvl="8" indent="0">
              <a:spcBef>
                <a:spcPts val="0"/>
              </a:spcBef>
              <a:buSzPct val="78571"/>
              <a:buNone/>
              <a:defRPr sz="1867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396815" y="1199110"/>
            <a:ext cx="11374883" cy="422657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7F7F7F"/>
              </a:buClr>
              <a:buSzPct val="100000"/>
              <a:buFont typeface="Arial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396815" y="1825626"/>
            <a:ext cx="11374883" cy="414385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457189" marR="0" lvl="0" indent="-372524" algn="l" rtl="0">
              <a:lnSpc>
                <a:spcPct val="90000"/>
              </a:lnSpc>
              <a:spcBef>
                <a:spcPts val="1067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95847" marR="0" lvl="1" indent="-220128" algn="l" rtl="0">
              <a:lnSpc>
                <a:spcPct val="90000"/>
              </a:lnSpc>
              <a:spcBef>
                <a:spcPts val="533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3035" marR="0" lvl="2" indent="-237061" algn="l" rtl="0">
              <a:lnSpc>
                <a:spcPct val="90000"/>
              </a:lnSpc>
              <a:spcBef>
                <a:spcPts val="533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425" marR="0" lvl="3" indent="-203195" algn="l" rtl="0">
              <a:lnSpc>
                <a:spcPct val="90000"/>
              </a:lnSpc>
              <a:spcBef>
                <a:spcPts val="533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6614" marR="0" lvl="4" indent="-203195" algn="l" rtl="0">
              <a:lnSpc>
                <a:spcPct val="90000"/>
              </a:lnSpc>
              <a:spcBef>
                <a:spcPts val="533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3004" marR="0" lvl="5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0192" marR="0" lvl="6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37381" marR="0" lvl="7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4569" marR="0" lvl="8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10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2438400" cy="24384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438400" y="870069"/>
            <a:ext cx="2438400" cy="24384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4876800" y="870069"/>
            <a:ext cx="2438400" cy="24384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7315200" y="870069"/>
            <a:ext cx="2438400" cy="24384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9753600" y="870069"/>
            <a:ext cx="2438400" cy="24384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883165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TwoColumnBullets2Graphic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11374883" cy="521507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3467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867"/>
            </a:lvl2pPr>
            <a:lvl3pPr lvl="2" indent="0">
              <a:spcBef>
                <a:spcPts val="0"/>
              </a:spcBef>
              <a:buSzPct val="78571"/>
              <a:buNone/>
              <a:defRPr sz="1867"/>
            </a:lvl3pPr>
            <a:lvl4pPr lvl="3" indent="0">
              <a:spcBef>
                <a:spcPts val="0"/>
              </a:spcBef>
              <a:buSzPct val="78571"/>
              <a:buNone/>
              <a:defRPr sz="1867"/>
            </a:lvl4pPr>
            <a:lvl5pPr lvl="4" indent="0">
              <a:spcBef>
                <a:spcPts val="0"/>
              </a:spcBef>
              <a:buSzPct val="78571"/>
              <a:buNone/>
              <a:defRPr sz="1867"/>
            </a:lvl5pPr>
            <a:lvl6pPr lvl="5" indent="0">
              <a:spcBef>
                <a:spcPts val="0"/>
              </a:spcBef>
              <a:buSzPct val="78571"/>
              <a:buNone/>
              <a:defRPr sz="1867"/>
            </a:lvl6pPr>
            <a:lvl7pPr lvl="6" indent="0">
              <a:spcBef>
                <a:spcPts val="0"/>
              </a:spcBef>
              <a:buSzPct val="78571"/>
              <a:buNone/>
              <a:defRPr sz="1867"/>
            </a:lvl7pPr>
            <a:lvl8pPr lvl="7" indent="0">
              <a:spcBef>
                <a:spcPts val="0"/>
              </a:spcBef>
              <a:buSzPct val="78571"/>
              <a:buNone/>
              <a:defRPr sz="1867"/>
            </a:lvl8pPr>
            <a:lvl9pPr lvl="8" indent="0">
              <a:spcBef>
                <a:spcPts val="0"/>
              </a:spcBef>
              <a:buSzPct val="78571"/>
              <a:buNone/>
              <a:defRPr sz="1867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396815" y="1199110"/>
            <a:ext cx="11374883" cy="422657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7F7F7F"/>
              </a:buClr>
              <a:buSzPct val="100000"/>
              <a:buFont typeface="Arial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396815" y="1825626"/>
            <a:ext cx="5541972" cy="414385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457189" marR="0" lvl="0" indent="-372524" algn="l" rtl="0">
              <a:lnSpc>
                <a:spcPct val="90000"/>
              </a:lnSpc>
              <a:spcBef>
                <a:spcPts val="1067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95847" marR="0" lvl="1" indent="-220128" algn="l" rtl="0">
              <a:lnSpc>
                <a:spcPct val="90000"/>
              </a:lnSpc>
              <a:spcBef>
                <a:spcPts val="533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3035" marR="0" lvl="2" indent="-237061" algn="l" rtl="0">
              <a:lnSpc>
                <a:spcPct val="90000"/>
              </a:lnSpc>
              <a:spcBef>
                <a:spcPts val="533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425" marR="0" lvl="3" indent="-203195" algn="l" rtl="0">
              <a:lnSpc>
                <a:spcPct val="90000"/>
              </a:lnSpc>
              <a:spcBef>
                <a:spcPts val="533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6614" marR="0" lvl="4" indent="-203195" algn="l" rtl="0">
              <a:lnSpc>
                <a:spcPct val="90000"/>
              </a:lnSpc>
              <a:spcBef>
                <a:spcPts val="533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3004" marR="0" lvl="5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0192" marR="0" lvl="6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37381" marR="0" lvl="7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4569" marR="0" lvl="8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3"/>
          </p:nvPr>
        </p:nvSpPr>
        <p:spPr>
          <a:xfrm>
            <a:off x="6084256" y="1825625"/>
            <a:ext cx="5687441" cy="1985979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ct val="100000"/>
              <a:buFont typeface="Arial"/>
              <a:buChar char="●"/>
              <a:defRPr sz="1867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●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○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3004" marR="0" lvl="5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0192" marR="0" lvl="6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37381" marR="0" lvl="7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4569" marR="0" lvl="8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4"/>
          </p:nvPr>
        </p:nvSpPr>
        <p:spPr>
          <a:xfrm>
            <a:off x="6084256" y="3988315"/>
            <a:ext cx="5687441" cy="198116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chemeClr val="dk1"/>
              </a:buClr>
              <a:buSzPct val="100000"/>
              <a:buFont typeface="Arial"/>
              <a:buChar char="●"/>
              <a:defRPr sz="1867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●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○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3004" marR="0" lvl="5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0192" marR="0" lvl="6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37381" marR="0" lvl="7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4569" marR="0" lvl="8" indent="-118530" algn="l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94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826176"/>
            <a:ext cx="1942592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55" y="826176"/>
            <a:ext cx="2592832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08" y="826176"/>
            <a:ext cx="3153664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95" y="826176"/>
            <a:ext cx="2609088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88" y="826176"/>
            <a:ext cx="1999488" cy="32186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7" y="5508531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8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2438400" cy="24384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438400" y="870069"/>
            <a:ext cx="2438400" cy="24384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4876800" y="870069"/>
            <a:ext cx="2438400" cy="24384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7315200" y="870069"/>
            <a:ext cx="2438400" cy="24384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9753600" y="870069"/>
            <a:ext cx="2438400" cy="24384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7" y="5508531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3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6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0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38099" y="-13995"/>
            <a:ext cx="122236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5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10515600" cy="39433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78434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1149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288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13762" y="6205392"/>
            <a:ext cx="6488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6A1"/>
                </a:solidFill>
              </a:defRPr>
            </a:lvl1pPr>
          </a:lstStyle>
          <a:p>
            <a:fld id="{498869DB-8D99-4502-99F5-C0F2B604424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6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7" r:id="rId10"/>
    <p:sldLayoutId id="2147483678" r:id="rId11"/>
    <p:sldLayoutId id="2147483679" r:id="rId12"/>
    <p:sldLayoutId id="2147483680" r:id="rId13"/>
    <p:sldLayoutId id="2147483759" r:id="rId14"/>
    <p:sldLayoutId id="2147483763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000" y="-13772"/>
            <a:ext cx="12192003" cy="6854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5000" y="5021486"/>
            <a:ext cx="12191997" cy="184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000" y="-13774"/>
            <a:ext cx="12192000" cy="92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7">
            <a:alphaModFix/>
          </a:blip>
          <a:srcRect r="2161"/>
          <a:stretch/>
        </p:blipFill>
        <p:spPr>
          <a:xfrm>
            <a:off x="10234949" y="6080770"/>
            <a:ext cx="1524897" cy="66588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513676" y="61945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64389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379879" y="61711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00" rIns="91433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 sz="1200" b="0" i="0" u="none" strike="noStrike" cap="none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1132" y="6071713"/>
            <a:ext cx="1145704" cy="35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7" y="1"/>
            <a:ext cx="12187111" cy="91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5943601"/>
            <a:ext cx="12187111" cy="914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8171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379879" y="61711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00" rIns="91433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 sz="1200" b="0" i="0" u="none" strike="noStrike" cap="none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71132" y="6071713"/>
            <a:ext cx="1145704" cy="35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87" y="1"/>
            <a:ext cx="12187111" cy="91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" y="5943601"/>
            <a:ext cx="12187111" cy="914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0928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eg"/><Relationship Id="rId5" Type="http://schemas.openxmlformats.org/officeDocument/2006/relationships/hyperlink" Target="http://www.amazon.com/gp/product/images/0471709255/ref=dp_image_0/002-7243631-1397624?_encoding=UTF8&amp;n=283155&amp;s=books" TargetMode="External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pn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6.pn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171" y="2283104"/>
            <a:ext cx="3316484" cy="24873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E8B2069-9B73-4EA6-8337-3E5C6F3AC2D1}"/>
              </a:ext>
            </a:extLst>
          </p:cNvPr>
          <p:cNvSpPr txBox="1">
            <a:spLocks/>
          </p:cNvSpPr>
          <p:nvPr/>
        </p:nvSpPr>
        <p:spPr>
          <a:xfrm>
            <a:off x="362855" y="4588826"/>
            <a:ext cx="10513126" cy="18385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/>
            <a:r>
              <a:rPr lang="en-CA" sz="5100" dirty="0" smtClean="0"/>
              <a:t>Susan K. (Kathy) Land, </a:t>
            </a:r>
            <a:r>
              <a:rPr lang="en-CA" dirty="0" smtClean="0"/>
              <a:t>FIEEE</a:t>
            </a:r>
            <a:endParaRPr lang="en-CA" sz="3600" dirty="0"/>
          </a:p>
          <a:p>
            <a:pPr algn="ctr"/>
            <a:r>
              <a:rPr lang="en-CA" sz="3800" dirty="0" smtClean="0"/>
              <a:t>IEEE 2020 President-Elect Candidate</a:t>
            </a:r>
            <a:endParaRPr lang="en-CA" sz="3800" dirty="0"/>
          </a:p>
        </p:txBody>
      </p:sp>
      <p:sp>
        <p:nvSpPr>
          <p:cNvPr id="2" name="TextBox 1"/>
          <p:cNvSpPr txBox="1"/>
          <p:nvPr/>
        </p:nvSpPr>
        <p:spPr>
          <a:xfrm>
            <a:off x="652575" y="429291"/>
            <a:ext cx="109644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Transparency and Trust / Cooperation and Inclusion / Financial Transparency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231" y="2771519"/>
            <a:ext cx="3040770" cy="2280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99" y="1152703"/>
            <a:ext cx="4469258" cy="22608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1" y="3464132"/>
            <a:ext cx="51054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ctrTitle"/>
          </p:nvPr>
        </p:nvSpPr>
        <p:spPr>
          <a:xfrm>
            <a:off x="117844" y="292224"/>
            <a:ext cx="11374883" cy="521507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00" rIns="91433" bIns="45700" anchor="t" anchorCtr="0">
            <a:noAutofit/>
          </a:bodyPr>
          <a:lstStyle/>
          <a:p>
            <a:pPr indent="-194728"/>
            <a:r>
              <a:rPr lang="en-US" sz="3200" dirty="0" smtClean="0"/>
              <a:t>Who am I? </a:t>
            </a:r>
            <a:endParaRPr sz="3067" dirty="0"/>
          </a:p>
        </p:txBody>
      </p:sp>
      <p:sp>
        <p:nvSpPr>
          <p:cNvPr id="175" name="Shape 175"/>
          <p:cNvSpPr txBox="1">
            <a:spLocks noGrp="1"/>
          </p:cNvSpPr>
          <p:nvPr>
            <p:ph type="body" idx="2"/>
          </p:nvPr>
        </p:nvSpPr>
        <p:spPr>
          <a:xfrm>
            <a:off x="-74499" y="813731"/>
            <a:ext cx="11374883" cy="6153964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00" rIns="91433" bIns="45700" anchor="t" anchorCtr="0">
            <a:no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1963 Memphis, TN/ Athens, GA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accent1"/>
                </a:solidFill>
              </a:rPr>
              <a:t>1985 Computer Systems Specialist, </a:t>
            </a:r>
          </a:p>
          <a:p>
            <a:pPr lvl="1">
              <a:spcBef>
                <a:spcPts val="0"/>
              </a:spcBef>
            </a:pPr>
            <a:r>
              <a:rPr lang="en-US" sz="2000" b="1" dirty="0" smtClean="0">
                <a:solidFill>
                  <a:schemeClr val="accent1"/>
                </a:solidFill>
              </a:rPr>
              <a:t>Pacific Missile Test Center/Pt. </a:t>
            </a:r>
            <a:r>
              <a:rPr lang="en-US" sz="2000" b="1" dirty="0" err="1" smtClean="0">
                <a:solidFill>
                  <a:schemeClr val="accent1"/>
                </a:solidFill>
              </a:rPr>
              <a:t>Mugu</a:t>
            </a:r>
            <a:r>
              <a:rPr lang="en-US" sz="2000" b="1" dirty="0" smtClean="0">
                <a:solidFill>
                  <a:schemeClr val="accent1"/>
                </a:solidFill>
              </a:rPr>
              <a:t>, CA</a:t>
            </a:r>
            <a:endParaRPr lang="en-US" sz="2000" b="1" dirty="0">
              <a:solidFill>
                <a:schemeClr val="accent1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b="1" dirty="0" smtClean="0"/>
              <a:t>Standard Missile Laboratory</a:t>
            </a:r>
          </a:p>
          <a:p>
            <a:pPr lvl="2"/>
            <a:r>
              <a:rPr lang="en-US" b="1" dirty="0"/>
              <a:t>Dawn of electronic warfare, focus on early warning radar</a:t>
            </a:r>
          </a:p>
          <a:p>
            <a:pPr lvl="2"/>
            <a:r>
              <a:rPr lang="en-US" b="1" dirty="0"/>
              <a:t>Weapons Performance Division:  HWIL missile testing early </a:t>
            </a:r>
            <a:endParaRPr lang="en-US" b="1" dirty="0" smtClean="0"/>
          </a:p>
          <a:p>
            <a:pPr lvl="2"/>
            <a:r>
              <a:rPr lang="en-US" b="1" i="1" dirty="0" smtClean="0"/>
              <a:t>Standard</a:t>
            </a:r>
            <a:r>
              <a:rPr lang="en-US" b="1" i="1" dirty="0"/>
              <a:t>, Phoenix</a:t>
            </a:r>
            <a:r>
              <a:rPr lang="en-US" b="1" dirty="0"/>
              <a:t> and </a:t>
            </a:r>
            <a:r>
              <a:rPr lang="en-US" b="1" i="1" dirty="0"/>
              <a:t>AMRAAM</a:t>
            </a:r>
            <a:r>
              <a:rPr lang="en-US" b="1" dirty="0"/>
              <a:t> missile systems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accent1"/>
                </a:solidFill>
              </a:rPr>
              <a:t>1992-2000 3246</a:t>
            </a:r>
            <a:r>
              <a:rPr lang="en-US" b="1" baseline="30000" dirty="0" smtClean="0">
                <a:solidFill>
                  <a:schemeClr val="accent1"/>
                </a:solidFill>
              </a:rPr>
              <a:t>th</a:t>
            </a:r>
            <a:r>
              <a:rPr lang="en-US" b="1" dirty="0" smtClean="0">
                <a:solidFill>
                  <a:schemeClr val="accent1"/>
                </a:solidFill>
              </a:rPr>
              <a:t> Test Wing, Eglin AFB FL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Flight </a:t>
            </a:r>
            <a:r>
              <a:rPr lang="en-US" sz="1800" dirty="0"/>
              <a:t>mission planning software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accent1"/>
                </a:solidFill>
              </a:rPr>
              <a:t>Author/ IEEE and Software Engineering Best Practices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 indent="-448722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6482184" y="2572303"/>
            <a:ext cx="59129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70C0"/>
                </a:solidFill>
              </a:rPr>
              <a:t>2000-2007 Northrop Grumman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Program Manager/Information Technology Fellow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Technical Director Huntsville Operations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2007 – 2010 </a:t>
            </a:r>
            <a:r>
              <a:rPr lang="en-US" b="1" dirty="0">
                <a:solidFill>
                  <a:srgbClr val="0070C0"/>
                </a:solidFill>
              </a:rPr>
              <a:t>MITRE</a:t>
            </a:r>
          </a:p>
          <a:p>
            <a:r>
              <a:rPr lang="en-US" dirty="0" smtClean="0"/>
              <a:t>Principle Software Systems Engineer/MDA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70C0"/>
                </a:solidFill>
              </a:rPr>
              <a:t>US Missile Defense Agency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Program Manager/Chief Engineer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successful fielding for US Missile Defense in 8 </a:t>
            </a:r>
            <a:r>
              <a:rPr lang="en-US" dirty="0" smtClean="0"/>
              <a:t>yrs</a:t>
            </a:r>
            <a:r>
              <a:rPr lang="en-US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dirty="0"/>
              <a:t>Current Budget; </a:t>
            </a:r>
            <a:r>
              <a:rPr lang="en-US" dirty="0" smtClean="0"/>
              <a:t>$120M/2 </a:t>
            </a:r>
            <a:r>
              <a:rPr lang="en-US" dirty="0"/>
              <a:t>year program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Previous; $1.2 B/5 </a:t>
            </a:r>
            <a:r>
              <a:rPr lang="en-US" dirty="0" smtClean="0"/>
              <a:t>year program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370" y="240345"/>
            <a:ext cx="1545688" cy="212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12" y="540678"/>
            <a:ext cx="2190043" cy="172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Jumpstart CMM/CMMI Software Process Improvements : Using IEEE Software Engineering Standards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074" y="4222525"/>
            <a:ext cx="1860641" cy="186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16026" y="4534144"/>
            <a:ext cx="1296444" cy="194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97818" y="3983597"/>
            <a:ext cx="1419101" cy="20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633" y="4021390"/>
            <a:ext cx="1446321" cy="206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19501" y="6155646"/>
            <a:ext cx="3211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Industry/DoD </a:t>
            </a:r>
            <a:r>
              <a:rPr lang="en-US" sz="2000" b="1" dirty="0">
                <a:solidFill>
                  <a:schemeClr val="accent1"/>
                </a:solidFill>
              </a:rPr>
              <a:t>(30+ years)</a:t>
            </a:r>
          </a:p>
          <a:p>
            <a:endParaRPr lang="en-US" sz="2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616" y="140708"/>
            <a:ext cx="1255338" cy="89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6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ctrTitle"/>
          </p:nvPr>
        </p:nvSpPr>
        <p:spPr>
          <a:xfrm>
            <a:off x="117844" y="292224"/>
            <a:ext cx="11374883" cy="521507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00" rIns="91433" bIns="45700" anchor="t" anchorCtr="0">
            <a:noAutofit/>
          </a:bodyPr>
          <a:lstStyle/>
          <a:p>
            <a:pPr indent="-194728"/>
            <a:r>
              <a:rPr lang="en-US" sz="3200" dirty="0"/>
              <a:t>Experience &amp; Qualifications</a:t>
            </a:r>
            <a:endParaRPr sz="3067" dirty="0"/>
          </a:p>
        </p:txBody>
      </p:sp>
      <p:sp>
        <p:nvSpPr>
          <p:cNvPr id="175" name="Shape 175"/>
          <p:cNvSpPr txBox="1">
            <a:spLocks noGrp="1"/>
          </p:cNvSpPr>
          <p:nvPr>
            <p:ph type="body" idx="2"/>
          </p:nvPr>
        </p:nvSpPr>
        <p:spPr>
          <a:xfrm>
            <a:off x="-74499" y="813731"/>
            <a:ext cx="11374883" cy="6153964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00" rIns="91433" bIns="45700" anchor="t" anchorCtr="0">
            <a:no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IEEE BOD-Level Experience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Division Director; V 2014-15, VIII 2011-12</a:t>
            </a:r>
          </a:p>
          <a:p>
            <a:pPr lvl="1">
              <a:spcBef>
                <a:spcPts val="0"/>
              </a:spcBef>
            </a:pPr>
            <a:r>
              <a:rPr lang="en-US" dirty="0"/>
              <a:t>Multiple IEEE-Level Committees </a:t>
            </a:r>
            <a:r>
              <a:rPr lang="en-US" dirty="0" smtClean="0"/>
              <a:t>/ IEEE Fellow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accent1"/>
                </a:solidFill>
              </a:rPr>
              <a:t>Technical Activities Board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Technical Activities Past-Vice President; </a:t>
            </a:r>
            <a:r>
              <a:rPr lang="en-US" b="1" dirty="0" smtClean="0"/>
              <a:t>2019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Technical </a:t>
            </a:r>
            <a:r>
              <a:rPr lang="en-US" dirty="0"/>
              <a:t>Activities Vice President; 2018</a:t>
            </a:r>
            <a:endParaRPr lang="en-US" b="1" dirty="0">
              <a:solidFill>
                <a:schemeClr val="accent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/>
              <a:t>President, Computer Society (CS); 2009</a:t>
            </a:r>
          </a:p>
          <a:p>
            <a:pPr lvl="1">
              <a:spcBef>
                <a:spcPts val="0"/>
              </a:spcBef>
            </a:pPr>
            <a:r>
              <a:rPr lang="en-US" dirty="0"/>
              <a:t>CS Vice President Conferences; 2007-2008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accent1"/>
                </a:solidFill>
              </a:rPr>
              <a:t>IEEE MGA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Advisory </a:t>
            </a:r>
            <a:r>
              <a:rPr lang="en-US" dirty="0"/>
              <a:t>committee of WIE ILS Bangalore </a:t>
            </a:r>
            <a:r>
              <a:rPr lang="en-US" b="1" dirty="0"/>
              <a:t>2019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Region </a:t>
            </a:r>
            <a:r>
              <a:rPr lang="en-US" dirty="0"/>
              <a:t>3; </a:t>
            </a:r>
            <a:r>
              <a:rPr lang="en-US" dirty="0" err="1"/>
              <a:t>ExCom</a:t>
            </a:r>
            <a:r>
              <a:rPr lang="en-US" dirty="0"/>
              <a:t>/Awards Chair; 2016-2017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IEEE WIE Committee; </a:t>
            </a:r>
            <a:r>
              <a:rPr lang="en-US" dirty="0"/>
              <a:t>2008, </a:t>
            </a:r>
            <a:r>
              <a:rPr lang="en-US" dirty="0" smtClean="0"/>
              <a:t>2010-2012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2018 </a:t>
            </a:r>
            <a:r>
              <a:rPr lang="en-US" dirty="0" err="1" smtClean="0"/>
              <a:t>Moquin</a:t>
            </a:r>
            <a:r>
              <a:rPr lang="en-US" dirty="0" smtClean="0"/>
              <a:t> Award</a:t>
            </a:r>
            <a:r>
              <a:rPr lang="en-US" dirty="0"/>
              <a:t>/</a:t>
            </a:r>
            <a:r>
              <a:rPr lang="en-US" dirty="0" smtClean="0"/>
              <a:t> Huntsville Section Prof. of the Year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accent1"/>
                </a:solidFill>
              </a:rPr>
              <a:t>IEEE Standards Association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IEEE CS Vice President Standards Activities; 2004 – 2006</a:t>
            </a:r>
          </a:p>
          <a:p>
            <a:pPr lvl="1">
              <a:spcBef>
                <a:spcPts val="0"/>
              </a:spcBef>
            </a:pPr>
            <a:r>
              <a:rPr lang="en-US" dirty="0"/>
              <a:t>IEEE Standards Medallion; 2007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accent1"/>
                </a:solidFill>
              </a:rPr>
              <a:t>IEEE USA</a:t>
            </a:r>
          </a:p>
          <a:p>
            <a:pPr lvl="1">
              <a:spcBef>
                <a:spcPts val="0"/>
              </a:spcBef>
            </a:pPr>
            <a:r>
              <a:rPr lang="en-US" dirty="0"/>
              <a:t>Board Member; 2013 &amp; 2016</a:t>
            </a:r>
          </a:p>
          <a:p>
            <a:pPr lvl="1">
              <a:spcBef>
                <a:spcPts val="0"/>
              </a:spcBef>
            </a:pPr>
            <a:r>
              <a:rPr lang="en-US" dirty="0"/>
              <a:t>US Government Community of Interest; Vice Chair </a:t>
            </a:r>
            <a:r>
              <a:rPr lang="en-US" dirty="0" smtClean="0"/>
              <a:t>2018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IEEE-USA MOVE Fundraising; 2017-2018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/>
          </a:p>
          <a:p>
            <a:pPr indent="-448722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6353926" y="669053"/>
            <a:ext cx="5331144" cy="415498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Current IEEE Committees: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Strategic Planning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Entrepreneurship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Ad Hoc Committee on Diversity&amp; Inclusion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Advisory Group to Support Financial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Conference Finance Management Remediation (CFMR)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HAC World-Wide Disaster Relief Project (Mobile MOVE)</a:t>
            </a:r>
          </a:p>
        </p:txBody>
      </p:sp>
    </p:spTree>
    <p:extLst>
      <p:ext uri="{BB962C8B-B14F-4D97-AF65-F5344CB8AC3E}">
        <p14:creationId xmlns:p14="http://schemas.microsoft.com/office/powerpoint/2010/main" val="20946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907402"/>
            <a:ext cx="10363200" cy="5452595"/>
          </a:xfrm>
        </p:spPr>
        <p:txBody>
          <a:bodyPr>
            <a:normAutofit/>
          </a:bodyPr>
          <a:lstStyle/>
          <a:p>
            <a:pPr>
              <a:spcBef>
                <a:spcPts val="533"/>
              </a:spcBef>
              <a:defRPr/>
            </a:pPr>
            <a:r>
              <a:rPr lang="en-US" sz="2400" dirty="0">
                <a:solidFill>
                  <a:srgbClr val="0070C0"/>
                </a:solidFill>
              </a:rPr>
              <a:t>2016 Membership Segmentation </a:t>
            </a:r>
            <a:r>
              <a:rPr lang="en-US" sz="2400" dirty="0" smtClean="0">
                <a:solidFill>
                  <a:srgbClr val="0070C0"/>
                </a:solidFill>
              </a:rPr>
              <a:t>Survey	</a:t>
            </a:r>
          </a:p>
          <a:p>
            <a:pPr lvl="2">
              <a:spcBef>
                <a:spcPts val="533"/>
              </a:spcBef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To remain technically current</a:t>
            </a:r>
          </a:p>
          <a:p>
            <a:pPr lvl="2">
              <a:spcBef>
                <a:spcPts val="533"/>
              </a:spcBef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To join IEEE societies</a:t>
            </a:r>
          </a:p>
          <a:p>
            <a:pPr lvl="2">
              <a:spcBef>
                <a:spcPts val="533"/>
              </a:spcBef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To network with others in the profession</a:t>
            </a:r>
          </a:p>
          <a:p>
            <a:pPr lvl="2">
              <a:spcBef>
                <a:spcPts val="533"/>
              </a:spcBef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To participate with others in local activities 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spcBef>
                <a:spcPts val="533"/>
              </a:spcBef>
              <a:defRPr/>
            </a:pPr>
            <a:r>
              <a:rPr lang="en-US" sz="2400" dirty="0">
                <a:solidFill>
                  <a:srgbClr val="0070C0"/>
                </a:solidFill>
              </a:rPr>
              <a:t>2015 All Societies Research Project (ASRP) 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2">
              <a:spcBef>
                <a:spcPts val="533"/>
              </a:spcBef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To network</a:t>
            </a:r>
          </a:p>
          <a:p>
            <a:pPr lvl="2">
              <a:spcBef>
                <a:spcPts val="533"/>
              </a:spcBef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To serve as a volunteer</a:t>
            </a:r>
          </a:p>
          <a:p>
            <a:pPr lvl="2">
              <a:spcBef>
                <a:spcPts val="533"/>
              </a:spcBef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To attend local chapter activities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spcBef>
                <a:spcPts val="533"/>
              </a:spcBef>
              <a:defRPr/>
            </a:pPr>
            <a:r>
              <a:rPr lang="en-US" sz="2400" dirty="0" smtClean="0">
                <a:ea typeface="ＭＳ Ｐゴシック" pitchFamily="-104" charset="-128"/>
              </a:rPr>
              <a:t>2018 Focus Group Project </a:t>
            </a:r>
          </a:p>
          <a:p>
            <a:pPr lvl="2">
              <a:spcBef>
                <a:spcPts val="533"/>
              </a:spcBef>
              <a:defRPr/>
            </a:pPr>
            <a:r>
              <a:rPr lang="en-US" sz="2000" dirty="0" smtClean="0">
                <a:ea typeface="ＭＳ Ｐゴシック" pitchFamily="-104" charset="-128"/>
              </a:rPr>
              <a:t>Focus on existing programs</a:t>
            </a:r>
          </a:p>
          <a:p>
            <a:pPr lvl="2">
              <a:spcBef>
                <a:spcPts val="533"/>
              </a:spcBef>
              <a:defRPr/>
            </a:pPr>
            <a:r>
              <a:rPr lang="en-US" sz="2000" dirty="0" smtClean="0">
                <a:ea typeface="ＭＳ Ｐゴシック" pitchFamily="-104" charset="-128"/>
              </a:rPr>
              <a:t>Communicate more effectively</a:t>
            </a:r>
          </a:p>
          <a:p>
            <a:pPr lvl="2">
              <a:spcBef>
                <a:spcPts val="533"/>
              </a:spcBef>
              <a:defRPr/>
            </a:pPr>
            <a:r>
              <a:rPr lang="en-US" sz="2000" dirty="0" smtClean="0">
                <a:ea typeface="ＭＳ Ｐゴシック" pitchFamily="-104" charset="-128"/>
              </a:rPr>
              <a:t>Do more locally</a:t>
            </a:r>
            <a:endParaRPr lang="en-US" sz="2000" dirty="0">
              <a:ea typeface="ＭＳ Ｐゴシック" pitchFamily="-10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>
              <a:defRPr/>
            </a:pPr>
            <a:fld id="{A5B1E9C8-DB28-4CE8-909B-C1EAE1CB45AD}" type="slidenum">
              <a: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1219170">
                <a:defRPr/>
              </a:pPr>
              <a:t>4</a:t>
            </a:fld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hape 180"/>
          <p:cNvSpPr txBox="1">
            <a:spLocks/>
          </p:cNvSpPr>
          <p:nvPr/>
        </p:nvSpPr>
        <p:spPr bwMode="auto">
          <a:xfrm>
            <a:off x="69899" y="192217"/>
            <a:ext cx="11874128" cy="52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00" rIns="91433" bIns="4570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9pPr>
          </a:lstStyle>
          <a:p>
            <a:pPr indent="-194728" defTabSz="1219170"/>
            <a:r>
              <a:rPr lang="en-US" kern="0" dirty="0" smtClean="0">
                <a:solidFill>
                  <a:srgbClr val="0066A1"/>
                </a:solidFill>
                <a:latin typeface="Verdana"/>
                <a:sym typeface="Arial"/>
              </a:rPr>
              <a:t>What do our Members Want? What does our organization need?</a:t>
            </a:r>
            <a:endParaRPr lang="en-US" kern="0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3470" y="5706330"/>
            <a:ext cx="8177671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 support the </a:t>
            </a:r>
            <a:r>
              <a:rPr lang="en-US" sz="2400" dirty="0" smtClean="0">
                <a:solidFill>
                  <a:schemeClr val="bg1"/>
                </a:solidFill>
              </a:rPr>
              <a:t>IEEE leadership </a:t>
            </a:r>
            <a:r>
              <a:rPr lang="en-US" sz="2400" dirty="0">
                <a:solidFill>
                  <a:schemeClr val="bg1"/>
                </a:solidFill>
              </a:rPr>
              <a:t>v</a:t>
            </a:r>
            <a:r>
              <a:rPr lang="en-US" sz="2400" dirty="0" smtClean="0">
                <a:solidFill>
                  <a:schemeClr val="bg1"/>
                </a:solidFill>
              </a:rPr>
              <a:t>ision </a:t>
            </a:r>
            <a:r>
              <a:rPr lang="en-US" sz="2400" dirty="0">
                <a:solidFill>
                  <a:schemeClr val="bg1"/>
                </a:solidFill>
              </a:rPr>
              <a:t>of membership expansion… a redefinition of </a:t>
            </a:r>
            <a:r>
              <a:rPr lang="en-US" sz="2400" dirty="0" smtClean="0">
                <a:solidFill>
                  <a:schemeClr val="bg1"/>
                </a:solidFill>
              </a:rPr>
              <a:t>membership &amp; engagement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09" y="907402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551" y="2657150"/>
            <a:ext cx="2905125" cy="1571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01" y="2748200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782" y="713724"/>
            <a:ext cx="11658423" cy="51343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Demonstrated experience across </a:t>
            </a:r>
            <a:r>
              <a:rPr lang="en-US" sz="2400" dirty="0"/>
              <a:t>the depth and breadth of our organization. </a:t>
            </a: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30+ years industry technical and executive management experience to leverage in this role.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Uniquely </a:t>
            </a:r>
            <a:r>
              <a:rPr lang="en-US" sz="2400" u="sng" dirty="0" smtClean="0"/>
              <a:t>qualified to </a:t>
            </a:r>
            <a:r>
              <a:rPr lang="en-US" sz="2400" u="sng" dirty="0"/>
              <a:t>understand the challenges and opportunities that exist within IEEE today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Through my combined experience, </a:t>
            </a:r>
            <a:r>
              <a:rPr lang="en-US" sz="2400" dirty="0"/>
              <a:t>I have come to understand that while we are ‘One IEEE’, IEEE is a varied and large organization and one size does not </a:t>
            </a:r>
            <a:r>
              <a:rPr lang="en-US" sz="2400" dirty="0" smtClean="0"/>
              <a:t>fit </a:t>
            </a:r>
            <a:r>
              <a:rPr lang="en-US" sz="2400" dirty="0"/>
              <a:t>all. </a:t>
            </a:r>
            <a:r>
              <a:rPr lang="en-US" sz="2400" dirty="0" smtClean="0"/>
              <a:t>I commit to: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Increased support for STEM, YPS, </a:t>
            </a:r>
            <a:r>
              <a:rPr lang="en-US" sz="2400" dirty="0"/>
              <a:t>Entrepreneurship/NeXT </a:t>
            </a:r>
            <a:r>
              <a:rPr lang="en-US" sz="2400" dirty="0" smtClean="0"/>
              <a:t>and WIE </a:t>
            </a:r>
            <a:endParaRPr lang="en-US" sz="2400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More support for Chapters, Sections – work to fix what is broken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Opportunity for Community engagement with STEM memberships!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To make IEEE a fair and equitable place for technical interchange where our diversity is represented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Encourage interaction and engagement among the IEEE operating activities and within its technical member communities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>
              <a:defRPr/>
            </a:pPr>
            <a:fld id="{A5B1E9C8-DB28-4CE8-909B-C1EAE1CB45AD}" type="slidenum">
              <a: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defTabSz="1219170">
                <a:defRPr/>
              </a:pPr>
              <a:t>5</a:t>
            </a:fld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hape 180"/>
          <p:cNvSpPr txBox="1">
            <a:spLocks/>
          </p:cNvSpPr>
          <p:nvPr/>
        </p:nvSpPr>
        <p:spPr bwMode="auto">
          <a:xfrm>
            <a:off x="79703" y="290883"/>
            <a:ext cx="11874128" cy="52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00" rIns="91433" bIns="4570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9pPr>
          </a:lstStyle>
          <a:p>
            <a:pPr indent="-194728" defTabSz="1219170"/>
            <a:r>
              <a:rPr lang="en-US" kern="0" dirty="0" smtClean="0">
                <a:solidFill>
                  <a:srgbClr val="0066A1"/>
                </a:solidFill>
                <a:latin typeface="Verdana"/>
                <a:sym typeface="Arial"/>
              </a:rPr>
              <a:t>Why I am Qualified &amp; Platform</a:t>
            </a:r>
            <a:r>
              <a:rPr lang="en-US" i="1" kern="0" dirty="0">
                <a:solidFill>
                  <a:srgbClr val="0066A1"/>
                </a:solidFill>
                <a:latin typeface="Verdana"/>
                <a:sym typeface="Arial"/>
              </a:rPr>
              <a:t/>
            </a:r>
            <a:br>
              <a:rPr lang="en-US" i="1" kern="0" dirty="0">
                <a:solidFill>
                  <a:srgbClr val="0066A1"/>
                </a:solidFill>
                <a:latin typeface="Verdana"/>
                <a:sym typeface="Arial"/>
              </a:rPr>
            </a:br>
            <a:endParaRPr lang="en-US" kern="0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5461" y="5848027"/>
            <a:ext cx="9102611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The IEEE Senior Executive –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dirty="0" smtClean="0">
                <a:solidFill>
                  <a:schemeClr val="bg1"/>
                </a:solidFill>
              </a:rPr>
              <a:t>must </a:t>
            </a:r>
            <a:r>
              <a:rPr lang="en-US" sz="2400" dirty="0">
                <a:solidFill>
                  <a:schemeClr val="bg1"/>
                </a:solidFill>
              </a:rPr>
              <a:t>remain agile and sensitive to </a:t>
            </a:r>
            <a:r>
              <a:rPr lang="en-US" sz="2400" dirty="0" smtClean="0">
                <a:solidFill>
                  <a:schemeClr val="bg1"/>
                </a:solidFill>
              </a:rPr>
              <a:t>ALL </a:t>
            </a:r>
            <a:r>
              <a:rPr lang="en-US" sz="2400" dirty="0">
                <a:solidFill>
                  <a:schemeClr val="bg1"/>
                </a:solidFill>
              </a:rPr>
              <a:t>constituencies and their unique </a:t>
            </a:r>
            <a:r>
              <a:rPr lang="en-US" sz="2400" dirty="0" smtClean="0">
                <a:solidFill>
                  <a:schemeClr val="bg1"/>
                </a:solidFill>
              </a:rPr>
              <a:t>needs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3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85" y="4354481"/>
            <a:ext cx="2619741" cy="1743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97" y="3810852"/>
            <a:ext cx="2145331" cy="2145331"/>
          </a:xfrm>
          <a:prstGeom prst="rect">
            <a:avLst/>
          </a:prstGeom>
        </p:spPr>
      </p:pic>
      <p:sp>
        <p:nvSpPr>
          <p:cNvPr id="7" name="Shape 175"/>
          <p:cNvSpPr txBox="1">
            <a:spLocks noGrp="1"/>
          </p:cNvSpPr>
          <p:nvPr>
            <p:ph type="body" idx="2"/>
          </p:nvPr>
        </p:nvSpPr>
        <p:spPr>
          <a:xfrm>
            <a:off x="-274779" y="972978"/>
            <a:ext cx="12342792" cy="2138543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00" rIns="91433" bIns="45700" anchor="t" anchorCtr="0">
            <a:noAutofit/>
          </a:bodyPr>
          <a:lstStyle/>
          <a:p>
            <a:pPr lvl="1"/>
            <a:r>
              <a:rPr lang="en-US" sz="2667" b="1" dirty="0"/>
              <a:t>To act in the best interest of IEEE – the President is an empowered servant </a:t>
            </a:r>
          </a:p>
          <a:p>
            <a:pPr lvl="1"/>
            <a:r>
              <a:rPr lang="en-US" sz="2667" b="1" dirty="0"/>
              <a:t>To earn and maintain the trust of the BOD through the ethical application of the IEEE Constitution, Bylaws and Policies and Procedures</a:t>
            </a:r>
          </a:p>
          <a:p>
            <a:pPr lvl="1"/>
            <a:r>
              <a:rPr lang="en-US" sz="2667" b="1" dirty="0"/>
              <a:t>To work as diligently as I have in other IEEE positions</a:t>
            </a:r>
          </a:p>
          <a:p>
            <a:pPr lvl="1"/>
            <a:r>
              <a:rPr lang="en-US" sz="2667" b="1" dirty="0"/>
              <a:t>To always remember the members we serve</a:t>
            </a:r>
            <a:endParaRPr lang="en-US" sz="2667" b="1" dirty="0">
              <a:solidFill>
                <a:srgbClr val="FF0000"/>
              </a:solidFill>
            </a:endParaRPr>
          </a:p>
          <a:p>
            <a:pPr indent="-448722">
              <a:spcBef>
                <a:spcPts val="0"/>
              </a:spcBef>
              <a:buNone/>
            </a:pPr>
            <a:endParaRPr sz="3200" dirty="0"/>
          </a:p>
        </p:txBody>
      </p:sp>
      <p:sp>
        <p:nvSpPr>
          <p:cNvPr id="196" name="Shape 196"/>
          <p:cNvSpPr txBox="1">
            <a:spLocks noGrp="1"/>
          </p:cNvSpPr>
          <p:nvPr>
            <p:ph type="ctrTitle"/>
          </p:nvPr>
        </p:nvSpPr>
        <p:spPr>
          <a:xfrm>
            <a:off x="76517" y="402047"/>
            <a:ext cx="11374883" cy="521507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00" rIns="91433" bIns="45700" anchor="t" anchorCtr="0">
            <a:noAutofit/>
          </a:bodyPr>
          <a:lstStyle/>
          <a:p>
            <a:pPr indent="-194728"/>
            <a:r>
              <a:rPr lang="en-US" sz="3200" dirty="0"/>
              <a:t>My Promise…</a:t>
            </a:r>
            <a:endParaRPr sz="3067" dirty="0"/>
          </a:p>
        </p:txBody>
      </p:sp>
      <p:sp>
        <p:nvSpPr>
          <p:cNvPr id="197" name="Shape 197"/>
          <p:cNvSpPr txBox="1">
            <a:spLocks noGrp="1"/>
          </p:cNvSpPr>
          <p:nvPr>
            <p:ph type="subTitle" idx="1"/>
          </p:nvPr>
        </p:nvSpPr>
        <p:spPr>
          <a:xfrm>
            <a:off x="2525249" y="472136"/>
            <a:ext cx="9337279" cy="422657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00" rIns="91433" bIns="45700" anchor="t" anchorCtr="0">
            <a:noAutofit/>
          </a:bodyPr>
          <a:lstStyle/>
          <a:p>
            <a:pPr indent="-152396"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o </a:t>
            </a:r>
            <a:r>
              <a:rPr lang="en-US" dirty="0">
                <a:solidFill>
                  <a:srgbClr val="0070C0"/>
                </a:solidFill>
              </a:rPr>
              <a:t>be a dedicated steward of the position</a:t>
            </a:r>
          </a:p>
          <a:p>
            <a:pPr indent="-152396">
              <a:spcBef>
                <a:spcPts val="0"/>
              </a:spcBef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663188" y="3310678"/>
            <a:ext cx="3488455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 am requesting your support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82" y="3753478"/>
            <a:ext cx="1904699" cy="19046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7814" y="3087597"/>
            <a:ext cx="1617216" cy="1388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527" y="4269227"/>
            <a:ext cx="2254770" cy="2254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34" y="2086581"/>
            <a:ext cx="2049880" cy="20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47936" y="2875865"/>
            <a:ext cx="3729789" cy="903922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899610" y="4453063"/>
            <a:ext cx="2334127" cy="1244282"/>
          </a:xfrm>
        </p:spPr>
        <p:txBody>
          <a:bodyPr/>
          <a:lstStyle/>
          <a:p>
            <a:r>
              <a:rPr lang="en-US" sz="2000" dirty="0"/>
              <a:t>Susan K. Land</a:t>
            </a:r>
            <a:br>
              <a:rPr lang="en-US" sz="2000" dirty="0"/>
            </a:br>
            <a:r>
              <a:rPr lang="en-US" sz="2000" dirty="0" smtClean="0"/>
              <a:t>skland@ieee.org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+1 256-426-5900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498431" y="3779787"/>
            <a:ext cx="51856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www.susankathyland.com</a:t>
            </a:r>
            <a:endParaRPr lang="en-US" sz="3200" i="1" dirty="0"/>
          </a:p>
          <a:p>
            <a:endParaRPr lang="en-US" sz="3200" i="1" dirty="0" smtClean="0"/>
          </a:p>
          <a:p>
            <a:r>
              <a:rPr lang="en-US" sz="3200" i="1" dirty="0" smtClean="0"/>
              <a:t>Instagram: </a:t>
            </a:r>
            <a:r>
              <a:rPr lang="en-US" sz="3200" i="1" dirty="0" err="1" smtClean="0"/>
              <a:t>susankathyland</a:t>
            </a:r>
            <a:endParaRPr lang="en-US" sz="3200" i="1" dirty="0" smtClean="0"/>
          </a:p>
          <a:p>
            <a:r>
              <a:rPr lang="en-US" sz="3200" i="1" dirty="0" smtClean="0"/>
              <a:t>Twitter @skland1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1775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 Master Bra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E Master Brand" id="{17C4D9E5-43D7-4DC5-996C-EF5EBC01D0CF}" vid="{0822D43A-9E95-401C-8EDB-052A18AB5047}"/>
    </a:ext>
  </a:extLst>
</a:theme>
</file>

<file path=ppt/theme/theme2.xml><?xml version="1.0" encoding="utf-8"?>
<a:theme xmlns:a="http://schemas.openxmlformats.org/drawingml/2006/main" name="Title Slides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E-Corporate-Presentation-Template-PPT-BasicVersion-FullScreen" id="{09EA4FE2-D8C9-4D56-BAB0-C99423DB6B6A}" vid="{72B19025-1000-49FF-9117-0DE8D2B6FD8D}"/>
    </a:ext>
  </a:extLst>
</a:theme>
</file>

<file path=ppt/theme/theme3.xml><?xml version="1.0" encoding="utf-8"?>
<a:theme xmlns:a="http://schemas.openxmlformats.org/drawingml/2006/main" name="Content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 Master Brand</Template>
  <TotalTime>2691</TotalTime>
  <Words>456</Words>
  <Application>Microsoft Office PowerPoint</Application>
  <PresentationFormat>Widescreen</PresentationFormat>
  <Paragraphs>99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ＭＳ Ｐゴシック</vt:lpstr>
      <vt:lpstr>Arial</vt:lpstr>
      <vt:lpstr>Arial Narrow</vt:lpstr>
      <vt:lpstr>Calibri</vt:lpstr>
      <vt:lpstr>Courier New</vt:lpstr>
      <vt:lpstr>LucidaGrande</vt:lpstr>
      <vt:lpstr>Merriweather Sans</vt:lpstr>
      <vt:lpstr>Noto Sans Symbols</vt:lpstr>
      <vt:lpstr>Verdana</vt:lpstr>
      <vt:lpstr>Wingdings</vt:lpstr>
      <vt:lpstr>IEEE Master Brand</vt:lpstr>
      <vt:lpstr>Title Slides</vt:lpstr>
      <vt:lpstr>Content Slides</vt:lpstr>
      <vt:lpstr>1_Content Slides</vt:lpstr>
      <vt:lpstr>PowerPoint Presentation</vt:lpstr>
      <vt:lpstr>Who am I? </vt:lpstr>
      <vt:lpstr>Experience &amp; Qualifications</vt:lpstr>
      <vt:lpstr>PowerPoint Presentation</vt:lpstr>
      <vt:lpstr>PowerPoint Presentation</vt:lpstr>
      <vt:lpstr>My Promise…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Section or Committee</dc:title>
  <dc:creator>Christopher Whitt</dc:creator>
  <cp:lastModifiedBy>Land, Susan K CIV MDA/BC/BCD</cp:lastModifiedBy>
  <cp:revision>80</cp:revision>
  <dcterms:created xsi:type="dcterms:W3CDTF">2018-04-20T14:20:25Z</dcterms:created>
  <dcterms:modified xsi:type="dcterms:W3CDTF">2019-04-08T15:53:03Z</dcterms:modified>
</cp:coreProperties>
</file>