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5" r:id="rId3"/>
    <p:sldId id="267" r:id="rId4"/>
    <p:sldId id="258" r:id="rId5"/>
    <p:sldId id="270" r:id="rId6"/>
    <p:sldId id="261" r:id="rId7"/>
    <p:sldId id="272" r:id="rId8"/>
    <p:sldId id="273" r:id="rId9"/>
    <p:sldId id="271" r:id="rId10"/>
    <p:sldId id="265" r:id="rId11"/>
    <p:sldId id="260" r:id="rId12"/>
    <p:sldId id="264" r:id="rId13"/>
    <p:sldId id="268" r:id="rId14"/>
    <p:sldId id="274" r:id="rId15"/>
  </p:sldIdLst>
  <p:sldSz cx="9144000" cy="6858000" type="screen4x3"/>
  <p:notesSz cx="7104063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000099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8" autoAdjust="0"/>
    <p:restoredTop sz="75907" autoAdjust="0"/>
  </p:normalViewPr>
  <p:slideViewPr>
    <p:cSldViewPr snapToGrid="0" snapToObjects="1">
      <p:cViewPr varScale="1">
        <p:scale>
          <a:sx n="66" d="100"/>
          <a:sy n="66" d="100"/>
        </p:scale>
        <p:origin x="156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0" d="100"/>
          <a:sy n="60" d="100"/>
        </p:scale>
        <p:origin x="3342" y="90"/>
      </p:cViewPr>
      <p:guideLst>
        <p:guide orient="horz" pos="322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jan\AppData\Local\Microsoft\Windows\Temporary%20Internet%20Files\Content.Outlook\E8A4ZT0W\Tre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jan\Documents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</a:t>
            </a:r>
          </a:p>
        </c:rich>
      </c:tx>
      <c:layout>
        <c:manualLayout>
          <c:xMode val="edge"/>
          <c:yMode val="edge"/>
          <c:x val="1.96526651269716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53357576344523"/>
          <c:y val="0.1240697544810843"/>
          <c:w val="0.7899676530202292"/>
          <c:h val="0.47055432747733933"/>
        </c:manualLayout>
      </c:layout>
      <c:lineChart>
        <c:grouping val="standard"/>
        <c:varyColors val="0"/>
        <c:ser>
          <c:idx val="0"/>
          <c:order val="0"/>
          <c:tx>
            <c:strRef>
              <c:f>[Trend.xlsx]Sheet1!$C$2</c:f>
              <c:strCache>
                <c:ptCount val="1"/>
                <c:pt idx="0">
                  <c:v>Membership, PubImp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[Trend.xlsx]Sheet1!$B$3:$B$8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[Trend.xlsx]Sheet1!$C$3:$C$8</c:f>
              <c:numCache>
                <c:formatCode>#,##0</c:formatCode>
                <c:ptCount val="6"/>
                <c:pt idx="0">
                  <c:v>67799000</c:v>
                </c:pt>
                <c:pt idx="1">
                  <c:v>67301900</c:v>
                </c:pt>
                <c:pt idx="2">
                  <c:v>67576700</c:v>
                </c:pt>
                <c:pt idx="3">
                  <c:v>68479300</c:v>
                </c:pt>
                <c:pt idx="4">
                  <c:v>70163800</c:v>
                </c:pt>
                <c:pt idx="5">
                  <c:v>68208100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93F-41FA-AF82-6607F6B775E1}"/>
            </c:ext>
          </c:extLst>
        </c:ser>
        <c:ser>
          <c:idx val="1"/>
          <c:order val="1"/>
          <c:tx>
            <c:strRef>
              <c:f>[Trend.xlsx]Sheet1!$D$2</c:f>
              <c:strCache>
                <c:ptCount val="1"/>
                <c:pt idx="0">
                  <c:v>Periodicals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[Trend.xlsx]Sheet1!$B$3:$B$8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[Trend.xlsx]Sheet1!$D$3:$D$8</c:f>
              <c:numCache>
                <c:formatCode>#,##0</c:formatCode>
                <c:ptCount val="6"/>
                <c:pt idx="0">
                  <c:v>141572300</c:v>
                </c:pt>
                <c:pt idx="1">
                  <c:v>151184300</c:v>
                </c:pt>
                <c:pt idx="2">
                  <c:v>157616700</c:v>
                </c:pt>
                <c:pt idx="3">
                  <c:v>163697200</c:v>
                </c:pt>
                <c:pt idx="4">
                  <c:v>168377000</c:v>
                </c:pt>
                <c:pt idx="5">
                  <c:v>190568800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93F-41FA-AF82-6607F6B775E1}"/>
            </c:ext>
          </c:extLst>
        </c:ser>
        <c:ser>
          <c:idx val="2"/>
          <c:order val="2"/>
          <c:tx>
            <c:strRef>
              <c:f>[Trend.xlsx]Sheet1!$E$2</c:f>
              <c:strCache>
                <c:ptCount val="1"/>
                <c:pt idx="0">
                  <c:v>Conferences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[Trend.xlsx]Sheet1!$B$3:$B$8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[Trend.xlsx]Sheet1!$E$3:$E$8</c:f>
              <c:numCache>
                <c:formatCode>#,##0</c:formatCode>
                <c:ptCount val="6"/>
                <c:pt idx="0">
                  <c:v>143546400</c:v>
                </c:pt>
                <c:pt idx="1">
                  <c:v>153428000</c:v>
                </c:pt>
                <c:pt idx="2">
                  <c:v>153908700</c:v>
                </c:pt>
                <c:pt idx="3">
                  <c:v>168315900</c:v>
                </c:pt>
                <c:pt idx="4">
                  <c:v>166378000</c:v>
                </c:pt>
                <c:pt idx="5">
                  <c:v>181431400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93F-41FA-AF82-6607F6B775E1}"/>
            </c:ext>
          </c:extLst>
        </c:ser>
        <c:ser>
          <c:idx val="3"/>
          <c:order val="3"/>
          <c:tx>
            <c:strRef>
              <c:f>[Trend.xlsx]Sheet1!$F$2</c:f>
              <c:strCache>
                <c:ptCount val="1"/>
                <c:pt idx="0">
                  <c:v>Standards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[Trend.xlsx]Sheet1!$B$3:$B$8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[Trend.xlsx]Sheet1!$F$3:$F$8</c:f>
              <c:numCache>
                <c:formatCode>#,##0</c:formatCode>
                <c:ptCount val="6"/>
                <c:pt idx="0">
                  <c:v>28909300</c:v>
                </c:pt>
                <c:pt idx="1">
                  <c:v>29762800</c:v>
                </c:pt>
                <c:pt idx="2">
                  <c:v>32167300</c:v>
                </c:pt>
                <c:pt idx="3">
                  <c:v>36948300</c:v>
                </c:pt>
                <c:pt idx="4">
                  <c:v>37308500</c:v>
                </c:pt>
                <c:pt idx="5">
                  <c:v>39613900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93F-41FA-AF82-6607F6B775E1}"/>
            </c:ext>
          </c:extLst>
        </c:ser>
        <c:ser>
          <c:idx val="4"/>
          <c:order val="4"/>
          <c:tx>
            <c:strRef>
              <c:f>[Trend.xlsx]Sheet1!$G$2</c:f>
              <c:strCache>
                <c:ptCount val="1"/>
                <c:pt idx="0">
                  <c:v>Other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[Trend.xlsx]Sheet1!$B$3:$B$8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[Trend.xlsx]Sheet1!$G$3:$G$8</c:f>
              <c:numCache>
                <c:formatCode>#,##0</c:formatCode>
                <c:ptCount val="6"/>
                <c:pt idx="0">
                  <c:v>1956400</c:v>
                </c:pt>
                <c:pt idx="1">
                  <c:v>3665400</c:v>
                </c:pt>
                <c:pt idx="2">
                  <c:v>1460300</c:v>
                </c:pt>
                <c:pt idx="3">
                  <c:v>80400</c:v>
                </c:pt>
                <c:pt idx="4">
                  <c:v>247600</c:v>
                </c:pt>
                <c:pt idx="5">
                  <c:v>537200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93F-41FA-AF82-6607F6B77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716536"/>
        <c:axId val="339716928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5"/>
                <c:order val="5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[Trend.xlsx]Sheet1!$H$2</c15:sqref>
                        </c15:formulaRef>
                      </c:ext>
                    </c:extLst>
                    <c:strCache>
                      <c:ptCount val="1"/>
                      <c:pt idx="0">
                        <c:v>All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[Trend.xlsx]Sheet1!$B$3:$B$8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[Trend.xlsx]Sheet1!$H$3:$H$8</c15:sqref>
                        </c15:formulaRef>
                      </c:ext>
                    </c:extLst>
                    <c:numCache>
                      <c:formatCode>#,##0</c:formatCode>
                      <c:ptCount val="6"/>
                      <c:pt idx="0">
                        <c:v>383783400</c:v>
                      </c:pt>
                      <c:pt idx="1">
                        <c:v>405342400</c:v>
                      </c:pt>
                      <c:pt idx="2">
                        <c:v>412729700</c:v>
                      </c:pt>
                      <c:pt idx="3">
                        <c:v>437521100</c:v>
                      </c:pt>
                      <c:pt idx="4">
                        <c:v>442474900</c:v>
                      </c:pt>
                      <c:pt idx="5">
                        <c:v>480359400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493F-41FA-AF82-6607F6B775E1}"/>
                  </c:ext>
                </c:extLst>
              </c15:ser>
            </c15:filteredLineSeries>
          </c:ext>
        </c:extLst>
      </c:lineChart>
      <c:catAx>
        <c:axId val="339716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716928"/>
        <c:crosses val="autoZero"/>
        <c:auto val="1"/>
        <c:lblAlgn val="ctr"/>
        <c:lblOffset val="100"/>
        <c:noMultiLvlLbl val="0"/>
      </c:catAx>
      <c:valAx>
        <c:axId val="33971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716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6068890228724"/>
          <c:y val="4.0403185717156594E-3"/>
          <c:w val="0.83139355780755464"/>
          <c:h val="0.165083137324456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</a:t>
            </a:r>
            <a:r>
              <a:rPr lang="en-US" baseline="0"/>
              <a:t> Members in Millions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Sheet1!$C$13:$C$19</c:f>
              <c:strCache>
                <c:ptCount val="7"/>
                <c:pt idx="0">
                  <c:v>Github users</c:v>
                </c:pt>
                <c:pt idx="1">
                  <c:v># Programmers</c:v>
                </c:pt>
                <c:pt idx="2">
                  <c:v># Engineers</c:v>
                </c:pt>
                <c:pt idx="3">
                  <c:v>stackover accounts</c:v>
                </c:pt>
                <c:pt idx="4">
                  <c:v>overleaf accounts</c:v>
                </c:pt>
                <c:pt idx="5">
                  <c:v>mendeley</c:v>
                </c:pt>
                <c:pt idx="6">
                  <c:v>IEEE</c:v>
                </c:pt>
              </c:strCache>
            </c:strRef>
          </c:cat>
          <c:val>
            <c:numRef>
              <c:f>Sheet1!$D$13:$D$19</c:f>
              <c:numCache>
                <c:formatCode>General</c:formatCode>
                <c:ptCount val="7"/>
                <c:pt idx="0">
                  <c:v>28</c:v>
                </c:pt>
                <c:pt idx="1">
                  <c:v>18.2</c:v>
                </c:pt>
                <c:pt idx="2">
                  <c:v>10</c:v>
                </c:pt>
                <c:pt idx="3">
                  <c:v>9.5</c:v>
                </c:pt>
                <c:pt idx="4">
                  <c:v>2.9</c:v>
                </c:pt>
                <c:pt idx="5">
                  <c:v>2.5</c:v>
                </c:pt>
                <c:pt idx="6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2B-4252-8E64-57E6293FA3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9717712"/>
        <c:axId val="339720848"/>
      </c:barChart>
      <c:catAx>
        <c:axId val="33971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720848"/>
        <c:crosses val="autoZero"/>
        <c:auto val="1"/>
        <c:lblAlgn val="ctr"/>
        <c:lblOffset val="100"/>
        <c:noMultiLvlLbl val="0"/>
      </c:catAx>
      <c:valAx>
        <c:axId val="33972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71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B5769E7-3A58-444B-B29A-DFD9B7C53793}" type="datetimeFigureOut">
              <a:rPr lang="en-US" smtClean="0"/>
              <a:pPr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46D1B06-2666-456D-A51F-017045EC39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4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752">
              <a:defRPr/>
            </a:pP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Thank you for the opportunity to be </a:t>
            </a:r>
            <a:r>
              <a:rPr lang="en-US" baseline="0" dirty="0" smtClean="0">
                <a:ea typeface="Arial Unicode MS" pitchFamily="34" charset="-128"/>
                <a:cs typeface="Arial Unicode MS" pitchFamily="34" charset="-128"/>
              </a:rPr>
              <a:t>considered as a potential candidate for this key IEEE leadership position.</a:t>
            </a:r>
            <a:endParaRPr lang="en-US" dirty="0" smtClean="0">
              <a:ea typeface="Arial Unicode MS" pitchFamily="34" charset="-128"/>
              <a:cs typeface="Arial Unicode MS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D1B06-2666-456D-A51F-017045EC39F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33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8403" indent="-303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928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8100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3272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8443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3615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8786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3957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CD64722-2C60-4601-B834-565E53B1D0F4}" type="slidenum">
              <a:rPr lang="en-US" sz="1300"/>
              <a:pPr/>
              <a:t>11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0592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8403" indent="-303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928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8100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3272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8443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3615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8786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3957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E7F41CF-BFD8-4A6D-A178-141A6C0CB46E}" type="slidenum">
              <a:rPr lang="en-US" sz="1300"/>
              <a:pPr/>
              <a:t>12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95325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D1B06-2666-456D-A51F-017045EC39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2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8403" indent="-303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928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8100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3272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8443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3615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8786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3957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1939218-17BC-45AF-B625-2297A6A9CA2B}" type="slidenum">
              <a:rPr lang="en-US" sz="1300"/>
              <a:pPr/>
              <a:t>3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8830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8403" indent="-303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928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8100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3272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8443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3615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8786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3957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1939218-17BC-45AF-B625-2297A6A9CA2B}" type="slidenum">
              <a:rPr lang="en-US" sz="1300"/>
              <a:pPr/>
              <a:t>4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00775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D1B06-2666-456D-A51F-017045EC39F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75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8403" indent="-303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928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8100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3272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8443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3615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8786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3957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7A2DFA0-4E12-47DA-AD73-507A40E6A8CB}" type="slidenum">
              <a:rPr lang="en-US" sz="1300"/>
              <a:pPr/>
              <a:t>6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30950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645" indent="-27986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454" indent="-22389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236" indent="-22389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018" indent="-22389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2799" indent="-223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0581" indent="-223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8363" indent="-223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6144" indent="-2238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7A2DFA0-4E12-47DA-AD73-507A40E6A8CB}" type="slidenum">
              <a:rPr lang="en-US" sz="1200" smtClean="0"/>
              <a:pPr/>
              <a:t>8</a:t>
            </a:fld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87208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D1B06-2666-456D-A51F-017045EC39F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35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88403" indent="-303233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212928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98100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83272" indent="-2425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68443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153615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638786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123957" indent="-2425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1939218-17BC-45AF-B625-2297A6A9CA2B}" type="slidenum">
              <a:rPr lang="en-US" sz="1300"/>
              <a:pPr/>
              <a:t>10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30959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 descr="shutterstock_76938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9" t="18909" r="17081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4" r="23894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 descr="shutterstock_120206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7475" r="33949" b="23048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 descr="shutterstock_583822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21448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BA54C-15D4-9240-8562-B9A40EF211EB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2AA5-3C49-2E42-8195-7332F437CD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59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67590-0BC9-4B4A-95A3-307D97AD4B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A678-D006-7B41-A446-6998EA1314C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9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3C417-35D1-DE4B-9003-F2E94344F5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F2DA-4C0E-AF48-AAE7-6B5FD0673F1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6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4596-0E95-4845-A51E-381771D71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548A-BD02-5246-9AB8-6847FF416924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27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3407-65FC-FE4D-88F4-AEF403839C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D185-C16F-1640-8DAC-102BF7935C96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0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27109-24EE-2347-96D6-102C90AEE2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7901-D09E-C540-886C-A84B89EC06B5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9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4D66E-442A-4A48-B266-9493CAB2FA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A51E-2230-E643-98DA-6D8C23BE670E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5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5BB7-581E-8647-B3F0-DC585189A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83E5-B64E-4C42-86F1-FC250D09C40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9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05" y="609600"/>
            <a:ext cx="7772400" cy="1143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05" y="1981200"/>
            <a:ext cx="7772400" cy="411480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9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26A33-A8B5-496B-A909-3C347C175A6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F53F8-0BCC-45C1-B599-A15C07D84D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9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84EB-C6E3-684C-A39B-0E652C4E0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D54C-61CE-1041-9449-8583DE2630BB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25918" r="8910" b="20254"/>
          <a:stretch/>
        </p:blipFill>
        <p:spPr>
          <a:xfrm>
            <a:off x="0" y="-86059"/>
            <a:ext cx="9144000" cy="3475697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110"/>
            <a:ext cx="9144000" cy="282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300" y="3426778"/>
            <a:ext cx="8650062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301" y="4337527"/>
            <a:ext cx="8650062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ED65-8163-284B-A5F1-B9F57DC77EBC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A293-0598-674E-87F9-A3870D2D2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220686" y="66789"/>
            <a:ext cx="5066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Hewlett Packard Enterprise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089610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1378" r="-2" b="8519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3" t="11118" r="6171" b="2959"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491" r="2" b="4852"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1415"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F66B-E128-9D4F-AC2D-96A590684299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B17E-ADF1-CA40-ACD9-D24AF83AC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8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cover-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6" b="24687"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BC4B-18FA-4641-AED3-09167062A95C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CE97-1E5D-3942-9893-29D29393C4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BF150-A3C3-104C-9179-59C0B0DE31A3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6ACD-EA72-FB41-82BD-66EB6B610A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5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DE583-60AA-884C-A5CE-BF1B865B603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D3A5-9708-8F4C-8053-5C6766873F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7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2EE6-F228-A848-AAD6-425DE94CFC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3956-5BF0-9741-A8A0-EC870CD029F6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3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0D16-EBF5-0D44-A21F-B32E9F6095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16975-30F2-B74D-B90F-E83C4C9562E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9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44500" y="6356350"/>
            <a:ext cx="3587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B1F015-1154-6F45-9F5A-29B4836DF7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9DE922-2F34-1241-8A40-1B6D2996FA4E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pic>
        <p:nvPicPr>
          <p:cNvPr id="1029" name="Picture 6" descr="ieee_blue_R0G102B161-lg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226175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702" r:id="rId16"/>
    <p:sldLayoutId id="2147483703" r:id="rId17"/>
    <p:sldLayoutId id="2147483704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2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98463" indent="-1698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0912" y="3471913"/>
            <a:ext cx="8693088" cy="765053"/>
          </a:xfrm>
        </p:spPr>
        <p:txBody>
          <a:bodyPr rtlCol="0">
            <a:no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2020 President-Elect Nominee Statement, Region 1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0244" name="Subtitle 4"/>
          <p:cNvSpPr>
            <a:spLocks noGrp="1"/>
          </p:cNvSpPr>
          <p:nvPr>
            <p:ph type="subTitle" idx="1"/>
          </p:nvPr>
        </p:nvSpPr>
        <p:spPr>
          <a:xfrm>
            <a:off x="450913" y="4232936"/>
            <a:ext cx="7909316" cy="56543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Milojicic Dejan, Ph.D., IEEE Fellow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(2018-19) 2015-17</a:t>
            </a:r>
            <a:r>
              <a:rPr lang="en-US" sz="1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IEEE </a:t>
            </a:r>
            <a:r>
              <a:rPr lang="en-US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Industry Engagement </a:t>
            </a:r>
            <a:r>
              <a:rPr lang="en-US" sz="1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Committee (Past) Chair</a:t>
            </a:r>
            <a:endParaRPr lang="en-US" sz="18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 IEEE Audit Committee Chair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2017-2018 Division VIII Director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 IEEE Computer Society President</a:t>
            </a:r>
            <a:endParaRPr lang="en-US" sz="18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884" y="6374178"/>
            <a:ext cx="2379177" cy="276999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April 2019</a:t>
            </a:r>
            <a:r>
              <a:rPr lang="en-US" sz="1200" b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200" b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Huntsville, AL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Who Am I? </a:t>
            </a:r>
            <a:r>
              <a:rPr lang="en-US" sz="2700" b="0" dirty="0"/>
              <a:t>A catalyst of </a:t>
            </a:r>
            <a:r>
              <a:rPr lang="en-US" sz="2700" b="0" dirty="0" smtClean="0"/>
              <a:t>change, </a:t>
            </a:r>
            <a:br>
              <a:rPr lang="en-US" sz="2700" b="0" dirty="0" smtClean="0"/>
            </a:br>
            <a:r>
              <a:rPr lang="en-US" sz="2700" b="0" dirty="0" smtClean="0"/>
              <a:t>a </a:t>
            </a:r>
            <a:r>
              <a:rPr lang="en-US" sz="2700" b="0" dirty="0"/>
              <a:t>technical leader in system software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36FC6C-D6EC-4CCB-BB42-E43A455469B8}" type="slidenum">
              <a:rPr lang="en-US" sz="1000" smtClean="0">
                <a:solidFill>
                  <a:srgbClr val="898989"/>
                </a:solidFill>
              </a:rPr>
              <a:pPr/>
              <a:t>10</a:t>
            </a:fld>
            <a:endParaRPr lang="en-US" sz="1000" dirty="0" smtClean="0">
              <a:solidFill>
                <a:srgbClr val="89898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5126" y="1467338"/>
            <a:ext cx="8778874" cy="53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4950" lvl="0" indent="-234950" eaLnBrk="1" hangingPunct="1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Distinguished Technologist at Hewlett Packard Labs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‘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98-now at HP(E) Labs working on systems software</a:t>
            </a: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‘94-‘98 at OSF Research Institute, Cambridge MA </a:t>
            </a: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‘91-‘94 PhD at University of Kaiserslautern, Germany</a:t>
            </a: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‘83-‘91 Institute “Mihajlo Pupin”, Belgrade, Serbia</a:t>
            </a:r>
          </a:p>
          <a:p>
            <a:pPr marL="234950" indent="-234950" eaLnBrk="1" hangingPunct="1">
              <a:spcBef>
                <a:spcPts val="600"/>
              </a:spcBef>
              <a:buClr>
                <a:srgbClr val="595959"/>
              </a:buClr>
              <a:buSzPct val="135000"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Working at the birthplace of Silicon Valley</a:t>
            </a: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Regularly presents to CTO of HPE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customers</a:t>
            </a: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Exposed to dynamic industry, startups, VCs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 eaLnBrk="1" hangingPunct="1">
              <a:spcBef>
                <a:spcPts val="600"/>
              </a:spcBef>
              <a:buClr>
                <a:srgbClr val="595959"/>
              </a:buClr>
              <a:buSzPct val="135000"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Innovator</a:t>
            </a: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31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patents,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126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patent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app,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2 books, &gt;180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papers, </a:t>
            </a:r>
            <a:r>
              <a:rPr lang="en-US" sz="1800" dirty="0" smtClean="0"/>
              <a:t>6891 citations, h-i:35, i10:87 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Fellow of IEEE (2010), ACM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Distinguished Engineer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 eaLnBrk="1" hangingPunct="1">
              <a:spcBef>
                <a:spcPts val="600"/>
              </a:spcBef>
              <a:buClr>
                <a:srgbClr val="595959"/>
              </a:buClr>
              <a:buSzPct val="135000"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Global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reach, extensive management experience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 eaLnBrk="1" hangingPunct="1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Managed teams in India, Brazil, Singapore, China, US</a:t>
            </a:r>
          </a:p>
          <a:p>
            <a:pPr marL="404813" lvl="1" indent="-176213" eaLnBrk="1" hangingPunct="1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Works with UIUC, Purdue, GaTech, ETH, Technion, etc.</a:t>
            </a:r>
            <a:endParaRPr lang="en-US" sz="18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 eaLnBrk="1" hangingPunct="1">
              <a:spcBef>
                <a:spcPts val="2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Managed OpenCirrus Cloud Computing Testbed with 16 sites around the world</a:t>
            </a:r>
            <a:endParaRPr lang="en-US" sz="18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lvl="1" indent="-234950" eaLnBrk="1" hangingPunct="1">
              <a:spcBef>
                <a:spcPts val="600"/>
              </a:spcBef>
              <a:buClr>
                <a:srgbClr val="595959"/>
              </a:buClr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Strong support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 HPE CTO and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Lab VP 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98" y="0"/>
            <a:ext cx="2160102" cy="2160102"/>
          </a:xfrm>
          <a:prstGeom prst="rect">
            <a:avLst/>
          </a:prstGeom>
        </p:spPr>
      </p:pic>
      <p:pic>
        <p:nvPicPr>
          <p:cNvPr id="2052" name="Picture 4" descr="Image result for HP inkjet pri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10" y="2139671"/>
            <a:ext cx="1366847" cy="8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20114" y="3029844"/>
            <a:ext cx="2423886" cy="1363436"/>
          </a:xfrm>
          <a:prstGeom prst="rect">
            <a:avLst/>
          </a:prstGeom>
        </p:spPr>
      </p:pic>
      <p:pic>
        <p:nvPicPr>
          <p:cNvPr id="2050" name="Picture 2" descr="Image result for HP Pocket calcula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2186058"/>
            <a:ext cx="1358537" cy="82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10" y="4649355"/>
            <a:ext cx="2578790" cy="133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thu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272806" y="6375689"/>
            <a:ext cx="657514" cy="413918"/>
            <a:chOff x="5139049" y="5756564"/>
            <a:chExt cx="657514" cy="4139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39049" y="5756564"/>
              <a:ext cx="328757" cy="4016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7806" y="5768848"/>
              <a:ext cx="328757" cy="401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4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What Have I Accomplished in IEEE?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36FC6C-D6EC-4CCB-BB42-E43A455469B8}" type="slidenum">
              <a:rPr lang="en-US" sz="1000" smtClean="0">
                <a:solidFill>
                  <a:srgbClr val="898989"/>
                </a:solidFill>
              </a:rPr>
              <a:pPr/>
              <a:t>11</a:t>
            </a:fld>
            <a:endParaRPr lang="en-US" sz="1000" dirty="0" smtClean="0">
              <a:solidFill>
                <a:srgbClr val="89898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0957" y="1506538"/>
            <a:ext cx="8699500" cy="4114800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(Past) Chair of Industry Engagement (</a:t>
            </a:r>
            <a:r>
              <a:rPr lang="en-US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2018-19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en-US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2015-17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Portfolio: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Industry Advisory Board,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Infrastructure Conference,</a:t>
            </a:r>
            <a:b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Confluence of AI &amp;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Cybersecurity, Industry Summit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etc.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Formed IEEE Industry Engagement Committee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orked closely with all VPs, Volunteers,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Mgmt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Council, Staff</a:t>
            </a:r>
            <a:endParaRPr lang="en-US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orking towards Industry Congress</a:t>
            </a:r>
          </a:p>
          <a:p>
            <a:pPr marL="234950" indent="-234950">
              <a:spcBef>
                <a:spcPts val="600"/>
              </a:spcBef>
              <a:defRPr/>
            </a:pPr>
            <a:r>
              <a:rPr lang="en-US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Audit 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Committee Chair, 2018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versaw Global Spec; Harmonized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ommittee with MOUs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lvl="1" indent="-234950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Computer Society President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educed financial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deficit by 37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%, new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revenue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sources</a:t>
            </a:r>
            <a:endParaRPr lang="en-US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ntroduced prestigious “Spirit of Computer Society” Award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IEEE CS 2022 Report, Tech Trends, Computing Now, </a:t>
            </a:r>
            <a:b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Special Technical Communities; started 3 conferences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Magazine/Transactions boards, 2 conferences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PC chair </a:t>
            </a:r>
            <a:endParaRPr lang="en-US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lang="en-US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lvl="1" indent="-234950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75" y="4010804"/>
            <a:ext cx="2041826" cy="2847196"/>
          </a:xfrm>
          <a:prstGeom prst="rect">
            <a:avLst/>
          </a:prstGeom>
        </p:spPr>
      </p:pic>
      <p:pic>
        <p:nvPicPr>
          <p:cNvPr id="9" name="Picture 6" descr="IEEE Infrastructure Conference - 20 September 2018 - San Francsico, CA 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75" y="1342407"/>
            <a:ext cx="2017384" cy="18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958" y="1387278"/>
            <a:ext cx="669820" cy="1519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003" y="2936846"/>
            <a:ext cx="643556" cy="263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175" y="2989700"/>
            <a:ext cx="809733" cy="210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1928" y="1898837"/>
            <a:ext cx="462072" cy="372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9502" y="2731280"/>
            <a:ext cx="718582" cy="1645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8027" y="1325990"/>
            <a:ext cx="861532" cy="2656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8958" y="2438228"/>
            <a:ext cx="269856" cy="3303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6003" y="1638999"/>
            <a:ext cx="591997" cy="224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1606" y="2792152"/>
            <a:ext cx="773561" cy="207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125" y="1569493"/>
            <a:ext cx="8778875" cy="5083857"/>
          </a:xfrm>
        </p:spPr>
        <p:txBody>
          <a:bodyPr/>
          <a:lstStyle/>
          <a:p>
            <a:pPr marL="234950" indent="-234950">
              <a:spcBef>
                <a:spcPts val="600"/>
              </a:spcBef>
              <a:defRPr/>
            </a:pP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Additional President’s Responsibilities</a:t>
            </a: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 eaLnBrk="0" hangingPunct="0">
              <a:spcBef>
                <a:spcPts val="200"/>
              </a:spcBef>
              <a:buFontTx/>
              <a:buChar char="–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Align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membership and drive organization behind ambitious vision and compelling goals</a:t>
            </a:r>
          </a:p>
          <a:p>
            <a:pPr marL="404813" lvl="1" indent="-176213" eaLnBrk="0" hangingPunct="0">
              <a:spcBef>
                <a:spcPts val="200"/>
              </a:spcBef>
              <a:buFontTx/>
              <a:buChar char="–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role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model: strong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technically, skilled organizationally, and driven by business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needs</a:t>
            </a:r>
          </a:p>
          <a:p>
            <a:pPr marL="404813" lvl="1" indent="-176213" eaLnBrk="0" hangingPunct="0">
              <a:spcBef>
                <a:spcPts val="200"/>
              </a:spcBef>
              <a:buFontTx/>
              <a:buChar char="–"/>
            </a:pP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nclusive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in execution,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work exceptionally well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with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all Volunteers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Staff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 eaLnBrk="0" hangingPunct="0">
              <a:spcBef>
                <a:spcPts val="200"/>
              </a:spcBef>
              <a:buFontTx/>
              <a:buChar char="–"/>
            </a:pP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buNone/>
            </a:pPr>
            <a:endParaRPr lang="en-US" sz="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>
              <a:spcBef>
                <a:spcPts val="600"/>
              </a:spcBef>
              <a:defRPr/>
            </a:pP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 an innovator from industry with strong ties to academia and </a:t>
            </a: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government, </a:t>
            </a:r>
            <a:b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with a global </a:t>
            </a: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history, I have a proven track record as </a:t>
            </a: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 catalyst </a:t>
            </a: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 </a:t>
            </a: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change</a:t>
            </a: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>
              <a:spcBef>
                <a:spcPts val="600"/>
              </a:spcBef>
              <a:defRPr/>
            </a:pPr>
            <a:endParaRPr lang="en-US" sz="18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>
              <a:spcBef>
                <a:spcPts val="600"/>
              </a:spcBef>
              <a:defRPr/>
            </a:pPr>
            <a:endParaRPr lang="en-US" sz="18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>
              <a:spcBef>
                <a:spcPts val="600"/>
              </a:spcBef>
              <a:defRPr/>
            </a:pP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It is time for an IEEE </a:t>
            </a: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resident with a strong technology background, who works for a technology company and understands what technologists want</a:t>
            </a:r>
          </a:p>
          <a:p>
            <a:pPr marL="234950" indent="-234950">
              <a:spcBef>
                <a:spcPts val="600"/>
              </a:spcBef>
              <a:defRPr/>
            </a:pP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>
              <a:spcBef>
                <a:spcPts val="600"/>
              </a:spcBef>
              <a:defRPr/>
            </a:pPr>
            <a:r>
              <a:rPr lang="en-US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Please consider supporting my nomination!</a:t>
            </a: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444500" y="6356350"/>
            <a:ext cx="358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000" dirty="0" smtClean="0">
                <a:solidFill>
                  <a:srgbClr val="898989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557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0D16-EBF5-0D44-A21F-B32E9F60957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8616975-30F2-B74D-B90F-E83C4C9562E7}" type="datetime1">
              <a:rPr lang="en-US" smtClean="0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3353" y="1491342"/>
            <a:ext cx="8778875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98463" indent="-1698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Contact me at:    </a:t>
            </a:r>
            <a:r>
              <a:rPr lang="en-US" sz="1800" dirty="0" smtClean="0"/>
              <a:t>	dejanm@ieee.org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dirty="0"/>
              <a:t>Please visit:      </a:t>
            </a:r>
            <a:r>
              <a:rPr lang="en-US" sz="1800" dirty="0" smtClean="0"/>
              <a:t>	https://dejan.milojicic.com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		</a:t>
            </a:r>
            <a:r>
              <a:rPr lang="en-US" sz="1800" dirty="0" smtClean="0"/>
              <a:t>			twitter.com/</a:t>
            </a:r>
            <a:r>
              <a:rPr lang="en-US" sz="1800" dirty="0" err="1" smtClean="0"/>
              <a:t>dejanm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					www.linkedin.com/in/dejanm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					www.facebook.com/dejan.milojicic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					www.instagram.com/dejanmilojicic</a:t>
            </a:r>
            <a:endParaRPr lang="en-US" sz="1800" dirty="0"/>
          </a:p>
          <a:p>
            <a:endParaRPr lang="en-US" sz="1800" dirty="0"/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188027" y="2659967"/>
            <a:ext cx="478971" cy="1030287"/>
            <a:chOff x="112125256" y="111548260"/>
            <a:chExt cx="356295" cy="842666"/>
          </a:xfrm>
        </p:grpSpPr>
        <p:pic>
          <p:nvPicPr>
            <p:cNvPr id="1027" name="Picture 3" descr="Image result for twitter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1"/>
            <a:stretch>
              <a:fillRect/>
            </a:stretch>
          </p:blipFill>
          <p:spPr bwMode="auto">
            <a:xfrm>
              <a:off x="112125256" y="111548260"/>
              <a:ext cx="356295" cy="22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Image result for LinkedIn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2" r="29012"/>
            <a:stretch>
              <a:fillRect/>
            </a:stretch>
          </p:blipFill>
          <p:spPr bwMode="auto">
            <a:xfrm>
              <a:off x="112172580" y="111742695"/>
              <a:ext cx="233212" cy="21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Related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85679" y="111961112"/>
              <a:ext cx="205633" cy="205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 descr="Instagram, Insta Logo, New Imag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83005" y="112177349"/>
              <a:ext cx="210610" cy="21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254" y="4289878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5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>
          <a:xfrm>
            <a:off x="9669505" y="7962838"/>
            <a:ext cx="697117" cy="255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9068501" y="8332368"/>
            <a:ext cx="697117" cy="255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9525336" y="8529243"/>
            <a:ext cx="697117" cy="255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4" t="-6667" r="8604" b="6667"/>
          <a:stretch/>
        </p:blipFill>
        <p:spPr>
          <a:xfrm>
            <a:off x="0" y="-234462"/>
            <a:ext cx="85016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460" y="77600"/>
            <a:ext cx="706616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Collaborated with GaTech for the past 25 years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~15 interns, 1 postdoc, on 3 PhD thesis committees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Best paper award, 9 patent applications, 2 journal papers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980" y="936288"/>
            <a:ext cx="832702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My daughter lives in Orlando, FL, working for a startup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Coached U19 soccer team at National Games in West Palm Beach, FL 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" y="1673265"/>
            <a:ext cx="3721726" cy="2791294"/>
          </a:xfrm>
          <a:prstGeom prst="rect">
            <a:avLst/>
          </a:prstGeom>
        </p:spPr>
      </p:pic>
      <p:pic>
        <p:nvPicPr>
          <p:cNvPr id="1026" name="Picture 2" descr="Image result for Milena Milojic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48" y="155895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70" y="3983078"/>
            <a:ext cx="4185744" cy="23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65124" y="134938"/>
            <a:ext cx="8691789" cy="1076325"/>
          </a:xfrm>
        </p:spPr>
        <p:txBody>
          <a:bodyPr/>
          <a:lstStyle/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Technology Inflection Point:</a:t>
            </a:r>
            <a:b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0" dirty="0">
                <a:cs typeface="Tahoma" pitchFamily="34" charset="0"/>
              </a:rPr>
              <a:t>M</a:t>
            </a:r>
            <a:r>
              <a:rPr lang="en-US" sz="2000" b="0" dirty="0" smtClean="0"/>
              <a:t>any </a:t>
            </a:r>
            <a:r>
              <a:rPr lang="en-US" sz="2000" b="0" dirty="0"/>
              <a:t>changes, </a:t>
            </a:r>
            <a:r>
              <a:rPr lang="en-US" sz="2000" b="0" dirty="0" smtClean="0"/>
              <a:t>and this </a:t>
            </a:r>
            <a:r>
              <a:rPr lang="en-US" sz="2000" b="0" dirty="0"/>
              <a:t>is the time to make a lasting impact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36FC6C-D6EC-4CCB-BB42-E43A455469B8}" type="slidenum">
              <a:rPr lang="en-US" sz="1000" smtClean="0">
                <a:solidFill>
                  <a:srgbClr val="898989"/>
                </a:solidFill>
              </a:rPr>
              <a:pPr/>
              <a:t>3</a:t>
            </a:fld>
            <a:endParaRPr lang="en-US" sz="1000" dirty="0" smtClean="0">
              <a:solidFill>
                <a:srgbClr val="898989"/>
              </a:solidFill>
            </a:endParaRPr>
          </a:p>
        </p:txBody>
      </p:sp>
      <p:sp>
        <p:nvSpPr>
          <p:cNvPr id="4" name="AutoShape 2" descr="Image result for thu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2401394"/>
            <a:ext cx="4572000" cy="186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032062"/>
            <a:ext cx="4012637" cy="338554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End of Moore’s Law and Data Growth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698050"/>
            <a:ext cx="4686301" cy="13080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Power </a:t>
            </a:r>
            <a:r>
              <a:rPr lang="en-US" sz="1600" dirty="0">
                <a:solidFill>
                  <a:srgbClr val="222222"/>
                </a:solidFill>
                <a:latin typeface="museo-sans"/>
              </a:rPr>
              <a:t>AI: </a:t>
            </a: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explosion </a:t>
            </a:r>
            <a:r>
              <a:rPr lang="en-US" sz="1600" dirty="0">
                <a:solidFill>
                  <a:srgbClr val="222222"/>
                </a:solidFill>
                <a:latin typeface="museo-sans"/>
              </a:rPr>
              <a:t>of </a:t>
            </a: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HW accelerators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Automotive: self-driving cars: Tesla, Baidu, Audi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Quantum Computing, </a:t>
            </a:r>
            <a:r>
              <a:rPr lang="en-US" sz="1600" dirty="0" err="1" smtClean="0">
                <a:solidFill>
                  <a:srgbClr val="222222"/>
                </a:solidFill>
                <a:latin typeface="museo-sans"/>
              </a:rPr>
              <a:t>Blockchain</a:t>
            </a: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, AR/VR</a:t>
            </a:r>
          </a:p>
          <a:p>
            <a:pPr marL="112713" indent="-1127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latin typeface="museo-sans"/>
              </a:rPr>
              <a:t>Technology </a:t>
            </a: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convergence: SW-defined, </a:t>
            </a:r>
            <a:r>
              <a:rPr lang="en-US" sz="1600" dirty="0" err="1" smtClean="0">
                <a:solidFill>
                  <a:srgbClr val="222222"/>
                </a:solidFill>
                <a:latin typeface="museo-sans"/>
              </a:rPr>
              <a:t>hpc</a:t>
            </a:r>
            <a:r>
              <a:rPr lang="en-US" sz="1600" dirty="0" smtClean="0">
                <a:solidFill>
                  <a:srgbClr val="222222"/>
                </a:solidFill>
                <a:latin typeface="museo-sans"/>
              </a:rPr>
              <a:t>/data</a:t>
            </a:r>
            <a:endParaRPr lang="en-US" sz="1600" i="0" dirty="0">
              <a:solidFill>
                <a:srgbClr val="222222"/>
              </a:solidFill>
              <a:effectLst/>
              <a:latin typeface="museo-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89531" y="2039880"/>
            <a:ext cx="4676617" cy="1954381"/>
            <a:chOff x="4589531" y="2039880"/>
            <a:chExt cx="4676617" cy="19543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001" y="2324610"/>
              <a:ext cx="832171" cy="392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589531" y="2039880"/>
              <a:ext cx="4676617" cy="1954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2713" indent="-1127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222222"/>
                  </a:solidFill>
                  <a:latin typeface="museo-sans"/>
                </a:rPr>
                <a:t>Concerns of supply chain hacks</a:t>
              </a:r>
            </a:p>
            <a:p>
              <a:pPr marL="112713" indent="-1127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222222"/>
                  </a:solidFill>
                  <a:latin typeface="museo-sans"/>
                </a:rPr>
                <a:t>Spectre and Meltdown vulnerabilities</a:t>
              </a:r>
            </a:p>
            <a:p>
              <a:pPr marL="112713" indent="-1127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222222"/>
                  </a:solidFill>
                  <a:latin typeface="museo-sans"/>
                </a:rPr>
                <a:t>Race to Exascale: China, Europe, US</a:t>
              </a:r>
            </a:p>
            <a:p>
              <a:pPr marL="112713" indent="-1127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222222"/>
                  </a:solidFill>
                  <a:latin typeface="museo-sans"/>
                </a:rPr>
                <a:t>Sustainability issues: global warming</a:t>
              </a:r>
            </a:p>
            <a:p>
              <a:pPr marL="112713" indent="-1127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222222"/>
                  </a:solidFill>
                  <a:latin typeface="museo-sans"/>
                </a:rPr>
                <a:t>Global hunger: solution through supply chain?</a:t>
              </a:r>
            </a:p>
            <a:p>
              <a:pPr marL="112713" indent="-112713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222222"/>
                  </a:solidFill>
                  <a:latin typeface="museo-sans"/>
                </a:rPr>
                <a:t>Talent training, recruiting, evolving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1" y="1428763"/>
            <a:ext cx="4554469" cy="40011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Technology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9531" y="1435274"/>
            <a:ext cx="4554469" cy="40011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Global Challenges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4468" y="4643766"/>
            <a:ext cx="4556875" cy="1631216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museo-sans"/>
              </a:rPr>
              <a:t>IEEE is at the heart of the technology revolution, with impact on humanity</a:t>
            </a:r>
          </a:p>
          <a:p>
            <a:endParaRPr lang="en-US" sz="1000" dirty="0">
              <a:solidFill>
                <a:srgbClr val="FF0000"/>
              </a:solidFill>
              <a:latin typeface="museo-sans"/>
            </a:endParaRPr>
          </a:p>
          <a:p>
            <a:r>
              <a:rPr lang="en-US" b="1" dirty="0">
                <a:solidFill>
                  <a:srgbClr val="FF0000"/>
                </a:solidFill>
                <a:latin typeface="museo-sans"/>
              </a:rPr>
              <a:t>However, IEEE is not acting with the same sense of urgency as industry is!</a:t>
            </a:r>
          </a:p>
          <a:p>
            <a:endParaRPr lang="en-US" dirty="0">
              <a:solidFill>
                <a:srgbClr val="FF0000"/>
              </a:solidFill>
              <a:latin typeface="museo-sans"/>
            </a:endParaRPr>
          </a:p>
        </p:txBody>
      </p:sp>
    </p:spTree>
    <p:extLst>
      <p:ext uri="{BB962C8B-B14F-4D97-AF65-F5344CB8AC3E}">
        <p14:creationId xmlns:p14="http://schemas.microsoft.com/office/powerpoint/2010/main" val="16280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IEEE Today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36FC6C-D6EC-4CCB-BB42-E43A455469B8}" type="slidenum">
              <a:rPr lang="en-US" sz="1000" smtClean="0">
                <a:solidFill>
                  <a:srgbClr val="898989"/>
                </a:solidFill>
              </a:rPr>
              <a:pPr/>
              <a:t>4</a:t>
            </a:fld>
            <a:endParaRPr lang="en-US" sz="1000" dirty="0" smtClean="0">
              <a:solidFill>
                <a:srgbClr val="898989"/>
              </a:solidFill>
            </a:endParaRPr>
          </a:p>
        </p:txBody>
      </p:sp>
      <p:sp>
        <p:nvSpPr>
          <p:cNvPr id="4" name="AutoShape 2" descr="Image result for thu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904"/>
              </p:ext>
            </p:extLst>
          </p:nvPr>
        </p:nvGraphicFramePr>
        <p:xfrm>
          <a:off x="365125" y="2954605"/>
          <a:ext cx="438912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Survey of</a:t>
                      </a:r>
                    </a:p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Membership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2008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Private industry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54%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52%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44%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Educational</a:t>
                      </a:r>
                      <a:r>
                        <a:rPr lang="en-US" sz="12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Institutions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29%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5022"/>
              </p:ext>
            </p:extLst>
          </p:nvPr>
        </p:nvGraphicFramePr>
        <p:xfrm>
          <a:off x="365125" y="4389221"/>
          <a:ext cx="2011680" cy="238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Fellow Elevation Type (‘07-’17)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Researcher/</a:t>
                      </a:r>
                      <a:b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Scientist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80.8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Technical </a:t>
                      </a:r>
                      <a:b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Leader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10.4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App.</a:t>
                      </a:r>
                      <a:r>
                        <a:rPr lang="en-US" sz="12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E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ngineer/</a:t>
                      </a:r>
                      <a:b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Practitioner</a:t>
                      </a:r>
                    </a:p>
                    <a:p>
                      <a:pPr marL="0" algn="l" defTabSz="457200" rtl="0" eaLnBrk="1" latinLnBrk="0" hangingPunct="1"/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  <a:endParaRPr lang="en-US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Educator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914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817248"/>
              </p:ext>
            </p:extLst>
          </p:nvPr>
        </p:nvGraphicFramePr>
        <p:xfrm>
          <a:off x="4232366" y="1390967"/>
          <a:ext cx="5080227" cy="245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300975"/>
              </p:ext>
            </p:extLst>
          </p:nvPr>
        </p:nvGraphicFramePr>
        <p:xfrm>
          <a:off x="4740593" y="30996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2456180" y="5082550"/>
            <a:ext cx="2560768" cy="1810569"/>
            <a:chOff x="2554258" y="5008728"/>
            <a:chExt cx="2560768" cy="181056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-1" r="29800"/>
            <a:stretch/>
          </p:blipFill>
          <p:spPr>
            <a:xfrm>
              <a:off x="2554258" y="5008728"/>
              <a:ext cx="2560768" cy="181056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929114" y="5008728"/>
              <a:ext cx="1642886" cy="369332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Average Age</a:t>
              </a: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244698"/>
              </p:ext>
            </p:extLst>
          </p:nvPr>
        </p:nvGraphicFramePr>
        <p:xfrm>
          <a:off x="5798913" y="5813319"/>
          <a:ext cx="3237881" cy="958422"/>
        </p:xfrm>
        <a:graphic>
          <a:graphicData uri="http://schemas.openxmlformats.org/drawingml/2006/table">
            <a:tbl>
              <a:tblPr/>
              <a:tblGrid>
                <a:gridCol w="64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47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4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90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 Rank</a:t>
                      </a:r>
                    </a:p>
                  </a:txBody>
                  <a:tcPr marL="5774" marR="5774" marT="57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5774" marR="5774" marT="57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6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774" marR="5774" marT="57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180,952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212,838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-14.98%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6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74" marR="5774" marT="57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India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52,410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123.06%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8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74" marR="5774" marT="57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18,919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4,897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286.34%</a:t>
                      </a:r>
                    </a:p>
                  </a:txBody>
                  <a:tcPr marL="5774" marR="5774" marT="57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365125" y="1231181"/>
            <a:ext cx="3867241" cy="1570020"/>
            <a:chOff x="365125" y="1231181"/>
            <a:chExt cx="3867241" cy="15700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125" y="1231181"/>
              <a:ext cx="3365108" cy="1570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520312" y="1381610"/>
              <a:ext cx="712054" cy="276999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~420K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0637" y="1394064"/>
              <a:ext cx="1460656" cy="369332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#members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5777647" y="3768533"/>
            <a:ext cx="3111075" cy="1107350"/>
            <a:chOff x="5777647" y="3768533"/>
            <a:chExt cx="3111075" cy="1107350"/>
          </a:xfrm>
        </p:grpSpPr>
        <p:sp>
          <p:nvSpPr>
            <p:cNvPr id="30" name="Arc 29"/>
            <p:cNvSpPr/>
            <p:nvPr/>
          </p:nvSpPr>
          <p:spPr>
            <a:xfrm>
              <a:off x="5777647" y="4194153"/>
              <a:ext cx="3111075" cy="681730"/>
            </a:xfrm>
            <a:prstGeom prst="arc">
              <a:avLst>
                <a:gd name="adj1" fmla="val 12190687"/>
                <a:gd name="adj2" fmla="val 0"/>
              </a:avLst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70237" y="3768533"/>
              <a:ext cx="829073" cy="461665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25x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5518298" y="3329337"/>
            <a:ext cx="3352699" cy="1677680"/>
            <a:chOff x="5518298" y="3329337"/>
            <a:chExt cx="3352699" cy="1677680"/>
          </a:xfrm>
        </p:grpSpPr>
        <p:sp>
          <p:nvSpPr>
            <p:cNvPr id="35" name="Arc 34"/>
            <p:cNvSpPr/>
            <p:nvPr/>
          </p:nvSpPr>
          <p:spPr>
            <a:xfrm>
              <a:off x="5518298" y="3700130"/>
              <a:ext cx="3352699" cy="1306887"/>
            </a:xfrm>
            <a:prstGeom prst="arc">
              <a:avLst>
                <a:gd name="adj1" fmla="val 12190687"/>
                <a:gd name="adj2" fmla="val 21557473"/>
              </a:avLst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11833" y="3329337"/>
              <a:ext cx="829073" cy="461665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50x</a:t>
              </a:r>
              <a:endParaRPr lang="en-US" sz="1600" b="1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93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134938"/>
            <a:ext cx="8900796" cy="1076325"/>
          </a:xfrm>
        </p:spPr>
        <p:txBody>
          <a:bodyPr/>
          <a:lstStyle/>
          <a:p>
            <a:r>
              <a:rPr lang="en-US" cap="small" dirty="0">
                <a:latin typeface="Tahoma" pitchFamily="34" charset="0"/>
                <a:ea typeface="Tahoma" pitchFamily="34" charset="0"/>
                <a:cs typeface="Tahoma" pitchFamily="34" charset="0"/>
              </a:rPr>
              <a:t>Statement: </a:t>
            </a:r>
            <a:r>
              <a:rPr lang="en-US" sz="2000" b="0" dirty="0" smtClean="0"/>
              <a:t>IEEE </a:t>
            </a:r>
            <a:r>
              <a:rPr lang="en-US" sz="2000" b="0" dirty="0"/>
              <a:t>has not kept pace with </a:t>
            </a:r>
            <a:r>
              <a:rPr lang="en-US" sz="2000" b="0" dirty="0" smtClean="0"/>
              <a:t>the changing profession.  It must </a:t>
            </a:r>
            <a:r>
              <a:rPr lang="en-US" sz="2000" b="0" dirty="0"/>
              <a:t>adjust or gradually diminish in </a:t>
            </a:r>
            <a:r>
              <a:rPr lang="en-US" sz="2000" b="0" dirty="0" smtClean="0"/>
              <a:t>relevance!</a:t>
            </a:r>
            <a:endParaRPr lang="en-US" sz="20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0D16-EBF5-0D44-A21F-B32E9F60957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8616975-30F2-B74D-B90F-E83C4C9562E7}" type="datetime1">
              <a:rPr lang="en-US" smtClean="0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65126" y="1467338"/>
            <a:ext cx="8778874" cy="4552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4950" indent="-234950" eaLnBrk="1" hangingPunct="1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Relevance to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industry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and tie better to academia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government, e.g.: 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Consulting services to corporate, government, e.g. cross-technology evaluation</a:t>
            </a: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Practitioner reports and trend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papers of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timely, practical value</a:t>
            </a: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Host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modern events targeted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 industry, culminating in Industry Congress</a:t>
            </a:r>
          </a:p>
          <a:p>
            <a:pPr marL="234950" lvl="0" indent="-234950" eaLnBrk="1" hangingPunct="1">
              <a:spcBef>
                <a:spcPts val="18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Innovate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IEEE by introducing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offerings, e.g.:</a:t>
            </a: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Recruit members from 18M SW developers, talent mgmt., new member grades</a:t>
            </a: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Tighter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workflow connecting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TAB and SA for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right-timing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agile standards</a:t>
            </a: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Corporate Partnerships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with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SMBs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startups, in addition to enterprises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lvl="0" indent="-234950" eaLnBrk="1" hangingPunct="1">
              <a:spcBef>
                <a:spcPts val="18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Global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embership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expand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into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Asia/Africa, strengthen Americas/Europe: 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Grow IEEE-USA into IEEE-Global-Policy, extend with IEEE-Asia, IEEE-Europe</a:t>
            </a:r>
          </a:p>
          <a:p>
            <a:pPr marL="404813" lvl="1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Collaborate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with sister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organizations,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such as NAE, AAAI, ACM,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ASM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 indent="0" eaLnBrk="1" hangingPunct="1">
              <a:spcBef>
                <a:spcPts val="600"/>
              </a:spcBef>
              <a:buSzPct val="135000"/>
              <a:defRPr/>
            </a:pPr>
            <a:endParaRPr lang="en-US" sz="20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65123" y="145621"/>
            <a:ext cx="8778875" cy="1076325"/>
          </a:xfrm>
        </p:spPr>
        <p:txBody>
          <a:bodyPr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Vision: </a:t>
            </a:r>
            <a:r>
              <a:rPr lang="en-US" sz="2400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300" b="0" dirty="0" smtClean="0"/>
              <a:t>1</a:t>
            </a:r>
            <a:r>
              <a:rPr lang="en-US" sz="2300" b="0" dirty="0"/>
              <a:t>) </a:t>
            </a:r>
            <a:r>
              <a:rPr lang="en-US" sz="2300" b="0" dirty="0" smtClean="0"/>
              <a:t>Protect, preserve </a:t>
            </a:r>
            <a:r>
              <a:rPr lang="en-US" sz="2300" b="0" dirty="0"/>
              <a:t>the </a:t>
            </a:r>
            <a:r>
              <a:rPr lang="en-US" sz="2300" b="0" dirty="0" smtClean="0"/>
              <a:t>core (membership)</a:t>
            </a:r>
            <a:br>
              <a:rPr lang="en-US" sz="2300" b="0" dirty="0" smtClean="0"/>
            </a:br>
            <a:r>
              <a:rPr lang="en-US" sz="2300" b="0" dirty="0" smtClean="0"/>
              <a:t>	       2</a:t>
            </a:r>
            <a:r>
              <a:rPr lang="en-US" sz="2300" b="0" dirty="0"/>
              <a:t>) </a:t>
            </a:r>
            <a:r>
              <a:rPr lang="en-US" sz="2300" b="0" dirty="0" smtClean="0"/>
              <a:t>Transition </a:t>
            </a:r>
            <a:r>
              <a:rPr lang="en-US" sz="2300" b="0" dirty="0"/>
              <a:t>to </a:t>
            </a:r>
            <a:r>
              <a:rPr lang="en-US" sz="2300" b="0" dirty="0" smtClean="0"/>
              <a:t>long-tail (by engagement)</a:t>
            </a:r>
            <a:br>
              <a:rPr lang="en-US" sz="2300" b="0" dirty="0" smtClean="0"/>
            </a:br>
            <a:r>
              <a:rPr lang="en-US" sz="2300" b="0" dirty="0" smtClean="0"/>
              <a:t> 	       3</a:t>
            </a:r>
            <a:r>
              <a:rPr lang="en-US" sz="2300" b="0" dirty="0"/>
              <a:t>) I</a:t>
            </a:r>
            <a:r>
              <a:rPr lang="en-US" sz="2300" b="0" dirty="0" smtClean="0"/>
              <a:t>ncubate high-end services (by association)</a:t>
            </a:r>
            <a:endParaRPr lang="en-US" sz="2300" b="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36FC6C-D6EC-4CCB-BB42-E43A455469B8}" type="slidenum">
              <a:rPr lang="en-US" sz="1000" smtClean="0">
                <a:solidFill>
                  <a:srgbClr val="898989"/>
                </a:solidFill>
              </a:rPr>
              <a:pPr/>
              <a:t>6</a:t>
            </a:fld>
            <a:endParaRPr lang="en-US" sz="1000" dirty="0" smtClean="0">
              <a:solidFill>
                <a:srgbClr val="898989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03052" y="1573118"/>
            <a:ext cx="7781948" cy="4573596"/>
            <a:chOff x="3190852" y="226835"/>
            <a:chExt cx="5026719" cy="4573596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8187036" y="226835"/>
              <a:ext cx="22857" cy="454970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>
            <a:xfrm flipH="1">
              <a:off x="3190852" y="4776541"/>
              <a:ext cx="5026719" cy="2389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w="lg" len="lg"/>
              <a:tailEnd type="triangle" w="lg" len="lg"/>
            </a:ln>
            <a:effectLst/>
          </p:spPr>
        </p:cxnSp>
      </p:grpSp>
      <p:sp>
        <p:nvSpPr>
          <p:cNvPr id="28" name="Freeform 27"/>
          <p:cNvSpPr/>
          <p:nvPr/>
        </p:nvSpPr>
        <p:spPr>
          <a:xfrm flipH="1">
            <a:off x="951727" y="1587183"/>
            <a:ext cx="6434390" cy="4090737"/>
          </a:xfrm>
          <a:custGeom>
            <a:avLst/>
            <a:gdLst>
              <a:gd name="connsiteX0" fmla="*/ 0 w 7443537"/>
              <a:gd name="connsiteY0" fmla="*/ 0 h 4090737"/>
              <a:gd name="connsiteX1" fmla="*/ 80211 w 7443537"/>
              <a:gd name="connsiteY1" fmla="*/ 689810 h 4090737"/>
              <a:gd name="connsiteX2" fmla="*/ 208548 w 7443537"/>
              <a:gd name="connsiteY2" fmla="*/ 1524000 h 4090737"/>
              <a:gd name="connsiteX3" fmla="*/ 497305 w 7443537"/>
              <a:gd name="connsiteY3" fmla="*/ 3048000 h 4090737"/>
              <a:gd name="connsiteX4" fmla="*/ 770021 w 7443537"/>
              <a:gd name="connsiteY4" fmla="*/ 3433010 h 4090737"/>
              <a:gd name="connsiteX5" fmla="*/ 1524000 w 7443537"/>
              <a:gd name="connsiteY5" fmla="*/ 3818021 h 4090737"/>
              <a:gd name="connsiteX6" fmla="*/ 2823411 w 7443537"/>
              <a:gd name="connsiteY6" fmla="*/ 3962400 h 4090737"/>
              <a:gd name="connsiteX7" fmla="*/ 4908884 w 7443537"/>
              <a:gd name="connsiteY7" fmla="*/ 4026568 h 4090737"/>
              <a:gd name="connsiteX8" fmla="*/ 7443537 w 7443537"/>
              <a:gd name="connsiteY8" fmla="*/ 4090737 h 409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3537" h="4090737">
                <a:moveTo>
                  <a:pt x="0" y="0"/>
                </a:moveTo>
                <a:cubicBezTo>
                  <a:pt x="22726" y="217905"/>
                  <a:pt x="45453" y="435810"/>
                  <a:pt x="80211" y="689810"/>
                </a:cubicBezTo>
                <a:cubicBezTo>
                  <a:pt x="114969" y="943810"/>
                  <a:pt x="139032" y="1130968"/>
                  <a:pt x="208548" y="1524000"/>
                </a:cubicBezTo>
                <a:cubicBezTo>
                  <a:pt x="278064" y="1917032"/>
                  <a:pt x="403726" y="2729832"/>
                  <a:pt x="497305" y="3048000"/>
                </a:cubicBezTo>
                <a:cubicBezTo>
                  <a:pt x="590884" y="3366168"/>
                  <a:pt x="598905" y="3304673"/>
                  <a:pt x="770021" y="3433010"/>
                </a:cubicBezTo>
                <a:cubicBezTo>
                  <a:pt x="941137" y="3561347"/>
                  <a:pt x="1181768" y="3729789"/>
                  <a:pt x="1524000" y="3818021"/>
                </a:cubicBezTo>
                <a:cubicBezTo>
                  <a:pt x="1866232" y="3906253"/>
                  <a:pt x="2259264" y="3927642"/>
                  <a:pt x="2823411" y="3962400"/>
                </a:cubicBezTo>
                <a:cubicBezTo>
                  <a:pt x="3387558" y="3997158"/>
                  <a:pt x="4908884" y="4026568"/>
                  <a:pt x="4908884" y="4026568"/>
                </a:cubicBezTo>
                <a:lnTo>
                  <a:pt x="7443537" y="4090737"/>
                </a:lnTo>
              </a:path>
            </a:pathLst>
          </a:cu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83138" y="6281964"/>
            <a:ext cx="4976042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Instances of IEEE products</a:t>
            </a:r>
            <a:endParaRPr lang="en-US" sz="2800" i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6030126" y="3199062"/>
            <a:ext cx="5557157" cy="4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Value </a:t>
            </a:r>
            <a:r>
              <a:rPr lang="en-US" sz="2800" i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delivered, revenue </a:t>
            </a:r>
            <a:r>
              <a:rPr lang="en-US" sz="28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earned</a:t>
            </a:r>
          </a:p>
        </p:txBody>
      </p:sp>
      <p:sp>
        <p:nvSpPr>
          <p:cNvPr id="31" name="Oval 30"/>
          <p:cNvSpPr/>
          <p:nvPr/>
        </p:nvSpPr>
        <p:spPr>
          <a:xfrm>
            <a:off x="5813542" y="4254874"/>
            <a:ext cx="1636295" cy="1155032"/>
          </a:xfrm>
          <a:prstGeom prst="ellipse">
            <a:avLst/>
          </a:prstGeom>
          <a:solidFill>
            <a:srgbClr val="FF0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65331" y="5179428"/>
            <a:ext cx="3713747" cy="613195"/>
          </a:xfrm>
          <a:prstGeom prst="ellipse">
            <a:avLst/>
          </a:prstGeom>
          <a:solidFill>
            <a:srgbClr val="92D05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rot="16200000">
            <a:off x="6796139" y="2266256"/>
            <a:ext cx="646557" cy="613195"/>
          </a:xfrm>
          <a:prstGeom prst="ellipse">
            <a:avLst/>
          </a:prstGeom>
          <a:solidFill>
            <a:srgbClr val="92D05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35527" y="4075564"/>
            <a:ext cx="12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3600" i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oday</a:t>
            </a:r>
            <a:endParaRPr lang="en-US" sz="3600" i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7169" y="3121764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</a:t>
            </a:r>
            <a:r>
              <a:rPr lang="en-US" sz="3600" i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ision</a:t>
            </a:r>
            <a:endParaRPr lang="en-US" sz="3600" i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>
            <a:stCxn id="33" idx="0"/>
            <a:endCxn id="35" idx="3"/>
          </p:cNvCxnSpPr>
          <p:nvPr/>
        </p:nvCxnSpPr>
        <p:spPr>
          <a:xfrm flipH="1">
            <a:off x="5288747" y="2572853"/>
            <a:ext cx="1524073" cy="872077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 w="lg" len="lg"/>
          </a:ln>
          <a:effectLst/>
        </p:spPr>
      </p:cxnSp>
      <p:cxnSp>
        <p:nvCxnSpPr>
          <p:cNvPr id="37" name="Straight Connector 36"/>
          <p:cNvCxnSpPr>
            <a:stCxn id="32" idx="0"/>
            <a:endCxn id="35" idx="2"/>
          </p:cNvCxnSpPr>
          <p:nvPr/>
        </p:nvCxnSpPr>
        <p:spPr>
          <a:xfrm flipV="1">
            <a:off x="2822205" y="3768095"/>
            <a:ext cx="1810753" cy="1411333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 w="lg" len="lg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5326802" y="5614242"/>
            <a:ext cx="4476999" cy="412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Create Knowledge</a:t>
            </a:r>
            <a:endParaRPr lang="en-US" sz="3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7473" y="2189241"/>
            <a:ext cx="3531002" cy="39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reate Value</a:t>
            </a:r>
            <a:endParaRPr lang="en-US" sz="3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25427" y="5812788"/>
            <a:ext cx="3543342" cy="393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ttract 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M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embership</a:t>
            </a:r>
            <a:endParaRPr lang="en-US" sz="3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132377" y="3392732"/>
            <a:ext cx="46257" cy="197572"/>
          </a:xfrm>
          <a:prstGeom prst="straightConnector1">
            <a:avLst/>
          </a:prstGeom>
          <a:noFill/>
          <a:ln w="762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 flipH="1">
            <a:off x="5326802" y="5518514"/>
            <a:ext cx="162498" cy="0"/>
          </a:xfrm>
          <a:prstGeom prst="straightConnector1">
            <a:avLst/>
          </a:prstGeom>
          <a:noFill/>
          <a:ln w="7620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363669" y="4493990"/>
            <a:ext cx="445956" cy="584775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cap="small" dirty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51675" y="5110682"/>
            <a:ext cx="445956" cy="584775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3200" b="1" cap="sm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00032" y="2261312"/>
            <a:ext cx="445956" cy="584775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en-US" sz="3200" b="1" cap="sm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0D16-EBF5-0D44-A21F-B32E9F60957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Membership Vision </a:t>
            </a:r>
          </a:p>
        </p:txBody>
      </p:sp>
      <p:sp>
        <p:nvSpPr>
          <p:cNvPr id="6" name="Right Arrow 5"/>
          <p:cNvSpPr/>
          <p:nvPr/>
        </p:nvSpPr>
        <p:spPr>
          <a:xfrm rot="11707208">
            <a:off x="1907762" y="4293543"/>
            <a:ext cx="3787386" cy="783727"/>
          </a:xfrm>
          <a:prstGeom prst="rightArrow">
            <a:avLst/>
          </a:prstGeom>
          <a:solidFill>
            <a:srgbClr val="92D05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14892316">
            <a:off x="3278576" y="3116597"/>
            <a:ext cx="3645709" cy="777292"/>
          </a:xfrm>
          <a:prstGeom prst="rightArrow">
            <a:avLst/>
          </a:prstGeom>
          <a:solidFill>
            <a:srgbClr val="5B9BD5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 rot="13259270">
            <a:off x="2502000" y="3549084"/>
            <a:ext cx="3673676" cy="783727"/>
          </a:xfrm>
          <a:prstGeom prst="rightArrow">
            <a:avLst/>
          </a:prstGeom>
          <a:solidFill>
            <a:srgbClr val="7030A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/>
          <p:cNvSpPr/>
          <p:nvPr/>
        </p:nvSpPr>
        <p:spPr>
          <a:xfrm rot="16200000">
            <a:off x="2579378" y="1811926"/>
            <a:ext cx="6693416" cy="7200103"/>
          </a:xfrm>
          <a:prstGeom prst="arc">
            <a:avLst>
              <a:gd name="adj1" fmla="val 16229332"/>
              <a:gd name="adj2" fmla="val 13663"/>
            </a:avLst>
          </a:prstGeom>
          <a:solidFill>
            <a:srgbClr val="92D050">
              <a:alpha val="8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/>
          <p:cNvSpPr/>
          <p:nvPr/>
        </p:nvSpPr>
        <p:spPr>
          <a:xfrm rot="16200000">
            <a:off x="3544334" y="2779481"/>
            <a:ext cx="4860411" cy="5264701"/>
          </a:xfrm>
          <a:prstGeom prst="arc">
            <a:avLst>
              <a:gd name="adj1" fmla="val 16203508"/>
              <a:gd name="adj2" fmla="val 0"/>
            </a:avLst>
          </a:prstGeom>
          <a:solidFill>
            <a:srgbClr val="FFFF00">
              <a:alpha val="8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4390" y="3386882"/>
            <a:ext cx="109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onvene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3118" y="3125497"/>
            <a:ext cx="109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rending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9050" y="4744326"/>
            <a:ext cx="1174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oadmap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5023" y="4022906"/>
            <a:ext cx="963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rchive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4048" y="3730620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ommunities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7156" y="2130575"/>
            <a:ext cx="117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ontracts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16251" y="4340582"/>
            <a:ext cx="1003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Grading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944216" y="1401986"/>
            <a:ext cx="19845" cy="3982810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Arc 18"/>
          <p:cNvSpPr/>
          <p:nvPr/>
        </p:nvSpPr>
        <p:spPr>
          <a:xfrm rot="16200000">
            <a:off x="4370310" y="3748329"/>
            <a:ext cx="3126720" cy="3312965"/>
          </a:xfrm>
          <a:prstGeom prst="arc">
            <a:avLst>
              <a:gd name="adj1" fmla="val 16189287"/>
              <a:gd name="adj2" fmla="val 0"/>
            </a:avLst>
          </a:prstGeom>
          <a:solidFill>
            <a:srgbClr val="FF0000">
              <a:alpha val="50196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605824" y="5384623"/>
            <a:ext cx="4364259" cy="20913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816784" y="4134147"/>
            <a:ext cx="120584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aying </a:t>
            </a:r>
            <a:b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Members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4942" y="4771505"/>
            <a:ext cx="1449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Publications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6950" y="4471402"/>
            <a:ext cx="1476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onferences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39845" y="5038556"/>
            <a:ext cx="1224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tandards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1756" y="1594753"/>
            <a:ext cx="1214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cademia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68575" y="2275691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ndustry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0704" y="3543539"/>
            <a:ext cx="1598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overnments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36619" y="6369823"/>
            <a:ext cx="1515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Membership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28503" y="6369823"/>
            <a:ext cx="2014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Non-membership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1864969" y="6304218"/>
            <a:ext cx="4263721" cy="562887"/>
          </a:xfrm>
          <a:prstGeom prst="leftRightArrow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48067" y="4023468"/>
            <a:ext cx="947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ech 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Studies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25145" y="2383864"/>
            <a:ext cx="1351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redictions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39310" y="3234576"/>
            <a:ext cx="161512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echnologists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0109" y="4598083"/>
            <a:ext cx="9634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lobal 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Tech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Policies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12461" y="2813653"/>
            <a:ext cx="1787605" cy="333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ocused events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71380" y="4199985"/>
            <a:ext cx="923651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400K</a:t>
            </a:r>
          </a:p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$500M</a:t>
            </a:r>
          </a:p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now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77802" y="3133125"/>
            <a:ext cx="959493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2M</a:t>
            </a:r>
          </a:p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$1B</a:t>
            </a:r>
          </a:p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now-4y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8268" y="2249460"/>
            <a:ext cx="583814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8M</a:t>
            </a:r>
          </a:p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$2B</a:t>
            </a:r>
          </a:p>
          <a:p>
            <a:pPr defTabSz="9144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&gt;3y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96183" y="1582235"/>
            <a:ext cx="1330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#Members</a:t>
            </a:r>
            <a:b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Revenue</a:t>
            </a:r>
          </a:p>
          <a:p>
            <a:pPr defTabSz="9144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ime Period</a:t>
            </a:r>
            <a:endParaRPr lang="en-US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010940"/>
              </p:ext>
            </p:extLst>
          </p:nvPr>
        </p:nvGraphicFramePr>
        <p:xfrm>
          <a:off x="708248" y="5489726"/>
          <a:ext cx="621929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7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0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00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Membership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Association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Engagement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Subscription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Prof. </a:t>
                      </a:r>
                      <a:r>
                        <a:rPr lang="en-US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Engineers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Biz Model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Contracts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Ads, Partners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Membership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757080" y="3577961"/>
            <a:ext cx="1467581" cy="333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lobal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tore</a:t>
            </a:r>
            <a:endParaRPr lang="en-US" sz="2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25581" y="4452183"/>
            <a:ext cx="54053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25581" y="3174207"/>
            <a:ext cx="54053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00921" y="2147979"/>
            <a:ext cx="540533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3884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74176" y="134938"/>
            <a:ext cx="9056914" cy="1076325"/>
          </a:xfrm>
        </p:spPr>
        <p:txBody>
          <a:bodyPr/>
          <a:lstStyle/>
          <a:p>
            <a:r>
              <a:rPr lang="en-US" cap="sm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IEEE Vision: </a:t>
            </a:r>
            <a:r>
              <a:rPr lang="en-US" sz="3100" b="0" dirty="0" smtClean="0"/>
              <a:t>IEEE, a preferred </a:t>
            </a:r>
            <a:r>
              <a:rPr lang="en-US" sz="3100" b="0" dirty="0"/>
              <a:t>technology advisor to </a:t>
            </a:r>
            <a:r>
              <a:rPr lang="en-US" sz="3100" b="0" dirty="0" smtClean="0"/>
              <a:t>corporations</a:t>
            </a:r>
            <a:r>
              <a:rPr lang="en-US" sz="3100" b="0" dirty="0"/>
              <a:t>, governments, </a:t>
            </a:r>
            <a:r>
              <a:rPr lang="en-US" sz="3100" b="0" dirty="0" smtClean="0"/>
              <a:t>NGOs</a:t>
            </a:r>
            <a:endParaRPr lang="en-US" sz="3100" b="0" cap="small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36FC6C-D6EC-4CCB-BB42-E43A455469B8}" type="slidenum">
              <a:rPr lang="en-US" sz="1000" smtClean="0">
                <a:solidFill>
                  <a:srgbClr val="898989"/>
                </a:solidFill>
              </a:rPr>
              <a:pPr/>
              <a:t>8</a:t>
            </a:fld>
            <a:endParaRPr lang="en-US" sz="1000" dirty="0" smtClean="0">
              <a:solidFill>
                <a:srgbClr val="898989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65126" y="1399098"/>
            <a:ext cx="8778874" cy="465335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34950" indent="-234950" eaLnBrk="1" hangingPunct="1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IEEE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should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connect all those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we serve to our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global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technical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community 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34950" indent="-234950" eaLnBrk="1" hangingPunct="1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This means delivering high </a:t>
            </a: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value, high margin services, e.g.</a:t>
            </a:r>
          </a:p>
          <a:p>
            <a:pPr marL="0" indent="0" eaLnBrk="1" hangingPunct="1">
              <a:spcBef>
                <a:spcPts val="600"/>
              </a:spcBef>
              <a:buSzPct val="135000"/>
              <a:defRPr/>
            </a:pPr>
            <a:r>
              <a:rPr lang="en-US" sz="20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1800" i="1" dirty="0">
                <a:latin typeface="Tahoma" pitchFamily="34" charset="0"/>
                <a:ea typeface="Tahoma" pitchFamily="34" charset="0"/>
                <a:cs typeface="Tahoma" pitchFamily="34" charset="0"/>
              </a:rPr>
              <a:t>IEEE advising the UN on application of AI to automotive using </a:t>
            </a:r>
            <a:r>
              <a:rPr lang="en-US" sz="18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neuromorphic 	computing </a:t>
            </a:r>
            <a:r>
              <a:rPr lang="en-US" sz="1800" i="1" dirty="0">
                <a:latin typeface="Tahoma" pitchFamily="34" charset="0"/>
                <a:ea typeface="Tahoma" pitchFamily="34" charset="0"/>
                <a:cs typeface="Tahoma" pitchFamily="34" charset="0"/>
              </a:rPr>
              <a:t>with ethical constraints </a:t>
            </a:r>
          </a:p>
          <a:p>
            <a:pPr marL="234950" indent="-234950" eaLnBrk="1" hangingPunct="1">
              <a:spcBef>
                <a:spcPts val="600"/>
              </a:spcBef>
              <a:buSzPct val="13500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 reach this vision requires three phases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lvl="1" indent="-228600">
              <a:spcBef>
                <a:spcPts val="600"/>
              </a:spcBef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80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PROTECT, GROW MEMBERSHIP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Our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credibility relies </a:t>
            </a:r>
            <a:r>
              <a:rPr lang="en-US" sz="1800"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preserving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our core products which are converging</a:t>
            </a:r>
            <a:r>
              <a:rPr lang="en-US" sz="180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journals-conferences</a:t>
            </a:r>
            <a:r>
              <a:rPr lang="en-US" sz="180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standards-pubs, etc</a:t>
            </a:r>
            <a:endParaRPr lang="en-US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lvl="1" indent="-228600">
              <a:spcBef>
                <a:spcPts val="600"/>
              </a:spcBef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80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EMBRACE ENGAGED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converged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products to the long tail (tools, e.g.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HotCRP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ShareLatex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8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Mendeley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-like developer networks, certified citations, etc.) </a:t>
            </a:r>
          </a:p>
          <a:p>
            <a:pPr marL="804863" lvl="2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Delivering standardized/unified products to the long-tail requires automated customization at low price, low touch, and at large scale. </a:t>
            </a:r>
          </a:p>
          <a:p>
            <a:pPr marL="457200" lvl="1" indent="-228600">
              <a:spcBef>
                <a:spcPts val="600"/>
              </a:spcBef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80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BROADEN THE REACH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margin services require new skills, partners, high touch, markets</a:t>
            </a:r>
            <a:r>
              <a:rPr lang="en-US" sz="1800"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it will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take effort, </a:t>
            </a:r>
            <a:r>
              <a:rPr lang="en-US" sz="1800">
                <a:latin typeface="Tahoma" pitchFamily="34" charset="0"/>
                <a:ea typeface="Tahoma" pitchFamily="34" charset="0"/>
                <a:cs typeface="Tahoma" pitchFamily="34" charset="0"/>
              </a:rPr>
              <a:t>but </a:t>
            </a:r>
            <a:r>
              <a:rPr lang="en-US" sz="1800" smtClean="0">
                <a:latin typeface="Tahoma" pitchFamily="34" charset="0"/>
                <a:ea typeface="Tahoma" pitchFamily="34" charset="0"/>
                <a:cs typeface="Tahoma" pitchFamily="34" charset="0"/>
              </a:rPr>
              <a:t>position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IEEE to reach 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its full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potential</a:t>
            </a:r>
          </a:p>
          <a:p>
            <a:pPr marL="804863" lvl="2" indent="-176213">
              <a:spcBef>
                <a:spcPts val="600"/>
              </a:spcBef>
              <a:buClr>
                <a:srgbClr val="595959"/>
              </a:buClr>
              <a:buSzPct val="100000"/>
              <a:buFontTx/>
              <a:buChar char="–"/>
              <a:defRPr/>
            </a:pP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Realizing an ambitious new vision is a multi-year process and requires members and staff to share that vision</a:t>
            </a:r>
          </a:p>
        </p:txBody>
      </p:sp>
    </p:spTree>
    <p:extLst>
      <p:ext uri="{BB962C8B-B14F-4D97-AF65-F5344CB8AC3E}">
        <p14:creationId xmlns:p14="http://schemas.microsoft.com/office/powerpoint/2010/main" val="18029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in Standards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40D16-EBF5-0D44-A21F-B32E9F60957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8616975-30F2-B74D-B90F-E83C4C9562E7}" type="datetime1">
              <a:rPr lang="en-US" smtClean="0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4501" y="1506538"/>
            <a:ext cx="8699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457200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98463" indent="-1698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indent="-234950">
              <a:spcBef>
                <a:spcPts val="600"/>
              </a:spcBef>
              <a:defRPr/>
            </a:pPr>
            <a:r>
              <a:rPr lang="en-US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New opportunities from new standards growing countries (China, India)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High speed trains, UAVs (drones),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SmartGrid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Unchartered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territory with AI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chips, huge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impliations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on AR/VR</a:t>
            </a:r>
          </a:p>
          <a:p>
            <a:pPr marL="234950" indent="-234950">
              <a:spcBef>
                <a:spcPts val="600"/>
              </a:spcBef>
              <a:defRPr/>
            </a:pPr>
            <a:r>
              <a:rPr lang="en-US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New technologies demand reverse cycle of technology-&gt;standards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Standards-driven Technical Communities created from standards activities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post-Moore’s, ethics considerations, require broader, innovative standards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Pre-standardization activities: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roadmapping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white papers, rapid reaction, etc.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Light consensus building: open source, industry consortia, SW interoperability</a:t>
            </a:r>
          </a:p>
          <a:p>
            <a:pPr marL="234950" lvl="1" indent="-234950">
              <a:spcBef>
                <a:spcPts val="600"/>
              </a:spcBef>
              <a:buSzPct val="135000"/>
              <a:buFont typeface="Lucida Grande" charset="0"/>
              <a:buBlip>
                <a:blip r:embed="rId3"/>
              </a:buBlip>
              <a:defRPr/>
            </a:pPr>
            <a:r>
              <a:rPr lang="en-US" sz="2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Perpetual adaptation of processes, people, and locations</a:t>
            </a:r>
          </a:p>
          <a:p>
            <a:pPr lvl="1">
              <a:spcBef>
                <a:spcPts val="600"/>
              </a:spcBef>
              <a:buSzPct val="135000"/>
              <a:defRPr/>
            </a:pP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Increased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presence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technology-savvy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regions: Silicon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Valley,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Chicago, 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Boston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Industry connections lead to practitioner membership and executive buy-in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 critical mass: cross-IEEE coordination and synergy</a:t>
            </a:r>
          </a:p>
        </p:txBody>
      </p:sp>
    </p:spTree>
    <p:extLst>
      <p:ext uri="{BB962C8B-B14F-4D97-AF65-F5344CB8AC3E}">
        <p14:creationId xmlns:p14="http://schemas.microsoft.com/office/powerpoint/2010/main" val="24679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eee_presentation_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ieee_presentation_template.pot</Template>
  <TotalTime>114718</TotalTime>
  <Words>1010</Words>
  <Application>Microsoft Office PowerPoint</Application>
  <PresentationFormat>On-screen Show (4:3)</PresentationFormat>
  <Paragraphs>255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 Unicode MS</vt:lpstr>
      <vt:lpstr>Lucida Grande</vt:lpstr>
      <vt:lpstr>ＭＳ Ｐゴシック</vt:lpstr>
      <vt:lpstr>museo-sans</vt:lpstr>
      <vt:lpstr>Arial</vt:lpstr>
      <vt:lpstr>Calibri</vt:lpstr>
      <vt:lpstr>Tahoma</vt:lpstr>
      <vt:lpstr>Verdana</vt:lpstr>
      <vt:lpstr>Wingdings</vt:lpstr>
      <vt:lpstr>ieee_presentation_template</vt:lpstr>
      <vt:lpstr>2020 President-Elect Nominee Statement, Region 1</vt:lpstr>
      <vt:lpstr>PowerPoint Presentation</vt:lpstr>
      <vt:lpstr>Technology Inflection Point: Many changes, and this is the time to make a lasting impact</vt:lpstr>
      <vt:lpstr>IEEE Today</vt:lpstr>
      <vt:lpstr>Statement: IEEE has not kept pace with the changing profession.  It must adjust or gradually diminish in relevance!</vt:lpstr>
      <vt:lpstr>Vision:  1) Protect, preserve the core (membership)         2) Transition to long-tail (by engagement)          3) Incubate high-end services (by association)</vt:lpstr>
      <vt:lpstr>PowerPoint Presentation</vt:lpstr>
      <vt:lpstr>IEEE Vision: IEEE, a preferred technology advisor to corporations, governments, NGOs</vt:lpstr>
      <vt:lpstr>Innovation in Standards</vt:lpstr>
      <vt:lpstr>Who Am I? A catalyst of change,  a technical leader in system software</vt:lpstr>
      <vt:lpstr>What Have I Accomplished in IEEE?</vt:lpstr>
      <vt:lpstr>Summary</vt:lpstr>
      <vt:lpstr>Thank you! </vt:lpstr>
      <vt:lpstr>PowerPoint Presentation</vt:lpstr>
    </vt:vector>
  </TitlesOfParts>
  <Company>IEEE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Engel, Lisa Lisa.</dc:creator>
  <cp:lastModifiedBy>Milojicic, Dejan S (Hewlett Packard Labs)</cp:lastModifiedBy>
  <cp:revision>380</cp:revision>
  <cp:lastPrinted>2019-01-13T15:40:20Z</cp:lastPrinted>
  <dcterms:created xsi:type="dcterms:W3CDTF">2012-11-14T18:53:32Z</dcterms:created>
  <dcterms:modified xsi:type="dcterms:W3CDTF">2019-04-12T10:21:19Z</dcterms:modified>
</cp:coreProperties>
</file>