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75" r:id="rId7"/>
    <p:sldId id="265" r:id="rId8"/>
    <p:sldId id="266" r:id="rId9"/>
    <p:sldId id="267" r:id="rId10"/>
    <p:sldId id="268" r:id="rId11"/>
    <p:sldId id="276" r:id="rId12"/>
    <p:sldId id="269" r:id="rId13"/>
    <p:sldId id="270" r:id="rId14"/>
    <p:sldId id="271" r:id="rId15"/>
    <p:sldId id="272" r:id="rId16"/>
    <p:sldId id="273" r:id="rId17"/>
    <p:sldId id="25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2"/>
    <a:srgbClr val="0066A1"/>
    <a:srgbClr val="CC0033"/>
    <a:srgbClr val="E37222"/>
    <a:srgbClr val="FDC82F"/>
    <a:srgbClr val="69BE28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58"/>
  </p:normalViewPr>
  <p:slideViewPr>
    <p:cSldViewPr snapToGrid="0" snapToObjects="1">
      <p:cViewPr varScale="1">
        <p:scale>
          <a:sx n="130" d="100"/>
          <a:sy n="130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IEEE</a:t>
            </a:r>
            <a:r>
              <a:rPr lang="en-US" baseline="0" dirty="0"/>
              <a:t> Geographic structure (Regions/Sections/etc.) all report back to MGA and the MGA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We’re all working towards this vision &amp; 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1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23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view: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member is the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</a:t>
            </a:r>
            <a:r>
              <a:rPr lang="en-US" baseline="0" dirty="0"/>
              <a:t> joined for anyone of the “reasons” represented by the segments of the pie or also known as “communities of interest”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When a member joins, they are looking for IEEE to fulfill</a:t>
            </a:r>
            <a:r>
              <a:rPr lang="en-US" baseline="0" dirty="0"/>
              <a:t> a need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However, many do not realize the full depth and breadth</a:t>
            </a:r>
            <a:r>
              <a:rPr lang="en-US" baseline="0" dirty="0"/>
              <a:t> of IEEE.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Section is there to support the members locally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Region is there to support the Sections and volunteers to do their jobs effectively and efficiently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There is staff that supports all of these functions, however, members do not have direct access to staff outside of the IEEE Contact Center resources.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 our Member satisfaction survey: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Members find IEEE products “difficult to use”.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If you’ve ever tried to find anything at IEEE there is A LOT of content to go through.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Members do not necessarily see the value or state “membership is too expensive”.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These two concepts are related.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If a member can’t find what you need/want, there is no perceived value.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So…..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8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view: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member is the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</a:t>
            </a:r>
            <a:r>
              <a:rPr lang="en-US" baseline="0" dirty="0"/>
              <a:t> joined for anyone of the “reasons” represented by the segments of the pie or also known as “communities of interest”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When a member joins, they are looking for IEEE to fulfill</a:t>
            </a:r>
            <a:r>
              <a:rPr lang="en-US" baseline="0" dirty="0"/>
              <a:t> a need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However, many do not realize the full depth and breadth</a:t>
            </a:r>
            <a:r>
              <a:rPr lang="en-US" baseline="0" dirty="0"/>
              <a:t> of IEEE.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Section is there to support the members locally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Region is there to support the Sections and volunteers to do their jobs effectively and efficiently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There is staff that supports all of these functions, however, members do not have direct access to staff outside of the IEEE Contact Center resources.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 our Member satisfaction survey: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Members find IEEE products “difficult to use”.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If you’ve ever tried to find anything at IEEE there is A LOT of content to go through.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Members do not necessarily see the value or state “membership is too expensive”.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These two concepts are related.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If a member can’t find what you need/want, there is no perceived value.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So…..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6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9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0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B354D-3814-4A48-83E8-8C73A658975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841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2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view: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member is the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</a:t>
            </a:r>
            <a:r>
              <a:rPr lang="en-US" baseline="0" dirty="0"/>
              <a:t> joined for anyone of the “reasons” represented by the segments of the pie or also known as “communities of interest”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When a member joins, they are looking for IEEE to fulfill</a:t>
            </a:r>
            <a:r>
              <a:rPr lang="en-US" baseline="0" dirty="0"/>
              <a:t> a need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However, many do not realize the full depth and breadth</a:t>
            </a:r>
            <a:r>
              <a:rPr lang="en-US" baseline="0" dirty="0"/>
              <a:t> of IEEE.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Section is there to support the members locally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Region is there to support the Sections and volunteers to do their jobs effectively and efficiently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There is staff that supports all of these functions, however, members do not have direct access to staff outside of the IEEE Contact Center resources.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 our Member satisfaction survey: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Members find IEEE products “difficult to use”.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If you’ve ever tried to find anything at IEEE there is A LOT of content to go through.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Members do not necessarily see the value or state “membership is too expensive”.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These two concepts are related.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If a member can’t find what you need/want, there is no perceived value.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So…..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4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1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7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9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34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6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396816" y="424066"/>
            <a:ext cx="8419381" cy="391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96816" y="899332"/>
            <a:ext cx="8419381" cy="3169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396816" y="1369219"/>
            <a:ext cx="8419381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34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7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marshalliv@ieee.org" TargetMode="External"/><Relationship Id="rId13" Type="http://schemas.openxmlformats.org/officeDocument/2006/relationships/hyperlink" Target="mailto:sonya.dillard@ieee.org" TargetMode="External"/><Relationship Id="rId18" Type="http://schemas.openxmlformats.org/officeDocument/2006/relationships/hyperlink" Target="mailto:wright.c@ieee.org" TargetMode="External"/><Relationship Id="rId3" Type="http://schemas.openxmlformats.org/officeDocument/2006/relationships/hyperlink" Target="mailto:mgtorres@ieee.org" TargetMode="External"/><Relationship Id="rId21" Type="http://schemas.openxmlformats.org/officeDocument/2006/relationships/hyperlink" Target="https://supportcenter.ieee.org/" TargetMode="External"/><Relationship Id="rId7" Type="http://schemas.openxmlformats.org/officeDocument/2006/relationships/hyperlink" Target="mailto:c.j.lord@ieee.org" TargetMode="External"/><Relationship Id="rId12" Type="http://schemas.openxmlformats.org/officeDocument/2006/relationships/hyperlink" Target="mailto:merandall@ieee.org" TargetMode="External"/><Relationship Id="rId17" Type="http://schemas.openxmlformats.org/officeDocument/2006/relationships/hyperlink" Target="mailto:jmconrad@uncc.edu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mailto:Jill.Gostin@gtri.gatech.edu" TargetMode="External"/><Relationship Id="rId20" Type="http://schemas.openxmlformats.org/officeDocument/2006/relationships/hyperlink" Target="mailto:p.bringas@ieee.org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jdnc@ieee.org" TargetMode="External"/><Relationship Id="rId11" Type="http://schemas.openxmlformats.org/officeDocument/2006/relationships/hyperlink" Target="mailto:w.ratcliff@ieee.org" TargetMode="External"/><Relationship Id="rId5" Type="http://schemas.openxmlformats.org/officeDocument/2006/relationships/hyperlink" Target="mailto:Allison.Mercer@gtri.gatech.edu" TargetMode="External"/><Relationship Id="rId15" Type="http://schemas.openxmlformats.org/officeDocument/2006/relationships/hyperlink" Target="mailto:g.vaughn@ieee.org" TargetMode="External"/><Relationship Id="rId10" Type="http://schemas.openxmlformats.org/officeDocument/2006/relationships/hyperlink" Target="mailto:Glenn.Parker@gtri.gatech.edu" TargetMode="External"/><Relationship Id="rId19" Type="http://schemas.openxmlformats.org/officeDocument/2006/relationships/hyperlink" Target="mailto:k.mahan@ieee.org" TargetMode="External"/><Relationship Id="rId4" Type="http://schemas.openxmlformats.org/officeDocument/2006/relationships/hyperlink" Target="mailto:t.bellarmine@ieee.org" TargetMode="External"/><Relationship Id="rId9" Type="http://schemas.openxmlformats.org/officeDocument/2006/relationships/hyperlink" Target="mailto:g.randall@ieee.org" TargetMode="External"/><Relationship Id="rId14" Type="http://schemas.openxmlformats.org/officeDocument/2006/relationships/hyperlink" Target="mailto:victor.basantes@ieee.or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strategic_plan_2015_to_202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jp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Region 3 Section Support Committee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Mark Torres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r>
              <a:rPr lang="en-US" dirty="0"/>
              <a:t>April 12 – 14</a:t>
            </a:r>
            <a:endParaRPr lang="en-US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9953" y="320829"/>
            <a:ext cx="6865976" cy="391130"/>
          </a:xfrm>
        </p:spPr>
        <p:txBody>
          <a:bodyPr/>
          <a:lstStyle/>
          <a:p>
            <a:r>
              <a:rPr lang="en-US" dirty="0"/>
              <a:t>Life Member (LM)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95" y="291666"/>
            <a:ext cx="1118543" cy="1124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9C6BC-05A1-4ED5-8957-5B79352D68B2}"/>
              </a:ext>
            </a:extLst>
          </p:cNvPr>
          <p:cNvSpPr txBox="1"/>
          <p:nvPr/>
        </p:nvSpPr>
        <p:spPr>
          <a:xfrm>
            <a:off x="597308" y="902394"/>
            <a:ext cx="33504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Coordinator: Tom Bellarmine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2142D-D877-47B5-9E5C-D11F7378C9F0}"/>
              </a:ext>
            </a:extLst>
          </p:cNvPr>
          <p:cNvSpPr txBox="1"/>
          <p:nvPr/>
        </p:nvSpPr>
        <p:spPr>
          <a:xfrm>
            <a:off x="754495" y="1304752"/>
            <a:ext cx="628786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2019 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Increase in the number of Life Members Affinity group meetings in Region 3 Sections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Assist Sections establish new Life Members Affinity 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Provide Life Members Affinity groups with best practices on conducting meetings and events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Secure Life Member Funds for the 2019 </a:t>
            </a:r>
            <a:r>
              <a:rPr lang="en-US" sz="1200" dirty="0" err="1"/>
              <a:t>SoutheastCon</a:t>
            </a:r>
            <a:r>
              <a:rPr lang="en-US" sz="1200" dirty="0"/>
              <a:t> Student Hardware Competition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Encourage joint activities using projects to keep affinity groups active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5B3A0-8D7E-45A7-B713-64461C419AB2}"/>
              </a:ext>
            </a:extLst>
          </p:cNvPr>
          <p:cNvSpPr txBox="1"/>
          <p:nvPr/>
        </p:nvSpPr>
        <p:spPr>
          <a:xfrm>
            <a:off x="754496" y="2749454"/>
            <a:ext cx="628786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Region 3 Life Members Affinity 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Tallahassee LM Affinity Group was established on Sept 19, 2018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11 Existing LM Affinity Groups: Alabama, Atlanta, Daytona, East Tennessee, Florida West Coast, Huntsville, Louisville, Melbourne, North West Florida, Tallahassee and Winston-Salem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2018 LM Affinity Group Meetings: Alabama (2), Atlanta (2), Daytona (2), East Tennessee (2), Florida West Coast (2), Melbourne (2), North West Florida (6) &amp; Tallahassee (2)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Inactive LM Affinity Groups: Huntsville, Louisville and Winston-Salem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Sections with plans to establish LM Affinity Groups: Coastal South Carolina</a:t>
            </a:r>
            <a:endParaRPr lang="en-US" sz="1200" b="1" dirty="0">
              <a:solidFill>
                <a:srgbClr val="00854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261" y="256948"/>
            <a:ext cx="977853" cy="110007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99154" y="642488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4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9953" y="320829"/>
            <a:ext cx="6865976" cy="391130"/>
          </a:xfrm>
        </p:spPr>
        <p:txBody>
          <a:bodyPr/>
          <a:lstStyle/>
          <a:p>
            <a:r>
              <a:rPr lang="en-US" dirty="0"/>
              <a:t>Life Member (LM)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95" y="291666"/>
            <a:ext cx="1118543" cy="1124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9C6BC-05A1-4ED5-8957-5B79352D68B2}"/>
              </a:ext>
            </a:extLst>
          </p:cNvPr>
          <p:cNvSpPr txBox="1"/>
          <p:nvPr/>
        </p:nvSpPr>
        <p:spPr>
          <a:xfrm>
            <a:off x="597308" y="902394"/>
            <a:ext cx="33504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Coordinator: Tom Bellarmine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2142D-D877-47B5-9E5C-D11F7378C9F0}"/>
              </a:ext>
            </a:extLst>
          </p:cNvPr>
          <p:cNvSpPr txBox="1"/>
          <p:nvPr/>
        </p:nvSpPr>
        <p:spPr>
          <a:xfrm>
            <a:off x="754495" y="1577117"/>
            <a:ext cx="628786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February 13, 2019 – Life Member Committee Meeting, Tampa Florida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Approved the 2019 Budget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Reviewed and Approved revisions to: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Life Members Committee Operations Manual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Life Members Affinity Group Procedures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Life Members Affinity Group  Achievement Award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261" y="256948"/>
            <a:ext cx="977853" cy="110007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99154" y="642488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60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7829" y="350326"/>
            <a:ext cx="6314536" cy="391130"/>
          </a:xfrm>
        </p:spPr>
        <p:txBody>
          <a:bodyPr/>
          <a:lstStyle/>
          <a:p>
            <a:r>
              <a:rPr lang="en-US" dirty="0"/>
              <a:t>Senior Member Elevation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95" y="291666"/>
            <a:ext cx="1118543" cy="1124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3FA52-0557-406B-B639-E57F059C3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642" y="309721"/>
            <a:ext cx="952560" cy="863471"/>
          </a:xfrm>
          <a:prstGeom prst="ellipse">
            <a:avLst/>
          </a:prstGeom>
          <a:solidFill>
            <a:schemeClr val="tx1"/>
          </a:solidFill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9C6BC-05A1-4ED5-8957-5B79352D68B2}"/>
              </a:ext>
            </a:extLst>
          </p:cNvPr>
          <p:cNvSpPr txBox="1"/>
          <p:nvPr/>
        </p:nvSpPr>
        <p:spPr>
          <a:xfrm>
            <a:off x="604680" y="872895"/>
            <a:ext cx="3414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Coordinator: Jacquelyn Cunningham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2142D-D877-47B5-9E5C-D11F7378C9F0}"/>
              </a:ext>
            </a:extLst>
          </p:cNvPr>
          <p:cNvSpPr txBox="1"/>
          <p:nvPr/>
        </p:nvSpPr>
        <p:spPr>
          <a:xfrm>
            <a:off x="737415" y="1248017"/>
            <a:ext cx="5279924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2019 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Support and collaborate with Sections to achieve Region 3 Senior Member Elevations Goal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Collaboratively work with IEEE Headquarters to enhance the Senior Member Program’s reporting and assurance of GDPR and data compliance.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Reintroduce the Senior Member Program in Region 3; employ lessons learned in the Senior Member Elevation process and in practice.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Emphasize the value of Projects and </a:t>
            </a:r>
            <a:r>
              <a:rPr lang="en-US" sz="1200" dirty="0" err="1"/>
              <a:t>Collabratec</a:t>
            </a:r>
            <a:r>
              <a:rPr lang="en-US" sz="1200" dirty="0"/>
              <a:t> to engage members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5B3A0-8D7E-45A7-B713-64461C419AB2}"/>
              </a:ext>
            </a:extLst>
          </p:cNvPr>
          <p:cNvSpPr txBox="1"/>
          <p:nvPr/>
        </p:nvSpPr>
        <p:spPr>
          <a:xfrm>
            <a:off x="796410" y="3248428"/>
            <a:ext cx="575567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SoutheastCon</a:t>
            </a:r>
            <a:r>
              <a:rPr lang="en-US" sz="1350" b="1" dirty="0"/>
              <a:t> 2019 Activities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Support Sections on Region 3 2019 Senior Member Elevations Goal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Survey Sections understanding of Senior Member Elevation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WIE, YP and Senior Member Event Ideas, Saturday at 3:35pm in the Breakout Sessions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9154" y="642488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5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0457" y="335573"/>
            <a:ext cx="6314536" cy="391130"/>
          </a:xfrm>
        </p:spPr>
        <p:txBody>
          <a:bodyPr/>
          <a:lstStyle/>
          <a:p>
            <a:r>
              <a:rPr lang="en-US" dirty="0"/>
              <a:t>Technical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95" y="291666"/>
            <a:ext cx="1118543" cy="1124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9C6BC-05A1-4ED5-8957-5B79352D68B2}"/>
              </a:ext>
            </a:extLst>
          </p:cNvPr>
          <p:cNvSpPr txBox="1"/>
          <p:nvPr/>
        </p:nvSpPr>
        <p:spPr>
          <a:xfrm>
            <a:off x="597308" y="872895"/>
            <a:ext cx="3081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Coordinator: Glenn Parker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2142D-D877-47B5-9E5C-D11F7378C9F0}"/>
              </a:ext>
            </a:extLst>
          </p:cNvPr>
          <p:cNvSpPr txBox="1"/>
          <p:nvPr/>
        </p:nvSpPr>
        <p:spPr>
          <a:xfrm>
            <a:off x="730042" y="1233264"/>
            <a:ext cx="5906731" cy="15927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2019 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Survey all Sections to determine their health and primary needs from the Section Support Committee.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Support and collaborate with Sections to encourage members to become a Profession Engineer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Emphasize the value of Projects and </a:t>
            </a:r>
            <a:r>
              <a:rPr lang="en-US" sz="1200" dirty="0" err="1"/>
              <a:t>Collabratec</a:t>
            </a:r>
            <a:r>
              <a:rPr lang="en-US" sz="1200" dirty="0"/>
              <a:t> to engage members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5B3A0-8D7E-45A7-B713-64461C419AB2}"/>
              </a:ext>
            </a:extLst>
          </p:cNvPr>
          <p:cNvSpPr txBox="1"/>
          <p:nvPr/>
        </p:nvSpPr>
        <p:spPr>
          <a:xfrm>
            <a:off x="789038" y="2668739"/>
            <a:ext cx="5968057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SoutheastCon</a:t>
            </a:r>
            <a:r>
              <a:rPr lang="en-US" sz="1350" b="1" dirty="0"/>
              <a:t> 2019 Activities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Hands-On FPGA Workshop (8 hours on Thursday, April 11)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Engaging Industry with Your Section , Fri @ 1:00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/>
              <a:t>Judging the </a:t>
            </a:r>
            <a:r>
              <a:rPr lang="en-US" sz="1200"/>
              <a:t>Software competition, Sat @ 8:00 - 12:00 </a:t>
            </a:r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0C6F4-167F-064B-9A85-9C1CECCDDD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1431" y="362595"/>
            <a:ext cx="886634" cy="9309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99154" y="642488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44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5209" y="350326"/>
            <a:ext cx="6314536" cy="391130"/>
          </a:xfrm>
        </p:spPr>
        <p:txBody>
          <a:bodyPr/>
          <a:lstStyle/>
          <a:p>
            <a:r>
              <a:rPr lang="en-US" dirty="0"/>
              <a:t>Projects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95" y="291666"/>
            <a:ext cx="1118543" cy="1124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9C6BC-05A1-4ED5-8957-5B79352D68B2}"/>
              </a:ext>
            </a:extLst>
          </p:cNvPr>
          <p:cNvSpPr txBox="1"/>
          <p:nvPr/>
        </p:nvSpPr>
        <p:spPr>
          <a:xfrm>
            <a:off x="597312" y="872895"/>
            <a:ext cx="3081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Coordinator: Grayson Randall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2142D-D877-47B5-9E5C-D11F7378C9F0}"/>
              </a:ext>
            </a:extLst>
          </p:cNvPr>
          <p:cNvSpPr txBox="1"/>
          <p:nvPr/>
        </p:nvSpPr>
        <p:spPr>
          <a:xfrm>
            <a:off x="744795" y="1262765"/>
            <a:ext cx="527992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2019 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Introduce the SIGHT team concept at </a:t>
            </a:r>
            <a:r>
              <a:rPr lang="en-US" sz="1200" dirty="0" err="1"/>
              <a:t>SoutheastCon</a:t>
            </a:r>
            <a:r>
              <a:rPr lang="en-US" sz="1200" dirty="0"/>
              <a:t> with information on the program and how to create a SIGHT team.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Facilitate SIGHT team creation in Region 3 sections and affinity 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Facilitate information sharing on SIGHT through the use of </a:t>
            </a:r>
            <a:r>
              <a:rPr lang="en-US" sz="1200" dirty="0" err="1"/>
              <a:t>Collabratec</a:t>
            </a:r>
            <a:r>
              <a:rPr lang="en-US" sz="12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5B3A0-8D7E-45A7-B713-64461C419AB2}"/>
              </a:ext>
            </a:extLst>
          </p:cNvPr>
          <p:cNvSpPr txBox="1"/>
          <p:nvPr/>
        </p:nvSpPr>
        <p:spPr>
          <a:xfrm>
            <a:off x="803790" y="2933592"/>
            <a:ext cx="625331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SoutheastCon</a:t>
            </a:r>
            <a:r>
              <a:rPr lang="en-US" sz="1350" b="1" dirty="0"/>
              <a:t> 2019 Activities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Introduce and inform Sections on IEEE SIGHT teams.  With teams of 6 or more IEEE volunteers, we can encourage our members to be active in projects that engage our members and help our communities.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MOVE Truck Tours, Fri &amp; Sat @ 9:00 – 5:00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Engagement: Projects, Fri @ 11:30 &amp; 3:00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“Doing Projects” under the SIGHT banner, Sat @ 3:00 – 4:00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MOVE Report, Sat @ 1:45 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7BC00ED0-63B6-4DE1-A0D5-59F535D82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340" y="386236"/>
            <a:ext cx="879605" cy="9752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99154" y="642488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9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5207" y="320830"/>
            <a:ext cx="6314536" cy="391130"/>
          </a:xfrm>
        </p:spPr>
        <p:txBody>
          <a:bodyPr/>
          <a:lstStyle/>
          <a:p>
            <a:r>
              <a:rPr lang="en-US" dirty="0"/>
              <a:t>Sections Operations Specialists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95" y="291666"/>
            <a:ext cx="1118543" cy="1124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9C6BC-05A1-4ED5-8957-5B79352D68B2}"/>
              </a:ext>
            </a:extLst>
          </p:cNvPr>
          <p:cNvSpPr txBox="1"/>
          <p:nvPr/>
        </p:nvSpPr>
        <p:spPr>
          <a:xfrm>
            <a:off x="597310" y="902392"/>
            <a:ext cx="3081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Charles Lord &amp; Bill Marshall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2142D-D877-47B5-9E5C-D11F7378C9F0}"/>
              </a:ext>
            </a:extLst>
          </p:cNvPr>
          <p:cNvSpPr txBox="1"/>
          <p:nvPr/>
        </p:nvSpPr>
        <p:spPr>
          <a:xfrm>
            <a:off x="744793" y="1298154"/>
            <a:ext cx="556014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2019 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Provide training and support to the Region, Sections, Chapters and Branches on effective use of </a:t>
            </a:r>
            <a:r>
              <a:rPr lang="en-US" sz="1200" dirty="0" err="1"/>
              <a:t>vTools</a:t>
            </a:r>
            <a:r>
              <a:rPr lang="en-US" sz="1200" dirty="0"/>
              <a:t>, OU analytics and </a:t>
            </a:r>
            <a:r>
              <a:rPr lang="en-US" sz="1200" dirty="0" err="1"/>
              <a:t>Collabratec</a:t>
            </a:r>
            <a:r>
              <a:rPr lang="en-US" sz="12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Provide support to the Region, Sections, Chapters and Branches on GDPR and data compliance.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Develop &amp; lead training and workshop Sessions at </a:t>
            </a:r>
            <a:r>
              <a:rPr lang="en-US" sz="1200" dirty="0" err="1"/>
              <a:t>SoutheastCon</a:t>
            </a:r>
            <a:r>
              <a:rPr lang="en-US" sz="1200" dirty="0"/>
              <a:t> and other Region meetings on </a:t>
            </a:r>
            <a:r>
              <a:rPr lang="en-US" sz="1200" dirty="0" err="1"/>
              <a:t>vTools</a:t>
            </a:r>
            <a:r>
              <a:rPr lang="en-US" sz="1200" dirty="0"/>
              <a:t>, OU analytics and </a:t>
            </a:r>
            <a:r>
              <a:rPr lang="en-US" sz="1200" dirty="0" err="1"/>
              <a:t>Collabratec</a:t>
            </a:r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Work with Region, Section, Chapter and IEEE HQ leaders to develop recommendations to enhance </a:t>
            </a:r>
            <a:r>
              <a:rPr lang="en-US" sz="1200" dirty="0" err="1"/>
              <a:t>vTools</a:t>
            </a:r>
            <a:r>
              <a:rPr lang="en-US" sz="1200" dirty="0"/>
              <a:t>, OU analytics and </a:t>
            </a:r>
            <a:r>
              <a:rPr lang="en-US" sz="1200" dirty="0" err="1"/>
              <a:t>Collabratec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5B3A0-8D7E-45A7-B713-64461C419AB2}"/>
              </a:ext>
            </a:extLst>
          </p:cNvPr>
          <p:cNvSpPr txBox="1"/>
          <p:nvPr/>
        </p:nvSpPr>
        <p:spPr>
          <a:xfrm>
            <a:off x="803789" y="3103424"/>
            <a:ext cx="595330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SoutheastCon</a:t>
            </a:r>
            <a:r>
              <a:rPr lang="en-US" sz="1350" b="1" dirty="0"/>
              <a:t> 2019 Activities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Roles of Officers 101, Fri @ 9:05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Tools for Section, Fri @ 10:15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OU Analytics – Introduction, Fri @ 1:00, Advanced, Fri @10:15 &amp; Breakout, Sat @ 3:35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 Survey Section leaders on biggest challenges and recommend actions to meet those challenges (e.g., training, workshops, guidelines, cookbooks, etc.)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Challenge Sections, Area &amp; Committee chairs to collect ideas on how to achieve the Region Strategic Plan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394" y="1566235"/>
            <a:ext cx="914400" cy="9144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001" y="356626"/>
            <a:ext cx="1028917" cy="102891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99154" y="642488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9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5864" y="424066"/>
            <a:ext cx="6314536" cy="391130"/>
          </a:xfrm>
        </p:spPr>
        <p:txBody>
          <a:bodyPr/>
          <a:lstStyle/>
          <a:p>
            <a:r>
              <a:rPr lang="en-US" dirty="0"/>
              <a:t>Committee Contact Information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772DB1-59BE-4506-96AA-0D9B6749C0D0}"/>
              </a:ext>
            </a:extLst>
          </p:cNvPr>
          <p:cNvSpPr txBox="1">
            <a:spLocks/>
          </p:cNvSpPr>
          <p:nvPr/>
        </p:nvSpPr>
        <p:spPr>
          <a:xfrm>
            <a:off x="1440611" y="251858"/>
            <a:ext cx="6314536" cy="39113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 defTabSz="685800">
              <a:defRPr/>
            </a:pPr>
            <a:r>
              <a:rPr lang="en-US" sz="1500" i="1" kern="0" dirty="0">
                <a:solidFill>
                  <a:schemeClr val="tx1"/>
                </a:solidFill>
              </a:rPr>
              <a:t>Section Support Committee</a:t>
            </a:r>
            <a:endParaRPr lang="en-US" altLang="en-US" sz="1500" i="1" kern="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94802"/>
              </p:ext>
            </p:extLst>
          </p:nvPr>
        </p:nvGraphicFramePr>
        <p:xfrm>
          <a:off x="1570523" y="919626"/>
          <a:ext cx="5949627" cy="2996184"/>
        </p:xfrm>
        <a:graphic>
          <a:graphicData uri="http://schemas.openxmlformats.org/drawingml/2006/table">
            <a:tbl>
              <a:tblPr firstRow="1" firstCol="1" bandRow="1"/>
              <a:tblGrid>
                <a:gridCol w="2630986">
                  <a:extLst>
                    <a:ext uri="{9D8B030D-6E8A-4147-A177-3AD203B41FA5}">
                      <a16:colId xmlns:a16="http://schemas.microsoft.com/office/drawing/2014/main" val="2288829161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val="4218416431"/>
                    </a:ext>
                  </a:extLst>
                </a:gridCol>
                <a:gridCol w="1820917">
                  <a:extLst>
                    <a:ext uri="{9D8B030D-6E8A-4147-A177-3AD203B41FA5}">
                      <a16:colId xmlns:a16="http://schemas.microsoft.com/office/drawing/2014/main" val="1130884223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Committee Position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Email Address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15213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Section Support Committee Chair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 Torres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mgtorres@ieee.org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6899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 Member Coordinator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 Bellarmine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sng" strike="noStrike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  <a:hlinkClick r:id="rId4"/>
                        </a:rPr>
                        <a:t>t.bellarmine@ieee.org</a:t>
                      </a:r>
                      <a:r>
                        <a:rPr lang="en-US" sz="900" b="0" i="0" u="sng" strike="noStrike" cap="none" baseline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endParaRPr lang="en-US" sz="900" b="0" i="0" u="sng" strike="noStrike" cap="non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96424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Young Professional Coordinator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Edwin Mastache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eng.edwin.m@ieee.org</a:t>
                      </a: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59469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Women in Engineering Coordinator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Allison Mercer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  <a:hlinkClick r:id="rId5"/>
                        </a:rPr>
                        <a:t>Allison.Mercer@gtri.gatech.edu</a:t>
                      </a:r>
                      <a:endParaRPr lang="en-US" sz="900" b="0" i="0" u="sng" strike="noStrike" cap="non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0475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Senior Member Elevation Coordinator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Jacquelyn Cunningham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jdnc@ieee.org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94553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Sections Operations Specialists (Position 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Charles Lord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c.j.lord@ieee.org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6717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Sections Operations Specialists (Position 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Bill Marshall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marshalliv@ieee.org</a:t>
                      </a:r>
                      <a:r>
                        <a:rPr lang="en-US" sz="900" u="sng" baseline="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26892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Coordinator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Grayson Randall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g.randall@ieee.org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4545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Technical Activities Coordinator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Glenn Parker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Glenn.Parker@gtri.gatech.edu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34362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Section Support Committee Mentor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William (Bill) Ratcliff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w.ratcliff@ieee.org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54087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Section Support Committee Mentor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Mary Ellen Randall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merandall@ieee.org</a:t>
                      </a: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8898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Team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Email Address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4309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Member Activity Committee Chair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Sonya Dillard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sonya.dillard@ieee.org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767659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 Activities Coordinator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Victor Basantes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victor.basantes@ieee.org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31694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 3 Director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Gregg Vaughn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g.vaughn@ieee.org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95125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 3 Director Elect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Jill Goslin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Jill.Gostin@gtri.gatech.edu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49303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 3 Past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Jim Conrad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jmconrad@uncc.edu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067169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HQ Region 3 Staff Contact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 Wright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wright.c@ieee.org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266659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HQ Young Professional Staff Coordinator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Kristen Mahan (YP)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k.mahan@ieee.org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664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HQ Women in Engineering Staff Coordinator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Paola Bringas (WIE)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p.bringas@ieee.org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82" marR="4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36757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70523" y="3936544"/>
            <a:ext cx="3783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The </a:t>
            </a:r>
            <a:r>
              <a:rPr lang="en-US" sz="1350" dirty="0">
                <a:hlinkClick r:id="rId21"/>
              </a:rPr>
              <a:t>IEEE Support Center</a:t>
            </a:r>
            <a:r>
              <a:rPr lang="en-US" sz="1350" dirty="0"/>
              <a:t> is a great online resource. </a:t>
            </a:r>
          </a:p>
        </p:txBody>
      </p:sp>
    </p:spTree>
    <p:extLst>
      <p:ext uri="{BB962C8B-B14F-4D97-AF65-F5344CB8AC3E}">
        <p14:creationId xmlns:p14="http://schemas.microsoft.com/office/powerpoint/2010/main" val="280109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273031"/>
            <a:ext cx="7886700" cy="62081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14091"/>
            <a:ext cx="7886700" cy="504338"/>
          </a:xfrm>
        </p:spPr>
        <p:txBody>
          <a:bodyPr/>
          <a:lstStyle/>
          <a:p>
            <a:r>
              <a:rPr lang="en-US" dirty="0"/>
              <a:t>Mark Torres, mgtorres@ieee.org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7922" y="826331"/>
            <a:ext cx="7514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You are not alone … We are here to help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Assisting our members to find and engage with IEEE Communities of Interest requires many levels of engagement … Again we can help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Relationships are a network, not a hierarchy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3 to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Section to other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Members to other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623888" y="265012"/>
            <a:ext cx="7772400" cy="5229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550" dirty="0">
                <a:latin typeface="Calibri"/>
                <a:ea typeface="Calibri"/>
                <a:cs typeface="Calibri"/>
                <a:sym typeface="Calibri"/>
              </a:rPr>
              <a:t>Region 3 Section Support Committee</a:t>
            </a:r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28650" y="797348"/>
            <a:ext cx="7886700" cy="270972"/>
          </a:xfrm>
        </p:spPr>
        <p:txBody>
          <a:bodyPr/>
          <a:lstStyle/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28650" y="1258609"/>
            <a:ext cx="7886700" cy="29575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Region 3 Vision</a:t>
            </a:r>
            <a:r>
              <a:rPr lang="en-US" dirty="0"/>
              <a:t>:  Engage every Member through Communities of Interest</a:t>
            </a:r>
          </a:p>
          <a:p>
            <a:r>
              <a:rPr lang="en-US" b="1" dirty="0"/>
              <a:t>Fundamental Position</a:t>
            </a:r>
          </a:p>
          <a:p>
            <a:pPr lvl="1"/>
            <a:r>
              <a:rPr lang="en-US" dirty="0"/>
              <a:t>The Member </a:t>
            </a:r>
            <a:r>
              <a:rPr lang="en-US" b="1" u="sng" dirty="0"/>
              <a:t>IS</a:t>
            </a:r>
            <a:r>
              <a:rPr lang="en-US" b="1" dirty="0"/>
              <a:t> IEEE </a:t>
            </a:r>
            <a:r>
              <a:rPr lang="en-US" sz="1300" dirty="0"/>
              <a:t>and their </a:t>
            </a:r>
            <a:r>
              <a:rPr lang="en-US" sz="1300" b="1" dirty="0"/>
              <a:t>ACTIVE PARTICIPATION </a:t>
            </a:r>
            <a:r>
              <a:rPr lang="en-US" sz="1300" dirty="0"/>
              <a:t>is essential to achieving the IEEE Mission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Section</a:t>
            </a:r>
            <a:r>
              <a:rPr lang="en-US" dirty="0"/>
              <a:t> </a:t>
            </a:r>
            <a:r>
              <a:rPr lang="en-US" b="1" u="sng" dirty="0"/>
              <a:t>OWNS</a:t>
            </a:r>
            <a:r>
              <a:rPr lang="en-US" dirty="0"/>
              <a:t> the Member </a:t>
            </a:r>
            <a:r>
              <a:rPr lang="en-US" b="1" dirty="0"/>
              <a:t>RELATIONSHIP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u="sng" dirty="0"/>
              <a:t>IS</a:t>
            </a:r>
            <a:r>
              <a:rPr lang="en-US" dirty="0"/>
              <a:t> </a:t>
            </a:r>
            <a:r>
              <a:rPr lang="en-US" b="1" dirty="0"/>
              <a:t>IEEE</a:t>
            </a:r>
            <a:r>
              <a:rPr lang="en-US" dirty="0"/>
              <a:t> to the Member</a:t>
            </a:r>
            <a:endParaRPr lang="en-US" b="1" dirty="0"/>
          </a:p>
          <a:p>
            <a:pPr lvl="1"/>
            <a:r>
              <a:rPr lang="en-US" dirty="0"/>
              <a:t>The </a:t>
            </a:r>
            <a:r>
              <a:rPr lang="en-US" b="1" dirty="0"/>
              <a:t>Region</a:t>
            </a:r>
            <a:r>
              <a:rPr lang="en-US" dirty="0"/>
              <a:t> is the </a:t>
            </a:r>
            <a:r>
              <a:rPr lang="en-US" b="1" u="sng" dirty="0"/>
              <a:t>ENABLER</a:t>
            </a:r>
            <a:r>
              <a:rPr lang="en-US" dirty="0"/>
              <a:t> of full member </a:t>
            </a:r>
            <a:r>
              <a:rPr lang="en-US" b="1" dirty="0"/>
              <a:t>ENGAGEMENT</a:t>
            </a:r>
          </a:p>
          <a:p>
            <a:r>
              <a:rPr lang="en-US" b="1" dirty="0"/>
              <a:t>Section Support Committee Mission</a:t>
            </a:r>
            <a:r>
              <a:rPr lang="en-US" dirty="0"/>
              <a:t>: Assist the Sections to:</a:t>
            </a:r>
          </a:p>
          <a:p>
            <a:pPr lvl="1"/>
            <a:r>
              <a:rPr lang="en-US" dirty="0"/>
              <a:t>To stimulate the interest of IEEE members</a:t>
            </a:r>
          </a:p>
          <a:p>
            <a:pPr lvl="1"/>
            <a:r>
              <a:rPr lang="en-US" dirty="0"/>
              <a:t>To motivate members to volunteer</a:t>
            </a:r>
          </a:p>
          <a:p>
            <a:pPr lvl="1"/>
            <a:r>
              <a:rPr lang="en-US" dirty="0"/>
              <a:t>To encourage professional and technical growth of all members</a:t>
            </a:r>
          </a:p>
          <a:p>
            <a:pPr lvl="1"/>
            <a:r>
              <a:rPr lang="en-US" dirty="0"/>
              <a:t>To share best practices with other Sections</a:t>
            </a:r>
          </a:p>
          <a:p>
            <a:pPr lvl="1"/>
            <a:r>
              <a:rPr lang="en-US" dirty="0"/>
              <a:t>To form Engineering Affinity Groups.</a:t>
            </a:r>
          </a:p>
          <a:p>
            <a:pPr marL="5715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628650" y="385113"/>
            <a:ext cx="7886700" cy="3823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550" i="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Vision &amp; Mission</a:t>
            </a:r>
            <a:endParaRPr lang="en-US" sz="2550" i="0" dirty="0">
              <a:solidFill>
                <a:srgbClr val="0066A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38B15-F547-4209-A6EE-8E0E0F4D63BE}"/>
              </a:ext>
            </a:extLst>
          </p:cNvPr>
          <p:cNvSpPr txBox="1"/>
          <p:nvPr/>
        </p:nvSpPr>
        <p:spPr>
          <a:xfrm>
            <a:off x="1504336" y="3876426"/>
            <a:ext cx="3847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Reference: </a:t>
            </a:r>
            <a:r>
              <a:rPr lang="en-US" sz="900" dirty="0">
                <a:hlinkClick r:id="rId3"/>
              </a:rPr>
              <a:t>IEEE MGA Vision, Mission, Guiding Principles, Goals, and Strategies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457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28650" y="1184863"/>
            <a:ext cx="7886700" cy="29575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Encourage and enable Sections to engage members through Communities of Interest with Affinity Groups and Society Chapters with emphasis on Young Professionals, Women in Engineering, Senior Members and Life Members.</a:t>
            </a:r>
          </a:p>
          <a:p>
            <a:r>
              <a:rPr lang="en-US" dirty="0"/>
              <a:t>Encourage Sections to sponsor Senior Member and Fellow elevation programs</a:t>
            </a:r>
          </a:p>
          <a:p>
            <a:r>
              <a:rPr lang="en-US" dirty="0"/>
              <a:t>Assist Sections in the use of collaborative tools and other technologies with ongoing training events that support Section and Region activities.</a:t>
            </a:r>
          </a:p>
          <a:p>
            <a:r>
              <a:rPr lang="en-US" dirty="0"/>
              <a:t>Encourage Sections to sponsor projects to facilitate the active involvement of members in IEEE activities.</a:t>
            </a:r>
          </a:p>
          <a:p>
            <a:r>
              <a:rPr lang="en-US" dirty="0"/>
              <a:t>Assist sections in developing technical programs for their members and accessing other technical activities in the Institute.</a:t>
            </a:r>
          </a:p>
          <a:p>
            <a:r>
              <a:rPr lang="en-US" dirty="0"/>
              <a:t>Provide assistance and support to Sections and Chapters having difficulties meeting the requirements to remain active and viable.</a:t>
            </a:r>
          </a:p>
          <a:p>
            <a:pPr marL="5715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797348"/>
            <a:ext cx="7886700" cy="270972"/>
          </a:xfrm>
        </p:spPr>
        <p:txBody>
          <a:bodyPr/>
          <a:lstStyle/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385113"/>
            <a:ext cx="7886700" cy="382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1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550" i="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Responsibilities</a:t>
            </a:r>
            <a:endParaRPr lang="en-US" sz="2550" i="0" dirty="0">
              <a:solidFill>
                <a:srgbClr val="0066A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5076" y="357315"/>
            <a:ext cx="8419381" cy="391130"/>
          </a:xfrm>
        </p:spPr>
        <p:txBody>
          <a:bodyPr/>
          <a:lstStyle/>
          <a:p>
            <a:r>
              <a:rPr lang="en-US" dirty="0"/>
              <a:t>Member View of IEEE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861" y="908985"/>
            <a:ext cx="3548279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5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1798" y="346680"/>
            <a:ext cx="8419381" cy="391130"/>
          </a:xfrm>
        </p:spPr>
        <p:txBody>
          <a:bodyPr/>
          <a:lstStyle/>
          <a:p>
            <a:r>
              <a:rPr lang="en-US" dirty="0"/>
              <a:t>Section Support Committee Members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947102" y="892247"/>
            <a:ext cx="1633479" cy="1687500"/>
            <a:chOff x="5227689" y="1161609"/>
            <a:chExt cx="2177971" cy="22500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7520" y="1161609"/>
              <a:ext cx="1532054" cy="158496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484865-D57E-41DA-B458-76FA1F977AE2}"/>
                </a:ext>
              </a:extLst>
            </p:cNvPr>
            <p:cNvSpPr txBox="1"/>
            <p:nvPr/>
          </p:nvSpPr>
          <p:spPr>
            <a:xfrm>
              <a:off x="5227689" y="2713983"/>
              <a:ext cx="217797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Bill Ratcliff</a:t>
              </a:r>
            </a:p>
            <a:p>
              <a:pPr algn="ctr"/>
              <a:r>
                <a:rPr lang="en-US" sz="1400" dirty="0"/>
                <a:t>Committee Mentor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3306" y="892247"/>
            <a:ext cx="1446557" cy="1690990"/>
            <a:chOff x="2009284" y="1172450"/>
            <a:chExt cx="1928742" cy="2254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484865-D57E-41DA-B458-76FA1F977AE2}"/>
                </a:ext>
              </a:extLst>
            </p:cNvPr>
            <p:cNvSpPr txBox="1"/>
            <p:nvPr/>
          </p:nvSpPr>
          <p:spPr>
            <a:xfrm>
              <a:off x="2009284" y="2729474"/>
              <a:ext cx="1928742" cy="69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Mark Torres</a:t>
              </a:r>
            </a:p>
            <a:p>
              <a:pPr algn="ctr"/>
              <a:r>
                <a:rPr lang="en-US" sz="1400" dirty="0"/>
                <a:t>Committee Chair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C3FA52-0557-406B-B639-E57F059C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6467" y="1172450"/>
              <a:ext cx="1462129" cy="1584959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3" name="Group 32"/>
          <p:cNvGrpSpPr/>
          <p:nvPr/>
        </p:nvGrpSpPr>
        <p:grpSpPr>
          <a:xfrm>
            <a:off x="3779548" y="892248"/>
            <a:ext cx="5036599" cy="1671701"/>
            <a:chOff x="2314406" y="2235647"/>
            <a:chExt cx="6715463" cy="22289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2314406" y="3757283"/>
              <a:ext cx="2247075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Edwin Mastache</a:t>
              </a:r>
            </a:p>
            <a:p>
              <a:pPr algn="ctr"/>
              <a:r>
                <a:rPr lang="en-US" sz="1400" dirty="0"/>
                <a:t>Young Professionals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4596137" y="3766952"/>
              <a:ext cx="2473346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Allison Mercer</a:t>
              </a:r>
            </a:p>
            <a:p>
              <a:pPr algn="ctr"/>
              <a:r>
                <a:rPr lang="en-US" sz="1400" dirty="0"/>
                <a:t>Women in Engineering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7248327" y="3757279"/>
              <a:ext cx="178154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Tom Bellarmine</a:t>
              </a:r>
            </a:p>
            <a:p>
              <a:pPr algn="ctr"/>
              <a:r>
                <a:rPr lang="en-US" sz="1400" dirty="0"/>
                <a:t>Life Member</a:t>
              </a:r>
            </a:p>
          </p:txBody>
        </p:sp>
        <p:pic>
          <p:nvPicPr>
            <p:cNvPr id="23" name="Picture 1" descr="image001"/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77"/>
            <a:stretch/>
          </p:blipFill>
          <p:spPr bwMode="auto">
            <a:xfrm>
              <a:off x="5029420" y="2235647"/>
              <a:ext cx="1531154" cy="1584959"/>
            </a:xfrm>
            <a:prstGeom prst="ellipse">
              <a:avLst/>
            </a:prstGeom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9335" y="2235648"/>
              <a:ext cx="1430749" cy="158496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4" name="Group 33"/>
          <p:cNvGrpSpPr/>
          <p:nvPr/>
        </p:nvGrpSpPr>
        <p:grpSpPr>
          <a:xfrm>
            <a:off x="116873" y="2718742"/>
            <a:ext cx="3443371" cy="1876913"/>
            <a:chOff x="1531414" y="2927690"/>
            <a:chExt cx="4591156" cy="2502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38CAC1-AFAA-4164-9532-622A468A9326}"/>
                </a:ext>
              </a:extLst>
            </p:cNvPr>
            <p:cNvSpPr txBox="1"/>
            <p:nvPr/>
          </p:nvSpPr>
          <p:spPr>
            <a:xfrm>
              <a:off x="1531414" y="4445355"/>
              <a:ext cx="2488286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Jacquelyn Cunningham</a:t>
              </a:r>
            </a:p>
            <a:p>
              <a:pPr algn="ctr"/>
              <a:r>
                <a:rPr lang="en-US" sz="1400" dirty="0"/>
                <a:t>Senior Member</a:t>
              </a:r>
              <a:br>
                <a:rPr lang="en-US" sz="1400" dirty="0"/>
              </a:br>
              <a:r>
                <a:rPr lang="en-US" sz="1400" dirty="0"/>
                <a:t>Elevation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3897523" y="4490051"/>
              <a:ext cx="2225047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Glenn Parker</a:t>
              </a:r>
            </a:p>
            <a:p>
              <a:pPr algn="ctr"/>
              <a:r>
                <a:rPr lang="en-US" sz="1400" dirty="0"/>
                <a:t>Technical Activities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5C3FA52-0557-406B-B639-E57F059C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0404" y="2927690"/>
              <a:ext cx="1748486" cy="1584960"/>
            </a:xfrm>
            <a:prstGeom prst="ellipse">
              <a:avLst/>
            </a:prstGeom>
            <a:solidFill>
              <a:schemeClr val="tx1"/>
            </a:solidFill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0C6F4-167F-064B-9A85-9C1CECCDD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2451" y="2927691"/>
              <a:ext cx="1509469" cy="158496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5" name="Group 34"/>
          <p:cNvGrpSpPr/>
          <p:nvPr/>
        </p:nvGrpSpPr>
        <p:grpSpPr>
          <a:xfrm>
            <a:off x="3939637" y="2714909"/>
            <a:ext cx="5110219" cy="1671199"/>
            <a:chOff x="2857501" y="4393320"/>
            <a:chExt cx="6813624" cy="22282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2857501" y="5913661"/>
              <a:ext cx="1892797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Grayson Randall</a:t>
              </a:r>
            </a:p>
            <a:p>
              <a:pPr algn="ctr"/>
              <a:r>
                <a:rPr lang="en-US" sz="1400" dirty="0"/>
                <a:t>Projects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38CAC1-AFAA-4164-9532-622A468A9326}"/>
                </a:ext>
              </a:extLst>
            </p:cNvPr>
            <p:cNvSpPr txBox="1"/>
            <p:nvPr/>
          </p:nvSpPr>
          <p:spPr>
            <a:xfrm>
              <a:off x="5017085" y="5923956"/>
              <a:ext cx="2288318" cy="697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Charles Lord</a:t>
              </a:r>
            </a:p>
            <a:p>
              <a:pPr algn="ctr"/>
              <a:r>
                <a:rPr lang="en-US" sz="1400" dirty="0"/>
                <a:t>Operations Specialist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38CAC1-AFAA-4164-9532-622A468A9326}"/>
                </a:ext>
              </a:extLst>
            </p:cNvPr>
            <p:cNvSpPr txBox="1"/>
            <p:nvPr/>
          </p:nvSpPr>
          <p:spPr>
            <a:xfrm>
              <a:off x="7382807" y="5906049"/>
              <a:ext cx="2288318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Bill Marshall</a:t>
              </a:r>
            </a:p>
            <a:p>
              <a:pPr algn="ctr"/>
              <a:r>
                <a:rPr lang="en-US" sz="1400" dirty="0"/>
                <a:t>Operations Specialist</a:t>
              </a:r>
            </a:p>
          </p:txBody>
        </p:sp>
        <p:pic>
          <p:nvPicPr>
            <p:cNvPr id="29" name="Picture 28" descr="Screen Clipping">
              <a:extLst>
                <a:ext uri="{FF2B5EF4-FFF2-40B4-BE49-F238E27FC236}">
                  <a16:creationId xmlns:a16="http://schemas.microsoft.com/office/drawing/2014/main" id="{7BC00ED0-63B6-4DE1-A0D5-59F535D82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6558" y="4393320"/>
              <a:ext cx="1429568" cy="158495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704" y="4393320"/>
              <a:ext cx="1584957" cy="158495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6008" y="4393320"/>
              <a:ext cx="1584957" cy="158495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806" y="913661"/>
            <a:ext cx="1159638" cy="1172687"/>
          </a:xfrm>
          <a:prstGeom prst="ellipse">
            <a:avLst/>
          </a:prstGeom>
          <a:ln w="127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892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1798" y="346680"/>
            <a:ext cx="8419381" cy="391130"/>
          </a:xfrm>
        </p:spPr>
        <p:txBody>
          <a:bodyPr/>
          <a:lstStyle/>
          <a:p>
            <a:r>
              <a:rPr lang="en-US" dirty="0"/>
              <a:t>Section Support Committee Members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84865-D57E-41DA-B458-76FA1F977AE2}"/>
              </a:ext>
            </a:extLst>
          </p:cNvPr>
          <p:cNvSpPr txBox="1"/>
          <p:nvPr/>
        </p:nvSpPr>
        <p:spPr>
          <a:xfrm>
            <a:off x="1947102" y="2056527"/>
            <a:ext cx="16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Mary Ellen Randall</a:t>
            </a:r>
          </a:p>
          <a:p>
            <a:pPr algn="ctr"/>
            <a:r>
              <a:rPr lang="en-US" sz="1400" dirty="0"/>
              <a:t>Committee Mentor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3306" y="892247"/>
            <a:ext cx="1446557" cy="1690990"/>
            <a:chOff x="2009284" y="1172450"/>
            <a:chExt cx="1928742" cy="2254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484865-D57E-41DA-B458-76FA1F977AE2}"/>
                </a:ext>
              </a:extLst>
            </p:cNvPr>
            <p:cNvSpPr txBox="1"/>
            <p:nvPr/>
          </p:nvSpPr>
          <p:spPr>
            <a:xfrm>
              <a:off x="2009284" y="2729474"/>
              <a:ext cx="1928742" cy="69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Mark Torres</a:t>
              </a:r>
            </a:p>
            <a:p>
              <a:pPr algn="ctr"/>
              <a:r>
                <a:rPr lang="en-US" sz="1400" dirty="0"/>
                <a:t>Committee Chair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C3FA52-0557-406B-B639-E57F059C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6467" y="1172450"/>
              <a:ext cx="1462129" cy="1584959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3" name="Group 32"/>
          <p:cNvGrpSpPr/>
          <p:nvPr/>
        </p:nvGrpSpPr>
        <p:grpSpPr>
          <a:xfrm>
            <a:off x="3779548" y="892248"/>
            <a:ext cx="5036599" cy="1671701"/>
            <a:chOff x="2314406" y="2235647"/>
            <a:chExt cx="6715463" cy="22289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2314406" y="3757283"/>
              <a:ext cx="2247075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Edwin Mastache</a:t>
              </a:r>
            </a:p>
            <a:p>
              <a:pPr algn="ctr"/>
              <a:r>
                <a:rPr lang="en-US" sz="1400" dirty="0"/>
                <a:t>Young Professionals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4596137" y="3766952"/>
              <a:ext cx="2473346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Allison Mercer</a:t>
              </a:r>
            </a:p>
            <a:p>
              <a:pPr algn="ctr"/>
              <a:r>
                <a:rPr lang="en-US" sz="1400" dirty="0"/>
                <a:t>Women in Engineering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7248327" y="3757279"/>
              <a:ext cx="178154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Tom Bellarmine</a:t>
              </a:r>
            </a:p>
            <a:p>
              <a:pPr algn="ctr"/>
              <a:r>
                <a:rPr lang="en-US" sz="1400" dirty="0"/>
                <a:t>Life Member</a:t>
              </a:r>
            </a:p>
          </p:txBody>
        </p:sp>
        <p:pic>
          <p:nvPicPr>
            <p:cNvPr id="23" name="Picture 1" descr="image001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77"/>
            <a:stretch/>
          </p:blipFill>
          <p:spPr bwMode="auto">
            <a:xfrm>
              <a:off x="5029420" y="2235647"/>
              <a:ext cx="1531154" cy="1584959"/>
            </a:xfrm>
            <a:prstGeom prst="ellipse">
              <a:avLst/>
            </a:prstGeom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9335" y="2235648"/>
              <a:ext cx="1430749" cy="158496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4" name="Group 33"/>
          <p:cNvGrpSpPr/>
          <p:nvPr/>
        </p:nvGrpSpPr>
        <p:grpSpPr>
          <a:xfrm>
            <a:off x="116873" y="2718742"/>
            <a:ext cx="3443371" cy="1876913"/>
            <a:chOff x="1531414" y="2927690"/>
            <a:chExt cx="4591156" cy="2502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38CAC1-AFAA-4164-9532-622A468A9326}"/>
                </a:ext>
              </a:extLst>
            </p:cNvPr>
            <p:cNvSpPr txBox="1"/>
            <p:nvPr/>
          </p:nvSpPr>
          <p:spPr>
            <a:xfrm>
              <a:off x="1531414" y="4445355"/>
              <a:ext cx="2488286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Jacquelyn Cunningham</a:t>
              </a:r>
            </a:p>
            <a:p>
              <a:pPr algn="ctr"/>
              <a:r>
                <a:rPr lang="en-US" sz="1400" dirty="0"/>
                <a:t>Senior Member</a:t>
              </a:r>
              <a:br>
                <a:rPr lang="en-US" sz="1400" dirty="0"/>
              </a:br>
              <a:r>
                <a:rPr lang="en-US" sz="1400" dirty="0"/>
                <a:t>Elevation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3897523" y="4490051"/>
              <a:ext cx="2225047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Glenn Parker</a:t>
              </a:r>
            </a:p>
            <a:p>
              <a:pPr algn="ctr"/>
              <a:r>
                <a:rPr lang="en-US" sz="1400" dirty="0"/>
                <a:t>Technical Activities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5C3FA52-0557-406B-B639-E57F059C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0404" y="2927690"/>
              <a:ext cx="1748486" cy="1584960"/>
            </a:xfrm>
            <a:prstGeom prst="ellipse">
              <a:avLst/>
            </a:prstGeom>
            <a:solidFill>
              <a:schemeClr val="tx1"/>
            </a:solidFill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0C6F4-167F-064B-9A85-9C1CECCDD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2451" y="2927691"/>
              <a:ext cx="1509469" cy="158496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5" name="Group 34"/>
          <p:cNvGrpSpPr/>
          <p:nvPr/>
        </p:nvGrpSpPr>
        <p:grpSpPr>
          <a:xfrm>
            <a:off x="3939637" y="2714909"/>
            <a:ext cx="5110219" cy="1671199"/>
            <a:chOff x="2857501" y="4393320"/>
            <a:chExt cx="6813624" cy="22282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9ACD69-6F79-4745-A86A-6461E90D4AF7}"/>
                </a:ext>
              </a:extLst>
            </p:cNvPr>
            <p:cNvSpPr txBox="1"/>
            <p:nvPr/>
          </p:nvSpPr>
          <p:spPr>
            <a:xfrm>
              <a:off x="2857501" y="5913661"/>
              <a:ext cx="1892797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Grayson Randall</a:t>
              </a:r>
            </a:p>
            <a:p>
              <a:pPr algn="ctr"/>
              <a:r>
                <a:rPr lang="en-US" sz="1400" dirty="0"/>
                <a:t>Projects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38CAC1-AFAA-4164-9532-622A468A9326}"/>
                </a:ext>
              </a:extLst>
            </p:cNvPr>
            <p:cNvSpPr txBox="1"/>
            <p:nvPr/>
          </p:nvSpPr>
          <p:spPr>
            <a:xfrm>
              <a:off x="5017085" y="5923956"/>
              <a:ext cx="2288318" cy="697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Charles Lord</a:t>
              </a:r>
            </a:p>
            <a:p>
              <a:pPr algn="ctr"/>
              <a:r>
                <a:rPr lang="en-US" sz="1400" dirty="0"/>
                <a:t>Operations Specialist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38CAC1-AFAA-4164-9532-622A468A9326}"/>
                </a:ext>
              </a:extLst>
            </p:cNvPr>
            <p:cNvSpPr txBox="1"/>
            <p:nvPr/>
          </p:nvSpPr>
          <p:spPr>
            <a:xfrm>
              <a:off x="7382807" y="5906049"/>
              <a:ext cx="2288318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Bill Marshall</a:t>
              </a:r>
            </a:p>
            <a:p>
              <a:pPr algn="ctr"/>
              <a:r>
                <a:rPr lang="en-US" sz="1400" dirty="0"/>
                <a:t>Operations Specialist</a:t>
              </a:r>
            </a:p>
          </p:txBody>
        </p:sp>
        <p:pic>
          <p:nvPicPr>
            <p:cNvPr id="29" name="Picture 28" descr="Screen Clipping">
              <a:extLst>
                <a:ext uri="{FF2B5EF4-FFF2-40B4-BE49-F238E27FC236}">
                  <a16:creationId xmlns:a16="http://schemas.microsoft.com/office/drawing/2014/main" id="{7BC00ED0-63B6-4DE1-A0D5-59F535D82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6558" y="4393320"/>
              <a:ext cx="1429568" cy="158495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704" y="4393320"/>
              <a:ext cx="1584957" cy="158495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6008" y="4393320"/>
              <a:ext cx="1584957" cy="158495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806" y="913661"/>
            <a:ext cx="1159638" cy="1172687"/>
          </a:xfrm>
          <a:prstGeom prst="ellipse">
            <a:avLst/>
          </a:prstGeom>
          <a:ln w="127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909" y="913661"/>
            <a:ext cx="1174147" cy="117414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78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6885" y="375819"/>
            <a:ext cx="6314536" cy="391130"/>
          </a:xfrm>
        </p:spPr>
        <p:txBody>
          <a:bodyPr/>
          <a:lstStyle/>
          <a:p>
            <a:r>
              <a:rPr lang="en-US" dirty="0"/>
              <a:t>Committee Goals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267" y="291666"/>
            <a:ext cx="1118543" cy="1124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ACD69-6F79-4745-A86A-6461E90D4AF7}"/>
              </a:ext>
            </a:extLst>
          </p:cNvPr>
          <p:cNvSpPr txBox="1"/>
          <p:nvPr/>
        </p:nvSpPr>
        <p:spPr>
          <a:xfrm>
            <a:off x="759538" y="1361675"/>
            <a:ext cx="572975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2019 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Focus on relationship with member (intentional and personal connections)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Coordinate Affinity Groups (activities or areas of passion)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Leverage the Section Support Forum to share information on member engagement with Section leaders.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Coordinate YP, WIE and SAC to focus on student member transition following graduation.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Emphasize the value of Projects and </a:t>
            </a:r>
            <a:r>
              <a:rPr lang="en-US" sz="1200" dirty="0" err="1"/>
              <a:t>Collabratec</a:t>
            </a:r>
            <a:r>
              <a:rPr lang="en-US" sz="1200" dirty="0"/>
              <a:t> to engage members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Advocate on behalf of Region 3 Sections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8CAC1-AFAA-4164-9532-622A468A9326}"/>
              </a:ext>
            </a:extLst>
          </p:cNvPr>
          <p:cNvSpPr txBox="1"/>
          <p:nvPr/>
        </p:nvSpPr>
        <p:spPr>
          <a:xfrm>
            <a:off x="818532" y="3285276"/>
            <a:ext cx="3739384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SoutheastCon</a:t>
            </a:r>
            <a:r>
              <a:rPr lang="en-US" sz="1350" b="1" dirty="0"/>
              <a:t> 2019 Activities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Section Support Committee Meeting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Roles of Officers 201, Fri @ 9:05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Engagement: Events, Outreach, Fri @ 2:35 &amp; 3:00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WIE/YP/Senior Member Event Ideas, Sat @3:35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3FA52-0557-406B-B639-E57F059C39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421" y="298904"/>
            <a:ext cx="952560" cy="103258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0B17A-ED3B-4668-A8EC-AAA09AA6D05F}"/>
              </a:ext>
            </a:extLst>
          </p:cNvPr>
          <p:cNvSpPr txBox="1"/>
          <p:nvPr/>
        </p:nvSpPr>
        <p:spPr>
          <a:xfrm>
            <a:off x="626803" y="887641"/>
            <a:ext cx="33438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SSC Chair: Mark Torres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A0904-EBF4-4F2C-AA53-439E84770A85}"/>
              </a:ext>
            </a:extLst>
          </p:cNvPr>
          <p:cNvSpPr txBox="1"/>
          <p:nvPr/>
        </p:nvSpPr>
        <p:spPr>
          <a:xfrm>
            <a:off x="6075069" y="4111632"/>
            <a:ext cx="1227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Chris Wright</a:t>
            </a:r>
          </a:p>
          <a:p>
            <a:r>
              <a:rPr lang="en-US" sz="1050" dirty="0"/>
              <a:t>IEEE HQ Staff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040" y="3223729"/>
            <a:ext cx="951411" cy="93560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7410237" y="1228361"/>
            <a:ext cx="1633479" cy="1419760"/>
            <a:chOff x="5227689" y="1374966"/>
            <a:chExt cx="2177971" cy="18930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9513" y="1374966"/>
              <a:ext cx="1294321" cy="133901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484865-D57E-41DA-B458-76FA1F977AE2}"/>
                </a:ext>
              </a:extLst>
            </p:cNvPr>
            <p:cNvSpPr txBox="1"/>
            <p:nvPr/>
          </p:nvSpPr>
          <p:spPr>
            <a:xfrm>
              <a:off x="5227689" y="2713983"/>
              <a:ext cx="21779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Bill Ratcliff</a:t>
              </a:r>
            </a:p>
            <a:p>
              <a:pPr algn="ctr"/>
              <a:r>
                <a:rPr lang="en-US" sz="1050" dirty="0"/>
                <a:t>Committee Mentor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484865-D57E-41DA-B458-76FA1F977AE2}"/>
              </a:ext>
            </a:extLst>
          </p:cNvPr>
          <p:cNvSpPr txBox="1"/>
          <p:nvPr/>
        </p:nvSpPr>
        <p:spPr>
          <a:xfrm>
            <a:off x="7439268" y="3742101"/>
            <a:ext cx="16334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Mary Ellen Randall</a:t>
            </a:r>
          </a:p>
          <a:p>
            <a:pPr algn="ctr"/>
            <a:r>
              <a:rPr lang="en-US" sz="1050" dirty="0"/>
              <a:t>Committee Mentor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147" y="2734754"/>
            <a:ext cx="1004262" cy="100426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28650" y="657242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1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9955" y="350326"/>
            <a:ext cx="6314536" cy="391130"/>
          </a:xfrm>
        </p:spPr>
        <p:txBody>
          <a:bodyPr/>
          <a:lstStyle/>
          <a:p>
            <a:r>
              <a:rPr lang="en-US" dirty="0"/>
              <a:t>IEEE Young Professionals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95" y="291666"/>
            <a:ext cx="1118543" cy="1124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ACD69-6F79-4745-A86A-6461E90D4AF7}"/>
              </a:ext>
            </a:extLst>
          </p:cNvPr>
          <p:cNvSpPr txBox="1"/>
          <p:nvPr/>
        </p:nvSpPr>
        <p:spPr>
          <a:xfrm>
            <a:off x="744793" y="1321757"/>
            <a:ext cx="527992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2019 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Energize &amp; Grow existing YP Affinity 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Organize new YP Affinity Groups in Region 3 Sections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Lead Region 3 YP Section Support Committee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Provide Region 3 YP Section Coordinator’s collaborative network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Encourage joint activities using projects to keep affinity groups active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8CAC1-AFAA-4164-9532-622A468A9326}"/>
              </a:ext>
            </a:extLst>
          </p:cNvPr>
          <p:cNvSpPr txBox="1"/>
          <p:nvPr/>
        </p:nvSpPr>
        <p:spPr>
          <a:xfrm>
            <a:off x="803787" y="2749234"/>
            <a:ext cx="754007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SoutheastCon</a:t>
            </a:r>
            <a:r>
              <a:rPr lang="en-US" sz="1350" b="1" dirty="0"/>
              <a:t> 2019 Activities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YP Networking at the Reception, VBC South Hall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WIE, YP and Senior Member Event Ideas, Saturday at 3:35pm in the Breakout Sessions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YP, WIE and Student Networking after Awards Banquet, Saturday from 10:00pm – 11:00pm in the VBC South Hall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0B17A-ED3B-4668-A8EC-AAA09AA6D05F}"/>
              </a:ext>
            </a:extLst>
          </p:cNvPr>
          <p:cNvSpPr txBox="1"/>
          <p:nvPr/>
        </p:nvSpPr>
        <p:spPr>
          <a:xfrm>
            <a:off x="612058" y="887647"/>
            <a:ext cx="3081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Coordinator: Edwin Mastache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536" y="305441"/>
            <a:ext cx="1159638" cy="1172687"/>
          </a:xfrm>
          <a:prstGeom prst="ellipse">
            <a:avLst/>
          </a:prstGeom>
          <a:ln w="127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99154" y="642488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7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0459" y="350326"/>
            <a:ext cx="6314536" cy="391130"/>
          </a:xfrm>
        </p:spPr>
        <p:txBody>
          <a:bodyPr/>
          <a:lstStyle/>
          <a:p>
            <a:r>
              <a:rPr lang="en-US" sz="2400" dirty="0"/>
              <a:t>Women in Engineering (WIE)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95" y="291666"/>
            <a:ext cx="1118543" cy="1124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9C6BC-05A1-4ED5-8957-5B79352D68B2}"/>
              </a:ext>
            </a:extLst>
          </p:cNvPr>
          <p:cNvSpPr txBox="1"/>
          <p:nvPr/>
        </p:nvSpPr>
        <p:spPr>
          <a:xfrm>
            <a:off x="597310" y="887643"/>
            <a:ext cx="3081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Coordinator: Allison Mercer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9694" y="240047"/>
            <a:ext cx="964402" cy="112418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99154" y="642488"/>
            <a:ext cx="7886700" cy="270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t" anchorCtr="0">
            <a:noAutofit/>
          </a:bodyPr>
          <a:lstStyle>
            <a:lvl1pPr marL="0" marR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kern="1200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Section Support Committee</a:t>
            </a:r>
            <a:endParaRPr lang="en-US" alt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2142D-D877-47B5-9E5C-D11F7378C9F0}"/>
              </a:ext>
            </a:extLst>
          </p:cNvPr>
          <p:cNvSpPr txBox="1"/>
          <p:nvPr/>
        </p:nvSpPr>
        <p:spPr>
          <a:xfrm>
            <a:off x="766915" y="1270140"/>
            <a:ext cx="59901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2019 Goals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Listen and learn the needs of Sections with respect to WIE activities.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Reach out to WIE groups and develop an updated contacts list for WIE Liaisons.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Implement Region 3 WIE five-year plan with respect to both sustainment and growth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Attend / participate in WIE committee webinars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Encourage joint activities using projects to keep affinity groups active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5B3A0-8D7E-45A7-B713-64461C419AB2}"/>
              </a:ext>
            </a:extLst>
          </p:cNvPr>
          <p:cNvSpPr txBox="1"/>
          <p:nvPr/>
        </p:nvSpPr>
        <p:spPr>
          <a:xfrm>
            <a:off x="825910" y="2655510"/>
            <a:ext cx="765994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SoutheastCon 2019 Activities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WIE Training, 4 Speakers on Friday April 12</a:t>
            </a:r>
            <a:r>
              <a:rPr lang="en-US" sz="1200" baseline="30000" dirty="0"/>
              <a:t>th</a:t>
            </a:r>
            <a:r>
              <a:rPr lang="en-US" sz="1200" dirty="0"/>
              <a:t> from 8:30am – 11:50am in the VBC Ball Room 5</a:t>
            </a:r>
          </a:p>
          <a:p>
            <a:pPr marL="557208" lvl="1" indent="-214308">
              <a:buFont typeface="Arial" panose="020B0604020202020204" pitchFamily="34" charset="0"/>
              <a:buChar char="•"/>
            </a:pPr>
            <a:r>
              <a:rPr lang="en-US" sz="1200" dirty="0"/>
              <a:t>Topics Include: Power Skills, Reaching back in STEM, Balancing Being Right &amp; Being Effective, and Leadership</a:t>
            </a:r>
          </a:p>
          <a:p>
            <a:pPr marL="557208" lvl="1" indent="-214308">
              <a:buFont typeface="Arial" panose="020B0604020202020204" pitchFamily="34" charset="0"/>
              <a:buChar char="•"/>
            </a:pPr>
            <a:r>
              <a:rPr lang="en-US" sz="1200" dirty="0"/>
              <a:t>Speakers are experts from: Booz, Allen Hamilton, Raytheon, University of Alabama, and NASA / MSFC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WIE Networking Luncheon, Friday April 12</a:t>
            </a:r>
            <a:r>
              <a:rPr lang="en-US" sz="1200" baseline="30000" dirty="0"/>
              <a:t>th</a:t>
            </a:r>
            <a:r>
              <a:rPr lang="en-US" sz="1200" dirty="0"/>
              <a:t> from 12 noon – 1:00pm in the Embassy Atrium (RSVPs only)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WIE networking at Friday Reception, VBC South Hall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WIE, YP and Senior Member Event Ideas, Saturday at 3:35pm in the Breakout Sessions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200" dirty="0"/>
              <a:t>YP, WIE and Student Networking after Awards Banquet, Saturday from 10:00pm – 11:00pm in the VBC South Hall 2</a:t>
            </a:r>
          </a:p>
        </p:txBody>
      </p:sp>
    </p:spTree>
    <p:extLst>
      <p:ext uri="{BB962C8B-B14F-4D97-AF65-F5344CB8AC3E}">
        <p14:creationId xmlns:p14="http://schemas.microsoft.com/office/powerpoint/2010/main" val="9033254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602</TotalTime>
  <Words>2371</Words>
  <Application>Microsoft Office PowerPoint</Application>
  <PresentationFormat>On-screen Show (16:9)</PresentationFormat>
  <Paragraphs>335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LucidaGrande</vt:lpstr>
      <vt:lpstr>Merriweather Sans</vt:lpstr>
      <vt:lpstr>Noto Sans Symbols</vt:lpstr>
      <vt:lpstr>Times New Roman</vt:lpstr>
      <vt:lpstr>Wingdings</vt:lpstr>
      <vt:lpstr>Theme 1</vt:lpstr>
      <vt:lpstr>Region 3 Section Support Committee</vt:lpstr>
      <vt:lpstr>Section Support Committee</vt:lpstr>
      <vt:lpstr>Section Support Committee</vt:lpstr>
      <vt:lpstr>Member View of IEEE</vt:lpstr>
      <vt:lpstr>Section Support Committee Members</vt:lpstr>
      <vt:lpstr>Section Support Committee Members</vt:lpstr>
      <vt:lpstr>Committee Goals</vt:lpstr>
      <vt:lpstr>IEEE Young Professionals</vt:lpstr>
      <vt:lpstr>Women in Engineering (WIE)</vt:lpstr>
      <vt:lpstr>Life Member (LM)</vt:lpstr>
      <vt:lpstr>Life Member (LM)</vt:lpstr>
      <vt:lpstr>Senior Member Elevation</vt:lpstr>
      <vt:lpstr>Technical Activities</vt:lpstr>
      <vt:lpstr>Projects</vt:lpstr>
      <vt:lpstr>Sections Operations Specialists </vt:lpstr>
      <vt:lpstr>Committee Contact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 Torres</cp:lastModifiedBy>
  <cp:revision>40</cp:revision>
  <dcterms:created xsi:type="dcterms:W3CDTF">2016-10-24T19:40:55Z</dcterms:created>
  <dcterms:modified xsi:type="dcterms:W3CDTF">2019-04-11T13:15:49Z</dcterms:modified>
</cp:coreProperties>
</file>