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9"/>
  </p:notesMasterIdLst>
  <p:sldIdLst>
    <p:sldId id="258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261" r:id="rId18"/>
  </p:sldIdLst>
  <p:sldSz cx="96027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8">
          <p15:clr>
            <a:srgbClr val="A4A3A4"/>
          </p15:clr>
        </p15:guide>
        <p15:guide id="2" orient="horz" pos="824">
          <p15:clr>
            <a:srgbClr val="A4A3A4"/>
          </p15:clr>
        </p15:guide>
        <p15:guide id="3" orient="horz" pos="3826">
          <p15:clr>
            <a:srgbClr val="A4A3A4"/>
          </p15:clr>
        </p15:guide>
        <p15:guide id="4" pos="282">
          <p15:clr>
            <a:srgbClr val="A4A3A4"/>
          </p15:clr>
        </p15:guide>
        <p15:guide id="5" pos="5772">
          <p15:clr>
            <a:srgbClr val="A4A3A4"/>
          </p15:clr>
        </p15:guide>
        <p15:guide id="6" pos="260">
          <p15:clr>
            <a:srgbClr val="A4A3A4"/>
          </p15:clr>
        </p15:guide>
        <p15:guide id="7" pos="57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595997"/>
    <a:srgbClr val="006D9E"/>
    <a:srgbClr val="932077"/>
    <a:srgbClr val="A9194F"/>
    <a:srgbClr val="BA2C2B"/>
    <a:srgbClr val="C45F24"/>
    <a:srgbClr val="C98314"/>
    <a:srgbClr val="828D30"/>
    <a:srgbClr val="118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900" y="108"/>
      </p:cViewPr>
      <p:guideLst>
        <p:guide orient="horz" pos="3958"/>
        <p:guide orient="horz" pos="824"/>
        <p:guide orient="horz" pos="3826"/>
        <p:guide pos="282"/>
        <p:guide pos="5772"/>
        <p:guide pos="260"/>
        <p:guide pos="57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Member satisfaction has increased over the last 3 years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Satisfaction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5.58</c:v>
                </c:pt>
                <c:pt idx="1">
                  <c:v>5.75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A-4D11-9C55-D03D8FCB0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225408"/>
        <c:axId val="405677184"/>
      </c:barChart>
      <c:catAx>
        <c:axId val="40422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5677184"/>
        <c:crosses val="autoZero"/>
        <c:auto val="1"/>
        <c:lblAlgn val="ctr"/>
        <c:lblOffset val="100"/>
        <c:noMultiLvlLbl val="0"/>
      </c:catAx>
      <c:valAx>
        <c:axId val="405677184"/>
        <c:scaling>
          <c:orientation val="minMax"/>
          <c:max val="5.8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04225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948F4-D9AC-4D89-BDD0-B64CF626DE4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5A879B-55A1-430A-97E7-2C0725BEDFAB}">
      <dgm:prSet phldrT="[Text]" custT="1"/>
      <dgm:spPr/>
      <dgm:t>
        <a:bodyPr/>
        <a:lstStyle/>
        <a:p>
          <a:r>
            <a:rPr lang="en-US" sz="1400" b="1" dirty="0" smtClean="0"/>
            <a:t>January 1, 1963</a:t>
          </a:r>
        </a:p>
        <a:p>
          <a:pPr>
            <a:tabLst/>
          </a:pPr>
          <a:r>
            <a:rPr lang="en-US" sz="1400" dirty="0" smtClean="0"/>
            <a:t>The </a:t>
          </a:r>
          <a:r>
            <a:rPr lang="en-US" sz="1400" b="1" dirty="0" smtClean="0"/>
            <a:t>Institute of Electrical and Electronics Engineers, Inc. </a:t>
          </a:r>
          <a:r>
            <a:rPr lang="en-US" sz="1400" dirty="0" smtClean="0"/>
            <a:t>was formed by the merger between the </a:t>
          </a:r>
          <a:r>
            <a:rPr lang="en-US" sz="1400" b="1" dirty="0" smtClean="0"/>
            <a:t>American Institute of Electronic Engineers </a:t>
          </a:r>
          <a:r>
            <a:rPr lang="en-US" sz="1400" dirty="0" smtClean="0"/>
            <a:t>and the </a:t>
          </a:r>
          <a:r>
            <a:rPr lang="en-US" sz="1400" b="1" dirty="0" smtClean="0"/>
            <a:t>Institute of Radio Engineers</a:t>
          </a:r>
          <a:r>
            <a:rPr lang="en-US" sz="1400" dirty="0" smtClean="0"/>
            <a:t> </a:t>
          </a:r>
          <a:endParaRPr lang="en-US" sz="1400" dirty="0"/>
        </a:p>
      </dgm:t>
    </dgm:pt>
    <dgm:pt modelId="{93B0F511-1884-4284-9973-089344C0F959}" type="parTrans" cxnId="{1507BA99-41C5-4A77-9852-A43DF2F4D204}">
      <dgm:prSet/>
      <dgm:spPr/>
      <dgm:t>
        <a:bodyPr/>
        <a:lstStyle/>
        <a:p>
          <a:endParaRPr lang="en-US"/>
        </a:p>
      </dgm:t>
    </dgm:pt>
    <dgm:pt modelId="{C5D640B0-C6B6-4F8C-8526-2339D3415ED8}" type="sibTrans" cxnId="{1507BA99-41C5-4A77-9852-A43DF2F4D204}">
      <dgm:prSet/>
      <dgm:spPr/>
      <dgm:t>
        <a:bodyPr/>
        <a:lstStyle/>
        <a:p>
          <a:endParaRPr lang="en-US"/>
        </a:p>
      </dgm:t>
    </dgm:pt>
    <dgm:pt modelId="{448342FB-4B28-4F82-8168-EA79D7D6A8FC}">
      <dgm:prSet phldrT="[Text]" custT="1"/>
      <dgm:spPr/>
      <dgm:t>
        <a:bodyPr/>
        <a:lstStyle/>
        <a:p>
          <a:r>
            <a:rPr lang="en-US" sz="1400" b="1" dirty="0" smtClean="0"/>
            <a:t>1963</a:t>
          </a:r>
        </a:p>
        <a:p>
          <a:r>
            <a:rPr lang="en-US" sz="1400" dirty="0" smtClean="0"/>
            <a:t>IEEE and Smith Sternau Company, Inc.  agree to offer insurance plans to IEEE members.  </a:t>
          </a:r>
        </a:p>
        <a:p>
          <a:r>
            <a:rPr lang="en-US" sz="1400" dirty="0" smtClean="0"/>
            <a:t>The initial coverage offerings were:</a:t>
          </a:r>
        </a:p>
        <a:p>
          <a:pPr marL="457200" indent="-457200"/>
          <a:r>
            <a:rPr lang="en-US" sz="1400" dirty="0" smtClean="0"/>
            <a:t>	</a:t>
          </a:r>
          <a:r>
            <a:rPr lang="en-US" sz="1400" dirty="0" smtClean="0">
              <a:sym typeface="Wingdings"/>
            </a:rPr>
            <a:t>  </a:t>
          </a:r>
          <a:r>
            <a:rPr lang="en-US" sz="1400" dirty="0" smtClean="0"/>
            <a:t>Member Group Term Life Insurance </a:t>
          </a:r>
        </a:p>
        <a:p>
          <a:pPr marL="457200" indent="-457200"/>
          <a:r>
            <a:rPr lang="en-US" sz="1400" dirty="0" smtClean="0"/>
            <a:t>	</a:t>
          </a:r>
          <a:r>
            <a:rPr lang="en-US" sz="1400" dirty="0" smtClean="0">
              <a:sym typeface="Wingdings"/>
            </a:rPr>
            <a:t>  </a:t>
          </a:r>
          <a:r>
            <a:rPr lang="en-US" sz="1400" dirty="0" smtClean="0"/>
            <a:t>High-Limit Accident Insurance Plan  </a:t>
          </a:r>
          <a:endParaRPr lang="en-US" sz="1400" dirty="0"/>
        </a:p>
      </dgm:t>
    </dgm:pt>
    <dgm:pt modelId="{3F4D661A-CE8F-4762-B81A-AEEE4C5EF6A4}" type="parTrans" cxnId="{7A1AADDB-A553-4FE3-B0C9-9BAECA0B2EC9}">
      <dgm:prSet/>
      <dgm:spPr/>
      <dgm:t>
        <a:bodyPr/>
        <a:lstStyle/>
        <a:p>
          <a:endParaRPr lang="en-US"/>
        </a:p>
      </dgm:t>
    </dgm:pt>
    <dgm:pt modelId="{1FE756CE-ECDD-4605-9784-B7AB1BAC87BC}" type="sibTrans" cxnId="{7A1AADDB-A553-4FE3-B0C9-9BAECA0B2EC9}">
      <dgm:prSet/>
      <dgm:spPr/>
      <dgm:t>
        <a:bodyPr/>
        <a:lstStyle/>
        <a:p>
          <a:endParaRPr lang="en-US"/>
        </a:p>
      </dgm:t>
    </dgm:pt>
    <dgm:pt modelId="{B4140BE0-98A0-4E0C-981E-BEABC36D4521}">
      <dgm:prSet custT="1"/>
      <dgm:spPr/>
      <dgm:t>
        <a:bodyPr/>
        <a:lstStyle/>
        <a:p>
          <a:r>
            <a:rPr lang="en-US" sz="1400" dirty="0" smtClean="0"/>
            <a:t>At its formation, IEEE had 150,000 members, 140,000 of whom resided in the United States</a:t>
          </a:r>
          <a:endParaRPr lang="en-US" sz="1400" dirty="0"/>
        </a:p>
      </dgm:t>
    </dgm:pt>
    <dgm:pt modelId="{44EAC349-0157-48D4-A4A6-2E7FBCFAA3EC}" type="parTrans" cxnId="{0B0A3464-5FFE-4159-875C-B3D6AB2DB582}">
      <dgm:prSet/>
      <dgm:spPr/>
      <dgm:t>
        <a:bodyPr/>
        <a:lstStyle/>
        <a:p>
          <a:endParaRPr lang="en-US"/>
        </a:p>
      </dgm:t>
    </dgm:pt>
    <dgm:pt modelId="{D39C43E6-510F-48E3-8BE7-6B7AD07A1598}" type="sibTrans" cxnId="{0B0A3464-5FFE-4159-875C-B3D6AB2DB582}">
      <dgm:prSet/>
      <dgm:spPr/>
      <dgm:t>
        <a:bodyPr/>
        <a:lstStyle/>
        <a:p>
          <a:endParaRPr lang="en-US"/>
        </a:p>
      </dgm:t>
    </dgm:pt>
    <dgm:pt modelId="{13BA9937-7C7C-41DA-AD1C-54180B8BF401}" type="pres">
      <dgm:prSet presAssocID="{77D948F4-D9AC-4D89-BDD0-B64CF626DE4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12AA1-34FB-425E-A8FF-BDEC07ED7103}" type="pres">
      <dgm:prSet presAssocID="{77D948F4-D9AC-4D89-BDD0-B64CF626DE48}" presName="dummyMaxCanvas" presStyleCnt="0">
        <dgm:presLayoutVars/>
      </dgm:prSet>
      <dgm:spPr/>
    </dgm:pt>
    <dgm:pt modelId="{1F9EDDD4-192B-428C-8D58-715744706FA4}" type="pres">
      <dgm:prSet presAssocID="{77D948F4-D9AC-4D89-BDD0-B64CF626DE48}" presName="ThreeNodes_1" presStyleLbl="node1" presStyleIdx="0" presStyleCnt="3" custScaleY="88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ED4CD-FB52-4D54-BD18-9C1B93425200}" type="pres">
      <dgm:prSet presAssocID="{77D948F4-D9AC-4D89-BDD0-B64CF626DE48}" presName="ThreeNodes_2" presStyleLbl="node1" presStyleIdx="1" presStyleCnt="3" custScaleY="119633" custLinFactNeighborY="2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A1EB1-7D92-42CC-BA40-1FC054D3FB67}" type="pres">
      <dgm:prSet presAssocID="{77D948F4-D9AC-4D89-BDD0-B64CF626DE48}" presName="ThreeNodes_3" presStyleLbl="node1" presStyleIdx="2" presStyleCnt="3" custScaleX="95287" custScaleY="56683" custLinFactNeighborY="-8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F76F7-47EB-4644-8639-1E9B2401EBE4}" type="pres">
      <dgm:prSet presAssocID="{77D948F4-D9AC-4D89-BDD0-B64CF626DE48}" presName="ThreeConn_1-2" presStyleLbl="fgAccFollowNode1" presStyleIdx="0" presStyleCnt="2" custScaleY="131362" custLinFactNeighborY="-10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DF53A-E690-49EE-AC66-E23067F8D0D1}" type="pres">
      <dgm:prSet presAssocID="{77D948F4-D9AC-4D89-BDD0-B64CF626DE48}" presName="ThreeConn_2-3" presStyleLbl="fgAccFollowNode1" presStyleIdx="1" presStyleCnt="2" custScaleY="131821" custLinFactNeighborY="26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31350-C94C-4CE2-B0C6-D72B96DA05FC}" type="pres">
      <dgm:prSet presAssocID="{77D948F4-D9AC-4D89-BDD0-B64CF626DE4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37A80-F4D1-4273-B7C9-D68C7B352EF9}" type="pres">
      <dgm:prSet presAssocID="{77D948F4-D9AC-4D89-BDD0-B64CF626DE4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302B8-D80C-4539-8752-2F853B3A2FA7}" type="pres">
      <dgm:prSet presAssocID="{77D948F4-D9AC-4D89-BDD0-B64CF626DE4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1AADDB-A553-4FE3-B0C9-9BAECA0B2EC9}" srcId="{77D948F4-D9AC-4D89-BDD0-B64CF626DE48}" destId="{448342FB-4B28-4F82-8168-EA79D7D6A8FC}" srcOrd="1" destOrd="0" parTransId="{3F4D661A-CE8F-4762-B81A-AEEE4C5EF6A4}" sibTransId="{1FE756CE-ECDD-4605-9784-B7AB1BAC87BC}"/>
    <dgm:cxn modelId="{A59EFC53-48AC-4B5B-AE4B-5F634E617616}" type="presOf" srcId="{B4140BE0-98A0-4E0C-981E-BEABC36D4521}" destId="{751A1EB1-7D92-42CC-BA40-1FC054D3FB67}" srcOrd="0" destOrd="0" presId="urn:microsoft.com/office/officeart/2005/8/layout/vProcess5"/>
    <dgm:cxn modelId="{F0EBC4B4-093A-44AE-94D2-A5BDDEFEFDCC}" type="presOf" srcId="{77D948F4-D9AC-4D89-BDD0-B64CF626DE48}" destId="{13BA9937-7C7C-41DA-AD1C-54180B8BF401}" srcOrd="0" destOrd="0" presId="urn:microsoft.com/office/officeart/2005/8/layout/vProcess5"/>
    <dgm:cxn modelId="{3B198353-3430-479C-AF8F-1CDACB39DE68}" type="presOf" srcId="{C5D640B0-C6B6-4F8C-8526-2339D3415ED8}" destId="{A49F76F7-47EB-4644-8639-1E9B2401EBE4}" srcOrd="0" destOrd="0" presId="urn:microsoft.com/office/officeart/2005/8/layout/vProcess5"/>
    <dgm:cxn modelId="{0F615E6D-68E9-4258-A8C5-ED7DECB57164}" type="presOf" srcId="{1B5A879B-55A1-430A-97E7-2C0725BEDFAB}" destId="{19431350-C94C-4CE2-B0C6-D72B96DA05FC}" srcOrd="1" destOrd="0" presId="urn:microsoft.com/office/officeart/2005/8/layout/vProcess5"/>
    <dgm:cxn modelId="{235207AC-363B-4102-82ED-F97F6A07A169}" type="presOf" srcId="{B4140BE0-98A0-4E0C-981E-BEABC36D4521}" destId="{BD6302B8-D80C-4539-8752-2F853B3A2FA7}" srcOrd="1" destOrd="0" presId="urn:microsoft.com/office/officeart/2005/8/layout/vProcess5"/>
    <dgm:cxn modelId="{FEC45CB6-E22A-4996-948F-CAD0F21C8CEA}" type="presOf" srcId="{448342FB-4B28-4F82-8168-EA79D7D6A8FC}" destId="{EE0ED4CD-FB52-4D54-BD18-9C1B93425200}" srcOrd="0" destOrd="0" presId="urn:microsoft.com/office/officeart/2005/8/layout/vProcess5"/>
    <dgm:cxn modelId="{3777F28D-5B7B-4E71-BAAC-BBC8D263BCD0}" type="presOf" srcId="{1FE756CE-ECDD-4605-9784-B7AB1BAC87BC}" destId="{E25DF53A-E690-49EE-AC66-E23067F8D0D1}" srcOrd="0" destOrd="0" presId="urn:microsoft.com/office/officeart/2005/8/layout/vProcess5"/>
    <dgm:cxn modelId="{0B0A3464-5FFE-4159-875C-B3D6AB2DB582}" srcId="{77D948F4-D9AC-4D89-BDD0-B64CF626DE48}" destId="{B4140BE0-98A0-4E0C-981E-BEABC36D4521}" srcOrd="2" destOrd="0" parTransId="{44EAC349-0157-48D4-A4A6-2E7FBCFAA3EC}" sibTransId="{D39C43E6-510F-48E3-8BE7-6B7AD07A1598}"/>
    <dgm:cxn modelId="{1507BA99-41C5-4A77-9852-A43DF2F4D204}" srcId="{77D948F4-D9AC-4D89-BDD0-B64CF626DE48}" destId="{1B5A879B-55A1-430A-97E7-2C0725BEDFAB}" srcOrd="0" destOrd="0" parTransId="{93B0F511-1884-4284-9973-089344C0F959}" sibTransId="{C5D640B0-C6B6-4F8C-8526-2339D3415ED8}"/>
    <dgm:cxn modelId="{F9D9139C-D94B-4CC3-B4B6-371E02BB35B2}" type="presOf" srcId="{1B5A879B-55A1-430A-97E7-2C0725BEDFAB}" destId="{1F9EDDD4-192B-428C-8D58-715744706FA4}" srcOrd="0" destOrd="0" presId="urn:microsoft.com/office/officeart/2005/8/layout/vProcess5"/>
    <dgm:cxn modelId="{4262AF20-3FD4-479A-962B-2EA3E80A17BC}" type="presOf" srcId="{448342FB-4B28-4F82-8168-EA79D7D6A8FC}" destId="{4EC37A80-F4D1-4273-B7C9-D68C7B352EF9}" srcOrd="1" destOrd="0" presId="urn:microsoft.com/office/officeart/2005/8/layout/vProcess5"/>
    <dgm:cxn modelId="{1B046B7C-66BE-41EA-A739-70F32A3DE11C}" type="presParOf" srcId="{13BA9937-7C7C-41DA-AD1C-54180B8BF401}" destId="{ADD12AA1-34FB-425E-A8FF-BDEC07ED7103}" srcOrd="0" destOrd="0" presId="urn:microsoft.com/office/officeart/2005/8/layout/vProcess5"/>
    <dgm:cxn modelId="{72ED566C-C790-40B8-AFC2-6119D15513F4}" type="presParOf" srcId="{13BA9937-7C7C-41DA-AD1C-54180B8BF401}" destId="{1F9EDDD4-192B-428C-8D58-715744706FA4}" srcOrd="1" destOrd="0" presId="urn:microsoft.com/office/officeart/2005/8/layout/vProcess5"/>
    <dgm:cxn modelId="{22E75E7F-439D-45E8-A85C-1D406E117B0E}" type="presParOf" srcId="{13BA9937-7C7C-41DA-AD1C-54180B8BF401}" destId="{EE0ED4CD-FB52-4D54-BD18-9C1B93425200}" srcOrd="2" destOrd="0" presId="urn:microsoft.com/office/officeart/2005/8/layout/vProcess5"/>
    <dgm:cxn modelId="{CD38BBFA-E16A-4F86-9E03-0B7A3FEB3F34}" type="presParOf" srcId="{13BA9937-7C7C-41DA-AD1C-54180B8BF401}" destId="{751A1EB1-7D92-42CC-BA40-1FC054D3FB67}" srcOrd="3" destOrd="0" presId="urn:microsoft.com/office/officeart/2005/8/layout/vProcess5"/>
    <dgm:cxn modelId="{CCBAA8E0-0EAA-41D2-B1D4-B2FF21789B9C}" type="presParOf" srcId="{13BA9937-7C7C-41DA-AD1C-54180B8BF401}" destId="{A49F76F7-47EB-4644-8639-1E9B2401EBE4}" srcOrd="4" destOrd="0" presId="urn:microsoft.com/office/officeart/2005/8/layout/vProcess5"/>
    <dgm:cxn modelId="{94A81EC4-AD85-4A6C-8CFC-8EEB986C10A4}" type="presParOf" srcId="{13BA9937-7C7C-41DA-AD1C-54180B8BF401}" destId="{E25DF53A-E690-49EE-AC66-E23067F8D0D1}" srcOrd="5" destOrd="0" presId="urn:microsoft.com/office/officeart/2005/8/layout/vProcess5"/>
    <dgm:cxn modelId="{3D3E3D75-4B62-4873-AB24-B0EFD74F2AFE}" type="presParOf" srcId="{13BA9937-7C7C-41DA-AD1C-54180B8BF401}" destId="{19431350-C94C-4CE2-B0C6-D72B96DA05FC}" srcOrd="6" destOrd="0" presId="urn:microsoft.com/office/officeart/2005/8/layout/vProcess5"/>
    <dgm:cxn modelId="{F97AA30F-BD96-40C5-993A-3E046CDC52F3}" type="presParOf" srcId="{13BA9937-7C7C-41DA-AD1C-54180B8BF401}" destId="{4EC37A80-F4D1-4273-B7C9-D68C7B352EF9}" srcOrd="7" destOrd="0" presId="urn:microsoft.com/office/officeart/2005/8/layout/vProcess5"/>
    <dgm:cxn modelId="{313789AB-D21D-460E-9BEE-D75B032D7605}" type="presParOf" srcId="{13BA9937-7C7C-41DA-AD1C-54180B8BF401}" destId="{BD6302B8-D80C-4539-8752-2F853B3A2FA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EDDD4-192B-428C-8D58-715744706FA4}">
      <dsp:nvSpPr>
        <dsp:cNvPr id="0" name=""/>
        <dsp:cNvSpPr/>
      </dsp:nvSpPr>
      <dsp:spPr>
        <a:xfrm>
          <a:off x="0" y="76454"/>
          <a:ext cx="5812883" cy="12130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January 1, 1963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400" kern="1200" dirty="0" smtClean="0"/>
            <a:t>The </a:t>
          </a:r>
          <a:r>
            <a:rPr lang="en-US" sz="1400" b="1" kern="1200" dirty="0" smtClean="0"/>
            <a:t>Institute of Electrical and Electronics Engineers, Inc. </a:t>
          </a:r>
          <a:r>
            <a:rPr lang="en-US" sz="1400" kern="1200" dirty="0" smtClean="0"/>
            <a:t>was formed by the merger between the </a:t>
          </a:r>
          <a:r>
            <a:rPr lang="en-US" sz="1400" b="1" kern="1200" dirty="0" smtClean="0"/>
            <a:t>American Institute of Electronic Engineers </a:t>
          </a:r>
          <a:r>
            <a:rPr lang="en-US" sz="1400" kern="1200" dirty="0" smtClean="0"/>
            <a:t>and the </a:t>
          </a:r>
          <a:r>
            <a:rPr lang="en-US" sz="1400" b="1" kern="1200" dirty="0" smtClean="0"/>
            <a:t>Institute of Radio Engineers</a:t>
          </a:r>
          <a:r>
            <a:rPr lang="en-US" sz="1400" kern="1200" dirty="0" smtClean="0"/>
            <a:t> </a:t>
          </a:r>
          <a:endParaRPr lang="en-US" sz="1400" kern="1200" dirty="0"/>
        </a:p>
      </dsp:txBody>
      <dsp:txXfrm>
        <a:off x="35530" y="111984"/>
        <a:ext cx="4347829" cy="1142022"/>
      </dsp:txXfrm>
    </dsp:sp>
    <dsp:sp modelId="{EE0ED4CD-FB52-4D54-BD18-9C1B93425200}">
      <dsp:nvSpPr>
        <dsp:cNvPr id="0" name=""/>
        <dsp:cNvSpPr/>
      </dsp:nvSpPr>
      <dsp:spPr>
        <a:xfrm>
          <a:off x="512901" y="1496828"/>
          <a:ext cx="5812883" cy="1634176"/>
        </a:xfrm>
        <a:prstGeom prst="roundRect">
          <a:avLst>
            <a:gd name="adj" fmla="val 10000"/>
          </a:avLst>
        </a:prstGeom>
        <a:solidFill>
          <a:schemeClr val="accent2">
            <a:hueOff val="270203"/>
            <a:satOff val="0"/>
            <a:lumOff val="-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1963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IEEE and Smith Sternau Company, Inc.  agree to offer insurance plans to IEEE members.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initial coverage offerings were:</a:t>
          </a:r>
        </a:p>
        <a:p>
          <a:pPr marL="457200" lvl="0" indent="-4572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	</a:t>
          </a:r>
          <a:r>
            <a:rPr lang="en-US" sz="1400" kern="1200" dirty="0" smtClean="0">
              <a:sym typeface="Wingdings"/>
            </a:rPr>
            <a:t>  </a:t>
          </a:r>
          <a:r>
            <a:rPr lang="en-US" sz="1400" kern="1200" dirty="0" smtClean="0"/>
            <a:t>Member Group Term Life Insurance </a:t>
          </a:r>
        </a:p>
        <a:p>
          <a:pPr marL="457200" lvl="0" indent="-4572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	</a:t>
          </a:r>
          <a:r>
            <a:rPr lang="en-US" sz="1400" kern="1200" dirty="0" smtClean="0">
              <a:sym typeface="Wingdings"/>
            </a:rPr>
            <a:t>  </a:t>
          </a:r>
          <a:r>
            <a:rPr lang="en-US" sz="1400" kern="1200" dirty="0" smtClean="0"/>
            <a:t>High-Limit Accident Insurance Plan  </a:t>
          </a:r>
          <a:endParaRPr lang="en-US" sz="1400" kern="1200" dirty="0"/>
        </a:p>
      </dsp:txBody>
      <dsp:txXfrm>
        <a:off x="560764" y="1544691"/>
        <a:ext cx="4316361" cy="1538450"/>
      </dsp:txXfrm>
    </dsp:sp>
    <dsp:sp modelId="{751A1EB1-7D92-42CC-BA40-1FC054D3FB67}">
      <dsp:nvSpPr>
        <dsp:cNvPr id="0" name=""/>
        <dsp:cNvSpPr/>
      </dsp:nvSpPr>
      <dsp:spPr>
        <a:xfrm>
          <a:off x="1162783" y="3373640"/>
          <a:ext cx="5538921" cy="774284"/>
        </a:xfrm>
        <a:prstGeom prst="roundRect">
          <a:avLst>
            <a:gd name="adj" fmla="val 10000"/>
          </a:avLst>
        </a:prstGeom>
        <a:solidFill>
          <a:schemeClr val="accent2">
            <a:hueOff val="540406"/>
            <a:satOff val="0"/>
            <a:lumOff val="-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At its formation, IEEE had 150,000 members, 140,000 of whom resided in the United States</a:t>
          </a:r>
          <a:endParaRPr lang="en-US" sz="1400" kern="1200" dirty="0"/>
        </a:p>
      </dsp:txBody>
      <dsp:txXfrm>
        <a:off x="1185461" y="3396318"/>
        <a:ext cx="4158789" cy="728928"/>
      </dsp:txXfrm>
    </dsp:sp>
    <dsp:sp modelId="{A49F76F7-47EB-4644-8639-1E9B2401EBE4}">
      <dsp:nvSpPr>
        <dsp:cNvPr id="0" name=""/>
        <dsp:cNvSpPr/>
      </dsp:nvSpPr>
      <dsp:spPr>
        <a:xfrm>
          <a:off x="4924988" y="803505"/>
          <a:ext cx="887894" cy="116635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124764" y="803505"/>
        <a:ext cx="488342" cy="946601"/>
      </dsp:txXfrm>
    </dsp:sp>
    <dsp:sp modelId="{E25DF53A-E690-49EE-AC66-E23067F8D0D1}">
      <dsp:nvSpPr>
        <dsp:cNvPr id="0" name=""/>
        <dsp:cNvSpPr/>
      </dsp:nvSpPr>
      <dsp:spPr>
        <a:xfrm>
          <a:off x="5437890" y="2711839"/>
          <a:ext cx="887894" cy="1170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849144"/>
            <a:satOff val="-20984"/>
            <a:lumOff val="-239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849144"/>
              <a:satOff val="-20984"/>
              <a:lumOff val="-23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637666" y="2711839"/>
        <a:ext cx="488342" cy="950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C4738-9AF8-4E84-817C-AC46EF018A68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61C6A-B723-4626-8E07-ACAE984FA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6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MMC_CoverShape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601200" cy="6134100"/>
            <a:chOff x="0" y="0"/>
            <a:chExt cx="9601200" cy="6134100"/>
          </a:xfrm>
        </p:grpSpPr>
        <p:sp>
          <p:nvSpPr>
            <p:cNvPr id="15" name="CoverAnchorTriangle1"/>
            <p:cNvSpPr/>
            <p:nvPr userDrawn="1"/>
          </p:nvSpPr>
          <p:spPr>
            <a:xfrm>
              <a:off x="0" y="0"/>
              <a:ext cx="1003300" cy="8763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CoverAnchorTriangle2"/>
            <p:cNvSpPr/>
            <p:nvPr userDrawn="1"/>
          </p:nvSpPr>
          <p:spPr>
            <a:xfrm>
              <a:off x="0" y="5257800"/>
              <a:ext cx="1003300" cy="8763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CoverAnchorTriangle3"/>
            <p:cNvSpPr/>
            <p:nvPr userDrawn="1"/>
          </p:nvSpPr>
          <p:spPr>
            <a:xfrm>
              <a:off x="8597900" y="0"/>
              <a:ext cx="1003300" cy="8763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CoverAnchorTriangle4"/>
            <p:cNvSpPr/>
            <p:nvPr userDrawn="1"/>
          </p:nvSpPr>
          <p:spPr>
            <a:xfrm>
              <a:off x="8597900" y="5257800"/>
              <a:ext cx="1003300" cy="8763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CoverTriangle4"/>
            <p:cNvSpPr/>
            <p:nvPr userDrawn="1"/>
          </p:nvSpPr>
          <p:spPr>
            <a:xfrm flipV="1">
              <a:off x="7845425" y="2628900"/>
              <a:ext cx="1003300" cy="876300"/>
            </a:xfrm>
            <a:prstGeom prst="triangle">
              <a:avLst/>
            </a:prstGeom>
            <a:solidFill>
              <a:srgbClr val="D9D9D9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CoverTriangle5"/>
            <p:cNvSpPr/>
            <p:nvPr userDrawn="1"/>
          </p:nvSpPr>
          <p:spPr>
            <a:xfrm flipV="1">
              <a:off x="6842125" y="2628900"/>
              <a:ext cx="1003300" cy="876300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CoverTriangle6"/>
            <p:cNvSpPr/>
            <p:nvPr userDrawn="1"/>
          </p:nvSpPr>
          <p:spPr>
            <a:xfrm flipV="1">
              <a:off x="8347075" y="1752600"/>
              <a:ext cx="1003300" cy="876300"/>
            </a:xfrm>
            <a:prstGeom prst="triangl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CoverTriangle7"/>
            <p:cNvSpPr/>
            <p:nvPr userDrawn="1"/>
          </p:nvSpPr>
          <p:spPr>
            <a:xfrm>
              <a:off x="8347075" y="876300"/>
              <a:ext cx="1003300" cy="876300"/>
            </a:xfrm>
            <a:prstGeom prst="triangl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CoverTriangle8"/>
            <p:cNvSpPr/>
            <p:nvPr userDrawn="1"/>
          </p:nvSpPr>
          <p:spPr>
            <a:xfrm flipV="1">
              <a:off x="7845425" y="876300"/>
              <a:ext cx="1003300" cy="876300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CoverTriangle9"/>
            <p:cNvSpPr/>
            <p:nvPr userDrawn="1"/>
          </p:nvSpPr>
          <p:spPr>
            <a:xfrm flipV="1">
              <a:off x="8347075" y="0"/>
              <a:ext cx="1003300" cy="876300"/>
            </a:xfrm>
            <a:prstGeom prst="triangle">
              <a:avLst/>
            </a:prstGeom>
            <a:solidFill>
              <a:srgbClr val="D9D9D9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6134100"/>
            <a:ext cx="9602788" cy="7239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6400" y="1242000"/>
            <a:ext cx="8164800" cy="430887"/>
          </a:xfrm>
        </p:spPr>
        <p:txBody>
          <a:bodyPr wrap="square" lIns="0" tIns="0" rIns="0" bIns="0">
            <a:spAutoFit/>
          </a:bodyPr>
          <a:lstStyle>
            <a:lvl1pPr>
              <a:defRPr sz="280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3600" y="1998000"/>
            <a:ext cx="4852800" cy="230400"/>
          </a:xfrm>
        </p:spPr>
        <p:txBody>
          <a:bodyPr wrap="none" lIns="0" tIns="0" rIns="0" bIns="0"/>
          <a:lstStyle>
            <a:lvl1pPr marL="0" indent="0" algn="l">
              <a:spcBef>
                <a:spcPts val="0"/>
              </a:spcBef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DATE HERE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33" y="6431626"/>
            <a:ext cx="3429000" cy="128847"/>
          </a:xfrm>
          <a:prstGeom prst="rect">
            <a:avLst/>
          </a:prstGeom>
        </p:spPr>
      </p:pic>
      <p:sp>
        <p:nvSpPr>
          <p:cNvPr id="14" name="BrandTagline"/>
          <p:cNvSpPr txBox="1"/>
          <p:nvPr userDrawn="1"/>
        </p:nvSpPr>
        <p:spPr>
          <a:xfrm>
            <a:off x="412750" y="412750"/>
            <a:ext cx="381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000" b="1" kern="100" cap="all" spc="200" smtClean="0">
                <a:solidFill>
                  <a:schemeClr val="lt2"/>
                </a:solidFill>
                <a:latin typeface="Arial"/>
              </a:rPr>
              <a:t>Health Wealth Career</a:t>
            </a:r>
            <a:endParaRPr lang="en-US" sz="1000" b="1" kern="100" cap="all" spc="200" dirty="0" err="1" smtClean="0">
              <a:solidFill>
                <a:schemeClr val="lt2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1"/>
            <a:ext cx="8785225" cy="4765675"/>
          </a:xfrm>
        </p:spPr>
        <p:txBody>
          <a:bodyPr wrap="square"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Column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0"/>
            <a:ext cx="8785225" cy="4765675"/>
          </a:xfrm>
        </p:spPr>
        <p:txBody>
          <a:bodyPr wrap="square"/>
          <a:lstStyle>
            <a:lvl1pPr marL="0" indent="0">
              <a:spcBef>
                <a:spcPts val="1400"/>
              </a:spcBef>
              <a:buNone/>
              <a:defRPr/>
            </a:lvl1pPr>
            <a:lvl2pPr marL="279400" indent="-279400">
              <a:spcBef>
                <a:spcPts val="500"/>
              </a:spcBef>
              <a:buFont typeface="Arial" panose="020B0604020202020204" pitchFamily="34" charset="0"/>
              <a:buChar char="•"/>
              <a:defRPr/>
            </a:lvl2pPr>
            <a:lvl3pPr marL="534988" indent="-233363">
              <a:spcBef>
                <a:spcPts val="500"/>
              </a:spcBef>
              <a:buFont typeface="Arial" panose="020B0604020202020204" pitchFamily="34" charset="0"/>
              <a:buChar char="–"/>
              <a:defRPr/>
            </a:lvl3pPr>
            <a:lvl4pPr marL="715963" indent="-180975">
              <a:spcBef>
                <a:spcPts val="500"/>
              </a:spcBef>
              <a:defRPr/>
            </a:lvl4pPr>
            <a:lvl5pPr marL="896938" indent="-180975">
              <a:spcBef>
                <a:spcPts val="5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9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357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2750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6503486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3458118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539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750" y="1308100"/>
            <a:ext cx="8785225" cy="5969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226800" indent="0">
              <a:buNone/>
              <a:defRPr/>
            </a:lvl2pPr>
            <a:lvl3pPr marL="511200" indent="0">
              <a:buNone/>
              <a:defRPr/>
            </a:lvl3pPr>
            <a:lvl4pPr marL="687600" indent="0">
              <a:buNone/>
              <a:defRPr/>
            </a:lvl4pPr>
            <a:lvl5pPr marL="867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12750" y="2176780"/>
            <a:ext cx="8785225" cy="389699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71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90" y="2878074"/>
            <a:ext cx="509320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7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12750" y="412750"/>
            <a:ext cx="8785225" cy="691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412750" y="1308100"/>
            <a:ext cx="8785225" cy="4765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3"/>
            </p:custDataLst>
          </p:nvPr>
        </p:nvSpPr>
        <p:spPr>
          <a:xfrm>
            <a:off x="8753475" y="6438900"/>
            <a:ext cx="4445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smtClean="0">
                <a:solidFill>
                  <a:schemeClr val="folHlink"/>
                </a:solidFill>
              </a:rPr>
              <a:pPr/>
              <a:t>‹#›</a:t>
            </a:fld>
            <a:endParaRPr lang="en-GB" sz="1000" dirty="0">
              <a:solidFill>
                <a:schemeClr val="folHlink"/>
              </a:solidFill>
            </a:endParaRPr>
          </a:p>
        </p:txBody>
      </p:sp>
      <p:sp>
        <p:nvSpPr>
          <p:cNvPr id="5" name="Copyright"/>
          <p:cNvSpPr txBox="1"/>
          <p:nvPr>
            <p:custDataLst>
              <p:tags r:id="rId14"/>
            </p:custDataLst>
          </p:nvPr>
        </p:nvSpPr>
        <p:spPr>
          <a:xfrm>
            <a:off x="412750" y="6438900"/>
            <a:ext cx="64729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Copyright © 2019 Mercer Consumer, a service of Mercer Health &amp; Benefits Administration LLC. All rights reserved.</a:t>
            </a:r>
            <a:endParaRPr lang="en-GB" sz="10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" hidden="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41577" y="6523478"/>
            <a:ext cx="713337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D4C7D2-CCDD-4E8D-AC60-8F4E99E1FB74}" type="datetime3">
              <a:rPr lang="en-US" sz="700" smtClean="0">
                <a:solidFill>
                  <a:schemeClr val="tx1"/>
                </a:solidFill>
              </a:rPr>
              <a:pPr/>
              <a:t>26 March 2019</a:t>
            </a:fld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7" name="Filepath"/>
          <p:cNvSpPr txBox="1"/>
          <p:nvPr>
            <p:custDataLst>
              <p:tags r:id="rId16"/>
            </p:custDataLst>
          </p:nvPr>
        </p:nvSpPr>
        <p:spPr>
          <a:xfrm>
            <a:off x="2484000" y="6463792"/>
            <a:ext cx="6022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GB" sz="8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usiness" hidden="1"/>
          <p:cNvSpPr txBox="1"/>
          <p:nvPr>
            <p:custDataLst>
              <p:tags r:id="rId17"/>
            </p:custDataLst>
          </p:nvPr>
        </p:nvSpPr>
        <p:spPr>
          <a:xfrm>
            <a:off x="412750" y="6438900"/>
            <a:ext cx="2895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MERCER</a:t>
            </a:r>
            <a:endParaRPr lang="en-GB" sz="10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FooterTopBorder"/>
          <p:cNvCxnSpPr/>
          <p:nvPr userDrawn="1">
            <p:custDataLst>
              <p:tags r:id="rId18"/>
            </p:custDataLst>
          </p:nvPr>
        </p:nvCxnSpPr>
        <p:spPr>
          <a:xfrm>
            <a:off x="412750" y="6134100"/>
            <a:ext cx="8785225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74" r:id="rId4"/>
    <p:sldLayoutId id="2147483660" r:id="rId5"/>
    <p:sldLayoutId id="2147483666" r:id="rId6"/>
    <p:sldLayoutId id="2147483670" r:id="rId7"/>
    <p:sldLayoutId id="2147483663" r:id="rId8"/>
    <p:sldLayoutId id="2147483656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cap="all" spc="4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1600" indent="-201600" algn="l" defTabSz="914400" rtl="0" eaLnBrk="1" latinLnBrk="0" hangingPunct="1">
        <a:spcBef>
          <a:spcPts val="1440"/>
        </a:spcBef>
        <a:buClr>
          <a:schemeClr val="accent2"/>
        </a:buClr>
        <a:buFont typeface="Arial" pitchFamily="34" charset="0"/>
        <a:buChar char="•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1pPr>
      <a:lvl2pPr marL="507600" indent="-280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2pPr>
      <a:lvl3pPr marL="6876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3pPr>
      <a:lvl4pPr marL="8640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4pPr>
      <a:lvl5pPr marL="1040400" indent="-172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eeeinsurance.com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12750" y="2284585"/>
            <a:ext cx="4852800" cy="1637246"/>
          </a:xfrm>
        </p:spPr>
        <p:txBody>
          <a:bodyPr wrap="none"/>
          <a:lstStyle/>
          <a:p>
            <a:r>
              <a:rPr lang="en-US" sz="1700" b="1" dirty="0"/>
              <a:t>How The Member Group Insurance </a:t>
            </a:r>
            <a:r>
              <a:rPr lang="en-US" sz="1700" b="1" dirty="0" smtClean="0"/>
              <a:t>Program adds </a:t>
            </a:r>
            <a:r>
              <a:rPr lang="en-US" sz="1700" b="1" dirty="0"/>
              <a:t>value to </a:t>
            </a:r>
            <a:r>
              <a:rPr lang="en-US" sz="1700" b="1" dirty="0" smtClean="0"/>
              <a:t>IEEE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NameAndLocation"/>
          <p:cNvSpPr txBox="1"/>
          <p:nvPr>
            <p:custDataLst>
              <p:tags r:id="rId3"/>
            </p:custDataLst>
          </p:nvPr>
        </p:nvSpPr>
        <p:spPr>
          <a:xfrm>
            <a:off x="412750" y="4104221"/>
            <a:ext cx="49716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0"/>
              </a:spcBef>
            </a:pPr>
            <a:endParaRPr lang="en-US" sz="16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"/>
              </a:spcBef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"/>
              </a:spcBef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esentationTitle"/>
          <p:cNvSpPr txBox="1"/>
          <p:nvPr>
            <p:custDataLst>
              <p:tags r:id="rId4"/>
            </p:custDataLst>
          </p:nvPr>
        </p:nvSpPr>
        <p:spPr>
          <a:xfrm>
            <a:off x="412750" y="1802813"/>
            <a:ext cx="8285022" cy="3831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>
              <a:lnSpc>
                <a:spcPct val="83000"/>
              </a:lnSpc>
              <a:spcBef>
                <a:spcPts val="0"/>
              </a:spcBef>
              <a:buNone/>
              <a:defRPr sz="2800">
                <a:solidFill>
                  <a:srgbClr val="002C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3000" b="1" cap="all" spc="500" dirty="0">
                <a:solidFill>
                  <a:schemeClr val="accent1"/>
                </a:solidFill>
                <a:latin typeface="Arial"/>
              </a:rPr>
              <a:t>Mercer – A Partner for Life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523434"/>
            <a:ext cx="923607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261269"/>
            <a:ext cx="12128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80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2749" y="1308100"/>
            <a:ext cx="4652737" cy="476567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2017</a:t>
            </a:r>
          </a:p>
          <a:p>
            <a:pPr marL="461963" indent="-20002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Leave of Absence or Lay-off Provision and Covered Residual Disability benefit added to the IEEE Member Group Disability Income insurance plan, to support career and family needs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2018</a:t>
            </a:r>
            <a:endParaRPr lang="en-US" b="1" dirty="0"/>
          </a:p>
          <a:p>
            <a:pPr marL="461963" indent="-20002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Chronic Illness rider added to the IEEE Member Group Term Life Insurance plan to support members’ financial needs</a:t>
            </a:r>
          </a:p>
          <a:p>
            <a:pPr marL="461963" indent="-20002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New </a:t>
            </a:r>
            <a:r>
              <a:rPr lang="en-US" dirty="0"/>
              <a:t>York Life introduces its first online portal enabling </a:t>
            </a:r>
            <a:r>
              <a:rPr lang="en-US" b="1" dirty="0"/>
              <a:t>immediate underwriting decisions </a:t>
            </a:r>
            <a:r>
              <a:rPr lang="en-US" dirty="0"/>
              <a:t>for life insurance benefits up to $500,000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enhancements respond to member needs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28" y="1872344"/>
            <a:ext cx="3982627" cy="38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5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3123888"/>
              </p:ext>
            </p:extLst>
          </p:nvPr>
        </p:nvGraphicFramePr>
        <p:xfrm>
          <a:off x="6244771" y="1699982"/>
          <a:ext cx="2565400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Insurance Plan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Certificates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Term Life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32,933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10-Year</a:t>
                      </a:r>
                      <a:r>
                        <a:rPr lang="en-US" sz="1200" baseline="0" dirty="0" smtClean="0"/>
                        <a:t> Term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1,703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20-Year Term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631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 Life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435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2,328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Accident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4,893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Excess MM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937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Medicare Sup.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1,146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LTC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2,997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Cancer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1,206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698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544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50,451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Participation in IEEE Member Group Insurance Plans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1907" r="3890" b="2731"/>
          <a:stretch/>
        </p:blipFill>
        <p:spPr bwMode="auto">
          <a:xfrm>
            <a:off x="566056" y="1350963"/>
            <a:ext cx="5210629" cy="472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Membership Retention-Recovery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2093" r="1862" b="1666"/>
          <a:stretch/>
        </p:blipFill>
        <p:spPr bwMode="auto">
          <a:xfrm>
            <a:off x="2031996" y="1325403"/>
            <a:ext cx="5544457" cy="478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3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Examples- addressing the generations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members and younger members will learn the value propositions with new “seven reasons” theme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7" y="2091418"/>
            <a:ext cx="2994025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70" y="2322966"/>
            <a:ext cx="5408169" cy="332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1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 - inspired advertising themes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925"/>
          <a:stretch/>
        </p:blipFill>
        <p:spPr>
          <a:xfrm>
            <a:off x="4837011" y="1207998"/>
            <a:ext cx="2724932" cy="4759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460" r="4111"/>
          <a:stretch/>
        </p:blipFill>
        <p:spPr>
          <a:xfrm>
            <a:off x="1538640" y="1186104"/>
            <a:ext cx="2724932" cy="47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about what concerns all of us…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25"/>
          <a:stretch/>
        </p:blipFill>
        <p:spPr>
          <a:xfrm>
            <a:off x="813708" y="1093671"/>
            <a:ext cx="3310415" cy="4964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179" y="2969540"/>
            <a:ext cx="4746147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Mercer Sponsorship Commitments – 2019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97" y="2932899"/>
            <a:ext cx="2334106" cy="2767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54" y="1781223"/>
            <a:ext cx="3192793" cy="787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90" y="3712122"/>
            <a:ext cx="3268961" cy="871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4982" t="24285" r="37471" b="37003"/>
          <a:stretch/>
        </p:blipFill>
        <p:spPr>
          <a:xfrm>
            <a:off x="5555689" y="1498812"/>
            <a:ext cx="1864086" cy="1964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5574" t="14356" r="41715" b="67432"/>
          <a:stretch/>
        </p:blipFill>
        <p:spPr>
          <a:xfrm>
            <a:off x="4851814" y="4843514"/>
            <a:ext cx="3271837" cy="10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charset="0"/>
                <a:cs typeface="PMingLiU" charset="0"/>
              </a:rPr>
              <a:t>How The Member Group Insurance Program adds value to IEEE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502229"/>
            <a:ext cx="8785225" cy="4571547"/>
          </a:xfrm>
        </p:spPr>
        <p:txBody>
          <a:bodyPr/>
          <a:lstStyle/>
          <a:p>
            <a:pPr marL="914400" indent="-485775">
              <a:buFont typeface="Wingdings" panose="05000000000000000000" pitchFamily="2" charset="2"/>
              <a:buChar char="Ø"/>
            </a:pPr>
            <a:r>
              <a:rPr lang="en-US" sz="2000" dirty="0"/>
              <a:t>Program milestones: 1962 to present</a:t>
            </a:r>
          </a:p>
          <a:p>
            <a:pPr marL="914400" indent="-485775">
              <a:buFont typeface="Wingdings" panose="05000000000000000000" pitchFamily="2" charset="2"/>
              <a:buChar char="Ø"/>
            </a:pPr>
            <a:r>
              <a:rPr lang="en-US" sz="2000" dirty="0"/>
              <a:t>Participation</a:t>
            </a:r>
          </a:p>
          <a:p>
            <a:pPr marL="914400" indent="-485775">
              <a:buFont typeface="Wingdings" panose="05000000000000000000" pitchFamily="2" charset="2"/>
              <a:buChar char="Ø"/>
            </a:pPr>
            <a:r>
              <a:rPr lang="en-US" sz="2000" dirty="0"/>
              <a:t>Retention</a:t>
            </a:r>
          </a:p>
          <a:p>
            <a:pPr marL="914400" indent="-485775">
              <a:buFont typeface="Wingdings" panose="05000000000000000000" pitchFamily="2" charset="2"/>
              <a:buChar char="Ø"/>
            </a:pPr>
            <a:r>
              <a:rPr lang="en-US" sz="2000" dirty="0"/>
              <a:t>Advertising</a:t>
            </a:r>
          </a:p>
          <a:p>
            <a:pPr marL="914400" indent="-485775">
              <a:buFont typeface="Wingdings" panose="05000000000000000000" pitchFamily="2" charset="2"/>
              <a:buChar char="Ø"/>
            </a:pPr>
            <a:r>
              <a:rPr lang="en-US" sz="2000" dirty="0" smtClean="0"/>
              <a:t>Sponsorship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42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the IEEE Member Group Insurance </a:t>
            </a:r>
            <a:r>
              <a:rPr lang="en-US" dirty="0" smtClean="0"/>
              <a:t>Program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The Beginning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6288596"/>
              </p:ext>
            </p:extLst>
          </p:nvPr>
        </p:nvGraphicFramePr>
        <p:xfrm>
          <a:off x="1600464" y="1680485"/>
          <a:ext cx="6838686" cy="455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1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1970’s-1980’s, period of growth for IEEE and Plans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821" y="23009049"/>
            <a:ext cx="6808995" cy="499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18641" y="1320800"/>
            <a:ext cx="8758409" cy="24579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01600" indent="-201600" algn="l" defTabSz="914400" rtl="0" eaLnBrk="1" latinLnBrk="0" hangingPunct="1">
              <a:spcBef>
                <a:spcPts val="14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7600" indent="-280800" algn="l" defTabSz="914400" rtl="0" eaLnBrk="1" latinLnBrk="0" hangingPunct="1"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7600" indent="-176400" algn="l" defTabSz="914400" rtl="0" eaLnBrk="1" latinLnBrk="0" hangingPunct="1"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-"/>
              <a:defRPr sz="1800" kern="120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176400" algn="l" defTabSz="914400" rtl="0" eaLnBrk="1" latinLnBrk="0" hangingPunct="1"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-"/>
              <a:defRPr sz="1800" kern="120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40400" indent="-172800" algn="l" defTabSz="914400" rtl="0" eaLnBrk="1" latinLnBrk="0" hangingPunct="1"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-"/>
              <a:defRPr sz="1800" kern="120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The Member Group Insurance Program expanded to meet the growth of IEEE, by adding these Plans: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1974 </a:t>
            </a:r>
          </a:p>
          <a:p>
            <a:pPr marL="461963" indent="-20002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The Disability Income Insurance Plan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1986</a:t>
            </a:r>
            <a:r>
              <a:rPr lang="en-US" dirty="0"/>
              <a:t> </a:t>
            </a:r>
          </a:p>
          <a:p>
            <a:pPr marL="461963" indent="-20002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The Medicare Supplement Insurance Plan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1988</a:t>
            </a:r>
          </a:p>
          <a:p>
            <a:pPr marL="461963" indent="-20002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Long-Term Care Insurance</a:t>
            </a:r>
          </a:p>
          <a:p>
            <a:pPr marL="461963" indent="-20002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Group Universal Life Insurance</a:t>
            </a:r>
          </a:p>
          <a:p>
            <a:pPr marL="461963" indent="-20002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Professional Liability Insurance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1989  </a:t>
            </a:r>
          </a:p>
          <a:p>
            <a:pPr marL="461963" indent="-20002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Small </a:t>
            </a:r>
            <a:r>
              <a:rPr lang="en-US" dirty="0"/>
              <a:t>Employer Group Insurance Plan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</a:pP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5660570" y="2944933"/>
            <a:ext cx="3486936" cy="1536311"/>
            <a:chOff x="5413829" y="2992146"/>
            <a:chExt cx="3486936" cy="1536311"/>
          </a:xfrm>
        </p:grpSpPr>
        <p:sp>
          <p:nvSpPr>
            <p:cNvPr id="12" name="Rounded Rectangle 11"/>
            <p:cNvSpPr/>
            <p:nvPr/>
          </p:nvSpPr>
          <p:spPr>
            <a:xfrm>
              <a:off x="5413829" y="3526971"/>
              <a:ext cx="3486936" cy="1001486"/>
            </a:xfrm>
            <a:prstGeom prst="round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24" name="Picture 3" descr="O:\Business Development\NBD Dept\Graphics Library\Graphics\Generic\Icons\2016\People 3 Turquoise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196" y="2992146"/>
              <a:ext cx="800202" cy="472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5459211" y="3588692"/>
              <a:ext cx="3367143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1988</a:t>
              </a:r>
            </a:p>
            <a:p>
              <a:pPr lvl="0" algn="ctr"/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IEEE membership grew                   to more than 300,000 members</a:t>
              </a:r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6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06" y="1146629"/>
            <a:ext cx="4143618" cy="492714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1993</a:t>
            </a:r>
          </a:p>
          <a:p>
            <a:pPr marL="461963" indent="-2000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IEEE launched the </a:t>
            </a:r>
            <a:r>
              <a:rPr lang="en-US" b="1" i="1" dirty="0"/>
              <a:t>Financial Advantage Program</a:t>
            </a:r>
            <a:r>
              <a:rPr lang="en-US" dirty="0"/>
              <a:t>, which included financial services, discounts and insurance under one umbrella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1995 </a:t>
            </a:r>
          </a:p>
          <a:p>
            <a:pPr marL="461963" indent="-2000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Short-Term Medical Insurance Plan is introduced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1996 </a:t>
            </a:r>
          </a:p>
          <a:p>
            <a:pPr marL="461963" indent="-2000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Free Prescription Discount Drug Card is introduced</a:t>
            </a:r>
          </a:p>
          <a:p>
            <a:pPr marL="461963" indent="-2000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Dental Insurance Plan is introduced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1998</a:t>
            </a:r>
          </a:p>
          <a:p>
            <a:pPr marL="461963" indent="-2000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The Term Life Insurance Plan maximum benefit is raised to US$1,000,000.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81" y="1493906"/>
            <a:ext cx="3773715" cy="44876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1990’s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1939" y="5384283"/>
            <a:ext cx="10342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November 9, 2000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5632" y="1378856"/>
            <a:ext cx="4143618" cy="469491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2006 </a:t>
            </a:r>
          </a:p>
          <a:p>
            <a:pPr marL="461963" indent="-200025">
              <a:buFont typeface="Wingdings" panose="05000000000000000000" pitchFamily="2" charset="2"/>
              <a:buChar char="Ø"/>
            </a:pPr>
            <a:r>
              <a:rPr lang="en-US" sz="1800" dirty="0"/>
              <a:t>E-commerce functionality is added to </a:t>
            </a:r>
            <a:r>
              <a:rPr lang="en-US" sz="1800" dirty="0">
                <a:hlinkClick r:id="rId2"/>
              </a:rPr>
              <a:t>www.ieeeinsurance.com</a:t>
            </a:r>
            <a:endParaRPr lang="en-US" sz="1800" dirty="0"/>
          </a:p>
          <a:p>
            <a:pPr marL="461963" indent="-200025">
              <a:buFont typeface="Wingdings" panose="05000000000000000000" pitchFamily="2" charset="2"/>
              <a:buChar char="Ø"/>
            </a:pPr>
            <a:r>
              <a:rPr lang="en-US" sz="1800" dirty="0" smtClean="0"/>
              <a:t>20-Year </a:t>
            </a:r>
            <a:r>
              <a:rPr lang="en-US" sz="1800" dirty="0"/>
              <a:t>Level Term Life Insurance Plan is introduced</a:t>
            </a:r>
          </a:p>
          <a:p>
            <a:pPr marL="0" indent="0">
              <a:buNone/>
            </a:pPr>
            <a:r>
              <a:rPr lang="en-US" sz="1800" b="1" dirty="0" smtClean="0"/>
              <a:t> </a:t>
            </a:r>
            <a:r>
              <a:rPr lang="en-US" sz="1800" b="1" dirty="0"/>
              <a:t>2008 </a:t>
            </a:r>
          </a:p>
          <a:p>
            <a:pPr marL="461963" indent="-200025">
              <a:buFont typeface="Wingdings" panose="05000000000000000000" pitchFamily="2" charset="2"/>
              <a:buChar char="Ø"/>
            </a:pPr>
            <a:r>
              <a:rPr lang="en-US" sz="1800" dirty="0"/>
              <a:t>The Professional Liability Insurance Plan </a:t>
            </a:r>
            <a:r>
              <a:rPr lang="en-US" sz="1800" dirty="0" smtClean="0"/>
              <a:t>underwritten by </a:t>
            </a:r>
            <a:r>
              <a:rPr lang="en-US" sz="1800" dirty="0"/>
              <a:t>Certain Underwriters at Lloyds’ of London rates are reduced by 10%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Program expands in the early 2000’s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1" y="1166132"/>
            <a:ext cx="4286250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4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2830715"/>
            <a:ext cx="3468913" cy="346848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2749" y="1045029"/>
            <a:ext cx="5494566" cy="502874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/>
              <a:t>2010 </a:t>
            </a:r>
          </a:p>
          <a:p>
            <a:pPr marL="461963" indent="-2000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The Term Life Insurance Plan base </a:t>
            </a:r>
            <a:r>
              <a:rPr lang="en-US" sz="1800" dirty="0" smtClean="0"/>
              <a:t>rate is </a:t>
            </a:r>
            <a:r>
              <a:rPr lang="en-US" sz="1800" dirty="0"/>
              <a:t>reduced 5% for nonsmokers and 2.5% for smokers.</a:t>
            </a:r>
          </a:p>
          <a:p>
            <a:pPr marL="461963" indent="-2000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 The General Liability Insurance Plan for computer technologists, who work from home, is offered to IEEE members.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/>
              <a:t>2011</a:t>
            </a:r>
            <a:r>
              <a:rPr lang="en-US" sz="1800" dirty="0"/>
              <a:t> </a:t>
            </a:r>
          </a:p>
          <a:p>
            <a:pPr marL="461963" indent="-2000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The Professional Liability Insurance Plan is launched in Canada (except Quebec).</a:t>
            </a:r>
          </a:p>
          <a:p>
            <a:pPr marL="461963" indent="-2000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 The 10-Year Level Term Life Insurance Plan is offered a 10% premium credit.</a:t>
            </a:r>
          </a:p>
          <a:p>
            <a:pPr marL="461963" indent="-2000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 The Disability Income Insurance Plan monthly maximum is increased to are reduced by 12.5%.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down, satisfaction up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257555" y="3483428"/>
            <a:ext cx="2757714" cy="2254198"/>
          </a:xfrm>
        </p:spPr>
        <p:txBody>
          <a:bodyPr/>
          <a:lstStyle/>
          <a:p>
            <a:pPr marL="5873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00" dirty="0"/>
              <a:t>“</a:t>
            </a:r>
            <a:r>
              <a:rPr lang="en-US" sz="1000" b="1" dirty="0"/>
              <a:t>Good, consistent value </a:t>
            </a:r>
            <a:r>
              <a:rPr lang="en-US" sz="1000" dirty="0"/>
              <a:t>has made it easy for me to plan and adjust through my career AND </a:t>
            </a:r>
            <a:r>
              <a:rPr lang="en-US" sz="1000" b="1" dirty="0"/>
              <a:t>price/value</a:t>
            </a:r>
            <a:r>
              <a:rPr lang="en-US" sz="1000" dirty="0"/>
              <a:t> </a:t>
            </a:r>
            <a:r>
              <a:rPr lang="en-US" sz="1000" b="1" dirty="0"/>
              <a:t>is the best </a:t>
            </a:r>
            <a:r>
              <a:rPr lang="en-US" sz="1000" dirty="0"/>
              <a:t>I have found.”</a:t>
            </a:r>
          </a:p>
          <a:p>
            <a:pPr marL="5873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00" dirty="0"/>
              <a:t>“I have only used the IEEE Life Insurance which I have for many years. </a:t>
            </a:r>
            <a:r>
              <a:rPr lang="en-US" sz="1000" b="1" dirty="0"/>
              <a:t>An excellent value</a:t>
            </a:r>
            <a:r>
              <a:rPr lang="en-US" sz="1000" dirty="0"/>
              <a:t>!”</a:t>
            </a:r>
          </a:p>
          <a:p>
            <a:pPr marL="5873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00" dirty="0"/>
              <a:t>“I think this is a </a:t>
            </a:r>
            <a:r>
              <a:rPr lang="en-US" sz="1000" b="1" dirty="0"/>
              <a:t>wonderful program</a:t>
            </a:r>
            <a:r>
              <a:rPr lang="en-US" sz="1000" dirty="0"/>
              <a:t>! Such a value!”</a:t>
            </a:r>
          </a:p>
          <a:p>
            <a:pPr marL="5873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00" dirty="0"/>
              <a:t>“</a:t>
            </a:r>
            <a:r>
              <a:rPr lang="en-US" sz="1000" b="1" dirty="0"/>
              <a:t>Thank you </a:t>
            </a:r>
            <a:r>
              <a:rPr lang="en-US" sz="1000" dirty="0"/>
              <a:t>for adding online payment of premiums!”</a:t>
            </a:r>
          </a:p>
          <a:p>
            <a:pPr marL="5873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00" dirty="0"/>
              <a:t>This is a </a:t>
            </a:r>
            <a:r>
              <a:rPr lang="en-US" sz="1000" b="1" dirty="0"/>
              <a:t>good program</a:t>
            </a:r>
            <a:r>
              <a:rPr lang="en-US" sz="1000" dirty="0"/>
              <a:t>. Just keep it up!”</a:t>
            </a:r>
          </a:p>
          <a:p>
            <a:pPr marL="0" indent="0">
              <a:buNone/>
            </a:pPr>
            <a:endParaRPr lang="en-US" sz="10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188074722"/>
              </p:ext>
            </p:extLst>
          </p:nvPr>
        </p:nvGraphicFramePr>
        <p:xfrm>
          <a:off x="-7122621" y="5533395"/>
          <a:ext cx="6401859" cy="426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6" y="890967"/>
            <a:ext cx="2747914" cy="18301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87241" y="2932313"/>
            <a:ext cx="2346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808080"/>
                </a:solidFill>
              </a:rPr>
              <a:t>What members are saying about the IEEE Member Group Insurance Program: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2749" y="1153886"/>
            <a:ext cx="5800273" cy="491989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2012</a:t>
            </a:r>
          </a:p>
          <a:p>
            <a:pPr marL="461963" indent="-200025">
              <a:buFont typeface="Wingdings" panose="05000000000000000000" pitchFamily="2" charset="2"/>
              <a:buChar char="Ø"/>
            </a:pPr>
            <a:r>
              <a:rPr lang="en-US" sz="1800" dirty="0"/>
              <a:t>IEEE and Marsh celebrate the 50</a:t>
            </a:r>
            <a:r>
              <a:rPr lang="en-US" sz="1800" baseline="30000" dirty="0"/>
              <a:t>th</a:t>
            </a:r>
            <a:r>
              <a:rPr lang="en-US" sz="1800" dirty="0"/>
              <a:t> anniversary of the Member Group Insurance Program</a:t>
            </a:r>
          </a:p>
          <a:p>
            <a:pPr marL="461963" indent="-200025">
              <a:buFont typeface="Wingdings" panose="05000000000000000000" pitchFamily="2" charset="2"/>
              <a:buChar char="Ø"/>
            </a:pPr>
            <a:r>
              <a:rPr lang="en-US" sz="1800" dirty="0"/>
              <a:t>The Term Life Insurance Plan base rate is </a:t>
            </a:r>
            <a:r>
              <a:rPr lang="en-US" sz="1800" i="1" dirty="0"/>
              <a:t>reduced</a:t>
            </a:r>
            <a:r>
              <a:rPr lang="en-US" sz="1800" dirty="0"/>
              <a:t> 10% and an additional rate </a:t>
            </a:r>
            <a:r>
              <a:rPr lang="en-US" sz="1800" i="1" dirty="0"/>
              <a:t>reduction</a:t>
            </a:r>
            <a:r>
              <a:rPr lang="en-US" sz="1800" dirty="0"/>
              <a:t> of 5%-20% is available for select ages.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Celebrating 50 Years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43" y="947057"/>
            <a:ext cx="3369129" cy="511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6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2750" y="1306286"/>
            <a:ext cx="4143618" cy="476748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2014</a:t>
            </a:r>
          </a:p>
          <a:p>
            <a:pPr marL="461963" indent="-200025">
              <a:buFont typeface="Wingdings" panose="05000000000000000000" pitchFamily="2" charset="2"/>
              <a:buChar char="Ø"/>
            </a:pPr>
            <a:r>
              <a:rPr lang="en-US" dirty="0"/>
              <a:t>Private exchange for those who need individual and small employer group plans</a:t>
            </a:r>
          </a:p>
          <a:p>
            <a:pPr marL="0" indent="0">
              <a:buNone/>
            </a:pPr>
            <a:r>
              <a:rPr lang="en-US" b="1" dirty="0" smtClean="0"/>
              <a:t>2015</a:t>
            </a:r>
            <a:endParaRPr lang="en-US" b="1" dirty="0"/>
          </a:p>
          <a:p>
            <a:pPr marL="461963" indent="-200025">
              <a:buFont typeface="Wingdings" panose="05000000000000000000" pitchFamily="2" charset="2"/>
              <a:buChar char="Ø"/>
            </a:pPr>
            <a:r>
              <a:rPr lang="en-US" dirty="0"/>
              <a:t>Introduction of Beazley professional liability policies and risk management education to the business insurance program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Mercer’s solutions for self-employed technologists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" r="-571" b="36836"/>
          <a:stretch/>
        </p:blipFill>
        <p:spPr>
          <a:xfrm>
            <a:off x="4915618" y="2148163"/>
            <a:ext cx="3693700" cy="220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618" y="1427038"/>
            <a:ext cx="3307556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8538" t="15777" r="20097" b="9197"/>
          <a:stretch/>
        </p:blipFill>
        <p:spPr>
          <a:xfrm>
            <a:off x="6306834" y="3445712"/>
            <a:ext cx="2752428" cy="2523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18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32.5;54.4252;691.75"/>
  <p:tag name="MMCOA_POSITION_M" val="32.5;32.5;54.4252;691.75"/>
  <p:tag name="MMCOA_POSITION_S" val="32.5;32.5;54.4252;691.75"/>
  <p:tag name="MMCOA_POSITION_T" val="32.5;32.5;54.4252;691.75"/>
  <p:tag name="MMCOA_FONTSIZE_L" val="20"/>
  <p:tag name="MMCOA_FONTSIZE_M" val="20"/>
  <p:tag name="MMCOA_FONTSIZE_S" val="18"/>
  <p:tag name="MMCOA_FONTSIZE_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CANACTASDIVIDER" val="N"/>
  <p:tag name="MMCOA_PROMPTCOLOUR" val="N"/>
  <p:tag name="MMC_SLIDETYPE" val="Cover"/>
  <p:tag name="MMCOA_TRANSPARENT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12"/>
  <p:tag name="MMCOA_FONTSIZE_M" val="12"/>
  <p:tag name="MMCOA_FONTSIZE_S" val="12"/>
  <p:tag name="MMCOA_FONTSIZE_T" val="12"/>
  <p:tag name="MMCOA_POSITION_L" val="32.5;244.167;79;382.1102"/>
  <p:tag name="MMCOA_POSITION_M" val="32.5;244.167;79;382.1102"/>
  <p:tag name="MMCOA_POSITION_S" val="32.5;244.167;79;382.1102"/>
  <p:tag name="MMCOA_POSITION_T" val="32.5;244.167;79;382.11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12"/>
  <p:tag name="MMCOA_FONTSIZE_M" val="12"/>
  <p:tag name="MMCOA_FONTSIZE_S" val="12"/>
  <p:tag name="MMCOA_FONTSIZE_T" val="12"/>
  <p:tag name="MMCOA_POSITION_L" val="32.5;323.167;77.55;391.4646"/>
  <p:tag name="MMCOA_POSITION_M" val="32.5;323.167;77.55;391.4646"/>
  <p:tag name="MMCOA_POSITION_S" val="32.5;323.167;77.55;391.4646"/>
  <p:tag name="MMCOA_POSITION_T" val="32.5;323.167;77.55;391.46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8"/>
  <p:tag name="MMCOA_FONTSIZE_M" val="18"/>
  <p:tag name="MMCOA_FONTSIZE_S" val="18"/>
  <p:tag name="MMCOA_FONTSIZE_T" val="18"/>
  <p:tag name="MMCOA_POSITION_L" val="32.50008;110.6669;36.21016;332.059"/>
  <p:tag name="MMCOA_POSITION_M" val="32.50008;110.6669;36.21016;332.059"/>
  <p:tag name="MMCOA_POSITION_S" val="32.50008;110.6669;36.21016;332.059"/>
  <p:tag name="MMCOA_POSITION_T" val="32.50008;110.6669;36.21016;332.0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103;375.25;691.75"/>
  <p:tag name="MMCOA_POSITION_M" val="32.5;103;375.25;691.75"/>
  <p:tag name="MMCOA_POSITION_S" val="32.5;103;375.25;691.75"/>
  <p:tag name="MMCOA_POSITION_T" val="32.5;103;375.25;691.75"/>
  <p:tag name="MMCOA_FONTSIZE_L" val="18"/>
  <p:tag name="MMCOA_FONTSIZE_M" val="18"/>
  <p:tag name="MMCOA_FONTSIZE_S" val="14"/>
  <p:tag name="MMCOA_FONTSIZE_T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CLASSIC" val="Y"/>
  <p:tag name="MMCOA_HIDEONTEXT" val="Y"/>
  <p:tag name="MMCOA_HIDEONECO" val="Y"/>
  <p:tag name="MMCOA_HIDEONBALLROOM" val="Y"/>
  <p:tag name="MMCOA_FONTSIZE_L" val="10"/>
  <p:tag name="MMCOA_FONTSIZE_M" val="10"/>
  <p:tag name="MMCOA_FONTSIZE_S" val="10"/>
  <p:tag name="MMCOA_FONTSIZE_T" val="10"/>
  <p:tag name="MMCOA_POSITION_L" val="32.5;507;12.11717;509.6792"/>
  <p:tag name="MMCOA_POSITION_M" val="32.5;507;12.11717;509.6792"/>
  <p:tag name="MMCOA_POSITION_S" val="32.5;507;12.11717;509.6792"/>
  <p:tag name="MMCOA_POSITION_T" val="32.5;507;12.11717;509.67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49.7305;513.6597;8.482047;56.16827"/>
  <p:tag name="MMCOA_POSITION_M" val="349.7305;513.6597;8.482047;56.16827"/>
  <p:tag name="MMCOA_POSITION_S" val="349.7305;513.6597;8.482047;56.16827"/>
  <p:tag name="MMCOA_POSITION_T" val="349.7305;513.6597;8.482047;56.16827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8"/>
  <p:tag name="MMCOA_FONTSIZE_M" val="8"/>
  <p:tag name="MMCOA_FONTSIZE_S" val="8"/>
  <p:tag name="MMCOA_FONTSIZE_T" val="8"/>
  <p:tag name="MMCOA_POSITION_L" val="195.5905;508.96;9.69378;474.2362"/>
  <p:tag name="MMCOA_POSITION_M" val="195.5905;508.96;9.69378;474.2362"/>
  <p:tag name="MMCOA_POSITION_S" val="195.5905;508.96;9.69378;474.2362"/>
  <p:tag name="MMCOA_POSITION_T" val="195.5905;508.96;9.69378;474.23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10"/>
  <p:tag name="MMCOA_FONTSIZE_M" val="10"/>
  <p:tag name="MMCOA_FONTSIZE_S" val="10"/>
  <p:tag name="MMCOA_FONTSIZE_T" val="10"/>
  <p:tag name="MMCOA_POSITION_L" val="32.5;507;12.11717;228"/>
  <p:tag name="MMCOA_POSITION_M" val="32.5;507;12.11717;228"/>
  <p:tag name="MMCOA_POSITION_S" val="32.5;507;12.11717;228"/>
  <p:tag name="MMCOA_POSITION_T" val="32.5;507;12.11717;2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32.5;483;0;691.75"/>
  <p:tag name="MMCOA_POSITION_M" val="32.5;483;0;691.75"/>
  <p:tag name="MMCOA_POSITION_S" val="32.5;483;0;691.75"/>
  <p:tag name="MMCOA_POSITION_T" val="32.5;483;0;691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ImageControl xmlns:xsi=&quot;http://www.w3.org/2001/XMLSchema-instance&quot; xmlns:xsd=&quot;http://www.w3.org/2001/XMLSchema&quot;&gt;&#10;  &lt;TypeOfImage&gt;SolidColour&lt;/TypeOfImage&gt;&#10;  &lt;ImageFile /&gt;&#10;  &lt;Usage&gt;PowerPointTitle&lt;/Usage&gt;&#10;  &lt;PaletteName&gt;Sapphire&lt;/PaletteName&gt;&#10;  &lt;Design engine=&quot;MER2015&quot;&gt;&#10;    &lt;Triangles&gt;&#10;      &lt;Triangle&gt;&#10;        &lt;RowGrid&gt;0&lt;/RowGrid&gt;&#10;        &lt;ColumnGrid&gt;4&lt;/ColumnGrid&gt;&#10;        &lt;Flip&gt;1&lt;/Flip&gt;&#10;        &lt;ColorNumber&gt;1&lt;/ColorNumber&gt;&#10;        &lt;Opacity&gt;0.8&lt;/Opacity&gt;&#10;      &lt;/Triangle&gt;&#10;      &lt;Triangle&gt;&#10;        &lt;RowGrid&gt;1&lt;/RowGrid&gt;&#10;        &lt;ColumnGrid&gt;5&lt;/ColumnGrid&gt;&#10;        &lt;Flip&gt;1&lt;/Flip&gt;&#10;        &lt;ColorNumber&gt;3&lt;/ColorNumber&gt;&#10;        &lt;Opacity&gt;0.8&lt;/Opacity&gt;&#10;      &lt;/Triangle&gt;&#10;      &lt;Triangle&gt;&#10;        &lt;RowGrid&gt;2&lt;/RowGrid&gt;&#10;        &lt;ColumnGrid&gt;2&lt;/ColumnGrid&gt;&#10;        &lt;Flip&gt;1&lt;/Flip&gt;&#10;        &lt;ColorNumber&gt;2&lt;/ColorNumber&gt;&#10;        &lt;Opacity&gt;0.8&lt;/Opacity&gt;&#10;      &lt;/Triangle&gt;&#10;      &lt;Triangle&gt;&#10;        &lt;RowGrid&gt;3&lt;/RowGrid&gt;&#10;        &lt;ColumnGrid&gt;3&lt;/ColumnGrid&gt;&#10;        &lt;Flip&gt;1&lt;/Flip&gt;&#10;        &lt;ColorNumber&gt;0&lt;/ColorNumber&gt;&#10;        &lt;Opacity&gt;0.8&lt;/Opacity&gt;&#10;      &lt;/Triangle&gt;&#10;      &lt;Triangle&gt;&#10;        &lt;RowGrid&gt;3&lt;/RowGrid&gt;&#10;        &lt;ColumnGrid&gt;5&lt;/ColumnGrid&gt;&#10;        &lt;Flip&gt;1&lt;/Flip&gt;&#10;        &lt;ColorNumber&gt;2&lt;/ColorNumber&gt;&#10;        &lt;Opacity&gt;0.8&lt;/Opacity&gt;&#10;      &lt;/Triangle&gt;&#10;      &lt;Triangle&gt;&#10;        &lt;RowGrid&gt;4&lt;/RowGrid&gt;&#10;        &lt;ColumnGrid&gt;2&lt;/ColumnGrid&gt;&#10;        &lt;Flip&gt;1&lt;/Flip&gt;&#10;        &lt;ColorNumber&gt;3&lt;/ColorNumber&gt;&#10;        &lt;Opacity&gt;0.8&lt;/Opacity&gt;&#10;      &lt;/Triangle&gt;&#10;      &lt;Triangle&gt;&#10;        &lt;RowGrid&gt;6&lt;/RowGrid&gt;&#10;        &lt;ColumnGrid&gt;2&lt;/ColumnGrid&gt;&#10;        &lt;Flip&gt;0&lt;/Flip&gt;&#10;        &lt;ColorNumber&gt;4&lt;/ColorNumber&gt;&#10;        &lt;Opacity&gt;0.8&lt;/Opacity&gt;&#10;      &lt;/Triangle&gt;&#10;      &lt;Triangle&gt;&#10;        &lt;RowGrid&gt;5&lt;/RowGrid&gt;&#10;        &lt;ColumnGrid&gt;3&lt;/ColumnGrid&gt;&#10;        &lt;Flip&gt;1&lt;/Flip&gt;&#10;        &lt;ColorNumber&gt;1&lt;/ColorNumber&gt;&#10;        &lt;Opacity&gt;0.8&lt;/Opacity&gt;&#10;      &lt;/Triangle&gt;&#10;      &lt;Triangle&gt;&#10;        &lt;RowGrid&gt;6&lt;/RowGrid&gt;&#10;        &lt;ColumnGrid&gt;2&lt;/ColumnGrid&gt;&#10;        &lt;Flip&gt;1&lt;/Flip&gt;&#10;        &lt;ColorNumber&gt;0&lt;/ColorNumber&gt;&#10;        &lt;Opacity&gt;0.8&lt;/Opacity&gt;&#10;      &lt;/Triangle&gt;&#10;      &lt;Triangle&gt;&#10;        &lt;RowGrid&gt;1&lt;/RowGrid&gt;&#10;        &lt;ColumnGrid&gt;9&lt;/ColumnGrid&gt;&#10;        &lt;Flip&gt;0&lt;/Flip&gt;&#10;        &lt;ColorNumber&gt;2&lt;/ColorNumber&gt;&#10;        &lt;Opacity&gt;1&lt;/Opacity&gt;&#10;      &lt;/Triangle&gt;&#10;    &lt;/Triangles&gt;&#10;    &lt;BlankCoordinates&gt;&#10;      &lt;BlankCoordinate&gt;&#10;        &lt;X&gt;3&lt;/X&gt;&#10;        &lt;Y&gt;7&lt;/Y&gt;&#10;      &lt;/BlankCoordinate&gt;&#10;      &lt;BlankCoordinate&gt;&#10;        &lt;X&gt;2&lt;/X&gt;&#10;        &lt;Y&gt;6&lt;/Y&gt;&#10;      &lt;/BlankCoordinate&gt;&#10;      &lt;BlankCoordinate&gt;&#10;        &lt;X&gt;4&lt;/X&gt;&#10;        &lt;Y&gt;6&lt;/Y&gt;&#10;      &lt;/BlankCoordinate&gt;&#10;      &lt;BlankCoordinate&gt;&#10;        &lt;X&gt;3&lt;/X&gt;&#10;        &lt;Y&gt;5&lt;/Y&gt;&#10;      &lt;/BlankCoordinate&gt;&#10;      &lt;BlankCoordinate&gt;&#10;        &lt;X&gt;3&lt;/X&gt;&#10;        &lt;Y&gt;5&lt;/Y&gt;&#10;      &lt;/BlankCoordinate&gt;&#10;      &lt;BlankCoordinate&gt;&#10;        &lt;X&gt;2&lt;/X&gt;&#10;        &lt;Y&gt;4&lt;/Y&gt;&#10;      &lt;/BlankCoordinate&gt;&#10;      &lt;BlankCoordinate&gt;&#10;        &lt;X&gt;6&lt;/X&gt;&#10;        &lt;Y&gt;4&lt;/Y&gt;&#10;      &lt;/BlankCoordinate&gt;&#10;      &lt;BlankCoordinate&gt;&#10;        &lt;X&gt;5&lt;/X&gt;&#10;        &lt;Y&gt;3&lt;/Y&gt;&#10;      &lt;/BlankCoordinate&gt;&#10;      &lt;BlankCoordinate&gt;&#10;        &lt;X&gt;3&lt;/X&gt;&#10;        &lt;Y&gt;3&lt;/Y&gt;&#10;      &lt;/BlankCoordinate&gt;&#10;      &lt;BlankCoordinate&gt;&#10;        &lt;X&gt;2&lt;/X&gt;&#10;        &lt;Y&gt;2&lt;/Y&gt;&#10;      &lt;/BlankCoordinate&gt;&#10;      &lt;BlankCoordinate&gt;&#10;        &lt;X&gt;6&lt;/X&gt;&#10;        &lt;Y&gt;2&lt;/Y&gt;&#10;      &lt;/BlankCoordinate&gt;&#10;      &lt;BlankCoordinate&gt;&#10;        &lt;X&gt;5&lt;/X&gt;&#10;        &lt;Y&gt;1&lt;/Y&gt;&#10;      &lt;/BlankCoordinate&gt;&#10;      &lt;BlankCoordinate&gt;&#10;        &lt;X&gt;9&lt;/X&gt;&#10;        &lt;Y&gt;1&lt;/Y&gt;&#10;      &lt;/BlankCoordinate&gt;&#10;      &lt;BlankCoordinate&gt;&#10;        &lt;X&gt;10&lt;/X&gt;&#10;        &lt;Y&gt;0&lt;/Y&gt;&#10;      &lt;/BlankCoordinate&gt;&#10;      &lt;BlankCoordinate&gt;&#10;        &lt;X&gt;-1&lt;/X&gt;&#10;        &lt;Y&gt;0&lt;/Y&gt;&#10;      &lt;/BlankCoordinate&gt;&#10;      &lt;BlankCoordinate&gt;&#10;        &lt;X&gt;-1&lt;/X&gt;&#10;        &lt;Y&gt;7&lt;/Y&gt;&#10;      &lt;/BlankCoordinate&gt;&#10;    &lt;/BlankCoordinates&gt;&#10;    &lt;ImageRightCropPercent&gt;0&lt;/ImageRightCropPercent&gt;&#10;    &lt;TotalRows&gt;7&lt;/TotalRows&gt;&#10;    &lt;TrianglesGridShiftPercent&gt;0.25&lt;/TrianglesGridShiftPercent&gt;&#10;    &lt;ImageBlankTopRows&gt;0&lt;/ImageBlankTopRows&gt;&#10;  &lt;/Design&gt;&#10;&lt;/ImageControl&gt;"/>
  <p:tag name="MMC_PRESENTATIONTYPE" val="2"/>
</p:tagLst>
</file>

<file path=ppt/theme/theme1.xml><?xml version="1.0" encoding="utf-8"?>
<a:theme xmlns:a="http://schemas.openxmlformats.org/drawingml/2006/main" name="Classic">
  <a:themeElements>
    <a:clrScheme name="Option #5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02C77"/>
      </a:accent1>
      <a:accent2>
        <a:srgbClr val="00A8C8"/>
      </a:accent2>
      <a:accent3>
        <a:srgbClr val="006D9E"/>
      </a:accent3>
      <a:accent4>
        <a:srgbClr val="A6E2EF"/>
      </a:accent4>
      <a:accent5>
        <a:srgbClr val="7C848A"/>
      </a:accent5>
      <a:accent6>
        <a:srgbClr val="5A5A5A"/>
      </a:accent6>
      <a:hlink>
        <a:srgbClr val="404040"/>
      </a:hlink>
      <a:folHlink>
        <a:srgbClr val="808080"/>
      </a:folHlink>
    </a:clrScheme>
    <a:fontScheme name="MMCo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Bright Emerald">
      <a:srgbClr val="72BE44"/>
    </a:custClr>
    <a:custClr name="Light Emerald">
      <a:srgbClr val="BDDDA3"/>
    </a:custClr>
    <a:custClr name="Bright Iolite">
      <a:srgbClr val="6F83C1"/>
    </a:custClr>
    <a:custClr name="Light Iolite">
      <a:srgbClr val="C4CAE6"/>
    </a:custClr>
    <a:custClr name="Bright Topaz">
      <a:srgbClr val="FBAE17"/>
    </a:custClr>
    <a:custClr name="Light Topaz">
      <a:srgbClr val="FFDDAC"/>
    </a:custClr>
    <a:custClr name="Bright Turquoise">
      <a:srgbClr val="0FB694"/>
    </a:custClr>
    <a:custClr name="Light Turquoise">
      <a:srgbClr val="A7D9C8"/>
    </a:custClr>
    <a:custClr name="Bright Citrine">
      <a:srgbClr val="F48132"/>
    </a:custClr>
    <a:custClr name="Light Citrine">
      <a:srgbClr val="FCCFAB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623</Words>
  <Application>Microsoft Office PowerPoint</Application>
  <PresentationFormat>Custom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PMingLiU</vt:lpstr>
      <vt:lpstr>Wingdings</vt:lpstr>
      <vt:lpstr>Classic</vt:lpstr>
      <vt:lpstr>PowerPoint Presentation</vt:lpstr>
      <vt:lpstr>How The Member Group Insurance Program adds value to IEEE</vt:lpstr>
      <vt:lpstr>A brief history of the IEEE Member Group Insurance Program The Beginning</vt:lpstr>
      <vt:lpstr>1970’s-1980’s, period of growth for IEEE and Plans</vt:lpstr>
      <vt:lpstr>1990’s</vt:lpstr>
      <vt:lpstr>The Program expands in the early 2000’s </vt:lpstr>
      <vt:lpstr>Rates down, satisfaction up</vt:lpstr>
      <vt:lpstr>Celebrating 50 Years</vt:lpstr>
      <vt:lpstr>Mercer’s solutions for self-employed technologists</vt:lpstr>
      <vt:lpstr>Recent enhancements respond to member needs</vt:lpstr>
      <vt:lpstr>Current Participation in IEEE Member Group Insurance Plans</vt:lpstr>
      <vt:lpstr>Annual Membership Retention-Recovery </vt:lpstr>
      <vt:lpstr>Advertising Examples- addressing the generations </vt:lpstr>
      <vt:lpstr>WIE - inspired advertising themes</vt:lpstr>
      <vt:lpstr>Themes about what concerns all of us…</vt:lpstr>
      <vt:lpstr>Mercer Sponsorship Commitments – 2019 examples</vt:lpstr>
      <vt:lpstr>PowerPoint Presentation</vt:lpstr>
    </vt:vector>
  </TitlesOfParts>
  <Company>Mercer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AFFINITY BUSINESS MEETING</dc:title>
  <dc:creator>Muffler, Stacy L</dc:creator>
  <dc:description>MMC Templates_x000d_
Marsh &amp; McLennan Companies</dc:description>
  <cp:lastModifiedBy>Lynn Koblin</cp:lastModifiedBy>
  <cp:revision>55</cp:revision>
  <cp:lastPrinted>2013-10-29T17:46:37Z</cp:lastPrinted>
  <dcterms:created xsi:type="dcterms:W3CDTF">2013-10-29T17:38:18Z</dcterms:created>
  <dcterms:modified xsi:type="dcterms:W3CDTF">2019-03-26T18:13:20Z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Classic</vt:lpwstr>
  </property>
  <property fmtid="{D5CDD505-2E9C-101B-9397-08002B2CF9AE}" pid="3" name="TemplateVersion">
    <vt:lpwstr>7.0</vt:lpwstr>
  </property>
  <property fmtid="{D5CDD505-2E9C-101B-9397-08002B2CF9AE}" pid="4" name="MMCOA_FontSize">
    <vt:lpwstr>Medium</vt:lpwstr>
  </property>
  <property fmtid="{D5CDD505-2E9C-101B-9397-08002B2CF9AE}" pid="5" name="MMCOA_PresentationType">
    <vt:lpwstr>Classic</vt:lpwstr>
  </property>
  <property fmtid="{D5CDD505-2E9C-101B-9397-08002B2CF9AE}" pid="6" name="MMCOA_SlideStyle">
    <vt:lpwstr>Plain</vt:lpwstr>
  </property>
  <property fmtid="{D5CDD505-2E9C-101B-9397-08002B2CF9AE}" pid="7" name="MMCOA_PaletteName">
    <vt:lpwstr>Sapphire</vt:lpwstr>
  </property>
  <property fmtid="{D5CDD505-2E9C-101B-9397-08002B2CF9AE}" pid="8" name="MMCOA_PaletteNumber">
    <vt:lpwstr>0</vt:lpwstr>
  </property>
  <property fmtid="{D5CDD505-2E9C-101B-9397-08002B2CF9AE}" pid="9" name="MMCOA_Source">
    <vt:lpwstr>0</vt:lpwstr>
  </property>
  <property fmtid="{D5CDD505-2E9C-101B-9397-08002B2CF9AE}" pid="10" name="MMCOA_BaseCo">
    <vt:lpwstr>MER</vt:lpwstr>
  </property>
  <property fmtid="{D5CDD505-2E9C-101B-9397-08002B2CF9AE}" pid="11" name="MMCOA_Brand">
    <vt:lpwstr>MER2015</vt:lpwstr>
  </property>
  <property fmtid="{D5CDD505-2E9C-101B-9397-08002B2CF9AE}" pid="12" name="MPR_DocID">
    <vt:lpwstr>e3adb16a992b4a6b89384ce1c178539e</vt:lpwstr>
  </property>
</Properties>
</file>