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2"/>
  </p:notesMasterIdLst>
  <p:sldIdLst>
    <p:sldId id="281" r:id="rId2"/>
    <p:sldId id="324" r:id="rId3"/>
    <p:sldId id="334" r:id="rId4"/>
    <p:sldId id="258" r:id="rId5"/>
    <p:sldId id="338" r:id="rId6"/>
    <p:sldId id="328" r:id="rId7"/>
    <p:sldId id="352" r:id="rId8"/>
    <p:sldId id="335" r:id="rId9"/>
    <p:sldId id="336" r:id="rId10"/>
    <p:sldId id="339" r:id="rId11"/>
    <p:sldId id="340" r:id="rId12"/>
    <p:sldId id="337" r:id="rId13"/>
    <p:sldId id="346" r:id="rId14"/>
    <p:sldId id="347" r:id="rId15"/>
    <p:sldId id="353" r:id="rId16"/>
    <p:sldId id="354" r:id="rId17"/>
    <p:sldId id="355" r:id="rId18"/>
    <p:sldId id="319" r:id="rId19"/>
    <p:sldId id="294" r:id="rId20"/>
    <p:sldId id="29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89758" autoAdjust="0"/>
  </p:normalViewPr>
  <p:slideViewPr>
    <p:cSldViewPr>
      <p:cViewPr>
        <p:scale>
          <a:sx n="75" d="100"/>
          <a:sy n="75" d="100"/>
        </p:scale>
        <p:origin x="-1182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6A601-9B1B-438A-96A6-56431C4BA801}" type="datetimeFigureOut">
              <a:rPr lang="en-CA" smtClean="0"/>
              <a:pPr/>
              <a:t>12/04/2019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FCE83-0D6D-418E-84F5-E30F60A7C7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9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Presenter, the following presentation is adaptable</a:t>
            </a:r>
            <a:r>
              <a:rPr lang="en-US" i="1" baseline="0" dirty="0" smtClean="0"/>
              <a:t> to your audience. Please see the notes sections for additional information, links, and other information that can improve the experience for your audience.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66866-8824-FB42-A268-53AD493C3BC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05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CE83-0D6D-418E-84F5-E30F60A7C7AC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1580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January 14 - Alabama Regional Future City Competition – Huntsville, 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January 14 - Technical Activities Miniseries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January 15 - MOVE Training Class – Huntsville, 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February 22 - Union Intermediate School – Engineers Week – Clinton, SC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March 2-4 - Red Cross Disaster Institute 2018 – Pamlico County, NC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Marcy 3 – MOVE Presentation to R10 Executive Committee – Langkawi, Malaysia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March 24 – Atlanta Science Festival – Exploration Expo -  Atlanta, GA (29,000 attendees)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March 25 - MOVE Training –– Atlanta, GA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March 27 -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Wellcome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Middle School STEM Fair - Greenville, NC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April 5 - Red Cross Middle School STEM Event – Durham, NC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April 10 - Red Cross Triangle Chapter Volunteer Luncheon - Cary, NC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April 19 - MOVE Red Cross DST 101 Training (SoutheastCon) - St. Petersburg, FL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April 22 - MOVE Truck Systems Training (SoutheastCon) -  St. Petersburg, FL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April 28 - Burlington Maker Faire  – Burlington, NC (8,000 attendees)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April 29 – University of North Carolina Science &amp; Technology Expo - Charlotte, NC (10,000 attendees)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19 – 2018 Cape Fear Preparedness &amp; Safety Expo - Wilmington, NC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 30 – Philadelphia -  Charter  Schools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FCE83-0D6D-418E-84F5-E30F60A7C7AC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1580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5" descr="shutterstock_769389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9" t="18909" r="17081"/>
          <a:stretch>
            <a:fillRect/>
          </a:stretch>
        </p:blipFill>
        <p:spPr bwMode="auto"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shutterstock_107085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4" r="23894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2" descr="shutterstock_120206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7" t="7475" r="33949" b="23048"/>
          <a:stretch>
            <a:fillRect/>
          </a:stretch>
        </p:blipFill>
        <p:spPr bwMode="auto"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8" descr="shutterstock_5838226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r="21448"/>
          <a:stretch>
            <a:fillRect/>
          </a:stretch>
        </p:blipFill>
        <p:spPr bwMode="auto"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D0D33-E145-AE44-B845-3A6D422BA911}" type="datetime1">
              <a:rPr lang="en-US"/>
              <a:pPr>
                <a:defRPr/>
              </a:pPr>
              <a:t>4/12/2019</a:t>
            </a:fld>
            <a:endParaRPr lang="en-US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28329-6992-FA46-A379-1289CD59B6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74826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4"/>
          </p:nvPr>
        </p:nvSpPr>
        <p:spPr>
          <a:xfrm>
            <a:off x="4738864" y="1636663"/>
            <a:ext cx="3952702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5D826-9EFD-B845-88AF-28493E7197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C1E24-6398-FC49-B92B-20EA7CD1D58B}" type="datetime1">
              <a:rPr lang="en-US"/>
              <a:pPr>
                <a:defRPr/>
              </a:pPr>
              <a:t>4/12/2019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20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66889" y="1645920"/>
            <a:ext cx="4035247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4703762" y="1645920"/>
            <a:ext cx="3987803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>
          <a:xfrm>
            <a:off x="357187" y="2659063"/>
            <a:ext cx="4044950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5"/>
          </p:nvPr>
        </p:nvSpPr>
        <p:spPr>
          <a:xfrm>
            <a:off x="4703762" y="2659063"/>
            <a:ext cx="3987803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22407-7B97-E24F-876C-E7B4FC2B51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26DFF-FB3A-BC43-9C23-B49AAB57474F}" type="datetime1">
              <a:rPr lang="en-US"/>
              <a:pPr>
                <a:defRPr/>
              </a:pPr>
              <a:t>4/12/2019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5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678538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365125" y="1644650"/>
            <a:ext cx="3997325" cy="436721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3AACE-EAD6-D045-8D67-2106286A45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1B31-526A-7641-88A9-AE125C1C9F63}" type="datetime1">
              <a:rPr lang="en-US"/>
              <a:pPr>
                <a:defRPr/>
              </a:pPr>
              <a:t>4/12/2019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53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90702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4752975" y="1644650"/>
            <a:ext cx="3938590" cy="207738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752975" y="3945672"/>
            <a:ext cx="3938590" cy="2072542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7FDE1-6CC7-6241-96F5-A54C6D567C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CD567-D0E7-2A41-872A-1EB9F0F0AA99}" type="datetime1">
              <a:rPr lang="en-US"/>
              <a:pPr>
                <a:defRPr/>
              </a:pPr>
              <a:t>4/12/2019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600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370987" y="1645920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0"/>
          </p:nvPr>
        </p:nvSpPr>
        <p:spPr>
          <a:xfrm>
            <a:off x="4760290" y="1645920"/>
            <a:ext cx="3931276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348289" y="3920063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2"/>
          </p:nvPr>
        </p:nvSpPr>
        <p:spPr>
          <a:xfrm>
            <a:off x="4737592" y="3920063"/>
            <a:ext cx="3953974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F64F6-7664-0847-8870-81142F814D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DE3E4-748A-EA47-9E3F-E5C94F63948D}" type="datetime1">
              <a:rPr lang="en-US"/>
              <a:pPr>
                <a:defRPr/>
              </a:pPr>
              <a:t>4/12/2019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341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ubtitle 6"/>
          <p:cNvSpPr>
            <a:spLocks noGrp="1"/>
          </p:cNvSpPr>
          <p:nvPr>
            <p:ph type="body" sz="half" idx="2"/>
          </p:nvPr>
        </p:nvSpPr>
        <p:spPr>
          <a:xfrm>
            <a:off x="1473197" y="5397500"/>
            <a:ext cx="5689601" cy="609599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473200" y="1670050"/>
            <a:ext cx="5689600" cy="358775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644EE-0CCD-5642-BD18-DBF821ABBA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B7384-44CF-C544-9C59-3C0E04A20EF6}" type="datetime1">
              <a:rPr lang="en-US"/>
              <a:pPr>
                <a:defRPr/>
              </a:pPr>
              <a:t>4/12/2019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666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07D92-4EE5-D84B-8588-0915E76106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C9763-D404-384A-9DA8-EBE8F93C6C45}" type="datetime1">
              <a:rPr lang="en-US"/>
              <a:pPr>
                <a:defRPr/>
              </a:pPr>
              <a:t>4/12/2019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535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3997" cy="13405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6889" y="197555"/>
            <a:ext cx="8381999" cy="1030112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edit header title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0B30B4-8BA1-E748-9630-47607DB342DA}" type="datetime1">
              <a:rPr lang="en-US" smtClean="0"/>
              <a:t>4/12/2019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C5383-B22C-A746-A4AF-C32103C6BF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366889" y="1644952"/>
            <a:ext cx="8381999" cy="436638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>
              <a:spcBef>
                <a:spcPts val="1800"/>
              </a:spcBef>
              <a:buSzPct val="135000"/>
              <a:buFontTx/>
              <a:buBlip>
                <a:blip r:embed="rId3"/>
              </a:buBlip>
              <a:defRPr sz="22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94360" indent="-182880">
              <a:spcBef>
                <a:spcPts val="10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3pPr>
            <a:lvl4pPr marL="105156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defRPr sz="1500" baseline="0"/>
            </a:lvl4pPr>
            <a:lvl5pPr marL="123444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4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Content</a:t>
            </a:r>
          </a:p>
          <a:p>
            <a:pPr lvl="1"/>
            <a:r>
              <a:rPr lang="en-US" sz="1800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006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F2801-562A-684C-B81E-FD1667E3AB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B3706FF9-A7A1-1E49-B552-C01D56EB6E49}" type="datetime1">
              <a:rPr lang="en-US" smtClean="0"/>
              <a:pPr>
                <a:defRPr/>
              </a:pPr>
              <a:t>4/12/2019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8326438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CE1F0-28BF-A844-9B91-A150FCA372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F33F5-130B-7D45-AB13-851FA997CDAC}" type="datetime1">
              <a:rPr lang="en-US"/>
              <a:pPr>
                <a:defRPr/>
              </a:pPr>
              <a:t>4/12/2019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726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chnolog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18" descr="shutterstock_29581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15311" r="36530"/>
          <a:stretch>
            <a:fillRect/>
          </a:stretch>
        </p:blipFill>
        <p:spPr bwMode="auto">
          <a:xfrm>
            <a:off x="6870700" y="0"/>
            <a:ext cx="22733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32" descr="ISP209388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t="19907" b="7997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35" descr="shutterstock_124121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r="16269"/>
          <a:stretch>
            <a:fillRect/>
          </a:stretch>
        </p:blipFill>
        <p:spPr bwMode="auto">
          <a:xfrm>
            <a:off x="2284413" y="0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9" descr="shutterstock_4301250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5" r="4950"/>
          <a:stretch>
            <a:fillRect/>
          </a:stretch>
        </p:blipFill>
        <p:spPr bwMode="auto">
          <a:xfrm>
            <a:off x="4573588" y="0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CCDA1-3060-384E-994F-0481C23E1338}" type="datetime1">
              <a:rPr lang="en-US"/>
              <a:pPr>
                <a:defRPr/>
              </a:pPr>
              <a:t>4/12/2019</a:t>
            </a:fld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99F32-1665-B143-8D4A-A74F967955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30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eople and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8" descr="shutterstock_779906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 t="11378" r="-2" b="8519"/>
          <a:stretch>
            <a:fillRect/>
          </a:stretch>
        </p:blipFill>
        <p:spPr bwMode="auto"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iStock_000017402661Medi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3" t="11118" r="6171" b="2959"/>
          <a:stretch>
            <a:fillRect/>
          </a:stretch>
        </p:blipFill>
        <p:spPr bwMode="auto"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3" descr="shutterstock_3204853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 t="3491" r="2" b="4852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15" descr="shutterstock_113045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r="41415"/>
          <a:stretch>
            <a:fillRect/>
          </a:stretch>
        </p:blipFill>
        <p:spPr bwMode="auto"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C7845-938E-F041-B678-DD441B82590C}" type="datetime1">
              <a:rPr lang="en-US"/>
              <a:pPr>
                <a:defRPr/>
              </a:pPr>
              <a:t>4/12/2019</a:t>
            </a:fld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6DAE9-6A84-0344-9053-E91F7D90A8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772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cover-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6" b="24687"/>
          <a:stretch>
            <a:fillRect/>
          </a:stretch>
        </p:blipFill>
        <p:spPr bwMode="auto">
          <a:xfrm>
            <a:off x="0" y="0"/>
            <a:ext cx="9144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9410D-8BC1-884E-BCBC-66D2CC8B72F1}" type="datetime1">
              <a:rPr lang="en-US"/>
              <a:pPr>
                <a:defRPr/>
              </a:pPr>
              <a:t>4/12/2019</a:t>
            </a:fld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7F158-6FDE-5949-8082-237208690D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0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ustom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1113" y="0"/>
            <a:ext cx="9172576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7416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285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4571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857999" y="0"/>
            <a:ext cx="2315683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745A2-C156-3E40-B0EE-0C215E481A9D}" type="datetime1">
              <a:rPr lang="en-US"/>
              <a:pPr>
                <a:defRPr/>
              </a:pPr>
              <a:t>4/12/2019</a:t>
            </a:fld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52E5C-3BBF-C54E-813C-75B4D61C7F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71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ustom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9144001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3CC5C-EC8F-0D46-B348-06838738FC5C}" type="datetime1">
              <a:rPr lang="en-US"/>
              <a:pPr>
                <a:defRPr/>
              </a:pPr>
              <a:t>4/12/2019</a:t>
            </a:fld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5D731-B9C6-7D47-856A-3907FB9208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46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41789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4600" b="1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B0459-26FD-7248-9C09-9BAEF81745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F228E-2E55-C44F-B54C-1D560573A093}" type="datetime1">
              <a:rPr lang="en-US"/>
              <a:pPr>
                <a:defRPr/>
              </a:pPr>
              <a:t>4/12/2019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155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,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DB186-ED04-5C4C-B3C5-0B410677D5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3A34E-7437-5749-9FCE-42C559E70E96}" type="datetime1">
              <a:rPr lang="en-US"/>
              <a:pPr>
                <a:defRPr/>
              </a:pPr>
              <a:t>4/12/2019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0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9"/>
          <p:cNvSpPr>
            <a:spLocks noGrp="1" noChangeAspect="1"/>
          </p:cNvSpPr>
          <p:nvPr>
            <p:ph type="title"/>
          </p:nvPr>
        </p:nvSpPr>
        <p:spPr bwMode="auto">
          <a:xfrm>
            <a:off x="365125" y="134938"/>
            <a:ext cx="83264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44500" y="6356350"/>
            <a:ext cx="3587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65F2801-562A-684C-B81E-FD1667E3AB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865188" y="6356350"/>
            <a:ext cx="164306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3706FF9-A7A1-1E49-B552-C01D56EB6E49}" type="datetime1">
              <a:rPr lang="en-US"/>
              <a:pPr>
                <a:defRPr/>
              </a:pPr>
              <a:t>4/12/2019</a:t>
            </a:fld>
            <a:endParaRPr lang="en-US" dirty="0"/>
          </a:p>
        </p:txBody>
      </p:sp>
      <p:sp>
        <p:nvSpPr>
          <p:cNvPr id="1029" name="Rectangle 3"/>
          <p:cNvSpPr>
            <a:spLocks noChangeArrowheads="1"/>
          </p:cNvSpPr>
          <p:nvPr/>
        </p:nvSpPr>
        <p:spPr bwMode="auto">
          <a:xfrm rot="-5400000">
            <a:off x="9449594" y="5911057"/>
            <a:ext cx="17097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00" dirty="0">
                <a:solidFill>
                  <a:srgbClr val="7F7F7F"/>
                </a:solidFill>
              </a:rPr>
              <a:t>12-CRS-0106 REVISED </a:t>
            </a:r>
            <a:r>
              <a:rPr lang="en-US" sz="600" dirty="0" smtClean="0">
                <a:solidFill>
                  <a:srgbClr val="7F7F7F"/>
                </a:solidFill>
              </a:rPr>
              <a:t>8 </a:t>
            </a:r>
            <a:r>
              <a:rPr lang="en-US" sz="600" dirty="0">
                <a:solidFill>
                  <a:srgbClr val="7F7F7F"/>
                </a:solidFill>
              </a:rPr>
              <a:t>FEB 2013</a:t>
            </a:r>
          </a:p>
        </p:txBody>
      </p:sp>
      <p:sp>
        <p:nvSpPr>
          <p:cNvPr id="1030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365125" y="1646238"/>
            <a:ext cx="8326438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31" name="Picture 4" descr="ieee_tag_blue_006699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6132513"/>
            <a:ext cx="98901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75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1" r:id="rId18"/>
    <p:sldLayoutId id="2147483660" r:id="rId19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6075" indent="-346075" algn="l" defTabSz="457200" rtl="0" eaLnBrk="1" fontAlgn="base" hangingPunct="1">
        <a:spcBef>
          <a:spcPts val="1800"/>
        </a:spcBef>
        <a:spcAft>
          <a:spcPct val="0"/>
        </a:spcAft>
        <a:buSzPct val="135000"/>
        <a:buBlip>
          <a:blip r:embed="rId23"/>
        </a:buBlip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93725" indent="-182563" algn="l" defTabSz="457200" rtl="0" eaLnBrk="1" fontAlgn="base" hangingPunct="1">
        <a:spcBef>
          <a:spcPts val="800"/>
        </a:spcBef>
        <a:spcAft>
          <a:spcPct val="0"/>
        </a:spcAft>
        <a:buClr>
          <a:srgbClr val="595959"/>
        </a:buClr>
        <a:buFont typeface="Lucida Grande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2325" indent="-182563" algn="l" defTabSz="457200" rtl="0" eaLnBrk="1" fontAlgn="base" hangingPunct="1">
        <a:spcBef>
          <a:spcPts val="700"/>
        </a:spcBef>
        <a:spcAft>
          <a:spcPct val="0"/>
        </a:spcAft>
        <a:buClr>
          <a:srgbClr val="595959"/>
        </a:buClr>
        <a:buFont typeface="Wingdings" charset="0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50925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595959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33488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Font typeface="Wingdings" charset="0"/>
        <a:buChar char="§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move.ieeeusa.org/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MOVE Community Outreach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50911" y="3657600"/>
            <a:ext cx="7909316" cy="429768"/>
          </a:xfrm>
        </p:spPr>
        <p:txBody>
          <a:bodyPr/>
          <a:lstStyle/>
          <a:p>
            <a:r>
              <a:rPr lang="en-US" dirty="0" smtClean="0"/>
              <a:t>An IEEE-USA Initiative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2206" y="4191000"/>
            <a:ext cx="8092194" cy="1676400"/>
          </a:xfrm>
        </p:spPr>
        <p:txBody>
          <a:bodyPr>
            <a:normAutofit/>
          </a:bodyPr>
          <a:lstStyle/>
          <a:p>
            <a:r>
              <a:rPr lang="en-US" dirty="0" smtClean="0"/>
              <a:t>Mary Ellen Randall</a:t>
            </a:r>
            <a:br>
              <a:rPr lang="en-US" dirty="0" smtClean="0"/>
            </a:br>
            <a:r>
              <a:rPr lang="en-US" dirty="0" smtClean="0"/>
              <a:t>IEEE Past MGA VP IEEE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Past Region 3 Director</a:t>
            </a:r>
            <a:br>
              <a:rPr lang="en-US" dirty="0" smtClean="0"/>
            </a:br>
            <a:r>
              <a:rPr lang="en-US" dirty="0" smtClean="0"/>
              <a:t>MOVE IEEE-USA Community Outreach</a:t>
            </a:r>
            <a:br>
              <a:rPr lang="en-US" dirty="0" smtClean="0"/>
            </a:br>
            <a:r>
              <a:rPr lang="en-US" dirty="0" smtClean="0"/>
              <a:t>merandall@ieee.org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5BB9E4D3-F80A-BB4B-8FD5-37E8CBED91A1}" type="datetime1">
              <a:rPr lang="en-US" smtClean="0"/>
              <a:t>4/12/2019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0BC5383-B22C-A746-A4AF-C32103C6BFA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0911" y="3157836"/>
            <a:ext cx="8516907" cy="76505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654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DB186-ED04-5C4C-B3C5-0B410677D56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1E3A34E-7437-5749-9FCE-42C559E70E96}" type="datetime1">
              <a:rPr lang="en-US" smtClean="0"/>
              <a:pPr>
                <a:defRPr/>
              </a:pPr>
              <a:t>4/12/2019</a:t>
            </a:fld>
            <a:endParaRPr lang="en-US" dirty="0"/>
          </a:p>
        </p:txBody>
      </p:sp>
      <p:pic>
        <p:nvPicPr>
          <p:cNvPr id="7170" name="Picture 2" descr="C:\Users\maryellen\AppData\Local\Microsoft\Windows\Temporary Internet Files\Content.Outlook\IAW4POUX\20181012_111055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49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Entire streets destroyed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DB186-ED04-5C4C-B3C5-0B410677D56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1E3A34E-7437-5749-9FCE-42C559E70E96}" type="datetime1">
              <a:rPr lang="en-US" smtClean="0"/>
              <a:pPr>
                <a:defRPr/>
              </a:pPr>
              <a:t>4/12/2019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31" r="2083" b="22549"/>
          <a:stretch/>
        </p:blipFill>
        <p:spPr bwMode="auto">
          <a:xfrm>
            <a:off x="-1295402" y="1371600"/>
            <a:ext cx="14386441" cy="496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72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DB186-ED04-5C4C-B3C5-0B410677D56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1E3A34E-7437-5749-9FCE-42C559E70E96}" type="datetime1">
              <a:rPr lang="en-US" smtClean="0"/>
              <a:pPr>
                <a:defRPr/>
              </a:pPr>
              <a:t>4/12/2019</a:t>
            </a:fld>
            <a:endParaRPr lang="en-US" dirty="0"/>
          </a:p>
        </p:txBody>
      </p:sp>
      <p:pic>
        <p:nvPicPr>
          <p:cNvPr id="5122" name="Picture 2" descr="C:\Users\maryellen\AppData\Local\Microsoft\Windows\Temporary Internet Files\Content.Outlook\IAW4POUX\20181014_133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86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our impact - Florence?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F540-214B-4803-A1E0-56B4A2AE7BB4}" type="datetime1">
              <a:rPr lang="en-US" smtClean="0"/>
              <a:t>4/12/2019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 descr="C:\Users\maryellen\AppData\Local\Microsoft\Windows\Temporary Internet Files\Content.Outlook\IAW4POUX\image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909650" cy="544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9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Hurricane Michael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DB186-ED04-5C4C-B3C5-0B410677D56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1E3A34E-7437-5749-9FCE-42C559E70E96}" type="datetime1">
              <a:rPr lang="en-US" smtClean="0"/>
              <a:pPr>
                <a:defRPr/>
              </a:pPr>
              <a:t>4/12/2019</a:t>
            </a:fld>
            <a:endParaRPr lang="en-US" dirty="0"/>
          </a:p>
        </p:txBody>
      </p:sp>
      <p:pic>
        <p:nvPicPr>
          <p:cNvPr id="2050" name="Picture 2" descr="Image may contain: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4010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0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Alabama Tornado – current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42CE1F0-28BF-A844-9B91-A150FCA372D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39F33F5-130B-7D45-AB13-851FA997CDAC}" type="datetime1">
              <a:rPr lang="en-US" smtClean="0"/>
              <a:pPr>
                <a:defRPr/>
              </a:pPr>
              <a:t>4/12/2019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2053" y="1646238"/>
            <a:ext cx="5852582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86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DB186-ED04-5C4C-B3C5-0B410677D56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1E3A34E-7437-5749-9FCE-42C559E70E96}" type="datetime1">
              <a:rPr lang="en-US" smtClean="0"/>
              <a:pPr>
                <a:defRPr/>
              </a:pPr>
              <a:t>4/12/2019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04320" cy="877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5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DB186-ED04-5C4C-B3C5-0B410677D56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1E3A34E-7437-5749-9FCE-42C559E70E96}" type="datetime1">
              <a:rPr lang="en-US" smtClean="0"/>
              <a:pPr>
                <a:defRPr/>
              </a:pPr>
              <a:t>4/12/2019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82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CA" sz="4000" dirty="0" smtClean="0"/>
              <a:t>STEM &amp; </a:t>
            </a:r>
            <a:br>
              <a:rPr lang="en-CA" sz="4000" dirty="0" smtClean="0"/>
            </a:br>
            <a:r>
              <a:rPr lang="en-CA" sz="4000" dirty="0" smtClean="0"/>
              <a:t>Public Visibility</a:t>
            </a:r>
            <a:endParaRPr lang="en-CA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52400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 smtClean="0"/>
              <a:t>  Over</a:t>
            </a:r>
            <a:r>
              <a:rPr lang="en-CA" sz="3600" b="1" dirty="0" smtClean="0"/>
              <a:t> 50,000 </a:t>
            </a:r>
            <a:r>
              <a:rPr lang="en-CA" sz="3600" dirty="0" smtClean="0"/>
              <a:t>reached in 2018</a:t>
            </a:r>
            <a:endParaRPr lang="en-CA" sz="3600" b="1" dirty="0" smtClean="0"/>
          </a:p>
        </p:txBody>
      </p:sp>
      <p:pic>
        <p:nvPicPr>
          <p:cNvPr id="1029" name="Picture 5" descr="C:\Users\maryellen\AppData\Local\Microsoft\Windows\Temporary Internet Files\Content.Outlook\IAW4POUX\LC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41220"/>
            <a:ext cx="406038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53920"/>
            <a:ext cx="2743200" cy="2468880"/>
          </a:xfrm>
          <a:prstGeom prst="rect">
            <a:avLst/>
          </a:prstGeom>
        </p:spPr>
      </p:pic>
      <p:pic>
        <p:nvPicPr>
          <p:cNvPr id="10" name="Picture 9" descr="http://move.ieeeusa.org/wp-content/uploads/2018/06/School_of_the_Future88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952" y="4724400"/>
            <a:ext cx="3477895" cy="1737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62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26438" cy="4386262"/>
          </a:xfrm>
        </p:spPr>
        <p:txBody>
          <a:bodyPr/>
          <a:lstStyle/>
          <a:p>
            <a:r>
              <a:rPr lang="en-US" dirty="0" smtClean="0"/>
              <a:t>We are funded by donations – MOVE Fund of IEEE Foundation</a:t>
            </a: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 smtClean="0">
                <a:hlinkClick r:id="rId2"/>
              </a:rPr>
              <a:t>://move.ieeeusa.org</a:t>
            </a:r>
            <a:r>
              <a:rPr lang="en-US" dirty="0" smtClean="0"/>
              <a:t> </a:t>
            </a:r>
          </a:p>
          <a:p>
            <a:r>
              <a:rPr lang="en-US" dirty="0" smtClean="0"/>
              <a:t>Volunteer </a:t>
            </a:r>
            <a:r>
              <a:rPr lang="en-US" dirty="0" smtClean="0"/>
              <a:t>for a STEM, Disaster Relief team or Public Visibility </a:t>
            </a:r>
            <a:r>
              <a:rPr lang="en-US" dirty="0" smtClean="0"/>
              <a:t>team</a:t>
            </a:r>
          </a:p>
          <a:p>
            <a:r>
              <a:rPr lang="en-US" dirty="0" smtClean="0"/>
              <a:t>Take MOVE training</a:t>
            </a:r>
            <a:endParaRPr lang="en-US" dirty="0" smtClean="0"/>
          </a:p>
          <a:p>
            <a:r>
              <a:rPr lang="en-US" dirty="0" smtClean="0"/>
              <a:t>Like (5 stars) our Facebook page </a:t>
            </a:r>
            <a:r>
              <a:rPr lang="en-US" dirty="0" err="1" smtClean="0"/>
              <a:t>ieeeusamove</a:t>
            </a:r>
            <a:endParaRPr lang="en-US" dirty="0" smtClean="0"/>
          </a:p>
          <a:p>
            <a:r>
              <a:rPr lang="en-US" dirty="0" smtClean="0"/>
              <a:t>Help with planning and preparation</a:t>
            </a:r>
          </a:p>
          <a:p>
            <a:r>
              <a:rPr lang="en-US" dirty="0" smtClean="0"/>
              <a:t>Ask your company to help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3C46-0D0C-4778-B7CD-AC33EE536CDD}" type="datetime1">
              <a:rPr lang="en-US" smtClean="0"/>
              <a:t>4/12/2019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7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MOVE:  In a Nutshell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646238"/>
            <a:ext cx="8321675" cy="3763962"/>
          </a:xfrm>
        </p:spPr>
        <p:txBody>
          <a:bodyPr>
            <a:normAutofit fontScale="47500" lnSpcReduction="20000"/>
          </a:bodyPr>
          <a:lstStyle/>
          <a:p>
            <a:r>
              <a:rPr lang="en-CA" sz="3300" dirty="0" smtClean="0">
                <a:solidFill>
                  <a:srgbClr val="FF0000"/>
                </a:solidFill>
              </a:rPr>
              <a:t>For</a:t>
            </a:r>
            <a:r>
              <a:rPr lang="en-CA" sz="3300" dirty="0" smtClean="0"/>
              <a:t> Disaster Survivors</a:t>
            </a:r>
          </a:p>
          <a:p>
            <a:r>
              <a:rPr lang="en-CA" sz="3300" dirty="0" smtClean="0">
                <a:solidFill>
                  <a:srgbClr val="FF0000"/>
                </a:solidFill>
              </a:rPr>
              <a:t>Who</a:t>
            </a:r>
            <a:r>
              <a:rPr lang="en-CA" sz="3300" dirty="0" smtClean="0"/>
              <a:t> have survived the initial catastrophe,</a:t>
            </a:r>
          </a:p>
          <a:p>
            <a:r>
              <a:rPr lang="en-CA" sz="3300" dirty="0" smtClean="0">
                <a:solidFill>
                  <a:srgbClr val="FF0000"/>
                </a:solidFill>
              </a:rPr>
              <a:t>MOVE</a:t>
            </a:r>
            <a:r>
              <a:rPr lang="en-CA" sz="3300" dirty="0" smtClean="0">
                <a:solidFill>
                  <a:srgbClr val="00B0F0"/>
                </a:solidFill>
              </a:rPr>
              <a:t> </a:t>
            </a:r>
            <a:r>
              <a:rPr lang="en-CA" sz="3300" dirty="0" smtClean="0"/>
              <a:t>(Mobile Outreach VEhicle )</a:t>
            </a:r>
            <a:endParaRPr lang="en-CA" sz="3300" dirty="0" smtClean="0">
              <a:solidFill>
                <a:srgbClr val="008000"/>
              </a:solidFill>
            </a:endParaRPr>
          </a:p>
          <a:p>
            <a:r>
              <a:rPr lang="en-CA" sz="3300" dirty="0" smtClean="0">
                <a:solidFill>
                  <a:srgbClr val="FF0000"/>
                </a:solidFill>
              </a:rPr>
              <a:t>Is</a:t>
            </a:r>
            <a:r>
              <a:rPr lang="en-CA" sz="3300" dirty="0" smtClean="0"/>
              <a:t> an IEEE Project that creates and operates a vehicle for disaster relief</a:t>
            </a:r>
          </a:p>
          <a:p>
            <a:r>
              <a:rPr lang="en-CA" sz="3300" dirty="0" smtClean="0">
                <a:solidFill>
                  <a:srgbClr val="FF0000"/>
                </a:solidFill>
              </a:rPr>
              <a:t>That</a:t>
            </a:r>
            <a:r>
              <a:rPr lang="en-CA" sz="3300" dirty="0" smtClean="0"/>
              <a:t> </a:t>
            </a:r>
            <a:r>
              <a:rPr lang="en-CA" sz="3300" dirty="0"/>
              <a:t>provides </a:t>
            </a:r>
            <a:r>
              <a:rPr lang="en-CA" sz="3300" dirty="0" smtClean="0"/>
              <a:t>needed communications, light &amp; power support to victims</a:t>
            </a:r>
          </a:p>
          <a:p>
            <a:r>
              <a:rPr lang="en-CA" sz="3300" dirty="0" smtClean="0">
                <a:solidFill>
                  <a:srgbClr val="FF0000"/>
                </a:solidFill>
              </a:rPr>
              <a:t>Unlike</a:t>
            </a:r>
            <a:r>
              <a:rPr lang="en-CA" sz="3300" dirty="0" smtClean="0"/>
              <a:t> some First Responder Efforts (e.g., ARRL, RACES)</a:t>
            </a:r>
          </a:p>
          <a:p>
            <a:r>
              <a:rPr lang="en-CA" sz="3300" dirty="0">
                <a:solidFill>
                  <a:srgbClr val="FF0000"/>
                </a:solidFill>
              </a:rPr>
              <a:t>O</a:t>
            </a:r>
            <a:r>
              <a:rPr lang="en-CA" sz="3300" dirty="0" smtClean="0">
                <a:solidFill>
                  <a:srgbClr val="FF0000"/>
                </a:solidFill>
              </a:rPr>
              <a:t>ur project </a:t>
            </a:r>
            <a:r>
              <a:rPr lang="en-CA" sz="3300" dirty="0" smtClean="0"/>
              <a:t>is intended to help the disaster survivors by supplying valuable services until normal infrastructure is restored.</a:t>
            </a:r>
          </a:p>
          <a:p>
            <a:r>
              <a:rPr lang="en-CA" sz="3300" dirty="0" smtClean="0">
                <a:solidFill>
                  <a:srgbClr val="00B0F0"/>
                </a:solidFill>
              </a:rPr>
              <a:t>Additionally</a:t>
            </a:r>
            <a:r>
              <a:rPr lang="en-CA" sz="3300" dirty="0" smtClean="0">
                <a:solidFill>
                  <a:srgbClr val="008000"/>
                </a:solidFill>
              </a:rPr>
              <a:t>  </a:t>
            </a:r>
            <a:r>
              <a:rPr lang="en-CA" sz="3300" dirty="0" smtClean="0"/>
              <a:t>it </a:t>
            </a:r>
            <a:r>
              <a:rPr lang="en-CA" sz="3300" dirty="0"/>
              <a:t>energizes the IEEE volunteer </a:t>
            </a:r>
            <a:r>
              <a:rPr lang="en-CA" sz="3300" dirty="0" smtClean="0"/>
              <a:t>base, highlights skills, promotes public awareness and more</a:t>
            </a:r>
            <a:endParaRPr lang="en-CA" sz="33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3124200"/>
            <a:ext cx="9144000" cy="609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95400"/>
            <a:ext cx="292608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1950720" cy="73152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152400" y="5486400"/>
            <a:ext cx="1283208" cy="8978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2018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Result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81200" y="5612183"/>
            <a:ext cx="5334000" cy="923330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US" dirty="0" smtClean="0"/>
              <a:t> Natural Disasters (11 program total)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50,000 STEM &amp; Public Visibility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NATIONAL American Red Cross partner </a:t>
            </a:r>
          </a:p>
        </p:txBody>
      </p:sp>
    </p:spTree>
    <p:extLst>
      <p:ext uri="{BB962C8B-B14F-4D97-AF65-F5344CB8AC3E}">
        <p14:creationId xmlns:p14="http://schemas.microsoft.com/office/powerpoint/2010/main" val="153587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0"/>
            <a:ext cx="8462963" cy="1460500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 smtClean="0"/>
              <a:t>Mary Ellen Randall</a:t>
            </a:r>
          </a:p>
          <a:p>
            <a:pPr marL="0" indent="0" algn="r">
              <a:buNone/>
            </a:pPr>
            <a:r>
              <a:rPr lang="en-US" dirty="0" smtClean="0"/>
              <a:t> MOVE Community Outreach Program Director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F3D0-0A0E-4559-8F81-BB1A81EF1A8E}" type="datetime1">
              <a:rPr lang="en-US" smtClean="0"/>
              <a:t>4/12/2019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447800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endParaRPr lang="en-US" sz="2400" b="1" dirty="0"/>
          </a:p>
          <a:p>
            <a:r>
              <a:rPr lang="en-US" sz="2400" b="1" dirty="0" smtClean="0"/>
              <a:t>merandall@ieee.org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457200" y="228600"/>
            <a:ext cx="7620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For More Information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3124200"/>
            <a:ext cx="8686800" cy="707886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i="1" dirty="0" smtClean="0"/>
              <a:t>Thank you for your support!</a:t>
            </a:r>
          </a:p>
        </p:txBody>
      </p:sp>
    </p:spTree>
    <p:extLst>
      <p:ext uri="{BB962C8B-B14F-4D97-AF65-F5344CB8AC3E}">
        <p14:creationId xmlns:p14="http://schemas.microsoft.com/office/powerpoint/2010/main" val="381618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4938"/>
            <a:ext cx="9067800" cy="1076325"/>
          </a:xfrm>
        </p:spPr>
        <p:txBody>
          <a:bodyPr/>
          <a:lstStyle/>
          <a:p>
            <a:r>
              <a:rPr lang="en-US" dirty="0" smtClean="0"/>
              <a:t>National American Red Cross Partner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28600" y="5651500"/>
            <a:ext cx="8763000" cy="5969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David Sewell, American Red Cross Instructor is 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42CE1F0-28BF-A844-9B91-A150FCA372D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39F33F5-130B-7D45-AB13-851FA997CDAC}" type="datetime1">
              <a:rPr lang="en-US" smtClean="0"/>
              <a:pPr>
                <a:defRPr/>
              </a:pPr>
              <a:t>4/12/2019</a:t>
            </a:fld>
            <a:endParaRPr lang="en-US" dirty="0"/>
          </a:p>
        </p:txBody>
      </p:sp>
      <p:pic>
        <p:nvPicPr>
          <p:cNvPr id="1026" name="Picture 2" descr="C:\Users\maryellen\AppData\Local\Microsoft\Windows\Temporary Internet Files\Content.Outlook\IAW4POUX\20181020_170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9144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08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sz="6600" dirty="0" smtClean="0"/>
              <a:t>Disaster Relief</a:t>
            </a:r>
            <a:endParaRPr lang="en-CA" sz="6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45" y="4833620"/>
            <a:ext cx="3079109" cy="20116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1752600"/>
            <a:ext cx="4114800" cy="3139321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Hurricane </a:t>
            </a:r>
            <a:r>
              <a:rPr lang="en-US" dirty="0" smtClean="0"/>
              <a:t>Florence</a:t>
            </a:r>
          </a:p>
          <a:p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Supported </a:t>
            </a:r>
            <a:r>
              <a:rPr lang="en-US" dirty="0"/>
              <a:t>3 Red Cross district offices with communications and networking support</a:t>
            </a:r>
          </a:p>
          <a:p>
            <a:pPr lvl="1"/>
            <a:r>
              <a:rPr lang="en-US" dirty="0"/>
              <a:t>Fayetteville</a:t>
            </a:r>
          </a:p>
          <a:p>
            <a:pPr lvl="1"/>
            <a:r>
              <a:rPr lang="en-US" dirty="0"/>
              <a:t>Greenville</a:t>
            </a:r>
          </a:p>
          <a:p>
            <a:pPr lvl="1"/>
            <a:r>
              <a:rPr lang="en-US" dirty="0"/>
              <a:t>Wilmington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Supported </a:t>
            </a:r>
            <a:r>
              <a:rPr lang="en-US" dirty="0" smtClean="0"/>
              <a:t>4 </a:t>
            </a:r>
            <a:r>
              <a:rPr lang="en-US" dirty="0"/>
              <a:t>shelters with internet </a:t>
            </a:r>
            <a:r>
              <a:rPr lang="en-US" dirty="0" smtClean="0"/>
              <a:t>Wi-Fi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4724399" y="1765300"/>
            <a:ext cx="4419601" cy="4247317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Hurricane Michael </a:t>
            </a:r>
          </a:p>
          <a:p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Responded to Panama City FL less than 24 hours after landfall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NO power, water, or </a:t>
            </a:r>
            <a:r>
              <a:rPr lang="en-US" dirty="0" smtClean="0">
                <a:solidFill>
                  <a:srgbClr val="C00000"/>
                </a:solidFill>
              </a:rPr>
              <a:t>communications, including cell </a:t>
            </a:r>
            <a:r>
              <a:rPr lang="en-US" dirty="0">
                <a:solidFill>
                  <a:srgbClr val="C00000"/>
                </a:solidFill>
              </a:rPr>
              <a:t>towers </a:t>
            </a:r>
            <a:r>
              <a:rPr lang="en-US" dirty="0" smtClean="0">
                <a:solidFill>
                  <a:srgbClr val="C00000"/>
                </a:solidFill>
              </a:rPr>
              <a:t>inoperable</a:t>
            </a:r>
            <a:endParaRPr lang="en-US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Supported initial primary communications with Red Cross Headquarters in Tallahassee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Supported first responder communications with families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Provided internet </a:t>
            </a:r>
            <a:r>
              <a:rPr lang="en-US" dirty="0" smtClean="0"/>
              <a:t>Wi-Fi to </a:t>
            </a:r>
            <a:r>
              <a:rPr lang="en-US" dirty="0"/>
              <a:t>shelter with several hundred people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DB186-ED04-5C4C-B3C5-0B410677D56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1E3A34E-7437-5749-9FCE-42C559E70E96}" type="datetime1">
              <a:rPr lang="en-US" smtClean="0"/>
              <a:pPr>
                <a:defRPr/>
              </a:pPr>
              <a:t>4/12/2019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0800" y="673100"/>
            <a:ext cx="7112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86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yellen\AppData\Local\Microsoft\Windows\Temporary Internet Files\Content.Outlook\IAW4POUX\20181012_12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00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DB186-ED04-5C4C-B3C5-0B410677D56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1E3A34E-7437-5749-9FCE-42C559E70E96}" type="datetime1">
              <a:rPr lang="en-US" smtClean="0"/>
              <a:pPr>
                <a:defRPr/>
              </a:pPr>
              <a:t>4/12/2019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40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42CE1F0-28BF-A844-9B91-A150FCA372D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39F33F5-130B-7D45-AB13-851FA997CDAC}" type="datetime1">
              <a:rPr lang="en-US" smtClean="0"/>
              <a:pPr>
                <a:defRPr/>
              </a:pPr>
              <a:t>4/12/2019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82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42CE1F0-28BF-A844-9B91-A150FCA372D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39F33F5-130B-7D45-AB13-851FA997CDAC}" type="datetime1">
              <a:rPr lang="en-US" smtClean="0"/>
              <a:pPr>
                <a:defRPr/>
              </a:pPr>
              <a:t>4/12/2019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18600" cy="676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85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IEEE Corporate">
      <a:dk1>
        <a:sysClr val="windowText" lastClr="000000"/>
      </a:dk1>
      <a:lt1>
        <a:sysClr val="window" lastClr="FFFFFF"/>
      </a:lt1>
      <a:dk2>
        <a:srgbClr val="00678F"/>
      </a:dk2>
      <a:lt2>
        <a:srgbClr val="EEECE1"/>
      </a:lt2>
      <a:accent1>
        <a:srgbClr val="0066A1"/>
      </a:accent1>
      <a:accent2>
        <a:srgbClr val="E37222"/>
      </a:accent2>
      <a:accent3>
        <a:srgbClr val="71953D"/>
      </a:accent3>
      <a:accent4>
        <a:srgbClr val="6B1F7C"/>
      </a:accent4>
      <a:accent5>
        <a:srgbClr val="009FDB"/>
      </a:accent5>
      <a:accent6>
        <a:srgbClr val="810031"/>
      </a:accent6>
      <a:hlink>
        <a:srgbClr val="0066A1"/>
      </a:hlink>
      <a:folHlink>
        <a:srgbClr val="541868"/>
      </a:folHlink>
    </a:clrScheme>
    <a:fontScheme name="Office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5112</TotalTime>
  <Words>594</Words>
  <Application>Microsoft Office PowerPoint</Application>
  <PresentationFormat>On-screen Show (4:3)</PresentationFormat>
  <Paragraphs>108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Theme</vt:lpstr>
      <vt:lpstr>MOVE Community Outreach </vt:lpstr>
      <vt:lpstr>MOVE:  In a Nutshell</vt:lpstr>
      <vt:lpstr>National American Red Cross Partner</vt:lpstr>
      <vt:lpstr>Disaster Relief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Entire streets destroyed</vt:lpstr>
      <vt:lpstr>PowerPoint Presentation</vt:lpstr>
      <vt:lpstr>What is our impact - Florence?</vt:lpstr>
      <vt:lpstr>Impact of Hurricane Michael</vt:lpstr>
      <vt:lpstr>Alabama Tornado – current </vt:lpstr>
      <vt:lpstr>PowerPoint Presentation</vt:lpstr>
      <vt:lpstr>PowerPoint Presentation</vt:lpstr>
      <vt:lpstr>STEM &amp;  Public Visibility</vt:lpstr>
      <vt:lpstr>HOW TO HELP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 name&gt;</dc:title>
  <dc:creator>Jonathan Rasmusson</dc:creator>
  <cp:lastModifiedBy>MER</cp:lastModifiedBy>
  <cp:revision>193</cp:revision>
  <dcterms:created xsi:type="dcterms:W3CDTF">2006-08-16T00:00:00Z</dcterms:created>
  <dcterms:modified xsi:type="dcterms:W3CDTF">2019-04-12T14:19:20Z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