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8" r:id="rId2"/>
    <p:sldId id="312" r:id="rId3"/>
    <p:sldId id="313" r:id="rId4"/>
    <p:sldId id="290" r:id="rId5"/>
    <p:sldId id="291" r:id="rId6"/>
    <p:sldId id="272" r:id="rId7"/>
    <p:sldId id="292" r:id="rId8"/>
    <p:sldId id="293" r:id="rId9"/>
    <p:sldId id="314" r:id="rId10"/>
    <p:sldId id="316" r:id="rId11"/>
    <p:sldId id="31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1C11A7"/>
    <a:srgbClr val="130BAD"/>
    <a:srgbClr val="FF00FF"/>
    <a:srgbClr val="CC66FF"/>
    <a:srgbClr val="FF99FF"/>
    <a:srgbClr val="CCFF33"/>
    <a:srgbClr val="69BE28"/>
    <a:srgbClr val="CC0033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32"/>
    <p:restoredTop sz="86364"/>
  </p:normalViewPr>
  <p:slideViewPr>
    <p:cSldViewPr snapToGrid="0" snapToObjects="1">
      <p:cViewPr varScale="1">
        <p:scale>
          <a:sx n="112" d="100"/>
          <a:sy n="112" d="100"/>
        </p:scale>
        <p:origin x="24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95DD-B097-4F03-A38A-50DD910B3896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396A-6275-428E-9CE5-D743B7B1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9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6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10B3C-90CB-9641-869F-2AE17EFDAB9F}" type="datetime1">
              <a:rPr lang="en-US"/>
              <a:pPr/>
              <a:t>4/5/2019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90F355-2D47-DE43-8CD7-6D1275EF7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5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576480C-8E5E-4708-A41C-4F9FEFD394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64160AB-2D4A-4E32-8F90-320756E7332D}" type="datetimeFigureOut">
              <a:rPr lang="en-US" smtClean="0"/>
              <a:t>4/5/2019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99" r:id="rId21"/>
    <p:sldLayoutId id="2147483700" r:id="rId22"/>
    <p:sldLayoutId id="2147483701" r:id="rId23"/>
    <p:sldLayoutId id="214748370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mont.com/laurier-ottawa/" TargetMode="External"/><Relationship Id="rId2" Type="http://schemas.openxmlformats.org/officeDocument/2006/relationships/hyperlink" Target="https://www.hyatt.com/en-US/hotel/canada/andaz-ottawa-byward-market/yowaz?src=corp_lclb_gmb_seo_nam_yowaz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marriott.com/hotels/travel/yowwi-the-westin-ottawa/?scid=bb1a189a-fec3-4d19-a255-54ba596febe2" TargetMode="External"/><Relationship Id="rId5" Type="http://schemas.openxmlformats.org/officeDocument/2006/relationships/hyperlink" Target="https://www.novotelottawa.com/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21" y="2989140"/>
            <a:ext cx="8758679" cy="1050693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IEEE SECTIONS CONGRESS 2020</a:t>
            </a:r>
            <a:b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704771"/>
            <a:ext cx="7772400" cy="7715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i="0" dirty="0" smtClean="0">
                <a:solidFill>
                  <a:srgbClr val="0066A1"/>
                </a:solidFill>
              </a:rPr>
              <a:t>21-23 August 2020</a:t>
            </a:r>
            <a:endParaRPr lang="en-US" sz="2800" i="0" dirty="0">
              <a:solidFill>
                <a:srgbClr val="0066A1"/>
              </a:solidFill>
            </a:endParaRPr>
          </a:p>
          <a:p>
            <a:pPr algn="ctr"/>
            <a:r>
              <a:rPr lang="en-US" sz="2800" i="0" dirty="0">
                <a:solidFill>
                  <a:srgbClr val="0066A1"/>
                </a:solidFill>
              </a:rPr>
              <a:t>Ottawa, Ontario, Canada</a:t>
            </a:r>
          </a:p>
          <a:p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70" y="331678"/>
            <a:ext cx="8293159" cy="415002"/>
          </a:xfrm>
        </p:spPr>
        <p:txBody>
          <a:bodyPr/>
          <a:lstStyle/>
          <a:p>
            <a:r>
              <a:rPr lang="en-US" dirty="0" smtClean="0"/>
              <a:t>MGA Budget Considerations for Region/Section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8650" y="900502"/>
            <a:ext cx="7135739" cy="383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 smtClean="0"/>
              <a:t>Expenses to be reimbursed for those MGA is covering</a:t>
            </a:r>
            <a:r>
              <a:rPr lang="en-US" sz="16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Travel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Limited to 3 </a:t>
            </a:r>
            <a:r>
              <a:rPr lang="en-US" sz="1600" dirty="0"/>
              <a:t>Nights </a:t>
            </a:r>
            <a:r>
              <a:rPr lang="en-US" sz="1600" dirty="0" smtClean="0"/>
              <a:t>hotel stay at one of the designated hotels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Economy Class Airfare </a:t>
            </a:r>
            <a:r>
              <a:rPr lang="en-US" sz="1600" dirty="0"/>
              <a:t>Only (no </a:t>
            </a:r>
            <a:r>
              <a:rPr lang="en-US" sz="1600" dirty="0" smtClean="0"/>
              <a:t>exceptions will be reimbursed) or Ground </a:t>
            </a:r>
            <a:r>
              <a:rPr lang="en-US" sz="1600" dirty="0"/>
              <a:t>Transportation (max of $</a:t>
            </a:r>
            <a:r>
              <a:rPr lang="en-US" sz="1600" dirty="0" smtClean="0"/>
              <a:t>200USD) 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Meals: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$50 per night (USD) for dinner allowance up to 2 nights, inclusive of Tip, Tax &amp; Beverage (receipts </a:t>
            </a:r>
            <a:r>
              <a:rPr lang="en-US" sz="1600" dirty="0" smtClean="0"/>
              <a:t>needed)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Meals included in Congress event will be: Welcome Dinner Friday; Sat &amp; Sun Breakfast, Lunch and AM </a:t>
            </a:r>
            <a:r>
              <a:rPr lang="en-US" sz="1600" dirty="0"/>
              <a:t>and </a:t>
            </a:r>
            <a:r>
              <a:rPr lang="en-US" sz="1600" dirty="0" smtClean="0"/>
              <a:t>PM Breaks</a:t>
            </a:r>
            <a:endParaRPr lang="en-US" sz="1600" dirty="0"/>
          </a:p>
          <a:p>
            <a:pPr marL="0" indent="0">
              <a:buNone/>
            </a:pPr>
            <a:r>
              <a:rPr lang="en-US" sz="1600" u="sng" dirty="0" smtClean="0"/>
              <a:t>Expenses that will not be reimbursed</a:t>
            </a:r>
            <a:endParaRPr lang="en-US" sz="16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 Travel Insurance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 breakfasts </a:t>
            </a:r>
            <a:r>
              <a:rPr lang="en-US" sz="1600" dirty="0"/>
              <a:t>&amp; </a:t>
            </a:r>
            <a:r>
              <a:rPr lang="en-US" sz="1600" dirty="0" smtClean="0"/>
              <a:t>lunches outside of the Congress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51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5576480C-8E5E-4708-A41C-4F9FEFD3949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AF322-8335-064B-870B-3FCD3F8B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18" y="795865"/>
            <a:ext cx="5163865" cy="28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DC83-9416-6C4F-800C-2627B291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60906"/>
            <a:ext cx="7886700" cy="620819"/>
          </a:xfrm>
        </p:spPr>
        <p:txBody>
          <a:bodyPr/>
          <a:lstStyle/>
          <a:p>
            <a:r>
              <a:rPr lang="en-US" dirty="0"/>
              <a:t>IEEE Sections Congress 2020 Theme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A4CA-BC6C-A342-8936-D62D3FC09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01966"/>
            <a:ext cx="7886700" cy="504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66A1"/>
                </a:solidFill>
              </a:rPr>
              <a:t>Leading Our Global Technical Community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E50F1-B783-2046-B788-82D3F3756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806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SC2020 Chair:  Loretta Arellano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Selection of Program Chair and remainder of committee is under consideration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Ottawa Section volunteers will support the Local Organizing Committee.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1396A-6275-428E-9CE5-D743B7B1E9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58823"/>
            <a:ext cx="7886700" cy="553336"/>
          </a:xfrm>
        </p:spPr>
        <p:txBody>
          <a:bodyPr/>
          <a:lstStyle/>
          <a:p>
            <a:r>
              <a:rPr lang="en-US" dirty="0" smtClean="0"/>
              <a:t>Sections Congress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1"/>
          <p:cNvSpPr>
            <a:spLocks noGrp="1"/>
          </p:cNvSpPr>
          <p:nvPr>
            <p:ph type="title"/>
          </p:nvPr>
        </p:nvSpPr>
        <p:spPr>
          <a:xfrm>
            <a:off x="703548" y="267629"/>
            <a:ext cx="7772400" cy="875371"/>
          </a:xfrm>
        </p:spPr>
        <p:txBody>
          <a:bodyPr/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Ottawa</a:t>
            </a:r>
            <a:b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Ontario, Canada</a:t>
            </a:r>
          </a:p>
        </p:txBody>
      </p:sp>
      <p:sp>
        <p:nvSpPr>
          <p:cNvPr id="6" name="Content Placeholder 22"/>
          <p:cNvSpPr txBox="1">
            <a:spLocks/>
          </p:cNvSpPr>
          <p:nvPr/>
        </p:nvSpPr>
        <p:spPr bwMode="auto">
          <a:xfrm>
            <a:off x="335932" y="1143000"/>
            <a:ext cx="4514850" cy="365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0"/>
              <a:buBlip>
                <a:blip r:embed="rId2"/>
              </a:buBlip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Capital </a:t>
            </a:r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of Canada</a:t>
            </a:r>
          </a:p>
          <a:p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Population: 1.25 million</a:t>
            </a:r>
          </a:p>
          <a:p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Official Languages: English and French</a:t>
            </a:r>
          </a:p>
          <a:p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Brand new light rail through downtown opening this year.</a:t>
            </a:r>
          </a:p>
          <a:p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Weather in August: Highs around 78℉ (25℃) / 58℉ (14℃) </a:t>
            </a:r>
          </a:p>
          <a:p>
            <a:r>
              <a:rPr lang="en-US" sz="1600" kern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With 80,000 people employed in ICT, Ottawa is Canada’s most technology-intensive city; leading sectors include software, communications, defense and aerospace, clean tech, life sciences, and digital media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AF322-8335-064B-870B-3FCD3F8B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80" y="1734014"/>
            <a:ext cx="336776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3434-FA69-1D48-A2F2-6636FB08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Shaw Centre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F7F5-4098-A646-B7B4-B53E5AFD2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29526"/>
            <a:ext cx="3810000" cy="3086100"/>
          </a:xfrm>
        </p:spPr>
        <p:txBody>
          <a:bodyPr>
            <a:noAutofit/>
          </a:bodyPr>
          <a:lstStyle/>
          <a:p>
            <a:r>
              <a:rPr lang="en-US" sz="1800" dirty="0"/>
              <a:t>The  Centre houses 192,000 sq. ft. of flexible, state-of-the-art function space spread over four floors</a:t>
            </a:r>
          </a:p>
          <a:p>
            <a:r>
              <a:rPr lang="en-US" sz="1800" dirty="0"/>
              <a:t>Recently named one of the top 3 convention centers in the world in AIPC’s World’s Best Convention Centre rankings</a:t>
            </a:r>
          </a:p>
          <a:p>
            <a:r>
              <a:rPr lang="en-US" sz="1800" dirty="0"/>
              <a:t>20-minute commute from the airport </a:t>
            </a:r>
          </a:p>
          <a:p>
            <a:r>
              <a:rPr lang="en-US" sz="1800" dirty="0"/>
              <a:t>Within a short walk of 6,000 downtown hotel rooms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0B3FC-928F-F545-92CB-A52FD40A9F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629150"/>
            <a:ext cx="533400" cy="273844"/>
          </a:xfrm>
        </p:spPr>
        <p:txBody>
          <a:bodyPr/>
          <a:lstStyle/>
          <a:p>
            <a:fld id="{D890F355-2D47-DE43-8CD7-6D1275EF709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FD33E-6931-2944-938B-41217A420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10" y="1500809"/>
            <a:ext cx="3532436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1"/>
          <p:cNvSpPr>
            <a:spLocks noGrp="1"/>
          </p:cNvSpPr>
          <p:nvPr>
            <p:ph type="title"/>
          </p:nvPr>
        </p:nvSpPr>
        <p:spPr>
          <a:xfrm>
            <a:off x="114300" y="370801"/>
            <a:ext cx="7772400" cy="897098"/>
          </a:xfrm>
        </p:spPr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Sections Congress Meeting Space at the Shaw Center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50" y="1143000"/>
            <a:ext cx="3177450" cy="312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67899"/>
            <a:ext cx="3497793" cy="2961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256" y="4225751"/>
            <a:ext cx="2628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Level 2 for meetings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85716-68E6-0542-8322-EA16B88150BB}"/>
              </a:ext>
            </a:extLst>
          </p:cNvPr>
          <p:cNvSpPr txBox="1"/>
          <p:nvPr/>
        </p:nvSpPr>
        <p:spPr>
          <a:xfrm>
            <a:off x="4686300" y="4171950"/>
            <a:ext cx="3714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Level 3 for exhibits and plenary</a:t>
            </a:r>
          </a:p>
        </p:txBody>
      </p:sp>
    </p:spTree>
    <p:extLst>
      <p:ext uri="{BB962C8B-B14F-4D97-AF65-F5344CB8AC3E}">
        <p14:creationId xmlns:p14="http://schemas.microsoft.com/office/powerpoint/2010/main" val="27952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006F-7F08-2C4D-BE26-AF01C1C9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Congress Hotels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077A-1FB6-1243-9EF8-CD9BF07A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9700"/>
            <a:ext cx="3486150" cy="3086100"/>
          </a:xfrm>
        </p:spPr>
        <p:txBody>
          <a:bodyPr/>
          <a:lstStyle/>
          <a:p>
            <a:r>
              <a:rPr lang="en-US" sz="1500" dirty="0" err="1">
                <a:hlinkClick r:id="rId2"/>
              </a:rPr>
              <a:t>Andaz</a:t>
            </a:r>
            <a:r>
              <a:rPr lang="en-US" sz="1500" dirty="0">
                <a:hlinkClick r:id="rId2"/>
              </a:rPr>
              <a:t> Ottawa </a:t>
            </a:r>
            <a:r>
              <a:rPr lang="en-US" sz="1500" dirty="0" err="1">
                <a:hlinkClick r:id="rId2"/>
              </a:rPr>
              <a:t>ByWard</a:t>
            </a:r>
            <a:r>
              <a:rPr lang="en-US" sz="1500" dirty="0">
                <a:hlinkClick r:id="rId2"/>
              </a:rPr>
              <a:t> Market 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325 Dalhousie Street </a:t>
            </a:r>
          </a:p>
          <a:p>
            <a:pPr marL="0" indent="0">
              <a:buNone/>
            </a:pPr>
            <a:r>
              <a:rPr lang="en-US" sz="1500" dirty="0"/>
              <a:t>Room Rate: CAD 249.00</a:t>
            </a:r>
          </a:p>
          <a:p>
            <a:pPr marL="0" indent="0">
              <a:buNone/>
            </a:pPr>
            <a:r>
              <a:rPr lang="en-US" sz="1500" dirty="0"/>
              <a:t>Proximity To Shaw Centre in Meters (Km/Miles): 300m / .186 miles</a:t>
            </a:r>
          </a:p>
          <a:p>
            <a:r>
              <a:rPr lang="en-US" sz="1500" dirty="0">
                <a:hlinkClick r:id="rId3"/>
              </a:rPr>
              <a:t>Fairmont Chateau Laurier 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1 Rideau Street </a:t>
            </a:r>
          </a:p>
          <a:p>
            <a:pPr marL="0" indent="0">
              <a:buNone/>
            </a:pPr>
            <a:r>
              <a:rPr lang="en-US" sz="1500" dirty="0"/>
              <a:t>Room Rate: CAD 275.00</a:t>
            </a:r>
          </a:p>
          <a:p>
            <a:pPr marL="0" indent="0">
              <a:buNone/>
            </a:pPr>
            <a:r>
              <a:rPr lang="en-US" sz="1500" dirty="0"/>
              <a:t>Proximity To Shaw Centre in Meters (Km/Miles): 300m / .186 miles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8475B-C2A3-334E-BAE3-719F441E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ADE53-B682-F140-BE66-B963F55C2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90F355-2D47-DE43-8CD7-6D1275EF70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F900F-2EA5-7544-BD1C-54E444C7DB9C}"/>
              </a:ext>
            </a:extLst>
          </p:cNvPr>
          <p:cNvSpPr txBox="1">
            <a:spLocks/>
          </p:cNvSpPr>
          <p:nvPr/>
        </p:nvSpPr>
        <p:spPr bwMode="auto">
          <a:xfrm>
            <a:off x="4972050" y="1143646"/>
            <a:ext cx="3486150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0"/>
              <a:buBlip>
                <a:blip r:embed="rId4"/>
              </a:buBlip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500" kern="0" dirty="0">
                <a:hlinkClick r:id="rId5"/>
              </a:rPr>
              <a:t>Novotel Ottawa </a:t>
            </a:r>
            <a:endParaRPr lang="en-US" sz="1500" kern="0" dirty="0"/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33 Nicholas Street </a:t>
            </a:r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Room Rate: CAD 189.00</a:t>
            </a:r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Proximity To Shaw Centre in Meters (Km/Miles): 450m / .280 miles</a:t>
            </a:r>
          </a:p>
          <a:p>
            <a:r>
              <a:rPr lang="en-US" sz="1500" kern="0" dirty="0">
                <a:hlinkClick r:id="rId6"/>
              </a:rPr>
              <a:t>The Westin Ottawa </a:t>
            </a:r>
            <a:endParaRPr lang="en-US" sz="1500" kern="0" dirty="0"/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11 Colonel By Drive  </a:t>
            </a:r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Room Rate: CAD 275.00</a:t>
            </a:r>
          </a:p>
          <a:p>
            <a:pPr marL="0" indent="0">
              <a:buNone/>
            </a:pPr>
            <a:r>
              <a:rPr lang="en-US" sz="1500" kern="0" dirty="0">
                <a:solidFill>
                  <a:schemeClr val="tx1"/>
                </a:solidFill>
              </a:rPr>
              <a:t>Proximity To Shaw Centre in Meters (Km/Miles): Directly connected</a:t>
            </a:r>
          </a:p>
          <a:p>
            <a:pPr marL="0" indent="0">
              <a:buNone/>
            </a:pPr>
            <a:endParaRPr lang="en-US" sz="1500" kern="0" dirty="0"/>
          </a:p>
          <a:p>
            <a:pPr marL="0" indent="0">
              <a:buNone/>
            </a:pPr>
            <a:endParaRPr 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36432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Ottawa Local Area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F64B6-E997-8742-93B6-FB770AD173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D890F355-2D47-DE43-8CD7-6D1275EF709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B07F2A8-AD5C-444B-AA2A-79EBA19D1D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48583" y="1108282"/>
            <a:ext cx="6153150" cy="3352800"/>
          </a:xfrm>
        </p:spPr>
      </p:pic>
    </p:spTree>
    <p:extLst>
      <p:ext uri="{BB962C8B-B14F-4D97-AF65-F5344CB8AC3E}">
        <p14:creationId xmlns:p14="http://schemas.microsoft.com/office/powerpoint/2010/main" val="42151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Region/Section Participants in SC2020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35230" y="869526"/>
            <a:ext cx="680085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 smtClean="0"/>
              <a:t>MGA </a:t>
            </a:r>
            <a:r>
              <a:rPr lang="en-US" sz="1600" u="sng" dirty="0"/>
              <a:t>will cover</a:t>
            </a:r>
          </a:p>
          <a:p>
            <a:r>
              <a:rPr lang="en-US" sz="1600" dirty="0"/>
              <a:t>1 Primary Delegate per Section</a:t>
            </a:r>
          </a:p>
          <a:p>
            <a:r>
              <a:rPr lang="en-US" sz="1600" dirty="0"/>
              <a:t>Regions 1-10 WIE, SAC, YP (affinity group coordinators) from each region will be covered at 50% with equal 50% paid by their region.  </a:t>
            </a:r>
            <a:r>
              <a:rPr lang="en-US" sz="1600" dirty="0" smtClean="0"/>
              <a:t>No </a:t>
            </a:r>
            <a:r>
              <a:rPr lang="en-US" sz="1600" dirty="0"/>
              <a:t>Substitutions or last minute appointments will be </a:t>
            </a:r>
            <a:r>
              <a:rPr lang="en-US" sz="1600" dirty="0" smtClean="0"/>
              <a:t>accommodated</a:t>
            </a:r>
          </a:p>
          <a:p>
            <a:pPr marL="0" indent="0">
              <a:buNone/>
            </a:pPr>
            <a:r>
              <a:rPr lang="en-US" sz="1600" dirty="0"/>
              <a:t>(Note: Honors Ceremony and </a:t>
            </a:r>
            <a:r>
              <a:rPr lang="en-US" sz="1600" dirty="0" smtClean="0"/>
              <a:t>CONVENE </a:t>
            </a:r>
            <a:r>
              <a:rPr lang="en-US" sz="1600" u="sng" dirty="0"/>
              <a:t>not</a:t>
            </a:r>
            <a:r>
              <a:rPr lang="en-US" sz="1600" dirty="0"/>
              <a:t> </a:t>
            </a:r>
            <a:r>
              <a:rPr lang="en-US" sz="1600" dirty="0" smtClean="0"/>
              <a:t>held </a:t>
            </a:r>
            <a:r>
              <a:rPr lang="en-US" sz="1600" dirty="0"/>
              <a:t>in conjunction with </a:t>
            </a:r>
            <a:r>
              <a:rPr lang="en-US" sz="1600" dirty="0" smtClean="0"/>
              <a:t>SC2020.)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u="sng" dirty="0" smtClean="0"/>
              <a:t>Timing/schedule considerations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Each </a:t>
            </a:r>
            <a:r>
              <a:rPr lang="en-US" sz="1600" dirty="0"/>
              <a:t>Region to communicate to MCE about their Region Meeting at SC 2020 by </a:t>
            </a:r>
            <a:r>
              <a:rPr lang="en-US" sz="1600" dirty="0" smtClean="0"/>
              <a:t>12/31/19</a:t>
            </a:r>
          </a:p>
          <a:p>
            <a:r>
              <a:rPr lang="en-US" sz="1600" dirty="0" smtClean="0"/>
              <a:t>Region </a:t>
            </a:r>
            <a:r>
              <a:rPr lang="en-US" sz="1600" dirty="0"/>
              <a:t>lists with their Primary Delegates, Student, Young Professional and Women In Engineering Coordinators are required by February 2020 Board </a:t>
            </a:r>
            <a:r>
              <a:rPr lang="en-US" sz="1600" dirty="0" smtClean="0"/>
              <a:t>Series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01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3351</TotalTime>
  <Words>532</Words>
  <Application>Microsoft Office PowerPoint</Application>
  <PresentationFormat>On-screen Show (16:9)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LucidaGrande</vt:lpstr>
      <vt:lpstr>Verdana</vt:lpstr>
      <vt:lpstr>Wingdings</vt:lpstr>
      <vt:lpstr>Theme 1</vt:lpstr>
      <vt:lpstr>IEEE SECTIONS CONGRESS 2020  </vt:lpstr>
      <vt:lpstr>IEEE Sections Congress 2020 Theme </vt:lpstr>
      <vt:lpstr>Sections Congress 2020</vt:lpstr>
      <vt:lpstr> Ottawa Ontario, Canada</vt:lpstr>
      <vt:lpstr>Shaw Centre</vt:lpstr>
      <vt:lpstr>Sections Congress Meeting Space at the Shaw Center </vt:lpstr>
      <vt:lpstr>Sections Congress Hotels </vt:lpstr>
      <vt:lpstr>Ottawa Local Area</vt:lpstr>
      <vt:lpstr>Region/Section Participants in SC2020</vt:lpstr>
      <vt:lpstr>MGA Budget Considerations for Region/Section Participants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Cecelia Jankowski</cp:lastModifiedBy>
  <cp:revision>257</cp:revision>
  <cp:lastPrinted>2018-10-19T20:02:24Z</cp:lastPrinted>
  <dcterms:created xsi:type="dcterms:W3CDTF">2016-10-24T19:40:55Z</dcterms:created>
  <dcterms:modified xsi:type="dcterms:W3CDTF">2019-04-05T11:20:00Z</dcterms:modified>
</cp:coreProperties>
</file>