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0" r:id="rId4"/>
    <p:sldId id="265" r:id="rId5"/>
    <p:sldId id="264" r:id="rId6"/>
    <p:sldId id="262" r:id="rId7"/>
    <p:sldId id="263" r:id="rId8"/>
    <p:sldId id="266" r:id="rId9"/>
    <p:sldId id="267" r:id="rId10"/>
    <p:sldId id="261" r:id="rId11"/>
    <p:sldId id="25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1"/>
    <a:srgbClr val="CC0033"/>
    <a:srgbClr val="E37222"/>
    <a:srgbClr val="FDC82F"/>
    <a:srgbClr val="69BE28"/>
    <a:srgbClr val="008542"/>
    <a:srgbClr val="6B1F73"/>
    <a:srgbClr val="009FDA"/>
    <a:srgbClr val="0B5172"/>
    <a:srgbClr val="66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5"/>
    <p:restoredTop sz="94672" autoAdjust="0"/>
  </p:normalViewPr>
  <p:slideViewPr>
    <p:cSldViewPr snapToGrid="0" snapToObjects="1">
      <p:cViewPr varScale="1">
        <p:scale>
          <a:sx n="129" d="100"/>
          <a:sy n="129" d="100"/>
        </p:scale>
        <p:origin x="101" y="3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13-Apr-19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9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4" y="619632"/>
            <a:ext cx="1456944" cy="24140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066" y="619632"/>
            <a:ext cx="1944624" cy="24140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131" y="619632"/>
            <a:ext cx="2365248" cy="24140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746" y="619632"/>
            <a:ext cx="1956816" cy="24140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916" y="619632"/>
            <a:ext cx="1499616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1 Editable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sp>
        <p:nvSpPr>
          <p:cNvPr id="2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652552"/>
            <a:ext cx="1828800" cy="1828800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1828800" y="652552"/>
            <a:ext cx="1828800" cy="1828800"/>
          </a:xfrm>
          <a:blipFill>
            <a:blip r:embed="rId5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3657600" y="652552"/>
            <a:ext cx="1828800" cy="1828800"/>
          </a:xfrm>
          <a:blipFill>
            <a:blip r:embed="rId6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2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5486400" y="652552"/>
            <a:ext cx="1828800" cy="1828800"/>
          </a:xfrm>
          <a:blipFill>
            <a:blip r:embed="rId7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2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7315200" y="652552"/>
            <a:ext cx="1828800" cy="1828800"/>
          </a:xfrm>
          <a:blipFill>
            <a:blip r:embed="rId8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131398"/>
            <a:ext cx="1221339" cy="68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966" y="352567"/>
            <a:ext cx="906997" cy="920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408" y="821327"/>
            <a:ext cx="1343053" cy="13561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1" t="7771"/>
          <a:stretch/>
        </p:blipFill>
        <p:spPr>
          <a:xfrm>
            <a:off x="-2794" y="-3048"/>
            <a:ext cx="2334535" cy="23810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068" y="2089046"/>
            <a:ext cx="1643932" cy="19273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 t="25000"/>
          <a:stretch/>
        </p:blipFill>
        <p:spPr>
          <a:xfrm rot="10800000" flipH="1">
            <a:off x="-23750" y="-2"/>
            <a:ext cx="916775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7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960" y="4267505"/>
            <a:ext cx="1215715" cy="354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4502874"/>
            <a:ext cx="9144000" cy="6406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20993"/>
            <a:ext cx="9144000" cy="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61" r:id="rId3"/>
    <p:sldLayoutId id="2147483683" r:id="rId4"/>
    <p:sldLayoutId id="2147483663" r:id="rId5"/>
    <p:sldLayoutId id="2147483684" r:id="rId6"/>
    <p:sldLayoutId id="2147483673" r:id="rId7"/>
    <p:sldLayoutId id="2147483662" r:id="rId8"/>
    <p:sldLayoutId id="2147483675" r:id="rId9"/>
    <p:sldLayoutId id="2147483664" r:id="rId10"/>
    <p:sldLayoutId id="2147483674" r:id="rId11"/>
    <p:sldLayoutId id="2147483665" r:id="rId12"/>
    <p:sldLayoutId id="2147483676" r:id="rId13"/>
    <p:sldLayoutId id="2147483677" r:id="rId14"/>
    <p:sldLayoutId id="2147483678" r:id="rId15"/>
    <p:sldLayoutId id="2147483679" r:id="rId16"/>
    <p:sldLayoutId id="2147483667" r:id="rId17"/>
    <p:sldLayoutId id="2147483680" r:id="rId18"/>
    <p:sldLayoutId id="2147483682" r:id="rId19"/>
    <p:sldLayoutId id="2147483681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.j.lord@ieee.org" TargetMode="External"/><Relationship Id="rId2" Type="http://schemas.openxmlformats.org/officeDocument/2006/relationships/hyperlink" Target="mailto:s.a.haynes@ieee.org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SoutheastCon 2022 Site Selection Motion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Sean Haynes, Region 3 Conferences Committee Chair</a:t>
            </a:r>
          </a:p>
          <a:p>
            <a:r>
              <a:rPr lang="en-US" dirty="0"/>
              <a:t>Charles Lord, Region 3 SoutheastCon Subcommittee Chair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8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276D-EABA-4374-BFBD-024911FF3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F4E13-DDE0-4D46-A0E5-863526304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Conference Committee moves that Mobile, AL and the Mobile Section with the University of South Alabama at the Renaissance Riverview Plaza on March </a:t>
            </a:r>
            <a:r>
              <a:rPr lang="en-US"/>
              <a:t>30 – April 3, 2022 be </a:t>
            </a:r>
            <a:r>
              <a:rPr lang="en-US" dirty="0"/>
              <a:t>selected as the host site for IEEE SoutheastCon 2022.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8BFB3-D125-44A4-84E6-E5D212E424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CEE04-B40A-495C-96AB-DD22BA3541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3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88183"/>
            <a:ext cx="7886700" cy="824060"/>
          </a:xfrm>
        </p:spPr>
        <p:txBody>
          <a:bodyPr>
            <a:normAutofit/>
          </a:bodyPr>
          <a:lstStyle/>
          <a:p>
            <a:r>
              <a:rPr lang="en-US" dirty="0"/>
              <a:t>Sean Haynes, </a:t>
            </a:r>
            <a:r>
              <a:rPr lang="en-US" dirty="0">
                <a:hlinkClick r:id="rId2"/>
              </a:rPr>
              <a:t>s.a.haynes@ieee.org</a:t>
            </a:r>
            <a:endParaRPr lang="en-US" dirty="0"/>
          </a:p>
          <a:p>
            <a:r>
              <a:rPr lang="en-US" dirty="0"/>
              <a:t>Charles J. Lord </a:t>
            </a:r>
            <a:r>
              <a:rPr lang="en-US" dirty="0">
                <a:hlinkClick r:id="rId3"/>
              </a:rPr>
              <a:t>c.j.lord@ieee.org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76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Several Locations Researched</a:t>
            </a:r>
          </a:p>
          <a:p>
            <a:pPr lvl="1"/>
            <a:r>
              <a:rPr lang="en-US" dirty="0"/>
              <a:t>Space Coast, FL</a:t>
            </a:r>
          </a:p>
          <a:p>
            <a:pPr lvl="1"/>
            <a:r>
              <a:rPr lang="en-US" dirty="0"/>
              <a:t>Daytona Beach, FL</a:t>
            </a:r>
          </a:p>
          <a:p>
            <a:pPr lvl="1"/>
            <a:r>
              <a:rPr lang="en-US" dirty="0"/>
              <a:t>Charleston, SC</a:t>
            </a:r>
          </a:p>
          <a:p>
            <a:pPr lvl="1"/>
            <a:r>
              <a:rPr lang="en-US" dirty="0"/>
              <a:t>Myrtle Beach, SC</a:t>
            </a:r>
          </a:p>
          <a:p>
            <a:pPr lvl="1"/>
            <a:r>
              <a:rPr lang="en-US" dirty="0"/>
              <a:t>Mobile, AL</a:t>
            </a:r>
          </a:p>
          <a:p>
            <a:pPr lvl="1"/>
            <a:r>
              <a:rPr lang="en-US" dirty="0"/>
              <a:t>Knoxville, TN</a:t>
            </a:r>
          </a:p>
          <a:p>
            <a:pPr lvl="1"/>
            <a:r>
              <a:rPr lang="en-US" dirty="0"/>
              <a:t>Memphis, TN</a:t>
            </a:r>
          </a:p>
          <a:p>
            <a:r>
              <a:rPr lang="en-US" dirty="0"/>
              <a:t>SoutheastCon Subcommittee Performed Site Visits</a:t>
            </a:r>
          </a:p>
          <a:p>
            <a:r>
              <a:rPr lang="en-US" dirty="0"/>
              <a:t>Conference Committee Sent Motion to EXCOM</a:t>
            </a:r>
          </a:p>
          <a:p>
            <a:r>
              <a:rPr lang="en-US" dirty="0"/>
              <a:t>EXCOM Approved Motion to Send Recommendation to Region Committee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4654550"/>
            <a:ext cx="485775" cy="273050"/>
          </a:xfrm>
        </p:spPr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67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FEF-76F2-433D-880B-412B5FB0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B50AB-905C-470D-965B-5E12FB6D55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2815194" cy="2844404"/>
          </a:xfrm>
        </p:spPr>
        <p:txBody>
          <a:bodyPr/>
          <a:lstStyle/>
          <a:p>
            <a:r>
              <a:rPr lang="en-US" dirty="0"/>
              <a:t>Renaissance Mobile Riverview Plaza Hotel</a:t>
            </a:r>
          </a:p>
          <a:p>
            <a:pPr lvl="1"/>
            <a:r>
              <a:rPr lang="en-US" dirty="0"/>
              <a:t>$149/night</a:t>
            </a:r>
          </a:p>
          <a:p>
            <a:r>
              <a:rPr lang="en-US" dirty="0"/>
              <a:t>Outlaw Convention Center</a:t>
            </a:r>
          </a:p>
          <a:p>
            <a:pPr lvl="1"/>
            <a:r>
              <a:rPr lang="en-US" dirty="0"/>
              <a:t>CVB has comped our use of the Convention Center</a:t>
            </a:r>
          </a:p>
          <a:p>
            <a:r>
              <a:rPr lang="en-US" dirty="0"/>
              <a:t>Mobile Section</a:t>
            </a:r>
          </a:p>
          <a:p>
            <a:r>
              <a:rPr lang="en-US" dirty="0"/>
              <a:t>University of South Alabama</a:t>
            </a:r>
          </a:p>
          <a:p>
            <a:r>
              <a:rPr lang="en-US" dirty="0"/>
              <a:t>March 30 – April 3, 2022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F3EBF-1AE0-441A-8FB5-A4073F9499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603F0-8EE9-4265-A951-436EEB2478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Mobile, AL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905F82-E3F8-41F3-907D-C86DC67C1A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89798" y="1745673"/>
            <a:ext cx="5125552" cy="16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6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5069D9-0F5C-4F97-8D46-73FA8674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860463"/>
            <a:ext cx="2245714" cy="1499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5C2C6A-F0A0-4F44-83E9-3D71661CA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21" y="2994068"/>
            <a:ext cx="2046514" cy="13654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72EA9-E16F-4824-9349-0ED75372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Mobile, 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69068-C5C4-4E23-BA23-F7F3D744B6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BF3879-42CC-4976-9B08-55BED9112D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Birthplace of Mardi Gras in America!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83B80-7CEC-413F-A79F-69825F1E4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21" y="1140932"/>
            <a:ext cx="2311097" cy="1299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8A250-AC7B-4862-9398-E35FA840A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514" y="2098320"/>
            <a:ext cx="1735777" cy="12150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BA2F72-3CDF-435F-818B-51A7A4FB9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474" y="1143563"/>
            <a:ext cx="2191040" cy="1643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5A7D33-EBC6-44E3-8285-F215C8BC4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1646" y="1140933"/>
            <a:ext cx="2116565" cy="1587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F3A797-95CD-4020-AF40-A75DB6D25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574" y="2371620"/>
            <a:ext cx="1811900" cy="101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0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C41EAA1-5D9F-4FF8-BA0B-46BA6AEAA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Renaissance Riverview Plaza Hotel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80474D-2740-4DB5-A6F8-2F3793CF3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373 Guestrooms</a:t>
            </a:r>
          </a:p>
          <a:p>
            <a:pPr lvl="1"/>
            <a:r>
              <a:rPr lang="en-US" dirty="0"/>
              <a:t>Overflow space available at the Renaissance Battle House (Sister Property)</a:t>
            </a:r>
          </a:p>
          <a:p>
            <a:r>
              <a:rPr lang="en-US" dirty="0"/>
              <a:t>44,000 Square Feet of Meeting Space</a:t>
            </a:r>
          </a:p>
          <a:p>
            <a:r>
              <a:rPr lang="en-US" dirty="0"/>
              <a:t>Downtown Location</a:t>
            </a:r>
          </a:p>
          <a:p>
            <a:pPr lvl="1"/>
            <a:r>
              <a:rPr lang="en-US" dirty="0"/>
              <a:t>Near many local outlets (Food &amp; Shopping)</a:t>
            </a:r>
          </a:p>
          <a:p>
            <a:pPr lvl="1"/>
            <a:r>
              <a:rPr lang="en-US" dirty="0"/>
              <a:t>Near many local attractions and museums</a:t>
            </a:r>
          </a:p>
          <a:p>
            <a:r>
              <a:rPr lang="en-US" dirty="0"/>
              <a:t>Airport MOB</a:t>
            </a:r>
          </a:p>
          <a:p>
            <a:pPr lvl="1"/>
            <a:r>
              <a:rPr lang="en-US" dirty="0"/>
              <a:t>14 Miles from Hotel</a:t>
            </a:r>
          </a:p>
          <a:p>
            <a:pPr lvl="1"/>
            <a:r>
              <a:rPr lang="en-US" dirty="0"/>
              <a:t>No Hotel Shuttle – Cost up to $40</a:t>
            </a:r>
          </a:p>
          <a:p>
            <a:pPr lvl="1"/>
            <a:r>
              <a:rPr lang="en-US" dirty="0"/>
              <a:t>On-Site Parking - $20/night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47008-0472-4C30-BF42-D1BDB7E092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943627-3D26-4EB3-B373-A0AB36E3E2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70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1B4A854-49B6-4927-8A73-D84EC056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Gallery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02429E6-84A6-4F32-B514-86145F3032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650" y="1208360"/>
            <a:ext cx="2512654" cy="16832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DBE1-938E-4B4B-8CF6-0A1EA4B2CB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3BB337-DCD2-4CA6-87F3-C6D2C667F7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Renaissance Riverview Plaza Hotel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E8DB0E9B-2A9C-4547-B4F3-CF8E2587F8D8}"/>
              </a:ext>
            </a:extLst>
          </p:cNvPr>
          <p:cNvSpPr txBox="1">
            <a:spLocks/>
          </p:cNvSpPr>
          <p:nvPr/>
        </p:nvSpPr>
        <p:spPr>
          <a:xfrm>
            <a:off x="628650" y="1385779"/>
            <a:ext cx="3886200" cy="1358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2EC3B4-0939-4D14-8380-E4FD52FCB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255" y="1208360"/>
            <a:ext cx="2512654" cy="16832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CA99A7-4F3D-4541-8D12-D58AF1F90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860" y="1208360"/>
            <a:ext cx="2512654" cy="16832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A9F88B-A319-44AA-94BA-401BA2232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3017073"/>
            <a:ext cx="2512654" cy="16832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282018-EBB4-45A0-ADE8-A02686CC6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0255" y="3002722"/>
            <a:ext cx="2512654" cy="16832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7A6D78-F79A-4493-9175-C83BA5AC02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861" y="2987627"/>
            <a:ext cx="2512656" cy="16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7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6DD3-52BF-4EC5-ADB2-6328A411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Gallery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11E874-7719-4389-B6C5-8D99810D1297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08609" y="1283395"/>
            <a:ext cx="1850260" cy="1426483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94130-12E7-4F9B-8CD3-2C047C88AD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7A5FF8-1342-46D0-BEA4-F36C9BF5AB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Arthur R. Outlaw Convention Center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23A5A1-682D-4459-8323-7F8D21096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057" y="1292966"/>
            <a:ext cx="1889216" cy="1416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47A27A-5442-4C27-A555-9D2552427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895994"/>
            <a:ext cx="1856412" cy="12425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EE46CD-936F-4D16-9BA0-DA6A12E1A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779" y="1292966"/>
            <a:ext cx="1969482" cy="29424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0FD9C1-532B-40E6-BC86-77A0EF53F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057" y="2881361"/>
            <a:ext cx="1894075" cy="12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5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Section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Conference Committee met with the officers of the Mobile Section at the University of South Alabama on March 4</a:t>
            </a:r>
          </a:p>
          <a:p>
            <a:pPr lvl="1"/>
            <a:r>
              <a:rPr lang="en-US" dirty="0"/>
              <a:t>The section has pledged their commitment to making SoutheastCon 2022 a success</a:t>
            </a:r>
          </a:p>
          <a:p>
            <a:pPr lvl="1"/>
            <a:r>
              <a:rPr lang="en-US" dirty="0"/>
              <a:t>The SoutheastCon subcommittee has been asked to provide mentoring and support in the operation of the conference</a:t>
            </a:r>
          </a:p>
          <a:p>
            <a:pPr lvl="1"/>
            <a:r>
              <a:rPr lang="en-US" dirty="0"/>
              <a:t>There are a number of large industrial companies in the area that will be solicited for sponsorship as well as additional volunteer resources</a:t>
            </a:r>
          </a:p>
          <a:p>
            <a:pPr lvl="1"/>
            <a:r>
              <a:rPr lang="en-US" dirty="0"/>
              <a:t>The section plans to use the conference as an opportunity for growth in the section as well as improving relations and outreach with local industry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0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 Student Branch – University of South Alabama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core team in Mobile are also senior faculty at the University of South Alabama</a:t>
            </a:r>
          </a:p>
          <a:p>
            <a:r>
              <a:rPr lang="en-US" dirty="0"/>
              <a:t>The USA student branch has been a very active participant in past </a:t>
            </a:r>
            <a:r>
              <a:rPr lang="en-US" dirty="0" err="1"/>
              <a:t>SoutheastCons</a:t>
            </a:r>
            <a:endParaRPr lang="en-US" dirty="0"/>
          </a:p>
          <a:p>
            <a:r>
              <a:rPr lang="en-US" dirty="0"/>
              <a:t>The USA faculty has pledged support for the student branch for developing and hosting the hardware, software, and other competitions at IEEE SoutheastCon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08" y="971936"/>
            <a:ext cx="3973989" cy="380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49333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215</TotalTime>
  <Words>440</Words>
  <Application>Microsoft Office PowerPoint</Application>
  <PresentationFormat>On-screen Show (16:9)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LucidaGrande</vt:lpstr>
      <vt:lpstr>Wingdings</vt:lpstr>
      <vt:lpstr>Theme 1</vt:lpstr>
      <vt:lpstr>SoutheastCon 2022 Site Selection Motion</vt:lpstr>
      <vt:lpstr>Selection Process</vt:lpstr>
      <vt:lpstr>Selected Location</vt:lpstr>
      <vt:lpstr>Mobile, AL</vt:lpstr>
      <vt:lpstr>Renaissance Riverview Plaza Hotel</vt:lpstr>
      <vt:lpstr>Photo Gallery</vt:lpstr>
      <vt:lpstr>Photo Gallery</vt:lpstr>
      <vt:lpstr>Mobile Section</vt:lpstr>
      <vt:lpstr>Host Student Branch – University of South Alabama</vt:lpstr>
      <vt:lpstr>Motion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Sean Haynes</cp:lastModifiedBy>
  <cp:revision>32</cp:revision>
  <dcterms:created xsi:type="dcterms:W3CDTF">2016-10-24T19:40:55Z</dcterms:created>
  <dcterms:modified xsi:type="dcterms:W3CDTF">2019-04-13T14:25:01Z</dcterms:modified>
</cp:coreProperties>
</file>