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479" r:id="rId3"/>
    <p:sldId id="356" r:id="rId4"/>
    <p:sldId id="352" r:id="rId5"/>
    <p:sldId id="466" r:id="rId6"/>
    <p:sldId id="446" r:id="rId7"/>
    <p:sldId id="447" r:id="rId8"/>
    <p:sldId id="452" r:id="rId9"/>
    <p:sldId id="453" r:id="rId10"/>
    <p:sldId id="358" r:id="rId11"/>
    <p:sldId id="268" r:id="rId12"/>
    <p:sldId id="258" r:id="rId13"/>
    <p:sldId id="257" r:id="rId14"/>
    <p:sldId id="271" r:id="rId15"/>
    <p:sldId id="371" r:id="rId16"/>
    <p:sldId id="370" r:id="rId17"/>
    <p:sldId id="360" r:id="rId18"/>
    <p:sldId id="361" r:id="rId19"/>
    <p:sldId id="357" r:id="rId20"/>
    <p:sldId id="365" r:id="rId21"/>
    <p:sldId id="372" r:id="rId22"/>
    <p:sldId id="366" r:id="rId23"/>
    <p:sldId id="369" r:id="rId24"/>
  </p:sldIdLst>
  <p:sldSz cx="9144000" cy="6858000" type="screen4x3"/>
  <p:notesSz cx="7010400" cy="92360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1" autoAdjust="0"/>
    <p:restoredTop sz="50000" autoAdjust="0"/>
  </p:normalViewPr>
  <p:slideViewPr>
    <p:cSldViewPr snapToGrid="0" snapToObjects="1">
      <p:cViewPr varScale="1">
        <p:scale>
          <a:sx n="97" d="100"/>
          <a:sy n="97" d="100"/>
        </p:scale>
        <p:origin x="58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2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24" tIns="46412" rIns="92824" bIns="4641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24" tIns="46412" rIns="92824" bIns="46412" rtlCol="0"/>
          <a:lstStyle>
            <a:lvl1pPr algn="r">
              <a:defRPr sz="1200"/>
            </a:lvl1pPr>
          </a:lstStyle>
          <a:p>
            <a:fld id="{ABC3226C-F474-C847-A2BB-37CFABDFD4DF}" type="datetime1">
              <a:rPr lang="en-US" smtClean="0"/>
              <a:t>4/8/19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24" tIns="46412" rIns="92824" bIns="4641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24" tIns="46412" rIns="92824" bIns="46412" rtlCol="0" anchor="b"/>
          <a:lstStyle>
            <a:lvl1pPr algn="r">
              <a:defRPr sz="1200"/>
            </a:lvl1pPr>
          </a:lstStyle>
          <a:p>
            <a:fld id="{457461BC-C136-354E-8643-8BAA1C07BA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9579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24" tIns="46412" rIns="92824" bIns="4641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24" tIns="46412" rIns="92824" bIns="46412" rtlCol="0"/>
          <a:lstStyle>
            <a:lvl1pPr algn="r">
              <a:defRPr sz="1200"/>
            </a:lvl1pPr>
          </a:lstStyle>
          <a:p>
            <a:fld id="{4ED6E18E-FD54-EA47-84B3-72694AA31D1C}" type="datetime1">
              <a:rPr lang="en-US" smtClean="0"/>
              <a:t>4/8/19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693738"/>
            <a:ext cx="46164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24" tIns="46412" rIns="92824" bIns="4641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24" tIns="46412" rIns="92824" bIns="464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24" tIns="46412" rIns="92824" bIns="4641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24" tIns="46412" rIns="92824" bIns="46412" rtlCol="0" anchor="b"/>
          <a:lstStyle>
            <a:lvl1pPr algn="r">
              <a:defRPr sz="1200"/>
            </a:lvl1pPr>
          </a:lstStyle>
          <a:p>
            <a:fld id="{DF24BDDB-77A0-494E-8105-F7CC5593C3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24488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954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8BFFE9-80CC-4844-836E-F4CA8989BD96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085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0DCD9-070B-324C-8E01-C760E6935C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94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0DCD9-070B-324C-8E01-C760E6935C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42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0DCD9-070B-324C-8E01-C760E6935C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22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jpe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Univer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66067" y="0"/>
            <a:ext cx="2269866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 descr="shutterstock_1070852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86923" y="0"/>
            <a:ext cx="2269866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923" y="0"/>
            <a:ext cx="2269866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9959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ustom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9144001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9079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417899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4600" b="1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930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7291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374826" y="1644650"/>
            <a:ext cx="4035425" cy="4367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4"/>
          </p:nvPr>
        </p:nvSpPr>
        <p:spPr>
          <a:xfrm>
            <a:off x="4738863" y="1644650"/>
            <a:ext cx="4035425" cy="4367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8997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366889" y="1645920"/>
            <a:ext cx="4035247" cy="78982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7"/>
          </p:nvPr>
        </p:nvSpPr>
        <p:spPr>
          <a:xfrm>
            <a:off x="4703762" y="1645920"/>
            <a:ext cx="4045126" cy="78982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4"/>
          </p:nvPr>
        </p:nvSpPr>
        <p:spPr>
          <a:xfrm>
            <a:off x="357187" y="2659063"/>
            <a:ext cx="4044950" cy="335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5"/>
          </p:nvPr>
        </p:nvSpPr>
        <p:spPr>
          <a:xfrm>
            <a:off x="4703762" y="2659063"/>
            <a:ext cx="4044950" cy="335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0069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1"/>
          </p:nvPr>
        </p:nvSpPr>
        <p:spPr>
          <a:xfrm>
            <a:off x="4678538" y="1644650"/>
            <a:ext cx="4035425" cy="4367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365125" y="1644650"/>
            <a:ext cx="3997325" cy="4367213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8227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390702" y="1644650"/>
            <a:ext cx="4035425" cy="4367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4"/>
          </p:nvPr>
        </p:nvSpPr>
        <p:spPr>
          <a:xfrm>
            <a:off x="4752975" y="1644650"/>
            <a:ext cx="3987800" cy="2011363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752975" y="4006850"/>
            <a:ext cx="3987800" cy="2011363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28009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>
            <a:spLocks noGrp="1"/>
          </p:cNvSpPr>
          <p:nvPr>
            <p:ph sz="half" idx="16"/>
          </p:nvPr>
        </p:nvSpPr>
        <p:spPr>
          <a:xfrm>
            <a:off x="370987" y="1645920"/>
            <a:ext cx="3992697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0"/>
          </p:nvPr>
        </p:nvSpPr>
        <p:spPr>
          <a:xfrm>
            <a:off x="4760289" y="1645920"/>
            <a:ext cx="3992697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348289" y="3920063"/>
            <a:ext cx="3992697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2"/>
          </p:nvPr>
        </p:nvSpPr>
        <p:spPr>
          <a:xfrm>
            <a:off x="4737591" y="3920063"/>
            <a:ext cx="3992697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693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ubtitle 6"/>
          <p:cNvSpPr>
            <a:spLocks noGrp="1"/>
          </p:cNvSpPr>
          <p:nvPr>
            <p:ph type="body" sz="half" idx="2"/>
          </p:nvPr>
        </p:nvSpPr>
        <p:spPr>
          <a:xfrm>
            <a:off x="1473197" y="5397500"/>
            <a:ext cx="5689601" cy="609599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473200" y="1670050"/>
            <a:ext cx="5689600" cy="3587750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3558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79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Univer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589" y="0"/>
            <a:ext cx="9142412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1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73382" y="0"/>
            <a:ext cx="2269866" cy="280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 descr="shutterstock_10708528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1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94238" y="0"/>
            <a:ext cx="2269866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87553" y="0"/>
            <a:ext cx="2269866" cy="280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2355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Clr>
                <a:schemeClr val="tx1">
                  <a:lumMod val="65000"/>
                  <a:lumOff val="35000"/>
                </a:schemeClr>
              </a:buClr>
              <a:defRPr/>
            </a:lvl2pPr>
            <a:lvl3pPr>
              <a:buClr>
                <a:schemeClr val="tx1">
                  <a:lumMod val="65000"/>
                  <a:lumOff val="35000"/>
                </a:schemeClr>
              </a:buClr>
              <a:defRPr/>
            </a:lvl3pPr>
            <a:lvl4pPr>
              <a:buClr>
                <a:schemeClr val="tx1">
                  <a:lumMod val="65000"/>
                  <a:lumOff val="35000"/>
                </a:schemeClr>
              </a:buClr>
              <a:defRPr/>
            </a:lvl4pPr>
            <a:lvl5pPr>
              <a:buClr>
                <a:schemeClr val="tx1">
                  <a:lumMod val="65000"/>
                  <a:lumOff val="3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4054048" y="6356350"/>
            <a:ext cx="164306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3B15D-6391-FB41-BBD7-2773BB06DF2C}" type="datetime1">
              <a:rPr lang="en-US" smtClean="0"/>
              <a:t>4/8/19</a:t>
            </a:fld>
            <a:endParaRPr lang="en-US" dirty="0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3633360" y="6356350"/>
            <a:ext cx="3587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CE615-1B0C-4417-8AF5-6311C4ECE3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665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Line 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65760"/>
            <a:ext cx="8229600" cy="45720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pc="-110" baseline="0">
                <a:solidFill>
                  <a:srgbClr val="642D9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199" y="6212114"/>
            <a:ext cx="6858000" cy="457200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80808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9025" y="6615113"/>
            <a:ext cx="1473200" cy="288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A9E7D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p </a:t>
            </a:r>
            <a:fld id="{2E0DF123-F677-4DAD-B830-BFDE139B4C4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6166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07003-6576-D84B-9AA9-FB2568BA7102}" type="datetime1">
              <a:rPr lang="en-US" smtClean="0"/>
              <a:t>4/8/19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8356-E6EF-E140-8992-566D67745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61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65760" y="1645920"/>
            <a:ext cx="8326438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045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echnolog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588" y="0"/>
            <a:ext cx="9170988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18" descr="shutterstock_295816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00" y="0"/>
            <a:ext cx="22733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32" descr="ISP209388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35" descr="shutterstock_12412126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4413" y="0"/>
            <a:ext cx="2271712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9" descr="shutterstock_43012507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3588" y="0"/>
            <a:ext cx="2271712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9610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eople and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8" descr="shutterstock_7799068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 bwMode="auto">
          <a:xfrm>
            <a:off x="228600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 descr="iStock_000017402661Medium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86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13" descr="shutterstock_32048539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15" descr="shutterstock_1130450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0689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overnment Rel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70988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333"/>
            <a:ext cx="9144000" cy="280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362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are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70988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333"/>
            <a:ext cx="9144000" cy="280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724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spi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70988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333"/>
            <a:ext cx="9144000" cy="280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Placeholder 10" descr="cover-rgb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627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ustom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1113" y="0"/>
            <a:ext cx="9172576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74163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2271889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2285999" y="0"/>
            <a:ext cx="2271889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4571999" y="0"/>
            <a:ext cx="2271889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857999" y="0"/>
            <a:ext cx="2315683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2458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9"/>
          <p:cNvSpPr>
            <a:spLocks noGrp="1" noChangeAspect="1"/>
          </p:cNvSpPr>
          <p:nvPr>
            <p:ph type="title"/>
          </p:nvPr>
        </p:nvSpPr>
        <p:spPr bwMode="auto">
          <a:xfrm>
            <a:off x="365125" y="134938"/>
            <a:ext cx="83264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29" name="Picture 6" descr="ieee_blue_R0G102B161-lg.pn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7113" y="6226175"/>
            <a:ext cx="139382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3"/>
          <p:cNvSpPr>
            <a:spLocks noChangeArrowheads="1"/>
          </p:cNvSpPr>
          <p:nvPr/>
        </p:nvSpPr>
        <p:spPr bwMode="auto">
          <a:xfrm rot="-5400000">
            <a:off x="9449594" y="5911057"/>
            <a:ext cx="17097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600" dirty="0">
                <a:solidFill>
                  <a:srgbClr val="7F7F7F"/>
                </a:solidFill>
              </a:rPr>
              <a:t>12-CRS-0106 REVISED 8 FEB 2013</a:t>
            </a:r>
          </a:p>
        </p:txBody>
      </p:sp>
      <p:sp>
        <p:nvSpPr>
          <p:cNvPr id="1031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365125" y="1646238"/>
            <a:ext cx="8326438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287630"/>
            <a:ext cx="1393825" cy="28349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06" r:id="rId2"/>
    <p:sldLayoutId id="2147483687" r:id="rId3"/>
    <p:sldLayoutId id="2147483696" r:id="rId4"/>
    <p:sldLayoutId id="2147483697" r:id="rId5"/>
    <p:sldLayoutId id="2147483698" r:id="rId6"/>
    <p:sldLayoutId id="2147483705" r:id="rId7"/>
    <p:sldLayoutId id="2147483704" r:id="rId8"/>
    <p:sldLayoutId id="2147483699" r:id="rId9"/>
    <p:sldLayoutId id="2147483700" r:id="rId10"/>
    <p:sldLayoutId id="2147483701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702" r:id="rId19"/>
    <p:sldLayoutId id="2147483707" r:id="rId20"/>
    <p:sldLayoutId id="2147483723" r:id="rId21"/>
    <p:sldLayoutId id="2147483724" r:id="rId22"/>
  </p:sldLayoutIdLst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346075" indent="-346075" algn="l" defTabSz="457200" rtl="0" eaLnBrk="1" fontAlgn="base" hangingPunct="1">
        <a:spcBef>
          <a:spcPts val="1800"/>
        </a:spcBef>
        <a:spcAft>
          <a:spcPct val="0"/>
        </a:spcAft>
        <a:buSzPct val="135000"/>
        <a:buBlip>
          <a:blip r:embed="rId27"/>
        </a:buBlip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93725" indent="-182563" algn="l" defTabSz="457200" rtl="0" eaLnBrk="1" fontAlgn="base" hangingPunct="1">
        <a:spcBef>
          <a:spcPts val="800"/>
        </a:spcBef>
        <a:spcAft>
          <a:spcPct val="0"/>
        </a:spcAft>
        <a:buClr>
          <a:srgbClr val="595959"/>
        </a:buClr>
        <a:buFont typeface="Lucida Grande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22325" indent="-182563" algn="l" defTabSz="457200" rtl="0" eaLnBrk="1" fontAlgn="base" hangingPunct="1">
        <a:spcBef>
          <a:spcPts val="700"/>
        </a:spcBef>
        <a:spcAft>
          <a:spcPct val="0"/>
        </a:spcAft>
        <a:buClr>
          <a:srgbClr val="595959"/>
        </a:buClr>
        <a:buFont typeface="Wingdings" charset="0"/>
        <a:buChar char="§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50925" indent="-182563" algn="l" defTabSz="457200" rtl="0" eaLnBrk="1" fontAlgn="base" hangingPunct="1">
        <a:spcBef>
          <a:spcPts val="600"/>
        </a:spcBef>
        <a:spcAft>
          <a:spcPct val="0"/>
        </a:spcAft>
        <a:buClr>
          <a:srgbClr val="595959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233488" indent="-182563" algn="l" defTabSz="457200" rtl="0" eaLnBrk="1" fontAlgn="base" hangingPunct="1">
        <a:spcBef>
          <a:spcPts val="600"/>
        </a:spcBef>
        <a:spcAft>
          <a:spcPct val="0"/>
        </a:spcAft>
        <a:buClr>
          <a:srgbClr val="7F7F7F"/>
        </a:buClr>
        <a:buFont typeface="Wingdings" charset="0"/>
        <a:buChar char="§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wright.c@ieee.org" TargetMode="Externa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hyperlink" Target="http://ieee-xplore-challenge.org/" TargetMode="Externa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820664"/>
            <a:ext cx="9008198" cy="1362958"/>
          </a:xfrm>
        </p:spPr>
        <p:txBody>
          <a:bodyPr/>
          <a:lstStyle/>
          <a:p>
            <a:pPr algn="ctr"/>
            <a:r>
              <a:rPr lang="en-US" sz="3400" dirty="0"/>
              <a:t>Promoting Public Policy &amp; Member and Career Services, plus…</a:t>
            </a:r>
            <a:endParaRPr lang="en-US" sz="3400" i="1" dirty="0"/>
          </a:p>
        </p:txBody>
      </p:sp>
      <p:sp>
        <p:nvSpPr>
          <p:cNvPr id="10244" name="Subtitle 4"/>
          <p:cNvSpPr>
            <a:spLocks noGrp="1"/>
          </p:cNvSpPr>
          <p:nvPr>
            <p:ph type="subTitle" idx="1"/>
          </p:nvPr>
        </p:nvSpPr>
        <p:spPr>
          <a:xfrm>
            <a:off x="459619" y="4232963"/>
            <a:ext cx="7909316" cy="429768"/>
          </a:xfrm>
        </p:spPr>
        <p:txBody>
          <a:bodyPr/>
          <a:lstStyle/>
          <a:p>
            <a:pPr algn="ctr"/>
            <a:r>
              <a:rPr lang="en-US" sz="2400" b="1" dirty="0"/>
              <a:t>Tom Coughlin</a:t>
            </a:r>
            <a:br>
              <a:rPr lang="en-US" sz="2400" b="1" dirty="0"/>
            </a:br>
            <a:r>
              <a:rPr lang="en-US" dirty="0"/>
              <a:t>President, IEEE-USA</a:t>
            </a:r>
          </a:p>
        </p:txBody>
      </p:sp>
      <p:sp>
        <p:nvSpPr>
          <p:cNvPr id="1024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0913" y="5067470"/>
            <a:ext cx="7918022" cy="584314"/>
          </a:xfrm>
        </p:spPr>
        <p:txBody>
          <a:bodyPr/>
          <a:lstStyle/>
          <a:p>
            <a:pPr algn="ctr"/>
            <a:r>
              <a:rPr lang="en-US" dirty="0"/>
              <a:t>2019 Region 3 Meeting</a:t>
            </a:r>
            <a:br>
              <a:rPr lang="en-US" dirty="0"/>
            </a:br>
            <a:r>
              <a:rPr lang="en-US" dirty="0"/>
              <a:t>Huntsville, AL|  13 April,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253BD-1DF9-954C-BC7A-393AAEFDE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My Objectives: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3C9CC-0014-4E4A-8A69-9A8A6E0ED6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D79D439-0B45-E746-8D0D-BBEFAD9FBC0D}"/>
              </a:ext>
            </a:extLst>
          </p:cNvPr>
          <p:cNvSpPr txBox="1">
            <a:spLocks/>
          </p:cNvSpPr>
          <p:nvPr/>
        </p:nvSpPr>
        <p:spPr bwMode="auto">
          <a:xfrm>
            <a:off x="457199" y="2336481"/>
            <a:ext cx="8534400" cy="532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346075" indent="-346075" algn="l" defTabSz="4572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5000"/>
              <a:buBlip>
                <a:blip r:embed="rId2"/>
              </a:buBlip>
              <a:defRPr sz="800" kern="1200">
                <a:solidFill>
                  <a:srgbClr val="80808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93725" indent="-182563" algn="l" defTabSz="457200" rtl="0" eaLnBrk="1" fontAlgn="base" hangingPunct="1">
              <a:spcBef>
                <a:spcPts val="800"/>
              </a:spcBef>
              <a:spcAft>
                <a:spcPct val="0"/>
              </a:spcAft>
              <a:buClr>
                <a:srgbClr val="595959"/>
              </a:buClr>
              <a:buFont typeface="Lucida Grande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822325" indent="-182563" algn="l" defTabSz="457200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595959"/>
              </a:buClr>
              <a:buFont typeface="Wingdings" charset="0"/>
              <a:buChar char="§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50925" indent="-182563" algn="l" defTabSz="457200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233488" indent="-182563" algn="l" defTabSz="457200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7F7F7F"/>
              </a:buClr>
              <a:buFont typeface="Wingdings" charset="0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Work to create a top level membership experience and increase membership in IEEE and IEEE-USA (retention and growth)</a:t>
            </a:r>
          </a:p>
          <a:p>
            <a:r>
              <a:rPr lang="en-US" sz="2400" dirty="0">
                <a:solidFill>
                  <a:schemeClr val="tx1"/>
                </a:solidFill>
              </a:rPr>
              <a:t>Create a more efficient and cost effective IEEE USA</a:t>
            </a:r>
          </a:p>
          <a:p>
            <a:r>
              <a:rPr lang="en-US" sz="2400" dirty="0">
                <a:solidFill>
                  <a:schemeClr val="tx1"/>
                </a:solidFill>
              </a:rPr>
              <a:t>Represent the interests of our members to the government</a:t>
            </a:r>
          </a:p>
          <a:p>
            <a:r>
              <a:rPr lang="en-US" sz="2400" dirty="0">
                <a:solidFill>
                  <a:schemeClr val="tx1"/>
                </a:solidFill>
              </a:rPr>
              <a:t>Increase awareness of IEEE-USA and its value</a:t>
            </a:r>
          </a:p>
          <a:p>
            <a:r>
              <a:rPr lang="en-US" sz="2400" dirty="0">
                <a:solidFill>
                  <a:schemeClr val="tx1"/>
                </a:solidFill>
              </a:rPr>
              <a:t>Increase IEEE-USA connections with industry</a:t>
            </a:r>
          </a:p>
          <a:p>
            <a:r>
              <a:rPr lang="en-US" sz="2400" dirty="0">
                <a:solidFill>
                  <a:schemeClr val="tx1"/>
                </a:solidFill>
              </a:rPr>
              <a:t>Increase our engagement and perceived value to other IEEE OUs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Have fun! (</a:t>
            </a:r>
            <a:r>
              <a:rPr lang="en-US" sz="3600" b="1" dirty="0">
                <a:solidFill>
                  <a:schemeClr val="tx1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The Pursuit of Happiness</a:t>
            </a:r>
            <a:r>
              <a:rPr lang="en-US" sz="2400" b="1" dirty="0">
                <a:solidFill>
                  <a:schemeClr val="tx1"/>
                </a:solidFill>
              </a:rPr>
              <a:t>)</a:t>
            </a:r>
          </a:p>
          <a:p>
            <a:pPr lvl="3">
              <a:defRPr/>
            </a:pPr>
            <a:endParaRPr lang="en-US" sz="2000" dirty="0"/>
          </a:p>
          <a:p>
            <a:pPr lvl="1">
              <a:defRPr/>
            </a:pPr>
            <a:endParaRPr lang="en-US" sz="4800" dirty="0"/>
          </a:p>
          <a:p>
            <a:pPr>
              <a:defRPr/>
            </a:pPr>
            <a:endParaRPr lang="en-US" sz="24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582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70F82-6457-4461-A987-8FFFEC79C98F}" type="slidenum">
              <a:rPr lang="en-US"/>
              <a:pPr/>
              <a:t>11</a:t>
            </a:fld>
            <a:endParaRPr lang="en-US" dirty="0"/>
          </a:p>
        </p:txBody>
      </p:sp>
      <p:pic>
        <p:nvPicPr>
          <p:cNvPr id="660487" name="Picture 7" descr="S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03656" y="-1524000"/>
            <a:ext cx="12649200" cy="9486900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Our Challenge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In today’s world, with all its distractions and uncertainties, how can we be the people our culture needs us to be?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How can we attract the next generations of technologists into the IEEE, with their diversity and different approaches to getting things done?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We must change, or die</a:t>
            </a:r>
            <a:r>
              <a:rPr lang="mr-IN" dirty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If you’re not busy being born, you’re busy dying (Bob Dylan)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057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286" y="33563"/>
            <a:ext cx="5780921" cy="1143000"/>
          </a:xfrm>
        </p:spPr>
        <p:txBody>
          <a:bodyPr>
            <a:normAutofit/>
          </a:bodyPr>
          <a:lstStyle/>
          <a:p>
            <a:r>
              <a:rPr lang="en-US" dirty="0"/>
              <a:t>What We Should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330" y="1479728"/>
            <a:ext cx="8416335" cy="5110343"/>
          </a:xfrm>
        </p:spPr>
        <p:txBody>
          <a:bodyPr>
            <a:noAutofit/>
          </a:bodyPr>
          <a:lstStyle/>
          <a:p>
            <a:r>
              <a:rPr lang="en-US" dirty="0"/>
              <a:t>Actively support entrepreneurs and consultant members</a:t>
            </a:r>
          </a:p>
          <a:p>
            <a:r>
              <a:rPr lang="en-US" dirty="0"/>
              <a:t>Support regional activities and tie to IEEE-USA</a:t>
            </a:r>
          </a:p>
          <a:p>
            <a:r>
              <a:rPr lang="en-US" dirty="0"/>
              <a:t>Support and expand IEEE USA public policy</a:t>
            </a:r>
          </a:p>
          <a:p>
            <a:r>
              <a:rPr lang="en-US" dirty="0"/>
              <a:t>Increase IEEE USA public visibility	</a:t>
            </a:r>
          </a:p>
          <a:p>
            <a:pPr lvl="1"/>
            <a:r>
              <a:rPr lang="en-US" sz="2400" dirty="0"/>
              <a:t>Continue and augment our successful social media campaign</a:t>
            </a:r>
          </a:p>
          <a:p>
            <a:pPr lvl="1"/>
            <a:r>
              <a:rPr lang="en-US" sz="2400" dirty="0"/>
              <a:t>Video membership campaign in 2019-20 (with other OUs)</a:t>
            </a:r>
          </a:p>
          <a:p>
            <a:pPr lvl="1"/>
            <a:r>
              <a:rPr lang="en-US" sz="2400" dirty="0"/>
              <a:t>New Shirts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8356-E6EF-E140-8992-566D67745E67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2261" y="43073"/>
            <a:ext cx="2888766" cy="1226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9095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We Should Do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800" dirty="0"/>
              <a:t>Pursue industry engagement</a:t>
            </a:r>
          </a:p>
          <a:p>
            <a:pPr lvl="1"/>
            <a:r>
              <a:rPr lang="en-US" sz="2400" dirty="0"/>
              <a:t>Work with IEEE Industry Engagement Committee</a:t>
            </a:r>
          </a:p>
          <a:p>
            <a:r>
              <a:rPr lang="en-US" dirty="0"/>
              <a:t>Return to membership growth in the US Regions—focus on member retention and corporate memberships (with MGA, CS, Com </a:t>
            </a:r>
            <a:r>
              <a:rPr lang="en-US" dirty="0" err="1"/>
              <a:t>Soc</a:t>
            </a:r>
            <a:r>
              <a:rPr lang="en-US" dirty="0"/>
              <a:t> and PES--NIC video proposal)</a:t>
            </a:r>
          </a:p>
          <a:p>
            <a:r>
              <a:rPr lang="en-US" dirty="0"/>
              <a:t>Work with other IEEE OUs to create a stronger and more efficient and effective IEEE</a:t>
            </a:r>
          </a:p>
          <a:p>
            <a:r>
              <a:rPr lang="en-US" dirty="0"/>
              <a:t>Support PACE activities as our budget allows, such as:</a:t>
            </a:r>
          </a:p>
          <a:p>
            <a:pPr lvl="1"/>
            <a:r>
              <a:rPr lang="en-US" dirty="0"/>
              <a:t>Supporting the next generation of technologists—participate in STEM, Maker Faire, FIRST Robotics, etc.</a:t>
            </a:r>
          </a:p>
          <a:p>
            <a:r>
              <a:rPr lang="en-US" dirty="0"/>
              <a:t>Create effective involvement in humanitarian activities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8356-E6EF-E140-8992-566D67745E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94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752600"/>
            <a:ext cx="8305800" cy="4410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IEEE USA is like a canary in a coal mine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4EA43C-29FA-4A4E-B52B-7ADC1F8469B1}"/>
              </a:ext>
            </a:extLst>
          </p:cNvPr>
          <p:cNvSpPr txBox="1"/>
          <p:nvPr/>
        </p:nvSpPr>
        <p:spPr>
          <a:xfrm>
            <a:off x="533400" y="5380383"/>
            <a:ext cx="8229600" cy="461665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Losing members, losing volunteers, losing money…</a:t>
            </a:r>
          </a:p>
        </p:txBody>
      </p:sp>
    </p:spTree>
    <p:extLst>
      <p:ext uri="{BB962C8B-B14F-4D97-AF65-F5344CB8AC3E}">
        <p14:creationId xmlns:p14="http://schemas.microsoft.com/office/powerpoint/2010/main" val="1856851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A4E48-E869-CA43-9623-D2BD98C7C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44" y="134938"/>
            <a:ext cx="8805945" cy="1076325"/>
          </a:xfrm>
        </p:spPr>
        <p:txBody>
          <a:bodyPr/>
          <a:lstStyle/>
          <a:p>
            <a:r>
              <a:rPr lang="en-US" dirty="0"/>
              <a:t>December 2018 US Member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296A6-E0C0-BF46-B540-D3313D63F9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94200" y="1473642"/>
            <a:ext cx="4749800" cy="4389120"/>
          </a:xfrm>
        </p:spPr>
        <p:txBody>
          <a:bodyPr/>
          <a:lstStyle/>
          <a:p>
            <a:r>
              <a:rPr lang="en-US" sz="2300" dirty="0"/>
              <a:t>Year end (December 2018, compared with 2017) numbers for U.S. higher grade members were down 2% or just over </a:t>
            </a:r>
            <a:r>
              <a:rPr lang="en-US" sz="2300" b="1" dirty="0"/>
              <a:t>3000 </a:t>
            </a:r>
            <a:r>
              <a:rPr lang="en-US" sz="2300" dirty="0"/>
              <a:t>members.  </a:t>
            </a:r>
          </a:p>
          <a:p>
            <a:r>
              <a:rPr lang="en-US" sz="2300" dirty="0"/>
              <a:t>This reflects a decline from where we were at the end of the 2018 membership year in August.</a:t>
            </a:r>
          </a:p>
          <a:p>
            <a:r>
              <a:rPr lang="en-US" sz="2300" dirty="0"/>
              <a:t>Since 2001 we have lost 25% of HG membership</a:t>
            </a:r>
          </a:p>
          <a:p>
            <a:endParaRPr lang="en-US" sz="23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6D4B2F-3CE2-8C4B-9FD5-FADD2C46C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1080"/>
            <a:ext cx="43942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73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0F0F7-9FE9-D848-B5F7-1544E12AE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to act, </a:t>
            </a:r>
            <a:r>
              <a:rPr lang="en-US" sz="3600" dirty="0"/>
              <a:t>now!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8D7A6-4A01-CC49-B5D6-61748FBFD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7513" y="1501647"/>
            <a:ext cx="5817704" cy="4386262"/>
          </a:xfrm>
        </p:spPr>
        <p:txBody>
          <a:bodyPr/>
          <a:lstStyle/>
          <a:p>
            <a:r>
              <a:rPr lang="en-US" sz="2000" dirty="0"/>
              <a:t>But time is not on our side.</a:t>
            </a:r>
          </a:p>
          <a:p>
            <a:r>
              <a:rPr lang="en-US" sz="2000" dirty="0"/>
              <a:t>We are constrained by time and resources (both staff and volunteer energy)</a:t>
            </a:r>
          </a:p>
          <a:p>
            <a:r>
              <a:rPr lang="en-US" sz="2000" dirty="0"/>
              <a:t>Many traditional professional organization are having a hard time of it</a:t>
            </a:r>
          </a:p>
          <a:p>
            <a:r>
              <a:rPr lang="en-US" sz="2000" dirty="0"/>
              <a:t>But there is a greater need than ever for technical professionals to solve the daunting problems that face our society</a:t>
            </a:r>
          </a:p>
          <a:p>
            <a:r>
              <a:rPr lang="en-US" sz="2000" dirty="0"/>
              <a:t>To do nothing is to accept whatever happens to us—why should we?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C22A22-05AD-2240-8659-18F7957EFB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62" y="1472176"/>
            <a:ext cx="2363551" cy="2367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107007-9D21-8849-BE5D-A39AE6E2DF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704" y="3933177"/>
            <a:ext cx="2897809" cy="192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98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05865-9E8C-9C42-8463-79882BC12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grow the IEEE?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73151-9309-FC4F-920B-D1D285D0FB3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z="5400" dirty="0"/>
              <a:t>Let’s be cool</a:t>
            </a:r>
          </a:p>
          <a:p>
            <a:r>
              <a:rPr lang="en-US" sz="5400" dirty="0"/>
              <a:t>Let’s be creative</a:t>
            </a:r>
          </a:p>
          <a:p>
            <a:r>
              <a:rPr lang="en-US" sz="5400" dirty="0"/>
              <a:t>Let’s invite and keep people in our ”tribe”</a:t>
            </a:r>
          </a:p>
        </p:txBody>
      </p:sp>
    </p:spTree>
    <p:extLst>
      <p:ext uri="{BB962C8B-B14F-4D97-AF65-F5344CB8AC3E}">
        <p14:creationId xmlns:p14="http://schemas.microsoft.com/office/powerpoint/2010/main" val="1734325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DECFA-29F0-5B45-965A-B048263286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878" y="787939"/>
            <a:ext cx="9213484" cy="496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08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DB97F-BBD2-9D49-8076-A6112933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87338"/>
            <a:ext cx="8326438" cy="1076325"/>
          </a:xfrm>
        </p:spPr>
        <p:txBody>
          <a:bodyPr/>
          <a:lstStyle/>
          <a:p>
            <a:r>
              <a:rPr lang="en-US" dirty="0"/>
              <a:t>Increasing membership in Regions 1-6 (Questions)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DA4BA-6AE7-7F45-AB9D-914A7F6B204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1"/>
            <a:r>
              <a:rPr lang="en-US" sz="2400" dirty="0"/>
              <a:t>Why is the value of IEEE-USA to members?</a:t>
            </a:r>
          </a:p>
          <a:p>
            <a:pPr lvl="2"/>
            <a:r>
              <a:rPr lang="en-US" sz="2000" dirty="0"/>
              <a:t>Let them know we act as a national society</a:t>
            </a:r>
          </a:p>
          <a:p>
            <a:pPr lvl="1"/>
            <a:r>
              <a:rPr lang="en-US" sz="2400" b="1" dirty="0"/>
              <a:t>If our target membership pool is not increasing, how can we increase the pool?</a:t>
            </a:r>
          </a:p>
          <a:p>
            <a:pPr lvl="1"/>
            <a:r>
              <a:rPr lang="en-US" sz="2400" dirty="0"/>
              <a:t>What can we offer that attracts new members?</a:t>
            </a:r>
          </a:p>
          <a:p>
            <a:pPr lvl="1"/>
            <a:r>
              <a:rPr lang="en-US" sz="2400" dirty="0"/>
              <a:t>What can we do to keep these members engaged?</a:t>
            </a:r>
          </a:p>
          <a:p>
            <a:pPr lvl="1"/>
            <a:r>
              <a:rPr lang="en-US" sz="2400" dirty="0"/>
              <a:t>What is the role of IEEE-USA in these activities?</a:t>
            </a:r>
          </a:p>
          <a:p>
            <a:pPr lvl="1"/>
            <a:r>
              <a:rPr lang="en-US" sz="2400" dirty="0"/>
              <a:t>How can we be more exciting and necessary to our target population?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746823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D6C9FA-BF1B-F948-9914-F12F06C4354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2884EB-C6E3-684C-A39B-0E652C4E0E6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B79A8CB-D334-424A-B7C4-D60A255053A3}"/>
              </a:ext>
            </a:extLst>
          </p:cNvPr>
          <p:cNvSpPr txBox="1">
            <a:spLocks/>
          </p:cNvSpPr>
          <p:nvPr/>
        </p:nvSpPr>
        <p:spPr>
          <a:xfrm>
            <a:off x="-2212787" y="3967213"/>
            <a:ext cx="9008198" cy="13629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/>
            <a:r>
              <a:rPr lang="en-US" sz="3600" dirty="0"/>
              <a:t>Technology, for</a:t>
            </a:r>
            <a:endParaRPr lang="en-US" sz="36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CAFE12-5963-AF43-B7BA-7328CDE3C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269" y="4648692"/>
            <a:ext cx="4787900" cy="76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B12CFC-02E5-EC48-9B9D-0B4E6A2950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5269" y="1569271"/>
            <a:ext cx="4787900" cy="2792942"/>
          </a:xfrm>
          <a:prstGeom prst="rect">
            <a:avLst/>
          </a:prstGeom>
        </p:spPr>
      </p:pic>
      <p:pic>
        <p:nvPicPr>
          <p:cNvPr id="8" name="Picture 2" descr="Image result for ieee-usa">
            <a:extLst>
              <a:ext uri="{FF2B5EF4-FFF2-40B4-BE49-F238E27FC236}">
                <a16:creationId xmlns:a16="http://schemas.microsoft.com/office/drawing/2014/main" id="{E410DE7D-FFAE-6F47-9F1F-A01346306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43" y="1920342"/>
            <a:ext cx="3693196" cy="104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28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EBB0C-DBF7-9A4D-89A5-08218F883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get membership growth in the USA?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2CC89-B08D-C245-BE6F-CB5EDEDCF7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9026" y="1305580"/>
            <a:ext cx="8825947" cy="4389120"/>
          </a:xfrm>
        </p:spPr>
        <p:txBody>
          <a:bodyPr/>
          <a:lstStyle/>
          <a:p>
            <a:r>
              <a:rPr lang="en-US" dirty="0"/>
              <a:t>Increase our membership recruitment</a:t>
            </a:r>
          </a:p>
          <a:p>
            <a:pPr lvl="1"/>
            <a:r>
              <a:rPr lang="en-US" dirty="0"/>
              <a:t>Promote the value of IEEE membership including networking, mentorship and personal development</a:t>
            </a:r>
          </a:p>
          <a:p>
            <a:pPr lvl="1"/>
            <a:r>
              <a:rPr lang="en-US" dirty="0"/>
              <a:t>Expand our target membership pool (e.g. IT folks)</a:t>
            </a:r>
          </a:p>
          <a:p>
            <a:pPr lvl="1"/>
            <a:r>
              <a:rPr lang="en-US" dirty="0"/>
              <a:t>Work with MGA and sections on local community membership projects (membership campaigns and SM elevations)</a:t>
            </a:r>
          </a:p>
          <a:p>
            <a:r>
              <a:rPr lang="en-US" dirty="0"/>
              <a:t>Increase our membership retention</a:t>
            </a:r>
          </a:p>
          <a:p>
            <a:pPr lvl="1"/>
            <a:r>
              <a:rPr lang="en-US" dirty="0"/>
              <a:t>Promote and demonstrate the value of IEEE membership</a:t>
            </a:r>
          </a:p>
          <a:p>
            <a:pPr lvl="1"/>
            <a:r>
              <a:rPr lang="en-US" dirty="0"/>
              <a:t>Be part of a community working to make a better world</a:t>
            </a:r>
          </a:p>
          <a:p>
            <a:r>
              <a:rPr lang="en-US" dirty="0"/>
              <a:t>Increase our membership recovery</a:t>
            </a:r>
          </a:p>
          <a:p>
            <a:pPr lvl="1"/>
            <a:r>
              <a:rPr lang="en-US" dirty="0"/>
              <a:t>We have had success with a micro-volunteering sectional calls to members who had not renewed—value of local community</a:t>
            </a:r>
          </a:p>
        </p:txBody>
      </p:sp>
    </p:spTree>
    <p:extLst>
      <p:ext uri="{BB962C8B-B14F-4D97-AF65-F5344CB8AC3E}">
        <p14:creationId xmlns:p14="http://schemas.microsoft.com/office/powerpoint/2010/main" val="952686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1343D-20D7-7B48-A03E-953523957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Membership Drive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2C318-81CA-4A4B-852B-AAEEF7EC14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5125" y="1341120"/>
            <a:ext cx="8672223" cy="4389120"/>
          </a:xfrm>
        </p:spPr>
        <p:txBody>
          <a:bodyPr/>
          <a:lstStyle/>
          <a:p>
            <a:r>
              <a:rPr lang="en-US" dirty="0"/>
              <a:t>Let’s have our sections try to bring non-returning members back—their membership was terminated in February</a:t>
            </a:r>
          </a:p>
          <a:p>
            <a:r>
              <a:rPr lang="en-US" dirty="0"/>
              <a:t>This is best done by a micro-volunteering project of having local members call/email folks who didn’t renew, finding out why and what we could have done better—in the course of this some folks will likely renew</a:t>
            </a:r>
          </a:p>
          <a:p>
            <a:r>
              <a:rPr lang="en-US" dirty="0"/>
              <a:t>If you are interested in running this project in your Section, please contact Chris Wright (</a:t>
            </a:r>
            <a:r>
              <a:rPr lang="en-US" u="sng" dirty="0">
                <a:hlinkClick r:id="rId2"/>
              </a:rPr>
              <a:t>wright.c@ieee.org</a:t>
            </a:r>
            <a:r>
              <a:rPr lang="en-US" dirty="0"/>
              <a:t>) of IEEE’s Member and Geographic Activities staff for more details.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68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537" y="216694"/>
            <a:ext cx="8670472" cy="994172"/>
          </a:xfrm>
        </p:spPr>
        <p:txBody>
          <a:bodyPr/>
          <a:lstStyle/>
          <a:p>
            <a:r>
              <a:rPr lang="en-US" dirty="0"/>
              <a:t>New Initiatives Committee in 2019: $1M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34" y="1775790"/>
            <a:ext cx="9011478" cy="3304023"/>
          </a:xfrm>
        </p:spPr>
        <p:txBody>
          <a:bodyPr/>
          <a:lstStyle/>
          <a:p>
            <a:r>
              <a:rPr lang="en-US" dirty="0"/>
              <a:t>Seeking innovative ideas towards big challenge $1M/y, details to be shared</a:t>
            </a:r>
          </a:p>
          <a:p>
            <a:r>
              <a:rPr lang="en-US" dirty="0"/>
              <a:t>In the areas of </a:t>
            </a:r>
          </a:p>
          <a:p>
            <a:pPr lvl="1"/>
            <a:r>
              <a:rPr lang="en-US" sz="2400" b="1" dirty="0"/>
              <a:t>broadening membership through engagement</a:t>
            </a:r>
          </a:p>
          <a:p>
            <a:pPr lvl="1"/>
            <a:r>
              <a:rPr lang="en-US" dirty="0"/>
              <a:t>education of underserved communities</a:t>
            </a:r>
          </a:p>
          <a:p>
            <a:pPr lvl="1"/>
            <a:r>
              <a:rPr lang="en-US" dirty="0"/>
              <a:t>new style events</a:t>
            </a:r>
          </a:p>
          <a:p>
            <a:r>
              <a:rPr lang="en-US" dirty="0"/>
              <a:t>Value external to IEEE support (in-kind and financial)</a:t>
            </a:r>
          </a:p>
          <a:p>
            <a:r>
              <a:rPr lang="en-US" dirty="0"/>
              <a:t>Multiple OU encouraged and valued, *anyone* can submit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042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3A504-6835-9948-8ED3-8D75BF7D6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C1EF00-A7E4-954E-AC3C-BC293EABD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4169" y="1646238"/>
            <a:ext cx="5848349" cy="438626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BEA60E-121F-DB40-A376-3D73CB5B1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3105" y="-294862"/>
            <a:ext cx="9687339" cy="7265505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D86E62E7-7E1E-944B-83BB-F9273D2C01C9}"/>
              </a:ext>
            </a:extLst>
          </p:cNvPr>
          <p:cNvSpPr txBox="1">
            <a:spLocks/>
          </p:cNvSpPr>
          <p:nvPr/>
        </p:nvSpPr>
        <p:spPr>
          <a:xfrm>
            <a:off x="4035514" y="4745063"/>
            <a:ext cx="5314278" cy="3811905"/>
          </a:xfrm>
          <a:prstGeom prst="rect">
            <a:avLst/>
          </a:prstGeom>
        </p:spPr>
        <p:txBody>
          <a:bodyPr/>
          <a:lstStyle>
            <a:lvl1pPr marL="346075" indent="-346075" algn="l" defTabSz="457200" rtl="0" eaLnBrk="1" fontAlgn="base" hangingPunct="1">
              <a:spcBef>
                <a:spcPts val="1800"/>
              </a:spcBef>
              <a:spcAft>
                <a:spcPct val="0"/>
              </a:spcAft>
              <a:buSzPct val="135000"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93725" indent="-182563" algn="l" defTabSz="457200" rtl="0" eaLnBrk="1" fontAlgn="base" hangingPunct="1">
              <a:spcBef>
                <a:spcPts val="800"/>
              </a:spcBef>
              <a:spcAft>
                <a:spcPct val="0"/>
              </a:spcAft>
              <a:buClr>
                <a:srgbClr val="595959"/>
              </a:buClr>
              <a:buFont typeface="Lucida Grande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822325" indent="-182563" algn="l" defTabSz="457200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595959"/>
              </a:buClr>
              <a:buFont typeface="Wingdings" charset="0"/>
              <a:buChar char="§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50925" indent="-182563" algn="l" defTabSz="457200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233488" indent="-182563" algn="l" defTabSz="457200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7F7F7F"/>
              </a:buClr>
              <a:buFont typeface="Wingdings" charset="0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2800" b="1" dirty="0">
                <a:solidFill>
                  <a:schemeClr val="bg1"/>
                </a:solidFill>
              </a:rPr>
              <a:t>Tom Coughlin</a:t>
            </a:r>
          </a:p>
          <a:p>
            <a:pPr marL="0" indent="0" algn="ctr">
              <a:buFontTx/>
              <a:buNone/>
            </a:pPr>
            <a:r>
              <a:rPr lang="en-US" sz="2800" b="1">
                <a:solidFill>
                  <a:schemeClr val="bg1"/>
                </a:solidFill>
              </a:rPr>
              <a:t>IEEE-USA President</a:t>
            </a:r>
            <a:endParaRPr lang="en-US" sz="2800" b="1" dirty="0">
              <a:solidFill>
                <a:schemeClr val="bg1"/>
              </a:solidFill>
            </a:endParaRPr>
          </a:p>
          <a:p>
            <a:pPr marL="0" indent="0" algn="ctr">
              <a:buFontTx/>
              <a:buNone/>
            </a:pPr>
            <a:r>
              <a:rPr lang="en-US" sz="2800" b="1" dirty="0" err="1">
                <a:solidFill>
                  <a:schemeClr val="bg1"/>
                </a:solidFill>
              </a:rPr>
              <a:t>tom@tomcoughlin.com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506429-141D-0A4D-A312-A37B54D1984C}"/>
              </a:ext>
            </a:extLst>
          </p:cNvPr>
          <p:cNvSpPr txBox="1"/>
          <p:nvPr/>
        </p:nvSpPr>
        <p:spPr>
          <a:xfrm>
            <a:off x="84736" y="2567458"/>
            <a:ext cx="4465828" cy="1015663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/>
              <a:t>Quest</a:t>
            </a:r>
            <a:r>
              <a:rPr lang="en-US" sz="6000" dirty="0">
                <a:solidFill>
                  <a:schemeClr val="bg1"/>
                </a:solidFill>
              </a:rPr>
              <a:t>ions?</a:t>
            </a:r>
          </a:p>
        </p:txBody>
      </p:sp>
    </p:spTree>
    <p:extLst>
      <p:ext uri="{BB962C8B-B14F-4D97-AF65-F5344CB8AC3E}">
        <p14:creationId xmlns:p14="http://schemas.microsoft.com/office/powerpoint/2010/main" val="1757357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8A5B0-6B6C-5542-91E9-284078B15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IEEE USA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2850A-27B8-E945-97AE-0476AADD44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026" y="1344532"/>
            <a:ext cx="6108970" cy="4389120"/>
          </a:xfrm>
        </p:spPr>
        <p:txBody>
          <a:bodyPr/>
          <a:lstStyle/>
          <a:p>
            <a:r>
              <a:rPr lang="en-US" dirty="0"/>
              <a:t>IEEE USA promotes public policies to support our members and the profession</a:t>
            </a:r>
          </a:p>
          <a:p>
            <a:r>
              <a:rPr lang="en-US" dirty="0"/>
              <a:t>IEEE USA supports member development through professional development </a:t>
            </a:r>
            <a:r>
              <a:rPr lang="en-US" dirty="0" err="1"/>
              <a:t>ebooks</a:t>
            </a:r>
            <a:r>
              <a:rPr lang="en-US" dirty="0"/>
              <a:t>, webinars and other educational resources, the salary survey, Consultants Network and Entrepreneur</a:t>
            </a:r>
          </a:p>
          <a:p>
            <a:r>
              <a:rPr lang="en-US" dirty="0"/>
              <a:t>IEEE USA runs programs such as EVO19 for young professionals in August 2019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3A3FDA-CD12-0B4B-AED6-C5450C0833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428" y="1524000"/>
            <a:ext cx="2762807" cy="465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41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IEEE-USA Advocates on Issues That Affect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290641"/>
            <a:ext cx="5511630" cy="319537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Helped defeat plan to tax graduate assistantships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Supporting basic &amp; applied research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Improve regulatory environment for start-ups and small and mid-sized tech companies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Ensure strong intellectual property protections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Understanding implications of AI &amp; Autonomous Systems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Setting U.S.’s future course in space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Promoting strong encryption and protection of your digital privacy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D19BE9-118F-4CCD-A472-E8B6C221A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981" y="1654546"/>
            <a:ext cx="2763582" cy="29201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4EFB7A-B429-453E-B755-6DF6678853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7305" y="1290641"/>
            <a:ext cx="2100041" cy="1917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96751C-5BF2-4F51-89FB-FDDEEA576D49}"/>
              </a:ext>
            </a:extLst>
          </p:cNvPr>
          <p:cNvSpPr txBox="1"/>
          <p:nvPr/>
        </p:nvSpPr>
        <p:spPr>
          <a:xfrm>
            <a:off x="5321012" y="4735748"/>
            <a:ext cx="3692586" cy="867289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/>
              <a:t>Find Issues That Matter to You at:</a:t>
            </a:r>
            <a:endParaRPr lang="en-US" sz="13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87DB50-4964-426E-8519-2462E6E7D93B}"/>
              </a:ext>
            </a:extLst>
          </p:cNvPr>
          <p:cNvSpPr/>
          <p:nvPr/>
        </p:nvSpPr>
        <p:spPr>
          <a:xfrm>
            <a:off x="5927981" y="5512425"/>
            <a:ext cx="2289345" cy="3919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 dirty="0"/>
              <a:t>ieeeusa.org/advocacy</a:t>
            </a:r>
          </a:p>
        </p:txBody>
      </p:sp>
    </p:spTree>
    <p:extLst>
      <p:ext uri="{BB962C8B-B14F-4D97-AF65-F5344CB8AC3E}">
        <p14:creationId xmlns:p14="http://schemas.microsoft.com/office/powerpoint/2010/main" val="1223055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Government Relations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365125" y="1550505"/>
            <a:ext cx="3451374" cy="454549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Over 350 volunteers serving on 10 committees</a:t>
            </a:r>
          </a:p>
          <a:p>
            <a:r>
              <a:rPr lang="en-US" dirty="0"/>
              <a:t>5 staff registered as lobbyists</a:t>
            </a:r>
          </a:p>
          <a:p>
            <a:r>
              <a:rPr lang="en-US" dirty="0"/>
              <a:t>Gov’t Fellowships supported in Congress, State Department and USAID</a:t>
            </a:r>
          </a:p>
          <a:p>
            <a:r>
              <a:rPr lang="en-US" dirty="0"/>
              <a:t>Sponsor 2-3 student members annually in Washington Internships for Students of Engineering (WISE) program.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2884EB-C6E3-684C-A39B-0E652C4E0E6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089264" y="1510747"/>
            <a:ext cx="4944490" cy="47840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Char char="▸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/>
              <a:t>IEEE-USA Public Policy Committees</a:t>
            </a:r>
          </a:p>
          <a:p>
            <a:r>
              <a:rPr lang="en-US" dirty="0"/>
              <a:t>Government Relations Council</a:t>
            </a:r>
          </a:p>
          <a:p>
            <a:r>
              <a:rPr lang="en-US" dirty="0"/>
              <a:t>Artificial Intelligence &amp; Autonomous Systems Policy</a:t>
            </a:r>
          </a:p>
          <a:p>
            <a:r>
              <a:rPr lang="en-US" dirty="0"/>
              <a:t>Communications Policy</a:t>
            </a:r>
          </a:p>
          <a:p>
            <a:r>
              <a:rPr lang="en-US" dirty="0"/>
              <a:t>Transportation and Aerospace Policy</a:t>
            </a:r>
          </a:p>
          <a:p>
            <a:r>
              <a:rPr lang="en-US" dirty="0"/>
              <a:t>Energy Policy</a:t>
            </a:r>
          </a:p>
          <a:p>
            <a:r>
              <a:rPr lang="en-US" dirty="0"/>
              <a:t>Entrepreneurship Policy and Innovation</a:t>
            </a:r>
          </a:p>
          <a:p>
            <a:r>
              <a:rPr lang="en-US" dirty="0"/>
              <a:t>Government Fellowships</a:t>
            </a:r>
          </a:p>
          <a:p>
            <a:r>
              <a:rPr lang="en-US" dirty="0"/>
              <a:t>Intellectual Property</a:t>
            </a:r>
          </a:p>
          <a:p>
            <a:r>
              <a:rPr lang="en-US" dirty="0"/>
              <a:t>Research and Development Policy</a:t>
            </a:r>
          </a:p>
          <a:p>
            <a:r>
              <a:rPr lang="en-US" dirty="0"/>
              <a:t>Washington Internships (WISE) Task Force</a:t>
            </a:r>
          </a:p>
          <a:p>
            <a:r>
              <a:rPr lang="en-US" dirty="0"/>
              <a:t>And more…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94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399" y="185363"/>
            <a:ext cx="6467700" cy="977990"/>
          </a:xfrm>
        </p:spPr>
        <p:txBody>
          <a:bodyPr/>
          <a:lstStyle/>
          <a:p>
            <a:pPr algn="ctr"/>
            <a:r>
              <a:rPr lang="en-US" dirty="0"/>
              <a:t>Professional Development Webinars</a:t>
            </a:r>
            <a:br>
              <a:rPr lang="en-US" dirty="0"/>
            </a:br>
            <a:r>
              <a:rPr lang="en-US" sz="1800" dirty="0">
                <a:ea typeface="ＭＳ Ｐゴシック" pitchFamily="34" charset="-128"/>
              </a:rPr>
              <a:t>https://ieeeusa.org/careers/webinars/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3882449" y="1437739"/>
            <a:ext cx="5261551" cy="4790783"/>
          </a:xfrm>
        </p:spPr>
        <p:txBody>
          <a:bodyPr>
            <a:noAutofit/>
          </a:bodyPr>
          <a:lstStyle/>
          <a:p>
            <a:pPr marL="0" indent="0">
              <a:buSzPct val="133000"/>
              <a:buNone/>
            </a:pPr>
            <a:r>
              <a:rPr lang="en-US" sz="1400" b="1" dirty="0"/>
              <a:t>Examples</a:t>
            </a:r>
          </a:p>
          <a:p>
            <a:pPr>
              <a:spcBef>
                <a:spcPts val="600"/>
              </a:spcBef>
              <a:buSzPct val="133000"/>
            </a:pPr>
            <a:r>
              <a:rPr lang="en-US" sz="1400" b="1" dirty="0"/>
              <a:t>How to Get Invited Into the Boy’s Club – And Why Its Important</a:t>
            </a:r>
          </a:p>
          <a:p>
            <a:pPr>
              <a:spcBef>
                <a:spcPts val="600"/>
              </a:spcBef>
              <a:buSzPct val="133000"/>
            </a:pPr>
            <a:r>
              <a:rPr lang="en-US" sz="1400" b="1" dirty="0"/>
              <a:t>Good Girls Ask – Negotiations for Women</a:t>
            </a:r>
          </a:p>
          <a:p>
            <a:pPr>
              <a:spcBef>
                <a:spcPts val="600"/>
              </a:spcBef>
              <a:buSzPct val="133000"/>
            </a:pPr>
            <a:r>
              <a:rPr lang="en-US" sz="1400" b="1" dirty="0"/>
              <a:t>Helping You – and the Children in Your Life – Learn STEM Subjects More Efficiently</a:t>
            </a:r>
          </a:p>
          <a:p>
            <a:pPr>
              <a:spcBef>
                <a:spcPts val="600"/>
              </a:spcBef>
              <a:buSzPct val="133000"/>
            </a:pPr>
            <a:r>
              <a:rPr lang="en-US" sz="1400" b="1" dirty="0"/>
              <a:t>Engineering Careers in Social Innovation and Global Sustainable Development</a:t>
            </a:r>
          </a:p>
          <a:p>
            <a:pPr>
              <a:spcBef>
                <a:spcPts val="600"/>
              </a:spcBef>
              <a:buSzPct val="133000"/>
            </a:pPr>
            <a:r>
              <a:rPr lang="en-US" sz="1400" b="1" dirty="0"/>
              <a:t>What Hiring Managers Want to Hear from Candidates in a Phone Interview</a:t>
            </a:r>
          </a:p>
          <a:p>
            <a:pPr>
              <a:spcBef>
                <a:spcPts val="600"/>
              </a:spcBef>
              <a:buSzPct val="133000"/>
            </a:pPr>
            <a:r>
              <a:rPr lang="en-US" sz="1400" b="1" dirty="0"/>
              <a:t>Tips for a More Fulfilling Career Without Starting Over</a:t>
            </a:r>
          </a:p>
          <a:p>
            <a:pPr>
              <a:spcBef>
                <a:spcPts val="600"/>
              </a:spcBef>
              <a:buSzPct val="133000"/>
            </a:pPr>
            <a:r>
              <a:rPr lang="en-US" sz="1400" b="1" dirty="0"/>
              <a:t>IEEE </a:t>
            </a:r>
            <a:r>
              <a:rPr lang="en-US" sz="1400" b="1" dirty="0" err="1"/>
              <a:t>Collabratec</a:t>
            </a:r>
            <a:r>
              <a:rPr lang="en-US" sz="1400" b="1" dirty="0"/>
              <a:t> – Why You Should Join an On-line Community</a:t>
            </a:r>
          </a:p>
          <a:p>
            <a:pPr>
              <a:spcBef>
                <a:spcPts val="600"/>
              </a:spcBef>
              <a:buSzPct val="133000"/>
            </a:pPr>
            <a:r>
              <a:rPr lang="en-US" sz="1400" b="1" dirty="0"/>
              <a:t>Building the Consultants Practice of Tomorrow Using </a:t>
            </a:r>
            <a:br>
              <a:rPr lang="en-US" sz="1400" b="1" dirty="0"/>
            </a:br>
            <a:r>
              <a:rPr lang="en-US" sz="1400" b="1" dirty="0"/>
              <a:t>Today’s Online Tools</a:t>
            </a:r>
          </a:p>
          <a:p>
            <a:pPr>
              <a:spcBef>
                <a:spcPts val="600"/>
              </a:spcBef>
              <a:buSzPct val="133000"/>
            </a:pPr>
            <a:r>
              <a:rPr lang="en-US" sz="1400" b="1" dirty="0"/>
              <a:t>Communicating 300% Better</a:t>
            </a:r>
          </a:p>
        </p:txBody>
      </p:sp>
      <p:sp>
        <p:nvSpPr>
          <p:cNvPr id="4" name="Rectangle 3"/>
          <p:cNvSpPr/>
          <p:nvPr/>
        </p:nvSpPr>
        <p:spPr>
          <a:xfrm>
            <a:off x="298316" y="3044935"/>
            <a:ext cx="3417650" cy="2971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1600" dirty="0"/>
            </a:br>
            <a:r>
              <a:rPr lang="en-US" sz="1600" dirty="0"/>
              <a:t>Will offer 25+ new professional development webinars in 2019.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Over 200 archived webinars with supporting slides and documents are also available on demand.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Got a topic or speaker to suggest?  Contact Darryl Griffin at d.r.griffin@ieee.org</a:t>
            </a:r>
          </a:p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089" y="1839214"/>
            <a:ext cx="2362105" cy="120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9018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53" y="256793"/>
            <a:ext cx="8279590" cy="807244"/>
          </a:xfrm>
        </p:spPr>
        <p:txBody>
          <a:bodyPr/>
          <a:lstStyle/>
          <a:p>
            <a:r>
              <a:rPr lang="en-US" dirty="0"/>
              <a:t>Free eBook And Audiobooks Featured Monthly!</a:t>
            </a:r>
            <a:endParaRPr lang="en-US" sz="1800" dirty="0"/>
          </a:p>
        </p:txBody>
      </p:sp>
      <p:grpSp>
        <p:nvGrpSpPr>
          <p:cNvPr id="4" name="Group 3"/>
          <p:cNvGrpSpPr/>
          <p:nvPr/>
        </p:nvGrpSpPr>
        <p:grpSpPr>
          <a:xfrm>
            <a:off x="4461733" y="1925435"/>
            <a:ext cx="4468010" cy="3968894"/>
            <a:chOff x="1066800" y="2062527"/>
            <a:chExt cx="7010400" cy="5506252"/>
          </a:xfrm>
        </p:grpSpPr>
        <p:pic>
          <p:nvPicPr>
            <p:cNvPr id="5" name="Picture 2" descr="C:\Documents and Settings\ghill\Administrator's Documents\Staff Request\Chris B\Comms-Slides - May 2014\ebooks.pn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062527"/>
              <a:ext cx="7010400" cy="2735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184436" y="4910739"/>
              <a:ext cx="6743149" cy="2658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latin typeface="+mj-lt"/>
                </a:rPr>
                <a:t>Over 250 eBooks in our on-line catalog</a:t>
              </a:r>
              <a:br>
                <a:rPr lang="en-US" sz="1350" b="1" dirty="0">
                  <a:latin typeface="+mj-lt"/>
                </a:rPr>
              </a:br>
              <a:r>
                <a:rPr lang="en-US" sz="1350" b="1" dirty="0">
                  <a:latin typeface="+mj-lt"/>
                </a:rPr>
                <a:t>Typically priced $2.99 member; $4.99 non-member</a:t>
              </a:r>
              <a:br>
                <a:rPr lang="en-US" sz="1350" dirty="0">
                  <a:latin typeface="+mj-lt"/>
                </a:rPr>
              </a:br>
              <a:endParaRPr lang="en-US" sz="1350" dirty="0">
                <a:latin typeface="+mj-lt"/>
              </a:endParaRPr>
            </a:p>
            <a:p>
              <a:pPr algn="ctr"/>
              <a:r>
                <a:rPr lang="en-US" sz="1350" b="1" dirty="0">
                  <a:latin typeface="+mj-lt"/>
                </a:rPr>
                <a:t>Nearly 700K+ downloads (mostly free titles)</a:t>
              </a:r>
              <a:br>
                <a:rPr lang="en-US" sz="1350" b="1" dirty="0">
                  <a:latin typeface="+mj-lt"/>
                </a:rPr>
              </a:br>
              <a:br>
                <a:rPr lang="en-US" sz="1350" b="1" dirty="0">
                  <a:latin typeface="+mj-lt"/>
                </a:rPr>
              </a:br>
              <a:endParaRPr lang="en-US" sz="2400" b="1" dirty="0">
                <a:latin typeface="+mj-lt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355633" y="7883550"/>
            <a:ext cx="1090999" cy="1131079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Featured (Free) </a:t>
            </a:r>
            <a:r>
              <a:rPr lang="en-US" sz="1350" dirty="0" err="1"/>
              <a:t>Ebook</a:t>
            </a:r>
            <a:r>
              <a:rPr lang="en-US" sz="1350" dirty="0"/>
              <a:t> for Feb-March 2019</a:t>
            </a:r>
            <a:endParaRPr lang="en-US" sz="900" dirty="0"/>
          </a:p>
        </p:txBody>
      </p:sp>
      <p:sp>
        <p:nvSpPr>
          <p:cNvPr id="9" name="TextBox 8"/>
          <p:cNvSpPr txBox="1"/>
          <p:nvPr/>
        </p:nvSpPr>
        <p:spPr>
          <a:xfrm>
            <a:off x="76223" y="3897197"/>
            <a:ext cx="2673463" cy="1338828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i="1" dirty="0"/>
              <a:t>Teaching Your Kids to Think</a:t>
            </a:r>
            <a:br>
              <a:rPr lang="en-US" sz="1350" b="1" i="1" dirty="0"/>
            </a:br>
            <a:r>
              <a:rPr lang="en-US" sz="1350" b="1" i="1" dirty="0"/>
              <a:t>and Solve Problems</a:t>
            </a:r>
            <a:br>
              <a:rPr lang="en-US" sz="1350" b="1" i="1" dirty="0"/>
            </a:br>
            <a:r>
              <a:rPr lang="en-US" sz="1350" dirty="0"/>
              <a:t>Free </a:t>
            </a:r>
            <a:r>
              <a:rPr lang="en-US" sz="1350" dirty="0" err="1"/>
              <a:t>Ebook</a:t>
            </a:r>
            <a:r>
              <a:rPr lang="en-US" sz="1350" dirty="0"/>
              <a:t> (Feb-March 2019)</a:t>
            </a:r>
          </a:p>
          <a:p>
            <a:endParaRPr lang="en-US" sz="1350" dirty="0"/>
          </a:p>
        </p:txBody>
      </p:sp>
      <p:pic>
        <p:nvPicPr>
          <p:cNvPr id="31748" name="Picture 4" descr="https://ieeeusa.org/wp-content/uploads/2017/02/tykt-400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439" y="1768811"/>
            <a:ext cx="2128386" cy="212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https://ieeeusa.org/wp-content/uploads/2019/02/Y-STEM-400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347" y="2398611"/>
            <a:ext cx="2203360" cy="220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75990" y="4693696"/>
            <a:ext cx="2941067" cy="715581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i="1" dirty="0"/>
              <a:t>Why STEM is Important</a:t>
            </a:r>
            <a:br>
              <a:rPr lang="en-US" sz="1350" b="1" i="1" dirty="0"/>
            </a:br>
            <a:r>
              <a:rPr lang="en-US" sz="1350" dirty="0"/>
              <a:t>Free Audiobook (March 2019)</a:t>
            </a:r>
          </a:p>
          <a:p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0C9184-4AFB-2D45-970C-E0AB16857398}"/>
              </a:ext>
            </a:extLst>
          </p:cNvPr>
          <p:cNvSpPr txBox="1"/>
          <p:nvPr/>
        </p:nvSpPr>
        <p:spPr>
          <a:xfrm>
            <a:off x="1701124" y="5513887"/>
            <a:ext cx="4899393" cy="461665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https://</a:t>
            </a:r>
            <a:r>
              <a:rPr lang="en-US" sz="2400" b="1" dirty="0" err="1"/>
              <a:t>ieeeusa.org</a:t>
            </a:r>
            <a:r>
              <a:rPr lang="en-US" sz="2400" b="1" dirty="0"/>
              <a:t>/shop/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2404855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517" y="563113"/>
            <a:ext cx="5509747" cy="711273"/>
          </a:xfrm>
        </p:spPr>
        <p:txBody>
          <a:bodyPr/>
          <a:lstStyle/>
          <a:p>
            <a:r>
              <a:rPr lang="en-US" dirty="0"/>
              <a:t>Salary and Benefits Service</a:t>
            </a:r>
            <a:br>
              <a:rPr lang="en-US" dirty="0"/>
            </a:br>
            <a:r>
              <a:rPr lang="en-US" sz="1600" i="1" dirty="0"/>
              <a:t>https://ieeeusa.org/careers/salary-service/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5102087" y="1476578"/>
            <a:ext cx="3946377" cy="472543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Data collected in a comprehensive survey of IEEE U.S. members; most granular survey on ECE professionals in the market today.</a:t>
            </a:r>
          </a:p>
          <a:p>
            <a:r>
              <a:rPr lang="en-US" dirty="0"/>
              <a:t>Survey participants earn free uses of the salary benchmarking tools in exchange for participating in the survey.</a:t>
            </a:r>
          </a:p>
          <a:p>
            <a:r>
              <a:rPr lang="en-US" dirty="0"/>
              <a:t>IEEE-USA also publishes five industry-specific salary reports along with the annual Salary &amp; Benefits report, dating back to 2013.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2884EB-C6E3-684C-A39B-0E652C4E0E6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0570968"/>
              </p:ext>
            </p:extLst>
          </p:nvPr>
        </p:nvGraphicFramePr>
        <p:xfrm>
          <a:off x="268484" y="2239143"/>
          <a:ext cx="4833603" cy="258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Image" r:id="rId3" imgW="14564880" imgH="6729840" progId="Photoshop.Image.12">
                  <p:embed/>
                </p:oleObj>
              </mc:Choice>
              <mc:Fallback>
                <p:oleObj name="Image" r:id="rId3" imgW="14564880" imgH="6729840" progId="Photoshop.Image.12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8484" y="2239143"/>
                        <a:ext cx="4833603" cy="2581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5872264" y="1476578"/>
            <a:ext cx="2972334" cy="4059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Char char="▸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49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55007"/>
            <a:ext cx="7886700" cy="415002"/>
          </a:xfrm>
        </p:spPr>
        <p:txBody>
          <a:bodyPr/>
          <a:lstStyle/>
          <a:p>
            <a:r>
              <a:rPr lang="en-US" dirty="0"/>
              <a:t>Professional Development Conferences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2884EB-C6E3-684C-A39B-0E652C4E0E6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13" y="1486506"/>
            <a:ext cx="3751356" cy="2813517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quarter" idx="14"/>
          </p:nvPr>
        </p:nvSpPr>
        <p:spPr>
          <a:xfrm>
            <a:off x="1077348" y="4684758"/>
            <a:ext cx="2892086" cy="1020113"/>
          </a:xfrm>
        </p:spPr>
        <p:txBody>
          <a:bodyPr>
            <a:noAutofit/>
          </a:bodyPr>
          <a:lstStyle/>
          <a:p>
            <a:pPr marL="0" indent="0">
              <a:buSzPct val="133000"/>
              <a:buNone/>
            </a:pPr>
            <a:r>
              <a:rPr lang="en-US" sz="1800" b="1" dirty="0"/>
              <a:t>2016 -  New Orleans</a:t>
            </a:r>
          </a:p>
          <a:p>
            <a:pPr marL="0" indent="0">
              <a:buSzPct val="133000"/>
              <a:buNone/>
            </a:pPr>
            <a:r>
              <a:rPr lang="en-US" sz="1800" b="1" dirty="0"/>
              <a:t>2018 -  Austin</a:t>
            </a:r>
          </a:p>
          <a:p>
            <a:pPr marL="0" indent="0">
              <a:buSzPct val="133000"/>
              <a:buNone/>
            </a:pPr>
            <a:r>
              <a:rPr lang="en-US" sz="1800" b="1" dirty="0"/>
              <a:t>2019 -  Pittsburgh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4102571"/>
              </p:ext>
            </p:extLst>
          </p:nvPr>
        </p:nvGraphicFramePr>
        <p:xfrm>
          <a:off x="5794100" y="1486506"/>
          <a:ext cx="27241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Image" r:id="rId4" imgW="6844320" imgH="10222200" progId="Photoshop.Image.12">
                  <p:embed/>
                </p:oleObj>
              </mc:Choice>
              <mc:Fallback>
                <p:oleObj name="Image" r:id="rId4" imgW="6844320" imgH="10222200" progId="Photoshop.Image.12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94100" y="1486506"/>
                        <a:ext cx="27241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F34A584-1909-7048-8C21-0134EBA8F11B}"/>
              </a:ext>
            </a:extLst>
          </p:cNvPr>
          <p:cNvSpPr txBox="1"/>
          <p:nvPr/>
        </p:nvSpPr>
        <p:spPr>
          <a:xfrm>
            <a:off x="3445565" y="5704871"/>
            <a:ext cx="3922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69BE28"/>
                </a:solidFill>
                <a:cs typeface="Arial" panose="020B0604020202020204" pitchFamily="34" charset="0"/>
                <a:hlinkClick r:id="rId6"/>
              </a:rPr>
              <a:t>Register Now!</a:t>
            </a:r>
          </a:p>
          <a:p>
            <a:pPr algn="ctr"/>
            <a:r>
              <a:rPr lang="en-US" sz="2400" b="1" dirty="0">
                <a:solidFill>
                  <a:srgbClr val="69BE28"/>
                </a:solidFill>
                <a:cs typeface="Arial" panose="020B0604020202020204" pitchFamily="34" charset="0"/>
                <a:hlinkClick r:id="rId6"/>
              </a:rPr>
              <a:t>Evoconference.org</a:t>
            </a:r>
          </a:p>
        </p:txBody>
      </p:sp>
    </p:spTree>
    <p:extLst>
      <p:ext uri="{BB962C8B-B14F-4D97-AF65-F5344CB8AC3E}">
        <p14:creationId xmlns:p14="http://schemas.microsoft.com/office/powerpoint/2010/main" val="369167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IEEEUSA-template-2015">
  <a:themeElements>
    <a:clrScheme name="IEEE Corporate">
      <a:dk1>
        <a:sysClr val="windowText" lastClr="000000"/>
      </a:dk1>
      <a:lt1>
        <a:sysClr val="window" lastClr="FFFFFF"/>
      </a:lt1>
      <a:dk2>
        <a:srgbClr val="00678F"/>
      </a:dk2>
      <a:lt2>
        <a:srgbClr val="EEECE1"/>
      </a:lt2>
      <a:accent1>
        <a:srgbClr val="0066A1"/>
      </a:accent1>
      <a:accent2>
        <a:srgbClr val="E37222"/>
      </a:accent2>
      <a:accent3>
        <a:srgbClr val="71953D"/>
      </a:accent3>
      <a:accent4>
        <a:srgbClr val="6B1F7C"/>
      </a:accent4>
      <a:accent5>
        <a:srgbClr val="009FDB"/>
      </a:accent5>
      <a:accent6>
        <a:srgbClr val="810031"/>
      </a:accent6>
      <a:hlink>
        <a:srgbClr val="0066A1"/>
      </a:hlink>
      <a:folHlink>
        <a:srgbClr val="541868"/>
      </a:folHlink>
    </a:clrScheme>
    <a:fontScheme name="Office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ln>
          <a:noFill/>
        </a:ln>
      </a:spPr>
      <a:bodyPr/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IEEEUSA-template-2015</Template>
  <TotalTime>14032</TotalTime>
  <Words>1229</Words>
  <Application>Microsoft Macintosh PowerPoint</Application>
  <PresentationFormat>On-screen Show (4:3)</PresentationFormat>
  <Paragraphs>161</Paragraphs>
  <Slides>23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Brush Script MT</vt:lpstr>
      <vt:lpstr>ＭＳ Ｐゴシック</vt:lpstr>
      <vt:lpstr>Arial</vt:lpstr>
      <vt:lpstr>Calibri</vt:lpstr>
      <vt:lpstr>Lucida Grande</vt:lpstr>
      <vt:lpstr>LucidaGrande</vt:lpstr>
      <vt:lpstr>Mangal</vt:lpstr>
      <vt:lpstr>Verdana</vt:lpstr>
      <vt:lpstr>Wingdings</vt:lpstr>
      <vt:lpstr>IEEEUSA-template-2015</vt:lpstr>
      <vt:lpstr>Image</vt:lpstr>
      <vt:lpstr>Promoting Public Policy &amp; Member and Career Services, plus…</vt:lpstr>
      <vt:lpstr>PowerPoint Presentation</vt:lpstr>
      <vt:lpstr>IEEE USA</vt:lpstr>
      <vt:lpstr>IEEE-USA Advocates on Issues That Affect You</vt:lpstr>
      <vt:lpstr>Government Relations</vt:lpstr>
      <vt:lpstr>Professional Development Webinars https://ieeeusa.org/careers/webinars/</vt:lpstr>
      <vt:lpstr>Free eBook And Audiobooks Featured Monthly!</vt:lpstr>
      <vt:lpstr>Salary and Benefits Service https://ieeeusa.org/careers/salary-service/ </vt:lpstr>
      <vt:lpstr>Professional Development Conferences</vt:lpstr>
      <vt:lpstr>My Objectives:</vt:lpstr>
      <vt:lpstr>PowerPoint Presentation</vt:lpstr>
      <vt:lpstr>What We Should Do</vt:lpstr>
      <vt:lpstr>What We Should Do (2)</vt:lpstr>
      <vt:lpstr>IEEE USA is like a canary in a coal mine</vt:lpstr>
      <vt:lpstr>December 2018 US Member Numbers</vt:lpstr>
      <vt:lpstr>We need to act, now!</vt:lpstr>
      <vt:lpstr>How can we grow the IEEE?</vt:lpstr>
      <vt:lpstr>PowerPoint Presentation</vt:lpstr>
      <vt:lpstr>Increasing membership in Regions 1-6 (Questions) </vt:lpstr>
      <vt:lpstr>How can we get membership growth in the USA?</vt:lpstr>
      <vt:lpstr>Community Membership Drive</vt:lpstr>
      <vt:lpstr>New Initiatives Committee in 2019: $1M Challenge</vt:lpstr>
      <vt:lpstr>PowerPoint Presentation</vt:lpstr>
    </vt:vector>
  </TitlesOfParts>
  <Company>IEEE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IEEE-USA: Click to add  presentation title</dc:title>
  <dc:creator>Hill, Gregory O.</dc:creator>
  <cp:lastModifiedBy>Tom Coughlin</cp:lastModifiedBy>
  <cp:revision>215</cp:revision>
  <cp:lastPrinted>2018-04-07T17:32:32Z</cp:lastPrinted>
  <dcterms:created xsi:type="dcterms:W3CDTF">2015-03-25T13:12:01Z</dcterms:created>
  <dcterms:modified xsi:type="dcterms:W3CDTF">2019-04-08T15:44:17Z</dcterms:modified>
</cp:coreProperties>
</file>