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2" r:id="rId1"/>
  </p:sldMasterIdLst>
  <p:notesMasterIdLst>
    <p:notesMasterId r:id="rId4"/>
  </p:notesMasterIdLst>
  <p:handoutMasterIdLst>
    <p:handoutMasterId r:id="rId5"/>
  </p:handoutMasterIdLst>
  <p:sldIdLst>
    <p:sldId id="389" r:id="rId2"/>
    <p:sldId id="390" r:id="rId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CC0033"/>
    <a:srgbClr val="0066A1"/>
    <a:srgbClr val="F8B802"/>
    <a:srgbClr val="FDC82F"/>
    <a:srgbClr val="69BE28"/>
    <a:srgbClr val="71953D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6395" autoAdjust="0"/>
  </p:normalViewPr>
  <p:slideViewPr>
    <p:cSldViewPr snapToGrid="0" snapToObjects="1">
      <p:cViewPr varScale="1">
        <p:scale>
          <a:sx n="82" d="100"/>
          <a:sy n="82" d="100"/>
        </p:scale>
        <p:origin x="8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9A8E-D2A1-433A-84DC-893A3C8CD729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6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98FB1-E097-4FB8-B16E-705AB9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1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7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6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4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7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5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2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5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9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21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7" cy="1005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35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09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7406"/>
            <a:ext cx="9174163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Placeholder 8" descr="shutterstock_7799068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300288" y="1"/>
            <a:ext cx="2271712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0" descr="iStock_000017402661Mediu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1" y="1"/>
            <a:ext cx="231616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3" descr="shutterstock_3204853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5" descr="shutterstock_1130450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1" y="1"/>
            <a:ext cx="22717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2368377"/>
            <a:ext cx="7909316" cy="57379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3124055"/>
            <a:ext cx="7909316" cy="322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5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3665592"/>
            <a:ext cx="7918022" cy="2835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8321-181A-4F9F-8595-FC8F146B3A6E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A3ED411-2380-49E8-90B5-F94804054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6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22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8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9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1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7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0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43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77A0-6E50-4719-9A58-2828F71D590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2B3B2FF-4B68-4AEF-975D-A1E185788C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0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13424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45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4812E-CD87-40E9-B271-751EAD2B96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777E-54DC-4D88-A9AC-A846B0C877F5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6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77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881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4713640" y="1233715"/>
            <a:ext cx="4035248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/>
          </p:nvPr>
        </p:nvSpPr>
        <p:spPr>
          <a:xfrm>
            <a:off x="366889" y="1233715"/>
            <a:ext cx="4035248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7DD3CC50-268C-4097-A429-8F0752AC8E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AAF0F1E0-7CE4-41AE-81BF-5FC40677624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34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BA2BB97C-D1EB-4BF2-8201-2A9F4F8EB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C773C77C-3E19-4F5D-834E-11DD2471758C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75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933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777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572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88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656829F-C2FB-4834-B8CB-C37C13FAD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E813C1A1-2F45-4D51-9E2E-6BC3A04F56BE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084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581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2E3ED63A-465F-4D37-9182-41F3A2BF6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3/28/2019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BD3DC16E-8464-4EAC-8632-DFF4B6550CCF}" type="slidenum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300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5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D63A-465F-4D37-9182-41F3A2BF6BEA}" type="datetime1">
              <a:rPr lang="en-US"/>
              <a:pPr>
                <a:defRPr/>
              </a:pPr>
              <a:t>3/28/2019</a:t>
            </a:fld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D3DC16E-8464-4EAC-8632-DFF4B6550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1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1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7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  <p:sldLayoutId id="2147483798" r:id="rId34"/>
    <p:sldLayoutId id="2147483799" r:id="rId35"/>
    <p:sldLayoutId id="2147483800" r:id="rId36"/>
    <p:sldLayoutId id="2147483801" r:id="rId37"/>
    <p:sldLayoutId id="2147483802" r:id="rId38"/>
    <p:sldLayoutId id="2147483803" r:id="rId39"/>
    <p:sldLayoutId id="2147483804" r:id="rId40"/>
    <p:sldLayoutId id="2147483805" r:id="rId41"/>
    <p:sldLayoutId id="2147483806" r:id="rId42"/>
    <p:sldLayoutId id="2147483807" r:id="rId43"/>
    <p:sldLayoutId id="2147483808" r:id="rId44"/>
    <p:sldLayoutId id="2147483809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eee-elearning.org/CLE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about/corporate/governance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supportcenter.ieee.org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g"/><Relationship Id="rId5" Type="http://schemas.openxmlformats.org/officeDocument/2006/relationships/hyperlink" Target="http://www.ewh.ieee.org/reg/3/" TargetMode="External"/><Relationship Id="rId4" Type="http://schemas.openxmlformats.org/officeDocument/2006/relationships/hyperlink" Target="https://www.ieee.org/conferences/organizers/organizers-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6889" y="271916"/>
            <a:ext cx="8381999" cy="7725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37222"/>
                </a:solidFill>
              </a:rPr>
              <a:t>Where to Find Answers</a:t>
            </a:r>
            <a:endParaRPr lang="en-US" dirty="0">
              <a:solidFill>
                <a:srgbClr val="E3722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28055" y="907272"/>
            <a:ext cx="6400800" cy="3639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Online Resource</a:t>
            </a:r>
            <a:endParaRPr lang="en-US" sz="16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 for Leadership Excellence, </a:t>
            </a:r>
            <a:r>
              <a:rPr lang="en-US" sz="16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</a:t>
            </a:r>
            <a:r>
              <a:rPr lang="en-US" sz="16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://ieee-elearning.org/CLE</a:t>
            </a:r>
            <a:r>
              <a:rPr lang="en-US" sz="16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r>
              <a:rPr lang="en-US" sz="16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 to use,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self-paced; Access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and Student Branch volunteers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conference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planners, </a:t>
            </a:r>
            <a:r>
              <a:rPr lang="en-US" sz="1400" dirty="0" err="1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participants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modules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Micro-volunteers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members,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positions, 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do in your first 30 days; Key Administrative info; Yearly actions/activities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raining Courses on</a:t>
            </a: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Leadership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(strategic, interpersonal)  </a:t>
            </a:r>
            <a:endParaRPr lang="en-US" sz="12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Management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day-to-day)</a:t>
            </a: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Awareness (incl. </a:t>
            </a: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tools)</a:t>
            </a: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Technology (incl. finance, </a:t>
            </a:r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ethics)</a:t>
            </a: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 Engagement</a:t>
            </a:r>
          </a:p>
          <a:p>
            <a:pPr marL="1028700" lvl="2" indent="-342900"/>
            <a:r>
              <a:rPr lang="en-US" sz="12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Communication </a:t>
            </a:r>
            <a:r>
              <a:rPr lang="en-US" sz="12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(verbal, written)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55" y="1257439"/>
            <a:ext cx="2220033" cy="28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6889" y="271916"/>
            <a:ext cx="8381999" cy="7725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37222"/>
                </a:solidFill>
              </a:rPr>
              <a:t>Where to Find Answers</a:t>
            </a:r>
            <a:endParaRPr lang="en-US" dirty="0">
              <a:solidFill>
                <a:srgbClr val="E3722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454" y="1145975"/>
            <a:ext cx="8722868" cy="1325138"/>
          </a:xfrm>
        </p:spPr>
        <p:txBody>
          <a:bodyPr numCol="2">
            <a:noAutofit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Area/Council Chair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Committee Chair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Director, Director-Elect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Predecessor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Long-time Volunteer or Member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https://supportcenter.ieee.org</a:t>
            </a:r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028700" lvl="2" indent="-342900"/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search the FAQ</a:t>
            </a:r>
          </a:p>
          <a:p>
            <a:pPr marL="1028700" lvl="2" indent="-342900"/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submit a question</a:t>
            </a:r>
          </a:p>
          <a:p>
            <a:pPr marL="1028700" lvl="2" indent="-342900"/>
            <a:r>
              <a:rPr lang="en-US" sz="14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chat with a staff 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36141" y="1243769"/>
            <a:ext cx="4007860" cy="108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lang="en-US" sz="2400" kern="1200" dirty="0" smtClean="0">
                <a:solidFill>
                  <a:srgbClr val="98132E"/>
                </a:solidFill>
                <a:latin typeface="Verdana"/>
                <a:ea typeface="+mn-ea"/>
                <a:cs typeface="Verdana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 smtClean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rgbClr val="E67231"/>
              </a:buClr>
              <a:buSzPct val="125000"/>
              <a:buFont typeface=".AppleSystemUIFont" charset="-120"/>
              <a:buChar char="•"/>
              <a:defRPr lang="en-US" sz="1600" kern="1200" dirty="0">
                <a:solidFill>
                  <a:srgbClr val="58585B"/>
                </a:solidFill>
                <a:latin typeface="Verdana"/>
                <a:ea typeface="+mn-ea"/>
                <a:cs typeface="Verdana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>
              <a:solidFill>
                <a:srgbClr val="0066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00" y="2588296"/>
            <a:ext cx="885917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endParaRPr lang="en-US" sz="17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Governing Documents –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https://www.ieee.org/about/corporate/governance</a:t>
            </a:r>
            <a:endParaRPr lang="en-US" sz="14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Running an IEEE Conference –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https://www.ieee.org/conferences/organizers/organizers-index.html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Information at </a:t>
            </a:r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http://www.ewh.ieee.org/reg/3/</a:t>
            </a:r>
            <a:endParaRPr lang="en-US" sz="14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028700" lvl="2" indent="-342900"/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Governing document -- see left column “Administrative Information”</a:t>
            </a:r>
          </a:p>
          <a:p>
            <a:pPr marL="1028700" lvl="2" indent="-342900"/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Travel Policy – see left column “Travel &amp; Expense Reimbursement</a:t>
            </a:r>
          </a:p>
          <a:p>
            <a:pPr marL="1028700" lvl="2" indent="-342900"/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Information – see “Student Activities”</a:t>
            </a:r>
          </a:p>
          <a:p>
            <a:pPr marL="1028700" lvl="2" indent="-342900"/>
            <a:r>
              <a:rPr lang="en-US" sz="1400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 leadership – see “”Executive Committee”</a:t>
            </a:r>
            <a:endParaRPr lang="en-US" sz="14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454" y="793244"/>
            <a:ext cx="88591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ASK</a:t>
            </a:r>
            <a:endParaRPr lang="en-US" sz="1700" dirty="0">
              <a:solidFill>
                <a:srgbClr val="0066A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6889" y="2426654"/>
            <a:ext cx="82730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4" y="401253"/>
            <a:ext cx="1328074" cy="581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92" y="2253063"/>
            <a:ext cx="847165" cy="8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5608</TotalTime>
  <Words>200</Words>
  <Application>Microsoft Office PowerPoint</Application>
  <PresentationFormat>On-screen Show (16:9)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Lucida Grande</vt:lpstr>
      <vt:lpstr>LucidaGrande</vt:lpstr>
      <vt:lpstr>Verdana</vt:lpstr>
      <vt:lpstr>Wingdings</vt:lpstr>
      <vt:lpstr>Theme 1</vt:lpstr>
      <vt:lpstr>Where to Find Answers</vt:lpstr>
      <vt:lpstr>Where to Find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Gostin, Jill</cp:lastModifiedBy>
  <cp:revision>211</cp:revision>
  <cp:lastPrinted>2017-09-25T19:55:53Z</cp:lastPrinted>
  <dcterms:created xsi:type="dcterms:W3CDTF">2016-10-24T19:40:55Z</dcterms:created>
  <dcterms:modified xsi:type="dcterms:W3CDTF">2019-03-28T16:53:49Z</dcterms:modified>
</cp:coreProperties>
</file>