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425" r:id="rId3"/>
    <p:sldId id="426" r:id="rId4"/>
    <p:sldId id="429" r:id="rId5"/>
    <p:sldId id="430" r:id="rId6"/>
    <p:sldId id="434" r:id="rId7"/>
    <p:sldId id="413" r:id="rId8"/>
    <p:sldId id="415" r:id="rId9"/>
    <p:sldId id="414" r:id="rId10"/>
    <p:sldId id="432" r:id="rId11"/>
    <p:sldId id="418" r:id="rId12"/>
    <p:sldId id="423" r:id="rId13"/>
    <p:sldId id="416" r:id="rId14"/>
    <p:sldId id="417" r:id="rId15"/>
    <p:sldId id="420" r:id="rId16"/>
    <p:sldId id="421" r:id="rId17"/>
    <p:sldId id="419" r:id="rId18"/>
    <p:sldId id="422" r:id="rId19"/>
    <p:sldId id="345" r:id="rId20"/>
    <p:sldId id="433" r:id="rId21"/>
    <p:sldId id="428" r:id="rId22"/>
    <p:sldId id="424" r:id="rId23"/>
    <p:sldId id="25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105" d="100"/>
          <a:sy n="105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4B43284-2011-4ECE-AB78-C787F4CD8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7D3EFE9-A8D1-409A-B457-383AE575C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3AAE9DD-2DB5-4893-BE55-51399C043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FEA0C1-F953-4B7B-A666-1A95CCB9DCB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28AEA72-52E7-4DC0-977E-1B981BDB8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2E6B9B9-D923-4C7C-A1F2-D96DC6C1E6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4482B3A-55FA-46B6-93A1-AC18A9511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056B5C-1D3C-4164-8566-2E5975B0538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15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34ECAF5-01C5-41CE-A41A-10F54A6A1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2E277DA-D0E8-4113-A59C-21640D669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Ask Charles if he’s willing to come up and help me with my presentation, then next slide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8A73580-9C68-4C25-82BA-15F466B08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9635B0-12A0-42B2-8169-356FDB95BF1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11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334ECAF5-01C5-41CE-A41A-10F54A6A1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2E277DA-D0E8-4113-A59C-21640D669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Ask Charles if he’s willing to come up and help me with my presentation, then next slide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8A73580-9C68-4C25-82BA-15F466B08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69635B0-12A0-42B2-8169-356FDB95BF1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2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63213BF-3DC1-4680-B7D3-CB0F67D7DC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0E57C241-18CC-498B-A653-A21A7B5B6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Do you want to run a conference next year, organizing everything? Second – ask for a small task such serving as publicity chair where we have a written description and resources. 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19E8406-E60E-461C-A4F5-C17F9DFF5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7B5E1A1-DFCF-4D59-8038-FDF9671F1FE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042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5501FC4-D170-4AEB-B803-FA06DBC89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E6C4CDCC-3148-4C39-A150-D3191AD3F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Skit – 10 excuses / 1 Month Later – NO /1 Month Later – NO /1 Month Later – YES . Ask Charles about doin something for the Section, perhaps Awards chair.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F77401FC-2F9D-4C25-83C8-355E2F7FB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F2E362-B174-4B96-9DD6-601252A9FFB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65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F283D9F3-659C-463A-96F1-D8039500C5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74A339D3-53D7-4E1F-B363-2E7FEA7ECA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Charles’ story of first position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6036C080-C020-4792-909B-636143CFE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82BDED-D07E-4A62-9FF7-BA8A2518B0C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1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46FD9506-1E92-42CF-89C5-06489C0F5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A72FB20-346B-448E-940D-7A21144D7C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Let them know that the position description will be reviewed with them at the end of the year, and updated as needed.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F32AA8DE-E570-4224-ABEB-4F9B404AC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838333-FC4F-4200-93BE-2BE0129A3A4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09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89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6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039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854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970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83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85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3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725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69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68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9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7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06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516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36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905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FAB1AB6-50D2-4599-B44E-65A56365A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6890" y="148166"/>
            <a:ext cx="8381999" cy="77258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366890" y="1233714"/>
            <a:ext cx="8381999" cy="3274786"/>
          </a:xfrm>
          <a:prstGeom prst="rect">
            <a:avLst/>
          </a:prstGeom>
          <a:ln>
            <a:noFill/>
          </a:ln>
        </p:spPr>
        <p:txBody>
          <a:bodyPr/>
          <a:lstStyle>
            <a:lvl1pPr marL="257175" indent="-257175">
              <a:spcBef>
                <a:spcPts val="1350"/>
              </a:spcBef>
              <a:buSzPct val="135000"/>
              <a:buFontTx/>
              <a:buBlip>
                <a:blip r:embed="rId3"/>
              </a:buBlip>
              <a:defRPr sz="165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445770" indent="-137160">
              <a:spcBef>
                <a:spcPts val="75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2pPr>
            <a:lvl3pPr marL="61722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350" baseline="0"/>
            </a:lvl3pPr>
            <a:lvl4pPr marL="78867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125" baseline="0"/>
            </a:lvl4pPr>
            <a:lvl5pPr marL="925830" indent="-13716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05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B1DBC09-A35E-4B15-9BC2-2BF15FDF33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25EF2-FD28-409C-93A4-5128CA1A928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534583-EEC3-4BF5-B896-90A699560D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4A88-8DBD-404C-8975-D529784A3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8" r:id="rId21"/>
    <p:sldLayoutId id="2147483689" r:id="rId22"/>
    <p:sldLayoutId id="2147483690" r:id="rId23"/>
    <p:sldLayoutId id="2147483691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wh.ieee.org/reg/3/r3_tools.html" TargetMode="Externa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and Managing Volunteers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Theresa Brunasso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C8E9763-DE6B-472E-90C9-C00CFD1F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growing micro-volunteer phenomenon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E5D382-648F-4FCA-9B7C-793717121BF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The following temporary tasks are defined for supporting activities where micro-volunteers may be interested in helping for a short period of time, but are not ready for a long term commitment. </a:t>
            </a:r>
          </a:p>
          <a:p>
            <a:pPr marL="120015" indent="0">
              <a:buNone/>
              <a:defRPr/>
            </a:pPr>
            <a:r>
              <a:rPr lang="en-US" dirty="0"/>
              <a:t>These tasks are categorized in the following manner: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/>
              <a:t>A. Technical tasks (e.g. program review/edits, preparing flyers, IT support)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/>
              <a:t>B. Managerial tasks (e.g. securing venue, reserving A/V, ordering catering)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500" dirty="0"/>
              <a:t>C. Labor tasks (e.g. moving tables, setting up rooms, transporting speakers)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Clearly outlines the time line of the volunteer position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8A3FD66-0B97-4204-9CE7-9F0CE3ADFCB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fld id="{CAEA6A0D-BB7E-4BBC-B42D-3A7B83751136}" type="slidenum">
              <a:rPr lang="en-US" altLang="en-US" sz="900">
                <a:solidFill>
                  <a:srgbClr val="898989"/>
                </a:solidFill>
              </a:rPr>
              <a:pPr>
                <a:buNone/>
              </a:pPr>
              <a:t>10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4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47F54FC-D13E-4FA3-968F-FDE4B412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#4 DO Use Events!</a:t>
            </a:r>
            <a:br>
              <a:rPr lang="en-US" altLang="en-US" sz="210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</a:br>
            <a:endParaRPr lang="en-US" altLang="en-US" sz="2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4593FA-264E-4F65-837C-C69F317AE87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500063" indent="-285750">
              <a:buFont typeface="Wingdings" panose="05000000000000000000" pitchFamily="2" charset="2"/>
              <a:buChar char="Ø"/>
              <a:defRPr/>
            </a:pPr>
            <a:r>
              <a:rPr lang="en-US" sz="1800" b="1" dirty="0">
                <a:solidFill>
                  <a:schemeClr val="tx1"/>
                </a:solidFill>
              </a:rPr>
              <a:t>Try the “event method” of recruiting</a:t>
            </a:r>
          </a:p>
          <a:p>
            <a:pPr marL="926307" indent="-285750"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chemeClr val="tx1"/>
                </a:solidFill>
              </a:rPr>
              <a:t>Don’t ask for a commitment—ask for help for an event.</a:t>
            </a:r>
          </a:p>
          <a:p>
            <a:pPr marL="932260" indent="-285750">
              <a:buFont typeface="Wingdings" panose="05000000000000000000" pitchFamily="2" charset="2"/>
              <a:buChar char="Ø"/>
              <a:defRPr/>
            </a:pPr>
            <a:r>
              <a:rPr lang="en-US" sz="1500" dirty="0">
                <a:solidFill>
                  <a:schemeClr val="tx1"/>
                </a:solidFill>
              </a:rPr>
              <a:t>Use your events to </a:t>
            </a:r>
          </a:p>
          <a:p>
            <a:pPr marL="130968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Awaken passion.</a:t>
            </a:r>
          </a:p>
          <a:p>
            <a:pPr marL="1309687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Test out the relationship and identify strengths/weaknesses of the volunteer.</a:t>
            </a:r>
          </a:p>
          <a:p>
            <a:pPr marL="949642" indent="-285750">
              <a:buFont typeface="Wingdings" panose="05000000000000000000" pitchFamily="2" charset="2"/>
              <a:buChar char="Ø"/>
              <a:defRPr/>
            </a:pPr>
            <a:r>
              <a:rPr lang="en-US" dirty="0"/>
              <a:t>Make use of the Cookbook!</a:t>
            </a:r>
          </a:p>
          <a:p>
            <a:pPr marL="944166" lvl="1" indent="-91679">
              <a:buFont typeface="Arial"/>
              <a:buChar char="•"/>
              <a:defRPr/>
            </a:pPr>
            <a:r>
              <a:rPr lang="en-US" dirty="0">
                <a:hlinkClick r:id="rId2"/>
              </a:rPr>
              <a:t>http://www.ewh.ieee.org/reg/3/r3_tools.html</a:t>
            </a:r>
            <a:endParaRPr lang="en-US" dirty="0"/>
          </a:p>
          <a:p>
            <a:pPr marL="0" indent="0">
              <a:buNone/>
              <a:defRPr/>
            </a:pPr>
            <a:endParaRPr lang="en-US" sz="1800" dirty="0">
              <a:solidFill>
                <a:srgbClr val="266598"/>
              </a:solidFill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rgbClr val="266598"/>
              </a:solidFill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spcAft>
                <a:spcPts val="900"/>
              </a:spcAft>
              <a:buNone/>
              <a:defRPr/>
            </a:pPr>
            <a:endParaRPr lang="en-US" sz="1800" dirty="0">
              <a:solidFill>
                <a:srgbClr val="266598"/>
              </a:solidFill>
              <a:cs typeface="Trebuchet MS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4755FDB6-3990-463A-85DC-9B5A2FDFF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9CED3-B710-4B57-B3C6-BBC23E71643C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93E958BD-3D68-4590-8624-2906FD0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 Lifecycle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AB91C-D8CC-4A1F-A477-651FDE3BB4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69D15-205A-4699-8FA4-948BA22F5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dirty="0"/>
              <a:t>Short-term projects provide excellent “first dates”— they’re how you find your long-term volunteers.  </a:t>
            </a:r>
          </a:p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dirty="0"/>
              <a:t>Give people the opportunity to “try on” the role as a volunteer to see how it fits.  </a:t>
            </a:r>
          </a:p>
          <a:p>
            <a:pPr marL="288925" indent="-2889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1800" dirty="0"/>
              <a:t>Short-term volunteers have the opportunity to become enthusiastic and work closely with a passionate leader.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2FC0F97-7EB4-4BDC-A424-5B82A6ECD3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06A62-73CE-4A34-B849-7B851C67487C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193129-B165-4223-A5B1-4E339D037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C36CA-0972-4DD4-B060-ADAF750A57DE}"/>
              </a:ext>
            </a:extLst>
          </p:cNvPr>
          <p:cNvGrpSpPr/>
          <p:nvPr/>
        </p:nvGrpSpPr>
        <p:grpSpPr>
          <a:xfrm>
            <a:off x="4356497" y="1369219"/>
            <a:ext cx="4901803" cy="2876551"/>
            <a:chOff x="2413398" y="1634431"/>
            <a:chExt cx="5312569" cy="2876551"/>
          </a:xfrm>
        </p:grpSpPr>
        <p:pic>
          <p:nvPicPr>
            <p:cNvPr id="57348" name="Picture 5">
              <a:extLst>
                <a:ext uri="{FF2B5EF4-FFF2-40B4-BE49-F238E27FC236}">
                  <a16:creationId xmlns:a16="http://schemas.microsoft.com/office/drawing/2014/main" id="{28EC5002-15C5-4018-9BB7-AC263029B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9" t="9232" r="64909" b="23021"/>
            <a:stretch>
              <a:fillRect/>
            </a:stretch>
          </p:blipFill>
          <p:spPr bwMode="auto">
            <a:xfrm>
              <a:off x="2413398" y="1634431"/>
              <a:ext cx="4317206" cy="283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0" name="TextBox 4">
              <a:extLst>
                <a:ext uri="{FF2B5EF4-FFF2-40B4-BE49-F238E27FC236}">
                  <a16:creationId xmlns:a16="http://schemas.microsoft.com/office/drawing/2014/main" id="{17275D70-313F-45F3-BB48-F1EB1BA27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229" y="3109400"/>
              <a:ext cx="1806738" cy="478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</p:txBody>
        </p:sp>
        <p:sp>
          <p:nvSpPr>
            <p:cNvPr id="57352" name="TextBox 3">
              <a:extLst>
                <a:ext uri="{FF2B5EF4-FFF2-40B4-BE49-F238E27FC236}">
                  <a16:creationId xmlns:a16="http://schemas.microsoft.com/office/drawing/2014/main" id="{DD014184-AA70-4FF5-A1D8-75AC599AB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078" y="3587652"/>
              <a:ext cx="1188175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/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50" dirty="0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31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D9F81DA2-DE55-4785-9F69-87FFB5AD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#5 DON’T take “No” for an answer</a:t>
            </a:r>
            <a:endParaRPr lang="en-US" altLang="en-US" sz="2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372" name="Content Placeholder 9">
            <a:extLst>
              <a:ext uri="{FF2B5EF4-FFF2-40B4-BE49-F238E27FC236}">
                <a16:creationId xmlns:a16="http://schemas.microsoft.com/office/drawing/2014/main" id="{46E9E13D-C04E-46A2-9FC9-4A604449FED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we get the courage to recruit someone and then they say "no," we often feel rejection.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not you. It’s them!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Timing is important. Sometimes “no" means "not now."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Sometimes “no” 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means “not this role.”</a:t>
            </a:r>
            <a:endParaRPr lang="en-US" altLang="en-US" sz="1800" dirty="0">
              <a:solidFill>
                <a:srgbClr val="266598"/>
              </a:solidFill>
              <a:latin typeface="Verdana" panose="020B060403050404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71CF8F4-FD8B-4503-B213-9616BC82BA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B6C3C-B5E6-4BE4-A8AA-8DC462811401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5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B110419A-07AA-42EA-A10F-D85305B9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</a:t>
            </a:r>
            <a:r>
              <a:rPr lang="en-US" altLang="en-US" sz="210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  <a:t>Assume “No” Means Never </a:t>
            </a:r>
            <a:endParaRPr lang="en-US" altLang="en-US" sz="2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CB3DB5-FD0F-4DB1-8385-F0C89C33211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sz="2100" dirty="0"/>
              <a:t>When the answer is “no,” </a:t>
            </a:r>
          </a:p>
          <a:p>
            <a:pPr marL="0" indent="0" algn="ctr">
              <a:buNone/>
              <a:defRPr/>
            </a:pPr>
            <a:r>
              <a:rPr lang="en-US" sz="2100" dirty="0"/>
              <a:t>it does not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necessarily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mean NEVER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Don’t be afraid to ask at a later time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Probe to find out what the person likes to do and consider another position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Learn when to stop asking.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Some will come back later.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B66FA5-D419-428A-B2FE-A08DEC8B9E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F09E40-3832-4471-B2C3-F38B011BD2BC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7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FC8F8DA3-01B3-44DA-AD49-294A61F8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#6 DO </a:t>
            </a:r>
            <a:r>
              <a:rPr lang="en-US" altLang="en-US" sz="210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  <a:t>Be People Driven!</a:t>
            </a:r>
            <a:endParaRPr lang="en-US" altLang="en-US" sz="2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468" name="Content Placeholder 9">
            <a:extLst>
              <a:ext uri="{FF2B5EF4-FFF2-40B4-BE49-F238E27FC236}">
                <a16:creationId xmlns:a16="http://schemas.microsoft.com/office/drawing/2014/main" id="{FA9AC3AF-D664-472D-8965-E1220AE2BE9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266598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Match.com – where does this person FIT?</a:t>
            </a:r>
          </a:p>
          <a:p>
            <a:pPr>
              <a:lnSpc>
                <a:spcPct val="110000"/>
              </a:lnSpc>
              <a:buClr>
                <a:srgbClr val="266598"/>
              </a:buClr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 variation of the "Butt In the Chair" method is just to say, "Please join our group. We have a great time and we need you”, also know</a:t>
            </a:r>
            <a:r>
              <a:rPr lang="en-US" alt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desperation. Most people don't volunteer because of your desperation. </a:t>
            </a:r>
          </a:p>
          <a:p>
            <a:pPr>
              <a:lnSpc>
                <a:spcPct val="110000"/>
              </a:lnSpc>
              <a:buClr>
                <a:srgbClr val="266598"/>
              </a:buClr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Often volunteers see themselves taking on a particular position or conducting specific tasks, based on their passions.</a:t>
            </a:r>
          </a:p>
          <a:p>
            <a:pPr>
              <a:lnSpc>
                <a:spcPct val="110000"/>
              </a:lnSpc>
              <a:buClr>
                <a:srgbClr val="266598"/>
              </a:buClr>
              <a:buFont typeface="Wingdings" panose="05000000000000000000" pitchFamily="2" charset="2"/>
              <a:buChar char="Ø"/>
            </a:pP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we simply place volunteers </a:t>
            </a:r>
            <a:r>
              <a:rPr lang="en-US" alt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</a:t>
            </a: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there is an empty position, the outcome wil</a:t>
            </a:r>
            <a:r>
              <a:rPr lang="en-US" alt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overwhelmingly be</a:t>
            </a:r>
            <a:r>
              <a:rPr lang="en-US" altLang="en-US" sz="17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volunteers that quit.</a:t>
            </a:r>
            <a:endParaRPr lang="en-US" altLang="en-US" sz="1500" dirty="0">
              <a:solidFill>
                <a:srgbClr val="266598"/>
              </a:solidFill>
              <a:latin typeface="Verdana" panose="020B060403050404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992DA273-D8F8-48A6-8738-5E516AAD55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BE8279-9CB6-4F42-B5DC-D2B4268A3EF9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3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2D78E257-6EAA-4908-B122-4FAE1037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10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  <a:t>Being People Driven</a:t>
            </a:r>
            <a:endParaRPr lang="en-US" altLang="en-US" sz="2100">
              <a:latin typeface="Verdana" panose="020B0604030504040204" pitchFamily="34" charset="0"/>
              <a:ea typeface="Helvetica" panose="020B0604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D6989B-E25B-49C5-ACF0-CFCE661BAAE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b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When looking for volunteers:</a:t>
            </a:r>
          </a:p>
          <a:p>
            <a:pPr marL="360045" lvl="1" indent="-171450">
              <a:buFont typeface="Lucida Grande"/>
              <a:buAutoNum type="arabicPeriod"/>
              <a:defRPr/>
            </a:pP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66762" lvl="1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Think “position.” What positions need to be filled to accomplish our mission?</a:t>
            </a:r>
          </a:p>
          <a:p>
            <a:pPr marL="766762" lvl="1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tabLst>
                <a:tab pos="552450" algn="l"/>
              </a:tabLst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Think “role.” What do I want the team members to do? </a:t>
            </a:r>
          </a:p>
          <a:p>
            <a:pPr marL="766762" lvl="1" indent="-34290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Think “people.” Which people can fill those positions?</a:t>
            </a:r>
            <a:endParaRPr lang="en-US" sz="1500" dirty="0">
              <a:solidFill>
                <a:srgbClr val="266598"/>
              </a:solidFill>
              <a:cs typeface="Trebuchet MS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D7023417-24C7-4413-9A69-9C8977C297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4401E-7DE5-44CF-806E-F8BACCD5BD0F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0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CE13C6EE-0023-40A0-BBF8-DCE6F3FD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#7 – DON’T Just Put Butts in Chairs</a:t>
            </a:r>
            <a:endParaRPr lang="en-US" altLang="en-US" sz="2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516" name="Content Placeholder 9">
            <a:extLst>
              <a:ext uri="{FF2B5EF4-FFF2-40B4-BE49-F238E27FC236}">
                <a16:creationId xmlns:a16="http://schemas.microsoft.com/office/drawing/2014/main" id="{599B0EBF-6718-4E97-8CCA-D7CCC9DEDC4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often fall into the trap of following the “Butt in the Chair” (BIC) syndrome.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we are in desperate need of a volunteer and need them quickly, we plead our case to anyone 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the last minute we get someone to be a "Butt In the Chair.“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times a chair is better empty than filled with the wrong person who does nothing. Complacency is contagious!</a:t>
            </a:r>
          </a:p>
          <a:p>
            <a:pPr marL="0" indent="0">
              <a:buNone/>
            </a:pPr>
            <a:endParaRPr lang="en-US" altLang="en-US" sz="1500" dirty="0">
              <a:solidFill>
                <a:srgbClr val="266598"/>
              </a:solidFill>
              <a:latin typeface="Verdana" panose="020B060403050404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DEED2FD9-1706-4655-BE7B-461510B5EC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3A271C-E4BB-4002-88F1-F5CA11038E69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34620F3F-42BC-4B4F-9B1C-07EAB47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131">
            <a:off x="6230519" y="3159821"/>
            <a:ext cx="1208484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55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1541AF08-C37B-4A26-9D1E-A2437FAC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#8 – DO Recruit By Duties and</a:t>
            </a:r>
            <a:b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Responsibilities</a:t>
            </a:r>
            <a:endParaRPr lang="en-US" alt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0931AA-4C65-43F1-98CB-3E91BE119E0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Individuals are looking at the title of the position as if it was an employment opportunity.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</a:rPr>
              <a:t>Provide as much detail as possible so the volunteer knows what they are signing up for. The description should include: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Position Title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Responsible to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Time requirements for position 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Key objective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List of Key Work Areas 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en-US" sz="1600" dirty="0"/>
              <a:t>Under each of the Work Areas, list subcategories of duties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6FA6591E-E952-4923-8A11-256FF327F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2891BB-069C-4BB6-BCBD-E8048DD82850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78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FD2E8EC9-7696-4F6F-9442-4E6ECDD7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Steps </a:t>
            </a:r>
          </a:p>
        </p:txBody>
      </p:sp>
      <p:sp>
        <p:nvSpPr>
          <p:cNvPr id="33796" name="Content Placeholder 4">
            <a:extLst>
              <a:ext uri="{FF2B5EF4-FFF2-40B4-BE49-F238E27FC236}">
                <a16:creationId xmlns:a16="http://schemas.microsoft.com/office/drawing/2014/main" id="{5EDBF9C8-2A6A-472E-A527-01E8FBF4906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Actively ask potential volunteers (individuals) to participate </a:t>
            </a:r>
          </a:p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 as a committee, talk to other committees </a:t>
            </a:r>
          </a:p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Emphasize short term positions and projects </a:t>
            </a:r>
          </a:p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Maintain pool of contacts and know what they would be interested in </a:t>
            </a:r>
          </a:p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Be Flexible with committee structures and avoid appointing a person just to occupy a position </a:t>
            </a:r>
          </a:p>
          <a:p>
            <a:pPr marL="257175" lvl="4" indent="-257175">
              <a:spcBef>
                <a:spcPts val="1350"/>
              </a:spcBef>
              <a:buClr>
                <a:srgbClr val="0066A1"/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Occasionally consider what positions are needed in your Section</a:t>
            </a: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541A481E-368A-496C-8B5D-E07D604643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2DAB1-DA07-4D2B-A52A-CECCA281C7C2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5A10CE6-717E-454C-BA35-C5EA8A9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D64EB-BA46-421E-B2AC-F9AF59F7CC74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endParaRPr lang="en-US" sz="1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 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Don’t People Volunteer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#1 Secret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Eight Do’s and Don’ts of Volunteer Recruitment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altLang="en-US" sz="1500" dirty="0">
                <a:latin typeface="Verdana" pitchFamily="34" charset="0"/>
                <a:ea typeface="Verdana" pitchFamily="34" charset="0"/>
                <a:cs typeface="Verdana" pitchFamily="34" charset="0"/>
              </a:rPr>
              <a:t>Next Steps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Care and Feeding of Volunteers</a:t>
            </a:r>
          </a:p>
          <a:p>
            <a:pPr marL="342900" indent="-342900">
              <a:spcBef>
                <a:spcPts val="450"/>
              </a:spcBef>
              <a:buSzPct val="100000"/>
              <a:buFont typeface="+mj-lt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Q&amp;A</a:t>
            </a:r>
          </a:p>
          <a:p>
            <a:pPr marL="0" indent="0">
              <a:spcBef>
                <a:spcPts val="450"/>
              </a:spcBef>
              <a:buNone/>
              <a:defRPr/>
            </a:pPr>
            <a:endParaRPr lang="en-US" altLang="en-US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ü"/>
              <a:defRPr/>
            </a:pPr>
            <a:endParaRPr lang="en-US" sz="1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450"/>
              </a:spcBef>
              <a:buFont typeface="Wingdings" pitchFamily="2" charset="2"/>
              <a:buChar char="ü"/>
              <a:defRPr/>
            </a:pPr>
            <a:endParaRPr lang="en-US" sz="1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450"/>
              </a:spcBef>
              <a:buFont typeface="+mj-lt"/>
              <a:buAutoNum type="arabicPeriod"/>
              <a:defRPr/>
            </a:pPr>
            <a:endParaRPr lang="en-US" sz="15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  <a:defRPr/>
            </a:pPr>
            <a:endParaRPr lang="en-US" sz="9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1500" dirty="0"/>
          </a:p>
          <a:p>
            <a:pPr marL="0" indent="0">
              <a:buNone/>
              <a:defRPr/>
            </a:pPr>
            <a:endParaRPr lang="en-US" sz="1500" dirty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endParaRPr lang="en-US" sz="1800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id="{B9D37A05-12D4-4448-8217-F37FB13489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087B67-AE76-418F-A987-EF7B2028FC51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9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0E7BFEE8-F43A-4B03-99F0-88A6AC0A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 and Feeding of Volunteers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EA1F8B6B-202F-4607-8C02-0EFA6EF2ABA2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varied duties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them freedom to make the position their own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Lookout for Burnout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them find their replacement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Recognize and reward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Awards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Pins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Write-ups</a:t>
            </a:r>
          </a:p>
          <a:p>
            <a:pPr marL="571500" lvl="1" indent="-263525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alt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Thank-you notes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D71D800-725B-466E-A7DC-865F41D29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FC823-80E2-432C-BF6E-4EC81DB66D25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68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C760E04-332A-46DA-9AD3-60429A2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35" y="147638"/>
            <a:ext cx="6286500" cy="772716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…and don’t be this guy…</a:t>
            </a: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56A9397F-61EA-4253-87D6-0ABE91FA3BF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824DF6-9180-4CB0-A2E1-6CF38891D4FC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E79011-8CDC-4804-9396-ADE41E5396E8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1925999" y="1028794"/>
            <a:ext cx="5263428" cy="3684400"/>
          </a:xfrm>
        </p:spPr>
      </p:pic>
    </p:spTree>
    <p:extLst>
      <p:ext uri="{BB962C8B-B14F-4D97-AF65-F5344CB8AC3E}">
        <p14:creationId xmlns:p14="http://schemas.microsoft.com/office/powerpoint/2010/main" val="179701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3D2515E-9FCD-46F1-9B82-CA81B3FB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35" y="147638"/>
            <a:ext cx="6286500" cy="772716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9B9F0FB2-B799-4DB0-A7BE-380CE5E3EB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8BBDF1-3E98-4D44-9F57-CA14508BC62E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70660" name="Picture 3">
            <a:extLst>
              <a:ext uri="{FF2B5EF4-FFF2-40B4-BE49-F238E27FC236}">
                <a16:creationId xmlns:a16="http://schemas.microsoft.com/office/drawing/2014/main" id="{FAB7AF70-02BA-41F2-B57F-08A9D5E17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66" y="1146573"/>
            <a:ext cx="2738438" cy="35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3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088182"/>
            <a:ext cx="7886700" cy="767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Theresa Brunasso</a:t>
            </a:r>
          </a:p>
          <a:p>
            <a:r>
              <a:rPr lang="en-US" dirty="0"/>
              <a:t>theresa.brunasso@ieee.org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FF099F5-3809-4686-8E7F-291CC267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</a:t>
            </a:r>
          </a:p>
        </p:txBody>
      </p:sp>
      <p:sp>
        <p:nvSpPr>
          <p:cNvPr id="18436" name="Content Placeholder 1">
            <a:extLst>
              <a:ext uri="{FF2B5EF4-FFF2-40B4-BE49-F238E27FC236}">
                <a16:creationId xmlns:a16="http://schemas.microsoft.com/office/drawing/2014/main" id="{66E30C78-FB2E-4922-8CD4-541BF71693F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Are you struggling with finding volunteers to fill committee positions?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Do you find that some of your volunteers don’t follow through with their commitments?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Do you find that other volunteers start out strong, and then just fade away…?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We’re going to review the Do’s and Don’ts of getting more people involved – more people ENGAGED.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You are busy too! We’ll learn to optimize time and energy spent on the recruitment efforts so it has maximum effect. </a:t>
            </a:r>
          </a:p>
          <a:p>
            <a:pPr marL="0" indent="0">
              <a:buNone/>
              <a:defRPr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963" name="Slide Number Placeholder 2">
            <a:extLst>
              <a:ext uri="{FF2B5EF4-FFF2-40B4-BE49-F238E27FC236}">
                <a16:creationId xmlns:a16="http://schemas.microsoft.com/office/drawing/2014/main" id="{F1346D61-81A9-47CC-A3A0-11CA44CB70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7BEBBE-EA3F-4109-B7A2-A5AF963B2479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E469768-380B-4C08-9481-1B97A3FB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Don’t People Volunteer?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447DF976-10B2-418B-A438-52E44857151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have other work, volunteer, and family commitments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don’t know what volunteer opportunities are out there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don’t know or appreciate the value of volunteering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think it will take all of their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aren’t interested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see the existing volunteers burn out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Nobody asked them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9F9582E-82E1-4D16-B752-CCE62914F7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6C1DF-D05D-4AC4-ADD6-019DD6F4C8C0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DD21F-7B69-4F4A-80DC-C66458FC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47944"/>
            <a:ext cx="7886700" cy="620819"/>
          </a:xfrm>
        </p:spPr>
        <p:txBody>
          <a:bodyPr/>
          <a:lstStyle/>
          <a:p>
            <a:pPr>
              <a:defRPr/>
            </a:pPr>
            <a:r>
              <a:rPr lang="en-US" dirty="0"/>
              <a:t>#1 Way to get a volunteer?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C6B6DB5C-0158-41DB-8A85-1A710A9FB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0BDA1CD-E148-4D18-9523-281210CE470B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75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9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DD21F-7B69-4F4A-80DC-C66458FC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47944"/>
            <a:ext cx="7886700" cy="620819"/>
          </a:xfrm>
        </p:spPr>
        <p:txBody>
          <a:bodyPr/>
          <a:lstStyle/>
          <a:p>
            <a:pPr>
              <a:defRPr/>
            </a:pPr>
            <a:r>
              <a:rPr lang="en-US" dirty="0"/>
              <a:t>#1 Way to get a volunteer?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C6B6DB5C-0158-41DB-8A85-1A710A9FB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33400" y="617220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0BDA1CD-E148-4D18-9523-281210CE470B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75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88B303-E860-469A-8A6D-B660FD099B3F}"/>
              </a:ext>
            </a:extLst>
          </p:cNvPr>
          <p:cNvSpPr/>
          <p:nvPr/>
        </p:nvSpPr>
        <p:spPr>
          <a:xfrm>
            <a:off x="693900" y="2272027"/>
            <a:ext cx="2042547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300" b="1" dirty="0">
                <a:solidFill>
                  <a:srgbClr val="0066A1"/>
                </a:solidFill>
                <a:latin typeface="Calibri" charset="0"/>
                <a:cs typeface="Calibri" charset="0"/>
              </a:rPr>
              <a:t>Ask Them!</a:t>
            </a:r>
          </a:p>
        </p:txBody>
      </p:sp>
    </p:spTree>
    <p:extLst>
      <p:ext uri="{BB962C8B-B14F-4D97-AF65-F5344CB8AC3E}">
        <p14:creationId xmlns:p14="http://schemas.microsoft.com/office/powerpoint/2010/main" val="202967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B44B99D-D0EC-45A5-AC50-09B1CA0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#1 – Don’t Expect Announcements to </a:t>
            </a:r>
            <a:b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in Volunteers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9F882D8-B38B-4F91-A457-E2F9C238E9A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cs typeface="Trebuchet MS"/>
              </a:rPr>
              <a:t>Posting for volunteers is not recruiting</a:t>
            </a:r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tx1"/>
                </a:solidFill>
                <a:cs typeface="Trebuchet MS"/>
              </a:rPr>
              <a:t>An announcement at your event is not recruiting</a:t>
            </a:r>
          </a:p>
          <a:p>
            <a:pPr marL="342900" indent="-342900">
              <a:lnSpc>
                <a:spcPct val="100000"/>
              </a:lnSpc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/>
              <a:t>Most people will never volunteer </a:t>
            </a:r>
          </a:p>
          <a:p>
            <a:pPr marL="0" indent="0" algn="ctr">
              <a:spcAft>
                <a:spcPts val="900"/>
              </a:spcAft>
              <a:buNone/>
              <a:defRPr/>
            </a:pPr>
            <a:r>
              <a:rPr lang="en-US" sz="1800" b="1" dirty="0"/>
              <a:t>People want to be asked</a:t>
            </a:r>
          </a:p>
          <a:p>
            <a:pPr marL="0" indent="0" algn="ctr">
              <a:spcAft>
                <a:spcPts val="900"/>
              </a:spcAft>
              <a:buNone/>
              <a:defRPr/>
            </a:pPr>
            <a:r>
              <a:rPr lang="en-US" sz="1800" b="1" dirty="0"/>
              <a:t>SO ASK !!! </a:t>
            </a:r>
          </a:p>
          <a:p>
            <a:pPr marL="253604" indent="-253604">
              <a:spcAft>
                <a:spcPts val="900"/>
              </a:spcAft>
              <a:buFont typeface="Arial"/>
              <a:buChar char="•"/>
              <a:defRPr/>
            </a:pPr>
            <a:endParaRPr lang="en-US" sz="750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4331AB7-AF46-4ACC-AD5F-AE075998B1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852941-624B-492E-8D90-E28248024A61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3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8E37040F-1841-4CD2-BF0F-D998BA9C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#2 – DO it as a TEAM</a:t>
            </a:r>
          </a:p>
        </p:txBody>
      </p:sp>
      <p:sp>
        <p:nvSpPr>
          <p:cNvPr id="52228" name="Content Placeholder 9">
            <a:extLst>
              <a:ext uri="{FF2B5EF4-FFF2-40B4-BE49-F238E27FC236}">
                <a16:creationId xmlns:a16="http://schemas.microsoft.com/office/drawing/2014/main" id="{5F2ECB26-F897-4E74-8043-65FE28A1167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Recruiting alone is one of the widest and deepest traps.  To meet the demands of looking for volunteers, often one person runs around asking the same people to do a different job. 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Partner with volunteers on the current committees to brainstorm possible people. </a:t>
            </a:r>
          </a:p>
          <a:p>
            <a:pPr marL="0" indent="0" algn="ctr">
              <a:spcAft>
                <a:spcPts val="900"/>
              </a:spcAft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This should not be a 1 person show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sz="1800" dirty="0">
              <a:solidFill>
                <a:srgbClr val="266598"/>
              </a:solidFill>
              <a:latin typeface="Verdana" panose="020B060403050404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9A58C627-7C06-412D-BCEA-48293629A9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BFDD24-85DC-4A24-A5A2-10DF475E12E4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6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DB5B94F9-6414-425D-853F-D65F62BF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#3 – </a:t>
            </a:r>
            <a:r>
              <a:rPr lang="en-US" altLang="en-US" dirty="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  <a:t>DON’T take “Engagement”</a:t>
            </a:r>
            <a:r>
              <a:rPr lang="en-US" altLang="en-US" sz="2000" dirty="0">
                <a:latin typeface="Verdana" panose="020B0604030504040204" pitchFamily="34" charset="0"/>
                <a:ea typeface="Helvetica" panose="020B0604020202020204" pitchFamily="34" charset="0"/>
                <a:cs typeface="Trebuchet MS" panose="020B0603020202020204" pitchFamily="34" charset="0"/>
                <a:sym typeface="Helvetica" panose="020B0604020202020204" pitchFamily="34" charset="0"/>
              </a:rPr>
              <a:t> literally!</a:t>
            </a:r>
            <a:endParaRPr lang="en-US" altLang="en-US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2" name="Content Placeholder 9">
            <a:extLst>
              <a:ext uri="{FF2B5EF4-FFF2-40B4-BE49-F238E27FC236}">
                <a16:creationId xmlns:a16="http://schemas.microsoft.com/office/drawing/2014/main" id="{DB268B41-34E8-4A27-8294-643DD6073E2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1800" b="1" dirty="0">
                <a:solidFill>
                  <a:srgbClr val="266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“propose” a long term commitment </a:t>
            </a:r>
          </a:p>
          <a:p>
            <a:pPr marL="0" indent="0" algn="ctr">
              <a:buNone/>
            </a:pPr>
            <a:r>
              <a:rPr lang="en-US" altLang="en-US" sz="1800" b="1" dirty="0">
                <a:solidFill>
                  <a:srgbClr val="266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Instead, ask for a “date</a:t>
            </a:r>
            <a:r>
              <a:rPr lang="en-US" altLang="en-US" sz="1600" b="1" dirty="0">
                <a:solidFill>
                  <a:srgbClr val="266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altLang="en-US" sz="1500" b="1" dirty="0">
              <a:solidFill>
                <a:srgbClr val="2665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altLang="en-US" sz="1800" dirty="0">
                <a:solidFill>
                  <a:srgbClr val="266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Recruit for short-term project teams or tasks – </a:t>
            </a:r>
          </a:p>
          <a:p>
            <a:pPr marL="0" indent="0" algn="ctr">
              <a:buNone/>
            </a:pPr>
            <a:r>
              <a:rPr lang="en-US" altLang="en-US" sz="1800" dirty="0">
                <a:solidFill>
                  <a:srgbClr val="2665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 lifetime commitment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people are afraid of getting tied into a job and never getting out of it.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often recruit as if we are asking for a life-time commitment!</a:t>
            </a: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521133EF-A6FE-49D6-A4FA-971CD795F0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EA6A0D-BB7E-4BBC-B42D-3A7B83751136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3305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94</TotalTime>
  <Words>1269</Words>
  <Application>Microsoft Office PowerPoint</Application>
  <PresentationFormat>On-screen Show (16:9)</PresentationFormat>
  <Paragraphs>177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Lucida Grande</vt:lpstr>
      <vt:lpstr>LucidaGrande</vt:lpstr>
      <vt:lpstr>Verdana</vt:lpstr>
      <vt:lpstr>Wingdings</vt:lpstr>
      <vt:lpstr>Theme 1</vt:lpstr>
      <vt:lpstr>Finding and Managing Volunteers</vt:lpstr>
      <vt:lpstr>Agenda</vt:lpstr>
      <vt:lpstr>Overview </vt:lpstr>
      <vt:lpstr>Why Don’t People Volunteer?</vt:lpstr>
      <vt:lpstr>#1 Way to get a volunteer?</vt:lpstr>
      <vt:lpstr>#1 Way to get a volunteer?</vt:lpstr>
      <vt:lpstr>#1 – Don’t Expect Announcements to  Bring in Volunteers </vt:lpstr>
      <vt:lpstr>#2 – DO it as a TEAM</vt:lpstr>
      <vt:lpstr>#3 – DON’T take “Engagement” literally!</vt:lpstr>
      <vt:lpstr>The growing micro-volunteer phenomenon</vt:lpstr>
      <vt:lpstr>#4 DO Use Events! </vt:lpstr>
      <vt:lpstr>Commitment Lifecycle</vt:lpstr>
      <vt:lpstr>#5 DON’T take “No” for an answer</vt:lpstr>
      <vt:lpstr>Don’t Assume “No” Means Never </vt:lpstr>
      <vt:lpstr>#6 DO Be People Driven!</vt:lpstr>
      <vt:lpstr>Being People Driven</vt:lpstr>
      <vt:lpstr>#7 – DON’T Just Put Butts in Chairs</vt:lpstr>
      <vt:lpstr>#8 – DO Recruit By Duties and          Responsibilities</vt:lpstr>
      <vt:lpstr>Next Steps </vt:lpstr>
      <vt:lpstr>Care and Feeding of Volunteers</vt:lpstr>
      <vt:lpstr>…and don’t be this guy…</vt:lpstr>
      <vt:lpstr>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Brunasso</cp:lastModifiedBy>
  <cp:revision>19</cp:revision>
  <dcterms:created xsi:type="dcterms:W3CDTF">2016-10-24T19:40:55Z</dcterms:created>
  <dcterms:modified xsi:type="dcterms:W3CDTF">2019-03-26T00:29:33Z</dcterms:modified>
</cp:coreProperties>
</file>