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60" r:id="rId4"/>
    <p:sldId id="261" r:id="rId5"/>
    <p:sldId id="262" r:id="rId6"/>
    <p:sldId id="264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59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A1"/>
    <a:srgbClr val="CC0033"/>
    <a:srgbClr val="E37222"/>
    <a:srgbClr val="FDC82F"/>
    <a:srgbClr val="69BE28"/>
    <a:srgbClr val="008542"/>
    <a:srgbClr val="6B1F73"/>
    <a:srgbClr val="009FDA"/>
    <a:srgbClr val="0B5172"/>
    <a:srgbClr val="66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85"/>
    <p:restoredTop sz="94681"/>
  </p:normalViewPr>
  <p:slideViewPr>
    <p:cSldViewPr snapToGrid="0" snapToObjects="1">
      <p:cViewPr varScale="1">
        <p:scale>
          <a:sx n="143" d="100"/>
          <a:sy n="143" d="100"/>
        </p:scale>
        <p:origin x="4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D917C7-80F6-0142-BADB-B24B19BA7B8B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7562BF-B699-DD41-83CB-1EFE748CDDC5}">
      <dgm:prSet phldrT="[Text]"/>
      <dgm:spPr/>
      <dgm:t>
        <a:bodyPr/>
        <a:lstStyle/>
        <a:p>
          <a:r>
            <a:rPr lang="en-US"/>
            <a:t>Announce Meeting</a:t>
          </a:r>
          <a:endParaRPr lang="en-US" dirty="0"/>
        </a:p>
      </dgm:t>
    </dgm:pt>
    <dgm:pt modelId="{DB716F55-8672-5343-8D1A-B0A10316F951}" type="parTrans" cxnId="{E707B082-6D04-494F-874E-6044EA4752E0}">
      <dgm:prSet/>
      <dgm:spPr/>
      <dgm:t>
        <a:bodyPr/>
        <a:lstStyle/>
        <a:p>
          <a:endParaRPr lang="en-US"/>
        </a:p>
      </dgm:t>
    </dgm:pt>
    <dgm:pt modelId="{8FA373EC-52FE-4441-9EAF-4E92B5A76AAB}" type="sibTrans" cxnId="{E707B082-6D04-494F-874E-6044EA4752E0}">
      <dgm:prSet/>
      <dgm:spPr/>
      <dgm:t>
        <a:bodyPr/>
        <a:lstStyle/>
        <a:p>
          <a:endParaRPr lang="en-US"/>
        </a:p>
      </dgm:t>
    </dgm:pt>
    <dgm:pt modelId="{1CB8262B-3160-7F42-9A22-3088C52B8352}">
      <dgm:prSet phldrT="[Text]"/>
      <dgm:spPr/>
      <dgm:t>
        <a:bodyPr/>
        <a:lstStyle/>
        <a:p>
          <a:r>
            <a:rPr lang="en-US" dirty="0"/>
            <a:t>Distribute Agenda</a:t>
          </a:r>
        </a:p>
      </dgm:t>
    </dgm:pt>
    <dgm:pt modelId="{1763881F-9B3B-1646-9FD4-9BE44CF92945}" type="parTrans" cxnId="{812FD7E0-D8B5-8248-BF75-E6B5397F13EC}">
      <dgm:prSet/>
      <dgm:spPr/>
      <dgm:t>
        <a:bodyPr/>
        <a:lstStyle/>
        <a:p>
          <a:endParaRPr lang="en-US"/>
        </a:p>
      </dgm:t>
    </dgm:pt>
    <dgm:pt modelId="{6ABF9294-D8AB-0D4B-8A81-48A600627FFC}" type="sibTrans" cxnId="{812FD7E0-D8B5-8248-BF75-E6B5397F13EC}">
      <dgm:prSet/>
      <dgm:spPr/>
      <dgm:t>
        <a:bodyPr/>
        <a:lstStyle/>
        <a:p>
          <a:endParaRPr lang="en-US"/>
        </a:p>
      </dgm:t>
    </dgm:pt>
    <dgm:pt modelId="{D5339971-3AD1-1341-8E97-13A2AFFE1BAB}">
      <dgm:prSet phldrT="[Text]"/>
      <dgm:spPr/>
      <dgm:t>
        <a:bodyPr/>
        <a:lstStyle/>
        <a:p>
          <a:r>
            <a:rPr lang="en-US" dirty="0"/>
            <a:t>Conduct Meeting</a:t>
          </a:r>
        </a:p>
      </dgm:t>
    </dgm:pt>
    <dgm:pt modelId="{9089BA7C-24BB-6249-AEB1-8D8E88C27F49}" type="parTrans" cxnId="{CC291F00-BAD6-F147-82B1-AF5656B88274}">
      <dgm:prSet/>
      <dgm:spPr/>
      <dgm:t>
        <a:bodyPr/>
        <a:lstStyle/>
        <a:p>
          <a:endParaRPr lang="en-US"/>
        </a:p>
      </dgm:t>
    </dgm:pt>
    <dgm:pt modelId="{85FC2016-42AC-FC46-AE6C-3B4795A0329C}" type="sibTrans" cxnId="{CC291F00-BAD6-F147-82B1-AF5656B88274}">
      <dgm:prSet/>
      <dgm:spPr/>
      <dgm:t>
        <a:bodyPr/>
        <a:lstStyle/>
        <a:p>
          <a:endParaRPr lang="en-US"/>
        </a:p>
      </dgm:t>
    </dgm:pt>
    <dgm:pt modelId="{468C7F04-9B8D-144D-A78F-F5370C5BC260}">
      <dgm:prSet phldrT="[Text]"/>
      <dgm:spPr/>
      <dgm:t>
        <a:bodyPr/>
        <a:lstStyle/>
        <a:p>
          <a:r>
            <a:rPr lang="en-US" dirty="0"/>
            <a:t>Distribute Minutes</a:t>
          </a:r>
        </a:p>
      </dgm:t>
    </dgm:pt>
    <dgm:pt modelId="{DA4E0A5C-CDAC-E94D-8414-F9DA3A5A1DD5}" type="parTrans" cxnId="{80967CA1-7D9C-EC47-9069-18D8382BF0C1}">
      <dgm:prSet/>
      <dgm:spPr/>
      <dgm:t>
        <a:bodyPr/>
        <a:lstStyle/>
        <a:p>
          <a:endParaRPr lang="en-US"/>
        </a:p>
      </dgm:t>
    </dgm:pt>
    <dgm:pt modelId="{0BB62AD3-8A13-DA4B-B00B-C8C78CBA6602}" type="sibTrans" cxnId="{80967CA1-7D9C-EC47-9069-18D8382BF0C1}">
      <dgm:prSet/>
      <dgm:spPr/>
      <dgm:t>
        <a:bodyPr/>
        <a:lstStyle/>
        <a:p>
          <a:endParaRPr lang="en-US"/>
        </a:p>
      </dgm:t>
    </dgm:pt>
    <dgm:pt modelId="{1FCE8A44-6771-A64C-8F94-01137F792773}" type="pres">
      <dgm:prSet presAssocID="{85D917C7-80F6-0142-BADB-B24B19BA7B8B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38848AA9-7A32-D948-AF01-13B05F1B3F9B}" type="pres">
      <dgm:prSet presAssocID="{6E7562BF-B699-DD41-83CB-1EFE748CDDC5}" presName="Accent1" presStyleCnt="0"/>
      <dgm:spPr/>
    </dgm:pt>
    <dgm:pt modelId="{E202BCCB-9F41-7E4B-A92D-E2F4A0E72423}" type="pres">
      <dgm:prSet presAssocID="{6E7562BF-B699-DD41-83CB-1EFE748CDDC5}" presName="Accent" presStyleLbl="node1" presStyleIdx="0" presStyleCnt="4"/>
      <dgm:spPr/>
    </dgm:pt>
    <dgm:pt modelId="{89F6E6CB-C7BD-6445-8E9C-DE0197DA2448}" type="pres">
      <dgm:prSet presAssocID="{6E7562BF-B699-DD41-83CB-1EFE748CDDC5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CA57BB25-8A50-0E4C-90B8-CD9048B872D4}" type="pres">
      <dgm:prSet presAssocID="{1CB8262B-3160-7F42-9A22-3088C52B8352}" presName="Accent2" presStyleCnt="0"/>
      <dgm:spPr/>
    </dgm:pt>
    <dgm:pt modelId="{856B9031-4845-A443-A896-9952F7B0AC12}" type="pres">
      <dgm:prSet presAssocID="{1CB8262B-3160-7F42-9A22-3088C52B8352}" presName="Accent" presStyleLbl="node1" presStyleIdx="1" presStyleCnt="4"/>
      <dgm:spPr/>
    </dgm:pt>
    <dgm:pt modelId="{5115F0BB-8117-4646-9BAD-0511D5BDA358}" type="pres">
      <dgm:prSet presAssocID="{1CB8262B-3160-7F42-9A22-3088C52B8352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E334859E-9775-4046-9AF2-33633B1DC594}" type="pres">
      <dgm:prSet presAssocID="{D5339971-3AD1-1341-8E97-13A2AFFE1BAB}" presName="Accent3" presStyleCnt="0"/>
      <dgm:spPr/>
    </dgm:pt>
    <dgm:pt modelId="{CA49D12D-0960-4C4B-9DC9-4CF574D2BDD0}" type="pres">
      <dgm:prSet presAssocID="{D5339971-3AD1-1341-8E97-13A2AFFE1BAB}" presName="Accent" presStyleLbl="node1" presStyleIdx="2" presStyleCnt="4"/>
      <dgm:spPr/>
    </dgm:pt>
    <dgm:pt modelId="{1304629C-1380-D044-AE55-3B76F036DABE}" type="pres">
      <dgm:prSet presAssocID="{D5339971-3AD1-1341-8E97-13A2AFFE1BAB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378DB056-D948-E244-98B6-6AE1599C2495}" type="pres">
      <dgm:prSet presAssocID="{468C7F04-9B8D-144D-A78F-F5370C5BC260}" presName="Accent4" presStyleCnt="0"/>
      <dgm:spPr/>
    </dgm:pt>
    <dgm:pt modelId="{34443A28-F289-F34F-BBF9-1711A16C0713}" type="pres">
      <dgm:prSet presAssocID="{468C7F04-9B8D-144D-A78F-F5370C5BC260}" presName="Accent" presStyleLbl="node1" presStyleIdx="3" presStyleCnt="4"/>
      <dgm:spPr/>
    </dgm:pt>
    <dgm:pt modelId="{DDE3484A-1D92-5C48-9CE6-ECC522751ADA}" type="pres">
      <dgm:prSet presAssocID="{468C7F04-9B8D-144D-A78F-F5370C5BC260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CC291F00-BAD6-F147-82B1-AF5656B88274}" srcId="{85D917C7-80F6-0142-BADB-B24B19BA7B8B}" destId="{D5339971-3AD1-1341-8E97-13A2AFFE1BAB}" srcOrd="2" destOrd="0" parTransId="{9089BA7C-24BB-6249-AEB1-8D8E88C27F49}" sibTransId="{85FC2016-42AC-FC46-AE6C-3B4795A0329C}"/>
    <dgm:cxn modelId="{BDD6BA28-0275-0D4F-93B0-C8F178DD79EF}" type="presOf" srcId="{D5339971-3AD1-1341-8E97-13A2AFFE1BAB}" destId="{1304629C-1380-D044-AE55-3B76F036DABE}" srcOrd="0" destOrd="0" presId="urn:microsoft.com/office/officeart/2009/layout/CircleArrowProcess"/>
    <dgm:cxn modelId="{01DD653E-7161-EA41-BAAA-06B3BA539DA7}" type="presOf" srcId="{6E7562BF-B699-DD41-83CB-1EFE748CDDC5}" destId="{89F6E6CB-C7BD-6445-8E9C-DE0197DA2448}" srcOrd="0" destOrd="0" presId="urn:microsoft.com/office/officeart/2009/layout/CircleArrowProcess"/>
    <dgm:cxn modelId="{E707B082-6D04-494F-874E-6044EA4752E0}" srcId="{85D917C7-80F6-0142-BADB-B24B19BA7B8B}" destId="{6E7562BF-B699-DD41-83CB-1EFE748CDDC5}" srcOrd="0" destOrd="0" parTransId="{DB716F55-8672-5343-8D1A-B0A10316F951}" sibTransId="{8FA373EC-52FE-4441-9EAF-4E92B5A76AAB}"/>
    <dgm:cxn modelId="{80967CA1-7D9C-EC47-9069-18D8382BF0C1}" srcId="{85D917C7-80F6-0142-BADB-B24B19BA7B8B}" destId="{468C7F04-9B8D-144D-A78F-F5370C5BC260}" srcOrd="3" destOrd="0" parTransId="{DA4E0A5C-CDAC-E94D-8414-F9DA3A5A1DD5}" sibTransId="{0BB62AD3-8A13-DA4B-B00B-C8C78CBA6602}"/>
    <dgm:cxn modelId="{44D89AB9-CA15-B24F-9CEE-724CF4ECD362}" type="presOf" srcId="{85D917C7-80F6-0142-BADB-B24B19BA7B8B}" destId="{1FCE8A44-6771-A64C-8F94-01137F792773}" srcOrd="0" destOrd="0" presId="urn:microsoft.com/office/officeart/2009/layout/CircleArrowProcess"/>
    <dgm:cxn modelId="{76415CBD-66EE-7F4F-AAE5-193DE46EDE92}" type="presOf" srcId="{468C7F04-9B8D-144D-A78F-F5370C5BC260}" destId="{DDE3484A-1D92-5C48-9CE6-ECC522751ADA}" srcOrd="0" destOrd="0" presId="urn:microsoft.com/office/officeart/2009/layout/CircleArrowProcess"/>
    <dgm:cxn modelId="{B04099D1-2E61-5A45-9FDB-756949B5A2D7}" type="presOf" srcId="{1CB8262B-3160-7F42-9A22-3088C52B8352}" destId="{5115F0BB-8117-4646-9BAD-0511D5BDA358}" srcOrd="0" destOrd="0" presId="urn:microsoft.com/office/officeart/2009/layout/CircleArrowProcess"/>
    <dgm:cxn modelId="{812FD7E0-D8B5-8248-BF75-E6B5397F13EC}" srcId="{85D917C7-80F6-0142-BADB-B24B19BA7B8B}" destId="{1CB8262B-3160-7F42-9A22-3088C52B8352}" srcOrd="1" destOrd="0" parTransId="{1763881F-9B3B-1646-9FD4-9BE44CF92945}" sibTransId="{6ABF9294-D8AB-0D4B-8A81-48A600627FFC}"/>
    <dgm:cxn modelId="{FDE7D484-27E0-2941-8DF3-218A6F3909CC}" type="presParOf" srcId="{1FCE8A44-6771-A64C-8F94-01137F792773}" destId="{38848AA9-7A32-D948-AF01-13B05F1B3F9B}" srcOrd="0" destOrd="0" presId="urn:microsoft.com/office/officeart/2009/layout/CircleArrowProcess"/>
    <dgm:cxn modelId="{05DC9445-45F2-0A4B-8FCC-CBEB63CB2B4D}" type="presParOf" srcId="{38848AA9-7A32-D948-AF01-13B05F1B3F9B}" destId="{E202BCCB-9F41-7E4B-A92D-E2F4A0E72423}" srcOrd="0" destOrd="0" presId="urn:microsoft.com/office/officeart/2009/layout/CircleArrowProcess"/>
    <dgm:cxn modelId="{A4EE30CC-569F-E945-B11F-FDC4BB56A367}" type="presParOf" srcId="{1FCE8A44-6771-A64C-8F94-01137F792773}" destId="{89F6E6CB-C7BD-6445-8E9C-DE0197DA2448}" srcOrd="1" destOrd="0" presId="urn:microsoft.com/office/officeart/2009/layout/CircleArrowProcess"/>
    <dgm:cxn modelId="{C8535172-0C34-E74E-8190-2F61C8A0AB01}" type="presParOf" srcId="{1FCE8A44-6771-A64C-8F94-01137F792773}" destId="{CA57BB25-8A50-0E4C-90B8-CD9048B872D4}" srcOrd="2" destOrd="0" presId="urn:microsoft.com/office/officeart/2009/layout/CircleArrowProcess"/>
    <dgm:cxn modelId="{6FC0CCE5-0DAE-854D-AB38-93D265793610}" type="presParOf" srcId="{CA57BB25-8A50-0E4C-90B8-CD9048B872D4}" destId="{856B9031-4845-A443-A896-9952F7B0AC12}" srcOrd="0" destOrd="0" presId="urn:microsoft.com/office/officeart/2009/layout/CircleArrowProcess"/>
    <dgm:cxn modelId="{C6CE9135-5E01-AE42-854A-A8F16169D975}" type="presParOf" srcId="{1FCE8A44-6771-A64C-8F94-01137F792773}" destId="{5115F0BB-8117-4646-9BAD-0511D5BDA358}" srcOrd="3" destOrd="0" presId="urn:microsoft.com/office/officeart/2009/layout/CircleArrowProcess"/>
    <dgm:cxn modelId="{EDE9800E-8A2E-3F4A-B036-59B85580FB16}" type="presParOf" srcId="{1FCE8A44-6771-A64C-8F94-01137F792773}" destId="{E334859E-9775-4046-9AF2-33633B1DC594}" srcOrd="4" destOrd="0" presId="urn:microsoft.com/office/officeart/2009/layout/CircleArrowProcess"/>
    <dgm:cxn modelId="{A58DD04D-7004-BF41-95D7-C87B3BD72FE0}" type="presParOf" srcId="{E334859E-9775-4046-9AF2-33633B1DC594}" destId="{CA49D12D-0960-4C4B-9DC9-4CF574D2BDD0}" srcOrd="0" destOrd="0" presId="urn:microsoft.com/office/officeart/2009/layout/CircleArrowProcess"/>
    <dgm:cxn modelId="{1929A40A-2335-7F46-A806-CE763FCC07BC}" type="presParOf" srcId="{1FCE8A44-6771-A64C-8F94-01137F792773}" destId="{1304629C-1380-D044-AE55-3B76F036DABE}" srcOrd="5" destOrd="0" presId="urn:microsoft.com/office/officeart/2009/layout/CircleArrowProcess"/>
    <dgm:cxn modelId="{0DB3B758-7647-0D4A-BD17-F9198A919F5D}" type="presParOf" srcId="{1FCE8A44-6771-A64C-8F94-01137F792773}" destId="{378DB056-D948-E244-98B6-6AE1599C2495}" srcOrd="6" destOrd="0" presId="urn:microsoft.com/office/officeart/2009/layout/CircleArrowProcess"/>
    <dgm:cxn modelId="{CCB0A6F1-D53C-C64E-B8B9-6A27C7C26EEF}" type="presParOf" srcId="{378DB056-D948-E244-98B6-6AE1599C2495}" destId="{34443A28-F289-F34F-BBF9-1711A16C0713}" srcOrd="0" destOrd="0" presId="urn:microsoft.com/office/officeart/2009/layout/CircleArrowProcess"/>
    <dgm:cxn modelId="{37396F1A-D046-F541-BCB0-592BEFFCB24C}" type="presParOf" srcId="{1FCE8A44-6771-A64C-8F94-01137F792773}" destId="{DDE3484A-1D92-5C48-9CE6-ECC522751ADA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4E9909-367E-B34B-BB38-D73DFA9398AC}" type="doc">
      <dgm:prSet loTypeId="urn:microsoft.com/office/officeart/2005/8/layout/target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AFC027-B60F-8F4B-8841-D38FF4E38E19}">
      <dgm:prSet phldrT="[Text]"/>
      <dgm:spPr/>
      <dgm:t>
        <a:bodyPr/>
        <a:lstStyle/>
        <a:p>
          <a:r>
            <a:rPr lang="en-US" dirty="0"/>
            <a:t>Chair</a:t>
          </a:r>
        </a:p>
      </dgm:t>
    </dgm:pt>
    <dgm:pt modelId="{22005274-CDAC-4840-973C-72A255CDAC30}" type="parTrans" cxnId="{9733E85E-1C16-2A45-A781-30D85F21123A}">
      <dgm:prSet/>
      <dgm:spPr/>
      <dgm:t>
        <a:bodyPr/>
        <a:lstStyle/>
        <a:p>
          <a:endParaRPr lang="en-US"/>
        </a:p>
      </dgm:t>
    </dgm:pt>
    <dgm:pt modelId="{65574EA8-2FB3-C94B-BE4F-2FBFEDD652D4}" type="sibTrans" cxnId="{9733E85E-1C16-2A45-A781-30D85F21123A}">
      <dgm:prSet/>
      <dgm:spPr/>
      <dgm:t>
        <a:bodyPr/>
        <a:lstStyle/>
        <a:p>
          <a:endParaRPr lang="en-US"/>
        </a:p>
      </dgm:t>
    </dgm:pt>
    <dgm:pt modelId="{F1C87C17-495E-D949-9AA8-819678956F98}">
      <dgm:prSet phldrT="[Text]"/>
      <dgm:spPr/>
      <dgm:t>
        <a:bodyPr/>
        <a:lstStyle/>
        <a:p>
          <a:r>
            <a:rPr lang="en-US" dirty="0"/>
            <a:t>Vice Chair</a:t>
          </a:r>
        </a:p>
      </dgm:t>
    </dgm:pt>
    <dgm:pt modelId="{EB33AA7C-39B5-A847-A7A4-EB91C294EC4F}" type="parTrans" cxnId="{ECB798D6-C2F0-E04F-A871-398396C77F12}">
      <dgm:prSet/>
      <dgm:spPr/>
      <dgm:t>
        <a:bodyPr/>
        <a:lstStyle/>
        <a:p>
          <a:endParaRPr lang="en-US"/>
        </a:p>
      </dgm:t>
    </dgm:pt>
    <dgm:pt modelId="{39CABE68-AC71-1149-BBFC-D060D449D327}" type="sibTrans" cxnId="{ECB798D6-C2F0-E04F-A871-398396C77F12}">
      <dgm:prSet/>
      <dgm:spPr/>
      <dgm:t>
        <a:bodyPr/>
        <a:lstStyle/>
        <a:p>
          <a:endParaRPr lang="en-US"/>
        </a:p>
      </dgm:t>
    </dgm:pt>
    <dgm:pt modelId="{7DF2E144-112D-294B-BCE2-BA06587BB8C3}">
      <dgm:prSet phldrT="[Text]"/>
      <dgm:spPr/>
      <dgm:t>
        <a:bodyPr/>
        <a:lstStyle/>
        <a:p>
          <a:r>
            <a:rPr lang="en-US" dirty="0"/>
            <a:t>Treasurer</a:t>
          </a:r>
        </a:p>
      </dgm:t>
    </dgm:pt>
    <dgm:pt modelId="{6C897946-1AD5-9243-82AF-C4309AB8D45C}" type="parTrans" cxnId="{2E043DD9-478F-D340-9716-9EF68DF102D2}">
      <dgm:prSet/>
      <dgm:spPr/>
      <dgm:t>
        <a:bodyPr/>
        <a:lstStyle/>
        <a:p>
          <a:endParaRPr lang="en-US"/>
        </a:p>
      </dgm:t>
    </dgm:pt>
    <dgm:pt modelId="{C56B7F07-A4F3-0448-8C40-6BC4ABA5D351}" type="sibTrans" cxnId="{2E043DD9-478F-D340-9716-9EF68DF102D2}">
      <dgm:prSet/>
      <dgm:spPr/>
      <dgm:t>
        <a:bodyPr/>
        <a:lstStyle/>
        <a:p>
          <a:endParaRPr lang="en-US"/>
        </a:p>
      </dgm:t>
    </dgm:pt>
    <dgm:pt modelId="{315BFE08-4B0F-4B46-9A09-68613DEAAD50}">
      <dgm:prSet phldrT="[Text]"/>
      <dgm:spPr/>
      <dgm:t>
        <a:bodyPr/>
        <a:lstStyle/>
        <a:p>
          <a:r>
            <a:rPr lang="en-US" dirty="0"/>
            <a:t>Secretary</a:t>
          </a:r>
        </a:p>
      </dgm:t>
    </dgm:pt>
    <dgm:pt modelId="{973EC3B3-9153-DE4D-8784-02FD767C0FCF}" type="parTrans" cxnId="{7ACCFECD-6759-9448-9AF6-DC5381E73D35}">
      <dgm:prSet/>
      <dgm:spPr/>
      <dgm:t>
        <a:bodyPr/>
        <a:lstStyle/>
        <a:p>
          <a:endParaRPr lang="en-US"/>
        </a:p>
      </dgm:t>
    </dgm:pt>
    <dgm:pt modelId="{6A71DBD5-7BF2-964F-9EDF-90E806D0A8F2}" type="sibTrans" cxnId="{7ACCFECD-6759-9448-9AF6-DC5381E73D35}">
      <dgm:prSet/>
      <dgm:spPr/>
      <dgm:t>
        <a:bodyPr/>
        <a:lstStyle/>
        <a:p>
          <a:endParaRPr lang="en-US"/>
        </a:p>
      </dgm:t>
    </dgm:pt>
    <dgm:pt modelId="{86BAE207-87A2-AB44-A221-147046D357EF}" type="pres">
      <dgm:prSet presAssocID="{714E9909-367E-B34B-BB38-D73DFA9398AC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F574D6C7-586E-FB4C-91DD-ACA8945F5170}" type="pres">
      <dgm:prSet presAssocID="{5EAFC027-B60F-8F4B-8841-D38FF4E38E19}" presName="circle1" presStyleLbl="node1" presStyleIdx="0" presStyleCnt="4"/>
      <dgm:spPr/>
    </dgm:pt>
    <dgm:pt modelId="{5470C4D4-B47F-D44A-954E-91348760CE73}" type="pres">
      <dgm:prSet presAssocID="{5EAFC027-B60F-8F4B-8841-D38FF4E38E19}" presName="space" presStyleCnt="0"/>
      <dgm:spPr/>
    </dgm:pt>
    <dgm:pt modelId="{82A702BB-843E-D948-A2E1-43AC7835586C}" type="pres">
      <dgm:prSet presAssocID="{5EAFC027-B60F-8F4B-8841-D38FF4E38E19}" presName="rect1" presStyleLbl="alignAcc1" presStyleIdx="0" presStyleCnt="4"/>
      <dgm:spPr/>
    </dgm:pt>
    <dgm:pt modelId="{6B2B21D3-08F1-A44F-B0E3-0C977E36E894}" type="pres">
      <dgm:prSet presAssocID="{F1C87C17-495E-D949-9AA8-819678956F98}" presName="vertSpace2" presStyleLbl="node1" presStyleIdx="0" presStyleCnt="4"/>
      <dgm:spPr/>
    </dgm:pt>
    <dgm:pt modelId="{97CBA262-AD07-3243-BB8E-484DCBC8B066}" type="pres">
      <dgm:prSet presAssocID="{F1C87C17-495E-D949-9AA8-819678956F98}" presName="circle2" presStyleLbl="node1" presStyleIdx="1" presStyleCnt="4"/>
      <dgm:spPr/>
    </dgm:pt>
    <dgm:pt modelId="{5C423269-9274-3A41-88AA-7D020E8C7223}" type="pres">
      <dgm:prSet presAssocID="{F1C87C17-495E-D949-9AA8-819678956F98}" presName="rect2" presStyleLbl="alignAcc1" presStyleIdx="1" presStyleCnt="4"/>
      <dgm:spPr/>
    </dgm:pt>
    <dgm:pt modelId="{36FBDC2C-31B3-2844-8159-BC06404B8EA3}" type="pres">
      <dgm:prSet presAssocID="{7DF2E144-112D-294B-BCE2-BA06587BB8C3}" presName="vertSpace3" presStyleLbl="node1" presStyleIdx="1" presStyleCnt="4"/>
      <dgm:spPr/>
    </dgm:pt>
    <dgm:pt modelId="{D3B16857-B6FC-DB48-8C1A-71114DCC757A}" type="pres">
      <dgm:prSet presAssocID="{7DF2E144-112D-294B-BCE2-BA06587BB8C3}" presName="circle3" presStyleLbl="node1" presStyleIdx="2" presStyleCnt="4"/>
      <dgm:spPr/>
    </dgm:pt>
    <dgm:pt modelId="{0A0A9682-AEC7-454D-8536-42E9F76610EC}" type="pres">
      <dgm:prSet presAssocID="{7DF2E144-112D-294B-BCE2-BA06587BB8C3}" presName="rect3" presStyleLbl="alignAcc1" presStyleIdx="2" presStyleCnt="4"/>
      <dgm:spPr/>
    </dgm:pt>
    <dgm:pt modelId="{9B18CDF9-F877-D64B-A17C-BD6C8C479AA6}" type="pres">
      <dgm:prSet presAssocID="{315BFE08-4B0F-4B46-9A09-68613DEAAD50}" presName="vertSpace4" presStyleLbl="node1" presStyleIdx="2" presStyleCnt="4"/>
      <dgm:spPr/>
    </dgm:pt>
    <dgm:pt modelId="{7A769587-468D-8E43-A262-DBF1B1602DA1}" type="pres">
      <dgm:prSet presAssocID="{315BFE08-4B0F-4B46-9A09-68613DEAAD50}" presName="circle4" presStyleLbl="node1" presStyleIdx="3" presStyleCnt="4"/>
      <dgm:spPr/>
    </dgm:pt>
    <dgm:pt modelId="{AD816D70-75E1-0744-A423-49B7D4CFC94F}" type="pres">
      <dgm:prSet presAssocID="{315BFE08-4B0F-4B46-9A09-68613DEAAD50}" presName="rect4" presStyleLbl="alignAcc1" presStyleIdx="3" presStyleCnt="4"/>
      <dgm:spPr/>
    </dgm:pt>
    <dgm:pt modelId="{4E6AEB04-6210-A34D-9A63-2F688EAC28F7}" type="pres">
      <dgm:prSet presAssocID="{5EAFC027-B60F-8F4B-8841-D38FF4E38E19}" presName="rect1ParTxNoCh" presStyleLbl="alignAcc1" presStyleIdx="3" presStyleCnt="4">
        <dgm:presLayoutVars>
          <dgm:chMax val="1"/>
          <dgm:bulletEnabled val="1"/>
        </dgm:presLayoutVars>
      </dgm:prSet>
      <dgm:spPr/>
    </dgm:pt>
    <dgm:pt modelId="{CCC1C427-CBA4-B846-BC5A-BBDBB5904C0E}" type="pres">
      <dgm:prSet presAssocID="{F1C87C17-495E-D949-9AA8-819678956F98}" presName="rect2ParTxNoCh" presStyleLbl="alignAcc1" presStyleIdx="3" presStyleCnt="4">
        <dgm:presLayoutVars>
          <dgm:chMax val="1"/>
          <dgm:bulletEnabled val="1"/>
        </dgm:presLayoutVars>
      </dgm:prSet>
      <dgm:spPr/>
    </dgm:pt>
    <dgm:pt modelId="{CF4D5CDC-320B-A64E-A899-FA2D17800A0B}" type="pres">
      <dgm:prSet presAssocID="{7DF2E144-112D-294B-BCE2-BA06587BB8C3}" presName="rect3ParTxNoCh" presStyleLbl="alignAcc1" presStyleIdx="3" presStyleCnt="4">
        <dgm:presLayoutVars>
          <dgm:chMax val="1"/>
          <dgm:bulletEnabled val="1"/>
        </dgm:presLayoutVars>
      </dgm:prSet>
      <dgm:spPr/>
    </dgm:pt>
    <dgm:pt modelId="{F9881589-5082-1142-9C30-DCB58A28D9DD}" type="pres">
      <dgm:prSet presAssocID="{315BFE08-4B0F-4B46-9A09-68613DEAAD50}" presName="rect4ParTxNoCh" presStyleLbl="alignAcc1" presStyleIdx="3" presStyleCnt="4">
        <dgm:presLayoutVars>
          <dgm:chMax val="1"/>
          <dgm:bulletEnabled val="1"/>
        </dgm:presLayoutVars>
      </dgm:prSet>
      <dgm:spPr/>
    </dgm:pt>
  </dgm:ptLst>
  <dgm:cxnLst>
    <dgm:cxn modelId="{1ADE4C04-166E-8F4F-B2A1-B54A223DB34F}" type="presOf" srcId="{7DF2E144-112D-294B-BCE2-BA06587BB8C3}" destId="{CF4D5CDC-320B-A64E-A899-FA2D17800A0B}" srcOrd="1" destOrd="0" presId="urn:microsoft.com/office/officeart/2005/8/layout/target3"/>
    <dgm:cxn modelId="{EF6C0813-77C7-0140-B46B-23A044319F61}" type="presOf" srcId="{5EAFC027-B60F-8F4B-8841-D38FF4E38E19}" destId="{4E6AEB04-6210-A34D-9A63-2F688EAC28F7}" srcOrd="1" destOrd="0" presId="urn:microsoft.com/office/officeart/2005/8/layout/target3"/>
    <dgm:cxn modelId="{76D63417-45C2-7247-B82F-3462D2C81405}" type="presOf" srcId="{5EAFC027-B60F-8F4B-8841-D38FF4E38E19}" destId="{82A702BB-843E-D948-A2E1-43AC7835586C}" srcOrd="0" destOrd="0" presId="urn:microsoft.com/office/officeart/2005/8/layout/target3"/>
    <dgm:cxn modelId="{86F6C850-4312-224C-830D-B4226A73F148}" type="presOf" srcId="{7DF2E144-112D-294B-BCE2-BA06587BB8C3}" destId="{0A0A9682-AEC7-454D-8536-42E9F76610EC}" srcOrd="0" destOrd="0" presId="urn:microsoft.com/office/officeart/2005/8/layout/target3"/>
    <dgm:cxn modelId="{A7263D5D-C9B4-8E4C-8EA1-4E32E0E8DC9E}" type="presOf" srcId="{714E9909-367E-B34B-BB38-D73DFA9398AC}" destId="{86BAE207-87A2-AB44-A221-147046D357EF}" srcOrd="0" destOrd="0" presId="urn:microsoft.com/office/officeart/2005/8/layout/target3"/>
    <dgm:cxn modelId="{9733E85E-1C16-2A45-A781-30D85F21123A}" srcId="{714E9909-367E-B34B-BB38-D73DFA9398AC}" destId="{5EAFC027-B60F-8F4B-8841-D38FF4E38E19}" srcOrd="0" destOrd="0" parTransId="{22005274-CDAC-4840-973C-72A255CDAC30}" sibTransId="{65574EA8-2FB3-C94B-BE4F-2FBFEDD652D4}"/>
    <dgm:cxn modelId="{D1B0EB81-1B85-964B-8E06-EF8DFE245337}" type="presOf" srcId="{F1C87C17-495E-D949-9AA8-819678956F98}" destId="{5C423269-9274-3A41-88AA-7D020E8C7223}" srcOrd="0" destOrd="0" presId="urn:microsoft.com/office/officeart/2005/8/layout/target3"/>
    <dgm:cxn modelId="{4C67078A-07E5-744B-8E1B-5164EAA623FA}" type="presOf" srcId="{F1C87C17-495E-D949-9AA8-819678956F98}" destId="{CCC1C427-CBA4-B846-BC5A-BBDBB5904C0E}" srcOrd="1" destOrd="0" presId="urn:microsoft.com/office/officeart/2005/8/layout/target3"/>
    <dgm:cxn modelId="{2164C8A2-02D6-D747-9626-58B20272C7D5}" type="presOf" srcId="{315BFE08-4B0F-4B46-9A09-68613DEAAD50}" destId="{AD816D70-75E1-0744-A423-49B7D4CFC94F}" srcOrd="0" destOrd="0" presId="urn:microsoft.com/office/officeart/2005/8/layout/target3"/>
    <dgm:cxn modelId="{7ACCFECD-6759-9448-9AF6-DC5381E73D35}" srcId="{714E9909-367E-B34B-BB38-D73DFA9398AC}" destId="{315BFE08-4B0F-4B46-9A09-68613DEAAD50}" srcOrd="3" destOrd="0" parTransId="{973EC3B3-9153-DE4D-8784-02FD767C0FCF}" sibTransId="{6A71DBD5-7BF2-964F-9EDF-90E806D0A8F2}"/>
    <dgm:cxn modelId="{ECB798D6-C2F0-E04F-A871-398396C77F12}" srcId="{714E9909-367E-B34B-BB38-D73DFA9398AC}" destId="{F1C87C17-495E-D949-9AA8-819678956F98}" srcOrd="1" destOrd="0" parTransId="{EB33AA7C-39B5-A847-A7A4-EB91C294EC4F}" sibTransId="{39CABE68-AC71-1149-BBFC-D060D449D327}"/>
    <dgm:cxn modelId="{2E043DD9-478F-D340-9716-9EF68DF102D2}" srcId="{714E9909-367E-B34B-BB38-D73DFA9398AC}" destId="{7DF2E144-112D-294B-BCE2-BA06587BB8C3}" srcOrd="2" destOrd="0" parTransId="{6C897946-1AD5-9243-82AF-C4309AB8D45C}" sibTransId="{C56B7F07-A4F3-0448-8C40-6BC4ABA5D351}"/>
    <dgm:cxn modelId="{772871FE-1609-EF4A-BE9A-20B47C87B972}" type="presOf" srcId="{315BFE08-4B0F-4B46-9A09-68613DEAAD50}" destId="{F9881589-5082-1142-9C30-DCB58A28D9DD}" srcOrd="1" destOrd="0" presId="urn:microsoft.com/office/officeart/2005/8/layout/target3"/>
    <dgm:cxn modelId="{4D97F131-BCB8-5C40-98BE-967FB02EF5C1}" type="presParOf" srcId="{86BAE207-87A2-AB44-A221-147046D357EF}" destId="{F574D6C7-586E-FB4C-91DD-ACA8945F5170}" srcOrd="0" destOrd="0" presId="urn:microsoft.com/office/officeart/2005/8/layout/target3"/>
    <dgm:cxn modelId="{D210C02F-A537-5940-8347-552F8A42CBF4}" type="presParOf" srcId="{86BAE207-87A2-AB44-A221-147046D357EF}" destId="{5470C4D4-B47F-D44A-954E-91348760CE73}" srcOrd="1" destOrd="0" presId="urn:microsoft.com/office/officeart/2005/8/layout/target3"/>
    <dgm:cxn modelId="{DFD53264-390F-6549-892E-F036D9DD3C2E}" type="presParOf" srcId="{86BAE207-87A2-AB44-A221-147046D357EF}" destId="{82A702BB-843E-D948-A2E1-43AC7835586C}" srcOrd="2" destOrd="0" presId="urn:microsoft.com/office/officeart/2005/8/layout/target3"/>
    <dgm:cxn modelId="{EB7C9EBA-0F9B-4A43-BA3D-054F4E02CA15}" type="presParOf" srcId="{86BAE207-87A2-AB44-A221-147046D357EF}" destId="{6B2B21D3-08F1-A44F-B0E3-0C977E36E894}" srcOrd="3" destOrd="0" presId="urn:microsoft.com/office/officeart/2005/8/layout/target3"/>
    <dgm:cxn modelId="{2DBABEA6-C113-EE4E-8D12-90659A593362}" type="presParOf" srcId="{86BAE207-87A2-AB44-A221-147046D357EF}" destId="{97CBA262-AD07-3243-BB8E-484DCBC8B066}" srcOrd="4" destOrd="0" presId="urn:microsoft.com/office/officeart/2005/8/layout/target3"/>
    <dgm:cxn modelId="{AC24EA6C-E172-FC4B-B921-82701033B7D5}" type="presParOf" srcId="{86BAE207-87A2-AB44-A221-147046D357EF}" destId="{5C423269-9274-3A41-88AA-7D020E8C7223}" srcOrd="5" destOrd="0" presId="urn:microsoft.com/office/officeart/2005/8/layout/target3"/>
    <dgm:cxn modelId="{32E52FB4-824F-CF45-8564-47CD3C460DCD}" type="presParOf" srcId="{86BAE207-87A2-AB44-A221-147046D357EF}" destId="{36FBDC2C-31B3-2844-8159-BC06404B8EA3}" srcOrd="6" destOrd="0" presId="urn:microsoft.com/office/officeart/2005/8/layout/target3"/>
    <dgm:cxn modelId="{9666263D-368E-404E-8FE0-39523C1ABC9A}" type="presParOf" srcId="{86BAE207-87A2-AB44-A221-147046D357EF}" destId="{D3B16857-B6FC-DB48-8C1A-71114DCC757A}" srcOrd="7" destOrd="0" presId="urn:microsoft.com/office/officeart/2005/8/layout/target3"/>
    <dgm:cxn modelId="{A1B8E53A-EC65-2A43-9D01-FF269A8A3C16}" type="presParOf" srcId="{86BAE207-87A2-AB44-A221-147046D357EF}" destId="{0A0A9682-AEC7-454D-8536-42E9F76610EC}" srcOrd="8" destOrd="0" presId="urn:microsoft.com/office/officeart/2005/8/layout/target3"/>
    <dgm:cxn modelId="{048466DB-E421-5841-9831-4D912B1ECDD7}" type="presParOf" srcId="{86BAE207-87A2-AB44-A221-147046D357EF}" destId="{9B18CDF9-F877-D64B-A17C-BD6C8C479AA6}" srcOrd="9" destOrd="0" presId="urn:microsoft.com/office/officeart/2005/8/layout/target3"/>
    <dgm:cxn modelId="{FD9B333B-5E3E-234A-BCBE-D22E28CDAB52}" type="presParOf" srcId="{86BAE207-87A2-AB44-A221-147046D357EF}" destId="{7A769587-468D-8E43-A262-DBF1B1602DA1}" srcOrd="10" destOrd="0" presId="urn:microsoft.com/office/officeart/2005/8/layout/target3"/>
    <dgm:cxn modelId="{A1369CA0-8FE6-E14D-A589-58F20BD99100}" type="presParOf" srcId="{86BAE207-87A2-AB44-A221-147046D357EF}" destId="{AD816D70-75E1-0744-A423-49B7D4CFC94F}" srcOrd="11" destOrd="0" presId="urn:microsoft.com/office/officeart/2005/8/layout/target3"/>
    <dgm:cxn modelId="{A61A6DD3-7CB2-A748-83A1-CFCACD071667}" type="presParOf" srcId="{86BAE207-87A2-AB44-A221-147046D357EF}" destId="{4E6AEB04-6210-A34D-9A63-2F688EAC28F7}" srcOrd="12" destOrd="0" presId="urn:microsoft.com/office/officeart/2005/8/layout/target3"/>
    <dgm:cxn modelId="{27AE3465-CCAC-E143-AC16-576016509DB5}" type="presParOf" srcId="{86BAE207-87A2-AB44-A221-147046D357EF}" destId="{CCC1C427-CBA4-B846-BC5A-BBDBB5904C0E}" srcOrd="13" destOrd="0" presId="urn:microsoft.com/office/officeart/2005/8/layout/target3"/>
    <dgm:cxn modelId="{5DB5B60B-D3BA-6848-857B-ED56CFE858D6}" type="presParOf" srcId="{86BAE207-87A2-AB44-A221-147046D357EF}" destId="{CF4D5CDC-320B-A64E-A899-FA2D17800A0B}" srcOrd="14" destOrd="0" presId="urn:microsoft.com/office/officeart/2005/8/layout/target3"/>
    <dgm:cxn modelId="{1DC06D60-D7CC-364F-92F4-202C96E6410F}" type="presParOf" srcId="{86BAE207-87A2-AB44-A221-147046D357EF}" destId="{F9881589-5082-1142-9C30-DCB58A28D9DD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02BCCB-9F41-7E4B-A92D-E2F4A0E72423}">
      <dsp:nvSpPr>
        <dsp:cNvPr id="0" name=""/>
        <dsp:cNvSpPr/>
      </dsp:nvSpPr>
      <dsp:spPr>
        <a:xfrm>
          <a:off x="2494665" y="0"/>
          <a:ext cx="1532378" cy="153253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F6E6CB-C7BD-6445-8E9C-DE0197DA2448}">
      <dsp:nvSpPr>
        <dsp:cNvPr id="0" name=""/>
        <dsp:cNvSpPr/>
      </dsp:nvSpPr>
      <dsp:spPr>
        <a:xfrm>
          <a:off x="2832989" y="554735"/>
          <a:ext cx="855153" cy="427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Announce Meeting</a:t>
          </a:r>
          <a:endParaRPr lang="en-US" sz="1400" kern="1200" dirty="0"/>
        </a:p>
      </dsp:txBody>
      <dsp:txXfrm>
        <a:off x="2832989" y="554735"/>
        <a:ext cx="855153" cy="427532"/>
      </dsp:txXfrm>
    </dsp:sp>
    <dsp:sp modelId="{856B9031-4845-A443-A896-9952F7B0AC12}">
      <dsp:nvSpPr>
        <dsp:cNvPr id="0" name=""/>
        <dsp:cNvSpPr/>
      </dsp:nvSpPr>
      <dsp:spPr>
        <a:xfrm>
          <a:off x="2068956" y="880668"/>
          <a:ext cx="1532378" cy="153253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15F0BB-8117-4646-9BAD-0511D5BDA358}">
      <dsp:nvSpPr>
        <dsp:cNvPr id="0" name=""/>
        <dsp:cNvSpPr/>
      </dsp:nvSpPr>
      <dsp:spPr>
        <a:xfrm>
          <a:off x="2405556" y="1437030"/>
          <a:ext cx="855153" cy="427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Distribute Agenda</a:t>
          </a:r>
        </a:p>
      </dsp:txBody>
      <dsp:txXfrm>
        <a:off x="2405556" y="1437030"/>
        <a:ext cx="855153" cy="427532"/>
      </dsp:txXfrm>
    </dsp:sp>
    <dsp:sp modelId="{CA49D12D-0960-4C4B-9DC9-4CF574D2BDD0}">
      <dsp:nvSpPr>
        <dsp:cNvPr id="0" name=""/>
        <dsp:cNvSpPr/>
      </dsp:nvSpPr>
      <dsp:spPr>
        <a:xfrm>
          <a:off x="2494665" y="1764588"/>
          <a:ext cx="1532378" cy="1532534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04629C-1380-D044-AE55-3B76F036DABE}">
      <dsp:nvSpPr>
        <dsp:cNvPr id="0" name=""/>
        <dsp:cNvSpPr/>
      </dsp:nvSpPr>
      <dsp:spPr>
        <a:xfrm>
          <a:off x="2832989" y="2319324"/>
          <a:ext cx="855153" cy="427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Conduct Meeting</a:t>
          </a:r>
        </a:p>
      </dsp:txBody>
      <dsp:txXfrm>
        <a:off x="2832989" y="2319324"/>
        <a:ext cx="855153" cy="427532"/>
      </dsp:txXfrm>
    </dsp:sp>
    <dsp:sp modelId="{34443A28-F289-F34F-BBF9-1711A16C0713}">
      <dsp:nvSpPr>
        <dsp:cNvPr id="0" name=""/>
        <dsp:cNvSpPr/>
      </dsp:nvSpPr>
      <dsp:spPr>
        <a:xfrm>
          <a:off x="2178186" y="2746857"/>
          <a:ext cx="1316505" cy="1317142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E3484A-1D92-5C48-9CE6-ECC522751ADA}">
      <dsp:nvSpPr>
        <dsp:cNvPr id="0" name=""/>
        <dsp:cNvSpPr/>
      </dsp:nvSpPr>
      <dsp:spPr>
        <a:xfrm>
          <a:off x="2405556" y="3201619"/>
          <a:ext cx="855153" cy="427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Distribute Minutes</a:t>
          </a:r>
        </a:p>
      </dsp:txBody>
      <dsp:txXfrm>
        <a:off x="2405556" y="3201619"/>
        <a:ext cx="855153" cy="4275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74D6C7-586E-FB4C-91DD-ACA8945F5170}">
      <dsp:nvSpPr>
        <dsp:cNvPr id="0" name=""/>
        <dsp:cNvSpPr/>
      </dsp:nvSpPr>
      <dsp:spPr>
        <a:xfrm>
          <a:off x="0" y="530610"/>
          <a:ext cx="1939761" cy="1939761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A702BB-843E-D948-A2E1-43AC7835586C}">
      <dsp:nvSpPr>
        <dsp:cNvPr id="0" name=""/>
        <dsp:cNvSpPr/>
      </dsp:nvSpPr>
      <dsp:spPr>
        <a:xfrm>
          <a:off x="969880" y="530610"/>
          <a:ext cx="2263054" cy="19397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Chair</a:t>
          </a:r>
        </a:p>
      </dsp:txBody>
      <dsp:txXfrm>
        <a:off x="969880" y="530610"/>
        <a:ext cx="2263054" cy="412199"/>
      </dsp:txXfrm>
    </dsp:sp>
    <dsp:sp modelId="{97CBA262-AD07-3243-BB8E-484DCBC8B066}">
      <dsp:nvSpPr>
        <dsp:cNvPr id="0" name=""/>
        <dsp:cNvSpPr/>
      </dsp:nvSpPr>
      <dsp:spPr>
        <a:xfrm>
          <a:off x="254593" y="942809"/>
          <a:ext cx="1430573" cy="143057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423269-9274-3A41-88AA-7D020E8C7223}">
      <dsp:nvSpPr>
        <dsp:cNvPr id="0" name=""/>
        <dsp:cNvSpPr/>
      </dsp:nvSpPr>
      <dsp:spPr>
        <a:xfrm>
          <a:off x="969880" y="942809"/>
          <a:ext cx="2263054" cy="14305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Vice Chair</a:t>
          </a:r>
        </a:p>
      </dsp:txBody>
      <dsp:txXfrm>
        <a:off x="969880" y="942809"/>
        <a:ext cx="2263054" cy="412199"/>
      </dsp:txXfrm>
    </dsp:sp>
    <dsp:sp modelId="{D3B16857-B6FC-DB48-8C1A-71114DCC757A}">
      <dsp:nvSpPr>
        <dsp:cNvPr id="0" name=""/>
        <dsp:cNvSpPr/>
      </dsp:nvSpPr>
      <dsp:spPr>
        <a:xfrm>
          <a:off x="509187" y="1355008"/>
          <a:ext cx="921386" cy="92138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0A9682-AEC7-454D-8536-42E9F76610EC}">
      <dsp:nvSpPr>
        <dsp:cNvPr id="0" name=""/>
        <dsp:cNvSpPr/>
      </dsp:nvSpPr>
      <dsp:spPr>
        <a:xfrm>
          <a:off x="969880" y="1355008"/>
          <a:ext cx="2263054" cy="92138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Treasurer</a:t>
          </a:r>
        </a:p>
      </dsp:txBody>
      <dsp:txXfrm>
        <a:off x="969880" y="1355008"/>
        <a:ext cx="2263054" cy="412199"/>
      </dsp:txXfrm>
    </dsp:sp>
    <dsp:sp modelId="{7A769587-468D-8E43-A262-DBF1B1602DA1}">
      <dsp:nvSpPr>
        <dsp:cNvPr id="0" name=""/>
        <dsp:cNvSpPr/>
      </dsp:nvSpPr>
      <dsp:spPr>
        <a:xfrm>
          <a:off x="763780" y="1767207"/>
          <a:ext cx="412199" cy="41219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816D70-75E1-0744-A423-49B7D4CFC94F}">
      <dsp:nvSpPr>
        <dsp:cNvPr id="0" name=""/>
        <dsp:cNvSpPr/>
      </dsp:nvSpPr>
      <dsp:spPr>
        <a:xfrm>
          <a:off x="969880" y="1767207"/>
          <a:ext cx="2263054" cy="412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Secretary</a:t>
          </a:r>
        </a:p>
      </dsp:txBody>
      <dsp:txXfrm>
        <a:off x="969880" y="1767207"/>
        <a:ext cx="2263054" cy="4121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28D45-CD78-E946-97C3-593DC6155472}" type="datetimeFigureOut">
              <a:rPr lang="en-US" smtClean="0"/>
              <a:t>4/4/19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362D4-5DD5-1441-A093-8EF5773AF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8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thequirksofenglish.blogspot.com/2015/08/auto-antonyms.html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nc-sa/3.0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Attachment icon:  </a:t>
            </a:r>
            <a:r>
              <a:rPr lang="en-US" sz="1200" dirty="0">
                <a:hlinkClick r:id="rId3" tooltip="http://thequirksofenglish.blogspot.com/2015/08/auto-antonyms.html"/>
              </a:rPr>
              <a:t>This Photo</a:t>
            </a:r>
            <a:r>
              <a:rPr lang="en-US" sz="1200" dirty="0"/>
              <a:t> y Unknown Author is licensed under </a:t>
            </a:r>
            <a:r>
              <a:rPr lang="en-US" sz="1200" dirty="0">
                <a:hlinkClick r:id="rId4" tooltip="https://creativecommons.org/licenses/by-nc-sa/3.0/"/>
              </a:rPr>
              <a:t>CC BY-SA-NC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362D4-5DD5-1441-A093-8EF5773AF7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06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50" y="0"/>
            <a:ext cx="916775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rot="10800000" flipH="1">
            <a:off x="0" y="4502874"/>
            <a:ext cx="9144000" cy="6406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flipH="1">
            <a:off x="0" y="-20993"/>
            <a:ext cx="9144000" cy="6406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0" y="4267505"/>
            <a:ext cx="1215715" cy="35498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" y="619632"/>
            <a:ext cx="1456944" cy="24140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66" y="619632"/>
            <a:ext cx="1944624" cy="24140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131" y="619632"/>
            <a:ext cx="2365248" cy="24140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746" y="619632"/>
            <a:ext cx="1956816" cy="24140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16" y="619632"/>
            <a:ext cx="1499616" cy="241401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2844563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07120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44601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69219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55144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128102"/>
            <a:ext cx="3886200" cy="20856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597545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8650" y="1361923"/>
            <a:ext cx="3886200" cy="285169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2128101"/>
            <a:ext cx="3886200" cy="20855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677514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1375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85779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286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596008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1" y="1369219"/>
            <a:ext cx="3019523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4" hasCustomPrompt="1"/>
          </p:nvPr>
        </p:nvSpPr>
        <p:spPr>
          <a:xfrm>
            <a:off x="3789576" y="1369219"/>
            <a:ext cx="4725775" cy="2844404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407724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91613"/>
            <a:ext cx="3886200" cy="62201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28650" y="1369219"/>
            <a:ext cx="3886200" cy="2222393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38955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04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2128100"/>
            <a:ext cx="7886700" cy="1604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75888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3733015"/>
            <a:ext cx="7886700" cy="497168"/>
          </a:xfrm>
        </p:spPr>
        <p:txBody>
          <a:bodyPr>
            <a:normAutofit/>
          </a:bodyPr>
          <a:lstStyle>
            <a:lvl1pPr marL="0" indent="0">
              <a:buNone/>
              <a:defRPr sz="1500" b="1" i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278911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3004794"/>
            <a:ext cx="3886200" cy="1208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1556426"/>
          </a:xfrm>
        </p:spPr>
        <p:txBody>
          <a:bodyPr numCol="2" spcCol="274320"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629150" y="3004793"/>
            <a:ext cx="3886200" cy="1208829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662224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1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50" y="0"/>
            <a:ext cx="9167750" cy="51435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rot="10800000" flipH="1">
            <a:off x="0" y="4502874"/>
            <a:ext cx="9144000" cy="6406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flipH="1">
            <a:off x="0" y="-20993"/>
            <a:ext cx="9144000" cy="6406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0" y="4267505"/>
            <a:ext cx="1215715" cy="354989"/>
          </a:xfrm>
          <a:prstGeom prst="rect">
            <a:avLst/>
          </a:prstGeom>
        </p:spPr>
      </p:pic>
      <p:sp>
        <p:nvSpPr>
          <p:cNvPr id="20" name="Picture Placeholder 4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652552"/>
            <a:ext cx="1828800" cy="1828800"/>
          </a:xfrm>
          <a:blipFill>
            <a:blip r:embed="rId5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1" name="Picture Placeholder 49"/>
          <p:cNvSpPr>
            <a:spLocks noGrp="1"/>
          </p:cNvSpPr>
          <p:nvPr>
            <p:ph type="pic" sz="quarter" idx="14" hasCustomPrompt="1"/>
          </p:nvPr>
        </p:nvSpPr>
        <p:spPr>
          <a:xfrm>
            <a:off x="1828800" y="652552"/>
            <a:ext cx="1828800" cy="1828800"/>
          </a:xfrm>
          <a:blipFill>
            <a:blip r:embed="rId6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2" name="Picture Placeholder 49"/>
          <p:cNvSpPr>
            <a:spLocks noGrp="1"/>
          </p:cNvSpPr>
          <p:nvPr>
            <p:ph type="pic" sz="quarter" idx="15" hasCustomPrompt="1"/>
          </p:nvPr>
        </p:nvSpPr>
        <p:spPr>
          <a:xfrm>
            <a:off x="3657600" y="652552"/>
            <a:ext cx="1828800" cy="1828800"/>
          </a:xfrm>
          <a:blipFill>
            <a:blip r:embed="rId7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 </a:t>
            </a:r>
          </a:p>
        </p:txBody>
      </p:sp>
      <p:sp>
        <p:nvSpPr>
          <p:cNvPr id="23" name="Picture Placeholder 49"/>
          <p:cNvSpPr>
            <a:spLocks noGrp="1"/>
          </p:cNvSpPr>
          <p:nvPr>
            <p:ph type="pic" sz="quarter" idx="16" hasCustomPrompt="1"/>
          </p:nvPr>
        </p:nvSpPr>
        <p:spPr>
          <a:xfrm>
            <a:off x="5486400" y="652552"/>
            <a:ext cx="1828800" cy="1828800"/>
          </a:xfrm>
          <a:blipFill>
            <a:blip r:embed="rId8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4" name="Picture Placeholder 49"/>
          <p:cNvSpPr>
            <a:spLocks noGrp="1"/>
          </p:cNvSpPr>
          <p:nvPr>
            <p:ph type="pic" sz="quarter" idx="17" hasCustomPrompt="1"/>
          </p:nvPr>
        </p:nvSpPr>
        <p:spPr>
          <a:xfrm>
            <a:off x="7315200" y="652552"/>
            <a:ext cx="1828800" cy="1828800"/>
          </a:xfrm>
          <a:blipFill>
            <a:blip r:embed="rId9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</a:t>
            </a:r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8"/>
            <a:ext cx="4970872" cy="21658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35051"/>
            <a:ext cx="4970872" cy="678571"/>
          </a:xfr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712643" y="1369219"/>
            <a:ext cx="2802707" cy="2844404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10110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1 Tag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50" y="0"/>
            <a:ext cx="916775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rot="10800000" flipH="1">
            <a:off x="0" y="4502874"/>
            <a:ext cx="9144000" cy="6406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flipH="1">
            <a:off x="0" y="-20993"/>
            <a:ext cx="9144000" cy="6406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" y="619632"/>
            <a:ext cx="1456944" cy="24140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66" y="619632"/>
            <a:ext cx="1944624" cy="24140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131" y="619632"/>
            <a:ext cx="2365248" cy="24140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746" y="619632"/>
            <a:ext cx="1956816" cy="24140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16" y="619632"/>
            <a:ext cx="1499616" cy="24140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0" y="4131398"/>
            <a:ext cx="1221339" cy="68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07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1 Editable Tag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50" y="0"/>
            <a:ext cx="9167750" cy="51435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rot="10800000" flipH="1">
            <a:off x="0" y="4502874"/>
            <a:ext cx="9144000" cy="6406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flipH="1">
            <a:off x="0" y="-20993"/>
            <a:ext cx="9144000" cy="640625"/>
          </a:xfrm>
          <a:prstGeom prst="rect">
            <a:avLst/>
          </a:prstGeom>
        </p:spPr>
      </p:pic>
      <p:sp>
        <p:nvSpPr>
          <p:cNvPr id="20" name="Picture Placeholder 4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652552"/>
            <a:ext cx="1828800" cy="1828800"/>
          </a:xfrm>
          <a:blipFill>
            <a:blip r:embed="rId4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1" name="Picture Placeholder 49"/>
          <p:cNvSpPr>
            <a:spLocks noGrp="1"/>
          </p:cNvSpPr>
          <p:nvPr>
            <p:ph type="pic" sz="quarter" idx="14" hasCustomPrompt="1"/>
          </p:nvPr>
        </p:nvSpPr>
        <p:spPr>
          <a:xfrm>
            <a:off x="1828800" y="652552"/>
            <a:ext cx="1828800" cy="1828800"/>
          </a:xfrm>
          <a:blipFill>
            <a:blip r:embed="rId5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2" name="Picture Placeholder 49"/>
          <p:cNvSpPr>
            <a:spLocks noGrp="1"/>
          </p:cNvSpPr>
          <p:nvPr>
            <p:ph type="pic" sz="quarter" idx="15" hasCustomPrompt="1"/>
          </p:nvPr>
        </p:nvSpPr>
        <p:spPr>
          <a:xfrm>
            <a:off x="3657600" y="652552"/>
            <a:ext cx="1828800" cy="1828800"/>
          </a:xfrm>
          <a:blipFill>
            <a:blip r:embed="rId6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 </a:t>
            </a:r>
          </a:p>
        </p:txBody>
      </p:sp>
      <p:sp>
        <p:nvSpPr>
          <p:cNvPr id="23" name="Picture Placeholder 49"/>
          <p:cNvSpPr>
            <a:spLocks noGrp="1"/>
          </p:cNvSpPr>
          <p:nvPr>
            <p:ph type="pic" sz="quarter" idx="16" hasCustomPrompt="1"/>
          </p:nvPr>
        </p:nvSpPr>
        <p:spPr>
          <a:xfrm>
            <a:off x="5486400" y="652552"/>
            <a:ext cx="1828800" cy="1828800"/>
          </a:xfrm>
          <a:blipFill>
            <a:blip r:embed="rId7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4" name="Picture Placeholder 49"/>
          <p:cNvSpPr>
            <a:spLocks noGrp="1"/>
          </p:cNvSpPr>
          <p:nvPr>
            <p:ph type="pic" sz="quarter" idx="17" hasCustomPrompt="1"/>
          </p:nvPr>
        </p:nvSpPr>
        <p:spPr>
          <a:xfrm>
            <a:off x="7315200" y="652552"/>
            <a:ext cx="1828800" cy="1828800"/>
          </a:xfrm>
          <a:blipFill>
            <a:blip r:embed="rId8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</a:t>
            </a:r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0" y="4131398"/>
            <a:ext cx="1221339" cy="68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0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itle Slide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50" y="0"/>
            <a:ext cx="916775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/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rot="10800000" flipH="1">
            <a:off x="0" y="4502874"/>
            <a:ext cx="9144000" cy="6406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flipH="1">
            <a:off x="0" y="-20993"/>
            <a:ext cx="9144000" cy="6406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0" y="4267505"/>
            <a:ext cx="1215715" cy="35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7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t="25000"/>
          <a:stretch/>
        </p:blipFill>
        <p:spPr>
          <a:xfrm rot="10800000" flipH="1">
            <a:off x="-23750" y="-2"/>
            <a:ext cx="9167750" cy="5143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rot="10800000" flipH="1">
            <a:off x="0" y="4502874"/>
            <a:ext cx="9144000" cy="6406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0" y="4267505"/>
            <a:ext cx="1215715" cy="3549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966" y="352567"/>
            <a:ext cx="906997" cy="9200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408" y="821327"/>
            <a:ext cx="1343053" cy="135613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t="7771"/>
          <a:stretch/>
        </p:blipFill>
        <p:spPr>
          <a:xfrm>
            <a:off x="-2794" y="-3048"/>
            <a:ext cx="2334535" cy="238105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068" y="2089046"/>
            <a:ext cx="1643932" cy="19273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flipH="1">
            <a:off x="0" y="-20993"/>
            <a:ext cx="9144000" cy="64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54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itle Slide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t="25000"/>
          <a:stretch/>
        </p:blipFill>
        <p:spPr>
          <a:xfrm rot="10800000" flipH="1">
            <a:off x="-23750" y="-2"/>
            <a:ext cx="9167750" cy="5143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/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rot="10800000" flipH="1">
            <a:off x="0" y="4502874"/>
            <a:ext cx="9144000" cy="640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flipH="1">
            <a:off x="0" y="-20993"/>
            <a:ext cx="9144000" cy="6406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0" y="4267505"/>
            <a:ext cx="1215715" cy="35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76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7886700" cy="2957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85341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735858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17136"/>
            <a:ext cx="7886700" cy="415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Topic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716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385321" y="4654044"/>
            <a:ext cx="4866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0" y="4267505"/>
            <a:ext cx="1215715" cy="3549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rot="10800000" flipH="1">
            <a:off x="0" y="4502874"/>
            <a:ext cx="9144000" cy="6406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9657"/>
          <a:stretch/>
        </p:blipFill>
        <p:spPr>
          <a:xfrm flipH="1">
            <a:off x="0" y="-20993"/>
            <a:ext cx="9144000" cy="64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61" r:id="rId3"/>
    <p:sldLayoutId id="2147483683" r:id="rId4"/>
    <p:sldLayoutId id="2147483663" r:id="rId5"/>
    <p:sldLayoutId id="2147483684" r:id="rId6"/>
    <p:sldLayoutId id="2147483673" r:id="rId7"/>
    <p:sldLayoutId id="2147483662" r:id="rId8"/>
    <p:sldLayoutId id="2147483675" r:id="rId9"/>
    <p:sldLayoutId id="2147483664" r:id="rId10"/>
    <p:sldLayoutId id="2147483674" r:id="rId11"/>
    <p:sldLayoutId id="2147483665" r:id="rId12"/>
    <p:sldLayoutId id="2147483676" r:id="rId13"/>
    <p:sldLayoutId id="2147483677" r:id="rId14"/>
    <p:sldLayoutId id="2147483678" r:id="rId15"/>
    <p:sldLayoutId id="2147483679" r:id="rId16"/>
    <p:sldLayoutId id="2147483667" r:id="rId17"/>
    <p:sldLayoutId id="2147483680" r:id="rId18"/>
    <p:sldLayoutId id="2147483682" r:id="rId19"/>
    <p:sldLayoutId id="2147483681" r:id="rId2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b="1" i="0" kern="1200">
          <a:solidFill>
            <a:srgbClr val="0066A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66A1"/>
        </a:buClr>
        <a:buFont typeface="LucidaGrande" charset="0"/>
        <a:buChar char="▸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LucidaGrande" charset="0"/>
        <a:buChar char="-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Wingdings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Courier New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jdorganizer.blogspot.com/2012/03/stacking-paper-trays-problem-or.html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-nc-sa/3.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wowritingteachers.org/2014/11/07/work-smarter-wrap-up-unit-of-study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-nc-sa/3.0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sites.ieee.org/vtools/files/2016/11/FAQs-G4O.pdf" TargetMode="External"/><Relationship Id="rId2" Type="http://schemas.openxmlformats.org/officeDocument/2006/relationships/hyperlink" Target="https://www.ieee.org/membership/products/google-apps.html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calendar.google.com/" TargetMode="External"/><Relationship Id="rId5" Type="http://schemas.openxmlformats.org/officeDocument/2006/relationships/hyperlink" Target="https://meet.google.com/" TargetMode="External"/><Relationship Id="rId4" Type="http://schemas.openxmlformats.org/officeDocument/2006/relationships/hyperlink" Target="http://sites.ieee.org/vtools/tools-ok/webex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ndoerp.com/blog/best-practices-or-my-practices/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-sa/3.0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-elearning.org/CLE/" TargetMode="External"/><Relationship Id="rId2" Type="http://schemas.openxmlformats.org/officeDocument/2006/relationships/hyperlink" Target="http://diphi.web.unc.edu/files/2012/02/MSG-ROBERTS_RULES_CHEAT_SHEET.pdf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hyperlink" Target="http://www.ewh.ieee.org/reg/3/r3_tools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ogdopaulus.com/2012/05/e-solucao-de-conflitos-parte-2.html" TargetMode="External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flickr.com/photos/lumaxart/2181400330" TargetMode="External"/><Relationship Id="rId5" Type="http://schemas.openxmlformats.org/officeDocument/2006/relationships/image" Target="../media/image21.jpg"/><Relationship Id="rId4" Type="http://schemas.openxmlformats.org/officeDocument/2006/relationships/hyperlink" Target="https://creativecommons.org/licenses/by-nc-nd/3.0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qCi_MzVODoU?utm_source=unsplash&amp;utm_medium=referral&amp;utm_content=creditCopyText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unsplash.com/search/photos/good-meeting?utm_source=unsplash&amp;utm_medium=referral&amp;utm_content=creditCopyTex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oregontrailschools.com/crms/2015/05/25/mark-your-calendar-for-these-upcoming-events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-nc-sa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://thequirksofenglish.blogspot.com/2015/08/auto-antonyms.html" TargetMode="Externa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eddy_Abrams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creativecommons.org/licenses/by-sa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eltedwires.com/2013/09/02/apex-approval-actions/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Effective Administrative Meetings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Dave Green</a:t>
            </a:r>
          </a:p>
          <a:p>
            <a:r>
              <a:rPr lang="en-US" dirty="0" err="1"/>
              <a:t>SoutheastCon</a:t>
            </a:r>
            <a:r>
              <a:rPr lang="en-US" dirty="0"/>
              <a:t> 2019, Huntsville, 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86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94AF0-09FB-1B41-B891-FD0544E14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Items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8B54FC-0BF2-654E-B3EC-7E8D557CA2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- Motions</a:t>
            </a:r>
          </a:p>
          <a:p>
            <a:pPr lvl="1"/>
            <a:r>
              <a:rPr lang="en-US" dirty="0"/>
              <a:t>Pre-meeting distribute motions and 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2733C7-8E45-F84B-ABE4-883FB1D6558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F6F3C7-8BD8-2A4C-8EEA-D7D40277F3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FB18C2-11AB-0247-886E-55F35137E500}"/>
              </a:ext>
            </a:extLst>
          </p:cNvPr>
          <p:cNvSpPr txBox="1"/>
          <p:nvPr/>
        </p:nvSpPr>
        <p:spPr>
          <a:xfrm>
            <a:off x="2990626" y="2083626"/>
            <a:ext cx="5362954" cy="23083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Move approval for recommend to the Region 3 Committee the selection of the Mobile Section</a:t>
            </a:r>
          </a:p>
          <a:p>
            <a:r>
              <a:rPr lang="en-US" dirty="0"/>
              <a:t>as the host for </a:t>
            </a:r>
            <a:r>
              <a:rPr lang="en-US" dirty="0" err="1"/>
              <a:t>SoutheastCon</a:t>
            </a:r>
            <a:r>
              <a:rPr lang="en-US" dirty="0"/>
              <a:t> 2022 to be held </a:t>
            </a:r>
            <a:br>
              <a:rPr lang="en-US" dirty="0"/>
            </a:br>
            <a:r>
              <a:rPr lang="en-US" dirty="0"/>
              <a:t>in the Renaissance Mobile Riverview Plaza Hotel and Arthur R. Outlaw – </a:t>
            </a:r>
            <a:r>
              <a:rPr lang="en-US"/>
              <a:t>Mobile Convention Center </a:t>
            </a:r>
            <a:r>
              <a:rPr lang="en-US" dirty="0"/>
              <a:t>on March 30</a:t>
            </a:r>
            <a:r>
              <a:rPr lang="en-US" baseline="30000" dirty="0"/>
              <a:t>th</a:t>
            </a:r>
            <a:r>
              <a:rPr lang="en-US" dirty="0"/>
              <a:t> through April 3</a:t>
            </a:r>
            <a:r>
              <a:rPr lang="en-US" baseline="30000" dirty="0"/>
              <a:t>rd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r>
              <a:rPr lang="en-US" dirty="0"/>
              <a:t>(ex. Motion from Conference Committee to ExCom)</a:t>
            </a:r>
          </a:p>
        </p:txBody>
      </p:sp>
    </p:spTree>
    <p:extLst>
      <p:ext uri="{BB962C8B-B14F-4D97-AF65-F5344CB8AC3E}">
        <p14:creationId xmlns:p14="http://schemas.microsoft.com/office/powerpoint/2010/main" val="3840438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A2DB6-9D2D-9B47-B0E7-4669F2027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Items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95DE7-C056-0E42-B748-352CCBF10F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56100" y="1369219"/>
            <a:ext cx="4159250" cy="2957513"/>
          </a:xfrm>
        </p:spPr>
        <p:txBody>
          <a:bodyPr>
            <a:normAutofit/>
          </a:bodyPr>
          <a:lstStyle/>
          <a:p>
            <a:r>
              <a:rPr lang="en-US" dirty="0"/>
              <a:t>Discussion Item</a:t>
            </a:r>
          </a:p>
          <a:p>
            <a:pPr lvl="1"/>
            <a:r>
              <a:rPr lang="en-US" dirty="0"/>
              <a:t>Introduce topic and goal of discussion</a:t>
            </a:r>
          </a:p>
          <a:p>
            <a:pPr lvl="1"/>
            <a:r>
              <a:rPr lang="en-US" dirty="0"/>
              <a:t>Facilitate discussion -- seek involvement not repetition</a:t>
            </a:r>
          </a:p>
          <a:p>
            <a:pPr lvl="1"/>
            <a:r>
              <a:rPr lang="en-US" dirty="0"/>
              <a:t>Note follow-up items</a:t>
            </a:r>
          </a:p>
          <a:p>
            <a:pPr lvl="1"/>
            <a:r>
              <a:rPr lang="en-US" dirty="0"/>
              <a:t>Motions can occur here if the group is ready to make a decision or take an action</a:t>
            </a:r>
          </a:p>
          <a:p>
            <a:r>
              <a:rPr lang="en-US" dirty="0"/>
              <a:t>- Stay within time budget</a:t>
            </a:r>
          </a:p>
          <a:p>
            <a:pPr lvl="1"/>
            <a:r>
              <a:rPr lang="en-US" dirty="0"/>
              <a:t>May postpone less important discussions in favor of present discussion if progress is being made (and will of group)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37369-6F5E-744F-BBBA-240F228EFB9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75790B-8C59-9A46-BAA2-2B809B8464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6F5E6C-B8B1-A34F-A27D-F514A44E8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70" y="1429346"/>
            <a:ext cx="4195530" cy="236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42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B46B4-2325-9242-BB7D-910179D30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reports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EA481E-6DAB-644C-9E25-A8C3C3D115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By position</a:t>
            </a:r>
          </a:p>
          <a:p>
            <a:r>
              <a:rPr lang="en-US" dirty="0"/>
              <a:t>Ongoing projects</a:t>
            </a:r>
          </a:p>
          <a:p>
            <a:r>
              <a:rPr lang="en-US" dirty="0"/>
              <a:t>Note the reports submitted by those not present at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A497D6-79AF-6E4F-8481-7752B98F3F0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4D9B68-09CF-CD45-A719-EBC08B54B7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14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85816-48AC-6543-A30C-8C3364BBC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business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CE2628-DCEF-EF49-A99A-DD95187C46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943350" cy="2957513"/>
          </a:xfrm>
        </p:spPr>
        <p:txBody>
          <a:bodyPr/>
          <a:lstStyle/>
          <a:p>
            <a:r>
              <a:rPr lang="en-US" dirty="0"/>
              <a:t>Old Business</a:t>
            </a:r>
          </a:p>
          <a:p>
            <a:pPr lvl="1"/>
            <a:r>
              <a:rPr lang="en-US" dirty="0"/>
              <a:t>Follow-ups expected to be status reports on continuing items not needing action or significant discussion</a:t>
            </a:r>
          </a:p>
          <a:p>
            <a:r>
              <a:rPr lang="en-US" dirty="0"/>
              <a:t>New Business</a:t>
            </a:r>
          </a:p>
          <a:p>
            <a:pPr lvl="1"/>
            <a:r>
              <a:rPr lang="en-US" dirty="0"/>
              <a:t>Things brought in after agenda preparation that don't fit above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CEFF0-9277-F940-BA35-46325B6B40C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FFFF7E-CAF7-2B4E-A92C-5AFA5A3800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pic>
        <p:nvPicPr>
          <p:cNvPr id="13" name="Picture 12" descr="A wooden box&#10;&#10;Description automatically generated">
            <a:extLst>
              <a:ext uri="{FF2B5EF4-FFF2-40B4-BE49-F238E27FC236}">
                <a16:creationId xmlns:a16="http://schemas.microsoft.com/office/drawing/2014/main" id="{AD18C230-1B27-F04A-83BD-42E3A8278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72000" y="1104077"/>
            <a:ext cx="4381500" cy="27813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9363F8-675F-174C-A332-BA46D645B81E}"/>
              </a:ext>
            </a:extLst>
          </p:cNvPr>
          <p:cNvSpPr txBox="1"/>
          <p:nvPr/>
        </p:nvSpPr>
        <p:spPr>
          <a:xfrm>
            <a:off x="4572000" y="3885377"/>
            <a:ext cx="4381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jdorganizer.blogspot.com/2012/03/stacking-paper-trays-problem-or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448554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C18A1-3170-534B-A20C-7A769158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42B952-89B9-A44E-B5B1-067A30C99E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0" y="1369219"/>
            <a:ext cx="3943350" cy="2957513"/>
          </a:xfrm>
        </p:spPr>
        <p:txBody>
          <a:bodyPr/>
          <a:lstStyle/>
          <a:p>
            <a:r>
              <a:rPr lang="en-US" dirty="0"/>
              <a:t>Review</a:t>
            </a:r>
          </a:p>
          <a:p>
            <a:pPr lvl="1"/>
            <a:r>
              <a:rPr lang="en-US" dirty="0"/>
              <a:t>Follow-up items (noting expected result, who is responsible and any deadlines)</a:t>
            </a:r>
          </a:p>
          <a:p>
            <a:r>
              <a:rPr lang="en-US" dirty="0"/>
              <a:t>Next meeting</a:t>
            </a:r>
          </a:p>
          <a:p>
            <a:r>
              <a:rPr lang="en-US" dirty="0"/>
              <a:t>Adjourn</a:t>
            </a:r>
          </a:p>
          <a:p>
            <a:pPr lvl="1"/>
            <a:r>
              <a:rPr lang="en-US" b="1" dirty="0"/>
              <a:t>Thank</a:t>
            </a:r>
            <a:r>
              <a:rPr lang="en-US" dirty="0"/>
              <a:t> participants for their participation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3E07D-DFFD-E243-A52B-C2487C9D6A0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4F884A-BE1B-DF4D-845F-6C6B3D13AC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pic>
        <p:nvPicPr>
          <p:cNvPr id="7" name="Picture 6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ADCC207D-A1DD-3643-97A5-382C2CB37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8650" y="1244650"/>
            <a:ext cx="3069202" cy="30692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270A1E-5633-CC49-BC3C-C4EF84BD2A97}"/>
              </a:ext>
            </a:extLst>
          </p:cNvPr>
          <p:cNvSpPr txBox="1"/>
          <p:nvPr/>
        </p:nvSpPr>
        <p:spPr>
          <a:xfrm>
            <a:off x="628650" y="4394542"/>
            <a:ext cx="36004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twowritingteachers.org/2014/11/07/work-smarter-wrap-up-unit-of-study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495275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1CC7B-FA01-4745-89C4-568759A34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 minutes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09411E-CEC0-6D4E-861E-190982F9E0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511550" cy="2788111"/>
          </a:xfrm>
        </p:spPr>
        <p:txBody>
          <a:bodyPr>
            <a:normAutofit/>
          </a:bodyPr>
          <a:lstStyle/>
          <a:p>
            <a:r>
              <a:rPr lang="en-US" dirty="0"/>
              <a:t>Capture decisions</a:t>
            </a:r>
          </a:p>
          <a:p>
            <a:r>
              <a:rPr lang="en-US" dirty="0"/>
              <a:t>Capture action items</a:t>
            </a:r>
          </a:p>
          <a:p>
            <a:r>
              <a:rPr lang="en-US" dirty="0"/>
              <a:t>(Potentially) Capture topics discussed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Report administrative meeting in </a:t>
            </a:r>
            <a:r>
              <a:rPr lang="en-US" dirty="0" err="1"/>
              <a:t>vTools</a:t>
            </a:r>
            <a:r>
              <a:rPr lang="en-US" dirty="0"/>
              <a:t> Events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EC5F64-6CDC-B14E-9A92-882096C846F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3BB099-0985-0241-9D83-CCD0793125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5F4E918-8E2C-F14A-BFC1-0A8CED414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400" y="725864"/>
            <a:ext cx="4622562" cy="4000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7D1698-C6B4-5E4F-BF16-51EBAD35323A}"/>
              </a:ext>
            </a:extLst>
          </p:cNvPr>
          <p:cNvSpPr txBox="1"/>
          <p:nvPr/>
        </p:nvSpPr>
        <p:spPr>
          <a:xfrm>
            <a:off x="1312528" y="4417636"/>
            <a:ext cx="29038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( Example modified from SOSC Minutes)</a:t>
            </a:r>
          </a:p>
          <a:p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707296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47DE-16C9-D34B-AFDA-AE2FDCA22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IEEE Tools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F4228-59B6-7747-87D6-13BDF16B07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Google for OUs</a:t>
            </a:r>
          </a:p>
          <a:p>
            <a:pPr lvl="1"/>
            <a:r>
              <a:rPr lang="en-US" sz="1600" dirty="0">
                <a:hlinkClick r:id="rId2"/>
              </a:rPr>
              <a:t>https://www.ieee.org/membership/products/google-apps.html</a:t>
            </a:r>
            <a:r>
              <a:rPr lang="en-US" sz="1600" dirty="0"/>
              <a:t> </a:t>
            </a:r>
          </a:p>
          <a:p>
            <a:pPr lvl="1"/>
            <a:r>
              <a:rPr lang="en-US" sz="1600" dirty="0">
                <a:hlinkClick r:id="rId3"/>
              </a:rPr>
              <a:t>http://sites.ieee.org/vtools/files/2016/11/FAQs-G4O.pdf</a:t>
            </a:r>
            <a:r>
              <a:rPr lang="en-US" sz="1600" dirty="0"/>
              <a:t> </a:t>
            </a:r>
          </a:p>
          <a:p>
            <a:pPr lvl="1"/>
            <a:endParaRPr lang="en-US" sz="1600" dirty="0"/>
          </a:p>
          <a:p>
            <a:r>
              <a:rPr lang="en-US" dirty="0"/>
              <a:t>WebEx - </a:t>
            </a:r>
            <a:r>
              <a:rPr lang="en-US" dirty="0">
                <a:hlinkClick r:id="rId4"/>
              </a:rPr>
              <a:t>http://sites.ieee.org/vtools/tools-ok/webex/</a:t>
            </a:r>
            <a:endParaRPr lang="en-US" dirty="0"/>
          </a:p>
          <a:p>
            <a:endParaRPr lang="en-US" dirty="0"/>
          </a:p>
          <a:p>
            <a:r>
              <a:rPr lang="en-US" dirty="0"/>
              <a:t>With at least the facilitator using IEEE </a:t>
            </a:r>
            <a:r>
              <a:rPr lang="en-US" dirty="0" err="1"/>
              <a:t>GoogleApps</a:t>
            </a:r>
            <a:r>
              <a:rPr lang="en-US" dirty="0"/>
              <a:t> (</a:t>
            </a:r>
            <a:r>
              <a:rPr lang="en-US" dirty="0">
                <a:hlinkClick r:id="rId2"/>
              </a:rPr>
              <a:t>https://www.ieee.org/membership/products/google-apps.html</a:t>
            </a:r>
            <a:r>
              <a:rPr lang="en-US" dirty="0"/>
              <a:t>)</a:t>
            </a:r>
          </a:p>
          <a:p>
            <a:pPr lvl="1"/>
            <a:r>
              <a:rPr lang="en-US" sz="1600" dirty="0"/>
              <a:t>Google Meet (up to 25 with IEEE-based account)  - </a:t>
            </a:r>
            <a:r>
              <a:rPr lang="en-US" sz="1600" dirty="0">
                <a:hlinkClick r:id="rId5"/>
              </a:rPr>
              <a:t>https://meet.google.com</a:t>
            </a:r>
            <a:r>
              <a:rPr lang="en-US" sz="1600" dirty="0"/>
              <a:t> </a:t>
            </a:r>
          </a:p>
          <a:p>
            <a:pPr lvl="1"/>
            <a:r>
              <a:rPr lang="en-US" sz="1600" dirty="0"/>
              <a:t>Calendar – </a:t>
            </a:r>
            <a:r>
              <a:rPr lang="en-US" sz="1600" dirty="0">
                <a:hlinkClick r:id="rId6"/>
              </a:rPr>
              <a:t>https://calendar.google.com</a:t>
            </a:r>
            <a:r>
              <a:rPr lang="en-US" sz="1600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2F473-2D9B-6D4E-AB5E-7CB546E7B6F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35600E-93DA-894B-8DD3-FF8301138F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26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BF50A-FD7D-2843-AF17-EAC6C9247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 #1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26DCC-AB4D-4946-993A-B9BF88EF10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4354316" cy="2957513"/>
          </a:xfrm>
        </p:spPr>
        <p:txBody>
          <a:bodyPr>
            <a:normAutofit/>
          </a:bodyPr>
          <a:lstStyle/>
          <a:p>
            <a:r>
              <a:rPr lang="en-US" dirty="0"/>
              <a:t>Begin on time, end on time</a:t>
            </a:r>
          </a:p>
          <a:p>
            <a:pPr lvl="1"/>
            <a:r>
              <a:rPr lang="en-US" dirty="0"/>
              <a:t>Convener or delegate should be early</a:t>
            </a:r>
          </a:p>
          <a:p>
            <a:r>
              <a:rPr lang="en-US" dirty="0"/>
              <a:t>Ensure engagement of participants</a:t>
            </a:r>
          </a:p>
          <a:p>
            <a:r>
              <a:rPr lang="en-US" dirty="0"/>
              <a:t>Try to bring out all sides in discussion</a:t>
            </a:r>
          </a:p>
          <a:p>
            <a:r>
              <a:rPr lang="en-US" dirty="0"/>
              <a:t>Consider "without objection" passing of non-major proposals</a:t>
            </a:r>
          </a:p>
          <a:p>
            <a:r>
              <a:rPr lang="en-US" dirty="0"/>
              <a:t>Have regular meeting time / place</a:t>
            </a:r>
          </a:p>
          <a:p>
            <a:r>
              <a:rPr lang="en-US" dirty="0"/>
              <a:t>Create templates</a:t>
            </a:r>
          </a:p>
          <a:p>
            <a:pPr lvl="1"/>
            <a:r>
              <a:rPr lang="en-US" dirty="0"/>
              <a:t>Agenda</a:t>
            </a:r>
          </a:p>
          <a:p>
            <a:pPr lvl="1"/>
            <a:r>
              <a:rPr lang="en-US" dirty="0"/>
              <a:t>Minutes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D969D-50CE-E245-B1C8-9474EA13B97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AB883B-0AE8-8442-9BD8-2C9E6E2E2E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437F33A9-D592-C94F-870E-454E94B20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97668" y="1369219"/>
            <a:ext cx="3695185" cy="20265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495BFC-FBE7-CE49-9B7F-1A29678804A4}"/>
              </a:ext>
            </a:extLst>
          </p:cNvPr>
          <p:cNvSpPr txBox="1"/>
          <p:nvPr/>
        </p:nvSpPr>
        <p:spPr>
          <a:xfrm>
            <a:off x="5537771" y="3477833"/>
            <a:ext cx="33550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www.mundoerp.com/blog/best-practices-or-my-practices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018335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42E62-C14B-2343-A7C5-5343D0201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 #2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B9367-5449-3640-811B-82888BE88F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Motions should be crisp</a:t>
            </a:r>
          </a:p>
          <a:p>
            <a:pPr lvl="1"/>
            <a:r>
              <a:rPr lang="en-US" dirty="0"/>
              <a:t>Backup material should acknowledge known cons (as well as pros)</a:t>
            </a:r>
          </a:p>
          <a:p>
            <a:r>
              <a:rPr lang="en-US" dirty="0"/>
              <a:t>Sample motion</a:t>
            </a:r>
          </a:p>
          <a:p>
            <a:r>
              <a:rPr lang="en-US" dirty="0"/>
              <a:t>Executive session for confidential information (mostly if discussing people)</a:t>
            </a:r>
          </a:p>
          <a:p>
            <a:pPr lvl="1"/>
            <a:r>
              <a:rPr lang="en-US" dirty="0"/>
              <a:t>Go into executive session limiting </a:t>
            </a:r>
            <a:r>
              <a:rPr lang="en-US" dirty="0" err="1"/>
              <a:t>meetng</a:t>
            </a:r>
            <a:r>
              <a:rPr lang="en-US" dirty="0"/>
              <a:t> to voting members and those whose contribution is needed</a:t>
            </a:r>
          </a:p>
          <a:p>
            <a:pPr lvl="1"/>
            <a:r>
              <a:rPr lang="en-US" dirty="0"/>
              <a:t>All agree that discussion is confidential to participants and only those items agreed to be shared can be shared</a:t>
            </a:r>
          </a:p>
          <a:p>
            <a:pPr lvl="1"/>
            <a:r>
              <a:rPr lang="en-US" dirty="0"/>
              <a:t>After executive session announce what has been agreed to be announced (often just topic with any decisions)</a:t>
            </a:r>
          </a:p>
          <a:p>
            <a:pPr lvl="1"/>
            <a:r>
              <a:rPr lang="en-US" dirty="0"/>
              <a:t>Only include the post executive session announcement in the (open) minutes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B378B-8780-0442-9569-1BF5AA3844F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833A3B-F12D-E140-B117-3681A29EFA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82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A06D6-EDBA-3141-9362-A0EBE3ADD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6B020-5D37-BE4F-A4D6-40A1544795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Robert's Rules of Order</a:t>
            </a:r>
          </a:p>
          <a:p>
            <a:pPr lvl="1"/>
            <a:r>
              <a:rPr lang="en-US" dirty="0">
                <a:hlinkClick r:id="rId2"/>
              </a:rPr>
              <a:t>http://diphi.web.unc.edu/files/2012/02/MSG-ROBERTS_RULES_CHEAT_SHEET.pdf</a:t>
            </a:r>
            <a:r>
              <a:rPr lang="en-US" dirty="0"/>
              <a:t> </a:t>
            </a:r>
          </a:p>
          <a:p>
            <a:r>
              <a:rPr lang="en-US" dirty="0"/>
              <a:t>IEEE Center for Learning Excellence: Suggestions for Leading a Committee</a:t>
            </a:r>
          </a:p>
          <a:p>
            <a:pPr lvl="1"/>
            <a:r>
              <a:rPr lang="en-US" dirty="0">
                <a:hlinkClick r:id="rId3"/>
              </a:rPr>
              <a:t>https://ieee-elearning.org/CLE/</a:t>
            </a:r>
            <a:r>
              <a:rPr lang="en-US" dirty="0"/>
              <a:t> </a:t>
            </a:r>
          </a:p>
          <a:p>
            <a:r>
              <a:rPr lang="en-US" dirty="0"/>
              <a:t>Region 3 Tools</a:t>
            </a:r>
          </a:p>
          <a:p>
            <a:pPr lvl="1"/>
            <a:r>
              <a:rPr lang="en-US" dirty="0">
                <a:hlinkClick r:id="rId4"/>
              </a:rPr>
              <a:t>http://www.ewh.ieee.org/reg/3/r3_tools.html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170CC-7FA1-0D4F-BA79-1127416E6B2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98B067-59C9-784C-A4DF-59E9BEC179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2D63F9F-69F8-774C-B4BF-AE9E53EAF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2417" y="2185987"/>
            <a:ext cx="2669165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13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28650" y="1143927"/>
            <a:ext cx="2252773" cy="129092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Goal</a:t>
            </a:r>
          </a:p>
          <a:p>
            <a:r>
              <a:rPr lang="en-US" dirty="0"/>
              <a:t>Life Cycle</a:t>
            </a:r>
          </a:p>
          <a:p>
            <a:r>
              <a:rPr lang="en-US" dirty="0"/>
              <a:t>Best Practices</a:t>
            </a:r>
          </a:p>
          <a:p>
            <a:r>
              <a:rPr lang="en-US" dirty="0"/>
              <a:t>Other Resources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4654550"/>
            <a:ext cx="485775" cy="273050"/>
          </a:xfrm>
        </p:spPr>
        <p:txBody>
          <a:bodyPr/>
          <a:lstStyle/>
          <a:p>
            <a:fld id="{3DD97BEB-BAEF-0344-9D5C-EC73E478698A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" name="Picture 2" descr="A picture containing indoor, table, desk, toy&#10;&#10;Description automatically generated">
            <a:extLst>
              <a:ext uri="{FF2B5EF4-FFF2-40B4-BE49-F238E27FC236}">
                <a16:creationId xmlns:a16="http://schemas.microsoft.com/office/drawing/2014/main" id="{4ED494EA-C35B-5D4B-96AB-5DF67A211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7747" y="2311644"/>
            <a:ext cx="4324906" cy="22705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DF6D92-83FF-4149-89D2-3BE5915275C7}"/>
              </a:ext>
            </a:extLst>
          </p:cNvPr>
          <p:cNvSpPr txBox="1"/>
          <p:nvPr/>
        </p:nvSpPr>
        <p:spPr>
          <a:xfrm>
            <a:off x="866845" y="4535573"/>
            <a:ext cx="40867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www.blogdopaulus.com/2012/05/e-solucao-de-conflitos-parte-2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-nd/3.0/"/>
              </a:rPr>
              <a:t>CC BY-NC-ND</a:t>
            </a:r>
            <a:endParaRPr lang="en-US" sz="900" dirty="0"/>
          </a:p>
        </p:txBody>
      </p:sp>
      <p:pic>
        <p:nvPicPr>
          <p:cNvPr id="11" name="Picture 10" descr="A picture containing orange&#10;&#10;Description automatically generated">
            <a:extLst>
              <a:ext uri="{FF2B5EF4-FFF2-40B4-BE49-F238E27FC236}">
                <a16:creationId xmlns:a16="http://schemas.microsoft.com/office/drawing/2014/main" id="{87D7DA6B-D658-1746-AD76-CE56790094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953556" y="376263"/>
            <a:ext cx="3771824" cy="37718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B085AB-7509-204D-AD0F-81D4170FC1A2}"/>
              </a:ext>
            </a:extLst>
          </p:cNvPr>
          <p:cNvSpPr txBox="1"/>
          <p:nvPr/>
        </p:nvSpPr>
        <p:spPr>
          <a:xfrm>
            <a:off x="5531012" y="3543608"/>
            <a:ext cx="37718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6" tooltip="https://www.flickr.com/photos/lumaxart/2181400330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7" tooltip="https://creativecommons.org/licenses/by-sa/3.0/"/>
              </a:rPr>
              <a:t>CC BY-SA</a:t>
            </a:r>
            <a:endParaRPr lang="en-US" sz="9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Administrative Meetings</a:t>
            </a:r>
          </a:p>
        </p:txBody>
      </p:sp>
    </p:spTree>
    <p:extLst>
      <p:ext uri="{BB962C8B-B14F-4D97-AF65-F5344CB8AC3E}">
        <p14:creationId xmlns:p14="http://schemas.microsoft.com/office/powerpoint/2010/main" val="3786967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Dave Green, </a:t>
            </a:r>
            <a:r>
              <a:rPr lang="en-US" dirty="0" err="1"/>
              <a:t>d.green@ieee.org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776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A2369-0CC0-544F-843C-86A4EF373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pic>
        <p:nvPicPr>
          <p:cNvPr id="12" name="Content Placeholder 11" descr="A group of people sitting at a table in a room&#10;&#10;Description automatically generated">
            <a:extLst>
              <a:ext uri="{FF2B5EF4-FFF2-40B4-BE49-F238E27FC236}">
                <a16:creationId xmlns:a16="http://schemas.microsoft.com/office/drawing/2014/main" id="{65EFAAD0-7845-5E4C-B863-997E9FA82E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29150" y="1369219"/>
            <a:ext cx="3886200" cy="257590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AE1AEA-7E52-224B-85F4-7441A7F503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Conduct the business of the section in an effective, transparent, collaborative manner</a:t>
            </a:r>
          </a:p>
          <a:p>
            <a:r>
              <a:rPr lang="en-US" dirty="0"/>
              <a:t>Ensure that team members participate and are heard</a:t>
            </a:r>
          </a:p>
          <a:p>
            <a:r>
              <a:rPr lang="en-US" dirty="0"/>
              <a:t>Be timely</a:t>
            </a:r>
          </a:p>
          <a:p>
            <a:r>
              <a:rPr lang="en-US" dirty="0"/>
              <a:t>Enjoy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C9C73-6567-E542-9DDB-41434AE8725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FF42C21-A386-AE44-BFCE-0906EF0CC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5CB28C-3AB8-6C4D-AB73-5B46AADD2BFC}"/>
              </a:ext>
            </a:extLst>
          </p:cNvPr>
          <p:cNvSpPr txBox="1"/>
          <p:nvPr/>
        </p:nvSpPr>
        <p:spPr>
          <a:xfrm>
            <a:off x="4514178" y="3944521"/>
            <a:ext cx="3779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by </a:t>
            </a:r>
            <a:r>
              <a:rPr lang="en-US" sz="1200" dirty="0">
                <a:hlinkClick r:id="rId3"/>
              </a:rPr>
              <a:t>Campaign Creators</a:t>
            </a:r>
            <a:r>
              <a:rPr lang="en-US" sz="1200" dirty="0"/>
              <a:t> on </a:t>
            </a:r>
            <a:r>
              <a:rPr lang="en-US" sz="1200" dirty="0">
                <a:hlinkClick r:id="rId4"/>
              </a:rPr>
              <a:t>Unsplash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14616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0017E-5FCD-ED47-BD1E-E6CCAED3B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Cycle of Meeting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75394-8DAD-3446-A3F8-344F189CEC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9EC5B9-EC14-FB41-87B7-7CDA1BC7E2D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3258DD-F38C-8D45-B062-F0C8767B57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A541F86-99D1-6941-A759-AA607EFB14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3154710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4441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792A0-C260-8F4D-8AF0-259752672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 the meeting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2DDEA-AA2A-3D44-9278-FC8AD3BB1B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26392" cy="2957513"/>
          </a:xfrm>
        </p:spPr>
        <p:txBody>
          <a:bodyPr/>
          <a:lstStyle/>
          <a:p>
            <a:r>
              <a:rPr lang="en-US" dirty="0"/>
              <a:t>Time, Date, Location/Online Info</a:t>
            </a:r>
          </a:p>
          <a:p>
            <a:r>
              <a:rPr lang="en-US" dirty="0"/>
              <a:t>Consider announcing in </a:t>
            </a:r>
            <a:r>
              <a:rPr lang="en-US" dirty="0" err="1"/>
              <a:t>vTools</a:t>
            </a:r>
            <a:r>
              <a:rPr lang="en-US" dirty="0"/>
              <a:t> Events</a:t>
            </a:r>
          </a:p>
          <a:p>
            <a:r>
              <a:rPr lang="en-US" dirty="0"/>
              <a:t>Consider sending out a calendar entry </a:t>
            </a:r>
          </a:p>
          <a:p>
            <a:r>
              <a:rPr lang="en-US" dirty="0"/>
              <a:t>Call for agenda items</a:t>
            </a:r>
          </a:p>
          <a:p>
            <a:r>
              <a:rPr lang="en-US" dirty="0"/>
              <a:t>Call for reports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6A3117-F46A-2648-BCD8-BDC0BC04A2A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1CEAFB-8178-FB43-AE9E-68401B18C3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3251036D-E4AC-5B47-A46F-2C55825CA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71254" y="1097280"/>
            <a:ext cx="3344095" cy="20733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20A1B4-3ACA-FA48-BDB3-696C71BE42C5}"/>
              </a:ext>
            </a:extLst>
          </p:cNvPr>
          <p:cNvSpPr txBox="1"/>
          <p:nvPr/>
        </p:nvSpPr>
        <p:spPr>
          <a:xfrm>
            <a:off x="5351480" y="3264689"/>
            <a:ext cx="31638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://oregontrailschools.com/crms/2015/05/25/mark-your-calendar-for-these-upcoming-events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-sa/3.0/"/>
              </a:rPr>
              <a:t>CC BY-SA-NC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551873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AC5C4-9941-8D49-A796-232C9ABB8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 the 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2B156-64EF-884C-BBE3-053B02C410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Structure</a:t>
            </a:r>
          </a:p>
          <a:p>
            <a:r>
              <a:rPr lang="en-US" dirty="0"/>
              <a:t>Planned motions (Action Agenda)</a:t>
            </a:r>
          </a:p>
          <a:p>
            <a:pPr lvl="1"/>
            <a:r>
              <a:rPr lang="en-US" dirty="0"/>
              <a:t>With back up material</a:t>
            </a:r>
          </a:p>
          <a:p>
            <a:r>
              <a:rPr lang="en-US" dirty="0"/>
              <a:t>Provide time to be read and prepare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79FEC-B2EC-D844-909F-BF6B06005F0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A63FDC8-AB63-8745-A6A9-0404C81931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Content Placeholder 1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66355FF-F171-764A-95CE-A3A05E0638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29150" y="1670413"/>
            <a:ext cx="3886200" cy="2242411"/>
          </a:xfrm>
        </p:spPr>
      </p:pic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D6A8495F-2F77-0346-8859-2914A43A3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991547" y="3991073"/>
            <a:ext cx="506805" cy="506805"/>
          </a:xfrm>
          <a:prstGeom prst="rect">
            <a:avLst/>
          </a:prstGeom>
        </p:spPr>
      </p:pic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5D9EDBC5-BE80-5C4F-A019-E0B2D5D11E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498352" y="3997665"/>
            <a:ext cx="506805" cy="506805"/>
          </a:xfrm>
          <a:prstGeom prst="rect">
            <a:avLst/>
          </a:prstGeom>
        </p:spPr>
      </p:pic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B74ACFD3-D2D3-8848-BAF8-F1F59C5167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75049" y="4004257"/>
            <a:ext cx="506805" cy="50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7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1E976-CC22-E84A-9D6E-D66E09B0F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Conduct the meeting</a:t>
            </a:r>
          </a:p>
        </p:txBody>
      </p:sp>
      <p:pic>
        <p:nvPicPr>
          <p:cNvPr id="12" name="Content Placeholder 11" descr="A person holding a microphone&#10;&#10;Description automatically generated">
            <a:extLst>
              <a:ext uri="{FF2B5EF4-FFF2-40B4-BE49-F238E27FC236}">
                <a16:creationId xmlns:a16="http://schemas.microsoft.com/office/drawing/2014/main" id="{2E124B07-D611-9D40-AA0E-DB8BD242CC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629150" y="1554411"/>
            <a:ext cx="3886200" cy="247441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AE785-0878-1145-8AC0-94ADF6A350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369218"/>
            <a:ext cx="3886200" cy="335714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Welcome </a:t>
            </a:r>
          </a:p>
          <a:p>
            <a:r>
              <a:rPr lang="en-US" dirty="0"/>
              <a:t>Ensure quorum  </a:t>
            </a:r>
          </a:p>
          <a:p>
            <a:r>
              <a:rPr lang="en-US" dirty="0"/>
              <a:t>Approve agenda</a:t>
            </a:r>
          </a:p>
          <a:p>
            <a:r>
              <a:rPr lang="en-US" dirty="0"/>
              <a:t>Approve minutes</a:t>
            </a:r>
          </a:p>
          <a:p>
            <a:r>
              <a:rPr lang="en-US" dirty="0"/>
              <a:t>Officer reports</a:t>
            </a:r>
          </a:p>
          <a:p>
            <a:r>
              <a:rPr lang="en-US" dirty="0"/>
              <a:t>Action items</a:t>
            </a:r>
          </a:p>
          <a:p>
            <a:r>
              <a:rPr lang="en-US" dirty="0"/>
              <a:t>Discussion items</a:t>
            </a:r>
          </a:p>
          <a:p>
            <a:r>
              <a:rPr lang="en-US" dirty="0"/>
              <a:t>Other reports</a:t>
            </a:r>
          </a:p>
          <a:p>
            <a:r>
              <a:rPr lang="en-US" dirty="0"/>
              <a:t>Old business</a:t>
            </a:r>
          </a:p>
          <a:p>
            <a:r>
              <a:rPr lang="en-US" dirty="0"/>
              <a:t>New business</a:t>
            </a:r>
          </a:p>
          <a:p>
            <a:r>
              <a:rPr lang="en-US" dirty="0"/>
              <a:t>Review action Items</a:t>
            </a:r>
          </a:p>
          <a:p>
            <a:r>
              <a:rPr lang="en-US" dirty="0"/>
              <a:t>Next meeting</a:t>
            </a:r>
          </a:p>
          <a:p>
            <a:r>
              <a:rPr lang="en-US" dirty="0"/>
              <a:t>Adjourn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5D40F-A211-1F42-8D80-E0961B905EC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C1DF0AA-C4D3-F740-97FF-D1D73E522B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F4564C-BCB8-F548-8ACB-0F6770C7F2BA}"/>
              </a:ext>
            </a:extLst>
          </p:cNvPr>
          <p:cNvSpPr txBox="1"/>
          <p:nvPr/>
        </p:nvSpPr>
        <p:spPr>
          <a:xfrm>
            <a:off x="4629150" y="4028827"/>
            <a:ext cx="3886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en.wikipedia.org/wiki/Teddy_Abrams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338097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0EDF4-6C36-E046-8EBE-3A4142612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Approvals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8454E-D36B-3E47-99D1-BDBCA73756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83972" y="1369219"/>
            <a:ext cx="3631378" cy="2957513"/>
          </a:xfrm>
        </p:spPr>
        <p:txBody>
          <a:bodyPr/>
          <a:lstStyle/>
          <a:p>
            <a:r>
              <a:rPr lang="en-US" dirty="0"/>
              <a:t>Approve the agenda</a:t>
            </a:r>
          </a:p>
          <a:p>
            <a:pPr lvl="1"/>
            <a:r>
              <a:rPr lang="en-US" dirty="0"/>
              <a:t>Note changes since distribution</a:t>
            </a:r>
          </a:p>
          <a:p>
            <a:pPr lvl="1"/>
            <a:r>
              <a:rPr lang="en-US" dirty="0"/>
              <a:t>Solicit changes</a:t>
            </a:r>
          </a:p>
          <a:p>
            <a:pPr lvl="1"/>
            <a:r>
              <a:rPr lang="en-US" dirty="0"/>
              <a:t>Approve (as amended)</a:t>
            </a:r>
          </a:p>
          <a:p>
            <a:endParaRPr lang="en-US" dirty="0"/>
          </a:p>
          <a:p>
            <a:r>
              <a:rPr lang="en-US" dirty="0"/>
              <a:t>Approve the minutes</a:t>
            </a:r>
          </a:p>
          <a:p>
            <a:pPr lvl="1"/>
            <a:r>
              <a:rPr lang="en-US" dirty="0"/>
              <a:t>Note corrections and changes as submitted</a:t>
            </a:r>
          </a:p>
          <a:p>
            <a:pPr lvl="1"/>
            <a:r>
              <a:rPr lang="en-US" dirty="0"/>
              <a:t>Solicit corrections and changes</a:t>
            </a:r>
          </a:p>
          <a:p>
            <a:pPr lvl="1"/>
            <a:r>
              <a:rPr lang="en-US" dirty="0"/>
              <a:t>Approve (as corrected)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0600-E012-F749-AD4A-6831062A36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EB4EA3-7143-6541-A7CD-E9B5030597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3054768B-2693-D94A-818C-A5049D8B1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1980" y="1509792"/>
            <a:ext cx="3712244" cy="252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76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2D1AB-345A-F549-BA78-6F629CB2B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Officer reports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9C200-6847-1B4C-B328-27EC85E3BE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244650"/>
            <a:ext cx="4467332" cy="32848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Chair</a:t>
            </a:r>
          </a:p>
          <a:p>
            <a:pPr lvl="1"/>
            <a:r>
              <a:rPr lang="en-US" dirty="0"/>
              <a:t>Note upcoming meetings</a:t>
            </a:r>
          </a:p>
          <a:p>
            <a:pPr lvl="1"/>
            <a:r>
              <a:rPr lang="en-US" dirty="0"/>
              <a:t>Review actions</a:t>
            </a:r>
          </a:p>
          <a:p>
            <a:pPr lvl="1"/>
            <a:r>
              <a:rPr lang="en-US" dirty="0"/>
              <a:t>Distribute information from incoming ”IEEE Notices”</a:t>
            </a:r>
          </a:p>
          <a:p>
            <a:r>
              <a:rPr lang="en-US" dirty="0"/>
              <a:t>Vice Chair</a:t>
            </a:r>
          </a:p>
          <a:p>
            <a:pPr lvl="1"/>
            <a:r>
              <a:rPr lang="en-US" dirty="0"/>
              <a:t>Those items delegated by Chair or assigned by OU’s governing documents</a:t>
            </a:r>
          </a:p>
          <a:p>
            <a:r>
              <a:rPr lang="en-US" dirty="0"/>
              <a:t>Treasurer</a:t>
            </a:r>
          </a:p>
          <a:p>
            <a:pPr lvl="1"/>
            <a:r>
              <a:rPr lang="en-US" dirty="0"/>
              <a:t>Overview of account status</a:t>
            </a:r>
          </a:p>
          <a:p>
            <a:pPr lvl="1"/>
            <a:r>
              <a:rPr lang="en-US" dirty="0"/>
              <a:t>Review check register since last meeting</a:t>
            </a:r>
          </a:p>
          <a:p>
            <a:r>
              <a:rPr lang="en-US" dirty="0"/>
              <a:t>Secretary</a:t>
            </a:r>
          </a:p>
          <a:p>
            <a:pPr lvl="1"/>
            <a:r>
              <a:rPr lang="en-US" dirty="0"/>
              <a:t>Communications</a:t>
            </a:r>
          </a:p>
          <a:p>
            <a:pPr lvl="1"/>
            <a:r>
              <a:rPr lang="en-US" dirty="0"/>
              <a:t>Records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5D05A-09C7-5E4D-8B8A-6FA16FBAE1B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C70242-CE84-2642-BC27-F86187D800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55A8C71-2CC2-6545-A708-ABD6ECADE2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0861529"/>
              </p:ext>
            </p:extLst>
          </p:nvPr>
        </p:nvGraphicFramePr>
        <p:xfrm>
          <a:off x="5282415" y="1120081"/>
          <a:ext cx="3232935" cy="3000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878981"/>
      </p:ext>
    </p:extLst>
  </p:cSld>
  <p:clrMapOvr>
    <a:masterClrMapping/>
  </p:clrMapOvr>
</p:sld>
</file>

<file path=ppt/theme/theme1.xml><?xml version="1.0" encoding="utf-8"?>
<a:theme xmlns:a="http://schemas.openxmlformats.org/drawingml/2006/main" name="Theme 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-DCI-113_Branded_PPT_Template_B_Final_FullScreen" id="{42F2A728-38A7-F741-8697-F23A46403293}" vid="{291ADA43-C1E7-0449-827C-A2959B3E2C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16-DCI-113_Branded_PPT_Template_B_Final_FullScreen</Template>
  <TotalTime>423</TotalTime>
  <Words>853</Words>
  <Application>Microsoft Macintosh PowerPoint</Application>
  <PresentationFormat>On-screen Show (16:9)</PresentationFormat>
  <Paragraphs>177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Courier New</vt:lpstr>
      <vt:lpstr>LucidaGrande</vt:lpstr>
      <vt:lpstr>Wingdings</vt:lpstr>
      <vt:lpstr>Theme 1</vt:lpstr>
      <vt:lpstr>Effective Administrative Meetings</vt:lpstr>
      <vt:lpstr>Effective Administrative Meetings</vt:lpstr>
      <vt:lpstr>Goals</vt:lpstr>
      <vt:lpstr>Life Cycle of Meeting</vt:lpstr>
      <vt:lpstr>Announce the meeting</vt:lpstr>
      <vt:lpstr>Distribute the agenda</vt:lpstr>
      <vt:lpstr>Conduct the meeting</vt:lpstr>
      <vt:lpstr>Approvals</vt:lpstr>
      <vt:lpstr>Officer reports</vt:lpstr>
      <vt:lpstr>Action Items</vt:lpstr>
      <vt:lpstr>Discussion Items</vt:lpstr>
      <vt:lpstr>Other reports</vt:lpstr>
      <vt:lpstr>Other business</vt:lpstr>
      <vt:lpstr>Wrap up</vt:lpstr>
      <vt:lpstr>Distribute minutes</vt:lpstr>
      <vt:lpstr>IEEE Tools</vt:lpstr>
      <vt:lpstr>Best Practices #1</vt:lpstr>
      <vt:lpstr>Best Practices #2</vt:lpstr>
      <vt:lpstr>Resources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Green, David G</cp:lastModifiedBy>
  <cp:revision>24</cp:revision>
  <dcterms:created xsi:type="dcterms:W3CDTF">2016-10-24T19:40:55Z</dcterms:created>
  <dcterms:modified xsi:type="dcterms:W3CDTF">2019-04-05T03:50:58Z</dcterms:modified>
</cp:coreProperties>
</file>