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59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A1"/>
    <a:srgbClr val="CC0033"/>
    <a:srgbClr val="E37222"/>
    <a:srgbClr val="FDC82F"/>
    <a:srgbClr val="69BE28"/>
    <a:srgbClr val="008542"/>
    <a:srgbClr val="6B1F73"/>
    <a:srgbClr val="009FDA"/>
    <a:srgbClr val="0B5172"/>
    <a:srgbClr val="66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25"/>
    <p:restoredTop sz="94658"/>
  </p:normalViewPr>
  <p:slideViewPr>
    <p:cSldViewPr snapToGrid="0" snapToObjects="1">
      <p:cViewPr varScale="1">
        <p:scale>
          <a:sx n="82" d="100"/>
          <a:sy n="82" d="100"/>
        </p:scale>
        <p:origin x="-96" y="-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28D45-CD78-E946-97C3-593DC6155472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362D4-5DD5-1441-A093-8EF5773AF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180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1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4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50" y="0"/>
            <a:ext cx="916775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138060"/>
            <a:ext cx="7772400" cy="522983"/>
          </a:xfr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730100"/>
            <a:ext cx="7772400" cy="956810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Subhead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267505"/>
            <a:ext cx="1215715" cy="35498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" y="619632"/>
            <a:ext cx="1456944" cy="241401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066" y="619632"/>
            <a:ext cx="1944624" cy="241401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131" y="619632"/>
            <a:ext cx="2365248" cy="241401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746" y="619632"/>
            <a:ext cx="1956816" cy="241401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916" y="619632"/>
            <a:ext cx="1499616" cy="2414016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2844563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20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844601"/>
            <a:ext cx="3886200" cy="1369180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29150" y="1369219"/>
            <a:ext cx="3886200" cy="1369180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144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128102"/>
            <a:ext cx="3886200" cy="2085680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29150" y="1369219"/>
            <a:ext cx="3886200" cy="758882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.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545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8650" y="1361923"/>
            <a:ext cx="3886200" cy="2851699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29150" y="2128101"/>
            <a:ext cx="3886200" cy="208552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29150" y="1369219"/>
            <a:ext cx="3886200" cy="758882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ut.</a:t>
            </a: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514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855320"/>
            <a:ext cx="3886200" cy="135846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137502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29150" y="1385779"/>
            <a:ext cx="3886200" cy="135846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628650" y="2855320"/>
            <a:ext cx="3886200" cy="135846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0082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1" y="1369219"/>
            <a:ext cx="3019523" cy="2844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4" hasCustomPrompt="1"/>
          </p:nvPr>
        </p:nvSpPr>
        <p:spPr>
          <a:xfrm>
            <a:off x="3789576" y="1369219"/>
            <a:ext cx="4725775" cy="2844404"/>
          </a:xfrm>
        </p:spPr>
        <p:txBody>
          <a:bodyPr>
            <a:normAutofit/>
          </a:bodyPr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724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29150" y="1369219"/>
            <a:ext cx="3886200" cy="2844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3591613"/>
            <a:ext cx="3886200" cy="622010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ut.</a:t>
            </a:r>
            <a:endParaRPr lang="en-US" dirty="0" smtClean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28650" y="1369219"/>
            <a:ext cx="3886200" cy="2222393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 smtClean="0"/>
              <a:t>Insert Photo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9558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1047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2128100"/>
            <a:ext cx="7886700" cy="1604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369219"/>
            <a:ext cx="7886700" cy="758882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3733015"/>
            <a:ext cx="7886700" cy="497168"/>
          </a:xfrm>
        </p:spPr>
        <p:txBody>
          <a:bodyPr>
            <a:normAutofit/>
          </a:bodyPr>
          <a:lstStyle>
            <a:lvl1pPr marL="0" indent="0">
              <a:buNone/>
              <a:defRPr sz="1500" b="1" i="1">
                <a:solidFill>
                  <a:srgbClr val="0066A1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8911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ullets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3004794"/>
            <a:ext cx="3886200" cy="12088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369219"/>
            <a:ext cx="7886700" cy="1556426"/>
          </a:xfrm>
        </p:spPr>
        <p:txBody>
          <a:bodyPr numCol="2" spcCol="274320">
            <a:norm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aute</a:t>
            </a:r>
            <a:r>
              <a:rPr lang="en-US" dirty="0" smtClean="0"/>
              <a:t> </a:t>
            </a:r>
            <a:r>
              <a:rPr lang="en-US" dirty="0" err="1" smtClean="0"/>
              <a:t>irure</a:t>
            </a:r>
            <a:r>
              <a:rPr lang="en-US" dirty="0" smtClean="0"/>
              <a:t> dolor in </a:t>
            </a:r>
            <a:r>
              <a:rPr lang="en-US" dirty="0" err="1" smtClean="0"/>
              <a:t>reprehenderit</a:t>
            </a:r>
            <a:r>
              <a:rPr lang="en-US" dirty="0" smtClean="0"/>
              <a:t> in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</a:t>
            </a:r>
            <a:r>
              <a:rPr lang="en-US" dirty="0" err="1" smtClean="0"/>
              <a:t>cillum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. </a:t>
            </a:r>
            <a:r>
              <a:rPr lang="en-US" dirty="0" err="1" smtClean="0"/>
              <a:t>Excepteur</a:t>
            </a:r>
            <a:r>
              <a:rPr lang="en-US" dirty="0" smtClean="0"/>
              <a:t> </a:t>
            </a:r>
            <a:r>
              <a:rPr lang="en-US" dirty="0" err="1" smtClean="0"/>
              <a:t>sint</a:t>
            </a:r>
            <a:r>
              <a:rPr lang="en-US" dirty="0" smtClean="0"/>
              <a:t> </a:t>
            </a:r>
            <a:r>
              <a:rPr lang="en-US" dirty="0" err="1" smtClean="0"/>
              <a:t>occaecat</a:t>
            </a:r>
            <a:r>
              <a:rPr lang="en-US" dirty="0" smtClean="0"/>
              <a:t> </a:t>
            </a:r>
            <a:r>
              <a:rPr lang="en-US" dirty="0" err="1" smtClean="0"/>
              <a:t>cupidatat</a:t>
            </a:r>
            <a:r>
              <a:rPr lang="en-US" dirty="0" smtClean="0"/>
              <a:t> non </a:t>
            </a:r>
            <a:r>
              <a:rPr lang="en-US" dirty="0" err="1" smtClean="0"/>
              <a:t>proident</a:t>
            </a:r>
            <a:r>
              <a:rPr lang="en-US" dirty="0" smtClean="0"/>
              <a:t>, </a:t>
            </a:r>
            <a:r>
              <a:rPr lang="en-US" dirty="0" err="1" smtClean="0"/>
              <a:t>sunt</a:t>
            </a:r>
            <a:r>
              <a:rPr lang="en-US" dirty="0" smtClean="0"/>
              <a:t> in culpa qui.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4629150" y="3004793"/>
            <a:ext cx="3886200" cy="1208829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 smtClean="0"/>
              <a:t>Insert Photo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224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50" y="0"/>
            <a:ext cx="9167750" cy="514350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267505"/>
            <a:ext cx="1215715" cy="354989"/>
          </a:xfrm>
          <a:prstGeom prst="rect">
            <a:avLst/>
          </a:prstGeom>
        </p:spPr>
      </p:pic>
      <p:sp>
        <p:nvSpPr>
          <p:cNvPr id="20" name="Picture Placeholder 4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652552"/>
            <a:ext cx="1828800" cy="1828800"/>
          </a:xfrm>
          <a:blipFill>
            <a:blip r:embed="rId5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INSERT</a:t>
            </a:r>
            <a:br>
              <a:rPr lang="en-US" dirty="0" smtClean="0"/>
            </a:br>
            <a:r>
              <a:rPr lang="en-US" dirty="0" smtClean="0"/>
              <a:t> IMAGE </a:t>
            </a:r>
            <a:endParaRPr lang="en-US" dirty="0"/>
          </a:p>
        </p:txBody>
      </p:sp>
      <p:sp>
        <p:nvSpPr>
          <p:cNvPr id="21" name="Picture Placeholder 49"/>
          <p:cNvSpPr>
            <a:spLocks noGrp="1"/>
          </p:cNvSpPr>
          <p:nvPr>
            <p:ph type="pic" sz="quarter" idx="14" hasCustomPrompt="1"/>
          </p:nvPr>
        </p:nvSpPr>
        <p:spPr>
          <a:xfrm>
            <a:off x="1828800" y="652552"/>
            <a:ext cx="1828800" cy="1828800"/>
          </a:xfrm>
          <a:blipFill>
            <a:blip r:embed="rId6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 INSERT</a:t>
            </a:r>
            <a:br>
              <a:rPr lang="en-US" dirty="0" smtClean="0"/>
            </a:br>
            <a:r>
              <a:rPr lang="en-US" dirty="0" smtClean="0"/>
              <a:t> IMAGE </a:t>
            </a:r>
          </a:p>
        </p:txBody>
      </p:sp>
      <p:sp>
        <p:nvSpPr>
          <p:cNvPr id="22" name="Picture Placeholder 49"/>
          <p:cNvSpPr>
            <a:spLocks noGrp="1"/>
          </p:cNvSpPr>
          <p:nvPr>
            <p:ph type="pic" sz="quarter" idx="15" hasCustomPrompt="1"/>
          </p:nvPr>
        </p:nvSpPr>
        <p:spPr>
          <a:xfrm>
            <a:off x="3657600" y="652552"/>
            <a:ext cx="1828800" cy="1828800"/>
          </a:xfrm>
          <a:blipFill>
            <a:blip r:embed="rId7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 INSERT</a:t>
            </a:r>
            <a:br>
              <a:rPr lang="en-US" dirty="0" smtClean="0"/>
            </a:br>
            <a:r>
              <a:rPr lang="en-US" dirty="0" smtClean="0"/>
              <a:t> IMAGE  </a:t>
            </a:r>
            <a:endParaRPr lang="en-US" dirty="0"/>
          </a:p>
        </p:txBody>
      </p:sp>
      <p:sp>
        <p:nvSpPr>
          <p:cNvPr id="23" name="Picture Placeholder 49"/>
          <p:cNvSpPr>
            <a:spLocks noGrp="1"/>
          </p:cNvSpPr>
          <p:nvPr>
            <p:ph type="pic" sz="quarter" idx="16" hasCustomPrompt="1"/>
          </p:nvPr>
        </p:nvSpPr>
        <p:spPr>
          <a:xfrm>
            <a:off x="5486400" y="652552"/>
            <a:ext cx="1828800" cy="1828800"/>
          </a:xfrm>
          <a:blipFill>
            <a:blip r:embed="rId8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  INSERT</a:t>
            </a:r>
            <a:br>
              <a:rPr lang="en-US" dirty="0" smtClean="0"/>
            </a:br>
            <a:r>
              <a:rPr lang="en-US" dirty="0" smtClean="0"/>
              <a:t> IMAGE </a:t>
            </a:r>
          </a:p>
        </p:txBody>
      </p:sp>
      <p:sp>
        <p:nvSpPr>
          <p:cNvPr id="24" name="Picture Placeholder 49"/>
          <p:cNvSpPr>
            <a:spLocks noGrp="1"/>
          </p:cNvSpPr>
          <p:nvPr>
            <p:ph type="pic" sz="quarter" idx="17" hasCustomPrompt="1"/>
          </p:nvPr>
        </p:nvSpPr>
        <p:spPr>
          <a:xfrm>
            <a:off x="7315200" y="652552"/>
            <a:ext cx="1828800" cy="1828800"/>
          </a:xfrm>
          <a:blipFill>
            <a:blip r:embed="rId9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 INSERT</a:t>
            </a:r>
            <a:br>
              <a:rPr lang="en-US" dirty="0" smtClean="0"/>
            </a:br>
            <a:r>
              <a:rPr lang="en-US" dirty="0" smtClean="0"/>
              <a:t> IMAGE</a:t>
            </a:r>
            <a:endParaRPr lang="en-US" dirty="0"/>
          </a:p>
        </p:txBody>
      </p:sp>
      <p:sp>
        <p:nvSpPr>
          <p:cNvPr id="25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138060"/>
            <a:ext cx="7772400" cy="522983"/>
          </a:xfr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730100"/>
            <a:ext cx="7772400" cy="956810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Subhead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8"/>
            <a:ext cx="4970872" cy="216583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3535051"/>
            <a:ext cx="4970872" cy="678571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rgbClr val="0066A1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712643" y="1369219"/>
            <a:ext cx="2802707" cy="2844404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 smtClean="0"/>
              <a:t>Insert Photo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1107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402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50" y="0"/>
            <a:ext cx="916775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138060"/>
            <a:ext cx="7772400" cy="522983"/>
          </a:xfr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730100"/>
            <a:ext cx="7772400" cy="956810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Subhead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" y="619632"/>
            <a:ext cx="1456944" cy="241401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066" y="619632"/>
            <a:ext cx="1944624" cy="241401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131" y="619632"/>
            <a:ext cx="2365248" cy="241401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746" y="619632"/>
            <a:ext cx="1956816" cy="241401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916" y="619632"/>
            <a:ext cx="1499616" cy="24140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131398"/>
            <a:ext cx="1221339" cy="68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607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 Editable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50" y="0"/>
            <a:ext cx="9167750" cy="514350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  <p:sp>
        <p:nvSpPr>
          <p:cNvPr id="20" name="Picture Placeholder 4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652552"/>
            <a:ext cx="1828800" cy="1828800"/>
          </a:xfrm>
          <a:blipFill>
            <a:blip r:embed="rId4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INSERT</a:t>
            </a:r>
            <a:br>
              <a:rPr lang="en-US" dirty="0" smtClean="0"/>
            </a:br>
            <a:r>
              <a:rPr lang="en-US" dirty="0" smtClean="0"/>
              <a:t> IMAGE </a:t>
            </a:r>
            <a:endParaRPr lang="en-US" dirty="0"/>
          </a:p>
        </p:txBody>
      </p:sp>
      <p:sp>
        <p:nvSpPr>
          <p:cNvPr id="21" name="Picture Placeholder 49"/>
          <p:cNvSpPr>
            <a:spLocks noGrp="1"/>
          </p:cNvSpPr>
          <p:nvPr>
            <p:ph type="pic" sz="quarter" idx="14" hasCustomPrompt="1"/>
          </p:nvPr>
        </p:nvSpPr>
        <p:spPr>
          <a:xfrm>
            <a:off x="1828800" y="652552"/>
            <a:ext cx="1828800" cy="1828800"/>
          </a:xfrm>
          <a:blipFill>
            <a:blip r:embed="rId5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 INSERT</a:t>
            </a:r>
            <a:br>
              <a:rPr lang="en-US" dirty="0" smtClean="0"/>
            </a:br>
            <a:r>
              <a:rPr lang="en-US" dirty="0" smtClean="0"/>
              <a:t> IMAGE </a:t>
            </a:r>
          </a:p>
        </p:txBody>
      </p:sp>
      <p:sp>
        <p:nvSpPr>
          <p:cNvPr id="22" name="Picture Placeholder 49"/>
          <p:cNvSpPr>
            <a:spLocks noGrp="1"/>
          </p:cNvSpPr>
          <p:nvPr>
            <p:ph type="pic" sz="quarter" idx="15" hasCustomPrompt="1"/>
          </p:nvPr>
        </p:nvSpPr>
        <p:spPr>
          <a:xfrm>
            <a:off x="3657600" y="652552"/>
            <a:ext cx="1828800" cy="1828800"/>
          </a:xfrm>
          <a:blipFill>
            <a:blip r:embed="rId6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 INSERT</a:t>
            </a:r>
            <a:br>
              <a:rPr lang="en-US" dirty="0" smtClean="0"/>
            </a:br>
            <a:r>
              <a:rPr lang="en-US" dirty="0" smtClean="0"/>
              <a:t> IMAGE  </a:t>
            </a:r>
            <a:endParaRPr lang="en-US" dirty="0"/>
          </a:p>
        </p:txBody>
      </p:sp>
      <p:sp>
        <p:nvSpPr>
          <p:cNvPr id="23" name="Picture Placeholder 49"/>
          <p:cNvSpPr>
            <a:spLocks noGrp="1"/>
          </p:cNvSpPr>
          <p:nvPr>
            <p:ph type="pic" sz="quarter" idx="16" hasCustomPrompt="1"/>
          </p:nvPr>
        </p:nvSpPr>
        <p:spPr>
          <a:xfrm>
            <a:off x="5486400" y="652552"/>
            <a:ext cx="1828800" cy="1828800"/>
          </a:xfrm>
          <a:blipFill>
            <a:blip r:embed="rId7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  INSERT</a:t>
            </a:r>
            <a:br>
              <a:rPr lang="en-US" dirty="0" smtClean="0"/>
            </a:br>
            <a:r>
              <a:rPr lang="en-US" dirty="0" smtClean="0"/>
              <a:t> IMAGE </a:t>
            </a:r>
          </a:p>
        </p:txBody>
      </p:sp>
      <p:sp>
        <p:nvSpPr>
          <p:cNvPr id="24" name="Picture Placeholder 49"/>
          <p:cNvSpPr>
            <a:spLocks noGrp="1"/>
          </p:cNvSpPr>
          <p:nvPr>
            <p:ph type="pic" sz="quarter" idx="17" hasCustomPrompt="1"/>
          </p:nvPr>
        </p:nvSpPr>
        <p:spPr>
          <a:xfrm>
            <a:off x="7315200" y="652552"/>
            <a:ext cx="1828800" cy="1828800"/>
          </a:xfrm>
          <a:blipFill>
            <a:blip r:embed="rId8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 INSERT</a:t>
            </a:r>
            <a:br>
              <a:rPr lang="en-US" dirty="0" smtClean="0"/>
            </a:br>
            <a:r>
              <a:rPr lang="en-US" dirty="0" smtClean="0"/>
              <a:t> IMAGE</a:t>
            </a:r>
            <a:endParaRPr lang="en-US" dirty="0"/>
          </a:p>
        </p:txBody>
      </p:sp>
      <p:sp>
        <p:nvSpPr>
          <p:cNvPr id="25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138060"/>
            <a:ext cx="7772400" cy="522983"/>
          </a:xfr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730100"/>
            <a:ext cx="7772400" cy="956810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Subhead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131398"/>
            <a:ext cx="1221339" cy="68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102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50" y="0"/>
            <a:ext cx="916775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2447123"/>
            <a:ext cx="7886700" cy="620819"/>
          </a:xfrm>
        </p:spPr>
        <p:txBody>
          <a:bodyPr anchor="b">
            <a:normAutofit/>
          </a:bodyPr>
          <a:lstStyle>
            <a:lvl1pPr>
              <a:defRPr sz="3300" i="0"/>
            </a:lvl1pPr>
          </a:lstStyle>
          <a:p>
            <a:r>
              <a:rPr lang="en-US" dirty="0" smtClean="0"/>
              <a:t>Divider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088183"/>
            <a:ext cx="7886700" cy="504338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267505"/>
            <a:ext cx="1215715" cy="35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47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1" t="25000"/>
          <a:stretch/>
        </p:blipFill>
        <p:spPr>
          <a:xfrm rot="10800000" flipH="1">
            <a:off x="-23750" y="-2"/>
            <a:ext cx="9167750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2447123"/>
            <a:ext cx="7886700" cy="620819"/>
          </a:xfrm>
        </p:spPr>
        <p:txBody>
          <a:bodyPr anchor="b">
            <a:normAutofit/>
          </a:bodyPr>
          <a:lstStyle>
            <a:lvl1pPr>
              <a:defRPr sz="3300" i="0" baseline="0"/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088183"/>
            <a:ext cx="7886700" cy="504338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267505"/>
            <a:ext cx="1215715" cy="35498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966" y="352567"/>
            <a:ext cx="906997" cy="92007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408" y="821327"/>
            <a:ext cx="1343053" cy="135613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1" t="7771"/>
          <a:stretch/>
        </p:blipFill>
        <p:spPr>
          <a:xfrm>
            <a:off x="-2794" y="-3048"/>
            <a:ext cx="2334535" cy="238105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068" y="2089046"/>
            <a:ext cx="1643932" cy="192736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354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Title Slide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1" t="25000"/>
          <a:stretch/>
        </p:blipFill>
        <p:spPr>
          <a:xfrm rot="10800000" flipH="1">
            <a:off x="-23750" y="-2"/>
            <a:ext cx="9167750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2447123"/>
            <a:ext cx="7886700" cy="620819"/>
          </a:xfrm>
        </p:spPr>
        <p:txBody>
          <a:bodyPr anchor="b">
            <a:normAutofit/>
          </a:bodyPr>
          <a:lstStyle>
            <a:lvl1pPr>
              <a:defRPr sz="3300" i="0"/>
            </a:lvl1pPr>
          </a:lstStyle>
          <a:p>
            <a:r>
              <a:rPr lang="en-US" dirty="0" smtClean="0"/>
              <a:t>Divider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088183"/>
            <a:ext cx="7886700" cy="504338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267505"/>
            <a:ext cx="1215715" cy="35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176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7886700" cy="2957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341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629150" y="1369219"/>
            <a:ext cx="3886200" cy="2844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858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417136"/>
            <a:ext cx="7886700" cy="4150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0716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385321" y="4654044"/>
            <a:ext cx="48665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267505"/>
            <a:ext cx="1215715" cy="3549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95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61" r:id="rId3"/>
    <p:sldLayoutId id="2147483683" r:id="rId4"/>
    <p:sldLayoutId id="2147483663" r:id="rId5"/>
    <p:sldLayoutId id="2147483684" r:id="rId6"/>
    <p:sldLayoutId id="2147483673" r:id="rId7"/>
    <p:sldLayoutId id="2147483662" r:id="rId8"/>
    <p:sldLayoutId id="2147483675" r:id="rId9"/>
    <p:sldLayoutId id="2147483664" r:id="rId10"/>
    <p:sldLayoutId id="2147483674" r:id="rId11"/>
    <p:sldLayoutId id="2147483665" r:id="rId12"/>
    <p:sldLayoutId id="2147483676" r:id="rId13"/>
    <p:sldLayoutId id="2147483677" r:id="rId14"/>
    <p:sldLayoutId id="2147483678" r:id="rId15"/>
    <p:sldLayoutId id="2147483679" r:id="rId16"/>
    <p:sldLayoutId id="2147483667" r:id="rId17"/>
    <p:sldLayoutId id="2147483680" r:id="rId18"/>
    <p:sldLayoutId id="2147483682" r:id="rId19"/>
    <p:sldLayoutId id="2147483681" r:id="rId20"/>
    <p:sldLayoutId id="2147483687" r:id="rId2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550" b="1" i="0" kern="1200">
          <a:solidFill>
            <a:srgbClr val="0066A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0066A1"/>
        </a:buClr>
        <a:buFont typeface="LucidaGrande" charset="0"/>
        <a:buChar char="▸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LucidaGrande" charset="0"/>
        <a:buChar char="-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Wingdings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Courier New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Roles of Section / Chapter Officers 101</a:t>
            </a:r>
            <a:endParaRPr lang="en-US" dirty="0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Charles J. Lord. PE</a:t>
            </a:r>
          </a:p>
          <a:p>
            <a:r>
              <a:rPr lang="en-US" dirty="0" err="1" smtClean="0"/>
              <a:t>SoutheastCon</a:t>
            </a:r>
            <a:r>
              <a:rPr lang="en-US" dirty="0" smtClean="0"/>
              <a:t> </a:t>
            </a:r>
            <a:r>
              <a:rPr lang="en-US" dirty="0"/>
              <a:t>2019, Huntsville, 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86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Do’s and Don’ts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DO – thank people for what they do! Awards are important, as are just saying “Thanks!”</a:t>
            </a:r>
          </a:p>
          <a:p>
            <a:r>
              <a:rPr lang="en-US" dirty="0" smtClean="0"/>
              <a:t>DO – read and follow the IEEE Code of Ethics</a:t>
            </a:r>
          </a:p>
          <a:p>
            <a:r>
              <a:rPr lang="en-US" dirty="0" smtClean="0"/>
              <a:t>DO – make use of the Center for Leadership Excellence</a:t>
            </a:r>
          </a:p>
          <a:p>
            <a:r>
              <a:rPr lang="en-US" dirty="0" smtClean="0"/>
              <a:t>DO – take any certification requested by IEEE (such as conflict of interest, etc)</a:t>
            </a:r>
          </a:p>
          <a:p>
            <a:r>
              <a:rPr lang="en-US" dirty="0" smtClean="0"/>
              <a:t>DO – turn in reports on time. With </a:t>
            </a:r>
            <a:r>
              <a:rPr lang="en-US" dirty="0" err="1" smtClean="0"/>
              <a:t>vTools</a:t>
            </a:r>
            <a:r>
              <a:rPr lang="en-US" dirty="0" smtClean="0"/>
              <a:t> it is EASY!</a:t>
            </a:r>
          </a:p>
          <a:p>
            <a:r>
              <a:rPr lang="en-US" dirty="0" smtClean="0"/>
              <a:t>DON’T – micromanage. Be a mentor, a coach, a friend – but let others learn to do things</a:t>
            </a:r>
          </a:p>
          <a:p>
            <a:r>
              <a:rPr lang="en-US" dirty="0" smtClean="0"/>
              <a:t>DON’T – overpromise, or allow other volunteers to take on too much. </a:t>
            </a:r>
          </a:p>
          <a:p>
            <a:r>
              <a:rPr lang="en-US" dirty="0" smtClean="0"/>
              <a:t>DON’T – ever </a:t>
            </a:r>
            <a:r>
              <a:rPr lang="en-US" dirty="0" err="1" smtClean="0"/>
              <a:t>ever</a:t>
            </a:r>
            <a:r>
              <a:rPr lang="en-US" dirty="0" smtClean="0"/>
              <a:t> </a:t>
            </a:r>
            <a:r>
              <a:rPr lang="en-US" dirty="0" err="1" smtClean="0"/>
              <a:t>ever</a:t>
            </a:r>
            <a:r>
              <a:rPr lang="en-US" dirty="0" smtClean="0"/>
              <a:t> write yourself a check. This is one reason the Chair is a signer.</a:t>
            </a:r>
          </a:p>
          <a:p>
            <a:r>
              <a:rPr lang="en-US" dirty="0" smtClean="0"/>
              <a:t>DO – have fun!</a:t>
            </a:r>
          </a:p>
          <a:p>
            <a:r>
              <a:rPr lang="en-US" dirty="0" smtClean="0"/>
              <a:t>DO – get others excited! Be the reason others volunteer!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15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Charles J. Lord</a:t>
            </a:r>
            <a:br>
              <a:rPr lang="en-US" dirty="0" smtClean="0"/>
            </a:br>
            <a:r>
              <a:rPr lang="en-US" dirty="0" smtClean="0"/>
              <a:t>c.j.lord@ieee.org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776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We’re All in this Together!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Nowhere is teamwork more important than in a volunteer organization!</a:t>
            </a:r>
          </a:p>
          <a:p>
            <a:r>
              <a:rPr lang="en-US" dirty="0" smtClean="0"/>
              <a:t>There are many roles to fill, and the more ‘senior’ your position (e.g. Chair), the more your responsibility to assure that we have few ‘committees of one’</a:t>
            </a:r>
          </a:p>
          <a:p>
            <a:r>
              <a:rPr lang="en-US" dirty="0" smtClean="0"/>
              <a:t>I’m going to go over the typical roles in an IEEE Section or Chapter – some people may perform more than one of these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775" y="1370013"/>
            <a:ext cx="3790949" cy="2843212"/>
          </a:xfrm>
        </p:spPr>
      </p:pic>
    </p:spTree>
    <p:extLst>
      <p:ext uri="{BB962C8B-B14F-4D97-AF65-F5344CB8AC3E}">
        <p14:creationId xmlns:p14="http://schemas.microsoft.com/office/powerpoint/2010/main" val="3786967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I’m A Section Chair, I . . .</a:t>
            </a:r>
          </a:p>
        </p:txBody>
      </p:sp>
      <p:sp>
        <p:nvSpPr>
          <p:cNvPr id="78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Know all about:  Bylaws; Policies &amp; Procedures; </a:t>
            </a:r>
            <a:r>
              <a:rPr lang="en-US" altLang="en-US" dirty="0" smtClean="0"/>
              <a:t>MGA </a:t>
            </a:r>
            <a:r>
              <a:rPr lang="en-US" altLang="en-US" dirty="0"/>
              <a:t>Operations Manual</a:t>
            </a:r>
          </a:p>
          <a:p>
            <a:r>
              <a:rPr lang="en-US" altLang="en-US" dirty="0"/>
              <a:t>Chair meetings</a:t>
            </a:r>
          </a:p>
          <a:p>
            <a:r>
              <a:rPr lang="en-US" altLang="en-US" dirty="0"/>
              <a:t>Work with ExCom, </a:t>
            </a:r>
            <a:r>
              <a:rPr lang="en-US" altLang="en-US" dirty="0" smtClean="0"/>
              <a:t>Committee Chairs, </a:t>
            </a:r>
            <a:r>
              <a:rPr lang="en-US" altLang="en-US" dirty="0"/>
              <a:t>Chapter and Affinity Group Chairs to support activities</a:t>
            </a:r>
          </a:p>
          <a:p>
            <a:r>
              <a:rPr lang="en-US" altLang="en-US" dirty="0"/>
              <a:t>Represent Section @ Region </a:t>
            </a:r>
            <a:r>
              <a:rPr lang="en-US" altLang="en-US" dirty="0" smtClean="0"/>
              <a:t>meetings (like right now!)</a:t>
            </a:r>
          </a:p>
          <a:p>
            <a:r>
              <a:rPr lang="en-US" altLang="en-US" dirty="0"/>
              <a:t>Represent Section @ </a:t>
            </a:r>
            <a:r>
              <a:rPr lang="en-US" altLang="en-US" dirty="0" smtClean="0"/>
              <a:t>Area / Council meetings (Like TONIGHT!)</a:t>
            </a:r>
            <a:endParaRPr lang="en-US" altLang="en-US" dirty="0"/>
          </a:p>
          <a:p>
            <a:r>
              <a:rPr lang="en-US" altLang="en-US" dirty="0"/>
              <a:t>Am a signer on bank </a:t>
            </a:r>
            <a:r>
              <a:rPr lang="en-US" altLang="en-US" dirty="0" smtClean="0"/>
              <a:t>account – backup for treasurer!</a:t>
            </a:r>
          </a:p>
          <a:p>
            <a:r>
              <a:rPr lang="en-US" altLang="en-US" dirty="0" smtClean="0"/>
              <a:t>Help set the ‘tone’ for your section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47507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700"/>
              <a:t>I’m a Section Vice Chair, I . . . </a:t>
            </a:r>
            <a:endParaRPr lang="en-US" altLang="en-US"/>
          </a:p>
        </p:txBody>
      </p:sp>
      <p:sp>
        <p:nvSpPr>
          <p:cNvPr id="78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Chair meetings in absence of Chair</a:t>
            </a:r>
          </a:p>
          <a:p>
            <a:r>
              <a:rPr lang="en-US" altLang="en-US" dirty="0"/>
              <a:t>Am familiar with the policies relating to the activity of the Section and subunits, including bylaws, policy &amp; procedures, </a:t>
            </a:r>
            <a:r>
              <a:rPr lang="en-US" altLang="en-US" dirty="0" smtClean="0"/>
              <a:t>MGA </a:t>
            </a:r>
            <a:r>
              <a:rPr lang="en-US" altLang="en-US" dirty="0"/>
              <a:t>Operations Manual</a:t>
            </a:r>
          </a:p>
          <a:p>
            <a:r>
              <a:rPr lang="en-US" altLang="en-US" dirty="0"/>
              <a:t>Assume additional authority or activity as designated by </a:t>
            </a:r>
            <a:r>
              <a:rPr lang="en-US" altLang="en-US" dirty="0" smtClean="0"/>
              <a:t>Chair</a:t>
            </a:r>
          </a:p>
          <a:p>
            <a:r>
              <a:rPr lang="en-US" altLang="en-US" dirty="0" smtClean="0"/>
              <a:t>Traditionally, the VC may also serve as the program chair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43360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700"/>
              <a:t>I’m a Section Treasurer, I . . .</a:t>
            </a:r>
            <a:r>
              <a:rPr lang="en-US" altLang="en-US"/>
              <a:t> </a:t>
            </a:r>
          </a:p>
        </p:txBody>
      </p:sp>
      <p:sp>
        <p:nvSpPr>
          <p:cNvPr id="78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100" dirty="0"/>
              <a:t>Prepare the annual budget</a:t>
            </a:r>
          </a:p>
          <a:p>
            <a:r>
              <a:rPr lang="en-US" altLang="en-US" sz="2100" dirty="0"/>
              <a:t>Record all financial activity </a:t>
            </a:r>
          </a:p>
          <a:p>
            <a:r>
              <a:rPr lang="en-US" altLang="en-US" sz="2100" dirty="0"/>
              <a:t>Reconcile bank statements/activity</a:t>
            </a:r>
          </a:p>
          <a:p>
            <a:r>
              <a:rPr lang="en-US" altLang="en-US" sz="2100" dirty="0"/>
              <a:t>Report status of unit’s finances to the Section ExCom on a regular basis</a:t>
            </a:r>
          </a:p>
          <a:p>
            <a:r>
              <a:rPr lang="en-US" altLang="en-US" sz="2100" dirty="0"/>
              <a:t>Prepare and submit Annual Financial Report </a:t>
            </a:r>
            <a:endParaRPr lang="en-US" altLang="en-US" sz="2100" dirty="0" smtClean="0"/>
          </a:p>
          <a:p>
            <a:r>
              <a:rPr lang="en-US" altLang="en-US" sz="2100" dirty="0" smtClean="0"/>
              <a:t>Signer </a:t>
            </a:r>
            <a:r>
              <a:rPr lang="en-US" altLang="en-US" sz="2100" dirty="0"/>
              <a:t>on bank </a:t>
            </a:r>
            <a:r>
              <a:rPr lang="en-US" altLang="en-US" sz="2100" dirty="0" smtClean="0"/>
              <a:t>account</a:t>
            </a:r>
          </a:p>
          <a:p>
            <a:r>
              <a:rPr lang="en-US" altLang="en-US" sz="2100" dirty="0" smtClean="0"/>
              <a:t>Write checks as authorized by the ExCom and budget***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12838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700"/>
              <a:t>I’m A Section Secretary, I . . . </a:t>
            </a:r>
            <a:endParaRPr lang="en-US" altLang="en-US"/>
          </a:p>
        </p:txBody>
      </p:sp>
      <p:sp>
        <p:nvSpPr>
          <p:cNvPr id="78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982266"/>
            <a:ext cx="6134100" cy="3532584"/>
          </a:xfrm>
        </p:spPr>
        <p:txBody>
          <a:bodyPr/>
          <a:lstStyle/>
          <a:p>
            <a:r>
              <a:rPr lang="en-US" altLang="en-US" dirty="0"/>
              <a:t>Record minutes of ExCom and other Section meetings</a:t>
            </a:r>
          </a:p>
          <a:p>
            <a:r>
              <a:rPr lang="en-US" altLang="en-US" dirty="0"/>
              <a:t>Handle all correspondence</a:t>
            </a:r>
          </a:p>
          <a:p>
            <a:r>
              <a:rPr lang="en-US" altLang="en-US" dirty="0"/>
              <a:t>Distribute meeting notices</a:t>
            </a:r>
          </a:p>
          <a:p>
            <a:r>
              <a:rPr lang="en-US" altLang="en-US" dirty="0"/>
              <a:t>Maintain Section records</a:t>
            </a:r>
          </a:p>
          <a:p>
            <a:r>
              <a:rPr lang="en-US" altLang="en-US" dirty="0"/>
              <a:t>Submit officer and meeting reporting, including officer changes during the year, </a:t>
            </a:r>
            <a:r>
              <a:rPr lang="en-US" altLang="en-US" dirty="0" smtClean="0"/>
              <a:t>in </a:t>
            </a:r>
            <a:r>
              <a:rPr lang="en-US" altLang="en-US" dirty="0" err="1" smtClean="0"/>
              <a:t>vtools</a:t>
            </a:r>
            <a:r>
              <a:rPr lang="en-US" altLang="en-US" dirty="0" smtClean="0"/>
              <a:t> officer reporting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46644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43050" y="171450"/>
            <a:ext cx="6091238" cy="494110"/>
          </a:xfrm>
        </p:spPr>
        <p:txBody>
          <a:bodyPr/>
          <a:lstStyle/>
          <a:p>
            <a:r>
              <a:rPr lang="en-US" altLang="en-US" sz="2700"/>
              <a:t>I’m a Chapter Chair, I . .</a:t>
            </a:r>
            <a:r>
              <a:rPr lang="en-US" altLang="en-US"/>
              <a:t> .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3050" y="857250"/>
            <a:ext cx="6172200" cy="3771900"/>
          </a:xfrm>
        </p:spPr>
        <p:txBody>
          <a:bodyPr/>
          <a:lstStyle/>
          <a:p>
            <a:r>
              <a:rPr lang="en-US" altLang="en-US" sz="2100" dirty="0"/>
              <a:t>Preside at Chapter ExCom and other mtgs..</a:t>
            </a:r>
          </a:p>
          <a:p>
            <a:r>
              <a:rPr lang="en-US" altLang="en-US" sz="2100" dirty="0"/>
              <a:t>Work with other Chapter officers to determine program of activities for Chapter</a:t>
            </a:r>
          </a:p>
          <a:p>
            <a:r>
              <a:rPr lang="en-US" altLang="en-US" sz="2100" dirty="0"/>
              <a:t>Represent Chapter at Section ExCom mtgs.. and Society-sponsored mtgs..</a:t>
            </a:r>
          </a:p>
          <a:p>
            <a:r>
              <a:rPr lang="en-US" altLang="en-US" sz="2100" dirty="0"/>
              <a:t>Familiar with Section bylaws, policies &amp; procedures, </a:t>
            </a:r>
            <a:r>
              <a:rPr lang="en-US" altLang="en-US" sz="2100" dirty="0" smtClean="0"/>
              <a:t>MGA </a:t>
            </a:r>
            <a:r>
              <a:rPr lang="en-US" altLang="en-US" sz="2100" dirty="0"/>
              <a:t>Operations Manual, and any Society requirements for activity</a:t>
            </a:r>
          </a:p>
          <a:p>
            <a:r>
              <a:rPr lang="en-US" altLang="en-US" sz="2100" dirty="0"/>
              <a:t>Submit or insure submission of required reporting to Section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10294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8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Does your unit have a . . .</a:t>
            </a:r>
          </a:p>
        </p:txBody>
      </p:sp>
      <p:sp>
        <p:nvSpPr>
          <p:cNvPr id="78848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Professional Activities Chair</a:t>
            </a:r>
          </a:p>
          <a:p>
            <a:r>
              <a:rPr lang="en-US" altLang="en-US" dirty="0"/>
              <a:t>Student Activities Chair</a:t>
            </a:r>
          </a:p>
          <a:p>
            <a:r>
              <a:rPr lang="en-US" altLang="en-US" dirty="0"/>
              <a:t>Awards &amp; Recognition Chair</a:t>
            </a:r>
          </a:p>
          <a:p>
            <a:r>
              <a:rPr lang="en-US" altLang="en-US" dirty="0" smtClean="0"/>
              <a:t>Member </a:t>
            </a:r>
            <a:r>
              <a:rPr lang="en-US" altLang="en-US" dirty="0"/>
              <a:t>Development Chair</a:t>
            </a:r>
          </a:p>
          <a:p>
            <a:r>
              <a:rPr lang="en-US" altLang="en-US" dirty="0" smtClean="0"/>
              <a:t>Historian</a:t>
            </a:r>
          </a:p>
          <a:p>
            <a:r>
              <a:rPr lang="en-US" altLang="en-US" dirty="0" smtClean="0"/>
              <a:t>Newsletter Editor</a:t>
            </a:r>
            <a:endParaRPr lang="en-US" altLang="en-US" dirty="0"/>
          </a:p>
          <a:p>
            <a:r>
              <a:rPr lang="en-US" altLang="en-US" dirty="0" smtClean="0"/>
              <a:t>Webmaster</a:t>
            </a:r>
            <a:endParaRPr lang="en-US" altLang="en-US" dirty="0"/>
          </a:p>
          <a:p>
            <a:r>
              <a:rPr lang="en-US" altLang="en-US" dirty="0" smtClean="0"/>
              <a:t>OU Analytics guru (formerly “SAMIEEE Recipient”)</a:t>
            </a:r>
          </a:p>
          <a:p>
            <a:r>
              <a:rPr lang="en-US" altLang="en-US" dirty="0" smtClean="0"/>
              <a:t>Social Media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43098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Beware of the Hats!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3" r="11579"/>
          <a:stretch/>
        </p:blipFill>
        <p:spPr>
          <a:xfrm>
            <a:off x="5784979" y="1762721"/>
            <a:ext cx="2425960" cy="2057400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28649" y="1369219"/>
            <a:ext cx="5156329" cy="2844404"/>
          </a:xfrm>
        </p:spPr>
        <p:txBody>
          <a:bodyPr/>
          <a:lstStyle/>
          <a:p>
            <a:r>
              <a:rPr lang="en-US" dirty="0" smtClean="0"/>
              <a:t>Many of us tend to take on too many duties, or ‘wear too many hats’!</a:t>
            </a:r>
          </a:p>
          <a:p>
            <a:r>
              <a:rPr lang="en-US" dirty="0" smtClean="0"/>
              <a:t>Sometimes it is inevitable, especially in small sections</a:t>
            </a:r>
          </a:p>
          <a:p>
            <a:r>
              <a:rPr lang="en-US" dirty="0" smtClean="0"/>
              <a:t>Getting more volunteers active? Give ‘micro-jobs’</a:t>
            </a:r>
          </a:p>
          <a:p>
            <a:pPr lvl="1"/>
            <a:r>
              <a:rPr lang="en-US" dirty="0" smtClean="0"/>
              <a:t>Arrange a meeting space for one meeting</a:t>
            </a:r>
          </a:p>
          <a:p>
            <a:pPr lvl="1"/>
            <a:r>
              <a:rPr lang="en-US" dirty="0" smtClean="0"/>
              <a:t>Arrange a speaker</a:t>
            </a:r>
          </a:p>
          <a:p>
            <a:pPr lvl="1"/>
            <a:r>
              <a:rPr lang="en-US" dirty="0" smtClean="0"/>
              <a:t>Pick up refreshments</a:t>
            </a:r>
          </a:p>
          <a:p>
            <a:r>
              <a:rPr lang="en-US" dirty="0" smtClean="0"/>
              <a:t>The best way to invoke passion and enthusiasm for volunteering?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660690" y="3840212"/>
            <a:ext cx="29113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BE ENTHUSIASTIC!</a:t>
            </a:r>
            <a:endParaRPr lang="en-US" sz="20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828374"/>
      </p:ext>
    </p:extLst>
  </p:cSld>
  <p:clrMapOvr>
    <a:masterClrMapping/>
  </p:clrMapOvr>
</p:sld>
</file>

<file path=ppt/theme/theme1.xml><?xml version="1.0" encoding="utf-8"?>
<a:theme xmlns:a="http://schemas.openxmlformats.org/drawingml/2006/main" name="Theme 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16-DCI-113_Branded_PPT_Template_B_Final_FullScreen" id="{42F2A728-38A7-F741-8697-F23A46403293}" vid="{291ADA43-C1E7-0449-827C-A2959B3E2CF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16-DCI-113_Branded_PPT_Template_B_Final_FullScreen</Template>
  <TotalTime>53</TotalTime>
  <Words>661</Words>
  <Application>Microsoft Office PowerPoint</Application>
  <PresentationFormat>On-screen Show (16:9)</PresentationFormat>
  <Paragraphs>75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Theme 1</vt:lpstr>
      <vt:lpstr>Roles of Section / Chapter Officers 101</vt:lpstr>
      <vt:lpstr>We’re All in this Together!</vt:lpstr>
      <vt:lpstr>I’m A Section Chair, I . . .</vt:lpstr>
      <vt:lpstr>I’m a Section Vice Chair, I . . . </vt:lpstr>
      <vt:lpstr>I’m a Section Treasurer, I . . . </vt:lpstr>
      <vt:lpstr>I’m A Section Secretary, I . . . </vt:lpstr>
      <vt:lpstr>I’m a Chapter Chair, I . . .</vt:lpstr>
      <vt:lpstr>Does your unit have a . . .</vt:lpstr>
      <vt:lpstr>Beware of the Hats!</vt:lpstr>
      <vt:lpstr>Some Do’s and Don’ts 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Charles J Lord</cp:lastModifiedBy>
  <cp:revision>11</cp:revision>
  <dcterms:created xsi:type="dcterms:W3CDTF">2016-10-24T19:40:55Z</dcterms:created>
  <dcterms:modified xsi:type="dcterms:W3CDTF">2019-04-12T12:03:00Z</dcterms:modified>
</cp:coreProperties>
</file>