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93" d="100"/>
          <a:sy n="93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396816" y="424066"/>
            <a:ext cx="8419381" cy="391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55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396816" y="899332"/>
            <a:ext cx="8419381" cy="3169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39681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739866" y="1369219"/>
            <a:ext cx="4076330" cy="31078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85750" algn="l" rtl="0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0075" marR="0" lvl="1" indent="-171450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42975" marR="0" lvl="2" indent="-180975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5913" marR="0" lvl="4" indent="-147638" algn="l" rtl="0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47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tlanta-K12@ieee.or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tlanta-Chair@ieee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and Strengthening Your Sub-Units	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Kristin </a:t>
            </a:r>
            <a:r>
              <a:rPr lang="en-US" dirty="0" smtClean="0"/>
              <a:t>Bing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BACK-UP:  STEM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Science Nights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14488" y="1369219"/>
            <a:ext cx="3571123" cy="2957513"/>
          </a:xfrm>
        </p:spPr>
        <p:txBody>
          <a:bodyPr/>
          <a:lstStyle/>
          <a:p>
            <a:r>
              <a:rPr lang="en-US" dirty="0" smtClean="0"/>
              <a:t>Demonstrates the importance of science, technology, engineering, and mathematics in our students’ daily lives</a:t>
            </a:r>
          </a:p>
          <a:p>
            <a:r>
              <a:rPr lang="en-US" dirty="0" smtClean="0"/>
              <a:t>Designed to build connections between classroom science and its real word applications</a:t>
            </a:r>
          </a:p>
          <a:p>
            <a:r>
              <a:rPr lang="en-US" dirty="0" smtClean="0"/>
              <a:t>Engage with practicing engineers in every activity</a:t>
            </a:r>
          </a:p>
          <a:p>
            <a:r>
              <a:rPr lang="en-US" dirty="0" smtClean="0"/>
              <a:t>Stimulates parents’ interest in science and their children’s science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4488" y="829647"/>
            <a:ext cx="5915025" cy="28899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Atlanta K-12 Outreach Chair – </a:t>
            </a:r>
            <a:r>
              <a:rPr lang="en-US" dirty="0"/>
              <a:t>Melody Richardson, </a:t>
            </a:r>
            <a:r>
              <a:rPr lang="en-US" dirty="0">
                <a:hlinkClick r:id="rId2"/>
              </a:rPr>
              <a:t>Atlanta-K12@ieee.org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95" y="2655299"/>
            <a:ext cx="1357313" cy="101441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90" y="2375189"/>
            <a:ext cx="1207294" cy="21431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14" y="1047956"/>
            <a:ext cx="2143125" cy="160734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FSN - Most Popular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Georgia Reptile Society</a:t>
            </a:r>
          </a:p>
          <a:p>
            <a:r>
              <a:rPr lang="en-US" dirty="0" smtClean="0"/>
              <a:t>Dogs!</a:t>
            </a:r>
          </a:p>
          <a:p>
            <a:pPr lvl="1"/>
            <a:r>
              <a:rPr lang="en-US" dirty="0" smtClean="0"/>
              <a:t>Service Dogs via local police department</a:t>
            </a:r>
          </a:p>
          <a:p>
            <a:pPr lvl="1"/>
            <a:r>
              <a:rPr lang="en-US" dirty="0" smtClean="0"/>
              <a:t>Canine Assistants</a:t>
            </a:r>
          </a:p>
          <a:p>
            <a:pPr lvl="1"/>
            <a:r>
              <a:rPr lang="en-US" dirty="0" smtClean="0"/>
              <a:t>GA K-9</a:t>
            </a:r>
          </a:p>
          <a:p>
            <a:r>
              <a:rPr lang="en-US" dirty="0" err="1" smtClean="0"/>
              <a:t>Imaginarium</a:t>
            </a:r>
            <a:endParaRPr lang="en-US" dirty="0" smtClean="0"/>
          </a:p>
          <a:p>
            <a:pPr lvl="1"/>
            <a:r>
              <a:rPr lang="en-US" dirty="0" smtClean="0"/>
              <a:t>Helps with late comers</a:t>
            </a:r>
          </a:p>
          <a:p>
            <a:pPr lvl="1"/>
            <a:r>
              <a:rPr lang="en-US" dirty="0" smtClean="0"/>
              <a:t>Constantly changing room filled with quick science activities where children can lead themselves</a:t>
            </a:r>
          </a:p>
          <a:p>
            <a:pPr lvl="1"/>
            <a:r>
              <a:rPr lang="en-US" dirty="0" smtClean="0"/>
              <a:t>Three Little Pigs STEM Challenge, Edible Spine, Paper Plate Marble Maze, Marshmallow Geometry, and Straw Airplanes</a:t>
            </a:r>
          </a:p>
          <a:p>
            <a:r>
              <a:rPr lang="en-US" dirty="0" smtClean="0"/>
              <a:t>Build a Better Candy Bag</a:t>
            </a:r>
          </a:p>
          <a:p>
            <a:r>
              <a:rPr lang="en-US" dirty="0" smtClean="0"/>
              <a:t>Solar Cookies</a:t>
            </a:r>
          </a:p>
          <a:p>
            <a:r>
              <a:rPr lang="en-US" dirty="0" smtClean="0"/>
              <a:t>Robot Demonstrations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4488" y="829647"/>
            <a:ext cx="5915025" cy="2889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5" y="3501190"/>
            <a:ext cx="2190823" cy="16423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66" y="829647"/>
            <a:ext cx="2143125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06" y="1629747"/>
            <a:ext cx="1554894" cy="11623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60" y="3325938"/>
            <a:ext cx="1306230" cy="12107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4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Science Nights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to over 15,000 students in their families since 2008</a:t>
            </a:r>
          </a:p>
          <a:p>
            <a:r>
              <a:rPr lang="en-US" dirty="0" smtClean="0"/>
              <a:t>During the 2016-2017 school year, IEEE’s FSN was scheduled in 9 schools throughout Atlanta area (5 counties)</a:t>
            </a:r>
          </a:p>
          <a:p>
            <a:pPr lvl="1"/>
            <a:r>
              <a:rPr lang="en-US" dirty="0" smtClean="0"/>
              <a:t>Average of 400 students and their families per FSN with an average of 18 different activities</a:t>
            </a:r>
          </a:p>
          <a:p>
            <a:r>
              <a:rPr lang="en-US" dirty="0" smtClean="0"/>
              <a:t>Serve elementary school kids aged 3-10 and their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14488" y="829647"/>
            <a:ext cx="5915025" cy="2889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8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Administrative Options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Hold regular Section meetings (think recurring calendar event)</a:t>
            </a:r>
          </a:p>
          <a:p>
            <a:pPr lvl="2"/>
            <a:r>
              <a:rPr lang="en-US" dirty="0" smtClean="0"/>
              <a:t>Atlanta holds Section-wide meetings on 4</a:t>
            </a:r>
            <a:r>
              <a:rPr lang="en-US" baseline="30000" dirty="0" smtClean="0"/>
              <a:t>th</a:t>
            </a:r>
            <a:r>
              <a:rPr lang="en-US" dirty="0" smtClean="0"/>
              <a:t> Tuesday of odd months</a:t>
            </a:r>
          </a:p>
          <a:p>
            <a:pPr lvl="1"/>
            <a:r>
              <a:rPr lang="en-US" dirty="0" smtClean="0"/>
              <a:t>Have a Section ExCom member attend at least 1 meeting for each chapter per year and explain benefits of section, senior member elevation, etc. to attendees</a:t>
            </a:r>
          </a:p>
          <a:p>
            <a:r>
              <a:rPr lang="en-US" dirty="0" smtClean="0"/>
              <a:t>Be accessible</a:t>
            </a:r>
          </a:p>
          <a:p>
            <a:pPr lvl="1"/>
            <a:r>
              <a:rPr lang="en-US" dirty="0" smtClean="0"/>
              <a:t>Make sure Section and chapter contact information is up-to-date in </a:t>
            </a:r>
            <a:r>
              <a:rPr lang="en-US" dirty="0" err="1" smtClean="0"/>
              <a:t>vTools</a:t>
            </a:r>
            <a:r>
              <a:rPr lang="en-US" dirty="0" smtClean="0"/>
              <a:t> and on websites</a:t>
            </a:r>
          </a:p>
          <a:p>
            <a:pPr lvl="1"/>
            <a:r>
              <a:rPr lang="en-US" dirty="0" smtClean="0"/>
              <a:t>Help </a:t>
            </a:r>
            <a:r>
              <a:rPr lang="en-US" dirty="0" smtClean="0"/>
              <a:t>chapters </a:t>
            </a:r>
            <a:r>
              <a:rPr lang="en-US" dirty="0" smtClean="0"/>
              <a:t>with officer reporting</a:t>
            </a:r>
          </a:p>
          <a:p>
            <a:pPr lvl="1"/>
            <a:r>
              <a:rPr lang="en-US" dirty="0" smtClean="0"/>
              <a:t>Create email aliases </a:t>
            </a:r>
          </a:p>
          <a:p>
            <a:r>
              <a:rPr lang="en-US" dirty="0" smtClean="0"/>
              <a:t>Be proactive</a:t>
            </a:r>
          </a:p>
          <a:p>
            <a:pPr lvl="1"/>
            <a:r>
              <a:rPr lang="en-US" dirty="0" smtClean="0"/>
              <a:t>Keep tabs on good and bad chapter performance through </a:t>
            </a:r>
            <a:r>
              <a:rPr lang="en-US" dirty="0" err="1" smtClean="0"/>
              <a:t>vTools</a:t>
            </a:r>
            <a:endParaRPr lang="en-US" dirty="0" smtClean="0"/>
          </a:p>
          <a:p>
            <a:pPr lvl="2"/>
            <a:r>
              <a:rPr lang="en-US" dirty="0" smtClean="0"/>
              <a:t>Actions can take in both cases are to be discussed</a:t>
            </a:r>
          </a:p>
          <a:p>
            <a:r>
              <a:rPr lang="en-US" dirty="0" smtClean="0"/>
              <a:t>Encourage new volunteers</a:t>
            </a:r>
          </a:p>
          <a:p>
            <a:pPr lvl="1"/>
            <a:r>
              <a:rPr lang="en-US" dirty="0" smtClean="0"/>
              <a:t>New volunteers bring new ideas and are more likely to stay in IEEE</a:t>
            </a:r>
          </a:p>
          <a:p>
            <a:pPr lvl="1"/>
            <a:r>
              <a:rPr lang="en-US" dirty="0" smtClean="0"/>
              <a:t>Ask professors at local universities if they have graduate students, post-docs, research engineers, or fellow faculty who would like to volunteer in </a:t>
            </a:r>
            <a:r>
              <a:rPr lang="en-US" dirty="0" smtClean="0"/>
              <a:t>chapter</a:t>
            </a:r>
          </a:p>
          <a:p>
            <a:pPr lvl="1"/>
            <a:r>
              <a:rPr lang="en-US" dirty="0" smtClean="0"/>
              <a:t>Publicize open volunteer positions or roles at work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Administrative Options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Publicize</a:t>
            </a:r>
          </a:p>
          <a:p>
            <a:pPr lvl="1"/>
            <a:r>
              <a:rPr lang="en-US" dirty="0" smtClean="0"/>
              <a:t>Send out regular </a:t>
            </a:r>
            <a:r>
              <a:rPr lang="en-US" dirty="0" err="1" smtClean="0"/>
              <a:t>eNotices</a:t>
            </a:r>
            <a:r>
              <a:rPr lang="en-US" dirty="0" smtClean="0"/>
              <a:t> for all Section events</a:t>
            </a:r>
          </a:p>
          <a:p>
            <a:pPr lvl="2"/>
            <a:r>
              <a:rPr lang="en-US" dirty="0" smtClean="0"/>
              <a:t>Atlanta sends a notice once a month, pulls all Section and Chapter events from </a:t>
            </a:r>
            <a:r>
              <a:rPr lang="en-US" dirty="0" err="1" smtClean="0"/>
              <a:t>vTools</a:t>
            </a:r>
            <a:r>
              <a:rPr lang="en-US" dirty="0" smtClean="0"/>
              <a:t>, and solicits last minute additions as well</a:t>
            </a:r>
          </a:p>
          <a:p>
            <a:pPr lvl="1"/>
            <a:r>
              <a:rPr lang="en-US" dirty="0" smtClean="0"/>
              <a:t>Make sure your website is up to date and </a:t>
            </a:r>
            <a:r>
              <a:rPr lang="en-US" dirty="0" smtClean="0"/>
              <a:t>includes </a:t>
            </a:r>
            <a:r>
              <a:rPr lang="en-US" dirty="0" smtClean="0"/>
              <a:t>automatic feeds on meetings from </a:t>
            </a:r>
            <a:r>
              <a:rPr lang="en-US" dirty="0" err="1" smtClean="0"/>
              <a:t>vTools</a:t>
            </a:r>
            <a:r>
              <a:rPr lang="en-US" dirty="0" smtClean="0"/>
              <a:t> as well as eye-catching pictures from events</a:t>
            </a:r>
          </a:p>
          <a:p>
            <a:pPr lvl="1"/>
            <a:r>
              <a:rPr lang="en-US" dirty="0" smtClean="0"/>
              <a:t>Set up a Facebook and LinkedIn page for your Section</a:t>
            </a:r>
          </a:p>
          <a:p>
            <a:pPr lvl="1"/>
            <a:r>
              <a:rPr lang="en-US" dirty="0" smtClean="0"/>
              <a:t>Set up a </a:t>
            </a:r>
            <a:r>
              <a:rPr lang="en-US" dirty="0" err="1" smtClean="0"/>
              <a:t>Collabratec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Train</a:t>
            </a:r>
          </a:p>
          <a:p>
            <a:pPr lvl="1"/>
            <a:r>
              <a:rPr lang="en-US" dirty="0" smtClean="0"/>
              <a:t>Make new chapter/sub-section/affinity group officers aware of Center for Leadership Excellence </a:t>
            </a:r>
          </a:p>
          <a:p>
            <a:pPr lvl="1"/>
            <a:r>
              <a:rPr lang="en-US" dirty="0" smtClean="0"/>
              <a:t>Conduct IEEE 101 training on common and required actions</a:t>
            </a:r>
          </a:p>
          <a:p>
            <a:pPr lvl="2"/>
            <a:r>
              <a:rPr lang="en-US" dirty="0" smtClean="0"/>
              <a:t>Working with </a:t>
            </a:r>
            <a:r>
              <a:rPr lang="en-US" dirty="0" err="1" smtClean="0"/>
              <a:t>Netsuite</a:t>
            </a:r>
            <a:endParaRPr lang="en-US" dirty="0" smtClean="0"/>
          </a:p>
          <a:p>
            <a:pPr lvl="2"/>
            <a:r>
              <a:rPr lang="en-US" dirty="0" smtClean="0"/>
              <a:t>Creating events in </a:t>
            </a:r>
            <a:r>
              <a:rPr lang="en-US" dirty="0" err="1" smtClean="0"/>
              <a:t>vTools</a:t>
            </a:r>
            <a:endParaRPr lang="en-US" dirty="0" smtClean="0"/>
          </a:p>
          <a:p>
            <a:pPr lvl="2"/>
            <a:r>
              <a:rPr lang="en-US" dirty="0" smtClean="0"/>
              <a:t>Filing L31s in </a:t>
            </a:r>
            <a:r>
              <a:rPr lang="en-US" dirty="0" err="1" smtClean="0"/>
              <a:t>vTools</a:t>
            </a:r>
            <a:endParaRPr lang="en-US" dirty="0" smtClean="0"/>
          </a:p>
          <a:p>
            <a:pPr lvl="2"/>
            <a:r>
              <a:rPr lang="en-US" dirty="0" smtClean="0"/>
              <a:t>Sending </a:t>
            </a:r>
            <a:r>
              <a:rPr lang="en-US" dirty="0" err="1" smtClean="0"/>
              <a:t>eNotices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Events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Chapte</a:t>
            </a:r>
            <a:r>
              <a:rPr lang="en-US" dirty="0" smtClean="0"/>
              <a:t>r Success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Time, Location, and Food</a:t>
            </a:r>
          </a:p>
          <a:p>
            <a:pPr lvl="1"/>
            <a:r>
              <a:rPr lang="en-US" dirty="0" smtClean="0"/>
              <a:t>Example:  Lunch and Learn</a:t>
            </a:r>
          </a:p>
          <a:p>
            <a:pPr lvl="2"/>
            <a:r>
              <a:rPr lang="en-US" dirty="0" smtClean="0"/>
              <a:t>IEEE meetings during lunch can be successful if they are at or near target employers</a:t>
            </a:r>
          </a:p>
          <a:p>
            <a:r>
              <a:rPr lang="en-US" dirty="0" smtClean="0"/>
              <a:t>Distinguished Lecturers</a:t>
            </a:r>
          </a:p>
          <a:p>
            <a:pPr lvl="1"/>
            <a:r>
              <a:rPr lang="en-US" dirty="0" smtClean="0"/>
              <a:t>Most societies share the travel costs with the local chapter for DLs</a:t>
            </a:r>
          </a:p>
          <a:p>
            <a:pPr lvl="1"/>
            <a:r>
              <a:rPr lang="en-US" dirty="0" smtClean="0"/>
              <a:t>DLs can attract greater attendance</a:t>
            </a:r>
          </a:p>
          <a:p>
            <a:r>
              <a:rPr lang="en-US" dirty="0" smtClean="0"/>
              <a:t>Joint Meetings</a:t>
            </a:r>
          </a:p>
          <a:p>
            <a:pPr lvl="1"/>
            <a:r>
              <a:rPr lang="en-US" dirty="0" smtClean="0"/>
              <a:t>Topics applicable to multiple chapters can be held jointly</a:t>
            </a:r>
          </a:p>
          <a:p>
            <a:r>
              <a:rPr lang="en-US" dirty="0" smtClean="0"/>
              <a:t>Awards</a:t>
            </a:r>
          </a:p>
          <a:p>
            <a:pPr lvl="1"/>
            <a:r>
              <a:rPr lang="en-US" dirty="0" smtClean="0"/>
              <a:t>Recognize the outstanding chapters and volunteers in your Section at an annual awards </a:t>
            </a:r>
            <a:r>
              <a:rPr lang="en-US" dirty="0" smtClean="0"/>
              <a:t>ceremony</a:t>
            </a:r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can mirror the R3 awards and nominate your individual (engineer, educator, service, etc.) award winners at the higher level in the next awards cycle</a:t>
            </a:r>
          </a:p>
          <a:p>
            <a:pPr lvl="1"/>
            <a:r>
              <a:rPr lang="en-US" dirty="0" smtClean="0"/>
              <a:t>Many societies (Computer, Power and Energy, etc.) have Outstanding Chapter </a:t>
            </a:r>
            <a:r>
              <a:rPr lang="en-US" dirty="0" smtClean="0"/>
              <a:t>awards</a:t>
            </a:r>
          </a:p>
          <a:p>
            <a:pPr lvl="1"/>
            <a:r>
              <a:rPr lang="en-US"/>
              <a:t>Ensure chapters know about upcoming IEEE awards deadlines at </a:t>
            </a:r>
            <a:r>
              <a:rPr lang="en-US"/>
              <a:t>all </a:t>
            </a:r>
            <a:r>
              <a:rPr lang="en-US" smtClean="0"/>
              <a:t>levels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Variety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Technical meetings </a:t>
            </a:r>
          </a:p>
          <a:p>
            <a:pPr lvl="1"/>
            <a:r>
              <a:rPr lang="en-US" dirty="0" smtClean="0"/>
              <a:t>Seminars</a:t>
            </a:r>
          </a:p>
          <a:p>
            <a:pPr lvl="1"/>
            <a:r>
              <a:rPr lang="en-US" dirty="0" smtClean="0"/>
              <a:t>Tours</a:t>
            </a:r>
          </a:p>
          <a:p>
            <a:r>
              <a:rPr lang="en-US" dirty="0" smtClean="0"/>
              <a:t>Professional meetings </a:t>
            </a:r>
          </a:p>
          <a:p>
            <a:pPr lvl="1"/>
            <a:r>
              <a:rPr lang="en-US" dirty="0" smtClean="0"/>
              <a:t>Mentoring Program</a:t>
            </a:r>
          </a:p>
          <a:p>
            <a:pPr lvl="1"/>
            <a:r>
              <a:rPr lang="en-US" dirty="0" err="1" smtClean="0"/>
              <a:t>Improv</a:t>
            </a:r>
            <a:r>
              <a:rPr lang="en-US" dirty="0" smtClean="0"/>
              <a:t> Workshop</a:t>
            </a:r>
          </a:p>
          <a:p>
            <a:pPr lvl="1"/>
            <a:r>
              <a:rPr lang="en-US" dirty="0" smtClean="0"/>
              <a:t>Hiring Event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Society Highlights</a:t>
            </a:r>
          </a:p>
          <a:p>
            <a:pPr lvl="1"/>
            <a:r>
              <a:rPr lang="en-US" dirty="0" smtClean="0"/>
              <a:t>Board Meetings</a:t>
            </a:r>
          </a:p>
          <a:p>
            <a:pPr lvl="1"/>
            <a:r>
              <a:rPr lang="en-US" dirty="0" smtClean="0"/>
              <a:t>Senior Membership Round-up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Nontechnical meetings </a:t>
            </a:r>
            <a:endParaRPr lang="en-US" b="1" dirty="0"/>
          </a:p>
          <a:p>
            <a:pPr lvl="1"/>
            <a:r>
              <a:rPr lang="en-US" dirty="0" smtClean="0"/>
              <a:t>Family Science Nights</a:t>
            </a:r>
          </a:p>
          <a:p>
            <a:pPr lvl="1"/>
            <a:r>
              <a:rPr lang="en-US" dirty="0" smtClean="0"/>
              <a:t>Girl/Boy Scout STEM</a:t>
            </a:r>
          </a:p>
          <a:p>
            <a:pPr lvl="1"/>
            <a:r>
              <a:rPr lang="en-US" dirty="0" smtClean="0"/>
              <a:t>Local Science Festivals</a:t>
            </a:r>
          </a:p>
          <a:p>
            <a:pPr lvl="1"/>
            <a:r>
              <a:rPr lang="en-US" dirty="0" smtClean="0"/>
              <a:t>MOVE training</a:t>
            </a:r>
          </a:p>
          <a:p>
            <a:pPr lvl="1"/>
            <a:r>
              <a:rPr lang="en-US" dirty="0" smtClean="0"/>
              <a:t>Other STEM</a:t>
            </a:r>
          </a:p>
          <a:p>
            <a:pPr lvl="1"/>
            <a:r>
              <a:rPr lang="en-US" dirty="0" smtClean="0"/>
              <a:t>Social events</a:t>
            </a:r>
            <a:endParaRPr lang="en-US" dirty="0"/>
          </a:p>
          <a:p>
            <a:pPr lvl="1"/>
            <a:r>
              <a:rPr lang="en-US" dirty="0"/>
              <a:t>Section awards banquet </a:t>
            </a:r>
            <a:endParaRPr lang="en-US" dirty="0" smtClean="0"/>
          </a:p>
          <a:p>
            <a:r>
              <a:rPr lang="en-US" dirty="0" smtClean="0"/>
              <a:t>Administrative </a:t>
            </a:r>
          </a:p>
          <a:p>
            <a:pPr lvl="1"/>
            <a:r>
              <a:rPr lang="en-US" dirty="0" smtClean="0"/>
              <a:t>Section ExCom/</a:t>
            </a:r>
            <a:r>
              <a:rPr lang="en-US" dirty="0" err="1" smtClean="0"/>
              <a:t>AdCom</a:t>
            </a:r>
            <a:endParaRPr lang="en-US" dirty="0" smtClean="0"/>
          </a:p>
          <a:p>
            <a:pPr lvl="1"/>
            <a:r>
              <a:rPr lang="en-US" dirty="0" smtClean="0"/>
              <a:t>Chapter ExCom/Board meetings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Try a variety of events and continue to offer the well-attended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9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Chapter Evaluation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Activities</a:t>
            </a:r>
          </a:p>
          <a:p>
            <a:r>
              <a:rPr lang="en-US" dirty="0" smtClean="0"/>
              <a:t>Educational Activities</a:t>
            </a:r>
          </a:p>
          <a:p>
            <a:r>
              <a:rPr lang="en-US" dirty="0" smtClean="0"/>
              <a:t>Societal Activities / Promotion of engineering profession </a:t>
            </a:r>
            <a:r>
              <a:rPr lang="en-US" dirty="0"/>
              <a:t>o</a:t>
            </a:r>
            <a:r>
              <a:rPr lang="en-US" dirty="0" smtClean="0"/>
              <a:t>bjectives</a:t>
            </a:r>
          </a:p>
          <a:p>
            <a:r>
              <a:rPr lang="en-US" dirty="0" smtClean="0"/>
              <a:t>Membership </a:t>
            </a:r>
            <a:r>
              <a:rPr lang="en-US" dirty="0"/>
              <a:t>Advancement, Fellow Nominations and </a:t>
            </a:r>
            <a:r>
              <a:rPr lang="en-US" dirty="0" smtClean="0"/>
              <a:t>Awards</a:t>
            </a:r>
          </a:p>
          <a:p>
            <a:r>
              <a:rPr lang="en-US" dirty="0" smtClean="0"/>
              <a:t>Increase </a:t>
            </a:r>
            <a:r>
              <a:rPr lang="en-US" dirty="0"/>
              <a:t>in the number of new </a:t>
            </a:r>
            <a:r>
              <a:rPr lang="en-US" dirty="0" smtClean="0"/>
              <a:t>Chapter Society members</a:t>
            </a:r>
          </a:p>
          <a:p>
            <a:r>
              <a:rPr lang="en-US" dirty="0" smtClean="0"/>
              <a:t>Activities with students</a:t>
            </a:r>
          </a:p>
          <a:p>
            <a:r>
              <a:rPr lang="en-US" dirty="0" smtClean="0"/>
              <a:t>Support to conferences</a:t>
            </a:r>
          </a:p>
          <a:p>
            <a:r>
              <a:rPr lang="en-US" dirty="0" smtClean="0"/>
              <a:t>Chapter webpage</a:t>
            </a:r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Society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Kristin Bing, </a:t>
            </a:r>
            <a:r>
              <a:rPr lang="en-US" dirty="0" smtClean="0">
                <a:hlinkClick r:id="rId2"/>
              </a:rPr>
              <a:t>Atlanta-Chair@ieee.org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69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29</TotalTime>
  <Words>719</Words>
  <Application>Microsoft Office PowerPoint</Application>
  <PresentationFormat>On-screen Show (16:9)</PresentationFormat>
  <Paragraphs>125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LucidaGrande</vt:lpstr>
      <vt:lpstr>Merriweather Sans</vt:lpstr>
      <vt:lpstr>Noto Sans Symbols</vt:lpstr>
      <vt:lpstr>Wingdings</vt:lpstr>
      <vt:lpstr>Theme 1</vt:lpstr>
      <vt:lpstr>Managing and Strengthening Your Sub-Units </vt:lpstr>
      <vt:lpstr>Administrative</vt:lpstr>
      <vt:lpstr>Easy Administrative Options </vt:lpstr>
      <vt:lpstr>Easy Administrative Options </vt:lpstr>
      <vt:lpstr>Chapter Events</vt:lpstr>
      <vt:lpstr>Suggestions for Chapter Success</vt:lpstr>
      <vt:lpstr>Add Variety</vt:lpstr>
      <vt:lpstr>Outstanding Chapter Evaluation Criteria</vt:lpstr>
      <vt:lpstr>Thank you!</vt:lpstr>
      <vt:lpstr>BACK-UP:  STEM</vt:lpstr>
      <vt:lpstr>Family Science Nights</vt:lpstr>
      <vt:lpstr>FSN - Most Popular Activities</vt:lpstr>
      <vt:lpstr>Family Science Nights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Bing, Kristin</cp:lastModifiedBy>
  <cp:revision>9</cp:revision>
  <dcterms:created xsi:type="dcterms:W3CDTF">2016-10-24T19:40:55Z</dcterms:created>
  <dcterms:modified xsi:type="dcterms:W3CDTF">2019-04-08T01:08:29Z</dcterms:modified>
</cp:coreProperties>
</file>