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76" r:id="rId9"/>
    <p:sldId id="279" r:id="rId10"/>
    <p:sldId id="277" r:id="rId11"/>
    <p:sldId id="278" r:id="rId12"/>
    <p:sldId id="265" r:id="rId13"/>
    <p:sldId id="266" r:id="rId14"/>
    <p:sldId id="270" r:id="rId15"/>
    <p:sldId id="268" r:id="rId16"/>
    <p:sldId id="267" r:id="rId17"/>
    <p:sldId id="274" r:id="rId18"/>
    <p:sldId id="273" r:id="rId19"/>
    <p:sldId id="272" r:id="rId20"/>
    <p:sldId id="259" r:id="rId21"/>
    <p:sldId id="25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58"/>
  </p:normalViewPr>
  <p:slideViewPr>
    <p:cSldViewPr snapToGrid="0" snapToObjects="1">
      <p:cViewPr varScale="1">
        <p:scale>
          <a:sx n="80" d="100"/>
          <a:sy n="80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reg/3/excom/meetings/excel-expenses.html" TargetMode="External"/><Relationship Id="rId2" Type="http://schemas.openxmlformats.org/officeDocument/2006/relationships/hyperlink" Target="http://ewh.ieee.org/reg/3/excom/meetings/travelpolicy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documents/ieee_policies.pdf" TargetMode="External"/><Relationship Id="rId7" Type="http://schemas.openxmlformats.org/officeDocument/2006/relationships/hyperlink" Target="http://ewh.ieee.org/reg/3/ieee_r3_files_ackerman/R3_OpsMan.pdf" TargetMode="External"/><Relationship Id="rId2" Type="http://schemas.openxmlformats.org/officeDocument/2006/relationships/hyperlink" Target="http://www.ieee.org/documents/ieee_constitution_and_bylaws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eee.org/societies_communities/geo_activities/operations_manual/index.html" TargetMode="External"/><Relationship Id="rId5" Type="http://schemas.openxmlformats.org/officeDocument/2006/relationships/hyperlink" Target="https://www.google.com/url?sa=t&amp;rct=j&amp;q=&amp;esrc=s&amp;source=web&amp;cd=1&amp;cad=rja&amp;uact=8&amp;ved=0CB4QFjAA&amp;url=https://www.ieee.org/documents/chart_of_accounts.xls&amp;ei=J1wmVJLWMvTGsQTEyoGIDA&amp;usg=AFQjCNEZ23hiwLXa8CoeJHANYO9VuRPbUg&amp;sig2=lvPHSAatDb2er-M0inpoUg&amp;bvm=bv.76247554,d.cWc" TargetMode="External"/><Relationship Id="rId4" Type="http://schemas.openxmlformats.org/officeDocument/2006/relationships/hyperlink" Target="https://www.google.com/url?sa=t&amp;rct=j&amp;q=&amp;esrc=s&amp;source=web&amp;cd=1&amp;cad=rja&amp;uact=8&amp;ved=0CB4QFjAA&amp;url=https://www.ieee.org/documents/financial_ops_manual.pdf&amp;ei=plwmVNzTJ_bGsQTCz4Fg&amp;usg=AFQjCNEOWAgpq-rf6qxqAs9yG3-vhgQm8g&amp;sig2=F66QFSGWQgYVD2wMLpnooQ&amp;bvm=bv.76247554,d.cW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elearning.org/CLE/course/view.php?id=20" TargetMode="External"/><Relationship Id="rId2" Type="http://schemas.openxmlformats.org/officeDocument/2006/relationships/hyperlink" Target="https://ieee-elearning.org/CLE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mga.ieee.org/resources-operations/geographic-unit/reporting-rebates/financial" TargetMode="External"/><Relationship Id="rId4" Type="http://schemas.openxmlformats.org/officeDocument/2006/relationships/hyperlink" Target="mailto:finance-solutions@ieee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suite.com/" TargetMode="External"/><Relationship Id="rId2" Type="http://schemas.openxmlformats.org/officeDocument/2006/relationships/hyperlink" Target="http://www.ieee.org/membership_services/services/financial/treasury/concentration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finance-solutions@ieee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documents/section03109903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Section Finances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Pigg</a:t>
            </a:r>
          </a:p>
          <a:p>
            <a:r>
              <a:rPr lang="en-US" dirty="0" smtClean="0"/>
              <a:t>SoutheastCon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Annual rebate, based on:</a:t>
            </a:r>
          </a:p>
          <a:p>
            <a:pPr lvl="1"/>
            <a:r>
              <a:rPr lang="en-US" sz="1800" dirty="0"/>
              <a:t>Meetings reported (section and chapters)</a:t>
            </a:r>
          </a:p>
          <a:p>
            <a:pPr lvl="1"/>
            <a:r>
              <a:rPr lang="en-US" sz="1800" dirty="0"/>
              <a:t>Number of members</a:t>
            </a:r>
          </a:p>
          <a:p>
            <a:pPr lvl="1"/>
            <a:r>
              <a:rPr lang="en-US" sz="1800" dirty="0"/>
              <a:t>Number of </a:t>
            </a:r>
            <a:r>
              <a:rPr lang="en-US" sz="1800" dirty="0" smtClean="0"/>
              <a:t>active chapters</a:t>
            </a:r>
            <a:endParaRPr lang="en-US" sz="1800" dirty="0"/>
          </a:p>
          <a:p>
            <a:pPr lvl="1"/>
            <a:r>
              <a:rPr lang="en-US" sz="1800" dirty="0" smtClean="0"/>
              <a:t>Meet early reporting deadline to get an extra </a:t>
            </a:r>
            <a:r>
              <a:rPr lang="en-US" sz="1800" dirty="0"/>
              <a:t>10%</a:t>
            </a:r>
          </a:p>
          <a:p>
            <a:r>
              <a:rPr lang="en-US" sz="1800" dirty="0"/>
              <a:t>Conference sponsorship – with risk</a:t>
            </a:r>
          </a:p>
          <a:p>
            <a:r>
              <a:rPr lang="en-US" sz="1800" dirty="0"/>
              <a:t>Other local events</a:t>
            </a:r>
          </a:p>
          <a:p>
            <a:r>
              <a:rPr lang="en-US" sz="1800" dirty="0" smtClean="0"/>
              <a:t>Deposits for CB accounts sent by prepaid mailer or local Wells Fargo branch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Member Engagement</a:t>
            </a:r>
          </a:p>
          <a:p>
            <a:pPr lvl="1"/>
            <a:r>
              <a:rPr lang="en-US" sz="1800" dirty="0" smtClean="0"/>
              <a:t>Meetings and events</a:t>
            </a:r>
          </a:p>
          <a:p>
            <a:pPr lvl="1"/>
            <a:r>
              <a:rPr lang="en-US" sz="1800" dirty="0" smtClean="0"/>
              <a:t>Travel</a:t>
            </a:r>
          </a:p>
          <a:p>
            <a:pPr lvl="2"/>
            <a:r>
              <a:rPr lang="en-US" sz="1800" dirty="0">
                <a:hlinkClick r:id="rId2"/>
              </a:rPr>
              <a:t>Region 3 travel policy 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Region 3 expense report form</a:t>
            </a:r>
            <a:endParaRPr lang="en-US" sz="1800" dirty="0"/>
          </a:p>
          <a:p>
            <a:r>
              <a:rPr lang="en-US" sz="1800" dirty="0"/>
              <a:t>Concentration Banking (CB) debit </a:t>
            </a:r>
            <a:r>
              <a:rPr lang="en-US" sz="1800" dirty="0" smtClean="0"/>
              <a:t>cards available</a:t>
            </a:r>
            <a:endParaRPr lang="en-US" sz="1800" dirty="0"/>
          </a:p>
          <a:p>
            <a:r>
              <a:rPr lang="en-US" sz="1800" dirty="0"/>
              <a:t>Get receipts and document purpose</a:t>
            </a:r>
          </a:p>
          <a:p>
            <a:r>
              <a:rPr lang="en-US" sz="1800" dirty="0" smtClean="0"/>
              <a:t>Typically treasurer and section chair should be on your bank account</a:t>
            </a:r>
            <a:endParaRPr lang="en-US" sz="1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Reconciliation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Do it monthly, as soon as bank statements are available</a:t>
            </a:r>
          </a:p>
          <a:p>
            <a:r>
              <a:rPr lang="en-US" sz="1800" dirty="0"/>
              <a:t>Run reconciliation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Publish reports monthly, as soon as reconciliation completed</a:t>
            </a:r>
          </a:p>
          <a:p>
            <a:r>
              <a:rPr lang="en-US" sz="1800" dirty="0"/>
              <a:t>Reports</a:t>
            </a:r>
          </a:p>
          <a:p>
            <a:pPr lvl="1"/>
            <a:r>
              <a:rPr lang="en-US" sz="1800" dirty="0"/>
              <a:t>Income Statement</a:t>
            </a:r>
          </a:p>
          <a:p>
            <a:pPr lvl="1"/>
            <a:r>
              <a:rPr lang="en-US" sz="1800" dirty="0"/>
              <a:t>Budget Report </a:t>
            </a:r>
          </a:p>
          <a:p>
            <a:pPr lvl="1"/>
            <a:r>
              <a:rPr lang="en-US" sz="1800" dirty="0"/>
              <a:t>Balance Sheet</a:t>
            </a:r>
          </a:p>
          <a:p>
            <a:pPr lvl="1"/>
            <a:r>
              <a:rPr lang="en-US" sz="1800" dirty="0"/>
              <a:t>Reconciliation Report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Treasurer’s </a:t>
            </a:r>
            <a:r>
              <a:rPr lang="en-US" sz="1800" dirty="0">
                <a:solidFill>
                  <a:srgbClr val="FF0000"/>
                </a:solidFill>
              </a:rPr>
              <a:t>report should be on each EXCOM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Year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Same reports as monthly but for the full year</a:t>
            </a:r>
          </a:p>
          <a:p>
            <a:r>
              <a:rPr lang="en-US" sz="1800" dirty="0"/>
              <a:t>Section includes chapters and affinity groups but not student branches </a:t>
            </a:r>
          </a:p>
          <a:p>
            <a:r>
              <a:rPr lang="en-US" sz="1800" dirty="0"/>
              <a:t>No more L50, all </a:t>
            </a:r>
            <a:r>
              <a:rPr lang="en-US" sz="1800" dirty="0" smtClean="0"/>
              <a:t>transactions </a:t>
            </a:r>
            <a:r>
              <a:rPr lang="en-US" sz="1800" dirty="0"/>
              <a:t>in NetSuite</a:t>
            </a:r>
            <a:endParaRPr lang="en-US" sz="1800" b="1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10</a:t>
            </a:r>
            <a:r>
              <a:rPr lang="en-US" sz="1800" dirty="0">
                <a:solidFill>
                  <a:srgbClr val="FF0000"/>
                </a:solidFill>
              </a:rPr>
              <a:t>% early reporting bonus deadline </a:t>
            </a:r>
            <a:r>
              <a:rPr lang="en-US" sz="1800" dirty="0" smtClean="0">
                <a:solidFill>
                  <a:srgbClr val="FF0000"/>
                </a:solidFill>
              </a:rPr>
              <a:t>(was February 15 in 2019)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Drop dead for section rebate </a:t>
            </a:r>
            <a:r>
              <a:rPr lang="en-US" sz="1800" dirty="0" smtClean="0">
                <a:solidFill>
                  <a:srgbClr val="FF0000"/>
                </a:solidFill>
              </a:rPr>
              <a:t>(was February 28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in 2019)</a:t>
            </a:r>
          </a:p>
          <a:p>
            <a:r>
              <a:rPr lang="en-US" sz="1800" dirty="0"/>
              <a:t>Compliance Reporting</a:t>
            </a:r>
          </a:p>
          <a:p>
            <a:r>
              <a:rPr lang="en-US" sz="1800" dirty="0"/>
              <a:t>More on </a:t>
            </a:r>
            <a:r>
              <a:rPr lang="en-US" sz="1800" dirty="0" smtClean="0"/>
              <a:t>this </a:t>
            </a:r>
            <a:r>
              <a:rPr lang="en-US" sz="1800" dirty="0"/>
              <a:t>topic in another session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Prior year, after reporting complete</a:t>
            </a:r>
          </a:p>
          <a:p>
            <a:r>
              <a:rPr lang="en-US" sz="1800" dirty="0"/>
              <a:t>Required if revenue or expenses &gt; $250k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Self audit guide and checklist available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Treasurer </a:t>
            </a:r>
            <a:r>
              <a:rPr lang="en-US" sz="1800" b="1" dirty="0">
                <a:solidFill>
                  <a:srgbClr val="FF0000"/>
                </a:solidFill>
              </a:rPr>
              <a:t>wants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an audit </a:t>
            </a:r>
            <a:r>
              <a:rPr lang="en-US" sz="1800" dirty="0">
                <a:solidFill>
                  <a:srgbClr val="FF0000"/>
                </a:solidFill>
              </a:rPr>
              <a:t>as a CYA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Trip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From and to are the “right people”</a:t>
            </a:r>
          </a:p>
          <a:p>
            <a:r>
              <a:rPr lang="en-US" sz="1800" dirty="0"/>
              <a:t>NEVER </a:t>
            </a:r>
            <a:r>
              <a:rPr lang="en-US" sz="1800" dirty="0" smtClean="0"/>
              <a:t>allow yourself to be </a:t>
            </a:r>
            <a:r>
              <a:rPr lang="en-US" sz="1800" dirty="0"/>
              <a:t>rushed</a:t>
            </a:r>
          </a:p>
          <a:p>
            <a:r>
              <a:rPr lang="en-US" sz="1800" dirty="0"/>
              <a:t>NEVER send a wire without VERBALLY discussing it the requestor</a:t>
            </a:r>
          </a:p>
          <a:p>
            <a:r>
              <a:rPr lang="en-US" sz="1800" dirty="0"/>
              <a:t>If you have </a:t>
            </a:r>
            <a:r>
              <a:rPr lang="en-US" sz="1800" dirty="0" smtClean="0"/>
              <a:t>ANY question</a:t>
            </a:r>
            <a:r>
              <a:rPr lang="en-US" sz="1800" dirty="0"/>
              <a:t>, pick up the phone and call the requestor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2" descr="Image result for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94" y="2770091"/>
            <a:ext cx="2674036" cy="17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 Phishing – Example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1403045"/>
            <a:ext cx="7298858" cy="28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 Phishing –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30155" y="1369219"/>
            <a:ext cx="6261387" cy="2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 Phishing – Example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43173" y="1355845"/>
            <a:ext cx="5648406" cy="2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Introductions</a:t>
            </a:r>
          </a:p>
          <a:p>
            <a:r>
              <a:rPr lang="en-US" sz="2000" dirty="0"/>
              <a:t>Guidance</a:t>
            </a:r>
          </a:p>
          <a:p>
            <a:r>
              <a:rPr lang="en-US" sz="2000" dirty="0"/>
              <a:t>Resources</a:t>
            </a:r>
          </a:p>
          <a:p>
            <a:r>
              <a:rPr lang="en-US" sz="2000" dirty="0" smtClean="0"/>
              <a:t>“Free” </a:t>
            </a:r>
            <a:r>
              <a:rPr lang="en-US" sz="2000" dirty="0"/>
              <a:t>Advice</a:t>
            </a:r>
          </a:p>
          <a:p>
            <a:r>
              <a:rPr lang="en-US" sz="2000" dirty="0" smtClean="0"/>
              <a:t>Budget</a:t>
            </a:r>
          </a:p>
          <a:p>
            <a:r>
              <a:rPr lang="en-US" sz="2000" dirty="0" smtClean="0"/>
              <a:t>Operating Reserve</a:t>
            </a:r>
            <a:endParaRPr lang="en-US" sz="2000" dirty="0"/>
          </a:p>
          <a:p>
            <a:r>
              <a:rPr lang="en-US" sz="2000" dirty="0"/>
              <a:t>Income</a:t>
            </a:r>
          </a:p>
          <a:p>
            <a:r>
              <a:rPr lang="en-US" sz="2000" dirty="0"/>
              <a:t>Expenses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 smtClean="0"/>
              <a:t>Account </a:t>
            </a:r>
            <a:r>
              <a:rPr lang="en-US" sz="2000" dirty="0"/>
              <a:t>Reconciliation</a:t>
            </a:r>
          </a:p>
          <a:p>
            <a:r>
              <a:rPr lang="en-US" sz="2000" dirty="0" smtClean="0"/>
              <a:t>Financial </a:t>
            </a:r>
            <a:r>
              <a:rPr lang="en-US" sz="2000" dirty="0"/>
              <a:t>Status</a:t>
            </a:r>
          </a:p>
          <a:p>
            <a:r>
              <a:rPr lang="en-US" sz="2000" dirty="0"/>
              <a:t>End of year Reporting</a:t>
            </a:r>
          </a:p>
          <a:p>
            <a:r>
              <a:rPr lang="en-US" sz="2000" dirty="0"/>
              <a:t>Audit</a:t>
            </a:r>
          </a:p>
          <a:p>
            <a:r>
              <a:rPr lang="en-US" sz="2000" dirty="0"/>
              <a:t>Phishing </a:t>
            </a:r>
            <a:r>
              <a:rPr lang="en-US" sz="2000" dirty="0" smtClean="0"/>
              <a:t>Trip</a:t>
            </a:r>
            <a:endParaRPr lang="en-US" sz="2000" dirty="0"/>
          </a:p>
          <a:p>
            <a:r>
              <a:rPr lang="en-US" sz="2000" dirty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 Pigg, j.k.pigg@ieee.org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3/4/2019 guidance from Jill Gostin</a:t>
            </a:r>
          </a:p>
          <a:p>
            <a:r>
              <a:rPr lang="en-US" dirty="0" smtClean="0"/>
              <a:t>Friday</a:t>
            </a:r>
            <a:r>
              <a:rPr lang="en-US" dirty="0"/>
              <a:t>, 1:30-2:05 pm, Managing Finances. This is part of the Section Foundations Track, so assume most</a:t>
            </a:r>
          </a:p>
          <a:p>
            <a:r>
              <a:rPr lang="en-US" dirty="0"/>
              <a:t>attendees will be fairly new volunteers. This can cover money flow, CB accounts, budgeting, reporting – and</a:t>
            </a:r>
          </a:p>
          <a:p>
            <a:r>
              <a:rPr lang="en-US" dirty="0"/>
              <a:t>emphasize that you will have a deeper-dive breakout on NetSuite during Breakout Session 1 on Saturday.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 smtClean="0"/>
              <a:t>Ken Pigg</a:t>
            </a:r>
          </a:p>
          <a:p>
            <a:r>
              <a:rPr lang="en-US" sz="1900" dirty="0" smtClean="0"/>
              <a:t>Current</a:t>
            </a:r>
            <a:r>
              <a:rPr lang="en-US" sz="1900" dirty="0"/>
              <a:t>:</a:t>
            </a:r>
          </a:p>
          <a:p>
            <a:pPr lvl="1"/>
            <a:r>
              <a:rPr lang="en-US" sz="1900" dirty="0"/>
              <a:t>Region 3 Treasurer and Finance Committee Chair</a:t>
            </a:r>
          </a:p>
          <a:p>
            <a:pPr lvl="1"/>
            <a:r>
              <a:rPr lang="en-US" sz="1900" dirty="0"/>
              <a:t>Eastern North Carolina Section Treasurer</a:t>
            </a:r>
          </a:p>
          <a:p>
            <a:pPr lvl="1"/>
            <a:r>
              <a:rPr lang="en-US" sz="1900" dirty="0"/>
              <a:t>SoutheastCon 2020 Treasurer</a:t>
            </a:r>
          </a:p>
          <a:p>
            <a:r>
              <a:rPr lang="en-US" sz="1900" dirty="0"/>
              <a:t>Past:</a:t>
            </a:r>
          </a:p>
          <a:p>
            <a:pPr lvl="1"/>
            <a:r>
              <a:rPr lang="en-US" sz="1900" dirty="0"/>
              <a:t>Region 5 Treasurer &amp; Audit </a:t>
            </a:r>
            <a:r>
              <a:rPr lang="en-US" sz="1900" dirty="0" smtClean="0"/>
              <a:t>Committee member</a:t>
            </a:r>
            <a:endParaRPr lang="en-US" sz="1900" dirty="0"/>
          </a:p>
          <a:p>
            <a:pPr lvl="1"/>
            <a:r>
              <a:rPr lang="en-US" sz="1900" dirty="0"/>
              <a:t>Section Treasurer – Oklahoma City and Eastern NC</a:t>
            </a:r>
          </a:p>
          <a:p>
            <a:pPr lvl="1"/>
            <a:r>
              <a:rPr lang="en-US" sz="1900" dirty="0"/>
              <a:t>NC Council </a:t>
            </a:r>
            <a:r>
              <a:rPr lang="en-US" sz="1900" dirty="0" smtClean="0"/>
              <a:t>Treasurer</a:t>
            </a:r>
          </a:p>
          <a:p>
            <a:pPr lvl="1"/>
            <a:r>
              <a:rPr lang="en-US" sz="1900" dirty="0" smtClean="0"/>
              <a:t>IEEE MOVE Project Treasurer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BRIEFLY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Name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section and </a:t>
            </a:r>
            <a:r>
              <a:rPr lang="en-US" sz="2400" b="1" dirty="0"/>
              <a:t>section</a:t>
            </a:r>
            <a:r>
              <a:rPr lang="en-US" sz="2400" dirty="0"/>
              <a:t> volunteer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Financial wizardry level?</a:t>
            </a:r>
          </a:p>
          <a:p>
            <a:pPr marL="590550" lvl="1" indent="-342900"/>
            <a:r>
              <a:rPr lang="en-US" sz="1800" dirty="0"/>
              <a:t>Have you ever reconciled a checking account?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How does your section manage finances day to day?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IEEE Constitution &amp; Bylaws </a:t>
            </a:r>
            <a:endParaRPr lang="en-US" sz="2000" dirty="0"/>
          </a:p>
          <a:p>
            <a:r>
              <a:rPr lang="en-US" sz="2000" dirty="0">
                <a:hlinkClick r:id="rId3"/>
              </a:rPr>
              <a:t>IEEE Policies</a:t>
            </a:r>
            <a:endParaRPr lang="en-US" sz="2000" dirty="0"/>
          </a:p>
          <a:p>
            <a:r>
              <a:rPr lang="en-US" sz="2000" dirty="0" smtClean="0">
                <a:hlinkClick r:id="rId4"/>
              </a:rPr>
              <a:t>IEEE Financial Operations Manual</a:t>
            </a:r>
            <a:endParaRPr lang="en-US" sz="2000" dirty="0"/>
          </a:p>
          <a:p>
            <a:r>
              <a:rPr lang="en-US" sz="2000" b="1" dirty="0">
                <a:hlinkClick r:id="rId5"/>
              </a:rPr>
              <a:t>IEEE chart of accounts</a:t>
            </a:r>
            <a:endParaRPr lang="en-US" sz="2000" b="1" dirty="0"/>
          </a:p>
          <a:p>
            <a:r>
              <a:rPr lang="en-US" sz="2000" b="1" dirty="0" smtClean="0">
                <a:hlinkClick r:id="rId6"/>
              </a:rPr>
              <a:t>IEEE MGA Operations Manual</a:t>
            </a:r>
            <a:endParaRPr lang="en-US" sz="2000" b="1" dirty="0"/>
          </a:p>
          <a:p>
            <a:r>
              <a:rPr lang="en-US" sz="2000" dirty="0" smtClean="0">
                <a:hlinkClick r:id="rId7"/>
              </a:rPr>
              <a:t>IEEE Region 3 Operations Manual</a:t>
            </a:r>
            <a:endParaRPr lang="en-US" sz="2000" dirty="0"/>
          </a:p>
          <a:p>
            <a:r>
              <a:rPr lang="en-US" sz="2000" dirty="0"/>
              <a:t>Section bylaws, if they exist</a:t>
            </a:r>
          </a:p>
          <a:p>
            <a:pPr lvl="1"/>
            <a:r>
              <a:rPr lang="en-US" sz="1600" dirty="0" smtClean="0"/>
              <a:t>Must be consistent with MGA Operations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IEEE Center for Leadership Excellence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Section Treasurer - Training</a:t>
            </a:r>
            <a:endParaRPr lang="en-US" sz="1800" dirty="0"/>
          </a:p>
          <a:p>
            <a:r>
              <a:rPr lang="en-US" sz="1800" dirty="0">
                <a:latin typeface="Verdana" charset="0"/>
              </a:rPr>
              <a:t>NetSuite </a:t>
            </a:r>
          </a:p>
          <a:p>
            <a:pPr lvl="1"/>
            <a:r>
              <a:rPr lang="en-US" sz="1800" dirty="0">
                <a:latin typeface="Verdana" charset="0"/>
              </a:rPr>
              <a:t>training resources available by request from </a:t>
            </a:r>
            <a:r>
              <a:rPr lang="en-US" sz="1800" dirty="0">
                <a:latin typeface="Verdana" charset="0"/>
                <a:hlinkClick r:id="rId4"/>
              </a:rPr>
              <a:t>finance-solutions@ieee.org</a:t>
            </a:r>
            <a:endParaRPr lang="en-US" sz="1800" dirty="0">
              <a:latin typeface="Verdana" charset="0"/>
            </a:endParaRPr>
          </a:p>
          <a:p>
            <a:pPr lvl="1"/>
            <a:r>
              <a:rPr lang="en-US" sz="1800" dirty="0">
                <a:latin typeface="Verdana" charset="0"/>
              </a:rPr>
              <a:t>Task specific instructions available</a:t>
            </a:r>
          </a:p>
          <a:p>
            <a:pPr lvl="2"/>
            <a:r>
              <a:rPr lang="en-US" sz="1800" dirty="0">
                <a:latin typeface="Verdana" charset="0"/>
              </a:rPr>
              <a:t>inside NetSuite website</a:t>
            </a:r>
          </a:p>
          <a:p>
            <a:pPr lvl="2"/>
            <a:r>
              <a:rPr lang="en-US" sz="1800" dirty="0">
                <a:latin typeface="Verdana" charset="0"/>
                <a:hlinkClick r:id="rId5"/>
              </a:rPr>
              <a:t>https://mga.ieee.org/resources-operations/geographic-unit/reporting-rebates/financial</a:t>
            </a:r>
            <a:endParaRPr lang="en-US" sz="1800" dirty="0">
              <a:latin typeface="Verdana" charset="0"/>
            </a:endParaRPr>
          </a:p>
          <a:p>
            <a:pPr lvl="1"/>
            <a:r>
              <a:rPr lang="en-US" sz="1800" dirty="0" smtClean="0"/>
              <a:t>More on this topic in another session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“Free” Advice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Avoid any perception of impropriety</a:t>
            </a:r>
          </a:p>
          <a:p>
            <a:r>
              <a:rPr lang="en-US" sz="2000" dirty="0"/>
              <a:t>KSA – KEEP SHORT ACCOUNTS</a:t>
            </a:r>
          </a:p>
          <a:p>
            <a:r>
              <a:rPr lang="en-US" sz="2000" dirty="0"/>
              <a:t>Utilize </a:t>
            </a:r>
            <a:r>
              <a:rPr lang="en-US" sz="2000" dirty="0">
                <a:hlinkClick r:id="rId2"/>
              </a:rPr>
              <a:t>IEEE Concentration Banking (CB)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NetSuite</a:t>
            </a:r>
            <a:endParaRPr lang="en-US" sz="2000" dirty="0"/>
          </a:p>
          <a:p>
            <a:pPr lvl="1"/>
            <a:r>
              <a:rPr lang="en-US" sz="1600" dirty="0"/>
              <a:t>Send request to </a:t>
            </a:r>
            <a:r>
              <a:rPr lang="en-US" sz="1600" dirty="0">
                <a:hlinkClick r:id="rId4"/>
              </a:rPr>
              <a:t>finance-solutions@ieee.org</a:t>
            </a:r>
            <a:r>
              <a:rPr lang="en-US" sz="1600" dirty="0"/>
              <a:t> for NEW credentials</a:t>
            </a:r>
          </a:p>
          <a:p>
            <a:pPr lvl="1"/>
            <a:r>
              <a:rPr lang="en-US" sz="1600" dirty="0"/>
              <a:t>Section Chair - ask for read only access</a:t>
            </a:r>
          </a:p>
          <a:p>
            <a:r>
              <a:rPr lang="en-US" sz="2000" dirty="0"/>
              <a:t>Keep a copy</a:t>
            </a:r>
          </a:p>
          <a:p>
            <a:r>
              <a:rPr lang="en-US" sz="2000" dirty="0"/>
              <a:t>Stay organized, ready for an audit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It </a:t>
            </a:r>
            <a:r>
              <a:rPr lang="en-US" sz="1800" dirty="0"/>
              <a:t>is a plan – it can be </a:t>
            </a:r>
            <a:r>
              <a:rPr lang="en-US" sz="1800" dirty="0" smtClean="0"/>
              <a:t>revised</a:t>
            </a:r>
          </a:p>
          <a:p>
            <a:r>
              <a:rPr lang="en-US" sz="1800" dirty="0" smtClean="0"/>
              <a:t>Start </a:t>
            </a:r>
            <a:r>
              <a:rPr lang="en-US" sz="1800" dirty="0"/>
              <a:t>by December for the upcoming </a:t>
            </a:r>
            <a:r>
              <a:rPr lang="en-US" sz="1800" dirty="0" smtClean="0"/>
              <a:t>year</a:t>
            </a:r>
            <a:endParaRPr lang="en-US" sz="1800" dirty="0"/>
          </a:p>
          <a:p>
            <a:r>
              <a:rPr lang="en-US" sz="1800" dirty="0"/>
              <a:t>Typically approved by  Section Committee</a:t>
            </a:r>
          </a:p>
          <a:p>
            <a:r>
              <a:rPr lang="en-US" sz="1800" dirty="0"/>
              <a:t>Use IEEE MGA chart of accounts</a:t>
            </a:r>
          </a:p>
          <a:p>
            <a:r>
              <a:rPr lang="en-US" sz="1800" dirty="0"/>
              <a:t>Chapters must be funded</a:t>
            </a:r>
          </a:p>
          <a:p>
            <a:r>
              <a:rPr lang="en-US" sz="1800" dirty="0"/>
              <a:t>Sub </a:t>
            </a:r>
            <a:r>
              <a:rPr lang="en-US" sz="1800" dirty="0" smtClean="0"/>
              <a:t>categories?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Reserve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http://www.ieee.org/documents/section03109903.pdf</a:t>
            </a:r>
            <a:endParaRPr lang="en-US" sz="1800" dirty="0"/>
          </a:p>
          <a:p>
            <a:r>
              <a:rPr lang="en-US" sz="1800" dirty="0"/>
              <a:t>3.2 ADMINISTRATION OF MGA FINANCES </a:t>
            </a:r>
          </a:p>
          <a:p>
            <a:pPr lvl="1"/>
            <a:r>
              <a:rPr lang="en-US" sz="1800" dirty="0"/>
              <a:t>A. Reserves. </a:t>
            </a:r>
          </a:p>
          <a:p>
            <a:pPr lvl="1"/>
            <a:r>
              <a:rPr lang="en-US" sz="1800" dirty="0"/>
              <a:t>Per the IEEE Financial Operations Manual, the MGA Board will try to maintain reserves of about </a:t>
            </a:r>
            <a:r>
              <a:rPr lang="en-US" sz="1800" b="1" dirty="0"/>
              <a:t>50% of annual expenses</a:t>
            </a:r>
            <a:r>
              <a:rPr lang="en-US" sz="1800" dirty="0"/>
              <a:t>, exclusive of those dedicated to Sections Congress. </a:t>
            </a:r>
          </a:p>
          <a:p>
            <a:r>
              <a:rPr lang="en-US" sz="1800" dirty="0">
                <a:latin typeface="Verdana" charset="0"/>
              </a:rPr>
              <a:t>Region 3 Operations manual, Section III says 35% to 50% of average expenses over last 4 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139</TotalTime>
  <Words>706</Words>
  <Application>Microsoft Office PowerPoint</Application>
  <PresentationFormat>On-screen Show (16:9)</PresentationFormat>
  <Paragraphs>153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LucidaGrande</vt:lpstr>
      <vt:lpstr>Verdana</vt:lpstr>
      <vt:lpstr>Wingdings</vt:lpstr>
      <vt:lpstr>Theme 1</vt:lpstr>
      <vt:lpstr>Managing Section Finances</vt:lpstr>
      <vt:lpstr>AGENDA</vt:lpstr>
      <vt:lpstr>Introductions</vt:lpstr>
      <vt:lpstr>Introductions</vt:lpstr>
      <vt:lpstr>Guidance</vt:lpstr>
      <vt:lpstr>Resources</vt:lpstr>
      <vt:lpstr>“Free” Advice</vt:lpstr>
      <vt:lpstr>Budget</vt:lpstr>
      <vt:lpstr>Operating Reserve</vt:lpstr>
      <vt:lpstr>Income</vt:lpstr>
      <vt:lpstr>Expenses</vt:lpstr>
      <vt:lpstr>Account Reconciliation</vt:lpstr>
      <vt:lpstr>Financial Status</vt:lpstr>
      <vt:lpstr>End of Year Reporting</vt:lpstr>
      <vt:lpstr>Audit</vt:lpstr>
      <vt:lpstr>Phishing Trip</vt:lpstr>
      <vt:lpstr>Spear Phishing – Example 1</vt:lpstr>
      <vt:lpstr>Spear Phishing – Example 2</vt:lpstr>
      <vt:lpstr>Spear Phishing – Example 3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</cp:lastModifiedBy>
  <cp:revision>22</cp:revision>
  <dcterms:created xsi:type="dcterms:W3CDTF">2016-10-24T19:40:55Z</dcterms:created>
  <dcterms:modified xsi:type="dcterms:W3CDTF">2019-04-12T14:34:11Z</dcterms:modified>
</cp:coreProperties>
</file>