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1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F73"/>
    <a:srgbClr val="0066A1"/>
    <a:srgbClr val="CC0033"/>
    <a:srgbClr val="E37222"/>
    <a:srgbClr val="FDC82F"/>
    <a:srgbClr val="69BE28"/>
    <a:srgbClr val="008542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5"/>
    <p:restoredTop sz="94651" autoAdjust="0"/>
  </p:normalViewPr>
  <p:slideViewPr>
    <p:cSldViewPr snapToGrid="0" snapToObjects="1">
      <p:cViewPr varScale="1">
        <p:scale>
          <a:sx n="144" d="100"/>
          <a:sy n="144" d="100"/>
        </p:scale>
        <p:origin x="6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 Grigorian, Sonya Dillard, and Jim Anderson  on Jim’s Humanitarian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Activities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 Wright, a Past Pres of the Standards Association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INSERT</a:t>
            </a:r>
            <a:br>
              <a:rPr lang="en-US" dirty="0" smtClean="0"/>
            </a:br>
            <a:r>
              <a:rPr lang="en-US" dirty="0" smtClean="0"/>
              <a:t> IMAGE </a:t>
            </a:r>
            <a:endParaRPr lang="en-US" dirty="0"/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  </a:t>
            </a:r>
            <a:endParaRPr lang="en-US" dirty="0"/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 INSERT</a:t>
            </a:r>
            <a:br>
              <a:rPr lang="en-US" dirty="0" smtClean="0"/>
            </a:br>
            <a:r>
              <a:rPr lang="en-US" dirty="0" smtClean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 INSERT</a:t>
            </a:r>
            <a:br>
              <a:rPr lang="en-US" dirty="0" smtClean="0"/>
            </a:b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Your Section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Jill Gostin</a:t>
            </a:r>
          </a:p>
          <a:p>
            <a:r>
              <a:rPr lang="en-US" dirty="0" err="1" smtClean="0"/>
              <a:t>SoutheastCon</a:t>
            </a:r>
            <a:r>
              <a:rPr lang="en-US" dirty="0" smtClean="0"/>
              <a:t> </a:t>
            </a:r>
            <a:r>
              <a:rPr lang="en-US" dirty="0"/>
              <a:t>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Why</a:t>
            </a:r>
            <a:r>
              <a:rPr lang="en-US" sz="2400" dirty="0" smtClean="0"/>
              <a:t> Should I Become More Involved?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Can I Do Beyond My Section?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Who</a:t>
            </a:r>
            <a:r>
              <a:rPr lang="en-US" sz="2400" dirty="0" smtClean="0"/>
              <a:t> is Already Involved In Other Parts of IEEE?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</a:t>
            </a:r>
            <a:r>
              <a:rPr lang="en-US" sz="2400" dirty="0" smtClean="0"/>
              <a:t> Can I Become More Involved</a:t>
            </a:r>
            <a:r>
              <a:rPr lang="en-US" sz="2400" dirty="0" smtClean="0"/>
              <a:t>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Where</a:t>
            </a:r>
            <a:r>
              <a:rPr lang="en-US" sz="2400" dirty="0" smtClean="0"/>
              <a:t> Can I Be Involved?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When</a:t>
            </a:r>
            <a:r>
              <a:rPr lang="en-US" sz="2400" dirty="0" smtClean="0"/>
              <a:t> Can I Get Started?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Why</a:t>
            </a:r>
            <a:r>
              <a:rPr lang="en-US" sz="2800" dirty="0"/>
              <a:t> Should I Become More Involved</a:t>
            </a:r>
            <a:r>
              <a:rPr lang="en-US" sz="2800" dirty="0" smtClean="0"/>
              <a:t>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Expand your network</a:t>
            </a:r>
          </a:p>
          <a:p>
            <a:r>
              <a:rPr lang="en-US" dirty="0" smtClean="0"/>
              <a:t>Increase your technical knowledge</a:t>
            </a:r>
          </a:p>
          <a:p>
            <a:r>
              <a:rPr lang="en-US" dirty="0" smtClean="0"/>
              <a:t>Get involved in Humanitarian Outreach</a:t>
            </a:r>
          </a:p>
          <a:p>
            <a:r>
              <a:rPr lang="en-US" dirty="0" smtClean="0"/>
              <a:t>Influence the next generation through STEM</a:t>
            </a:r>
          </a:p>
          <a:p>
            <a:r>
              <a:rPr lang="en-US" dirty="0" smtClean="0"/>
              <a:t>Mentor others</a:t>
            </a:r>
          </a:p>
          <a:p>
            <a:r>
              <a:rPr lang="en-US" dirty="0" smtClean="0"/>
              <a:t>Get leadership experience for your resume / performance review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Becoming involved can benefit you, your employer, and the community around you.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When the time is right…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41" y="1097280"/>
            <a:ext cx="3145609" cy="134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10" y="2535766"/>
            <a:ext cx="2261052" cy="15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0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What</a:t>
            </a:r>
            <a:r>
              <a:rPr lang="en-US" sz="2800" dirty="0"/>
              <a:t> Can I Do Beyond My Section?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Serve on committees - can evolve into Elected and Appointed leadership roles</a:t>
            </a:r>
          </a:p>
          <a:p>
            <a:r>
              <a:rPr lang="en-US" dirty="0" smtClean="0"/>
              <a:t>Educational </a:t>
            </a:r>
            <a:r>
              <a:rPr lang="en-US" dirty="0" smtClean="0"/>
              <a:t>Activities involvement</a:t>
            </a:r>
          </a:p>
          <a:p>
            <a:r>
              <a:rPr lang="en-US" dirty="0" smtClean="0"/>
              <a:t>Standards, Publications, Policy</a:t>
            </a:r>
          </a:p>
          <a:p>
            <a:r>
              <a:rPr lang="en-US" dirty="0" smtClean="0"/>
              <a:t>Membership Activities/Committees</a:t>
            </a:r>
            <a:endParaRPr lang="en-US" dirty="0" smtClean="0"/>
          </a:p>
          <a:p>
            <a:r>
              <a:rPr lang="en-US" dirty="0" smtClean="0"/>
              <a:t>Technical Activities – Societies, Councils, </a:t>
            </a:r>
            <a:r>
              <a:rPr lang="en-US" dirty="0" smtClean="0"/>
              <a:t>Technical Committees/Communities</a:t>
            </a:r>
          </a:p>
          <a:p>
            <a:r>
              <a:rPr lang="en-US" dirty="0" smtClean="0"/>
              <a:t>Humanitarian and STEM Outreach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There are many options for involvement; you can find one that suits your passion!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Depends on your interests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04" y="1659466"/>
            <a:ext cx="3664295" cy="19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Who</a:t>
            </a:r>
            <a:r>
              <a:rPr lang="en-US" sz="2800" dirty="0"/>
              <a:t> is Already Involved In Other Parts of IEEE?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1044" y="1244650"/>
            <a:ext cx="4970872" cy="26329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Gregg Vaughn, IEEE </a:t>
            </a:r>
            <a:r>
              <a:rPr lang="en-US" dirty="0" err="1" smtClean="0"/>
              <a:t>BoD</a:t>
            </a:r>
            <a:r>
              <a:rPr lang="en-US" dirty="0" smtClean="0"/>
              <a:t>, IEEE Region 3 Director, IEEE Audit Chair</a:t>
            </a:r>
            <a:endParaRPr lang="en-US" dirty="0"/>
          </a:p>
          <a:p>
            <a:r>
              <a:rPr lang="en-US" dirty="0" smtClean="0"/>
              <a:t>Mary Ellen Randall, a </a:t>
            </a:r>
            <a:r>
              <a:rPr lang="en-US" dirty="0" smtClean="0"/>
              <a:t>past </a:t>
            </a:r>
            <a:r>
              <a:rPr lang="en-US" dirty="0" smtClean="0"/>
              <a:t>VP MGA, MOVE </a:t>
            </a:r>
          </a:p>
          <a:p>
            <a:r>
              <a:rPr lang="en-US" dirty="0" smtClean="0"/>
              <a:t>Dave Green, IEEE Foundation </a:t>
            </a:r>
            <a:r>
              <a:rPr lang="en-US" dirty="0" err="1" smtClean="0"/>
              <a:t>BoD</a:t>
            </a:r>
            <a:r>
              <a:rPr lang="en-US" dirty="0" smtClean="0"/>
              <a:t> (Treasurer), </a:t>
            </a:r>
            <a:r>
              <a:rPr lang="en-US" dirty="0" err="1" smtClean="0"/>
              <a:t>Collabratec</a:t>
            </a:r>
            <a:r>
              <a:rPr lang="en-US" dirty="0" smtClean="0"/>
              <a:t> Steering Committee</a:t>
            </a:r>
            <a:endParaRPr lang="en-US" dirty="0" smtClean="0"/>
          </a:p>
          <a:p>
            <a:r>
              <a:rPr lang="en-US" dirty="0" smtClean="0"/>
              <a:t>Jim Conrad, </a:t>
            </a:r>
            <a:r>
              <a:rPr lang="en-US" dirty="0" smtClean="0"/>
              <a:t>IEEE-USA Pres Elect, HKN, R3 Past Director, Humanitarian Activities</a:t>
            </a:r>
            <a:endParaRPr lang="en-US" dirty="0" smtClean="0"/>
          </a:p>
          <a:p>
            <a:r>
              <a:rPr lang="en-US" dirty="0" smtClean="0"/>
              <a:t>Kathy Land, Past VP TAB, IEEE Strategic Planning Committee</a:t>
            </a:r>
          </a:p>
          <a:p>
            <a:r>
              <a:rPr lang="en-US" dirty="0" smtClean="0"/>
              <a:t>Jill Gostin, R3 Dir-elect, Computer Society </a:t>
            </a:r>
            <a:r>
              <a:rPr lang="en-US" dirty="0" err="1" smtClean="0"/>
              <a:t>BoG</a:t>
            </a:r>
            <a:r>
              <a:rPr lang="en-US" dirty="0" smtClean="0"/>
              <a:t>, Past VP </a:t>
            </a:r>
            <a:r>
              <a:rPr lang="en-US" dirty="0" smtClean="0"/>
              <a:t>Sensors </a:t>
            </a:r>
            <a:r>
              <a:rPr lang="en-US" dirty="0" smtClean="0"/>
              <a:t>Council</a:t>
            </a:r>
          </a:p>
          <a:p>
            <a:r>
              <a:rPr lang="en-US" dirty="0" smtClean="0"/>
              <a:t>Theresa </a:t>
            </a:r>
            <a:r>
              <a:rPr lang="en-US" dirty="0" smtClean="0"/>
              <a:t>Brunasso, </a:t>
            </a:r>
            <a:r>
              <a:rPr lang="en-US" dirty="0" smtClean="0"/>
              <a:t>TAB Conference </a:t>
            </a:r>
            <a:r>
              <a:rPr lang="en-US" dirty="0" smtClean="0"/>
              <a:t>Committee</a:t>
            </a:r>
          </a:p>
          <a:p>
            <a:r>
              <a:rPr lang="en-US" dirty="0" smtClean="0"/>
              <a:t>Kristin Bing, IEEE-USA Awards Committee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31665" y="3920176"/>
            <a:ext cx="4970872" cy="678571"/>
          </a:xfrm>
        </p:spPr>
        <p:txBody>
          <a:bodyPr/>
          <a:lstStyle/>
          <a:p>
            <a:r>
              <a:rPr lang="en-US" dirty="0" smtClean="0"/>
              <a:t>Feel free to reach out to any of us; we will help you find the appropriate contact person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 Small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88" y="2205933"/>
            <a:ext cx="1332517" cy="1076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014" y="3335156"/>
            <a:ext cx="793798" cy="7937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246" y="3439421"/>
            <a:ext cx="961510" cy="961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25" y="749364"/>
            <a:ext cx="18288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834" y="2150609"/>
            <a:ext cx="1249460" cy="1288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439" y="751831"/>
            <a:ext cx="1868190" cy="14011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4598" y="1993226"/>
            <a:ext cx="1812253" cy="1359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0131" y="3282197"/>
            <a:ext cx="950712" cy="13552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4629" y="747830"/>
            <a:ext cx="1084084" cy="14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How</a:t>
            </a:r>
            <a:r>
              <a:rPr lang="en-US" sz="2800" dirty="0"/>
              <a:t> Can I Become More Involved?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Talk to those on the previous slide</a:t>
            </a:r>
          </a:p>
          <a:p>
            <a:r>
              <a:rPr lang="en-US" dirty="0" smtClean="0"/>
              <a:t>Review IEEE Committee descriptions</a:t>
            </a:r>
          </a:p>
          <a:p>
            <a:r>
              <a:rPr lang="en-US" dirty="0" smtClean="0"/>
              <a:t>Review IEEE Position descriptions</a:t>
            </a:r>
          </a:p>
          <a:p>
            <a:r>
              <a:rPr lang="en-US" dirty="0" smtClean="0"/>
              <a:t>Nominate yourself or ask </a:t>
            </a:r>
            <a:r>
              <a:rPr lang="en-US" dirty="0" smtClean="0"/>
              <a:t>someone </a:t>
            </a:r>
            <a:r>
              <a:rPr lang="en-US" dirty="0" smtClean="0"/>
              <a:t>to nominate you</a:t>
            </a:r>
          </a:p>
          <a:p>
            <a:r>
              <a:rPr lang="en-US" dirty="0" smtClean="0"/>
              <a:t>Go to a meeting; talk with those involved</a:t>
            </a:r>
          </a:p>
          <a:p>
            <a:r>
              <a:rPr lang="en-US" dirty="0" smtClean="0"/>
              <a:t>Contact leaders of groups you are interested in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key is to let someone know that you are interested and want to help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Take the first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22" y="1164487"/>
            <a:ext cx="3453309" cy="23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4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</a:t>
            </a:r>
            <a:r>
              <a:rPr lang="en-US" sz="2800" dirty="0" smtClean="0"/>
              <a:t> </a:t>
            </a:r>
            <a:r>
              <a:rPr lang="en-US" sz="2800" dirty="0"/>
              <a:t>Can I </a:t>
            </a:r>
            <a:r>
              <a:rPr lang="en-US" sz="2800" dirty="0" smtClean="0"/>
              <a:t>Be Involved?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Locally – e.g., a Society’s conference near you</a:t>
            </a:r>
          </a:p>
          <a:p>
            <a:r>
              <a:rPr lang="en-US" dirty="0" smtClean="0"/>
              <a:t>Regionally – Be a Region 3 volunteer; plus often Societies and other IEEE groups have Region positions</a:t>
            </a:r>
          </a:p>
          <a:p>
            <a:r>
              <a:rPr lang="en-US" dirty="0" smtClean="0"/>
              <a:t>USA – Especially if you are interested in Policy! </a:t>
            </a:r>
          </a:p>
          <a:p>
            <a:r>
              <a:rPr lang="en-US" dirty="0" smtClean="0"/>
              <a:t>World-wide – Humanitarian outreach, conferences, Committee and Board meetings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Where you can be involved will change over time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8650" y="832138"/>
            <a:ext cx="7886700" cy="267632"/>
          </a:xfrm>
        </p:spPr>
        <p:txBody>
          <a:bodyPr/>
          <a:lstStyle/>
          <a:p>
            <a:r>
              <a:rPr lang="en-US" dirty="0" smtClean="0"/>
              <a:t>Many options!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43" y="487280"/>
            <a:ext cx="2460870" cy="36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When</a:t>
            </a:r>
            <a:r>
              <a:rPr lang="en-US" sz="2800" dirty="0"/>
              <a:t> Can I Get Started?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 many positions, it takes time</a:t>
            </a:r>
          </a:p>
          <a:p>
            <a:r>
              <a:rPr lang="en-US" dirty="0" smtClean="0"/>
              <a:t>The earlier you start putting your name out there, the better</a:t>
            </a:r>
          </a:p>
          <a:p>
            <a:r>
              <a:rPr lang="en-US" dirty="0" smtClean="0"/>
              <a:t>Ask questions all along the way</a:t>
            </a:r>
          </a:p>
          <a:p>
            <a:r>
              <a:rPr lang="en-US" dirty="0" smtClean="0"/>
              <a:t>You can begin a long-term plan for where you want to be in the future</a:t>
            </a:r>
          </a:p>
          <a:p>
            <a:r>
              <a:rPr lang="en-US" dirty="0" smtClean="0"/>
              <a:t>Start today!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Did I say today?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Yes, today – just let me know what you’re interested in. I’ll find a way to help you get started.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Today!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06" y="832138"/>
            <a:ext cx="3133725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2865" y="1531462"/>
            <a:ext cx="304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T </a:t>
            </a:r>
            <a:r>
              <a:rPr lang="en-US" sz="4800" b="1" dirty="0" smtClean="0">
                <a:latin typeface="Castellar" panose="020A0402060406010301" pitchFamily="18" charset="0"/>
              </a:rPr>
              <a:t>O</a:t>
            </a:r>
            <a:r>
              <a:rPr lang="en-US" sz="4800" dirty="0" smtClean="0">
                <a:latin typeface="Castellar" panose="020A0402060406010301" pitchFamily="18" charset="0"/>
              </a:rPr>
              <a:t> </a:t>
            </a:r>
            <a:r>
              <a:rPr lang="en-US" sz="4800" dirty="0" smtClean="0">
                <a:solidFill>
                  <a:srgbClr val="6B1F73"/>
                </a:solidFill>
                <a:latin typeface="Bauhaus 93" panose="04030905020B02020C02" pitchFamily="82" charset="0"/>
              </a:rPr>
              <a:t>D </a:t>
            </a:r>
            <a:r>
              <a:rPr lang="en-US" sz="4800" dirty="0" smtClean="0">
                <a:solidFill>
                  <a:srgbClr val="0070C0"/>
                </a:solidFill>
                <a:latin typeface="Ravie" panose="04040805050809020602" pitchFamily="82" charset="0"/>
              </a:rPr>
              <a:t>A </a:t>
            </a:r>
            <a:r>
              <a:rPr lang="en-US" sz="5400" b="1" dirty="0" smtClean="0">
                <a:solidFill>
                  <a:srgbClr val="FFFF00"/>
                </a:solidFill>
                <a:latin typeface="Playbill" panose="040506030A0602020202" pitchFamily="82" charset="0"/>
              </a:rPr>
              <a:t>Y</a:t>
            </a:r>
            <a:endParaRPr lang="en-US" sz="5400" b="1" dirty="0">
              <a:solidFill>
                <a:srgbClr val="FFFF00"/>
              </a:solidFill>
              <a:latin typeface="Playbill" panose="040506030A06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Jill Gostin, jgostin@ieee.org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1372</TotalTime>
  <Words>556</Words>
  <Application>Microsoft Office PowerPoint</Application>
  <PresentationFormat>On-screen Show (16:9)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Bahnschrift</vt:lpstr>
      <vt:lpstr>Bauhaus 93</vt:lpstr>
      <vt:lpstr>Calibri</vt:lpstr>
      <vt:lpstr>Castellar</vt:lpstr>
      <vt:lpstr>Courier New</vt:lpstr>
      <vt:lpstr>LucidaGrande</vt:lpstr>
      <vt:lpstr>Playbill</vt:lpstr>
      <vt:lpstr>Ravie</vt:lpstr>
      <vt:lpstr>Wingdings</vt:lpstr>
      <vt:lpstr>Theme 1</vt:lpstr>
      <vt:lpstr>Beyond Your Section</vt:lpstr>
      <vt:lpstr>Outline</vt:lpstr>
      <vt:lpstr>Why Should I Become More Involved?</vt:lpstr>
      <vt:lpstr>What Can I Do Beyond My Section?</vt:lpstr>
      <vt:lpstr>Who is Already Involved In Other Parts of IEEE?</vt:lpstr>
      <vt:lpstr>How Can I Become More Involved?</vt:lpstr>
      <vt:lpstr>Where Can I Be Involved?</vt:lpstr>
      <vt:lpstr>When Can I Get Started?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Gostin, Jill</cp:lastModifiedBy>
  <cp:revision>24</cp:revision>
  <dcterms:created xsi:type="dcterms:W3CDTF">2016-10-24T19:40:55Z</dcterms:created>
  <dcterms:modified xsi:type="dcterms:W3CDTF">2019-04-09T18:59:31Z</dcterms:modified>
</cp:coreProperties>
</file>