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59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A1"/>
    <a:srgbClr val="CC0033"/>
    <a:srgbClr val="E37222"/>
    <a:srgbClr val="FDC82F"/>
    <a:srgbClr val="69BE28"/>
    <a:srgbClr val="008542"/>
    <a:srgbClr val="6B1F73"/>
    <a:srgbClr val="009FDA"/>
    <a:srgbClr val="0B5172"/>
    <a:srgbClr val="66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25"/>
    <p:restoredTop sz="94658"/>
  </p:normalViewPr>
  <p:slideViewPr>
    <p:cSldViewPr snapToGrid="0" snapToObjects="1">
      <p:cViewPr varScale="1">
        <p:scale>
          <a:sx n="82" d="100"/>
          <a:sy n="82" d="100"/>
        </p:scale>
        <p:origin x="-96" y="-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28D45-CD78-E946-97C3-593DC6155472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362D4-5DD5-1441-A093-8EF5773AF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80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1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" y="619632"/>
            <a:ext cx="1456944" cy="241401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66" y="619632"/>
            <a:ext cx="1944624" cy="241401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131" y="619632"/>
            <a:ext cx="2365248" cy="24140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746" y="619632"/>
            <a:ext cx="1956816" cy="241401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16" y="619632"/>
            <a:ext cx="1499616" cy="2414016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2844563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20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44601"/>
            <a:ext cx="3886200" cy="13691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369219"/>
            <a:ext cx="3886200" cy="13691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144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128102"/>
            <a:ext cx="3886200" cy="20856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369219"/>
            <a:ext cx="3886200" cy="75888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.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545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650" y="1361923"/>
            <a:ext cx="3886200" cy="2851699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2128101"/>
            <a:ext cx="3886200" cy="208552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369219"/>
            <a:ext cx="3886200" cy="75888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ut.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514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55320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137502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385779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28650" y="2855320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008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1" y="1369219"/>
            <a:ext cx="3019523" cy="2844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4" hasCustomPrompt="1"/>
          </p:nvPr>
        </p:nvSpPr>
        <p:spPr>
          <a:xfrm>
            <a:off x="3789576" y="1369219"/>
            <a:ext cx="4725775" cy="2844404"/>
          </a:xfrm>
        </p:spPr>
        <p:txBody>
          <a:bodyPr>
            <a:normAutofit/>
          </a:bodyPr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724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1369219"/>
            <a:ext cx="3886200" cy="2844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591613"/>
            <a:ext cx="3886200" cy="62201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ut.</a:t>
            </a:r>
            <a:endParaRPr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28650" y="1369219"/>
            <a:ext cx="3886200" cy="2222393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 smtClean="0"/>
              <a:t>Insert Photo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955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04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2128100"/>
            <a:ext cx="7886700" cy="1604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9219"/>
            <a:ext cx="7886700" cy="75888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3733015"/>
            <a:ext cx="7886700" cy="497168"/>
          </a:xfrm>
        </p:spPr>
        <p:txBody>
          <a:bodyPr>
            <a:normAutofit/>
          </a:bodyPr>
          <a:lstStyle>
            <a:lvl1pPr marL="0" indent="0">
              <a:buNone/>
              <a:defRPr sz="1500" b="1" i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8911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3004794"/>
            <a:ext cx="3886200" cy="12088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9219"/>
            <a:ext cx="7886700" cy="1556426"/>
          </a:xfrm>
        </p:spPr>
        <p:txBody>
          <a:bodyPr numCol="2" spcCol="274320"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</a:t>
            </a:r>
            <a:r>
              <a:rPr lang="en-US" dirty="0" smtClean="0"/>
              <a:t> </a:t>
            </a:r>
            <a:r>
              <a:rPr lang="en-US" dirty="0" err="1" smtClean="0"/>
              <a:t>irure</a:t>
            </a:r>
            <a:r>
              <a:rPr lang="en-US" dirty="0" smtClean="0"/>
              <a:t> dolor in </a:t>
            </a:r>
            <a:r>
              <a:rPr lang="en-US" dirty="0" err="1" smtClean="0"/>
              <a:t>reprehenderit</a:t>
            </a:r>
            <a:r>
              <a:rPr lang="en-US" dirty="0" smtClean="0"/>
              <a:t> in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</a:t>
            </a:r>
            <a:r>
              <a:rPr lang="en-US" dirty="0" err="1" smtClean="0"/>
              <a:t>cillum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. </a:t>
            </a:r>
            <a:r>
              <a:rPr lang="en-US" dirty="0" err="1" smtClean="0"/>
              <a:t>Excepteur</a:t>
            </a:r>
            <a:r>
              <a:rPr lang="en-US" dirty="0" smtClean="0"/>
              <a:t> </a:t>
            </a:r>
            <a:r>
              <a:rPr lang="en-US" dirty="0" err="1" smtClean="0"/>
              <a:t>sint</a:t>
            </a:r>
            <a:r>
              <a:rPr lang="en-US" dirty="0" smtClean="0"/>
              <a:t> </a:t>
            </a:r>
            <a:r>
              <a:rPr lang="en-US" dirty="0" err="1" smtClean="0"/>
              <a:t>occaecat</a:t>
            </a:r>
            <a:r>
              <a:rPr lang="en-US" dirty="0" smtClean="0"/>
              <a:t> </a:t>
            </a:r>
            <a:r>
              <a:rPr lang="en-US" dirty="0" err="1" smtClean="0"/>
              <a:t>cupidatat</a:t>
            </a:r>
            <a:r>
              <a:rPr lang="en-US" dirty="0" smtClean="0"/>
              <a:t> non </a:t>
            </a:r>
            <a:r>
              <a:rPr lang="en-US" dirty="0" err="1" smtClean="0"/>
              <a:t>proident</a:t>
            </a:r>
            <a:r>
              <a:rPr lang="en-US" dirty="0" smtClean="0"/>
              <a:t>, </a:t>
            </a:r>
            <a:r>
              <a:rPr lang="en-US" dirty="0" err="1" smtClean="0"/>
              <a:t>sunt</a:t>
            </a:r>
            <a:r>
              <a:rPr lang="en-US" dirty="0" smtClean="0"/>
              <a:t> in culpa qui.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629150" y="3004793"/>
            <a:ext cx="3886200" cy="1208829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 smtClean="0"/>
              <a:t>Insert Photo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224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sp>
        <p:nvSpPr>
          <p:cNvPr id="2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52552"/>
            <a:ext cx="1828800" cy="1828800"/>
          </a:xfrm>
          <a:blipFill>
            <a:blip r:embed="rId5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INSERT</a:t>
            </a:r>
            <a:br>
              <a:rPr lang="en-US" dirty="0" smtClean="0"/>
            </a:br>
            <a:r>
              <a:rPr lang="en-US" dirty="0" smtClean="0"/>
              <a:t> IMAGE </a:t>
            </a:r>
            <a:endParaRPr lang="en-US" dirty="0"/>
          </a:p>
        </p:txBody>
      </p:sp>
      <p:sp>
        <p:nvSpPr>
          <p:cNvPr id="2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1828800" y="652552"/>
            <a:ext cx="1828800" cy="1828800"/>
          </a:xfrm>
          <a:blipFill>
            <a:blip r:embed="rId6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INSERT</a:t>
            </a:r>
            <a:br>
              <a:rPr lang="en-US" dirty="0" smtClean="0"/>
            </a:br>
            <a:r>
              <a:rPr lang="en-US" dirty="0" smtClean="0"/>
              <a:t> IMAGE </a:t>
            </a:r>
          </a:p>
        </p:txBody>
      </p:sp>
      <p:sp>
        <p:nvSpPr>
          <p:cNvPr id="2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3657600" y="652552"/>
            <a:ext cx="1828800" cy="1828800"/>
          </a:xfrm>
          <a:blipFill>
            <a:blip r:embed="rId7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INSERT</a:t>
            </a:r>
            <a:br>
              <a:rPr lang="en-US" dirty="0" smtClean="0"/>
            </a:br>
            <a:r>
              <a:rPr lang="en-US" dirty="0" smtClean="0"/>
              <a:t> IMAGE  </a:t>
            </a:r>
            <a:endParaRPr lang="en-US" dirty="0"/>
          </a:p>
        </p:txBody>
      </p:sp>
      <p:sp>
        <p:nvSpPr>
          <p:cNvPr id="2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5486400" y="652552"/>
            <a:ext cx="1828800" cy="1828800"/>
          </a:xfrm>
          <a:blipFill>
            <a:blip r:embed="rId8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 INSERT</a:t>
            </a:r>
            <a:br>
              <a:rPr lang="en-US" dirty="0" smtClean="0"/>
            </a:br>
            <a:r>
              <a:rPr lang="en-US" dirty="0" smtClean="0"/>
              <a:t> IMAGE </a:t>
            </a:r>
          </a:p>
        </p:txBody>
      </p:sp>
      <p:sp>
        <p:nvSpPr>
          <p:cNvPr id="2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7315200" y="652552"/>
            <a:ext cx="1828800" cy="1828800"/>
          </a:xfrm>
          <a:blipFill>
            <a:blip r:embed="rId9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INSERT</a:t>
            </a:r>
            <a:br>
              <a:rPr lang="en-US" dirty="0" smtClean="0"/>
            </a:br>
            <a:r>
              <a:rPr lang="en-US" dirty="0" smtClean="0"/>
              <a:t> IMAGE</a:t>
            </a:r>
            <a:endParaRPr lang="en-US" dirty="0"/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Subhead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8"/>
            <a:ext cx="4970872" cy="21658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535051"/>
            <a:ext cx="4970872" cy="678571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712643" y="1369219"/>
            <a:ext cx="2802707" cy="2844404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 smtClean="0"/>
              <a:t>Insert Photo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110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" y="619632"/>
            <a:ext cx="1456944" cy="241401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66" y="619632"/>
            <a:ext cx="1944624" cy="241401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131" y="619632"/>
            <a:ext cx="2365248" cy="24140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746" y="619632"/>
            <a:ext cx="1956816" cy="241401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16" y="619632"/>
            <a:ext cx="1499616" cy="24140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131398"/>
            <a:ext cx="1221339" cy="68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07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Editable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sp>
        <p:nvSpPr>
          <p:cNvPr id="2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52552"/>
            <a:ext cx="1828800" cy="1828800"/>
          </a:xfrm>
          <a:blipFill>
            <a:blip r:embed="rId4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INSERT</a:t>
            </a:r>
            <a:br>
              <a:rPr lang="en-US" dirty="0" smtClean="0"/>
            </a:br>
            <a:r>
              <a:rPr lang="en-US" dirty="0" smtClean="0"/>
              <a:t> IMAGE </a:t>
            </a:r>
            <a:endParaRPr lang="en-US" dirty="0"/>
          </a:p>
        </p:txBody>
      </p:sp>
      <p:sp>
        <p:nvSpPr>
          <p:cNvPr id="2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1828800" y="652552"/>
            <a:ext cx="1828800" cy="1828800"/>
          </a:xfrm>
          <a:blipFill>
            <a:blip r:embed="rId5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INSERT</a:t>
            </a:r>
            <a:br>
              <a:rPr lang="en-US" dirty="0" smtClean="0"/>
            </a:br>
            <a:r>
              <a:rPr lang="en-US" dirty="0" smtClean="0"/>
              <a:t> IMAGE </a:t>
            </a:r>
          </a:p>
        </p:txBody>
      </p:sp>
      <p:sp>
        <p:nvSpPr>
          <p:cNvPr id="2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3657600" y="652552"/>
            <a:ext cx="1828800" cy="1828800"/>
          </a:xfrm>
          <a:blipFill>
            <a:blip r:embed="rId6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INSERT</a:t>
            </a:r>
            <a:br>
              <a:rPr lang="en-US" dirty="0" smtClean="0"/>
            </a:br>
            <a:r>
              <a:rPr lang="en-US" dirty="0" smtClean="0"/>
              <a:t> IMAGE  </a:t>
            </a:r>
            <a:endParaRPr lang="en-US" dirty="0"/>
          </a:p>
        </p:txBody>
      </p:sp>
      <p:sp>
        <p:nvSpPr>
          <p:cNvPr id="2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5486400" y="652552"/>
            <a:ext cx="1828800" cy="1828800"/>
          </a:xfrm>
          <a:blipFill>
            <a:blip r:embed="rId7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 INSERT</a:t>
            </a:r>
            <a:br>
              <a:rPr lang="en-US" dirty="0" smtClean="0"/>
            </a:br>
            <a:r>
              <a:rPr lang="en-US" dirty="0" smtClean="0"/>
              <a:t> IMAGE </a:t>
            </a:r>
          </a:p>
        </p:txBody>
      </p:sp>
      <p:sp>
        <p:nvSpPr>
          <p:cNvPr id="2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7315200" y="652552"/>
            <a:ext cx="1828800" cy="1828800"/>
          </a:xfrm>
          <a:blipFill>
            <a:blip r:embed="rId8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INSERT</a:t>
            </a:r>
            <a:br>
              <a:rPr lang="en-US" dirty="0" smtClean="0"/>
            </a:br>
            <a:r>
              <a:rPr lang="en-US" dirty="0" smtClean="0"/>
              <a:t> IMAGE</a:t>
            </a:r>
            <a:endParaRPr lang="en-US" dirty="0"/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Subhead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131398"/>
            <a:ext cx="1221339" cy="68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102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/>
            </a:lvl1pPr>
          </a:lstStyle>
          <a:p>
            <a:r>
              <a:rPr lang="en-US" dirty="0" smtClean="0"/>
              <a:t>Divider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7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25000"/>
          <a:stretch/>
        </p:blipFill>
        <p:spPr>
          <a:xfrm rot="10800000" flipH="1">
            <a:off x="-23750" y="-2"/>
            <a:ext cx="9167750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 baseline="0"/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966" y="352567"/>
            <a:ext cx="906997" cy="92007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408" y="821327"/>
            <a:ext cx="1343053" cy="135613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1" t="7771"/>
          <a:stretch/>
        </p:blipFill>
        <p:spPr>
          <a:xfrm>
            <a:off x="-2794" y="-3048"/>
            <a:ext cx="2334535" cy="238105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068" y="2089046"/>
            <a:ext cx="1643932" cy="192736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54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25000"/>
          <a:stretch/>
        </p:blipFill>
        <p:spPr>
          <a:xfrm rot="10800000" flipH="1">
            <a:off x="-23750" y="-2"/>
            <a:ext cx="9167750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/>
            </a:lvl1pPr>
          </a:lstStyle>
          <a:p>
            <a:r>
              <a:rPr lang="en-US" dirty="0" smtClean="0"/>
              <a:t>Divider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76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7886700" cy="2957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341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29150" y="1369219"/>
            <a:ext cx="3886200" cy="2844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858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716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385321" y="4654044"/>
            <a:ext cx="4866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61" r:id="rId3"/>
    <p:sldLayoutId id="2147483683" r:id="rId4"/>
    <p:sldLayoutId id="2147483663" r:id="rId5"/>
    <p:sldLayoutId id="2147483684" r:id="rId6"/>
    <p:sldLayoutId id="2147483673" r:id="rId7"/>
    <p:sldLayoutId id="2147483662" r:id="rId8"/>
    <p:sldLayoutId id="2147483675" r:id="rId9"/>
    <p:sldLayoutId id="2147483664" r:id="rId10"/>
    <p:sldLayoutId id="2147483674" r:id="rId11"/>
    <p:sldLayoutId id="2147483665" r:id="rId12"/>
    <p:sldLayoutId id="2147483676" r:id="rId13"/>
    <p:sldLayoutId id="2147483677" r:id="rId14"/>
    <p:sldLayoutId id="2147483678" r:id="rId15"/>
    <p:sldLayoutId id="2147483679" r:id="rId16"/>
    <p:sldLayoutId id="2147483667" r:id="rId17"/>
    <p:sldLayoutId id="2147483680" r:id="rId18"/>
    <p:sldLayoutId id="2147483682" r:id="rId19"/>
    <p:sldLayoutId id="2147483681" r:id="rId2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b="1" i="0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66A1"/>
        </a:buClr>
        <a:buFont typeface="LucidaGrande" charset="0"/>
        <a:buChar char="▸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LucidaGrande" charset="0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Wingdings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Courier New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OU Analytics 101</a:t>
            </a:r>
            <a:endParaRPr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Charles J. Lord. PE</a:t>
            </a:r>
          </a:p>
          <a:p>
            <a:r>
              <a:rPr lang="en-US" dirty="0" err="1" smtClean="0"/>
              <a:t>SoutheastCon</a:t>
            </a:r>
            <a:r>
              <a:rPr lang="en-US" dirty="0" smtClean="0"/>
              <a:t> </a:t>
            </a:r>
            <a:r>
              <a:rPr lang="en-US" dirty="0"/>
              <a:t>2019, Huntsville, 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8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Once in Excel…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Sort for all Senior Members and Fellows – sort for a Members for at least 5-10 </a:t>
            </a:r>
            <a:r>
              <a:rPr lang="en-US" dirty="0" err="1" smtClean="0"/>
              <a:t>yrs</a:t>
            </a:r>
            <a:endParaRPr lang="en-US" dirty="0" smtClean="0"/>
          </a:p>
          <a:p>
            <a:pPr lvl="1"/>
            <a:r>
              <a:rPr lang="en-US" dirty="0" smtClean="0"/>
              <a:t>Senior member roundup!</a:t>
            </a:r>
          </a:p>
          <a:p>
            <a:r>
              <a:rPr lang="en-US" dirty="0" smtClean="0"/>
              <a:t>Sort for location – find out where people work / live!</a:t>
            </a:r>
          </a:p>
          <a:p>
            <a:r>
              <a:rPr lang="en-US" dirty="0" smtClean="0"/>
              <a:t>Sort for primary area of interest – what topics should we plan for meetings!</a:t>
            </a:r>
          </a:p>
          <a:p>
            <a:r>
              <a:rPr lang="en-US" dirty="0" smtClean="0"/>
              <a:t>Sort for…</a:t>
            </a:r>
          </a:p>
          <a:p>
            <a:endParaRPr lang="en-US" dirty="0"/>
          </a:p>
          <a:p>
            <a:r>
              <a:rPr lang="en-US" dirty="0" smtClean="0"/>
              <a:t>Watch  the OK to Contact flags!!!!!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13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Volunteers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#1 – CHECK WHO IEEE THINKS ARE YOUR OFFICERS</a:t>
            </a:r>
          </a:p>
          <a:p>
            <a:pPr lvl="1"/>
            <a:r>
              <a:rPr lang="en-US" dirty="0" smtClean="0"/>
              <a:t>Use </a:t>
            </a:r>
            <a:r>
              <a:rPr lang="en-US" dirty="0" err="1" smtClean="0"/>
              <a:t>vTools</a:t>
            </a:r>
            <a:r>
              <a:rPr lang="en-US" dirty="0" smtClean="0"/>
              <a:t> Officer Reporting to correct if incorrect</a:t>
            </a:r>
          </a:p>
          <a:p>
            <a:r>
              <a:rPr lang="en-US" dirty="0" smtClean="0"/>
              <a:t>Find out who are your peers in nearby sections – NETWORK!</a:t>
            </a:r>
          </a:p>
          <a:p>
            <a:endParaRPr lang="en-US" dirty="0"/>
          </a:p>
          <a:p>
            <a:r>
              <a:rPr lang="en-US" dirty="0" smtClean="0"/>
              <a:t>Make use of the Volunteer History to find mentors! Make use of them!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60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248"/>
            <a:ext cx="8947230" cy="4707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9113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Nominating a new officer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Both </a:t>
            </a:r>
            <a:r>
              <a:rPr lang="en-US" dirty="0" err="1" smtClean="0"/>
              <a:t>vTools</a:t>
            </a:r>
            <a:r>
              <a:rPr lang="en-US" dirty="0" smtClean="0"/>
              <a:t> Elections and Officer Reporting need the membership number!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23" y="1369219"/>
            <a:ext cx="8696224" cy="2429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4722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Patience! The larger the data set, the slower the system is</a:t>
            </a:r>
          </a:p>
          <a:p>
            <a:r>
              <a:rPr lang="en-US" dirty="0" smtClean="0"/>
              <a:t>Click on “ALL” to clear the default of all choices</a:t>
            </a:r>
          </a:p>
          <a:p>
            <a:r>
              <a:rPr lang="en-US" dirty="0" smtClean="0"/>
              <a:t>Click on the unit name to select subsets of data</a:t>
            </a:r>
          </a:p>
          <a:p>
            <a:r>
              <a:rPr lang="en-US" dirty="0" smtClean="0"/>
              <a:t>ALWAYS sort downloaded data by “do not contact” flags. DON’T SPAM! (GDPR)</a:t>
            </a:r>
          </a:p>
          <a:p>
            <a:endParaRPr lang="en-US" dirty="0"/>
          </a:p>
          <a:p>
            <a:r>
              <a:rPr lang="en-US" dirty="0" smtClean="0"/>
              <a:t>Deep dive tomorrow afternoon!!!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Things I still forget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997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Charles J. Lord</a:t>
            </a:r>
            <a:br>
              <a:rPr lang="en-US" dirty="0" smtClean="0"/>
            </a:br>
            <a:r>
              <a:rPr lang="en-US" dirty="0" smtClean="0"/>
              <a:t>c.j.lord@ieee.org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7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“How can I…”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Know my membership numbers?</a:t>
            </a:r>
          </a:p>
          <a:p>
            <a:r>
              <a:rPr lang="en-US" dirty="0" smtClean="0"/>
              <a:t>Know who my members are?</a:t>
            </a:r>
          </a:p>
          <a:p>
            <a:r>
              <a:rPr lang="en-US" dirty="0" smtClean="0"/>
              <a:t>Know my members’ interests?</a:t>
            </a:r>
          </a:p>
          <a:p>
            <a:r>
              <a:rPr lang="en-US" dirty="0" smtClean="0"/>
              <a:t>Find out who my officers are?</a:t>
            </a:r>
          </a:p>
          <a:p>
            <a:r>
              <a:rPr lang="en-US" dirty="0" smtClean="0"/>
              <a:t>Find out who is the [officer] in the [section / council / area]?</a:t>
            </a:r>
          </a:p>
          <a:p>
            <a:r>
              <a:rPr lang="en-US" dirty="0" smtClean="0"/>
              <a:t>Find a mentor for myself or other officers?</a:t>
            </a:r>
          </a:p>
          <a:p>
            <a:r>
              <a:rPr lang="en-US" dirty="0" smtClean="0"/>
              <a:t>Find the data I need to organize an election – or report officers?</a:t>
            </a:r>
          </a:p>
          <a:p>
            <a:r>
              <a:rPr lang="en-US" dirty="0" smtClean="0"/>
              <a:t>Organize a senior member roundup?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33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764" y="270308"/>
            <a:ext cx="5665023" cy="446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662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Use, don’t abuse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IEEE member and volunteer data is CONFIDENTIAL within IEEE</a:t>
            </a:r>
          </a:p>
          <a:p>
            <a:r>
              <a:rPr lang="en-US" dirty="0" smtClean="0"/>
              <a:t>IEEE information list CANNOT be given out to outside sources (lists, mail lists, emails,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dirty="0" smtClean="0"/>
              <a:t>Cannot use this data for any personal or business purposes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onfidential Clipart Im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329" y="1420019"/>
            <a:ext cx="2253446" cy="225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063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my members?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OU Analytics shows you the data for YOUR area of </a:t>
            </a:r>
            <a:r>
              <a:rPr lang="en-US" dirty="0" err="1" smtClean="0"/>
              <a:t>responsibity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53" y="1311344"/>
            <a:ext cx="6247354" cy="31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3950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the level you want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37" y="1227263"/>
            <a:ext cx="7315200" cy="3116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450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on “detail”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832138"/>
            <a:ext cx="8276787" cy="4097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1296365" y="829648"/>
            <a:ext cx="451412" cy="2676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814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Arrears! Let’s try to get them back!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369219"/>
            <a:ext cx="8165805" cy="278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3541853" y="1369219"/>
            <a:ext cx="1041721" cy="3669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422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Downloading Data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Upper right hand corner</a:t>
            </a:r>
          </a:p>
          <a:p>
            <a:r>
              <a:rPr lang="en-US" dirty="0" smtClean="0"/>
              <a:t>Can display</a:t>
            </a:r>
          </a:p>
          <a:p>
            <a:r>
              <a:rPr lang="en-US" dirty="0" smtClean="0"/>
              <a:t>Can – in many cases – download CSV to Excel</a:t>
            </a:r>
          </a:p>
          <a:p>
            <a:r>
              <a:rPr lang="en-US" dirty="0" smtClean="0"/>
              <a:t>REMEMBER the rules for proper use of the data!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DANGER </a:t>
            </a:r>
            <a:r>
              <a:rPr lang="en-US" dirty="0" err="1" smtClean="0">
                <a:solidFill>
                  <a:srgbClr val="FF0000"/>
                </a:solidFill>
              </a:rPr>
              <a:t>DANGER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DANGER</a:t>
            </a:r>
            <a:r>
              <a:rPr lang="en-US" dirty="0" smtClean="0">
                <a:solidFill>
                  <a:srgbClr val="FF0000"/>
                </a:solidFill>
              </a:rPr>
              <a:t> WILL ROBINSON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839" y="2897982"/>
            <a:ext cx="38481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7907018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16-DCI-113_Branded_PPT_Template_B_Final_FullScreen" id="{42F2A728-38A7-F741-8697-F23A46403293}" vid="{291ADA43-C1E7-0449-827C-A2959B3E2C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16-DCI-113_Branded_PPT_Template_B_Final_FullScreen</Template>
  <TotalTime>1142</TotalTime>
  <Words>409</Words>
  <Application>Microsoft Office PowerPoint</Application>
  <PresentationFormat>On-screen Show (16:9)</PresentationFormat>
  <Paragraphs>68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Theme 1</vt:lpstr>
      <vt:lpstr>OU Analytics 101</vt:lpstr>
      <vt:lpstr>“How can I…”</vt:lpstr>
      <vt:lpstr>PowerPoint Presentation</vt:lpstr>
      <vt:lpstr>Use, don’t abuse</vt:lpstr>
      <vt:lpstr>Who are my members?</vt:lpstr>
      <vt:lpstr>Select the level you want</vt:lpstr>
      <vt:lpstr>Click on “detail”</vt:lpstr>
      <vt:lpstr>Arrears! Let’s try to get them back!</vt:lpstr>
      <vt:lpstr>Downloading Data</vt:lpstr>
      <vt:lpstr>Once in Excel…</vt:lpstr>
      <vt:lpstr>Volunteers</vt:lpstr>
      <vt:lpstr>PowerPoint Presentation</vt:lpstr>
      <vt:lpstr>Nominating a new officer</vt:lpstr>
      <vt:lpstr>Tips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Charles J Lord</cp:lastModifiedBy>
  <cp:revision>20</cp:revision>
  <dcterms:created xsi:type="dcterms:W3CDTF">2016-10-24T19:40:55Z</dcterms:created>
  <dcterms:modified xsi:type="dcterms:W3CDTF">2019-04-12T12:02:23Z</dcterms:modified>
</cp:coreProperties>
</file>