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handoutMasterIdLst>
    <p:handoutMasterId r:id="rId50"/>
  </p:handoutMasterIdLst>
  <p:sldIdLst>
    <p:sldId id="256" r:id="rId2"/>
    <p:sldId id="258" r:id="rId3"/>
    <p:sldId id="302" r:id="rId4"/>
    <p:sldId id="301" r:id="rId5"/>
    <p:sldId id="303" r:id="rId6"/>
    <p:sldId id="306" r:id="rId7"/>
    <p:sldId id="260" r:id="rId8"/>
    <p:sldId id="261" r:id="rId9"/>
    <p:sldId id="304" r:id="rId10"/>
    <p:sldId id="305" r:id="rId11"/>
    <p:sldId id="262" r:id="rId12"/>
    <p:sldId id="263" r:id="rId13"/>
    <p:sldId id="264" r:id="rId14"/>
    <p:sldId id="265" r:id="rId15"/>
    <p:sldId id="267" r:id="rId16"/>
    <p:sldId id="269" r:id="rId17"/>
    <p:sldId id="268" r:id="rId18"/>
    <p:sldId id="271" r:id="rId19"/>
    <p:sldId id="272" r:id="rId20"/>
    <p:sldId id="270" r:id="rId21"/>
    <p:sldId id="292" r:id="rId22"/>
    <p:sldId id="273" r:id="rId23"/>
    <p:sldId id="274" r:id="rId24"/>
    <p:sldId id="275" r:id="rId25"/>
    <p:sldId id="276" r:id="rId26"/>
    <p:sldId id="277" r:id="rId27"/>
    <p:sldId id="278" r:id="rId28"/>
    <p:sldId id="279" r:id="rId29"/>
    <p:sldId id="280" r:id="rId30"/>
    <p:sldId id="294" r:id="rId31"/>
    <p:sldId id="281" r:id="rId32"/>
    <p:sldId id="282" r:id="rId33"/>
    <p:sldId id="296" r:id="rId34"/>
    <p:sldId id="283" r:id="rId35"/>
    <p:sldId id="295" r:id="rId36"/>
    <p:sldId id="284" r:id="rId37"/>
    <p:sldId id="285" r:id="rId38"/>
    <p:sldId id="286" r:id="rId39"/>
    <p:sldId id="287" r:id="rId40"/>
    <p:sldId id="288" r:id="rId41"/>
    <p:sldId id="289" r:id="rId42"/>
    <p:sldId id="290" r:id="rId43"/>
    <p:sldId id="291" r:id="rId44"/>
    <p:sldId id="297" r:id="rId45"/>
    <p:sldId id="299" r:id="rId46"/>
    <p:sldId id="300" r:id="rId47"/>
    <p:sldId id="293" r:id="rId48"/>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a:srgbClr val="CC9933"/>
    <a:srgbClr val="69BE28"/>
    <a:srgbClr val="CC0033"/>
    <a:srgbClr val="E37222"/>
    <a:srgbClr val="FDC82F"/>
    <a:srgbClr val="008542"/>
    <a:srgbClr val="6B1F73"/>
    <a:srgbClr val="009FDA"/>
    <a:srgbClr val="0B51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1" autoAdjust="0"/>
    <p:restoredTop sz="95332" autoAdjust="0"/>
  </p:normalViewPr>
  <p:slideViewPr>
    <p:cSldViewPr snapToGrid="0" snapToObjects="1">
      <p:cViewPr>
        <p:scale>
          <a:sx n="69" d="100"/>
          <a:sy n="69" d="100"/>
        </p:scale>
        <p:origin x="-54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053" cy="469754"/>
          </a:xfrm>
          <a:prstGeom prst="rect">
            <a:avLst/>
          </a:prstGeom>
        </p:spPr>
        <p:txBody>
          <a:bodyPr vert="horz" lIns="92016" tIns="46008" rIns="92016" bIns="46008" rtlCol="0"/>
          <a:lstStyle>
            <a:lvl1pPr algn="l">
              <a:defRPr sz="1200"/>
            </a:lvl1pPr>
          </a:lstStyle>
          <a:p>
            <a:endParaRPr lang="en-US"/>
          </a:p>
        </p:txBody>
      </p:sp>
      <p:sp>
        <p:nvSpPr>
          <p:cNvPr id="3" name="Date Placeholder 2"/>
          <p:cNvSpPr>
            <a:spLocks noGrp="1"/>
          </p:cNvSpPr>
          <p:nvPr>
            <p:ph type="dt" sz="quarter" idx="1"/>
          </p:nvPr>
        </p:nvSpPr>
        <p:spPr>
          <a:xfrm>
            <a:off x="3994614" y="0"/>
            <a:ext cx="3057053" cy="469754"/>
          </a:xfrm>
          <a:prstGeom prst="rect">
            <a:avLst/>
          </a:prstGeom>
        </p:spPr>
        <p:txBody>
          <a:bodyPr vert="horz" lIns="92016" tIns="46008" rIns="92016" bIns="46008" rtlCol="0"/>
          <a:lstStyle>
            <a:lvl1pPr algn="r">
              <a:defRPr sz="1200"/>
            </a:lvl1pPr>
          </a:lstStyle>
          <a:p>
            <a:fld id="{9203D413-D3B9-4017-8851-569AE4C04F72}" type="datetimeFigureOut">
              <a:rPr lang="en-US" smtClean="0"/>
              <a:t>4/11/2019</a:t>
            </a:fld>
            <a:endParaRPr lang="en-US"/>
          </a:p>
        </p:txBody>
      </p:sp>
      <p:sp>
        <p:nvSpPr>
          <p:cNvPr id="4" name="Footer Placeholder 3"/>
          <p:cNvSpPr>
            <a:spLocks noGrp="1"/>
          </p:cNvSpPr>
          <p:nvPr>
            <p:ph type="ftr" sz="quarter" idx="2"/>
          </p:nvPr>
        </p:nvSpPr>
        <p:spPr>
          <a:xfrm>
            <a:off x="0" y="8886972"/>
            <a:ext cx="3057053" cy="469754"/>
          </a:xfrm>
          <a:prstGeom prst="rect">
            <a:avLst/>
          </a:prstGeom>
        </p:spPr>
        <p:txBody>
          <a:bodyPr vert="horz" lIns="92016" tIns="46008" rIns="92016" bIns="46008" rtlCol="0" anchor="b"/>
          <a:lstStyle>
            <a:lvl1pPr algn="l">
              <a:defRPr sz="1200"/>
            </a:lvl1pPr>
          </a:lstStyle>
          <a:p>
            <a:endParaRPr lang="en-US"/>
          </a:p>
        </p:txBody>
      </p:sp>
      <p:sp>
        <p:nvSpPr>
          <p:cNvPr id="5" name="Slide Number Placeholder 4"/>
          <p:cNvSpPr>
            <a:spLocks noGrp="1"/>
          </p:cNvSpPr>
          <p:nvPr>
            <p:ph type="sldNum" sz="quarter" idx="3"/>
          </p:nvPr>
        </p:nvSpPr>
        <p:spPr>
          <a:xfrm>
            <a:off x="3994614" y="8886972"/>
            <a:ext cx="3057053" cy="469754"/>
          </a:xfrm>
          <a:prstGeom prst="rect">
            <a:avLst/>
          </a:prstGeom>
        </p:spPr>
        <p:txBody>
          <a:bodyPr vert="horz" lIns="92016" tIns="46008" rIns="92016" bIns="46008" rtlCol="0" anchor="b"/>
          <a:lstStyle>
            <a:lvl1pPr algn="r">
              <a:defRPr sz="1200"/>
            </a:lvl1pPr>
          </a:lstStyle>
          <a:p>
            <a:fld id="{F5750D4B-BFEB-488F-AE30-6B3681FB3292}" type="slidenum">
              <a:rPr lang="en-US" smtClean="0"/>
              <a:t>‹#›</a:t>
            </a:fld>
            <a:endParaRPr lang="en-US"/>
          </a:p>
        </p:txBody>
      </p:sp>
    </p:spTree>
    <p:extLst>
      <p:ext uri="{BB962C8B-B14F-4D97-AF65-F5344CB8AC3E}">
        <p14:creationId xmlns:p14="http://schemas.microsoft.com/office/powerpoint/2010/main" val="14406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9461"/>
          </a:xfrm>
          <a:prstGeom prst="rect">
            <a:avLst/>
          </a:prstGeom>
        </p:spPr>
        <p:txBody>
          <a:bodyPr vert="horz" lIns="93764" tIns="46883" rIns="93764" bIns="46883" rtlCol="0"/>
          <a:lstStyle>
            <a:lvl1pPr algn="l">
              <a:defRPr sz="1200"/>
            </a:lvl1pPr>
          </a:lstStyle>
          <a:p>
            <a:endParaRPr lang="en-US"/>
          </a:p>
        </p:txBody>
      </p:sp>
      <p:sp>
        <p:nvSpPr>
          <p:cNvPr id="3" name="Date Placeholder 2"/>
          <p:cNvSpPr>
            <a:spLocks noGrp="1"/>
          </p:cNvSpPr>
          <p:nvPr>
            <p:ph type="dt" idx="1"/>
          </p:nvPr>
        </p:nvSpPr>
        <p:spPr>
          <a:xfrm>
            <a:off x="3995217" y="0"/>
            <a:ext cx="3056414" cy="469461"/>
          </a:xfrm>
          <a:prstGeom prst="rect">
            <a:avLst/>
          </a:prstGeom>
        </p:spPr>
        <p:txBody>
          <a:bodyPr vert="horz" lIns="93764" tIns="46883" rIns="93764" bIns="46883" rtlCol="0"/>
          <a:lstStyle>
            <a:lvl1pPr algn="r">
              <a:defRPr sz="1200"/>
            </a:lvl1pPr>
          </a:lstStyle>
          <a:p>
            <a:fld id="{90328D45-CD78-E946-97C3-593DC6155472}" type="datetimeFigureOut">
              <a:rPr lang="en-US" smtClean="0"/>
              <a:t>4/11/2019</a:t>
            </a:fld>
            <a:endParaRPr lang="en-US"/>
          </a:p>
        </p:txBody>
      </p:sp>
      <p:sp>
        <p:nvSpPr>
          <p:cNvPr id="4" name="Slide Image Placeholder 3"/>
          <p:cNvSpPr>
            <a:spLocks noGrp="1" noRot="1" noChangeAspect="1"/>
          </p:cNvSpPr>
          <p:nvPr>
            <p:ph type="sldImg" idx="2"/>
          </p:nvPr>
        </p:nvSpPr>
        <p:spPr>
          <a:xfrm>
            <a:off x="1422400" y="1169988"/>
            <a:ext cx="4208463" cy="3157537"/>
          </a:xfrm>
          <a:prstGeom prst="rect">
            <a:avLst/>
          </a:prstGeom>
          <a:noFill/>
          <a:ln w="12700">
            <a:solidFill>
              <a:prstClr val="black"/>
            </a:solidFill>
          </a:ln>
        </p:spPr>
        <p:txBody>
          <a:bodyPr vert="horz" lIns="93764" tIns="46883" rIns="93764" bIns="46883" rtlCol="0" anchor="ctr"/>
          <a:lstStyle/>
          <a:p>
            <a:endParaRPr lang="en-US"/>
          </a:p>
        </p:txBody>
      </p:sp>
      <p:sp>
        <p:nvSpPr>
          <p:cNvPr id="5" name="Notes Placeholder 4"/>
          <p:cNvSpPr>
            <a:spLocks noGrp="1"/>
          </p:cNvSpPr>
          <p:nvPr>
            <p:ph type="body" sz="quarter" idx="3"/>
          </p:nvPr>
        </p:nvSpPr>
        <p:spPr>
          <a:xfrm>
            <a:off x="705327" y="4502923"/>
            <a:ext cx="5642610" cy="3684211"/>
          </a:xfrm>
          <a:prstGeom prst="rect">
            <a:avLst/>
          </a:prstGeom>
        </p:spPr>
        <p:txBody>
          <a:bodyPr vert="horz" lIns="93764" tIns="46883" rIns="93764" bIns="468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87266"/>
            <a:ext cx="3056414" cy="469460"/>
          </a:xfrm>
          <a:prstGeom prst="rect">
            <a:avLst/>
          </a:prstGeom>
        </p:spPr>
        <p:txBody>
          <a:bodyPr vert="horz" lIns="93764" tIns="46883" rIns="93764" bIns="46883"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6"/>
            <a:ext cx="3056414" cy="469460"/>
          </a:xfrm>
          <a:prstGeom prst="rect">
            <a:avLst/>
          </a:prstGeom>
        </p:spPr>
        <p:txBody>
          <a:bodyPr vert="horz" lIns="93764" tIns="46883" rIns="93764" bIns="46883"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45</a:t>
            </a:fld>
            <a:endParaRPr lang="en-US"/>
          </a:p>
        </p:txBody>
      </p:sp>
    </p:spTree>
    <p:extLst>
      <p:ext uri="{BB962C8B-B14F-4D97-AF65-F5344CB8AC3E}">
        <p14:creationId xmlns:p14="http://schemas.microsoft.com/office/powerpoint/2010/main" val="110803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46</a:t>
            </a:fld>
            <a:endParaRPr lang="en-US"/>
          </a:p>
        </p:txBody>
      </p:sp>
    </p:spTree>
    <p:extLst>
      <p:ext uri="{BB962C8B-B14F-4D97-AF65-F5344CB8AC3E}">
        <p14:creationId xmlns:p14="http://schemas.microsoft.com/office/powerpoint/2010/main" val="691058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5.emf"/><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2.png"/><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1825625"/>
            <a:ext cx="3886200" cy="3792750"/>
          </a:xfrm>
        </p:spPr>
        <p:txBody>
          <a:bodyPr/>
          <a:lstStyle>
            <a:lvl1pPr marL="0" indent="0">
              <a:buNone/>
              <a:defRPr sz="12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4071208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3792801"/>
            <a:ext cx="3886200" cy="1825573"/>
          </a:xfrm>
        </p:spPr>
        <p:txBody>
          <a:bodyPr/>
          <a:lstStyle>
            <a:lvl1pPr marL="0" indent="0">
              <a:buNone/>
              <a:defRPr sz="12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14" hasCustomPrompt="1"/>
          </p:nvPr>
        </p:nvSpPr>
        <p:spPr>
          <a:xfrm>
            <a:off x="4629150" y="1825625"/>
            <a:ext cx="3886200" cy="1825573"/>
          </a:xfrm>
        </p:spPr>
        <p:txBody>
          <a:bodyPr/>
          <a:lstStyle>
            <a:lvl1pPr marL="0" indent="0">
              <a:buNone/>
              <a:defRPr sz="1200" i="1"/>
            </a:lvl1pPr>
          </a:lstStyle>
          <a:p>
            <a:pPr lvl="0"/>
            <a:r>
              <a:rPr lang="en-US" dirty="0" smtClean="0"/>
              <a:t>Insert Object</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551443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2837469"/>
            <a:ext cx="3886200" cy="2780906"/>
          </a:xfrm>
        </p:spPr>
        <p:txBody>
          <a:bodyPr/>
          <a:lstStyle>
            <a:lvl1pPr marL="0" indent="0">
              <a:buNone/>
              <a:defRPr sz="12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12"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59754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628650" y="1815897"/>
            <a:ext cx="3886200" cy="3802265"/>
          </a:xfrm>
        </p:spPr>
        <p:txBody>
          <a:bodyPr/>
          <a:lstStyle>
            <a:lvl1pPr marL="0" indent="0">
              <a:buNone/>
              <a:defRPr sz="12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4629150" y="2837467"/>
            <a:ext cx="3886200" cy="27806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12"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67751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3807093"/>
            <a:ext cx="3886200" cy="1811281"/>
          </a:xfrm>
        </p:spPr>
        <p:txBody>
          <a:bodyPr/>
          <a:lstStyle>
            <a:lvl1pPr marL="0" indent="0">
              <a:buNone/>
              <a:defRPr sz="12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825625"/>
            <a:ext cx="3886200" cy="18333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3"/>
          <p:cNvSpPr>
            <a:spLocks noGrp="1"/>
          </p:cNvSpPr>
          <p:nvPr>
            <p:ph sz="half" idx="14" hasCustomPrompt="1"/>
          </p:nvPr>
        </p:nvSpPr>
        <p:spPr>
          <a:xfrm>
            <a:off x="4629150" y="1847705"/>
            <a:ext cx="3886200" cy="1811281"/>
          </a:xfrm>
        </p:spPr>
        <p:txBody>
          <a:bodyPr/>
          <a:lstStyle>
            <a:lvl1pPr marL="0" indent="0">
              <a:buNone/>
              <a:defRPr sz="1200" i="1"/>
            </a:lvl1pPr>
          </a:lstStyle>
          <a:p>
            <a:pPr lvl="0"/>
            <a:r>
              <a:rPr lang="en-US" dirty="0" smtClean="0"/>
              <a:t>Insert Object</a:t>
            </a:r>
            <a:endParaRPr lang="en-US" dirty="0"/>
          </a:p>
        </p:txBody>
      </p:sp>
      <p:sp>
        <p:nvSpPr>
          <p:cNvPr id="16" name="Content Placeholder 3"/>
          <p:cNvSpPr>
            <a:spLocks noGrp="1"/>
          </p:cNvSpPr>
          <p:nvPr>
            <p:ph sz="half" idx="15" hasCustomPrompt="1"/>
          </p:nvPr>
        </p:nvSpPr>
        <p:spPr>
          <a:xfrm>
            <a:off x="628650" y="3807093"/>
            <a:ext cx="3886200" cy="1811281"/>
          </a:xfrm>
        </p:spPr>
        <p:txBody>
          <a:bodyPr/>
          <a:lstStyle>
            <a:lvl1pPr marL="0" indent="0">
              <a:buNone/>
              <a:defRPr sz="1200" i="1"/>
            </a:lvl1pPr>
          </a:lstStyle>
          <a:p>
            <a:pPr lvl="0"/>
            <a:r>
              <a:rPr lang="en-US" dirty="0" smtClean="0"/>
              <a:t>Insert Object</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15"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59600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0" y="1825625"/>
            <a:ext cx="3019523"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able Placeholder 8"/>
          <p:cNvSpPr>
            <a:spLocks noGrp="1"/>
          </p:cNvSpPr>
          <p:nvPr>
            <p:ph type="tbl" sz="quarter" idx="14" hasCustomPrompt="1"/>
          </p:nvPr>
        </p:nvSpPr>
        <p:spPr>
          <a:xfrm>
            <a:off x="3789575" y="1825625"/>
            <a:ext cx="4725775" cy="3792538"/>
          </a:xfrm>
        </p:spPr>
        <p:txBody>
          <a:bodyPr>
            <a:normAutofit/>
          </a:bodyPr>
          <a:lstStyle>
            <a:lvl1pPr marL="0" indent="0">
              <a:buNone/>
              <a:defRPr sz="1200" i="1"/>
            </a:lvl1pPr>
          </a:lstStyle>
          <a:p>
            <a:pPr lvl="0"/>
            <a:r>
              <a:rPr lang="en-US" dirty="0" smtClean="0"/>
              <a:t>Insert Object</a:t>
            </a:r>
            <a:endParaRPr lang="en-US" dirty="0"/>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4077240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46291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4788816"/>
            <a:ext cx="38862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3" name="Picture Placeholder 2"/>
          <p:cNvSpPr>
            <a:spLocks noGrp="1"/>
          </p:cNvSpPr>
          <p:nvPr>
            <p:ph type="pic" sz="quarter" idx="15" hasCustomPrompt="1"/>
          </p:nvPr>
        </p:nvSpPr>
        <p:spPr>
          <a:xfrm>
            <a:off x="628650" y="1825625"/>
            <a:ext cx="3886200" cy="2963191"/>
          </a:xfrm>
        </p:spPr>
        <p:txBody>
          <a:bodyPr>
            <a:normAutofit/>
          </a:bodyPr>
          <a:lstStyle>
            <a:lvl1pPr marL="0" indent="0">
              <a:buNone/>
              <a:defRPr sz="1200" i="1" baseline="0"/>
            </a:lvl1pPr>
          </a:lstStyle>
          <a:p>
            <a:r>
              <a:rPr lang="en-US" dirty="0" smtClean="0"/>
              <a:t>Insert Photo</a:t>
            </a:r>
            <a:endParaRPr lang="en-US" dirty="0"/>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3895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2837467"/>
            <a:ext cx="7886700" cy="21398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1825625"/>
            <a:ext cx="7886700" cy="1011843"/>
          </a:xfrm>
        </p:spPr>
        <p:txBody>
          <a:bodyPr>
            <a:norm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ea</a:t>
            </a:r>
            <a:r>
              <a:rPr lang="en-US" dirty="0" smtClean="0"/>
              <a:t> </a:t>
            </a:r>
            <a:r>
              <a:rPr lang="en-US" dirty="0" err="1" smtClean="0"/>
              <a:t>consequat</a:t>
            </a:r>
            <a:r>
              <a:rPr lang="en-US" dirty="0" smtClean="0"/>
              <a:t>.</a:t>
            </a:r>
          </a:p>
        </p:txBody>
      </p:sp>
      <p:sp>
        <p:nvSpPr>
          <p:cNvPr id="14" name="Text Placeholder 13"/>
          <p:cNvSpPr>
            <a:spLocks noGrp="1"/>
          </p:cNvSpPr>
          <p:nvPr>
            <p:ph type="body" sz="quarter" idx="15" hasCustomPrompt="1"/>
          </p:nvPr>
        </p:nvSpPr>
        <p:spPr>
          <a:xfrm>
            <a:off x="628650" y="4977353"/>
            <a:ext cx="7886700" cy="662890"/>
          </a:xfrm>
        </p:spPr>
        <p:txBody>
          <a:bodyPr>
            <a:normAutofit/>
          </a:bodyPr>
          <a:lstStyle>
            <a:lvl1pPr marL="0" indent="0">
              <a:buNone/>
              <a:defRPr sz="2000" b="1" i="1">
                <a:solidFill>
                  <a:srgbClr val="0066A1"/>
                </a:solidFill>
              </a:defRPr>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2789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4006391"/>
            <a:ext cx="3886200" cy="16117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1825624"/>
            <a:ext cx="7886700" cy="2075235"/>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12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11"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6622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50" name="Picture Placeholder 49"/>
          <p:cNvSpPr>
            <a:spLocks noGrp="1"/>
          </p:cNvSpPr>
          <p:nvPr>
            <p:ph type="pic" sz="quarter" idx="13" hasCustomPrompt="1"/>
          </p:nvPr>
        </p:nvSpPr>
        <p:spPr>
          <a:xfrm>
            <a:off x="0" y="1044735"/>
            <a:ext cx="1828800" cy="1828800"/>
          </a:xfrm>
          <a:blipFill>
            <a:blip r:embed="rId6"/>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INSERT</a:t>
            </a:r>
            <a:br>
              <a:rPr lang="en-US" dirty="0" smtClean="0"/>
            </a:br>
            <a:r>
              <a:rPr lang="en-US" dirty="0" smtClean="0"/>
              <a:t> IMAGE </a:t>
            </a:r>
            <a:endParaRPr lang="en-US" dirty="0"/>
          </a:p>
        </p:txBody>
      </p:sp>
      <p:sp>
        <p:nvSpPr>
          <p:cNvPr id="51" name="Picture Placeholder 49"/>
          <p:cNvSpPr>
            <a:spLocks noGrp="1"/>
          </p:cNvSpPr>
          <p:nvPr>
            <p:ph type="pic" sz="quarter" idx="14" hasCustomPrompt="1"/>
          </p:nvPr>
        </p:nvSpPr>
        <p:spPr>
          <a:xfrm>
            <a:off x="1828800" y="1044735"/>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2" name="Picture Placeholder 49"/>
          <p:cNvSpPr>
            <a:spLocks noGrp="1"/>
          </p:cNvSpPr>
          <p:nvPr>
            <p:ph type="pic" sz="quarter" idx="15" hasCustomPrompt="1"/>
          </p:nvPr>
        </p:nvSpPr>
        <p:spPr>
          <a:xfrm>
            <a:off x="3657600" y="1044735"/>
            <a:ext cx="1828800" cy="18288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endParaRPr lang="en-US" dirty="0"/>
          </a:p>
        </p:txBody>
      </p:sp>
      <p:sp>
        <p:nvSpPr>
          <p:cNvPr id="53" name="Picture Placeholder 49"/>
          <p:cNvSpPr>
            <a:spLocks noGrp="1"/>
          </p:cNvSpPr>
          <p:nvPr>
            <p:ph type="pic" sz="quarter" idx="16" hasCustomPrompt="1"/>
          </p:nvPr>
        </p:nvSpPr>
        <p:spPr>
          <a:xfrm>
            <a:off x="5486400" y="1044735"/>
            <a:ext cx="1828800" cy="1828800"/>
          </a:xfrm>
          <a:blipFill>
            <a:blip r:embed="rId9"/>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4" name="Picture Placeholder 49"/>
          <p:cNvSpPr>
            <a:spLocks noGrp="1"/>
          </p:cNvSpPr>
          <p:nvPr>
            <p:ph type="pic" sz="quarter" idx="17" hasCustomPrompt="1"/>
          </p:nvPr>
        </p:nvSpPr>
        <p:spPr>
          <a:xfrm>
            <a:off x="7315200" y="1044735"/>
            <a:ext cx="1828800" cy="1828800"/>
          </a:xfrm>
          <a:blipFill>
            <a:blip r:embed="rId10"/>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a:t>
            </a:r>
            <a:endParaRPr lang="en-US" dirty="0"/>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1825624"/>
            <a:ext cx="4970872" cy="288777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4713401"/>
            <a:ext cx="4970872" cy="904761"/>
          </a:xfrm>
        </p:spPr>
        <p:txBody>
          <a:bodyPr>
            <a:normAutofit/>
          </a:bodyPr>
          <a:lstStyle>
            <a:lvl1pPr marL="0" indent="0">
              <a:buNone/>
              <a:defRPr sz="2000" b="1">
                <a:solidFill>
                  <a:srgbClr val="0066A1"/>
                </a:solidFill>
              </a:defRPr>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a:t>
            </a:r>
          </a:p>
        </p:txBody>
      </p:sp>
      <p:sp>
        <p:nvSpPr>
          <p:cNvPr id="3" name="Picture Placeholder 2"/>
          <p:cNvSpPr>
            <a:spLocks noGrp="1"/>
          </p:cNvSpPr>
          <p:nvPr>
            <p:ph type="pic" sz="quarter" idx="15" hasCustomPrompt="1"/>
          </p:nvPr>
        </p:nvSpPr>
        <p:spPr>
          <a:xfrm>
            <a:off x="5712642" y="1825624"/>
            <a:ext cx="2802707" cy="3792539"/>
          </a:xfrm>
        </p:spPr>
        <p:txBody>
          <a:bodyPr>
            <a:normAutofit/>
          </a:bodyPr>
          <a:lstStyle>
            <a:lvl1pPr marL="0" indent="0">
              <a:buNone/>
              <a:defRPr sz="12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81011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1_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73012" y="6157002"/>
            <a:ext cx="1082647" cy="609304"/>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spTree>
    <p:extLst>
      <p:ext uri="{BB962C8B-B14F-4D97-AF65-F5344CB8AC3E}">
        <p14:creationId xmlns:p14="http://schemas.microsoft.com/office/powerpoint/2010/main" val="11416079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50" name="Picture Placeholder 49"/>
          <p:cNvSpPr>
            <a:spLocks noGrp="1"/>
          </p:cNvSpPr>
          <p:nvPr>
            <p:ph type="pic" sz="quarter" idx="13" hasCustomPrompt="1"/>
          </p:nvPr>
        </p:nvSpPr>
        <p:spPr>
          <a:xfrm>
            <a:off x="0" y="1044735"/>
            <a:ext cx="1828800" cy="1828800"/>
          </a:xfrm>
          <a:blipFill>
            <a:blip r:embed="rId5"/>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INSERT</a:t>
            </a:r>
            <a:br>
              <a:rPr lang="en-US" dirty="0" smtClean="0"/>
            </a:br>
            <a:r>
              <a:rPr lang="en-US" dirty="0" smtClean="0"/>
              <a:t> IMAGE </a:t>
            </a:r>
            <a:endParaRPr lang="en-US" dirty="0"/>
          </a:p>
        </p:txBody>
      </p:sp>
      <p:sp>
        <p:nvSpPr>
          <p:cNvPr id="51" name="Picture Placeholder 49"/>
          <p:cNvSpPr>
            <a:spLocks noGrp="1"/>
          </p:cNvSpPr>
          <p:nvPr>
            <p:ph type="pic" sz="quarter" idx="14" hasCustomPrompt="1"/>
          </p:nvPr>
        </p:nvSpPr>
        <p:spPr>
          <a:xfrm>
            <a:off x="18288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2" name="Picture Placeholder 49"/>
          <p:cNvSpPr>
            <a:spLocks noGrp="1"/>
          </p:cNvSpPr>
          <p:nvPr>
            <p:ph type="pic" sz="quarter" idx="15" hasCustomPrompt="1"/>
          </p:nvPr>
        </p:nvSpPr>
        <p:spPr>
          <a:xfrm>
            <a:off x="3657600" y="1044735"/>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endParaRPr lang="en-US" dirty="0"/>
          </a:p>
        </p:txBody>
      </p:sp>
      <p:sp>
        <p:nvSpPr>
          <p:cNvPr id="53" name="Picture Placeholder 49"/>
          <p:cNvSpPr>
            <a:spLocks noGrp="1"/>
          </p:cNvSpPr>
          <p:nvPr>
            <p:ph type="pic" sz="quarter" idx="16" hasCustomPrompt="1"/>
          </p:nvPr>
        </p:nvSpPr>
        <p:spPr>
          <a:xfrm>
            <a:off x="5486400" y="1044735"/>
            <a:ext cx="1828800" cy="1828800"/>
          </a:xfrm>
          <a:blipFill>
            <a:blip r:embed="rId8"/>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4" name="Picture Placeholder 49"/>
          <p:cNvSpPr>
            <a:spLocks noGrp="1"/>
          </p:cNvSpPr>
          <p:nvPr>
            <p:ph type="pic" sz="quarter" idx="17" hasCustomPrompt="1"/>
          </p:nvPr>
        </p:nvSpPr>
        <p:spPr>
          <a:xfrm>
            <a:off x="7315200" y="1044735"/>
            <a:ext cx="1828800" cy="1828800"/>
          </a:xfrm>
          <a:blipFill>
            <a:blip r:embed="rId9"/>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a:t>
            </a:r>
            <a:endParaRPr lang="en-US" dirty="0"/>
          </a:p>
        </p:txBody>
      </p:sp>
      <p:sp>
        <p:nvSpPr>
          <p:cNvPr id="10" name="Slide Number Placeholder 9"/>
          <p:cNvSpPr>
            <a:spLocks noGrp="1"/>
          </p:cNvSpPr>
          <p:nvPr>
            <p:ph type="sldNum" sz="quarter" idx="18"/>
          </p:nvPr>
        </p:nvSpPr>
        <p:spPr/>
        <p:txBody>
          <a:bodyPr/>
          <a:lstStyle/>
          <a:p>
            <a:fld id="{3DD97BEB-BAEF-0344-9D5C-EC73E478698A}" type="slidenum">
              <a:rPr lang="en-US" smtClean="0"/>
              <a:pPr/>
              <a:t>‹#›</a:t>
            </a:fld>
            <a:endParaRPr lang="en-US"/>
          </a:p>
        </p:txBody>
      </p:sp>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73012" y="6157002"/>
            <a:ext cx="1082647" cy="609304"/>
          </a:xfrm>
          <a:prstGeom prst="rect">
            <a:avLst/>
          </a:prstGeom>
        </p:spPr>
      </p:pic>
    </p:spTree>
    <p:extLst>
      <p:ext uri="{BB962C8B-B14F-4D97-AF65-F5344CB8AC3E}">
        <p14:creationId xmlns:p14="http://schemas.microsoft.com/office/powerpoint/2010/main" val="18991021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4238478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baseline="0"/>
            </a:lvl1pPr>
          </a:lstStyle>
          <a:p>
            <a:r>
              <a:rPr lang="en-US" dirty="0" smtClean="0"/>
              <a:t>Presentation Title</a:t>
            </a:r>
            <a:endParaRPr lang="en-US" dirty="0"/>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Subhead</a:t>
            </a:r>
          </a:p>
        </p:txBody>
      </p:sp>
      <p:sp>
        <p:nvSpPr>
          <p:cNvPr id="7" name="Slide Number Placeholder 6"/>
          <p:cNvSpPr>
            <a:spLocks noGrp="1"/>
          </p:cNvSpPr>
          <p:nvPr>
            <p:ph type="sldNum" sz="quarter" idx="14"/>
          </p:nvPr>
        </p:nvSpPr>
        <p:spPr/>
        <p:txBody>
          <a:bodyPr/>
          <a:lstStyle/>
          <a:p>
            <a:fld id="{3DD97BEB-BAEF-0344-9D5C-EC73E478698A}" type="slidenum">
              <a:rPr lang="en-US" smtClean="0"/>
              <a:pPr/>
              <a:t>‹#›</a:t>
            </a:fld>
            <a:endParaRPr lang="en-US"/>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9306" y="494096"/>
            <a:ext cx="1267968" cy="1286256"/>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31688" y="1149416"/>
            <a:ext cx="1877568" cy="1895856"/>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94" y="-3048"/>
            <a:ext cx="3263645" cy="3328681"/>
          </a:xfrm>
          <a:prstGeom prst="rect">
            <a:avLst/>
          </a:prstGeom>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46061" y="2921668"/>
            <a:ext cx="2298192" cy="2694432"/>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spTree>
    <p:extLst>
      <p:ext uri="{BB962C8B-B14F-4D97-AF65-F5344CB8AC3E}">
        <p14:creationId xmlns:p14="http://schemas.microsoft.com/office/powerpoint/2010/main" val="8393540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19821764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0" name="Text Placeholder 9"/>
          <p:cNvSpPr>
            <a:spLocks noGrp="1"/>
          </p:cNvSpPr>
          <p:nvPr>
            <p:ph type="body" sz="quarter" idx="13"/>
          </p:nvPr>
        </p:nvSpPr>
        <p:spPr>
          <a:xfrm>
            <a:off x="628650" y="1825625"/>
            <a:ext cx="7886700" cy="3943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6"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3853419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3"/>
          <p:cNvSpPr>
            <a:spLocks noGrp="1"/>
          </p:cNvSpPr>
          <p:nvPr>
            <p:ph type="body" sz="quarter" idx="14"/>
          </p:nvPr>
        </p:nvSpPr>
        <p:spPr>
          <a:xfrm>
            <a:off x="46291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7" hasCustomPrompt="1"/>
          </p:nvPr>
        </p:nvSpPr>
        <p:spPr>
          <a:xfrm>
            <a:off x="628650" y="1106196"/>
            <a:ext cx="7886700" cy="385325"/>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p14="http://schemas.microsoft.com/office/powerpoint/2010/main" val="17358584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5566717"/>
            <a:ext cx="9144000" cy="1301750"/>
          </a:xfrm>
          <a:prstGeom prst="rect">
            <a:avLst/>
          </a:prstGeom>
        </p:spPr>
      </p:pic>
      <p:pic>
        <p:nvPicPr>
          <p:cNvPr id="11" name="Picture 1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9144000" cy="698500"/>
          </a:xfrm>
          <a:prstGeom prst="rect">
            <a:avLst/>
          </a:prstGeom>
        </p:spPr>
      </p:pic>
      <p:pic>
        <p:nvPicPr>
          <p:cNvPr id="12" name="Picture 1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484384" y="6038603"/>
            <a:ext cx="1629925" cy="829094"/>
          </a:xfrm>
          <a:prstGeom prst="rect">
            <a:avLst/>
          </a:prstGeom>
        </p:spPr>
      </p:pic>
      <p:sp>
        <p:nvSpPr>
          <p:cNvPr id="2"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dirty="0" smtClean="0"/>
              <a:t>Topic</a:t>
            </a:r>
            <a:endParaRPr lang="en-US" dirty="0"/>
          </a:p>
        </p:txBody>
      </p:sp>
      <p:sp>
        <p:nvSpPr>
          <p:cNvPr id="3" name="Text Placeholder 2"/>
          <p:cNvSpPr>
            <a:spLocks noGrp="1"/>
          </p:cNvSpPr>
          <p:nvPr>
            <p:ph type="body" idx="1"/>
          </p:nvPr>
        </p:nvSpPr>
        <p:spPr>
          <a:xfrm>
            <a:off x="628650" y="1428826"/>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Slide Number Placeholder 25"/>
          <p:cNvSpPr>
            <a:spLocks noGrp="1"/>
          </p:cNvSpPr>
          <p:nvPr>
            <p:ph type="sldNum" sz="quarter" idx="4"/>
          </p:nvPr>
        </p:nvSpPr>
        <p:spPr>
          <a:xfrm>
            <a:off x="385320" y="6205392"/>
            <a:ext cx="486659" cy="365125"/>
          </a:xfrm>
          <a:prstGeom prst="rect">
            <a:avLst/>
          </a:prstGeom>
        </p:spPr>
        <p:txBody>
          <a:bodyPr vert="horz" lIns="91440" tIns="45720" rIns="91440" bIns="45720" rtlCol="0" anchor="ctr"/>
          <a:lstStyle>
            <a:lvl1pPr algn="l">
              <a:defRPr sz="1200">
                <a:solidFill>
                  <a:schemeClr val="bg1"/>
                </a:solidFill>
              </a:defRPr>
            </a:lvl1pPr>
          </a:lstStyle>
          <a:p>
            <a:fld id="{3DD97BEB-BAEF-0344-9D5C-EC73E478698A}" type="slidenum">
              <a:rPr lang="en-US" smtClean="0"/>
              <a:pPr/>
              <a:t>‹#›</a:t>
            </a:fld>
            <a:endParaRPr lang="en-US"/>
          </a:p>
        </p:txBody>
      </p:sp>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1" r:id="rId3"/>
    <p:sldLayoutId id="2147483683" r:id="rId4"/>
    <p:sldLayoutId id="2147483663" r:id="rId5"/>
    <p:sldLayoutId id="2147483684" r:id="rId6"/>
    <p:sldLayoutId id="2147483673" r:id="rId7"/>
    <p:sldLayoutId id="2147483662" r:id="rId8"/>
    <p:sldLayoutId id="2147483675" r:id="rId9"/>
    <p:sldLayoutId id="2147483664" r:id="rId10"/>
    <p:sldLayoutId id="2147483674" r:id="rId11"/>
    <p:sldLayoutId id="2147483665" r:id="rId12"/>
    <p:sldLayoutId id="2147483676" r:id="rId13"/>
    <p:sldLayoutId id="2147483677" r:id="rId14"/>
    <p:sldLayoutId id="2147483678" r:id="rId15"/>
    <p:sldLayoutId id="2147483679" r:id="rId16"/>
    <p:sldLayoutId id="2147483667" r:id="rId17"/>
    <p:sldLayoutId id="2147483680" r:id="rId18"/>
    <p:sldLayoutId id="2147483682" r:id="rId19"/>
    <p:sldLayoutId id="2147483681" r:id="rId2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www.ieee.org/ouanalytics"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ieee.org/ouanalytics" TargetMode="External"/><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60.png"/><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hyperlink" Target="mailto:m.curtis@ieee.org" TargetMode="External"/><Relationship Id="rId2" Type="http://schemas.openxmlformats.org/officeDocument/2006/relationships/hyperlink" Target="mailto:samieee@ieee.or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about/corporate/governance/index.html" TargetMode="External"/><Relationship Id="rId2" Type="http://schemas.openxmlformats.org/officeDocument/2006/relationships/hyperlink" Target="http://www.ieee.org/documents/ieee_policies.pdf" TargetMode="External"/><Relationship Id="rId1" Type="http://schemas.openxmlformats.org/officeDocument/2006/relationships/slideLayout" Target="../slideLayouts/slideLayout8.xml"/><Relationship Id="rId5" Type="http://schemas.openxmlformats.org/officeDocument/2006/relationships/hyperlink" Target="https://www.ieee.org/about/volunteers/samieee/ieee_email_policy.html" TargetMode="External"/><Relationship Id="rId4" Type="http://schemas.openxmlformats.org/officeDocument/2006/relationships/hyperlink" Target="https://www.ieee.org/about/help/security_privacy.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60333"/>
            <a:ext cx="7772400" cy="697310"/>
          </a:xfrm>
        </p:spPr>
        <p:txBody>
          <a:bodyPr/>
          <a:lstStyle/>
          <a:p>
            <a:r>
              <a:rPr lang="en-US" dirty="0" smtClean="0"/>
              <a:t>IEEE OU Analytics</a:t>
            </a:r>
            <a:endParaRPr lang="en-US" dirty="0"/>
          </a:p>
        </p:txBody>
      </p:sp>
      <p:sp>
        <p:nvSpPr>
          <p:cNvPr id="4" name="Slide Number Placeholder 3"/>
          <p:cNvSpPr>
            <a:spLocks noGrp="1"/>
          </p:cNvSpPr>
          <p:nvPr>
            <p:ph type="sldNum" sz="quarter" idx="18"/>
          </p:nvPr>
        </p:nvSpPr>
        <p:spPr>
          <a:xfrm>
            <a:off x="385321" y="6205392"/>
            <a:ext cx="3597020" cy="365125"/>
          </a:xfrm>
        </p:spPr>
        <p:txBody>
          <a:bodyPr/>
          <a:lstStyle/>
          <a:p>
            <a:r>
              <a:rPr lang="en-US" dirty="0" smtClean="0"/>
              <a:t>Training Presentation – 2018</a:t>
            </a:r>
            <a:endParaRPr lang="en-US" dirty="0"/>
          </a:p>
        </p:txBody>
      </p:sp>
    </p:spTree>
    <p:extLst>
      <p:ext uri="{BB962C8B-B14F-4D97-AF65-F5344CB8AC3E}">
        <p14:creationId xmlns:p14="http://schemas.microsoft.com/office/powerpoint/2010/main" val="213951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205538"/>
            <a:ext cx="485775" cy="365125"/>
          </a:xfrm>
        </p:spPr>
        <p:txBody>
          <a:bodyPr/>
          <a:lstStyle/>
          <a:p>
            <a:fld id="{3DD97BEB-BAEF-0344-9D5C-EC73E478698A}" type="slidenum">
              <a:rPr lang="en-US" smtClean="0"/>
              <a:pPr/>
              <a:t>10</a:t>
            </a:fld>
            <a:endParaRPr lang="en-US" dirty="0"/>
          </a:p>
        </p:txBody>
      </p:sp>
      <p:pic>
        <p:nvPicPr>
          <p:cNvPr id="6" name="Picture 5"/>
          <p:cNvPicPr>
            <a:picLocks noChangeAspect="1"/>
          </p:cNvPicPr>
          <p:nvPr/>
        </p:nvPicPr>
        <p:blipFill>
          <a:blip r:embed="rId2"/>
          <a:stretch>
            <a:fillRect/>
          </a:stretch>
        </p:blipFill>
        <p:spPr>
          <a:xfrm>
            <a:off x="502921" y="273749"/>
            <a:ext cx="7971366" cy="6400800"/>
          </a:xfrm>
          <a:prstGeom prst="rect">
            <a:avLst/>
          </a:prstGeom>
        </p:spPr>
      </p:pic>
    </p:spTree>
    <p:extLst>
      <p:ext uri="{BB962C8B-B14F-4D97-AF65-F5344CB8AC3E}">
        <p14:creationId xmlns:p14="http://schemas.microsoft.com/office/powerpoint/2010/main" val="3079961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4132"/>
            <a:ext cx="8308616" cy="553336"/>
          </a:xfrm>
        </p:spPr>
        <p:txBody>
          <a:bodyPr/>
          <a:lstStyle/>
          <a:p>
            <a:r>
              <a:rPr lang="en-US" dirty="0" smtClean="0"/>
              <a:t>IEEE OU Analytics</a:t>
            </a:r>
            <a:endParaRPr lang="en-US" dirty="0"/>
          </a:p>
        </p:txBody>
      </p:sp>
      <p:sp>
        <p:nvSpPr>
          <p:cNvPr id="3" name="Text Placeholder 2"/>
          <p:cNvSpPr>
            <a:spLocks noGrp="1"/>
          </p:cNvSpPr>
          <p:nvPr>
            <p:ph type="body" sz="quarter" idx="13"/>
          </p:nvPr>
        </p:nvSpPr>
        <p:spPr>
          <a:xfrm>
            <a:off x="628650" y="1606609"/>
            <a:ext cx="7886700" cy="4162366"/>
          </a:xfrm>
        </p:spPr>
        <p:txBody>
          <a:bodyPr/>
          <a:lstStyle/>
          <a:p>
            <a:r>
              <a:rPr lang="en-US" sz="2100" dirty="0" smtClean="0"/>
              <a:t>On the dashboard pages (example: “Members and Affiliates” link.) users will see . . . </a:t>
            </a:r>
          </a:p>
          <a:p>
            <a:endParaRPr lang="en-US" dirty="0"/>
          </a:p>
        </p:txBody>
      </p:sp>
      <p:sp>
        <p:nvSpPr>
          <p:cNvPr id="4" name="Slide Number Placeholder 3"/>
          <p:cNvSpPr>
            <a:spLocks noGrp="1"/>
          </p:cNvSpPr>
          <p:nvPr>
            <p:ph type="sldNum" sz="quarter" idx="14"/>
          </p:nvPr>
        </p:nvSpPr>
        <p:spPr>
          <a:xfrm>
            <a:off x="385320" y="6205392"/>
            <a:ext cx="3075727" cy="365125"/>
          </a:xfrm>
        </p:spPr>
        <p:txBody>
          <a:bodyPr/>
          <a:lstStyle/>
          <a:p>
            <a:r>
              <a:rPr lang="en-US" dirty="0" smtClean="0"/>
              <a:t>Training Presentation </a:t>
            </a:r>
            <a:r>
              <a:rPr lang="en-US" dirty="0"/>
              <a:t>- </a:t>
            </a:r>
            <a:fld id="{3DD97BEB-BAEF-0344-9D5C-EC73E478698A}" type="slidenum">
              <a:rPr lang="en-US" smtClean="0"/>
              <a:pPr/>
              <a:t>11</a:t>
            </a:fld>
            <a:endParaRPr lang="en-US" dirty="0"/>
          </a:p>
        </p:txBody>
      </p:sp>
      <p:sp>
        <p:nvSpPr>
          <p:cNvPr id="5" name="Text Placeholder 4"/>
          <p:cNvSpPr>
            <a:spLocks noGrp="1"/>
          </p:cNvSpPr>
          <p:nvPr>
            <p:ph type="body" sz="quarter" idx="17"/>
          </p:nvPr>
        </p:nvSpPr>
        <p:spPr/>
        <p:txBody>
          <a:bodyPr>
            <a:noAutofit/>
          </a:bodyPr>
          <a:lstStyle/>
          <a:p>
            <a:r>
              <a:rPr lang="en-US" dirty="0" smtClean="0"/>
              <a:t>How to navigate the new dashboards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0" y="2366182"/>
            <a:ext cx="7715250"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146" y="2922090"/>
            <a:ext cx="1032848" cy="16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073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372227" cy="553336"/>
          </a:xfrm>
        </p:spPr>
        <p:txBody>
          <a:bodyPr/>
          <a:lstStyle/>
          <a:p>
            <a:r>
              <a:rPr lang="en-US" dirty="0" smtClean="0"/>
              <a:t>IEEE OU Analytics</a:t>
            </a:r>
            <a:endParaRPr lang="en-US" dirty="0"/>
          </a:p>
        </p:txBody>
      </p:sp>
      <p:sp>
        <p:nvSpPr>
          <p:cNvPr id="3" name="Text Placeholder 2"/>
          <p:cNvSpPr>
            <a:spLocks noGrp="1"/>
          </p:cNvSpPr>
          <p:nvPr>
            <p:ph type="body" sz="quarter" idx="13"/>
          </p:nvPr>
        </p:nvSpPr>
        <p:spPr>
          <a:xfrm>
            <a:off x="628650" y="1555334"/>
            <a:ext cx="7886700" cy="4443814"/>
          </a:xfrm>
        </p:spPr>
        <p:txBody>
          <a:bodyPr>
            <a:noAutofit/>
          </a:bodyPr>
          <a:lstStyle/>
          <a:p>
            <a:r>
              <a:rPr lang="en-US" sz="2100" dirty="0" smtClean="0"/>
              <a:t>The breadcrumb bar appears at the top left of the screen and provides the navigation path.  Clicking within the breadcrumb allows you to navigate back to a prior screen.</a:t>
            </a:r>
          </a:p>
          <a:p>
            <a:r>
              <a:rPr lang="en-US" sz="2100" dirty="0" smtClean="0"/>
              <a:t>Most dashboard views contain several visualizations of data including information such as Count by Region, Grade, Gender</a:t>
            </a:r>
            <a:r>
              <a:rPr lang="en-US" sz="2100" dirty="0"/>
              <a:t>,</a:t>
            </a:r>
            <a:r>
              <a:rPr lang="en-US" sz="2100" dirty="0" smtClean="0"/>
              <a:t> Product type or name, and Renewals with a link to Member Details.</a:t>
            </a:r>
          </a:p>
          <a:p>
            <a:r>
              <a:rPr lang="en-US" sz="2100" dirty="0" smtClean="0"/>
              <a:t>Each display is interactive and allows you to see more, less or different information by using drop-down filters, hovering over, or clicking on chart elements.</a:t>
            </a:r>
          </a:p>
          <a:p>
            <a:r>
              <a:rPr lang="en-US" sz="2100" dirty="0" smtClean="0"/>
              <a:t>Drop-down filter options vary depending on the content in the dashboard.  Use drop-down filters to modify the results displayed in all the visualizations for that dashboard.</a:t>
            </a:r>
          </a:p>
        </p:txBody>
      </p:sp>
      <p:sp>
        <p:nvSpPr>
          <p:cNvPr id="4" name="Slide Number Placeholder 3"/>
          <p:cNvSpPr>
            <a:spLocks noGrp="1"/>
          </p:cNvSpPr>
          <p:nvPr>
            <p:ph type="sldNum" sz="quarter" idx="14"/>
          </p:nvPr>
        </p:nvSpPr>
        <p:spPr>
          <a:xfrm>
            <a:off x="385320" y="6205392"/>
            <a:ext cx="3263734" cy="365125"/>
          </a:xfrm>
        </p:spPr>
        <p:txBody>
          <a:bodyPr/>
          <a:lstStyle/>
          <a:p>
            <a:r>
              <a:rPr lang="en-US" dirty="0" smtClean="0"/>
              <a:t>Training Presentation </a:t>
            </a:r>
            <a:r>
              <a:rPr lang="en-US" dirty="0"/>
              <a:t>- </a:t>
            </a:r>
            <a:fld id="{3DD97BEB-BAEF-0344-9D5C-EC73E478698A}" type="slidenum">
              <a:rPr lang="en-US" smtClean="0"/>
              <a:pPr/>
              <a:t>12</a:t>
            </a:fld>
            <a:endParaRPr lang="en-US" dirty="0"/>
          </a:p>
        </p:txBody>
      </p:sp>
      <p:sp>
        <p:nvSpPr>
          <p:cNvPr id="5" name="Text Placeholder 4"/>
          <p:cNvSpPr>
            <a:spLocks noGrp="1"/>
          </p:cNvSpPr>
          <p:nvPr>
            <p:ph type="body" sz="quarter" idx="17"/>
          </p:nvPr>
        </p:nvSpPr>
        <p:spPr/>
        <p:txBody>
          <a:bodyPr>
            <a:noAutofit/>
          </a:bodyPr>
          <a:lstStyle/>
          <a:p>
            <a:r>
              <a:rPr lang="en-US" dirty="0" smtClean="0"/>
              <a:t>Navigating the Dashboards . . .</a:t>
            </a:r>
            <a:endParaRPr lang="en-US" dirty="0"/>
          </a:p>
        </p:txBody>
      </p:sp>
    </p:spTree>
    <p:extLst>
      <p:ext uri="{BB962C8B-B14F-4D97-AF65-F5344CB8AC3E}">
        <p14:creationId xmlns:p14="http://schemas.microsoft.com/office/powerpoint/2010/main" val="2717377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56324" cy="553336"/>
          </a:xfrm>
        </p:spPr>
        <p:txBody>
          <a:bodyPr/>
          <a:lstStyle/>
          <a:p>
            <a:r>
              <a:rPr lang="en-US" dirty="0" smtClean="0"/>
              <a:t>IEEE OU Analytics</a:t>
            </a:r>
            <a:endParaRPr lang="en-US" dirty="0"/>
          </a:p>
        </p:txBody>
      </p:sp>
      <p:sp>
        <p:nvSpPr>
          <p:cNvPr id="3" name="Text Placeholder 2"/>
          <p:cNvSpPr>
            <a:spLocks noGrp="1"/>
          </p:cNvSpPr>
          <p:nvPr>
            <p:ph type="body" sz="quarter" idx="13"/>
          </p:nvPr>
        </p:nvSpPr>
        <p:spPr>
          <a:xfrm>
            <a:off x="628650" y="1577797"/>
            <a:ext cx="7886700" cy="1669605"/>
          </a:xfrm>
        </p:spPr>
        <p:txBody>
          <a:bodyPr/>
          <a:lstStyle/>
          <a:p>
            <a:r>
              <a:rPr lang="en-US" sz="2100" dirty="0" smtClean="0"/>
              <a:t>To filter data using the drop-down menu</a:t>
            </a:r>
          </a:p>
          <a:p>
            <a:pPr lvl="1"/>
            <a:r>
              <a:rPr lang="en-US" dirty="0" smtClean="0"/>
              <a:t>Click on the desired drop-down filter </a:t>
            </a:r>
          </a:p>
          <a:p>
            <a:pPr lvl="1"/>
            <a:r>
              <a:rPr lang="en-US" dirty="0" smtClean="0"/>
              <a:t>Click </a:t>
            </a:r>
            <a:r>
              <a:rPr lang="en-US" b="1" dirty="0" smtClean="0"/>
              <a:t>All</a:t>
            </a:r>
            <a:r>
              <a:rPr lang="en-US" dirty="0" smtClean="0"/>
              <a:t> to deselect all filters</a:t>
            </a:r>
          </a:p>
          <a:p>
            <a:pPr lvl="1"/>
            <a:r>
              <a:rPr lang="en-US" dirty="0" smtClean="0"/>
              <a:t>Click items you want to filter on (ex. Regions 2, 4, 6)</a:t>
            </a:r>
          </a:p>
          <a:p>
            <a:pPr lvl="1"/>
            <a:r>
              <a:rPr lang="en-US" dirty="0" smtClean="0"/>
              <a:t>Click on </a:t>
            </a:r>
            <a:r>
              <a:rPr lang="en-US" b="1" dirty="0" smtClean="0"/>
              <a:t>Apply</a:t>
            </a:r>
            <a:r>
              <a:rPr lang="en-US" dirty="0" smtClean="0"/>
              <a:t> and then click on any white space to close the filter box.</a:t>
            </a:r>
          </a:p>
        </p:txBody>
      </p:sp>
      <p:sp>
        <p:nvSpPr>
          <p:cNvPr id="4" name="Slide Number Placeholder 3"/>
          <p:cNvSpPr>
            <a:spLocks noGrp="1"/>
          </p:cNvSpPr>
          <p:nvPr>
            <p:ph type="sldNum" sz="quarter" idx="14"/>
          </p:nvPr>
        </p:nvSpPr>
        <p:spPr>
          <a:xfrm>
            <a:off x="385320" y="6205392"/>
            <a:ext cx="3263734" cy="365125"/>
          </a:xfrm>
        </p:spPr>
        <p:txBody>
          <a:bodyPr/>
          <a:lstStyle/>
          <a:p>
            <a:r>
              <a:rPr lang="en-US" dirty="0" smtClean="0"/>
              <a:t>Training Presentation </a:t>
            </a:r>
            <a:r>
              <a:rPr lang="en-US" dirty="0"/>
              <a:t>- </a:t>
            </a:r>
            <a:fld id="{3DD97BEB-BAEF-0344-9D5C-EC73E478698A}" type="slidenum">
              <a:rPr lang="en-US" smtClean="0"/>
              <a:pPr/>
              <a:t>13</a:t>
            </a:fld>
            <a:endParaRPr lang="en-US" dirty="0"/>
          </a:p>
        </p:txBody>
      </p:sp>
      <p:sp>
        <p:nvSpPr>
          <p:cNvPr id="5" name="Text Placeholder 4"/>
          <p:cNvSpPr>
            <a:spLocks noGrp="1"/>
          </p:cNvSpPr>
          <p:nvPr>
            <p:ph type="body" sz="quarter" idx="17"/>
          </p:nvPr>
        </p:nvSpPr>
        <p:spPr/>
        <p:txBody>
          <a:bodyPr>
            <a:noAutofit/>
          </a:bodyPr>
          <a:lstStyle/>
          <a:p>
            <a:r>
              <a:rPr lang="en-US" dirty="0"/>
              <a:t>Navigating the Dashboards . .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957" y="3221764"/>
            <a:ext cx="1649934" cy="27300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652" y="3187580"/>
            <a:ext cx="1531004" cy="27642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703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292713"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646164"/>
            <a:ext cx="7886700" cy="2319085"/>
          </a:xfrm>
        </p:spPr>
        <p:txBody>
          <a:bodyPr/>
          <a:lstStyle/>
          <a:p>
            <a:r>
              <a:rPr lang="en-US" sz="2100" dirty="0" smtClean="0"/>
              <a:t>Interacting with Content – Filtering Within a Visualization</a:t>
            </a:r>
          </a:p>
          <a:p>
            <a:pPr lvl="1"/>
            <a:r>
              <a:rPr lang="en-US" dirty="0" smtClean="0"/>
              <a:t>In addition to drop-down filters, users can filter data directly from the visualization.</a:t>
            </a:r>
          </a:p>
          <a:p>
            <a:pPr lvl="1"/>
            <a:r>
              <a:rPr lang="en-US" dirty="0" smtClean="0"/>
              <a:t>Click on the data point on the chart you wish to explore.  The selected data</a:t>
            </a:r>
            <a:endParaRPr lang="en-US" dirty="0"/>
          </a:p>
        </p:txBody>
      </p:sp>
      <p:sp>
        <p:nvSpPr>
          <p:cNvPr id="4" name="Slide Number Placeholder 3"/>
          <p:cNvSpPr>
            <a:spLocks noGrp="1"/>
          </p:cNvSpPr>
          <p:nvPr>
            <p:ph type="sldNum" sz="quarter" idx="14"/>
          </p:nvPr>
        </p:nvSpPr>
        <p:spPr>
          <a:xfrm>
            <a:off x="385320" y="6205392"/>
            <a:ext cx="3315009" cy="365125"/>
          </a:xfrm>
        </p:spPr>
        <p:txBody>
          <a:bodyPr/>
          <a:lstStyle/>
          <a:p>
            <a:r>
              <a:rPr lang="en-US" dirty="0" smtClean="0"/>
              <a:t>Training Presentation </a:t>
            </a:r>
            <a:r>
              <a:rPr lang="en-US" dirty="0"/>
              <a:t>- </a:t>
            </a:r>
            <a:fld id="{3DD97BEB-BAEF-0344-9D5C-EC73E478698A}" type="slidenum">
              <a:rPr lang="en-US" smtClean="0"/>
              <a:pPr/>
              <a:t>14</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a:t>Navigating the Dashboards . .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617" y="2983622"/>
            <a:ext cx="4855561" cy="25583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2"/>
          <p:cNvSpPr txBox="1">
            <a:spLocks/>
          </p:cNvSpPr>
          <p:nvPr/>
        </p:nvSpPr>
        <p:spPr>
          <a:xfrm>
            <a:off x="850841" y="2825156"/>
            <a:ext cx="2934946" cy="3233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smtClean="0"/>
              <a:t>area will open and will be automatically filtered.  (Example:  on the “Count by Grade” pie chart in “Memberships, Subscriptions, and More – click on the GSM slice.  You will see only GSM’s displayed on the chart and counts in the table also reflect GSM’s only.</a:t>
            </a:r>
          </a:p>
        </p:txBody>
      </p:sp>
      <p:pic>
        <p:nvPicPr>
          <p:cNvPr id="2054" name="Picture 6" descr="C:\Users\hshimins\AppData\Local\Temp\SNAGHTML10b2e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520" y="5034331"/>
            <a:ext cx="1356564" cy="35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869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459691"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774350"/>
            <a:ext cx="7886700" cy="2905716"/>
          </a:xfrm>
        </p:spPr>
        <p:txBody>
          <a:bodyPr>
            <a:normAutofit lnSpcReduction="10000"/>
          </a:bodyPr>
          <a:lstStyle/>
          <a:p>
            <a:r>
              <a:rPr lang="en-US" sz="2100" b="1" dirty="0" smtClean="0"/>
              <a:t>Tool Tip</a:t>
            </a:r>
            <a:r>
              <a:rPr lang="en-US" sz="2100" dirty="0" smtClean="0"/>
              <a:t>:  Provides another option for filtering visualizations.  Click on the data point and then hover over the filtered area.  A tool tip will appear and you can choose one of the following:</a:t>
            </a:r>
          </a:p>
          <a:p>
            <a:pPr lvl="1"/>
            <a:r>
              <a:rPr lang="en-US" b="1" dirty="0" smtClean="0"/>
              <a:t>Keep only </a:t>
            </a:r>
            <a:r>
              <a:rPr lang="en-US" dirty="0" smtClean="0"/>
              <a:t>– keeps the selected data in the view, all other data will be removed.</a:t>
            </a:r>
          </a:p>
          <a:p>
            <a:pPr lvl="1"/>
            <a:r>
              <a:rPr lang="en-US" b="1" dirty="0" smtClean="0"/>
              <a:t>Exclude</a:t>
            </a:r>
            <a:r>
              <a:rPr lang="en-US" dirty="0" smtClean="0"/>
              <a:t> – excludes the data from the view, all </a:t>
            </a:r>
          </a:p>
          <a:p>
            <a:pPr marL="457200" lvl="1" indent="0">
              <a:buNone/>
            </a:pPr>
            <a:r>
              <a:rPr lang="en-US" dirty="0" smtClean="0"/>
              <a:t>     other data will be retained.</a:t>
            </a:r>
          </a:p>
          <a:p>
            <a:pPr lvl="1"/>
            <a:r>
              <a:rPr lang="en-US" b="1" dirty="0" smtClean="0"/>
              <a:t>View Detail </a:t>
            </a:r>
            <a:r>
              <a:rPr lang="en-US" dirty="0" smtClean="0"/>
              <a:t>– launches Detail View,  which </a:t>
            </a:r>
          </a:p>
          <a:p>
            <a:pPr marL="457200" lvl="1" indent="0">
              <a:buNone/>
            </a:pPr>
            <a:r>
              <a:rPr lang="en-US" dirty="0"/>
              <a:t> </a:t>
            </a:r>
            <a:r>
              <a:rPr lang="en-US" dirty="0" smtClean="0"/>
              <a:t>    provides a list of the chosen data with detail </a:t>
            </a:r>
          </a:p>
          <a:p>
            <a:pPr marL="457200" lvl="1" indent="0">
              <a:buNone/>
            </a:pPr>
            <a:r>
              <a:rPr lang="en-US" dirty="0" smtClean="0"/>
              <a:t>     information.</a:t>
            </a:r>
          </a:p>
        </p:txBody>
      </p:sp>
      <p:sp>
        <p:nvSpPr>
          <p:cNvPr id="4" name="Slide Number Placeholder 3"/>
          <p:cNvSpPr>
            <a:spLocks noGrp="1"/>
          </p:cNvSpPr>
          <p:nvPr>
            <p:ph type="sldNum" sz="quarter" idx="14"/>
          </p:nvPr>
        </p:nvSpPr>
        <p:spPr>
          <a:xfrm>
            <a:off x="385320" y="6205392"/>
            <a:ext cx="3443196" cy="365125"/>
          </a:xfrm>
        </p:spPr>
        <p:txBody>
          <a:bodyPr/>
          <a:lstStyle/>
          <a:p>
            <a:r>
              <a:rPr lang="en-US" dirty="0" smtClean="0"/>
              <a:t>Training Presentation </a:t>
            </a:r>
            <a:r>
              <a:rPr lang="en-US" dirty="0"/>
              <a:t>- </a:t>
            </a:r>
            <a:fld id="{3DD97BEB-BAEF-0344-9D5C-EC73E478698A}" type="slidenum">
              <a:rPr lang="en-US" smtClean="0"/>
              <a:pPr/>
              <a:t>15</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a:t>Navigating the Dashboards . . .</a:t>
            </a:r>
          </a:p>
          <a:p>
            <a:endParaRPr lang="en-US" dirty="0"/>
          </a:p>
        </p:txBody>
      </p:sp>
      <p:sp>
        <p:nvSpPr>
          <p:cNvPr id="7" name="Text Placeholder 2"/>
          <p:cNvSpPr txBox="1">
            <a:spLocks/>
          </p:cNvSpPr>
          <p:nvPr/>
        </p:nvSpPr>
        <p:spPr>
          <a:xfrm>
            <a:off x="637194" y="4754880"/>
            <a:ext cx="7886700" cy="9195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smtClean="0"/>
              <a:t>To clear the filter in the Tool Tip, click “Undo” at the top of the page and then click within white space to return the visualization to its original display.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695" y="3429966"/>
            <a:ext cx="2865437" cy="1006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584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459691"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671797"/>
            <a:ext cx="7886700" cy="3943350"/>
          </a:xfrm>
        </p:spPr>
        <p:txBody>
          <a:bodyPr/>
          <a:lstStyle/>
          <a:p>
            <a:r>
              <a:rPr lang="en-US" sz="2100" dirty="0" smtClean="0"/>
              <a:t>Various visualizations provide an option to expand or collapse columns.   This can be done before or after applying filters.</a:t>
            </a:r>
          </a:p>
          <a:p>
            <a:pPr lvl="1"/>
            <a:r>
              <a:rPr lang="en-US" dirty="0" smtClean="0"/>
              <a:t>Example:  The “Renewal Category by Region by Grade” tab in the </a:t>
            </a:r>
            <a:r>
              <a:rPr lang="en-US" dirty="0"/>
              <a:t>Memberships, Subscriptions, and More </a:t>
            </a:r>
            <a:r>
              <a:rPr lang="en-US" dirty="0" smtClean="0"/>
              <a:t>Dashboard allows for the expansion of the “Region” column to display counts by </a:t>
            </a:r>
            <a:r>
              <a:rPr lang="en-US" dirty="0" err="1" smtClean="0"/>
              <a:t>GeoCouncil</a:t>
            </a:r>
            <a:r>
              <a:rPr lang="en-US" dirty="0" smtClean="0"/>
              <a:t> and Section within the Summary by Product by Region visualization.</a:t>
            </a:r>
            <a:endParaRPr lang="en-US" dirty="0"/>
          </a:p>
        </p:txBody>
      </p:sp>
      <p:sp>
        <p:nvSpPr>
          <p:cNvPr id="4" name="Slide Number Placeholder 3"/>
          <p:cNvSpPr>
            <a:spLocks noGrp="1"/>
          </p:cNvSpPr>
          <p:nvPr>
            <p:ph type="sldNum" sz="quarter" idx="14"/>
          </p:nvPr>
        </p:nvSpPr>
        <p:spPr>
          <a:xfrm>
            <a:off x="385320" y="6205392"/>
            <a:ext cx="2827899" cy="365125"/>
          </a:xfrm>
        </p:spPr>
        <p:txBody>
          <a:bodyPr/>
          <a:lstStyle/>
          <a:p>
            <a:r>
              <a:rPr lang="en-US" dirty="0" smtClean="0"/>
              <a:t>Training Presentation </a:t>
            </a:r>
            <a:r>
              <a:rPr lang="en-US" dirty="0"/>
              <a:t>- </a:t>
            </a:r>
            <a:fld id="{3DD97BEB-BAEF-0344-9D5C-EC73E478698A}" type="slidenum">
              <a:rPr lang="en-US" smtClean="0"/>
              <a:pPr/>
              <a:t>16</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a:t>Navigating the Dashboards . . .</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570" y="3366989"/>
            <a:ext cx="7557331" cy="24361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277" y="3947809"/>
            <a:ext cx="1660994" cy="26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365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96080"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928181"/>
            <a:ext cx="4686834" cy="3370212"/>
          </a:xfrm>
        </p:spPr>
        <p:txBody>
          <a:bodyPr>
            <a:normAutofit/>
          </a:bodyPr>
          <a:lstStyle/>
          <a:p>
            <a:r>
              <a:rPr lang="en-US" sz="2100" dirty="0" smtClean="0"/>
              <a:t>Expanding or Collapsing Columns:  Hover over column headings of a data table to see the expand and collapse buttons, if available.</a:t>
            </a:r>
            <a:br>
              <a:rPr lang="en-US" sz="2100" dirty="0" smtClean="0"/>
            </a:br>
            <a:endParaRPr lang="en-US" sz="2100" dirty="0" smtClean="0"/>
          </a:p>
          <a:p>
            <a:pPr lvl="1"/>
            <a:r>
              <a:rPr lang="en-US" dirty="0" smtClean="0"/>
              <a:t>Click the plus sign to expand the column</a:t>
            </a:r>
          </a:p>
          <a:p>
            <a:pPr lvl="1"/>
            <a:r>
              <a:rPr lang="en-US" dirty="0" smtClean="0"/>
              <a:t>Click the minus sign to collapse the column; the plus sign will then appear</a:t>
            </a:r>
          </a:p>
          <a:p>
            <a:pPr lvl="1"/>
            <a:r>
              <a:rPr lang="en-US" dirty="0" smtClean="0"/>
              <a:t>Click Revert button to return to where you started.</a:t>
            </a:r>
            <a:endParaRPr lang="en-US" dirty="0"/>
          </a:p>
        </p:txBody>
      </p:sp>
      <p:sp>
        <p:nvSpPr>
          <p:cNvPr id="4" name="Slide Number Placeholder 3"/>
          <p:cNvSpPr>
            <a:spLocks noGrp="1"/>
          </p:cNvSpPr>
          <p:nvPr>
            <p:ph type="sldNum" sz="quarter" idx="14"/>
          </p:nvPr>
        </p:nvSpPr>
        <p:spPr>
          <a:xfrm>
            <a:off x="385320" y="6205392"/>
            <a:ext cx="3152639" cy="365125"/>
          </a:xfrm>
        </p:spPr>
        <p:txBody>
          <a:bodyPr/>
          <a:lstStyle/>
          <a:p>
            <a:r>
              <a:rPr lang="en-US" dirty="0" smtClean="0"/>
              <a:t>Training Presentation </a:t>
            </a:r>
            <a:r>
              <a:rPr lang="en-US" dirty="0"/>
              <a:t>- </a:t>
            </a:r>
            <a:fld id="{3DD97BEB-BAEF-0344-9D5C-EC73E478698A}" type="slidenum">
              <a:rPr lang="en-US" smtClean="0"/>
              <a:pPr/>
              <a:t>17</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a:t>Navigating the Dashboards . . .</a:t>
            </a:r>
          </a:p>
          <a:p>
            <a:endParaRPr lang="en-US" dirty="0"/>
          </a:p>
        </p:txBody>
      </p:sp>
      <p:pic>
        <p:nvPicPr>
          <p:cNvPr id="1028" name="Picture 4" descr="C:\Users\hshimins\AppData\Local\Temp\SNAGHTML1675dc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485" y="1209856"/>
            <a:ext cx="3181535" cy="46413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839" y="1302427"/>
            <a:ext cx="1296063" cy="33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1219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04032"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825625"/>
            <a:ext cx="7886700" cy="1088491"/>
          </a:xfrm>
        </p:spPr>
        <p:txBody>
          <a:bodyPr/>
          <a:lstStyle/>
          <a:p>
            <a:r>
              <a:rPr lang="en-US" dirty="0" smtClean="0"/>
              <a:t>Undo changes</a:t>
            </a:r>
          </a:p>
          <a:p>
            <a:pPr lvl="1"/>
            <a:r>
              <a:rPr lang="en-US" dirty="0" smtClean="0"/>
              <a:t>Use </a:t>
            </a:r>
            <a:r>
              <a:rPr lang="en-US" dirty="0"/>
              <a:t>the </a:t>
            </a:r>
            <a:r>
              <a:rPr lang="en-US" b="1" dirty="0"/>
              <a:t>Undo</a:t>
            </a:r>
            <a:r>
              <a:rPr lang="en-US" dirty="0"/>
              <a:t> </a:t>
            </a:r>
            <a:r>
              <a:rPr lang="en-US" dirty="0" smtClean="0"/>
              <a:t>button to reverse back through the changes you’ve made to the view.   It will remember each step and undo one at a time.</a:t>
            </a:r>
          </a:p>
          <a:p>
            <a:pPr lvl="1"/>
            <a:endParaRPr lang="en-US" dirty="0" smtClean="0"/>
          </a:p>
          <a:p>
            <a:pPr lvl="1"/>
            <a:endParaRPr lang="en-US" dirty="0"/>
          </a:p>
          <a:p>
            <a:pPr lvl="1"/>
            <a:endParaRPr lang="en-US" dirty="0" smtClean="0"/>
          </a:p>
        </p:txBody>
      </p:sp>
      <p:sp>
        <p:nvSpPr>
          <p:cNvPr id="4" name="Slide Number Placeholder 3"/>
          <p:cNvSpPr>
            <a:spLocks noGrp="1"/>
          </p:cNvSpPr>
          <p:nvPr>
            <p:ph type="sldNum" sz="quarter" idx="14"/>
          </p:nvPr>
        </p:nvSpPr>
        <p:spPr>
          <a:xfrm>
            <a:off x="385320" y="6205392"/>
            <a:ext cx="2887719" cy="365125"/>
          </a:xfrm>
        </p:spPr>
        <p:txBody>
          <a:bodyPr/>
          <a:lstStyle/>
          <a:p>
            <a:r>
              <a:rPr lang="en-US" dirty="0" smtClean="0"/>
              <a:t>Training Presentation </a:t>
            </a:r>
            <a:r>
              <a:rPr lang="en-US" dirty="0"/>
              <a:t>- </a:t>
            </a:r>
            <a:fld id="{3DD97BEB-BAEF-0344-9D5C-EC73E478698A}" type="slidenum">
              <a:rPr lang="en-US" smtClean="0"/>
              <a:pPr/>
              <a:t>18</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a:t>Navigating the Dashboards . . .</a:t>
            </a:r>
          </a:p>
          <a:p>
            <a:endParaRPr lang="en-US" dirty="0"/>
          </a:p>
        </p:txBody>
      </p:sp>
      <p:sp>
        <p:nvSpPr>
          <p:cNvPr id="6" name="Text Placeholder 2"/>
          <p:cNvSpPr txBox="1">
            <a:spLocks/>
          </p:cNvSpPr>
          <p:nvPr/>
        </p:nvSpPr>
        <p:spPr>
          <a:xfrm>
            <a:off x="628650" y="2941020"/>
            <a:ext cx="7886700" cy="1705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Revert</a:t>
            </a:r>
          </a:p>
          <a:p>
            <a:pPr lvl="1"/>
            <a:r>
              <a:rPr lang="en-US" dirty="0" smtClean="0"/>
              <a:t>Use </a:t>
            </a:r>
            <a:r>
              <a:rPr lang="en-US" dirty="0"/>
              <a:t>the </a:t>
            </a:r>
            <a:r>
              <a:rPr lang="en-US" b="1" dirty="0"/>
              <a:t>Revert</a:t>
            </a:r>
            <a:r>
              <a:rPr lang="en-US" dirty="0"/>
              <a:t> button </a:t>
            </a:r>
            <a:r>
              <a:rPr lang="en-US" dirty="0" smtClean="0"/>
              <a:t>to restore filters to original view maintained on dashboard.  This action reverts all dashboards to original view and removes all changes/selections made to filters.  </a:t>
            </a:r>
          </a:p>
          <a:p>
            <a:pPr lvl="1"/>
            <a:endParaRPr lang="en-US" dirty="0" smtClean="0"/>
          </a:p>
          <a:p>
            <a:pPr lvl="1"/>
            <a:endParaRPr lang="en-US" dirty="0" smtClean="0"/>
          </a:p>
        </p:txBody>
      </p:sp>
    </p:spTree>
    <p:extLst>
      <p:ext uri="{BB962C8B-B14F-4D97-AF65-F5344CB8AC3E}">
        <p14:creationId xmlns:p14="http://schemas.microsoft.com/office/powerpoint/2010/main" val="1649726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43788"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637613"/>
            <a:ext cx="8113698" cy="3395863"/>
          </a:xfrm>
        </p:spPr>
        <p:txBody>
          <a:bodyPr>
            <a:normAutofit lnSpcReduction="10000"/>
          </a:bodyPr>
          <a:lstStyle/>
          <a:p>
            <a:r>
              <a:rPr lang="en-US" sz="2100" dirty="0" smtClean="0"/>
              <a:t>Tableau provides many tools for displaying, filtering, and manipulating data.  However, if you need to download, there are several options found under the Download button.</a:t>
            </a:r>
          </a:p>
          <a:p>
            <a:r>
              <a:rPr lang="en-US" sz="2100" dirty="0" smtClean="0"/>
              <a:t>To download the data for a pie chart, for example, click on the title of the pie chart.  Then click on the </a:t>
            </a:r>
            <a:r>
              <a:rPr lang="en-US" sz="2100" b="1" dirty="0" smtClean="0"/>
              <a:t>Download button </a:t>
            </a:r>
            <a:r>
              <a:rPr lang="en-US" sz="2100" dirty="0" smtClean="0"/>
              <a:t>on the top right of the screen.   The following options will appear:</a:t>
            </a:r>
          </a:p>
          <a:p>
            <a:pPr lvl="1"/>
            <a:r>
              <a:rPr lang="en-US" b="1" dirty="0" smtClean="0"/>
              <a:t>Image</a:t>
            </a:r>
            <a:r>
              <a:rPr lang="en-US" dirty="0" smtClean="0"/>
              <a:t> – downloads the image on your screen to a </a:t>
            </a:r>
            <a:r>
              <a:rPr lang="en-US" dirty="0" err="1" smtClean="0"/>
              <a:t>png</a:t>
            </a:r>
            <a:r>
              <a:rPr lang="en-US" dirty="0" smtClean="0"/>
              <a:t> file.</a:t>
            </a:r>
          </a:p>
          <a:p>
            <a:pPr lvl="1"/>
            <a:r>
              <a:rPr lang="en-US" b="1" dirty="0" smtClean="0"/>
              <a:t>Data</a:t>
            </a:r>
            <a:r>
              <a:rPr lang="en-US" dirty="0" smtClean="0"/>
              <a:t> – (not recommended) downloads the data to a csv</a:t>
            </a:r>
            <a:r>
              <a:rPr lang="en-US" dirty="0"/>
              <a:t> </a:t>
            </a:r>
            <a:r>
              <a:rPr lang="en-US" dirty="0" smtClean="0"/>
              <a:t>file.  This option requires multiple steps for downloading to a text file and does not retain format. </a:t>
            </a:r>
          </a:p>
          <a:p>
            <a:pPr lvl="1"/>
            <a:r>
              <a:rPr lang="en-US" b="1" dirty="0" smtClean="0"/>
              <a:t>Crosstab</a:t>
            </a:r>
            <a:r>
              <a:rPr lang="en-US" dirty="0" smtClean="0"/>
              <a:t> – (recommended download option) downloads the data to a </a:t>
            </a:r>
            <a:r>
              <a:rPr lang="en-US" dirty="0" err="1" smtClean="0"/>
              <a:t>csv</a:t>
            </a:r>
            <a:r>
              <a:rPr lang="en-US" dirty="0" smtClean="0"/>
              <a:t> file.</a:t>
            </a:r>
          </a:p>
          <a:p>
            <a:pPr lvl="1"/>
            <a:r>
              <a:rPr lang="en-US" b="1" dirty="0" smtClean="0"/>
              <a:t>PDF</a:t>
            </a:r>
            <a:r>
              <a:rPr lang="en-US" dirty="0" smtClean="0"/>
              <a:t> – downloads the image on the screen to a PDF file.</a:t>
            </a:r>
          </a:p>
          <a:p>
            <a:endParaRPr lang="en-US" dirty="0"/>
          </a:p>
        </p:txBody>
      </p:sp>
      <p:sp>
        <p:nvSpPr>
          <p:cNvPr id="4" name="Slide Number Placeholder 3"/>
          <p:cNvSpPr>
            <a:spLocks noGrp="1"/>
          </p:cNvSpPr>
          <p:nvPr>
            <p:ph type="sldNum" sz="quarter" idx="14"/>
          </p:nvPr>
        </p:nvSpPr>
        <p:spPr>
          <a:xfrm>
            <a:off x="385320" y="6205392"/>
            <a:ext cx="3161185" cy="365125"/>
          </a:xfrm>
        </p:spPr>
        <p:txBody>
          <a:bodyPr/>
          <a:lstStyle/>
          <a:p>
            <a:r>
              <a:rPr lang="en-US" dirty="0" smtClean="0"/>
              <a:t>Training Presentation </a:t>
            </a:r>
            <a:r>
              <a:rPr lang="en-US" dirty="0"/>
              <a:t>- </a:t>
            </a:r>
            <a:fld id="{3DD97BEB-BAEF-0344-9D5C-EC73E478698A}" type="slidenum">
              <a:rPr lang="en-US" smtClean="0"/>
              <a:pPr/>
              <a:t>19</a:t>
            </a:fld>
            <a:endParaRPr lang="en-US" dirty="0"/>
          </a:p>
        </p:txBody>
      </p:sp>
      <p:sp>
        <p:nvSpPr>
          <p:cNvPr id="5" name="Text Placeholder 4"/>
          <p:cNvSpPr>
            <a:spLocks noGrp="1"/>
          </p:cNvSpPr>
          <p:nvPr>
            <p:ph type="body" sz="quarter" idx="17"/>
          </p:nvPr>
        </p:nvSpPr>
        <p:spPr/>
        <p:txBody>
          <a:bodyPr>
            <a:noAutofit/>
          </a:bodyPr>
          <a:lstStyle/>
          <a:p>
            <a:r>
              <a:rPr lang="en-US" dirty="0" smtClean="0"/>
              <a:t>Downloading Data</a:t>
            </a:r>
            <a:endParaRPr lang="en-US" dirty="0"/>
          </a:p>
        </p:txBody>
      </p:sp>
      <p:sp>
        <p:nvSpPr>
          <p:cNvPr id="6" name="Text Placeholder 2"/>
          <p:cNvSpPr txBox="1">
            <a:spLocks/>
          </p:cNvSpPr>
          <p:nvPr/>
        </p:nvSpPr>
        <p:spPr>
          <a:xfrm>
            <a:off x="633150" y="4877074"/>
            <a:ext cx="7886700" cy="1088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smtClean="0"/>
              <a:t>Important note, if you do not select the title of the visualization before clicking Download, the data and crosstab options will be grayed out. </a:t>
            </a:r>
          </a:p>
        </p:txBody>
      </p:sp>
    </p:spTree>
    <p:extLst>
      <p:ext uri="{BB962C8B-B14F-4D97-AF65-F5344CB8AC3E}">
        <p14:creationId xmlns:p14="http://schemas.microsoft.com/office/powerpoint/2010/main" val="2061071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300665" cy="553336"/>
          </a:xfrm>
        </p:spPr>
        <p:txBody>
          <a:bodyPr/>
          <a:lstStyle/>
          <a:p>
            <a:r>
              <a:rPr lang="en-US" dirty="0" smtClean="0"/>
              <a:t>IEEE OU Analytics</a:t>
            </a:r>
            <a:endParaRPr lang="en-US" dirty="0"/>
          </a:p>
        </p:txBody>
      </p:sp>
      <p:sp>
        <p:nvSpPr>
          <p:cNvPr id="3" name="Text Placeholder 2"/>
          <p:cNvSpPr>
            <a:spLocks noGrp="1"/>
          </p:cNvSpPr>
          <p:nvPr>
            <p:ph type="body" sz="quarter" idx="13"/>
          </p:nvPr>
        </p:nvSpPr>
        <p:spPr>
          <a:xfrm>
            <a:off x="628650" y="1623702"/>
            <a:ext cx="7886700" cy="4481676"/>
          </a:xfrm>
        </p:spPr>
        <p:txBody>
          <a:bodyPr>
            <a:normAutofit/>
          </a:bodyPr>
          <a:lstStyle/>
          <a:p>
            <a:r>
              <a:rPr lang="en-US" dirty="0" smtClean="0"/>
              <a:t>Tableau is an Online Business Analytics tool that allows users to view and further define visualizations based on IEEE data.</a:t>
            </a:r>
          </a:p>
          <a:p>
            <a:r>
              <a:rPr lang="en-US" dirty="0" smtClean="0"/>
              <a:t>Tableau uses the same data source used by SAMI</a:t>
            </a:r>
            <a:r>
              <a:rPr lang="en-US" sz="2000" dirty="0" smtClean="0"/>
              <a:t>EEE, IEEE Renewal, Collabratec, the vTools Applications….</a:t>
            </a:r>
          </a:p>
          <a:p>
            <a:r>
              <a:rPr lang="en-US" dirty="0" smtClean="0"/>
              <a:t>This training will show users how to access OU Analytics and interact with the Landing page and six dashboards.</a:t>
            </a:r>
            <a:br>
              <a:rPr lang="en-US" dirty="0" smtClean="0"/>
            </a:br>
            <a:endParaRPr lang="en-US" dirty="0" smtClean="0"/>
          </a:p>
          <a:p>
            <a:pPr marL="0" indent="0" algn="ctr">
              <a:buNone/>
            </a:pPr>
            <a:r>
              <a:rPr lang="en-US" dirty="0" smtClean="0"/>
              <a:t>Begin at </a:t>
            </a:r>
            <a:r>
              <a:rPr lang="en-US" dirty="0" smtClean="0">
                <a:hlinkClick r:id="rId2"/>
              </a:rPr>
              <a:t>http://www.ieee.org/ouanalytics</a:t>
            </a:r>
            <a:endParaRPr lang="en-US" dirty="0" smtClean="0"/>
          </a:p>
          <a:p>
            <a:pPr algn="ctr"/>
            <a:endParaRPr lang="en-US" dirty="0" smtClean="0"/>
          </a:p>
        </p:txBody>
      </p:sp>
      <p:sp>
        <p:nvSpPr>
          <p:cNvPr id="4" name="Slide Number Placeholder 3"/>
          <p:cNvSpPr>
            <a:spLocks noGrp="1"/>
          </p:cNvSpPr>
          <p:nvPr>
            <p:ph type="sldNum" sz="quarter" idx="14"/>
          </p:nvPr>
        </p:nvSpPr>
        <p:spPr>
          <a:xfrm>
            <a:off x="385320" y="6205392"/>
            <a:ext cx="2879173" cy="365125"/>
          </a:xfrm>
        </p:spPr>
        <p:txBody>
          <a:bodyPr/>
          <a:lstStyle/>
          <a:p>
            <a:r>
              <a:rPr lang="en-US" dirty="0" smtClean="0"/>
              <a:t>Training Presentation </a:t>
            </a:r>
            <a:r>
              <a:rPr lang="en-US" dirty="0"/>
              <a:t>- </a:t>
            </a:r>
            <a:fld id="{3DD97BEB-BAEF-0344-9D5C-EC73E478698A}" type="slidenum">
              <a:rPr lang="en-US" smtClean="0"/>
              <a:pPr/>
              <a:t>2</a:t>
            </a:fld>
            <a:endParaRPr lang="en-US" dirty="0"/>
          </a:p>
        </p:txBody>
      </p:sp>
      <p:sp>
        <p:nvSpPr>
          <p:cNvPr id="6" name="Text Placeholder 4"/>
          <p:cNvSpPr>
            <a:spLocks noGrp="1"/>
          </p:cNvSpPr>
          <p:nvPr>
            <p:ph type="body" sz="quarter" idx="17"/>
          </p:nvPr>
        </p:nvSpPr>
        <p:spPr>
          <a:xfrm>
            <a:off x="628650" y="1106196"/>
            <a:ext cx="7886700" cy="385325"/>
          </a:xfrm>
        </p:spPr>
        <p:txBody>
          <a:bodyPr>
            <a:noAutofit/>
          </a:bodyPr>
          <a:lstStyle/>
          <a:p>
            <a:r>
              <a:rPr lang="en-US" dirty="0" smtClean="0"/>
              <a:t>Powered by Tableau</a:t>
            </a:r>
            <a:endParaRPr lang="en-US" dirty="0"/>
          </a:p>
        </p:txBody>
      </p:sp>
    </p:spTree>
    <p:extLst>
      <p:ext uri="{BB962C8B-B14F-4D97-AF65-F5344CB8AC3E}">
        <p14:creationId xmlns:p14="http://schemas.microsoft.com/office/powerpoint/2010/main" val="2773619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348373"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1" y="1560699"/>
            <a:ext cx="3661338" cy="3943350"/>
          </a:xfrm>
        </p:spPr>
        <p:txBody>
          <a:bodyPr>
            <a:normAutofit/>
          </a:bodyPr>
          <a:lstStyle/>
          <a:p>
            <a:r>
              <a:rPr lang="en-US" dirty="0" smtClean="0"/>
              <a:t>Examples:</a:t>
            </a:r>
          </a:p>
          <a:p>
            <a:pPr lvl="1"/>
            <a:r>
              <a:rPr lang="en-US" dirty="0" smtClean="0"/>
              <a:t>Crosstab:  Data downloaded from Pie Chart View.</a:t>
            </a:r>
          </a:p>
          <a:p>
            <a:pPr lvl="1"/>
            <a:endParaRPr lang="en-US" dirty="0"/>
          </a:p>
          <a:p>
            <a:pPr lvl="1"/>
            <a:r>
              <a:rPr lang="en-US" dirty="0" smtClean="0"/>
              <a:t>Data:  Data downloaded from Table View will first display a screen titled Summary.  Click on the link “Download all rows as a text file” to download into a csv file.</a:t>
            </a:r>
          </a:p>
          <a:p>
            <a:pPr marL="457200" lvl="1" indent="0">
              <a:buNone/>
            </a:pPr>
            <a:endParaRPr lang="en-US" dirty="0" smtClean="0"/>
          </a:p>
          <a:p>
            <a:pPr lvl="1"/>
            <a:r>
              <a:rPr lang="en-US" dirty="0" smtClean="0"/>
              <a:t>When completed, it will download a </a:t>
            </a:r>
            <a:r>
              <a:rPr lang="en-US" dirty="0" err="1" smtClean="0"/>
              <a:t>csv</a:t>
            </a:r>
            <a:r>
              <a:rPr lang="en-US" dirty="0" smtClean="0"/>
              <a:t> file.</a:t>
            </a:r>
          </a:p>
          <a:p>
            <a:pPr lvl="1"/>
            <a:endParaRPr lang="en-US" dirty="0" smtClean="0"/>
          </a:p>
        </p:txBody>
      </p:sp>
      <p:sp>
        <p:nvSpPr>
          <p:cNvPr id="4" name="Slide Number Placeholder 3"/>
          <p:cNvSpPr>
            <a:spLocks noGrp="1"/>
          </p:cNvSpPr>
          <p:nvPr>
            <p:ph type="sldNum" sz="quarter" idx="14"/>
          </p:nvPr>
        </p:nvSpPr>
        <p:spPr>
          <a:xfrm>
            <a:off x="385320" y="6205392"/>
            <a:ext cx="3058635" cy="365125"/>
          </a:xfrm>
        </p:spPr>
        <p:txBody>
          <a:bodyPr/>
          <a:lstStyle/>
          <a:p>
            <a:r>
              <a:rPr lang="en-US" dirty="0" smtClean="0"/>
              <a:t>Training Presentation </a:t>
            </a:r>
            <a:r>
              <a:rPr lang="en-US" dirty="0"/>
              <a:t>- </a:t>
            </a:r>
            <a:fld id="{3DD97BEB-BAEF-0344-9D5C-EC73E478698A}" type="slidenum">
              <a:rPr lang="en-US" smtClean="0"/>
              <a:pPr/>
              <a:t>20</a:t>
            </a:fld>
            <a:endParaRPr lang="en-US" dirty="0"/>
          </a:p>
        </p:txBody>
      </p:sp>
      <p:sp>
        <p:nvSpPr>
          <p:cNvPr id="5" name="Text Placeholder 4"/>
          <p:cNvSpPr>
            <a:spLocks noGrp="1"/>
          </p:cNvSpPr>
          <p:nvPr>
            <p:ph type="body" sz="quarter" idx="17"/>
          </p:nvPr>
        </p:nvSpPr>
        <p:spPr/>
        <p:txBody>
          <a:bodyPr>
            <a:normAutofit fontScale="92500" lnSpcReduction="10000"/>
          </a:bodyPr>
          <a:lstStyle/>
          <a:p>
            <a:r>
              <a:rPr lang="en-US" dirty="0"/>
              <a:t>Downloading Data</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919" y="2931176"/>
            <a:ext cx="4016880" cy="10596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182" y="1690049"/>
            <a:ext cx="4135631" cy="9866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7" y="4254670"/>
            <a:ext cx="4209364" cy="15156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3719288" y="2219774"/>
            <a:ext cx="713666" cy="162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070355" y="3322471"/>
            <a:ext cx="46413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713522" y="4915327"/>
            <a:ext cx="713666" cy="162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607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515350" cy="553336"/>
          </a:xfrm>
        </p:spPr>
        <p:txBody>
          <a:bodyPr/>
          <a:lstStyle/>
          <a:p>
            <a:r>
              <a:rPr lang="en-US" dirty="0" smtClean="0"/>
              <a:t>IEEE OU Analytics </a:t>
            </a:r>
            <a:endParaRPr lang="en-US" dirty="0"/>
          </a:p>
        </p:txBody>
      </p:sp>
      <p:sp>
        <p:nvSpPr>
          <p:cNvPr id="4" name="Slide Number Placeholder 3"/>
          <p:cNvSpPr>
            <a:spLocks noGrp="1"/>
          </p:cNvSpPr>
          <p:nvPr>
            <p:ph type="sldNum" sz="quarter" idx="14"/>
          </p:nvPr>
        </p:nvSpPr>
        <p:spPr>
          <a:xfrm>
            <a:off x="385320" y="6205392"/>
            <a:ext cx="2866763" cy="365125"/>
          </a:xfrm>
        </p:spPr>
        <p:txBody>
          <a:bodyPr/>
          <a:lstStyle/>
          <a:p>
            <a:r>
              <a:rPr lang="en-US" dirty="0"/>
              <a:t>Training </a:t>
            </a:r>
            <a:r>
              <a:rPr lang="en-US" dirty="0" smtClean="0"/>
              <a:t>Presentation - </a:t>
            </a:r>
            <a:fld id="{3DD97BEB-BAEF-0344-9D5C-EC73E478698A}" type="slidenum">
              <a:rPr lang="en-US" smtClean="0"/>
              <a:pPr/>
              <a:t>21</a:t>
            </a:fld>
            <a:endParaRPr lang="en-US" dirty="0"/>
          </a:p>
        </p:txBody>
      </p:sp>
      <p:sp>
        <p:nvSpPr>
          <p:cNvPr id="5" name="Text Placeholder 4"/>
          <p:cNvSpPr>
            <a:spLocks noGrp="1"/>
          </p:cNvSpPr>
          <p:nvPr>
            <p:ph type="body" sz="quarter" idx="17"/>
          </p:nvPr>
        </p:nvSpPr>
        <p:spPr>
          <a:xfrm>
            <a:off x="628650" y="1292771"/>
            <a:ext cx="7886700" cy="1364951"/>
          </a:xfrm>
        </p:spPr>
        <p:txBody>
          <a:bodyPr>
            <a:noAutofit/>
          </a:bodyPr>
          <a:lstStyle/>
          <a:p>
            <a:pPr algn="ctr"/>
            <a:r>
              <a:rPr lang="en-US" sz="3600" dirty="0" smtClean="0"/>
              <a:t>Now for a closer look at the </a:t>
            </a:r>
          </a:p>
          <a:p>
            <a:pPr algn="ctr"/>
            <a:r>
              <a:rPr lang="en-US" sz="3600" dirty="0" smtClean="0"/>
              <a:t>individual dashboards</a:t>
            </a:r>
            <a:endParaRPr lang="en-U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598" y="2619406"/>
            <a:ext cx="4743739" cy="31446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135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96080"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803154"/>
            <a:ext cx="7886700" cy="3939619"/>
          </a:xfrm>
        </p:spPr>
        <p:txBody>
          <a:bodyPr>
            <a:normAutofit/>
          </a:bodyPr>
          <a:lstStyle/>
          <a:p>
            <a:r>
              <a:rPr lang="en-US" sz="2100" dirty="0" smtClean="0"/>
              <a:t>The Members and Affiliates Dashboard provides an overview of IEEE members, society affiliates, and SA members by their geographic organizational units.</a:t>
            </a:r>
          </a:p>
          <a:p>
            <a:r>
              <a:rPr lang="en-US" sz="2100" dirty="0" smtClean="0"/>
              <a:t>An overview count of members by Region, Council, Section and Subsection is available.</a:t>
            </a:r>
          </a:p>
          <a:p>
            <a:r>
              <a:rPr lang="en-US" sz="2100" dirty="0" smtClean="0"/>
              <a:t>There are multiple visualizations:</a:t>
            </a:r>
          </a:p>
          <a:p>
            <a:pPr lvl="1"/>
            <a:r>
              <a:rPr lang="en-US" dirty="0" smtClean="0"/>
              <a:t>Table of Count by Grade</a:t>
            </a:r>
          </a:p>
          <a:p>
            <a:pPr lvl="1"/>
            <a:r>
              <a:rPr lang="en-US" dirty="0" smtClean="0"/>
              <a:t>Pie chart of Count by Gender</a:t>
            </a:r>
          </a:p>
          <a:p>
            <a:pPr lvl="1"/>
            <a:r>
              <a:rPr lang="en-US" dirty="0" smtClean="0"/>
              <a:t>Bar graph for Count by Technology Focus Area</a:t>
            </a:r>
          </a:p>
          <a:p>
            <a:pPr lvl="1"/>
            <a:r>
              <a:rPr lang="en-US" dirty="0" smtClean="0"/>
              <a:t>Bar graph for Count by Grade and Gender</a:t>
            </a:r>
          </a:p>
          <a:p>
            <a:endParaRPr lang="en-US" dirty="0"/>
          </a:p>
        </p:txBody>
      </p:sp>
      <p:sp>
        <p:nvSpPr>
          <p:cNvPr id="4" name="Slide Number Placeholder 3"/>
          <p:cNvSpPr>
            <a:spLocks noGrp="1"/>
          </p:cNvSpPr>
          <p:nvPr>
            <p:ph type="sldNum" sz="quarter" idx="14"/>
          </p:nvPr>
        </p:nvSpPr>
        <p:spPr>
          <a:xfrm>
            <a:off x="385320" y="6205392"/>
            <a:ext cx="2708258" cy="365125"/>
          </a:xfrm>
        </p:spPr>
        <p:txBody>
          <a:bodyPr/>
          <a:lstStyle/>
          <a:p>
            <a:r>
              <a:rPr lang="en-US" dirty="0" smtClean="0"/>
              <a:t>Training Presentation </a:t>
            </a:r>
            <a:r>
              <a:rPr lang="en-US" dirty="0"/>
              <a:t>- </a:t>
            </a:r>
            <a:fld id="{3DD97BEB-BAEF-0344-9D5C-EC73E478698A}" type="slidenum">
              <a:rPr lang="en-US" smtClean="0"/>
              <a:pPr/>
              <a:t>22</a:t>
            </a:fld>
            <a:endParaRPr lang="en-US" dirty="0"/>
          </a:p>
        </p:txBody>
      </p:sp>
      <p:sp>
        <p:nvSpPr>
          <p:cNvPr id="5" name="Text Placeholder 4"/>
          <p:cNvSpPr>
            <a:spLocks noGrp="1"/>
          </p:cNvSpPr>
          <p:nvPr>
            <p:ph type="body" sz="quarter" idx="17"/>
          </p:nvPr>
        </p:nvSpPr>
        <p:spPr>
          <a:xfrm>
            <a:off x="628650" y="1106197"/>
            <a:ext cx="7886700" cy="474775"/>
          </a:xfrm>
        </p:spPr>
        <p:txBody>
          <a:bodyPr>
            <a:normAutofit/>
          </a:bodyPr>
          <a:lstStyle/>
          <a:p>
            <a:r>
              <a:rPr lang="en-US" dirty="0" smtClean="0"/>
              <a:t>Members and Affiliates Dashboard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035" y="3385474"/>
            <a:ext cx="2644775" cy="227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306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32470"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620524"/>
            <a:ext cx="7886700" cy="3002751"/>
          </a:xfrm>
        </p:spPr>
        <p:txBody>
          <a:bodyPr/>
          <a:lstStyle/>
          <a:p>
            <a:r>
              <a:rPr lang="en-US" dirty="0" smtClean="0"/>
              <a:t>There are two tabs available.</a:t>
            </a:r>
          </a:p>
          <a:p>
            <a:pPr lvl="1"/>
            <a:r>
              <a:rPr lang="en-US" dirty="0" smtClean="0"/>
              <a:t>Dashboard – shows the predefined tables and charts available for a breakdown view of your members.</a:t>
            </a:r>
          </a:p>
          <a:p>
            <a:pPr lvl="1"/>
            <a:r>
              <a:rPr lang="en-US" dirty="0" smtClean="0"/>
              <a:t>Detail – contains the individual member information.  Access the member information by clicking on “View Details” in Tool Tips or clicking on “Detail” tab.  </a:t>
            </a:r>
          </a:p>
          <a:p>
            <a:pPr lvl="2"/>
            <a:r>
              <a:rPr lang="en-US" dirty="0" smtClean="0"/>
              <a:t>Detail shows member contact information.</a:t>
            </a:r>
          </a:p>
          <a:p>
            <a:pPr lvl="2"/>
            <a:r>
              <a:rPr lang="en-US" dirty="0" smtClean="0"/>
              <a:t>Download contains additional fields depending on dashboard.</a:t>
            </a:r>
          </a:p>
        </p:txBody>
      </p:sp>
      <p:sp>
        <p:nvSpPr>
          <p:cNvPr id="4" name="Slide Number Placeholder 3"/>
          <p:cNvSpPr>
            <a:spLocks noGrp="1"/>
          </p:cNvSpPr>
          <p:nvPr>
            <p:ph type="sldNum" sz="quarter" idx="14"/>
          </p:nvPr>
        </p:nvSpPr>
        <p:spPr>
          <a:xfrm>
            <a:off x="385320" y="6205392"/>
            <a:ext cx="2793716" cy="365125"/>
          </a:xfrm>
        </p:spPr>
        <p:txBody>
          <a:bodyPr/>
          <a:lstStyle/>
          <a:p>
            <a:r>
              <a:rPr lang="en-US" dirty="0" smtClean="0"/>
              <a:t>Training Presentation </a:t>
            </a:r>
            <a:r>
              <a:rPr lang="en-US" dirty="0"/>
              <a:t>- </a:t>
            </a:r>
            <a:fld id="{3DD97BEB-BAEF-0344-9D5C-EC73E478698A}" type="slidenum">
              <a:rPr lang="en-US" smtClean="0"/>
              <a:pPr/>
              <a:t>23</a:t>
            </a:fld>
            <a:endParaRPr lang="en-US" dirty="0"/>
          </a:p>
        </p:txBody>
      </p:sp>
      <p:sp>
        <p:nvSpPr>
          <p:cNvPr id="5" name="Text Placeholder 4"/>
          <p:cNvSpPr>
            <a:spLocks noGrp="1"/>
          </p:cNvSpPr>
          <p:nvPr>
            <p:ph type="body" sz="quarter" idx="17"/>
          </p:nvPr>
        </p:nvSpPr>
        <p:spPr>
          <a:xfrm>
            <a:off x="628650" y="1106196"/>
            <a:ext cx="7886700" cy="514328"/>
          </a:xfrm>
        </p:spPr>
        <p:txBody>
          <a:bodyPr>
            <a:normAutofit/>
          </a:bodyPr>
          <a:lstStyle/>
          <a:p>
            <a:r>
              <a:rPr lang="en-US" dirty="0" smtClean="0"/>
              <a:t>Members and Affiliates - Dashboard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299" y="4086016"/>
            <a:ext cx="6946972" cy="16133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037" y="4735698"/>
            <a:ext cx="1979047" cy="314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321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56324"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825625"/>
            <a:ext cx="7886700" cy="3618046"/>
          </a:xfrm>
        </p:spPr>
        <p:txBody>
          <a:bodyPr>
            <a:normAutofit fontScale="92500" lnSpcReduction="10000"/>
          </a:bodyPr>
          <a:lstStyle/>
          <a:p>
            <a:r>
              <a:rPr lang="en-US" sz="2100" b="1" dirty="0" smtClean="0"/>
              <a:t>Count by Region and Grade </a:t>
            </a:r>
          </a:p>
          <a:p>
            <a:pPr lvl="1"/>
            <a:r>
              <a:rPr lang="en-US" dirty="0" smtClean="0"/>
              <a:t>The data table is grouped by Region, Council and Section.  If you have a Subsection, breakdown can be expanded by clicking on the expand button located in the middle of the Section column title.  </a:t>
            </a:r>
          </a:p>
          <a:p>
            <a:pPr lvl="1"/>
            <a:endParaRPr lang="en-US" dirty="0"/>
          </a:p>
          <a:p>
            <a:pPr lvl="1"/>
            <a:endParaRPr lang="en-US" dirty="0" smtClean="0"/>
          </a:p>
          <a:p>
            <a:pPr lvl="1"/>
            <a:endParaRPr lang="en-US" dirty="0" smtClean="0"/>
          </a:p>
          <a:p>
            <a:pPr lvl="1"/>
            <a:r>
              <a:rPr lang="en-US" dirty="0" smtClean="0"/>
              <a:t>Users can filter their view by Region, Grade and IEEE Status.</a:t>
            </a:r>
            <a:br>
              <a:rPr lang="en-US" dirty="0" smtClean="0"/>
            </a:br>
            <a:endParaRPr lang="en-US" dirty="0" smtClean="0"/>
          </a:p>
          <a:p>
            <a:pPr lvl="1"/>
            <a:r>
              <a:rPr lang="en-US" dirty="0" smtClean="0"/>
              <a:t>Views may display other Regions/Sections.  These other geographic areas displayed represent the preferred address (e.g. home) of students attending school in your Region/Section.    For example, a Connecticut section chair will see the Santa Clara Valley Section displayed because of a student attending the University of Connecticut (in Connecticut Section) who resides in the Santa Clara Valley Section.</a:t>
            </a:r>
          </a:p>
        </p:txBody>
      </p:sp>
      <p:sp>
        <p:nvSpPr>
          <p:cNvPr id="4" name="Slide Number Placeholder 3"/>
          <p:cNvSpPr>
            <a:spLocks noGrp="1"/>
          </p:cNvSpPr>
          <p:nvPr>
            <p:ph type="sldNum" sz="quarter" idx="14"/>
          </p:nvPr>
        </p:nvSpPr>
        <p:spPr>
          <a:xfrm>
            <a:off x="385319" y="6205392"/>
            <a:ext cx="2750987" cy="365125"/>
          </a:xfrm>
        </p:spPr>
        <p:txBody>
          <a:bodyPr/>
          <a:lstStyle/>
          <a:p>
            <a:r>
              <a:rPr lang="en-US" dirty="0" smtClean="0"/>
              <a:t>Training Presentation </a:t>
            </a:r>
            <a:r>
              <a:rPr lang="en-US" dirty="0"/>
              <a:t>- </a:t>
            </a:r>
            <a:fld id="{3DD97BEB-BAEF-0344-9D5C-EC73E478698A}" type="slidenum">
              <a:rPr lang="en-US" smtClean="0"/>
              <a:pPr/>
              <a:t>24</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smtClean="0"/>
              <a:t>Members </a:t>
            </a:r>
            <a:r>
              <a:rPr lang="en-US" dirty="0"/>
              <a:t>and Affiliates - Dashboard</a:t>
            </a: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2989183"/>
            <a:ext cx="2705100" cy="479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529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348373"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p:txBody>
          <a:bodyPr/>
          <a:lstStyle/>
          <a:p>
            <a:pPr lvl="1"/>
            <a:r>
              <a:rPr lang="en-US" dirty="0"/>
              <a:t>To further define your view to </a:t>
            </a:r>
            <a:r>
              <a:rPr lang="en-US" dirty="0" smtClean="0"/>
              <a:t>a specific section</a:t>
            </a:r>
            <a:r>
              <a:rPr lang="en-US" dirty="0"/>
              <a:t>, click your cursor on </a:t>
            </a:r>
            <a:r>
              <a:rPr lang="en-US" dirty="0" smtClean="0"/>
              <a:t>the Section name.   </a:t>
            </a:r>
            <a:r>
              <a:rPr lang="en-US" dirty="0"/>
              <a:t>The view will appear highlighted </a:t>
            </a:r>
            <a:r>
              <a:rPr lang="en-US" dirty="0" smtClean="0"/>
              <a:t>in blue.</a:t>
            </a:r>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t>Click on Revert or white space on page to remove the view.</a:t>
            </a:r>
            <a:endParaRPr lang="en-US" dirty="0"/>
          </a:p>
          <a:p>
            <a:pPr lvl="1"/>
            <a:endParaRPr lang="en-US" dirty="0"/>
          </a:p>
        </p:txBody>
      </p:sp>
      <p:sp>
        <p:nvSpPr>
          <p:cNvPr id="4" name="Slide Number Placeholder 3"/>
          <p:cNvSpPr>
            <a:spLocks noGrp="1"/>
          </p:cNvSpPr>
          <p:nvPr>
            <p:ph type="sldNum" sz="quarter" idx="14"/>
          </p:nvPr>
        </p:nvSpPr>
        <p:spPr>
          <a:xfrm>
            <a:off x="385320" y="6205392"/>
            <a:ext cx="2742441" cy="365125"/>
          </a:xfrm>
        </p:spPr>
        <p:txBody>
          <a:bodyPr/>
          <a:lstStyle/>
          <a:p>
            <a:r>
              <a:rPr lang="en-US" dirty="0" smtClean="0"/>
              <a:t>Training Presentation </a:t>
            </a:r>
            <a:r>
              <a:rPr lang="en-US" dirty="0"/>
              <a:t>- </a:t>
            </a:r>
            <a:fld id="{3DD97BEB-BAEF-0344-9D5C-EC73E478698A}" type="slidenum">
              <a:rPr lang="en-US" smtClean="0"/>
              <a:pPr/>
              <a:t>25</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smtClean="0"/>
              <a:t>Members </a:t>
            </a:r>
            <a:r>
              <a:rPr lang="en-US" dirty="0"/>
              <a:t>and Affiliates - Dashboard</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875" y="2507733"/>
            <a:ext cx="4895316" cy="252548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253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388129"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628108"/>
            <a:ext cx="7886700" cy="707130"/>
          </a:xfrm>
        </p:spPr>
        <p:txBody>
          <a:bodyPr/>
          <a:lstStyle/>
          <a:p>
            <a:pPr lvl="1"/>
            <a:r>
              <a:rPr lang="en-US" dirty="0" smtClean="0"/>
              <a:t>Hover over any visualization to display a Tool Tip.   The tool tip gives further statistical information regarding that specific count or visualization.  </a:t>
            </a:r>
            <a:endParaRPr lang="en-US" dirty="0"/>
          </a:p>
        </p:txBody>
      </p:sp>
      <p:sp>
        <p:nvSpPr>
          <p:cNvPr id="4" name="Slide Number Placeholder 3"/>
          <p:cNvSpPr>
            <a:spLocks noGrp="1"/>
          </p:cNvSpPr>
          <p:nvPr>
            <p:ph type="sldNum" sz="quarter" idx="14"/>
          </p:nvPr>
        </p:nvSpPr>
        <p:spPr>
          <a:xfrm>
            <a:off x="385320" y="6205392"/>
            <a:ext cx="2956086" cy="365125"/>
          </a:xfrm>
        </p:spPr>
        <p:txBody>
          <a:bodyPr/>
          <a:lstStyle/>
          <a:p>
            <a:r>
              <a:rPr lang="en-US" dirty="0" smtClean="0"/>
              <a:t>Training Presentation </a:t>
            </a:r>
            <a:r>
              <a:rPr lang="en-US" dirty="0"/>
              <a:t>- </a:t>
            </a:r>
            <a:fld id="{3DD97BEB-BAEF-0344-9D5C-EC73E478698A}" type="slidenum">
              <a:rPr lang="en-US" smtClean="0"/>
              <a:pPr/>
              <a:t>26</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smtClean="0"/>
              <a:t>Members </a:t>
            </a:r>
            <a:r>
              <a:rPr lang="en-US" dirty="0"/>
              <a:t>and Affiliates - Dashboard</a:t>
            </a:r>
          </a:p>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880" y="2483678"/>
            <a:ext cx="4531620" cy="151647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721" y="4119935"/>
            <a:ext cx="3055460" cy="157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2"/>
          <p:cNvSpPr txBox="1">
            <a:spLocks/>
          </p:cNvSpPr>
          <p:nvPr/>
        </p:nvSpPr>
        <p:spPr>
          <a:xfrm>
            <a:off x="628650" y="4073316"/>
            <a:ext cx="4840497" cy="18875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To lock in a detailed view, such as your Section members only, click on the Section name in the table, hover over column and a tool tip will appear.   Select “Keep Only” and this view will be locked.   When locked, this selection will carry throughout  other visualizations.  </a:t>
            </a:r>
            <a:endParaRPr lang="en-US" dirty="0"/>
          </a:p>
        </p:txBody>
      </p:sp>
    </p:spTree>
    <p:extLst>
      <p:ext uri="{BB962C8B-B14F-4D97-AF65-F5344CB8AC3E}">
        <p14:creationId xmlns:p14="http://schemas.microsoft.com/office/powerpoint/2010/main" val="105901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51740"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714527"/>
            <a:ext cx="7886700" cy="1207349"/>
          </a:xfrm>
        </p:spPr>
        <p:txBody>
          <a:bodyPr>
            <a:normAutofit fontScale="92500" lnSpcReduction="10000"/>
          </a:bodyPr>
          <a:lstStyle/>
          <a:p>
            <a:pPr lvl="1"/>
            <a:r>
              <a:rPr lang="en-US" dirty="0" smtClean="0"/>
              <a:t>Within the tool tip, user can also select “</a:t>
            </a:r>
            <a:r>
              <a:rPr lang="en-US" b="1" dirty="0" smtClean="0"/>
              <a:t>View Details</a:t>
            </a:r>
            <a:r>
              <a:rPr lang="en-US" dirty="0" smtClean="0"/>
              <a:t>”   This brings you to the Details View which will only include the member records for the selected data</a:t>
            </a:r>
            <a:r>
              <a:rPr lang="en-US" dirty="0"/>
              <a:t>. Download </a:t>
            </a:r>
            <a:r>
              <a:rPr lang="en-US" dirty="0" smtClean="0"/>
              <a:t>by </a:t>
            </a:r>
            <a:r>
              <a:rPr lang="en-US" dirty="0"/>
              <a:t>clicking in the data table header (grayed out area) and then clicking on download </a:t>
            </a:r>
            <a:r>
              <a:rPr lang="en-US" dirty="0" smtClean="0"/>
              <a:t>on the top right of screen.  Download may include additional member details.</a:t>
            </a:r>
            <a:endParaRPr lang="en-US" dirty="0"/>
          </a:p>
          <a:p>
            <a:pPr lvl="1"/>
            <a:endParaRPr lang="en-US" dirty="0" smtClean="0"/>
          </a:p>
        </p:txBody>
      </p:sp>
      <p:sp>
        <p:nvSpPr>
          <p:cNvPr id="4" name="Slide Number Placeholder 3"/>
          <p:cNvSpPr>
            <a:spLocks noGrp="1"/>
          </p:cNvSpPr>
          <p:nvPr>
            <p:ph type="sldNum" sz="quarter" idx="14"/>
          </p:nvPr>
        </p:nvSpPr>
        <p:spPr>
          <a:xfrm>
            <a:off x="385320" y="6205392"/>
            <a:ext cx="2742441" cy="365125"/>
          </a:xfrm>
        </p:spPr>
        <p:txBody>
          <a:bodyPr/>
          <a:lstStyle/>
          <a:p>
            <a:r>
              <a:rPr lang="en-US" dirty="0" smtClean="0"/>
              <a:t>Training Presentation </a:t>
            </a:r>
            <a:r>
              <a:rPr lang="en-US" dirty="0"/>
              <a:t>- </a:t>
            </a:r>
            <a:fld id="{3DD97BEB-BAEF-0344-9D5C-EC73E478698A}" type="slidenum">
              <a:rPr lang="en-US" smtClean="0"/>
              <a:pPr/>
              <a:t>27</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smtClean="0"/>
              <a:t>Members </a:t>
            </a:r>
            <a:r>
              <a:rPr lang="en-US" dirty="0"/>
              <a:t>and Affiliates - Dashboard</a:t>
            </a:r>
          </a:p>
          <a:p>
            <a:endParaRPr lang="en-US" dirty="0"/>
          </a:p>
        </p:txBody>
      </p:sp>
      <p:sp>
        <p:nvSpPr>
          <p:cNvPr id="6" name="Text Placeholder 2"/>
          <p:cNvSpPr txBox="1">
            <a:spLocks/>
          </p:cNvSpPr>
          <p:nvPr/>
        </p:nvSpPr>
        <p:spPr>
          <a:xfrm>
            <a:off x="628652" y="2921876"/>
            <a:ext cx="7886700" cy="3067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b="1" dirty="0" smtClean="0"/>
              <a:t>Count by Gender </a:t>
            </a:r>
            <a:r>
              <a:rPr lang="en-US" sz="2100" dirty="0" smtClean="0"/>
              <a:t>(pie chart) – will display all results or results based on filter and/or further definitions.</a:t>
            </a:r>
          </a:p>
          <a:p>
            <a:r>
              <a:rPr lang="en-US" sz="2100" b="1" dirty="0" smtClean="0"/>
              <a:t>Count by Technology Focus </a:t>
            </a:r>
            <a:r>
              <a:rPr lang="en-US" sz="2100" dirty="0" smtClean="0"/>
              <a:t>(bar graph) – will display all results broken down by the 16 Technology Focus Areas.   Results based on filter and/or further definitions.   </a:t>
            </a:r>
          </a:p>
          <a:p>
            <a:r>
              <a:rPr lang="en-US" sz="2100" b="1" dirty="0" smtClean="0"/>
              <a:t>Count by Grade and Gender </a:t>
            </a:r>
            <a:r>
              <a:rPr lang="en-US" sz="2100" dirty="0" smtClean="0"/>
              <a:t>(bar graph) – will display Gender breakdown (bar) by Grade.   Results based on filter and/or further definitions.</a:t>
            </a:r>
          </a:p>
          <a:p>
            <a:pPr lvl="1"/>
            <a:endParaRPr lang="en-US" dirty="0"/>
          </a:p>
        </p:txBody>
      </p:sp>
    </p:spTree>
    <p:extLst>
      <p:ext uri="{BB962C8B-B14F-4D97-AF65-F5344CB8AC3E}">
        <p14:creationId xmlns:p14="http://schemas.microsoft.com/office/powerpoint/2010/main" val="538519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48230"/>
            <a:ext cx="8348373"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768920"/>
            <a:ext cx="7886700" cy="1187925"/>
          </a:xfrm>
        </p:spPr>
        <p:txBody>
          <a:bodyPr>
            <a:normAutofit/>
          </a:bodyPr>
          <a:lstStyle/>
          <a:p>
            <a:r>
              <a:rPr lang="en-US" sz="2100" dirty="0" smtClean="0"/>
              <a:t>The Student Dashboard provides information regarding members (any grade) attending educational institutions.   Information is grouped by Region, Section and School.</a:t>
            </a:r>
          </a:p>
          <a:p>
            <a:endParaRPr lang="en-US" sz="2100" dirty="0" smtClean="0"/>
          </a:p>
        </p:txBody>
      </p:sp>
      <p:sp>
        <p:nvSpPr>
          <p:cNvPr id="4" name="Slide Number Placeholder 3"/>
          <p:cNvSpPr>
            <a:spLocks noGrp="1"/>
          </p:cNvSpPr>
          <p:nvPr>
            <p:ph type="sldNum" sz="quarter" idx="14"/>
          </p:nvPr>
        </p:nvSpPr>
        <p:spPr>
          <a:xfrm>
            <a:off x="385320" y="6205392"/>
            <a:ext cx="3118456" cy="365125"/>
          </a:xfrm>
        </p:spPr>
        <p:txBody>
          <a:bodyPr/>
          <a:lstStyle/>
          <a:p>
            <a:r>
              <a:rPr lang="en-US" dirty="0" smtClean="0"/>
              <a:t>Training Presentation </a:t>
            </a:r>
            <a:r>
              <a:rPr lang="en-US" dirty="0"/>
              <a:t>- </a:t>
            </a:r>
            <a:fld id="{3DD97BEB-BAEF-0344-9D5C-EC73E478698A}" type="slidenum">
              <a:rPr lang="en-US" smtClean="0"/>
              <a:pPr/>
              <a:t>28</a:t>
            </a:fld>
            <a:endParaRPr lang="en-US" dirty="0"/>
          </a:p>
        </p:txBody>
      </p:sp>
      <p:sp>
        <p:nvSpPr>
          <p:cNvPr id="5" name="Text Placeholder 4"/>
          <p:cNvSpPr>
            <a:spLocks noGrp="1"/>
          </p:cNvSpPr>
          <p:nvPr>
            <p:ph type="body" sz="quarter" idx="17"/>
          </p:nvPr>
        </p:nvSpPr>
        <p:spPr>
          <a:xfrm>
            <a:off x="628650" y="1106196"/>
            <a:ext cx="7886700" cy="385325"/>
          </a:xfrm>
        </p:spPr>
        <p:txBody>
          <a:bodyPr>
            <a:noAutofit/>
          </a:bodyPr>
          <a:lstStyle/>
          <a:p>
            <a:r>
              <a:rPr lang="en-US" dirty="0" smtClean="0"/>
              <a:t>Students - Dashboard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422" y="3015766"/>
            <a:ext cx="2326765" cy="204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2"/>
          <p:cNvSpPr txBox="1">
            <a:spLocks/>
          </p:cNvSpPr>
          <p:nvPr/>
        </p:nvSpPr>
        <p:spPr>
          <a:xfrm>
            <a:off x="628649" y="2874450"/>
            <a:ext cx="5564333" cy="30850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There are two dashboard tabs available:</a:t>
            </a:r>
          </a:p>
          <a:p>
            <a:pPr lvl="1"/>
            <a:r>
              <a:rPr lang="en-US" dirty="0"/>
              <a:t>Dashboard – shows the predefined tables and visualizations available for a breakdown view </a:t>
            </a:r>
            <a:r>
              <a:rPr lang="en-US" dirty="0" smtClean="0"/>
              <a:t>by </a:t>
            </a:r>
            <a:r>
              <a:rPr lang="en-US" dirty="0"/>
              <a:t>School, Grade, Gender and Field of Study.</a:t>
            </a:r>
          </a:p>
          <a:p>
            <a:pPr lvl="1"/>
            <a:r>
              <a:rPr lang="en-US" dirty="0"/>
              <a:t>Detail – contains the individual member information.  When selecting a count, specific filters, using “Keep only” in Tool Tip, or selecting a slice of a pie </a:t>
            </a:r>
            <a:r>
              <a:rPr lang="en-US" dirty="0" smtClean="0"/>
              <a:t>chart or bar chart, </a:t>
            </a:r>
            <a:r>
              <a:rPr lang="en-US" dirty="0"/>
              <a:t>Detail will display ONLY those records.</a:t>
            </a:r>
          </a:p>
          <a:p>
            <a:r>
              <a:rPr lang="en-US" sz="2100" dirty="0"/>
              <a:t>Top level filtering is on Region, Grade and IEEE Status. </a:t>
            </a:r>
          </a:p>
        </p:txBody>
      </p:sp>
    </p:spTree>
    <p:extLst>
      <p:ext uri="{BB962C8B-B14F-4D97-AF65-F5344CB8AC3E}">
        <p14:creationId xmlns:p14="http://schemas.microsoft.com/office/powerpoint/2010/main" val="3180612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64132"/>
            <a:ext cx="8411983"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705562" y="1679530"/>
            <a:ext cx="7886700" cy="4148703"/>
          </a:xfrm>
        </p:spPr>
        <p:txBody>
          <a:bodyPr>
            <a:normAutofit/>
          </a:bodyPr>
          <a:lstStyle/>
          <a:p>
            <a:r>
              <a:rPr lang="en-US" sz="2100" b="1" dirty="0" smtClean="0"/>
              <a:t>Student Count by Section and School </a:t>
            </a:r>
            <a:r>
              <a:rPr lang="en-US" sz="2100" dirty="0" smtClean="0"/>
              <a:t>(</a:t>
            </a:r>
            <a:r>
              <a:rPr lang="en-US" sz="2100" dirty="0"/>
              <a:t>b</a:t>
            </a:r>
            <a:r>
              <a:rPr lang="en-US" sz="2100" dirty="0" smtClean="0"/>
              <a:t>ar chart table) – Displays total count of attending students (any member grade), by School’s Section and School Name.  Click on the school name or the count of students to obtain specific list. </a:t>
            </a:r>
          </a:p>
          <a:p>
            <a:pPr lvl="1"/>
            <a:r>
              <a:rPr lang="en-US" sz="1700" dirty="0" smtClean="0"/>
              <a:t>Sections </a:t>
            </a:r>
            <a:r>
              <a:rPr lang="en-US" sz="1700" dirty="0"/>
              <a:t>may also view schools that are not a part of their OU.   </a:t>
            </a:r>
            <a:r>
              <a:rPr lang="en-US" sz="1700" dirty="0" smtClean="0"/>
              <a:t>These schools contain attending students (any member grade) whose preferred address is in your </a:t>
            </a:r>
            <a:r>
              <a:rPr lang="en-US" sz="1700" dirty="0"/>
              <a:t>Section view. </a:t>
            </a:r>
          </a:p>
          <a:p>
            <a:r>
              <a:rPr lang="en-US" sz="2100" b="1" dirty="0" smtClean="0"/>
              <a:t>Student Count by Grade </a:t>
            </a:r>
            <a:r>
              <a:rPr lang="en-US" sz="2100" dirty="0" smtClean="0"/>
              <a:t>(table) -  Displays attending students (any member grade) by region, council and section.  </a:t>
            </a:r>
          </a:p>
          <a:p>
            <a:pPr lvl="1"/>
            <a:r>
              <a:rPr lang="en-US" sz="1700" dirty="0" smtClean="0"/>
              <a:t>Sections may also view other sections of attending students (any member grade) who are enrolled in a school in your section but whose preferred address is in another Section.  </a:t>
            </a:r>
            <a:endParaRPr lang="en-US" sz="1700" dirty="0"/>
          </a:p>
          <a:p>
            <a:endParaRPr lang="en-US" sz="2100" dirty="0"/>
          </a:p>
        </p:txBody>
      </p:sp>
      <p:sp>
        <p:nvSpPr>
          <p:cNvPr id="4" name="Slide Number Placeholder 3"/>
          <p:cNvSpPr>
            <a:spLocks noGrp="1"/>
          </p:cNvSpPr>
          <p:nvPr>
            <p:ph type="sldNum" sz="quarter" idx="14"/>
          </p:nvPr>
        </p:nvSpPr>
        <p:spPr>
          <a:xfrm>
            <a:off x="385320" y="6205392"/>
            <a:ext cx="3178276" cy="365125"/>
          </a:xfrm>
        </p:spPr>
        <p:txBody>
          <a:bodyPr/>
          <a:lstStyle/>
          <a:p>
            <a:r>
              <a:rPr lang="en-US" dirty="0" smtClean="0"/>
              <a:t>Training Presentation </a:t>
            </a:r>
            <a:r>
              <a:rPr lang="en-US" dirty="0"/>
              <a:t>- </a:t>
            </a:r>
            <a:fld id="{3DD97BEB-BAEF-0344-9D5C-EC73E478698A}" type="slidenum">
              <a:rPr lang="en-US" smtClean="0"/>
              <a:pPr/>
              <a:t>29</a:t>
            </a:fld>
            <a:endParaRPr lang="en-US" dirty="0"/>
          </a:p>
        </p:txBody>
      </p:sp>
      <p:sp>
        <p:nvSpPr>
          <p:cNvPr id="5" name="Text Placeholder 4"/>
          <p:cNvSpPr>
            <a:spLocks noGrp="1"/>
          </p:cNvSpPr>
          <p:nvPr>
            <p:ph type="body" sz="quarter" idx="17"/>
          </p:nvPr>
        </p:nvSpPr>
        <p:spPr/>
        <p:txBody>
          <a:bodyPr>
            <a:noAutofit/>
          </a:bodyPr>
          <a:lstStyle/>
          <a:p>
            <a:r>
              <a:rPr lang="en-US" dirty="0"/>
              <a:t>Students </a:t>
            </a:r>
            <a:r>
              <a:rPr lang="en-US" dirty="0" smtClean="0"/>
              <a:t>- Dashboard</a:t>
            </a:r>
            <a:endParaRPr lang="en-US" dirty="0"/>
          </a:p>
        </p:txBody>
      </p:sp>
    </p:spTree>
    <p:extLst>
      <p:ext uri="{BB962C8B-B14F-4D97-AF65-F5344CB8AC3E}">
        <p14:creationId xmlns:p14="http://schemas.microsoft.com/office/powerpoint/2010/main" val="129558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205538"/>
            <a:ext cx="485775" cy="365125"/>
          </a:xfrm>
        </p:spPr>
        <p:txBody>
          <a:bodyPr/>
          <a:lstStyle/>
          <a:p>
            <a:fld id="{3DD97BEB-BAEF-0344-9D5C-EC73E478698A}" type="slidenum">
              <a:rPr lang="en-US" smtClean="0"/>
              <a:pPr/>
              <a:t>3</a:t>
            </a:fld>
            <a:endParaRPr lang="en-US"/>
          </a:p>
        </p:txBody>
      </p:sp>
      <p:pic>
        <p:nvPicPr>
          <p:cNvPr id="8" name="Picture 7"/>
          <p:cNvPicPr>
            <a:picLocks noChangeAspect="1"/>
          </p:cNvPicPr>
          <p:nvPr/>
        </p:nvPicPr>
        <p:blipFill>
          <a:blip r:embed="rId2"/>
          <a:stretch>
            <a:fillRect/>
          </a:stretch>
        </p:blipFill>
        <p:spPr>
          <a:xfrm>
            <a:off x="413064" y="308284"/>
            <a:ext cx="8102286" cy="5486876"/>
          </a:xfrm>
          <a:prstGeom prst="rect">
            <a:avLst/>
          </a:prstGeom>
        </p:spPr>
      </p:pic>
    </p:spTree>
    <p:extLst>
      <p:ext uri="{BB962C8B-B14F-4D97-AF65-F5344CB8AC3E}">
        <p14:creationId xmlns:p14="http://schemas.microsoft.com/office/powerpoint/2010/main" val="4217361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51740"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754066"/>
            <a:ext cx="7886700" cy="3943350"/>
          </a:xfrm>
        </p:spPr>
        <p:txBody>
          <a:bodyPr>
            <a:normAutofit/>
          </a:bodyPr>
          <a:lstStyle/>
          <a:p>
            <a:r>
              <a:rPr lang="en-US" sz="2100" b="1" dirty="0"/>
              <a:t>Student Count by Gender </a:t>
            </a:r>
            <a:r>
              <a:rPr lang="en-US" sz="2100" dirty="0"/>
              <a:t>(pie chart) - </a:t>
            </a:r>
            <a:r>
              <a:rPr lang="en-US" sz="2100" dirty="0" smtClean="0"/>
              <a:t>displays results </a:t>
            </a:r>
            <a:r>
              <a:rPr lang="en-US" sz="2100" dirty="0"/>
              <a:t>based on </a:t>
            </a:r>
            <a:r>
              <a:rPr lang="en-US" sz="2100" dirty="0" smtClean="0"/>
              <a:t>filter, if applicable, </a:t>
            </a:r>
            <a:r>
              <a:rPr lang="en-US" sz="2100" dirty="0"/>
              <a:t>and/or further definitions.</a:t>
            </a:r>
          </a:p>
          <a:p>
            <a:r>
              <a:rPr lang="en-US" sz="2100" b="1" dirty="0"/>
              <a:t>Student Count by Grade</a:t>
            </a:r>
            <a:r>
              <a:rPr lang="en-US" sz="2100" dirty="0"/>
              <a:t> (data table) – displays breakdown by School and Grade.  Chart columns can be expanded or </a:t>
            </a:r>
            <a:r>
              <a:rPr lang="en-US" sz="2100" dirty="0" smtClean="0"/>
              <a:t>collapsed </a:t>
            </a:r>
            <a:r>
              <a:rPr lang="en-US" sz="2100" dirty="0"/>
              <a:t>by using the expand buttons over the Region, Council and Section columns.  Table will display results based on filter and/or further definitions.</a:t>
            </a:r>
          </a:p>
          <a:p>
            <a:r>
              <a:rPr lang="en-US" sz="2100" b="1" dirty="0"/>
              <a:t>Student Count by Field of Study</a:t>
            </a:r>
            <a:r>
              <a:rPr lang="en-US" sz="2100" dirty="0"/>
              <a:t> (bar chart) – displays count of members by Field of Study selected on member </a:t>
            </a:r>
            <a:r>
              <a:rPr lang="en-US" sz="2100" dirty="0" smtClean="0"/>
              <a:t>records.</a:t>
            </a:r>
          </a:p>
          <a:p>
            <a:r>
              <a:rPr lang="en-US" sz="2100" b="1" dirty="0" smtClean="0"/>
              <a:t>Student View </a:t>
            </a:r>
            <a:r>
              <a:rPr lang="en-US" sz="2100" dirty="0" smtClean="0"/>
              <a:t>– Please note – for a Section volunteer – user may view schools that are not part of their OU.   These are members that go to a school outside of your Section, but still report their preferred address as their home.  This places them in your Section view.</a:t>
            </a:r>
            <a:endParaRPr lang="en-US" sz="2100"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30</a:t>
            </a:fld>
            <a:endParaRPr lang="en-US"/>
          </a:p>
        </p:txBody>
      </p:sp>
      <p:sp>
        <p:nvSpPr>
          <p:cNvPr id="5" name="Text Placeholder 4"/>
          <p:cNvSpPr>
            <a:spLocks noGrp="1"/>
          </p:cNvSpPr>
          <p:nvPr>
            <p:ph type="body" sz="quarter" idx="17"/>
          </p:nvPr>
        </p:nvSpPr>
        <p:spPr/>
        <p:txBody>
          <a:bodyPr>
            <a:normAutofit lnSpcReduction="10000"/>
          </a:bodyPr>
          <a:lstStyle/>
          <a:p>
            <a:r>
              <a:rPr lang="en-US" dirty="0"/>
              <a:t>Students - Dashboard</a:t>
            </a:r>
          </a:p>
          <a:p>
            <a:endParaRPr lang="en-US" dirty="0"/>
          </a:p>
        </p:txBody>
      </p:sp>
    </p:spTree>
    <p:extLst>
      <p:ext uri="{BB962C8B-B14F-4D97-AF65-F5344CB8AC3E}">
        <p14:creationId xmlns:p14="http://schemas.microsoft.com/office/powerpoint/2010/main" val="548400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4132"/>
            <a:ext cx="8427886"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0104" y="1561034"/>
            <a:ext cx="7886700" cy="1301808"/>
          </a:xfrm>
        </p:spPr>
        <p:txBody>
          <a:bodyPr>
            <a:normAutofit/>
          </a:bodyPr>
          <a:lstStyle/>
          <a:p>
            <a:r>
              <a:rPr lang="en-US" sz="2100" dirty="0" smtClean="0"/>
              <a:t>The Volunteers Dashboard has two tabs and one link available.</a:t>
            </a:r>
          </a:p>
          <a:p>
            <a:endParaRPr lang="en-US" dirty="0" smtClean="0"/>
          </a:p>
          <a:p>
            <a:endParaRPr lang="en-US" b="1" dirty="0" smtClean="0"/>
          </a:p>
          <a:p>
            <a:endParaRPr lang="en-US" b="1" dirty="0"/>
          </a:p>
        </p:txBody>
      </p:sp>
      <p:sp>
        <p:nvSpPr>
          <p:cNvPr id="4" name="Slide Number Placeholder 3"/>
          <p:cNvSpPr>
            <a:spLocks noGrp="1"/>
          </p:cNvSpPr>
          <p:nvPr>
            <p:ph type="sldNum" sz="quarter" idx="14"/>
          </p:nvPr>
        </p:nvSpPr>
        <p:spPr>
          <a:xfrm>
            <a:off x="385320" y="6205392"/>
            <a:ext cx="2973177" cy="365125"/>
          </a:xfrm>
        </p:spPr>
        <p:txBody>
          <a:bodyPr/>
          <a:lstStyle/>
          <a:p>
            <a:r>
              <a:rPr lang="en-US" dirty="0" smtClean="0"/>
              <a:t>Training Presentation </a:t>
            </a:r>
            <a:r>
              <a:rPr lang="en-US" dirty="0"/>
              <a:t>- </a:t>
            </a:r>
            <a:fld id="{3DD97BEB-BAEF-0344-9D5C-EC73E478698A}" type="slidenum">
              <a:rPr lang="en-US" smtClean="0"/>
              <a:pPr/>
              <a:t>31</a:t>
            </a:fld>
            <a:endParaRPr lang="en-US" dirty="0"/>
          </a:p>
        </p:txBody>
      </p:sp>
      <p:sp>
        <p:nvSpPr>
          <p:cNvPr id="5" name="Text Placeholder 4"/>
          <p:cNvSpPr>
            <a:spLocks noGrp="1"/>
          </p:cNvSpPr>
          <p:nvPr>
            <p:ph type="body" sz="quarter" idx="17"/>
          </p:nvPr>
        </p:nvSpPr>
        <p:spPr/>
        <p:txBody>
          <a:bodyPr>
            <a:noAutofit/>
          </a:bodyPr>
          <a:lstStyle/>
          <a:p>
            <a:r>
              <a:rPr lang="en-US" dirty="0" smtClean="0"/>
              <a:t>Volunteer Positions - Dashboard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082" y="2106815"/>
            <a:ext cx="3012167" cy="1298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211" y="2650137"/>
            <a:ext cx="2682875"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2"/>
          <p:cNvSpPr txBox="1">
            <a:spLocks/>
          </p:cNvSpPr>
          <p:nvPr/>
        </p:nvSpPr>
        <p:spPr>
          <a:xfrm>
            <a:off x="658405" y="3650411"/>
            <a:ext cx="5174070" cy="24512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Volunteer Positions</a:t>
            </a:r>
            <a:r>
              <a:rPr lang="en-US" dirty="0" smtClean="0"/>
              <a:t> – lists “all” current IEEE volunteer positions.  Use filter options to select a specific OU type and OU Name.   Example:  select Section as Type and then select a Section Name.  List contains all volunteer positions (including vacant) on the Section Level. Filter/search can also be used on Last Name field to find a specific volunteer. </a:t>
            </a:r>
          </a:p>
          <a:p>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743" y="2278037"/>
            <a:ext cx="1613287" cy="25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695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96080" cy="553336"/>
          </a:xfrm>
        </p:spPr>
        <p:txBody>
          <a:bodyPr/>
          <a:lstStyle/>
          <a:p>
            <a:r>
              <a:rPr lang="en-US" dirty="0" smtClean="0"/>
              <a:t>IEEE OU Analytics </a:t>
            </a:r>
            <a:endParaRPr lang="en-US" dirty="0"/>
          </a:p>
        </p:txBody>
      </p:sp>
      <p:sp>
        <p:nvSpPr>
          <p:cNvPr id="4" name="Slide Number Placeholder 3"/>
          <p:cNvSpPr>
            <a:spLocks noGrp="1"/>
          </p:cNvSpPr>
          <p:nvPr>
            <p:ph type="sldNum" sz="quarter" idx="14"/>
          </p:nvPr>
        </p:nvSpPr>
        <p:spPr>
          <a:xfrm>
            <a:off x="385320" y="6205392"/>
            <a:ext cx="3340646" cy="365125"/>
          </a:xfrm>
        </p:spPr>
        <p:txBody>
          <a:bodyPr/>
          <a:lstStyle/>
          <a:p>
            <a:r>
              <a:rPr lang="en-US" dirty="0" smtClean="0"/>
              <a:t>Training Presentation </a:t>
            </a:r>
            <a:r>
              <a:rPr lang="en-US" dirty="0"/>
              <a:t>- </a:t>
            </a:r>
            <a:fld id="{3DD97BEB-BAEF-0344-9D5C-EC73E478698A}" type="slidenum">
              <a:rPr lang="en-US" smtClean="0"/>
              <a:pPr/>
              <a:t>32</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a:t>Volunteer Positions - Dashboard</a:t>
            </a:r>
          </a:p>
          <a:p>
            <a:endParaRPr lang="en-US" dirty="0"/>
          </a:p>
        </p:txBody>
      </p:sp>
      <p:sp>
        <p:nvSpPr>
          <p:cNvPr id="7" name="Text Placeholder 2"/>
          <p:cNvSpPr txBox="1">
            <a:spLocks/>
          </p:cNvSpPr>
          <p:nvPr/>
        </p:nvSpPr>
        <p:spPr>
          <a:xfrm>
            <a:off x="628650" y="1757591"/>
            <a:ext cx="7886700" cy="3737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1000"/>
              </a:spcBef>
              <a:buFont typeface="LucidaGrande" charset="0"/>
              <a:buChar char="▸"/>
            </a:pPr>
            <a:r>
              <a:rPr lang="en-US" sz="2100" b="1" dirty="0"/>
              <a:t>Volunteer Positions in Related Organizational Units</a:t>
            </a:r>
            <a:r>
              <a:rPr lang="en-US" sz="2100" dirty="0"/>
              <a:t> – select OU Type and OU </a:t>
            </a:r>
            <a:r>
              <a:rPr lang="en-US" sz="2100" dirty="0" smtClean="0"/>
              <a:t>Name </a:t>
            </a:r>
            <a:r>
              <a:rPr lang="en-US" sz="2100" dirty="0"/>
              <a:t>to view all </a:t>
            </a:r>
            <a:r>
              <a:rPr lang="en-US" sz="2100" dirty="0" smtClean="0"/>
              <a:t>related </a:t>
            </a:r>
            <a:r>
              <a:rPr lang="en-US" sz="2100" dirty="0"/>
              <a:t>volunteer positions.  Example:  select Section as Type and then select a Section Name.  List will contain all Affinity, Chapter, Student Branch, etc. volunteers under that Section</a:t>
            </a:r>
            <a:endParaRPr lang="en-US" sz="2100" b="1" dirty="0" smtClean="0"/>
          </a:p>
          <a:p>
            <a:pPr marL="228600" lvl="1">
              <a:spcBef>
                <a:spcPts val="1000"/>
              </a:spcBef>
              <a:buFont typeface="LucidaGrande" charset="0"/>
              <a:buChar char="▸"/>
            </a:pPr>
            <a:r>
              <a:rPr lang="en-US" sz="2100" b="1" dirty="0" smtClean="0"/>
              <a:t>View </a:t>
            </a:r>
            <a:r>
              <a:rPr lang="en-US" sz="2100" b="1" dirty="0"/>
              <a:t>Volunteer History </a:t>
            </a:r>
            <a:r>
              <a:rPr lang="en-US" sz="2100" dirty="0"/>
              <a:t>(link) - provides a list of all “past” volunteer positions recorded in the IEEE database.   </a:t>
            </a:r>
            <a:r>
              <a:rPr lang="en-US" sz="2100" dirty="0" smtClean="0"/>
              <a:t>Define search </a:t>
            </a:r>
            <a:r>
              <a:rPr lang="en-US" sz="2100" dirty="0"/>
              <a:t>using the OU Type and OU Name filters.   </a:t>
            </a:r>
            <a:r>
              <a:rPr lang="en-US" sz="2100" dirty="0" smtClean="0"/>
              <a:t>Search </a:t>
            </a:r>
            <a:r>
              <a:rPr lang="en-US" sz="2100" dirty="0"/>
              <a:t>on the last name to find a specific individual.  Example: </a:t>
            </a:r>
            <a:r>
              <a:rPr lang="en-US" sz="2100" dirty="0" smtClean="0"/>
              <a:t>Select </a:t>
            </a:r>
            <a:r>
              <a:rPr lang="en-US" sz="2100" dirty="0"/>
              <a:t>Affinity as OU Type and a specific OU Group </a:t>
            </a:r>
            <a:r>
              <a:rPr lang="en-US" sz="2100" dirty="0" smtClean="0"/>
              <a:t>(Dallas Section Affinity </a:t>
            </a:r>
            <a:r>
              <a:rPr lang="en-US" sz="2100" dirty="0"/>
              <a:t>Group, WIE) and apply.    Results will display all volunteers holding past positions for that </a:t>
            </a:r>
            <a:r>
              <a:rPr lang="en-US" sz="2100" dirty="0" smtClean="0"/>
              <a:t>group.</a:t>
            </a:r>
          </a:p>
        </p:txBody>
      </p:sp>
    </p:spTree>
    <p:extLst>
      <p:ext uri="{BB962C8B-B14F-4D97-AF65-F5344CB8AC3E}">
        <p14:creationId xmlns:p14="http://schemas.microsoft.com/office/powerpoint/2010/main" val="15177122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56324"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0100" y="1631694"/>
            <a:ext cx="7886700" cy="1966083"/>
          </a:xfrm>
        </p:spPr>
        <p:txBody>
          <a:bodyPr/>
          <a:lstStyle/>
          <a:p>
            <a:pPr marL="228600" lvl="1">
              <a:spcBef>
                <a:spcPts val="1000"/>
              </a:spcBef>
              <a:buFont typeface="LucidaGrande" charset="0"/>
              <a:buChar char="▸"/>
            </a:pPr>
            <a:r>
              <a:rPr lang="en-US" sz="2100" dirty="0"/>
              <a:t>Two pie charts are also </a:t>
            </a:r>
            <a:r>
              <a:rPr lang="en-US" sz="2100" dirty="0" smtClean="0"/>
              <a:t>available:</a:t>
            </a:r>
            <a:endParaRPr lang="en-US" sz="2100" dirty="0"/>
          </a:p>
          <a:p>
            <a:pPr lvl="1"/>
            <a:r>
              <a:rPr lang="en-US" b="1" dirty="0"/>
              <a:t>Volunteer Count by Gender </a:t>
            </a:r>
            <a:r>
              <a:rPr lang="en-US" dirty="0"/>
              <a:t>– will display visualization based on filters selected.</a:t>
            </a:r>
          </a:p>
          <a:p>
            <a:pPr lvl="1"/>
            <a:r>
              <a:rPr lang="en-US" b="1" dirty="0"/>
              <a:t>Positions Vacant or Filled </a:t>
            </a:r>
            <a:r>
              <a:rPr lang="en-US" dirty="0"/>
              <a:t>– will display count of positions vacant or filled based on filters selected.  Further statistical information is available using the Tool Tip on the selected slice of the pie</a:t>
            </a:r>
            <a:r>
              <a:rPr lang="en-US" dirty="0" smtClean="0"/>
              <a:t>.</a:t>
            </a:r>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33</a:t>
            </a:fld>
            <a:endParaRPr lang="en-US"/>
          </a:p>
        </p:txBody>
      </p:sp>
      <p:sp>
        <p:nvSpPr>
          <p:cNvPr id="5" name="Text Placeholder 4"/>
          <p:cNvSpPr>
            <a:spLocks noGrp="1"/>
          </p:cNvSpPr>
          <p:nvPr>
            <p:ph type="body" sz="quarter" idx="17"/>
          </p:nvPr>
        </p:nvSpPr>
        <p:spPr/>
        <p:txBody>
          <a:bodyPr>
            <a:normAutofit lnSpcReduction="10000"/>
          </a:bodyPr>
          <a:lstStyle/>
          <a:p>
            <a:r>
              <a:rPr lang="en-US" dirty="0"/>
              <a:t>Volunteer Positions - </a:t>
            </a:r>
            <a:r>
              <a:rPr lang="en-US" dirty="0" smtClean="0"/>
              <a:t>Dashboard</a:t>
            </a:r>
            <a:endParaRPr lang="en-US" dirty="0"/>
          </a:p>
          <a:p>
            <a:endParaRPr lang="en-US" dirty="0"/>
          </a:p>
        </p:txBody>
      </p:sp>
      <p:sp>
        <p:nvSpPr>
          <p:cNvPr id="6" name="Text Placeholder 2"/>
          <p:cNvSpPr txBox="1">
            <a:spLocks/>
          </p:cNvSpPr>
          <p:nvPr/>
        </p:nvSpPr>
        <p:spPr>
          <a:xfrm>
            <a:off x="620106" y="4967012"/>
            <a:ext cx="7886700" cy="9480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smtClean="0"/>
              <a:t>Download selection by clicking in the data table header (grayed out area) and then click on Download on the top right of screen.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275" y="3438601"/>
            <a:ext cx="3725863" cy="1363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143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300665"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655891"/>
            <a:ext cx="5379043" cy="4309073"/>
          </a:xfrm>
        </p:spPr>
        <p:txBody>
          <a:bodyPr>
            <a:normAutofit/>
          </a:bodyPr>
          <a:lstStyle/>
          <a:p>
            <a:r>
              <a:rPr lang="en-US" sz="2100" dirty="0" smtClean="0"/>
              <a:t>Membership, Subscriptions, and More… Dashboard provides information for memberships, subscriptions and participations by region, grade, gender, years of service, and renewal category.</a:t>
            </a:r>
          </a:p>
          <a:p>
            <a:r>
              <a:rPr lang="en-US" sz="2100" dirty="0" smtClean="0"/>
              <a:t>Society, Council, Community, Chapter and Affinity Group users access information for their specific group using filter options available.   Filter by Product Type (memberships, councils, periodicals, etc.), Product Name (selection viewed is based on product type chosen), Region, Grade, and Status.</a:t>
            </a:r>
          </a:p>
        </p:txBody>
      </p:sp>
      <p:sp>
        <p:nvSpPr>
          <p:cNvPr id="4" name="Slide Number Placeholder 3"/>
          <p:cNvSpPr>
            <a:spLocks noGrp="1"/>
          </p:cNvSpPr>
          <p:nvPr>
            <p:ph type="sldNum" sz="quarter" idx="14"/>
          </p:nvPr>
        </p:nvSpPr>
        <p:spPr>
          <a:xfrm>
            <a:off x="385320" y="6205392"/>
            <a:ext cx="3280826" cy="365125"/>
          </a:xfrm>
        </p:spPr>
        <p:txBody>
          <a:bodyPr/>
          <a:lstStyle/>
          <a:p>
            <a:r>
              <a:rPr lang="en-US" dirty="0" smtClean="0"/>
              <a:t>Training Presentation </a:t>
            </a:r>
            <a:r>
              <a:rPr lang="en-US" dirty="0"/>
              <a:t>- </a:t>
            </a:r>
            <a:fld id="{3DD97BEB-BAEF-0344-9D5C-EC73E478698A}" type="slidenum">
              <a:rPr lang="en-US" smtClean="0"/>
              <a:pPr/>
              <a:t>34</a:t>
            </a:fld>
            <a:endParaRPr lang="en-US" dirty="0"/>
          </a:p>
        </p:txBody>
      </p:sp>
      <p:sp>
        <p:nvSpPr>
          <p:cNvPr id="5" name="Text Placeholder 4"/>
          <p:cNvSpPr>
            <a:spLocks noGrp="1"/>
          </p:cNvSpPr>
          <p:nvPr>
            <p:ph type="body" sz="quarter" idx="17"/>
          </p:nvPr>
        </p:nvSpPr>
        <p:spPr/>
        <p:txBody>
          <a:bodyPr>
            <a:noAutofit/>
          </a:bodyPr>
          <a:lstStyle/>
          <a:p>
            <a:r>
              <a:rPr lang="en-US" dirty="0" smtClean="0"/>
              <a:t>Memberships, Subscriptions, and More… - Dashboard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146" y="2116909"/>
            <a:ext cx="2659063" cy="23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517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04032" cy="553336"/>
          </a:xfrm>
        </p:spPr>
        <p:txBody>
          <a:bodyPr/>
          <a:lstStyle/>
          <a:p>
            <a:r>
              <a:rPr lang="en-US" dirty="0" smtClean="0"/>
              <a:t>IEEE OU Analytics </a:t>
            </a:r>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35</a:t>
            </a:fld>
            <a:endParaRPr lang="en-US"/>
          </a:p>
        </p:txBody>
      </p:sp>
      <p:sp>
        <p:nvSpPr>
          <p:cNvPr id="5" name="Text Placeholder 4"/>
          <p:cNvSpPr>
            <a:spLocks noGrp="1"/>
          </p:cNvSpPr>
          <p:nvPr>
            <p:ph type="body" sz="quarter" idx="17"/>
          </p:nvPr>
        </p:nvSpPr>
        <p:spPr/>
        <p:txBody>
          <a:bodyPr>
            <a:normAutofit lnSpcReduction="10000"/>
          </a:bodyPr>
          <a:lstStyle/>
          <a:p>
            <a:r>
              <a:rPr lang="en-US" dirty="0"/>
              <a:t>Memberships, Subscriptions, and More… - Dashboard</a:t>
            </a:r>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293" y="4369932"/>
            <a:ext cx="5427004" cy="86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2"/>
          <p:cNvSpPr txBox="1">
            <a:spLocks/>
          </p:cNvSpPr>
          <p:nvPr/>
        </p:nvSpPr>
        <p:spPr>
          <a:xfrm>
            <a:off x="616062" y="1690548"/>
            <a:ext cx="7886700" cy="27703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There are five (5) tab options available:</a:t>
            </a:r>
          </a:p>
          <a:p>
            <a:pPr lvl="1"/>
            <a:r>
              <a:rPr lang="en-US" sz="1700" dirty="0"/>
              <a:t>Product </a:t>
            </a:r>
            <a:r>
              <a:rPr lang="en-US" sz="1700" dirty="0" smtClean="0"/>
              <a:t>Dashboard</a:t>
            </a:r>
            <a:endParaRPr lang="en-US" sz="1700" dirty="0"/>
          </a:p>
          <a:p>
            <a:pPr lvl="1"/>
            <a:r>
              <a:rPr lang="en-US" sz="1700" dirty="0"/>
              <a:t>Product Summary by Region by Grade</a:t>
            </a:r>
          </a:p>
          <a:p>
            <a:pPr lvl="1"/>
            <a:r>
              <a:rPr lang="en-US" sz="1700" dirty="0"/>
              <a:t>Renewal Category Dashboard</a:t>
            </a:r>
          </a:p>
          <a:p>
            <a:pPr lvl="1"/>
            <a:r>
              <a:rPr lang="en-US" sz="1700" dirty="0"/>
              <a:t>Renewal Summary by Region by Grade</a:t>
            </a:r>
          </a:p>
          <a:p>
            <a:pPr lvl="1"/>
            <a:r>
              <a:rPr lang="en-US" sz="1700" dirty="0" smtClean="0"/>
              <a:t>Detail</a:t>
            </a:r>
          </a:p>
          <a:p>
            <a:pPr lvl="1"/>
            <a:endParaRPr lang="en-US" sz="1700" dirty="0"/>
          </a:p>
          <a:p>
            <a:r>
              <a:rPr lang="en-US" sz="2100" dirty="0" smtClean="0"/>
              <a:t>Product Dashboard – contains four (4) visualizations</a:t>
            </a:r>
            <a:r>
              <a:rPr lang="en-US" sz="2000" dirty="0" smtClean="0"/>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653" y="4677169"/>
            <a:ext cx="1781092" cy="28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8102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27886"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638762"/>
            <a:ext cx="7886700" cy="4189470"/>
          </a:xfrm>
        </p:spPr>
        <p:txBody>
          <a:bodyPr>
            <a:noAutofit/>
          </a:bodyPr>
          <a:lstStyle/>
          <a:p>
            <a:r>
              <a:rPr lang="en-US" sz="2000" b="1" dirty="0" smtClean="0"/>
              <a:t>Summary </a:t>
            </a:r>
            <a:r>
              <a:rPr lang="en-US" sz="2000" b="1" dirty="0"/>
              <a:t>by Product by Region </a:t>
            </a:r>
            <a:r>
              <a:rPr lang="en-US" sz="2000" dirty="0"/>
              <a:t>(data table) – provides </a:t>
            </a:r>
            <a:r>
              <a:rPr lang="en-US" sz="2000" dirty="0" smtClean="0"/>
              <a:t>a summary </a:t>
            </a:r>
            <a:r>
              <a:rPr lang="en-US" sz="2000" dirty="0"/>
              <a:t>of product selected, using Filters.  For </a:t>
            </a:r>
            <a:r>
              <a:rPr lang="en-US" sz="2000" dirty="0" smtClean="0"/>
              <a:t>example, Product Type Memberships is preselected;  select Product Name (e.g.  </a:t>
            </a:r>
            <a:r>
              <a:rPr lang="en-US" sz="2000" dirty="0"/>
              <a:t>a specific Society or Affinity Group </a:t>
            </a:r>
            <a:r>
              <a:rPr lang="en-US" sz="2000" dirty="0" smtClean="0"/>
              <a:t>Membership).  Affinity groups include Consultants Network, WIE, and YP).  Click </a:t>
            </a:r>
            <a:r>
              <a:rPr lang="en-US" sz="2000" dirty="0"/>
              <a:t>apply and view the total membership count.  Hover </a:t>
            </a:r>
            <a:r>
              <a:rPr lang="en-US" sz="2000" dirty="0" smtClean="0"/>
              <a:t>over count </a:t>
            </a:r>
            <a:r>
              <a:rPr lang="en-US" sz="2000" dirty="0"/>
              <a:t>to view tool tips with statistical information. </a:t>
            </a:r>
            <a:r>
              <a:rPr lang="en-US" sz="2000" dirty="0" smtClean="0"/>
              <a:t>Click View Details to view individual member information.</a:t>
            </a:r>
            <a:endParaRPr lang="en-US" sz="2000" dirty="0"/>
          </a:p>
          <a:p>
            <a:r>
              <a:rPr lang="en-US" sz="2000" b="1" dirty="0" smtClean="0"/>
              <a:t>Count by Grade</a:t>
            </a:r>
            <a:r>
              <a:rPr lang="en-US" sz="2000" dirty="0" smtClean="0"/>
              <a:t> (pie chart) – provides count of members by grade. You can modify results through Filters or clicking within visualizations.  Hover over pie slices to view tool tip with statistical information.   Click on a grade slice within pie to select a specific grade.  Click View Details to view individual member information.</a:t>
            </a:r>
          </a:p>
        </p:txBody>
      </p:sp>
      <p:sp>
        <p:nvSpPr>
          <p:cNvPr id="4" name="Slide Number Placeholder 3"/>
          <p:cNvSpPr>
            <a:spLocks noGrp="1"/>
          </p:cNvSpPr>
          <p:nvPr>
            <p:ph type="sldNum" sz="quarter" idx="14"/>
          </p:nvPr>
        </p:nvSpPr>
        <p:spPr>
          <a:xfrm>
            <a:off x="385320" y="6205392"/>
            <a:ext cx="2725349" cy="365125"/>
          </a:xfrm>
        </p:spPr>
        <p:txBody>
          <a:bodyPr/>
          <a:lstStyle/>
          <a:p>
            <a:r>
              <a:rPr lang="en-US" dirty="0" smtClean="0"/>
              <a:t>Training Presentation </a:t>
            </a:r>
            <a:r>
              <a:rPr lang="en-US" dirty="0"/>
              <a:t>- </a:t>
            </a:r>
            <a:fld id="{3DD97BEB-BAEF-0344-9D5C-EC73E478698A}" type="slidenum">
              <a:rPr lang="en-US" smtClean="0"/>
              <a:pPr/>
              <a:t>36</a:t>
            </a:fld>
            <a:endParaRPr lang="en-US" dirty="0"/>
          </a:p>
        </p:txBody>
      </p:sp>
      <p:sp>
        <p:nvSpPr>
          <p:cNvPr id="5" name="Text Placeholder 4"/>
          <p:cNvSpPr>
            <a:spLocks noGrp="1"/>
          </p:cNvSpPr>
          <p:nvPr>
            <p:ph type="body" sz="quarter" idx="17"/>
          </p:nvPr>
        </p:nvSpPr>
        <p:spPr/>
        <p:txBody>
          <a:bodyPr>
            <a:noAutofit/>
          </a:bodyPr>
          <a:lstStyle/>
          <a:p>
            <a:r>
              <a:rPr lang="en-US" dirty="0"/>
              <a:t>Memberships, Subscriptions, and More… - Dashboard</a:t>
            </a:r>
          </a:p>
        </p:txBody>
      </p:sp>
    </p:spTree>
    <p:extLst>
      <p:ext uri="{BB962C8B-B14F-4D97-AF65-F5344CB8AC3E}">
        <p14:creationId xmlns:p14="http://schemas.microsoft.com/office/powerpoint/2010/main" val="2625681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43788" cy="553336"/>
          </a:xfrm>
        </p:spPr>
        <p:txBody>
          <a:bodyPr/>
          <a:lstStyle/>
          <a:p>
            <a:r>
              <a:rPr lang="en-US" dirty="0" smtClean="0"/>
              <a:t>IEEE OU Analytics </a:t>
            </a:r>
            <a:endParaRPr lang="en-US" dirty="0"/>
          </a:p>
        </p:txBody>
      </p:sp>
      <p:sp>
        <p:nvSpPr>
          <p:cNvPr id="4" name="Slide Number Placeholder 3"/>
          <p:cNvSpPr>
            <a:spLocks noGrp="1"/>
          </p:cNvSpPr>
          <p:nvPr>
            <p:ph type="sldNum" sz="quarter" idx="14"/>
          </p:nvPr>
        </p:nvSpPr>
        <p:spPr>
          <a:xfrm>
            <a:off x="385320" y="6205392"/>
            <a:ext cx="2981723" cy="365125"/>
          </a:xfrm>
        </p:spPr>
        <p:txBody>
          <a:bodyPr/>
          <a:lstStyle/>
          <a:p>
            <a:r>
              <a:rPr lang="en-US" dirty="0" smtClean="0"/>
              <a:t>Training Presentation </a:t>
            </a:r>
            <a:r>
              <a:rPr lang="en-US" dirty="0"/>
              <a:t>- </a:t>
            </a:r>
            <a:fld id="{3DD97BEB-BAEF-0344-9D5C-EC73E478698A}" type="slidenum">
              <a:rPr lang="en-US" smtClean="0"/>
              <a:pPr/>
              <a:t>37</a:t>
            </a:fld>
            <a:endParaRPr lang="en-US" dirty="0"/>
          </a:p>
        </p:txBody>
      </p:sp>
      <p:sp>
        <p:nvSpPr>
          <p:cNvPr id="5" name="Text Placeholder 4"/>
          <p:cNvSpPr>
            <a:spLocks noGrp="1"/>
          </p:cNvSpPr>
          <p:nvPr>
            <p:ph type="body" sz="quarter" idx="17"/>
          </p:nvPr>
        </p:nvSpPr>
        <p:spPr/>
        <p:txBody>
          <a:bodyPr>
            <a:normAutofit fontScale="92500" lnSpcReduction="10000"/>
          </a:bodyPr>
          <a:lstStyle/>
          <a:p>
            <a:r>
              <a:rPr lang="en-US" dirty="0"/>
              <a:t>Memberships, Subscriptions, and More… - </a:t>
            </a:r>
            <a:r>
              <a:rPr lang="en-US" dirty="0" smtClean="0"/>
              <a:t>Dashboard</a:t>
            </a:r>
            <a:endParaRPr lang="en-US" dirty="0"/>
          </a:p>
        </p:txBody>
      </p:sp>
      <p:sp>
        <p:nvSpPr>
          <p:cNvPr id="6" name="Text Placeholder 2"/>
          <p:cNvSpPr txBox="1">
            <a:spLocks/>
          </p:cNvSpPr>
          <p:nvPr/>
        </p:nvSpPr>
        <p:spPr>
          <a:xfrm>
            <a:off x="628650" y="1562793"/>
            <a:ext cx="7886700" cy="46425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t>Count </a:t>
            </a:r>
            <a:r>
              <a:rPr lang="en-US" sz="2000" b="1" dirty="0"/>
              <a:t>by Gender </a:t>
            </a:r>
            <a:r>
              <a:rPr lang="en-US" sz="2000" dirty="0"/>
              <a:t>(pie chart) – provides </a:t>
            </a:r>
            <a:r>
              <a:rPr lang="en-US" sz="2000" dirty="0" smtClean="0"/>
              <a:t>count of members by </a:t>
            </a:r>
            <a:r>
              <a:rPr lang="en-US" sz="2000" dirty="0"/>
              <a:t>gender.   </a:t>
            </a:r>
            <a:r>
              <a:rPr lang="en-US" sz="2000" dirty="0" smtClean="0"/>
              <a:t>Hover over </a:t>
            </a:r>
            <a:r>
              <a:rPr lang="en-US" sz="2000" dirty="0"/>
              <a:t>pie slices </a:t>
            </a:r>
            <a:r>
              <a:rPr lang="en-US" sz="2000" dirty="0" smtClean="0"/>
              <a:t>to view tool tip with statistical information regarding gender count</a:t>
            </a:r>
            <a:r>
              <a:rPr lang="en-US" sz="2000" dirty="0"/>
              <a:t>. </a:t>
            </a:r>
            <a:r>
              <a:rPr lang="en-US" sz="2000" dirty="0" smtClean="0"/>
              <a:t> Click on a gender slice within pie to select gender type.  Click </a:t>
            </a:r>
            <a:r>
              <a:rPr lang="en-US" sz="2000" dirty="0"/>
              <a:t>View Details to view </a:t>
            </a:r>
            <a:r>
              <a:rPr lang="en-US" sz="2000" dirty="0" err="1" smtClean="0"/>
              <a:t>individualmember</a:t>
            </a:r>
            <a:r>
              <a:rPr lang="en-US" sz="2000" dirty="0" smtClean="0"/>
              <a:t> information for selection.</a:t>
            </a:r>
          </a:p>
          <a:p>
            <a:r>
              <a:rPr lang="en-US" sz="2000" b="1" dirty="0" smtClean="0"/>
              <a:t>Count </a:t>
            </a:r>
            <a:r>
              <a:rPr lang="en-US" sz="2000" b="1" dirty="0"/>
              <a:t>by Grade and Years of Service</a:t>
            </a:r>
            <a:r>
              <a:rPr lang="en-US" sz="2000" dirty="0"/>
              <a:t> (bar chart) – Chart </a:t>
            </a:r>
            <a:r>
              <a:rPr lang="en-US" sz="2000" dirty="0" smtClean="0"/>
              <a:t>displays count of members by grade and years </a:t>
            </a:r>
            <a:r>
              <a:rPr lang="en-US" sz="2000" dirty="0"/>
              <a:t>of service.  Hover over chart to view tool tip with statistical information </a:t>
            </a:r>
            <a:r>
              <a:rPr lang="en-US" sz="2000" dirty="0" smtClean="0"/>
              <a:t>for </a:t>
            </a:r>
            <a:r>
              <a:rPr lang="en-US" sz="2000" dirty="0"/>
              <a:t>a specific grade </a:t>
            </a:r>
            <a:r>
              <a:rPr lang="en-US" sz="2000" dirty="0" smtClean="0"/>
              <a:t>and </a:t>
            </a:r>
            <a:r>
              <a:rPr lang="en-US" sz="2000" dirty="0"/>
              <a:t>year(s) </a:t>
            </a:r>
            <a:r>
              <a:rPr lang="en-US" sz="2000" dirty="0" smtClean="0"/>
              <a:t>selected or use Filters.  </a:t>
            </a:r>
            <a:r>
              <a:rPr lang="en-US" sz="2000" dirty="0"/>
              <a:t>To obtain </a:t>
            </a:r>
            <a:r>
              <a:rPr lang="en-US" sz="2000" smtClean="0"/>
              <a:t>member detail, </a:t>
            </a:r>
            <a:r>
              <a:rPr lang="en-US" sz="2000" dirty="0"/>
              <a:t>click </a:t>
            </a:r>
            <a:r>
              <a:rPr lang="en-US" sz="2000" dirty="0" smtClean="0"/>
              <a:t>on a specific grade within bar chart, </a:t>
            </a:r>
            <a:r>
              <a:rPr lang="en-US" sz="2000" dirty="0"/>
              <a:t>hover over </a:t>
            </a:r>
            <a:r>
              <a:rPr lang="en-US" sz="2000" dirty="0" smtClean="0"/>
              <a:t>to </a:t>
            </a:r>
            <a:r>
              <a:rPr lang="en-US" sz="2000" dirty="0"/>
              <a:t>view Tool </a:t>
            </a:r>
            <a:r>
              <a:rPr lang="en-US" sz="2000" dirty="0" smtClean="0"/>
              <a:t>Tip and click.  </a:t>
            </a:r>
            <a:r>
              <a:rPr lang="en-US" sz="2000" dirty="0"/>
              <a:t>S</a:t>
            </a:r>
            <a:r>
              <a:rPr lang="en-US" sz="2000" dirty="0" smtClean="0"/>
              <a:t>elect View Details.  You can also click on the Years of Service count to View Details for a full list of members by grade for those </a:t>
            </a:r>
            <a:r>
              <a:rPr lang="en-US" sz="2000" dirty="0"/>
              <a:t>“Years of Service</a:t>
            </a:r>
            <a:r>
              <a:rPr lang="en-US" sz="2000" dirty="0" smtClean="0"/>
              <a:t>”.</a:t>
            </a:r>
          </a:p>
          <a:p>
            <a:r>
              <a:rPr lang="en-US" sz="2000" b="1" i="1" dirty="0" smtClean="0"/>
              <a:t>Note for Joint Chapter Chairs:  </a:t>
            </a:r>
            <a:r>
              <a:rPr lang="en-US" sz="1900" dirty="0" smtClean="0"/>
              <a:t>Membership counts displayed may </a:t>
            </a:r>
            <a:r>
              <a:rPr lang="en-US" sz="1900" dirty="0"/>
              <a:t>contain duplicates </a:t>
            </a:r>
            <a:r>
              <a:rPr lang="en-US" sz="1900" dirty="0" smtClean="0"/>
              <a:t>due to members </a:t>
            </a:r>
            <a:r>
              <a:rPr lang="en-US" sz="1900" dirty="0"/>
              <a:t>belonging to more than one society.  </a:t>
            </a:r>
            <a:r>
              <a:rPr lang="en-US" sz="1900" dirty="0" smtClean="0"/>
              <a:t> Pie charts (Grade and Gender) provide unique member counts.  </a:t>
            </a:r>
            <a:endParaRPr lang="en-US" sz="1900" dirty="0"/>
          </a:p>
          <a:p>
            <a:endParaRPr lang="en-US" sz="2000" dirty="0" smtClean="0"/>
          </a:p>
        </p:txBody>
      </p:sp>
    </p:spTree>
    <p:extLst>
      <p:ext uri="{BB962C8B-B14F-4D97-AF65-F5344CB8AC3E}">
        <p14:creationId xmlns:p14="http://schemas.microsoft.com/office/powerpoint/2010/main" val="1815714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56324"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714527"/>
            <a:ext cx="7886700" cy="3943350"/>
          </a:xfrm>
        </p:spPr>
        <p:txBody>
          <a:bodyPr>
            <a:normAutofit/>
          </a:bodyPr>
          <a:lstStyle/>
          <a:p>
            <a:r>
              <a:rPr lang="en-US" sz="2100" b="1" dirty="0" smtClean="0"/>
              <a:t>Product Summary by Region, by Grade </a:t>
            </a:r>
            <a:r>
              <a:rPr lang="en-US" sz="2100" dirty="0" smtClean="0"/>
              <a:t>– provides a data table to view counts by grade for memberships, communities, councils, online libraries and periodicals.   Filter down by Product Type (Memberships is preselected), Product Name, Region, Grade and Status.</a:t>
            </a:r>
          </a:p>
          <a:p>
            <a:pPr lvl="1"/>
            <a:r>
              <a:rPr lang="en-US" dirty="0" smtClean="0"/>
              <a:t>Region can be expanded to include counts by Section and Subsection by selecting the “expand” button on the Region field title.</a:t>
            </a:r>
          </a:p>
          <a:p>
            <a:pPr lvl="1"/>
            <a:r>
              <a:rPr lang="en-US" dirty="0"/>
              <a:t>Hover over </a:t>
            </a:r>
            <a:r>
              <a:rPr lang="en-US" dirty="0" smtClean="0"/>
              <a:t>counts </a:t>
            </a:r>
            <a:r>
              <a:rPr lang="en-US" dirty="0"/>
              <a:t>to view tool tips with statistical information. Click View Details to view individual member information</a:t>
            </a:r>
          </a:p>
          <a:p>
            <a:pPr lvl="1"/>
            <a:r>
              <a:rPr lang="en-US" dirty="0" smtClean="0"/>
              <a:t>To download, click on table title, click on Download on the top right of screen.   Download to Crosstab.   Download will provide additional detail information for the members selected.</a:t>
            </a:r>
          </a:p>
          <a:p>
            <a:pPr marL="457200" lvl="1" indent="0">
              <a:buNone/>
            </a:pPr>
            <a:endParaRPr lang="en-US" dirty="0" smtClean="0"/>
          </a:p>
        </p:txBody>
      </p:sp>
      <p:sp>
        <p:nvSpPr>
          <p:cNvPr id="4" name="Slide Number Placeholder 3"/>
          <p:cNvSpPr>
            <a:spLocks noGrp="1"/>
          </p:cNvSpPr>
          <p:nvPr>
            <p:ph type="sldNum" sz="quarter" idx="14"/>
          </p:nvPr>
        </p:nvSpPr>
        <p:spPr>
          <a:xfrm>
            <a:off x="385320" y="6205392"/>
            <a:ext cx="3272280" cy="365125"/>
          </a:xfrm>
        </p:spPr>
        <p:txBody>
          <a:bodyPr/>
          <a:lstStyle/>
          <a:p>
            <a:r>
              <a:rPr lang="en-US" dirty="0" smtClean="0"/>
              <a:t>Training Presentation </a:t>
            </a:r>
            <a:r>
              <a:rPr lang="en-US" dirty="0"/>
              <a:t>- </a:t>
            </a:r>
            <a:fld id="{3DD97BEB-BAEF-0344-9D5C-EC73E478698A}" type="slidenum">
              <a:rPr lang="en-US" smtClean="0"/>
              <a:pPr/>
              <a:t>38</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a:t>Memberships, Subscriptions, and More… - Dashboard</a:t>
            </a:r>
          </a:p>
          <a:p>
            <a:endParaRPr lang="en-US" dirty="0"/>
          </a:p>
        </p:txBody>
      </p:sp>
    </p:spTree>
    <p:extLst>
      <p:ext uri="{BB962C8B-B14F-4D97-AF65-F5344CB8AC3E}">
        <p14:creationId xmlns:p14="http://schemas.microsoft.com/office/powerpoint/2010/main" val="717523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27886"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659532"/>
            <a:ext cx="7886700" cy="4267444"/>
          </a:xfrm>
        </p:spPr>
        <p:txBody>
          <a:bodyPr>
            <a:normAutofit fontScale="92500"/>
          </a:bodyPr>
          <a:lstStyle/>
          <a:p>
            <a:r>
              <a:rPr lang="en-US" sz="2100" b="1" dirty="0" smtClean="0"/>
              <a:t>Renewal Category Dashboard </a:t>
            </a:r>
            <a:r>
              <a:rPr lang="en-US" sz="2100" dirty="0" smtClean="0"/>
              <a:t>– provides product renewal information based on filters selected.  Renewal categories provided are: Renew, First Year Renewed, New, Reinstated, Not Yet Renewed and Cancelled.</a:t>
            </a:r>
            <a:endParaRPr lang="en-US" sz="2100" dirty="0"/>
          </a:p>
          <a:p>
            <a:r>
              <a:rPr lang="en-US" sz="2100" dirty="0" smtClean="0"/>
              <a:t>Filters provided are Product Type, Product Name, Region, Grade, and Status.</a:t>
            </a:r>
          </a:p>
          <a:p>
            <a:pPr lvl="1"/>
            <a:r>
              <a:rPr lang="en-US" b="1" dirty="0" smtClean="0"/>
              <a:t>Overview of Product Renewals </a:t>
            </a:r>
            <a:r>
              <a:rPr lang="en-US" dirty="0" smtClean="0"/>
              <a:t>(bar chart) – provides a breakdown by renewal categories.  Hover over to view additional statistical information. Click within </a:t>
            </a:r>
            <a:r>
              <a:rPr lang="en-US" dirty="0"/>
              <a:t>bar chart </a:t>
            </a:r>
            <a:r>
              <a:rPr lang="en-US" dirty="0" smtClean="0"/>
              <a:t> and Click </a:t>
            </a:r>
            <a:r>
              <a:rPr lang="en-US" dirty="0"/>
              <a:t>View Details to view individual member </a:t>
            </a:r>
            <a:r>
              <a:rPr lang="en-US" dirty="0" smtClean="0"/>
              <a:t>information.</a:t>
            </a:r>
            <a:endParaRPr lang="en-US" dirty="0"/>
          </a:p>
          <a:p>
            <a:pPr lvl="1"/>
            <a:r>
              <a:rPr lang="en-US" b="1" dirty="0" smtClean="0"/>
              <a:t>Product Summary by Region by Renewal Category </a:t>
            </a:r>
            <a:r>
              <a:rPr lang="en-US" dirty="0" smtClean="0"/>
              <a:t>(data table) – provides a count of members by Region by Renewal Category.  Expand Region to </a:t>
            </a:r>
            <a:r>
              <a:rPr lang="en-US" dirty="0"/>
              <a:t>view </a:t>
            </a:r>
            <a:r>
              <a:rPr lang="en-US" dirty="0" smtClean="0"/>
              <a:t>counts </a:t>
            </a:r>
            <a:r>
              <a:rPr lang="en-US" dirty="0"/>
              <a:t>by Section and Subsection by selecting the “expand” button on the Region field </a:t>
            </a:r>
            <a:r>
              <a:rPr lang="en-US" dirty="0" smtClean="0"/>
              <a:t>title. </a:t>
            </a:r>
            <a:r>
              <a:rPr lang="en-US" dirty="0"/>
              <a:t>Hover </a:t>
            </a:r>
            <a:r>
              <a:rPr lang="en-US" dirty="0" smtClean="0"/>
              <a:t>over counts </a:t>
            </a:r>
            <a:r>
              <a:rPr lang="en-US" dirty="0"/>
              <a:t>to view additional statistical </a:t>
            </a:r>
            <a:r>
              <a:rPr lang="en-US" dirty="0" smtClean="0"/>
              <a:t>information and Click </a:t>
            </a:r>
            <a:r>
              <a:rPr lang="en-US" dirty="0"/>
              <a:t>View Details to view individual member </a:t>
            </a:r>
            <a:r>
              <a:rPr lang="en-US" dirty="0" smtClean="0"/>
              <a:t>information.</a:t>
            </a:r>
          </a:p>
          <a:p>
            <a:pPr lvl="1"/>
            <a:r>
              <a:rPr lang="en-US" b="1" dirty="0"/>
              <a:t>Recommendation:</a:t>
            </a:r>
            <a:r>
              <a:rPr lang="en-US" dirty="0"/>
              <a:t>  Downloading </a:t>
            </a:r>
            <a:r>
              <a:rPr lang="en-US" dirty="0" smtClean="0"/>
              <a:t>Column and Row Totals </a:t>
            </a:r>
            <a:r>
              <a:rPr lang="en-US" dirty="0"/>
              <a:t>default to “Grand Total” counts, which can be significant and provide excess data.  Use Filters to refine data per OU</a:t>
            </a:r>
            <a:r>
              <a:rPr lang="en-US" dirty="0" smtClean="0"/>
              <a:t>.</a:t>
            </a:r>
          </a:p>
          <a:p>
            <a:pPr lvl="1"/>
            <a:endParaRPr lang="en-US" dirty="0"/>
          </a:p>
          <a:p>
            <a:pPr lvl="1"/>
            <a:endParaRPr lang="en-US" dirty="0" smtClean="0"/>
          </a:p>
        </p:txBody>
      </p:sp>
      <p:sp>
        <p:nvSpPr>
          <p:cNvPr id="4" name="Slide Number Placeholder 3"/>
          <p:cNvSpPr>
            <a:spLocks noGrp="1"/>
          </p:cNvSpPr>
          <p:nvPr>
            <p:ph type="sldNum" sz="quarter" idx="14"/>
          </p:nvPr>
        </p:nvSpPr>
        <p:spPr>
          <a:xfrm>
            <a:off x="385320" y="6205392"/>
            <a:ext cx="3255188" cy="365125"/>
          </a:xfrm>
        </p:spPr>
        <p:txBody>
          <a:bodyPr/>
          <a:lstStyle/>
          <a:p>
            <a:r>
              <a:rPr lang="en-US" dirty="0" smtClean="0"/>
              <a:t>Training Presentation </a:t>
            </a:r>
            <a:r>
              <a:rPr lang="en-US" dirty="0"/>
              <a:t>- </a:t>
            </a:r>
            <a:fld id="{3DD97BEB-BAEF-0344-9D5C-EC73E478698A}" type="slidenum">
              <a:rPr lang="en-US" smtClean="0"/>
              <a:pPr/>
              <a:t>39</a:t>
            </a:fld>
            <a:endParaRPr lang="en-US" dirty="0"/>
          </a:p>
        </p:txBody>
      </p:sp>
      <p:sp>
        <p:nvSpPr>
          <p:cNvPr id="5" name="Text Placeholder 4"/>
          <p:cNvSpPr>
            <a:spLocks noGrp="1"/>
          </p:cNvSpPr>
          <p:nvPr>
            <p:ph type="body" sz="quarter" idx="17"/>
          </p:nvPr>
        </p:nvSpPr>
        <p:spPr/>
        <p:txBody>
          <a:bodyPr>
            <a:noAutofit/>
          </a:bodyPr>
          <a:lstStyle/>
          <a:p>
            <a:r>
              <a:rPr lang="en-US" dirty="0"/>
              <a:t>Memberships, Subscriptions, and More… - </a:t>
            </a:r>
            <a:r>
              <a:rPr lang="en-US" dirty="0" smtClean="0"/>
              <a:t>Dashboard</a:t>
            </a:r>
            <a:endParaRPr lang="en-US" dirty="0"/>
          </a:p>
        </p:txBody>
      </p:sp>
    </p:spTree>
    <p:extLst>
      <p:ext uri="{BB962C8B-B14F-4D97-AF65-F5344CB8AC3E}">
        <p14:creationId xmlns:p14="http://schemas.microsoft.com/office/powerpoint/2010/main" val="2049234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OU Analytics</a:t>
            </a:r>
          </a:p>
        </p:txBody>
      </p:sp>
      <p:pic>
        <p:nvPicPr>
          <p:cNvPr id="11" name="Content Placeholder 10"/>
          <p:cNvPicPr>
            <a:picLocks noGrp="1" noChangeAspect="1"/>
          </p:cNvPicPr>
          <p:nvPr>
            <p:ph sz="half" idx="2"/>
          </p:nvPr>
        </p:nvPicPr>
        <p:blipFill>
          <a:blip r:embed="rId2"/>
          <a:stretch>
            <a:fillRect/>
          </a:stretch>
        </p:blipFill>
        <p:spPr>
          <a:xfrm>
            <a:off x="4078382" y="1825625"/>
            <a:ext cx="4436968" cy="2831237"/>
          </a:xfrm>
          <a:prstGeom prst="rect">
            <a:avLst/>
          </a:prstGeom>
        </p:spPr>
      </p:pic>
      <p:sp>
        <p:nvSpPr>
          <p:cNvPr id="3" name="Text Placeholder 2"/>
          <p:cNvSpPr>
            <a:spLocks noGrp="1"/>
          </p:cNvSpPr>
          <p:nvPr>
            <p:ph type="body" sz="quarter" idx="13"/>
          </p:nvPr>
        </p:nvSpPr>
        <p:spPr>
          <a:xfrm>
            <a:off x="439070" y="1825625"/>
            <a:ext cx="3886200" cy="3792538"/>
          </a:xfrm>
        </p:spPr>
        <p:txBody>
          <a:bodyPr/>
          <a:lstStyle/>
          <a:p>
            <a:r>
              <a:rPr lang="en-US" dirty="0"/>
              <a:t>Access </a:t>
            </a:r>
            <a:r>
              <a:rPr lang="en-US" dirty="0" smtClean="0"/>
              <a:t>is </a:t>
            </a:r>
            <a:r>
              <a:rPr lang="en-US" dirty="0"/>
              <a:t>based on the volunteer position and </a:t>
            </a:r>
            <a:r>
              <a:rPr lang="en-US" dirty="0" smtClean="0"/>
              <a:t>Organizational Unit (OU) </a:t>
            </a:r>
            <a:r>
              <a:rPr lang="en-US" dirty="0" err="1" smtClean="0"/>
              <a:t>ie</a:t>
            </a:r>
            <a:r>
              <a:rPr lang="en-US" dirty="0" smtClean="0"/>
              <a:t>: Section, Chapter, Society, region etc…</a:t>
            </a:r>
          </a:p>
          <a:p>
            <a:endParaRPr lang="en-US" dirty="0" smtClean="0"/>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4</a:t>
            </a:fld>
            <a:endParaRPr lang="en-US"/>
          </a:p>
        </p:txBody>
      </p:sp>
      <p:sp>
        <p:nvSpPr>
          <p:cNvPr id="5" name="Text Placeholder 4"/>
          <p:cNvSpPr>
            <a:spLocks noGrp="1"/>
          </p:cNvSpPr>
          <p:nvPr>
            <p:ph type="body" sz="quarter" idx="17"/>
          </p:nvPr>
        </p:nvSpPr>
        <p:spPr/>
        <p:txBody>
          <a:bodyPr/>
          <a:lstStyle/>
          <a:p>
            <a:r>
              <a:rPr lang="en-US" dirty="0" smtClean="0"/>
              <a:t>http://www.ieee.org/ouanalytics</a:t>
            </a:r>
            <a:endParaRPr lang="en-US" dirty="0"/>
          </a:p>
        </p:txBody>
      </p:sp>
      <p:sp>
        <p:nvSpPr>
          <p:cNvPr id="7" name="Text Placeholder 6"/>
          <p:cNvSpPr>
            <a:spLocks noGrp="1"/>
          </p:cNvSpPr>
          <p:nvPr>
            <p:ph type="body" sz="quarter" idx="4294967295"/>
          </p:nvPr>
        </p:nvSpPr>
        <p:spPr>
          <a:xfrm>
            <a:off x="411480" y="3625152"/>
            <a:ext cx="4434839" cy="1888680"/>
          </a:xfrm>
        </p:spPr>
        <p:txBody>
          <a:bodyPr/>
          <a:lstStyle/>
          <a:p>
            <a:r>
              <a:rPr lang="en-US" dirty="0"/>
              <a:t>A list of authorized volunteer positions is available from </a:t>
            </a:r>
            <a:r>
              <a:rPr lang="en-US" dirty="0" smtClean="0"/>
              <a:t/>
            </a:r>
            <a:br>
              <a:rPr lang="en-US" dirty="0" smtClean="0"/>
            </a:br>
            <a:r>
              <a:rPr lang="en-US" dirty="0" smtClean="0"/>
              <a:t/>
            </a:r>
            <a:br>
              <a:rPr lang="en-US" dirty="0" smtClean="0"/>
            </a:br>
            <a:r>
              <a:rPr lang="en-US" dirty="0" smtClean="0">
                <a:hlinkClick r:id="rId3"/>
              </a:rPr>
              <a:t>http</a:t>
            </a:r>
            <a:r>
              <a:rPr lang="en-US" dirty="0">
                <a:hlinkClick r:id="rId3"/>
              </a:rPr>
              <a:t>://www.ieee.org/ouanalytics</a:t>
            </a:r>
            <a:endParaRPr lang="en-US" dirty="0"/>
          </a:p>
        </p:txBody>
      </p:sp>
    </p:spTree>
    <p:extLst>
      <p:ext uri="{BB962C8B-B14F-4D97-AF65-F5344CB8AC3E}">
        <p14:creationId xmlns:p14="http://schemas.microsoft.com/office/powerpoint/2010/main" val="3624581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80178"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p:txBody>
          <a:bodyPr>
            <a:normAutofit/>
          </a:bodyPr>
          <a:lstStyle/>
          <a:p>
            <a:r>
              <a:rPr lang="en-US" sz="2100" b="1" dirty="0" smtClean="0"/>
              <a:t>Renewal Summary by Region by Grade </a:t>
            </a:r>
            <a:r>
              <a:rPr lang="en-US" sz="2100" dirty="0" smtClean="0"/>
              <a:t>– provides a data table containing counts by renewal category.   It is further defined by Grade.  </a:t>
            </a:r>
          </a:p>
          <a:p>
            <a:r>
              <a:rPr lang="en-US" sz="2100" dirty="0" smtClean="0"/>
              <a:t>Filters provided are Product Type, Product Name, Region, Grade, Renewal Category and Status.</a:t>
            </a:r>
          </a:p>
          <a:p>
            <a:pPr lvl="1"/>
            <a:r>
              <a:rPr lang="en-US" dirty="0" smtClean="0"/>
              <a:t>Hover over the Region header to expand view to include Section and Subsection.</a:t>
            </a:r>
          </a:p>
          <a:p>
            <a:pPr lvl="1"/>
            <a:r>
              <a:rPr lang="en-US" dirty="0"/>
              <a:t>Hover over counts to view tool tips with statistical information. </a:t>
            </a:r>
            <a:endParaRPr lang="en-US" dirty="0" smtClean="0"/>
          </a:p>
          <a:p>
            <a:pPr lvl="1"/>
            <a:r>
              <a:rPr lang="en-US" dirty="0" smtClean="0"/>
              <a:t>Click </a:t>
            </a:r>
            <a:r>
              <a:rPr lang="en-US" dirty="0"/>
              <a:t>View Details to view individual member </a:t>
            </a:r>
            <a:r>
              <a:rPr lang="en-US" dirty="0" smtClean="0"/>
              <a:t>information.  Download details for additional member information that displayed in view.</a:t>
            </a:r>
          </a:p>
          <a:p>
            <a:pPr lvl="1"/>
            <a:r>
              <a:rPr lang="en-US" dirty="0"/>
              <a:t>Recommendation:  </a:t>
            </a:r>
            <a:r>
              <a:rPr lang="en-US" dirty="0" smtClean="0"/>
              <a:t>Downloading Column and Row Totals </a:t>
            </a:r>
            <a:r>
              <a:rPr lang="en-US" dirty="0"/>
              <a:t>default to “Grand Total” counts, which can be significant and provide excess </a:t>
            </a:r>
            <a:r>
              <a:rPr lang="en-US" dirty="0" smtClean="0"/>
              <a:t>data.  Use Filters to refine data per OU.</a:t>
            </a:r>
            <a:endParaRPr lang="en-US" dirty="0"/>
          </a:p>
        </p:txBody>
      </p:sp>
      <p:sp>
        <p:nvSpPr>
          <p:cNvPr id="4" name="Slide Number Placeholder 3"/>
          <p:cNvSpPr>
            <a:spLocks noGrp="1"/>
          </p:cNvSpPr>
          <p:nvPr>
            <p:ph type="sldNum" sz="quarter" idx="14"/>
          </p:nvPr>
        </p:nvSpPr>
        <p:spPr>
          <a:xfrm>
            <a:off x="385320" y="6205392"/>
            <a:ext cx="3212459" cy="365125"/>
          </a:xfrm>
        </p:spPr>
        <p:txBody>
          <a:bodyPr/>
          <a:lstStyle/>
          <a:p>
            <a:r>
              <a:rPr lang="en-US" dirty="0" smtClean="0"/>
              <a:t>Training Presentation </a:t>
            </a:r>
            <a:r>
              <a:rPr lang="en-US" dirty="0"/>
              <a:t>- </a:t>
            </a:r>
            <a:fld id="{3DD97BEB-BAEF-0344-9D5C-EC73E478698A}" type="slidenum">
              <a:rPr lang="en-US" smtClean="0"/>
              <a:pPr/>
              <a:t>40</a:t>
            </a:fld>
            <a:endParaRPr lang="en-US" dirty="0"/>
          </a:p>
        </p:txBody>
      </p:sp>
      <p:sp>
        <p:nvSpPr>
          <p:cNvPr id="5" name="Text Placeholder 4"/>
          <p:cNvSpPr>
            <a:spLocks noGrp="1"/>
          </p:cNvSpPr>
          <p:nvPr>
            <p:ph type="body" sz="quarter" idx="17"/>
          </p:nvPr>
        </p:nvSpPr>
        <p:spPr>
          <a:xfrm>
            <a:off x="628650" y="1106196"/>
            <a:ext cx="7886700" cy="483322"/>
          </a:xfrm>
        </p:spPr>
        <p:txBody>
          <a:bodyPr>
            <a:normAutofit/>
          </a:bodyPr>
          <a:lstStyle/>
          <a:p>
            <a:r>
              <a:rPr lang="en-US" dirty="0"/>
              <a:t>Memberships, Subscriptions, and More… - Dashboard</a:t>
            </a:r>
          </a:p>
        </p:txBody>
      </p:sp>
    </p:spTree>
    <p:extLst>
      <p:ext uri="{BB962C8B-B14F-4D97-AF65-F5344CB8AC3E}">
        <p14:creationId xmlns:p14="http://schemas.microsoft.com/office/powerpoint/2010/main" val="27359156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451740"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774349"/>
            <a:ext cx="7886700" cy="3943350"/>
          </a:xfrm>
        </p:spPr>
        <p:txBody>
          <a:bodyPr>
            <a:normAutofit lnSpcReduction="10000"/>
          </a:bodyPr>
          <a:lstStyle/>
          <a:p>
            <a:r>
              <a:rPr lang="en-US" sz="2100" b="1" dirty="0" smtClean="0"/>
              <a:t>Detail View </a:t>
            </a:r>
            <a:r>
              <a:rPr lang="en-US" sz="2100" dirty="0" smtClean="0"/>
              <a:t>– provides details of the members/participants for memberships, communities, councils, online libraries and periodicals.</a:t>
            </a:r>
          </a:p>
          <a:p>
            <a:r>
              <a:rPr lang="en-US" sz="2100" dirty="0" smtClean="0"/>
              <a:t>Refine data using filters available (Product Type, Product Name, Region, Grade, Status, Gender, Years of Service and Renewal Category).</a:t>
            </a:r>
          </a:p>
          <a:p>
            <a:r>
              <a:rPr lang="en-US" sz="2100" dirty="0" smtClean="0"/>
              <a:t>Table includes breakdown by Region and Section.</a:t>
            </a:r>
          </a:p>
          <a:p>
            <a:r>
              <a:rPr lang="en-US" sz="2100" dirty="0" smtClean="0"/>
              <a:t>Other than member details displayed, there are additional member details available in download option.  </a:t>
            </a:r>
          </a:p>
          <a:p>
            <a:r>
              <a:rPr lang="en-US" sz="2100" dirty="0" smtClean="0"/>
              <a:t>To download full list, click on table title line (gray shaded).  Then select Download on top right of screen, and select download to Crosstab.</a:t>
            </a:r>
          </a:p>
          <a:p>
            <a:endParaRPr lang="en-US" dirty="0"/>
          </a:p>
        </p:txBody>
      </p:sp>
      <p:sp>
        <p:nvSpPr>
          <p:cNvPr id="4" name="Slide Number Placeholder 3"/>
          <p:cNvSpPr>
            <a:spLocks noGrp="1"/>
          </p:cNvSpPr>
          <p:nvPr>
            <p:ph type="sldNum" sz="quarter" idx="14"/>
          </p:nvPr>
        </p:nvSpPr>
        <p:spPr>
          <a:xfrm>
            <a:off x="385320" y="6205392"/>
            <a:ext cx="2913357" cy="365125"/>
          </a:xfrm>
        </p:spPr>
        <p:txBody>
          <a:bodyPr/>
          <a:lstStyle/>
          <a:p>
            <a:r>
              <a:rPr lang="en-US" dirty="0" smtClean="0"/>
              <a:t>Training Presentation </a:t>
            </a:r>
            <a:r>
              <a:rPr lang="en-US" dirty="0"/>
              <a:t>- </a:t>
            </a:r>
            <a:fld id="{3DD97BEB-BAEF-0344-9D5C-EC73E478698A}" type="slidenum">
              <a:rPr lang="en-US" smtClean="0"/>
              <a:pPr/>
              <a:t>41</a:t>
            </a:fld>
            <a:endParaRPr lang="en-US" dirty="0"/>
          </a:p>
        </p:txBody>
      </p:sp>
      <p:sp>
        <p:nvSpPr>
          <p:cNvPr id="5" name="Text Placeholder 4"/>
          <p:cNvSpPr>
            <a:spLocks noGrp="1"/>
          </p:cNvSpPr>
          <p:nvPr>
            <p:ph type="body" sz="quarter" idx="17"/>
          </p:nvPr>
        </p:nvSpPr>
        <p:spPr/>
        <p:txBody>
          <a:bodyPr>
            <a:normAutofit lnSpcReduction="10000"/>
          </a:bodyPr>
          <a:lstStyle/>
          <a:p>
            <a:r>
              <a:rPr lang="en-US" dirty="0"/>
              <a:t>Memberships, Subscriptions, and More… - Dashboard</a:t>
            </a:r>
          </a:p>
          <a:p>
            <a:endParaRPr lang="en-US" dirty="0"/>
          </a:p>
        </p:txBody>
      </p:sp>
    </p:spTree>
    <p:extLst>
      <p:ext uri="{BB962C8B-B14F-4D97-AF65-F5344CB8AC3E}">
        <p14:creationId xmlns:p14="http://schemas.microsoft.com/office/powerpoint/2010/main" val="28158417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459691"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611975"/>
            <a:ext cx="5831971" cy="2720743"/>
          </a:xfrm>
        </p:spPr>
        <p:txBody>
          <a:bodyPr>
            <a:normAutofit/>
          </a:bodyPr>
          <a:lstStyle/>
          <a:p>
            <a:r>
              <a:rPr lang="en-US" sz="2100" dirty="0" smtClean="0"/>
              <a:t>The </a:t>
            </a:r>
            <a:r>
              <a:rPr lang="en-US" sz="2100" b="1" dirty="0" smtClean="0"/>
              <a:t>Doublet Dashboard </a:t>
            </a:r>
            <a:r>
              <a:rPr lang="en-US" sz="2100" dirty="0" smtClean="0"/>
              <a:t>only contains one view.   It provides counts of overlapping memberships between IEEE, Societies, IEEE Affinity Groups and Standards Association.</a:t>
            </a:r>
          </a:p>
          <a:p>
            <a:r>
              <a:rPr lang="en-US" sz="2100" dirty="0" smtClean="0"/>
              <a:t>The table uses two filters:</a:t>
            </a:r>
          </a:p>
          <a:p>
            <a:pPr lvl="1"/>
            <a:r>
              <a:rPr lang="en-US" dirty="0" smtClean="0"/>
              <a:t> Select Primary Membership(s)</a:t>
            </a:r>
          </a:p>
          <a:p>
            <a:pPr lvl="1"/>
            <a:r>
              <a:rPr lang="en-US" dirty="0" smtClean="0"/>
              <a:t> Select Secondary Membership(s)</a:t>
            </a:r>
          </a:p>
        </p:txBody>
      </p:sp>
      <p:sp>
        <p:nvSpPr>
          <p:cNvPr id="4" name="Slide Number Placeholder 3"/>
          <p:cNvSpPr>
            <a:spLocks noGrp="1"/>
          </p:cNvSpPr>
          <p:nvPr>
            <p:ph type="sldNum" sz="quarter" idx="14"/>
          </p:nvPr>
        </p:nvSpPr>
        <p:spPr>
          <a:xfrm>
            <a:off x="385320" y="6205392"/>
            <a:ext cx="2870628" cy="365125"/>
          </a:xfrm>
        </p:spPr>
        <p:txBody>
          <a:bodyPr/>
          <a:lstStyle/>
          <a:p>
            <a:r>
              <a:rPr lang="en-US" dirty="0" smtClean="0"/>
              <a:t>Training Presentation </a:t>
            </a:r>
            <a:r>
              <a:rPr lang="en-US" dirty="0"/>
              <a:t>- </a:t>
            </a:r>
            <a:fld id="{3DD97BEB-BAEF-0344-9D5C-EC73E478698A}" type="slidenum">
              <a:rPr lang="en-US" smtClean="0"/>
              <a:pPr/>
              <a:t>42</a:t>
            </a:fld>
            <a:endParaRPr lang="en-US" dirty="0"/>
          </a:p>
        </p:txBody>
      </p:sp>
      <p:sp>
        <p:nvSpPr>
          <p:cNvPr id="5" name="Text Placeholder 4"/>
          <p:cNvSpPr>
            <a:spLocks noGrp="1"/>
          </p:cNvSpPr>
          <p:nvPr>
            <p:ph type="body" sz="quarter" idx="17"/>
          </p:nvPr>
        </p:nvSpPr>
        <p:spPr>
          <a:xfrm>
            <a:off x="628650" y="1106196"/>
            <a:ext cx="7886700" cy="483322"/>
          </a:xfrm>
        </p:spPr>
        <p:txBody>
          <a:bodyPr>
            <a:normAutofit/>
          </a:bodyPr>
          <a:lstStyle/>
          <a:p>
            <a:r>
              <a:rPr lang="en-US" dirty="0" smtClean="0"/>
              <a:t>Doublet - Dashboard</a:t>
            </a:r>
            <a:endParaRPr lang="en-US" dirty="0"/>
          </a:p>
        </p:txBody>
      </p:sp>
      <p:pic>
        <p:nvPicPr>
          <p:cNvPr id="1026" name="Picture 2" descr="C:\Users\hshimins\AppData\Local\Temp\SNAGHTMLec59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18" y="3927453"/>
            <a:ext cx="5013792" cy="20035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274" y="1938061"/>
            <a:ext cx="2535669" cy="223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958" y="3935404"/>
            <a:ext cx="1136208" cy="18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879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8308616"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628650" y="1526517"/>
            <a:ext cx="7886700" cy="4464082"/>
          </a:xfrm>
        </p:spPr>
        <p:txBody>
          <a:bodyPr>
            <a:normAutofit fontScale="92500"/>
          </a:bodyPr>
          <a:lstStyle/>
          <a:p>
            <a:r>
              <a:rPr lang="en-US" dirty="0"/>
              <a:t>Select your Primary Membership from the list, click </a:t>
            </a:r>
            <a:r>
              <a:rPr lang="en-US" dirty="0" smtClean="0"/>
              <a:t>Apply.  Then </a:t>
            </a:r>
            <a:r>
              <a:rPr lang="en-US" dirty="0"/>
              <a:t>select your Secondary Membership, click Apply.   The chart </a:t>
            </a:r>
            <a:r>
              <a:rPr lang="en-US" dirty="0" smtClean="0"/>
              <a:t>will </a:t>
            </a:r>
            <a:r>
              <a:rPr lang="en-US" dirty="0"/>
              <a:t>produce the </a:t>
            </a:r>
            <a:r>
              <a:rPr lang="en-US" dirty="0" smtClean="0"/>
              <a:t>count of overlapping </a:t>
            </a:r>
            <a:r>
              <a:rPr lang="en-US" dirty="0"/>
              <a:t>memberships without duplication.</a:t>
            </a:r>
          </a:p>
          <a:p>
            <a:r>
              <a:rPr lang="en-US" dirty="0"/>
              <a:t>Example:  Select IEEE Computer Society Membership for your Primary and then IEEE Women in Engineering Membership as your secondary.    Results will show how many of your members belong to BOTH societies (and possibly others</a:t>
            </a:r>
            <a:r>
              <a:rPr lang="en-US" dirty="0" smtClean="0"/>
              <a:t>).</a:t>
            </a:r>
          </a:p>
          <a:p>
            <a:endParaRPr lang="en-US" dirty="0"/>
          </a:p>
          <a:p>
            <a:endParaRPr lang="en-US" dirty="0" smtClean="0"/>
          </a:p>
          <a:p>
            <a:endParaRPr lang="en-US" dirty="0"/>
          </a:p>
          <a:p>
            <a:endParaRPr lang="en-US" dirty="0" smtClean="0"/>
          </a:p>
          <a:p>
            <a:r>
              <a:rPr lang="en-US" dirty="0" smtClean="0"/>
              <a:t>Download is only available for the table, as is – counts only.   Viewing Member Details is not available.</a:t>
            </a:r>
            <a:endParaRPr lang="en-US" dirty="0"/>
          </a:p>
          <a:p>
            <a:endParaRPr lang="en-US" dirty="0"/>
          </a:p>
        </p:txBody>
      </p:sp>
      <p:sp>
        <p:nvSpPr>
          <p:cNvPr id="4" name="Slide Number Placeholder 3"/>
          <p:cNvSpPr>
            <a:spLocks noGrp="1"/>
          </p:cNvSpPr>
          <p:nvPr>
            <p:ph type="sldNum" sz="quarter" idx="14"/>
          </p:nvPr>
        </p:nvSpPr>
        <p:spPr>
          <a:xfrm>
            <a:off x="385320" y="6205392"/>
            <a:ext cx="3485925" cy="365125"/>
          </a:xfrm>
        </p:spPr>
        <p:txBody>
          <a:bodyPr/>
          <a:lstStyle/>
          <a:p>
            <a:r>
              <a:rPr lang="en-US" dirty="0" smtClean="0"/>
              <a:t>Training Presentation </a:t>
            </a:r>
            <a:r>
              <a:rPr lang="en-US" dirty="0"/>
              <a:t>- </a:t>
            </a:r>
            <a:fld id="{3DD97BEB-BAEF-0344-9D5C-EC73E478698A}" type="slidenum">
              <a:rPr lang="en-US" smtClean="0"/>
              <a:pPr/>
              <a:t>43</a:t>
            </a:fld>
            <a:endParaRPr lang="en-US" dirty="0"/>
          </a:p>
        </p:txBody>
      </p:sp>
      <p:sp>
        <p:nvSpPr>
          <p:cNvPr id="5" name="Text Placeholder 4"/>
          <p:cNvSpPr>
            <a:spLocks noGrp="1"/>
          </p:cNvSpPr>
          <p:nvPr>
            <p:ph type="body" sz="quarter" idx="17"/>
          </p:nvPr>
        </p:nvSpPr>
        <p:spPr/>
        <p:txBody>
          <a:bodyPr>
            <a:normAutofit fontScale="92500" lnSpcReduction="10000"/>
          </a:bodyPr>
          <a:lstStyle/>
          <a:p>
            <a:r>
              <a:rPr lang="en-US" dirty="0"/>
              <a:t>Doublet - </a:t>
            </a:r>
            <a:r>
              <a:rPr lang="en-US" dirty="0" smtClean="0"/>
              <a:t>Dashboard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419" y="3762362"/>
            <a:ext cx="4791945" cy="13907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6451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OU Analytics </a:t>
            </a:r>
          </a:p>
        </p:txBody>
      </p:sp>
      <p:sp>
        <p:nvSpPr>
          <p:cNvPr id="3" name="Text Placeholder 2"/>
          <p:cNvSpPr>
            <a:spLocks noGrp="1"/>
          </p:cNvSpPr>
          <p:nvPr>
            <p:ph type="body" sz="quarter" idx="13"/>
          </p:nvPr>
        </p:nvSpPr>
        <p:spPr>
          <a:xfrm>
            <a:off x="628650" y="1546955"/>
            <a:ext cx="7886700" cy="3943350"/>
          </a:xfrm>
        </p:spPr>
        <p:txBody>
          <a:bodyPr/>
          <a:lstStyle/>
          <a:p>
            <a:r>
              <a:rPr lang="en-US" sz="2000" dirty="0" smtClean="0"/>
              <a:t>Users have the option to </a:t>
            </a:r>
            <a:r>
              <a:rPr lang="en-US" sz="2000" dirty="0"/>
              <a:t>save a frequently used “</a:t>
            </a:r>
            <a:r>
              <a:rPr lang="en-US" sz="2000" b="1" dirty="0"/>
              <a:t>View</a:t>
            </a:r>
            <a:r>
              <a:rPr lang="en-US" sz="2000" dirty="0"/>
              <a:t>”.   When setting up a specific </a:t>
            </a:r>
            <a:r>
              <a:rPr lang="en-US" sz="2000" dirty="0" smtClean="0"/>
              <a:t>filter, a user </a:t>
            </a:r>
            <a:r>
              <a:rPr lang="en-US" sz="2000" dirty="0"/>
              <a:t>can save </a:t>
            </a:r>
            <a:r>
              <a:rPr lang="en-US" sz="2000" dirty="0" smtClean="0"/>
              <a:t>and name </a:t>
            </a:r>
            <a:r>
              <a:rPr lang="en-US" sz="2000" dirty="0"/>
              <a:t>a view to be pulled up as needed</a:t>
            </a:r>
            <a:r>
              <a:rPr lang="en-US" sz="2000" dirty="0" smtClean="0"/>
              <a:t>. </a:t>
            </a:r>
            <a:r>
              <a:rPr lang="en-US" sz="2000" dirty="0">
                <a:solidFill>
                  <a:prstClr val="black"/>
                </a:solidFill>
              </a:rPr>
              <a:t>View </a:t>
            </a:r>
            <a:r>
              <a:rPr lang="en-US" sz="2000" dirty="0" smtClean="0">
                <a:solidFill>
                  <a:prstClr val="black"/>
                </a:solidFill>
              </a:rPr>
              <a:t>pertains </a:t>
            </a:r>
            <a:r>
              <a:rPr lang="en-US" sz="2000" dirty="0">
                <a:solidFill>
                  <a:prstClr val="black"/>
                </a:solidFill>
              </a:rPr>
              <a:t>to </a:t>
            </a:r>
            <a:r>
              <a:rPr lang="en-US" sz="2000" dirty="0" smtClean="0">
                <a:solidFill>
                  <a:prstClr val="black"/>
                </a:solidFill>
              </a:rPr>
              <a:t>“only </a:t>
            </a:r>
            <a:r>
              <a:rPr lang="en-US" sz="2000" dirty="0">
                <a:solidFill>
                  <a:prstClr val="black"/>
                </a:solidFill>
              </a:rPr>
              <a:t>the </a:t>
            </a:r>
            <a:r>
              <a:rPr lang="en-US" sz="2000" dirty="0" smtClean="0">
                <a:solidFill>
                  <a:prstClr val="black"/>
                </a:solidFill>
              </a:rPr>
              <a:t>Dashboard </a:t>
            </a:r>
            <a:r>
              <a:rPr lang="en-US" sz="2000" dirty="0">
                <a:solidFill>
                  <a:prstClr val="black"/>
                </a:solidFill>
              </a:rPr>
              <a:t>it is created </a:t>
            </a:r>
            <a:r>
              <a:rPr lang="en-US" sz="2000" dirty="0" smtClean="0">
                <a:solidFill>
                  <a:prstClr val="black"/>
                </a:solidFill>
              </a:rPr>
              <a:t>on.”</a:t>
            </a:r>
            <a:endParaRPr lang="en-US" sz="2000" dirty="0" smtClean="0"/>
          </a:p>
          <a:p>
            <a:r>
              <a:rPr lang="en-US" sz="2000" dirty="0" smtClean="0"/>
              <a:t>In this example, in Memberships, Subscriptions, and More – Product Summary, a filter has been set for YP’s, Region 1, Status Active and Inactive – Section field opened.</a:t>
            </a:r>
          </a:p>
          <a:p>
            <a:endParaRPr lang="en-US" sz="2000"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44</a:t>
            </a:fld>
            <a:endParaRPr lang="en-US"/>
          </a:p>
        </p:txBody>
      </p:sp>
      <p:sp>
        <p:nvSpPr>
          <p:cNvPr id="5" name="Text Placeholder 4"/>
          <p:cNvSpPr>
            <a:spLocks noGrp="1"/>
          </p:cNvSpPr>
          <p:nvPr>
            <p:ph type="body" sz="quarter" idx="17"/>
          </p:nvPr>
        </p:nvSpPr>
        <p:spPr/>
        <p:txBody>
          <a:bodyPr>
            <a:normAutofit fontScale="92500" lnSpcReduction="10000"/>
          </a:bodyPr>
          <a:lstStyle/>
          <a:p>
            <a:r>
              <a:rPr lang="en-US" dirty="0" smtClean="0"/>
              <a:t>Save and Manage a “View”</a:t>
            </a:r>
            <a:endParaRPr lang="en-US" dirty="0"/>
          </a:p>
        </p:txBody>
      </p:sp>
      <p:pic>
        <p:nvPicPr>
          <p:cNvPr id="6" name="Picture 5"/>
          <p:cNvPicPr>
            <a:picLocks noChangeAspect="1"/>
          </p:cNvPicPr>
          <p:nvPr/>
        </p:nvPicPr>
        <p:blipFill>
          <a:blip r:embed="rId2"/>
          <a:stretch>
            <a:fillRect/>
          </a:stretch>
        </p:blipFill>
        <p:spPr>
          <a:xfrm>
            <a:off x="924234" y="3425087"/>
            <a:ext cx="7514640" cy="2405442"/>
          </a:xfrm>
          <a:prstGeom prst="rect">
            <a:avLst/>
          </a:prstGeom>
          <a:ln>
            <a:solidFill>
              <a:schemeClr val="tx1"/>
            </a:solidFill>
          </a:ln>
        </p:spPr>
      </p:pic>
    </p:spTree>
    <p:extLst>
      <p:ext uri="{BB962C8B-B14F-4D97-AF65-F5344CB8AC3E}">
        <p14:creationId xmlns:p14="http://schemas.microsoft.com/office/powerpoint/2010/main" val="11530076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OU Analytics </a:t>
            </a:r>
          </a:p>
        </p:txBody>
      </p:sp>
      <p:sp>
        <p:nvSpPr>
          <p:cNvPr id="3" name="Text Placeholder 2"/>
          <p:cNvSpPr>
            <a:spLocks noGrp="1"/>
          </p:cNvSpPr>
          <p:nvPr>
            <p:ph type="body" sz="quarter" idx="13"/>
          </p:nvPr>
        </p:nvSpPr>
        <p:spPr>
          <a:xfrm>
            <a:off x="628649" y="1568319"/>
            <a:ext cx="7886700" cy="1620887"/>
          </a:xfrm>
        </p:spPr>
        <p:txBody>
          <a:bodyPr>
            <a:normAutofit/>
          </a:bodyPr>
          <a:lstStyle/>
          <a:p>
            <a:r>
              <a:rPr lang="en-US" sz="2000" dirty="0" smtClean="0"/>
              <a:t>Click on “Original View” located on the upper right side of screen.</a:t>
            </a:r>
          </a:p>
          <a:p>
            <a:endParaRPr lang="en-US" sz="2000" dirty="0"/>
          </a:p>
          <a:p>
            <a:endParaRPr lang="en-US" sz="2000" dirty="0" smtClean="0"/>
          </a:p>
          <a:p>
            <a:endParaRPr lang="en-US" sz="2000" dirty="0" smtClean="0"/>
          </a:p>
        </p:txBody>
      </p:sp>
      <p:sp>
        <p:nvSpPr>
          <p:cNvPr id="4" name="Slide Number Placeholder 3"/>
          <p:cNvSpPr>
            <a:spLocks noGrp="1"/>
          </p:cNvSpPr>
          <p:nvPr>
            <p:ph type="sldNum" sz="quarter" idx="14"/>
          </p:nvPr>
        </p:nvSpPr>
        <p:spPr/>
        <p:txBody>
          <a:bodyPr/>
          <a:lstStyle/>
          <a:p>
            <a:fld id="{3DD97BEB-BAEF-0344-9D5C-EC73E478698A}" type="slidenum">
              <a:rPr lang="en-US" smtClean="0"/>
              <a:pPr/>
              <a:t>45</a:t>
            </a:fld>
            <a:endParaRPr lang="en-US"/>
          </a:p>
        </p:txBody>
      </p:sp>
      <p:sp>
        <p:nvSpPr>
          <p:cNvPr id="5" name="Text Placeholder 4"/>
          <p:cNvSpPr>
            <a:spLocks noGrp="1"/>
          </p:cNvSpPr>
          <p:nvPr>
            <p:ph type="body" sz="quarter" idx="17"/>
          </p:nvPr>
        </p:nvSpPr>
        <p:spPr/>
        <p:txBody>
          <a:bodyPr>
            <a:normAutofit fontScale="92500" lnSpcReduction="10000"/>
          </a:bodyPr>
          <a:lstStyle/>
          <a:p>
            <a:r>
              <a:rPr lang="en-US" dirty="0"/>
              <a:t>Save and Manage a “View”</a:t>
            </a:r>
          </a:p>
        </p:txBody>
      </p:sp>
      <p:pic>
        <p:nvPicPr>
          <p:cNvPr id="6" name="Picture 5"/>
          <p:cNvPicPr>
            <a:picLocks noChangeAspect="1"/>
          </p:cNvPicPr>
          <p:nvPr/>
        </p:nvPicPr>
        <p:blipFill>
          <a:blip r:embed="rId3"/>
          <a:stretch>
            <a:fillRect/>
          </a:stretch>
        </p:blipFill>
        <p:spPr>
          <a:xfrm>
            <a:off x="2402819" y="2056730"/>
            <a:ext cx="3849935" cy="901448"/>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5130000" y="3296323"/>
            <a:ext cx="3738027" cy="2300913"/>
          </a:xfrm>
          <a:prstGeom prst="rect">
            <a:avLst/>
          </a:prstGeom>
          <a:ln>
            <a:solidFill>
              <a:schemeClr val="tx1"/>
            </a:solidFill>
          </a:ln>
        </p:spPr>
      </p:pic>
      <p:sp>
        <p:nvSpPr>
          <p:cNvPr id="8" name="Rectangle 7"/>
          <p:cNvSpPr/>
          <p:nvPr/>
        </p:nvSpPr>
        <p:spPr>
          <a:xfrm>
            <a:off x="628649" y="3305688"/>
            <a:ext cx="4543715" cy="2287806"/>
          </a:xfrm>
          <a:prstGeom prst="rect">
            <a:avLst/>
          </a:prstGeom>
        </p:spPr>
        <p:txBody>
          <a:bodyPr wrap="square">
            <a:spAutoFit/>
          </a:bodyPr>
          <a:lstStyle/>
          <a:p>
            <a:pPr marL="228600" lvl="0" indent="-228600">
              <a:lnSpc>
                <a:spcPct val="90000"/>
              </a:lnSpc>
              <a:spcBef>
                <a:spcPts val="1000"/>
              </a:spcBef>
              <a:buClr>
                <a:srgbClr val="0066A1"/>
              </a:buClr>
              <a:buFont typeface="LucidaGrande" charset="0"/>
              <a:buChar char="▸"/>
            </a:pPr>
            <a:r>
              <a:rPr lang="en-US" sz="2000" dirty="0" smtClean="0"/>
              <a:t>In the “Name this view” field, type </a:t>
            </a:r>
            <a:r>
              <a:rPr lang="en-US" sz="2000" dirty="0"/>
              <a:t>in the name you would like to save this </a:t>
            </a:r>
            <a:r>
              <a:rPr lang="en-US" sz="2000" dirty="0" smtClean="0"/>
              <a:t>view as.</a:t>
            </a:r>
            <a:r>
              <a:rPr lang="en-US" sz="2000" dirty="0" smtClean="0">
                <a:solidFill>
                  <a:prstClr val="black"/>
                </a:solidFill>
              </a:rPr>
              <a:t>  </a:t>
            </a:r>
          </a:p>
          <a:p>
            <a:pPr marL="228600" lvl="0" indent="-228600">
              <a:lnSpc>
                <a:spcPct val="90000"/>
              </a:lnSpc>
              <a:spcBef>
                <a:spcPts val="1000"/>
              </a:spcBef>
              <a:buClr>
                <a:srgbClr val="0066A1"/>
              </a:buClr>
              <a:buFont typeface="LucidaGrande" charset="0"/>
              <a:buChar char="▸"/>
            </a:pPr>
            <a:r>
              <a:rPr lang="en-US" sz="2000" dirty="0" smtClean="0">
                <a:solidFill>
                  <a:prstClr val="black"/>
                </a:solidFill>
              </a:rPr>
              <a:t>If </a:t>
            </a:r>
            <a:r>
              <a:rPr lang="en-US" sz="2000" dirty="0">
                <a:solidFill>
                  <a:prstClr val="black"/>
                </a:solidFill>
              </a:rPr>
              <a:t>you wish to open to that specific view each time you open </a:t>
            </a:r>
            <a:r>
              <a:rPr lang="en-US" sz="2000" dirty="0" smtClean="0">
                <a:solidFill>
                  <a:prstClr val="black"/>
                </a:solidFill>
              </a:rPr>
              <a:t>this </a:t>
            </a:r>
            <a:r>
              <a:rPr lang="en-US" sz="2000" dirty="0">
                <a:solidFill>
                  <a:prstClr val="black"/>
                </a:solidFill>
              </a:rPr>
              <a:t>dashboard, </a:t>
            </a:r>
            <a:r>
              <a:rPr lang="en-US" sz="2000" dirty="0" smtClean="0">
                <a:solidFill>
                  <a:prstClr val="black"/>
                </a:solidFill>
              </a:rPr>
              <a:t>select </a:t>
            </a:r>
            <a:r>
              <a:rPr lang="en-US" sz="2000" dirty="0">
                <a:solidFill>
                  <a:prstClr val="black"/>
                </a:solidFill>
              </a:rPr>
              <a:t>“Make it my default</a:t>
            </a:r>
            <a:r>
              <a:rPr lang="en-US" sz="2000" dirty="0" smtClean="0">
                <a:solidFill>
                  <a:prstClr val="black"/>
                </a:solidFill>
              </a:rPr>
              <a:t>”.</a:t>
            </a:r>
            <a:endParaRPr lang="en-US" sz="2000" dirty="0">
              <a:solidFill>
                <a:prstClr val="black"/>
              </a:solidFill>
            </a:endParaRPr>
          </a:p>
          <a:p>
            <a:pPr marL="228600" lvl="0" indent="-228600">
              <a:lnSpc>
                <a:spcPct val="90000"/>
              </a:lnSpc>
              <a:spcBef>
                <a:spcPts val="1000"/>
              </a:spcBef>
              <a:buClr>
                <a:srgbClr val="0066A1"/>
              </a:buClr>
              <a:buFont typeface="LucidaGrande" charset="0"/>
              <a:buChar char="▸"/>
            </a:pPr>
            <a:r>
              <a:rPr lang="en-US" sz="2000" dirty="0" smtClean="0">
                <a:solidFill>
                  <a:prstClr val="black"/>
                </a:solidFill>
              </a:rPr>
              <a:t>Click on Save</a:t>
            </a:r>
            <a:endParaRPr lang="en-US" sz="2000" dirty="0"/>
          </a:p>
        </p:txBody>
      </p:sp>
    </p:spTree>
    <p:extLst>
      <p:ext uri="{BB962C8B-B14F-4D97-AF65-F5344CB8AC3E}">
        <p14:creationId xmlns:p14="http://schemas.microsoft.com/office/powerpoint/2010/main" val="41509949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OU Analytics </a:t>
            </a:r>
          </a:p>
        </p:txBody>
      </p:sp>
      <p:sp>
        <p:nvSpPr>
          <p:cNvPr id="3" name="Text Placeholder 2"/>
          <p:cNvSpPr>
            <a:spLocks noGrp="1"/>
          </p:cNvSpPr>
          <p:nvPr>
            <p:ph type="body" sz="quarter" idx="13"/>
          </p:nvPr>
        </p:nvSpPr>
        <p:spPr>
          <a:xfrm>
            <a:off x="618835" y="1630066"/>
            <a:ext cx="4858329" cy="1919808"/>
          </a:xfrm>
        </p:spPr>
        <p:txBody>
          <a:bodyPr>
            <a:normAutofit/>
          </a:bodyPr>
          <a:lstStyle/>
          <a:p>
            <a:pPr lvl="0"/>
            <a:r>
              <a:rPr lang="en-US" sz="2000" dirty="0" smtClean="0">
                <a:solidFill>
                  <a:prstClr val="black"/>
                </a:solidFill>
              </a:rPr>
              <a:t>The view marked as “Default” will show on the View Area.  </a:t>
            </a:r>
          </a:p>
          <a:p>
            <a:pPr lvl="0"/>
            <a:r>
              <a:rPr lang="en-US" sz="2000" dirty="0" smtClean="0">
                <a:solidFill>
                  <a:prstClr val="black"/>
                </a:solidFill>
              </a:rPr>
              <a:t>To change, </a:t>
            </a:r>
            <a:r>
              <a:rPr lang="en-US" sz="2000" dirty="0">
                <a:solidFill>
                  <a:prstClr val="black"/>
                </a:solidFill>
              </a:rPr>
              <a:t>click on </a:t>
            </a:r>
            <a:r>
              <a:rPr lang="en-US" sz="2000" dirty="0" smtClean="0">
                <a:solidFill>
                  <a:prstClr val="black"/>
                </a:solidFill>
              </a:rPr>
              <a:t>the view title </a:t>
            </a:r>
            <a:r>
              <a:rPr lang="en-US" sz="2000" dirty="0">
                <a:solidFill>
                  <a:prstClr val="black"/>
                </a:solidFill>
              </a:rPr>
              <a:t>and in the My Views </a:t>
            </a:r>
            <a:r>
              <a:rPr lang="en-US" sz="2000" dirty="0" smtClean="0">
                <a:solidFill>
                  <a:prstClr val="black"/>
                </a:solidFill>
              </a:rPr>
              <a:t>or Other Views areas </a:t>
            </a:r>
            <a:r>
              <a:rPr lang="en-US" sz="2000" dirty="0">
                <a:solidFill>
                  <a:prstClr val="black"/>
                </a:solidFill>
              </a:rPr>
              <a:t>– </a:t>
            </a:r>
            <a:r>
              <a:rPr lang="en-US" sz="2000" dirty="0" smtClean="0">
                <a:solidFill>
                  <a:prstClr val="black"/>
                </a:solidFill>
              </a:rPr>
              <a:t>select Original view or any other view title available – click on title to select.</a:t>
            </a:r>
          </a:p>
          <a:p>
            <a:pPr lvl="0"/>
            <a:endParaRPr lang="en-US" sz="2000" dirty="0">
              <a:solidFill>
                <a:prstClr val="black"/>
              </a:solidFill>
            </a:endParaRPr>
          </a:p>
          <a:p>
            <a:pPr lvl="0"/>
            <a:endParaRPr lang="en-US" sz="2000" dirty="0" smtClean="0">
              <a:solidFill>
                <a:prstClr val="black"/>
              </a:solidFill>
            </a:endParaRPr>
          </a:p>
        </p:txBody>
      </p:sp>
      <p:sp>
        <p:nvSpPr>
          <p:cNvPr id="4" name="Slide Number Placeholder 3"/>
          <p:cNvSpPr>
            <a:spLocks noGrp="1"/>
          </p:cNvSpPr>
          <p:nvPr>
            <p:ph type="sldNum" sz="quarter" idx="14"/>
          </p:nvPr>
        </p:nvSpPr>
        <p:spPr/>
        <p:txBody>
          <a:bodyPr/>
          <a:lstStyle/>
          <a:p>
            <a:fld id="{3DD97BEB-BAEF-0344-9D5C-EC73E478698A}" type="slidenum">
              <a:rPr lang="en-US" smtClean="0"/>
              <a:pPr/>
              <a:t>46</a:t>
            </a:fld>
            <a:endParaRPr lang="en-US"/>
          </a:p>
        </p:txBody>
      </p:sp>
      <p:sp>
        <p:nvSpPr>
          <p:cNvPr id="5" name="Text Placeholder 4"/>
          <p:cNvSpPr>
            <a:spLocks noGrp="1"/>
          </p:cNvSpPr>
          <p:nvPr>
            <p:ph type="body" sz="quarter" idx="17"/>
          </p:nvPr>
        </p:nvSpPr>
        <p:spPr/>
        <p:txBody>
          <a:bodyPr>
            <a:normAutofit lnSpcReduction="10000"/>
          </a:bodyPr>
          <a:lstStyle/>
          <a:p>
            <a:r>
              <a:rPr lang="en-US" dirty="0"/>
              <a:t>Save and Manage a “View”</a:t>
            </a:r>
          </a:p>
          <a:p>
            <a:endParaRPr lang="en-US" dirty="0"/>
          </a:p>
        </p:txBody>
      </p:sp>
      <p:pic>
        <p:nvPicPr>
          <p:cNvPr id="6" name="Picture 5"/>
          <p:cNvPicPr>
            <a:picLocks noChangeAspect="1"/>
          </p:cNvPicPr>
          <p:nvPr/>
        </p:nvPicPr>
        <p:blipFill>
          <a:blip r:embed="rId3"/>
          <a:stretch>
            <a:fillRect/>
          </a:stretch>
        </p:blipFill>
        <p:spPr>
          <a:xfrm>
            <a:off x="5570988" y="1352981"/>
            <a:ext cx="3268215" cy="2196892"/>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1478118" y="4162783"/>
            <a:ext cx="2650534" cy="1835495"/>
          </a:xfrm>
          <a:prstGeom prst="rect">
            <a:avLst/>
          </a:prstGeom>
          <a:ln>
            <a:solidFill>
              <a:schemeClr val="tx1"/>
            </a:solidFill>
          </a:ln>
        </p:spPr>
      </p:pic>
      <p:sp>
        <p:nvSpPr>
          <p:cNvPr id="11" name="Rectangle 10"/>
          <p:cNvSpPr/>
          <p:nvPr/>
        </p:nvSpPr>
        <p:spPr>
          <a:xfrm>
            <a:off x="618835" y="3537825"/>
            <a:ext cx="8220368" cy="646331"/>
          </a:xfrm>
          <a:prstGeom prst="rect">
            <a:avLst/>
          </a:prstGeom>
        </p:spPr>
        <p:txBody>
          <a:bodyPr wrap="square">
            <a:spAutoFit/>
          </a:bodyPr>
          <a:lstStyle/>
          <a:p>
            <a:pPr marL="228600" lvl="0" indent="-228600">
              <a:lnSpc>
                <a:spcPct val="90000"/>
              </a:lnSpc>
              <a:spcBef>
                <a:spcPts val="1000"/>
              </a:spcBef>
              <a:buClr>
                <a:srgbClr val="0066A1"/>
              </a:buClr>
              <a:buFont typeface="LucidaGrande" charset="0"/>
              <a:buChar char="▸"/>
            </a:pPr>
            <a:r>
              <a:rPr lang="en-US" sz="2000" dirty="0" smtClean="0">
                <a:solidFill>
                  <a:prstClr val="black"/>
                </a:solidFill>
              </a:rPr>
              <a:t>To Manage (rename or delete), click on Views and then select “Manage.”  Make changes and when completed, click on Done</a:t>
            </a:r>
            <a:r>
              <a:rPr lang="en-US" dirty="0" smtClean="0">
                <a:solidFill>
                  <a:prstClr val="black"/>
                </a:solidFill>
              </a:rPr>
              <a:t>.</a:t>
            </a:r>
            <a:endParaRPr lang="en-US" dirty="0">
              <a:solidFill>
                <a:prstClr val="black"/>
              </a:solidFill>
            </a:endParaRPr>
          </a:p>
        </p:txBody>
      </p:sp>
      <p:pic>
        <p:nvPicPr>
          <p:cNvPr id="12" name="Picture 11"/>
          <p:cNvPicPr>
            <a:picLocks noChangeAspect="1"/>
          </p:cNvPicPr>
          <p:nvPr/>
        </p:nvPicPr>
        <p:blipFill>
          <a:blip r:embed="rId5"/>
          <a:stretch>
            <a:fillRect/>
          </a:stretch>
        </p:blipFill>
        <p:spPr>
          <a:xfrm>
            <a:off x="4719789" y="4181546"/>
            <a:ext cx="2503047" cy="1765374"/>
          </a:xfrm>
          <a:prstGeom prst="rect">
            <a:avLst/>
          </a:prstGeom>
          <a:ln>
            <a:solidFill>
              <a:schemeClr val="tx1"/>
            </a:solidFill>
          </a:ln>
        </p:spPr>
      </p:pic>
    </p:spTree>
    <p:extLst>
      <p:ext uri="{BB962C8B-B14F-4D97-AF65-F5344CB8AC3E}">
        <p14:creationId xmlns:p14="http://schemas.microsoft.com/office/powerpoint/2010/main" val="14307706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556181"/>
            <a:ext cx="8308617" cy="553336"/>
          </a:xfrm>
        </p:spPr>
        <p:txBody>
          <a:bodyPr/>
          <a:lstStyle/>
          <a:p>
            <a:r>
              <a:rPr lang="en-US" dirty="0" smtClean="0"/>
              <a:t>IEEE OU Analytics </a:t>
            </a:r>
            <a:endParaRPr lang="en-US" dirty="0"/>
          </a:p>
        </p:txBody>
      </p:sp>
      <p:sp>
        <p:nvSpPr>
          <p:cNvPr id="3" name="Text Placeholder 2"/>
          <p:cNvSpPr>
            <a:spLocks noGrp="1"/>
          </p:cNvSpPr>
          <p:nvPr>
            <p:ph type="body" sz="quarter" idx="13"/>
          </p:nvPr>
        </p:nvSpPr>
        <p:spPr>
          <a:xfrm>
            <a:off x="560283" y="1505438"/>
            <a:ext cx="7886700" cy="784835"/>
          </a:xfrm>
        </p:spPr>
        <p:txBody>
          <a:bodyPr>
            <a:normAutofit fontScale="77500" lnSpcReduction="20000"/>
          </a:bodyPr>
          <a:lstStyle/>
          <a:p>
            <a:r>
              <a:rPr lang="en-US" dirty="0" smtClean="0"/>
              <a:t>If you have any questions regarding the new tool or need further assistance send an email to </a:t>
            </a:r>
            <a:r>
              <a:rPr lang="en-US" dirty="0" smtClean="0">
                <a:hlinkClick r:id="rId2"/>
              </a:rPr>
              <a:t>samieee@ieee.org</a:t>
            </a:r>
            <a:endParaRPr lang="en-US" dirty="0" smtClean="0"/>
          </a:p>
          <a:p>
            <a:r>
              <a:rPr lang="en-US" dirty="0" smtClean="0"/>
              <a:t>Here are additional contacts:</a:t>
            </a:r>
          </a:p>
        </p:txBody>
      </p:sp>
      <p:sp>
        <p:nvSpPr>
          <p:cNvPr id="4" name="Slide Number Placeholder 3"/>
          <p:cNvSpPr>
            <a:spLocks noGrp="1"/>
          </p:cNvSpPr>
          <p:nvPr>
            <p:ph type="sldNum" sz="quarter" idx="14"/>
          </p:nvPr>
        </p:nvSpPr>
        <p:spPr/>
        <p:txBody>
          <a:bodyPr/>
          <a:lstStyle/>
          <a:p>
            <a:fld id="{3DD97BEB-BAEF-0344-9D5C-EC73E478698A}" type="slidenum">
              <a:rPr lang="en-US" smtClean="0"/>
              <a:pPr/>
              <a:t>47</a:t>
            </a:fld>
            <a:endParaRPr lang="en-US"/>
          </a:p>
        </p:txBody>
      </p:sp>
      <p:sp>
        <p:nvSpPr>
          <p:cNvPr id="5" name="Text Placeholder 4"/>
          <p:cNvSpPr>
            <a:spLocks noGrp="1"/>
          </p:cNvSpPr>
          <p:nvPr>
            <p:ph type="body" sz="quarter" idx="17"/>
          </p:nvPr>
        </p:nvSpPr>
        <p:spPr/>
        <p:txBody>
          <a:bodyPr>
            <a:normAutofit fontScale="92500" lnSpcReduction="10000"/>
          </a:bodyPr>
          <a:lstStyle/>
          <a:p>
            <a:r>
              <a:rPr lang="en-US" dirty="0" smtClean="0"/>
              <a:t>Questions &amp; Assistance</a:t>
            </a:r>
            <a:endParaRPr lang="en-US" dirty="0"/>
          </a:p>
        </p:txBody>
      </p:sp>
      <p:sp>
        <p:nvSpPr>
          <p:cNvPr id="6" name="TextBox 5"/>
          <p:cNvSpPr txBox="1">
            <a:spLocks noChangeArrowheads="1"/>
          </p:cNvSpPr>
          <p:nvPr/>
        </p:nvSpPr>
        <p:spPr bwMode="auto">
          <a:xfrm>
            <a:off x="1055583" y="2317292"/>
            <a:ext cx="7391400" cy="4203152"/>
          </a:xfrm>
          <a:prstGeom prst="rect">
            <a:avLst/>
          </a:prstGeom>
          <a:noFill/>
          <a:ln>
            <a:noFill/>
            <a:miter lim="800000"/>
            <a:headEnd/>
            <a:tailEnd/>
          </a:ln>
        </p:spPr>
        <p:txBody>
          <a:bodyPr/>
          <a:lstStyle>
            <a:defPPr>
              <a:defRPr lang="en-US"/>
            </a:defPPr>
            <a:lvl1pPr algn="ctr" rtl="0" eaLnBrk="0" fontAlgn="base" hangingPunct="0">
              <a:lnSpc>
                <a:spcPct val="85000"/>
              </a:lnSpc>
              <a:spcBef>
                <a:spcPct val="0"/>
              </a:spcBef>
              <a:spcAft>
                <a:spcPct val="0"/>
              </a:spcAft>
              <a:defRPr sz="2000" b="1" kern="1200">
                <a:solidFill>
                  <a:schemeClr val="bg1"/>
                </a:solidFill>
                <a:latin typeface="Arial" charset="0"/>
                <a:ea typeface="+mn-ea"/>
                <a:cs typeface="+mn-cs"/>
              </a:defRPr>
            </a:lvl1pPr>
            <a:lvl2pPr marL="457200" algn="ctr" rtl="0" eaLnBrk="0" fontAlgn="base" hangingPunct="0">
              <a:lnSpc>
                <a:spcPct val="85000"/>
              </a:lnSpc>
              <a:spcBef>
                <a:spcPct val="0"/>
              </a:spcBef>
              <a:spcAft>
                <a:spcPct val="0"/>
              </a:spcAft>
              <a:defRPr sz="2000" b="1" kern="1200">
                <a:solidFill>
                  <a:schemeClr val="bg1"/>
                </a:solidFill>
                <a:latin typeface="Arial" charset="0"/>
                <a:ea typeface="+mn-ea"/>
                <a:cs typeface="+mn-cs"/>
              </a:defRPr>
            </a:lvl2pPr>
            <a:lvl3pPr marL="914400" algn="ctr" rtl="0" eaLnBrk="0" fontAlgn="base" hangingPunct="0">
              <a:lnSpc>
                <a:spcPct val="85000"/>
              </a:lnSpc>
              <a:spcBef>
                <a:spcPct val="0"/>
              </a:spcBef>
              <a:spcAft>
                <a:spcPct val="0"/>
              </a:spcAft>
              <a:defRPr sz="2000" b="1" kern="1200">
                <a:solidFill>
                  <a:schemeClr val="bg1"/>
                </a:solidFill>
                <a:latin typeface="Arial" charset="0"/>
                <a:ea typeface="+mn-ea"/>
                <a:cs typeface="+mn-cs"/>
              </a:defRPr>
            </a:lvl3pPr>
            <a:lvl4pPr marL="1371600" algn="ctr" rtl="0" eaLnBrk="0" fontAlgn="base" hangingPunct="0">
              <a:lnSpc>
                <a:spcPct val="85000"/>
              </a:lnSpc>
              <a:spcBef>
                <a:spcPct val="0"/>
              </a:spcBef>
              <a:spcAft>
                <a:spcPct val="0"/>
              </a:spcAft>
              <a:defRPr sz="2000" b="1" kern="1200">
                <a:solidFill>
                  <a:schemeClr val="bg1"/>
                </a:solidFill>
                <a:latin typeface="Arial" charset="0"/>
                <a:ea typeface="+mn-ea"/>
                <a:cs typeface="+mn-cs"/>
              </a:defRPr>
            </a:lvl4pPr>
            <a:lvl5pPr marL="1828800" algn="ctr" rtl="0" eaLnBrk="0" fontAlgn="base" hangingPunct="0">
              <a:lnSpc>
                <a:spcPct val="85000"/>
              </a:lnSpc>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a:lstStyle>
          <a:p>
            <a:pPr marL="342900" indent="-342900" eaLnBrk="1" hangingPunct="1">
              <a:lnSpc>
                <a:spcPct val="80000"/>
              </a:lnSpc>
              <a:spcBef>
                <a:spcPct val="20000"/>
              </a:spcBef>
              <a:buClr>
                <a:schemeClr val="tx1"/>
              </a:buClr>
              <a:defRPr/>
            </a:pPr>
            <a:r>
              <a:rPr lang="en-US" sz="1400" kern="0" dirty="0">
                <a:solidFill>
                  <a:schemeClr val="tx1"/>
                </a:solidFill>
                <a:latin typeface="Calibri" pitchFamily="34" charset="0"/>
              </a:rPr>
              <a:t>GEOGRAPHIC ORG UNITS CONTACTS</a:t>
            </a: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Helen </a:t>
            </a:r>
            <a:r>
              <a:rPr lang="en-US" sz="1400" b="0" kern="0" dirty="0" err="1">
                <a:solidFill>
                  <a:schemeClr val="tx1"/>
                </a:solidFill>
                <a:latin typeface="Calibri" pitchFamily="34" charset="0"/>
              </a:rPr>
              <a:t>Shiminsky</a:t>
            </a:r>
            <a:r>
              <a:rPr lang="en-US" sz="1400" b="0" kern="0" dirty="0">
                <a:solidFill>
                  <a:schemeClr val="tx1"/>
                </a:solidFill>
                <a:latin typeface="Calibri" pitchFamily="34" charset="0"/>
              </a:rPr>
              <a:t> (primary)</a:t>
            </a: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Email:  h.shiminsky@ieee.org</a:t>
            </a:r>
            <a:endParaRPr lang="en-US" sz="1400" b="0" kern="0" dirty="0">
              <a:solidFill>
                <a:srgbClr val="FF0000"/>
              </a:solidFill>
              <a:latin typeface="Calibri" pitchFamily="34" charset="0"/>
            </a:endParaRP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+1 732 562 5517</a:t>
            </a:r>
          </a:p>
          <a:p>
            <a:pPr marL="342900" indent="-342900" eaLnBrk="1" hangingPunct="1">
              <a:lnSpc>
                <a:spcPct val="80000"/>
              </a:lnSpc>
              <a:spcBef>
                <a:spcPct val="20000"/>
              </a:spcBef>
              <a:buClr>
                <a:schemeClr val="tx1"/>
              </a:buClr>
              <a:defRPr/>
            </a:pPr>
            <a:endParaRPr lang="en-US" sz="1400" b="0" kern="0" dirty="0">
              <a:solidFill>
                <a:schemeClr val="tx1"/>
              </a:solidFill>
              <a:latin typeface="Calibri" pitchFamily="34" charset="0"/>
            </a:endParaRP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Vera </a:t>
            </a:r>
            <a:r>
              <a:rPr lang="en-US" sz="1400" b="0" kern="0" dirty="0" err="1">
                <a:solidFill>
                  <a:schemeClr val="tx1"/>
                </a:solidFill>
                <a:latin typeface="Calibri" pitchFamily="34" charset="0"/>
              </a:rPr>
              <a:t>Sharoff</a:t>
            </a:r>
            <a:r>
              <a:rPr lang="en-US" sz="1400" b="0" kern="0" dirty="0">
                <a:solidFill>
                  <a:schemeClr val="tx1"/>
                </a:solidFill>
                <a:latin typeface="Calibri" pitchFamily="34" charset="0"/>
              </a:rPr>
              <a:t> (alternate)</a:t>
            </a: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Email: v.sharoff@ieee.org</a:t>
            </a: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+1 732 552 5509</a:t>
            </a:r>
          </a:p>
          <a:p>
            <a:pPr marL="342900" indent="-342900" eaLnBrk="1" hangingPunct="1">
              <a:lnSpc>
                <a:spcPct val="80000"/>
              </a:lnSpc>
              <a:spcBef>
                <a:spcPct val="20000"/>
              </a:spcBef>
              <a:buClr>
                <a:schemeClr val="tx1"/>
              </a:buClr>
              <a:defRPr/>
            </a:pPr>
            <a:endParaRPr lang="en-US" sz="1400" b="0" kern="0" dirty="0">
              <a:solidFill>
                <a:schemeClr val="tx1"/>
              </a:solidFill>
              <a:latin typeface="Calibri" pitchFamily="34" charset="0"/>
            </a:endParaRPr>
          </a:p>
          <a:p>
            <a:pPr marL="342900" indent="-342900" eaLnBrk="1" hangingPunct="1">
              <a:lnSpc>
                <a:spcPct val="80000"/>
              </a:lnSpc>
              <a:spcBef>
                <a:spcPct val="20000"/>
              </a:spcBef>
              <a:buClr>
                <a:schemeClr val="tx1"/>
              </a:buClr>
              <a:defRPr/>
            </a:pPr>
            <a:r>
              <a:rPr lang="en-US" sz="1400" kern="0" dirty="0">
                <a:solidFill>
                  <a:schemeClr val="tx1"/>
                </a:solidFill>
                <a:latin typeface="Calibri" pitchFamily="34" charset="0"/>
              </a:rPr>
              <a:t>SOCIETY ORG UNITS CONTACTS</a:t>
            </a: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Mary Curtis (primary</a:t>
            </a:r>
            <a:r>
              <a:rPr lang="en-US" sz="1400" b="0" kern="0" dirty="0" smtClean="0">
                <a:solidFill>
                  <a:schemeClr val="tx1"/>
                </a:solidFill>
                <a:latin typeface="Calibri" pitchFamily="34" charset="0"/>
              </a:rPr>
              <a:t>)              Tina </a:t>
            </a:r>
            <a:r>
              <a:rPr lang="en-US" sz="1400" b="0" kern="0" dirty="0" err="1" smtClean="0">
                <a:solidFill>
                  <a:schemeClr val="tx1"/>
                </a:solidFill>
                <a:latin typeface="Calibri" pitchFamily="34" charset="0"/>
              </a:rPr>
              <a:t>Cordeiro</a:t>
            </a:r>
            <a:r>
              <a:rPr lang="en-US" sz="1400" b="0" kern="0" dirty="0" smtClean="0">
                <a:solidFill>
                  <a:schemeClr val="tx1"/>
                </a:solidFill>
                <a:latin typeface="Calibri" pitchFamily="34" charset="0"/>
              </a:rPr>
              <a:t> (</a:t>
            </a:r>
            <a:r>
              <a:rPr lang="en-US" sz="1400" b="0" kern="0" dirty="0" err="1" smtClean="0">
                <a:solidFill>
                  <a:schemeClr val="tx1"/>
                </a:solidFill>
                <a:latin typeface="Calibri" pitchFamily="34" charset="0"/>
              </a:rPr>
              <a:t>pimary</a:t>
            </a:r>
            <a:r>
              <a:rPr lang="en-US" sz="1400" b="0" kern="0" dirty="0" smtClean="0">
                <a:solidFill>
                  <a:schemeClr val="tx1"/>
                </a:solidFill>
                <a:latin typeface="Calibri" pitchFamily="34" charset="0"/>
              </a:rPr>
              <a:t>)</a:t>
            </a:r>
          </a:p>
          <a:p>
            <a:pPr marL="342900" indent="-342900" eaLnBrk="1" hangingPunct="1">
              <a:lnSpc>
                <a:spcPct val="80000"/>
              </a:lnSpc>
              <a:spcBef>
                <a:spcPct val="20000"/>
              </a:spcBef>
              <a:buClr>
                <a:schemeClr val="tx1"/>
              </a:buClr>
              <a:defRPr/>
            </a:pPr>
            <a:r>
              <a:rPr lang="en-US" sz="1400" b="0" kern="0" dirty="0" smtClean="0">
                <a:solidFill>
                  <a:schemeClr val="tx1"/>
                </a:solidFill>
                <a:latin typeface="Calibri" pitchFamily="34" charset="0"/>
              </a:rPr>
              <a:t>Email</a:t>
            </a:r>
            <a:r>
              <a:rPr lang="en-US" sz="1400" b="0" kern="0" dirty="0">
                <a:solidFill>
                  <a:schemeClr val="tx1"/>
                </a:solidFill>
                <a:latin typeface="Calibri" pitchFamily="34" charset="0"/>
              </a:rPr>
              <a:t>:  </a:t>
            </a:r>
            <a:r>
              <a:rPr lang="en-US" sz="1400" b="0" kern="0" dirty="0" smtClean="0">
                <a:solidFill>
                  <a:schemeClr val="tx1"/>
                </a:solidFill>
                <a:latin typeface="Calibri" pitchFamily="34" charset="0"/>
                <a:hlinkClick r:id="rId3"/>
              </a:rPr>
              <a:t>m.curtis@ieee.org</a:t>
            </a:r>
            <a:r>
              <a:rPr lang="en-US" sz="1400" b="0" kern="0" dirty="0" smtClean="0">
                <a:solidFill>
                  <a:schemeClr val="tx1"/>
                </a:solidFill>
                <a:latin typeface="Calibri" pitchFamily="34" charset="0"/>
              </a:rPr>
              <a:t>      t.cordeiro@ieee.org</a:t>
            </a:r>
            <a:endParaRPr lang="en-US" sz="1400" b="0" kern="0" dirty="0">
              <a:solidFill>
                <a:schemeClr val="tx1"/>
              </a:solidFill>
              <a:latin typeface="Calibri" pitchFamily="34" charset="0"/>
            </a:endParaRP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+1 732 562 </a:t>
            </a:r>
            <a:r>
              <a:rPr lang="en-US" sz="1400" b="0" kern="0" dirty="0" smtClean="0">
                <a:solidFill>
                  <a:schemeClr val="tx1"/>
                </a:solidFill>
                <a:latin typeface="Calibri" pitchFamily="34" charset="0"/>
              </a:rPr>
              <a:t>3904                     +1 732 562 5329</a:t>
            </a:r>
            <a:endParaRPr lang="en-US" sz="1400" b="0" kern="0" dirty="0">
              <a:solidFill>
                <a:schemeClr val="tx1"/>
              </a:solidFill>
              <a:latin typeface="Calibri" pitchFamily="34" charset="0"/>
            </a:endParaRPr>
          </a:p>
          <a:p>
            <a:pPr marL="342900" indent="-342900" eaLnBrk="1" hangingPunct="1">
              <a:lnSpc>
                <a:spcPct val="80000"/>
              </a:lnSpc>
              <a:spcBef>
                <a:spcPct val="20000"/>
              </a:spcBef>
              <a:buClr>
                <a:schemeClr val="tx1"/>
              </a:buClr>
              <a:defRPr/>
            </a:pPr>
            <a:endParaRPr lang="en-US" sz="1400" b="0" kern="0" dirty="0">
              <a:solidFill>
                <a:schemeClr val="tx1"/>
              </a:solidFill>
              <a:latin typeface="Calibri" pitchFamily="34" charset="0"/>
            </a:endParaRP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Rosanne Loyal (alternate)</a:t>
            </a: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Email:  r.loyal@ieee.org</a:t>
            </a:r>
          </a:p>
          <a:p>
            <a:pPr marL="342900" indent="-342900" eaLnBrk="1" hangingPunct="1">
              <a:lnSpc>
                <a:spcPct val="80000"/>
              </a:lnSpc>
              <a:spcBef>
                <a:spcPct val="20000"/>
              </a:spcBef>
              <a:buClr>
                <a:schemeClr val="tx1"/>
              </a:buClr>
              <a:defRPr/>
            </a:pPr>
            <a:r>
              <a:rPr lang="en-US" sz="1400" b="0" kern="0" dirty="0">
                <a:solidFill>
                  <a:schemeClr val="tx1"/>
                </a:solidFill>
                <a:latin typeface="Calibri" pitchFamily="34" charset="0"/>
              </a:rPr>
              <a:t>+1 732 562 </a:t>
            </a:r>
            <a:r>
              <a:rPr lang="en-US" sz="1400" b="0" kern="0" dirty="0" smtClean="0">
                <a:solidFill>
                  <a:schemeClr val="tx1"/>
                </a:solidFill>
                <a:latin typeface="Calibri" pitchFamily="34" charset="0"/>
              </a:rPr>
              <a:t>3903</a:t>
            </a:r>
            <a:endParaRPr lang="en-US" sz="1400" b="0" kern="0" dirty="0">
              <a:solidFill>
                <a:schemeClr val="tx1"/>
              </a:solidFill>
              <a:latin typeface="Calibri" pitchFamily="34" charset="0"/>
            </a:endParaRPr>
          </a:p>
        </p:txBody>
      </p:sp>
    </p:spTree>
    <p:extLst>
      <p:ext uri="{BB962C8B-B14F-4D97-AF65-F5344CB8AC3E}">
        <p14:creationId xmlns:p14="http://schemas.microsoft.com/office/powerpoint/2010/main" val="2252900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IEEE OU Analytics - </a:t>
            </a:r>
            <a:r>
              <a:rPr lang="en-US" sz="3200" dirty="0"/>
              <a:t>Terms and </a:t>
            </a:r>
            <a:r>
              <a:rPr lang="en-US" sz="3200" dirty="0" smtClean="0"/>
              <a:t>Conditions</a:t>
            </a:r>
            <a:endParaRPr lang="en-US" sz="3200" dirty="0"/>
          </a:p>
        </p:txBody>
      </p:sp>
      <p:sp>
        <p:nvSpPr>
          <p:cNvPr id="8" name="Text Placeholder 7"/>
          <p:cNvSpPr>
            <a:spLocks noGrp="1"/>
          </p:cNvSpPr>
          <p:nvPr>
            <p:ph type="body" sz="quarter" idx="13"/>
          </p:nvPr>
        </p:nvSpPr>
        <p:spPr>
          <a:xfrm>
            <a:off x="628650" y="1496440"/>
            <a:ext cx="7886700" cy="4931791"/>
          </a:xfrm>
        </p:spPr>
        <p:txBody>
          <a:bodyPr/>
          <a:lstStyle/>
          <a:p>
            <a:r>
              <a:rPr lang="en-US" dirty="0" smtClean="0"/>
              <a:t>IEEE </a:t>
            </a:r>
            <a:r>
              <a:rPr lang="en-US" dirty="0"/>
              <a:t>member data is released for use only by IEEE members, officers, and committee members. Member information may not be furnished, with or without compensation, to outside entities, or be used by IEEE members for any other than approved IEEE business.</a:t>
            </a:r>
          </a:p>
          <a:p>
            <a:r>
              <a:rPr lang="en-US" dirty="0"/>
              <a:t>It is the responsibility of the volunteer to keep informed of IEEE Policies governing mailings and the use of labels and email addresses, including the regulations governing electioneering for IEEE offices. The information is found in Section 14.1 of </a:t>
            </a:r>
            <a:r>
              <a:rPr lang="en-US" dirty="0">
                <a:hlinkClick r:id="rId2"/>
              </a:rPr>
              <a:t>IEEE Policies</a:t>
            </a:r>
            <a:r>
              <a:rPr lang="en-US" dirty="0"/>
              <a:t> published every January and is available on request or from the </a:t>
            </a:r>
            <a:r>
              <a:rPr lang="en-US" dirty="0">
                <a:hlinkClick r:id="rId3"/>
              </a:rPr>
              <a:t>IEEE Governing Documents</a:t>
            </a:r>
            <a:r>
              <a:rPr lang="en-US" dirty="0"/>
              <a:t> website</a:t>
            </a:r>
            <a:r>
              <a:rPr lang="en-US" dirty="0" smtClean="0"/>
              <a:t>.</a:t>
            </a:r>
          </a:p>
          <a:p>
            <a:r>
              <a:rPr lang="en-US" dirty="0"/>
              <a:t>It is also the responsibility of the volunteer to keep informed of the IEEE member </a:t>
            </a:r>
            <a:r>
              <a:rPr lang="en-US" dirty="0">
                <a:hlinkClick r:id="rId4"/>
              </a:rPr>
              <a:t>Privacy and Security policies</a:t>
            </a:r>
            <a:r>
              <a:rPr lang="en-US" dirty="0"/>
              <a:t> and </a:t>
            </a:r>
            <a:r>
              <a:rPr lang="en-US" dirty="0">
                <a:hlinkClick r:id="rId5"/>
              </a:rPr>
              <a:t>Email Terms and Conditions.</a:t>
            </a:r>
            <a:r>
              <a:rPr lang="en-US" dirty="0"/>
              <a:t/>
            </a:r>
            <a:br>
              <a:rPr lang="en-US" dirty="0"/>
            </a:br>
            <a:endParaRPr lang="en-US" dirty="0"/>
          </a:p>
          <a:p>
            <a:endParaRPr lang="en-US" dirty="0"/>
          </a:p>
        </p:txBody>
      </p:sp>
      <p:sp>
        <p:nvSpPr>
          <p:cNvPr id="5" name="Slide Number Placeholder 4"/>
          <p:cNvSpPr>
            <a:spLocks noGrp="1"/>
          </p:cNvSpPr>
          <p:nvPr>
            <p:ph type="sldNum" sz="quarter" idx="14"/>
          </p:nvPr>
        </p:nvSpPr>
        <p:spPr/>
        <p:txBody>
          <a:bodyPr/>
          <a:lstStyle/>
          <a:p>
            <a:fld id="{3DD97BEB-BAEF-0344-9D5C-EC73E478698A}" type="slidenum">
              <a:rPr lang="en-US" smtClean="0"/>
              <a:pPr/>
              <a:t>5</a:t>
            </a:fld>
            <a:endParaRPr lang="en-US"/>
          </a:p>
        </p:txBody>
      </p:sp>
      <p:sp>
        <p:nvSpPr>
          <p:cNvPr id="9" name="Text Placeholder 8"/>
          <p:cNvSpPr>
            <a:spLocks noGrp="1"/>
          </p:cNvSpPr>
          <p:nvPr>
            <p:ph type="body" sz="quarter" idx="17"/>
          </p:nvPr>
        </p:nvSpPr>
        <p:spPr/>
        <p:txBody>
          <a:bodyPr/>
          <a:lstStyle/>
          <a:p>
            <a:r>
              <a:rPr lang="en-US" dirty="0"/>
              <a:t>Conditions of data availability and use</a:t>
            </a:r>
          </a:p>
        </p:txBody>
      </p:sp>
    </p:spTree>
    <p:extLst>
      <p:ext uri="{BB962C8B-B14F-4D97-AF65-F5344CB8AC3E}">
        <p14:creationId xmlns:p14="http://schemas.microsoft.com/office/powerpoint/2010/main" val="557383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IEEE OU Analytics</a:t>
            </a:r>
            <a:endParaRPr lang="en-US" dirty="0"/>
          </a:p>
        </p:txBody>
      </p:sp>
      <p:sp>
        <p:nvSpPr>
          <p:cNvPr id="3" name="Text Placeholder 2"/>
          <p:cNvSpPr>
            <a:spLocks noGrp="1"/>
          </p:cNvSpPr>
          <p:nvPr>
            <p:ph type="body" sz="quarter" idx="13"/>
          </p:nvPr>
        </p:nvSpPr>
        <p:spPr>
          <a:xfrm>
            <a:off x="628650" y="1560448"/>
            <a:ext cx="7886700" cy="4492879"/>
          </a:xfrm>
        </p:spPr>
        <p:txBody>
          <a:bodyPr/>
          <a:lstStyle/>
          <a:p>
            <a:r>
              <a:rPr lang="en-US" dirty="0" smtClean="0"/>
              <a:t>IEEE web Account User Name and Password</a:t>
            </a:r>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6</a:t>
            </a:fld>
            <a:endParaRPr lang="en-US"/>
          </a:p>
        </p:txBody>
      </p:sp>
      <p:sp>
        <p:nvSpPr>
          <p:cNvPr id="5" name="Text Placeholder 4"/>
          <p:cNvSpPr>
            <a:spLocks noGrp="1"/>
          </p:cNvSpPr>
          <p:nvPr>
            <p:ph type="body" sz="quarter" idx="17"/>
          </p:nvPr>
        </p:nvSpPr>
        <p:spPr/>
        <p:txBody>
          <a:bodyPr/>
          <a:lstStyle/>
          <a:p>
            <a:r>
              <a:rPr lang="en-US" dirty="0" smtClean="0"/>
              <a:t>Sign in</a:t>
            </a:r>
            <a:endParaRPr lang="en-US" dirty="0"/>
          </a:p>
        </p:txBody>
      </p:sp>
      <p:pic>
        <p:nvPicPr>
          <p:cNvPr id="6" name="Picture 5"/>
          <p:cNvPicPr>
            <a:picLocks noChangeAspect="1"/>
          </p:cNvPicPr>
          <p:nvPr/>
        </p:nvPicPr>
        <p:blipFill>
          <a:blip r:embed="rId2"/>
          <a:stretch>
            <a:fillRect/>
          </a:stretch>
        </p:blipFill>
        <p:spPr>
          <a:xfrm>
            <a:off x="1849374" y="2018306"/>
            <a:ext cx="4914900" cy="3895725"/>
          </a:xfrm>
          <a:prstGeom prst="rect">
            <a:avLst/>
          </a:prstGeom>
        </p:spPr>
      </p:pic>
    </p:spTree>
    <p:extLst>
      <p:ext uri="{BB962C8B-B14F-4D97-AF65-F5344CB8AC3E}">
        <p14:creationId xmlns:p14="http://schemas.microsoft.com/office/powerpoint/2010/main" val="168772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0" y="1692275"/>
            <a:ext cx="7886700" cy="4264025"/>
          </a:xfrm>
        </p:spPr>
        <p:txBody>
          <a:bodyPr>
            <a:normAutofit/>
          </a:bodyPr>
          <a:lstStyle/>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4294967295"/>
          </p:nvPr>
        </p:nvSpPr>
        <p:spPr>
          <a:xfrm>
            <a:off x="0" y="6205538"/>
            <a:ext cx="3100388" cy="365125"/>
          </a:xfrm>
        </p:spPr>
        <p:txBody>
          <a:bodyPr/>
          <a:lstStyle/>
          <a:p>
            <a:r>
              <a:rPr lang="en-US" dirty="0" smtClean="0"/>
              <a:t>Training Presentation </a:t>
            </a:r>
            <a:r>
              <a:rPr lang="en-US" dirty="0"/>
              <a:t>- </a:t>
            </a:r>
            <a:fld id="{3DD97BEB-BAEF-0344-9D5C-EC73E478698A}" type="slidenum">
              <a:rPr lang="en-US" smtClean="0"/>
              <a:pPr/>
              <a:t>7</a:t>
            </a:fld>
            <a:endParaRPr lang="en-US" dirty="0"/>
          </a:p>
        </p:txBody>
      </p:sp>
      <p:pic>
        <p:nvPicPr>
          <p:cNvPr id="6" name="Picture 5"/>
          <p:cNvPicPr>
            <a:picLocks noChangeAspect="1"/>
          </p:cNvPicPr>
          <p:nvPr/>
        </p:nvPicPr>
        <p:blipFill>
          <a:blip r:embed="rId2"/>
          <a:stretch>
            <a:fillRect/>
          </a:stretch>
        </p:blipFill>
        <p:spPr>
          <a:xfrm>
            <a:off x="786434" y="362204"/>
            <a:ext cx="7385364" cy="5943600"/>
          </a:xfrm>
          <a:prstGeom prst="rect">
            <a:avLst/>
          </a:prstGeom>
        </p:spPr>
      </p:pic>
    </p:spTree>
    <p:extLst>
      <p:ext uri="{BB962C8B-B14F-4D97-AF65-F5344CB8AC3E}">
        <p14:creationId xmlns:p14="http://schemas.microsoft.com/office/powerpoint/2010/main" val="711394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OU Analytics</a:t>
            </a:r>
            <a:endParaRPr lang="en-US" dirty="0"/>
          </a:p>
        </p:txBody>
      </p:sp>
      <p:sp>
        <p:nvSpPr>
          <p:cNvPr id="3" name="Text Placeholder 2"/>
          <p:cNvSpPr>
            <a:spLocks noGrp="1"/>
          </p:cNvSpPr>
          <p:nvPr>
            <p:ph type="body" sz="quarter" idx="13"/>
          </p:nvPr>
        </p:nvSpPr>
        <p:spPr/>
        <p:txBody>
          <a:bodyPr>
            <a:normAutofit lnSpcReduction="10000"/>
          </a:bodyPr>
          <a:lstStyle/>
          <a:p>
            <a:r>
              <a:rPr lang="en-US" b="1" dirty="0" smtClean="0"/>
              <a:t>Members and Affiliates</a:t>
            </a:r>
          </a:p>
          <a:p>
            <a:pPr lvl="1"/>
            <a:r>
              <a:rPr lang="en-US" dirty="0" smtClean="0"/>
              <a:t>Member Lookup</a:t>
            </a:r>
            <a:r>
              <a:rPr lang="en-US" b="1" dirty="0" smtClean="0">
                <a:solidFill>
                  <a:srgbClr val="FF0000"/>
                </a:solidFill>
              </a:rPr>
              <a:t>*</a:t>
            </a:r>
            <a:r>
              <a:rPr lang="en-US" dirty="0" smtClean="0"/>
              <a:t> by Region, Section and Subsection, contact information, grade, gender, HKN status. </a:t>
            </a:r>
            <a:endParaRPr lang="en-US" dirty="0"/>
          </a:p>
          <a:p>
            <a:r>
              <a:rPr lang="en-US" b="1" dirty="0" smtClean="0"/>
              <a:t>Memberships, Subscriptions and More … </a:t>
            </a:r>
            <a:r>
              <a:rPr lang="en-US" dirty="0" smtClean="0"/>
              <a:t>Memberships, subscriptions, and Technical Committee participations </a:t>
            </a:r>
          </a:p>
          <a:p>
            <a:pPr lvl="1"/>
            <a:r>
              <a:rPr lang="en-US" dirty="0" smtClean="0"/>
              <a:t>Region, Section, Subsection, grade, gender, years of service and renewal category</a:t>
            </a:r>
            <a:r>
              <a:rPr lang="en-US" b="1" dirty="0" smtClean="0">
                <a:solidFill>
                  <a:srgbClr val="FF0000"/>
                </a:solidFill>
              </a:rPr>
              <a:t>*</a:t>
            </a:r>
            <a:r>
              <a:rPr lang="en-US" dirty="0" smtClean="0"/>
              <a:t>. </a:t>
            </a:r>
          </a:p>
          <a:p>
            <a:r>
              <a:rPr lang="en-US" b="1" dirty="0" smtClean="0"/>
              <a:t>Students</a:t>
            </a:r>
            <a:r>
              <a:rPr lang="en-US" dirty="0" smtClean="0"/>
              <a:t> </a:t>
            </a:r>
          </a:p>
          <a:p>
            <a:pPr lvl="1"/>
            <a:r>
              <a:rPr lang="en-US" dirty="0" smtClean="0"/>
              <a:t>An overview of attending students (all grades) by Section and School.</a:t>
            </a:r>
          </a:p>
          <a:p>
            <a:pPr lvl="1"/>
            <a:endParaRPr lang="en-US" dirty="0"/>
          </a:p>
          <a:p>
            <a:pPr marL="0" indent="0">
              <a:buNone/>
            </a:pPr>
            <a:endParaRPr lang="en-US" dirty="0" smtClean="0"/>
          </a:p>
          <a:p>
            <a:pPr marL="0" indent="0">
              <a:buNone/>
            </a:pPr>
            <a:endParaRPr lang="en-US" dirty="0"/>
          </a:p>
          <a:p>
            <a:pPr marL="0" indent="0">
              <a:buNone/>
            </a:pPr>
            <a:r>
              <a:rPr lang="en-US" dirty="0" smtClean="0">
                <a:solidFill>
                  <a:srgbClr val="FF0000"/>
                </a:solidFill>
              </a:rPr>
              <a:t>*</a:t>
            </a:r>
            <a:r>
              <a:rPr lang="en-US" dirty="0" smtClean="0"/>
              <a:t> New feature</a:t>
            </a:r>
            <a:endParaRPr lang="en-US" dirty="0"/>
          </a:p>
        </p:txBody>
      </p:sp>
      <p:sp>
        <p:nvSpPr>
          <p:cNvPr id="4" name="Slide Number Placeholder 3"/>
          <p:cNvSpPr>
            <a:spLocks noGrp="1"/>
          </p:cNvSpPr>
          <p:nvPr>
            <p:ph type="sldNum" sz="quarter" idx="14"/>
          </p:nvPr>
        </p:nvSpPr>
        <p:spPr>
          <a:xfrm>
            <a:off x="385320" y="6205392"/>
            <a:ext cx="1781808" cy="365125"/>
          </a:xfrm>
        </p:spPr>
        <p:txBody>
          <a:bodyPr/>
          <a:lstStyle/>
          <a:p>
            <a:r>
              <a:rPr lang="en-US" dirty="0" smtClean="0"/>
              <a:t>Training Presentation </a:t>
            </a:r>
            <a:r>
              <a:rPr lang="en-US" dirty="0"/>
              <a:t>- </a:t>
            </a:r>
            <a:fld id="{3DD97BEB-BAEF-0344-9D5C-EC73E478698A}" type="slidenum">
              <a:rPr lang="en-US" smtClean="0"/>
              <a:pPr/>
              <a:t>8</a:t>
            </a:fld>
            <a:endParaRPr lang="en-US" dirty="0"/>
          </a:p>
        </p:txBody>
      </p:sp>
      <p:sp>
        <p:nvSpPr>
          <p:cNvPr id="5" name="Text Placeholder 4"/>
          <p:cNvSpPr>
            <a:spLocks noGrp="1"/>
          </p:cNvSpPr>
          <p:nvPr>
            <p:ph type="body" sz="quarter" idx="17"/>
          </p:nvPr>
        </p:nvSpPr>
        <p:spPr/>
        <p:txBody>
          <a:bodyPr>
            <a:noAutofit/>
          </a:bodyPr>
          <a:lstStyle/>
          <a:p>
            <a:r>
              <a:rPr lang="en-US" dirty="0" smtClean="0"/>
              <a:t>The landing page is divided into six areas</a:t>
            </a:r>
            <a:endParaRPr lang="en-US" dirty="0"/>
          </a:p>
        </p:txBody>
      </p:sp>
    </p:spTree>
    <p:extLst>
      <p:ext uri="{BB962C8B-B14F-4D97-AF65-F5344CB8AC3E}">
        <p14:creationId xmlns:p14="http://schemas.microsoft.com/office/powerpoint/2010/main" val="2112953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OU Analytics</a:t>
            </a:r>
          </a:p>
        </p:txBody>
      </p:sp>
      <p:sp>
        <p:nvSpPr>
          <p:cNvPr id="3" name="Text Placeholder 2"/>
          <p:cNvSpPr>
            <a:spLocks noGrp="1"/>
          </p:cNvSpPr>
          <p:nvPr>
            <p:ph type="body" sz="quarter" idx="13"/>
          </p:nvPr>
        </p:nvSpPr>
        <p:spPr>
          <a:xfrm>
            <a:off x="628650" y="1825624"/>
            <a:ext cx="7886700" cy="4172839"/>
          </a:xfrm>
        </p:spPr>
        <p:txBody>
          <a:bodyPr/>
          <a:lstStyle/>
          <a:p>
            <a:r>
              <a:rPr lang="en-US" b="1" dirty="0" smtClean="0"/>
              <a:t>Doublet</a:t>
            </a:r>
            <a:r>
              <a:rPr lang="en-US" dirty="0" smtClean="0"/>
              <a:t> </a:t>
            </a:r>
            <a:endParaRPr lang="en-US" dirty="0"/>
          </a:p>
          <a:p>
            <a:pPr lvl="1"/>
            <a:r>
              <a:rPr lang="en-US" dirty="0"/>
              <a:t>IEEE wide view of overlapping </a:t>
            </a:r>
            <a:r>
              <a:rPr lang="en-US" dirty="0" smtClean="0"/>
              <a:t>memberships</a:t>
            </a:r>
          </a:p>
          <a:p>
            <a:r>
              <a:rPr lang="en-US" b="1" dirty="0" smtClean="0"/>
              <a:t>Volunteer Positions</a:t>
            </a:r>
          </a:p>
          <a:p>
            <a:pPr lvl="1"/>
            <a:r>
              <a:rPr lang="en-US" dirty="0" smtClean="0"/>
              <a:t>Current </a:t>
            </a:r>
            <a:r>
              <a:rPr lang="en-US" dirty="0"/>
              <a:t>OU </a:t>
            </a:r>
            <a:r>
              <a:rPr lang="en-US" dirty="0" smtClean="0"/>
              <a:t>volunteers and volunteer </a:t>
            </a:r>
            <a:r>
              <a:rPr lang="en-US" dirty="0"/>
              <a:t>history.</a:t>
            </a:r>
          </a:p>
          <a:p>
            <a:r>
              <a:rPr lang="en-US" b="1" dirty="0"/>
              <a:t>Map</a:t>
            </a:r>
            <a:r>
              <a:rPr lang="en-US" dirty="0"/>
              <a:t> </a:t>
            </a:r>
            <a:endParaRPr lang="en-US" dirty="0" smtClean="0"/>
          </a:p>
          <a:p>
            <a:pPr lvl="1"/>
            <a:r>
              <a:rPr lang="en-US" dirty="0"/>
              <a:t>Geographic display of organizational </a:t>
            </a:r>
            <a:r>
              <a:rPr lang="en-US" dirty="0" smtClean="0"/>
              <a:t>units and counts</a:t>
            </a:r>
          </a:p>
        </p:txBody>
      </p:sp>
      <p:sp>
        <p:nvSpPr>
          <p:cNvPr id="4" name="Slide Number Placeholder 3"/>
          <p:cNvSpPr>
            <a:spLocks noGrp="1"/>
          </p:cNvSpPr>
          <p:nvPr>
            <p:ph type="sldNum" sz="quarter" idx="14"/>
          </p:nvPr>
        </p:nvSpPr>
        <p:spPr/>
        <p:txBody>
          <a:bodyPr/>
          <a:lstStyle/>
          <a:p>
            <a:fld id="{3DD97BEB-BAEF-0344-9D5C-EC73E478698A}" type="slidenum">
              <a:rPr lang="en-US" smtClean="0"/>
              <a:pPr/>
              <a:t>9</a:t>
            </a:fld>
            <a:endParaRPr lang="en-US"/>
          </a:p>
        </p:txBody>
      </p:sp>
      <p:sp>
        <p:nvSpPr>
          <p:cNvPr id="6" name="Text Placeholder 5"/>
          <p:cNvSpPr>
            <a:spLocks noGrp="1"/>
          </p:cNvSpPr>
          <p:nvPr>
            <p:ph type="body" sz="quarter" idx="17"/>
          </p:nvPr>
        </p:nvSpPr>
        <p:spPr/>
        <p:txBody>
          <a:bodyPr/>
          <a:lstStyle/>
          <a:p>
            <a:r>
              <a:rPr lang="en-US" dirty="0"/>
              <a:t>The landing page is divided into six areas</a:t>
            </a:r>
          </a:p>
          <a:p>
            <a:endParaRPr lang="en-US" dirty="0"/>
          </a:p>
        </p:txBody>
      </p:sp>
    </p:spTree>
    <p:extLst>
      <p:ext uri="{BB962C8B-B14F-4D97-AF65-F5344CB8AC3E}">
        <p14:creationId xmlns:p14="http://schemas.microsoft.com/office/powerpoint/2010/main" val="4079260776"/>
      </p:ext>
    </p:extLst>
  </p:cSld>
  <p:clrMapOvr>
    <a:masterClrMapping/>
  </p:clrMapOvr>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8070</TotalTime>
  <Words>4173</Words>
  <Application>Microsoft Office PowerPoint</Application>
  <PresentationFormat>On-screen Show (4:3)</PresentationFormat>
  <Paragraphs>343</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Theme 1</vt:lpstr>
      <vt:lpstr>IEEE OU Analytics</vt:lpstr>
      <vt:lpstr>IEEE OU Analytics</vt:lpstr>
      <vt:lpstr>PowerPoint Presentation</vt:lpstr>
      <vt:lpstr>IEEE OU Analytics</vt:lpstr>
      <vt:lpstr>IEEE OU Analytics - Terms and Conditions</vt:lpstr>
      <vt:lpstr>IEEE OU Analytics</vt:lpstr>
      <vt:lpstr>PowerPoint Presentation</vt:lpstr>
      <vt:lpstr>IEEE OU Analytics</vt:lpstr>
      <vt:lpstr>IEEE OU Analytics</vt:lpstr>
      <vt:lpstr>PowerPoint Presentation</vt:lpstr>
      <vt:lpstr>IEEE OU Analytics</vt:lpstr>
      <vt:lpstr>IEEE OU Analytics</vt:lpstr>
      <vt:lpstr>IEEE OU Analytics</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lpstr>IEEE OU Analytics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Barcinas</dc:creator>
  <cp:lastModifiedBy>Charles J Lord</cp:lastModifiedBy>
  <cp:revision>345</cp:revision>
  <cp:lastPrinted>2017-07-17T16:40:24Z</cp:lastPrinted>
  <dcterms:created xsi:type="dcterms:W3CDTF">2016-09-19T18:05:34Z</dcterms:created>
  <dcterms:modified xsi:type="dcterms:W3CDTF">2019-04-12T12:01:37Z</dcterms:modified>
</cp:coreProperties>
</file>