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82" r:id="rId3"/>
    <p:sldId id="286" r:id="rId4"/>
    <p:sldId id="285" r:id="rId5"/>
    <p:sldId id="283" r:id="rId6"/>
    <p:sldId id="281" r:id="rId7"/>
    <p:sldId id="267" r:id="rId8"/>
    <p:sldId id="292" r:id="rId9"/>
    <p:sldId id="294" r:id="rId10"/>
    <p:sldId id="295" r:id="rId11"/>
    <p:sldId id="296" r:id="rId12"/>
    <p:sldId id="297" r:id="rId13"/>
    <p:sldId id="298" r:id="rId14"/>
    <p:sldId id="299" r:id="rId15"/>
    <p:sldId id="300" r:id="rId16"/>
    <p:sldId id="301" r:id="rId17"/>
    <p:sldId id="302" r:id="rId18"/>
    <p:sldId id="303" r:id="rId19"/>
    <p:sldId id="270" r:id="rId20"/>
    <p:sldId id="271" r:id="rId21"/>
    <p:sldId id="290" r:id="rId22"/>
    <p:sldId id="291" r:id="rId23"/>
    <p:sldId id="272" r:id="rId24"/>
    <p:sldId id="304" r:id="rId25"/>
    <p:sldId id="278" r:id="rId26"/>
    <p:sldId id="25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5"/>
    <p:restoredTop sz="94658"/>
  </p:normalViewPr>
  <p:slideViewPr>
    <p:cSldViewPr snapToGrid="0" snapToObjects="1">
      <p:cViewPr varScale="1">
        <p:scale>
          <a:sx n="114" d="100"/>
          <a:sy n="114" d="100"/>
        </p:scale>
        <p:origin x="684" y="102"/>
      </p:cViewPr>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ICX – IEEE Conference Exchange </a:t>
            </a:r>
          </a:p>
          <a:p>
            <a:r>
              <a:rPr lang="en-US" dirty="0" smtClean="0"/>
              <a:t>OBIEE  Oracle Business Intelligence Enterprise Edition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C700-1C86-4E0C-998A-2ACE4717CF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7cf3d02a2_6_7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7cf3d02a2_6_7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Remember to note that collected consent should be sent to the centralized system (not a Policy requirement but important for the business)</a:t>
            </a:r>
            <a:endParaRPr/>
          </a:p>
          <a:p>
            <a:pPr marL="0" indent="0">
              <a:buNone/>
            </a:pPr>
            <a:endParaRPr/>
          </a:p>
          <a:p>
            <a:pPr marL="0" indent="0">
              <a:buNone/>
            </a:pPr>
            <a:r>
              <a:rPr lang="en"/>
              <a:t>Mention about the unsubscribe and honoring that preference</a:t>
            </a:r>
            <a:endParaRPr/>
          </a:p>
        </p:txBody>
      </p:sp>
    </p:spTree>
    <p:extLst>
      <p:ext uri="{BB962C8B-B14F-4D97-AF65-F5344CB8AC3E}">
        <p14:creationId xmlns:p14="http://schemas.microsoft.com/office/powerpoint/2010/main" val="120378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7cf3d02a2_6_8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7cf3d02a2_6_8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204954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de4599f72_1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de4599f72_1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Say that this is about data compliance efforts, not just GDPR, for example, California is enacting legislation and US federal government has had discussions about legislation recently </a:t>
            </a:r>
            <a:endParaRPr/>
          </a:p>
          <a:p>
            <a:pPr marL="0" indent="0">
              <a:buNone/>
            </a:pPr>
            <a:endParaRPr/>
          </a:p>
          <a:p>
            <a:pPr marL="0" indent="0">
              <a:buNone/>
            </a:pPr>
            <a:r>
              <a:rPr lang="en"/>
              <a:t>Add in a slide first to say why we are doing this; mention </a:t>
            </a:r>
            <a:r>
              <a:rPr lang="en" sz="1600">
                <a:solidFill>
                  <a:schemeClr val="dk1"/>
                </a:solidFill>
                <a:latin typeface="Trebuchet MS"/>
                <a:ea typeface="Trebuchet MS"/>
                <a:cs typeface="Trebuchet MS"/>
                <a:sym typeface="Trebuchet MS"/>
              </a:rPr>
              <a:t>Audit Committee - June 2018</a:t>
            </a:r>
            <a:endParaRPr sz="1600">
              <a:solidFill>
                <a:schemeClr val="dk1"/>
              </a:solidFill>
              <a:latin typeface="Trebuchet MS"/>
              <a:ea typeface="Trebuchet MS"/>
              <a:cs typeface="Trebuchet MS"/>
              <a:sym typeface="Trebuchet MS"/>
            </a:endParaRPr>
          </a:p>
          <a:p>
            <a:pPr marL="462458" indent="-333997">
              <a:lnSpc>
                <a:spcPct val="90000"/>
              </a:lnSpc>
              <a:spcBef>
                <a:spcPts val="759"/>
              </a:spcBef>
              <a:buClr>
                <a:srgbClr val="0066A1"/>
              </a:buClr>
              <a:buSzPts val="1600"/>
              <a:buFont typeface="Trebuchet MS"/>
              <a:buChar char="▸"/>
            </a:pPr>
            <a:r>
              <a:rPr lang="en" sz="1600">
                <a:solidFill>
                  <a:schemeClr val="dk1"/>
                </a:solidFill>
                <a:latin typeface="Trebuchet MS"/>
                <a:ea typeface="Trebuchet MS"/>
                <a:cs typeface="Trebuchet MS"/>
                <a:sym typeface="Trebuchet MS"/>
              </a:rPr>
              <a:t>Governance Committee - October 2018</a:t>
            </a:r>
            <a:endParaRPr/>
          </a:p>
        </p:txBody>
      </p:sp>
    </p:spTree>
    <p:extLst>
      <p:ext uri="{BB962C8B-B14F-4D97-AF65-F5344CB8AC3E}">
        <p14:creationId xmlns:p14="http://schemas.microsoft.com/office/powerpoint/2010/main" val="209312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7cf3d02a2_7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7cf3d02a2_7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Include when finishing presentation for MC</a:t>
            </a:r>
            <a:endParaRPr/>
          </a:p>
        </p:txBody>
      </p:sp>
    </p:spTree>
    <p:extLst>
      <p:ext uri="{BB962C8B-B14F-4D97-AF65-F5344CB8AC3E}">
        <p14:creationId xmlns:p14="http://schemas.microsoft.com/office/powerpoint/2010/main" val="143153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7cf3d02a2_6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7cf3d02a2_6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Add in a slide first to say why we are doing this; mention </a:t>
            </a:r>
            <a:r>
              <a:rPr lang="en" sz="1600">
                <a:solidFill>
                  <a:schemeClr val="dk1"/>
                </a:solidFill>
                <a:latin typeface="Trebuchet MS"/>
                <a:ea typeface="Trebuchet MS"/>
                <a:cs typeface="Trebuchet MS"/>
                <a:sym typeface="Trebuchet MS"/>
              </a:rPr>
              <a:t>Audit Committee - June 2018</a:t>
            </a:r>
            <a:endParaRPr sz="1600">
              <a:solidFill>
                <a:schemeClr val="dk1"/>
              </a:solidFill>
              <a:latin typeface="Trebuchet MS"/>
              <a:ea typeface="Trebuchet MS"/>
              <a:cs typeface="Trebuchet MS"/>
              <a:sym typeface="Trebuchet MS"/>
            </a:endParaRPr>
          </a:p>
          <a:p>
            <a:pPr marL="462458" indent="-333997">
              <a:lnSpc>
                <a:spcPct val="90000"/>
              </a:lnSpc>
              <a:spcBef>
                <a:spcPts val="759"/>
              </a:spcBef>
              <a:buClr>
                <a:srgbClr val="0066A1"/>
              </a:buClr>
              <a:buSzPts val="1600"/>
              <a:buFont typeface="Trebuchet MS"/>
              <a:buChar char="▸"/>
            </a:pPr>
            <a:r>
              <a:rPr lang="en" sz="1600">
                <a:solidFill>
                  <a:schemeClr val="dk1"/>
                </a:solidFill>
                <a:latin typeface="Trebuchet MS"/>
                <a:ea typeface="Trebuchet MS"/>
                <a:cs typeface="Trebuchet MS"/>
                <a:sym typeface="Trebuchet MS"/>
              </a:rPr>
              <a:t>Governance Committee - October 2018</a:t>
            </a:r>
            <a:endParaRPr/>
          </a:p>
        </p:txBody>
      </p:sp>
    </p:spTree>
    <p:extLst>
      <p:ext uri="{BB962C8B-B14F-4D97-AF65-F5344CB8AC3E}">
        <p14:creationId xmlns:p14="http://schemas.microsoft.com/office/powerpoint/2010/main" val="127476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7cf3d02a2_6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7cf3d02a2_6_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Information Classification: Whether it is confidential, classified information with dates etc.,</a:t>
            </a:r>
            <a:endParaRPr/>
          </a:p>
          <a:p>
            <a:pPr marL="0" indent="0">
              <a:buNone/>
            </a:pPr>
            <a:r>
              <a:rPr lang="en"/>
              <a:t>List Validator - focus on the why? </a:t>
            </a:r>
            <a:endParaRPr/>
          </a:p>
          <a:p>
            <a:pPr marL="0" indent="0">
              <a:buNone/>
            </a:pPr>
            <a:r>
              <a:rPr lang="en"/>
              <a:t>Unsubscribe - is a must</a:t>
            </a:r>
            <a:endParaRPr/>
          </a:p>
        </p:txBody>
      </p:sp>
    </p:spTree>
    <p:extLst>
      <p:ext uri="{BB962C8B-B14F-4D97-AF65-F5344CB8AC3E}">
        <p14:creationId xmlns:p14="http://schemas.microsoft.com/office/powerpoint/2010/main" val="143952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7cf3d02a2_6_5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7cf3d02a2_6_5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All contracts up to date</a:t>
            </a:r>
            <a:endParaRPr/>
          </a:p>
          <a:p>
            <a:pPr marL="0" indent="0">
              <a:buNone/>
            </a:pPr>
            <a:r>
              <a:rPr lang="en"/>
              <a:t>Some exceptions - 3rd pty DPAs</a:t>
            </a:r>
            <a:endParaRPr/>
          </a:p>
          <a:p>
            <a:pPr marL="0" indent="0">
              <a:buNone/>
            </a:pPr>
            <a:r>
              <a:rPr lang="en"/>
              <a:t>All privacy impacting business decisions and processes  are reviewed by IEEE Data Gov</a:t>
            </a:r>
            <a:endParaRPr/>
          </a:p>
        </p:txBody>
      </p:sp>
    </p:spTree>
    <p:extLst>
      <p:ext uri="{BB962C8B-B14F-4D97-AF65-F5344CB8AC3E}">
        <p14:creationId xmlns:p14="http://schemas.microsoft.com/office/powerpoint/2010/main" val="11127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7cf3d02a2_6_6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7cf3d02a2_6_6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Secure handling: </a:t>
            </a:r>
            <a:endParaRPr/>
          </a:p>
          <a:p>
            <a:pPr marL="0" indent="0">
              <a:buNone/>
            </a:pPr>
            <a:endParaRPr/>
          </a:p>
          <a:p>
            <a:pPr marL="0" indent="0">
              <a:buNone/>
            </a:pPr>
            <a:r>
              <a:rPr lang="en"/>
              <a:t>Enforcement - through the training </a:t>
            </a:r>
            <a:endParaRPr/>
          </a:p>
        </p:txBody>
      </p:sp>
    </p:spTree>
    <p:extLst>
      <p:ext uri="{BB962C8B-B14F-4D97-AF65-F5344CB8AC3E}">
        <p14:creationId xmlns:p14="http://schemas.microsoft.com/office/powerpoint/2010/main" val="40074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7cf3d02a2_6_6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7cf3d02a2_6_6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Apprx. 50 DSR requests so far</a:t>
            </a:r>
            <a:endParaRPr/>
          </a:p>
          <a:p>
            <a:pPr marL="462458" indent="-301882">
              <a:buChar char="-"/>
            </a:pPr>
            <a:r>
              <a:rPr lang="en"/>
              <a:t>Got some experience</a:t>
            </a:r>
            <a:endParaRPr/>
          </a:p>
          <a:p>
            <a:pPr marL="462458" indent="-301882">
              <a:buChar char="-"/>
            </a:pPr>
            <a:r>
              <a:rPr lang="en"/>
              <a:t>OUs responsive to these requests</a:t>
            </a:r>
            <a:endParaRPr/>
          </a:p>
          <a:p>
            <a:pPr marL="462458" indent="-301882">
              <a:buChar char="-"/>
            </a:pPr>
            <a:r>
              <a:rPr lang="en"/>
              <a:t>2nd level for non-EU who want to be deleted</a:t>
            </a:r>
            <a:endParaRPr/>
          </a:p>
          <a:p>
            <a:pPr marL="462458" indent="-301882">
              <a:buChar char="-"/>
            </a:pPr>
            <a:r>
              <a:rPr lang="en"/>
              <a:t>Only 1 needed to be anonymized</a:t>
            </a:r>
            <a:endParaRPr/>
          </a:p>
          <a:p>
            <a:pPr marL="462458" indent="-301882">
              <a:buChar char="-"/>
            </a:pPr>
            <a:r>
              <a:rPr lang="en"/>
              <a:t>Purge 1Q 2019</a:t>
            </a:r>
            <a:endParaRPr/>
          </a:p>
          <a:p>
            <a:pPr marL="462458" indent="-301882">
              <a:buChar char="-"/>
            </a:pPr>
            <a:r>
              <a:rPr lang="en"/>
              <a:t>Self service download of mydata </a:t>
            </a:r>
            <a:endParaRPr/>
          </a:p>
          <a:p>
            <a:pPr marL="0" indent="0">
              <a:buNone/>
            </a:pPr>
            <a:r>
              <a:rPr lang="en"/>
              <a:t>Test cases for security incidents to get our processes to worked</a:t>
            </a:r>
            <a:endParaRPr/>
          </a:p>
          <a:p>
            <a:pPr marL="0" indent="0">
              <a:buNone/>
            </a:pPr>
            <a:r>
              <a:rPr lang="en"/>
              <a:t>Did not have to report anything</a:t>
            </a:r>
            <a:endParaRPr/>
          </a:p>
          <a:p>
            <a:pPr marL="0" indent="0">
              <a:buNone/>
            </a:pPr>
            <a:endParaRPr/>
          </a:p>
          <a:p>
            <a:pPr marL="0" indent="0">
              <a:buNone/>
            </a:pPr>
            <a:r>
              <a:rPr lang="en"/>
              <a:t>987k 385k </a:t>
            </a:r>
            <a:endParaRPr/>
          </a:p>
          <a:p>
            <a:pPr marL="0" indent="0">
              <a:buNone/>
            </a:pPr>
            <a:endParaRPr/>
          </a:p>
        </p:txBody>
      </p:sp>
    </p:spTree>
    <p:extLst>
      <p:ext uri="{BB962C8B-B14F-4D97-AF65-F5344CB8AC3E}">
        <p14:creationId xmlns:p14="http://schemas.microsoft.com/office/powerpoint/2010/main" val="20851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7cf3d02a2_6_7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7cf3d02a2_6_7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
              <a:t>Disciplinary action - It is a policy with broad scope and guidance and not an exhaustive guide book on how to use OU tools - OUs need to fill in the gaps.  </a:t>
            </a:r>
            <a:endParaRPr/>
          </a:p>
          <a:p>
            <a:pPr marL="0" indent="0">
              <a:buNone/>
            </a:pPr>
            <a:r>
              <a:rPr lang="en"/>
              <a:t>Does not impose sanctions on well intentioned volunteers </a:t>
            </a:r>
            <a:endParaRPr/>
          </a:p>
          <a:p>
            <a:pPr marL="0" indent="0">
              <a:buNone/>
            </a:pPr>
            <a:r>
              <a:rPr lang="en"/>
              <a:t>Self policing needed by volunteers </a:t>
            </a:r>
            <a:endParaRPr/>
          </a:p>
          <a:p>
            <a:pPr marL="0" indent="0">
              <a:buNone/>
            </a:pPr>
            <a:r>
              <a:rPr lang="en"/>
              <a:t>Harmonization by data governance</a:t>
            </a:r>
            <a:endParaRPr/>
          </a:p>
          <a:p>
            <a:pPr marL="0" indent="0">
              <a:buNone/>
            </a:pPr>
            <a:r>
              <a:rPr lang="en"/>
              <a:t>Does not usurp power from OUs</a:t>
            </a:r>
            <a:endParaRPr/>
          </a:p>
        </p:txBody>
      </p:sp>
    </p:spTree>
    <p:extLst>
      <p:ext uri="{BB962C8B-B14F-4D97-AF65-F5344CB8AC3E}">
        <p14:creationId xmlns:p14="http://schemas.microsoft.com/office/powerpoint/2010/main" val="3703488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128101"/>
            <a:ext cx="3886200" cy="2085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1375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1" y="1369219"/>
            <a:ext cx="3019523"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128100"/>
            <a:ext cx="7886700" cy="1604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3004794"/>
            <a:ext cx="3886200" cy="120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369218"/>
            <a:ext cx="4970872" cy="21658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lstStyle>
            <a:lvl1pPr lvl="0" rtl="0">
              <a:spcBef>
                <a:spcPts val="0"/>
              </a:spcBef>
              <a:spcAft>
                <a:spcPts val="0"/>
              </a:spcAft>
              <a:buSzPts val="255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27301" rtl="0">
              <a:spcBef>
                <a:spcPts val="750"/>
              </a:spcBef>
              <a:spcAft>
                <a:spcPts val="0"/>
              </a:spcAft>
              <a:buSzPts val="1554"/>
              <a:buChar char="▸"/>
              <a:defRPr/>
            </a:lvl1pPr>
            <a:lvl2pPr marL="914400" lvl="1" indent="-308310" rtl="0">
              <a:spcBef>
                <a:spcPts val="375"/>
              </a:spcBef>
              <a:spcAft>
                <a:spcPts val="0"/>
              </a:spcAft>
              <a:buSzPts val="1255"/>
              <a:buChar char="-"/>
              <a:defRPr/>
            </a:lvl2pPr>
            <a:lvl3pPr marL="1371600" lvl="2" indent="-308310" rtl="0">
              <a:spcBef>
                <a:spcPts val="375"/>
              </a:spcBef>
              <a:spcAft>
                <a:spcPts val="0"/>
              </a:spcAft>
              <a:buSzPts val="1255"/>
              <a:buChar char="•"/>
              <a:defRPr/>
            </a:lvl3pPr>
            <a:lvl4pPr marL="1828800" lvl="3" indent="-308310" rtl="0">
              <a:spcBef>
                <a:spcPts val="375"/>
              </a:spcBef>
              <a:spcAft>
                <a:spcPts val="0"/>
              </a:spcAft>
              <a:buSzPts val="1255"/>
              <a:buChar char="▪"/>
              <a:defRPr/>
            </a:lvl4pPr>
            <a:lvl5pPr marL="2286000" lvl="4" indent="-308310" rtl="0">
              <a:spcBef>
                <a:spcPts val="375"/>
              </a:spcBef>
              <a:spcAft>
                <a:spcPts val="0"/>
              </a:spcAft>
              <a:buSzPts val="1255"/>
              <a:buChar char="o"/>
              <a:defRPr/>
            </a:lvl5pPr>
            <a:lvl6pPr marL="2743200" lvl="5" indent="-308310" rtl="0">
              <a:spcBef>
                <a:spcPts val="375"/>
              </a:spcBef>
              <a:spcAft>
                <a:spcPts val="0"/>
              </a:spcAft>
              <a:buSzPts val="1255"/>
              <a:buChar char="•"/>
              <a:defRPr/>
            </a:lvl6pPr>
            <a:lvl7pPr marL="3200400" lvl="6" indent="-308310" rtl="0">
              <a:spcBef>
                <a:spcPts val="375"/>
              </a:spcBef>
              <a:spcAft>
                <a:spcPts val="0"/>
              </a:spcAft>
              <a:buSzPts val="1255"/>
              <a:buChar char="•"/>
              <a:defRPr/>
            </a:lvl7pPr>
            <a:lvl8pPr marL="3657600" lvl="7" indent="-308310" rtl="0">
              <a:spcBef>
                <a:spcPts val="375"/>
              </a:spcBef>
              <a:spcAft>
                <a:spcPts val="0"/>
              </a:spcAft>
              <a:buSzPts val="1255"/>
              <a:buChar char="•"/>
              <a:defRPr/>
            </a:lvl8pPr>
            <a:lvl9pPr marL="4114800" lvl="8" indent="-308310" rtl="0">
              <a:spcBef>
                <a:spcPts val="375"/>
              </a:spcBef>
              <a:spcAft>
                <a:spcPts val="0"/>
              </a:spcAft>
              <a:buSzPts val="1255"/>
              <a:buChar char="•"/>
              <a:defRPr/>
            </a:lvl9pPr>
          </a:lstStyle>
          <a:p>
            <a:endParaRPr/>
          </a:p>
        </p:txBody>
      </p:sp>
      <p:sp>
        <p:nvSpPr>
          <p:cNvPr id="119" name="Google Shape;119;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080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6" y="352567"/>
            <a:ext cx="906997" cy="920079"/>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8" y="821327"/>
            <a:ext cx="1343053" cy="1356135"/>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3048"/>
            <a:ext cx="2334535" cy="2381057"/>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089046"/>
            <a:ext cx="1643932" cy="1927369"/>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369219"/>
            <a:ext cx="7886700" cy="295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12" name="Picture 11"/>
          <p:cNvPicPr>
            <a:picLocks noChangeAspect="1"/>
          </p:cNvPicPr>
          <p:nvPr userDrawn="1"/>
        </p:nvPicPr>
        <p:blipFill rotWithShape="1">
          <a:blip r:embed="rId24">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4" name="Picture 13"/>
          <p:cNvPicPr>
            <a:picLocks noChangeAspect="1"/>
          </p:cNvPicPr>
          <p:nvPr userDrawn="1"/>
        </p:nvPicPr>
        <p:blipFill rotWithShape="1">
          <a:blip r:embed="rId24">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8" r:id="rId2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www.sites.ieee.org/gdpr"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hyperlink" Target="mailto:privacy@ieee.org"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enotice.vtools.ieee.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ieee.org/security-privacy.html"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events.vtools.ieee.org/"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ites.ieee.org/gdpr/list/listserv/member-requirements/" TargetMode="External"/><Relationship Id="rId2" Type="http://schemas.openxmlformats.org/officeDocument/2006/relationships/hyperlink" Target="http://sites.ieee.org/gdpr/list/listserv/listowner-requirements/" TargetMode="Externa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hyperlink" Target="https://listserv.ieee.org/request/add-listserv.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ites.ieee.org/gdpr/list/listserv/listowner-requirements/"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mga.ieee.org/resources-operations/volunteer-tools/samieee/samieee-volunteer-automatic-access-position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dirty="0" smtClean="0"/>
              <a:t>Use of Member Information</a:t>
            </a:r>
            <a:endParaRPr lang="en-US" dirty="0"/>
          </a:p>
        </p:txBody>
      </p:sp>
      <p:sp>
        <p:nvSpPr>
          <p:cNvPr id="22" name="Subtitle 21"/>
          <p:cNvSpPr>
            <a:spLocks noGrp="1"/>
          </p:cNvSpPr>
          <p:nvPr>
            <p:ph type="subTitle" idx="1"/>
          </p:nvPr>
        </p:nvSpPr>
        <p:spPr/>
        <p:txBody>
          <a:bodyPr/>
          <a:lstStyle/>
          <a:p>
            <a:r>
              <a:rPr lang="en-US" dirty="0" smtClean="0"/>
              <a:t>Vera Lee Sharoff</a:t>
            </a:r>
          </a:p>
          <a:p>
            <a:r>
              <a:rPr lang="en-US" dirty="0" err="1" smtClean="0"/>
              <a:t>SoutheastCon</a:t>
            </a:r>
            <a:r>
              <a:rPr lang="en-US" dirty="0" smtClean="0"/>
              <a:t> </a:t>
            </a:r>
            <a:r>
              <a:rPr lang="en-US" dirty="0"/>
              <a:t>2019, Huntsville, AL</a:t>
            </a:r>
          </a:p>
          <a:p>
            <a:endParaRPr lang="en-US"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175708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Defined Terms</a:t>
            </a:r>
            <a:endParaRPr sz="2800" dirty="0"/>
          </a:p>
        </p:txBody>
      </p:sp>
      <p:sp>
        <p:nvSpPr>
          <p:cNvPr id="145" name="Google Shape;145;p20"/>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sz="1400" dirty="0"/>
              <a:t>IEEE Data: Personal data can include name, contact details, date of birth and pictures. This data includes, but is not limited to, existing or new data sources and data obtained via websites, applications, behavioral monitoring, and databases related to IEEE members, non-members, customers, product purchasers, and various other parties stored on local devices, cloud services, or applications provided by IEEE or entities other than IEEE. This IEEE Data can be used to gain valuable business insights, make key business decisions on behalf of IEEE and advance the mission of IEEE.</a:t>
            </a:r>
            <a:endParaRPr sz="1400" dirty="0"/>
          </a:p>
          <a:p>
            <a:pPr marL="0" lvl="0" indent="0" algn="l" rtl="0">
              <a:spcBef>
                <a:spcPts val="750"/>
              </a:spcBef>
              <a:spcAft>
                <a:spcPts val="0"/>
              </a:spcAft>
              <a:buNone/>
            </a:pPr>
            <a:r>
              <a:rPr lang="en" sz="1400" dirty="0"/>
              <a:t>IEEE Data User: IEEE volunteers and staff acting on behalf of IEEE </a:t>
            </a:r>
            <a:endParaRPr sz="1400" dirty="0"/>
          </a:p>
          <a:p>
            <a:pPr marL="0" lvl="0" indent="0" algn="l" rtl="0">
              <a:spcBef>
                <a:spcPts val="750"/>
              </a:spcBef>
              <a:spcAft>
                <a:spcPts val="0"/>
              </a:spcAft>
              <a:buNone/>
            </a:pPr>
            <a:r>
              <a:rPr lang="en" sz="1400" dirty="0"/>
              <a:t>Data Controller:  means a person who (either alone or jointly or in common with other persons) determines the purposes for which and the manner in which any personal data are, or are to be processed </a:t>
            </a:r>
            <a:endParaRPr sz="1400" dirty="0"/>
          </a:p>
          <a:p>
            <a:pPr marL="0" lvl="0" indent="0" algn="l" rtl="0">
              <a:spcBef>
                <a:spcPts val="750"/>
              </a:spcBef>
              <a:spcAft>
                <a:spcPts val="0"/>
              </a:spcAft>
              <a:buNone/>
            </a:pPr>
            <a:r>
              <a:rPr lang="en" sz="1400" dirty="0"/>
              <a:t>Data Processor:  in relation to personal data, means any person (other than an employee of the data controller) who processes the data on behalf of the data controller.</a:t>
            </a:r>
            <a:endParaRPr sz="1400" dirty="0"/>
          </a:p>
          <a:p>
            <a:pPr marL="0" lvl="0" indent="0" algn="l" rtl="0">
              <a:spcBef>
                <a:spcPts val="750"/>
              </a:spcBef>
              <a:spcAft>
                <a:spcPts val="0"/>
              </a:spcAft>
              <a:buNone/>
            </a:pPr>
            <a:r>
              <a:rPr lang="en" sz="1400" dirty="0"/>
              <a:t>CMS: Consent Management System</a:t>
            </a:r>
            <a:endParaRPr sz="1400" dirty="0"/>
          </a:p>
          <a:p>
            <a:pPr marL="0" lvl="0" indent="0" algn="l" rtl="0">
              <a:spcBef>
                <a:spcPts val="750"/>
              </a:spcBef>
              <a:spcAft>
                <a:spcPts val="0"/>
              </a:spcAft>
              <a:buNone/>
            </a:pPr>
            <a:r>
              <a:rPr lang="en" sz="1400" dirty="0"/>
              <a:t>DPA: Data Processing Agreement </a:t>
            </a:r>
            <a:endParaRPr sz="1400" dirty="0"/>
          </a:p>
        </p:txBody>
      </p:sp>
      <p:sp>
        <p:nvSpPr>
          <p:cNvPr id="2" name="TextBox 1"/>
          <p:cNvSpPr txBox="1"/>
          <p:nvPr/>
        </p:nvSpPr>
        <p:spPr>
          <a:xfrm>
            <a:off x="311700" y="4738914"/>
            <a:ext cx="2670628"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43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311700" y="275550"/>
            <a:ext cx="8520600" cy="94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Calibri"/>
                <a:ea typeface="Calibri"/>
                <a:cs typeface="Calibri"/>
                <a:sym typeface="Calibri"/>
              </a:rPr>
              <a:t>1. Purpose and Scope</a:t>
            </a:r>
            <a:endParaRPr sz="2800" dirty="0" smtClean="0">
              <a:latin typeface="Calibri"/>
              <a:ea typeface="Calibri"/>
              <a:cs typeface="Calibri"/>
              <a:sym typeface="Calibri"/>
            </a:endParaRPr>
          </a:p>
          <a:p>
            <a:pPr marL="0" lvl="0" indent="0" algn="l" rtl="0">
              <a:spcBef>
                <a:spcPts val="0"/>
              </a:spcBef>
              <a:spcAft>
                <a:spcPts val="0"/>
              </a:spcAft>
              <a:buNone/>
            </a:pPr>
            <a:r>
              <a:rPr lang="en" sz="2400" i="1" dirty="0" smtClean="0">
                <a:latin typeface="Calibri"/>
                <a:ea typeface="Calibri"/>
                <a:cs typeface="Calibri"/>
                <a:sym typeface="Calibri"/>
              </a:rPr>
              <a:t> </a:t>
            </a:r>
            <a:endParaRPr sz="2400" i="1" dirty="0">
              <a:latin typeface="Calibri"/>
              <a:ea typeface="Calibri"/>
              <a:cs typeface="Calibri"/>
              <a:sym typeface="Calibri"/>
            </a:endParaRPr>
          </a:p>
        </p:txBody>
      </p:sp>
      <p:sp>
        <p:nvSpPr>
          <p:cNvPr id="138" name="Google Shape;138;p19"/>
          <p:cNvSpPr txBox="1">
            <a:spLocks noGrp="1"/>
          </p:cNvSpPr>
          <p:nvPr>
            <p:ph type="body" idx="1"/>
          </p:nvPr>
        </p:nvSpPr>
        <p:spPr>
          <a:xfrm>
            <a:off x="311700" y="936062"/>
            <a:ext cx="8520600" cy="3416400"/>
          </a:xfrm>
          <a:prstGeom prst="rect">
            <a:avLst/>
          </a:prstGeom>
        </p:spPr>
        <p:txBody>
          <a:bodyPr spcFirstLastPara="1" wrap="square" lIns="91425" tIns="91425" rIns="91425" bIns="91425" anchor="t" anchorCtr="0">
            <a:noAutofit/>
          </a:bodyPr>
          <a:lstStyle/>
          <a:p>
            <a:pPr marL="457200" lvl="0" indent="-327301" algn="l" rtl="0">
              <a:spcBef>
                <a:spcPts val="750"/>
              </a:spcBef>
              <a:spcAft>
                <a:spcPts val="0"/>
              </a:spcAft>
              <a:buSzPts val="1554"/>
              <a:buFont typeface="Trebuchet MS"/>
              <a:buChar char="▸"/>
            </a:pPr>
            <a:r>
              <a:rPr lang="en" sz="2000" dirty="0">
                <a:latin typeface="Trebuchet MS"/>
                <a:ea typeface="Trebuchet MS"/>
                <a:cs typeface="Trebuchet MS"/>
                <a:sym typeface="Trebuchet MS"/>
              </a:rPr>
              <a:t>Audience </a:t>
            </a:r>
            <a:endParaRPr sz="20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Staff &amp; Volunteers</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2000" dirty="0">
                <a:latin typeface="Trebuchet MS"/>
                <a:ea typeface="Trebuchet MS"/>
                <a:cs typeface="Trebuchet MS"/>
                <a:sym typeface="Trebuchet MS"/>
              </a:rPr>
              <a:t>Applies when Personal Data </a:t>
            </a:r>
            <a:r>
              <a:rPr lang="en" sz="2000" dirty="0" smtClean="0">
                <a:latin typeface="Trebuchet MS"/>
                <a:ea typeface="Trebuchet MS"/>
                <a:cs typeface="Trebuchet MS"/>
                <a:sym typeface="Trebuchet MS"/>
              </a:rPr>
              <a:t>is:</a:t>
            </a:r>
            <a:endParaRPr sz="20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Collected</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Accessed or Processed</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Post-Process</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2000" dirty="0">
                <a:latin typeface="Trebuchet MS"/>
                <a:ea typeface="Trebuchet MS"/>
                <a:cs typeface="Trebuchet MS"/>
                <a:sym typeface="Trebuchet MS"/>
              </a:rPr>
              <a:t>Parts of the policy</a:t>
            </a:r>
            <a:endParaRPr sz="20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Data Collection, Access &amp; Use [Collect]</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Data Processing &amp; Handling [Process]</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Data Management [Post-process]</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Data Requests &amp; Incidents</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Violations</a:t>
            </a:r>
            <a:endParaRPr sz="1600" dirty="0">
              <a:latin typeface="Trebuchet MS"/>
              <a:ea typeface="Trebuchet MS"/>
              <a:cs typeface="Trebuchet MS"/>
              <a:sym typeface="Trebuchet MS"/>
            </a:endParaRPr>
          </a:p>
          <a:p>
            <a:pPr marL="0" lvl="0" indent="0" algn="l" rtl="0">
              <a:spcBef>
                <a:spcPts val="750"/>
              </a:spcBef>
              <a:spcAft>
                <a:spcPts val="0"/>
              </a:spcAft>
              <a:buNone/>
            </a:pPr>
            <a:endParaRPr dirty="0">
              <a:latin typeface="Trebuchet MS"/>
              <a:ea typeface="Trebuchet MS"/>
              <a:cs typeface="Trebuchet MS"/>
              <a:sym typeface="Trebuchet MS"/>
            </a:endParaRPr>
          </a:p>
        </p:txBody>
      </p:sp>
      <p:pic>
        <p:nvPicPr>
          <p:cNvPr id="139" name="Google Shape;139;p19"/>
          <p:cNvPicPr preferRelativeResize="0"/>
          <p:nvPr/>
        </p:nvPicPr>
        <p:blipFill>
          <a:blip r:embed="rId3">
            <a:alphaModFix/>
          </a:blip>
          <a:stretch>
            <a:fillRect/>
          </a:stretch>
        </p:blipFill>
        <p:spPr>
          <a:xfrm>
            <a:off x="5069200" y="1061450"/>
            <a:ext cx="3486150" cy="3165625"/>
          </a:xfrm>
          <a:prstGeom prst="rect">
            <a:avLst/>
          </a:prstGeom>
          <a:noFill/>
          <a:ln>
            <a:noFill/>
          </a:ln>
        </p:spPr>
      </p:pic>
      <p:sp>
        <p:nvSpPr>
          <p:cNvPr id="2" name="TextBox 1"/>
          <p:cNvSpPr txBox="1"/>
          <p:nvPr/>
        </p:nvSpPr>
        <p:spPr>
          <a:xfrm>
            <a:off x="311700" y="4717143"/>
            <a:ext cx="3207657"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29372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311700" y="354200"/>
            <a:ext cx="8520600" cy="572700"/>
          </a:xfrm>
          <a:prstGeom prst="rect">
            <a:avLst/>
          </a:prstGeom>
        </p:spPr>
        <p:txBody>
          <a:bodyPr spcFirstLastPara="1" wrap="square" lIns="91425" tIns="91425" rIns="91425" bIns="91425" anchor="b" anchorCtr="0">
            <a:noAutofit/>
          </a:bodyPr>
          <a:lstStyle/>
          <a:p>
            <a:pPr marL="66675" lvl="0" algn="l" rtl="0">
              <a:spcBef>
                <a:spcPts val="0"/>
              </a:spcBef>
              <a:spcAft>
                <a:spcPts val="0"/>
              </a:spcAft>
              <a:buSzPts val="2550"/>
            </a:pPr>
            <a:r>
              <a:rPr lang="en" sz="2800" dirty="0" smtClean="0">
                <a:latin typeface="Calibri"/>
                <a:ea typeface="Calibri"/>
                <a:cs typeface="Calibri"/>
                <a:sym typeface="Calibri"/>
              </a:rPr>
              <a:t>2. Data </a:t>
            </a:r>
            <a:r>
              <a:rPr lang="en" sz="2800" dirty="0">
                <a:latin typeface="Calibri"/>
                <a:ea typeface="Calibri"/>
                <a:cs typeface="Calibri"/>
                <a:sym typeface="Calibri"/>
              </a:rPr>
              <a:t>Collection, Access </a:t>
            </a:r>
            <a:r>
              <a:rPr lang="en" sz="2800" dirty="0" smtClean="0">
                <a:latin typeface="Calibri"/>
                <a:ea typeface="Calibri"/>
                <a:cs typeface="Calibri"/>
                <a:sym typeface="Calibri"/>
              </a:rPr>
              <a:t>and </a:t>
            </a:r>
            <a:r>
              <a:rPr lang="en" sz="2800" dirty="0">
                <a:latin typeface="Calibri"/>
                <a:ea typeface="Calibri"/>
                <a:cs typeface="Calibri"/>
                <a:sym typeface="Calibri"/>
              </a:rPr>
              <a:t>Use</a:t>
            </a:r>
            <a:endParaRPr sz="2800" dirty="0">
              <a:latin typeface="Calibri"/>
              <a:ea typeface="Calibri"/>
              <a:cs typeface="Calibri"/>
              <a:sym typeface="Calibri"/>
            </a:endParaRPr>
          </a:p>
        </p:txBody>
      </p:sp>
      <p:sp>
        <p:nvSpPr>
          <p:cNvPr id="151" name="Google Shape;151;p21"/>
          <p:cNvSpPr txBox="1">
            <a:spLocks noGrp="1"/>
          </p:cNvSpPr>
          <p:nvPr>
            <p:ph type="body" idx="1"/>
          </p:nvPr>
        </p:nvSpPr>
        <p:spPr>
          <a:xfrm>
            <a:off x="260526" y="926900"/>
            <a:ext cx="4716300" cy="3850200"/>
          </a:xfrm>
          <a:prstGeom prst="rect">
            <a:avLst/>
          </a:prstGeom>
        </p:spPr>
        <p:txBody>
          <a:bodyPr spcFirstLastPara="1" wrap="square" lIns="91425" tIns="91425" rIns="91425" bIns="91425" anchor="t" anchorCtr="0">
            <a:noAutofit/>
          </a:bodyPr>
          <a:lstStyle/>
          <a:p>
            <a:pPr marL="457200" lvl="0" indent="-327301" algn="l" rtl="0">
              <a:spcBef>
                <a:spcPts val="750"/>
              </a:spcBef>
              <a:spcAft>
                <a:spcPts val="0"/>
              </a:spcAft>
              <a:buSzPts val="1554"/>
              <a:buChar char="▸"/>
            </a:pPr>
            <a:r>
              <a:rPr lang="en" sz="2000" dirty="0"/>
              <a:t>Data Collection</a:t>
            </a:r>
            <a:endParaRPr sz="2000" dirty="0"/>
          </a:p>
          <a:p>
            <a:pPr marL="914400" lvl="1" indent="-308310" algn="l" rtl="0">
              <a:spcBef>
                <a:spcPts val="0"/>
              </a:spcBef>
              <a:spcAft>
                <a:spcPts val="0"/>
              </a:spcAft>
              <a:buSzPts val="1255"/>
              <a:buChar char="-"/>
            </a:pPr>
            <a:r>
              <a:rPr lang="en" sz="1400" dirty="0"/>
              <a:t>Purpose of the data</a:t>
            </a:r>
            <a:endParaRPr sz="1400" dirty="0"/>
          </a:p>
          <a:p>
            <a:pPr marL="914400" lvl="1" indent="-308310" algn="l" rtl="0">
              <a:spcBef>
                <a:spcPts val="0"/>
              </a:spcBef>
              <a:spcAft>
                <a:spcPts val="0"/>
              </a:spcAft>
              <a:buSzPts val="1255"/>
              <a:buChar char="-"/>
            </a:pPr>
            <a:r>
              <a:rPr lang="en" sz="1400" dirty="0"/>
              <a:t>Privacy Policy acceptance</a:t>
            </a:r>
            <a:endParaRPr sz="1400" dirty="0"/>
          </a:p>
          <a:p>
            <a:pPr marL="914400" lvl="1" indent="-308310" algn="l" rtl="0">
              <a:spcBef>
                <a:spcPts val="0"/>
              </a:spcBef>
              <a:spcAft>
                <a:spcPts val="0"/>
              </a:spcAft>
              <a:buSzPts val="1255"/>
              <a:buChar char="-"/>
            </a:pPr>
            <a:r>
              <a:rPr lang="en" sz="1400" dirty="0"/>
              <a:t>Specific terms &amp; conditions if applicable</a:t>
            </a:r>
            <a:endParaRPr sz="1400" dirty="0"/>
          </a:p>
          <a:p>
            <a:pPr marL="914400" lvl="1" indent="-308310" algn="l" rtl="0">
              <a:spcBef>
                <a:spcPts val="0"/>
              </a:spcBef>
              <a:spcAft>
                <a:spcPts val="0"/>
              </a:spcAft>
              <a:buSzPts val="1255"/>
              <a:buChar char="-"/>
            </a:pPr>
            <a:r>
              <a:rPr lang="en" sz="1400" dirty="0"/>
              <a:t>Do you want to receive other IEEE communication outside of this purpose</a:t>
            </a:r>
            <a:endParaRPr sz="1400" dirty="0"/>
          </a:p>
          <a:p>
            <a:pPr marL="457200" lvl="0" indent="-327301" algn="l" rtl="0">
              <a:spcBef>
                <a:spcPts val="0"/>
              </a:spcBef>
              <a:spcAft>
                <a:spcPts val="0"/>
              </a:spcAft>
              <a:buSzPts val="1554"/>
              <a:buChar char="▸"/>
            </a:pPr>
            <a:r>
              <a:rPr lang="en" sz="2000" dirty="0"/>
              <a:t>When can you communicate with IEEE constituents? </a:t>
            </a:r>
            <a:endParaRPr sz="2000" dirty="0"/>
          </a:p>
          <a:p>
            <a:pPr marL="914400" lvl="1" indent="-308310" algn="l" rtl="0">
              <a:spcBef>
                <a:spcPts val="0"/>
              </a:spcBef>
              <a:spcAft>
                <a:spcPts val="0"/>
              </a:spcAft>
              <a:buSzPts val="1255"/>
              <a:buChar char="-"/>
            </a:pPr>
            <a:r>
              <a:rPr lang="en" sz="1400" dirty="0"/>
              <a:t>Consent </a:t>
            </a:r>
            <a:endParaRPr sz="1400" dirty="0"/>
          </a:p>
          <a:p>
            <a:pPr marL="914400" lvl="1" indent="-308310" algn="l" rtl="0">
              <a:spcBef>
                <a:spcPts val="0"/>
              </a:spcBef>
              <a:spcAft>
                <a:spcPts val="0"/>
              </a:spcAft>
              <a:buSzPts val="1255"/>
              <a:buChar char="-"/>
            </a:pPr>
            <a:r>
              <a:rPr lang="en" sz="1400" dirty="0"/>
              <a:t>Legitimate purposes</a:t>
            </a:r>
            <a:endParaRPr sz="1400" dirty="0"/>
          </a:p>
          <a:p>
            <a:pPr marL="914400" lvl="1" indent="-308310" algn="l" rtl="0">
              <a:spcBef>
                <a:spcPts val="0"/>
              </a:spcBef>
              <a:spcAft>
                <a:spcPts val="0"/>
              </a:spcAft>
              <a:buSzPts val="1255"/>
              <a:buChar char="-"/>
            </a:pPr>
            <a:r>
              <a:rPr lang="en" sz="1400" dirty="0"/>
              <a:t>Legal/Transactional</a:t>
            </a:r>
            <a:endParaRPr sz="1400" dirty="0"/>
          </a:p>
          <a:p>
            <a:pPr marL="457200" lvl="0" indent="-327301" algn="l" rtl="0">
              <a:spcBef>
                <a:spcPts val="0"/>
              </a:spcBef>
              <a:spcAft>
                <a:spcPts val="0"/>
              </a:spcAft>
              <a:buSzPts val="1554"/>
              <a:buChar char="▸"/>
            </a:pPr>
            <a:r>
              <a:rPr lang="en" sz="2000" dirty="0"/>
              <a:t>Tools &amp; Policies</a:t>
            </a:r>
            <a:endParaRPr sz="2000" dirty="0"/>
          </a:p>
          <a:p>
            <a:pPr marL="914400" lvl="1" indent="-308310" algn="l" rtl="0">
              <a:spcBef>
                <a:spcPts val="0"/>
              </a:spcBef>
              <a:spcAft>
                <a:spcPts val="0"/>
              </a:spcAft>
              <a:buSzPts val="1255"/>
              <a:buChar char="-"/>
            </a:pPr>
            <a:r>
              <a:rPr lang="en" sz="1400" dirty="0"/>
              <a:t>List Validator </a:t>
            </a:r>
            <a:endParaRPr sz="1400" dirty="0"/>
          </a:p>
          <a:p>
            <a:pPr marL="914400" lvl="1" indent="-308310" algn="l" rtl="0">
              <a:spcBef>
                <a:spcPts val="0"/>
              </a:spcBef>
              <a:spcAft>
                <a:spcPts val="0"/>
              </a:spcAft>
              <a:buSzPts val="1255"/>
              <a:buChar char="-"/>
            </a:pPr>
            <a:r>
              <a:rPr lang="en" sz="1400" dirty="0"/>
              <a:t>Information Classification</a:t>
            </a:r>
            <a:endParaRPr sz="1400" dirty="0"/>
          </a:p>
          <a:p>
            <a:pPr marL="914400" lvl="1" indent="-308310" algn="l" rtl="0">
              <a:spcBef>
                <a:spcPts val="0"/>
              </a:spcBef>
              <a:spcAft>
                <a:spcPts val="0"/>
              </a:spcAft>
              <a:buSzPts val="1255"/>
              <a:buChar char="-"/>
            </a:pPr>
            <a:r>
              <a:rPr lang="en" sz="1400" dirty="0"/>
              <a:t>Unsubscribe</a:t>
            </a:r>
            <a:endParaRPr sz="1400" dirty="0"/>
          </a:p>
        </p:txBody>
      </p:sp>
      <p:pic>
        <p:nvPicPr>
          <p:cNvPr id="152" name="Google Shape;152;p21"/>
          <p:cNvPicPr preferRelativeResize="0"/>
          <p:nvPr/>
        </p:nvPicPr>
        <p:blipFill>
          <a:blip r:embed="rId3">
            <a:alphaModFix/>
          </a:blip>
          <a:stretch>
            <a:fillRect/>
          </a:stretch>
        </p:blipFill>
        <p:spPr>
          <a:xfrm>
            <a:off x="5122600" y="926900"/>
            <a:ext cx="3438900" cy="3239875"/>
          </a:xfrm>
          <a:prstGeom prst="rect">
            <a:avLst/>
          </a:prstGeom>
          <a:noFill/>
          <a:ln>
            <a:noFill/>
          </a:ln>
        </p:spPr>
      </p:pic>
      <p:sp>
        <p:nvSpPr>
          <p:cNvPr id="2" name="TextBox 1"/>
          <p:cNvSpPr txBox="1"/>
          <p:nvPr/>
        </p:nvSpPr>
        <p:spPr>
          <a:xfrm>
            <a:off x="311700" y="4724399"/>
            <a:ext cx="2670628"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7606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311700" y="467150"/>
            <a:ext cx="7043700" cy="7998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endParaRPr dirty="0">
              <a:latin typeface="Calibri"/>
              <a:ea typeface="Calibri"/>
              <a:cs typeface="Calibri"/>
              <a:sym typeface="Calibri"/>
            </a:endParaRPr>
          </a:p>
          <a:p>
            <a:pPr marL="0" marR="0" lvl="0" indent="0" algn="l" rtl="0">
              <a:lnSpc>
                <a:spcPct val="100000"/>
              </a:lnSpc>
              <a:spcBef>
                <a:spcPts val="0"/>
              </a:spcBef>
              <a:spcAft>
                <a:spcPts val="0"/>
              </a:spcAft>
              <a:buNone/>
            </a:pPr>
            <a:endParaRPr dirty="0">
              <a:latin typeface="Calibri"/>
              <a:ea typeface="Calibri"/>
              <a:cs typeface="Calibri"/>
              <a:sym typeface="Calibri"/>
            </a:endParaRPr>
          </a:p>
          <a:p>
            <a:pPr marL="0" marR="0" lvl="0" indent="0" algn="l" rtl="0">
              <a:lnSpc>
                <a:spcPct val="100000"/>
              </a:lnSpc>
              <a:spcBef>
                <a:spcPts val="0"/>
              </a:spcBef>
              <a:spcAft>
                <a:spcPts val="0"/>
              </a:spcAft>
              <a:buNone/>
            </a:pPr>
            <a:r>
              <a:rPr lang="en" sz="2800" dirty="0" smtClean="0">
                <a:latin typeface="Calibri"/>
                <a:ea typeface="Calibri"/>
                <a:cs typeface="Calibri"/>
                <a:sym typeface="Calibri"/>
              </a:rPr>
              <a:t>3. Data </a:t>
            </a:r>
            <a:r>
              <a:rPr lang="en" sz="2800" dirty="0">
                <a:latin typeface="Calibri"/>
                <a:ea typeface="Calibri"/>
                <a:cs typeface="Calibri"/>
                <a:sym typeface="Calibri"/>
              </a:rPr>
              <a:t>Processing </a:t>
            </a:r>
            <a:r>
              <a:rPr lang="en" sz="2800" dirty="0" smtClean="0">
                <a:latin typeface="Calibri"/>
                <a:ea typeface="Calibri"/>
                <a:cs typeface="Calibri"/>
                <a:sym typeface="Calibri"/>
              </a:rPr>
              <a:t>and </a:t>
            </a:r>
            <a:r>
              <a:rPr lang="en" sz="2800" dirty="0">
                <a:latin typeface="Calibri"/>
                <a:ea typeface="Calibri"/>
                <a:cs typeface="Calibri"/>
                <a:sym typeface="Calibri"/>
              </a:rPr>
              <a:t>Handling</a:t>
            </a:r>
            <a:endParaRPr sz="2800" dirty="0">
              <a:latin typeface="Calibri"/>
              <a:ea typeface="Calibri"/>
              <a:cs typeface="Calibri"/>
              <a:sym typeface="Calibri"/>
            </a:endParaRPr>
          </a:p>
          <a:p>
            <a:pPr marL="0" lvl="0" indent="0" algn="l" rtl="0">
              <a:spcBef>
                <a:spcPts val="0"/>
              </a:spcBef>
              <a:spcAft>
                <a:spcPts val="0"/>
              </a:spcAft>
              <a:buNone/>
            </a:pPr>
            <a:endParaRPr dirty="0"/>
          </a:p>
        </p:txBody>
      </p:sp>
      <p:sp>
        <p:nvSpPr>
          <p:cNvPr id="158" name="Google Shape;158;p22"/>
          <p:cNvSpPr txBox="1">
            <a:spLocks noGrp="1"/>
          </p:cNvSpPr>
          <p:nvPr>
            <p:ph type="body" idx="1"/>
          </p:nvPr>
        </p:nvSpPr>
        <p:spPr>
          <a:xfrm>
            <a:off x="311700" y="922123"/>
            <a:ext cx="4493400" cy="34164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Font typeface="Trebuchet MS"/>
              <a:buChar char="▸"/>
            </a:pPr>
            <a:r>
              <a:rPr lang="en" sz="2000" dirty="0">
                <a:latin typeface="Trebuchet MS"/>
                <a:ea typeface="Trebuchet MS"/>
                <a:cs typeface="Trebuchet MS"/>
                <a:sym typeface="Trebuchet MS"/>
              </a:rPr>
              <a:t>Use data in accordance with IEEE Data Access &amp; Use Policy</a:t>
            </a:r>
            <a:endParaRPr sz="20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2000" dirty="0">
                <a:latin typeface="Trebuchet MS"/>
                <a:ea typeface="Trebuchet MS"/>
                <a:cs typeface="Trebuchet MS"/>
                <a:sym typeface="Trebuchet MS"/>
              </a:rPr>
              <a:t>Ensure contracts and data processing agreements in place for 3rd party dealings</a:t>
            </a:r>
            <a:endParaRPr sz="20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2000" dirty="0">
                <a:latin typeface="Trebuchet MS"/>
                <a:ea typeface="Trebuchet MS"/>
                <a:cs typeface="Trebuchet MS"/>
                <a:sym typeface="Trebuchet MS"/>
              </a:rPr>
              <a:t>Use the IEEE contract templates whenever possible</a:t>
            </a:r>
            <a:endParaRPr sz="20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2000" dirty="0">
                <a:latin typeface="Trebuchet MS"/>
                <a:ea typeface="Trebuchet MS"/>
                <a:cs typeface="Trebuchet MS"/>
                <a:sym typeface="Trebuchet MS"/>
              </a:rPr>
              <a:t>Anonymize and Aggregate data if possible</a:t>
            </a:r>
            <a:endParaRPr sz="20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2000" dirty="0">
                <a:latin typeface="Trebuchet MS"/>
                <a:ea typeface="Trebuchet MS"/>
                <a:cs typeface="Trebuchet MS"/>
                <a:sym typeface="Trebuchet MS"/>
              </a:rPr>
              <a:t>Confer with IEEE Data Governance at IEEEData@ieee.org</a:t>
            </a:r>
            <a:endParaRPr sz="2000" dirty="0">
              <a:latin typeface="Trebuchet MS"/>
              <a:ea typeface="Trebuchet MS"/>
              <a:cs typeface="Trebuchet MS"/>
              <a:sym typeface="Trebuchet MS"/>
            </a:endParaRPr>
          </a:p>
        </p:txBody>
      </p:sp>
      <p:pic>
        <p:nvPicPr>
          <p:cNvPr id="159" name="Google Shape;159;p22"/>
          <p:cNvPicPr preferRelativeResize="0"/>
          <p:nvPr/>
        </p:nvPicPr>
        <p:blipFill>
          <a:blip r:embed="rId3">
            <a:alphaModFix/>
          </a:blip>
          <a:stretch>
            <a:fillRect/>
          </a:stretch>
        </p:blipFill>
        <p:spPr>
          <a:xfrm rot="794203">
            <a:off x="5150575" y="1484074"/>
            <a:ext cx="3381550" cy="2151050"/>
          </a:xfrm>
          <a:prstGeom prst="rect">
            <a:avLst/>
          </a:prstGeom>
          <a:noFill/>
          <a:ln>
            <a:noFill/>
          </a:ln>
        </p:spPr>
      </p:pic>
      <p:sp>
        <p:nvSpPr>
          <p:cNvPr id="2" name="TextBox 1"/>
          <p:cNvSpPr txBox="1"/>
          <p:nvPr/>
        </p:nvSpPr>
        <p:spPr>
          <a:xfrm>
            <a:off x="311700" y="4685774"/>
            <a:ext cx="3243943"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4798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Calibri"/>
                <a:ea typeface="Calibri"/>
                <a:cs typeface="Calibri"/>
                <a:sym typeface="Calibri"/>
              </a:rPr>
              <a:t>4. Data </a:t>
            </a:r>
            <a:r>
              <a:rPr lang="en" sz="2800" dirty="0">
                <a:latin typeface="Calibri"/>
                <a:ea typeface="Calibri"/>
                <a:cs typeface="Calibri"/>
                <a:sym typeface="Calibri"/>
              </a:rPr>
              <a:t>Management</a:t>
            </a:r>
            <a:endParaRPr sz="2800" dirty="0">
              <a:latin typeface="Calibri"/>
              <a:ea typeface="Calibri"/>
              <a:cs typeface="Calibri"/>
              <a:sym typeface="Calibri"/>
            </a:endParaRPr>
          </a:p>
        </p:txBody>
      </p:sp>
      <p:sp>
        <p:nvSpPr>
          <p:cNvPr id="165" name="Google Shape;165;p23"/>
          <p:cNvSpPr txBox="1">
            <a:spLocks noGrp="1"/>
          </p:cNvSpPr>
          <p:nvPr>
            <p:ph type="body" idx="1"/>
          </p:nvPr>
        </p:nvSpPr>
        <p:spPr>
          <a:xfrm>
            <a:off x="311700" y="952411"/>
            <a:ext cx="5126700" cy="3645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sz="2000" dirty="0">
                <a:latin typeface="Trebuchet MS"/>
                <a:ea typeface="Trebuchet MS"/>
                <a:cs typeface="Trebuchet MS"/>
                <a:sym typeface="Trebuchet MS"/>
              </a:rPr>
              <a:t>IEEE Data users must: </a:t>
            </a:r>
            <a:endParaRPr sz="2000" dirty="0">
              <a:latin typeface="Trebuchet MS"/>
              <a:ea typeface="Trebuchet MS"/>
              <a:cs typeface="Trebuchet MS"/>
              <a:sym typeface="Trebuchet MS"/>
            </a:endParaRPr>
          </a:p>
          <a:p>
            <a:pPr marL="457200" lvl="0" indent="-342900" algn="l" rtl="0">
              <a:spcBef>
                <a:spcPts val="750"/>
              </a:spcBef>
              <a:spcAft>
                <a:spcPts val="0"/>
              </a:spcAft>
              <a:buSzPts val="1800"/>
              <a:buFont typeface="Trebuchet MS"/>
              <a:buChar char="▸"/>
            </a:pPr>
            <a:r>
              <a:rPr lang="en" sz="1800" dirty="0">
                <a:latin typeface="Trebuchet MS"/>
                <a:ea typeface="Trebuchet MS"/>
                <a:cs typeface="Trebuchet MS"/>
                <a:sym typeface="Trebuchet MS"/>
              </a:rPr>
              <a:t>Store data in IEEE application or IEEE Database or IEEE GoogleApps@ieee account </a:t>
            </a:r>
            <a:endParaRPr sz="1800" dirty="0">
              <a:latin typeface="Trebuchet MS"/>
              <a:ea typeface="Trebuchet MS"/>
              <a:cs typeface="Trebuchet MS"/>
              <a:sym typeface="Trebuchet MS"/>
            </a:endParaRPr>
          </a:p>
          <a:p>
            <a:pPr marL="914400" lvl="1" indent="-317500" algn="l" rtl="0">
              <a:spcBef>
                <a:spcPts val="0"/>
              </a:spcBef>
              <a:spcAft>
                <a:spcPts val="0"/>
              </a:spcAft>
              <a:buSzPts val="1400"/>
              <a:buFont typeface="Trebuchet MS"/>
              <a:buChar char="-"/>
            </a:pPr>
            <a:r>
              <a:rPr lang="en" sz="1400" dirty="0">
                <a:latin typeface="Trebuchet MS"/>
                <a:ea typeface="Trebuchet MS"/>
                <a:cs typeface="Trebuchet MS"/>
                <a:sym typeface="Trebuchet MS"/>
              </a:rPr>
              <a:t>See instructions at:</a:t>
            </a:r>
            <a:endParaRPr sz="1400" dirty="0">
              <a:latin typeface="Trebuchet MS"/>
              <a:ea typeface="Trebuchet MS"/>
              <a:cs typeface="Trebuchet MS"/>
              <a:sym typeface="Trebuchet MS"/>
            </a:endParaRPr>
          </a:p>
          <a:p>
            <a:pPr marL="514350" lvl="0" indent="0" algn="l" rtl="0">
              <a:spcBef>
                <a:spcPts val="750"/>
              </a:spcBef>
              <a:spcAft>
                <a:spcPts val="0"/>
              </a:spcAft>
              <a:buNone/>
            </a:pPr>
            <a:r>
              <a:rPr lang="en" sz="1100" dirty="0">
                <a:latin typeface="Trebuchet MS"/>
                <a:ea typeface="Trebuchet MS"/>
                <a:cs typeface="Trebuchet MS"/>
                <a:sym typeface="Trebuchet MS"/>
              </a:rPr>
              <a:t>http://sites.ieee.org/gdpr/list/saving-files-to-google-drive/</a:t>
            </a:r>
            <a:endParaRPr sz="1100" dirty="0">
              <a:latin typeface="Trebuchet MS"/>
              <a:ea typeface="Trebuchet MS"/>
              <a:cs typeface="Trebuchet MS"/>
              <a:sym typeface="Trebuchet MS"/>
            </a:endParaRPr>
          </a:p>
          <a:p>
            <a:pPr marL="457200" lvl="0" indent="-342900" algn="l" rtl="0">
              <a:spcBef>
                <a:spcPts val="750"/>
              </a:spcBef>
              <a:spcAft>
                <a:spcPts val="0"/>
              </a:spcAft>
              <a:buSzPts val="1800"/>
              <a:buFont typeface="Trebuchet MS"/>
              <a:buChar char="▸"/>
            </a:pPr>
            <a:r>
              <a:rPr lang="en" sz="1800" dirty="0">
                <a:latin typeface="Trebuchet MS"/>
                <a:ea typeface="Trebuchet MS"/>
                <a:cs typeface="Trebuchet MS"/>
                <a:sym typeface="Trebuchet MS"/>
              </a:rPr>
              <a:t>Ensure secure handling of data</a:t>
            </a:r>
            <a:endParaRPr sz="18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1800" dirty="0">
                <a:latin typeface="Trebuchet MS"/>
                <a:ea typeface="Trebuchet MS"/>
                <a:cs typeface="Trebuchet MS"/>
                <a:sym typeface="Trebuchet MS"/>
              </a:rPr>
              <a:t>Delete previously stored data [ eg., personal devices and printed data]</a:t>
            </a:r>
            <a:endParaRPr sz="18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1800" dirty="0">
                <a:latin typeface="Trebuchet MS"/>
                <a:ea typeface="Trebuchet MS"/>
                <a:cs typeface="Trebuchet MS"/>
                <a:sym typeface="Trebuchet MS"/>
              </a:rPr>
              <a:t>Validate data against IEEE Consent Management systems using List Validator</a:t>
            </a:r>
            <a:endParaRPr sz="1800" dirty="0">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 sz="1800" dirty="0">
                <a:latin typeface="Trebuchet MS"/>
                <a:ea typeface="Trebuchet MS"/>
                <a:cs typeface="Trebuchet MS"/>
                <a:sym typeface="Trebuchet MS"/>
              </a:rPr>
              <a:t>Data shared with 3rd party campaign tools must be purged within 30 days</a:t>
            </a:r>
            <a:endParaRPr dirty="0">
              <a:latin typeface="Trebuchet MS"/>
              <a:ea typeface="Trebuchet MS"/>
              <a:cs typeface="Trebuchet MS"/>
              <a:sym typeface="Trebuchet MS"/>
            </a:endParaRPr>
          </a:p>
        </p:txBody>
      </p:sp>
      <p:pic>
        <p:nvPicPr>
          <p:cNvPr id="166" name="Google Shape;166;p23"/>
          <p:cNvPicPr preferRelativeResize="0"/>
          <p:nvPr/>
        </p:nvPicPr>
        <p:blipFill>
          <a:blip r:embed="rId3">
            <a:alphaModFix/>
          </a:blip>
          <a:stretch>
            <a:fillRect/>
          </a:stretch>
        </p:blipFill>
        <p:spPr>
          <a:xfrm>
            <a:off x="5726100" y="1500500"/>
            <a:ext cx="2824201" cy="2350450"/>
          </a:xfrm>
          <a:prstGeom prst="rect">
            <a:avLst/>
          </a:prstGeom>
          <a:noFill/>
          <a:ln>
            <a:noFill/>
          </a:ln>
        </p:spPr>
      </p:pic>
      <p:sp>
        <p:nvSpPr>
          <p:cNvPr id="2" name="TextBox 1"/>
          <p:cNvSpPr txBox="1"/>
          <p:nvPr/>
        </p:nvSpPr>
        <p:spPr>
          <a:xfrm>
            <a:off x="311700" y="4724400"/>
            <a:ext cx="2496457"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6249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Calibri"/>
                <a:ea typeface="Calibri"/>
                <a:cs typeface="Calibri"/>
                <a:sym typeface="Calibri"/>
              </a:rPr>
              <a:t>5. Data </a:t>
            </a:r>
            <a:r>
              <a:rPr lang="en" sz="2800" dirty="0">
                <a:latin typeface="Calibri"/>
                <a:ea typeface="Calibri"/>
                <a:cs typeface="Calibri"/>
                <a:sym typeface="Calibri"/>
              </a:rPr>
              <a:t>Subject Requests and Incidents</a:t>
            </a:r>
            <a:endParaRPr sz="2800" dirty="0">
              <a:latin typeface="Calibri"/>
              <a:ea typeface="Calibri"/>
              <a:cs typeface="Calibri"/>
              <a:sym typeface="Calibri"/>
            </a:endParaRPr>
          </a:p>
        </p:txBody>
      </p:sp>
      <p:sp>
        <p:nvSpPr>
          <p:cNvPr id="172" name="Google Shape;172;p24"/>
          <p:cNvSpPr txBox="1">
            <a:spLocks noGrp="1"/>
          </p:cNvSpPr>
          <p:nvPr>
            <p:ph type="body" idx="1"/>
          </p:nvPr>
        </p:nvSpPr>
        <p:spPr>
          <a:xfrm>
            <a:off x="311700" y="1017725"/>
            <a:ext cx="4536900" cy="3416400"/>
          </a:xfrm>
          <a:prstGeom prst="rect">
            <a:avLst/>
          </a:prstGeom>
        </p:spPr>
        <p:txBody>
          <a:bodyPr spcFirstLastPara="1" wrap="square" lIns="91425" tIns="91425" rIns="91425" bIns="91425" anchor="t" anchorCtr="0">
            <a:noAutofit/>
          </a:bodyPr>
          <a:lstStyle/>
          <a:p>
            <a:pPr marL="457200" lvl="0" indent="-327301" algn="l" rtl="0">
              <a:spcBef>
                <a:spcPts val="750"/>
              </a:spcBef>
              <a:spcAft>
                <a:spcPts val="0"/>
              </a:spcAft>
              <a:buSzPts val="1554"/>
              <a:buFont typeface="Trebuchet MS"/>
              <a:buChar char="▸"/>
            </a:pPr>
            <a:r>
              <a:rPr lang="en" sz="2000" dirty="0">
                <a:latin typeface="Trebuchet MS"/>
                <a:ea typeface="Trebuchet MS"/>
                <a:cs typeface="Trebuchet MS"/>
                <a:sym typeface="Trebuchet MS"/>
              </a:rPr>
              <a:t>Data Subject Requests:</a:t>
            </a:r>
            <a:endParaRPr sz="20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Right of Access</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Right to be forgotten</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Send an email to privacy@ieee.org with "GDPR Request" in the subject line </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2000" dirty="0">
                <a:latin typeface="Trebuchet MS"/>
                <a:ea typeface="Trebuchet MS"/>
                <a:cs typeface="Trebuchet MS"/>
                <a:sym typeface="Trebuchet MS"/>
              </a:rPr>
              <a:t>Incidents: </a:t>
            </a:r>
            <a:endParaRPr sz="20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Breach</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loss of data</a:t>
            </a:r>
            <a:endParaRPr sz="1600" dirty="0">
              <a:latin typeface="Trebuchet MS"/>
              <a:ea typeface="Trebuchet MS"/>
              <a:cs typeface="Trebuchet MS"/>
              <a:sym typeface="Trebuchet MS"/>
            </a:endParaRPr>
          </a:p>
          <a:p>
            <a:pPr marL="914400" lvl="1" indent="-308310" algn="l" rtl="0">
              <a:spcBef>
                <a:spcPts val="0"/>
              </a:spcBef>
              <a:spcAft>
                <a:spcPts val="0"/>
              </a:spcAft>
              <a:buSzPts val="1255"/>
              <a:buFont typeface="Trebuchet MS"/>
              <a:buChar char="-"/>
            </a:pPr>
            <a:r>
              <a:rPr lang="en" sz="1600" dirty="0">
                <a:latin typeface="Trebuchet MS"/>
                <a:ea typeface="Trebuchet MS"/>
                <a:cs typeface="Trebuchet MS"/>
                <a:sym typeface="Trebuchet MS"/>
              </a:rPr>
              <a:t>loss of equipment containing IEEE data </a:t>
            </a:r>
            <a:endParaRPr sz="1600" dirty="0">
              <a:latin typeface="Trebuchet MS"/>
              <a:ea typeface="Trebuchet MS"/>
              <a:cs typeface="Trebuchet MS"/>
              <a:sym typeface="Trebuchet MS"/>
            </a:endParaRPr>
          </a:p>
          <a:p>
            <a:pPr marL="914400" marR="0" lvl="1" indent="-308310" algn="l" rtl="0">
              <a:lnSpc>
                <a:spcPct val="115000"/>
              </a:lnSpc>
              <a:spcBef>
                <a:spcPts val="0"/>
              </a:spcBef>
              <a:spcAft>
                <a:spcPts val="0"/>
              </a:spcAft>
              <a:buSzPts val="1255"/>
              <a:buFont typeface="Trebuchet MS"/>
              <a:buChar char="-"/>
            </a:pPr>
            <a:r>
              <a:rPr lang="en" sz="1600" dirty="0">
                <a:latin typeface="Trebuchet MS"/>
                <a:ea typeface="Trebuchet MS"/>
                <a:cs typeface="Trebuchet MS"/>
                <a:sym typeface="Trebuchet MS"/>
              </a:rPr>
              <a:t>Send an email to security@ieee.org with the details</a:t>
            </a:r>
            <a:endParaRPr sz="1600" dirty="0">
              <a:latin typeface="Trebuchet MS"/>
              <a:ea typeface="Trebuchet MS"/>
              <a:cs typeface="Trebuchet MS"/>
              <a:sym typeface="Trebuchet MS"/>
            </a:endParaRPr>
          </a:p>
          <a:p>
            <a:pPr marL="457200" marR="0" lvl="0" indent="0" algn="l" rtl="0">
              <a:lnSpc>
                <a:spcPct val="115000"/>
              </a:lnSpc>
              <a:spcBef>
                <a:spcPts val="1600"/>
              </a:spcBef>
              <a:spcAft>
                <a:spcPts val="1600"/>
              </a:spcAft>
              <a:buNone/>
            </a:pPr>
            <a:endParaRPr dirty="0">
              <a:latin typeface="Trebuchet MS"/>
              <a:ea typeface="Trebuchet MS"/>
              <a:cs typeface="Trebuchet MS"/>
              <a:sym typeface="Trebuchet MS"/>
            </a:endParaRPr>
          </a:p>
        </p:txBody>
      </p:sp>
      <p:pic>
        <p:nvPicPr>
          <p:cNvPr id="173" name="Google Shape;173;p24"/>
          <p:cNvPicPr preferRelativeResize="0"/>
          <p:nvPr/>
        </p:nvPicPr>
        <p:blipFill>
          <a:blip r:embed="rId3">
            <a:alphaModFix/>
          </a:blip>
          <a:stretch>
            <a:fillRect/>
          </a:stretch>
        </p:blipFill>
        <p:spPr>
          <a:xfrm>
            <a:off x="4572000" y="2627500"/>
            <a:ext cx="2541075" cy="1941375"/>
          </a:xfrm>
          <a:prstGeom prst="rect">
            <a:avLst/>
          </a:prstGeom>
          <a:noFill/>
          <a:ln>
            <a:noFill/>
          </a:ln>
        </p:spPr>
      </p:pic>
      <p:pic>
        <p:nvPicPr>
          <p:cNvPr id="174" name="Google Shape;174;p24"/>
          <p:cNvPicPr preferRelativeResize="0"/>
          <p:nvPr/>
        </p:nvPicPr>
        <p:blipFill>
          <a:blip r:embed="rId4">
            <a:alphaModFix/>
          </a:blip>
          <a:stretch>
            <a:fillRect/>
          </a:stretch>
        </p:blipFill>
        <p:spPr>
          <a:xfrm>
            <a:off x="6371771" y="638629"/>
            <a:ext cx="2697774" cy="2041116"/>
          </a:xfrm>
          <a:prstGeom prst="rect">
            <a:avLst/>
          </a:prstGeom>
          <a:noFill/>
          <a:ln>
            <a:noFill/>
          </a:ln>
        </p:spPr>
      </p:pic>
      <p:sp>
        <p:nvSpPr>
          <p:cNvPr id="2" name="TextBox 1"/>
          <p:cNvSpPr txBox="1"/>
          <p:nvPr/>
        </p:nvSpPr>
        <p:spPr>
          <a:xfrm>
            <a:off x="311700" y="4717143"/>
            <a:ext cx="2300515"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73290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Calibri"/>
                <a:ea typeface="Calibri"/>
                <a:cs typeface="Calibri"/>
                <a:sym typeface="Calibri"/>
              </a:rPr>
              <a:t>6. Violations</a:t>
            </a:r>
            <a:endParaRPr sz="2800" dirty="0">
              <a:latin typeface="Calibri"/>
              <a:ea typeface="Calibri"/>
              <a:cs typeface="Calibri"/>
              <a:sym typeface="Calibri"/>
            </a:endParaRPr>
          </a:p>
        </p:txBody>
      </p:sp>
      <p:sp>
        <p:nvSpPr>
          <p:cNvPr id="180" name="Google Shape;180;p25"/>
          <p:cNvSpPr txBox="1">
            <a:spLocks noGrp="1"/>
          </p:cNvSpPr>
          <p:nvPr>
            <p:ph type="body" idx="1"/>
          </p:nvPr>
        </p:nvSpPr>
        <p:spPr>
          <a:xfrm>
            <a:off x="174446" y="1019450"/>
            <a:ext cx="5614200" cy="3416400"/>
          </a:xfrm>
          <a:prstGeom prst="rect">
            <a:avLst/>
          </a:prstGeom>
        </p:spPr>
        <p:txBody>
          <a:bodyPr spcFirstLastPara="1" wrap="square" lIns="91425" tIns="91425" rIns="91425" bIns="91425" anchor="t" anchorCtr="0">
            <a:noAutofit/>
          </a:bodyPr>
          <a:lstStyle/>
          <a:p>
            <a:pPr marL="457200" lvl="0" indent="-381000" algn="l" rtl="0">
              <a:spcBef>
                <a:spcPts val="750"/>
              </a:spcBef>
              <a:spcAft>
                <a:spcPts val="0"/>
              </a:spcAft>
              <a:buSzPts val="2400"/>
              <a:buFont typeface="Trebuchet MS"/>
              <a:buChar char="▸"/>
            </a:pPr>
            <a:r>
              <a:rPr lang="en" sz="2000" dirty="0">
                <a:latin typeface="Trebuchet MS"/>
                <a:ea typeface="Trebuchet MS"/>
                <a:cs typeface="Trebuchet MS"/>
                <a:sym typeface="Trebuchet MS"/>
              </a:rPr>
              <a:t>Compliance to the policy is mandatory</a:t>
            </a:r>
            <a:endParaRPr sz="2000" dirty="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 sz="2000" dirty="0">
                <a:latin typeface="Trebuchet MS"/>
                <a:ea typeface="Trebuchet MS"/>
                <a:cs typeface="Trebuchet MS"/>
                <a:sym typeface="Trebuchet MS"/>
              </a:rPr>
              <a:t>Violations may result in loss of access to IEEE tools </a:t>
            </a:r>
            <a:endParaRPr sz="2000" dirty="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 sz="2000" dirty="0">
                <a:latin typeface="Trebuchet MS"/>
                <a:ea typeface="Trebuchet MS"/>
                <a:cs typeface="Trebuchet MS"/>
                <a:sym typeface="Trebuchet MS"/>
              </a:rPr>
              <a:t>Potential disciplinary action</a:t>
            </a:r>
            <a:endParaRPr sz="2000" dirty="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 sz="2000" dirty="0">
                <a:latin typeface="Trebuchet MS"/>
                <a:ea typeface="Trebuchet MS"/>
                <a:cs typeface="Trebuchet MS"/>
                <a:sym typeface="Trebuchet MS"/>
              </a:rPr>
              <a:t>Consequences to IEEE</a:t>
            </a:r>
            <a:endParaRPr sz="2000" dirty="0">
              <a:latin typeface="Trebuchet MS"/>
              <a:ea typeface="Trebuchet MS"/>
              <a:cs typeface="Trebuchet MS"/>
              <a:sym typeface="Trebuchet MS"/>
            </a:endParaRPr>
          </a:p>
        </p:txBody>
      </p:sp>
      <p:pic>
        <p:nvPicPr>
          <p:cNvPr id="181" name="Google Shape;181;p25"/>
          <p:cNvPicPr preferRelativeResize="0"/>
          <p:nvPr/>
        </p:nvPicPr>
        <p:blipFill>
          <a:blip r:embed="rId3">
            <a:alphaModFix/>
          </a:blip>
          <a:stretch>
            <a:fillRect/>
          </a:stretch>
        </p:blipFill>
        <p:spPr>
          <a:xfrm>
            <a:off x="5392500" y="1170125"/>
            <a:ext cx="2913299" cy="2727502"/>
          </a:xfrm>
          <a:prstGeom prst="rect">
            <a:avLst/>
          </a:prstGeom>
          <a:noFill/>
          <a:ln>
            <a:noFill/>
          </a:ln>
        </p:spPr>
      </p:pic>
      <p:sp>
        <p:nvSpPr>
          <p:cNvPr id="2" name="TextBox 1"/>
          <p:cNvSpPr txBox="1"/>
          <p:nvPr/>
        </p:nvSpPr>
        <p:spPr>
          <a:xfrm>
            <a:off x="311700" y="4709886"/>
            <a:ext cx="2489200"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1747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latin typeface="Calibri"/>
                <a:ea typeface="Calibri"/>
                <a:cs typeface="Calibri"/>
                <a:sym typeface="Calibri"/>
              </a:rPr>
              <a:t>Impact to Volunteers and Staff</a:t>
            </a:r>
            <a:endParaRPr sz="2800" dirty="0">
              <a:latin typeface="Calibri"/>
              <a:ea typeface="Calibri"/>
              <a:cs typeface="Calibri"/>
              <a:sym typeface="Calibri"/>
            </a:endParaRPr>
          </a:p>
        </p:txBody>
      </p:sp>
      <p:sp>
        <p:nvSpPr>
          <p:cNvPr id="187" name="Google Shape;187;p26"/>
          <p:cNvSpPr txBox="1">
            <a:spLocks noGrp="1"/>
          </p:cNvSpPr>
          <p:nvPr>
            <p:ph type="body" idx="1"/>
          </p:nvPr>
        </p:nvSpPr>
        <p:spPr>
          <a:xfrm>
            <a:off x="311700" y="1152475"/>
            <a:ext cx="5460300" cy="3416400"/>
          </a:xfrm>
          <a:prstGeom prst="rect">
            <a:avLst/>
          </a:prstGeom>
        </p:spPr>
        <p:txBody>
          <a:bodyPr spcFirstLastPara="1" wrap="square" lIns="91425" tIns="91425" rIns="91425" bIns="91425" anchor="t" anchorCtr="0">
            <a:noAutofit/>
          </a:bodyPr>
          <a:lstStyle/>
          <a:p>
            <a:pPr marL="457200" lvl="0" indent="-327301" algn="l" rtl="0">
              <a:spcBef>
                <a:spcPts val="750"/>
              </a:spcBef>
              <a:spcAft>
                <a:spcPts val="0"/>
              </a:spcAft>
              <a:buSzPts val="1554"/>
              <a:buFont typeface="Trebuchet MS"/>
              <a:buChar char="▸"/>
            </a:pPr>
            <a:r>
              <a:rPr lang="en" sz="1600" dirty="0">
                <a:latin typeface="Trebuchet MS"/>
                <a:ea typeface="Trebuchet MS"/>
                <a:cs typeface="Trebuchet MS"/>
                <a:sym typeface="Trebuchet MS"/>
              </a:rPr>
              <a:t>Use of List Validator when IEEE applications are not used is a must</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Deletion of data from personal devices</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Use of GoogleApps@IEEE account vs. personal devices for storing data</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Data subject requests and responses [eg., RTF]</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Collect consent and honor user preferences</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Requirements for greater due diligence in vendor selection both contractually and technically</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Send consent collected outside the centralized Consent Management Systems to IEEE </a:t>
            </a: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1600" dirty="0">
                <a:latin typeface="Trebuchet MS"/>
                <a:ea typeface="Trebuchet MS"/>
                <a:cs typeface="Trebuchet MS"/>
                <a:sym typeface="Trebuchet MS"/>
              </a:rPr>
              <a:t>GDPR training rolled out to Staff and Volunteers</a:t>
            </a:r>
            <a:endParaRPr sz="1600" dirty="0">
              <a:latin typeface="Trebuchet MS"/>
              <a:ea typeface="Trebuchet MS"/>
              <a:cs typeface="Trebuchet MS"/>
              <a:sym typeface="Trebuchet MS"/>
            </a:endParaRPr>
          </a:p>
        </p:txBody>
      </p:sp>
      <p:pic>
        <p:nvPicPr>
          <p:cNvPr id="188" name="Google Shape;188;p26"/>
          <p:cNvPicPr preferRelativeResize="0"/>
          <p:nvPr/>
        </p:nvPicPr>
        <p:blipFill>
          <a:blip r:embed="rId3">
            <a:alphaModFix/>
          </a:blip>
          <a:stretch>
            <a:fillRect/>
          </a:stretch>
        </p:blipFill>
        <p:spPr>
          <a:xfrm rot="1181957">
            <a:off x="5535421" y="1923221"/>
            <a:ext cx="3258307" cy="1610553"/>
          </a:xfrm>
          <a:prstGeom prst="rect">
            <a:avLst/>
          </a:prstGeom>
          <a:noFill/>
          <a:ln>
            <a:noFill/>
          </a:ln>
        </p:spPr>
      </p:pic>
      <p:sp>
        <p:nvSpPr>
          <p:cNvPr id="2" name="TextBox 1"/>
          <p:cNvSpPr txBox="1"/>
          <p:nvPr/>
        </p:nvSpPr>
        <p:spPr>
          <a:xfrm>
            <a:off x="311700" y="4703625"/>
            <a:ext cx="2815771"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5810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311700" y="3093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latin typeface="Calibri"/>
                <a:ea typeface="Calibri"/>
                <a:cs typeface="Calibri"/>
                <a:sym typeface="Calibri"/>
              </a:rPr>
              <a:t>Additional Resources </a:t>
            </a:r>
            <a:endParaRPr sz="2800" dirty="0">
              <a:latin typeface="Calibri"/>
              <a:ea typeface="Calibri"/>
              <a:cs typeface="Calibri"/>
              <a:sym typeface="Calibri"/>
            </a:endParaRPr>
          </a:p>
        </p:txBody>
      </p:sp>
      <p:sp>
        <p:nvSpPr>
          <p:cNvPr id="194" name="Google Shape;194;p27"/>
          <p:cNvSpPr txBox="1">
            <a:spLocks noGrp="1"/>
          </p:cNvSpPr>
          <p:nvPr>
            <p:ph type="body" idx="1"/>
          </p:nvPr>
        </p:nvSpPr>
        <p:spPr>
          <a:xfrm>
            <a:off x="311700" y="882050"/>
            <a:ext cx="6409500" cy="4035000"/>
          </a:xfrm>
          <a:prstGeom prst="rect">
            <a:avLst/>
          </a:prstGeom>
        </p:spPr>
        <p:txBody>
          <a:bodyPr spcFirstLastPara="1" wrap="square" lIns="91425" tIns="91425" rIns="91425" bIns="91425" anchor="t" anchorCtr="0">
            <a:noAutofit/>
          </a:bodyPr>
          <a:lstStyle/>
          <a:p>
            <a:pPr marL="457200" lvl="0" indent="-330200" algn="l" rtl="0">
              <a:spcBef>
                <a:spcPts val="750"/>
              </a:spcBef>
              <a:spcAft>
                <a:spcPts val="0"/>
              </a:spcAft>
              <a:buSzPts val="1600"/>
              <a:buFont typeface="Trebuchet MS"/>
              <a:buChar char="▸"/>
            </a:pPr>
            <a:r>
              <a:rPr lang="en" sz="2000" dirty="0"/>
              <a:t>Volunteer Dashboard: </a:t>
            </a:r>
            <a:r>
              <a:rPr lang="en" sz="2000" u="sng" dirty="0">
                <a:solidFill>
                  <a:schemeClr val="hlink"/>
                </a:solidFill>
                <a:latin typeface="Trebuchet MS"/>
                <a:ea typeface="Trebuchet MS"/>
                <a:cs typeface="Trebuchet MS"/>
                <a:sym typeface="Trebuchet MS"/>
                <a:hlinkClick r:id="rId3"/>
              </a:rPr>
              <a:t>www.sites.ieee.org/gdpr</a:t>
            </a:r>
            <a:r>
              <a:rPr lang="en" sz="2000" dirty="0">
                <a:latin typeface="Trebuchet MS"/>
                <a:ea typeface="Trebuchet MS"/>
                <a:cs typeface="Trebuchet MS"/>
                <a:sym typeface="Trebuchet MS"/>
              </a:rPr>
              <a:t>  </a:t>
            </a:r>
            <a:endParaRPr sz="2000" dirty="0">
              <a:latin typeface="Trebuchet MS"/>
              <a:ea typeface="Trebuchet MS"/>
              <a:cs typeface="Trebuchet MS"/>
              <a:sym typeface="Trebuchet MS"/>
            </a:endParaRPr>
          </a:p>
          <a:p>
            <a:pPr marL="457200" marR="0" lvl="0" indent="-330200" algn="l" rtl="0">
              <a:lnSpc>
                <a:spcPct val="90000"/>
              </a:lnSpc>
              <a:spcBef>
                <a:spcPts val="0"/>
              </a:spcBef>
              <a:spcAft>
                <a:spcPts val="0"/>
              </a:spcAft>
              <a:buClr>
                <a:srgbClr val="0066A1"/>
              </a:buClr>
              <a:buSzPts val="1600"/>
              <a:buFont typeface="Trebuchet MS"/>
              <a:buChar char="▸"/>
            </a:pPr>
            <a:r>
              <a:rPr lang="en" sz="2000" dirty="0"/>
              <a:t>Training Course </a:t>
            </a:r>
            <a:endParaRPr sz="2000" dirty="0"/>
          </a:p>
          <a:p>
            <a:pPr marL="457200" marR="0" lvl="0" indent="-330200" algn="l" rtl="0">
              <a:lnSpc>
                <a:spcPct val="90000"/>
              </a:lnSpc>
              <a:spcBef>
                <a:spcPts val="0"/>
              </a:spcBef>
              <a:spcAft>
                <a:spcPts val="0"/>
              </a:spcAft>
              <a:buClr>
                <a:srgbClr val="0066A1"/>
              </a:buClr>
              <a:buSzPts val="1600"/>
              <a:buFont typeface="Trebuchet MS"/>
              <a:buChar char="▸"/>
            </a:pPr>
            <a:r>
              <a:rPr lang="en" sz="2000" dirty="0"/>
              <a:t>Newsletters </a:t>
            </a:r>
            <a:endParaRPr sz="2000" dirty="0"/>
          </a:p>
          <a:p>
            <a:pPr marL="457200" marR="0" lvl="0" indent="-330200" algn="l" rtl="0">
              <a:lnSpc>
                <a:spcPct val="90000"/>
              </a:lnSpc>
              <a:spcBef>
                <a:spcPts val="0"/>
              </a:spcBef>
              <a:spcAft>
                <a:spcPts val="0"/>
              </a:spcAft>
              <a:buClr>
                <a:srgbClr val="0066A1"/>
              </a:buClr>
              <a:buSzPts val="1600"/>
              <a:buFont typeface="Trebuchet MS"/>
              <a:buChar char="▸"/>
            </a:pPr>
            <a:r>
              <a:rPr lang="en" sz="2000" dirty="0"/>
              <a:t>List Validator </a:t>
            </a:r>
            <a:endParaRPr sz="2000" dirty="0"/>
          </a:p>
          <a:p>
            <a:pPr marL="457200" marR="0" lvl="0" indent="-330200" algn="l" rtl="0">
              <a:lnSpc>
                <a:spcPct val="90000"/>
              </a:lnSpc>
              <a:spcBef>
                <a:spcPts val="0"/>
              </a:spcBef>
              <a:spcAft>
                <a:spcPts val="0"/>
              </a:spcAft>
              <a:buClr>
                <a:srgbClr val="0066A1"/>
              </a:buClr>
              <a:buSzPts val="1600"/>
              <a:buFont typeface="Trebuchet MS"/>
              <a:buChar char="▸"/>
            </a:pPr>
            <a:r>
              <a:rPr lang="en" sz="2000" dirty="0"/>
              <a:t>Bulk Upload </a:t>
            </a:r>
            <a:endParaRPr sz="2000" dirty="0"/>
          </a:p>
          <a:p>
            <a:pPr marL="457200" marR="0" lvl="0" indent="-330200" algn="l" rtl="0">
              <a:lnSpc>
                <a:spcPct val="90000"/>
              </a:lnSpc>
              <a:spcBef>
                <a:spcPts val="0"/>
              </a:spcBef>
              <a:spcAft>
                <a:spcPts val="0"/>
              </a:spcAft>
              <a:buClr>
                <a:srgbClr val="0066A1"/>
              </a:buClr>
              <a:buSzPts val="1600"/>
              <a:buFont typeface="Trebuchet MS"/>
              <a:buChar char="▸"/>
            </a:pPr>
            <a:r>
              <a:rPr lang="en" sz="2000" dirty="0">
                <a:uFill>
                  <a:noFill/>
                </a:uFill>
                <a:hlinkClick r:id="rId4"/>
              </a:rPr>
              <a:t>privacy@ieee.org</a:t>
            </a:r>
            <a:r>
              <a:rPr lang="en" sz="2000" dirty="0"/>
              <a:t> </a:t>
            </a:r>
            <a:endParaRPr sz="2000" dirty="0"/>
          </a:p>
          <a:p>
            <a:pPr marL="203291" lvl="0" indent="0" algn="l" rtl="0">
              <a:spcBef>
                <a:spcPts val="750"/>
              </a:spcBef>
              <a:spcAft>
                <a:spcPts val="0"/>
              </a:spcAft>
              <a:buNone/>
            </a:pPr>
            <a:endParaRPr sz="1600" dirty="0">
              <a:latin typeface="Trebuchet MS"/>
              <a:ea typeface="Trebuchet MS"/>
              <a:cs typeface="Trebuchet MS"/>
              <a:sym typeface="Trebuchet MS"/>
            </a:endParaRPr>
          </a:p>
          <a:p>
            <a:pPr marL="457200" lvl="0" indent="0" algn="l" rtl="0">
              <a:spcBef>
                <a:spcPts val="750"/>
              </a:spcBef>
              <a:spcAft>
                <a:spcPts val="0"/>
              </a:spcAft>
              <a:buNone/>
            </a:pPr>
            <a:endParaRPr dirty="0">
              <a:latin typeface="Trebuchet MS"/>
              <a:ea typeface="Trebuchet MS"/>
              <a:cs typeface="Trebuchet MS"/>
              <a:sym typeface="Trebuchet MS"/>
            </a:endParaRPr>
          </a:p>
          <a:p>
            <a:pPr marL="0" lvl="0" indent="0" algn="l" rtl="0">
              <a:spcBef>
                <a:spcPts val="750"/>
              </a:spcBef>
              <a:spcAft>
                <a:spcPts val="0"/>
              </a:spcAft>
              <a:buNone/>
            </a:pPr>
            <a:endParaRPr dirty="0"/>
          </a:p>
        </p:txBody>
      </p:sp>
      <p:pic>
        <p:nvPicPr>
          <p:cNvPr id="195" name="Google Shape;195;p27"/>
          <p:cNvPicPr preferRelativeResize="0"/>
          <p:nvPr/>
        </p:nvPicPr>
        <p:blipFill>
          <a:blip r:embed="rId5">
            <a:alphaModFix/>
          </a:blip>
          <a:stretch>
            <a:fillRect/>
          </a:stretch>
        </p:blipFill>
        <p:spPr>
          <a:xfrm rot="837381">
            <a:off x="6081025" y="1649338"/>
            <a:ext cx="2542975" cy="2038625"/>
          </a:xfrm>
          <a:prstGeom prst="rect">
            <a:avLst/>
          </a:prstGeom>
          <a:noFill/>
          <a:ln>
            <a:noFill/>
          </a:ln>
        </p:spPr>
      </p:pic>
      <p:sp>
        <p:nvSpPr>
          <p:cNvPr id="2" name="TextBox 1"/>
          <p:cNvSpPr txBox="1"/>
          <p:nvPr/>
        </p:nvSpPr>
        <p:spPr>
          <a:xfrm>
            <a:off x="311700" y="4701606"/>
            <a:ext cx="3403600"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0792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vTools	</a:t>
            </a:r>
            <a:endParaRPr lang="en-US" dirty="0"/>
          </a:p>
        </p:txBody>
      </p:sp>
      <p:sp>
        <p:nvSpPr>
          <p:cNvPr id="3" name="Text Placeholder 2"/>
          <p:cNvSpPr>
            <a:spLocks noGrp="1"/>
          </p:cNvSpPr>
          <p:nvPr>
            <p:ph type="body" sz="quarter" idx="13"/>
          </p:nvPr>
        </p:nvSpPr>
        <p:spPr/>
        <p:txBody>
          <a:bodyPr/>
          <a:lstStyle/>
          <a:p>
            <a:r>
              <a:rPr lang="en-US" dirty="0" smtClean="0"/>
              <a:t>An </a:t>
            </a:r>
            <a:r>
              <a:rPr lang="en-US" dirty="0" smtClean="0"/>
              <a:t>electronic newsletter subscription service that has been developed for IEEE volunteers to facilitate email distribution of newsletters, meeting notices, social events and IEEE conference materials</a:t>
            </a:r>
          </a:p>
          <a:p>
            <a:r>
              <a:rPr lang="en-US" dirty="0" smtClean="0"/>
              <a:t>Automatically honors the email preferences of </a:t>
            </a:r>
            <a:r>
              <a:rPr lang="en-US" dirty="0" smtClean="0"/>
              <a:t>members (GDPR Compliant)</a:t>
            </a:r>
            <a:endParaRPr lang="en-US" dirty="0" smtClean="0"/>
          </a:p>
          <a:p>
            <a:r>
              <a:rPr lang="en-US" dirty="0" smtClean="0"/>
              <a:t>Has been enabled for Regions, Geographic Councils, Sections, Subsections, Chapters, Affinity Groups, HKN Chapters, Student Branches and Student Branch Chapters</a:t>
            </a:r>
          </a:p>
          <a:p>
            <a:r>
              <a:rPr lang="en-US" dirty="0" smtClean="0"/>
              <a:t>eNotice supports Societies / Society volunteers &lt;new&gt;</a:t>
            </a:r>
          </a:p>
          <a:p>
            <a:r>
              <a:rPr lang="en-US" dirty="0" smtClean="0">
                <a:hlinkClick r:id="rId2"/>
              </a:rPr>
              <a:t>http://enotice.vtools.ieee.org</a:t>
            </a:r>
            <a:endParaRPr lang="en-US" dirty="0" smtClean="0"/>
          </a:p>
          <a:p>
            <a:endParaRPr lang="en-US" dirty="0" smtClean="0"/>
          </a:p>
          <a:p>
            <a:pPr lvl="2"/>
            <a:endParaRPr lang="en-US" dirty="0" smtClean="0"/>
          </a:p>
          <a:p>
            <a:pPr lvl="2"/>
            <a:endParaRPr lang="en-US" dirty="0" smtClean="0"/>
          </a:p>
          <a:p>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19</a:t>
            </a:fld>
            <a:endParaRPr lang="en-US" dirty="0"/>
          </a:p>
        </p:txBody>
      </p:sp>
      <p:sp>
        <p:nvSpPr>
          <p:cNvPr id="12" name="Text Placeholder 4"/>
          <p:cNvSpPr>
            <a:spLocks noGrp="1"/>
          </p:cNvSpPr>
          <p:nvPr>
            <p:ph type="body" sz="quarter" idx="15"/>
          </p:nvPr>
        </p:nvSpPr>
        <p:spPr/>
        <p:txBody>
          <a:bodyPr>
            <a:normAutofit fontScale="85000" lnSpcReduction="20000"/>
          </a:bodyPr>
          <a:lstStyle/>
          <a:p>
            <a:r>
              <a:rPr lang="en-US" dirty="0" smtClean="0"/>
              <a:t>vTools eNotice</a:t>
            </a:r>
            <a:endParaRPr lang="en-US" dirty="0"/>
          </a:p>
        </p:txBody>
      </p:sp>
    </p:spTree>
    <p:extLst>
      <p:ext uri="{BB962C8B-B14F-4D97-AF65-F5344CB8AC3E}">
        <p14:creationId xmlns:p14="http://schemas.microsoft.com/office/powerpoint/2010/main" val="2002744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7136"/>
            <a:ext cx="8184046" cy="415002"/>
          </a:xfrm>
        </p:spPr>
        <p:txBody>
          <a:bodyPr/>
          <a:lstStyle/>
          <a:p>
            <a:r>
              <a:rPr lang="en-US" dirty="0" smtClean="0"/>
              <a:t>Membership Information</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Here’s a list of  some of the information we collect:</a:t>
            </a:r>
          </a:p>
          <a:p>
            <a:pPr lvl="1"/>
            <a:r>
              <a:rPr lang="en-US" sz="1500" dirty="0"/>
              <a:t>Your name and contact details</a:t>
            </a:r>
          </a:p>
          <a:p>
            <a:pPr lvl="1"/>
            <a:r>
              <a:rPr lang="en-US" sz="1500" dirty="0"/>
              <a:t>Date of birth</a:t>
            </a:r>
          </a:p>
          <a:p>
            <a:pPr lvl="1"/>
            <a:r>
              <a:rPr lang="en-US" sz="1500" dirty="0"/>
              <a:t>Education and professional information</a:t>
            </a:r>
          </a:p>
          <a:p>
            <a:pPr lvl="1"/>
            <a:r>
              <a:rPr lang="en-US" sz="1500" dirty="0"/>
              <a:t>Communication Preferences</a:t>
            </a:r>
          </a:p>
          <a:p>
            <a:pPr lvl="1"/>
            <a:r>
              <a:rPr lang="en-US" sz="1500" dirty="0"/>
              <a:t>Purchasing and payment information (no credit cards)</a:t>
            </a:r>
          </a:p>
          <a:p>
            <a:pPr lvl="1"/>
            <a:r>
              <a:rPr lang="en-US" sz="1500" dirty="0"/>
              <a:t>Registration and participation in IEEE events and activities</a:t>
            </a:r>
          </a:p>
          <a:p>
            <a:pPr lvl="1"/>
            <a:r>
              <a:rPr lang="en-US" sz="1500" dirty="0"/>
              <a:t>Volunteer Positions</a:t>
            </a:r>
          </a:p>
          <a:p>
            <a:pPr lvl="1"/>
            <a:r>
              <a:rPr lang="en-US" sz="1500" dirty="0" smtClean="0"/>
              <a:t>Societies </a:t>
            </a:r>
            <a:r>
              <a:rPr lang="en-US" sz="1500" dirty="0"/>
              <a:t>and </a:t>
            </a:r>
            <a:r>
              <a:rPr lang="en-US" sz="1500" dirty="0" smtClean="0"/>
              <a:t>subscriptions and preferences</a:t>
            </a:r>
            <a:endParaRPr lang="en-US" sz="1500" dirty="0"/>
          </a:p>
          <a:p>
            <a:pPr lvl="1"/>
            <a:r>
              <a:rPr lang="en-US" sz="1500" dirty="0"/>
              <a:t>Cookies</a:t>
            </a:r>
          </a:p>
          <a:p>
            <a:pPr lvl="1"/>
            <a:r>
              <a:rPr lang="en-US" sz="1500" dirty="0"/>
              <a:t>IEEE Web Account (no passwords)</a:t>
            </a:r>
          </a:p>
          <a:p>
            <a:pPr lvl="1"/>
            <a:r>
              <a:rPr lang="en-US" sz="1500" dirty="0"/>
              <a:t>Location information</a:t>
            </a:r>
          </a:p>
          <a:p>
            <a:pPr lvl="1"/>
            <a:r>
              <a:rPr lang="en-US" sz="1500" dirty="0"/>
              <a:t>Other information you upload or provide to us</a:t>
            </a:r>
          </a:p>
          <a:p>
            <a:pPr lvl="2"/>
            <a:r>
              <a:rPr lang="en-US" dirty="0"/>
              <a:t>More can be found at: </a:t>
            </a:r>
            <a:r>
              <a:rPr lang="en-US" dirty="0">
                <a:hlinkClick r:id="rId2"/>
              </a:rPr>
              <a:t>https://www.ieee.org/security-privacy.html</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smtClean="0"/>
              <a:t>What kind of information?  </a:t>
            </a:r>
            <a:endParaRPr lang="en-US" dirty="0"/>
          </a:p>
        </p:txBody>
      </p:sp>
    </p:spTree>
    <p:extLst>
      <p:ext uri="{BB962C8B-B14F-4D97-AF65-F5344CB8AC3E}">
        <p14:creationId xmlns:p14="http://schemas.microsoft.com/office/powerpoint/2010/main" val="343544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vTools</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Used </a:t>
            </a:r>
            <a:r>
              <a:rPr lang="en-US" dirty="0" smtClean="0"/>
              <a:t>for creating and managing IEEE local events </a:t>
            </a:r>
          </a:p>
          <a:p>
            <a:r>
              <a:rPr lang="en-US" dirty="0" smtClean="0"/>
              <a:t>vTools Events </a:t>
            </a:r>
            <a:r>
              <a:rPr lang="en-US" dirty="0" smtClean="0"/>
              <a:t>supports meetings for all Regions, Geographic Councils, Sections, Subsections, Chapters, Affinity Groups, Student Branches and HKN Chapters</a:t>
            </a:r>
          </a:p>
          <a:p>
            <a:r>
              <a:rPr lang="en-US" dirty="0" smtClean="0"/>
              <a:t>A GDPR compliant eNotice can be generated for the event on demand</a:t>
            </a:r>
          </a:p>
          <a:p>
            <a:r>
              <a:rPr lang="en-US" dirty="0" smtClean="0"/>
              <a:t>Events are automatically exported to various sites, including IEEE Event Finder, IEEE website calendars and IEEE </a:t>
            </a:r>
            <a:r>
              <a:rPr lang="en-US" dirty="0" err="1" smtClean="0"/>
              <a:t>Collabratec</a:t>
            </a:r>
            <a:r>
              <a:rPr lang="en-US" dirty="0" smtClean="0"/>
              <a:t> </a:t>
            </a:r>
            <a:r>
              <a:rPr lang="en-US" baseline="30000" dirty="0" smtClean="0"/>
              <a:t>tm</a:t>
            </a:r>
            <a:endParaRPr lang="en-US" baseline="30000" dirty="0" smtClean="0"/>
          </a:p>
          <a:p>
            <a:r>
              <a:rPr lang="en-US" dirty="0" smtClean="0"/>
              <a:t>Events registration requires </a:t>
            </a:r>
            <a:r>
              <a:rPr lang="en-US" dirty="0" err="1" smtClean="0"/>
              <a:t>requess</a:t>
            </a:r>
            <a:r>
              <a:rPr lang="en-US" dirty="0" smtClean="0"/>
              <a:t> </a:t>
            </a:r>
            <a:r>
              <a:rPr lang="en-US" dirty="0" smtClean="0"/>
              <a:t>consent to the IEEE Privacy Policy</a:t>
            </a:r>
          </a:p>
          <a:p>
            <a:r>
              <a:rPr lang="en-US" dirty="0" smtClean="0"/>
              <a:t>Events registration also asks if we can send information about IEEE activities (permission to “Market” to enable us to membership information to non members and guests</a:t>
            </a:r>
          </a:p>
          <a:p>
            <a:r>
              <a:rPr lang="en-US" dirty="0" smtClean="0">
                <a:hlinkClick r:id="rId2"/>
              </a:rPr>
              <a:t>https://events.vtools.ieee.org</a:t>
            </a:r>
            <a:r>
              <a:rPr lang="en-US" dirty="0" smtClean="0">
                <a:hlinkClick r:id="rId2"/>
              </a:rPr>
              <a:t>/</a:t>
            </a:r>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20</a:t>
            </a:fld>
            <a:endParaRPr lang="en-US" dirty="0"/>
          </a:p>
        </p:txBody>
      </p:sp>
      <p:sp>
        <p:nvSpPr>
          <p:cNvPr id="8" name="Text Placeholder 4"/>
          <p:cNvSpPr>
            <a:spLocks noGrp="1"/>
          </p:cNvSpPr>
          <p:nvPr>
            <p:ph type="body" sz="quarter" idx="15"/>
          </p:nvPr>
        </p:nvSpPr>
        <p:spPr/>
        <p:txBody>
          <a:bodyPr>
            <a:normAutofit fontScale="85000" lnSpcReduction="20000"/>
          </a:bodyPr>
          <a:lstStyle/>
          <a:p>
            <a:r>
              <a:rPr lang="en-US" dirty="0" smtClean="0"/>
              <a:t>vTools Events</a:t>
            </a:r>
            <a:endParaRPr lang="en-US" dirty="0"/>
          </a:p>
        </p:txBody>
      </p:sp>
    </p:spTree>
    <p:extLst>
      <p:ext uri="{BB962C8B-B14F-4D97-AF65-F5344CB8AC3E}">
        <p14:creationId xmlns:p14="http://schemas.microsoft.com/office/powerpoint/2010/main" val="4284297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vTools</a:t>
            </a:r>
            <a:endParaRPr lang="en-US" dirty="0"/>
          </a:p>
        </p:txBody>
      </p:sp>
      <p:sp>
        <p:nvSpPr>
          <p:cNvPr id="3" name="Text Placeholder 2"/>
          <p:cNvSpPr>
            <a:spLocks noGrp="1"/>
          </p:cNvSpPr>
          <p:nvPr>
            <p:ph type="body" sz="quarter" idx="13"/>
          </p:nvPr>
        </p:nvSpPr>
        <p:spPr/>
        <p:txBody>
          <a:bodyPr>
            <a:normAutofit/>
          </a:bodyPr>
          <a:lstStyle/>
          <a:p>
            <a:r>
              <a:rPr lang="en-US" dirty="0"/>
              <a:t>Officer Reporting is an online </a:t>
            </a:r>
            <a:r>
              <a:rPr lang="en-US" dirty="0" smtClean="0"/>
              <a:t>tool for volunteers to report current officers.</a:t>
            </a:r>
          </a:p>
          <a:p>
            <a:r>
              <a:rPr lang="en-US" dirty="0" smtClean="0"/>
              <a:t>The </a:t>
            </a:r>
            <a:r>
              <a:rPr lang="en-US" dirty="0"/>
              <a:t>tool provides automatic validation and updates the central IEEE database.</a:t>
            </a:r>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21</a:t>
            </a:fld>
            <a:endParaRPr lang="en-US" dirty="0"/>
          </a:p>
        </p:txBody>
      </p:sp>
      <p:sp>
        <p:nvSpPr>
          <p:cNvPr id="8" name="Text Placeholder 4"/>
          <p:cNvSpPr>
            <a:spLocks noGrp="1"/>
          </p:cNvSpPr>
          <p:nvPr>
            <p:ph type="body" sz="quarter" idx="15"/>
          </p:nvPr>
        </p:nvSpPr>
        <p:spPr/>
        <p:txBody>
          <a:bodyPr>
            <a:normAutofit fontScale="85000" lnSpcReduction="20000"/>
          </a:bodyPr>
          <a:lstStyle/>
          <a:p>
            <a:r>
              <a:rPr lang="en-US" dirty="0" smtClean="0"/>
              <a:t>vTools Officer Reporting</a:t>
            </a:r>
            <a:endParaRPr lang="en-US" dirty="0"/>
          </a:p>
        </p:txBody>
      </p:sp>
    </p:spTree>
    <p:extLst>
      <p:ext uri="{BB962C8B-B14F-4D97-AF65-F5344CB8AC3E}">
        <p14:creationId xmlns:p14="http://schemas.microsoft.com/office/powerpoint/2010/main" val="346138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vTools</a:t>
            </a:r>
            <a:endParaRPr lang="en-US" dirty="0"/>
          </a:p>
        </p:txBody>
      </p:sp>
      <p:sp>
        <p:nvSpPr>
          <p:cNvPr id="3" name="Text Placeholder 2"/>
          <p:cNvSpPr>
            <a:spLocks noGrp="1"/>
          </p:cNvSpPr>
          <p:nvPr>
            <p:ph type="body" sz="quarter" idx="13"/>
          </p:nvPr>
        </p:nvSpPr>
        <p:spPr/>
        <p:txBody>
          <a:bodyPr>
            <a:normAutofit/>
          </a:bodyPr>
          <a:lstStyle/>
          <a:p>
            <a:r>
              <a:rPr lang="en-US" dirty="0"/>
              <a:t>This application was created to assist IEEE organizational units in conducting online elections.</a:t>
            </a:r>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22</a:t>
            </a:fld>
            <a:endParaRPr lang="en-US" dirty="0"/>
          </a:p>
        </p:txBody>
      </p:sp>
      <p:sp>
        <p:nvSpPr>
          <p:cNvPr id="8" name="Text Placeholder 4"/>
          <p:cNvSpPr>
            <a:spLocks noGrp="1"/>
          </p:cNvSpPr>
          <p:nvPr>
            <p:ph type="body" sz="quarter" idx="15"/>
          </p:nvPr>
        </p:nvSpPr>
        <p:spPr/>
        <p:txBody>
          <a:bodyPr>
            <a:normAutofit fontScale="85000" lnSpcReduction="20000"/>
          </a:bodyPr>
          <a:lstStyle/>
          <a:p>
            <a:r>
              <a:rPr lang="en-US" dirty="0" smtClean="0"/>
              <a:t>vTools Voting</a:t>
            </a:r>
            <a:endParaRPr lang="en-US" dirty="0"/>
          </a:p>
        </p:txBody>
      </p:sp>
    </p:spTree>
    <p:extLst>
      <p:ext uri="{BB962C8B-B14F-4D97-AF65-F5344CB8AC3E}">
        <p14:creationId xmlns:p14="http://schemas.microsoft.com/office/powerpoint/2010/main" val="1589509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Listserv</a:t>
            </a:r>
            <a:endParaRPr lang="en-US" dirty="0"/>
          </a:p>
        </p:txBody>
      </p:sp>
      <p:sp>
        <p:nvSpPr>
          <p:cNvPr id="5" name="Text Placeholder 4"/>
          <p:cNvSpPr>
            <a:spLocks noGrp="1"/>
          </p:cNvSpPr>
          <p:nvPr>
            <p:ph type="body" sz="quarter" idx="13"/>
          </p:nvPr>
        </p:nvSpPr>
        <p:spPr>
          <a:xfrm>
            <a:off x="594521" y="1369219"/>
            <a:ext cx="7886700" cy="2957513"/>
          </a:xfrm>
        </p:spPr>
        <p:txBody>
          <a:bodyPr>
            <a:normAutofit/>
          </a:bodyPr>
          <a:lstStyle/>
          <a:p>
            <a:r>
              <a:rPr lang="en-US" dirty="0"/>
              <a:t>For email newsletters, announcement lists, discussion groups and email </a:t>
            </a:r>
            <a:r>
              <a:rPr lang="en-US" dirty="0" smtClean="0"/>
              <a:t>communities</a:t>
            </a:r>
          </a:p>
          <a:p>
            <a:r>
              <a:rPr lang="en-US" dirty="0"/>
              <a:t>IEEE offers LISTSERV as an email list management solution for volunteers.   LISTSERV provides everything you need to manage all of your opt-in email lists, including email newsletters, announcements, discussion groups and email communities.</a:t>
            </a:r>
          </a:p>
          <a:p>
            <a:r>
              <a:rPr lang="en-US" b="1" dirty="0" err="1"/>
              <a:t>Listowners</a:t>
            </a:r>
            <a:r>
              <a:rPr lang="en-US" dirty="0"/>
              <a:t> are required provide a welcome message and </a:t>
            </a:r>
            <a:r>
              <a:rPr lang="en-US" dirty="0" err="1"/>
              <a:t>optout</a:t>
            </a:r>
            <a:r>
              <a:rPr lang="en-US" dirty="0"/>
              <a:t> footer on each message that is sent.  </a:t>
            </a:r>
            <a:r>
              <a:rPr lang="en-US" dirty="0">
                <a:hlinkClick r:id="rId2"/>
              </a:rPr>
              <a:t>View List Owner requirements</a:t>
            </a:r>
            <a:endParaRPr lang="en-US" dirty="0"/>
          </a:p>
          <a:p>
            <a:r>
              <a:rPr lang="en-US" b="1" dirty="0"/>
              <a:t>List members</a:t>
            </a:r>
            <a:r>
              <a:rPr lang="en-US" dirty="0"/>
              <a:t> </a:t>
            </a:r>
            <a:r>
              <a:rPr lang="en-US" dirty="0" smtClean="0"/>
              <a:t>must </a:t>
            </a:r>
            <a:r>
              <a:rPr lang="en-US" dirty="0"/>
              <a:t>always have the option to unsubscribe from an IEEE Listserv mailing list.  </a:t>
            </a:r>
            <a:r>
              <a:rPr lang="en-US" dirty="0">
                <a:hlinkClick r:id="rId3"/>
              </a:rPr>
              <a:t>View List member procedures</a:t>
            </a:r>
            <a:r>
              <a:rPr lang="en-US" dirty="0" smtClean="0">
                <a:hlinkClick r:id="rId3"/>
              </a:rPr>
              <a:t>.</a:t>
            </a:r>
            <a:r>
              <a:rPr lang="en-US" dirty="0"/>
              <a:t> </a:t>
            </a:r>
          </a:p>
          <a:p>
            <a:r>
              <a:rPr lang="en-US" dirty="0"/>
              <a:t>Request a new list at: </a:t>
            </a:r>
            <a:r>
              <a:rPr lang="en-US" dirty="0">
                <a:hlinkClick r:id="rId4"/>
              </a:rPr>
              <a:t>https://listserv.ieee.org/request/add-listserv.html</a:t>
            </a:r>
            <a:endParaRPr lang="en-US" dirty="0"/>
          </a:p>
          <a:p>
            <a:pPr marL="0" indent="0">
              <a:buNone/>
            </a:pPr>
            <a:endParaRPr lang="en-US" dirty="0"/>
          </a:p>
          <a:p>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23</a:t>
            </a:fld>
            <a:endParaRPr lang="en-US" dirty="0"/>
          </a:p>
        </p:txBody>
      </p:sp>
      <p:sp>
        <p:nvSpPr>
          <p:cNvPr id="7" name="Text Placeholder 6"/>
          <p:cNvSpPr>
            <a:spLocks noGrp="1"/>
          </p:cNvSpPr>
          <p:nvPr>
            <p:ph type="body" sz="quarter" idx="15"/>
          </p:nvPr>
        </p:nvSpPr>
        <p:spPr/>
        <p:txBody>
          <a:bodyPr>
            <a:normAutofit fontScale="85000" lnSpcReduction="20000"/>
          </a:bodyPr>
          <a:lstStyle/>
          <a:p>
            <a:r>
              <a:rPr lang="en-US" b="0" dirty="0"/>
              <a:t>IEEE LISTSERV® Email List Management</a:t>
            </a:r>
          </a:p>
          <a:p>
            <a:endParaRPr lang="en-US" dirty="0"/>
          </a:p>
        </p:txBody>
      </p:sp>
      <p:pic>
        <p:nvPicPr>
          <p:cNvPr id="1032" name="Picture 8" descr="LISTSE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563" y="28075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55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Google Groups</a:t>
            </a:r>
            <a:endParaRPr lang="en-US" dirty="0"/>
          </a:p>
        </p:txBody>
      </p:sp>
      <p:sp>
        <p:nvSpPr>
          <p:cNvPr id="5" name="Text Placeholder 4"/>
          <p:cNvSpPr>
            <a:spLocks noGrp="1"/>
          </p:cNvSpPr>
          <p:nvPr>
            <p:ph type="body" sz="quarter" idx="13"/>
          </p:nvPr>
        </p:nvSpPr>
        <p:spPr>
          <a:xfrm>
            <a:off x="594521" y="1369219"/>
            <a:ext cx="7886700" cy="2957513"/>
          </a:xfrm>
        </p:spPr>
        <p:txBody>
          <a:bodyPr>
            <a:normAutofit/>
          </a:bodyPr>
          <a:lstStyle/>
          <a:p>
            <a:r>
              <a:rPr lang="en-US" dirty="0" smtClean="0"/>
              <a:t>Also For </a:t>
            </a:r>
            <a:r>
              <a:rPr lang="en-US" dirty="0"/>
              <a:t>email newsletters, announcement lists, discussion groups and email </a:t>
            </a:r>
            <a:r>
              <a:rPr lang="en-US" dirty="0" smtClean="0"/>
              <a:t>communities</a:t>
            </a:r>
          </a:p>
          <a:p>
            <a:r>
              <a:rPr lang="en-US" b="1" dirty="0" err="1" smtClean="0"/>
              <a:t>Listowners</a:t>
            </a:r>
            <a:r>
              <a:rPr lang="en-US" dirty="0"/>
              <a:t> are required provide a welcome message and </a:t>
            </a:r>
            <a:r>
              <a:rPr lang="en-US" dirty="0" err="1"/>
              <a:t>optout</a:t>
            </a:r>
            <a:r>
              <a:rPr lang="en-US" dirty="0"/>
              <a:t> footer on each message that is sent.  </a:t>
            </a:r>
            <a:r>
              <a:rPr lang="en-US" dirty="0">
                <a:hlinkClick r:id="rId2"/>
              </a:rPr>
              <a:t>View List Owner requirements</a:t>
            </a:r>
            <a:endParaRPr lang="en-US" dirty="0"/>
          </a:p>
          <a:p>
            <a:r>
              <a:rPr lang="en-US" b="1" dirty="0"/>
              <a:t>List members</a:t>
            </a:r>
            <a:r>
              <a:rPr lang="en-US" dirty="0"/>
              <a:t> </a:t>
            </a:r>
            <a:r>
              <a:rPr lang="en-US" dirty="0" smtClean="0"/>
              <a:t>must </a:t>
            </a:r>
            <a:r>
              <a:rPr lang="en-US" dirty="0"/>
              <a:t>always have the option to </a:t>
            </a:r>
            <a:r>
              <a:rPr lang="en-US" dirty="0" smtClean="0"/>
              <a:t>unsubscribe</a:t>
            </a:r>
            <a:endParaRPr lang="en-US" dirty="0"/>
          </a:p>
          <a:p>
            <a:pPr marL="0" indent="0">
              <a:buNone/>
            </a:pPr>
            <a:r>
              <a:rPr lang="en-US" dirty="0"/>
              <a:t> </a:t>
            </a:r>
          </a:p>
          <a:p>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24</a:t>
            </a:fld>
            <a:endParaRPr lang="en-US" dirty="0"/>
          </a:p>
        </p:txBody>
      </p:sp>
      <p:sp>
        <p:nvSpPr>
          <p:cNvPr id="7" name="Text Placeholder 6"/>
          <p:cNvSpPr>
            <a:spLocks noGrp="1"/>
          </p:cNvSpPr>
          <p:nvPr>
            <p:ph type="body" sz="quarter" idx="15"/>
          </p:nvPr>
        </p:nvSpPr>
        <p:spPr/>
        <p:txBody>
          <a:bodyPr>
            <a:normAutofit fontScale="85000" lnSpcReduction="20000"/>
          </a:bodyPr>
          <a:lstStyle/>
          <a:p>
            <a:r>
              <a:rPr lang="en-US" b="0" dirty="0" smtClean="0"/>
              <a:t>Email </a:t>
            </a:r>
            <a:r>
              <a:rPr lang="en-US" b="0" dirty="0"/>
              <a:t>List Management</a:t>
            </a:r>
          </a:p>
          <a:p>
            <a:endParaRPr lang="en-US" dirty="0"/>
          </a:p>
        </p:txBody>
      </p:sp>
      <p:pic>
        <p:nvPicPr>
          <p:cNvPr id="1032" name="Picture 8" descr="LISTSE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563" y="28075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2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defTabSz="914378">
              <a:defRPr/>
            </a:pPr>
            <a:fld id="{3DD97BEB-BAEF-0344-9D5C-EC73E478698A}" type="slidenum">
              <a:rPr lang="en-US" smtClean="0"/>
              <a:pPr defTabSz="914378">
                <a:defRPr/>
              </a:pPr>
              <a:t>25</a:t>
            </a:fld>
            <a:endParaRPr lang="en-US" dirty="0"/>
          </a:p>
        </p:txBody>
      </p:sp>
    </p:spTree>
    <p:extLst>
      <p:ext uri="{BB962C8B-B14F-4D97-AF65-F5344CB8AC3E}">
        <p14:creationId xmlns:p14="http://schemas.microsoft.com/office/powerpoint/2010/main" val="386228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Vera Sharoff, v.sharoff@ieee.org</a:t>
            </a: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26</a:t>
            </a:fld>
            <a:endParaRPr lang="en-US"/>
          </a:p>
        </p:txBody>
      </p:sp>
    </p:spTree>
    <p:extLst>
      <p:ext uri="{BB962C8B-B14F-4D97-AF65-F5344CB8AC3E}">
        <p14:creationId xmlns:p14="http://schemas.microsoft.com/office/powerpoint/2010/main" val="144877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7136"/>
            <a:ext cx="8184046" cy="415002"/>
          </a:xfrm>
        </p:spPr>
        <p:txBody>
          <a:bodyPr/>
          <a:lstStyle/>
          <a:p>
            <a:r>
              <a:rPr lang="en-US" dirty="0" smtClean="0"/>
              <a:t>Membership Information</a:t>
            </a:r>
            <a:endParaRPr lang="en-US" dirty="0"/>
          </a:p>
        </p:txBody>
      </p:sp>
      <p:sp>
        <p:nvSpPr>
          <p:cNvPr id="3" name="Text Placeholder 2"/>
          <p:cNvSpPr>
            <a:spLocks noGrp="1"/>
          </p:cNvSpPr>
          <p:nvPr>
            <p:ph type="body" sz="quarter" idx="13"/>
          </p:nvPr>
        </p:nvSpPr>
        <p:spPr>
          <a:xfrm>
            <a:off x="628650" y="1369219"/>
            <a:ext cx="7886700" cy="3396212"/>
          </a:xfrm>
        </p:spPr>
        <p:txBody>
          <a:bodyPr>
            <a:normAutofit/>
          </a:bodyPr>
          <a:lstStyle/>
          <a:p>
            <a:r>
              <a:rPr lang="en-US" dirty="0" smtClean="0"/>
              <a:t>Join IEEE</a:t>
            </a:r>
          </a:p>
          <a:p>
            <a:r>
              <a:rPr lang="en-US" dirty="0" smtClean="0"/>
              <a:t>Join a Society</a:t>
            </a:r>
          </a:p>
          <a:p>
            <a:r>
              <a:rPr lang="en-US" dirty="0" smtClean="0"/>
              <a:t>Join Standards Association</a:t>
            </a:r>
          </a:p>
          <a:p>
            <a:r>
              <a:rPr lang="en-US" dirty="0" smtClean="0"/>
              <a:t>Subscribe to a publication</a:t>
            </a:r>
          </a:p>
          <a:p>
            <a:r>
              <a:rPr lang="en-US" dirty="0" smtClean="0"/>
              <a:t>Purchase an article</a:t>
            </a:r>
          </a:p>
          <a:p>
            <a:r>
              <a:rPr lang="en-US" dirty="0" smtClean="0"/>
              <a:t>Renew membership</a:t>
            </a:r>
          </a:p>
          <a:p>
            <a:r>
              <a:rPr lang="en-US" dirty="0" smtClean="0"/>
              <a:t>Join </a:t>
            </a:r>
            <a:r>
              <a:rPr lang="en-US" dirty="0" err="1" smtClean="0"/>
              <a:t>Collabratec</a:t>
            </a:r>
            <a:r>
              <a:rPr lang="en-US" baseline="30000" dirty="0" err="1" smtClean="0"/>
              <a:t>tm</a:t>
            </a:r>
            <a:endParaRPr lang="en-US" baseline="30000" dirty="0" smtClean="0"/>
          </a:p>
          <a:p>
            <a:r>
              <a:rPr lang="en-US" dirty="0" smtClean="0"/>
              <a:t>Register for Events</a:t>
            </a:r>
          </a:p>
          <a:p>
            <a:r>
              <a:rPr lang="en-US" dirty="0" smtClean="0"/>
              <a:t>Attend a conference …</a:t>
            </a:r>
          </a:p>
          <a:p>
            <a:r>
              <a:rPr lang="en-US" dirty="0" err="1" smtClean="0"/>
              <a:t>Listservs</a:t>
            </a:r>
            <a:endParaRPr lang="en-US" dirty="0" smtClean="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smtClean="0"/>
              <a:t>Where does it come from?</a:t>
            </a:r>
            <a:endParaRPr lang="en-US" dirty="0"/>
          </a:p>
        </p:txBody>
      </p:sp>
    </p:spTree>
    <p:extLst>
      <p:ext uri="{BB962C8B-B14F-4D97-AF65-F5344CB8AC3E}">
        <p14:creationId xmlns:p14="http://schemas.microsoft.com/office/powerpoint/2010/main" val="220860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7136"/>
            <a:ext cx="8184046" cy="415002"/>
          </a:xfrm>
        </p:spPr>
        <p:txBody>
          <a:bodyPr/>
          <a:lstStyle/>
          <a:p>
            <a:r>
              <a:rPr lang="en-US" dirty="0" smtClean="0"/>
              <a:t>Many IEEE Volunteers Have Access to Member Information</a:t>
            </a:r>
            <a:endParaRPr lang="en-US" dirty="0"/>
          </a:p>
        </p:txBody>
      </p:sp>
      <p:sp>
        <p:nvSpPr>
          <p:cNvPr id="3" name="Text Placeholder 2"/>
          <p:cNvSpPr>
            <a:spLocks noGrp="1"/>
          </p:cNvSpPr>
          <p:nvPr>
            <p:ph type="body" sz="quarter" idx="13"/>
          </p:nvPr>
        </p:nvSpPr>
        <p:spPr/>
        <p:txBody>
          <a:bodyPr/>
          <a:lstStyle/>
          <a:p>
            <a:r>
              <a:rPr lang="en-US" dirty="0" smtClean="0"/>
              <a:t>Some have access by virtue of their IEEE position</a:t>
            </a:r>
          </a:p>
          <a:p>
            <a:pPr lvl="1"/>
            <a:r>
              <a:rPr lang="en-US" dirty="0" smtClean="0"/>
              <a:t>Sections: Chair, Vice Chair, Secretary, Treasurer, MD </a:t>
            </a:r>
            <a:r>
              <a:rPr lang="en-US" dirty="0" smtClean="0"/>
              <a:t>Chair</a:t>
            </a:r>
            <a:endParaRPr lang="en-US" dirty="0" smtClean="0"/>
          </a:p>
          <a:p>
            <a:pPr lvl="1"/>
            <a:r>
              <a:rPr lang="en-US" dirty="0" smtClean="0"/>
              <a:t>Chapters: </a:t>
            </a:r>
            <a:r>
              <a:rPr lang="en-US" dirty="0" smtClean="0"/>
              <a:t>Chair</a:t>
            </a:r>
            <a:endParaRPr lang="en-US" dirty="0" smtClean="0"/>
          </a:p>
          <a:p>
            <a:pPr lvl="1"/>
            <a:r>
              <a:rPr lang="en-US" dirty="0" smtClean="0"/>
              <a:t>Affinity Groups: </a:t>
            </a:r>
            <a:r>
              <a:rPr lang="en-US" dirty="0" smtClean="0"/>
              <a:t>Chair</a:t>
            </a:r>
            <a:endParaRPr lang="en-US" dirty="0" smtClean="0"/>
          </a:p>
          <a:p>
            <a:pPr lvl="1"/>
            <a:r>
              <a:rPr lang="en-US" dirty="0" smtClean="0"/>
              <a:t>Student Branches: </a:t>
            </a:r>
            <a:r>
              <a:rPr lang="en-US" dirty="0" smtClean="0"/>
              <a:t>Chair and Counsellor</a:t>
            </a:r>
            <a:endParaRPr lang="en-US" dirty="0" smtClean="0"/>
          </a:p>
          <a:p>
            <a:pPr lvl="1"/>
            <a:r>
              <a:rPr lang="en-US" dirty="0" smtClean="0"/>
              <a:t>Student Branch Chapters: </a:t>
            </a:r>
            <a:r>
              <a:rPr lang="en-US" dirty="0" smtClean="0"/>
              <a:t>Chair </a:t>
            </a:r>
            <a:r>
              <a:rPr lang="en-US" dirty="0" smtClean="0"/>
              <a:t>and </a:t>
            </a:r>
            <a:r>
              <a:rPr lang="en-US" dirty="0" smtClean="0"/>
              <a:t>Adviser</a:t>
            </a:r>
            <a:endParaRPr lang="en-US" dirty="0" smtClean="0"/>
          </a:p>
          <a:p>
            <a:pPr marL="342900" lvl="1" indent="0">
              <a:buNone/>
            </a:pPr>
            <a:endParaRPr lang="en-US" dirty="0" smtClean="0"/>
          </a:p>
          <a:p>
            <a:pPr marL="342900" lvl="1" indent="0">
              <a:buNone/>
            </a:pPr>
            <a:r>
              <a:rPr lang="en-US" dirty="0" smtClean="0"/>
              <a:t>Also: Regions, Geographic Councils and Areas*</a:t>
            </a:r>
            <a:endParaRPr lang="en-US" dirty="0"/>
          </a:p>
          <a:p>
            <a:pPr marL="342900" lvl="1" indent="0">
              <a:buNone/>
            </a:pPr>
            <a:r>
              <a:rPr lang="en-US" sz="1200" dirty="0">
                <a:hlinkClick r:id="rId2"/>
              </a:rPr>
              <a:t>https://mga.ieee.org/resources-operations/volunteer-tools/samieee/samieee-volunteer-automatic-access-positions</a:t>
            </a:r>
            <a:endParaRPr lang="en-US" sz="1200" dirty="0"/>
          </a:p>
          <a:p>
            <a:pPr marL="342900" lvl="1" indent="0">
              <a:buNone/>
            </a:pPr>
            <a:endParaRPr lang="en-US" dirty="0" smtClean="0"/>
          </a:p>
          <a:p>
            <a:r>
              <a:rPr lang="en-US" dirty="0" smtClean="0"/>
              <a:t>Others </a:t>
            </a:r>
            <a:r>
              <a:rPr lang="en-US" dirty="0" smtClean="0"/>
              <a:t>have access based on authorization of the Chair</a:t>
            </a:r>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sp>
        <p:nvSpPr>
          <p:cNvPr id="5" name="Text Placeholder 4"/>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127574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can you use to access this information?</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solidFill>
                  <a:prstClr val="black"/>
                </a:solidFill>
              </a:rPr>
              <a:t>IEEE OU </a:t>
            </a:r>
            <a:r>
              <a:rPr lang="en-US" dirty="0" smtClean="0">
                <a:solidFill>
                  <a:prstClr val="black"/>
                </a:solidFill>
              </a:rPr>
              <a:t>Analytics</a:t>
            </a:r>
          </a:p>
          <a:p>
            <a:r>
              <a:rPr lang="en-US" dirty="0" smtClean="0"/>
              <a:t>IEEE OU Analytics Maps</a:t>
            </a:r>
          </a:p>
          <a:p>
            <a:r>
              <a:rPr lang="en-US" dirty="0" smtClean="0"/>
              <a:t>IEEE </a:t>
            </a:r>
            <a:r>
              <a:rPr lang="en-US" dirty="0"/>
              <a:t>Membership </a:t>
            </a:r>
            <a:r>
              <a:rPr lang="en-US" dirty="0" smtClean="0"/>
              <a:t>Statistics</a:t>
            </a:r>
          </a:p>
          <a:p>
            <a:r>
              <a:rPr lang="en-US" dirty="0"/>
              <a:t>List Validator</a:t>
            </a:r>
          </a:p>
          <a:p>
            <a:r>
              <a:rPr lang="en-US" dirty="0"/>
              <a:t>Bulk Upload (if you collect data elsewhere)</a:t>
            </a:r>
          </a:p>
          <a:p>
            <a:r>
              <a:rPr lang="en-US" dirty="0" smtClean="0"/>
              <a:t>vTools </a:t>
            </a:r>
            <a:r>
              <a:rPr lang="en-US" dirty="0" smtClean="0"/>
              <a:t>Applications</a:t>
            </a:r>
          </a:p>
          <a:p>
            <a:pPr lvl="1"/>
            <a:r>
              <a:rPr lang="en-US" dirty="0" smtClean="0"/>
              <a:t>eNotice</a:t>
            </a:r>
          </a:p>
          <a:p>
            <a:pPr lvl="1"/>
            <a:r>
              <a:rPr lang="en-US" dirty="0" smtClean="0"/>
              <a:t>Events</a:t>
            </a:r>
          </a:p>
          <a:p>
            <a:pPr lvl="1"/>
            <a:r>
              <a:rPr lang="en-US" dirty="0" smtClean="0"/>
              <a:t>Officer Reporting</a:t>
            </a:r>
          </a:p>
          <a:p>
            <a:pPr lvl="1"/>
            <a:r>
              <a:rPr lang="en-US" dirty="0" smtClean="0"/>
              <a:t>vTools </a:t>
            </a:r>
            <a:r>
              <a:rPr lang="en-US" dirty="0" smtClean="0"/>
              <a:t>Voting</a:t>
            </a:r>
          </a:p>
          <a:p>
            <a:r>
              <a:rPr lang="en-US" dirty="0" smtClean="0"/>
              <a:t>Listserv</a:t>
            </a:r>
          </a:p>
          <a:p>
            <a:r>
              <a:rPr lang="en-US" dirty="0" smtClean="0"/>
              <a:t>Google Groups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5</a:t>
            </a:fld>
            <a:endParaRPr lang="en-US"/>
          </a:p>
        </p:txBody>
      </p:sp>
      <p:sp>
        <p:nvSpPr>
          <p:cNvPr id="5" name="Text Placeholder 4"/>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260200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this data?</a:t>
            </a:r>
            <a:endParaRPr lang="en-US" dirty="0"/>
          </a:p>
        </p:txBody>
      </p:sp>
      <p:sp>
        <p:nvSpPr>
          <p:cNvPr id="3" name="Text Placeholder 2"/>
          <p:cNvSpPr>
            <a:spLocks noGrp="1"/>
          </p:cNvSpPr>
          <p:nvPr>
            <p:ph type="body" sz="quarter" idx="13"/>
          </p:nvPr>
        </p:nvSpPr>
        <p:spPr/>
        <p:txBody>
          <a:bodyPr/>
          <a:lstStyle/>
          <a:p>
            <a:r>
              <a:rPr lang="en-US" b="1" dirty="0" smtClean="0"/>
              <a:t>Always </a:t>
            </a:r>
            <a:r>
              <a:rPr lang="en-US" b="1" dirty="0"/>
              <a:t>Observe </a:t>
            </a:r>
            <a:r>
              <a:rPr lang="en-US" b="1" dirty="0" smtClean="0"/>
              <a:t>Member Privacy</a:t>
            </a:r>
            <a:endParaRPr lang="en-US" b="1" dirty="0"/>
          </a:p>
          <a:p>
            <a:pPr lvl="1"/>
            <a:r>
              <a:rPr lang="en-US" dirty="0" smtClean="0"/>
              <a:t>May 2018 the world was required to comply with the General Data Protection Regulation</a:t>
            </a:r>
          </a:p>
          <a:p>
            <a:pPr marL="342900" lvl="1" indent="0">
              <a:buNone/>
            </a:pPr>
            <a:r>
              <a:rPr lang="en-US" sz="5400" b="1" dirty="0"/>
              <a:t>	</a:t>
            </a:r>
            <a:r>
              <a:rPr lang="en-US" sz="5400" b="1" dirty="0" smtClean="0"/>
              <a:t>			GDPR</a:t>
            </a:r>
          </a:p>
          <a:p>
            <a:pPr lvl="1"/>
            <a:r>
              <a:rPr lang="en-US" dirty="0" smtClean="0"/>
              <a:t>All members are asked to sign the IEEE privacy policy</a:t>
            </a:r>
          </a:p>
          <a:p>
            <a:pPr lvl="1"/>
            <a:r>
              <a:rPr lang="en-US" dirty="0" smtClean="0"/>
              <a:t>Volunteers are asked to take Compliance Training</a:t>
            </a:r>
          </a:p>
          <a:p>
            <a:pPr lvl="1"/>
            <a:r>
              <a:rPr lang="en-US" dirty="0" smtClean="0"/>
              <a:t>Volunteers </a:t>
            </a:r>
            <a:r>
              <a:rPr lang="en-US" dirty="0" smtClean="0"/>
              <a:t>will be </a:t>
            </a:r>
            <a:r>
              <a:rPr lang="en-US" dirty="0" smtClean="0"/>
              <a:t>asked to adhere to the Data Access and Use </a:t>
            </a:r>
            <a:r>
              <a:rPr lang="en-US" dirty="0" smtClean="0"/>
              <a:t>Policy</a:t>
            </a:r>
          </a:p>
          <a:p>
            <a:r>
              <a:rPr lang="en-US" dirty="0" smtClean="0"/>
              <a:t>IEEE has updated </a:t>
            </a:r>
            <a:r>
              <a:rPr lang="en-US" dirty="0" smtClean="0"/>
              <a:t>all web applications to become GDPR </a:t>
            </a:r>
            <a:r>
              <a:rPr lang="en-US" dirty="0" smtClean="0"/>
              <a:t>Compliant</a:t>
            </a:r>
          </a:p>
          <a:p>
            <a:r>
              <a:rPr lang="en-US" dirty="0" smtClean="0"/>
              <a:t>Take Volunteer Compliance training</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6</a:t>
            </a:fld>
            <a:endParaRPr lang="en-US"/>
          </a:p>
        </p:txBody>
      </p:sp>
      <p:sp>
        <p:nvSpPr>
          <p:cNvPr id="5" name="Text Placeholder 4"/>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295690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417136"/>
            <a:ext cx="8309402" cy="415002"/>
          </a:xfrm>
        </p:spPr>
        <p:txBody>
          <a:bodyPr/>
          <a:lstStyle/>
          <a:p>
            <a:r>
              <a:rPr lang="en-US" dirty="0"/>
              <a:t>Key </a:t>
            </a:r>
            <a:r>
              <a:rPr lang="en-US" dirty="0" smtClean="0"/>
              <a:t>Accomplishments</a:t>
            </a:r>
            <a:endParaRPr lang="en-US" dirty="0">
              <a:solidFill>
                <a:srgbClr val="FF0000"/>
              </a:solidFill>
            </a:endParaRPr>
          </a:p>
        </p:txBody>
      </p:sp>
      <p:sp>
        <p:nvSpPr>
          <p:cNvPr id="5" name="Slide Number Placeholder 4"/>
          <p:cNvSpPr>
            <a:spLocks noGrp="1"/>
          </p:cNvSpPr>
          <p:nvPr>
            <p:ph type="sldNum" sz="quarter" idx="14"/>
          </p:nvPr>
        </p:nvSpPr>
        <p:spPr/>
        <p:txBody>
          <a:bodyPr/>
          <a:lstStyle/>
          <a:p>
            <a:pPr defTabSz="914378">
              <a:defRPr/>
            </a:pPr>
            <a:fld id="{3DD97BEB-BAEF-0344-9D5C-EC73E478698A}" type="slidenum">
              <a:rPr lang="en-US">
                <a:latin typeface="Calibri" panose="020F0502020204030204"/>
              </a:rPr>
              <a:pPr defTabSz="914378">
                <a:defRPr/>
              </a:pPr>
              <a:t>7</a:t>
            </a:fld>
            <a:endParaRPr lang="en-US" dirty="0">
              <a:latin typeface="Calibri" panose="020F0502020204030204"/>
            </a:endParaRPr>
          </a:p>
        </p:txBody>
      </p:sp>
      <p:sp>
        <p:nvSpPr>
          <p:cNvPr id="6" name="Text Placeholder 5"/>
          <p:cNvSpPr>
            <a:spLocks noGrp="1"/>
          </p:cNvSpPr>
          <p:nvPr>
            <p:ph type="body" sz="quarter" idx="15"/>
          </p:nvPr>
        </p:nvSpPr>
        <p:spPr/>
        <p:txBody>
          <a:bodyPr/>
          <a:lstStyle/>
          <a:p>
            <a:r>
              <a:rPr lang="en-US" dirty="0"/>
              <a:t>Systems </a:t>
            </a:r>
            <a:r>
              <a:rPr lang="en-US" dirty="0" smtClean="0"/>
              <a:t>updated </a:t>
            </a:r>
            <a:r>
              <a:rPr lang="en-US" dirty="0"/>
              <a:t>on </a:t>
            </a:r>
            <a:r>
              <a:rPr lang="en-US" dirty="0" smtClean="0"/>
              <a:t>22 May to require consent </a:t>
            </a:r>
            <a:r>
              <a:rPr lang="en-US" dirty="0"/>
              <a:t>with </a:t>
            </a:r>
            <a:r>
              <a:rPr lang="en-US" dirty="0" smtClean="0"/>
              <a:t>updated </a:t>
            </a:r>
            <a:r>
              <a:rPr lang="en-US" dirty="0"/>
              <a:t>IEEE </a:t>
            </a:r>
            <a:r>
              <a:rPr lang="en-US" dirty="0" smtClean="0"/>
              <a:t>privacy policy</a:t>
            </a:r>
            <a:endParaRPr lang="en-US" dirty="0"/>
          </a:p>
          <a:p>
            <a:endParaRPr lang="en-US" dirty="0"/>
          </a:p>
        </p:txBody>
      </p:sp>
      <p:sp>
        <p:nvSpPr>
          <p:cNvPr id="7" name="Text Placeholder 3"/>
          <p:cNvSpPr>
            <a:spLocks noGrp="1"/>
          </p:cNvSpPr>
          <p:nvPr>
            <p:ph type="body" sz="quarter" idx="13"/>
          </p:nvPr>
        </p:nvSpPr>
        <p:spPr>
          <a:xfrm>
            <a:off x="628651" y="1333730"/>
            <a:ext cx="8434460" cy="3594158"/>
          </a:xfrm>
        </p:spPr>
        <p:txBody>
          <a:bodyPr numCol="3">
            <a:noAutofit/>
          </a:bodyPr>
          <a:lstStyle/>
          <a:p>
            <a:r>
              <a:rPr lang="en-US" sz="1350" b="1" dirty="0"/>
              <a:t>Member Join and Renew</a:t>
            </a:r>
          </a:p>
          <a:p>
            <a:r>
              <a:rPr lang="en-US" sz="1350" b="1" dirty="0"/>
              <a:t>Membership/Profile/Cart</a:t>
            </a:r>
          </a:p>
          <a:p>
            <a:r>
              <a:rPr lang="en-US" sz="1350" b="1" dirty="0"/>
              <a:t>Siebel eMedia </a:t>
            </a:r>
          </a:p>
          <a:p>
            <a:r>
              <a:rPr lang="en-US" sz="1350" dirty="0"/>
              <a:t>Open Access Payments </a:t>
            </a:r>
          </a:p>
          <a:p>
            <a:r>
              <a:rPr lang="en-US" sz="1350" b="1" dirty="0" smtClean="0"/>
              <a:t>IEEE </a:t>
            </a:r>
            <a:r>
              <a:rPr lang="en-US" sz="1350" b="1" dirty="0"/>
              <a:t>OU Analytics</a:t>
            </a:r>
          </a:p>
          <a:p>
            <a:r>
              <a:rPr lang="en-US" sz="1350" dirty="0"/>
              <a:t>CS Store application </a:t>
            </a:r>
          </a:p>
          <a:p>
            <a:r>
              <a:rPr lang="en-US" sz="1350" dirty="0"/>
              <a:t>IEEE USA Shop Applications </a:t>
            </a:r>
          </a:p>
          <a:p>
            <a:r>
              <a:rPr lang="en-US" sz="1350" dirty="0"/>
              <a:t>IEEE </a:t>
            </a:r>
            <a:r>
              <a:rPr lang="en-US" sz="1350" i="1" dirty="0" err="1"/>
              <a:t>Xplore</a:t>
            </a:r>
            <a:endParaRPr lang="en-US" sz="1350" i="1" dirty="0"/>
          </a:p>
          <a:p>
            <a:r>
              <a:rPr lang="en-US" sz="1350" dirty="0"/>
              <a:t>IEEE Resource Centers</a:t>
            </a:r>
          </a:p>
          <a:p>
            <a:r>
              <a:rPr lang="en-US" sz="1350" dirty="0"/>
              <a:t>IEEE </a:t>
            </a:r>
            <a:r>
              <a:rPr lang="en-US" sz="1350" dirty="0" err="1"/>
              <a:t>Marketo</a:t>
            </a:r>
            <a:r>
              <a:rPr lang="en-US" sz="1350" dirty="0"/>
              <a:t> </a:t>
            </a:r>
          </a:p>
          <a:p>
            <a:r>
              <a:rPr lang="en-US" sz="1350" b="1" dirty="0" smtClean="0"/>
              <a:t>IEEE </a:t>
            </a:r>
            <a:r>
              <a:rPr lang="en-US" sz="1350" b="1" dirty="0"/>
              <a:t>Collabratec</a:t>
            </a:r>
          </a:p>
          <a:p>
            <a:r>
              <a:rPr lang="en-US" b="1" dirty="0"/>
              <a:t>IEEE Member Directory</a:t>
            </a:r>
          </a:p>
          <a:p>
            <a:r>
              <a:rPr lang="en-US" sz="1350" dirty="0" smtClean="0"/>
              <a:t>Author </a:t>
            </a:r>
            <a:r>
              <a:rPr lang="en-US" sz="1350" dirty="0"/>
              <a:t>Gateway </a:t>
            </a:r>
          </a:p>
          <a:p>
            <a:r>
              <a:rPr lang="en-US" sz="1350" b="1" dirty="0"/>
              <a:t>Fellows Directory </a:t>
            </a:r>
          </a:p>
          <a:p>
            <a:r>
              <a:rPr lang="en-US" sz="1350" b="1" dirty="0"/>
              <a:t>vTools eNotice</a:t>
            </a:r>
          </a:p>
          <a:p>
            <a:r>
              <a:rPr lang="en-US" sz="1350" b="1" dirty="0"/>
              <a:t>vTools Events</a:t>
            </a:r>
          </a:p>
          <a:p>
            <a:r>
              <a:rPr lang="en-US" sz="1350" b="1" dirty="0"/>
              <a:t>Web Account Registration</a:t>
            </a:r>
          </a:p>
          <a:p>
            <a:pPr lvl="1"/>
            <a:r>
              <a:rPr lang="en-US" dirty="0"/>
              <a:t>IBP, Computer Society &amp; </a:t>
            </a:r>
            <a:r>
              <a:rPr lang="en-US" i="1" dirty="0"/>
              <a:t>Spectrum</a:t>
            </a:r>
          </a:p>
          <a:p>
            <a:r>
              <a:rPr lang="en-US" sz="1350" b="1" dirty="0" smtClean="0"/>
              <a:t>Listserv</a:t>
            </a:r>
            <a:endParaRPr lang="en-US" sz="1350" b="1" dirty="0"/>
          </a:p>
          <a:p>
            <a:r>
              <a:rPr lang="en-US" sz="1350" dirty="0"/>
              <a:t>Standards Registration Authority </a:t>
            </a:r>
          </a:p>
          <a:p>
            <a:r>
              <a:rPr lang="en-US" sz="1350" dirty="0"/>
              <a:t>Standards Public Review</a:t>
            </a:r>
          </a:p>
          <a:p>
            <a:r>
              <a:rPr lang="en-US" sz="1350" dirty="0"/>
              <a:t>Standards </a:t>
            </a:r>
            <a:r>
              <a:rPr lang="en-US" sz="1350" dirty="0" err="1"/>
              <a:t>myProject</a:t>
            </a:r>
            <a:endParaRPr lang="en-US" sz="1350" dirty="0"/>
          </a:p>
          <a:p>
            <a:r>
              <a:rPr lang="en-US" sz="1350" dirty="0"/>
              <a:t>Standards NESC</a:t>
            </a:r>
          </a:p>
          <a:p>
            <a:r>
              <a:rPr lang="en-US" sz="1350" dirty="0"/>
              <a:t>Standards WGDS</a:t>
            </a:r>
          </a:p>
          <a:p>
            <a:r>
              <a:rPr lang="en-US" sz="1350" dirty="0"/>
              <a:t>IEEE Mobile Apps</a:t>
            </a:r>
          </a:p>
          <a:p>
            <a:pPr lvl="1"/>
            <a:r>
              <a:rPr lang="en-US" dirty="0"/>
              <a:t>IEEE App</a:t>
            </a:r>
          </a:p>
          <a:p>
            <a:pPr lvl="1"/>
            <a:r>
              <a:rPr lang="en-US" b="1" dirty="0"/>
              <a:t>IEEE Event Finder</a:t>
            </a:r>
          </a:p>
          <a:p>
            <a:pPr lvl="1">
              <a:lnSpc>
                <a:spcPct val="100000"/>
              </a:lnSpc>
              <a:spcBef>
                <a:spcPts val="0"/>
              </a:spcBef>
            </a:pPr>
            <a:r>
              <a:rPr lang="en-US" b="1" dirty="0"/>
              <a:t>IEEE Collabratec™</a:t>
            </a:r>
          </a:p>
          <a:p>
            <a:pPr lvl="1">
              <a:lnSpc>
                <a:spcPct val="100000"/>
              </a:lnSpc>
              <a:spcBef>
                <a:spcPts val="0"/>
              </a:spcBef>
            </a:pPr>
            <a:r>
              <a:rPr lang="en-US" dirty="0"/>
              <a:t>IEEE NESC</a:t>
            </a:r>
          </a:p>
          <a:p>
            <a:pPr lvl="1">
              <a:lnSpc>
                <a:spcPct val="100000"/>
              </a:lnSpc>
              <a:spcBef>
                <a:spcPts val="0"/>
              </a:spcBef>
            </a:pPr>
            <a:r>
              <a:rPr lang="en-US" dirty="0"/>
              <a:t>IEEE Meeting Series</a:t>
            </a:r>
          </a:p>
          <a:p>
            <a:pPr lvl="1">
              <a:lnSpc>
                <a:spcPct val="100000"/>
              </a:lnSpc>
              <a:spcBef>
                <a:spcPts val="0"/>
              </a:spcBef>
            </a:pPr>
            <a:r>
              <a:rPr lang="en-US" dirty="0"/>
              <a:t>IEEE Conference Creator</a:t>
            </a:r>
          </a:p>
          <a:p>
            <a:pPr lvl="1">
              <a:lnSpc>
                <a:spcPct val="100000"/>
              </a:lnSpc>
              <a:spcBef>
                <a:spcPts val="0"/>
              </a:spcBef>
            </a:pPr>
            <a:r>
              <a:rPr lang="en-US" i="1" dirty="0" err="1" smtClean="0"/>
              <a:t>myXplore</a:t>
            </a:r>
            <a:endParaRPr lang="en-US" i="1" dirty="0" smtClean="0"/>
          </a:p>
          <a:p>
            <a:pPr lvl="1">
              <a:lnSpc>
                <a:spcPct val="100000"/>
              </a:lnSpc>
              <a:spcBef>
                <a:spcPts val="0"/>
              </a:spcBef>
            </a:pPr>
            <a:endParaRPr lang="en-US" i="1" dirty="0"/>
          </a:p>
          <a:p>
            <a:pPr>
              <a:lnSpc>
                <a:spcPct val="100000"/>
              </a:lnSpc>
              <a:spcBef>
                <a:spcPts val="0"/>
              </a:spcBef>
            </a:pPr>
            <a:r>
              <a:rPr lang="en-US" i="1" dirty="0" smtClean="0"/>
              <a:t>Cookie Compliance messaging</a:t>
            </a:r>
            <a:endParaRPr lang="en-US" i="1" dirty="0"/>
          </a:p>
          <a:p>
            <a:endParaRPr lang="en-US" sz="1350" dirty="0"/>
          </a:p>
        </p:txBody>
      </p:sp>
    </p:spTree>
    <p:extLst>
      <p:ext uri="{BB962C8B-B14F-4D97-AF65-F5344CB8AC3E}">
        <p14:creationId xmlns:p14="http://schemas.microsoft.com/office/powerpoint/2010/main" val="3573498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IEEE OU Analytics	</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sz="2000" dirty="0"/>
              <a:t>IEEE OU Analytics was released in August of 2017 prior to Sections Congress. </a:t>
            </a:r>
          </a:p>
          <a:p>
            <a:r>
              <a:rPr lang="en-US" sz="2000" dirty="0"/>
              <a:t>OU Analytics is powered by Tableau – a visual business intelligence tool</a:t>
            </a:r>
          </a:p>
          <a:p>
            <a:r>
              <a:rPr lang="en-US" sz="2000" dirty="0"/>
              <a:t>It uses the same data source as SAMIEEE</a:t>
            </a:r>
          </a:p>
          <a:p>
            <a:r>
              <a:rPr lang="en-US" sz="2000" dirty="0"/>
              <a:t>It is completely dashboard driven. </a:t>
            </a:r>
          </a:p>
          <a:p>
            <a:r>
              <a:rPr lang="en-US" sz="2000" dirty="0"/>
              <a:t>The dashboards were designed based on the Vitality Dashboards and the most commonly used </a:t>
            </a:r>
            <a:r>
              <a:rPr lang="en-US" sz="2000" dirty="0" smtClean="0"/>
              <a:t>queries</a:t>
            </a:r>
          </a:p>
          <a:p>
            <a:r>
              <a:rPr lang="en-US" sz="2000" dirty="0" smtClean="0"/>
              <a:t>Very powerful tool</a:t>
            </a:r>
          </a:p>
          <a:p>
            <a:r>
              <a:rPr lang="en-US" sz="2000" dirty="0" smtClean="0"/>
              <a:t>Give access to personal identifiable data</a:t>
            </a:r>
          </a:p>
          <a:p>
            <a:r>
              <a:rPr lang="en-US" sz="2000" dirty="0" smtClean="0"/>
              <a:t>Therefore, adherence to the IEEE Privacy Policy, Taking Compliance training</a:t>
            </a:r>
          </a:p>
          <a:p>
            <a:r>
              <a:rPr lang="en-US" sz="2000" dirty="0" smtClean="0"/>
              <a:t>Data Access and Use Policy</a:t>
            </a:r>
            <a:endParaRPr lang="en-US" sz="2000" dirty="0" smtClean="0"/>
          </a:p>
          <a:p>
            <a:pPr lvl="2"/>
            <a:endParaRPr lang="en-US" dirty="0" smtClean="0"/>
          </a:p>
          <a:p>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8</a:t>
            </a:fld>
            <a:endParaRPr lang="en-US" dirty="0"/>
          </a:p>
        </p:txBody>
      </p:sp>
      <p:sp>
        <p:nvSpPr>
          <p:cNvPr id="12" name="Text Placeholder 4"/>
          <p:cNvSpPr>
            <a:spLocks noGrp="1"/>
          </p:cNvSpPr>
          <p:nvPr>
            <p:ph type="body" sz="quarter" idx="15"/>
          </p:nvPr>
        </p:nvSpPr>
        <p:spPr/>
        <p:txBody>
          <a:bodyPr>
            <a:normAutofit fontScale="85000" lnSpcReduction="20000"/>
          </a:bodyPr>
          <a:lstStyle/>
          <a:p>
            <a:endParaRPr lang="en-US" dirty="0"/>
          </a:p>
        </p:txBody>
      </p:sp>
    </p:spTree>
    <p:extLst>
      <p:ext uri="{BB962C8B-B14F-4D97-AF65-F5344CB8AC3E}">
        <p14:creationId xmlns:p14="http://schemas.microsoft.com/office/powerpoint/2010/main" val="516223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11700" y="275550"/>
            <a:ext cx="8520600" cy="94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latin typeface="Calibri"/>
                <a:ea typeface="Calibri"/>
                <a:cs typeface="Calibri"/>
                <a:sym typeface="Calibri"/>
              </a:rPr>
              <a:t>Overview</a:t>
            </a:r>
            <a:endParaRPr sz="2800" dirty="0" smtClean="0">
              <a:latin typeface="Calibri"/>
              <a:ea typeface="Calibri"/>
              <a:cs typeface="Calibri"/>
              <a:sym typeface="Calibri"/>
            </a:endParaRPr>
          </a:p>
          <a:p>
            <a:pPr marL="0" lvl="0" indent="0" algn="l" rtl="0">
              <a:spcBef>
                <a:spcPts val="0"/>
              </a:spcBef>
              <a:spcAft>
                <a:spcPts val="0"/>
              </a:spcAft>
              <a:buNone/>
            </a:pPr>
            <a:r>
              <a:rPr lang="en" sz="2400" i="1" dirty="0" smtClean="0">
                <a:latin typeface="Calibri"/>
                <a:ea typeface="Calibri"/>
                <a:cs typeface="Calibri"/>
                <a:sym typeface="Calibri"/>
              </a:rPr>
              <a:t> </a:t>
            </a:r>
            <a:endParaRPr sz="2400" i="1" dirty="0">
              <a:latin typeface="Calibri"/>
              <a:ea typeface="Calibri"/>
              <a:cs typeface="Calibri"/>
              <a:sym typeface="Calibri"/>
            </a:endParaRPr>
          </a:p>
        </p:txBody>
      </p:sp>
      <p:sp>
        <p:nvSpPr>
          <p:cNvPr id="131" name="Google Shape;131;p18"/>
          <p:cNvSpPr txBox="1">
            <a:spLocks noGrp="1"/>
          </p:cNvSpPr>
          <p:nvPr>
            <p:ph type="body" idx="1"/>
          </p:nvPr>
        </p:nvSpPr>
        <p:spPr>
          <a:xfrm>
            <a:off x="311700" y="989186"/>
            <a:ext cx="8520600" cy="3416400"/>
          </a:xfrm>
          <a:prstGeom prst="rect">
            <a:avLst/>
          </a:prstGeom>
        </p:spPr>
        <p:txBody>
          <a:bodyPr spcFirstLastPara="1" wrap="square" lIns="91425" tIns="91425" rIns="91425" bIns="91425" anchor="t" anchorCtr="0">
            <a:noAutofit/>
          </a:bodyPr>
          <a:lstStyle/>
          <a:p>
            <a:pPr marL="457200" lvl="0" indent="-327301" algn="l" rtl="0">
              <a:spcBef>
                <a:spcPts val="750"/>
              </a:spcBef>
              <a:spcAft>
                <a:spcPts val="0"/>
              </a:spcAft>
              <a:buSzPts val="1554"/>
              <a:buFont typeface="Trebuchet MS"/>
              <a:buChar char="▸"/>
            </a:pPr>
            <a:r>
              <a:rPr lang="en" sz="2000" dirty="0">
                <a:latin typeface="Trebuchet MS"/>
                <a:ea typeface="Trebuchet MS"/>
                <a:cs typeface="Trebuchet MS"/>
                <a:sym typeface="Trebuchet MS"/>
              </a:rPr>
              <a:t>Intent of Policy</a:t>
            </a:r>
            <a:endParaRPr sz="2000" dirty="0">
              <a:latin typeface="Trebuchet MS"/>
              <a:ea typeface="Trebuchet MS"/>
              <a:cs typeface="Trebuchet MS"/>
              <a:sym typeface="Trebuchet MS"/>
            </a:endParaRPr>
          </a:p>
          <a:p>
            <a:pPr marL="514350" lvl="1" indent="-12586" algn="l" rtl="0">
              <a:spcBef>
                <a:spcPts val="0"/>
              </a:spcBef>
              <a:spcAft>
                <a:spcPts val="0"/>
              </a:spcAft>
              <a:buSzPts val="1255"/>
              <a:buFont typeface="Trebuchet MS"/>
              <a:buChar char="-"/>
            </a:pPr>
            <a:r>
              <a:rPr lang="en" sz="1600" dirty="0">
                <a:latin typeface="Trebuchet MS"/>
                <a:ea typeface="Trebuchet MS"/>
                <a:cs typeface="Trebuchet MS"/>
                <a:sym typeface="Trebuchet MS"/>
              </a:rPr>
              <a:t>To support IEEE’s data privacy compliance efforts</a:t>
            </a:r>
            <a:endParaRPr sz="1600" dirty="0">
              <a:latin typeface="Trebuchet MS"/>
              <a:ea typeface="Trebuchet MS"/>
              <a:cs typeface="Trebuchet MS"/>
              <a:sym typeface="Trebuchet MS"/>
            </a:endParaRPr>
          </a:p>
          <a:p>
            <a:pPr marL="514350" lvl="1" indent="-12586" algn="l" rtl="0">
              <a:spcBef>
                <a:spcPts val="0"/>
              </a:spcBef>
              <a:spcAft>
                <a:spcPts val="0"/>
              </a:spcAft>
              <a:buSzPts val="1255"/>
              <a:buFont typeface="Trebuchet MS"/>
              <a:buChar char="-"/>
            </a:pPr>
            <a:r>
              <a:rPr lang="en" sz="1600" dirty="0">
                <a:latin typeface="Trebuchet MS"/>
                <a:ea typeface="Trebuchet MS"/>
                <a:cs typeface="Trebuchet MS"/>
                <a:sym typeface="Trebuchet MS"/>
              </a:rPr>
              <a:t>To provide clear expectations of what is </a:t>
            </a:r>
            <a:r>
              <a:rPr lang="en" sz="1600" dirty="0" smtClean="0">
                <a:latin typeface="Trebuchet MS"/>
                <a:ea typeface="Trebuchet MS"/>
                <a:cs typeface="Trebuchet MS"/>
                <a:sym typeface="Trebuchet MS"/>
              </a:rPr>
              <a:t>expected</a:t>
            </a:r>
          </a:p>
          <a:p>
            <a:pPr marL="514350" lvl="1" indent="-12586" algn="l" rtl="0">
              <a:spcBef>
                <a:spcPts val="0"/>
              </a:spcBef>
              <a:spcAft>
                <a:spcPts val="0"/>
              </a:spcAft>
              <a:buSzPts val="1255"/>
              <a:buFont typeface="Trebuchet MS"/>
              <a:buChar char="-"/>
            </a:pPr>
            <a:endParaRPr sz="1600" dirty="0">
              <a:latin typeface="Trebuchet MS"/>
              <a:ea typeface="Trebuchet MS"/>
              <a:cs typeface="Trebuchet MS"/>
              <a:sym typeface="Trebuchet MS"/>
            </a:endParaRPr>
          </a:p>
          <a:p>
            <a:pPr marL="457200" lvl="0" indent="-327301" algn="l" rtl="0">
              <a:spcBef>
                <a:spcPts val="0"/>
              </a:spcBef>
              <a:spcAft>
                <a:spcPts val="0"/>
              </a:spcAft>
              <a:buSzPts val="1554"/>
              <a:buFont typeface="Trebuchet MS"/>
              <a:buChar char="▸"/>
            </a:pPr>
            <a:r>
              <a:rPr lang="en" sz="2000" dirty="0">
                <a:latin typeface="Trebuchet MS"/>
                <a:ea typeface="Trebuchet MS"/>
                <a:cs typeface="Trebuchet MS"/>
                <a:sym typeface="Trebuchet MS"/>
              </a:rPr>
              <a:t>Why is this necessary?</a:t>
            </a:r>
            <a:endParaRPr sz="2000" dirty="0">
              <a:latin typeface="Trebuchet MS"/>
              <a:ea typeface="Trebuchet MS"/>
              <a:cs typeface="Trebuchet MS"/>
              <a:sym typeface="Trebuchet MS"/>
            </a:endParaRPr>
          </a:p>
          <a:p>
            <a:pPr marL="514350" lvl="1" indent="-12586" algn="l" rtl="0">
              <a:spcBef>
                <a:spcPts val="0"/>
              </a:spcBef>
              <a:spcAft>
                <a:spcPts val="0"/>
              </a:spcAft>
              <a:buSzPts val="1255"/>
              <a:buFont typeface="Trebuchet MS"/>
              <a:buChar char="-"/>
            </a:pPr>
            <a:r>
              <a:rPr lang="en" sz="1600" dirty="0">
                <a:latin typeface="Trebuchet MS"/>
                <a:ea typeface="Trebuchet MS"/>
                <a:cs typeface="Trebuchet MS"/>
                <a:sym typeface="Trebuchet MS"/>
              </a:rPr>
              <a:t>Enforcement efforts for the GDPR have begun</a:t>
            </a:r>
            <a:endParaRPr sz="1600" dirty="0">
              <a:latin typeface="Trebuchet MS"/>
              <a:ea typeface="Trebuchet MS"/>
              <a:cs typeface="Trebuchet MS"/>
              <a:sym typeface="Trebuchet MS"/>
            </a:endParaRPr>
          </a:p>
          <a:p>
            <a:pPr marL="514350" lvl="1" indent="-12586" algn="l" rtl="0">
              <a:spcBef>
                <a:spcPts val="0"/>
              </a:spcBef>
              <a:spcAft>
                <a:spcPts val="0"/>
              </a:spcAft>
              <a:buSzPts val="1255"/>
              <a:buFont typeface="Trebuchet MS"/>
              <a:buChar char="-"/>
            </a:pPr>
            <a:r>
              <a:rPr lang="en" sz="1600" dirty="0">
                <a:latin typeface="Trebuchet MS"/>
                <a:ea typeface="Trebuchet MS"/>
                <a:cs typeface="Trebuchet MS"/>
                <a:sym typeface="Trebuchet MS"/>
              </a:rPr>
              <a:t>Desire to clarify volunteer responsibilities</a:t>
            </a:r>
            <a:endParaRPr sz="1600" dirty="0">
              <a:latin typeface="Trebuchet MS"/>
              <a:ea typeface="Trebuchet MS"/>
              <a:cs typeface="Trebuchet MS"/>
              <a:sym typeface="Trebuchet MS"/>
            </a:endParaRPr>
          </a:p>
          <a:p>
            <a:pPr marL="514350" lvl="1" indent="-12586" algn="l" rtl="0">
              <a:spcBef>
                <a:spcPts val="0"/>
              </a:spcBef>
              <a:spcAft>
                <a:spcPts val="0"/>
              </a:spcAft>
              <a:buSzPts val="1255"/>
              <a:buFont typeface="Trebuchet MS"/>
              <a:buChar char="-"/>
            </a:pPr>
            <a:r>
              <a:rPr lang="en" sz="1600" dirty="0">
                <a:latin typeface="Trebuchet MS"/>
                <a:ea typeface="Trebuchet MS"/>
                <a:cs typeface="Trebuchet MS"/>
                <a:sym typeface="Trebuchet MS"/>
              </a:rPr>
              <a:t>Greater ease for volunteers</a:t>
            </a:r>
            <a:endParaRPr sz="1600" dirty="0">
              <a:latin typeface="Trebuchet MS"/>
              <a:ea typeface="Trebuchet MS"/>
              <a:cs typeface="Trebuchet MS"/>
              <a:sym typeface="Trebuchet MS"/>
            </a:endParaRPr>
          </a:p>
          <a:p>
            <a:pPr marL="0" lvl="0" indent="0" algn="l" rtl="0">
              <a:spcBef>
                <a:spcPts val="750"/>
              </a:spcBef>
              <a:spcAft>
                <a:spcPts val="0"/>
              </a:spcAft>
              <a:buNone/>
            </a:pPr>
            <a:endParaRPr dirty="0">
              <a:latin typeface="Trebuchet MS"/>
              <a:ea typeface="Trebuchet MS"/>
              <a:cs typeface="Trebuchet MS"/>
              <a:sym typeface="Trebuchet MS"/>
            </a:endParaRPr>
          </a:p>
        </p:txBody>
      </p:sp>
      <p:pic>
        <p:nvPicPr>
          <p:cNvPr id="132" name="Google Shape;132;p18"/>
          <p:cNvPicPr preferRelativeResize="0"/>
          <p:nvPr/>
        </p:nvPicPr>
        <p:blipFill>
          <a:blip r:embed="rId3">
            <a:alphaModFix/>
          </a:blip>
          <a:stretch>
            <a:fillRect/>
          </a:stretch>
        </p:blipFill>
        <p:spPr>
          <a:xfrm>
            <a:off x="5587453" y="1010696"/>
            <a:ext cx="3486150" cy="3165625"/>
          </a:xfrm>
          <a:prstGeom prst="rect">
            <a:avLst/>
          </a:prstGeom>
          <a:noFill/>
          <a:ln>
            <a:noFill/>
          </a:ln>
        </p:spPr>
      </p:pic>
      <p:sp>
        <p:nvSpPr>
          <p:cNvPr id="2" name="TextBox 1"/>
          <p:cNvSpPr txBox="1"/>
          <p:nvPr/>
        </p:nvSpPr>
        <p:spPr>
          <a:xfrm>
            <a:off x="311700" y="4717143"/>
            <a:ext cx="2518228" cy="215444"/>
          </a:xfrm>
          <a:prstGeom prst="rect">
            <a:avLst/>
          </a:prstGeom>
          <a:noFill/>
        </p:spPr>
        <p:txBody>
          <a:bodyPr wrap="square" rtlCol="0">
            <a:spAutoFit/>
          </a:bodyPr>
          <a:lstStyle/>
          <a:p>
            <a:pPr lvl="0">
              <a:buClrTx/>
            </a:pPr>
            <a:r>
              <a:rPr lang="en-US" sz="800" kern="1200">
                <a:solidFill>
                  <a:srgbClr val="FF0000"/>
                </a:solidFill>
                <a:latin typeface="Calibri" panose="020F0502020204030204" pitchFamily="34" charset="0"/>
                <a:ea typeface="Verdana" panose="020B0604030504040204" pitchFamily="34" charset="0"/>
                <a:cs typeface="Calibri" panose="020F0502020204030204" pitchFamily="34" charset="0"/>
              </a:rPr>
              <a:t>Privileged and Confidential Attorney Work Product</a:t>
            </a:r>
            <a:endParaRPr lang="en-US" sz="8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10808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257</TotalTime>
  <Words>1669</Words>
  <Application>Microsoft Office PowerPoint</Application>
  <PresentationFormat>On-screen Show (16:9)</PresentationFormat>
  <Paragraphs>317</Paragraphs>
  <Slides>26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LucidaGrande</vt:lpstr>
      <vt:lpstr>Trebuchet MS</vt:lpstr>
      <vt:lpstr>Verdana</vt:lpstr>
      <vt:lpstr>Wingdings</vt:lpstr>
      <vt:lpstr>Theme 1</vt:lpstr>
      <vt:lpstr>Use of Member Information</vt:lpstr>
      <vt:lpstr>Membership Information</vt:lpstr>
      <vt:lpstr>Membership Information</vt:lpstr>
      <vt:lpstr>Many IEEE Volunteers Have Access to Member Information</vt:lpstr>
      <vt:lpstr>What tools can you use to access this information?</vt:lpstr>
      <vt:lpstr>What can you do with this data?</vt:lpstr>
      <vt:lpstr>Key Accomplishments</vt:lpstr>
      <vt:lpstr>IEEE OU Analytics </vt:lpstr>
      <vt:lpstr>Overview  </vt:lpstr>
      <vt:lpstr>Defined Terms</vt:lpstr>
      <vt:lpstr>1. Purpose and Scope  </vt:lpstr>
      <vt:lpstr>2. Data Collection, Access and Use</vt:lpstr>
      <vt:lpstr>  3. Data Processing and Handling </vt:lpstr>
      <vt:lpstr>4. Data Management</vt:lpstr>
      <vt:lpstr>5. Data Subject Requests and Incidents</vt:lpstr>
      <vt:lpstr>6. Violations</vt:lpstr>
      <vt:lpstr>Impact to Volunteers and Staff</vt:lpstr>
      <vt:lpstr>Additional Resources </vt:lpstr>
      <vt:lpstr>vTools </vt:lpstr>
      <vt:lpstr>vTools</vt:lpstr>
      <vt:lpstr>vTools</vt:lpstr>
      <vt:lpstr>vTools</vt:lpstr>
      <vt:lpstr>Listserv</vt:lpstr>
      <vt:lpstr>Google Groups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Vera Sharoff</cp:lastModifiedBy>
  <cp:revision>37</cp:revision>
  <dcterms:created xsi:type="dcterms:W3CDTF">2016-10-24T19:40:55Z</dcterms:created>
  <dcterms:modified xsi:type="dcterms:W3CDTF">2019-04-12T04:17:41Z</dcterms:modified>
</cp:coreProperties>
</file>