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60" r:id="rId4"/>
    <p:sldId id="261" r:id="rId5"/>
    <p:sldId id="259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0033"/>
    <a:srgbClr val="E37222"/>
    <a:srgbClr val="FDC82F"/>
    <a:srgbClr val="69BE28"/>
    <a:srgbClr val="008542"/>
    <a:srgbClr val="6B1F73"/>
    <a:srgbClr val="009FDA"/>
    <a:srgbClr val="0B5172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25"/>
    <p:restoredTop sz="94658"/>
  </p:normalViewPr>
  <p:slideViewPr>
    <p:cSldViewPr snapToGrid="0" snapToObjects="1">
      <p:cViewPr varScale="1">
        <p:scale>
          <a:sx n="129" d="100"/>
          <a:sy n="129" d="100"/>
        </p:scale>
        <p:origin x="101" y="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12-Apr-19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966" y="352567"/>
            <a:ext cx="906997" cy="9200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408" y="821327"/>
            <a:ext cx="1343053" cy="13561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71" t="7771"/>
          <a:stretch/>
        </p:blipFill>
        <p:spPr>
          <a:xfrm>
            <a:off x="-2794" y="-3048"/>
            <a:ext cx="2334535" cy="23810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068" y="2089046"/>
            <a:ext cx="1643932" cy="19273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1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61" r:id="rId3"/>
    <p:sldLayoutId id="2147483683" r:id="rId4"/>
    <p:sldLayoutId id="2147483663" r:id="rId5"/>
    <p:sldLayoutId id="2147483684" r:id="rId6"/>
    <p:sldLayoutId id="2147483673" r:id="rId7"/>
    <p:sldLayoutId id="2147483662" r:id="rId8"/>
    <p:sldLayoutId id="2147483675" r:id="rId9"/>
    <p:sldLayoutId id="2147483664" r:id="rId10"/>
    <p:sldLayoutId id="2147483674" r:id="rId11"/>
    <p:sldLayoutId id="2147483665" r:id="rId12"/>
    <p:sldLayoutId id="2147483676" r:id="rId13"/>
    <p:sldLayoutId id="2147483677" r:id="rId14"/>
    <p:sldLayoutId id="2147483678" r:id="rId15"/>
    <p:sldLayoutId id="2147483679" r:id="rId16"/>
    <p:sldLayoutId id="2147483667" r:id="rId17"/>
    <p:sldLayoutId id="2147483680" r:id="rId18"/>
    <p:sldLayoutId id="2147483682" r:id="rId19"/>
    <p:sldLayoutId id="2147483681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ga-maw@ieee.org" TargetMode="External"/><Relationship Id="rId2" Type="http://schemas.openxmlformats.org/officeDocument/2006/relationships/hyperlink" Target="https://www.ieee.org/membership/mga-maw.html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ga.ieee.org/membership-development/membership-development-kits" TargetMode="External"/><Relationship Id="rId2" Type="http://schemas.openxmlformats.org/officeDocument/2006/relationships/hyperlink" Target="https://mga.ieee.org/membership-development/cmr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s.a.haynes@ieee.org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Section Growth Engagement: Conferences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Sean Haynes, Region 3 Conferences Committee Chair</a:t>
            </a:r>
          </a:p>
          <a:p>
            <a:r>
              <a:rPr lang="en-US" dirty="0" err="1"/>
              <a:t>SoutheastCon</a:t>
            </a:r>
            <a:r>
              <a:rPr lang="en-US" dirty="0"/>
              <a:t> 2019, Huntsville, 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8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Conferences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 an attendee</a:t>
            </a:r>
          </a:p>
          <a:p>
            <a:pPr lvl="1"/>
            <a:r>
              <a:rPr lang="en-US" dirty="0"/>
              <a:t>Keep your membership aware of conferences in your area</a:t>
            </a:r>
          </a:p>
          <a:p>
            <a:pPr lvl="1"/>
            <a:r>
              <a:rPr lang="en-US" dirty="0"/>
              <a:t>Work with local conferences to provide discounted admission for local attendees</a:t>
            </a:r>
          </a:p>
          <a:p>
            <a:pPr lvl="1"/>
            <a:r>
              <a:rPr lang="en-US" dirty="0"/>
              <a:t>Chairs are notified of conferences scheduled in their Section</a:t>
            </a:r>
          </a:p>
          <a:p>
            <a:r>
              <a:rPr lang="en-US" dirty="0"/>
              <a:t>As a volunteer</a:t>
            </a:r>
          </a:p>
          <a:p>
            <a:pPr lvl="1"/>
            <a:r>
              <a:rPr lang="en-US" dirty="0"/>
              <a:t>Volunteering for a conference can be rewarding</a:t>
            </a:r>
          </a:p>
          <a:p>
            <a:pPr lvl="1"/>
            <a:r>
              <a:rPr lang="en-US" dirty="0"/>
              <a:t>Reach out to conferences in your area to see if they need local volunteer help</a:t>
            </a:r>
          </a:p>
          <a:p>
            <a:r>
              <a:rPr lang="en-US" dirty="0"/>
              <a:t>As an exhibitor</a:t>
            </a:r>
          </a:p>
          <a:p>
            <a:pPr lvl="1"/>
            <a:r>
              <a:rPr lang="en-US" dirty="0"/>
              <a:t>Reach out to conferences in your area to see if they can give you complimentary exhibit space to display membership information</a:t>
            </a:r>
          </a:p>
          <a:p>
            <a:pPr lvl="1"/>
            <a:r>
              <a:rPr lang="en-US" dirty="0"/>
              <a:t>Membership information available from IEEE (applications, trifolds, etc.)</a:t>
            </a:r>
          </a:p>
          <a:p>
            <a:pPr lvl="1"/>
            <a:r>
              <a:rPr lang="en-US" dirty="0"/>
              <a:t>Materials available from IEEE [More on this later]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Tool to Engage and Grow Your Section Membership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654550"/>
            <a:ext cx="485775" cy="273050"/>
          </a:xfrm>
        </p:spPr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6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5FFEF-76F2-433D-880B-412B5FB02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Conferences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B50AB-905C-470D-965B-5E12FB6D55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Ultimate IEEE Volunteering Experience – Hosting an IEEE Conference</a:t>
            </a:r>
          </a:p>
          <a:p>
            <a:pPr lvl="1"/>
            <a:r>
              <a:rPr lang="en-US" dirty="0"/>
              <a:t>Please attend the Conferences Roundtable on Saturday</a:t>
            </a:r>
          </a:p>
          <a:p>
            <a:pPr lvl="2"/>
            <a:r>
              <a:rPr lang="en-US" dirty="0"/>
              <a:t>Tweet Questions </a:t>
            </a:r>
            <a:r>
              <a:rPr lang="en-US"/>
              <a:t>to #SoutheastCon2019ConfRT</a:t>
            </a:r>
            <a:endParaRPr lang="en-US" dirty="0"/>
          </a:p>
          <a:p>
            <a:pPr lvl="1"/>
            <a:r>
              <a:rPr lang="en-US" dirty="0"/>
              <a:t>Panelists from Industry and IEEE will discuss the ins and out of hosting an IEEE Conference</a:t>
            </a:r>
          </a:p>
          <a:p>
            <a:pPr lvl="1"/>
            <a:r>
              <a:rPr lang="en-US" dirty="0"/>
              <a:t>Conferences come in all shapes in sizes</a:t>
            </a:r>
          </a:p>
          <a:p>
            <a:pPr lvl="1"/>
            <a:r>
              <a:rPr lang="en-US" dirty="0"/>
              <a:t>Start Small or Partner with an established conference</a:t>
            </a:r>
          </a:p>
          <a:p>
            <a:pPr lvl="2"/>
            <a:r>
              <a:rPr lang="en-US" dirty="0"/>
              <a:t>IEEE </a:t>
            </a:r>
            <a:r>
              <a:rPr lang="en-US" dirty="0" err="1"/>
              <a:t>SoutheastCon</a:t>
            </a:r>
            <a:r>
              <a:rPr lang="en-US" dirty="0"/>
              <a:t> looking for 2023+ host sites!</a:t>
            </a:r>
          </a:p>
          <a:p>
            <a:pPr lvl="1"/>
            <a:r>
              <a:rPr lang="en-US" dirty="0"/>
              <a:t>Contact MGA about hosting a Metro Area Workshop</a:t>
            </a:r>
          </a:p>
          <a:p>
            <a:pPr lvl="2"/>
            <a:r>
              <a:rPr lang="en-US" dirty="0">
                <a:hlinkClick r:id="rId2"/>
              </a:rPr>
              <a:t>https://www.ieee.org/membership/mga-maw.html</a:t>
            </a:r>
            <a:endParaRPr lang="en-US" dirty="0"/>
          </a:p>
          <a:p>
            <a:pPr lvl="2"/>
            <a:r>
              <a:rPr lang="en-US" dirty="0">
                <a:hlinkClick r:id="rId3"/>
              </a:rPr>
              <a:t>mga-maw@ieee.org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F3EBF-1AE0-441A-8FB5-A4073F94998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6603F0-8EE9-4265-A951-436EEB2478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Hosting an IEEE Conference</a:t>
            </a:r>
          </a:p>
        </p:txBody>
      </p:sp>
    </p:spTree>
    <p:extLst>
      <p:ext uri="{BB962C8B-B14F-4D97-AF65-F5344CB8AC3E}">
        <p14:creationId xmlns:p14="http://schemas.microsoft.com/office/powerpoint/2010/main" val="1738966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0286F-3F0F-43C3-B608-965742CF1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Conferences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98CBA-C0EE-4FF3-B1A1-4CFCE19B9E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IEEE MGA will provide Membership Recruitment Support for Conferences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2"/>
              </a:rPr>
              <a:t>https://mga.ieee.org/membership-development/cmr</a:t>
            </a:r>
            <a:endParaRPr lang="en-US" dirty="0"/>
          </a:p>
          <a:p>
            <a:pPr lvl="1"/>
            <a:r>
              <a:rPr lang="en-US" dirty="0"/>
              <a:t>4 to 6 Weeks Lead Time Required!</a:t>
            </a:r>
          </a:p>
          <a:p>
            <a:pPr lvl="1"/>
            <a:r>
              <a:rPr lang="en-US" dirty="0"/>
              <a:t>Provided at NO COST!</a:t>
            </a:r>
          </a:p>
          <a:p>
            <a:pPr lvl="1"/>
            <a:r>
              <a:rPr lang="en-US" dirty="0"/>
              <a:t>Get a volunteer or student project to develop information flyer for the local section</a:t>
            </a:r>
          </a:p>
          <a:p>
            <a:pPr lvl="2"/>
            <a:r>
              <a:rPr lang="en-US" dirty="0"/>
              <a:t>Recommend creating a 8 ½” x 11” tri-fold</a:t>
            </a:r>
          </a:p>
          <a:p>
            <a:pPr lvl="2"/>
            <a:r>
              <a:rPr lang="en-US" dirty="0"/>
              <a:t> Create a multimedia slideshow that can be shown on a loop</a:t>
            </a:r>
          </a:p>
          <a:p>
            <a:pPr lvl="2"/>
            <a:r>
              <a:rPr lang="en-US" dirty="0"/>
              <a:t>Highlight what makes being a member of your section attractive!</a:t>
            </a:r>
          </a:p>
          <a:p>
            <a:pPr lvl="2"/>
            <a:r>
              <a:rPr lang="en-US" dirty="0"/>
              <a:t>You are looking for members, not volunteers</a:t>
            </a:r>
          </a:p>
          <a:p>
            <a:pPr lvl="1"/>
            <a:r>
              <a:rPr lang="en-US" dirty="0"/>
              <a:t>Additional Resources</a:t>
            </a:r>
          </a:p>
          <a:p>
            <a:pPr lvl="2"/>
            <a:r>
              <a:rPr lang="en-US" dirty="0">
                <a:hlinkClick r:id="rId3"/>
              </a:rPr>
              <a:t>https://mga.ieee.org/membership-development</a:t>
            </a:r>
            <a:r>
              <a:rPr lang="en-US">
                <a:hlinkClick r:id="rId3"/>
              </a:rPr>
              <a:t>/membership-development-kits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B2FAD-2550-4B17-8B81-78BBD02ABB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CF62D6-12F7-4A33-9096-F8CC5C2170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Membership Materials</a:t>
            </a:r>
          </a:p>
        </p:txBody>
      </p:sp>
    </p:spTree>
    <p:extLst>
      <p:ext uri="{BB962C8B-B14F-4D97-AF65-F5344CB8AC3E}">
        <p14:creationId xmlns:p14="http://schemas.microsoft.com/office/powerpoint/2010/main" val="1109461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Sean Haynes, </a:t>
            </a:r>
            <a:r>
              <a:rPr lang="en-US" dirty="0">
                <a:hlinkClick r:id="rId2"/>
              </a:rPr>
              <a:t>s.a.haynes@ieee.org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7653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80</TotalTime>
  <Words>352</Words>
  <Application>Microsoft Office PowerPoint</Application>
  <PresentationFormat>On-screen Show (16:9)</PresentationFormat>
  <Paragraphs>48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Courier New</vt:lpstr>
      <vt:lpstr>LucidaGrande</vt:lpstr>
      <vt:lpstr>Wingdings</vt:lpstr>
      <vt:lpstr>Theme 1</vt:lpstr>
      <vt:lpstr>Section Growth Engagement: Conferences</vt:lpstr>
      <vt:lpstr>IEEE Conferences</vt:lpstr>
      <vt:lpstr>IEEE Conferences</vt:lpstr>
      <vt:lpstr>IEEE Conferences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Sean Haynes</cp:lastModifiedBy>
  <cp:revision>15</cp:revision>
  <dcterms:created xsi:type="dcterms:W3CDTF">2016-10-24T19:40:55Z</dcterms:created>
  <dcterms:modified xsi:type="dcterms:W3CDTF">2019-04-12T15:29:16Z</dcterms:modified>
</cp:coreProperties>
</file>