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70" r:id="rId4"/>
    <p:sldId id="277" r:id="rId5"/>
    <p:sldId id="260" r:id="rId6"/>
    <p:sldId id="261" r:id="rId7"/>
    <p:sldId id="257" r:id="rId8"/>
    <p:sldId id="280" r:id="rId9"/>
    <p:sldId id="262" r:id="rId10"/>
    <p:sldId id="263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3"/>
    <p:restoredTop sz="94658"/>
  </p:normalViewPr>
  <p:slideViewPr>
    <p:cSldViewPr snapToGrid="0" snapToObjects="1">
      <p:cViewPr varScale="1">
        <p:scale>
          <a:sx n="260" d="100"/>
          <a:sy n="260" d="100"/>
        </p:scale>
        <p:origin x="19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5" d="100"/>
        <a:sy n="3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v4/28wlvv217wv11nmqwv4m7y1nch93kg/T/com.microsoft.Powerpoint/converted_emf.emf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Engaging Industry with Your Section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Parker, Huntsville Section Chair, R3 Technical Activities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72739-79C0-8A42-99A6-95F12FB73D0E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2550-3BAE-4B46-B509-C314D20C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Secrets to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C581A-8221-184D-B01B-04014CAB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5846795" cy="314213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#1: Keep a long-term focus; mentor young talent and </a:t>
            </a:r>
            <a:r>
              <a:rPr lang="en-US" b="1" u="sng" dirty="0">
                <a:solidFill>
                  <a:srgbClr val="FF0000"/>
                </a:solidFill>
              </a:rPr>
              <a:t>ask</a:t>
            </a:r>
            <a:r>
              <a:rPr lang="en-US" b="1" dirty="0">
                <a:solidFill>
                  <a:srgbClr val="FF0000"/>
                </a:solidFill>
              </a:rPr>
              <a:t> people to step up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 bad news: it takes years to build up the pipeline of actions leading to strong participation by attendees, meal sponsors and technical speakers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the simple things well:</a:t>
            </a:r>
          </a:p>
          <a:p>
            <a:pPr lvl="1"/>
            <a:r>
              <a:rPr lang="en-US" dirty="0"/>
              <a:t>Keep talks interesting and varied/eclectic in addition to the primary subjects of a given chapter</a:t>
            </a:r>
          </a:p>
          <a:p>
            <a:pPr lvl="1"/>
            <a:r>
              <a:rPr lang="en-US" dirty="0"/>
              <a:t>Leadership should be friendly in one-on-one interaction with attendees</a:t>
            </a:r>
          </a:p>
          <a:p>
            <a:pPr lvl="1"/>
            <a:r>
              <a:rPr lang="en-US" dirty="0"/>
              <a:t>Be friendly during preliminary announcements and slide presentation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make meal sponsors feel valued/appreciated and give them some time to strut their stuff</a:t>
            </a:r>
          </a:p>
          <a:p>
            <a:pPr lvl="1"/>
            <a:r>
              <a:rPr lang="en-US" dirty="0"/>
              <a:t>Make sure there is applause for the meal sponsors and speakers</a:t>
            </a:r>
          </a:p>
          <a:p>
            <a:pPr lvl="1"/>
            <a:r>
              <a:rPr lang="en-US" dirty="0"/>
              <a:t>Give gifts/gift certificates and a certificate of appreciation for the technical speaker</a:t>
            </a:r>
          </a:p>
          <a:p>
            <a:pPr lvl="1"/>
            <a:r>
              <a:rPr lang="en-US" dirty="0"/>
              <a:t>Hold meetings in the same place as much as possible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chapter should:</a:t>
            </a:r>
          </a:p>
          <a:p>
            <a:pPr lvl="1"/>
            <a:r>
              <a:rPr lang="en-US" dirty="0"/>
              <a:t>Develop its own unique personality and always be doing things to strengthen core attendee loyalty</a:t>
            </a:r>
          </a:p>
          <a:p>
            <a:pPr lvl="1"/>
            <a:r>
              <a:rPr lang="en-US" dirty="0"/>
              <a:t>Groom people to serve in leadership</a:t>
            </a:r>
          </a:p>
          <a:p>
            <a:pPr lvl="1"/>
            <a:r>
              <a:rPr lang="en-US" dirty="0"/>
              <a:t>Expect to take a few years to grow into the place where the chapter wants to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DC414-20FD-4C4E-B1A6-9CED044796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7AD2E-459F-294D-948D-072FDC16C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41979-5531-A045-9DFB-0358ED845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571" y="1833700"/>
            <a:ext cx="2492031" cy="191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11FF9-A579-2843-B414-A59A9CBDC811}"/>
              </a:ext>
            </a:extLst>
          </p:cNvPr>
          <p:cNvSpPr txBox="1"/>
          <p:nvPr/>
        </p:nvSpPr>
        <p:spPr>
          <a:xfrm>
            <a:off x="7093531" y="3653307"/>
            <a:ext cx="16482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Be positive! Even EE’s can</a:t>
            </a:r>
            <a:br>
              <a:rPr lang="en-US" sz="1050" b="1" dirty="0"/>
            </a:br>
            <a:r>
              <a:rPr lang="en-US" sz="1050" b="1" dirty="0"/>
              <a:t>build strong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22123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 Parker, </a:t>
            </a:r>
            <a:r>
              <a:rPr lang="en-US" dirty="0" err="1"/>
              <a:t>glenn.a.parker@ieee.org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11931E-5DE3-3543-A311-9A3287E0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E280E6-83E9-2F4E-B04D-89E2A92CD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IEEE Entities: What is a Section?</a:t>
            </a:r>
          </a:p>
          <a:p>
            <a:r>
              <a:rPr lang="en-US" dirty="0"/>
              <a:t>What Does Industry Gain by Being Involved?</a:t>
            </a:r>
          </a:p>
          <a:p>
            <a:r>
              <a:rPr lang="en-US" dirty="0"/>
              <a:t>What Does the Section/Society Gain?</a:t>
            </a:r>
          </a:p>
          <a:p>
            <a:r>
              <a:rPr lang="en-US" dirty="0"/>
              <a:t>Finding Contacts</a:t>
            </a:r>
          </a:p>
          <a:p>
            <a:r>
              <a:rPr lang="en-US" dirty="0"/>
              <a:t>Examples of Huntsville Section Activities</a:t>
            </a:r>
          </a:p>
          <a:p>
            <a:r>
              <a:rPr lang="en-US" dirty="0"/>
              <a:t>Secrets to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938B8-F345-8145-8755-91B43605A3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DEDB7B-2373-8C4A-A22A-B70657F9A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3BB7-2856-AC48-B74B-58478B18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Entities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44181-A315-F941-AE37-6A4551712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30151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An “</a:t>
            </a:r>
            <a:r>
              <a:rPr lang="en-US" sz="1800" b="1" dirty="0"/>
              <a:t>IEEE Section”</a:t>
            </a:r>
            <a:r>
              <a:rPr lang="en-US" sz="1800" dirty="0"/>
              <a:t> is an IEEE entity which caters to the needs of a specified geographical area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FF0000"/>
                </a:solidFill>
              </a:rPr>
              <a:t>“The </a:t>
            </a:r>
            <a:r>
              <a:rPr lang="en-US" sz="1800" b="1" dirty="0">
                <a:solidFill>
                  <a:srgbClr val="FF0000"/>
                </a:solidFill>
              </a:rPr>
              <a:t>Section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u="sng" dirty="0">
                <a:solidFill>
                  <a:srgbClr val="FF0000"/>
                </a:solidFill>
              </a:rPr>
              <a:t>OWNS</a:t>
            </a:r>
            <a:r>
              <a:rPr lang="en-US" sz="1800" dirty="0">
                <a:solidFill>
                  <a:srgbClr val="FF0000"/>
                </a:solidFill>
              </a:rPr>
              <a:t> the Member </a:t>
            </a:r>
            <a:r>
              <a:rPr lang="en-US" sz="1800" b="1" dirty="0">
                <a:solidFill>
                  <a:srgbClr val="FF0000"/>
                </a:solidFill>
              </a:rPr>
              <a:t>RELATIONSHIP </a:t>
            </a:r>
            <a:r>
              <a:rPr lang="en-US" sz="1800" dirty="0">
                <a:solidFill>
                  <a:srgbClr val="FF0000"/>
                </a:solidFill>
              </a:rPr>
              <a:t>and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u="sng" dirty="0">
                <a:solidFill>
                  <a:srgbClr val="FF0000"/>
                </a:solidFill>
              </a:rPr>
              <a:t>IS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IEEE</a:t>
            </a:r>
            <a:r>
              <a:rPr lang="en-US" sz="1800" dirty="0">
                <a:solidFill>
                  <a:srgbClr val="FF0000"/>
                </a:solidFill>
              </a:rPr>
              <a:t> to the Member”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– Mark Torres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A Chapter is a local </a:t>
            </a:r>
            <a:r>
              <a:rPr lang="en-US" sz="1800" i="1" dirty="0"/>
              <a:t>technical community</a:t>
            </a:r>
            <a:r>
              <a:rPr lang="en-US" sz="1800" dirty="0"/>
              <a:t> within a Section and is a local link to IEEE resources and its 39 technical Societies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Chapters consist of members from one or more IEEE Societies who share both technical interests and geographical proximity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Chapter Activities Include:</a:t>
            </a:r>
          </a:p>
          <a:p>
            <a:pPr marL="771525" lvl="2" indent="0">
              <a:spcBef>
                <a:spcPts val="1200"/>
              </a:spcBef>
              <a:buNone/>
            </a:pPr>
            <a:r>
              <a:rPr lang="en-US" sz="1500" dirty="0"/>
              <a:t>Guest speakers		Conferences	</a:t>
            </a:r>
          </a:p>
          <a:p>
            <a:pPr marL="771525" lvl="2" indent="0">
              <a:spcBef>
                <a:spcPts val="1200"/>
              </a:spcBef>
              <a:buNone/>
            </a:pPr>
            <a:r>
              <a:rPr lang="en-US" sz="1500" dirty="0"/>
              <a:t>Workshops		Tutorials</a:t>
            </a:r>
          </a:p>
          <a:p>
            <a:pPr marL="771525" lvl="2" indent="0">
              <a:spcBef>
                <a:spcPts val="1200"/>
              </a:spcBef>
              <a:buNone/>
            </a:pPr>
            <a:r>
              <a:rPr lang="en-US" sz="1500" dirty="0"/>
              <a:t>Seminars		Social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8CA22-F85B-AA4E-9FC0-A013CA2CC5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a Section? What is a Chapter?</a:t>
            </a:r>
          </a:p>
        </p:txBody>
      </p:sp>
    </p:spTree>
    <p:extLst>
      <p:ext uri="{BB962C8B-B14F-4D97-AF65-F5344CB8AC3E}">
        <p14:creationId xmlns:p14="http://schemas.microsoft.com/office/powerpoint/2010/main" val="18568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BD32-FCA8-A142-8F4A-80940212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Organization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FCEB93E-E6A8-514C-AA5A-A40D002F2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45DA4-8A55-1645-B667-2949CB0C9BAF}"/>
              </a:ext>
            </a:extLst>
          </p:cNvPr>
          <p:cNvSpPr/>
          <p:nvPr/>
        </p:nvSpPr>
        <p:spPr>
          <a:xfrm>
            <a:off x="4088009" y="2265674"/>
            <a:ext cx="755453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Regions</a:t>
            </a:r>
            <a:endParaRPr lang="fr-FR" sz="9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CC780-DA22-3145-A4C4-5E54299A1FDE}"/>
              </a:ext>
            </a:extLst>
          </p:cNvPr>
          <p:cNvSpPr/>
          <p:nvPr/>
        </p:nvSpPr>
        <p:spPr>
          <a:xfrm>
            <a:off x="4088009" y="2771986"/>
            <a:ext cx="755453" cy="3384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Sections</a:t>
            </a:r>
            <a:endParaRPr lang="fr-FR" sz="900" b="1" dirty="0"/>
          </a:p>
        </p:txBody>
      </p:sp>
      <p:cxnSp>
        <p:nvCxnSpPr>
          <p:cNvPr id="9" name="Connecteur droit 10">
            <a:extLst>
              <a:ext uri="{FF2B5EF4-FFF2-40B4-BE49-F238E27FC236}">
                <a16:creationId xmlns:a16="http://schemas.microsoft.com/office/drawing/2014/main" id="{DDE5E440-89FF-9B47-AFF1-7A910302C817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4465736" y="2057611"/>
            <a:ext cx="1" cy="208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12">
            <a:extLst>
              <a:ext uri="{FF2B5EF4-FFF2-40B4-BE49-F238E27FC236}">
                <a16:creationId xmlns:a16="http://schemas.microsoft.com/office/drawing/2014/main" id="{7DF6093F-84E6-2F4D-8283-D8F9F09AB9C0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4465736" y="2604108"/>
            <a:ext cx="0" cy="167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8B834-4D49-3F43-9F19-FEEC66E6211C}"/>
              </a:ext>
            </a:extLst>
          </p:cNvPr>
          <p:cNvSpPr/>
          <p:nvPr/>
        </p:nvSpPr>
        <p:spPr>
          <a:xfrm>
            <a:off x="2978942" y="3283658"/>
            <a:ext cx="755453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Chapters</a:t>
            </a:r>
            <a:endParaRPr lang="fr-FR" sz="9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7807EB-7E3A-7F4C-83CE-8CA376D83D3D}"/>
              </a:ext>
            </a:extLst>
          </p:cNvPr>
          <p:cNvSpPr/>
          <p:nvPr/>
        </p:nvSpPr>
        <p:spPr>
          <a:xfrm>
            <a:off x="5314948" y="3283658"/>
            <a:ext cx="918866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Affinity Groups (AGs)</a:t>
            </a:r>
            <a:endParaRPr lang="fr-FR" sz="9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9DB89-1FA1-9841-B6A5-1A46AB95E3A2}"/>
              </a:ext>
            </a:extLst>
          </p:cNvPr>
          <p:cNvSpPr/>
          <p:nvPr/>
        </p:nvSpPr>
        <p:spPr>
          <a:xfrm>
            <a:off x="3356669" y="3878375"/>
            <a:ext cx="897434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Student Chapters</a:t>
            </a:r>
            <a:endParaRPr lang="fr-FR" sz="9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662EA-F40D-2340-B501-ACD8037EAA8A}"/>
              </a:ext>
            </a:extLst>
          </p:cNvPr>
          <p:cNvSpPr/>
          <p:nvPr/>
        </p:nvSpPr>
        <p:spPr>
          <a:xfrm>
            <a:off x="4684735" y="3890878"/>
            <a:ext cx="870646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WIE Student AGs</a:t>
            </a:r>
            <a:endParaRPr lang="fr-FR" sz="900" b="1" dirty="0"/>
          </a:p>
        </p:txBody>
      </p: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B563A83E-1CA9-3944-A75E-F93F494285F2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4465736" y="3110422"/>
            <a:ext cx="1" cy="173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21">
            <a:extLst>
              <a:ext uri="{FF2B5EF4-FFF2-40B4-BE49-F238E27FC236}">
                <a16:creationId xmlns:a16="http://schemas.microsoft.com/office/drawing/2014/main" id="{088DB0AC-1168-8449-B04A-DBE4BB633DED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5400000">
            <a:off x="3824584" y="2642507"/>
            <a:ext cx="173237" cy="110906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23">
            <a:extLst>
              <a:ext uri="{FF2B5EF4-FFF2-40B4-BE49-F238E27FC236}">
                <a16:creationId xmlns:a16="http://schemas.microsoft.com/office/drawing/2014/main" id="{C8BB4305-9291-714C-BDAB-B42E00B27E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33440" y="2542716"/>
            <a:ext cx="173237" cy="130864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25">
            <a:extLst>
              <a:ext uri="{FF2B5EF4-FFF2-40B4-BE49-F238E27FC236}">
                <a16:creationId xmlns:a16="http://schemas.microsoft.com/office/drawing/2014/main" id="{63D65594-A810-1643-98D8-A529592EC8D6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4007420" y="3420059"/>
            <a:ext cx="256283" cy="66035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27">
            <a:extLst>
              <a:ext uri="{FF2B5EF4-FFF2-40B4-BE49-F238E27FC236}">
                <a16:creationId xmlns:a16="http://schemas.microsoft.com/office/drawing/2014/main" id="{EBAB4034-B98D-1E41-91E3-CD25B9E93AA4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4658505" y="3429324"/>
            <a:ext cx="268786" cy="65432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0">
            <a:extLst>
              <a:ext uri="{FF2B5EF4-FFF2-40B4-BE49-F238E27FC236}">
                <a16:creationId xmlns:a16="http://schemas.microsoft.com/office/drawing/2014/main" id="{88FE1B8F-E003-A146-A5AF-482328345137}"/>
              </a:ext>
            </a:extLst>
          </p:cNvPr>
          <p:cNvCxnSpPr>
            <a:stCxn id="24" idx="2"/>
            <a:endCxn id="11" idx="1"/>
          </p:cNvCxnSpPr>
          <p:nvPr/>
        </p:nvCxnSpPr>
        <p:spPr>
          <a:xfrm rot="16200000" flipH="1">
            <a:off x="2173485" y="2647417"/>
            <a:ext cx="848767" cy="76214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2">
            <a:extLst>
              <a:ext uri="{FF2B5EF4-FFF2-40B4-BE49-F238E27FC236}">
                <a16:creationId xmlns:a16="http://schemas.microsoft.com/office/drawing/2014/main" id="{4FA9682D-3C2F-D543-A6FC-6C315701854C}"/>
              </a:ext>
            </a:extLst>
          </p:cNvPr>
          <p:cNvCxnSpPr>
            <a:stCxn id="24" idx="2"/>
            <a:endCxn id="14" idx="1"/>
          </p:cNvCxnSpPr>
          <p:nvPr/>
        </p:nvCxnSpPr>
        <p:spPr>
          <a:xfrm rot="16200000" flipH="1">
            <a:off x="2064989" y="2755914"/>
            <a:ext cx="1443485" cy="113987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E5084ED-334B-8D4A-9239-FF93D941B66A}"/>
              </a:ext>
            </a:extLst>
          </p:cNvPr>
          <p:cNvSpPr/>
          <p:nvPr/>
        </p:nvSpPr>
        <p:spPr>
          <a:xfrm>
            <a:off x="1839067" y="2265674"/>
            <a:ext cx="755453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/>
              <a:t>Societies &amp; Councils</a:t>
            </a:r>
            <a:endParaRPr lang="fr-FR" sz="825" b="1" dirty="0"/>
          </a:p>
        </p:txBody>
      </p:sp>
      <p:cxnSp>
        <p:nvCxnSpPr>
          <p:cNvPr id="25" name="Connecteur en angle 39">
            <a:extLst>
              <a:ext uri="{FF2B5EF4-FFF2-40B4-BE49-F238E27FC236}">
                <a16:creationId xmlns:a16="http://schemas.microsoft.com/office/drawing/2014/main" id="{517918EF-2388-154E-B735-95476DDD7F5B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 rot="16200000" flipH="1">
            <a:off x="2125264" y="2174145"/>
            <a:ext cx="183059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45">
            <a:extLst>
              <a:ext uri="{FF2B5EF4-FFF2-40B4-BE49-F238E27FC236}">
                <a16:creationId xmlns:a16="http://schemas.microsoft.com/office/drawing/2014/main" id="{0CB98B0F-5FDA-E740-A442-4FF532A6CC0A}"/>
              </a:ext>
            </a:extLst>
          </p:cNvPr>
          <p:cNvCxnSpPr>
            <a:stCxn id="13" idx="3"/>
            <a:endCxn id="26" idx="2"/>
          </p:cNvCxnSpPr>
          <p:nvPr/>
        </p:nvCxnSpPr>
        <p:spPr>
          <a:xfrm flipV="1">
            <a:off x="6233814" y="2604109"/>
            <a:ext cx="669727" cy="84876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47">
            <a:extLst>
              <a:ext uri="{FF2B5EF4-FFF2-40B4-BE49-F238E27FC236}">
                <a16:creationId xmlns:a16="http://schemas.microsoft.com/office/drawing/2014/main" id="{677EB161-B81A-D740-888C-D601DB392989}"/>
              </a:ext>
            </a:extLst>
          </p:cNvPr>
          <p:cNvCxnSpPr>
            <a:stCxn id="15" idx="3"/>
            <a:endCxn id="26" idx="2"/>
          </p:cNvCxnSpPr>
          <p:nvPr/>
        </p:nvCxnSpPr>
        <p:spPr>
          <a:xfrm flipV="1">
            <a:off x="5555380" y="2604109"/>
            <a:ext cx="1348160" cy="145598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3E3C1-9299-CA49-A56A-5355E132A0CD}"/>
              </a:ext>
            </a:extLst>
          </p:cNvPr>
          <p:cNvSpPr/>
          <p:nvPr/>
        </p:nvSpPr>
        <p:spPr>
          <a:xfrm>
            <a:off x="2850355" y="2684476"/>
            <a:ext cx="3486596" cy="1655564"/>
          </a:xfrm>
          <a:prstGeom prst="rect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cxnSp>
        <p:nvCxnSpPr>
          <p:cNvPr id="30" name="Connecteur en angle 50">
            <a:extLst>
              <a:ext uri="{FF2B5EF4-FFF2-40B4-BE49-F238E27FC236}">
                <a16:creationId xmlns:a16="http://schemas.microsoft.com/office/drawing/2014/main" id="{D0358C80-1469-1C48-B2BA-82302B111299}"/>
              </a:ext>
            </a:extLst>
          </p:cNvPr>
          <p:cNvCxnSpPr>
            <a:stCxn id="6" idx="2"/>
            <a:endCxn id="26" idx="0"/>
          </p:cNvCxnSpPr>
          <p:nvPr/>
        </p:nvCxnSpPr>
        <p:spPr>
          <a:xfrm rot="16200000" flipH="1">
            <a:off x="5580607" y="942739"/>
            <a:ext cx="208064" cy="2437805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DDACD9F-F7AC-4B41-B8E8-9E8420C16712}"/>
              </a:ext>
            </a:extLst>
          </p:cNvPr>
          <p:cNvSpPr/>
          <p:nvPr/>
        </p:nvSpPr>
        <p:spPr>
          <a:xfrm>
            <a:off x="4006303" y="3283658"/>
            <a:ext cx="918866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/>
              <a:t>Student Branches (SB)</a:t>
            </a:r>
            <a:endParaRPr lang="fr-FR" sz="825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50D696-FE32-CF41-BD15-EDA864198552}"/>
              </a:ext>
            </a:extLst>
          </p:cNvPr>
          <p:cNvSpPr/>
          <p:nvPr/>
        </p:nvSpPr>
        <p:spPr>
          <a:xfrm>
            <a:off x="6336951" y="2265674"/>
            <a:ext cx="1133178" cy="338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Young, Women, Consultants, Life</a:t>
            </a:r>
            <a:endParaRPr lang="fr-FR" sz="9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BB2E4-70A9-C84F-AF81-281440B23544}"/>
              </a:ext>
            </a:extLst>
          </p:cNvPr>
          <p:cNvSpPr/>
          <p:nvPr/>
        </p:nvSpPr>
        <p:spPr>
          <a:xfrm>
            <a:off x="1711820" y="1552193"/>
            <a:ext cx="1009948" cy="5304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IEEE Technical Activities Board (TAB)</a:t>
            </a:r>
            <a:endParaRPr lang="fr-FR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D6722-7985-1241-9B4D-9EB942444D8B}"/>
              </a:ext>
            </a:extLst>
          </p:cNvPr>
          <p:cNvSpPr/>
          <p:nvPr/>
        </p:nvSpPr>
        <p:spPr>
          <a:xfrm>
            <a:off x="3734395" y="1537011"/>
            <a:ext cx="1462683" cy="52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IEEE Member and Geographic Activities (MGA)</a:t>
            </a:r>
            <a:endParaRPr lang="fr-FR" sz="9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E77CFF-9876-C04D-BBDA-5889D70EE89E}"/>
              </a:ext>
            </a:extLst>
          </p:cNvPr>
          <p:cNvSpPr txBox="1"/>
          <p:nvPr/>
        </p:nvSpPr>
        <p:spPr>
          <a:xfrm>
            <a:off x="3490110" y="4304319"/>
            <a:ext cx="284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Local</a:t>
            </a:r>
            <a:r>
              <a:rPr lang="en-US" sz="1200" b="1" dirty="0"/>
              <a:t> representation. “Engaging industry”</a:t>
            </a:r>
          </a:p>
          <a:p>
            <a:r>
              <a:rPr lang="en-US" sz="1200" b="1" dirty="0"/>
              <a:t>can and should involve all of these.</a:t>
            </a:r>
          </a:p>
        </p:txBody>
      </p:sp>
    </p:spTree>
    <p:extLst>
      <p:ext uri="{BB962C8B-B14F-4D97-AF65-F5344CB8AC3E}">
        <p14:creationId xmlns:p14="http://schemas.microsoft.com/office/powerpoint/2010/main" val="380894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FFB4-C1DB-D14C-862B-0D5AB160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Industry Gain by Engaging with Your Section?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96534-DFA4-5847-A963-B255B15BC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Collected group of:</a:t>
            </a:r>
          </a:p>
          <a:p>
            <a:pPr lvl="1"/>
            <a:r>
              <a:rPr lang="en-US" dirty="0"/>
              <a:t>Engineers interested in the subject area</a:t>
            </a:r>
          </a:p>
          <a:p>
            <a:pPr lvl="1"/>
            <a:r>
              <a:rPr lang="en-US" dirty="0"/>
              <a:t>Professionals who work in the subject area and may be current customers</a:t>
            </a:r>
          </a:p>
          <a:p>
            <a:pPr lvl="1"/>
            <a:r>
              <a:rPr lang="en-US" dirty="0"/>
              <a:t>Potential users of their products or services</a:t>
            </a:r>
          </a:p>
          <a:p>
            <a:r>
              <a:rPr lang="en-US" dirty="0"/>
              <a:t>Participants can interface with the vendor on issues</a:t>
            </a:r>
          </a:p>
          <a:p>
            <a:pPr lvl="1"/>
            <a:r>
              <a:rPr lang="en-US" dirty="0"/>
              <a:t>Get help from vendor to resolve</a:t>
            </a:r>
          </a:p>
          <a:p>
            <a:pPr lvl="1"/>
            <a:r>
              <a:rPr lang="en-US" dirty="0"/>
              <a:t>Participants at the meeting can also help resolve the issue</a:t>
            </a:r>
          </a:p>
          <a:p>
            <a:pPr lvl="1"/>
            <a:r>
              <a:rPr lang="en-US" dirty="0"/>
              <a:t>Participants benefit from questions and answers from other attendees</a:t>
            </a:r>
          </a:p>
          <a:p>
            <a:pPr lvl="1"/>
            <a:r>
              <a:rPr lang="en-US" dirty="0"/>
              <a:t>“Group think” can help the vendor better know what problems </a:t>
            </a:r>
            <a:r>
              <a:rPr lang="en-US" i="1" dirty="0"/>
              <a:t>need </a:t>
            </a:r>
            <a:r>
              <a:rPr lang="en-US" dirty="0"/>
              <a:t>solving</a:t>
            </a:r>
          </a:p>
          <a:p>
            <a:r>
              <a:rPr lang="en-US" dirty="0"/>
              <a:t>Vendors get to show off new features or get feedback on future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845B3-AE6D-204E-9C55-DB707FF989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4BF2A-DF40-384F-89F0-B211E45FD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54A6-CAA6-A14B-8B13-F0CBB710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Section/Society Gain?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B2038-2910-CA4A-93D5-1A944562A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Vendors provide society personnel to present at technical meetings</a:t>
            </a:r>
          </a:p>
          <a:p>
            <a:pPr lvl="1"/>
            <a:r>
              <a:rPr lang="en-US" dirty="0"/>
              <a:t>You can also find your next ExCom members from the vendors</a:t>
            </a:r>
          </a:p>
          <a:p>
            <a:r>
              <a:rPr lang="en-US" dirty="0"/>
              <a:t>Sponsors who provide a meal to the participants at the monthly technical meetings</a:t>
            </a:r>
          </a:p>
          <a:p>
            <a:r>
              <a:rPr lang="en-US" dirty="0"/>
              <a:t>Attendees receive:</a:t>
            </a:r>
          </a:p>
          <a:p>
            <a:pPr lvl="1"/>
            <a:r>
              <a:rPr lang="en-US" dirty="0"/>
              <a:t>Latest technical information and insight into problems of interest to them</a:t>
            </a:r>
          </a:p>
          <a:p>
            <a:pPr lvl="1"/>
            <a:r>
              <a:rPr lang="en-US" dirty="0"/>
              <a:t>Awareness of new equipment to help in analysis or testing</a:t>
            </a:r>
          </a:p>
          <a:p>
            <a:pPr lvl="1"/>
            <a:r>
              <a:rPr lang="en-US" dirty="0"/>
              <a:t>Help on issues that they have experienced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696EF-7612-3240-B47B-4CE660E24D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C0030-FA84-6E4C-A857-BF647CE9F2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Contacts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IEEE members reach out to all EMC/EMI vendors that different members interface with</a:t>
            </a:r>
          </a:p>
          <a:p>
            <a:pPr lvl="1"/>
            <a:r>
              <a:rPr lang="en-US" dirty="0"/>
              <a:t>Ask if they would be willing to support the EMC Society, either as a presenter or as a meal sponsor</a:t>
            </a:r>
          </a:p>
          <a:p>
            <a:pPr lvl="1"/>
            <a:r>
              <a:rPr lang="en-US" dirty="0"/>
              <a:t>We set the schedule a year in advance</a:t>
            </a:r>
          </a:p>
          <a:p>
            <a:pPr lvl="2"/>
            <a:r>
              <a:rPr lang="en-US" dirty="0"/>
              <a:t>Ask vendors to sign up for a specific data ahead of time</a:t>
            </a:r>
          </a:p>
          <a:p>
            <a:pPr lvl="2"/>
            <a:r>
              <a:rPr lang="en-US" dirty="0"/>
              <a:t>Some vendors sponsor on an annual basis</a:t>
            </a:r>
          </a:p>
          <a:p>
            <a:r>
              <a:rPr lang="en-US" dirty="0"/>
              <a:t>All vendors have been very responsive</a:t>
            </a:r>
          </a:p>
          <a:p>
            <a:pPr lvl="1"/>
            <a:r>
              <a:rPr lang="en-US" dirty="0"/>
              <a:t>They understand that current and future customers are in attendance</a:t>
            </a:r>
          </a:p>
          <a:p>
            <a:pPr lvl="1"/>
            <a:r>
              <a:rPr lang="en-US" dirty="0"/>
              <a:t>They are allowed to do product placement and distribute literature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Huntsville EMC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93854-C293-8F4B-8962-AB54524C1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177" y="2121929"/>
            <a:ext cx="1568922" cy="956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09C14-B05F-7E40-B608-6C45882AB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741" y="2931076"/>
            <a:ext cx="1488872" cy="126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2B2A86-DD68-4B42-88E5-8F536E685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112377"/>
            <a:ext cx="4166584" cy="3789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EA41F-5E7D-4E47-9039-53074487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Humor, Good Food, and Consistency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1F5DC9-FFC5-024D-BC5C-8533E2026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5951" y="1244650"/>
            <a:ext cx="3886200" cy="2844404"/>
          </a:xfrm>
        </p:spPr>
        <p:txBody>
          <a:bodyPr/>
          <a:lstStyle/>
          <a:p>
            <a:r>
              <a:rPr lang="en-US" dirty="0"/>
              <a:t>Same place, same time</a:t>
            </a:r>
          </a:p>
          <a:p>
            <a:r>
              <a:rPr lang="en-US" dirty="0"/>
              <a:t>Good food</a:t>
            </a:r>
          </a:p>
          <a:p>
            <a:r>
              <a:rPr lang="en-US" dirty="0"/>
              <a:t>Spice potentially “boring” talks with humor and wit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51FBDD-0907-A04B-8CFB-9EA2E4CBD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5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56BF-14FF-3847-8660-BE152C7D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C829A-D0E1-B34C-BCCE-C5A2916D2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284825"/>
          </a:xfrm>
        </p:spPr>
        <p:txBody>
          <a:bodyPr>
            <a:normAutofit/>
          </a:bodyPr>
          <a:lstStyle/>
          <a:p>
            <a:r>
              <a:rPr lang="en-US" dirty="0"/>
              <a:t>Providing good technical talks and a free meal</a:t>
            </a:r>
          </a:p>
          <a:p>
            <a:r>
              <a:rPr lang="en-US" dirty="0"/>
              <a:t>EMC Huntsville Chapter consistently has 30-50 attendees at monthly technical meetings</a:t>
            </a:r>
          </a:p>
          <a:p>
            <a:r>
              <a:rPr lang="en-US" dirty="0"/>
              <a:t>Team multiple chapters together:</a:t>
            </a:r>
          </a:p>
          <a:p>
            <a:pPr lvl="1"/>
            <a:r>
              <a:rPr lang="en-US" dirty="0"/>
              <a:t>2018 Huntsville EMC and Computer Society fall technical meeting</a:t>
            </a:r>
          </a:p>
          <a:p>
            <a:pPr lvl="1"/>
            <a:r>
              <a:rPr lang="en-US" dirty="0"/>
              <a:t>IEEE distinguished lecturer</a:t>
            </a:r>
          </a:p>
          <a:p>
            <a:pPr lvl="1"/>
            <a:r>
              <a:rPr lang="en-US" dirty="0"/>
              <a:t>150 attendees</a:t>
            </a:r>
          </a:p>
          <a:p>
            <a:pPr lvl="1"/>
            <a:r>
              <a:rPr lang="en-US" dirty="0"/>
              <a:t>Guess where it was held?</a:t>
            </a:r>
          </a:p>
          <a:p>
            <a:r>
              <a:rPr lang="en-US" dirty="0"/>
              <a:t>Constant contact with vendors for presenters or meal sponsors</a:t>
            </a:r>
          </a:p>
          <a:p>
            <a:pPr lvl="1"/>
            <a:r>
              <a:rPr lang="en-US" dirty="0"/>
              <a:t>Has resulted in the next year meeting being filled before the previous year is complete</a:t>
            </a:r>
          </a:p>
          <a:p>
            <a:pPr lvl="1"/>
            <a:r>
              <a:rPr lang="en-US" dirty="0"/>
              <a:t>For two years now, the EMC Chapter has not had to send out a call for presenters or meal sponsors for the upcoming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7DF1F-143F-C84F-B5B1-10EAEB8178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42420-CE51-1D45-A822-3061CD5E3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220</TotalTime>
  <Words>597</Words>
  <Application>Microsoft Macintosh PowerPoint</Application>
  <PresentationFormat>On-screen Show (16:9)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LucidaGrande</vt:lpstr>
      <vt:lpstr>Wingdings</vt:lpstr>
      <vt:lpstr>Theme 1</vt:lpstr>
      <vt:lpstr>Engaging Industry with Your Section</vt:lpstr>
      <vt:lpstr>Agenda</vt:lpstr>
      <vt:lpstr>IEEE Entities</vt:lpstr>
      <vt:lpstr>IEEE Organization</vt:lpstr>
      <vt:lpstr>What Does Industry Gain by Engaging with Your Section?</vt:lpstr>
      <vt:lpstr>What Does the Section/Society Gain?</vt:lpstr>
      <vt:lpstr>Finding Contacts</vt:lpstr>
      <vt:lpstr>Use Humor, Good Food, and Consistency</vt:lpstr>
      <vt:lpstr>Examples of Activities</vt:lpstr>
      <vt:lpstr>Secrets to Success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Parker, Glenn A</cp:lastModifiedBy>
  <cp:revision>33</cp:revision>
  <dcterms:created xsi:type="dcterms:W3CDTF">2016-10-24T19:40:55Z</dcterms:created>
  <dcterms:modified xsi:type="dcterms:W3CDTF">2019-04-09T16:25:43Z</dcterms:modified>
</cp:coreProperties>
</file>