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5" r:id="rId3"/>
    <p:sldId id="257" r:id="rId4"/>
    <p:sldId id="263" r:id="rId5"/>
    <p:sldId id="264" r:id="rId6"/>
    <p:sldId id="260" r:id="rId7"/>
    <p:sldId id="261" r:id="rId8"/>
    <p:sldId id="262" r:id="rId9"/>
    <p:sldId id="258" r:id="rId10"/>
    <p:sldId id="259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CC0033"/>
    <a:srgbClr val="E37222"/>
    <a:srgbClr val="FDC82F"/>
    <a:srgbClr val="69BE28"/>
    <a:srgbClr val="008542"/>
    <a:srgbClr val="6B1F73"/>
    <a:srgbClr val="009FDA"/>
    <a:srgbClr val="0B5172"/>
    <a:srgbClr val="66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1"/>
    <p:restoredTop sz="94658"/>
  </p:normalViewPr>
  <p:slideViewPr>
    <p:cSldViewPr snapToGrid="0" snapToObjects="1">
      <p:cViewPr>
        <p:scale>
          <a:sx n="126" d="100"/>
          <a:sy n="126" d="100"/>
        </p:scale>
        <p:origin x="-386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B0EC82-E2B6-6444-B08D-FFAFD36F1F7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E7CC804-BCB2-8044-BAD2-684BC81BD5C7}">
      <dgm:prSet phldrT="[Text]"/>
      <dgm:spPr/>
      <dgm:t>
        <a:bodyPr/>
        <a:lstStyle/>
        <a:p>
          <a:r>
            <a:rPr lang="en-US" dirty="0"/>
            <a:t>Encounter People</a:t>
          </a:r>
        </a:p>
      </dgm:t>
    </dgm:pt>
    <dgm:pt modelId="{AEA382B1-47E5-124D-8FAD-A32C41465DAD}" type="parTrans" cxnId="{E2266AF7-1DBA-3E44-9F88-89D431083C5A}">
      <dgm:prSet/>
      <dgm:spPr/>
      <dgm:t>
        <a:bodyPr/>
        <a:lstStyle/>
        <a:p>
          <a:endParaRPr lang="en-US"/>
        </a:p>
      </dgm:t>
    </dgm:pt>
    <dgm:pt modelId="{7E327FDF-216B-0640-8C3F-161D9C39074C}" type="sibTrans" cxnId="{E2266AF7-1DBA-3E44-9F88-89D431083C5A}">
      <dgm:prSet/>
      <dgm:spPr/>
      <dgm:t>
        <a:bodyPr/>
        <a:lstStyle/>
        <a:p>
          <a:endParaRPr lang="en-US"/>
        </a:p>
      </dgm:t>
    </dgm:pt>
    <dgm:pt modelId="{DAC92DE3-308B-C941-B3A6-C28AA6465A1C}">
      <dgm:prSet phldrT="[Text]"/>
      <dgm:spPr/>
      <dgm:t>
        <a:bodyPr/>
        <a:lstStyle/>
        <a:p>
          <a:r>
            <a:rPr lang="en-US" dirty="0"/>
            <a:t>Determine mutual areas of interest, expertise, and need to share</a:t>
          </a:r>
        </a:p>
      </dgm:t>
    </dgm:pt>
    <dgm:pt modelId="{0A36E8B4-029C-AF4C-B1CB-D2C981982EEA}" type="parTrans" cxnId="{39107CF5-2DE0-B84C-9132-C1C28CF4F585}">
      <dgm:prSet/>
      <dgm:spPr/>
      <dgm:t>
        <a:bodyPr/>
        <a:lstStyle/>
        <a:p>
          <a:endParaRPr lang="en-US"/>
        </a:p>
      </dgm:t>
    </dgm:pt>
    <dgm:pt modelId="{FADB1F4F-D276-7B43-8365-3312F5F0D0F9}" type="sibTrans" cxnId="{39107CF5-2DE0-B84C-9132-C1C28CF4F585}">
      <dgm:prSet/>
      <dgm:spPr/>
      <dgm:t>
        <a:bodyPr/>
        <a:lstStyle/>
        <a:p>
          <a:endParaRPr lang="en-US"/>
        </a:p>
      </dgm:t>
    </dgm:pt>
    <dgm:pt modelId="{42D6BD28-6EFD-6148-A69F-AACDFCDA66CE}">
      <dgm:prSet phldrT="[Text]"/>
      <dgm:spPr/>
      <dgm:t>
        <a:bodyPr/>
        <a:lstStyle/>
        <a:p>
          <a:r>
            <a:rPr lang="en-US" dirty="0"/>
            <a:t>Form Relationships</a:t>
          </a:r>
        </a:p>
      </dgm:t>
    </dgm:pt>
    <dgm:pt modelId="{BA1D0DD1-D92A-EC40-8B81-432BA5D63A38}" type="parTrans" cxnId="{65B34B32-6E6F-404D-A48C-EB3616BDF8DB}">
      <dgm:prSet/>
      <dgm:spPr/>
      <dgm:t>
        <a:bodyPr/>
        <a:lstStyle/>
        <a:p>
          <a:endParaRPr lang="en-US"/>
        </a:p>
      </dgm:t>
    </dgm:pt>
    <dgm:pt modelId="{6DF388F4-0089-FF44-BAAD-D2F2130116EC}" type="sibTrans" cxnId="{65B34B32-6E6F-404D-A48C-EB3616BDF8DB}">
      <dgm:prSet/>
      <dgm:spPr/>
      <dgm:t>
        <a:bodyPr/>
        <a:lstStyle/>
        <a:p>
          <a:endParaRPr lang="en-US"/>
        </a:p>
      </dgm:t>
    </dgm:pt>
    <dgm:pt modelId="{1C56DA4D-EACA-5140-9638-1F9A99E6FEDD}">
      <dgm:prSet phldrT="[Text]"/>
      <dgm:spPr/>
      <dgm:t>
        <a:bodyPr/>
        <a:lstStyle/>
        <a:p>
          <a:r>
            <a:rPr lang="en-US" dirty="0"/>
            <a:t>Action – Doing Something… collaboration, cooperation, shared responsibility</a:t>
          </a:r>
        </a:p>
      </dgm:t>
    </dgm:pt>
    <dgm:pt modelId="{10559617-A16B-3C44-AD51-32052BC001DA}" type="parTrans" cxnId="{6C532DDB-EE67-2341-882C-862888782180}">
      <dgm:prSet/>
      <dgm:spPr/>
      <dgm:t>
        <a:bodyPr/>
        <a:lstStyle/>
        <a:p>
          <a:endParaRPr lang="en-US"/>
        </a:p>
      </dgm:t>
    </dgm:pt>
    <dgm:pt modelId="{04126823-5844-2C4E-A5A5-618C7FF97DFD}" type="sibTrans" cxnId="{6C532DDB-EE67-2341-882C-862888782180}">
      <dgm:prSet/>
      <dgm:spPr/>
      <dgm:t>
        <a:bodyPr/>
        <a:lstStyle/>
        <a:p>
          <a:endParaRPr lang="en-US"/>
        </a:p>
      </dgm:t>
    </dgm:pt>
    <dgm:pt modelId="{D8ED4EF6-C8FA-1E45-A3DA-CDB530CB972F}">
      <dgm:prSet phldrT="[Text]"/>
      <dgm:spPr/>
      <dgm:t>
        <a:bodyPr/>
        <a:lstStyle/>
        <a:p>
          <a:pPr>
            <a:buFont typeface="+mj-lt"/>
            <a:buNone/>
          </a:pPr>
          <a:r>
            <a:rPr lang="en-US" dirty="0"/>
            <a:t>Knowing when we have arrived (achieved a specific result)…  then evaluate relationships</a:t>
          </a:r>
        </a:p>
      </dgm:t>
    </dgm:pt>
    <dgm:pt modelId="{8E0395DF-BFE8-D94D-9515-D5CD51E8772F}" type="parTrans" cxnId="{145F019D-CD6E-F74B-B8A1-1F697184D308}">
      <dgm:prSet/>
      <dgm:spPr/>
      <dgm:t>
        <a:bodyPr/>
        <a:lstStyle/>
        <a:p>
          <a:endParaRPr lang="en-US"/>
        </a:p>
      </dgm:t>
    </dgm:pt>
    <dgm:pt modelId="{0FF42401-9569-4140-B042-6A017A055C9C}" type="sibTrans" cxnId="{145F019D-CD6E-F74B-B8A1-1F697184D308}">
      <dgm:prSet/>
      <dgm:spPr/>
      <dgm:t>
        <a:bodyPr/>
        <a:lstStyle/>
        <a:p>
          <a:endParaRPr lang="en-US"/>
        </a:p>
      </dgm:t>
    </dgm:pt>
    <dgm:pt modelId="{BB3AD7F9-B1C1-2D43-AF06-270AABCE08F5}" type="pres">
      <dgm:prSet presAssocID="{71B0EC82-E2B6-6444-B08D-FFAFD36F1F73}" presName="Name0" presStyleCnt="0">
        <dgm:presLayoutVars>
          <dgm:dir/>
          <dgm:resizeHandles val="exact"/>
        </dgm:presLayoutVars>
      </dgm:prSet>
      <dgm:spPr/>
    </dgm:pt>
    <dgm:pt modelId="{1E69BC2F-607A-1F42-91F7-345B85D483EC}" type="pres">
      <dgm:prSet presAssocID="{4E7CC804-BCB2-8044-BAD2-684BC81BD5C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86351-7905-2A40-B800-C7CB93F6536D}" type="pres">
      <dgm:prSet presAssocID="{7E327FDF-216B-0640-8C3F-161D9C39074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85DB07F-4556-AC49-8724-70CB53806C03}" type="pres">
      <dgm:prSet presAssocID="{7E327FDF-216B-0640-8C3F-161D9C39074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91F2984E-418A-F44A-889F-F1A2686DD8AB}" type="pres">
      <dgm:prSet presAssocID="{DAC92DE3-308B-C941-B3A6-C28AA6465A1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26294-9864-674E-8AA3-ACFDD26E75D8}" type="pres">
      <dgm:prSet presAssocID="{FADB1F4F-D276-7B43-8365-3312F5F0D0F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740B85F2-7C29-C848-A087-F04511E0C2B7}" type="pres">
      <dgm:prSet presAssocID="{FADB1F4F-D276-7B43-8365-3312F5F0D0F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D587D25-17C1-1D4D-B7C9-A1FA249736ED}" type="pres">
      <dgm:prSet presAssocID="{42D6BD28-6EFD-6148-A69F-AACDFCDA66CE}" presName="node" presStyleLbl="node1" presStyleIdx="2" presStyleCnt="5" custLinFactNeighborX="5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EE278-741C-794B-9E28-3ECAC0582A7F}" type="pres">
      <dgm:prSet presAssocID="{6DF388F4-0089-FF44-BAAD-D2F2130116E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0D919B1-9F81-E64E-B649-853F7E2C4138}" type="pres">
      <dgm:prSet presAssocID="{6DF388F4-0089-FF44-BAAD-D2F2130116EC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BB590DE-A077-7E48-8D86-D4F5EE45ADA8}" type="pres">
      <dgm:prSet presAssocID="{1C56DA4D-EACA-5140-9638-1F9A99E6FED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E1932-C917-3440-A097-C0F0D6EDBEB6}" type="pres">
      <dgm:prSet presAssocID="{04126823-5844-2C4E-A5A5-618C7FF97DF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07971A2-91E2-EC41-B7DB-32EC85C1D325}" type="pres">
      <dgm:prSet presAssocID="{04126823-5844-2C4E-A5A5-618C7FF97DF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1158AB50-1087-9948-8A1A-1D98AC809B4F}" type="pres">
      <dgm:prSet presAssocID="{D8ED4EF6-C8FA-1E45-A3DA-CDB530CB972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107CF5-2DE0-B84C-9132-C1C28CF4F585}" srcId="{71B0EC82-E2B6-6444-B08D-FFAFD36F1F73}" destId="{DAC92DE3-308B-C941-B3A6-C28AA6465A1C}" srcOrd="1" destOrd="0" parTransId="{0A36E8B4-029C-AF4C-B1CB-D2C981982EEA}" sibTransId="{FADB1F4F-D276-7B43-8365-3312F5F0D0F9}"/>
    <dgm:cxn modelId="{D0521F68-6EC7-924B-9BA3-1C6B8CD34E12}" type="presOf" srcId="{6DF388F4-0089-FF44-BAAD-D2F2130116EC}" destId="{E0D919B1-9F81-E64E-B649-853F7E2C4138}" srcOrd="1" destOrd="0" presId="urn:microsoft.com/office/officeart/2005/8/layout/process1"/>
    <dgm:cxn modelId="{1BFA05DE-6D1E-BF47-91DF-2A9A705FE3BD}" type="presOf" srcId="{71B0EC82-E2B6-6444-B08D-FFAFD36F1F73}" destId="{BB3AD7F9-B1C1-2D43-AF06-270AABCE08F5}" srcOrd="0" destOrd="0" presId="urn:microsoft.com/office/officeart/2005/8/layout/process1"/>
    <dgm:cxn modelId="{48367F85-89EB-6F4E-950A-D760906DC55D}" type="presOf" srcId="{FADB1F4F-D276-7B43-8365-3312F5F0D0F9}" destId="{65526294-9864-674E-8AA3-ACFDD26E75D8}" srcOrd="0" destOrd="0" presId="urn:microsoft.com/office/officeart/2005/8/layout/process1"/>
    <dgm:cxn modelId="{E2266AF7-1DBA-3E44-9F88-89D431083C5A}" srcId="{71B0EC82-E2B6-6444-B08D-FFAFD36F1F73}" destId="{4E7CC804-BCB2-8044-BAD2-684BC81BD5C7}" srcOrd="0" destOrd="0" parTransId="{AEA382B1-47E5-124D-8FAD-A32C41465DAD}" sibTransId="{7E327FDF-216B-0640-8C3F-161D9C39074C}"/>
    <dgm:cxn modelId="{F412802A-D531-D34D-9D8F-1D431844AE1D}" type="presOf" srcId="{42D6BD28-6EFD-6148-A69F-AACDFCDA66CE}" destId="{CD587D25-17C1-1D4D-B7C9-A1FA249736ED}" srcOrd="0" destOrd="0" presId="urn:microsoft.com/office/officeart/2005/8/layout/process1"/>
    <dgm:cxn modelId="{29B8A1F2-49F4-8E4E-AE21-710DC09CC7D0}" type="presOf" srcId="{4E7CC804-BCB2-8044-BAD2-684BC81BD5C7}" destId="{1E69BC2F-607A-1F42-91F7-345B85D483EC}" srcOrd="0" destOrd="0" presId="urn:microsoft.com/office/officeart/2005/8/layout/process1"/>
    <dgm:cxn modelId="{65B34B32-6E6F-404D-A48C-EB3616BDF8DB}" srcId="{71B0EC82-E2B6-6444-B08D-FFAFD36F1F73}" destId="{42D6BD28-6EFD-6148-A69F-AACDFCDA66CE}" srcOrd="2" destOrd="0" parTransId="{BA1D0DD1-D92A-EC40-8B81-432BA5D63A38}" sibTransId="{6DF388F4-0089-FF44-BAAD-D2F2130116EC}"/>
    <dgm:cxn modelId="{8321A497-DB86-C847-A682-5AFD580DCD28}" type="presOf" srcId="{7E327FDF-216B-0640-8C3F-161D9C39074C}" destId="{5D186351-7905-2A40-B800-C7CB93F6536D}" srcOrd="0" destOrd="0" presId="urn:microsoft.com/office/officeart/2005/8/layout/process1"/>
    <dgm:cxn modelId="{CC6DB4C0-DCF2-224F-9582-B6B8E089DE82}" type="presOf" srcId="{FADB1F4F-D276-7B43-8365-3312F5F0D0F9}" destId="{740B85F2-7C29-C848-A087-F04511E0C2B7}" srcOrd="1" destOrd="0" presId="urn:microsoft.com/office/officeart/2005/8/layout/process1"/>
    <dgm:cxn modelId="{36C31B02-91BD-6C48-9C8E-91D168B40793}" type="presOf" srcId="{DAC92DE3-308B-C941-B3A6-C28AA6465A1C}" destId="{91F2984E-418A-F44A-889F-F1A2686DD8AB}" srcOrd="0" destOrd="0" presId="urn:microsoft.com/office/officeart/2005/8/layout/process1"/>
    <dgm:cxn modelId="{37096874-EDD8-2F41-87AA-898085B922B8}" type="presOf" srcId="{6DF388F4-0089-FF44-BAAD-D2F2130116EC}" destId="{267EE278-741C-794B-9E28-3ECAC0582A7F}" srcOrd="0" destOrd="0" presId="urn:microsoft.com/office/officeart/2005/8/layout/process1"/>
    <dgm:cxn modelId="{D42D3D15-8A5E-1A4A-95D3-92185DAB9D26}" type="presOf" srcId="{1C56DA4D-EACA-5140-9638-1F9A99E6FEDD}" destId="{EBB590DE-A077-7E48-8D86-D4F5EE45ADA8}" srcOrd="0" destOrd="0" presId="urn:microsoft.com/office/officeart/2005/8/layout/process1"/>
    <dgm:cxn modelId="{6F2A8C3E-CDCA-434B-9162-F842A51E8031}" type="presOf" srcId="{D8ED4EF6-C8FA-1E45-A3DA-CDB530CB972F}" destId="{1158AB50-1087-9948-8A1A-1D98AC809B4F}" srcOrd="0" destOrd="0" presId="urn:microsoft.com/office/officeart/2005/8/layout/process1"/>
    <dgm:cxn modelId="{6C532DDB-EE67-2341-882C-862888782180}" srcId="{71B0EC82-E2B6-6444-B08D-FFAFD36F1F73}" destId="{1C56DA4D-EACA-5140-9638-1F9A99E6FEDD}" srcOrd="3" destOrd="0" parTransId="{10559617-A16B-3C44-AD51-32052BC001DA}" sibTransId="{04126823-5844-2C4E-A5A5-618C7FF97DFD}"/>
    <dgm:cxn modelId="{76048AAC-C09E-1F4D-933B-2D8FFB4ECCB9}" type="presOf" srcId="{04126823-5844-2C4E-A5A5-618C7FF97DFD}" destId="{B07971A2-91E2-EC41-B7DB-32EC85C1D325}" srcOrd="1" destOrd="0" presId="urn:microsoft.com/office/officeart/2005/8/layout/process1"/>
    <dgm:cxn modelId="{145F019D-CD6E-F74B-B8A1-1F697184D308}" srcId="{71B0EC82-E2B6-6444-B08D-FFAFD36F1F73}" destId="{D8ED4EF6-C8FA-1E45-A3DA-CDB530CB972F}" srcOrd="4" destOrd="0" parTransId="{8E0395DF-BFE8-D94D-9515-D5CD51E8772F}" sibTransId="{0FF42401-9569-4140-B042-6A017A055C9C}"/>
    <dgm:cxn modelId="{AAC418FB-78F1-C34B-ADD0-E0A8FECACDCB}" type="presOf" srcId="{7E327FDF-216B-0640-8C3F-161D9C39074C}" destId="{885DB07F-4556-AC49-8724-70CB53806C03}" srcOrd="1" destOrd="0" presId="urn:microsoft.com/office/officeart/2005/8/layout/process1"/>
    <dgm:cxn modelId="{A1C0688F-089A-6B4B-A35A-4DF5B4B6CEE9}" type="presOf" srcId="{04126823-5844-2C4E-A5A5-618C7FF97DFD}" destId="{47AE1932-C917-3440-A097-C0F0D6EDBEB6}" srcOrd="0" destOrd="0" presId="urn:microsoft.com/office/officeart/2005/8/layout/process1"/>
    <dgm:cxn modelId="{D4EC7D8D-90A7-E54C-8D2C-36A30A4DFB44}" type="presParOf" srcId="{BB3AD7F9-B1C1-2D43-AF06-270AABCE08F5}" destId="{1E69BC2F-607A-1F42-91F7-345B85D483EC}" srcOrd="0" destOrd="0" presId="urn:microsoft.com/office/officeart/2005/8/layout/process1"/>
    <dgm:cxn modelId="{A4A4C493-648D-2746-8C85-2110160B46C4}" type="presParOf" srcId="{BB3AD7F9-B1C1-2D43-AF06-270AABCE08F5}" destId="{5D186351-7905-2A40-B800-C7CB93F6536D}" srcOrd="1" destOrd="0" presId="urn:microsoft.com/office/officeart/2005/8/layout/process1"/>
    <dgm:cxn modelId="{2BEB9EA9-F72A-4140-9BB1-78DA77596D12}" type="presParOf" srcId="{5D186351-7905-2A40-B800-C7CB93F6536D}" destId="{885DB07F-4556-AC49-8724-70CB53806C03}" srcOrd="0" destOrd="0" presId="urn:microsoft.com/office/officeart/2005/8/layout/process1"/>
    <dgm:cxn modelId="{20C61A76-2DCF-B04C-895A-F70710BB9147}" type="presParOf" srcId="{BB3AD7F9-B1C1-2D43-AF06-270AABCE08F5}" destId="{91F2984E-418A-F44A-889F-F1A2686DD8AB}" srcOrd="2" destOrd="0" presId="urn:microsoft.com/office/officeart/2005/8/layout/process1"/>
    <dgm:cxn modelId="{B27FAD1B-0626-444F-AA5D-B972AAE05C63}" type="presParOf" srcId="{BB3AD7F9-B1C1-2D43-AF06-270AABCE08F5}" destId="{65526294-9864-674E-8AA3-ACFDD26E75D8}" srcOrd="3" destOrd="0" presId="urn:microsoft.com/office/officeart/2005/8/layout/process1"/>
    <dgm:cxn modelId="{6F239051-7F63-1744-8E60-7B3010A3FD25}" type="presParOf" srcId="{65526294-9864-674E-8AA3-ACFDD26E75D8}" destId="{740B85F2-7C29-C848-A087-F04511E0C2B7}" srcOrd="0" destOrd="0" presId="urn:microsoft.com/office/officeart/2005/8/layout/process1"/>
    <dgm:cxn modelId="{2C4AE79F-7D37-6341-AAC5-7FE3B40554BB}" type="presParOf" srcId="{BB3AD7F9-B1C1-2D43-AF06-270AABCE08F5}" destId="{CD587D25-17C1-1D4D-B7C9-A1FA249736ED}" srcOrd="4" destOrd="0" presId="urn:microsoft.com/office/officeart/2005/8/layout/process1"/>
    <dgm:cxn modelId="{D8BA19EF-A26B-FF41-AA3E-4C13CFB84C6E}" type="presParOf" srcId="{BB3AD7F9-B1C1-2D43-AF06-270AABCE08F5}" destId="{267EE278-741C-794B-9E28-3ECAC0582A7F}" srcOrd="5" destOrd="0" presId="urn:microsoft.com/office/officeart/2005/8/layout/process1"/>
    <dgm:cxn modelId="{1D7367C4-BE92-714A-A67E-E386D68B9A55}" type="presParOf" srcId="{267EE278-741C-794B-9E28-3ECAC0582A7F}" destId="{E0D919B1-9F81-E64E-B649-853F7E2C4138}" srcOrd="0" destOrd="0" presId="urn:microsoft.com/office/officeart/2005/8/layout/process1"/>
    <dgm:cxn modelId="{A71948C7-DCF9-8445-A284-FFB310E87B58}" type="presParOf" srcId="{BB3AD7F9-B1C1-2D43-AF06-270AABCE08F5}" destId="{EBB590DE-A077-7E48-8D86-D4F5EE45ADA8}" srcOrd="6" destOrd="0" presId="urn:microsoft.com/office/officeart/2005/8/layout/process1"/>
    <dgm:cxn modelId="{ADC8D93A-4389-8647-B4A1-5F6A3C8A64C2}" type="presParOf" srcId="{BB3AD7F9-B1C1-2D43-AF06-270AABCE08F5}" destId="{47AE1932-C917-3440-A097-C0F0D6EDBEB6}" srcOrd="7" destOrd="0" presId="urn:microsoft.com/office/officeart/2005/8/layout/process1"/>
    <dgm:cxn modelId="{C3864852-7B75-BB43-A949-D7D016F3CB9E}" type="presParOf" srcId="{47AE1932-C917-3440-A097-C0F0D6EDBEB6}" destId="{B07971A2-91E2-EC41-B7DB-32EC85C1D325}" srcOrd="0" destOrd="0" presId="urn:microsoft.com/office/officeart/2005/8/layout/process1"/>
    <dgm:cxn modelId="{66DCDAA8-8CEE-0A49-A5CF-7CC5FE9EB4BE}" type="presParOf" srcId="{BB3AD7F9-B1C1-2D43-AF06-270AABCE08F5}" destId="{1158AB50-1087-9948-8A1A-1D98AC809B4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9BC2F-607A-1F42-91F7-345B85D483EC}">
      <dsp:nvSpPr>
        <dsp:cNvPr id="0" name=""/>
        <dsp:cNvSpPr/>
      </dsp:nvSpPr>
      <dsp:spPr>
        <a:xfrm>
          <a:off x="3930" y="1159532"/>
          <a:ext cx="1218393" cy="174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Encounter People</a:t>
          </a:r>
        </a:p>
      </dsp:txBody>
      <dsp:txXfrm>
        <a:off x="39616" y="1195218"/>
        <a:ext cx="1147021" cy="1673562"/>
      </dsp:txXfrm>
    </dsp:sp>
    <dsp:sp modelId="{5D186351-7905-2A40-B800-C7CB93F6536D}">
      <dsp:nvSpPr>
        <dsp:cNvPr id="0" name=""/>
        <dsp:cNvSpPr/>
      </dsp:nvSpPr>
      <dsp:spPr>
        <a:xfrm>
          <a:off x="1344163" y="1880919"/>
          <a:ext cx="258299" cy="302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44163" y="1941351"/>
        <a:ext cx="180809" cy="181297"/>
      </dsp:txXfrm>
    </dsp:sp>
    <dsp:sp modelId="{91F2984E-418A-F44A-889F-F1A2686DD8AB}">
      <dsp:nvSpPr>
        <dsp:cNvPr id="0" name=""/>
        <dsp:cNvSpPr/>
      </dsp:nvSpPr>
      <dsp:spPr>
        <a:xfrm>
          <a:off x="1709681" y="1159532"/>
          <a:ext cx="1218393" cy="174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Determine mutual areas of interest, expertise, and need to share</a:t>
          </a:r>
        </a:p>
      </dsp:txBody>
      <dsp:txXfrm>
        <a:off x="1745367" y="1195218"/>
        <a:ext cx="1147021" cy="1673562"/>
      </dsp:txXfrm>
    </dsp:sp>
    <dsp:sp modelId="{65526294-9864-674E-8AA3-ACFDD26E75D8}">
      <dsp:nvSpPr>
        <dsp:cNvPr id="0" name=""/>
        <dsp:cNvSpPr/>
      </dsp:nvSpPr>
      <dsp:spPr>
        <a:xfrm>
          <a:off x="3056739" y="1880919"/>
          <a:ext cx="272766" cy="302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56739" y="1941351"/>
        <a:ext cx="190936" cy="181297"/>
      </dsp:txXfrm>
    </dsp:sp>
    <dsp:sp modelId="{CD587D25-17C1-1D4D-B7C9-A1FA249736ED}">
      <dsp:nvSpPr>
        <dsp:cNvPr id="0" name=""/>
        <dsp:cNvSpPr/>
      </dsp:nvSpPr>
      <dsp:spPr>
        <a:xfrm>
          <a:off x="3442729" y="1159532"/>
          <a:ext cx="1218393" cy="174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Form Relationships</a:t>
          </a:r>
        </a:p>
      </dsp:txBody>
      <dsp:txXfrm>
        <a:off x="3478415" y="1195218"/>
        <a:ext cx="1147021" cy="1673562"/>
      </dsp:txXfrm>
    </dsp:sp>
    <dsp:sp modelId="{267EE278-741C-794B-9E28-3ECAC0582A7F}">
      <dsp:nvSpPr>
        <dsp:cNvPr id="0" name=""/>
        <dsp:cNvSpPr/>
      </dsp:nvSpPr>
      <dsp:spPr>
        <a:xfrm>
          <a:off x="4776138" y="1880919"/>
          <a:ext cx="243832" cy="302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776138" y="1941351"/>
        <a:ext cx="170682" cy="181297"/>
      </dsp:txXfrm>
    </dsp:sp>
    <dsp:sp modelId="{EBB590DE-A077-7E48-8D86-D4F5EE45ADA8}">
      <dsp:nvSpPr>
        <dsp:cNvPr id="0" name=""/>
        <dsp:cNvSpPr/>
      </dsp:nvSpPr>
      <dsp:spPr>
        <a:xfrm>
          <a:off x="5121184" y="1159532"/>
          <a:ext cx="1218393" cy="174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Action – Doing Something… collaboration, cooperation, shared responsibility</a:t>
          </a:r>
        </a:p>
      </dsp:txBody>
      <dsp:txXfrm>
        <a:off x="5156870" y="1195218"/>
        <a:ext cx="1147021" cy="1673562"/>
      </dsp:txXfrm>
    </dsp:sp>
    <dsp:sp modelId="{47AE1932-C917-3440-A097-C0F0D6EDBEB6}">
      <dsp:nvSpPr>
        <dsp:cNvPr id="0" name=""/>
        <dsp:cNvSpPr/>
      </dsp:nvSpPr>
      <dsp:spPr>
        <a:xfrm>
          <a:off x="6461417" y="1880919"/>
          <a:ext cx="258299" cy="302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461417" y="1941351"/>
        <a:ext cx="180809" cy="181297"/>
      </dsp:txXfrm>
    </dsp:sp>
    <dsp:sp modelId="{1158AB50-1087-9948-8A1A-1D98AC809B4F}">
      <dsp:nvSpPr>
        <dsp:cNvPr id="0" name=""/>
        <dsp:cNvSpPr/>
      </dsp:nvSpPr>
      <dsp:spPr>
        <a:xfrm>
          <a:off x="6826935" y="1159532"/>
          <a:ext cx="1218393" cy="174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400" kern="1200" dirty="0"/>
            <a:t>Knowing when we have arrived (achieved a specific result)…  then evaluate relationships</a:t>
          </a:r>
        </a:p>
      </dsp:txBody>
      <dsp:txXfrm>
        <a:off x="6862621" y="1195218"/>
        <a:ext cx="1147021" cy="1673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wars.fandom.com/wiki/Gimer_stick/Legend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https://starwars.fandom.com/wiki/Gimer_stick/Legends</a:t>
            </a:r>
            <a:r>
              <a:rPr lang="en-US" dirty="0"/>
              <a:t> - </a:t>
            </a:r>
            <a:r>
              <a:rPr lang="en-US" dirty="0" err="1"/>
              <a:t>yoda</a:t>
            </a:r>
            <a:r>
              <a:rPr lang="en-US" dirty="0"/>
              <a:t> from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9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66" y="352567"/>
            <a:ext cx="906997" cy="9200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08" y="821327"/>
            <a:ext cx="1343053" cy="13561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7771"/>
          <a:stretch/>
        </p:blipFill>
        <p:spPr>
          <a:xfrm>
            <a:off x="-2794" y="-3048"/>
            <a:ext cx="2334535" cy="23810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68" y="2089046"/>
            <a:ext cx="1643932" cy="19273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61" r:id="rId3"/>
    <p:sldLayoutId id="2147483683" r:id="rId4"/>
    <p:sldLayoutId id="2147483663" r:id="rId5"/>
    <p:sldLayoutId id="2147483684" r:id="rId6"/>
    <p:sldLayoutId id="2147483673" r:id="rId7"/>
    <p:sldLayoutId id="2147483662" r:id="rId8"/>
    <p:sldLayoutId id="2147483675" r:id="rId9"/>
    <p:sldLayoutId id="2147483664" r:id="rId10"/>
    <p:sldLayoutId id="2147483674" r:id="rId11"/>
    <p:sldLayoutId id="2147483665" r:id="rId12"/>
    <p:sldLayoutId id="2147483676" r:id="rId13"/>
    <p:sldLayoutId id="2147483677" r:id="rId14"/>
    <p:sldLayoutId id="2147483678" r:id="rId15"/>
    <p:sldLayoutId id="2147483679" r:id="rId16"/>
    <p:sldLayoutId id="2147483667" r:id="rId17"/>
    <p:sldLayoutId id="2147483680" r:id="rId18"/>
    <p:sldLayoutId id="2147483682" r:id="rId19"/>
    <p:sldLayoutId id="2147483681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mailto:w.ratcliff@ieee.or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laygroundRulesWashDC_0383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internetmarketinghelp.com/why-not-go-for-success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d1eaoAabeXs?utm_source=unsplash&amp;utm_medium=referral&amp;utm_content=creditCopyText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search/photos/journey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conversamos.wordpress.com/2013/08/11/jedi-master-1-yoda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perrin.com/english/2013/08/06/social-business-platform-system-verticality-mobility-data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Culture of Engagement / Mentoring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Ratcliff</a:t>
            </a:r>
          </a:p>
          <a:p>
            <a:r>
              <a:rPr lang="en-US" dirty="0"/>
              <a:t>SoutheastCon 2019, Huntsville,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80" y="1393987"/>
            <a:ext cx="7886700" cy="620819"/>
          </a:xfrm>
        </p:spPr>
        <p:txBody>
          <a:bodyPr/>
          <a:lstStyle/>
          <a:p>
            <a:r>
              <a:rPr lang="en-US" dirty="0"/>
              <a:t>Thank you for mentoring me today!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975212"/>
            <a:ext cx="2071545" cy="457200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   </a:t>
            </a:r>
            <a:br>
              <a:rPr lang="en-US" sz="7200" dirty="0"/>
            </a:br>
            <a:r>
              <a:rPr lang="en-US" sz="5600" dirty="0" smtClean="0">
                <a:hlinkClick r:id="rId2"/>
              </a:rPr>
              <a:t>w.ratcliff@ieee.org</a:t>
            </a:r>
            <a:endParaRPr lang="en-US" sz="5600" dirty="0"/>
          </a:p>
          <a:p>
            <a:r>
              <a:rPr lang="en-US" sz="7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16_quixote"/>
          <p:cNvPicPr/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69" y="3788721"/>
            <a:ext cx="2799268" cy="11391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86500" y="3480179"/>
            <a:ext cx="336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Calligraphy" panose="03010101010101010101" pitchFamily="66" charset="0"/>
              </a:rPr>
              <a:t>The Journey continues…</a:t>
            </a:r>
            <a:endParaRPr lang="en-US" b="1" dirty="0">
              <a:latin typeface="Lucida Calligraphy" panose="03010101010101010101" pitchFamily="66" charset="0"/>
            </a:endParaRPr>
          </a:p>
        </p:txBody>
      </p:sp>
      <p:pic>
        <p:nvPicPr>
          <p:cNvPr id="1026" name="Picture 2" descr="C:\Users\admin\Desktop\IEEE Boards\IEEE BOD 2006 Orientation-Archive USB Drive\OU Mini Series - Oct 2006 Morristown NJ\R3 2006\R3 Director Elect 2006-07\Elect Ratty\Web site development\bil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4" y="2332396"/>
            <a:ext cx="135985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Keeping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8650" y="1142195"/>
            <a:ext cx="5904231" cy="2003614"/>
          </a:xfrm>
        </p:spPr>
        <p:txBody>
          <a:bodyPr>
            <a:normAutofit/>
          </a:bodyPr>
          <a:lstStyle/>
          <a:p>
            <a:r>
              <a:rPr lang="en-US" dirty="0"/>
              <a:t>Be sure </a:t>
            </a:r>
            <a:r>
              <a:rPr lang="en-US" dirty="0" smtClean="0"/>
              <a:t>to sign in</a:t>
            </a:r>
          </a:p>
          <a:p>
            <a:r>
              <a:rPr lang="en-US" dirty="0" smtClean="0"/>
              <a:t>Check “baggage” at the door … Keep your Open Mind</a:t>
            </a:r>
          </a:p>
          <a:p>
            <a:r>
              <a:rPr lang="en-US" dirty="0" smtClean="0"/>
              <a:t>Ask </a:t>
            </a:r>
            <a:r>
              <a:rPr lang="en-US" dirty="0"/>
              <a:t>your questions anytime.</a:t>
            </a:r>
          </a:p>
          <a:p>
            <a:r>
              <a:rPr lang="en-US" dirty="0"/>
              <a:t>Remember we have 20 minutes this </a:t>
            </a:r>
            <a:r>
              <a:rPr lang="en-US" dirty="0" smtClean="0"/>
              <a:t>afternoon</a:t>
            </a:r>
            <a:r>
              <a:rPr lang="en-US" dirty="0"/>
              <a:t> </a:t>
            </a:r>
            <a:r>
              <a:rPr lang="en-US" dirty="0" smtClean="0"/>
              <a:t>but this discussion can be continued off 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654550"/>
            <a:ext cx="485775" cy="273050"/>
          </a:xfrm>
        </p:spPr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0829444-9AF1-C441-95E4-FDEA0C17D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605613" y="417136"/>
            <a:ext cx="2538387" cy="3182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193900-2961-C745-B1C2-9BFAE49E21A2}"/>
              </a:ext>
            </a:extLst>
          </p:cNvPr>
          <p:cNvSpPr txBox="1"/>
          <p:nvPr/>
        </p:nvSpPr>
        <p:spPr>
          <a:xfrm>
            <a:off x="6532881" y="3687756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PlaygroundRulesWashDC_0383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934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 </a:t>
            </a:r>
            <a:r>
              <a:rPr lang="en-US" sz="1400" dirty="0"/>
              <a:t>(Critical Success Factors for Mentoring)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8650" y="1142195"/>
            <a:ext cx="7886700" cy="2950533"/>
          </a:xfrm>
        </p:spPr>
        <p:txBody>
          <a:bodyPr/>
          <a:lstStyle/>
          <a:p>
            <a:r>
              <a:rPr lang="en-US" dirty="0"/>
              <a:t>A Culture of… must be present</a:t>
            </a:r>
          </a:p>
          <a:p>
            <a:pPr lvl="1"/>
            <a:r>
              <a:rPr lang="en-US" dirty="0"/>
              <a:t>Encounter and Engagement, which builds and maintains the network</a:t>
            </a:r>
          </a:p>
          <a:p>
            <a:pPr lvl="1"/>
            <a:r>
              <a:rPr lang="en-US" dirty="0"/>
              <a:t>Inclusion, which supports diversity</a:t>
            </a:r>
          </a:p>
          <a:p>
            <a:pPr lvl="1"/>
            <a:r>
              <a:rPr lang="en-US" dirty="0"/>
              <a:t>Belonging, in which the individual participation matters</a:t>
            </a:r>
          </a:p>
          <a:p>
            <a:r>
              <a:rPr lang="en-US" dirty="0"/>
              <a:t>The following relationships … are </a:t>
            </a:r>
            <a:r>
              <a:rPr lang="en-US" dirty="0" smtClean="0"/>
              <a:t>essential</a:t>
            </a:r>
            <a:endParaRPr lang="en-US" dirty="0"/>
          </a:p>
          <a:p>
            <a:pPr lvl="1"/>
            <a:r>
              <a:rPr lang="en-US" dirty="0"/>
              <a:t>One to Many that describe Direction (Purpose, Shared Values, Objectives…)</a:t>
            </a:r>
          </a:p>
          <a:p>
            <a:pPr lvl="1"/>
            <a:r>
              <a:rPr lang="en-US" dirty="0"/>
              <a:t>Many to One that describe Alignment (to create the one direction)</a:t>
            </a:r>
          </a:p>
          <a:p>
            <a:pPr lvl="1"/>
            <a:r>
              <a:rPr lang="en-US" dirty="0"/>
              <a:t>Many to Many Network that describe Member Interaction (What we do and how we achieve the common direction)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654550"/>
            <a:ext cx="485775" cy="273050"/>
          </a:xfrm>
        </p:spPr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A95C604-5414-554E-A1F5-F2CA3BC8C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490970" y="274320"/>
            <a:ext cx="2410460" cy="24104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0A065C-F73B-194F-9660-01689AFE91EF}"/>
              </a:ext>
            </a:extLst>
          </p:cNvPr>
          <p:cNvSpPr txBox="1"/>
          <p:nvPr/>
        </p:nvSpPr>
        <p:spPr>
          <a:xfrm>
            <a:off x="6727198" y="2571750"/>
            <a:ext cx="232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onlineinternetmarketinghelp.com/why-not-go-for-succes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869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A5CCF119-4EEA-274D-9C8C-F669025F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on our journey?</a:t>
            </a:r>
          </a:p>
        </p:txBody>
      </p:sp>
      <p:pic>
        <p:nvPicPr>
          <p:cNvPr id="20" name="Content Placeholder 19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xmlns="" id="{BB64EFA8-5509-564D-AA85-0EF2041A61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650" y="1492250"/>
            <a:ext cx="3886200" cy="2590800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A98C57C8-7C1F-314B-A753-C7D000CFB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9152" y="1528989"/>
            <a:ext cx="3886200" cy="255406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Do you have a Mentor?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Are you a Mentor?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Does your Section encourage Networking  to assist each other?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How many mentors do you need?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Is your Mentor older than you?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How did you find your mentor?</a:t>
            </a:r>
          </a:p>
          <a:p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Are you aware of continuous mentoring?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D23C1E4F-0DB1-BE41-9632-1E52F286E2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0D24D7-372A-4249-B13B-06FC765C95A5}"/>
              </a:ext>
            </a:extLst>
          </p:cNvPr>
          <p:cNvSpPr txBox="1"/>
          <p:nvPr/>
        </p:nvSpPr>
        <p:spPr>
          <a:xfrm>
            <a:off x="722630" y="4284712"/>
            <a:ext cx="369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 by </a:t>
            </a:r>
            <a:r>
              <a:rPr lang="en-US" sz="1400" dirty="0">
                <a:hlinkClick r:id="rId3"/>
              </a:rPr>
              <a:t>Vlad Bagacian</a:t>
            </a:r>
            <a:r>
              <a:rPr lang="en-US" sz="1400" dirty="0"/>
              <a:t> on </a:t>
            </a:r>
            <a:r>
              <a:rPr lang="en-US" sz="1400" dirty="0">
                <a:hlinkClick r:id="rId4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92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xmlns="" id="{0FDB3F16-9E95-F149-BD36-BC36FC491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845155" y="840234"/>
            <a:ext cx="2170529" cy="2235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Myths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6672902" cy="2957513"/>
          </a:xfrm>
        </p:spPr>
        <p:txBody>
          <a:bodyPr/>
          <a:lstStyle/>
          <a:p>
            <a:r>
              <a:rPr lang="en-US" dirty="0"/>
              <a:t>One Mentor is all you need… One size fits </a:t>
            </a:r>
            <a:r>
              <a:rPr lang="en-US" dirty="0" smtClean="0"/>
              <a:t>all.</a:t>
            </a:r>
            <a:endParaRPr lang="en-US" dirty="0"/>
          </a:p>
          <a:p>
            <a:r>
              <a:rPr lang="en-US" dirty="0"/>
              <a:t>The Mentor is always older than the Mentee.</a:t>
            </a:r>
          </a:p>
          <a:p>
            <a:r>
              <a:rPr lang="en-US" dirty="0"/>
              <a:t>Information, advise, knowledge always flows from Mentor to Mentee</a:t>
            </a:r>
          </a:p>
          <a:p>
            <a:r>
              <a:rPr lang="en-US" dirty="0"/>
              <a:t>Once a Mentor always a </a:t>
            </a:r>
            <a:r>
              <a:rPr lang="en-US" dirty="0" smtClean="0"/>
              <a:t>Mentor.</a:t>
            </a:r>
            <a:endParaRPr lang="en-US" dirty="0"/>
          </a:p>
          <a:p>
            <a:r>
              <a:rPr lang="en-US" dirty="0"/>
              <a:t>To be a Mentor you need to have gray in your hair.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4E1E02-039B-5741-B730-BA2882B003F4}"/>
              </a:ext>
            </a:extLst>
          </p:cNvPr>
          <p:cNvSpPr txBox="1"/>
          <p:nvPr/>
        </p:nvSpPr>
        <p:spPr>
          <a:xfrm flipH="1">
            <a:off x="6794243" y="3075749"/>
            <a:ext cx="2272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Models </a:t>
            </a:r>
            <a:r>
              <a:rPr lang="en-US" sz="1600" dirty="0" smtClean="0"/>
              <a:t>many there are!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95EB80A-15BF-D14B-A4C3-FB28C2749D04}"/>
              </a:ext>
            </a:extLst>
          </p:cNvPr>
          <p:cNvSpPr txBox="1"/>
          <p:nvPr/>
        </p:nvSpPr>
        <p:spPr>
          <a:xfrm>
            <a:off x="7071360" y="3891280"/>
            <a:ext cx="194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nversamos.wordpress.com/2013/08/11/jedi-master-1-yoda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Truths</a:t>
            </a:r>
          </a:p>
        </p:txBody>
      </p:sp>
      <p:pic>
        <p:nvPicPr>
          <p:cNvPr id="11" name="Content Placeholder 10" descr="A picture containing indoor, wall, white, black&#10;&#10;Description automatically generated">
            <a:extLst>
              <a:ext uri="{FF2B5EF4-FFF2-40B4-BE49-F238E27FC236}">
                <a16:creationId xmlns:a16="http://schemas.microsoft.com/office/drawing/2014/main" xmlns="" id="{F80B88F2-4BFF-7D49-B882-D4412928A0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8205" y="1150144"/>
            <a:ext cx="2132409" cy="2843212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49" y="1021201"/>
            <a:ext cx="5703912" cy="2844404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Mentoring is a type of engagement</a:t>
            </a:r>
          </a:p>
          <a:p>
            <a:r>
              <a:rPr lang="en-US" sz="2000" dirty="0"/>
              <a:t>Mentoring </a:t>
            </a:r>
            <a:r>
              <a:rPr lang="en-US" sz="2000" dirty="0" smtClean="0"/>
              <a:t>relationships are </a:t>
            </a:r>
            <a:r>
              <a:rPr lang="en-US" sz="2000" dirty="0" smtClean="0"/>
              <a:t>multi-directional. 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process of mentoring can be </a:t>
            </a:r>
            <a:r>
              <a:rPr lang="en-US" sz="2000" dirty="0" smtClean="0"/>
              <a:t>learned and must be understood by all thru negotiations.</a:t>
            </a:r>
            <a:endParaRPr lang="en-US" sz="2000" dirty="0"/>
          </a:p>
          <a:p>
            <a:pPr marL="0" lvl="0" indent="0" algn="ctr">
              <a:buNone/>
            </a:pPr>
            <a:r>
              <a:rPr lang="en-US" sz="2400" dirty="0"/>
              <a:t>The </a:t>
            </a:r>
            <a:r>
              <a:rPr lang="en-US" sz="2400" dirty="0" smtClean="0"/>
              <a:t>“doing” </a:t>
            </a:r>
            <a:r>
              <a:rPr lang="en-US" sz="2400" dirty="0"/>
              <a:t>must become part of the culture!</a:t>
            </a:r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8062"/>
            <a:ext cx="7886700" cy="415002"/>
          </a:xfrm>
        </p:spPr>
        <p:txBody>
          <a:bodyPr/>
          <a:lstStyle/>
          <a:p>
            <a:pPr lvl="1" algn="l" defTabSz="685800" rt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Five Step Process of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EF86790B-FBAA-3C4E-8611-DD5360423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607772"/>
              </p:ext>
            </p:extLst>
          </p:nvPr>
        </p:nvGraphicFramePr>
        <p:xfrm>
          <a:off x="385321" y="956671"/>
          <a:ext cx="80492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8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59" y="406211"/>
            <a:ext cx="7886700" cy="415002"/>
          </a:xfrm>
        </p:spPr>
        <p:txBody>
          <a:bodyPr/>
          <a:lstStyle/>
          <a:p>
            <a:pPr lvl="1"/>
            <a:r>
              <a:rPr lang="en-US" dirty="0"/>
              <a:t>How can we </a:t>
            </a:r>
            <a:r>
              <a:rPr lang="en-US" dirty="0" smtClean="0"/>
              <a:t>start building </a:t>
            </a:r>
            <a:r>
              <a:rPr lang="en-US" dirty="0"/>
              <a:t>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2946117"/>
            <a:ext cx="7886700" cy="19037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Affinity relationships (often dynamic )</a:t>
            </a:r>
          </a:p>
          <a:p>
            <a:r>
              <a:rPr lang="en-US" dirty="0"/>
              <a:t>Birds of a feather – small transient groups</a:t>
            </a:r>
          </a:p>
          <a:p>
            <a:r>
              <a:rPr lang="en-US" dirty="0"/>
              <a:t>Common social / political / technical problems that require the knowledge of technology to help solve</a:t>
            </a:r>
          </a:p>
          <a:p>
            <a:r>
              <a:rPr lang="en-US" dirty="0"/>
              <a:t>Common interest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Determining the need for helping each other “mentoring”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639AAF-EDB7-E14C-A56A-EC04D351F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53626"/>
            <a:ext cx="6136640" cy="30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from here???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0631" y="953007"/>
            <a:ext cx="4970872" cy="3291069"/>
          </a:xfrm>
        </p:spPr>
        <p:txBody>
          <a:bodyPr/>
          <a:lstStyle/>
          <a:p>
            <a:r>
              <a:rPr lang="en-US" dirty="0"/>
              <a:t>Continue the discussion?</a:t>
            </a:r>
          </a:p>
          <a:p>
            <a:r>
              <a:rPr lang="en-US" dirty="0"/>
              <a:t>Workshops on Mentoring Processes ?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Collabratec</a:t>
            </a:r>
          </a:p>
          <a:p>
            <a:pPr lvl="1"/>
            <a:r>
              <a:rPr lang="en-US" dirty="0"/>
              <a:t>People in your Section, Chapter … Life Members</a:t>
            </a:r>
          </a:p>
          <a:p>
            <a:pPr lvl="1"/>
            <a:r>
              <a:rPr lang="en-US" dirty="0"/>
              <a:t>People here at SoutheastCon</a:t>
            </a:r>
          </a:p>
          <a:p>
            <a:r>
              <a:rPr lang="en-US" dirty="0"/>
              <a:t>Start small groups with common interests?</a:t>
            </a:r>
          </a:p>
          <a:p>
            <a:pPr lvl="1"/>
            <a:r>
              <a:rPr lang="en-US" dirty="0"/>
              <a:t>Technical areas</a:t>
            </a:r>
          </a:p>
          <a:p>
            <a:pPr lvl="1"/>
            <a:r>
              <a:rPr lang="en-US" dirty="0"/>
              <a:t>Problems requiring solutions</a:t>
            </a:r>
          </a:p>
          <a:p>
            <a:pPr lvl="1"/>
            <a:r>
              <a:rPr lang="en-US" dirty="0"/>
              <a:t>Projects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654550"/>
            <a:ext cx="485775" cy="273050"/>
          </a:xfrm>
        </p:spPr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A street sign on a pole&#10;&#10;Description automatically generated">
            <a:extLst>
              <a:ext uri="{FF2B5EF4-FFF2-40B4-BE49-F238E27FC236}">
                <a16:creationId xmlns:a16="http://schemas.microsoft.com/office/drawing/2014/main" xmlns="" id="{B40A49DE-C52F-AD4D-8333-25E873C6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018616" y="784860"/>
            <a:ext cx="3772323" cy="1786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B0326B-6881-A24B-AFA3-14BD466A0EE4}"/>
              </a:ext>
            </a:extLst>
          </p:cNvPr>
          <p:cNvSpPr txBox="1"/>
          <p:nvPr/>
        </p:nvSpPr>
        <p:spPr>
          <a:xfrm>
            <a:off x="5283200" y="2682292"/>
            <a:ext cx="3507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duperrin.com/english/2013/08/06/social-business-platform-system-verticality-mobility-data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144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3245</TotalTime>
  <Words>507</Words>
  <Application>Microsoft Office PowerPoint</Application>
  <PresentationFormat>On-screen Show (16:9)</PresentationFormat>
  <Paragraphs>82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The Culture of Engagement / Mentoring</vt:lpstr>
      <vt:lpstr>House Keeping</vt:lpstr>
      <vt:lpstr>Key Concepts (Critical Success Factors for Mentoring)</vt:lpstr>
      <vt:lpstr>Where are we on our journey?</vt:lpstr>
      <vt:lpstr>Myths</vt:lpstr>
      <vt:lpstr>Truths</vt:lpstr>
      <vt:lpstr>Five Step Process of Engagement</vt:lpstr>
      <vt:lpstr>How can we start building a</vt:lpstr>
      <vt:lpstr>Where from here???</vt:lpstr>
      <vt:lpstr>Thank you for mentoring me today!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William Ratcliff</cp:lastModifiedBy>
  <cp:revision>52</cp:revision>
  <dcterms:created xsi:type="dcterms:W3CDTF">2016-10-24T19:40:55Z</dcterms:created>
  <dcterms:modified xsi:type="dcterms:W3CDTF">2019-04-05T14:21:19Z</dcterms:modified>
</cp:coreProperties>
</file>