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38"/>
  </p:notesMasterIdLst>
  <p:sldIdLst>
    <p:sldId id="309" r:id="rId2"/>
    <p:sldId id="311" r:id="rId3"/>
    <p:sldId id="316" r:id="rId4"/>
    <p:sldId id="321" r:id="rId5"/>
    <p:sldId id="322" r:id="rId6"/>
    <p:sldId id="323" r:id="rId7"/>
    <p:sldId id="324" r:id="rId8"/>
    <p:sldId id="325" r:id="rId9"/>
    <p:sldId id="326" r:id="rId10"/>
    <p:sldId id="327" r:id="rId11"/>
    <p:sldId id="328" r:id="rId12"/>
    <p:sldId id="329" r:id="rId13"/>
    <p:sldId id="330" r:id="rId14"/>
    <p:sldId id="331" r:id="rId15"/>
    <p:sldId id="281" r:id="rId16"/>
    <p:sldId id="313" r:id="rId17"/>
    <p:sldId id="315" r:id="rId18"/>
    <p:sldId id="314"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7B1E73-8A82-4D07-951F-8CFBA1868459}">
  <a:tblStyle styleId="{447B1E73-8A82-4D07-951F-8CFBA186845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33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FB354D-3814-4A48-83E8-8C73A6589759}" type="slidenum">
              <a:rPr lang="en-US" smtClean="0"/>
              <a:t>2</a:t>
            </a:fld>
            <a:endParaRPr lang="en-US" dirty="0"/>
          </a:p>
        </p:txBody>
      </p:sp>
    </p:spTree>
    <p:extLst>
      <p:ext uri="{BB962C8B-B14F-4D97-AF65-F5344CB8AC3E}">
        <p14:creationId xmlns:p14="http://schemas.microsoft.com/office/powerpoint/2010/main" val="342319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You are the front line in delivering the Member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a:t>
            </a:r>
            <a:r>
              <a:rPr lang="en-US" sz="1200" baseline="0" dirty="0"/>
              <a:t> IEEE Membership Development team offers email templates. Visit: www.ieee.org/md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Don’t be afraid to call them, just be sure to honor their communication preferences which are included in the OU Analytics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Invite them to your upcoming events.</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Membership, Subscriptions and More Dashboard Instructions: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Open OU Analytics and select</a:t>
            </a:r>
            <a:r>
              <a:rPr lang="en-US" sz="1200" baseline="0" dirty="0"/>
              <a:t> the dashboard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Change the product filter from Memberships to IEEE Memberships. Memberships refers to the Society memberships.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Select Apply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Once the report runs, open the Detail Tab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the Detail</a:t>
            </a:r>
            <a:r>
              <a:rPr lang="en-US" sz="1200" baseline="0" dirty="0"/>
              <a:t> tab, use the Renewal Category Filter to find your new members.</a:t>
            </a:r>
            <a:endParaRPr lang="en-US" sz="1200" dirty="0"/>
          </a:p>
          <a:p>
            <a:endParaRPr lang="en-US" dirty="0"/>
          </a:p>
        </p:txBody>
      </p:sp>
      <p:sp>
        <p:nvSpPr>
          <p:cNvPr id="4" name="Slide Number Placeholder 3"/>
          <p:cNvSpPr>
            <a:spLocks noGrp="1"/>
          </p:cNvSpPr>
          <p:nvPr>
            <p:ph type="sldNum" sz="quarter" idx="10"/>
          </p:nvPr>
        </p:nvSpPr>
        <p:spPr/>
        <p:txBody>
          <a:bodyPr/>
          <a:lstStyle/>
          <a:p>
            <a:fld id="{92BFCFD4-8484-4155-AD8C-35112092306E}" type="slidenum">
              <a:rPr lang="en-US" smtClean="0"/>
              <a:t>11</a:t>
            </a:fld>
            <a:endParaRPr lang="en-US"/>
          </a:p>
        </p:txBody>
      </p:sp>
    </p:spTree>
    <p:extLst>
      <p:ext uri="{BB962C8B-B14F-4D97-AF65-F5344CB8AC3E}">
        <p14:creationId xmlns:p14="http://schemas.microsoft.com/office/powerpoint/2010/main" val="28041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do not have to know all 90 benefits IEEE</a:t>
            </a:r>
            <a:r>
              <a:rPr lang="en-US" baseline="0" dirty="0"/>
              <a:t> offers</a:t>
            </a:r>
          </a:p>
          <a:p>
            <a:pPr marL="171450" indent="-171450">
              <a:buFont typeface="Arial" panose="020B0604020202020204" pitchFamily="34" charset="0"/>
              <a:buChar char="•"/>
            </a:pPr>
            <a:r>
              <a:rPr lang="en-US" baseline="0" dirty="0"/>
              <a:t>You only have to have a high-level knowledge of some offerings; That’s what this cheat sheet provides.</a:t>
            </a:r>
          </a:p>
          <a:p>
            <a:pPr marL="171450" indent="-171450">
              <a:buFont typeface="Arial" panose="020B0604020202020204" pitchFamily="34" charset="0"/>
              <a:buChar char="•"/>
            </a:pPr>
            <a:r>
              <a:rPr lang="en-US" baseline="0" dirty="0"/>
              <a:t>Why? This will help you engage in the conversation with the member to get to know.</a:t>
            </a:r>
          </a:p>
          <a:p>
            <a:pPr marL="171450" indent="-171450">
              <a:buFont typeface="Arial" panose="020B0604020202020204" pitchFamily="34" charset="0"/>
              <a:buChar char="•"/>
            </a:pPr>
            <a:r>
              <a:rPr lang="en-US" baseline="0" dirty="0"/>
              <a:t>Do not be afraid of being unsure</a:t>
            </a:r>
          </a:p>
          <a:p>
            <a:pPr marL="628650" lvl="1" indent="-171450">
              <a:buFont typeface="Arial" panose="020B0604020202020204" pitchFamily="34" charset="0"/>
              <a:buChar char="•"/>
            </a:pPr>
            <a:r>
              <a:rPr lang="en-US" baseline="0" dirty="0"/>
              <a:t>It’s OK to say something like “I’m not exactly sure, but let me research it and get back to you.”</a:t>
            </a:r>
          </a:p>
          <a:p>
            <a:pPr marL="628650" lvl="1" indent="-171450">
              <a:buFont typeface="Arial" panose="020B0604020202020204" pitchFamily="34" charset="0"/>
              <a:buChar char="•"/>
            </a:pPr>
            <a:r>
              <a:rPr lang="en-US" baseline="0" dirty="0"/>
              <a:t>From here, rely on your Executive Committee, Region volunteers and IEEE Staff support to find your answers.</a:t>
            </a:r>
          </a:p>
          <a:p>
            <a:pPr marL="171450" indent="-171450">
              <a:buFont typeface="Arial" panose="020B0604020202020204" pitchFamily="34" charset="0"/>
              <a:buChar char="•"/>
            </a:pPr>
            <a:r>
              <a:rPr lang="en-US" baseline="0" dirty="0"/>
              <a:t>The Key is to:</a:t>
            </a:r>
          </a:p>
          <a:p>
            <a:pPr marL="628650" lvl="1" indent="-171450">
              <a:buFont typeface="Arial" panose="020B0604020202020204" pitchFamily="34" charset="0"/>
              <a:buChar char="•"/>
            </a:pPr>
            <a:r>
              <a:rPr lang="en-US" baseline="0" dirty="0"/>
              <a:t>Actively Listen to what the person is saying.</a:t>
            </a:r>
          </a:p>
          <a:p>
            <a:pPr marL="628650" lvl="1" indent="-171450">
              <a:buFont typeface="Arial" panose="020B0604020202020204" pitchFamily="34" charset="0"/>
              <a:buChar char="•"/>
            </a:pPr>
            <a:r>
              <a:rPr lang="en-US" baseline="0" dirty="0"/>
              <a:t>Take Notes if Necessary</a:t>
            </a:r>
          </a:p>
          <a:p>
            <a:pPr marL="628650" lvl="1" indent="-171450">
              <a:buFont typeface="Arial" panose="020B0604020202020204" pitchFamily="34" charset="0"/>
              <a:buChar char="•"/>
            </a:pPr>
            <a:r>
              <a:rPr lang="en-US" baseline="0" dirty="0"/>
              <a:t>FIND AN ANSWER AND RESPOND TO THE MEMBER’S INQUIRY</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1" u="sng" baseline="0" dirty="0"/>
              <a:t>Stay Technically Current</a:t>
            </a:r>
          </a:p>
          <a:p>
            <a:pPr>
              <a:lnSpc>
                <a:spcPct val="80000"/>
              </a:lnSpc>
              <a:spcBef>
                <a:spcPts val="600"/>
              </a:spcBef>
              <a:buFont typeface="Wingdings" pitchFamily="2" charset="2"/>
              <a:buNone/>
              <a:defRPr/>
            </a:pPr>
            <a:endParaRPr lang="en-US" sz="1200" b="1" dirty="0">
              <a:ea typeface="ＭＳ Ｐゴシック" charset="0"/>
            </a:endParaRPr>
          </a:p>
          <a:p>
            <a:pPr>
              <a:lnSpc>
                <a:spcPct val="80000"/>
              </a:lnSpc>
              <a:spcBef>
                <a:spcPts val="600"/>
              </a:spcBef>
              <a:buFont typeface="Wingdings" pitchFamily="2" charset="2"/>
              <a:buNone/>
              <a:defRPr/>
            </a:pPr>
            <a:r>
              <a:rPr lang="en-US" sz="1200" b="1" dirty="0">
                <a:ea typeface="ＭＳ Ｐゴシック" charset="0"/>
              </a:rPr>
              <a:t>IEEE Publications</a:t>
            </a:r>
          </a:p>
          <a:p>
            <a:pPr marL="171450" indent="-171450">
              <a:lnSpc>
                <a:spcPct val="80000"/>
              </a:lnSpc>
              <a:spcBef>
                <a:spcPts val="600"/>
              </a:spcBef>
              <a:buFont typeface="Arial" panose="020B0604020202020204" pitchFamily="34" charset="0"/>
              <a:buChar char="•"/>
              <a:defRPr/>
            </a:pPr>
            <a:r>
              <a:rPr lang="en-US" sz="1200" b="0" dirty="0">
                <a:ea typeface="ＭＳ Ｐゴシック" charset="0"/>
              </a:rPr>
              <a:t>IEEE Spectrum Magazine - Monthly, the award-winning IEEE Spectrum magazine explores the creation, application and implications of new technologies </a:t>
            </a:r>
          </a:p>
          <a:p>
            <a:pPr marL="171450" indent="-171450">
              <a:lnSpc>
                <a:spcPct val="80000"/>
              </a:lnSpc>
              <a:spcBef>
                <a:spcPts val="600"/>
              </a:spcBef>
              <a:buFont typeface="Arial" panose="020B0604020202020204" pitchFamily="34" charset="0"/>
              <a:buChar char="•"/>
              <a:defRPr/>
            </a:pPr>
            <a:r>
              <a:rPr lang="en-US" sz="1200" b="0" dirty="0">
                <a:ea typeface="ＭＳ Ｐゴシック" charset="0"/>
              </a:rPr>
              <a:t>The Institute Newsletter - Monthly (4 print, 8 online) newsworthy IEEE activities both in professional and technical areas </a:t>
            </a:r>
          </a:p>
          <a:p>
            <a:pPr>
              <a:lnSpc>
                <a:spcPct val="80000"/>
              </a:lnSpc>
              <a:spcBef>
                <a:spcPts val="600"/>
              </a:spcBef>
              <a:buFont typeface="Wingdings" pitchFamily="2" charset="2"/>
              <a:buNone/>
              <a:defRPr/>
            </a:pPr>
            <a:endParaRPr lang="en-US" sz="1200" b="0" dirty="0">
              <a:ea typeface="ＭＳ Ｐゴシック" charset="0"/>
            </a:endParaRPr>
          </a:p>
          <a:p>
            <a:pPr>
              <a:lnSpc>
                <a:spcPct val="80000"/>
              </a:lnSpc>
              <a:spcBef>
                <a:spcPts val="600"/>
              </a:spcBef>
              <a:buFont typeface="Wingdings" pitchFamily="2" charset="2"/>
              <a:buNone/>
              <a:defRPr/>
            </a:pPr>
            <a:r>
              <a:rPr lang="en-US" sz="1200" b="1" dirty="0">
                <a:ea typeface="ＭＳ Ｐゴシック" charset="0"/>
              </a:rPr>
              <a:t>IEEE Society Memberships</a:t>
            </a:r>
          </a:p>
          <a:p>
            <a:pPr marL="171450" indent="-171450">
              <a:buFont typeface="Arial" panose="020B0604020202020204" pitchFamily="34" charset="0"/>
              <a:buChar char="•"/>
            </a:pPr>
            <a:r>
              <a:rPr lang="en-US" altLang="en-US" sz="1200" dirty="0"/>
              <a:t>39 Societies representing a full spectrum of technical interests</a:t>
            </a:r>
          </a:p>
          <a:p>
            <a:pPr marL="171450" indent="-171450">
              <a:buFont typeface="Arial" panose="020B0604020202020204" pitchFamily="34" charset="0"/>
              <a:buChar char="•"/>
            </a:pPr>
            <a:r>
              <a:rPr lang="en-US" altLang="en-US" sz="1200" dirty="0"/>
              <a:t>Local technical chapters</a:t>
            </a:r>
          </a:p>
          <a:p>
            <a:pPr marL="171450" indent="-171450">
              <a:buFont typeface="Arial" panose="020B0604020202020204" pitchFamily="34" charset="0"/>
              <a:buChar char="•"/>
            </a:pPr>
            <a:r>
              <a:rPr lang="en-US" altLang="en-US" sz="1200" dirty="0"/>
              <a:t>Subscriptions and online content</a:t>
            </a:r>
          </a:p>
          <a:p>
            <a:pPr marL="0" indent="0">
              <a:buFont typeface="Arial" panose="020B0604020202020204" pitchFamily="34" charset="0"/>
              <a:buNone/>
            </a:pPr>
            <a:endParaRPr lang="en-US" altLang="en-US" sz="1200" b="1" dirty="0"/>
          </a:p>
          <a:p>
            <a:pPr marL="0" indent="0">
              <a:lnSpc>
                <a:spcPct val="80000"/>
              </a:lnSpc>
              <a:spcBef>
                <a:spcPts val="600"/>
              </a:spcBef>
              <a:buFont typeface="Arial" panose="020B0604020202020204" pitchFamily="34" charset="0"/>
              <a:buNone/>
              <a:defRPr/>
            </a:pPr>
            <a:r>
              <a:rPr lang="en-US" sz="1200" b="1" dirty="0">
                <a:ea typeface="ＭＳ Ｐゴシック" charset="0"/>
              </a:rPr>
              <a:t>IEEE </a:t>
            </a:r>
            <a:r>
              <a:rPr lang="en-US" sz="1200" b="1" dirty="0" err="1">
                <a:ea typeface="ＭＳ Ｐゴシック" charset="0"/>
              </a:rPr>
              <a:t>Xplore</a:t>
            </a:r>
            <a:r>
              <a:rPr lang="en-US" sz="1200" b="1" dirty="0">
                <a:ea typeface="ＭＳ Ｐゴシック" charset="0"/>
              </a:rPr>
              <a:t> Digital Library </a:t>
            </a:r>
            <a:r>
              <a:rPr lang="en-US" sz="1200" b="0" dirty="0">
                <a:ea typeface="ＭＳ Ｐゴシック" charset="0"/>
              </a:rPr>
              <a:t>- Table-of-contents and abstracts (nearly 4.0 million full-text documents) </a:t>
            </a:r>
          </a:p>
          <a:p>
            <a:pPr marL="0" indent="0">
              <a:lnSpc>
                <a:spcPct val="80000"/>
              </a:lnSpc>
              <a:spcBef>
                <a:spcPts val="600"/>
              </a:spcBef>
              <a:buFont typeface="Arial" panose="020B0604020202020204" pitchFamily="34" charset="0"/>
              <a:buNone/>
              <a:defRPr/>
            </a:pPr>
            <a:endParaRPr lang="en-US" sz="1200" b="0" dirty="0">
              <a:ea typeface="ＭＳ Ｐゴシック" charset="0"/>
            </a:endParaRPr>
          </a:p>
          <a:p>
            <a:pPr marL="0" indent="0">
              <a:lnSpc>
                <a:spcPct val="80000"/>
              </a:lnSpc>
              <a:spcBef>
                <a:spcPts val="600"/>
              </a:spcBef>
              <a:buFont typeface="Arial" panose="020B0604020202020204" pitchFamily="34" charset="0"/>
              <a:buNone/>
              <a:defRPr/>
            </a:pPr>
            <a:r>
              <a:rPr lang="en-US" sz="1200" b="1" u="sng" dirty="0">
                <a:ea typeface="ＭＳ Ｐゴシック" charset="0"/>
              </a:rPr>
              <a:t>Professional Networking</a:t>
            </a:r>
          </a:p>
          <a:p>
            <a:pPr marL="0" indent="0">
              <a:lnSpc>
                <a:spcPct val="80000"/>
              </a:lnSpc>
              <a:spcBef>
                <a:spcPts val="600"/>
              </a:spcBef>
              <a:buFont typeface="Arial" panose="020B0604020202020204" pitchFamily="34" charset="0"/>
              <a:buNone/>
              <a:defRPr/>
            </a:pPr>
            <a:endParaRPr lang="en-US" sz="1200" b="0" u="none" dirty="0">
              <a:ea typeface="ＭＳ Ｐゴシック" charset="0"/>
            </a:endParaRPr>
          </a:p>
          <a:p>
            <a:r>
              <a:rPr lang="en-US" sz="1200" b="0" u="none" dirty="0">
                <a:ea typeface="ＭＳ Ｐゴシック" charset="0"/>
              </a:rPr>
              <a:t>Opportunities via </a:t>
            </a:r>
            <a:r>
              <a:rPr lang="en-US" dirty="0" err="1"/>
              <a:t>Collabratec</a:t>
            </a:r>
            <a:r>
              <a:rPr lang="en-US" baseline="30000" dirty="0" err="1"/>
              <a:t>TM</a:t>
            </a:r>
            <a:endParaRPr lang="en-US" baseline="30000" dirty="0"/>
          </a:p>
          <a:p>
            <a:pPr marL="171450" indent="-171450">
              <a:buFont typeface="Arial" panose="020B0604020202020204" pitchFamily="34" charset="0"/>
              <a:buChar char="•"/>
            </a:pPr>
            <a:r>
              <a:rPr lang="en-US" baseline="0" dirty="0"/>
              <a:t>Access the IEEE Member Directory</a:t>
            </a:r>
          </a:p>
          <a:p>
            <a:pPr marL="171450" indent="-171450">
              <a:buFont typeface="Arial" panose="020B0604020202020204" pitchFamily="34" charset="0"/>
              <a:buChar char="•"/>
            </a:pPr>
            <a:r>
              <a:rPr lang="en-US" baseline="0" dirty="0"/>
              <a:t>Online platform to engage and collaborate globally</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Career Development BONUS 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Mentoring via </a:t>
            </a:r>
            <a:r>
              <a:rPr lang="en-US" baseline="0" dirty="0" err="1"/>
              <a:t>Collabratec</a:t>
            </a:r>
            <a:r>
              <a:rPr lang="en-US" baseline="30000" dirty="0" err="1"/>
              <a:t>TM</a:t>
            </a:r>
            <a:r>
              <a:rPr lang="en-US" baseline="30000" dirty="0"/>
              <a:t> </a:t>
            </a:r>
            <a:r>
              <a:rPr lang="en-US" baseline="0" dirty="0"/>
              <a:t> - </a:t>
            </a:r>
            <a:r>
              <a:rPr lang="en-US" sz="1200" b="0" i="0" kern="1200" dirty="0">
                <a:solidFill>
                  <a:schemeClr val="tx1"/>
                </a:solidFill>
                <a:effectLst/>
                <a:latin typeface="+mn-lt"/>
                <a:ea typeface="+mn-ea"/>
                <a:cs typeface="+mn-cs"/>
              </a:rPr>
              <a:t>Participation in the program is completely voluntary and open to all IEEE members (all grades) and Society Affiliates:</a:t>
            </a:r>
            <a:r>
              <a:rPr lang="en-US" sz="1200" b="0" i="0" kern="1200" baseline="0" dirty="0">
                <a:solidFill>
                  <a:schemeClr val="tx1"/>
                </a:solidFill>
                <a:effectLst/>
                <a:latin typeface="+mn-lt"/>
                <a:ea typeface="+mn-ea"/>
                <a:cs typeface="+mn-cs"/>
              </a:rPr>
              <a:t> </a:t>
            </a:r>
            <a:r>
              <a:rPr lang="en-US" baseline="0" dirty="0"/>
              <a:t>https://www.ieee.org/mentoring</a:t>
            </a:r>
          </a:p>
          <a:p>
            <a:pPr marL="171450" indent="-171450">
              <a:buFont typeface="Arial" panose="020B0604020202020204" pitchFamily="34" charset="0"/>
              <a:buChar char="•"/>
            </a:pPr>
            <a:r>
              <a:rPr lang="en-US" baseline="0" dirty="0"/>
              <a:t>IEEE Awards and Recognition – IEEE members are recognized in the industries we serve as being above average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Continuing Education BONUS MATERIALS</a:t>
            </a:r>
          </a:p>
          <a:p>
            <a:pPr marL="171450" indent="-171450">
              <a:buFont typeface="Arial" panose="020B0604020202020204" pitchFamily="34" charset="0"/>
              <a:buChar char="•"/>
            </a:pPr>
            <a:r>
              <a:rPr lang="en-US" baseline="0" dirty="0"/>
              <a:t>IEEE Conferences &amp; Events – Offers a conference search function: https://www.ieee.org/conferences/index.html</a:t>
            </a:r>
          </a:p>
          <a:p>
            <a:pPr marL="171450" indent="-171450">
              <a:buFont typeface="Arial" panose="020B0604020202020204" pitchFamily="34" charset="0"/>
              <a:buChar char="•"/>
            </a:pPr>
            <a:r>
              <a:rPr lang="en-US" baseline="0" dirty="0"/>
              <a:t>IEEE </a:t>
            </a:r>
            <a:r>
              <a:rPr lang="en-US" baseline="0" dirty="0" err="1"/>
              <a:t>vTools</a:t>
            </a:r>
            <a:r>
              <a:rPr lang="en-US" baseline="0" dirty="0"/>
              <a:t> Events – Volunteer Led activities and events. There are versions for iOS and Android: https://events.vtools.ieee.org/</a:t>
            </a:r>
          </a:p>
          <a:p>
            <a:pPr marL="171450" indent="-171450">
              <a:buFont typeface="Arial" panose="020B0604020202020204" pitchFamily="34" charset="0"/>
              <a:buChar char="•"/>
            </a:pPr>
            <a:r>
              <a:rPr lang="en-US" baseline="0" dirty="0"/>
              <a:t>IEEE-USA offers a number of online Webinars - https://ieeeusa.org/careers/webinars/</a:t>
            </a:r>
          </a:p>
          <a:p>
            <a:pPr marL="171450" indent="-171450">
              <a:buFont typeface="Arial" panose="020B0604020202020204" pitchFamily="34" charset="0"/>
              <a:buChar char="•"/>
            </a:pPr>
            <a:r>
              <a:rPr lang="en-US" baseline="0" dirty="0"/>
              <a:t>Opportunities to earn CEU and PDH credits </a:t>
            </a:r>
          </a:p>
          <a:p>
            <a:pPr marL="0" indent="0">
              <a:buFont typeface="Arial" panose="020B0604020202020204" pitchFamily="34" charset="0"/>
              <a:buNone/>
            </a:pPr>
            <a:endParaRPr lang="en-US" baseline="0" dirty="0"/>
          </a:p>
          <a:p>
            <a:endParaRPr lang="en-US" baseline="0" dirty="0"/>
          </a:p>
          <a:p>
            <a:pPr>
              <a:lnSpc>
                <a:spcPct val="80000"/>
              </a:lnSpc>
              <a:spcBef>
                <a:spcPts val="600"/>
              </a:spcBef>
              <a:buFont typeface="Wingdings" pitchFamily="2" charset="2"/>
              <a:buNone/>
              <a:defRPr/>
            </a:pPr>
            <a:endParaRPr lang="en-US" sz="1200" b="1" dirty="0">
              <a:ea typeface="ＭＳ Ｐゴシック" charset="0"/>
            </a:endParaRPr>
          </a:p>
          <a:p>
            <a:pPr>
              <a:lnSpc>
                <a:spcPct val="80000"/>
              </a:lnSpc>
              <a:spcBef>
                <a:spcPts val="600"/>
              </a:spcBef>
              <a:buFont typeface="Wingdings" pitchFamily="2" charset="2"/>
              <a:buNone/>
              <a:defRPr/>
            </a:pPr>
            <a:endParaRPr lang="en-US" sz="1200" b="0" dirty="0">
              <a:ea typeface="ＭＳ Ｐゴシック" charset="0"/>
            </a:endParaRPr>
          </a:p>
          <a:p>
            <a:pPr marL="0" lv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92BFCFD4-8484-4155-AD8C-35112092306E}" type="slidenum">
              <a:rPr lang="en-US" smtClean="0"/>
              <a:t>12</a:t>
            </a:fld>
            <a:endParaRPr lang="en-US"/>
          </a:p>
        </p:txBody>
      </p:sp>
    </p:spTree>
    <p:extLst>
      <p:ext uri="{BB962C8B-B14F-4D97-AF65-F5344CB8AC3E}">
        <p14:creationId xmlns:p14="http://schemas.microsoft.com/office/powerpoint/2010/main" val="4074615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a:lnSpc>
                <a:spcPct val="80000"/>
              </a:lnSpc>
              <a:spcBef>
                <a:spcPts val="600"/>
              </a:spcBef>
              <a:buFont typeface="Wingdings" pitchFamily="2" charset="2"/>
              <a:buNone/>
              <a:defRPr/>
            </a:pPr>
            <a:endParaRPr lang="en-US" sz="1200" b="1" dirty="0">
              <a:ea typeface="ＭＳ Ｐゴシック" charset="0"/>
            </a:endParaRPr>
          </a:p>
          <a:p>
            <a:pPr>
              <a:lnSpc>
                <a:spcPct val="80000"/>
              </a:lnSpc>
              <a:spcBef>
                <a:spcPts val="600"/>
              </a:spcBef>
              <a:buFont typeface="Wingdings" pitchFamily="2" charset="2"/>
              <a:buNone/>
              <a:defRPr/>
            </a:pPr>
            <a:endParaRPr lang="en-US" sz="1200" b="0" dirty="0">
              <a:ea typeface="ＭＳ Ｐゴシック" charset="0"/>
            </a:endParaRPr>
          </a:p>
          <a:p>
            <a:pPr marL="0" lv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92BFCFD4-8484-4155-AD8C-35112092306E}" type="slidenum">
              <a:rPr lang="en-US" smtClean="0"/>
              <a:t>13</a:t>
            </a:fld>
            <a:endParaRPr lang="en-US"/>
          </a:p>
        </p:txBody>
      </p:sp>
    </p:spTree>
    <p:extLst>
      <p:ext uri="{BB962C8B-B14F-4D97-AF65-F5344CB8AC3E}">
        <p14:creationId xmlns:p14="http://schemas.microsoft.com/office/powerpoint/2010/main" val="3944200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We need to do a better job of promoting IEEE Membership</a:t>
            </a:r>
            <a:endParaRPr/>
          </a:p>
          <a:p>
            <a:pPr marL="171450" lvl="0" indent="-171450" algn="l" rtl="0">
              <a:spcBef>
                <a:spcPts val="0"/>
              </a:spcBef>
              <a:spcAft>
                <a:spcPts val="0"/>
              </a:spcAft>
              <a:buClr>
                <a:schemeClr val="dk1"/>
              </a:buClr>
              <a:buSzPts val="1200"/>
              <a:buFont typeface="Arial"/>
              <a:buChar char="•"/>
            </a:pPr>
            <a:r>
              <a:rPr lang="en-US"/>
              <a:t>Use the IEEE Member Experience Channel for videos to show during your events</a:t>
            </a:r>
            <a:endParaRPr/>
          </a:p>
          <a:p>
            <a:pPr marL="171450" lvl="0" indent="-171450" algn="l" rtl="0">
              <a:spcBef>
                <a:spcPts val="0"/>
              </a:spcBef>
              <a:spcAft>
                <a:spcPts val="0"/>
              </a:spcAft>
              <a:buClr>
                <a:schemeClr val="dk1"/>
              </a:buClr>
              <a:buSzPts val="1200"/>
              <a:buFont typeface="Arial"/>
              <a:buChar char="•"/>
            </a:pPr>
            <a:r>
              <a:rPr lang="en-US"/>
              <a:t>Use Collabratec to create a community where your members can communicate among each other and with the volunteers</a:t>
            </a:r>
            <a:endParaRPr/>
          </a:p>
          <a:p>
            <a:pPr marL="628650" lvl="1" indent="-171450" algn="l" rtl="0">
              <a:spcBef>
                <a:spcPts val="0"/>
              </a:spcBef>
              <a:spcAft>
                <a:spcPts val="0"/>
              </a:spcAft>
              <a:buClr>
                <a:schemeClr val="dk1"/>
              </a:buClr>
              <a:buSzPts val="1200"/>
              <a:buFont typeface="Arial"/>
              <a:buChar char="•"/>
            </a:pPr>
            <a:r>
              <a:rPr lang="en-US"/>
              <a:t>Groups and Communities can be created for a Section</a:t>
            </a:r>
            <a:endParaRPr/>
          </a:p>
          <a:p>
            <a:pPr marL="171450" lvl="0" indent="-171450" algn="l" rtl="0">
              <a:spcBef>
                <a:spcPts val="0"/>
              </a:spcBef>
              <a:spcAft>
                <a:spcPts val="0"/>
              </a:spcAft>
              <a:buClr>
                <a:schemeClr val="dk1"/>
              </a:buClr>
              <a:buSzPts val="1200"/>
              <a:buFont typeface="Arial"/>
              <a:buChar char="•"/>
            </a:pPr>
            <a:r>
              <a:rPr lang="en-US"/>
              <a:t>Use Social media as well.</a:t>
            </a:r>
            <a:endParaRPr/>
          </a:p>
          <a:p>
            <a:pPr marL="628650" lvl="1" indent="-171450" algn="l" rtl="0">
              <a:spcBef>
                <a:spcPts val="0"/>
              </a:spcBef>
              <a:spcAft>
                <a:spcPts val="0"/>
              </a:spcAft>
              <a:buClr>
                <a:schemeClr val="dk1"/>
              </a:buClr>
              <a:buSzPts val="1200"/>
              <a:buFont typeface="Arial"/>
              <a:buChar char="•"/>
            </a:pPr>
            <a:r>
              <a:rPr lang="en-US"/>
              <a:t>If you don’t have a social media account have your YP’s and students help you with them</a:t>
            </a:r>
            <a:endParaRPr/>
          </a:p>
          <a:p>
            <a:pPr marL="628650" lvl="1" indent="-171450" algn="l" rtl="0">
              <a:spcBef>
                <a:spcPts val="0"/>
              </a:spcBef>
              <a:spcAft>
                <a:spcPts val="0"/>
              </a:spcAft>
              <a:buClr>
                <a:schemeClr val="dk1"/>
              </a:buClr>
              <a:buSzPts val="1200"/>
              <a:buFont typeface="Arial"/>
              <a:buChar char="•"/>
            </a:pPr>
            <a:r>
              <a:rPr lang="en-US"/>
              <a:t>Make sure to use the hash tag #IEEExp so staff can find you.</a:t>
            </a:r>
            <a:endParaRPr/>
          </a:p>
          <a:p>
            <a:pPr marL="0" lvl="0" indent="0" algn="l" rtl="0">
              <a:spcBef>
                <a:spcPts val="0"/>
              </a:spcBef>
              <a:spcAft>
                <a:spcPts val="0"/>
              </a:spcAft>
              <a:buNone/>
            </a:pPr>
            <a:endParaRPr/>
          </a:p>
        </p:txBody>
      </p:sp>
      <p:sp>
        <p:nvSpPr>
          <p:cNvPr id="440" name="Google Shape;440;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Bill Marshall is covering this in the Tools for Sections session in Track 1.</a:t>
            </a:r>
            <a:endParaRPr/>
          </a:p>
          <a:p>
            <a:pPr marL="171450" lvl="0" indent="-171450" algn="l" rtl="0">
              <a:spcBef>
                <a:spcPts val="0"/>
              </a:spcBef>
              <a:spcAft>
                <a:spcPts val="0"/>
              </a:spcAft>
              <a:buClr>
                <a:schemeClr val="dk1"/>
              </a:buClr>
              <a:buSzPts val="1200"/>
              <a:buFont typeface="Arial"/>
              <a:buChar char="•"/>
            </a:pPr>
            <a:r>
              <a:rPr lang="en-US"/>
              <a:t>This is the training resource for volunteers to learn more about their job descriptions and action plans.</a:t>
            </a:r>
            <a:endParaRPr/>
          </a:p>
          <a:p>
            <a:pPr marL="171450" lvl="0" indent="-171450" algn="l" rtl="0">
              <a:spcBef>
                <a:spcPts val="0"/>
              </a:spcBef>
              <a:spcAft>
                <a:spcPts val="0"/>
              </a:spcAft>
              <a:buClr>
                <a:schemeClr val="dk1"/>
              </a:buClr>
              <a:buSzPts val="1200"/>
              <a:buFont typeface="Arial"/>
              <a:buChar char="•"/>
            </a:pPr>
            <a:r>
              <a:rPr lang="en-US"/>
              <a:t>All Section Volunteer job descriptions are loaded</a:t>
            </a:r>
            <a:endParaRPr/>
          </a:p>
          <a:p>
            <a:pPr marL="171450" lvl="0" indent="-171450" algn="l" rtl="0">
              <a:spcBef>
                <a:spcPts val="0"/>
              </a:spcBef>
              <a:spcAft>
                <a:spcPts val="0"/>
              </a:spcAft>
              <a:buClr>
                <a:schemeClr val="dk1"/>
              </a:buClr>
              <a:buSzPts val="1200"/>
              <a:buFont typeface="Arial"/>
              <a:buChar char="•"/>
            </a:pPr>
            <a:r>
              <a:rPr lang="en-US"/>
              <a:t>Region volunteers will be available in the near future</a:t>
            </a:r>
            <a:endParaRPr/>
          </a:p>
          <a:p>
            <a:pPr marL="0" lvl="0" indent="0" algn="l" rtl="0">
              <a:spcBef>
                <a:spcPts val="0"/>
              </a:spcBef>
              <a:spcAft>
                <a:spcPts val="0"/>
              </a:spcAft>
              <a:buNone/>
            </a:pPr>
            <a:endParaRPr/>
          </a:p>
          <a:p>
            <a:pPr marL="174708" lvl="0" indent="-174708" algn="l" rtl="0">
              <a:spcBef>
                <a:spcPts val="0"/>
              </a:spcBef>
              <a:spcAft>
                <a:spcPts val="0"/>
              </a:spcAft>
              <a:buClr>
                <a:schemeClr val="dk1"/>
              </a:buClr>
              <a:buSzPts val="1200"/>
              <a:buFont typeface="Arial"/>
              <a:buChar char="•"/>
            </a:pPr>
            <a:r>
              <a:rPr lang="en-US"/>
              <a:t>You will need your IEEE user name and password to login to the tool.</a:t>
            </a:r>
            <a:endParaRPr/>
          </a:p>
          <a:p>
            <a:pPr marL="174708" lvl="0" indent="-174708" algn="l" rtl="0">
              <a:spcBef>
                <a:spcPts val="0"/>
              </a:spcBef>
              <a:spcAft>
                <a:spcPts val="0"/>
              </a:spcAft>
              <a:buClr>
                <a:schemeClr val="dk1"/>
              </a:buClr>
              <a:buSzPts val="1200"/>
              <a:buFont typeface="Arial"/>
              <a:buChar char="•"/>
            </a:pPr>
            <a:r>
              <a:rPr lang="en-US"/>
              <a:t>Suggest EVERYONE takes the Membership Development (MD) Training</a:t>
            </a:r>
            <a:endParaRPr/>
          </a:p>
          <a:p>
            <a:pPr marL="174708" lvl="0" indent="-174708" algn="l" rtl="0">
              <a:spcBef>
                <a:spcPts val="0"/>
              </a:spcBef>
              <a:spcAft>
                <a:spcPts val="0"/>
              </a:spcAft>
              <a:buClr>
                <a:schemeClr val="dk1"/>
              </a:buClr>
              <a:buSzPts val="1200"/>
              <a:buFont typeface="Arial"/>
              <a:buChar char="•"/>
            </a:pPr>
            <a:r>
              <a:rPr lang="en-US"/>
              <a:t>All volunteer roles have an element that speaks directly to serving the members’ needs and giving them the best possible experience. </a:t>
            </a:r>
            <a:endParaRPr/>
          </a:p>
          <a:p>
            <a:pPr marL="174708" lvl="0" indent="-174708" algn="l" rtl="0">
              <a:spcBef>
                <a:spcPts val="0"/>
              </a:spcBef>
              <a:spcAft>
                <a:spcPts val="0"/>
              </a:spcAft>
              <a:buClr>
                <a:schemeClr val="dk1"/>
              </a:buClr>
              <a:buSzPts val="1200"/>
              <a:buFont typeface="Arial"/>
              <a:buChar char="•"/>
            </a:pPr>
            <a:r>
              <a:rPr lang="en-US"/>
              <a:t>The MD training addresses how to do this.</a:t>
            </a:r>
            <a:endParaRPr/>
          </a:p>
          <a:p>
            <a:pPr marL="174708" lvl="0" indent="-174708" algn="l" rtl="0">
              <a:spcBef>
                <a:spcPts val="0"/>
              </a:spcBef>
              <a:spcAft>
                <a:spcPts val="0"/>
              </a:spcAft>
              <a:buClr>
                <a:schemeClr val="dk1"/>
              </a:buClr>
              <a:buSzPts val="1200"/>
              <a:buFont typeface="Arial"/>
              <a:buChar char="•"/>
            </a:pPr>
            <a:r>
              <a:rPr lang="en-US"/>
              <a:t>Most Section Leader job descriptions are now available</a:t>
            </a:r>
            <a:endParaRPr/>
          </a:p>
        </p:txBody>
      </p:sp>
      <p:sp>
        <p:nvSpPr>
          <p:cNvPr id="241" name="Google Shape;241;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703784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5" name="Google Shape;285;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985213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4" name="Google Shape;534;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3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These are more housekeeping items but important.</a:t>
            </a:r>
            <a:endParaRPr/>
          </a:p>
        </p:txBody>
      </p:sp>
      <p:sp>
        <p:nvSpPr>
          <p:cNvPr id="542" name="Google Shape;542;p3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3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When you open the Members and Affiliates Dashboard, you may see data for other Regions and Sections</a:t>
            </a:r>
            <a:endParaRPr/>
          </a:p>
          <a:p>
            <a:pPr marL="174708" lvl="0" indent="-174708" algn="l" rtl="0">
              <a:spcBef>
                <a:spcPts val="0"/>
              </a:spcBef>
              <a:spcAft>
                <a:spcPts val="0"/>
              </a:spcAft>
              <a:buClr>
                <a:schemeClr val="dk1"/>
              </a:buClr>
              <a:buSzPts val="1200"/>
              <a:buFont typeface="Arial"/>
              <a:buChar char="•"/>
            </a:pPr>
            <a:r>
              <a:rPr lang="en-US"/>
              <a:t>Look Closely – the counts are more than likely small</a:t>
            </a:r>
            <a:endParaRPr/>
          </a:p>
          <a:p>
            <a:pPr marL="174708" lvl="0" indent="-174708" algn="l" rtl="0">
              <a:spcBef>
                <a:spcPts val="0"/>
              </a:spcBef>
              <a:spcAft>
                <a:spcPts val="0"/>
              </a:spcAft>
              <a:buClr>
                <a:schemeClr val="dk1"/>
              </a:buClr>
              <a:buSzPts val="1200"/>
              <a:buFont typeface="Arial"/>
              <a:buChar char="•"/>
            </a:pPr>
            <a:r>
              <a:rPr lang="en-US"/>
              <a:t>These represent students who are going to school in your Section, but have a primary address outside of your Section</a:t>
            </a:r>
            <a:endParaRPr/>
          </a:p>
          <a:p>
            <a:pPr marL="174708" lvl="0" indent="-174708" algn="l" rtl="0">
              <a:spcBef>
                <a:spcPts val="0"/>
              </a:spcBef>
              <a:spcAft>
                <a:spcPts val="0"/>
              </a:spcAft>
              <a:buClr>
                <a:schemeClr val="dk1"/>
              </a:buClr>
              <a:buSzPts val="1200"/>
              <a:buFont typeface="Arial"/>
              <a:buChar char="•"/>
            </a:pPr>
            <a:r>
              <a:rPr lang="en-US"/>
              <a:t>For this exercise in most cases, it is OK to ignore these counts as we’ll cover students later </a:t>
            </a:r>
            <a:endParaRPr/>
          </a:p>
          <a:p>
            <a:pPr marL="174708" lvl="0" indent="-174708" algn="l" rtl="0">
              <a:spcBef>
                <a:spcPts val="0"/>
              </a:spcBef>
              <a:spcAft>
                <a:spcPts val="0"/>
              </a:spcAft>
              <a:buClr>
                <a:schemeClr val="dk1"/>
              </a:buClr>
              <a:buSzPts val="1200"/>
              <a:buFont typeface="Arial"/>
              <a:buChar char="•"/>
            </a:pPr>
            <a:r>
              <a:rPr lang="en-US"/>
              <a:t>To show only the counts for the Section, double click on the Section Name.</a:t>
            </a:r>
            <a:endParaRPr/>
          </a:p>
          <a:p>
            <a:pPr marL="640594" lvl="1" indent="-174707" algn="l" rtl="0">
              <a:spcBef>
                <a:spcPts val="0"/>
              </a:spcBef>
              <a:spcAft>
                <a:spcPts val="0"/>
              </a:spcAft>
              <a:buClr>
                <a:schemeClr val="dk1"/>
              </a:buClr>
              <a:buSzPts val="1200"/>
              <a:buFont typeface="Arial"/>
              <a:buChar char="•"/>
            </a:pPr>
            <a:r>
              <a:rPr lang="en-US"/>
              <a:t>The query will briefly run and reset to show just your Section.</a:t>
            </a:r>
            <a:endParaRPr/>
          </a:p>
          <a:p>
            <a:pPr marL="174708" lvl="0" indent="-174708" algn="l" rtl="0">
              <a:spcBef>
                <a:spcPts val="0"/>
              </a:spcBef>
              <a:spcAft>
                <a:spcPts val="0"/>
              </a:spcAft>
              <a:buClr>
                <a:schemeClr val="dk1"/>
              </a:buClr>
              <a:buSzPts val="1200"/>
              <a:buFont typeface="Arial"/>
              <a:buChar char="•"/>
            </a:pPr>
            <a:r>
              <a:rPr lang="en-US"/>
              <a:t>You can export the data into</a:t>
            </a:r>
            <a:endParaRPr/>
          </a:p>
          <a:p>
            <a:pPr marL="640594" lvl="1" indent="-174707" algn="l" rtl="0">
              <a:spcBef>
                <a:spcPts val="0"/>
              </a:spcBef>
              <a:spcAft>
                <a:spcPts val="0"/>
              </a:spcAft>
              <a:buClr>
                <a:schemeClr val="dk1"/>
              </a:buClr>
              <a:buSzPts val="1200"/>
              <a:buFont typeface="Arial"/>
              <a:buChar char="•"/>
            </a:pPr>
            <a:r>
              <a:rPr lang="en-US"/>
              <a:t>A PDF file</a:t>
            </a:r>
            <a:endParaRPr/>
          </a:p>
          <a:p>
            <a:pPr marL="640594" lvl="1" indent="-174707" algn="l" rtl="0">
              <a:spcBef>
                <a:spcPts val="0"/>
              </a:spcBef>
              <a:spcAft>
                <a:spcPts val="0"/>
              </a:spcAft>
              <a:buClr>
                <a:schemeClr val="dk1"/>
              </a:buClr>
              <a:buSzPts val="1200"/>
              <a:buFont typeface="Arial"/>
              <a:buChar char="•"/>
            </a:pPr>
            <a:r>
              <a:rPr lang="en-US"/>
              <a:t>A Crosstab, which converts the data to a .CSV file which can be opened in Excel</a:t>
            </a:r>
            <a:endParaRPr/>
          </a:p>
          <a:p>
            <a:pPr marL="0" lvl="0" indent="0" algn="l" rtl="0">
              <a:spcBef>
                <a:spcPts val="0"/>
              </a:spcBef>
              <a:spcAft>
                <a:spcPts val="0"/>
              </a:spcAft>
              <a:buNone/>
            </a:pPr>
            <a:endParaRPr/>
          </a:p>
          <a:p>
            <a:pPr marL="174708" lvl="0" indent="-174708" algn="l" rtl="0">
              <a:spcBef>
                <a:spcPts val="0"/>
              </a:spcBef>
              <a:spcAft>
                <a:spcPts val="0"/>
              </a:spcAft>
              <a:buClr>
                <a:schemeClr val="dk1"/>
              </a:buClr>
              <a:buSzPts val="1200"/>
              <a:buFont typeface="Arial"/>
              <a:buChar char="•"/>
            </a:pPr>
            <a:r>
              <a:rPr lang="en-US"/>
              <a:t>Does anyone notice anything odd about the data?</a:t>
            </a:r>
            <a:endParaRPr/>
          </a:p>
          <a:p>
            <a:pPr marL="174708" lvl="0" indent="-174708" algn="l" rtl="0">
              <a:spcBef>
                <a:spcPts val="0"/>
              </a:spcBef>
              <a:spcAft>
                <a:spcPts val="0"/>
              </a:spcAft>
              <a:buClr>
                <a:schemeClr val="dk1"/>
              </a:buClr>
              <a:buSzPts val="1200"/>
              <a:buFont typeface="Arial"/>
              <a:buChar char="•"/>
            </a:pPr>
            <a:r>
              <a:rPr lang="en-US"/>
              <a:t>Large population of members with an “Unknown” Technical preference</a:t>
            </a:r>
            <a:endParaRPr/>
          </a:p>
          <a:p>
            <a:pPr marL="174708" lvl="0" indent="-174708" algn="l" rtl="0">
              <a:spcBef>
                <a:spcPts val="0"/>
              </a:spcBef>
              <a:spcAft>
                <a:spcPts val="0"/>
              </a:spcAft>
              <a:buClr>
                <a:schemeClr val="dk1"/>
              </a:buClr>
              <a:buSzPts val="1200"/>
              <a:buFont typeface="Arial"/>
              <a:buChar char="•"/>
            </a:pPr>
            <a:r>
              <a:rPr lang="en-US"/>
              <a:t>It is important to remind our members to keep their member profile up-to-date</a:t>
            </a:r>
            <a:endParaRPr/>
          </a:p>
          <a:p>
            <a:pPr marL="640594" lvl="1" indent="-174707" algn="l" rtl="0">
              <a:spcBef>
                <a:spcPts val="0"/>
              </a:spcBef>
              <a:spcAft>
                <a:spcPts val="0"/>
              </a:spcAft>
              <a:buClr>
                <a:schemeClr val="dk1"/>
              </a:buClr>
              <a:buSzPts val="1200"/>
              <a:buFont typeface="Arial"/>
              <a:buChar char="•"/>
            </a:pPr>
            <a:r>
              <a:rPr lang="en-US"/>
              <a:t>This can be done in via IEEE.org in the member’s account information</a:t>
            </a:r>
            <a:endParaRPr/>
          </a:p>
        </p:txBody>
      </p:sp>
      <p:sp>
        <p:nvSpPr>
          <p:cNvPr id="551" name="Google Shape;551;p3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3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Quick Tip: If you look on the upper left hand just above the dashboard tabs and the undo command</a:t>
            </a:r>
            <a:endParaRPr/>
          </a:p>
          <a:p>
            <a:pPr marL="174708" lvl="0" indent="-174708" algn="l" rtl="0">
              <a:spcBef>
                <a:spcPts val="0"/>
              </a:spcBef>
              <a:spcAft>
                <a:spcPts val="0"/>
              </a:spcAft>
              <a:buClr>
                <a:schemeClr val="dk1"/>
              </a:buClr>
              <a:buSzPts val="1200"/>
              <a:buFont typeface="Arial"/>
              <a:buChar char="•"/>
            </a:pPr>
            <a:r>
              <a:rPr lang="en-US"/>
              <a:t>Note the breadcrumb trail of dashboards/reports</a:t>
            </a:r>
            <a:endParaRPr/>
          </a:p>
          <a:p>
            <a:pPr marL="640594" lvl="1" indent="-174707" algn="l" rtl="0">
              <a:spcBef>
                <a:spcPts val="0"/>
              </a:spcBef>
              <a:spcAft>
                <a:spcPts val="0"/>
              </a:spcAft>
              <a:buClr>
                <a:schemeClr val="dk1"/>
              </a:buClr>
              <a:buSzPts val="1200"/>
              <a:buFont typeface="Arial"/>
              <a:buChar char="•"/>
            </a:pPr>
            <a:r>
              <a:rPr lang="en-US"/>
              <a:t>There is a star at the end.</a:t>
            </a:r>
            <a:endParaRPr/>
          </a:p>
          <a:p>
            <a:pPr marL="640594" lvl="1" indent="-174707" algn="l" rtl="0">
              <a:spcBef>
                <a:spcPts val="0"/>
              </a:spcBef>
              <a:spcAft>
                <a:spcPts val="0"/>
              </a:spcAft>
              <a:buClr>
                <a:schemeClr val="dk1"/>
              </a:buClr>
              <a:buSzPts val="1200"/>
              <a:buFont typeface="Arial"/>
              <a:buChar char="•"/>
            </a:pPr>
            <a:r>
              <a:rPr lang="en-US"/>
              <a:t>Click the star so it highlights in yellow</a:t>
            </a:r>
            <a:endParaRPr/>
          </a:p>
          <a:p>
            <a:pPr marL="640594" lvl="1" indent="-174707" algn="l" rtl="0">
              <a:spcBef>
                <a:spcPts val="0"/>
              </a:spcBef>
              <a:spcAft>
                <a:spcPts val="0"/>
              </a:spcAft>
              <a:buClr>
                <a:schemeClr val="dk1"/>
              </a:buClr>
              <a:buSzPts val="1200"/>
              <a:buFont typeface="Arial"/>
              <a:buChar char="•"/>
            </a:pPr>
            <a:r>
              <a:rPr lang="en-US"/>
              <a:t>This will save the the dashboard view as a favorite for easy reference later</a:t>
            </a:r>
            <a:endParaRPr/>
          </a:p>
          <a:p>
            <a:pPr marL="640594" lvl="1" indent="-174707" algn="l" rtl="0">
              <a:spcBef>
                <a:spcPts val="0"/>
              </a:spcBef>
              <a:spcAft>
                <a:spcPts val="0"/>
              </a:spcAft>
              <a:buClr>
                <a:schemeClr val="dk1"/>
              </a:buClr>
              <a:buSzPts val="1200"/>
              <a:buFont typeface="Arial"/>
              <a:buChar char="•"/>
            </a:pPr>
            <a:r>
              <a:rPr lang="en-US"/>
              <a:t>Be sure to do this for each step in this report</a:t>
            </a:r>
            <a:endParaRPr/>
          </a:p>
        </p:txBody>
      </p:sp>
      <p:sp>
        <p:nvSpPr>
          <p:cNvPr id="566" name="Google Shape;566;p3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dirty="0"/>
              <a:t>“IEEE needs to deliver direct value to its members”</a:t>
            </a:r>
          </a:p>
          <a:p>
            <a:pPr lvl="1">
              <a:lnSpc>
                <a:spcPct val="110000"/>
              </a:lnSpc>
            </a:pPr>
            <a:r>
              <a:rPr lang="en-US" dirty="0"/>
              <a:t>This is especially true for the practicing engineer. </a:t>
            </a:r>
          </a:p>
          <a:p>
            <a:pPr lvl="1">
              <a:lnSpc>
                <a:spcPct val="110000"/>
              </a:lnSpc>
            </a:pPr>
            <a:r>
              <a:rPr lang="en-US" dirty="0"/>
              <a:t>Members believe IEEE might need re-invention or reorganization.</a:t>
            </a:r>
          </a:p>
          <a:p>
            <a:pPr lvl="1">
              <a:lnSpc>
                <a:spcPct val="110000"/>
              </a:lnSpc>
            </a:pPr>
            <a:endParaRPr lang="en-US" dirty="0"/>
          </a:p>
          <a:p>
            <a:pPr>
              <a:lnSpc>
                <a:spcPct val="110000"/>
              </a:lnSpc>
            </a:pPr>
            <a:r>
              <a:rPr lang="en-US" dirty="0"/>
              <a:t>“Focus on member development rather than membership development”</a:t>
            </a:r>
          </a:p>
          <a:p>
            <a:pPr lvl="1">
              <a:lnSpc>
                <a:spcPct val="110000"/>
              </a:lnSpc>
            </a:pPr>
            <a:r>
              <a:rPr lang="en-US" dirty="0"/>
              <a:t>Members believe this would create membership growth and improve member retention.</a:t>
            </a:r>
          </a:p>
          <a:p>
            <a:pPr lvl="1">
              <a:lnSpc>
                <a:spcPct val="110000"/>
              </a:lnSpc>
            </a:pPr>
            <a:r>
              <a:rPr lang="en-US" dirty="0"/>
              <a:t>Members believe IEEE does a poor job promoting the profession.</a:t>
            </a:r>
          </a:p>
          <a:p>
            <a:pPr lvl="1">
              <a:lnSpc>
                <a:spcPct val="110000"/>
              </a:lnSpc>
            </a:pPr>
            <a:endParaRPr lang="en-US" dirty="0"/>
          </a:p>
          <a:p>
            <a:pPr>
              <a:lnSpc>
                <a:spcPct val="110000"/>
              </a:lnSpc>
            </a:pPr>
            <a:r>
              <a:rPr lang="en-US" dirty="0"/>
              <a:t>“Members joined IEEE as a professional organization, not a social service organization”</a:t>
            </a:r>
          </a:p>
          <a:p>
            <a:pPr lvl="1">
              <a:lnSpc>
                <a:spcPct val="110000"/>
              </a:lnSpc>
            </a:pPr>
            <a:r>
              <a:rPr lang="en-US" dirty="0"/>
              <a:t>Members believe IEEE has shifted too far toward social service and do not think this is appropriate.</a:t>
            </a:r>
          </a:p>
          <a:p>
            <a:pPr lvl="1">
              <a:lnSpc>
                <a:spcPct val="110000"/>
              </a:lnSpc>
            </a:pPr>
            <a:r>
              <a:rPr lang="en-US" dirty="0"/>
              <a:t>The recent </a:t>
            </a:r>
            <a:r>
              <a:rPr lang="en-US" i="1" dirty="0"/>
              <a:t>Summary Annual Report </a:t>
            </a:r>
            <a:r>
              <a:rPr lang="en-US" dirty="0"/>
              <a:t>only re-enforced this opinion. </a:t>
            </a:r>
          </a:p>
          <a:p>
            <a:pPr lvl="1">
              <a:lnSpc>
                <a:spcPct val="110000"/>
              </a:lnSpc>
            </a:pPr>
            <a:endParaRPr lang="en-US" dirty="0"/>
          </a:p>
          <a:p>
            <a:pPr>
              <a:lnSpc>
                <a:spcPct val="110000"/>
              </a:lnSpc>
            </a:pPr>
            <a:r>
              <a:rPr lang="en-US" dirty="0"/>
              <a:t>“Focus more on members not just all the various IEEE products”</a:t>
            </a:r>
          </a:p>
          <a:p>
            <a:pPr lvl="1">
              <a:lnSpc>
                <a:spcPct val="110000"/>
              </a:lnSpc>
            </a:pPr>
            <a:r>
              <a:rPr lang="en-US" dirty="0"/>
              <a:t>Speak more directly to members</a:t>
            </a:r>
          </a:p>
          <a:p>
            <a:pPr lvl="1">
              <a:lnSpc>
                <a:spcPct val="110000"/>
              </a:lnSpc>
            </a:pPr>
            <a:r>
              <a:rPr lang="en-US" dirty="0"/>
              <a:t>Listen more, sell less. IEEE communications tend to be about selling IEEE, rather than addressing members needs.</a:t>
            </a:r>
          </a:p>
          <a:p>
            <a:pPr lvl="1">
              <a:lnSpc>
                <a:spcPct val="110000"/>
              </a:lnSpc>
            </a:pPr>
            <a:r>
              <a:rPr lang="en-US" dirty="0"/>
              <a:t>Continue holding President Forums on an annual basis.</a:t>
            </a:r>
          </a:p>
          <a:p>
            <a:pPr lvl="1">
              <a:lnSpc>
                <a:spcPct val="110000"/>
              </a:lnSpc>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 Region 5 Perspective – Volunteers are asking for support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heard your request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a:t>This presentation will discuss both member value and how to communicate it</a:t>
            </a:r>
            <a:endParaRPr lang="en-US" dirty="0"/>
          </a:p>
          <a:p>
            <a:endParaRPr lang="en-US" dirty="0"/>
          </a:p>
        </p:txBody>
      </p:sp>
      <p:sp>
        <p:nvSpPr>
          <p:cNvPr id="4" name="Slide Number Placeholder 3"/>
          <p:cNvSpPr>
            <a:spLocks noGrp="1"/>
          </p:cNvSpPr>
          <p:nvPr>
            <p:ph type="sldNum" sz="quarter" idx="10"/>
          </p:nvPr>
        </p:nvSpPr>
        <p:spPr/>
        <p:txBody>
          <a:bodyPr/>
          <a:lstStyle/>
          <a:p>
            <a:fld id="{92BFCFD4-8484-4155-AD8C-35112092306E}" type="slidenum">
              <a:rPr lang="en-US" smtClean="0"/>
              <a:t>3</a:t>
            </a:fld>
            <a:endParaRPr lang="en-US"/>
          </a:p>
        </p:txBody>
      </p:sp>
    </p:spTree>
    <p:extLst>
      <p:ext uri="{BB962C8B-B14F-4D97-AF65-F5344CB8AC3E}">
        <p14:creationId xmlns:p14="http://schemas.microsoft.com/office/powerpoint/2010/main" val="973990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3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When you open the Membership Subscriptions and More Dashboard, you will see a list of all the other memberships you members have</a:t>
            </a:r>
            <a:endParaRPr/>
          </a:p>
          <a:p>
            <a:pPr marL="174708" lvl="0" indent="-174708" algn="l" rtl="0">
              <a:spcBef>
                <a:spcPts val="0"/>
              </a:spcBef>
              <a:spcAft>
                <a:spcPts val="0"/>
              </a:spcAft>
              <a:buClr>
                <a:schemeClr val="dk1"/>
              </a:buClr>
              <a:buSzPts val="1200"/>
              <a:buFont typeface="Arial"/>
              <a:buChar char="•"/>
            </a:pPr>
            <a:r>
              <a:rPr lang="en-US"/>
              <a:t>There are also a number of tabs along the top. Click the Second tab for “Product Summary by Region by Grade”</a:t>
            </a:r>
            <a:endParaRPr/>
          </a:p>
          <a:p>
            <a:pPr marL="174708" lvl="0" indent="-174708" algn="l" rtl="0">
              <a:spcBef>
                <a:spcPts val="0"/>
              </a:spcBef>
              <a:spcAft>
                <a:spcPts val="0"/>
              </a:spcAft>
              <a:buClr>
                <a:schemeClr val="dk1"/>
              </a:buClr>
              <a:buSzPts val="1200"/>
              <a:buFont typeface="Arial"/>
              <a:buChar char="•"/>
            </a:pPr>
            <a:r>
              <a:rPr lang="en-US"/>
              <a:t>For Society and Affinity Memberships it is important to note that your Section may have members in these groups</a:t>
            </a:r>
            <a:endParaRPr/>
          </a:p>
          <a:p>
            <a:pPr marL="640594" lvl="1" indent="-174707" algn="l" rtl="0">
              <a:spcBef>
                <a:spcPts val="0"/>
              </a:spcBef>
              <a:spcAft>
                <a:spcPts val="0"/>
              </a:spcAft>
              <a:buClr>
                <a:schemeClr val="dk1"/>
              </a:buClr>
              <a:buSzPts val="1200"/>
              <a:buFont typeface="Arial"/>
              <a:buChar char="•"/>
            </a:pPr>
            <a:r>
              <a:rPr lang="en-US"/>
              <a:t>But your Section MAY NOT HAVE A CHAPTER OR AN AFFIINTY GROUP TO SERVE THEM</a:t>
            </a:r>
            <a:endParaRPr/>
          </a:p>
          <a:p>
            <a:pPr marL="640594" lvl="1" indent="-174707" algn="l" rtl="0">
              <a:spcBef>
                <a:spcPts val="0"/>
              </a:spcBef>
              <a:spcAft>
                <a:spcPts val="0"/>
              </a:spcAft>
              <a:buClr>
                <a:schemeClr val="dk1"/>
              </a:buClr>
              <a:buSzPts val="1200"/>
              <a:buFont typeface="Arial"/>
              <a:buChar char="•"/>
            </a:pPr>
            <a:r>
              <a:rPr lang="en-US"/>
              <a:t>This represents an opportunity</a:t>
            </a:r>
            <a:endParaRPr/>
          </a:p>
          <a:p>
            <a:pPr marL="640594" lvl="1" indent="-174707" algn="l" rtl="0">
              <a:spcBef>
                <a:spcPts val="0"/>
              </a:spcBef>
              <a:spcAft>
                <a:spcPts val="0"/>
              </a:spcAft>
              <a:buClr>
                <a:schemeClr val="dk1"/>
              </a:buClr>
              <a:buSzPts val="1200"/>
              <a:buFont typeface="Arial"/>
              <a:buChar char="•"/>
            </a:pPr>
            <a:r>
              <a:rPr lang="en-US"/>
              <a:t>In these cases, eNotice cannot send to these members</a:t>
            </a:r>
            <a:endParaRPr/>
          </a:p>
          <a:p>
            <a:pPr marL="640594" lvl="1" indent="-174707" algn="l" rtl="0">
              <a:spcBef>
                <a:spcPts val="0"/>
              </a:spcBef>
              <a:spcAft>
                <a:spcPts val="0"/>
              </a:spcAft>
              <a:buClr>
                <a:schemeClr val="dk1"/>
              </a:buClr>
              <a:buSzPts val="1200"/>
              <a:buFont typeface="Arial"/>
              <a:buChar char="•"/>
            </a:pPr>
            <a:r>
              <a:rPr lang="en-US"/>
              <a:t>You will have to download the list of members to communicate with them</a:t>
            </a:r>
            <a:endParaRPr/>
          </a:p>
          <a:p>
            <a:pPr marL="640594" lvl="1" indent="-174707" algn="l" rtl="0">
              <a:spcBef>
                <a:spcPts val="0"/>
              </a:spcBef>
              <a:spcAft>
                <a:spcPts val="0"/>
              </a:spcAft>
              <a:buClr>
                <a:schemeClr val="dk1"/>
              </a:buClr>
              <a:buSzPts val="1200"/>
              <a:buFont typeface="Arial"/>
              <a:buChar char="•"/>
            </a:pPr>
            <a:r>
              <a:rPr lang="en-US"/>
              <a:t>To do so click on the header row of the table first</a:t>
            </a:r>
            <a:endParaRPr/>
          </a:p>
          <a:p>
            <a:pPr marL="1106481" lvl="2" indent="-174708" algn="l" rtl="0">
              <a:spcBef>
                <a:spcPts val="0"/>
              </a:spcBef>
              <a:spcAft>
                <a:spcPts val="0"/>
              </a:spcAft>
              <a:buClr>
                <a:schemeClr val="dk1"/>
              </a:buClr>
              <a:buSzPts val="1200"/>
              <a:buFont typeface="Arial"/>
              <a:buChar char="•"/>
            </a:pPr>
            <a:r>
              <a:rPr lang="en-US"/>
              <a:t>This lets the tool know which data you want to download</a:t>
            </a:r>
            <a:endParaRPr/>
          </a:p>
          <a:p>
            <a:pPr marL="640594" lvl="1" indent="-174707" algn="l" rtl="0">
              <a:spcBef>
                <a:spcPts val="0"/>
              </a:spcBef>
              <a:spcAft>
                <a:spcPts val="0"/>
              </a:spcAft>
              <a:buClr>
                <a:schemeClr val="dk1"/>
              </a:buClr>
              <a:buSzPts val="1200"/>
              <a:buFont typeface="Arial"/>
              <a:buChar char="•"/>
            </a:pPr>
            <a:r>
              <a:rPr lang="en-US"/>
              <a:t>Click Download in the upper right hand corner</a:t>
            </a:r>
            <a:endParaRPr/>
          </a:p>
          <a:p>
            <a:pPr marL="640594" lvl="1" indent="-174707" algn="l" rtl="0">
              <a:spcBef>
                <a:spcPts val="0"/>
              </a:spcBef>
              <a:spcAft>
                <a:spcPts val="0"/>
              </a:spcAft>
              <a:buClr>
                <a:schemeClr val="dk1"/>
              </a:buClr>
              <a:buSzPts val="1200"/>
              <a:buFont typeface="Arial"/>
              <a:buChar char="•"/>
            </a:pPr>
            <a:r>
              <a:rPr lang="en-US"/>
              <a:t>Select Crosstab</a:t>
            </a:r>
            <a:endParaRPr/>
          </a:p>
          <a:p>
            <a:pPr marL="0" lvl="0" indent="0" algn="l" rtl="0">
              <a:spcBef>
                <a:spcPts val="0"/>
              </a:spcBef>
              <a:spcAft>
                <a:spcPts val="0"/>
              </a:spcAft>
              <a:buNone/>
            </a:pPr>
            <a:endParaRPr/>
          </a:p>
          <a:p>
            <a:pPr marL="174708" lvl="0" indent="-174708" algn="l" rtl="0">
              <a:spcBef>
                <a:spcPts val="0"/>
              </a:spcBef>
              <a:spcAft>
                <a:spcPts val="0"/>
              </a:spcAft>
              <a:buClr>
                <a:schemeClr val="dk1"/>
              </a:buClr>
              <a:buSzPts val="1200"/>
              <a:buFont typeface="Arial"/>
              <a:buChar char="•"/>
            </a:pPr>
            <a:r>
              <a:rPr lang="en-US"/>
              <a:t>Depending on the size of your Section, this report can be quite long</a:t>
            </a:r>
            <a:endParaRPr/>
          </a:p>
          <a:p>
            <a:pPr marL="640594" lvl="1" indent="-174707" algn="l" rtl="0">
              <a:spcBef>
                <a:spcPts val="0"/>
              </a:spcBef>
              <a:spcAft>
                <a:spcPts val="0"/>
              </a:spcAft>
              <a:buClr>
                <a:schemeClr val="dk1"/>
              </a:buClr>
              <a:buSzPts val="1200"/>
              <a:buFont typeface="Arial"/>
              <a:buChar char="•"/>
            </a:pPr>
            <a:r>
              <a:rPr lang="en-US"/>
              <a:t>Houston’s Report covers 4 pages</a:t>
            </a:r>
            <a:endParaRPr/>
          </a:p>
          <a:p>
            <a:pPr marL="174708" lvl="0" indent="-98508" algn="l" rtl="0">
              <a:spcBef>
                <a:spcPts val="0"/>
              </a:spcBef>
              <a:spcAft>
                <a:spcPts val="0"/>
              </a:spcAft>
              <a:buClr>
                <a:schemeClr val="dk1"/>
              </a:buClr>
              <a:buSzPts val="1200"/>
              <a:buFont typeface="Arial"/>
              <a:buNone/>
            </a:pPr>
            <a:endParaRPr/>
          </a:p>
          <a:p>
            <a:pPr marL="174708" lvl="0" indent="-98508" algn="l" rtl="0">
              <a:spcBef>
                <a:spcPts val="0"/>
              </a:spcBef>
              <a:spcAft>
                <a:spcPts val="0"/>
              </a:spcAft>
              <a:buClr>
                <a:schemeClr val="dk1"/>
              </a:buClr>
              <a:buSzPts val="1200"/>
              <a:buFont typeface="Arial"/>
              <a:buNone/>
            </a:pPr>
            <a:endParaRPr/>
          </a:p>
        </p:txBody>
      </p:sp>
      <p:sp>
        <p:nvSpPr>
          <p:cNvPr id="578" name="Google Shape;578;p3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As the name of the Dashboard indicates, this is where you can see the breakdown of student membership</a:t>
            </a:r>
            <a:endParaRPr/>
          </a:p>
          <a:p>
            <a:pPr marL="174708" lvl="0" indent="-174708" algn="l" rtl="0">
              <a:spcBef>
                <a:spcPts val="0"/>
              </a:spcBef>
              <a:spcAft>
                <a:spcPts val="0"/>
              </a:spcAft>
              <a:buClr>
                <a:schemeClr val="dk1"/>
              </a:buClr>
              <a:buSzPts val="1200"/>
              <a:buFont typeface="Arial"/>
              <a:buChar char="•"/>
            </a:pPr>
            <a:r>
              <a:rPr lang="en-US"/>
              <a:t>Based on two factors</a:t>
            </a:r>
            <a:endParaRPr/>
          </a:p>
          <a:p>
            <a:pPr marL="640594" lvl="1" indent="-174707" algn="l" rtl="0">
              <a:spcBef>
                <a:spcPts val="0"/>
              </a:spcBef>
              <a:spcAft>
                <a:spcPts val="0"/>
              </a:spcAft>
              <a:buClr>
                <a:schemeClr val="dk1"/>
              </a:buClr>
              <a:buSzPts val="1200"/>
              <a:buFont typeface="Arial"/>
              <a:buChar char="•"/>
            </a:pPr>
            <a:r>
              <a:rPr lang="en-US"/>
              <a:t>Those students who are enrolled at Universities in your Section</a:t>
            </a:r>
            <a:endParaRPr/>
          </a:p>
          <a:p>
            <a:pPr marL="640594" lvl="1" indent="-174707" algn="l" rtl="0">
              <a:spcBef>
                <a:spcPts val="0"/>
              </a:spcBef>
              <a:spcAft>
                <a:spcPts val="0"/>
              </a:spcAft>
              <a:buClr>
                <a:schemeClr val="dk1"/>
              </a:buClr>
              <a:buSzPts val="1200"/>
              <a:buFont typeface="Arial"/>
              <a:buChar char="•"/>
            </a:pPr>
            <a:r>
              <a:rPr lang="en-US"/>
              <a:t>Those student who have a Primary address in your Section but go to school elsewhere</a:t>
            </a:r>
            <a:endParaRPr/>
          </a:p>
          <a:p>
            <a:pPr marL="174708" lvl="0" indent="-174708" algn="l" rtl="0">
              <a:spcBef>
                <a:spcPts val="0"/>
              </a:spcBef>
              <a:spcAft>
                <a:spcPts val="0"/>
              </a:spcAft>
              <a:buClr>
                <a:schemeClr val="dk1"/>
              </a:buClr>
              <a:buSzPts val="1200"/>
              <a:buFont typeface="Arial"/>
              <a:buChar char="•"/>
            </a:pPr>
            <a:r>
              <a:rPr lang="en-US"/>
              <a:t>In this case to show only your Section of schools, click on the Section Name in the Table</a:t>
            </a:r>
            <a:endParaRPr/>
          </a:p>
          <a:p>
            <a:pPr marL="174708" lvl="0" indent="-174708" algn="l" rtl="0">
              <a:spcBef>
                <a:spcPts val="0"/>
              </a:spcBef>
              <a:spcAft>
                <a:spcPts val="0"/>
              </a:spcAft>
              <a:buClr>
                <a:schemeClr val="dk1"/>
              </a:buClr>
              <a:buSzPts val="1200"/>
              <a:buFont typeface="Arial"/>
              <a:buChar char="•"/>
            </a:pPr>
            <a:r>
              <a:rPr lang="en-US"/>
              <a:t>From this data you will want to select two graphs:</a:t>
            </a:r>
            <a:endParaRPr/>
          </a:p>
          <a:p>
            <a:pPr marL="640594" lvl="1" indent="-174707" algn="l" rtl="0">
              <a:spcBef>
                <a:spcPts val="0"/>
              </a:spcBef>
              <a:spcAft>
                <a:spcPts val="0"/>
              </a:spcAft>
              <a:buClr>
                <a:schemeClr val="dk1"/>
              </a:buClr>
              <a:buSzPts val="1200"/>
              <a:buFont typeface="Arial"/>
              <a:buChar char="•"/>
            </a:pPr>
            <a:r>
              <a:rPr lang="en-US"/>
              <a:t>Student Count by Section and School</a:t>
            </a:r>
            <a:endParaRPr/>
          </a:p>
          <a:p>
            <a:pPr marL="640594" lvl="1" indent="-174707" algn="l" rtl="0">
              <a:spcBef>
                <a:spcPts val="0"/>
              </a:spcBef>
              <a:spcAft>
                <a:spcPts val="0"/>
              </a:spcAft>
              <a:buClr>
                <a:schemeClr val="dk1"/>
              </a:buClr>
              <a:buSzPts val="1200"/>
              <a:buFont typeface="Arial"/>
              <a:buChar char="•"/>
            </a:pPr>
            <a:r>
              <a:rPr lang="en-US"/>
              <a:t>Student Count by Field of Study</a:t>
            </a:r>
            <a:endParaRPr/>
          </a:p>
          <a:p>
            <a:pPr marL="174708" lvl="0" indent="-174708" algn="l" rtl="0">
              <a:spcBef>
                <a:spcPts val="0"/>
              </a:spcBef>
              <a:spcAft>
                <a:spcPts val="0"/>
              </a:spcAft>
              <a:buClr>
                <a:schemeClr val="dk1"/>
              </a:buClr>
              <a:buSzPts val="1200"/>
              <a:buFont typeface="Arial"/>
              <a:buChar char="•"/>
            </a:pPr>
            <a:r>
              <a:rPr lang="en-US"/>
              <a:t>Like the Society/Affinity Membership data, just because a school is listed doesn’t mean it has a branch</a:t>
            </a:r>
            <a:endParaRPr/>
          </a:p>
          <a:p>
            <a:pPr marL="174708" lvl="0" indent="-174708" algn="l" rtl="0">
              <a:spcBef>
                <a:spcPts val="0"/>
              </a:spcBef>
              <a:spcAft>
                <a:spcPts val="0"/>
              </a:spcAft>
              <a:buClr>
                <a:schemeClr val="dk1"/>
              </a:buClr>
              <a:buSzPts val="1200"/>
              <a:buFont typeface="Arial"/>
              <a:buChar char="•"/>
            </a:pPr>
            <a:r>
              <a:rPr lang="en-US"/>
              <a:t>This presents an opportunity to set one up as long as</a:t>
            </a:r>
            <a:endParaRPr/>
          </a:p>
          <a:p>
            <a:pPr marL="640594" lvl="1" indent="-174707" algn="l" rtl="0">
              <a:spcBef>
                <a:spcPts val="0"/>
              </a:spcBef>
              <a:spcAft>
                <a:spcPts val="0"/>
              </a:spcAft>
              <a:buClr>
                <a:schemeClr val="dk1"/>
              </a:buClr>
              <a:buSzPts val="1200"/>
              <a:buFont typeface="Arial"/>
              <a:buChar char="•"/>
            </a:pPr>
            <a:r>
              <a:rPr lang="en-US"/>
              <a:t>There are more than 12 active members attending the school</a:t>
            </a:r>
            <a:endParaRPr/>
          </a:p>
          <a:p>
            <a:pPr marL="640594" lvl="1" indent="-174707" algn="l" rtl="0">
              <a:spcBef>
                <a:spcPts val="0"/>
              </a:spcBef>
              <a:spcAft>
                <a:spcPts val="0"/>
              </a:spcAft>
              <a:buClr>
                <a:schemeClr val="dk1"/>
              </a:buClr>
              <a:buSzPts val="1200"/>
              <a:buFont typeface="Arial"/>
              <a:buChar char="•"/>
            </a:pPr>
            <a:r>
              <a:rPr lang="en-US"/>
              <a:t>And 3 have to be active members above student grade</a:t>
            </a:r>
            <a:endParaRPr/>
          </a:p>
          <a:p>
            <a:pPr marL="465887" lvl="1" indent="0" algn="l" rtl="0">
              <a:spcBef>
                <a:spcPts val="0"/>
              </a:spcBef>
              <a:spcAft>
                <a:spcPts val="0"/>
              </a:spcAft>
              <a:buNone/>
            </a:pPr>
            <a:endParaRPr/>
          </a:p>
        </p:txBody>
      </p:sp>
      <p:sp>
        <p:nvSpPr>
          <p:cNvPr id="591" name="Google Shape;591;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4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Use vTools Events for this</a:t>
            </a:r>
            <a:endParaRPr/>
          </a:p>
          <a:p>
            <a:pPr marL="174708" lvl="0" indent="-174708" algn="l" rtl="0">
              <a:spcBef>
                <a:spcPts val="0"/>
              </a:spcBef>
              <a:spcAft>
                <a:spcPts val="0"/>
              </a:spcAft>
              <a:buClr>
                <a:schemeClr val="dk1"/>
              </a:buClr>
              <a:buSzPts val="1200"/>
              <a:buFont typeface="Arial"/>
              <a:buChar char="•"/>
            </a:pPr>
            <a:r>
              <a:rPr lang="en-US"/>
              <a:t>Pull a list of your past Events using the Search Events Function</a:t>
            </a:r>
            <a:endParaRPr/>
          </a:p>
          <a:p>
            <a:pPr marL="174708" lvl="0" indent="-174708" algn="l" rtl="0">
              <a:spcBef>
                <a:spcPts val="0"/>
              </a:spcBef>
              <a:spcAft>
                <a:spcPts val="0"/>
              </a:spcAft>
              <a:buClr>
                <a:schemeClr val="dk1"/>
              </a:buClr>
              <a:buSzPts val="1200"/>
              <a:buFont typeface="Arial"/>
              <a:buChar char="•"/>
            </a:pPr>
            <a:r>
              <a:rPr lang="en-US"/>
              <a:t>Users can download the Event details into a report that can be sorted, etc.</a:t>
            </a:r>
            <a:endParaRPr/>
          </a:p>
          <a:p>
            <a:pPr marL="174708" lvl="0" indent="-174708" algn="l" rtl="0">
              <a:spcBef>
                <a:spcPts val="0"/>
              </a:spcBef>
              <a:spcAft>
                <a:spcPts val="0"/>
              </a:spcAft>
              <a:buClr>
                <a:schemeClr val="dk1"/>
              </a:buClr>
              <a:buSzPts val="1200"/>
              <a:buFont typeface="Arial"/>
              <a:buChar char="•"/>
            </a:pPr>
            <a:r>
              <a:rPr lang="en-US"/>
              <a:t>For Houston, they sort by highest attendance</a:t>
            </a:r>
            <a:endParaRPr/>
          </a:p>
          <a:p>
            <a:pPr marL="174708" lvl="0" indent="-98508" algn="l" rtl="0">
              <a:spcBef>
                <a:spcPts val="0"/>
              </a:spcBef>
              <a:spcAft>
                <a:spcPts val="0"/>
              </a:spcAft>
              <a:buClr>
                <a:schemeClr val="dk1"/>
              </a:buClr>
              <a:buSzPts val="1200"/>
              <a:buFont typeface="Arial"/>
              <a:buNone/>
            </a:pPr>
            <a:endParaRPr/>
          </a:p>
        </p:txBody>
      </p:sp>
      <p:sp>
        <p:nvSpPr>
          <p:cNvPr id="603" name="Google Shape;603;p4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4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12" name="Google Shape;612;p4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4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u="sng"/>
              <a:t>PLEASE NOTE:</a:t>
            </a:r>
            <a:r>
              <a:rPr lang="en-US"/>
              <a:t> By downloading this data, the user assumes the responsibility of honoring any and all contact communication preferences which are included in the download.  Users can be held liable for failing to comply with this requirement and may be deemed in breach of the IEEE Code of Conduct and Data Usage policies. The user should also use caution and delete files as soon as they are finished using the data. For details visit the IEEE GDPR Volunteer Dashboard: </a:t>
            </a:r>
            <a:r>
              <a:rPr lang="en-US" u="sng">
                <a:solidFill>
                  <a:schemeClr val="hlink"/>
                </a:solidFill>
                <a:hlinkClick r:id="rId3"/>
              </a:rPr>
              <a:t>sites.ieee.org/gdpr</a:t>
            </a:r>
            <a:endParaRPr/>
          </a:p>
          <a:p>
            <a:pPr marL="0" lvl="0" indent="0" algn="l" rtl="0">
              <a:spcBef>
                <a:spcPts val="0"/>
              </a:spcBef>
              <a:spcAft>
                <a:spcPts val="0"/>
              </a:spcAft>
              <a:buNone/>
            </a:pPr>
            <a:endParaRPr/>
          </a:p>
        </p:txBody>
      </p:sp>
      <p:sp>
        <p:nvSpPr>
          <p:cNvPr id="623" name="Google Shape;623;p4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4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This is also something Steve Lien of the Southwest Missouri Section has done with great success</a:t>
            </a:r>
            <a:endParaRPr/>
          </a:p>
          <a:p>
            <a:pPr marL="174708" lvl="0" indent="-174708" algn="l" rtl="0">
              <a:spcBef>
                <a:spcPts val="0"/>
              </a:spcBef>
              <a:spcAft>
                <a:spcPts val="0"/>
              </a:spcAft>
              <a:buClr>
                <a:schemeClr val="dk1"/>
              </a:buClr>
              <a:buSzPts val="1200"/>
              <a:buFont typeface="Arial"/>
              <a:buChar char="•"/>
            </a:pPr>
            <a:r>
              <a:rPr lang="en-US"/>
              <a:t>Helped to better organize and support members that Geographically dispersed</a:t>
            </a:r>
            <a:endParaRPr/>
          </a:p>
        </p:txBody>
      </p:sp>
      <p:sp>
        <p:nvSpPr>
          <p:cNvPr id="637" name="Google Shape;637;p4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4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Note the other Renewal Categories in this filter.</a:t>
            </a:r>
            <a:endParaRPr/>
          </a:p>
          <a:p>
            <a:pPr marL="174708" lvl="0" indent="-174708" algn="l" rtl="0">
              <a:spcBef>
                <a:spcPts val="0"/>
              </a:spcBef>
              <a:spcAft>
                <a:spcPts val="0"/>
              </a:spcAft>
              <a:buClr>
                <a:schemeClr val="dk1"/>
              </a:buClr>
              <a:buSzPts val="1200"/>
              <a:buFont typeface="Arial"/>
              <a:buChar char="•"/>
            </a:pPr>
            <a:r>
              <a:rPr lang="en-US"/>
              <a:t>Before Deactivation, this is where the user can see members who have not year renewed.</a:t>
            </a:r>
            <a:endParaRPr/>
          </a:p>
          <a:p>
            <a:pPr marL="174708" lvl="0" indent="-174708" algn="l" rtl="0">
              <a:spcBef>
                <a:spcPts val="0"/>
              </a:spcBef>
              <a:spcAft>
                <a:spcPts val="0"/>
              </a:spcAft>
              <a:buClr>
                <a:schemeClr val="dk1"/>
              </a:buClr>
              <a:buSzPts val="1200"/>
              <a:buFont typeface="Arial"/>
              <a:buChar char="•"/>
            </a:pPr>
            <a:r>
              <a:rPr lang="en-US"/>
              <a:t>Post Deactivation, the members are set to Arrears and can be found on the Members and Affiliates Dashboard</a:t>
            </a:r>
            <a:endParaRPr/>
          </a:p>
          <a:p>
            <a:pPr marL="0" lvl="0" indent="0" algn="l" rtl="0">
              <a:spcBef>
                <a:spcPts val="0"/>
              </a:spcBef>
              <a:spcAft>
                <a:spcPts val="0"/>
              </a:spcAft>
              <a:buNone/>
            </a:pPr>
            <a:endParaRPr b="1" u="sng"/>
          </a:p>
          <a:p>
            <a:pPr marL="0" lvl="0" indent="0" algn="l" rtl="0">
              <a:spcBef>
                <a:spcPts val="0"/>
              </a:spcBef>
              <a:spcAft>
                <a:spcPts val="0"/>
              </a:spcAft>
              <a:buNone/>
            </a:pPr>
            <a:r>
              <a:rPr lang="en-US" b="1" u="sng"/>
              <a:t>PLEASE NOTE:</a:t>
            </a:r>
            <a:r>
              <a:rPr lang="en-US"/>
              <a:t> By downloading this data, the user assumes the responsibility of honoring any and all contact communication preferences which are included in the download.  Users can be held liable for failing to comply with this requirement and may be deemed in breach of the IEEE Code of Conduct and Data Usage policies. The user should also use caution and delete files as soon as they are finished using the data. For details visit the IEEE GDPR Volunteer Dashboard: </a:t>
            </a:r>
            <a:r>
              <a:rPr lang="en-US" u="sng">
                <a:solidFill>
                  <a:schemeClr val="hlink"/>
                </a:solidFill>
                <a:hlinkClick r:id="rId3"/>
              </a:rPr>
              <a:t>sites.ieee.org/gdpr</a:t>
            </a:r>
            <a:endParaRPr/>
          </a:p>
          <a:p>
            <a:pPr marL="0" lvl="0" indent="0" algn="l" rtl="0">
              <a:spcBef>
                <a:spcPts val="0"/>
              </a:spcBef>
              <a:spcAft>
                <a:spcPts val="0"/>
              </a:spcAft>
              <a:buNone/>
            </a:pPr>
            <a:endParaRPr/>
          </a:p>
        </p:txBody>
      </p:sp>
      <p:sp>
        <p:nvSpPr>
          <p:cNvPr id="649" name="Google Shape;649;p4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4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Unlike the other dashboards which are governed by your volunteer positions this dashboard is open to all volunteers</a:t>
            </a:r>
            <a:endParaRPr/>
          </a:p>
          <a:p>
            <a:pPr marL="0" lvl="0" indent="0" algn="l" rtl="0">
              <a:spcBef>
                <a:spcPts val="0"/>
              </a:spcBef>
              <a:spcAft>
                <a:spcPts val="0"/>
              </a:spcAft>
              <a:buNone/>
            </a:pPr>
            <a:r>
              <a:rPr lang="en-US"/>
              <a:t>Meaning – any volunteer can use the tool to look data on any Region, Section etc.</a:t>
            </a:r>
            <a:endParaRPr/>
          </a:p>
          <a:p>
            <a:pPr marL="0" lvl="0" indent="0" algn="l" rtl="0">
              <a:spcBef>
                <a:spcPts val="0"/>
              </a:spcBef>
              <a:spcAft>
                <a:spcPts val="0"/>
              </a:spcAft>
              <a:buNone/>
            </a:pPr>
            <a:r>
              <a:rPr lang="en-US"/>
              <a:t>Only shows stats; there is no personal data available.</a:t>
            </a:r>
            <a:endParaRPr/>
          </a:p>
          <a:p>
            <a:pPr marL="0" lvl="0" indent="0" algn="l" rtl="0">
              <a:spcBef>
                <a:spcPts val="0"/>
              </a:spcBef>
              <a:spcAft>
                <a:spcPts val="0"/>
              </a:spcAft>
              <a:buNone/>
            </a:pPr>
            <a:endParaRPr/>
          </a:p>
          <a:p>
            <a:pPr marL="0" lvl="0" indent="0" algn="l" rtl="0">
              <a:spcBef>
                <a:spcPts val="0"/>
              </a:spcBef>
              <a:spcAft>
                <a:spcPts val="0"/>
              </a:spcAft>
              <a:buNone/>
            </a:pPr>
            <a:r>
              <a:rPr lang="en-US"/>
              <a:t>There are six different views of this dashboard available</a:t>
            </a:r>
            <a:endParaRPr/>
          </a:p>
          <a:p>
            <a:pPr marL="174708" lvl="0" indent="-174708" algn="l" rtl="0">
              <a:spcBef>
                <a:spcPts val="0"/>
              </a:spcBef>
              <a:spcAft>
                <a:spcPts val="0"/>
              </a:spcAft>
              <a:buClr>
                <a:schemeClr val="dk1"/>
              </a:buClr>
              <a:buSzPts val="1200"/>
              <a:buFont typeface="Arial"/>
              <a:buChar char="•"/>
            </a:pPr>
            <a:r>
              <a:rPr lang="en-US"/>
              <a:t>Region Summary</a:t>
            </a:r>
            <a:endParaRPr/>
          </a:p>
          <a:p>
            <a:pPr marL="174708" lvl="0" indent="-174708" algn="l" rtl="0">
              <a:spcBef>
                <a:spcPts val="0"/>
              </a:spcBef>
              <a:spcAft>
                <a:spcPts val="0"/>
              </a:spcAft>
              <a:buClr>
                <a:schemeClr val="dk1"/>
              </a:buClr>
              <a:buSzPts val="1200"/>
              <a:buFont typeface="Arial"/>
              <a:buChar char="•"/>
            </a:pPr>
            <a:r>
              <a:rPr lang="en-US"/>
              <a:t>IEEE/Society Member Summary</a:t>
            </a:r>
            <a:endParaRPr/>
          </a:p>
          <a:p>
            <a:pPr marL="174708" lvl="0" indent="-174708" algn="l" rtl="0">
              <a:spcBef>
                <a:spcPts val="0"/>
              </a:spcBef>
              <a:spcAft>
                <a:spcPts val="0"/>
              </a:spcAft>
              <a:buClr>
                <a:schemeClr val="dk1"/>
              </a:buClr>
              <a:buSzPts val="1200"/>
              <a:buFont typeface="Arial"/>
              <a:buChar char="•"/>
            </a:pPr>
            <a:r>
              <a:rPr lang="en-US"/>
              <a:t>Chapter Summary</a:t>
            </a:r>
            <a:endParaRPr/>
          </a:p>
          <a:p>
            <a:pPr marL="174708" lvl="0" indent="-174708" algn="l" rtl="0">
              <a:spcBef>
                <a:spcPts val="0"/>
              </a:spcBef>
              <a:spcAft>
                <a:spcPts val="0"/>
              </a:spcAft>
              <a:buClr>
                <a:schemeClr val="dk1"/>
              </a:buClr>
              <a:buSzPts val="1200"/>
              <a:buFont typeface="Arial"/>
              <a:buChar char="•"/>
            </a:pPr>
            <a:r>
              <a:rPr lang="en-US"/>
              <a:t>Member Count by Chapter</a:t>
            </a:r>
            <a:endParaRPr/>
          </a:p>
          <a:p>
            <a:pPr marL="174708" lvl="0" indent="-174708" algn="l" rtl="0">
              <a:spcBef>
                <a:spcPts val="0"/>
              </a:spcBef>
              <a:spcAft>
                <a:spcPts val="0"/>
              </a:spcAft>
              <a:buClr>
                <a:schemeClr val="dk1"/>
              </a:buClr>
              <a:buSzPts val="1200"/>
              <a:buFont typeface="Arial"/>
              <a:buChar char="•"/>
            </a:pPr>
            <a:r>
              <a:rPr lang="en-US"/>
              <a:t>Potential Chapters</a:t>
            </a:r>
            <a:endParaRPr/>
          </a:p>
          <a:p>
            <a:pPr marL="174708" lvl="0" indent="-174708" algn="l" rtl="0">
              <a:spcBef>
                <a:spcPts val="0"/>
              </a:spcBef>
              <a:spcAft>
                <a:spcPts val="0"/>
              </a:spcAft>
              <a:buClr>
                <a:schemeClr val="dk1"/>
              </a:buClr>
              <a:buSzPts val="1200"/>
              <a:buFont typeface="Arial"/>
              <a:buChar char="•"/>
            </a:pPr>
            <a:r>
              <a:rPr lang="en-US"/>
              <a:t>Affinity Group Summary</a:t>
            </a:r>
            <a:endParaRPr/>
          </a:p>
          <a:p>
            <a:pPr marL="174708" lvl="0" indent="-174708" algn="l" rtl="0">
              <a:spcBef>
                <a:spcPts val="0"/>
              </a:spcBef>
              <a:spcAft>
                <a:spcPts val="0"/>
              </a:spcAft>
              <a:buClr>
                <a:schemeClr val="dk1"/>
              </a:buClr>
              <a:buSzPts val="1200"/>
              <a:buFont typeface="Arial"/>
              <a:buChar char="•"/>
            </a:pPr>
            <a:r>
              <a:rPr lang="en-US"/>
              <a:t>Student Branch Summary</a:t>
            </a:r>
            <a:endParaRPr/>
          </a:p>
          <a:p>
            <a:pPr marL="174708" lvl="0" indent="-98508" algn="l" rtl="0">
              <a:spcBef>
                <a:spcPts val="0"/>
              </a:spcBef>
              <a:spcAft>
                <a:spcPts val="0"/>
              </a:spcAft>
              <a:buClr>
                <a:schemeClr val="dk1"/>
              </a:buClr>
              <a:buSzPts val="1200"/>
              <a:buFont typeface="Arial"/>
              <a:buNone/>
            </a:pPr>
            <a:endParaRPr/>
          </a:p>
          <a:p>
            <a:pPr marL="174708" lvl="0" indent="-174708" algn="l" rtl="0">
              <a:spcBef>
                <a:spcPts val="0"/>
              </a:spcBef>
              <a:spcAft>
                <a:spcPts val="0"/>
              </a:spcAft>
              <a:buClr>
                <a:schemeClr val="dk1"/>
              </a:buClr>
              <a:buSzPts val="1200"/>
              <a:buFont typeface="Arial"/>
              <a:buChar char="•"/>
            </a:pPr>
            <a:r>
              <a:rPr lang="en-US"/>
              <a:t>It is important to note that most of these dashboard are only relevant if the Sections have established sub-units (Student Branches, Chapters &amp; Affinity Groups)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65" name="Google Shape;665;p4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4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For the next few slides, we’ll look at the Shreveport Section</a:t>
            </a:r>
            <a:endParaRPr/>
          </a:p>
          <a:p>
            <a:pPr marL="0" lvl="0" indent="0" algn="l" rtl="0">
              <a:spcBef>
                <a:spcPts val="0"/>
              </a:spcBef>
              <a:spcAft>
                <a:spcPts val="0"/>
              </a:spcAft>
              <a:buNone/>
            </a:pPr>
            <a:r>
              <a:rPr lang="en-US"/>
              <a:t>Matt is doing a great job of trying to revitalize the Section</a:t>
            </a:r>
            <a:endParaRPr/>
          </a:p>
          <a:p>
            <a:pPr marL="0" lvl="0" indent="0" algn="l" rtl="0">
              <a:spcBef>
                <a:spcPts val="0"/>
              </a:spcBef>
              <a:spcAft>
                <a:spcPts val="0"/>
              </a:spcAft>
              <a:buNone/>
            </a:pPr>
            <a:r>
              <a:rPr lang="en-US"/>
              <a:t>Set your Region Filter; Click apply</a:t>
            </a:r>
            <a:endParaRPr/>
          </a:p>
          <a:p>
            <a:pPr marL="0" lvl="0" indent="0" algn="l" rtl="0">
              <a:spcBef>
                <a:spcPts val="0"/>
              </a:spcBef>
              <a:spcAft>
                <a:spcPts val="0"/>
              </a:spcAft>
              <a:buNone/>
            </a:pPr>
            <a:r>
              <a:rPr lang="en-US"/>
              <a:t>Set your Section Filter; Click Apply</a:t>
            </a:r>
            <a:endParaRPr/>
          </a:p>
        </p:txBody>
      </p:sp>
      <p:sp>
        <p:nvSpPr>
          <p:cNvPr id="674" name="Google Shape;674;p4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4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If we left this at just the Region level, we’d see a list of Sections and their counts</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686" name="Google Shape;686;p4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seeing the survey data, please let your IEEE Staff Support person know.</a:t>
            </a:r>
          </a:p>
        </p:txBody>
      </p:sp>
      <p:sp>
        <p:nvSpPr>
          <p:cNvPr id="4" name="Slide Number Placeholder 3"/>
          <p:cNvSpPr>
            <a:spLocks noGrp="1"/>
          </p:cNvSpPr>
          <p:nvPr>
            <p:ph type="sldNum" sz="quarter" idx="10"/>
          </p:nvPr>
        </p:nvSpPr>
        <p:spPr/>
        <p:txBody>
          <a:bodyPr/>
          <a:lstStyle/>
          <a:p>
            <a:fld id="{2EFB354D-3814-4A48-83E8-8C73A6589759}" type="slidenum">
              <a:rPr lang="en-US" smtClean="0"/>
              <a:t>4</a:t>
            </a:fld>
            <a:endParaRPr lang="en-US" dirty="0"/>
          </a:p>
        </p:txBody>
      </p:sp>
    </p:spTree>
    <p:extLst>
      <p:ext uri="{BB962C8B-B14F-4D97-AF65-F5344CB8AC3E}">
        <p14:creationId xmlns:p14="http://schemas.microsoft.com/office/powerpoint/2010/main" val="2783252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4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For larger Sections or Sections with more sub-units these counts the breakdown of Chapters by Society/Technical Council becomes more detailed</a:t>
            </a:r>
            <a:endParaRPr/>
          </a:p>
          <a:p>
            <a:pPr marL="171450" lvl="0" indent="-171450" algn="l" rtl="0">
              <a:spcBef>
                <a:spcPts val="0"/>
              </a:spcBef>
              <a:spcAft>
                <a:spcPts val="0"/>
              </a:spcAft>
              <a:buClr>
                <a:schemeClr val="dk1"/>
              </a:buClr>
              <a:buSzPts val="1200"/>
              <a:buFont typeface="Arial"/>
              <a:buChar char="•"/>
            </a:pPr>
            <a:r>
              <a:rPr lang="en-US"/>
              <a:t>For those with Chapters, congratulations</a:t>
            </a:r>
            <a:endParaRPr/>
          </a:p>
          <a:p>
            <a:pPr marL="628650" lvl="1" indent="-171450" algn="l" rtl="0">
              <a:spcBef>
                <a:spcPts val="0"/>
              </a:spcBef>
              <a:spcAft>
                <a:spcPts val="0"/>
              </a:spcAft>
              <a:buClr>
                <a:schemeClr val="dk1"/>
              </a:buClr>
              <a:buSzPts val="1200"/>
              <a:buFont typeface="Arial"/>
              <a:buChar char="•"/>
            </a:pPr>
            <a:r>
              <a:rPr lang="en-US"/>
              <a:t>Most members are here for Technical Content and Education</a:t>
            </a:r>
            <a:endParaRPr/>
          </a:p>
          <a:p>
            <a:pPr marL="628650" lvl="1" indent="-171450" algn="l" rtl="0">
              <a:spcBef>
                <a:spcPts val="0"/>
              </a:spcBef>
              <a:spcAft>
                <a:spcPts val="0"/>
              </a:spcAft>
              <a:buClr>
                <a:schemeClr val="dk1"/>
              </a:buClr>
              <a:buSzPts val="1200"/>
              <a:buFont typeface="Arial"/>
              <a:buChar char="•"/>
            </a:pPr>
            <a:r>
              <a:rPr lang="en-US"/>
              <a:t>Provided by the Societies</a:t>
            </a:r>
            <a:endParaRPr/>
          </a:p>
          <a:p>
            <a:pPr marL="628650" lvl="1" indent="-171450" algn="l" rtl="0">
              <a:spcBef>
                <a:spcPts val="0"/>
              </a:spcBef>
              <a:spcAft>
                <a:spcPts val="0"/>
              </a:spcAft>
              <a:buClr>
                <a:schemeClr val="dk1"/>
              </a:buClr>
              <a:buSzPts val="1200"/>
              <a:buFont typeface="Arial"/>
              <a:buChar char="•"/>
            </a:pPr>
            <a:r>
              <a:rPr lang="en-US"/>
              <a:t>If a you have a lot of chapters, be sure you are regularly communicating and working with them</a:t>
            </a:r>
            <a:endParaRPr/>
          </a:p>
          <a:p>
            <a:pPr marL="1085850" lvl="2" indent="-171450" algn="l" rtl="0">
              <a:spcBef>
                <a:spcPts val="0"/>
              </a:spcBef>
              <a:spcAft>
                <a:spcPts val="0"/>
              </a:spcAft>
              <a:buClr>
                <a:schemeClr val="dk1"/>
              </a:buClr>
              <a:buSzPts val="1200"/>
              <a:buFont typeface="Arial"/>
              <a:buChar char="•"/>
            </a:pPr>
            <a:r>
              <a:rPr lang="en-US"/>
              <a:t>Promote the chapter opportunities to all members</a:t>
            </a:r>
            <a:endParaRPr/>
          </a:p>
          <a:p>
            <a:pPr marL="1085850" lvl="2" indent="-171450" algn="l" rtl="0">
              <a:spcBef>
                <a:spcPts val="0"/>
              </a:spcBef>
              <a:spcAft>
                <a:spcPts val="0"/>
              </a:spcAft>
              <a:buClr>
                <a:schemeClr val="dk1"/>
              </a:buClr>
              <a:buSzPts val="1200"/>
              <a:buFont typeface="Arial"/>
              <a:buChar char="•"/>
            </a:pPr>
            <a:r>
              <a:rPr lang="en-US"/>
              <a:t>There could be IEEE members who aren’t aware and need/want the technical aspect</a:t>
            </a:r>
            <a:endParaRPr/>
          </a:p>
          <a:p>
            <a:pPr marL="171450" lvl="0" indent="-171450" algn="l" rtl="0">
              <a:spcBef>
                <a:spcPts val="0"/>
              </a:spcBef>
              <a:spcAft>
                <a:spcPts val="0"/>
              </a:spcAft>
              <a:buClr>
                <a:schemeClr val="dk1"/>
              </a:buClr>
              <a:buSzPts val="1200"/>
              <a:buFont typeface="Arial"/>
              <a:buChar char="•"/>
            </a:pPr>
            <a:r>
              <a:rPr lang="en-US"/>
              <a:t>Distinguishes between:</a:t>
            </a:r>
            <a:endParaRPr/>
          </a:p>
          <a:p>
            <a:pPr marL="628650" lvl="1" indent="-171450" algn="l" rtl="0">
              <a:spcBef>
                <a:spcPts val="0"/>
              </a:spcBef>
              <a:spcAft>
                <a:spcPts val="0"/>
              </a:spcAft>
              <a:buClr>
                <a:schemeClr val="dk1"/>
              </a:buClr>
              <a:buSzPts val="1200"/>
              <a:buFont typeface="Arial"/>
              <a:buChar char="•"/>
            </a:pPr>
            <a:r>
              <a:rPr lang="en-US"/>
              <a:t>Section Chapters &amp; Student Branch Chapters by Society</a:t>
            </a:r>
            <a:endParaRPr/>
          </a:p>
          <a:p>
            <a:pPr marL="628650" lvl="1" indent="-171450" algn="l" rtl="0">
              <a:spcBef>
                <a:spcPts val="0"/>
              </a:spcBef>
              <a:spcAft>
                <a:spcPts val="0"/>
              </a:spcAft>
              <a:buClr>
                <a:schemeClr val="dk1"/>
              </a:buClr>
              <a:buSzPts val="1200"/>
              <a:buFont typeface="Arial"/>
              <a:buChar char="•"/>
            </a:pPr>
            <a:r>
              <a:rPr lang="en-US"/>
              <a:t>Joint Chapters</a:t>
            </a:r>
            <a:endParaRPr/>
          </a:p>
          <a:p>
            <a:pPr marL="628650" lvl="1" indent="-171450" algn="l" rtl="0">
              <a:spcBef>
                <a:spcPts val="0"/>
              </a:spcBef>
              <a:spcAft>
                <a:spcPts val="0"/>
              </a:spcAft>
              <a:buClr>
                <a:schemeClr val="dk1"/>
              </a:buClr>
              <a:buSzPts val="1200"/>
              <a:buFont typeface="Arial"/>
              <a:buChar char="•"/>
            </a:pPr>
            <a:r>
              <a:rPr lang="en-US"/>
              <a:t>Councils</a:t>
            </a:r>
            <a:endParaRPr/>
          </a:p>
          <a:p>
            <a:pPr marL="0" lvl="0" indent="0" algn="l" rtl="0">
              <a:spcBef>
                <a:spcPts val="0"/>
              </a:spcBef>
              <a:spcAft>
                <a:spcPts val="0"/>
              </a:spcAft>
              <a:buClr>
                <a:schemeClr val="dk1"/>
              </a:buClr>
              <a:buSzPts val="1200"/>
              <a:buFont typeface="Arial"/>
              <a:buNone/>
            </a:pPr>
            <a:endParaRPr/>
          </a:p>
        </p:txBody>
      </p:sp>
      <p:sp>
        <p:nvSpPr>
          <p:cNvPr id="696" name="Google Shape;696;p4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5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Identifies if there are enough members in the Section to establish a chapter</a:t>
            </a:r>
            <a:endParaRPr/>
          </a:p>
          <a:p>
            <a:pPr marL="171450" lvl="0" indent="-171450" algn="l" rtl="0">
              <a:spcBef>
                <a:spcPts val="0"/>
              </a:spcBef>
              <a:spcAft>
                <a:spcPts val="0"/>
              </a:spcAft>
              <a:buClr>
                <a:schemeClr val="dk1"/>
              </a:buClr>
              <a:buSzPts val="1200"/>
              <a:buFont typeface="Arial"/>
              <a:buChar char="•"/>
            </a:pPr>
            <a:r>
              <a:rPr lang="en-US"/>
              <a:t>Bottom Graph shows the number of Members by Grade for the total Chapter opportunities</a:t>
            </a:r>
            <a:endParaRPr/>
          </a:p>
          <a:p>
            <a:pPr marL="628650" lvl="1" indent="-171450" algn="l" rtl="0">
              <a:spcBef>
                <a:spcPts val="0"/>
              </a:spcBef>
              <a:spcAft>
                <a:spcPts val="0"/>
              </a:spcAft>
              <a:buClr>
                <a:schemeClr val="dk1"/>
              </a:buClr>
              <a:buSzPts val="1200"/>
              <a:buFont typeface="Arial"/>
              <a:buChar char="•"/>
            </a:pPr>
            <a:r>
              <a:rPr lang="en-US"/>
              <a:t>Adjust the filters to show just a particular society to get the member breakdown</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For those with only a few or no chapters, this presents an opportunity</a:t>
            </a:r>
            <a:endParaRPr/>
          </a:p>
          <a:p>
            <a:pPr marL="628650" lvl="1" indent="-171450" algn="l" rtl="0">
              <a:spcBef>
                <a:spcPts val="0"/>
              </a:spcBef>
              <a:spcAft>
                <a:spcPts val="0"/>
              </a:spcAft>
              <a:buClr>
                <a:schemeClr val="dk1"/>
              </a:buClr>
              <a:buSzPts val="1200"/>
              <a:buFont typeface="Arial"/>
              <a:buChar char="•"/>
            </a:pPr>
            <a:r>
              <a:rPr lang="en-US"/>
              <a:t>Use the Memberships, Subscriptions and More Dashboard to pull a list of members in an identify society</a:t>
            </a:r>
            <a:endParaRPr/>
          </a:p>
          <a:p>
            <a:pPr marL="628650" lvl="1" indent="-171450" algn="l" rtl="0">
              <a:spcBef>
                <a:spcPts val="0"/>
              </a:spcBef>
              <a:spcAft>
                <a:spcPts val="0"/>
              </a:spcAft>
              <a:buClr>
                <a:schemeClr val="dk1"/>
              </a:buClr>
              <a:buSzPts val="1200"/>
              <a:buFont typeface="Arial"/>
              <a:buChar char="•"/>
            </a:pPr>
            <a:r>
              <a:rPr lang="en-US"/>
              <a:t>Mind the communications preferences</a:t>
            </a:r>
            <a:endParaRPr/>
          </a:p>
          <a:p>
            <a:pPr marL="628650" lvl="1" indent="-171450" algn="l" rtl="0">
              <a:spcBef>
                <a:spcPts val="0"/>
              </a:spcBef>
              <a:spcAft>
                <a:spcPts val="0"/>
              </a:spcAft>
              <a:buClr>
                <a:schemeClr val="dk1"/>
              </a:buClr>
              <a:buSzPts val="1200"/>
              <a:buFont typeface="Arial"/>
              <a:buChar char="•"/>
            </a:pPr>
            <a:r>
              <a:rPr lang="en-US"/>
              <a:t>Reach out to them to see if they would be interested in getting things started for the society to better serve than needs</a:t>
            </a:r>
            <a:endParaRPr/>
          </a:p>
        </p:txBody>
      </p:sp>
      <p:sp>
        <p:nvSpPr>
          <p:cNvPr id="708" name="Google Shape;708;p5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5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For those who have a number of student branches, congratulations!</a:t>
            </a:r>
            <a:endParaRPr/>
          </a:p>
          <a:p>
            <a:pPr marL="628650" lvl="1" indent="-171450" algn="l" rtl="0">
              <a:spcBef>
                <a:spcPts val="0"/>
              </a:spcBef>
              <a:spcAft>
                <a:spcPts val="0"/>
              </a:spcAft>
              <a:buClr>
                <a:schemeClr val="dk1"/>
              </a:buClr>
              <a:buSzPts val="1200"/>
              <a:buFont typeface="Arial"/>
              <a:buChar char="•"/>
            </a:pPr>
            <a:r>
              <a:rPr lang="en-US"/>
              <a:t>Your ExCom should establish a relationship with them if you already haven’t</a:t>
            </a:r>
            <a:endParaRPr/>
          </a:p>
          <a:p>
            <a:pPr marL="628650" lvl="1" indent="-171450" algn="l" rtl="0">
              <a:spcBef>
                <a:spcPts val="0"/>
              </a:spcBef>
              <a:spcAft>
                <a:spcPts val="0"/>
              </a:spcAft>
              <a:buClr>
                <a:schemeClr val="dk1"/>
              </a:buClr>
              <a:buSzPts val="1200"/>
              <a:buFont typeface="Arial"/>
              <a:buChar char="•"/>
            </a:pPr>
            <a:r>
              <a:rPr lang="en-US"/>
              <a:t>Have a Student Activities Representative on the ExCom</a:t>
            </a:r>
            <a:endParaRPr/>
          </a:p>
          <a:p>
            <a:pPr marL="628650" lvl="1" indent="-171450" algn="l" rtl="0">
              <a:spcBef>
                <a:spcPts val="0"/>
              </a:spcBef>
              <a:spcAft>
                <a:spcPts val="0"/>
              </a:spcAft>
              <a:buClr>
                <a:schemeClr val="dk1"/>
              </a:buClr>
              <a:buSzPts val="1200"/>
              <a:buFont typeface="Arial"/>
              <a:buChar char="•"/>
            </a:pPr>
            <a:r>
              <a:rPr lang="en-US"/>
              <a:t>Invite a Student Branch Rep to serve on the ExCom</a:t>
            </a:r>
            <a:endParaRPr/>
          </a:p>
          <a:p>
            <a:pPr marL="171450" lvl="0" indent="-171450" algn="l" rtl="0">
              <a:spcBef>
                <a:spcPts val="0"/>
              </a:spcBef>
              <a:spcAft>
                <a:spcPts val="0"/>
              </a:spcAft>
              <a:buClr>
                <a:schemeClr val="dk1"/>
              </a:buClr>
              <a:buSzPts val="1200"/>
              <a:buFont typeface="Arial"/>
              <a:buChar char="•"/>
            </a:pPr>
            <a:r>
              <a:rPr lang="en-US"/>
              <a:t>Compare the list of Student Branch Chapters in your Section to the Student Dashboard</a:t>
            </a:r>
            <a:endParaRPr/>
          </a:p>
          <a:p>
            <a:pPr marL="171450" lvl="0" indent="-171450" algn="l" rtl="0">
              <a:spcBef>
                <a:spcPts val="0"/>
              </a:spcBef>
              <a:spcAft>
                <a:spcPts val="0"/>
              </a:spcAft>
              <a:buClr>
                <a:schemeClr val="dk1"/>
              </a:buClr>
              <a:buSzPts val="1200"/>
              <a:buFont typeface="Arial"/>
              <a:buChar char="•"/>
            </a:pPr>
            <a:r>
              <a:rPr lang="en-US"/>
              <a:t>Presents an opportunity</a:t>
            </a:r>
            <a:endParaRPr/>
          </a:p>
          <a:p>
            <a:pPr marL="628650" lvl="1" indent="-171450" algn="l" rtl="0">
              <a:spcBef>
                <a:spcPts val="0"/>
              </a:spcBef>
              <a:spcAft>
                <a:spcPts val="0"/>
              </a:spcAft>
              <a:buClr>
                <a:schemeClr val="dk1"/>
              </a:buClr>
              <a:buSzPts val="1200"/>
              <a:buFont typeface="Arial"/>
              <a:buChar char="•"/>
            </a:pPr>
            <a:r>
              <a:rPr lang="en-US"/>
              <a:t>Use the Student Dashboard to compare where you do not have branches.</a:t>
            </a:r>
            <a:endParaRPr/>
          </a:p>
          <a:p>
            <a:pPr marL="628650" lvl="1" indent="-171450" algn="l" rtl="0">
              <a:spcBef>
                <a:spcPts val="0"/>
              </a:spcBef>
              <a:spcAft>
                <a:spcPts val="0"/>
              </a:spcAft>
              <a:buClr>
                <a:schemeClr val="dk1"/>
              </a:buClr>
              <a:buSzPts val="1200"/>
              <a:buFont typeface="Arial"/>
              <a:buChar char="•"/>
            </a:pPr>
            <a:r>
              <a:rPr lang="en-US"/>
              <a:t>Pull the list of student members</a:t>
            </a:r>
            <a:endParaRPr/>
          </a:p>
          <a:p>
            <a:pPr marL="628650" lvl="1" indent="-171450" algn="l" rtl="0">
              <a:spcBef>
                <a:spcPts val="0"/>
              </a:spcBef>
              <a:spcAft>
                <a:spcPts val="0"/>
              </a:spcAft>
              <a:buClr>
                <a:schemeClr val="dk1"/>
              </a:buClr>
              <a:buSzPts val="1200"/>
              <a:buFont typeface="Arial"/>
              <a:buChar char="•"/>
            </a:pPr>
            <a:r>
              <a:rPr lang="en-US"/>
              <a:t>Mind the communications preferences</a:t>
            </a:r>
            <a:endParaRPr/>
          </a:p>
          <a:p>
            <a:pPr marL="628650" lvl="1" indent="-171450" algn="l" rtl="0">
              <a:spcBef>
                <a:spcPts val="0"/>
              </a:spcBef>
              <a:spcAft>
                <a:spcPts val="0"/>
              </a:spcAft>
              <a:buClr>
                <a:schemeClr val="dk1"/>
              </a:buClr>
              <a:buSzPts val="1200"/>
              <a:buFont typeface="Arial"/>
              <a:buChar char="•"/>
            </a:pPr>
            <a:r>
              <a:rPr lang="en-US"/>
              <a:t>Reach out to students/engineering departments at universities who do not a branch</a:t>
            </a:r>
            <a:endParaRPr/>
          </a:p>
          <a:p>
            <a:pPr marL="628650" lvl="1" indent="-171450" algn="l" rtl="0">
              <a:spcBef>
                <a:spcPts val="0"/>
              </a:spcBef>
              <a:spcAft>
                <a:spcPts val="0"/>
              </a:spcAft>
              <a:buClr>
                <a:schemeClr val="dk1"/>
              </a:buClr>
              <a:buSzPts val="1200"/>
              <a:buFont typeface="Arial"/>
              <a:buChar char="•"/>
            </a:pPr>
            <a:r>
              <a:rPr lang="en-US"/>
              <a:t>See if they would be interested in getting a branch started</a:t>
            </a:r>
            <a:endParaRPr/>
          </a:p>
        </p:txBody>
      </p:sp>
      <p:sp>
        <p:nvSpPr>
          <p:cNvPr id="719" name="Google Shape;719;p5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5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As you can see, if you use all of the tools, they interact and connect quite well</a:t>
            </a:r>
            <a:endParaRPr/>
          </a:p>
          <a:p>
            <a:pPr marL="0" lvl="0" indent="0" algn="l" rtl="0">
              <a:spcBef>
                <a:spcPts val="0"/>
              </a:spcBef>
              <a:spcAft>
                <a:spcPts val="0"/>
              </a:spcAft>
              <a:buNone/>
            </a:pPr>
            <a:endParaRPr/>
          </a:p>
        </p:txBody>
      </p:sp>
      <p:sp>
        <p:nvSpPr>
          <p:cNvPr id="729" name="Google Shape;729;p5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B354D-3814-4A48-83E8-8C73A6589759}" type="slidenum">
              <a:rPr lang="en-US" smtClean="0"/>
              <a:t>5</a:t>
            </a:fld>
            <a:endParaRPr lang="en-US" dirty="0"/>
          </a:p>
        </p:txBody>
      </p:sp>
    </p:spTree>
    <p:extLst>
      <p:ext uri="{BB962C8B-B14F-4D97-AF65-F5344CB8AC3E}">
        <p14:creationId xmlns:p14="http://schemas.microsoft.com/office/powerpoint/2010/main" val="41367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ln w="10541" cmpd="sng">
                  <a:solidFill>
                    <a:schemeClr val="accent1">
                      <a:shade val="88000"/>
                      <a:satMod val="110000"/>
                    </a:schemeClr>
                  </a:solidFill>
                  <a:prstDash val="solid"/>
                </a:ln>
                <a:solidFill>
                  <a:schemeClr val="tx1"/>
                </a:solidFill>
              </a:rPr>
              <a:t>There is no silver bullet answer to this question.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ln w="10541" cmpd="sng">
                  <a:solidFill>
                    <a:schemeClr val="accent1">
                      <a:shade val="88000"/>
                      <a:satMod val="110000"/>
                    </a:schemeClr>
                  </a:solidFill>
                  <a:prstDash val="solid"/>
                </a:ln>
                <a:solidFill>
                  <a:schemeClr val="tx1"/>
                </a:solidFill>
              </a:rPr>
              <a:t>We need to understand and serve our members’ needs so they can grow and develop in the profession.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solidFill>
                  <a:schemeClr val="tx1"/>
                </a:solidFill>
              </a:rPr>
              <a:t>To do so will requires multiple strategies</a:t>
            </a:r>
            <a:endParaRPr lang="en-US" sz="1200" b="0" i="0" u="none" dirty="0">
              <a:ln w="10541" cmpd="sng">
                <a:solidFill>
                  <a:schemeClr val="accent1">
                    <a:shade val="88000"/>
                    <a:satMod val="110000"/>
                  </a:schemeClr>
                </a:solidFill>
                <a:prstDash val="solid"/>
              </a:ln>
              <a:solidFill>
                <a:schemeClr val="tx1"/>
              </a:solidFill>
            </a:endParaRPr>
          </a:p>
          <a:p>
            <a:pPr marL="171450" indent="-171450">
              <a:buFont typeface="Arial" panose="020B0604020202020204" pitchFamily="34" charset="0"/>
              <a:buChar char="•"/>
            </a:pPr>
            <a:endParaRPr lang="en-US" sz="1200" b="0" i="0" u="none" dirty="0">
              <a:solidFill>
                <a:schemeClr val="tx1"/>
              </a:solidFill>
            </a:endParaRPr>
          </a:p>
          <a:p>
            <a:r>
              <a:rPr lang="en-US" sz="1200" b="0" i="0" u="none" dirty="0">
                <a:solidFill>
                  <a:schemeClr val="tx1"/>
                </a:solidFill>
              </a:rPr>
              <a:t>What do our Members value?</a:t>
            </a:r>
          </a:p>
          <a:p>
            <a:pPr marL="171450" lvl="0" indent="-171450">
              <a:buFont typeface="Arial" panose="020B0604020202020204" pitchFamily="34" charset="0"/>
              <a:buChar char="•"/>
            </a:pPr>
            <a:r>
              <a:rPr lang="en-US" sz="1200" b="0" i="0" u="none" dirty="0">
                <a:solidFill>
                  <a:schemeClr val="tx1"/>
                </a:solidFill>
              </a:rPr>
              <a:t>Deeper than the broad categories</a:t>
            </a:r>
          </a:p>
          <a:p>
            <a:pPr marL="171450" lvl="0" indent="-171450">
              <a:buFont typeface="Arial" panose="020B0604020202020204" pitchFamily="34" charset="0"/>
              <a:buChar char="•"/>
            </a:pPr>
            <a:r>
              <a:rPr lang="en-US" sz="1200" b="0" i="0" u="none" dirty="0">
                <a:solidFill>
                  <a:schemeClr val="tx1"/>
                </a:solidFill>
              </a:rPr>
              <a:t>Everyone’s definition is different</a:t>
            </a:r>
          </a:p>
          <a:p>
            <a:pPr marL="171450" lvl="0" indent="-171450">
              <a:buFont typeface="Arial" panose="020B0604020202020204" pitchFamily="34" charset="0"/>
              <a:buChar char="•"/>
            </a:pPr>
            <a:r>
              <a:rPr lang="en-US" sz="1200" b="0" i="0" u="none" dirty="0">
                <a:solidFill>
                  <a:schemeClr val="tx1"/>
                </a:solidFill>
              </a:rPr>
              <a:t>Plan around your members’ “communities of interest” – This </a:t>
            </a:r>
            <a:r>
              <a:rPr lang="en-US" sz="1200" b="0" i="0" u="none" dirty="0" err="1">
                <a:solidFill>
                  <a:schemeClr val="tx1"/>
                </a:solidFill>
              </a:rPr>
              <a:t>ia</a:t>
            </a:r>
            <a:r>
              <a:rPr lang="en-US" sz="1200" b="0" i="0" u="none" dirty="0">
                <a:solidFill>
                  <a:schemeClr val="tx1"/>
                </a:solidFill>
              </a:rPr>
              <a:t> concept coined by Region 3 and their Section Support committee</a:t>
            </a:r>
          </a:p>
          <a:p>
            <a:endParaRPr lang="en-US" sz="1200" b="0" i="0" u="none" dirty="0">
              <a:solidFill>
                <a:schemeClr val="tx1"/>
              </a:solidFill>
            </a:endParaRPr>
          </a:p>
          <a:p>
            <a:r>
              <a:rPr lang="en-US" sz="1200" b="0" i="0" u="none" dirty="0">
                <a:solidFill>
                  <a:schemeClr val="tx1"/>
                </a:solidFill>
              </a:rPr>
              <a:t>Every volunteer should have an answer to the following:</a:t>
            </a:r>
          </a:p>
          <a:p>
            <a:pPr marL="171450" lvl="0" indent="-171450">
              <a:buFont typeface="Arial" panose="020B0604020202020204" pitchFamily="34" charset="0"/>
              <a:buChar char="•"/>
            </a:pPr>
            <a:r>
              <a:rPr lang="en-US" sz="1200" b="0" i="0" u="none" dirty="0">
                <a:solidFill>
                  <a:schemeClr val="tx1"/>
                </a:solidFill>
              </a:rPr>
              <a:t>Why are you an IEEE Member?</a:t>
            </a:r>
          </a:p>
          <a:p>
            <a:pPr marL="171450" lvl="0" indent="-171450">
              <a:buFont typeface="Arial" panose="020B0604020202020204" pitchFamily="34" charset="0"/>
              <a:buChar char="•"/>
            </a:pPr>
            <a:r>
              <a:rPr lang="en-US" sz="1200" b="0" i="0" u="none" dirty="0">
                <a:solidFill>
                  <a:schemeClr val="tx1"/>
                </a:solidFill>
              </a:rPr>
              <a:t>What do you “value” from your IEEE membership?</a:t>
            </a:r>
          </a:p>
          <a:p>
            <a:pPr marL="171450" lvl="0" indent="-171450">
              <a:buFont typeface="Arial" panose="020B0604020202020204" pitchFamily="34" charset="0"/>
              <a:buChar char="•"/>
            </a:pPr>
            <a:r>
              <a:rPr lang="en-US" sz="1200" b="0" i="0" u="none" dirty="0">
                <a:solidFill>
                  <a:schemeClr val="tx1"/>
                </a:solidFill>
              </a:rPr>
              <a:t>These are important questions to ponder because if you can’t describe what you value in IEEE how can you explain/deliver to your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solidFill>
                  <a:schemeClr val="tx1"/>
                </a:solidFill>
              </a:rPr>
              <a:t>Example:</a:t>
            </a:r>
            <a:r>
              <a:rPr lang="en-US" sz="1200" b="0" i="0" u="none" baseline="0" dirty="0">
                <a:solidFill>
                  <a:schemeClr val="tx1"/>
                </a:solidFill>
              </a:rPr>
              <a:t> Steve Lien of the Southwest Missouri Section in Region 5 created a 35 min webinar titled “</a:t>
            </a:r>
            <a:r>
              <a:rPr lang="en-US" sz="1200" b="0" i="0" u="none" kern="1200" dirty="0">
                <a:solidFill>
                  <a:schemeClr val="tx1"/>
                </a:solidFill>
                <a:effectLst/>
                <a:latin typeface="+mn-lt"/>
                <a:ea typeface="+mn-ea"/>
                <a:cs typeface="+mn-cs"/>
              </a:rPr>
              <a:t>40 Years in the IEEE: Develop, Sustain and Grow Your Career”.</a:t>
            </a:r>
            <a:r>
              <a:rPr lang="en-US" sz="1200" b="0" i="0" u="none" kern="1200" baseline="0" dirty="0">
                <a:solidFill>
                  <a:schemeClr val="tx1"/>
                </a:solidFill>
                <a:effectLst/>
                <a:latin typeface="+mn-lt"/>
                <a:ea typeface="+mn-ea"/>
                <a:cs typeface="+mn-cs"/>
              </a:rPr>
              <a:t> It is available via </a:t>
            </a:r>
            <a:r>
              <a:rPr lang="en-US" sz="1200" b="0" i="0" u="none" kern="1200" baseline="0" dirty="0" err="1">
                <a:solidFill>
                  <a:schemeClr val="tx1"/>
                </a:solidFill>
                <a:effectLst/>
                <a:latin typeface="+mn-lt"/>
                <a:ea typeface="+mn-ea"/>
                <a:cs typeface="+mn-cs"/>
              </a:rPr>
              <a:t>IEEEtv</a:t>
            </a:r>
            <a:r>
              <a:rPr lang="en-US" sz="1200" b="0" i="0" u="none" kern="1200" baseline="0" dirty="0">
                <a:solidFill>
                  <a:schemeClr val="tx1"/>
                </a:solidFill>
                <a:effectLst/>
                <a:latin typeface="+mn-lt"/>
                <a:ea typeface="+mn-ea"/>
                <a:cs typeface="+mn-cs"/>
              </a:rPr>
              <a:t> at the following link: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kern="1200" dirty="0">
                <a:solidFill>
                  <a:schemeClr val="tx1"/>
                </a:solidFill>
                <a:effectLst/>
                <a:latin typeface="+mn-lt"/>
                <a:ea typeface="+mn-ea"/>
                <a:cs typeface="+mn-cs"/>
              </a:rPr>
              <a:t>https://ieeetv.ieee.org/careers/40-years-in-the-ieee-develop-sustain-and-grow-your-career-webinar-steve-a-lien?</a:t>
            </a:r>
          </a:p>
          <a:p>
            <a:pPr lvl="1"/>
            <a:r>
              <a:rPr lang="en-US" sz="1700" baseline="0" dirty="0"/>
              <a:t> </a:t>
            </a:r>
            <a:endParaRPr lang="en-US" sz="1700" dirty="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2EFB354D-3814-4A48-83E8-8C73A6589759}" type="slidenum">
              <a:rPr lang="en-US" smtClean="0"/>
              <a:t>6</a:t>
            </a:fld>
            <a:endParaRPr lang="en-US" dirty="0"/>
          </a:p>
        </p:txBody>
      </p:sp>
    </p:spTree>
    <p:extLst>
      <p:ext uri="{BB962C8B-B14F-4D97-AF65-F5344CB8AC3E}">
        <p14:creationId xmlns:p14="http://schemas.microsoft.com/office/powerpoint/2010/main" val="61519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88056-28E1-4740-AD8B-DF563B05D469}" type="slidenum">
              <a:rPr lang="en-US" smtClean="0"/>
              <a:t>7</a:t>
            </a:fld>
            <a:endParaRPr lang="en-US" dirty="0"/>
          </a:p>
        </p:txBody>
      </p:sp>
    </p:spTree>
    <p:extLst>
      <p:ext uri="{BB962C8B-B14F-4D97-AF65-F5344CB8AC3E}">
        <p14:creationId xmlns:p14="http://schemas.microsoft.com/office/powerpoint/2010/main" val="18987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can tackle communicating,</a:t>
            </a:r>
            <a:r>
              <a:rPr lang="en-US" baseline="0" dirty="0"/>
              <a:t> </a:t>
            </a:r>
            <a:r>
              <a:rPr lang="en-US" dirty="0"/>
              <a:t>we need</a:t>
            </a:r>
            <a:r>
              <a:rPr lang="en-US" baseline="0" dirty="0"/>
              <a:t> to level set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we look back at the Presidents Forum Themes there is a call to </a:t>
            </a:r>
            <a:r>
              <a:rPr lang="en-US" dirty="0"/>
              <a:t>“Focus on member development rather than membership development”</a:t>
            </a:r>
          </a:p>
          <a:p>
            <a:r>
              <a:rPr lang="en-US" sz="1800" dirty="0"/>
              <a:t>What does this mean?</a:t>
            </a:r>
          </a:p>
          <a:p>
            <a:pPr lvl="1"/>
            <a:r>
              <a:rPr lang="en-US" sz="1600" dirty="0"/>
              <a:t>At it’s core – </a:t>
            </a:r>
            <a:r>
              <a:rPr lang="en-US" sz="1600" b="1" u="sng" dirty="0"/>
              <a:t>MEMBER SUPPORT</a:t>
            </a:r>
          </a:p>
          <a:p>
            <a:pPr lvl="1"/>
            <a:r>
              <a:rPr lang="en-US" sz="1600" b="0" u="none" dirty="0"/>
              <a:t>We need to help </a:t>
            </a:r>
            <a:r>
              <a:rPr lang="en-US" sz="1600" b="0" u="none" baseline="0" dirty="0"/>
              <a:t>our members navigate IEEE so we’re serving them their value not making them find it.</a:t>
            </a:r>
            <a:endParaRPr lang="en-US" sz="1600" b="0" u="none" dirty="0"/>
          </a:p>
          <a:p>
            <a:pPr lvl="0"/>
            <a:endParaRPr lang="en-US" sz="1500" b="1" u="sng" dirty="0"/>
          </a:p>
          <a:p>
            <a:pPr lvl="0"/>
            <a:r>
              <a:rPr lang="en-US" sz="1500" b="1" u="sng" dirty="0"/>
              <a:t>Whose Role is it:</a:t>
            </a:r>
          </a:p>
          <a:p>
            <a:r>
              <a:rPr lang="en-US" dirty="0"/>
              <a:t>IEEE Staff</a:t>
            </a:r>
            <a:r>
              <a:rPr lang="en-US" baseline="0" dirty="0"/>
              <a:t> is responsible for:</a:t>
            </a:r>
          </a:p>
          <a:p>
            <a:pPr marL="171450" indent="-171450">
              <a:buFont typeface="Arial" panose="020B0604020202020204" pitchFamily="34" charset="0"/>
              <a:buChar char="•"/>
            </a:pPr>
            <a:r>
              <a:rPr lang="en-US" baseline="0" dirty="0"/>
              <a:t>Supporting the multitude of programs IEEE offers</a:t>
            </a:r>
          </a:p>
          <a:p>
            <a:pPr marL="171450" indent="-171450">
              <a:buFont typeface="Arial" panose="020B0604020202020204" pitchFamily="34" charset="0"/>
              <a:buChar char="•"/>
            </a:pPr>
            <a:r>
              <a:rPr lang="en-US" baseline="0" dirty="0"/>
              <a:t>High level membership communication</a:t>
            </a:r>
          </a:p>
          <a:p>
            <a:pPr marL="628650" lvl="1" indent="-171450">
              <a:buFont typeface="Arial" panose="020B0604020202020204" pitchFamily="34" charset="0"/>
              <a:buChar char="•"/>
            </a:pPr>
            <a:r>
              <a:rPr lang="en-US" baseline="0" dirty="0"/>
              <a:t>Recruiting Campaigns</a:t>
            </a:r>
          </a:p>
          <a:p>
            <a:pPr marL="628650" lvl="1" indent="-171450">
              <a:buFont typeface="Arial" panose="020B0604020202020204" pitchFamily="34" charset="0"/>
              <a:buChar char="•"/>
            </a:pPr>
            <a:r>
              <a:rPr lang="en-US" baseline="0" dirty="0"/>
              <a:t>Initial contact with first year members</a:t>
            </a:r>
          </a:p>
          <a:p>
            <a:pPr marL="628650" lvl="1" indent="-171450">
              <a:buFont typeface="Arial" panose="020B0604020202020204" pitchFamily="34" charset="0"/>
              <a:buChar char="•"/>
            </a:pPr>
            <a:r>
              <a:rPr lang="en-US" baseline="0" dirty="0"/>
              <a:t>Member Newsletters</a:t>
            </a:r>
          </a:p>
          <a:p>
            <a:pPr marL="628650" lvl="1" indent="-171450">
              <a:buFont typeface="Arial" panose="020B0604020202020204" pitchFamily="34" charset="0"/>
              <a:buChar char="•"/>
            </a:pPr>
            <a:r>
              <a:rPr lang="en-US" baseline="0" dirty="0"/>
              <a:t>Renewal communications</a:t>
            </a:r>
          </a:p>
          <a:p>
            <a:pPr marL="171450" lvl="0" indent="-171450">
              <a:buFont typeface="Arial" panose="020B0604020202020204" pitchFamily="34" charset="0"/>
              <a:buChar char="•"/>
            </a:pPr>
            <a:r>
              <a:rPr lang="en-US" baseline="0" dirty="0"/>
              <a:t>Supporting the committees and volunteers</a:t>
            </a:r>
          </a:p>
          <a:p>
            <a:pPr marL="171450" lvl="0" indent="-171450">
              <a:buFont typeface="Arial" panose="020B0604020202020204" pitchFamily="34" charset="0"/>
              <a:buChar char="•"/>
            </a:pPr>
            <a:endParaRPr lang="en-US" baseline="0" dirty="0"/>
          </a:p>
          <a:p>
            <a:pPr marL="0" lvl="0" indent="0">
              <a:buFont typeface="Arial" panose="020B0604020202020204" pitchFamily="34" charset="0"/>
              <a:buNone/>
            </a:pPr>
            <a:r>
              <a:rPr lang="en-US" baseline="0" dirty="0"/>
              <a:t>IEEE Region is here to support their individual Sections.</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Section/Sub-Section volunteers are responsible for:</a:t>
            </a:r>
          </a:p>
          <a:p>
            <a:pPr marL="171450" lvl="0" indent="-171450">
              <a:buFont typeface="Arial" panose="020B0604020202020204" pitchFamily="34" charset="0"/>
              <a:buChar char="•"/>
            </a:pPr>
            <a:r>
              <a:rPr lang="en-US" baseline="0" dirty="0"/>
              <a:t>Providing their members the best possible member experience.</a:t>
            </a:r>
          </a:p>
          <a:p>
            <a:pPr marL="171450" lvl="0" indent="-171450">
              <a:buFont typeface="Arial" panose="020B0604020202020204" pitchFamily="34" charset="0"/>
              <a:buChar char="•"/>
            </a:pPr>
            <a:r>
              <a:rPr lang="en-US" baseline="0" dirty="0"/>
              <a:t>Have to have a base level understanding of IEEE and its benefits to start</a:t>
            </a:r>
          </a:p>
          <a:p>
            <a:pPr marL="171450" lvl="0" indent="-171450">
              <a:buFont typeface="Arial" panose="020B0604020202020204" pitchFamily="34" charset="0"/>
              <a:buChar char="•"/>
            </a:pPr>
            <a:r>
              <a:rPr lang="en-US" baseline="0" dirty="0"/>
              <a:t>Don’t have to have all the answers – </a:t>
            </a:r>
          </a:p>
          <a:p>
            <a:pPr marL="628650" lvl="1" indent="-171450">
              <a:buFont typeface="Arial" panose="020B0604020202020204" pitchFamily="34" charset="0"/>
              <a:buChar char="•"/>
            </a:pPr>
            <a:r>
              <a:rPr lang="en-US" baseline="0" dirty="0"/>
              <a:t>That’s why you have IEEE Staff and the Regions – We’re here to help you</a:t>
            </a:r>
          </a:p>
          <a:p>
            <a:pPr lvl="0"/>
            <a:endParaRPr lang="en-US" sz="15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Where to start: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your Section </a:t>
            </a:r>
            <a:r>
              <a:rPr lang="en-US" dirty="0" err="1"/>
              <a:t>ExCom</a:t>
            </a:r>
            <a:r>
              <a:rPr lang="en-US" baseline="0" dirty="0"/>
              <a:t> review your current communication vehicles.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Make sure you are pointing your members to what they value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Have to be honest with yourselves. Are you really pointing your members to what they want or what you THINK they want?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Examples: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Could start with dedicating space in your messages to focus on one or two specific benefits per 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During your Events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having a running presentation in the background that speaks to what your Section offers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Highlight benefits that are relevant to the topic of the event etc.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2BFCFD4-8484-4155-AD8C-35112092306E}" type="slidenum">
              <a:rPr lang="en-US" smtClean="0"/>
              <a:t>8</a:t>
            </a:fld>
            <a:endParaRPr lang="en-US"/>
          </a:p>
        </p:txBody>
      </p:sp>
    </p:spTree>
    <p:extLst>
      <p:ext uri="{BB962C8B-B14F-4D97-AF65-F5344CB8AC3E}">
        <p14:creationId xmlns:p14="http://schemas.microsoft.com/office/powerpoint/2010/main" val="144676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OU analytics</a:t>
            </a:r>
            <a:r>
              <a:rPr lang="en-US" baseline="0" dirty="0"/>
              <a:t> has statistics and contact lists based on:</a:t>
            </a:r>
          </a:p>
          <a:p>
            <a:pPr marL="171450" lvl="0" indent="-171450">
              <a:buFont typeface="Arial" panose="020B0604020202020204" pitchFamily="34" charset="0"/>
              <a:buChar char="•"/>
            </a:pPr>
            <a:r>
              <a:rPr lang="en-US" baseline="0" dirty="0"/>
              <a:t>Member Grade</a:t>
            </a:r>
          </a:p>
          <a:p>
            <a:pPr marL="171450" lvl="0" indent="-171450">
              <a:buFont typeface="Arial" panose="020B0604020202020204" pitchFamily="34" charset="0"/>
              <a:buChar char="•"/>
            </a:pPr>
            <a:r>
              <a:rPr lang="en-US" baseline="0" dirty="0"/>
              <a:t>Society and Affinity Group Memberships</a:t>
            </a:r>
          </a:p>
          <a:p>
            <a:pPr marL="171450" lvl="0" indent="-171450">
              <a:buFont typeface="Arial" panose="020B0604020202020204" pitchFamily="34" charset="0"/>
              <a:buChar char="•"/>
            </a:pPr>
            <a:r>
              <a:rPr lang="en-US" baseline="0" dirty="0"/>
              <a:t>Years of Service</a:t>
            </a:r>
          </a:p>
          <a:p>
            <a:pPr marL="171450" lvl="0" indent="-171450">
              <a:buFont typeface="Arial" panose="020B0604020202020204" pitchFamily="34" charset="0"/>
              <a:buChar char="•"/>
            </a:pPr>
            <a:r>
              <a:rPr lang="en-US" baseline="0" dirty="0"/>
              <a:t>And more</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During Meetings</a:t>
            </a:r>
          </a:p>
          <a:p>
            <a:pPr marL="0" lvl="0" indent="0">
              <a:buFont typeface="Arial" panose="020B0604020202020204" pitchFamily="34" charset="0"/>
              <a:buNone/>
            </a:pPr>
            <a:r>
              <a:rPr lang="en-US" dirty="0"/>
              <a:t>Personal Connection</a:t>
            </a:r>
          </a:p>
          <a:p>
            <a:pPr marL="171450" lvl="0" indent="-171450">
              <a:buFont typeface="Arial" panose="020B0604020202020204" pitchFamily="34" charset="0"/>
              <a:buChar char="•"/>
            </a:pPr>
            <a:r>
              <a:rPr lang="en-US" dirty="0"/>
              <a:t>Who are they?</a:t>
            </a:r>
          </a:p>
          <a:p>
            <a:pPr marL="171450" lvl="0" indent="-171450">
              <a:buFont typeface="Arial" panose="020B0604020202020204" pitchFamily="34" charset="0"/>
              <a:buChar char="•"/>
            </a:pPr>
            <a:r>
              <a:rPr lang="en-US" dirty="0"/>
              <a:t>What are their interests? </a:t>
            </a:r>
          </a:p>
          <a:p>
            <a:pPr marL="171450" lvl="0" indent="-171450">
              <a:buFont typeface="Arial" panose="020B0604020202020204" pitchFamily="34" charset="0"/>
              <a:buChar char="•"/>
            </a:pPr>
            <a:r>
              <a:rPr lang="en-US" dirty="0"/>
              <a:t>What do they want/need from IEEE?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Good time to ask for volunteers to help</a:t>
            </a:r>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2EFB354D-3814-4A48-83E8-8C73A6589759}" type="slidenum">
              <a:rPr lang="en-US" smtClean="0"/>
              <a:t>9</a:t>
            </a:fld>
            <a:endParaRPr lang="en-US" dirty="0"/>
          </a:p>
        </p:txBody>
      </p:sp>
    </p:spTree>
    <p:extLst>
      <p:ext uri="{BB962C8B-B14F-4D97-AF65-F5344CB8AC3E}">
        <p14:creationId xmlns:p14="http://schemas.microsoft.com/office/powerpoint/2010/main" val="2861519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Your</a:t>
            </a:r>
            <a:r>
              <a:rPr lang="en-US" baseline="0" dirty="0"/>
              <a:t> IEEE Support Person has access to sample survey questions if you need them.</a:t>
            </a:r>
            <a:endParaRPr lang="en-US" dirty="0"/>
          </a:p>
        </p:txBody>
      </p:sp>
      <p:sp>
        <p:nvSpPr>
          <p:cNvPr id="4" name="Slide Number Placeholder 3"/>
          <p:cNvSpPr>
            <a:spLocks noGrp="1"/>
          </p:cNvSpPr>
          <p:nvPr>
            <p:ph type="sldNum" sz="quarter" idx="10"/>
          </p:nvPr>
        </p:nvSpPr>
        <p:spPr/>
        <p:txBody>
          <a:bodyPr/>
          <a:lstStyle/>
          <a:p>
            <a:fld id="{92BFCFD4-8484-4155-AD8C-35112092306E}" type="slidenum">
              <a:rPr lang="en-US" smtClean="0"/>
              <a:t>10</a:t>
            </a:fld>
            <a:endParaRPr lang="en-US"/>
          </a:p>
        </p:txBody>
      </p:sp>
    </p:spTree>
    <p:extLst>
      <p:ext uri="{BB962C8B-B14F-4D97-AF65-F5344CB8AC3E}">
        <p14:creationId xmlns:p14="http://schemas.microsoft.com/office/powerpoint/2010/main" val="349389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vider Title Slide Opt 1" type="secHead">
  <p:cSld name="SECTION_HEADER">
    <p:spTree>
      <p:nvGrpSpPr>
        <p:cNvPr id="1" name="Shape 31"/>
        <p:cNvGrpSpPr/>
        <p:nvPr/>
      </p:nvGrpSpPr>
      <p:grpSpPr>
        <a:xfrm>
          <a:off x="0" y="0"/>
          <a:ext cx="0" cy="0"/>
          <a:chOff x="0" y="0"/>
          <a:chExt cx="0" cy="0"/>
        </a:xfrm>
      </p:grpSpPr>
      <p:pic>
        <p:nvPicPr>
          <p:cNvPr id="32" name="Google Shape;32;p4"/>
          <p:cNvPicPr preferRelativeResize="0"/>
          <p:nvPr/>
        </p:nvPicPr>
        <p:blipFill rotWithShape="1">
          <a:blip r:embed="rId2">
            <a:alphaModFix/>
          </a:blip>
          <a:srcRect/>
          <a:stretch/>
        </p:blipFill>
        <p:spPr>
          <a:xfrm>
            <a:off x="-23750" y="0"/>
            <a:ext cx="9167750" cy="5143500"/>
          </a:xfrm>
          <a:prstGeom prst="rect">
            <a:avLst/>
          </a:prstGeom>
          <a:noFill/>
          <a:ln>
            <a:noFill/>
          </a:ln>
        </p:spPr>
      </p:pic>
      <p:sp>
        <p:nvSpPr>
          <p:cNvPr id="33" name="Google Shape;33;p4"/>
          <p:cNvSpPr txBox="1">
            <a:spLocks noGrp="1"/>
          </p:cNvSpPr>
          <p:nvPr>
            <p:ph type="title"/>
          </p:nvPr>
        </p:nvSpPr>
        <p:spPr>
          <a:xfrm>
            <a:off x="623888" y="2447123"/>
            <a:ext cx="7886700" cy="620819"/>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623888" y="3088183"/>
            <a:ext cx="7886700" cy="504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2100"/>
              <a:buNone/>
              <a:defRPr sz="2100" b="1" i="1">
                <a:solidFill>
                  <a:srgbClr val="7F7F7F"/>
                </a:solidFill>
              </a:defRPr>
            </a:lvl1pPr>
            <a:lvl2pPr marL="914400" lvl="1" indent="-228600" algn="l">
              <a:lnSpc>
                <a:spcPct val="90000"/>
              </a:lnSpc>
              <a:spcBef>
                <a:spcPts val="375"/>
              </a:spcBef>
              <a:spcAft>
                <a:spcPts val="0"/>
              </a:spcAft>
              <a:buSzPts val="1500"/>
              <a:buNone/>
              <a:defRPr sz="1500">
                <a:solidFill>
                  <a:srgbClr val="888888"/>
                </a:solidFill>
              </a:defRPr>
            </a:lvl2pPr>
            <a:lvl3pPr marL="1371600" lvl="2" indent="-228600" algn="l">
              <a:lnSpc>
                <a:spcPct val="90000"/>
              </a:lnSpc>
              <a:spcBef>
                <a:spcPts val="375"/>
              </a:spcBef>
              <a:spcAft>
                <a:spcPts val="0"/>
              </a:spcAft>
              <a:buSzPts val="1350"/>
              <a:buNone/>
              <a:defRPr sz="1350">
                <a:solidFill>
                  <a:srgbClr val="888888"/>
                </a:solidFill>
              </a:defRPr>
            </a:lvl3pPr>
            <a:lvl4pPr marL="1828800" lvl="3" indent="-228600" algn="l">
              <a:lnSpc>
                <a:spcPct val="90000"/>
              </a:lnSpc>
              <a:spcBef>
                <a:spcPts val="375"/>
              </a:spcBef>
              <a:spcAft>
                <a:spcPts val="0"/>
              </a:spcAft>
              <a:buSzPts val="1200"/>
              <a:buNone/>
              <a:defRPr sz="1200">
                <a:solidFill>
                  <a:srgbClr val="888888"/>
                </a:solidFill>
              </a:defRPr>
            </a:lvl4pPr>
            <a:lvl5pPr marL="2286000" lvl="4" indent="-228600" algn="l">
              <a:lnSpc>
                <a:spcPct val="90000"/>
              </a:lnSpc>
              <a:spcBef>
                <a:spcPts val="375"/>
              </a:spcBef>
              <a:spcAft>
                <a:spcPts val="0"/>
              </a:spcAft>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4"/>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0066A1"/>
                </a:solidFill>
                <a:latin typeface="Calibri"/>
                <a:ea typeface="Calibri"/>
                <a:cs typeface="Calibri"/>
                <a:sym typeface="Calibri"/>
              </a:defRPr>
            </a:lvl1pPr>
            <a:lvl2pPr marL="0" lvl="1" indent="0" algn="l">
              <a:spcBef>
                <a:spcPts val="0"/>
              </a:spcBef>
              <a:buNone/>
              <a:defRPr sz="900">
                <a:solidFill>
                  <a:srgbClr val="0066A1"/>
                </a:solidFill>
                <a:latin typeface="Calibri"/>
                <a:ea typeface="Calibri"/>
                <a:cs typeface="Calibri"/>
                <a:sym typeface="Calibri"/>
              </a:defRPr>
            </a:lvl2pPr>
            <a:lvl3pPr marL="0" lvl="2" indent="0" algn="l">
              <a:spcBef>
                <a:spcPts val="0"/>
              </a:spcBef>
              <a:buNone/>
              <a:defRPr sz="900">
                <a:solidFill>
                  <a:srgbClr val="0066A1"/>
                </a:solidFill>
                <a:latin typeface="Calibri"/>
                <a:ea typeface="Calibri"/>
                <a:cs typeface="Calibri"/>
                <a:sym typeface="Calibri"/>
              </a:defRPr>
            </a:lvl3pPr>
            <a:lvl4pPr marL="0" lvl="3" indent="0" algn="l">
              <a:spcBef>
                <a:spcPts val="0"/>
              </a:spcBef>
              <a:buNone/>
              <a:defRPr sz="900">
                <a:solidFill>
                  <a:srgbClr val="0066A1"/>
                </a:solidFill>
                <a:latin typeface="Calibri"/>
                <a:ea typeface="Calibri"/>
                <a:cs typeface="Calibri"/>
                <a:sym typeface="Calibri"/>
              </a:defRPr>
            </a:lvl4pPr>
            <a:lvl5pPr marL="0" lvl="4" indent="0" algn="l">
              <a:spcBef>
                <a:spcPts val="0"/>
              </a:spcBef>
              <a:buNone/>
              <a:defRPr sz="900">
                <a:solidFill>
                  <a:srgbClr val="0066A1"/>
                </a:solidFill>
                <a:latin typeface="Calibri"/>
                <a:ea typeface="Calibri"/>
                <a:cs typeface="Calibri"/>
                <a:sym typeface="Calibri"/>
              </a:defRPr>
            </a:lvl5pPr>
            <a:lvl6pPr marL="0" lvl="5" indent="0" algn="l">
              <a:spcBef>
                <a:spcPts val="0"/>
              </a:spcBef>
              <a:buNone/>
              <a:defRPr sz="900">
                <a:solidFill>
                  <a:srgbClr val="0066A1"/>
                </a:solidFill>
                <a:latin typeface="Calibri"/>
                <a:ea typeface="Calibri"/>
                <a:cs typeface="Calibri"/>
                <a:sym typeface="Calibri"/>
              </a:defRPr>
            </a:lvl6pPr>
            <a:lvl7pPr marL="0" lvl="6" indent="0" algn="l">
              <a:spcBef>
                <a:spcPts val="0"/>
              </a:spcBef>
              <a:buNone/>
              <a:defRPr sz="900">
                <a:solidFill>
                  <a:srgbClr val="0066A1"/>
                </a:solidFill>
                <a:latin typeface="Calibri"/>
                <a:ea typeface="Calibri"/>
                <a:cs typeface="Calibri"/>
                <a:sym typeface="Calibri"/>
              </a:defRPr>
            </a:lvl7pPr>
            <a:lvl8pPr marL="0" lvl="7" indent="0" algn="l">
              <a:spcBef>
                <a:spcPts val="0"/>
              </a:spcBef>
              <a:buNone/>
              <a:defRPr sz="900">
                <a:solidFill>
                  <a:srgbClr val="0066A1"/>
                </a:solidFill>
                <a:latin typeface="Calibri"/>
                <a:ea typeface="Calibri"/>
                <a:cs typeface="Calibri"/>
                <a:sym typeface="Calibri"/>
              </a:defRPr>
            </a:lvl8pPr>
            <a:lvl9pPr marL="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4"/>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37" name="Google Shape;37;p4"/>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pic>
        <p:nvPicPr>
          <p:cNvPr id="38" name="Google Shape;38;p4"/>
          <p:cNvPicPr preferRelativeResize="0"/>
          <p:nvPr/>
        </p:nvPicPr>
        <p:blipFill rotWithShape="1">
          <a:blip r:embed="rId4">
            <a:alphaModFix/>
          </a:blip>
          <a:srcRect/>
          <a:stretch/>
        </p:blipFill>
        <p:spPr>
          <a:xfrm>
            <a:off x="7613960" y="4267505"/>
            <a:ext cx="1215715" cy="35498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6"/>
          <p:cNvSpPr txBox="1">
            <a:spLocks noGrp="1"/>
          </p:cNvSpPr>
          <p:nvPr>
            <p:ph type="body" idx="1"/>
          </p:nvPr>
        </p:nvSpPr>
        <p:spPr>
          <a:xfrm>
            <a:off x="4629150" y="2128102"/>
            <a:ext cx="3886200" cy="208568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16"/>
          <p:cNvSpPr txBox="1">
            <a:spLocks noGrp="1"/>
          </p:cNvSpPr>
          <p:nvPr>
            <p:ph type="body" idx="2"/>
          </p:nvPr>
        </p:nvSpPr>
        <p:spPr>
          <a:xfrm>
            <a:off x="6286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16"/>
          <p:cNvSpPr txBox="1">
            <a:spLocks noGrp="1"/>
          </p:cNvSpPr>
          <p:nvPr>
            <p:ph type="body" idx="3"/>
          </p:nvPr>
        </p:nvSpPr>
        <p:spPr>
          <a:xfrm>
            <a:off x="4629150" y="1369219"/>
            <a:ext cx="3886200" cy="75888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6" name="Google Shape;136;p16"/>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37" name="Google Shape;137;p16"/>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Text, Bullets">
  <p:cSld name="Content, Text, Bullets">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7"/>
          <p:cNvSpPr txBox="1">
            <a:spLocks noGrp="1"/>
          </p:cNvSpPr>
          <p:nvPr>
            <p:ph type="body" idx="1"/>
          </p:nvPr>
        </p:nvSpPr>
        <p:spPr>
          <a:xfrm>
            <a:off x="628650" y="1361923"/>
            <a:ext cx="3886200" cy="2851699"/>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1" name="Google Shape;141;p17"/>
          <p:cNvSpPr txBox="1">
            <a:spLocks noGrp="1"/>
          </p:cNvSpPr>
          <p:nvPr>
            <p:ph type="body" idx="2"/>
          </p:nvPr>
        </p:nvSpPr>
        <p:spPr>
          <a:xfrm>
            <a:off x="4629150" y="2128101"/>
            <a:ext cx="3886200" cy="2085521"/>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2" name="Google Shape;142;p17"/>
          <p:cNvSpPr txBox="1">
            <a:spLocks noGrp="1"/>
          </p:cNvSpPr>
          <p:nvPr>
            <p:ph type="body" idx="3"/>
          </p:nvPr>
        </p:nvSpPr>
        <p:spPr>
          <a:xfrm>
            <a:off x="4629150" y="1369219"/>
            <a:ext cx="3886200" cy="75888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3" name="Google Shape;143;p17"/>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p17"/>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18"/>
          <p:cNvSpPr txBox="1">
            <a:spLocks noGrp="1"/>
          </p:cNvSpPr>
          <p:nvPr>
            <p:ph type="body" idx="1"/>
          </p:nvPr>
        </p:nvSpPr>
        <p:spPr>
          <a:xfrm>
            <a:off x="4629150" y="2855320"/>
            <a:ext cx="3886200" cy="1358461"/>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8" name="Google Shape;148;p18"/>
          <p:cNvSpPr txBox="1">
            <a:spLocks noGrp="1"/>
          </p:cNvSpPr>
          <p:nvPr>
            <p:ph type="body" idx="2"/>
          </p:nvPr>
        </p:nvSpPr>
        <p:spPr>
          <a:xfrm>
            <a:off x="628650" y="1369219"/>
            <a:ext cx="3886200" cy="1375021"/>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9" name="Google Shape;149;p18"/>
          <p:cNvSpPr txBox="1">
            <a:spLocks noGrp="1"/>
          </p:cNvSpPr>
          <p:nvPr>
            <p:ph type="body" idx="3"/>
          </p:nvPr>
        </p:nvSpPr>
        <p:spPr>
          <a:xfrm>
            <a:off x="4629150" y="1385779"/>
            <a:ext cx="3886200" cy="1358461"/>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0" name="Google Shape;150;p18"/>
          <p:cNvSpPr txBox="1">
            <a:spLocks noGrp="1"/>
          </p:cNvSpPr>
          <p:nvPr>
            <p:ph type="body" idx="4"/>
          </p:nvPr>
        </p:nvSpPr>
        <p:spPr>
          <a:xfrm>
            <a:off x="628650" y="2855320"/>
            <a:ext cx="3886200" cy="1358461"/>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1" name="Google Shape;151;p18"/>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52" name="Google Shape;152;p18"/>
          <p:cNvSpPr txBox="1">
            <a:spLocks noGrp="1"/>
          </p:cNvSpPr>
          <p:nvPr>
            <p:ph type="body" idx="5"/>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9"/>
          <p:cNvSpPr txBox="1">
            <a:spLocks noGrp="1"/>
          </p:cNvSpPr>
          <p:nvPr>
            <p:ph type="body" idx="1"/>
          </p:nvPr>
        </p:nvSpPr>
        <p:spPr>
          <a:xfrm>
            <a:off x="628651" y="1369219"/>
            <a:ext cx="3019523"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6" name="Google Shape;156;p19"/>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57" name="Google Shape;157;p19"/>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with Caption">
  <p:cSld name="Photo with Caption">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0"/>
          <p:cNvSpPr txBox="1">
            <a:spLocks noGrp="1"/>
          </p:cNvSpPr>
          <p:nvPr>
            <p:ph type="body" idx="1"/>
          </p:nvPr>
        </p:nvSpPr>
        <p:spPr>
          <a:xfrm>
            <a:off x="46291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1" name="Google Shape;161;p20"/>
          <p:cNvSpPr txBox="1">
            <a:spLocks noGrp="1"/>
          </p:cNvSpPr>
          <p:nvPr>
            <p:ph type="body" idx="2"/>
          </p:nvPr>
        </p:nvSpPr>
        <p:spPr>
          <a:xfrm>
            <a:off x="628650" y="3591613"/>
            <a:ext cx="3886200" cy="62201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2" name="Google Shape;162;p20"/>
          <p:cNvSpPr>
            <a:spLocks noGrp="1"/>
          </p:cNvSpPr>
          <p:nvPr>
            <p:ph type="pic" idx="3"/>
          </p:nvPr>
        </p:nvSpPr>
        <p:spPr>
          <a:xfrm>
            <a:off x="628650" y="1369219"/>
            <a:ext cx="3886200" cy="2222393"/>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3" name="Google Shape;163;p20"/>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64" name="Google Shape;164;p20"/>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1"/>
          <p:cNvSpPr txBox="1">
            <a:spLocks noGrp="1"/>
          </p:cNvSpPr>
          <p:nvPr>
            <p:ph type="body" idx="1"/>
          </p:nvPr>
        </p:nvSpPr>
        <p:spPr>
          <a:xfrm>
            <a:off x="628650" y="2128100"/>
            <a:ext cx="7886700" cy="160491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8" name="Google Shape;168;p21"/>
          <p:cNvSpPr txBox="1">
            <a:spLocks noGrp="1"/>
          </p:cNvSpPr>
          <p:nvPr>
            <p:ph type="body" idx="2"/>
          </p:nvPr>
        </p:nvSpPr>
        <p:spPr>
          <a:xfrm>
            <a:off x="628650" y="1369219"/>
            <a:ext cx="7886700" cy="75888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9" name="Google Shape;169;p21"/>
          <p:cNvSpPr txBox="1">
            <a:spLocks noGrp="1"/>
          </p:cNvSpPr>
          <p:nvPr>
            <p:ph type="body" idx="3"/>
          </p:nvPr>
        </p:nvSpPr>
        <p:spPr>
          <a:xfrm>
            <a:off x="628650" y="3733015"/>
            <a:ext cx="7886700" cy="49716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b="1" i="1">
                <a:solidFill>
                  <a:srgbClr val="0066A1"/>
                </a:solidFill>
              </a:defRPr>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0" name="Google Shape;170;p21"/>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71" name="Google Shape;171;p21"/>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Bullets, Content">
  <p:cSld name="Text, Bullets, Content">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22"/>
          <p:cNvSpPr txBox="1">
            <a:spLocks noGrp="1"/>
          </p:cNvSpPr>
          <p:nvPr>
            <p:ph type="body" idx="1"/>
          </p:nvPr>
        </p:nvSpPr>
        <p:spPr>
          <a:xfrm>
            <a:off x="628650" y="3004794"/>
            <a:ext cx="3886200" cy="120882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5" name="Google Shape;175;p22"/>
          <p:cNvSpPr txBox="1">
            <a:spLocks noGrp="1"/>
          </p:cNvSpPr>
          <p:nvPr>
            <p:ph type="body" idx="2"/>
          </p:nvPr>
        </p:nvSpPr>
        <p:spPr>
          <a:xfrm>
            <a:off x="628650" y="1369219"/>
            <a:ext cx="7886700" cy="1556426"/>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6" name="Google Shape;176;p22"/>
          <p:cNvSpPr>
            <a:spLocks noGrp="1"/>
          </p:cNvSpPr>
          <p:nvPr>
            <p:ph type="pic" idx="3"/>
          </p:nvPr>
        </p:nvSpPr>
        <p:spPr>
          <a:xfrm>
            <a:off x="4629150" y="3004793"/>
            <a:ext cx="3886200" cy="1208829"/>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7" name="Google Shape;177;p22"/>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78" name="Google Shape;178;p22"/>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ullets and Image">
  <p:cSld name="Bullets and Image">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23"/>
          <p:cNvSpPr txBox="1">
            <a:spLocks noGrp="1"/>
          </p:cNvSpPr>
          <p:nvPr>
            <p:ph type="body" idx="1"/>
          </p:nvPr>
        </p:nvSpPr>
        <p:spPr>
          <a:xfrm>
            <a:off x="628650" y="1369218"/>
            <a:ext cx="4970872" cy="216583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2" name="Google Shape;182;p23"/>
          <p:cNvSpPr txBox="1">
            <a:spLocks noGrp="1"/>
          </p:cNvSpPr>
          <p:nvPr>
            <p:ph type="body" idx="2"/>
          </p:nvPr>
        </p:nvSpPr>
        <p:spPr>
          <a:xfrm>
            <a:off x="628650" y="3535051"/>
            <a:ext cx="4970872" cy="678571"/>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b="1">
                <a:solidFill>
                  <a:srgbClr val="0066A1"/>
                </a:solidFill>
              </a:defRPr>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p23"/>
          <p:cNvSpPr>
            <a:spLocks noGrp="1"/>
          </p:cNvSpPr>
          <p:nvPr>
            <p:ph type="pic" idx="3"/>
          </p:nvPr>
        </p:nvSpPr>
        <p:spPr>
          <a:xfrm>
            <a:off x="5712643" y="1369219"/>
            <a:ext cx="2802707" cy="2844404"/>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4" name="Google Shape;184;p23"/>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85" name="Google Shape;185;p23"/>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 Content">
  <p:cSld name="1 Content">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24"/>
          <p:cNvSpPr txBox="1">
            <a:spLocks noGrp="1"/>
          </p:cNvSpPr>
          <p:nvPr>
            <p:ph type="body" idx="1"/>
          </p:nvPr>
        </p:nvSpPr>
        <p:spPr>
          <a:xfrm>
            <a:off x="365760" y="1234440"/>
            <a:ext cx="8326438" cy="329184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9" name="Google Shape;189;p24"/>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900">
                <a:solidFill>
                  <a:srgbClr val="0066A1"/>
                </a:solidFill>
                <a:latin typeface="Calibri"/>
                <a:ea typeface="Calibri"/>
                <a:cs typeface="Calibri"/>
                <a:sym typeface="Calibri"/>
              </a:defRPr>
            </a:lvl1pPr>
            <a:lvl2pPr marL="0" marR="0" lvl="1" indent="0" algn="l">
              <a:spcBef>
                <a:spcPts val="0"/>
              </a:spcBef>
              <a:buNone/>
              <a:defRPr sz="900">
                <a:solidFill>
                  <a:srgbClr val="0066A1"/>
                </a:solidFill>
                <a:latin typeface="Calibri"/>
                <a:ea typeface="Calibri"/>
                <a:cs typeface="Calibri"/>
                <a:sym typeface="Calibri"/>
              </a:defRPr>
            </a:lvl2pPr>
            <a:lvl3pPr marL="0" marR="0" lvl="2" indent="0" algn="l">
              <a:spcBef>
                <a:spcPts val="0"/>
              </a:spcBef>
              <a:buNone/>
              <a:defRPr sz="900">
                <a:solidFill>
                  <a:srgbClr val="0066A1"/>
                </a:solidFill>
                <a:latin typeface="Calibri"/>
                <a:ea typeface="Calibri"/>
                <a:cs typeface="Calibri"/>
                <a:sym typeface="Calibri"/>
              </a:defRPr>
            </a:lvl3pPr>
            <a:lvl4pPr marL="0" marR="0" lvl="3" indent="0" algn="l">
              <a:spcBef>
                <a:spcPts val="0"/>
              </a:spcBef>
              <a:buNone/>
              <a:defRPr sz="900">
                <a:solidFill>
                  <a:srgbClr val="0066A1"/>
                </a:solidFill>
                <a:latin typeface="Calibri"/>
                <a:ea typeface="Calibri"/>
                <a:cs typeface="Calibri"/>
                <a:sym typeface="Calibri"/>
              </a:defRPr>
            </a:lvl4pPr>
            <a:lvl5pPr marL="0" marR="0" lvl="4" indent="0" algn="l">
              <a:spcBef>
                <a:spcPts val="0"/>
              </a:spcBef>
              <a:buNone/>
              <a:defRPr sz="900">
                <a:solidFill>
                  <a:srgbClr val="0066A1"/>
                </a:solidFill>
                <a:latin typeface="Calibri"/>
                <a:ea typeface="Calibri"/>
                <a:cs typeface="Calibri"/>
                <a:sym typeface="Calibri"/>
              </a:defRPr>
            </a:lvl5pPr>
            <a:lvl6pPr marL="0" marR="0" lvl="5" indent="0" algn="l">
              <a:spcBef>
                <a:spcPts val="0"/>
              </a:spcBef>
              <a:buNone/>
              <a:defRPr sz="900">
                <a:solidFill>
                  <a:srgbClr val="0066A1"/>
                </a:solidFill>
                <a:latin typeface="Calibri"/>
                <a:ea typeface="Calibri"/>
                <a:cs typeface="Calibri"/>
                <a:sym typeface="Calibri"/>
              </a:defRPr>
            </a:lvl6pPr>
            <a:lvl7pPr marL="0" marR="0" lvl="6" indent="0" algn="l">
              <a:spcBef>
                <a:spcPts val="0"/>
              </a:spcBef>
              <a:buNone/>
              <a:defRPr sz="900">
                <a:solidFill>
                  <a:srgbClr val="0066A1"/>
                </a:solidFill>
                <a:latin typeface="Calibri"/>
                <a:ea typeface="Calibri"/>
                <a:cs typeface="Calibri"/>
                <a:sym typeface="Calibri"/>
              </a:defRPr>
            </a:lvl7pPr>
            <a:lvl8pPr marL="0" marR="0" lvl="7" indent="0" algn="l">
              <a:spcBef>
                <a:spcPts val="0"/>
              </a:spcBef>
              <a:buNone/>
              <a:defRPr sz="900">
                <a:solidFill>
                  <a:srgbClr val="0066A1"/>
                </a:solidFill>
                <a:latin typeface="Calibri"/>
                <a:ea typeface="Calibri"/>
                <a:cs typeface="Calibri"/>
                <a:sym typeface="Calibri"/>
              </a:defRPr>
            </a:lvl8pPr>
            <a:lvl9pPr marL="0" marR="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90" name="Google Shape;190;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369219"/>
            <a:ext cx="7886700" cy="295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86081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6286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5"/>
          <p:cNvSpPr txBox="1">
            <a:spLocks noGrp="1"/>
          </p:cNvSpPr>
          <p:nvPr>
            <p:ph type="body" idx="2"/>
          </p:nvPr>
        </p:nvSpPr>
        <p:spPr>
          <a:xfrm>
            <a:off x="46291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5"/>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5"/>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369219"/>
            <a:ext cx="3886200" cy="28444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90362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7" y="1233488"/>
            <a:ext cx="4035425" cy="32754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4738864" y="1233488"/>
            <a:ext cx="4035425" cy="32754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365761" y="101350"/>
            <a:ext cx="8325805" cy="807023"/>
          </a:xfrm>
        </p:spPr>
        <p:txBody>
          <a:bodyPr/>
          <a:lstStyle/>
          <a:p>
            <a:r>
              <a:rPr lang="en-US"/>
              <a:t>Click to edit Master title style</a:t>
            </a:r>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421CA678-D006-7B41-A446-6998EA1314C2}" type="datetime1">
              <a:rPr lang="en-US"/>
              <a:pPr>
                <a:defRPr/>
              </a:pPr>
              <a:t>4/11/2019</a:t>
            </a:fld>
            <a:endParaRPr lang="en-US" dirty="0"/>
          </a:p>
        </p:txBody>
      </p:sp>
    </p:spTree>
    <p:extLst>
      <p:ext uri="{BB962C8B-B14F-4D97-AF65-F5344CB8AC3E}">
        <p14:creationId xmlns:p14="http://schemas.microsoft.com/office/powerpoint/2010/main" val="188854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Blank">
  <p:cSld name="Title Only Blank">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628650" y="1369219"/>
            <a:ext cx="7886700" cy="295751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6"/>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6"/>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esentation Title Slide Opt 1 Editable">
  <p:cSld name="Presentation Title Slide Opt 1 Editable">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23750" y="0"/>
            <a:ext cx="9167750" cy="5143500"/>
          </a:xfrm>
          <a:prstGeom prst="rect">
            <a:avLst/>
          </a:prstGeom>
          <a:noFill/>
          <a:ln>
            <a:noFill/>
          </a:ln>
        </p:spPr>
      </p:pic>
      <p:sp>
        <p:nvSpPr>
          <p:cNvPr id="67" name="Google Shape;67;p10"/>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0066A1"/>
                </a:solidFill>
                <a:latin typeface="Calibri"/>
                <a:ea typeface="Calibri"/>
                <a:cs typeface="Calibri"/>
                <a:sym typeface="Calibri"/>
              </a:defRPr>
            </a:lvl1pPr>
            <a:lvl2pPr marL="0" lvl="1" indent="0" algn="l">
              <a:spcBef>
                <a:spcPts val="0"/>
              </a:spcBef>
              <a:buNone/>
              <a:defRPr sz="900">
                <a:solidFill>
                  <a:srgbClr val="0066A1"/>
                </a:solidFill>
                <a:latin typeface="Calibri"/>
                <a:ea typeface="Calibri"/>
                <a:cs typeface="Calibri"/>
                <a:sym typeface="Calibri"/>
              </a:defRPr>
            </a:lvl2pPr>
            <a:lvl3pPr marL="0" lvl="2" indent="0" algn="l">
              <a:spcBef>
                <a:spcPts val="0"/>
              </a:spcBef>
              <a:buNone/>
              <a:defRPr sz="900">
                <a:solidFill>
                  <a:srgbClr val="0066A1"/>
                </a:solidFill>
                <a:latin typeface="Calibri"/>
                <a:ea typeface="Calibri"/>
                <a:cs typeface="Calibri"/>
                <a:sym typeface="Calibri"/>
              </a:defRPr>
            </a:lvl3pPr>
            <a:lvl4pPr marL="0" lvl="3" indent="0" algn="l">
              <a:spcBef>
                <a:spcPts val="0"/>
              </a:spcBef>
              <a:buNone/>
              <a:defRPr sz="900">
                <a:solidFill>
                  <a:srgbClr val="0066A1"/>
                </a:solidFill>
                <a:latin typeface="Calibri"/>
                <a:ea typeface="Calibri"/>
                <a:cs typeface="Calibri"/>
                <a:sym typeface="Calibri"/>
              </a:defRPr>
            </a:lvl4pPr>
            <a:lvl5pPr marL="0" lvl="4" indent="0" algn="l">
              <a:spcBef>
                <a:spcPts val="0"/>
              </a:spcBef>
              <a:buNone/>
              <a:defRPr sz="900">
                <a:solidFill>
                  <a:srgbClr val="0066A1"/>
                </a:solidFill>
                <a:latin typeface="Calibri"/>
                <a:ea typeface="Calibri"/>
                <a:cs typeface="Calibri"/>
                <a:sym typeface="Calibri"/>
              </a:defRPr>
            </a:lvl5pPr>
            <a:lvl6pPr marL="0" lvl="5" indent="0" algn="l">
              <a:spcBef>
                <a:spcPts val="0"/>
              </a:spcBef>
              <a:buNone/>
              <a:defRPr sz="900">
                <a:solidFill>
                  <a:srgbClr val="0066A1"/>
                </a:solidFill>
                <a:latin typeface="Calibri"/>
                <a:ea typeface="Calibri"/>
                <a:cs typeface="Calibri"/>
                <a:sym typeface="Calibri"/>
              </a:defRPr>
            </a:lvl6pPr>
            <a:lvl7pPr marL="0" lvl="6" indent="0" algn="l">
              <a:spcBef>
                <a:spcPts val="0"/>
              </a:spcBef>
              <a:buNone/>
              <a:defRPr sz="900">
                <a:solidFill>
                  <a:srgbClr val="0066A1"/>
                </a:solidFill>
                <a:latin typeface="Calibri"/>
                <a:ea typeface="Calibri"/>
                <a:cs typeface="Calibri"/>
                <a:sym typeface="Calibri"/>
              </a:defRPr>
            </a:lvl7pPr>
            <a:lvl8pPr marL="0" lvl="7" indent="0" algn="l">
              <a:spcBef>
                <a:spcPts val="0"/>
              </a:spcBef>
              <a:buNone/>
              <a:defRPr sz="900">
                <a:solidFill>
                  <a:srgbClr val="0066A1"/>
                </a:solidFill>
                <a:latin typeface="Calibri"/>
                <a:ea typeface="Calibri"/>
                <a:cs typeface="Calibri"/>
                <a:sym typeface="Calibri"/>
              </a:defRPr>
            </a:lvl8pPr>
            <a:lvl9pPr marL="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8" name="Google Shape;68;p10"/>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69" name="Google Shape;69;p10"/>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pic>
        <p:nvPicPr>
          <p:cNvPr id="70" name="Google Shape;70;p10"/>
          <p:cNvPicPr preferRelativeResize="0"/>
          <p:nvPr/>
        </p:nvPicPr>
        <p:blipFill rotWithShape="1">
          <a:blip r:embed="rId4">
            <a:alphaModFix/>
          </a:blip>
          <a:srcRect/>
          <a:stretch/>
        </p:blipFill>
        <p:spPr>
          <a:xfrm>
            <a:off x="7613960" y="4267505"/>
            <a:ext cx="1215715" cy="354989"/>
          </a:xfrm>
          <a:prstGeom prst="rect">
            <a:avLst/>
          </a:prstGeom>
          <a:noFill/>
          <a:ln>
            <a:noFill/>
          </a:ln>
        </p:spPr>
      </p:pic>
      <p:sp>
        <p:nvSpPr>
          <p:cNvPr id="71" name="Google Shape;71;p10"/>
          <p:cNvSpPr>
            <a:spLocks noGrp="1"/>
          </p:cNvSpPr>
          <p:nvPr>
            <p:ph type="pic" idx="2"/>
          </p:nvPr>
        </p:nvSpPr>
        <p:spPr>
          <a:xfrm>
            <a:off x="0" y="652552"/>
            <a:ext cx="1828800" cy="1828800"/>
          </a:xfrm>
          <a:prstGeom prst="rect">
            <a:avLst/>
          </a:prstGeom>
          <a:blipFill rotWithShape="1">
            <a:blip r:embed="rId5">
              <a:alphaModFix/>
            </a:blip>
            <a:stretch>
              <a:fillRect/>
            </a:stretch>
          </a:blipFill>
          <a:ln>
            <a:noFill/>
          </a:ln>
        </p:spPr>
        <p:txBody>
          <a:bodyPr spcFirstLastPara="1" wrap="square" lIns="91425" tIns="45700" rIns="91425" bIns="45700" anchor="ctr" anchorCtr="0"/>
          <a:lstStyle>
            <a:lvl1pPr marR="0" lvl="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2" name="Google Shape;72;p10"/>
          <p:cNvSpPr>
            <a:spLocks noGrp="1"/>
          </p:cNvSpPr>
          <p:nvPr>
            <p:ph type="pic" idx="3"/>
          </p:nvPr>
        </p:nvSpPr>
        <p:spPr>
          <a:xfrm>
            <a:off x="1828800" y="652552"/>
            <a:ext cx="1828800" cy="1828800"/>
          </a:xfrm>
          <a:prstGeom prst="rect">
            <a:avLst/>
          </a:prstGeom>
          <a:blipFill rotWithShape="1">
            <a:blip r:embed="rId6">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3" name="Google Shape;73;p10"/>
          <p:cNvSpPr>
            <a:spLocks noGrp="1"/>
          </p:cNvSpPr>
          <p:nvPr>
            <p:ph type="pic" idx="4"/>
          </p:nvPr>
        </p:nvSpPr>
        <p:spPr>
          <a:xfrm>
            <a:off x="3657600" y="652552"/>
            <a:ext cx="1828800" cy="1828800"/>
          </a:xfrm>
          <a:prstGeom prst="rect">
            <a:avLst/>
          </a:prstGeom>
          <a:blipFill rotWithShape="1">
            <a:blip r:embed="rId7">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4" name="Google Shape;74;p10"/>
          <p:cNvSpPr>
            <a:spLocks noGrp="1"/>
          </p:cNvSpPr>
          <p:nvPr>
            <p:ph type="pic" idx="5"/>
          </p:nvPr>
        </p:nvSpPr>
        <p:spPr>
          <a:xfrm>
            <a:off x="5486400" y="652552"/>
            <a:ext cx="1828800" cy="1828800"/>
          </a:xfrm>
          <a:prstGeom prst="rect">
            <a:avLst/>
          </a:prstGeom>
          <a:blipFill rotWithShape="1">
            <a:blip r:embed="rId8">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5" name="Google Shape;75;p10"/>
          <p:cNvSpPr>
            <a:spLocks noGrp="1"/>
          </p:cNvSpPr>
          <p:nvPr>
            <p:ph type="pic" idx="6"/>
          </p:nvPr>
        </p:nvSpPr>
        <p:spPr>
          <a:xfrm>
            <a:off x="7315200" y="652552"/>
            <a:ext cx="1828800" cy="1828800"/>
          </a:xfrm>
          <a:prstGeom prst="rect">
            <a:avLst/>
          </a:prstGeom>
          <a:blipFill rotWithShape="1">
            <a:blip r:embed="rId9">
              <a:alphaModFix/>
            </a:blip>
            <a:stretch>
              <a:fillRect/>
            </a:stretch>
          </a:blipFill>
          <a:ln>
            <a:noFill/>
          </a:ln>
        </p:spPr>
        <p:txBody>
          <a:bodyPr spcFirstLastPara="1" wrap="square" lIns="91425" tIns="45700" rIns="91425" bIns="45700" anchor="ctr" anchorCtr="0"/>
          <a:lstStyle>
            <a:lvl1pPr marR="0" lvl="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6" name="Google Shape;76;p10"/>
          <p:cNvSpPr txBox="1">
            <a:spLocks noGrp="1"/>
          </p:cNvSpPr>
          <p:nvPr>
            <p:ph type="ctrTitle"/>
          </p:nvPr>
        </p:nvSpPr>
        <p:spPr>
          <a:xfrm>
            <a:off x="685800" y="3138060"/>
            <a:ext cx="7772400" cy="522983"/>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0"/>
          <p:cNvSpPr txBox="1">
            <a:spLocks noGrp="1"/>
          </p:cNvSpPr>
          <p:nvPr>
            <p:ph type="subTitle" idx="1"/>
          </p:nvPr>
        </p:nvSpPr>
        <p:spPr>
          <a:xfrm>
            <a:off x="685800" y="3730100"/>
            <a:ext cx="7772400" cy="956810"/>
          </a:xfrm>
          <a:prstGeom prst="rect">
            <a:avLst/>
          </a:prstGeom>
          <a:noFill/>
          <a:ln>
            <a:noFill/>
          </a:ln>
        </p:spPr>
        <p:txBody>
          <a:bodyPr spcFirstLastPara="1" wrap="square" lIns="91425" tIns="45700" rIns="91425" bIns="45700" anchor="t" anchorCtr="0"/>
          <a:lstStyle>
            <a:lvl1pPr lvl="0" algn="l">
              <a:lnSpc>
                <a:spcPct val="90000"/>
              </a:lnSpc>
              <a:spcBef>
                <a:spcPts val="750"/>
              </a:spcBef>
              <a:spcAft>
                <a:spcPts val="0"/>
              </a:spcAft>
              <a:buSzPts val="2100"/>
              <a:buNone/>
              <a:defRPr sz="2100" b="1" i="1">
                <a:solidFill>
                  <a:srgbClr val="7F7F7F"/>
                </a:solidFill>
                <a:latin typeface="Calibri"/>
                <a:ea typeface="Calibri"/>
                <a:cs typeface="Calibri"/>
                <a:sym typeface="Calibri"/>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esentation Title Slide Opt 1 Tagline">
  <p:cSld name="Presentation Title Slide Opt 1 Tagline">
    <p:spTree>
      <p:nvGrpSpPr>
        <p:cNvPr id="1" name="Shape 78"/>
        <p:cNvGrpSpPr/>
        <p:nvPr/>
      </p:nvGrpSpPr>
      <p:grpSpPr>
        <a:xfrm>
          <a:off x="0" y="0"/>
          <a:ext cx="0" cy="0"/>
          <a:chOff x="0" y="0"/>
          <a:chExt cx="0" cy="0"/>
        </a:xfrm>
      </p:grpSpPr>
      <p:pic>
        <p:nvPicPr>
          <p:cNvPr id="79" name="Google Shape;79;p11"/>
          <p:cNvPicPr preferRelativeResize="0"/>
          <p:nvPr/>
        </p:nvPicPr>
        <p:blipFill rotWithShape="1">
          <a:blip r:embed="rId2">
            <a:alphaModFix/>
          </a:blip>
          <a:srcRect/>
          <a:stretch/>
        </p:blipFill>
        <p:spPr>
          <a:xfrm>
            <a:off x="-23750" y="0"/>
            <a:ext cx="9167750" cy="5143500"/>
          </a:xfrm>
          <a:prstGeom prst="rect">
            <a:avLst/>
          </a:prstGeom>
          <a:noFill/>
          <a:ln>
            <a:noFill/>
          </a:ln>
        </p:spPr>
      </p:pic>
      <p:sp>
        <p:nvSpPr>
          <p:cNvPr id="80" name="Google Shape;80;p11"/>
          <p:cNvSpPr txBox="1">
            <a:spLocks noGrp="1"/>
          </p:cNvSpPr>
          <p:nvPr>
            <p:ph type="ctrTitle"/>
          </p:nvPr>
        </p:nvSpPr>
        <p:spPr>
          <a:xfrm>
            <a:off x="685800" y="3138060"/>
            <a:ext cx="7772400" cy="522983"/>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1"/>
          <p:cNvSpPr txBox="1">
            <a:spLocks noGrp="1"/>
          </p:cNvSpPr>
          <p:nvPr>
            <p:ph type="subTitle" idx="1"/>
          </p:nvPr>
        </p:nvSpPr>
        <p:spPr>
          <a:xfrm>
            <a:off x="685800" y="3730100"/>
            <a:ext cx="7772400" cy="956810"/>
          </a:xfrm>
          <a:prstGeom prst="rect">
            <a:avLst/>
          </a:prstGeom>
          <a:noFill/>
          <a:ln>
            <a:noFill/>
          </a:ln>
        </p:spPr>
        <p:txBody>
          <a:bodyPr spcFirstLastPara="1" wrap="square" lIns="91425" tIns="45700" rIns="91425" bIns="45700" anchor="t" anchorCtr="0"/>
          <a:lstStyle>
            <a:lvl1pPr lvl="0" algn="l">
              <a:lnSpc>
                <a:spcPct val="90000"/>
              </a:lnSpc>
              <a:spcBef>
                <a:spcPts val="750"/>
              </a:spcBef>
              <a:spcAft>
                <a:spcPts val="0"/>
              </a:spcAft>
              <a:buSzPts val="2100"/>
              <a:buNone/>
              <a:defRPr sz="2100" b="1" i="1">
                <a:solidFill>
                  <a:srgbClr val="7F7F7F"/>
                </a:solidFill>
                <a:latin typeface="Calibri"/>
                <a:ea typeface="Calibri"/>
                <a:cs typeface="Calibri"/>
                <a:sym typeface="Calibri"/>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82" name="Google Shape;82;p11"/>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0066A1"/>
                </a:solidFill>
                <a:latin typeface="Calibri"/>
                <a:ea typeface="Calibri"/>
                <a:cs typeface="Calibri"/>
                <a:sym typeface="Calibri"/>
              </a:defRPr>
            </a:lvl1pPr>
            <a:lvl2pPr marL="0" lvl="1" indent="0" algn="l">
              <a:spcBef>
                <a:spcPts val="0"/>
              </a:spcBef>
              <a:buNone/>
              <a:defRPr sz="900">
                <a:solidFill>
                  <a:srgbClr val="0066A1"/>
                </a:solidFill>
                <a:latin typeface="Calibri"/>
                <a:ea typeface="Calibri"/>
                <a:cs typeface="Calibri"/>
                <a:sym typeface="Calibri"/>
              </a:defRPr>
            </a:lvl2pPr>
            <a:lvl3pPr marL="0" lvl="2" indent="0" algn="l">
              <a:spcBef>
                <a:spcPts val="0"/>
              </a:spcBef>
              <a:buNone/>
              <a:defRPr sz="900">
                <a:solidFill>
                  <a:srgbClr val="0066A1"/>
                </a:solidFill>
                <a:latin typeface="Calibri"/>
                <a:ea typeface="Calibri"/>
                <a:cs typeface="Calibri"/>
                <a:sym typeface="Calibri"/>
              </a:defRPr>
            </a:lvl3pPr>
            <a:lvl4pPr marL="0" lvl="3" indent="0" algn="l">
              <a:spcBef>
                <a:spcPts val="0"/>
              </a:spcBef>
              <a:buNone/>
              <a:defRPr sz="900">
                <a:solidFill>
                  <a:srgbClr val="0066A1"/>
                </a:solidFill>
                <a:latin typeface="Calibri"/>
                <a:ea typeface="Calibri"/>
                <a:cs typeface="Calibri"/>
                <a:sym typeface="Calibri"/>
              </a:defRPr>
            </a:lvl4pPr>
            <a:lvl5pPr marL="0" lvl="4" indent="0" algn="l">
              <a:spcBef>
                <a:spcPts val="0"/>
              </a:spcBef>
              <a:buNone/>
              <a:defRPr sz="900">
                <a:solidFill>
                  <a:srgbClr val="0066A1"/>
                </a:solidFill>
                <a:latin typeface="Calibri"/>
                <a:ea typeface="Calibri"/>
                <a:cs typeface="Calibri"/>
                <a:sym typeface="Calibri"/>
              </a:defRPr>
            </a:lvl5pPr>
            <a:lvl6pPr marL="0" lvl="5" indent="0" algn="l">
              <a:spcBef>
                <a:spcPts val="0"/>
              </a:spcBef>
              <a:buNone/>
              <a:defRPr sz="900">
                <a:solidFill>
                  <a:srgbClr val="0066A1"/>
                </a:solidFill>
                <a:latin typeface="Calibri"/>
                <a:ea typeface="Calibri"/>
                <a:cs typeface="Calibri"/>
                <a:sym typeface="Calibri"/>
              </a:defRPr>
            </a:lvl6pPr>
            <a:lvl7pPr marL="0" lvl="6" indent="0" algn="l">
              <a:spcBef>
                <a:spcPts val="0"/>
              </a:spcBef>
              <a:buNone/>
              <a:defRPr sz="900">
                <a:solidFill>
                  <a:srgbClr val="0066A1"/>
                </a:solidFill>
                <a:latin typeface="Calibri"/>
                <a:ea typeface="Calibri"/>
                <a:cs typeface="Calibri"/>
                <a:sym typeface="Calibri"/>
              </a:defRPr>
            </a:lvl7pPr>
            <a:lvl8pPr marL="0" lvl="7" indent="0" algn="l">
              <a:spcBef>
                <a:spcPts val="0"/>
              </a:spcBef>
              <a:buNone/>
              <a:defRPr sz="900">
                <a:solidFill>
                  <a:srgbClr val="0066A1"/>
                </a:solidFill>
                <a:latin typeface="Calibri"/>
                <a:ea typeface="Calibri"/>
                <a:cs typeface="Calibri"/>
                <a:sym typeface="Calibri"/>
              </a:defRPr>
            </a:lvl8pPr>
            <a:lvl9pPr marL="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3" name="Google Shape;83;p11"/>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84" name="Google Shape;84;p11"/>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pic>
        <p:nvPicPr>
          <p:cNvPr id="85" name="Google Shape;85;p11"/>
          <p:cNvPicPr preferRelativeResize="0"/>
          <p:nvPr/>
        </p:nvPicPr>
        <p:blipFill rotWithShape="1">
          <a:blip r:embed="rId4">
            <a:alphaModFix/>
          </a:blip>
          <a:srcRect/>
          <a:stretch/>
        </p:blipFill>
        <p:spPr>
          <a:xfrm>
            <a:off x="-9144" y="619632"/>
            <a:ext cx="1456944" cy="2414016"/>
          </a:xfrm>
          <a:prstGeom prst="rect">
            <a:avLst/>
          </a:prstGeom>
          <a:noFill/>
          <a:ln>
            <a:noFill/>
          </a:ln>
        </p:spPr>
      </p:pic>
      <p:pic>
        <p:nvPicPr>
          <p:cNvPr id="86" name="Google Shape;86;p11"/>
          <p:cNvPicPr preferRelativeResize="0"/>
          <p:nvPr/>
        </p:nvPicPr>
        <p:blipFill rotWithShape="1">
          <a:blip r:embed="rId5">
            <a:alphaModFix/>
          </a:blip>
          <a:srcRect/>
          <a:stretch/>
        </p:blipFill>
        <p:spPr>
          <a:xfrm>
            <a:off x="1469066" y="619632"/>
            <a:ext cx="1944624" cy="2414016"/>
          </a:xfrm>
          <a:prstGeom prst="rect">
            <a:avLst/>
          </a:prstGeom>
          <a:noFill/>
          <a:ln>
            <a:noFill/>
          </a:ln>
        </p:spPr>
      </p:pic>
      <p:pic>
        <p:nvPicPr>
          <p:cNvPr id="87" name="Google Shape;87;p11"/>
          <p:cNvPicPr preferRelativeResize="0"/>
          <p:nvPr/>
        </p:nvPicPr>
        <p:blipFill rotWithShape="1">
          <a:blip r:embed="rId6">
            <a:alphaModFix/>
          </a:blip>
          <a:srcRect/>
          <a:stretch/>
        </p:blipFill>
        <p:spPr>
          <a:xfrm>
            <a:off x="3412131" y="619632"/>
            <a:ext cx="2365248" cy="2414016"/>
          </a:xfrm>
          <a:prstGeom prst="rect">
            <a:avLst/>
          </a:prstGeom>
          <a:noFill/>
          <a:ln>
            <a:noFill/>
          </a:ln>
        </p:spPr>
      </p:pic>
      <p:pic>
        <p:nvPicPr>
          <p:cNvPr id="88" name="Google Shape;88;p11"/>
          <p:cNvPicPr preferRelativeResize="0"/>
          <p:nvPr/>
        </p:nvPicPr>
        <p:blipFill rotWithShape="1">
          <a:blip r:embed="rId7">
            <a:alphaModFix/>
          </a:blip>
          <a:srcRect/>
          <a:stretch/>
        </p:blipFill>
        <p:spPr>
          <a:xfrm>
            <a:off x="5766746" y="619632"/>
            <a:ext cx="1956816" cy="2414016"/>
          </a:xfrm>
          <a:prstGeom prst="rect">
            <a:avLst/>
          </a:prstGeom>
          <a:noFill/>
          <a:ln>
            <a:noFill/>
          </a:ln>
        </p:spPr>
      </p:pic>
      <p:pic>
        <p:nvPicPr>
          <p:cNvPr id="89" name="Google Shape;89;p11"/>
          <p:cNvPicPr preferRelativeResize="0"/>
          <p:nvPr/>
        </p:nvPicPr>
        <p:blipFill rotWithShape="1">
          <a:blip r:embed="rId8">
            <a:alphaModFix/>
          </a:blip>
          <a:srcRect/>
          <a:stretch/>
        </p:blipFill>
        <p:spPr>
          <a:xfrm>
            <a:off x="7721916" y="619632"/>
            <a:ext cx="1499616" cy="2414016"/>
          </a:xfrm>
          <a:prstGeom prst="rect">
            <a:avLst/>
          </a:prstGeom>
          <a:noFill/>
          <a:ln>
            <a:noFill/>
          </a:ln>
        </p:spPr>
      </p:pic>
      <p:pic>
        <p:nvPicPr>
          <p:cNvPr id="90" name="Google Shape;90;p11"/>
          <p:cNvPicPr preferRelativeResize="0"/>
          <p:nvPr/>
        </p:nvPicPr>
        <p:blipFill rotWithShape="1">
          <a:blip r:embed="rId9">
            <a:alphaModFix/>
          </a:blip>
          <a:srcRect/>
          <a:stretch/>
        </p:blipFill>
        <p:spPr>
          <a:xfrm>
            <a:off x="7613960" y="4131398"/>
            <a:ext cx="1221339" cy="68167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esentation Title Slide Opt 1 Editable Tagline">
  <p:cSld name="Presentation Title Slide Opt 1 Editable Tagline">
    <p:spTree>
      <p:nvGrpSpPr>
        <p:cNvPr id="1" name="Shape 91"/>
        <p:cNvGrpSpPr/>
        <p:nvPr/>
      </p:nvGrpSpPr>
      <p:grpSpPr>
        <a:xfrm>
          <a:off x="0" y="0"/>
          <a:ext cx="0" cy="0"/>
          <a:chOff x="0" y="0"/>
          <a:chExt cx="0" cy="0"/>
        </a:xfrm>
      </p:grpSpPr>
      <p:pic>
        <p:nvPicPr>
          <p:cNvPr id="92" name="Google Shape;92;p12"/>
          <p:cNvPicPr preferRelativeResize="0"/>
          <p:nvPr/>
        </p:nvPicPr>
        <p:blipFill rotWithShape="1">
          <a:blip r:embed="rId2">
            <a:alphaModFix/>
          </a:blip>
          <a:srcRect/>
          <a:stretch/>
        </p:blipFill>
        <p:spPr>
          <a:xfrm>
            <a:off x="-23750" y="0"/>
            <a:ext cx="9167750" cy="5143500"/>
          </a:xfrm>
          <a:prstGeom prst="rect">
            <a:avLst/>
          </a:prstGeom>
          <a:noFill/>
          <a:ln>
            <a:noFill/>
          </a:ln>
        </p:spPr>
      </p:pic>
      <p:sp>
        <p:nvSpPr>
          <p:cNvPr id="93" name="Google Shape;93;p12"/>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0066A1"/>
                </a:solidFill>
                <a:latin typeface="Calibri"/>
                <a:ea typeface="Calibri"/>
                <a:cs typeface="Calibri"/>
                <a:sym typeface="Calibri"/>
              </a:defRPr>
            </a:lvl1pPr>
            <a:lvl2pPr marL="0" lvl="1" indent="0" algn="l">
              <a:spcBef>
                <a:spcPts val="0"/>
              </a:spcBef>
              <a:buNone/>
              <a:defRPr sz="900">
                <a:solidFill>
                  <a:srgbClr val="0066A1"/>
                </a:solidFill>
                <a:latin typeface="Calibri"/>
                <a:ea typeface="Calibri"/>
                <a:cs typeface="Calibri"/>
                <a:sym typeface="Calibri"/>
              </a:defRPr>
            </a:lvl2pPr>
            <a:lvl3pPr marL="0" lvl="2" indent="0" algn="l">
              <a:spcBef>
                <a:spcPts val="0"/>
              </a:spcBef>
              <a:buNone/>
              <a:defRPr sz="900">
                <a:solidFill>
                  <a:srgbClr val="0066A1"/>
                </a:solidFill>
                <a:latin typeface="Calibri"/>
                <a:ea typeface="Calibri"/>
                <a:cs typeface="Calibri"/>
                <a:sym typeface="Calibri"/>
              </a:defRPr>
            </a:lvl3pPr>
            <a:lvl4pPr marL="0" lvl="3" indent="0" algn="l">
              <a:spcBef>
                <a:spcPts val="0"/>
              </a:spcBef>
              <a:buNone/>
              <a:defRPr sz="900">
                <a:solidFill>
                  <a:srgbClr val="0066A1"/>
                </a:solidFill>
                <a:latin typeface="Calibri"/>
                <a:ea typeface="Calibri"/>
                <a:cs typeface="Calibri"/>
                <a:sym typeface="Calibri"/>
              </a:defRPr>
            </a:lvl4pPr>
            <a:lvl5pPr marL="0" lvl="4" indent="0" algn="l">
              <a:spcBef>
                <a:spcPts val="0"/>
              </a:spcBef>
              <a:buNone/>
              <a:defRPr sz="900">
                <a:solidFill>
                  <a:srgbClr val="0066A1"/>
                </a:solidFill>
                <a:latin typeface="Calibri"/>
                <a:ea typeface="Calibri"/>
                <a:cs typeface="Calibri"/>
                <a:sym typeface="Calibri"/>
              </a:defRPr>
            </a:lvl5pPr>
            <a:lvl6pPr marL="0" lvl="5" indent="0" algn="l">
              <a:spcBef>
                <a:spcPts val="0"/>
              </a:spcBef>
              <a:buNone/>
              <a:defRPr sz="900">
                <a:solidFill>
                  <a:srgbClr val="0066A1"/>
                </a:solidFill>
                <a:latin typeface="Calibri"/>
                <a:ea typeface="Calibri"/>
                <a:cs typeface="Calibri"/>
                <a:sym typeface="Calibri"/>
              </a:defRPr>
            </a:lvl6pPr>
            <a:lvl7pPr marL="0" lvl="6" indent="0" algn="l">
              <a:spcBef>
                <a:spcPts val="0"/>
              </a:spcBef>
              <a:buNone/>
              <a:defRPr sz="900">
                <a:solidFill>
                  <a:srgbClr val="0066A1"/>
                </a:solidFill>
                <a:latin typeface="Calibri"/>
                <a:ea typeface="Calibri"/>
                <a:cs typeface="Calibri"/>
                <a:sym typeface="Calibri"/>
              </a:defRPr>
            </a:lvl7pPr>
            <a:lvl8pPr marL="0" lvl="7" indent="0" algn="l">
              <a:spcBef>
                <a:spcPts val="0"/>
              </a:spcBef>
              <a:buNone/>
              <a:defRPr sz="900">
                <a:solidFill>
                  <a:srgbClr val="0066A1"/>
                </a:solidFill>
                <a:latin typeface="Calibri"/>
                <a:ea typeface="Calibri"/>
                <a:cs typeface="Calibri"/>
                <a:sym typeface="Calibri"/>
              </a:defRPr>
            </a:lvl8pPr>
            <a:lvl9pPr marL="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94" name="Google Shape;94;p12"/>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95" name="Google Shape;95;p12"/>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sp>
        <p:nvSpPr>
          <p:cNvPr id="96" name="Google Shape;96;p12"/>
          <p:cNvSpPr>
            <a:spLocks noGrp="1"/>
          </p:cNvSpPr>
          <p:nvPr>
            <p:ph type="pic" idx="2"/>
          </p:nvPr>
        </p:nvSpPr>
        <p:spPr>
          <a:xfrm>
            <a:off x="0" y="652552"/>
            <a:ext cx="1828800" cy="1828800"/>
          </a:xfrm>
          <a:prstGeom prst="rect">
            <a:avLst/>
          </a:prstGeom>
          <a:blipFill rotWithShape="1">
            <a:blip r:embed="rId4">
              <a:alphaModFix/>
            </a:blip>
            <a:stretch>
              <a:fillRect/>
            </a:stretch>
          </a:blipFill>
          <a:ln>
            <a:noFill/>
          </a:ln>
        </p:spPr>
        <p:txBody>
          <a:bodyPr spcFirstLastPara="1" wrap="square" lIns="91425" tIns="45700" rIns="91425" bIns="45700" anchor="ctr" anchorCtr="0"/>
          <a:lstStyle>
            <a:lvl1pPr marR="0" lvl="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7" name="Google Shape;97;p12"/>
          <p:cNvSpPr>
            <a:spLocks noGrp="1"/>
          </p:cNvSpPr>
          <p:nvPr>
            <p:ph type="pic" idx="3"/>
          </p:nvPr>
        </p:nvSpPr>
        <p:spPr>
          <a:xfrm>
            <a:off x="1828800" y="652552"/>
            <a:ext cx="1828800" cy="1828800"/>
          </a:xfrm>
          <a:prstGeom prst="rect">
            <a:avLst/>
          </a:prstGeom>
          <a:blipFill rotWithShape="1">
            <a:blip r:embed="rId5">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8" name="Google Shape;98;p12"/>
          <p:cNvSpPr>
            <a:spLocks noGrp="1"/>
          </p:cNvSpPr>
          <p:nvPr>
            <p:ph type="pic" idx="4"/>
          </p:nvPr>
        </p:nvSpPr>
        <p:spPr>
          <a:xfrm>
            <a:off x="3657600" y="652552"/>
            <a:ext cx="1828800" cy="1828800"/>
          </a:xfrm>
          <a:prstGeom prst="rect">
            <a:avLst/>
          </a:prstGeom>
          <a:blipFill rotWithShape="1">
            <a:blip r:embed="rId6">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9" name="Google Shape;99;p12"/>
          <p:cNvSpPr>
            <a:spLocks noGrp="1"/>
          </p:cNvSpPr>
          <p:nvPr>
            <p:ph type="pic" idx="5"/>
          </p:nvPr>
        </p:nvSpPr>
        <p:spPr>
          <a:xfrm>
            <a:off x="5486400" y="652552"/>
            <a:ext cx="1828800" cy="1828800"/>
          </a:xfrm>
          <a:prstGeom prst="rect">
            <a:avLst/>
          </a:prstGeom>
          <a:blipFill rotWithShape="1">
            <a:blip r:embed="rId7">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0" name="Google Shape;100;p12"/>
          <p:cNvSpPr>
            <a:spLocks noGrp="1"/>
          </p:cNvSpPr>
          <p:nvPr>
            <p:ph type="pic" idx="6"/>
          </p:nvPr>
        </p:nvSpPr>
        <p:spPr>
          <a:xfrm>
            <a:off x="7315200" y="652552"/>
            <a:ext cx="1828800" cy="1828800"/>
          </a:xfrm>
          <a:prstGeom prst="rect">
            <a:avLst/>
          </a:prstGeom>
          <a:blipFill rotWithShape="1">
            <a:blip r:embed="rId8">
              <a:alphaModFix/>
            </a:blip>
            <a:stretch>
              <a:fillRect/>
            </a:stretch>
          </a:blipFill>
          <a:ln>
            <a:noFill/>
          </a:ln>
        </p:spPr>
        <p:txBody>
          <a:bodyPr spcFirstLastPara="1" wrap="square" lIns="91425" tIns="45700" rIns="91425" bIns="45700" anchor="ctr" anchorCtr="0"/>
          <a:lstStyle>
            <a:lvl1pPr marR="0" lvl="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1" name="Google Shape;101;p12"/>
          <p:cNvSpPr txBox="1">
            <a:spLocks noGrp="1"/>
          </p:cNvSpPr>
          <p:nvPr>
            <p:ph type="ctrTitle"/>
          </p:nvPr>
        </p:nvSpPr>
        <p:spPr>
          <a:xfrm>
            <a:off x="685800" y="3138060"/>
            <a:ext cx="7772400" cy="522983"/>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
          <p:cNvSpPr txBox="1">
            <a:spLocks noGrp="1"/>
          </p:cNvSpPr>
          <p:nvPr>
            <p:ph type="subTitle" idx="1"/>
          </p:nvPr>
        </p:nvSpPr>
        <p:spPr>
          <a:xfrm>
            <a:off x="685800" y="3730100"/>
            <a:ext cx="7772400" cy="956810"/>
          </a:xfrm>
          <a:prstGeom prst="rect">
            <a:avLst/>
          </a:prstGeom>
          <a:noFill/>
          <a:ln>
            <a:noFill/>
          </a:ln>
        </p:spPr>
        <p:txBody>
          <a:bodyPr spcFirstLastPara="1" wrap="square" lIns="91425" tIns="45700" rIns="91425" bIns="45700" anchor="t" anchorCtr="0"/>
          <a:lstStyle>
            <a:lvl1pPr lvl="0" algn="l">
              <a:lnSpc>
                <a:spcPct val="90000"/>
              </a:lnSpc>
              <a:spcBef>
                <a:spcPts val="750"/>
              </a:spcBef>
              <a:spcAft>
                <a:spcPts val="0"/>
              </a:spcAft>
              <a:buSzPts val="2100"/>
              <a:buNone/>
              <a:defRPr sz="2100" b="1" i="1">
                <a:solidFill>
                  <a:srgbClr val="7F7F7F"/>
                </a:solidFill>
                <a:latin typeface="Calibri"/>
                <a:ea typeface="Calibri"/>
                <a:cs typeface="Calibri"/>
                <a:sym typeface="Calibri"/>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03" name="Google Shape;103;p12"/>
          <p:cNvPicPr preferRelativeResize="0"/>
          <p:nvPr/>
        </p:nvPicPr>
        <p:blipFill rotWithShape="1">
          <a:blip r:embed="rId9">
            <a:alphaModFix/>
          </a:blip>
          <a:srcRect/>
          <a:stretch/>
        </p:blipFill>
        <p:spPr>
          <a:xfrm>
            <a:off x="7613960" y="4131398"/>
            <a:ext cx="1221339" cy="68167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tation Title Slide Opt 2">
  <p:cSld name="Presentation Title Slide Opt 2">
    <p:spTree>
      <p:nvGrpSpPr>
        <p:cNvPr id="1" name="Shape 104"/>
        <p:cNvGrpSpPr/>
        <p:nvPr/>
      </p:nvGrpSpPr>
      <p:grpSpPr>
        <a:xfrm>
          <a:off x="0" y="0"/>
          <a:ext cx="0" cy="0"/>
          <a:chOff x="0" y="0"/>
          <a:chExt cx="0" cy="0"/>
        </a:xfrm>
      </p:grpSpPr>
      <p:pic>
        <p:nvPicPr>
          <p:cNvPr id="105" name="Google Shape;105;p13"/>
          <p:cNvPicPr preferRelativeResize="0"/>
          <p:nvPr/>
        </p:nvPicPr>
        <p:blipFill rotWithShape="1">
          <a:blip r:embed="rId2">
            <a:alphaModFix amt="50000"/>
          </a:blip>
          <a:srcRect l="10600" t="25000"/>
          <a:stretch/>
        </p:blipFill>
        <p:spPr>
          <a:xfrm rot="10800000" flipH="1">
            <a:off x="-23750" y="-2"/>
            <a:ext cx="9167750" cy="5143501"/>
          </a:xfrm>
          <a:prstGeom prst="rect">
            <a:avLst/>
          </a:prstGeom>
          <a:noFill/>
          <a:ln>
            <a:noFill/>
          </a:ln>
        </p:spPr>
      </p:pic>
      <p:sp>
        <p:nvSpPr>
          <p:cNvPr id="106" name="Google Shape;106;p13"/>
          <p:cNvSpPr txBox="1">
            <a:spLocks noGrp="1"/>
          </p:cNvSpPr>
          <p:nvPr>
            <p:ph type="title"/>
          </p:nvPr>
        </p:nvSpPr>
        <p:spPr>
          <a:xfrm>
            <a:off x="623888" y="2447123"/>
            <a:ext cx="7886700" cy="620819"/>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623888" y="3088183"/>
            <a:ext cx="7886700" cy="504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2100"/>
              <a:buNone/>
              <a:defRPr sz="2100" b="1" i="1">
                <a:solidFill>
                  <a:srgbClr val="7F7F7F"/>
                </a:solidFill>
              </a:defRPr>
            </a:lvl1pPr>
            <a:lvl2pPr marL="914400" lvl="1" indent="-228600" algn="l">
              <a:lnSpc>
                <a:spcPct val="90000"/>
              </a:lnSpc>
              <a:spcBef>
                <a:spcPts val="375"/>
              </a:spcBef>
              <a:spcAft>
                <a:spcPts val="0"/>
              </a:spcAft>
              <a:buSzPts val="1500"/>
              <a:buNone/>
              <a:defRPr sz="1500">
                <a:solidFill>
                  <a:srgbClr val="888888"/>
                </a:solidFill>
              </a:defRPr>
            </a:lvl2pPr>
            <a:lvl3pPr marL="1371600" lvl="2" indent="-228600" algn="l">
              <a:lnSpc>
                <a:spcPct val="90000"/>
              </a:lnSpc>
              <a:spcBef>
                <a:spcPts val="375"/>
              </a:spcBef>
              <a:spcAft>
                <a:spcPts val="0"/>
              </a:spcAft>
              <a:buSzPts val="1350"/>
              <a:buNone/>
              <a:defRPr sz="1350">
                <a:solidFill>
                  <a:srgbClr val="888888"/>
                </a:solidFill>
              </a:defRPr>
            </a:lvl3pPr>
            <a:lvl4pPr marL="1828800" lvl="3" indent="-228600" algn="l">
              <a:lnSpc>
                <a:spcPct val="90000"/>
              </a:lnSpc>
              <a:spcBef>
                <a:spcPts val="375"/>
              </a:spcBef>
              <a:spcAft>
                <a:spcPts val="0"/>
              </a:spcAft>
              <a:buSzPts val="1200"/>
              <a:buNone/>
              <a:defRPr sz="1200">
                <a:solidFill>
                  <a:srgbClr val="888888"/>
                </a:solidFill>
              </a:defRPr>
            </a:lvl4pPr>
            <a:lvl5pPr marL="2286000" lvl="4" indent="-228600" algn="l">
              <a:lnSpc>
                <a:spcPct val="90000"/>
              </a:lnSpc>
              <a:spcBef>
                <a:spcPts val="375"/>
              </a:spcBef>
              <a:spcAft>
                <a:spcPts val="0"/>
              </a:spcAft>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08" name="Google Shape;108;p13"/>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0066A1"/>
                </a:solidFill>
                <a:latin typeface="Calibri"/>
                <a:ea typeface="Calibri"/>
                <a:cs typeface="Calibri"/>
                <a:sym typeface="Calibri"/>
              </a:defRPr>
            </a:lvl1pPr>
            <a:lvl2pPr marL="0" lvl="1" indent="0" algn="l">
              <a:spcBef>
                <a:spcPts val="0"/>
              </a:spcBef>
              <a:buNone/>
              <a:defRPr sz="900">
                <a:solidFill>
                  <a:srgbClr val="0066A1"/>
                </a:solidFill>
                <a:latin typeface="Calibri"/>
                <a:ea typeface="Calibri"/>
                <a:cs typeface="Calibri"/>
                <a:sym typeface="Calibri"/>
              </a:defRPr>
            </a:lvl2pPr>
            <a:lvl3pPr marL="0" lvl="2" indent="0" algn="l">
              <a:spcBef>
                <a:spcPts val="0"/>
              </a:spcBef>
              <a:buNone/>
              <a:defRPr sz="900">
                <a:solidFill>
                  <a:srgbClr val="0066A1"/>
                </a:solidFill>
                <a:latin typeface="Calibri"/>
                <a:ea typeface="Calibri"/>
                <a:cs typeface="Calibri"/>
                <a:sym typeface="Calibri"/>
              </a:defRPr>
            </a:lvl3pPr>
            <a:lvl4pPr marL="0" lvl="3" indent="0" algn="l">
              <a:spcBef>
                <a:spcPts val="0"/>
              </a:spcBef>
              <a:buNone/>
              <a:defRPr sz="900">
                <a:solidFill>
                  <a:srgbClr val="0066A1"/>
                </a:solidFill>
                <a:latin typeface="Calibri"/>
                <a:ea typeface="Calibri"/>
                <a:cs typeface="Calibri"/>
                <a:sym typeface="Calibri"/>
              </a:defRPr>
            </a:lvl4pPr>
            <a:lvl5pPr marL="0" lvl="4" indent="0" algn="l">
              <a:spcBef>
                <a:spcPts val="0"/>
              </a:spcBef>
              <a:buNone/>
              <a:defRPr sz="900">
                <a:solidFill>
                  <a:srgbClr val="0066A1"/>
                </a:solidFill>
                <a:latin typeface="Calibri"/>
                <a:ea typeface="Calibri"/>
                <a:cs typeface="Calibri"/>
                <a:sym typeface="Calibri"/>
              </a:defRPr>
            </a:lvl5pPr>
            <a:lvl6pPr marL="0" lvl="5" indent="0" algn="l">
              <a:spcBef>
                <a:spcPts val="0"/>
              </a:spcBef>
              <a:buNone/>
              <a:defRPr sz="900">
                <a:solidFill>
                  <a:srgbClr val="0066A1"/>
                </a:solidFill>
                <a:latin typeface="Calibri"/>
                <a:ea typeface="Calibri"/>
                <a:cs typeface="Calibri"/>
                <a:sym typeface="Calibri"/>
              </a:defRPr>
            </a:lvl6pPr>
            <a:lvl7pPr marL="0" lvl="6" indent="0" algn="l">
              <a:spcBef>
                <a:spcPts val="0"/>
              </a:spcBef>
              <a:buNone/>
              <a:defRPr sz="900">
                <a:solidFill>
                  <a:srgbClr val="0066A1"/>
                </a:solidFill>
                <a:latin typeface="Calibri"/>
                <a:ea typeface="Calibri"/>
                <a:cs typeface="Calibri"/>
                <a:sym typeface="Calibri"/>
              </a:defRPr>
            </a:lvl7pPr>
            <a:lvl8pPr marL="0" lvl="7" indent="0" algn="l">
              <a:spcBef>
                <a:spcPts val="0"/>
              </a:spcBef>
              <a:buNone/>
              <a:defRPr sz="900">
                <a:solidFill>
                  <a:srgbClr val="0066A1"/>
                </a:solidFill>
                <a:latin typeface="Calibri"/>
                <a:ea typeface="Calibri"/>
                <a:cs typeface="Calibri"/>
                <a:sym typeface="Calibri"/>
              </a:defRPr>
            </a:lvl8pPr>
            <a:lvl9pPr marL="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09" name="Google Shape;109;p13"/>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110" name="Google Shape;110;p13"/>
          <p:cNvPicPr preferRelativeResize="0"/>
          <p:nvPr/>
        </p:nvPicPr>
        <p:blipFill rotWithShape="1">
          <a:blip r:embed="rId4">
            <a:alphaModFix/>
          </a:blip>
          <a:srcRect/>
          <a:stretch/>
        </p:blipFill>
        <p:spPr>
          <a:xfrm>
            <a:off x="7613960" y="4267505"/>
            <a:ext cx="1215715" cy="354989"/>
          </a:xfrm>
          <a:prstGeom prst="rect">
            <a:avLst/>
          </a:prstGeom>
          <a:noFill/>
          <a:ln>
            <a:noFill/>
          </a:ln>
        </p:spPr>
      </p:pic>
      <p:pic>
        <p:nvPicPr>
          <p:cNvPr id="111" name="Google Shape;111;p13"/>
          <p:cNvPicPr preferRelativeResize="0"/>
          <p:nvPr/>
        </p:nvPicPr>
        <p:blipFill rotWithShape="1">
          <a:blip r:embed="rId5">
            <a:alphaModFix/>
          </a:blip>
          <a:srcRect/>
          <a:stretch/>
        </p:blipFill>
        <p:spPr>
          <a:xfrm>
            <a:off x="7902966" y="352567"/>
            <a:ext cx="906997" cy="920079"/>
          </a:xfrm>
          <a:prstGeom prst="rect">
            <a:avLst/>
          </a:prstGeom>
          <a:noFill/>
          <a:ln>
            <a:noFill/>
          </a:ln>
        </p:spPr>
      </p:pic>
      <p:pic>
        <p:nvPicPr>
          <p:cNvPr id="112" name="Google Shape;112;p13"/>
          <p:cNvPicPr preferRelativeResize="0"/>
          <p:nvPr/>
        </p:nvPicPr>
        <p:blipFill rotWithShape="1">
          <a:blip r:embed="rId6">
            <a:alphaModFix/>
          </a:blip>
          <a:srcRect/>
          <a:stretch/>
        </p:blipFill>
        <p:spPr>
          <a:xfrm>
            <a:off x="6631408" y="821327"/>
            <a:ext cx="1343053" cy="1356135"/>
          </a:xfrm>
          <a:prstGeom prst="rect">
            <a:avLst/>
          </a:prstGeom>
          <a:noFill/>
          <a:ln>
            <a:noFill/>
          </a:ln>
        </p:spPr>
      </p:pic>
      <p:pic>
        <p:nvPicPr>
          <p:cNvPr id="113" name="Google Shape;113;p13"/>
          <p:cNvPicPr preferRelativeResize="0"/>
          <p:nvPr/>
        </p:nvPicPr>
        <p:blipFill rotWithShape="1">
          <a:blip r:embed="rId7">
            <a:alphaModFix/>
          </a:blip>
          <a:srcRect l="7771" t="7771"/>
          <a:stretch/>
        </p:blipFill>
        <p:spPr>
          <a:xfrm>
            <a:off x="-2794" y="-3048"/>
            <a:ext cx="2334535" cy="2381057"/>
          </a:xfrm>
          <a:prstGeom prst="rect">
            <a:avLst/>
          </a:prstGeom>
          <a:noFill/>
          <a:ln>
            <a:noFill/>
          </a:ln>
        </p:spPr>
      </p:pic>
      <p:pic>
        <p:nvPicPr>
          <p:cNvPr id="114" name="Google Shape;114;p13"/>
          <p:cNvPicPr preferRelativeResize="0"/>
          <p:nvPr/>
        </p:nvPicPr>
        <p:blipFill rotWithShape="1">
          <a:blip r:embed="rId8">
            <a:alphaModFix/>
          </a:blip>
          <a:srcRect/>
          <a:stretch/>
        </p:blipFill>
        <p:spPr>
          <a:xfrm>
            <a:off x="7500068" y="2089046"/>
            <a:ext cx="1643932" cy="1927369"/>
          </a:xfrm>
          <a:prstGeom prst="rect">
            <a:avLst/>
          </a:prstGeom>
          <a:noFill/>
          <a:ln>
            <a:noFill/>
          </a:ln>
        </p:spPr>
      </p:pic>
      <p:pic>
        <p:nvPicPr>
          <p:cNvPr id="115" name="Google Shape;115;p13"/>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Title Slide Opt 2">
  <p:cSld name="Divider Title Slide Opt 2">
    <p:spTree>
      <p:nvGrpSpPr>
        <p:cNvPr id="1" name="Shape 116"/>
        <p:cNvGrpSpPr/>
        <p:nvPr/>
      </p:nvGrpSpPr>
      <p:grpSpPr>
        <a:xfrm>
          <a:off x="0" y="0"/>
          <a:ext cx="0" cy="0"/>
          <a:chOff x="0" y="0"/>
          <a:chExt cx="0" cy="0"/>
        </a:xfrm>
      </p:grpSpPr>
      <p:pic>
        <p:nvPicPr>
          <p:cNvPr id="117" name="Google Shape;117;p14"/>
          <p:cNvPicPr preferRelativeResize="0"/>
          <p:nvPr/>
        </p:nvPicPr>
        <p:blipFill rotWithShape="1">
          <a:blip r:embed="rId2">
            <a:alphaModFix amt="50000"/>
          </a:blip>
          <a:srcRect l="10600" t="25000"/>
          <a:stretch/>
        </p:blipFill>
        <p:spPr>
          <a:xfrm rot="10800000" flipH="1">
            <a:off x="-23750" y="-2"/>
            <a:ext cx="9167750" cy="5143501"/>
          </a:xfrm>
          <a:prstGeom prst="rect">
            <a:avLst/>
          </a:prstGeom>
          <a:noFill/>
          <a:ln>
            <a:noFill/>
          </a:ln>
        </p:spPr>
      </p:pic>
      <p:sp>
        <p:nvSpPr>
          <p:cNvPr id="118" name="Google Shape;118;p14"/>
          <p:cNvSpPr txBox="1">
            <a:spLocks noGrp="1"/>
          </p:cNvSpPr>
          <p:nvPr>
            <p:ph type="title"/>
          </p:nvPr>
        </p:nvSpPr>
        <p:spPr>
          <a:xfrm>
            <a:off x="623888" y="2447123"/>
            <a:ext cx="7886700" cy="620819"/>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4"/>
          <p:cNvSpPr txBox="1">
            <a:spLocks noGrp="1"/>
          </p:cNvSpPr>
          <p:nvPr>
            <p:ph type="body" idx="1"/>
          </p:nvPr>
        </p:nvSpPr>
        <p:spPr>
          <a:xfrm>
            <a:off x="623888" y="3088183"/>
            <a:ext cx="7886700" cy="504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2100"/>
              <a:buNone/>
              <a:defRPr sz="2100" b="1" i="1">
                <a:solidFill>
                  <a:srgbClr val="7F7F7F"/>
                </a:solidFill>
              </a:defRPr>
            </a:lvl1pPr>
            <a:lvl2pPr marL="914400" lvl="1" indent="-228600" algn="l">
              <a:lnSpc>
                <a:spcPct val="90000"/>
              </a:lnSpc>
              <a:spcBef>
                <a:spcPts val="375"/>
              </a:spcBef>
              <a:spcAft>
                <a:spcPts val="0"/>
              </a:spcAft>
              <a:buSzPts val="1500"/>
              <a:buNone/>
              <a:defRPr sz="1500">
                <a:solidFill>
                  <a:srgbClr val="888888"/>
                </a:solidFill>
              </a:defRPr>
            </a:lvl2pPr>
            <a:lvl3pPr marL="1371600" lvl="2" indent="-228600" algn="l">
              <a:lnSpc>
                <a:spcPct val="90000"/>
              </a:lnSpc>
              <a:spcBef>
                <a:spcPts val="375"/>
              </a:spcBef>
              <a:spcAft>
                <a:spcPts val="0"/>
              </a:spcAft>
              <a:buSzPts val="1350"/>
              <a:buNone/>
              <a:defRPr sz="1350">
                <a:solidFill>
                  <a:srgbClr val="888888"/>
                </a:solidFill>
              </a:defRPr>
            </a:lvl3pPr>
            <a:lvl4pPr marL="1828800" lvl="3" indent="-228600" algn="l">
              <a:lnSpc>
                <a:spcPct val="90000"/>
              </a:lnSpc>
              <a:spcBef>
                <a:spcPts val="375"/>
              </a:spcBef>
              <a:spcAft>
                <a:spcPts val="0"/>
              </a:spcAft>
              <a:buSzPts val="1200"/>
              <a:buNone/>
              <a:defRPr sz="1200">
                <a:solidFill>
                  <a:srgbClr val="888888"/>
                </a:solidFill>
              </a:defRPr>
            </a:lvl4pPr>
            <a:lvl5pPr marL="2286000" lvl="4" indent="-228600" algn="l">
              <a:lnSpc>
                <a:spcPct val="90000"/>
              </a:lnSpc>
              <a:spcBef>
                <a:spcPts val="375"/>
              </a:spcBef>
              <a:spcAft>
                <a:spcPts val="0"/>
              </a:spcAft>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20" name="Google Shape;120;p14"/>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21" name="Google Shape;121;p14"/>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122" name="Google Shape;122;p14"/>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pic>
        <p:nvPicPr>
          <p:cNvPr id="123" name="Google Shape;123;p14"/>
          <p:cNvPicPr preferRelativeResize="0"/>
          <p:nvPr/>
        </p:nvPicPr>
        <p:blipFill rotWithShape="1">
          <a:blip r:embed="rId4">
            <a:alphaModFix/>
          </a:blip>
          <a:srcRect/>
          <a:stretch/>
        </p:blipFill>
        <p:spPr>
          <a:xfrm>
            <a:off x="7613960" y="4267505"/>
            <a:ext cx="1215715" cy="35498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5"/>
          <p:cNvSpPr txBox="1">
            <a:spLocks noGrp="1"/>
          </p:cNvSpPr>
          <p:nvPr>
            <p:ph type="body" idx="1"/>
          </p:nvPr>
        </p:nvSpPr>
        <p:spPr>
          <a:xfrm>
            <a:off x="4629150" y="2844601"/>
            <a:ext cx="3886200" cy="136918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15"/>
          <p:cNvSpPr txBox="1">
            <a:spLocks noGrp="1"/>
          </p:cNvSpPr>
          <p:nvPr>
            <p:ph type="body" idx="2"/>
          </p:nvPr>
        </p:nvSpPr>
        <p:spPr>
          <a:xfrm>
            <a:off x="6286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8" name="Google Shape;128;p15"/>
          <p:cNvSpPr txBox="1">
            <a:spLocks noGrp="1"/>
          </p:cNvSpPr>
          <p:nvPr>
            <p:ph type="body" idx="3"/>
          </p:nvPr>
        </p:nvSpPr>
        <p:spPr>
          <a:xfrm>
            <a:off x="4629150" y="1369219"/>
            <a:ext cx="3886200" cy="136918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9" name="Google Shape;129;p15"/>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30" name="Google Shape;130;p15"/>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071619"/>
            <a:ext cx="7886700" cy="3263504"/>
          </a:xfrm>
          <a:prstGeom prst="rect">
            <a:avLst/>
          </a:prstGeom>
          <a:noFill/>
          <a:ln>
            <a:noFill/>
          </a:ln>
        </p:spPr>
        <p:txBody>
          <a:bodyPr spcFirstLastPara="1" wrap="square" lIns="91425" tIns="45700" rIns="91425" bIns="45700" anchor="t" anchorCtr="0"/>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900" b="0" i="0" u="none" strike="noStrike" cap="none">
                <a:solidFill>
                  <a:srgbClr val="0066A1"/>
                </a:solidFill>
                <a:latin typeface="Calibri"/>
                <a:ea typeface="Calibri"/>
                <a:cs typeface="Calibri"/>
                <a:sym typeface="Calibri"/>
              </a:defRPr>
            </a:lvl1pPr>
            <a:lvl2pPr marL="0" marR="0" lvl="1" indent="0" algn="l" rtl="0">
              <a:spcBef>
                <a:spcPts val="0"/>
              </a:spcBef>
              <a:buNone/>
              <a:defRPr sz="900" b="0" i="0" u="none" strike="noStrike" cap="none">
                <a:solidFill>
                  <a:srgbClr val="0066A1"/>
                </a:solidFill>
                <a:latin typeface="Calibri"/>
                <a:ea typeface="Calibri"/>
                <a:cs typeface="Calibri"/>
                <a:sym typeface="Calibri"/>
              </a:defRPr>
            </a:lvl2pPr>
            <a:lvl3pPr marL="0" marR="0" lvl="2" indent="0" algn="l" rtl="0">
              <a:spcBef>
                <a:spcPts val="0"/>
              </a:spcBef>
              <a:buNone/>
              <a:defRPr sz="900" b="0" i="0" u="none" strike="noStrike" cap="none">
                <a:solidFill>
                  <a:srgbClr val="0066A1"/>
                </a:solidFill>
                <a:latin typeface="Calibri"/>
                <a:ea typeface="Calibri"/>
                <a:cs typeface="Calibri"/>
                <a:sym typeface="Calibri"/>
              </a:defRPr>
            </a:lvl3pPr>
            <a:lvl4pPr marL="0" marR="0" lvl="3" indent="0" algn="l" rtl="0">
              <a:spcBef>
                <a:spcPts val="0"/>
              </a:spcBef>
              <a:buNone/>
              <a:defRPr sz="900" b="0" i="0" u="none" strike="noStrike" cap="none">
                <a:solidFill>
                  <a:srgbClr val="0066A1"/>
                </a:solidFill>
                <a:latin typeface="Calibri"/>
                <a:ea typeface="Calibri"/>
                <a:cs typeface="Calibri"/>
                <a:sym typeface="Calibri"/>
              </a:defRPr>
            </a:lvl4pPr>
            <a:lvl5pPr marL="0" marR="0" lvl="4" indent="0" algn="l" rtl="0">
              <a:spcBef>
                <a:spcPts val="0"/>
              </a:spcBef>
              <a:buNone/>
              <a:defRPr sz="900" b="0" i="0" u="none" strike="noStrike" cap="none">
                <a:solidFill>
                  <a:srgbClr val="0066A1"/>
                </a:solidFill>
                <a:latin typeface="Calibri"/>
                <a:ea typeface="Calibri"/>
                <a:cs typeface="Calibri"/>
                <a:sym typeface="Calibri"/>
              </a:defRPr>
            </a:lvl5pPr>
            <a:lvl6pPr marL="0" marR="0" lvl="5" indent="0" algn="l" rtl="0">
              <a:spcBef>
                <a:spcPts val="0"/>
              </a:spcBef>
              <a:buNone/>
              <a:defRPr sz="900" b="0" i="0" u="none" strike="noStrike" cap="none">
                <a:solidFill>
                  <a:srgbClr val="0066A1"/>
                </a:solidFill>
                <a:latin typeface="Calibri"/>
                <a:ea typeface="Calibri"/>
                <a:cs typeface="Calibri"/>
                <a:sym typeface="Calibri"/>
              </a:defRPr>
            </a:lvl6pPr>
            <a:lvl7pPr marL="0" marR="0" lvl="6" indent="0" algn="l" rtl="0">
              <a:spcBef>
                <a:spcPts val="0"/>
              </a:spcBef>
              <a:buNone/>
              <a:defRPr sz="900" b="0" i="0" u="none" strike="noStrike" cap="none">
                <a:solidFill>
                  <a:srgbClr val="0066A1"/>
                </a:solidFill>
                <a:latin typeface="Calibri"/>
                <a:ea typeface="Calibri"/>
                <a:cs typeface="Calibri"/>
                <a:sym typeface="Calibri"/>
              </a:defRPr>
            </a:lvl7pPr>
            <a:lvl8pPr marL="0" marR="0" lvl="7" indent="0" algn="l" rtl="0">
              <a:spcBef>
                <a:spcPts val="0"/>
              </a:spcBef>
              <a:buNone/>
              <a:defRPr sz="900" b="0" i="0" u="none" strike="noStrike" cap="none">
                <a:solidFill>
                  <a:srgbClr val="0066A1"/>
                </a:solidFill>
                <a:latin typeface="Calibri"/>
                <a:ea typeface="Calibri"/>
                <a:cs typeface="Calibri"/>
                <a:sym typeface="Calibri"/>
              </a:defRPr>
            </a:lvl8pPr>
            <a:lvl9pPr marL="0" marR="0" lvl="8" indent="0" algn="l" rtl="0">
              <a:spcBef>
                <a:spcPts val="0"/>
              </a:spcBef>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23">
            <a:alphaModFix/>
          </a:blip>
          <a:srcRect/>
          <a:stretch/>
        </p:blipFill>
        <p:spPr>
          <a:xfrm>
            <a:off x="7613960" y="4267505"/>
            <a:ext cx="1215715" cy="354989"/>
          </a:xfrm>
          <a:prstGeom prst="rect">
            <a:avLst/>
          </a:prstGeom>
          <a:noFill/>
          <a:ln>
            <a:noFill/>
          </a:ln>
        </p:spPr>
      </p:pic>
      <p:pic>
        <p:nvPicPr>
          <p:cNvPr id="14" name="Google Shape;14;p1"/>
          <p:cNvPicPr preferRelativeResize="0"/>
          <p:nvPr/>
        </p:nvPicPr>
        <p:blipFill rotWithShape="1">
          <a:blip r:embed="rId24">
            <a:alphaModFix/>
          </a:blip>
          <a:srcRect l="1496" t="9657"/>
          <a:stretch/>
        </p:blipFill>
        <p:spPr>
          <a:xfrm rot="10800000" flipH="1">
            <a:off x="0" y="4502874"/>
            <a:ext cx="9144000" cy="640625"/>
          </a:xfrm>
          <a:prstGeom prst="rect">
            <a:avLst/>
          </a:prstGeom>
          <a:noFill/>
          <a:ln>
            <a:noFill/>
          </a:ln>
        </p:spPr>
      </p:pic>
      <p:pic>
        <p:nvPicPr>
          <p:cNvPr id="15" name="Google Shape;15;p1"/>
          <p:cNvPicPr preferRelativeResize="0"/>
          <p:nvPr/>
        </p:nvPicPr>
        <p:blipFill rotWithShape="1">
          <a:blip r:embed="rId24">
            <a:alphaModFix/>
          </a:blip>
          <a:srcRect l="1496" t="9657"/>
          <a:stretch/>
        </p:blipFill>
        <p:spPr>
          <a:xfrm flipH="1">
            <a:off x="0" y="-20993"/>
            <a:ext cx="9144000" cy="6406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2" r:id="rId19"/>
    <p:sldLayoutId id="2147483673" r:id="rId20"/>
    <p:sldLayoutId id="2147483674"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ites.ieee.org/vtools/survey-access-request-form/"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http://www.ieee.org/ouanalytics"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ieee-collabratec.ieee.org/"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hyperlink" Target="https://www.ieee.org/content/ieee-org/en/education/" TargetMode="External"/><Relationship Id="rId4" Type="http://schemas.openxmlformats.org/officeDocument/2006/relationships/hyperlink" Target="https://www.ieee.org/about/employers-job-seekers.html?WT.mc_id=wdy_emp_job"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org/membership/discounts/index.html"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hyperlink" Target="https://www.ieee.org/membership/benefits/" TargetMode="External"/><Relationship Id="rId5" Type="http://schemas.openxmlformats.org/officeDocument/2006/relationships/hyperlink" Target="https://www.ieee.org/about/ieee-humanitarian-philanthropy.html" TargetMode="External"/><Relationship Id="rId4" Type="http://schemas.openxmlformats.org/officeDocument/2006/relationships/hyperlink" Target="https://www.ieee.org/education/preuniversity/index.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hyperlink" Target="https://ieeetv.ieee.org/channels/ieee-experience" TargetMode="External"/><Relationship Id="rId7"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hyperlink" Target="https://ieee-collabratec.ieee.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mailto:marshalliv@ieee.org" TargetMode="External"/><Relationship Id="rId3" Type="http://schemas.openxmlformats.org/officeDocument/2006/relationships/hyperlink" Target="mailto:mgtorres@ieee.org" TargetMode="External"/><Relationship Id="rId7" Type="http://schemas.openxmlformats.org/officeDocument/2006/relationships/hyperlink" Target="mailto:c.j.lord@ieee.org" TargetMode="External"/><Relationship Id="rId12" Type="http://schemas.openxmlformats.org/officeDocument/2006/relationships/hyperlink" Target="https://supportcenter.ieee.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mailto:jdnc@ieee.org" TargetMode="External"/><Relationship Id="rId11" Type="http://schemas.openxmlformats.org/officeDocument/2006/relationships/hyperlink" Target="mailto:w.ratcliff@ieee.org" TargetMode="External"/><Relationship Id="rId5" Type="http://schemas.openxmlformats.org/officeDocument/2006/relationships/hyperlink" Target="mailto:Allison.Mercer@gtri.gatech.edu" TargetMode="External"/><Relationship Id="rId10" Type="http://schemas.openxmlformats.org/officeDocument/2006/relationships/hyperlink" Target="mailto:Glenn.Parker@gtri.gatech.edu" TargetMode="External"/><Relationship Id="rId4" Type="http://schemas.openxmlformats.org/officeDocument/2006/relationships/hyperlink" Target="mailto:t.bellarmine@ieee.org" TargetMode="External"/><Relationship Id="rId9" Type="http://schemas.openxmlformats.org/officeDocument/2006/relationships/hyperlink" Target="mailto:g.randall@ieee.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hyperlink" Target="https://www.google.com/earth/outreach/learn/visualize-your-data-on-a-custom-map-using-google-my-map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p:txBody>
          <a:bodyPr>
            <a:normAutofit fontScale="90000"/>
          </a:bodyPr>
          <a:lstStyle/>
          <a:p>
            <a:r>
              <a:rPr lang="en-US" sz="3600" dirty="0"/>
              <a:t>Engagement: Events, Outreach Growth</a:t>
            </a:r>
            <a:endParaRPr lang="en-US" dirty="0"/>
          </a:p>
        </p:txBody>
      </p:sp>
      <p:sp>
        <p:nvSpPr>
          <p:cNvPr id="22" name="Subtitle 21"/>
          <p:cNvSpPr>
            <a:spLocks noGrp="1"/>
          </p:cNvSpPr>
          <p:nvPr>
            <p:ph type="subTitle" idx="1"/>
          </p:nvPr>
        </p:nvSpPr>
        <p:spPr/>
        <p:txBody>
          <a:bodyPr>
            <a:normAutofit/>
          </a:bodyPr>
          <a:lstStyle/>
          <a:p>
            <a:r>
              <a:rPr lang="en-US" dirty="0"/>
              <a:t>Mark Torres</a:t>
            </a:r>
          </a:p>
          <a:p>
            <a:r>
              <a:rPr lang="en-US" dirty="0" err="1"/>
              <a:t>SoutheastCon</a:t>
            </a:r>
            <a:r>
              <a:rPr lang="en-US" dirty="0"/>
              <a:t> 2019, Huntsville, AL</a:t>
            </a:r>
          </a:p>
        </p:txBody>
      </p:sp>
      <p:sp>
        <p:nvSpPr>
          <p:cNvPr id="4" name="Slide Number Placeholder 3"/>
          <p:cNvSpPr>
            <a:spLocks noGrp="1"/>
          </p:cNvSpPr>
          <p:nvPr>
            <p:ph type="sldNum" sz="quarter" idx="18"/>
          </p:nvPr>
        </p:nvSpPr>
        <p:spPr/>
        <p:txBody>
          <a:bodyPr/>
          <a:lstStyle/>
          <a:p>
            <a:endParaRPr lang="en-US" dirty="0"/>
          </a:p>
        </p:txBody>
      </p:sp>
    </p:spTree>
    <p:extLst>
      <p:ext uri="{BB962C8B-B14F-4D97-AF65-F5344CB8AC3E}">
        <p14:creationId xmlns:p14="http://schemas.microsoft.com/office/powerpoint/2010/main" val="2298769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Your Members</a:t>
            </a:r>
          </a:p>
        </p:txBody>
      </p:sp>
      <p:sp>
        <p:nvSpPr>
          <p:cNvPr id="3" name="Text Placeholder 2"/>
          <p:cNvSpPr>
            <a:spLocks noGrp="1"/>
          </p:cNvSpPr>
          <p:nvPr>
            <p:ph type="body" sz="quarter" idx="13"/>
          </p:nvPr>
        </p:nvSpPr>
        <p:spPr/>
        <p:txBody>
          <a:bodyPr>
            <a:noAutofit/>
          </a:bodyPr>
          <a:lstStyle/>
          <a:p>
            <a:r>
              <a:rPr lang="en-US" sz="1800" dirty="0"/>
              <a:t>Use surveys as an opportunity to engage your members</a:t>
            </a:r>
          </a:p>
          <a:p>
            <a:r>
              <a:rPr lang="en-US" sz="1800" dirty="0"/>
              <a:t>Dig deeper into the broad interest categories</a:t>
            </a:r>
          </a:p>
          <a:p>
            <a:r>
              <a:rPr lang="en-US" sz="1800" dirty="0"/>
              <a:t>Find those who are interested in helping your </a:t>
            </a:r>
            <a:r>
              <a:rPr lang="en-US" sz="1800" dirty="0" err="1"/>
              <a:t>ExCom</a:t>
            </a:r>
            <a:endParaRPr lang="en-US" sz="1800" dirty="0"/>
          </a:p>
          <a:p>
            <a:r>
              <a:rPr lang="en-US" sz="1800" dirty="0"/>
              <a:t>IEEE offers a survey tool called Checkbox</a:t>
            </a:r>
          </a:p>
          <a:p>
            <a:pPr lvl="1"/>
            <a:r>
              <a:rPr lang="en-US" sz="1600" dirty="0">
                <a:hlinkClick r:id="rId3"/>
              </a:rPr>
              <a:t>Volunteers need to request access</a:t>
            </a:r>
            <a:endParaRPr lang="en-US" sz="1600" dirty="0"/>
          </a:p>
        </p:txBody>
      </p:sp>
      <p:pic>
        <p:nvPicPr>
          <p:cNvPr id="7" name="Picture 6"/>
          <p:cNvPicPr>
            <a:picLocks noChangeAspect="1"/>
          </p:cNvPicPr>
          <p:nvPr/>
        </p:nvPicPr>
        <p:blipFill>
          <a:blip r:embed="rId4"/>
          <a:stretch>
            <a:fillRect/>
          </a:stretch>
        </p:blipFill>
        <p:spPr>
          <a:xfrm>
            <a:off x="4972050" y="1369219"/>
            <a:ext cx="3590185" cy="1188720"/>
          </a:xfrm>
          <a:prstGeom prst="rect">
            <a:avLst/>
          </a:prstGeom>
        </p:spPr>
      </p:pic>
      <p:sp>
        <p:nvSpPr>
          <p:cNvPr id="5" name="Slide Number Placeholder 4"/>
          <p:cNvSpPr>
            <a:spLocks noGrp="1"/>
          </p:cNvSpPr>
          <p:nvPr>
            <p:ph type="sldNum" sz="quarter" idx="15"/>
          </p:nvPr>
        </p:nvSpPr>
        <p:spPr/>
        <p:txBody>
          <a:bodyPr/>
          <a:lstStyle/>
          <a:p>
            <a:fld id="{3DD97BEB-BAEF-0344-9D5C-EC73E478698A}" type="slidenum">
              <a:rPr lang="en-US" smtClean="0"/>
              <a:pPr/>
              <a:t>10</a:t>
            </a:fld>
            <a:endParaRPr lang="en-US"/>
          </a:p>
        </p:txBody>
      </p:sp>
      <p:sp>
        <p:nvSpPr>
          <p:cNvPr id="6" name="Text Placeholder 5"/>
          <p:cNvSpPr>
            <a:spLocks noGrp="1"/>
          </p:cNvSpPr>
          <p:nvPr>
            <p:ph type="body" sz="quarter" idx="16"/>
          </p:nvPr>
        </p:nvSpPr>
        <p:spPr/>
        <p:txBody>
          <a:bodyPr>
            <a:normAutofit fontScale="32500" lnSpcReduction="20000"/>
          </a:bodyPr>
          <a:lstStyle/>
          <a:p>
            <a:endParaRPr lang="en-US"/>
          </a:p>
        </p:txBody>
      </p:sp>
      <p:sp>
        <p:nvSpPr>
          <p:cNvPr id="8" name="Rectangle 7"/>
          <p:cNvSpPr>
            <a:spLocks noChangeAspect="1"/>
          </p:cNvSpPr>
          <p:nvPr/>
        </p:nvSpPr>
        <p:spPr>
          <a:xfrm>
            <a:off x="4947996" y="2905721"/>
            <a:ext cx="3567354" cy="1446550"/>
          </a:xfrm>
          <a:prstGeom prst="rect">
            <a:avLst/>
          </a:prstGeom>
        </p:spPr>
        <p:txBody>
          <a:bodyPr wrap="square">
            <a:spAutoFit/>
          </a:bodyPr>
          <a:lstStyle/>
          <a:p>
            <a:r>
              <a:rPr lang="en-US" sz="1100" b="1" dirty="0">
                <a:solidFill>
                  <a:srgbClr val="32373B"/>
                </a:solidFill>
                <a:latin typeface="Verdana" panose="020B0604030504040204" pitchFamily="34" charset="0"/>
              </a:rPr>
              <a:t>What, if anything, can your IEEE Section do to increase the value of your IEEE membership?</a:t>
            </a:r>
          </a:p>
          <a:p>
            <a:endParaRPr lang="en-US" sz="1100" b="1" dirty="0">
              <a:solidFill>
                <a:srgbClr val="32373B"/>
              </a:solidFill>
              <a:latin typeface="Verdana" panose="020B0604030504040204" pitchFamily="34" charset="0"/>
            </a:endParaRPr>
          </a:p>
          <a:p>
            <a:r>
              <a:rPr lang="en-US" sz="1100" dirty="0">
                <a:solidFill>
                  <a:srgbClr val="333333"/>
                </a:solidFill>
                <a:latin typeface="Verdana" panose="020B0604030504040204" pitchFamily="34" charset="0"/>
              </a:rPr>
              <a:t>Please include any benefits you need assistance finding or section activities you might be interested in attending, other than those listed above.</a:t>
            </a:r>
            <a:endParaRPr lang="en-US" sz="1100" dirty="0"/>
          </a:p>
        </p:txBody>
      </p:sp>
    </p:spTree>
    <p:extLst>
      <p:ext uri="{BB962C8B-B14F-4D97-AF65-F5344CB8AC3E}">
        <p14:creationId xmlns:p14="http://schemas.microsoft.com/office/powerpoint/2010/main" val="334535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with Your First Year Members</a:t>
            </a:r>
          </a:p>
        </p:txBody>
      </p:sp>
      <p:sp>
        <p:nvSpPr>
          <p:cNvPr id="3" name="Content Placeholder 2"/>
          <p:cNvSpPr>
            <a:spLocks noGrp="1"/>
          </p:cNvSpPr>
          <p:nvPr>
            <p:ph type="body" sz="quarter" idx="13"/>
          </p:nvPr>
        </p:nvSpPr>
        <p:spPr>
          <a:xfrm>
            <a:off x="623455" y="1369219"/>
            <a:ext cx="4920095" cy="2957513"/>
          </a:xfrm>
        </p:spPr>
        <p:txBody>
          <a:bodyPr>
            <a:normAutofit fontScale="92500" lnSpcReduction="10000"/>
          </a:bodyPr>
          <a:lstStyle/>
          <a:p>
            <a:r>
              <a:rPr lang="en-US" sz="2000" dirty="0"/>
              <a:t>Communication early increases the chances a member stays</a:t>
            </a:r>
          </a:p>
          <a:p>
            <a:r>
              <a:rPr lang="en-US" sz="2000" dirty="0"/>
              <a:t>Reach out:</a:t>
            </a:r>
          </a:p>
          <a:p>
            <a:pPr lvl="1"/>
            <a:r>
              <a:rPr lang="en-US" sz="1700" dirty="0"/>
              <a:t>Introduce yourself and your Section</a:t>
            </a:r>
          </a:p>
          <a:p>
            <a:pPr lvl="1"/>
            <a:r>
              <a:rPr lang="en-US" sz="1700" dirty="0"/>
              <a:t>Find out what they are interested in</a:t>
            </a:r>
          </a:p>
          <a:p>
            <a:pPr lvl="1"/>
            <a:r>
              <a:rPr lang="en-US" sz="1700" dirty="0"/>
              <a:t>Let them know what your local IEEE group is doing</a:t>
            </a:r>
          </a:p>
          <a:p>
            <a:r>
              <a:rPr lang="en-US" sz="2000" dirty="0"/>
              <a:t>Pull the list of new members from </a:t>
            </a:r>
            <a:r>
              <a:rPr lang="en-US" sz="2000" dirty="0">
                <a:hlinkClick r:id="rId3"/>
              </a:rPr>
              <a:t>OU Analytics</a:t>
            </a:r>
            <a:endParaRPr lang="en-US" sz="2000" dirty="0"/>
          </a:p>
          <a:p>
            <a:pPr lvl="1"/>
            <a:r>
              <a:rPr lang="en-US" sz="1700" dirty="0"/>
              <a:t>Membership, Subscriptions and More Dashboard</a:t>
            </a:r>
          </a:p>
        </p:txBody>
      </p:sp>
      <p:sp>
        <p:nvSpPr>
          <p:cNvPr id="4" name="Slide Number Placeholder 3"/>
          <p:cNvSpPr>
            <a:spLocks noGrp="1"/>
          </p:cNvSpPr>
          <p:nvPr>
            <p:ph type="sldNum" sz="quarter" idx="14"/>
          </p:nvPr>
        </p:nvSpPr>
        <p:spPr/>
        <p:txBody>
          <a:bodyPr/>
          <a:lstStyle/>
          <a:p>
            <a:pPr>
              <a:defRPr/>
            </a:pPr>
            <a:fld id="{1F2884EB-C6E3-684C-A39B-0E652C4E0E60}" type="slidenum">
              <a:rPr lang="en-US" smtClean="0"/>
              <a:pPr>
                <a:defRPr/>
              </a:pPr>
              <a:t>11</a:t>
            </a:fld>
            <a:endParaRPr lang="en-US" dirty="0"/>
          </a:p>
        </p:txBody>
      </p:sp>
      <p:sp>
        <p:nvSpPr>
          <p:cNvPr id="6" name="Text Placeholder 5"/>
          <p:cNvSpPr>
            <a:spLocks noGrp="1"/>
          </p:cNvSpPr>
          <p:nvPr>
            <p:ph type="body" sz="quarter" idx="15"/>
          </p:nvPr>
        </p:nvSpPr>
        <p:spPr/>
        <p:txBody>
          <a:bodyPr>
            <a:normAutofit fontScale="32500" lnSpcReduction="20000"/>
          </a:bodyPr>
          <a:lstStyle/>
          <a:p>
            <a:endParaRPr lang="en-US"/>
          </a:p>
        </p:txBody>
      </p:sp>
      <p:sp>
        <p:nvSpPr>
          <p:cNvPr id="5" name="AutoShape 2" descr="Image result for first impression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first impression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first impression pictur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stretch>
            <a:fillRect/>
          </a:stretch>
        </p:blipFill>
        <p:spPr>
          <a:xfrm>
            <a:off x="5888012" y="1942970"/>
            <a:ext cx="2627338" cy="1645920"/>
          </a:xfrm>
          <a:prstGeom prst="rect">
            <a:avLst/>
          </a:prstGeom>
        </p:spPr>
      </p:pic>
    </p:spTree>
    <p:extLst>
      <p:ext uri="{BB962C8B-B14F-4D97-AF65-F5344CB8AC3E}">
        <p14:creationId xmlns:p14="http://schemas.microsoft.com/office/powerpoint/2010/main" val="1168145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Benefits Cheat Sheet</a:t>
            </a:r>
          </a:p>
        </p:txBody>
      </p:sp>
      <p:sp>
        <p:nvSpPr>
          <p:cNvPr id="4" name="Slide Number Placeholder 3"/>
          <p:cNvSpPr>
            <a:spLocks noGrp="1"/>
          </p:cNvSpPr>
          <p:nvPr>
            <p:ph type="sldNum" sz="quarter" idx="14"/>
          </p:nvPr>
        </p:nvSpPr>
        <p:spPr/>
        <p:txBody>
          <a:bodyPr/>
          <a:lstStyle/>
          <a:p>
            <a:fld id="{3DD97BEB-BAEF-0344-9D5C-EC73E478698A}" type="slidenum">
              <a:rPr lang="en-US" smtClean="0"/>
              <a:pPr/>
              <a:t>12</a:t>
            </a:fld>
            <a:endParaRPr lang="en-US"/>
          </a:p>
        </p:txBody>
      </p:sp>
      <p:sp>
        <p:nvSpPr>
          <p:cNvPr id="5" name="Text Placeholder 4"/>
          <p:cNvSpPr>
            <a:spLocks noGrp="1"/>
          </p:cNvSpPr>
          <p:nvPr>
            <p:ph type="body" sz="quarter" idx="15"/>
          </p:nvPr>
        </p:nvSpPr>
        <p:spPr/>
        <p:txBody>
          <a:bodyPr>
            <a:normAutofit fontScale="32500" lnSpcReduction="20000"/>
          </a:bodyPr>
          <a:lstStyle/>
          <a:p>
            <a:endParaRPr lang="en-US"/>
          </a:p>
        </p:txBody>
      </p:sp>
      <p:graphicFrame>
        <p:nvGraphicFramePr>
          <p:cNvPr id="7" name="Table 6"/>
          <p:cNvGraphicFramePr>
            <a:graphicFrameLocks noGrp="1"/>
          </p:cNvGraphicFramePr>
          <p:nvPr>
            <p:extLst/>
          </p:nvPr>
        </p:nvGraphicFramePr>
        <p:xfrm>
          <a:off x="605790" y="1111250"/>
          <a:ext cx="3726180" cy="1483360"/>
        </p:xfrm>
        <a:graphic>
          <a:graphicData uri="http://schemas.openxmlformats.org/drawingml/2006/table">
            <a:tbl>
              <a:tblPr firstRow="1" bandRow="1">
                <a:tableStyleId>{5C22544A-7EE6-4342-B048-85BDC9FD1C3A}</a:tableStyleId>
              </a:tblPr>
              <a:tblGrid>
                <a:gridCol w="3726180">
                  <a:extLst>
                    <a:ext uri="{9D8B030D-6E8A-4147-A177-3AD203B41FA5}">
                      <a16:colId xmlns:a16="http://schemas.microsoft.com/office/drawing/2014/main" val="357821577"/>
                    </a:ext>
                  </a:extLst>
                </a:gridCol>
              </a:tblGrid>
              <a:tr h="370840">
                <a:tc>
                  <a:txBody>
                    <a:bodyPr/>
                    <a:lstStyle/>
                    <a:p>
                      <a:r>
                        <a:rPr lang="en-US" u="sng" dirty="0"/>
                        <a:t>Stay Technically Current</a:t>
                      </a:r>
                    </a:p>
                  </a:txBody>
                  <a:tcPr/>
                </a:tc>
                <a:extLst>
                  <a:ext uri="{0D108BD9-81ED-4DB2-BD59-A6C34878D82A}">
                    <a16:rowId xmlns:a16="http://schemas.microsoft.com/office/drawing/2014/main" val="2561349954"/>
                  </a:ext>
                </a:extLst>
              </a:tr>
              <a:tr h="370840">
                <a:tc>
                  <a:txBody>
                    <a:bodyPr/>
                    <a:lstStyle/>
                    <a:p>
                      <a:r>
                        <a:rPr lang="en-US" dirty="0"/>
                        <a:t>IEEE Publications</a:t>
                      </a:r>
                    </a:p>
                  </a:txBody>
                  <a:tcPr/>
                </a:tc>
                <a:extLst>
                  <a:ext uri="{0D108BD9-81ED-4DB2-BD59-A6C34878D82A}">
                    <a16:rowId xmlns:a16="http://schemas.microsoft.com/office/drawing/2014/main" val="1542229760"/>
                  </a:ext>
                </a:extLst>
              </a:tr>
              <a:tr h="370840">
                <a:tc>
                  <a:txBody>
                    <a:bodyPr/>
                    <a:lstStyle/>
                    <a:p>
                      <a:r>
                        <a:rPr lang="en-US" dirty="0"/>
                        <a:t>IEEE Society Membership</a:t>
                      </a:r>
                    </a:p>
                  </a:txBody>
                  <a:tcPr/>
                </a:tc>
                <a:extLst>
                  <a:ext uri="{0D108BD9-81ED-4DB2-BD59-A6C34878D82A}">
                    <a16:rowId xmlns:a16="http://schemas.microsoft.com/office/drawing/2014/main" val="242052191"/>
                  </a:ext>
                </a:extLst>
              </a:tr>
              <a:tr h="370840">
                <a:tc>
                  <a:txBody>
                    <a:bodyPr/>
                    <a:lstStyle/>
                    <a:p>
                      <a:r>
                        <a:rPr lang="en-US" dirty="0"/>
                        <a:t>IEEE </a:t>
                      </a:r>
                      <a:r>
                        <a:rPr lang="en-US" dirty="0" err="1"/>
                        <a:t>xPlore</a:t>
                      </a:r>
                      <a:endParaRPr lang="en-US" dirty="0"/>
                    </a:p>
                  </a:txBody>
                  <a:tcPr/>
                </a:tc>
                <a:extLst>
                  <a:ext uri="{0D108BD9-81ED-4DB2-BD59-A6C34878D82A}">
                    <a16:rowId xmlns:a16="http://schemas.microsoft.com/office/drawing/2014/main" val="3900600342"/>
                  </a:ext>
                </a:extLst>
              </a:tr>
            </a:tbl>
          </a:graphicData>
        </a:graphic>
      </p:graphicFrame>
      <p:graphicFrame>
        <p:nvGraphicFramePr>
          <p:cNvPr id="12" name="Table 11"/>
          <p:cNvGraphicFramePr>
            <a:graphicFrameLocks noGrp="1"/>
          </p:cNvGraphicFramePr>
          <p:nvPr>
            <p:extLst/>
          </p:nvPr>
        </p:nvGraphicFramePr>
        <p:xfrm>
          <a:off x="4800600" y="1111250"/>
          <a:ext cx="3726180" cy="1483360"/>
        </p:xfrm>
        <a:graphic>
          <a:graphicData uri="http://schemas.openxmlformats.org/drawingml/2006/table">
            <a:tbl>
              <a:tblPr firstRow="1" bandRow="1">
                <a:tableStyleId>{5C22544A-7EE6-4342-B048-85BDC9FD1C3A}</a:tableStyleId>
              </a:tblPr>
              <a:tblGrid>
                <a:gridCol w="3726180">
                  <a:extLst>
                    <a:ext uri="{9D8B030D-6E8A-4147-A177-3AD203B41FA5}">
                      <a16:colId xmlns:a16="http://schemas.microsoft.com/office/drawing/2014/main" val="357821577"/>
                    </a:ext>
                  </a:extLst>
                </a:gridCol>
              </a:tblGrid>
              <a:tr h="370840">
                <a:tc>
                  <a:txBody>
                    <a:bodyPr/>
                    <a:lstStyle/>
                    <a:p>
                      <a:r>
                        <a:rPr lang="en-US" u="sng" dirty="0"/>
                        <a:t>Professional Networking</a:t>
                      </a:r>
                    </a:p>
                  </a:txBody>
                  <a:tcPr/>
                </a:tc>
                <a:extLst>
                  <a:ext uri="{0D108BD9-81ED-4DB2-BD59-A6C34878D82A}">
                    <a16:rowId xmlns:a16="http://schemas.microsoft.com/office/drawing/2014/main" val="2561349954"/>
                  </a:ext>
                </a:extLst>
              </a:tr>
              <a:tr h="370840">
                <a:tc>
                  <a:txBody>
                    <a:bodyPr/>
                    <a:lstStyle/>
                    <a:p>
                      <a:r>
                        <a:rPr lang="en-US" dirty="0"/>
                        <a:t>Local Section/Society/Affinity</a:t>
                      </a:r>
                      <a:r>
                        <a:rPr lang="en-US" baseline="0" dirty="0"/>
                        <a:t> Group </a:t>
                      </a:r>
                      <a:r>
                        <a:rPr lang="en-US" dirty="0"/>
                        <a:t>Events</a:t>
                      </a:r>
                    </a:p>
                  </a:txBody>
                  <a:tcPr/>
                </a:tc>
                <a:extLst>
                  <a:ext uri="{0D108BD9-81ED-4DB2-BD59-A6C34878D82A}">
                    <a16:rowId xmlns:a16="http://schemas.microsoft.com/office/drawing/2014/main" val="1542229760"/>
                  </a:ext>
                </a:extLst>
              </a:tr>
              <a:tr h="370840">
                <a:tc>
                  <a:txBody>
                    <a:bodyPr/>
                    <a:lstStyle/>
                    <a:p>
                      <a:r>
                        <a:rPr lang="en-US" dirty="0"/>
                        <a:t>Opportunities via </a:t>
                      </a:r>
                      <a:r>
                        <a:rPr lang="en-US" dirty="0" err="1">
                          <a:hlinkClick r:id="rId3"/>
                        </a:rPr>
                        <a:t>Collabratec</a:t>
                      </a:r>
                      <a:r>
                        <a:rPr lang="en-US" baseline="30000" dirty="0" err="1">
                          <a:hlinkClick r:id="rId3"/>
                        </a:rPr>
                        <a:t>TM</a:t>
                      </a:r>
                      <a:endParaRPr lang="en-US" baseline="30000" dirty="0"/>
                    </a:p>
                  </a:txBody>
                  <a:tcPr/>
                </a:tc>
                <a:extLst>
                  <a:ext uri="{0D108BD9-81ED-4DB2-BD59-A6C34878D82A}">
                    <a16:rowId xmlns:a16="http://schemas.microsoft.com/office/drawing/2014/main" val="242052191"/>
                  </a:ext>
                </a:extLst>
              </a:tr>
              <a:tr h="370840">
                <a:tc>
                  <a:txBody>
                    <a:bodyPr/>
                    <a:lstStyle/>
                    <a:p>
                      <a:r>
                        <a:rPr lang="en-US" dirty="0"/>
                        <a:t>Volunteering</a:t>
                      </a:r>
                    </a:p>
                  </a:txBody>
                  <a:tcPr/>
                </a:tc>
                <a:extLst>
                  <a:ext uri="{0D108BD9-81ED-4DB2-BD59-A6C34878D82A}">
                    <a16:rowId xmlns:a16="http://schemas.microsoft.com/office/drawing/2014/main" val="3900600342"/>
                  </a:ext>
                </a:extLst>
              </a:tr>
            </a:tbl>
          </a:graphicData>
        </a:graphic>
      </p:graphicFrame>
      <p:graphicFrame>
        <p:nvGraphicFramePr>
          <p:cNvPr id="13" name="Table 12"/>
          <p:cNvGraphicFramePr>
            <a:graphicFrameLocks noGrp="1"/>
          </p:cNvGraphicFramePr>
          <p:nvPr>
            <p:extLst/>
          </p:nvPr>
        </p:nvGraphicFramePr>
        <p:xfrm>
          <a:off x="594360" y="2873722"/>
          <a:ext cx="3726180" cy="1483360"/>
        </p:xfrm>
        <a:graphic>
          <a:graphicData uri="http://schemas.openxmlformats.org/drawingml/2006/table">
            <a:tbl>
              <a:tblPr firstRow="1" bandRow="1">
                <a:tableStyleId>{5C22544A-7EE6-4342-B048-85BDC9FD1C3A}</a:tableStyleId>
              </a:tblPr>
              <a:tblGrid>
                <a:gridCol w="3726180">
                  <a:extLst>
                    <a:ext uri="{9D8B030D-6E8A-4147-A177-3AD203B41FA5}">
                      <a16:colId xmlns:a16="http://schemas.microsoft.com/office/drawing/2014/main" val="357821577"/>
                    </a:ext>
                  </a:extLst>
                </a:gridCol>
              </a:tblGrid>
              <a:tr h="370840">
                <a:tc>
                  <a:txBody>
                    <a:bodyPr/>
                    <a:lstStyle/>
                    <a:p>
                      <a:r>
                        <a:rPr lang="en-US" u="sng" dirty="0"/>
                        <a:t>Career Development</a:t>
                      </a:r>
                    </a:p>
                  </a:txBody>
                  <a:tcPr/>
                </a:tc>
                <a:extLst>
                  <a:ext uri="{0D108BD9-81ED-4DB2-BD59-A6C34878D82A}">
                    <a16:rowId xmlns:a16="http://schemas.microsoft.com/office/drawing/2014/main" val="2561349954"/>
                  </a:ext>
                </a:extLst>
              </a:tr>
              <a:tr h="370840">
                <a:tc>
                  <a:txBody>
                    <a:bodyPr/>
                    <a:lstStyle/>
                    <a:p>
                      <a:r>
                        <a:rPr lang="en-US" dirty="0"/>
                        <a:t>Find a Job</a:t>
                      </a:r>
                    </a:p>
                  </a:txBody>
                  <a:tcPr/>
                </a:tc>
                <a:extLst>
                  <a:ext uri="{0D108BD9-81ED-4DB2-BD59-A6C34878D82A}">
                    <a16:rowId xmlns:a16="http://schemas.microsoft.com/office/drawing/2014/main" val="1542229760"/>
                  </a:ext>
                </a:extLst>
              </a:tr>
              <a:tr h="370840">
                <a:tc>
                  <a:txBody>
                    <a:bodyPr/>
                    <a:lstStyle/>
                    <a:p>
                      <a:r>
                        <a:rPr lang="en-US" dirty="0"/>
                        <a:t>Soft Skills Training</a:t>
                      </a:r>
                    </a:p>
                  </a:txBody>
                  <a:tcPr/>
                </a:tc>
                <a:extLst>
                  <a:ext uri="{0D108BD9-81ED-4DB2-BD59-A6C34878D82A}">
                    <a16:rowId xmlns:a16="http://schemas.microsoft.com/office/drawing/2014/main" val="242052191"/>
                  </a:ext>
                </a:extLst>
              </a:tr>
              <a:tr h="370840">
                <a:tc>
                  <a:txBody>
                    <a:bodyPr/>
                    <a:lstStyle/>
                    <a:p>
                      <a:r>
                        <a:rPr lang="en-US" dirty="0"/>
                        <a:t>Visit:</a:t>
                      </a:r>
                      <a:r>
                        <a:rPr lang="en-US" baseline="0" dirty="0"/>
                        <a:t> </a:t>
                      </a:r>
                      <a:r>
                        <a:rPr lang="en-US" dirty="0">
                          <a:hlinkClick r:id="rId4"/>
                        </a:rPr>
                        <a:t>www.ieee.org/careers</a:t>
                      </a:r>
                      <a:endParaRPr lang="en-US" dirty="0"/>
                    </a:p>
                  </a:txBody>
                  <a:tcPr/>
                </a:tc>
                <a:extLst>
                  <a:ext uri="{0D108BD9-81ED-4DB2-BD59-A6C34878D82A}">
                    <a16:rowId xmlns:a16="http://schemas.microsoft.com/office/drawing/2014/main" val="3900600342"/>
                  </a:ext>
                </a:extLst>
              </a:tr>
            </a:tbl>
          </a:graphicData>
        </a:graphic>
      </p:graphicFrame>
      <p:graphicFrame>
        <p:nvGraphicFramePr>
          <p:cNvPr id="14" name="Table 13"/>
          <p:cNvGraphicFramePr>
            <a:graphicFrameLocks noGrp="1"/>
          </p:cNvGraphicFramePr>
          <p:nvPr>
            <p:extLst/>
          </p:nvPr>
        </p:nvGraphicFramePr>
        <p:xfrm>
          <a:off x="4789170" y="2873722"/>
          <a:ext cx="3726180" cy="1483360"/>
        </p:xfrm>
        <a:graphic>
          <a:graphicData uri="http://schemas.openxmlformats.org/drawingml/2006/table">
            <a:tbl>
              <a:tblPr firstRow="1" bandRow="1">
                <a:tableStyleId>{5C22544A-7EE6-4342-B048-85BDC9FD1C3A}</a:tableStyleId>
              </a:tblPr>
              <a:tblGrid>
                <a:gridCol w="3726180">
                  <a:extLst>
                    <a:ext uri="{9D8B030D-6E8A-4147-A177-3AD203B41FA5}">
                      <a16:colId xmlns:a16="http://schemas.microsoft.com/office/drawing/2014/main" val="357821577"/>
                    </a:ext>
                  </a:extLst>
                </a:gridCol>
              </a:tblGrid>
              <a:tr h="370840">
                <a:tc>
                  <a:txBody>
                    <a:bodyPr/>
                    <a:lstStyle/>
                    <a:p>
                      <a:r>
                        <a:rPr lang="en-US" u="sng" dirty="0"/>
                        <a:t>Continuing Education</a:t>
                      </a:r>
                    </a:p>
                  </a:txBody>
                  <a:tcPr/>
                </a:tc>
                <a:extLst>
                  <a:ext uri="{0D108BD9-81ED-4DB2-BD59-A6C34878D82A}">
                    <a16:rowId xmlns:a16="http://schemas.microsoft.com/office/drawing/2014/main" val="2561349954"/>
                  </a:ext>
                </a:extLst>
              </a:tr>
              <a:tr h="370840">
                <a:tc>
                  <a:txBody>
                    <a:bodyPr/>
                    <a:lstStyle/>
                    <a:p>
                      <a:r>
                        <a:rPr lang="en-US" dirty="0"/>
                        <a:t>Online Training</a:t>
                      </a:r>
                    </a:p>
                  </a:txBody>
                  <a:tcPr/>
                </a:tc>
                <a:extLst>
                  <a:ext uri="{0D108BD9-81ED-4DB2-BD59-A6C34878D82A}">
                    <a16:rowId xmlns:a16="http://schemas.microsoft.com/office/drawing/2014/main" val="1542229760"/>
                  </a:ext>
                </a:extLst>
              </a:tr>
              <a:tr h="370840">
                <a:tc>
                  <a:txBody>
                    <a:bodyPr/>
                    <a:lstStyle/>
                    <a:p>
                      <a:r>
                        <a:rPr lang="en-US" altLang="en-US" dirty="0"/>
                        <a:t>Educational resources from IEEE Societies</a:t>
                      </a:r>
                      <a:endParaRPr lang="en-US" altLang="en-US" dirty="0">
                        <a:hlinkClick r:id=""/>
                      </a:endParaRPr>
                    </a:p>
                  </a:txBody>
                  <a:tcPr/>
                </a:tc>
                <a:extLst>
                  <a:ext uri="{0D108BD9-81ED-4DB2-BD59-A6C34878D82A}">
                    <a16:rowId xmlns:a16="http://schemas.microsoft.com/office/drawing/2014/main" val="242052191"/>
                  </a:ext>
                </a:extLst>
              </a:tr>
              <a:tr h="370840">
                <a:tc>
                  <a:txBody>
                    <a:bodyPr/>
                    <a:lstStyle/>
                    <a:p>
                      <a:r>
                        <a:rPr lang="en-US" dirty="0"/>
                        <a:t>Visit:</a:t>
                      </a:r>
                      <a:r>
                        <a:rPr lang="en-US" baseline="0" dirty="0"/>
                        <a:t> </a:t>
                      </a:r>
                      <a:r>
                        <a:rPr lang="en-US" dirty="0">
                          <a:hlinkClick r:id="rId5"/>
                        </a:rPr>
                        <a:t>www.ieee.org/education</a:t>
                      </a:r>
                      <a:endParaRPr lang="en-US" dirty="0"/>
                    </a:p>
                  </a:txBody>
                  <a:tcPr/>
                </a:tc>
                <a:extLst>
                  <a:ext uri="{0D108BD9-81ED-4DB2-BD59-A6C34878D82A}">
                    <a16:rowId xmlns:a16="http://schemas.microsoft.com/office/drawing/2014/main" val="3900600342"/>
                  </a:ext>
                </a:extLst>
              </a:tr>
            </a:tbl>
          </a:graphicData>
        </a:graphic>
      </p:graphicFrame>
    </p:spTree>
    <p:extLst>
      <p:ext uri="{BB962C8B-B14F-4D97-AF65-F5344CB8AC3E}">
        <p14:creationId xmlns:p14="http://schemas.microsoft.com/office/powerpoint/2010/main" val="19587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Benefits Cheat Sheet</a:t>
            </a:r>
          </a:p>
        </p:txBody>
      </p:sp>
      <p:sp>
        <p:nvSpPr>
          <p:cNvPr id="4" name="Slide Number Placeholder 3"/>
          <p:cNvSpPr>
            <a:spLocks noGrp="1"/>
          </p:cNvSpPr>
          <p:nvPr>
            <p:ph type="sldNum" sz="quarter" idx="14"/>
          </p:nvPr>
        </p:nvSpPr>
        <p:spPr/>
        <p:txBody>
          <a:bodyPr/>
          <a:lstStyle/>
          <a:p>
            <a:fld id="{3DD97BEB-BAEF-0344-9D5C-EC73E478698A}" type="slidenum">
              <a:rPr lang="en-US" smtClean="0"/>
              <a:pPr/>
              <a:t>13</a:t>
            </a:fld>
            <a:endParaRPr lang="en-US"/>
          </a:p>
        </p:txBody>
      </p:sp>
      <p:sp>
        <p:nvSpPr>
          <p:cNvPr id="5" name="Text Placeholder 4"/>
          <p:cNvSpPr>
            <a:spLocks noGrp="1"/>
          </p:cNvSpPr>
          <p:nvPr>
            <p:ph type="body" sz="quarter" idx="15"/>
          </p:nvPr>
        </p:nvSpPr>
        <p:spPr/>
        <p:txBody>
          <a:bodyPr>
            <a:normAutofit fontScale="32500" lnSpcReduction="20000"/>
          </a:bodyPr>
          <a:lstStyle/>
          <a:p>
            <a:endParaRPr lang="en-US"/>
          </a:p>
        </p:txBody>
      </p:sp>
      <p:graphicFrame>
        <p:nvGraphicFramePr>
          <p:cNvPr id="7" name="Table 6"/>
          <p:cNvGraphicFramePr>
            <a:graphicFrameLocks noGrp="1"/>
          </p:cNvGraphicFramePr>
          <p:nvPr>
            <p:extLst/>
          </p:nvPr>
        </p:nvGraphicFramePr>
        <p:xfrm>
          <a:off x="605790" y="1111250"/>
          <a:ext cx="3726180" cy="1630680"/>
        </p:xfrm>
        <a:graphic>
          <a:graphicData uri="http://schemas.openxmlformats.org/drawingml/2006/table">
            <a:tbl>
              <a:tblPr firstRow="1" bandRow="1">
                <a:tableStyleId>{5C22544A-7EE6-4342-B048-85BDC9FD1C3A}</a:tableStyleId>
              </a:tblPr>
              <a:tblGrid>
                <a:gridCol w="3726180">
                  <a:extLst>
                    <a:ext uri="{9D8B030D-6E8A-4147-A177-3AD203B41FA5}">
                      <a16:colId xmlns:a16="http://schemas.microsoft.com/office/drawing/2014/main" val="357821577"/>
                    </a:ext>
                  </a:extLst>
                </a:gridCol>
              </a:tblGrid>
              <a:tr h="370840">
                <a:tc>
                  <a:txBody>
                    <a:bodyPr/>
                    <a:lstStyle/>
                    <a:p>
                      <a:r>
                        <a:rPr lang="en-US" u="sng" dirty="0"/>
                        <a:t>Discounts</a:t>
                      </a:r>
                    </a:p>
                  </a:txBody>
                  <a:tcPr/>
                </a:tc>
                <a:extLst>
                  <a:ext uri="{0D108BD9-81ED-4DB2-BD59-A6C34878D82A}">
                    <a16:rowId xmlns:a16="http://schemas.microsoft.com/office/drawing/2014/main" val="2561349954"/>
                  </a:ext>
                </a:extLst>
              </a:tr>
              <a:tr h="370840">
                <a:tc>
                  <a:txBody>
                    <a:bodyPr/>
                    <a:lstStyle/>
                    <a:p>
                      <a:r>
                        <a:rPr lang="en-US" dirty="0"/>
                        <a:t>Reduced rates on IEEE Products</a:t>
                      </a:r>
                    </a:p>
                  </a:txBody>
                  <a:tcPr/>
                </a:tc>
                <a:extLst>
                  <a:ext uri="{0D108BD9-81ED-4DB2-BD59-A6C34878D82A}">
                    <a16:rowId xmlns:a16="http://schemas.microsoft.com/office/drawing/2014/main" val="1542229760"/>
                  </a:ext>
                </a:extLst>
              </a:tr>
              <a:tr h="370840">
                <a:tc>
                  <a:txBody>
                    <a:bodyPr/>
                    <a:lstStyle/>
                    <a:p>
                      <a:r>
                        <a:rPr lang="en-US" dirty="0"/>
                        <a:t>Discounts on financial</a:t>
                      </a:r>
                      <a:r>
                        <a:rPr lang="en-US" baseline="0" dirty="0"/>
                        <a:t> services, insurance, etc.</a:t>
                      </a:r>
                      <a:endParaRPr lang="en-US" dirty="0"/>
                    </a:p>
                  </a:txBody>
                  <a:tcPr/>
                </a:tc>
                <a:extLst>
                  <a:ext uri="{0D108BD9-81ED-4DB2-BD59-A6C34878D82A}">
                    <a16:rowId xmlns:a16="http://schemas.microsoft.com/office/drawing/2014/main" val="242052191"/>
                  </a:ext>
                </a:extLst>
              </a:tr>
              <a:tr h="370840">
                <a:tc>
                  <a:txBody>
                    <a:bodyPr/>
                    <a:lstStyle/>
                    <a:p>
                      <a:r>
                        <a:rPr lang="en-US" dirty="0"/>
                        <a:t>Visit: </a:t>
                      </a:r>
                      <a:r>
                        <a:rPr lang="en-US" dirty="0">
                          <a:hlinkClick r:id="rId3"/>
                        </a:rPr>
                        <a:t>www.ieee.org/discounts</a:t>
                      </a:r>
                      <a:endParaRPr lang="en-US" dirty="0"/>
                    </a:p>
                  </a:txBody>
                  <a:tcPr/>
                </a:tc>
                <a:extLst>
                  <a:ext uri="{0D108BD9-81ED-4DB2-BD59-A6C34878D82A}">
                    <a16:rowId xmlns:a16="http://schemas.microsoft.com/office/drawing/2014/main" val="3900600342"/>
                  </a:ext>
                </a:extLst>
              </a:tr>
            </a:tbl>
          </a:graphicData>
        </a:graphic>
      </p:graphicFrame>
      <p:graphicFrame>
        <p:nvGraphicFramePr>
          <p:cNvPr id="12" name="Table 11"/>
          <p:cNvGraphicFramePr>
            <a:graphicFrameLocks noGrp="1"/>
          </p:cNvGraphicFramePr>
          <p:nvPr>
            <p:extLst/>
          </p:nvPr>
        </p:nvGraphicFramePr>
        <p:xfrm>
          <a:off x="4800600" y="1111250"/>
          <a:ext cx="3726180" cy="1630680"/>
        </p:xfrm>
        <a:graphic>
          <a:graphicData uri="http://schemas.openxmlformats.org/drawingml/2006/table">
            <a:tbl>
              <a:tblPr firstRow="1" bandRow="1">
                <a:tableStyleId>{5C22544A-7EE6-4342-B048-85BDC9FD1C3A}</a:tableStyleId>
              </a:tblPr>
              <a:tblGrid>
                <a:gridCol w="3726180">
                  <a:extLst>
                    <a:ext uri="{9D8B030D-6E8A-4147-A177-3AD203B41FA5}">
                      <a16:colId xmlns:a16="http://schemas.microsoft.com/office/drawing/2014/main" val="357821577"/>
                    </a:ext>
                  </a:extLst>
                </a:gridCol>
              </a:tblGrid>
              <a:tr h="370840">
                <a:tc>
                  <a:txBody>
                    <a:bodyPr/>
                    <a:lstStyle/>
                    <a:p>
                      <a:r>
                        <a:rPr lang="en-US" u="sng" dirty="0"/>
                        <a:t>Humanitarian Efforts</a:t>
                      </a:r>
                    </a:p>
                  </a:txBody>
                  <a:tcPr/>
                </a:tc>
                <a:extLst>
                  <a:ext uri="{0D108BD9-81ED-4DB2-BD59-A6C34878D82A}">
                    <a16:rowId xmlns:a16="http://schemas.microsoft.com/office/drawing/2014/main" val="2561349954"/>
                  </a:ext>
                </a:extLst>
              </a:tr>
              <a:tr h="370840">
                <a:tc>
                  <a:txBody>
                    <a:bodyPr/>
                    <a:lstStyle/>
                    <a:p>
                      <a:r>
                        <a:rPr lang="en-US" dirty="0"/>
                        <a:t>Programs</a:t>
                      </a:r>
                      <a:r>
                        <a:rPr lang="en-US" baseline="0" dirty="0"/>
                        <a:t> designed to impact the Common Good</a:t>
                      </a:r>
                      <a:endParaRPr lang="en-US" dirty="0"/>
                    </a:p>
                  </a:txBody>
                  <a:tcPr/>
                </a:tc>
                <a:extLst>
                  <a:ext uri="{0D108BD9-81ED-4DB2-BD59-A6C34878D82A}">
                    <a16:rowId xmlns:a16="http://schemas.microsoft.com/office/drawing/2014/main" val="1542229760"/>
                  </a:ext>
                </a:extLst>
              </a:tr>
              <a:tr h="370840">
                <a:tc>
                  <a:txBody>
                    <a:bodyPr/>
                    <a:lstStyle/>
                    <a:p>
                      <a:r>
                        <a:rPr lang="en-US" dirty="0">
                          <a:hlinkClick r:id="rId4"/>
                        </a:rPr>
                        <a:t>IEEE Pre-University Programs </a:t>
                      </a:r>
                      <a:r>
                        <a:rPr lang="en-US" dirty="0"/>
                        <a:t>–STEM, </a:t>
                      </a:r>
                      <a:r>
                        <a:rPr lang="en-US" dirty="0" err="1"/>
                        <a:t>etc</a:t>
                      </a:r>
                      <a:endParaRPr lang="en-US" baseline="30000" dirty="0"/>
                    </a:p>
                  </a:txBody>
                  <a:tcPr/>
                </a:tc>
                <a:extLst>
                  <a:ext uri="{0D108BD9-81ED-4DB2-BD59-A6C34878D82A}">
                    <a16:rowId xmlns:a16="http://schemas.microsoft.com/office/drawing/2014/main" val="242052191"/>
                  </a:ext>
                </a:extLst>
              </a:tr>
              <a:tr h="370840">
                <a:tc>
                  <a:txBody>
                    <a:bodyPr/>
                    <a:lstStyle/>
                    <a:p>
                      <a:r>
                        <a:rPr lang="en-US" dirty="0"/>
                        <a:t>Visit: </a:t>
                      </a:r>
                      <a:r>
                        <a:rPr lang="en-US" dirty="0">
                          <a:hlinkClick r:id="rId5"/>
                        </a:rPr>
                        <a:t>www.ieee.org/doing-good</a:t>
                      </a:r>
                      <a:endParaRPr lang="en-US" dirty="0"/>
                    </a:p>
                  </a:txBody>
                  <a:tcPr/>
                </a:tc>
                <a:extLst>
                  <a:ext uri="{0D108BD9-81ED-4DB2-BD59-A6C34878D82A}">
                    <a16:rowId xmlns:a16="http://schemas.microsoft.com/office/drawing/2014/main" val="3900600342"/>
                  </a:ext>
                </a:extLst>
              </a:tr>
            </a:tbl>
          </a:graphicData>
        </a:graphic>
      </p:graphicFrame>
      <p:sp>
        <p:nvSpPr>
          <p:cNvPr id="3" name="TextBox 2"/>
          <p:cNvSpPr txBox="1"/>
          <p:nvPr/>
        </p:nvSpPr>
        <p:spPr>
          <a:xfrm>
            <a:off x="605790" y="3188970"/>
            <a:ext cx="7909560" cy="369332"/>
          </a:xfrm>
          <a:prstGeom prst="rect">
            <a:avLst/>
          </a:prstGeom>
          <a:noFill/>
        </p:spPr>
        <p:txBody>
          <a:bodyPr wrap="square" rtlCol="0">
            <a:spAutoFit/>
          </a:bodyPr>
          <a:lstStyle/>
          <a:p>
            <a:pPr algn="ctr"/>
            <a:r>
              <a:rPr lang="en-US" b="1" dirty="0"/>
              <a:t>To learn more about IEEE’s 90+ benefits visit: </a:t>
            </a:r>
            <a:r>
              <a:rPr lang="en-US" b="1" dirty="0">
                <a:hlinkClick r:id="rId6"/>
              </a:rPr>
              <a:t>www.ieee.org/benefits</a:t>
            </a:r>
            <a:endParaRPr lang="en-US" b="1" dirty="0"/>
          </a:p>
        </p:txBody>
      </p:sp>
    </p:spTree>
    <p:extLst>
      <p:ext uri="{BB962C8B-B14F-4D97-AF65-F5344CB8AC3E}">
        <p14:creationId xmlns:p14="http://schemas.microsoft.com/office/powerpoint/2010/main" val="334181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Forward…</a:t>
            </a:r>
          </a:p>
        </p:txBody>
      </p:sp>
      <p:sp>
        <p:nvSpPr>
          <p:cNvPr id="3" name="Text Placeholder 2"/>
          <p:cNvSpPr>
            <a:spLocks noGrp="1"/>
          </p:cNvSpPr>
          <p:nvPr>
            <p:ph type="body" sz="quarter" idx="13"/>
          </p:nvPr>
        </p:nvSpPr>
        <p:spPr>
          <a:xfrm>
            <a:off x="628650" y="1369219"/>
            <a:ext cx="4869180" cy="2957513"/>
          </a:xfrm>
        </p:spPr>
        <p:txBody>
          <a:bodyPr>
            <a:normAutofit fontScale="92500" lnSpcReduction="20000"/>
          </a:bodyPr>
          <a:lstStyle/>
          <a:p>
            <a:r>
              <a:rPr lang="en-US" dirty="0"/>
              <a:t>Member Value is an individual proposition</a:t>
            </a:r>
          </a:p>
          <a:p>
            <a:pPr lvl="1"/>
            <a:r>
              <a:rPr lang="en-US" dirty="0"/>
              <a:t>There are many factors that will impact this</a:t>
            </a:r>
          </a:p>
          <a:p>
            <a:pPr lvl="1"/>
            <a:r>
              <a:rPr lang="en-US" dirty="0"/>
              <a:t>The value will change for each member over time</a:t>
            </a:r>
          </a:p>
          <a:p>
            <a:pPr lvl="1"/>
            <a:r>
              <a:rPr lang="en-US" dirty="0"/>
              <a:t>Needs to be revisited frequently</a:t>
            </a:r>
          </a:p>
          <a:p>
            <a:endParaRPr lang="en-US" dirty="0"/>
          </a:p>
          <a:p>
            <a:r>
              <a:rPr lang="en-US" dirty="0"/>
              <a:t>Research has shown us the basic path to member value</a:t>
            </a:r>
          </a:p>
          <a:p>
            <a:pPr lvl="1"/>
            <a:r>
              <a:rPr lang="en-US" dirty="0"/>
              <a:t>We need to fine it tune based our members’ needs</a:t>
            </a:r>
          </a:p>
          <a:p>
            <a:endParaRPr lang="en-US" dirty="0"/>
          </a:p>
          <a:p>
            <a:r>
              <a:rPr lang="en-US" dirty="0"/>
              <a:t>As volunteers, your job is to support your members in navigating IEEE’s landscape</a:t>
            </a:r>
          </a:p>
          <a:p>
            <a:pPr lvl="1"/>
            <a:r>
              <a:rPr lang="en-US" dirty="0"/>
              <a:t>Help deliver the value to them</a:t>
            </a:r>
          </a:p>
          <a:p>
            <a:pPr lvl="1"/>
            <a:r>
              <a:rPr lang="en-US" dirty="0"/>
              <a:t>Let’s not make our members find it</a:t>
            </a:r>
          </a:p>
          <a:p>
            <a:pPr lvl="1"/>
            <a:endParaRPr lang="en-US" dirty="0"/>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14</a:t>
            </a:fld>
            <a:endParaRPr lang="en-US"/>
          </a:p>
        </p:txBody>
      </p:sp>
      <p:sp>
        <p:nvSpPr>
          <p:cNvPr id="5" name="Text Placeholder 4"/>
          <p:cNvSpPr>
            <a:spLocks noGrp="1"/>
          </p:cNvSpPr>
          <p:nvPr>
            <p:ph type="body" sz="quarter" idx="15"/>
          </p:nvPr>
        </p:nvSpPr>
        <p:spPr/>
        <p:txBody>
          <a:bodyPr>
            <a:normAutofit fontScale="32500" lnSpcReduction="20000"/>
          </a:bodyPr>
          <a:lstStyle/>
          <a:p>
            <a:endParaRPr lang="en-US"/>
          </a:p>
        </p:txBody>
      </p:sp>
      <p:pic>
        <p:nvPicPr>
          <p:cNvPr id="1026" name="Picture 2" descr="Image result for navigational compass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152" y="1369218"/>
            <a:ext cx="2570347"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66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0"/>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Share the IEEE Member Experience</a:t>
            </a:r>
            <a:endParaRPr/>
          </a:p>
        </p:txBody>
      </p:sp>
      <p:sp>
        <p:nvSpPr>
          <p:cNvPr id="443" name="Google Shape;443;p50"/>
          <p:cNvSpPr txBox="1">
            <a:spLocks noGrp="1"/>
          </p:cNvSpPr>
          <p:nvPr>
            <p:ph type="body" idx="1"/>
          </p:nvPr>
        </p:nvSpPr>
        <p:spPr>
          <a:xfrm>
            <a:off x="628650" y="1369219"/>
            <a:ext cx="7886700" cy="2957513"/>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00"/>
              <a:buChar char="▸"/>
            </a:pPr>
            <a:r>
              <a:rPr lang="en-US" u="sng">
                <a:solidFill>
                  <a:schemeClr val="hlink"/>
                </a:solidFill>
                <a:hlinkClick r:id="rId3"/>
              </a:rPr>
              <a:t>IEEE.tv Membership Experience Channel</a:t>
            </a:r>
            <a:endParaRPr/>
          </a:p>
          <a:p>
            <a:pPr marL="171450" lvl="0" indent="-171450" algn="l" rtl="0">
              <a:lnSpc>
                <a:spcPct val="90000"/>
              </a:lnSpc>
              <a:spcBef>
                <a:spcPts val="750"/>
              </a:spcBef>
              <a:spcAft>
                <a:spcPts val="0"/>
              </a:spcAft>
              <a:buSzPts val="1600"/>
              <a:buChar char="▸"/>
            </a:pPr>
            <a:r>
              <a:rPr lang="en-US" u="sng">
                <a:solidFill>
                  <a:schemeClr val="hlink"/>
                </a:solidFill>
                <a:hlinkClick r:id="rId4"/>
              </a:rPr>
              <a:t>Collabratec</a:t>
            </a:r>
            <a:r>
              <a:rPr lang="en-US" u="sng" baseline="30000">
                <a:solidFill>
                  <a:schemeClr val="hlink"/>
                </a:solidFill>
                <a:hlinkClick r:id="rId4"/>
              </a:rPr>
              <a:t>TM</a:t>
            </a:r>
            <a:r>
              <a:rPr lang="en-US" baseline="30000"/>
              <a:t> -</a:t>
            </a:r>
            <a:r>
              <a:rPr lang="en-US"/>
              <a:t> - IEEE’s social platform for technology-minded professionals</a:t>
            </a:r>
            <a:endParaRPr b="1">
              <a:solidFill>
                <a:srgbClr val="FF0000"/>
              </a:solidFill>
            </a:endParaRPr>
          </a:p>
          <a:p>
            <a:pPr marL="171450" lvl="0" indent="-171450" algn="l" rtl="0">
              <a:lnSpc>
                <a:spcPct val="90000"/>
              </a:lnSpc>
              <a:spcBef>
                <a:spcPts val="750"/>
              </a:spcBef>
              <a:spcAft>
                <a:spcPts val="0"/>
              </a:spcAft>
              <a:buSzPts val="1600"/>
              <a:buChar char="▸"/>
            </a:pPr>
            <a:r>
              <a:rPr lang="en-US"/>
              <a:t>Follow us on Social Media:</a:t>
            </a:r>
            <a:endParaRPr/>
          </a:p>
        </p:txBody>
      </p:sp>
      <p:sp>
        <p:nvSpPr>
          <p:cNvPr id="444" name="Google Shape;444;p50"/>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a:p>
        </p:txBody>
      </p:sp>
      <p:sp>
        <p:nvSpPr>
          <p:cNvPr id="445" name="Google Shape;445;p50"/>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endParaRPr sz="1530"/>
          </a:p>
        </p:txBody>
      </p:sp>
      <p:pic>
        <p:nvPicPr>
          <p:cNvPr id="446" name="Google Shape;446;p50"/>
          <p:cNvPicPr preferRelativeResize="0"/>
          <p:nvPr/>
        </p:nvPicPr>
        <p:blipFill rotWithShape="1">
          <a:blip r:embed="rId5">
            <a:alphaModFix/>
          </a:blip>
          <a:srcRect/>
          <a:stretch/>
        </p:blipFill>
        <p:spPr>
          <a:xfrm>
            <a:off x="3500149" y="2249146"/>
            <a:ext cx="1359674" cy="1280160"/>
          </a:xfrm>
          <a:prstGeom prst="rect">
            <a:avLst/>
          </a:prstGeom>
          <a:noFill/>
          <a:ln>
            <a:noFill/>
          </a:ln>
        </p:spPr>
      </p:pic>
      <p:pic>
        <p:nvPicPr>
          <p:cNvPr id="447" name="Google Shape;447;p50"/>
          <p:cNvPicPr preferRelativeResize="0"/>
          <p:nvPr/>
        </p:nvPicPr>
        <p:blipFill rotWithShape="1">
          <a:blip r:embed="rId6">
            <a:alphaModFix/>
          </a:blip>
          <a:srcRect/>
          <a:stretch/>
        </p:blipFill>
        <p:spPr>
          <a:xfrm>
            <a:off x="5203277" y="3605896"/>
            <a:ext cx="2356703" cy="457200"/>
          </a:xfrm>
          <a:prstGeom prst="rect">
            <a:avLst/>
          </a:prstGeom>
          <a:noFill/>
          <a:ln>
            <a:noFill/>
          </a:ln>
        </p:spPr>
      </p:pic>
      <p:sp>
        <p:nvSpPr>
          <p:cNvPr id="448" name="Google Shape;448;p50"/>
          <p:cNvSpPr txBox="1"/>
          <p:nvPr/>
        </p:nvSpPr>
        <p:spPr>
          <a:xfrm>
            <a:off x="1072341" y="4157573"/>
            <a:ext cx="184542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@IEEExp</a:t>
            </a:r>
            <a:endParaRPr sz="1800" b="1">
              <a:solidFill>
                <a:schemeClr val="dk1"/>
              </a:solidFill>
              <a:latin typeface="Calibri"/>
              <a:ea typeface="Calibri"/>
              <a:cs typeface="Calibri"/>
              <a:sym typeface="Calibri"/>
            </a:endParaRPr>
          </a:p>
        </p:txBody>
      </p:sp>
      <p:sp>
        <p:nvSpPr>
          <p:cNvPr id="449" name="Google Shape;449;p50"/>
          <p:cNvSpPr txBox="1"/>
          <p:nvPr/>
        </p:nvSpPr>
        <p:spPr>
          <a:xfrm>
            <a:off x="5458915" y="4152750"/>
            <a:ext cx="184542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IEEE Membership </a:t>
            </a:r>
            <a:endParaRPr sz="1800" b="1">
              <a:solidFill>
                <a:schemeClr val="dk1"/>
              </a:solidFill>
              <a:latin typeface="Calibri"/>
              <a:ea typeface="Calibri"/>
              <a:cs typeface="Calibri"/>
              <a:sym typeface="Calibri"/>
            </a:endParaRPr>
          </a:p>
        </p:txBody>
      </p:sp>
      <p:pic>
        <p:nvPicPr>
          <p:cNvPr id="450" name="Google Shape;450;p50"/>
          <p:cNvPicPr preferRelativeResize="0"/>
          <p:nvPr/>
        </p:nvPicPr>
        <p:blipFill rotWithShape="1">
          <a:blip r:embed="rId7">
            <a:alphaModFix/>
          </a:blip>
          <a:srcRect/>
          <a:stretch/>
        </p:blipFill>
        <p:spPr>
          <a:xfrm>
            <a:off x="1072341" y="3291444"/>
            <a:ext cx="914400" cy="914400"/>
          </a:xfrm>
          <a:prstGeom prst="rect">
            <a:avLst/>
          </a:prstGeom>
          <a:noFill/>
          <a:ln>
            <a:noFill/>
          </a:ln>
        </p:spPr>
      </p:pic>
      <p:pic>
        <p:nvPicPr>
          <p:cNvPr id="451" name="Google Shape;451;p50"/>
          <p:cNvPicPr preferRelativeResize="0"/>
          <p:nvPr/>
        </p:nvPicPr>
        <p:blipFill rotWithShape="1">
          <a:blip r:embed="rId8">
            <a:alphaModFix/>
          </a:blip>
          <a:srcRect/>
          <a:stretch/>
        </p:blipFill>
        <p:spPr>
          <a:xfrm>
            <a:off x="2186247" y="3382884"/>
            <a:ext cx="731520" cy="7315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IEEE Center for Leadership Excellence</a:t>
            </a:r>
            <a:endParaRPr/>
          </a:p>
        </p:txBody>
      </p:sp>
      <p:sp>
        <p:nvSpPr>
          <p:cNvPr id="244" name="Google Shape;244;p30"/>
          <p:cNvSpPr txBox="1">
            <a:spLocks noGrp="1"/>
          </p:cNvSpPr>
          <p:nvPr>
            <p:ph type="body" idx="1"/>
          </p:nvPr>
        </p:nvSpPr>
        <p:spPr>
          <a:xfrm>
            <a:off x="628650" y="3566961"/>
            <a:ext cx="3886200" cy="100503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800"/>
              <a:buChar char="▸"/>
            </a:pPr>
            <a:r>
              <a:rPr lang="en-US" sz="1800"/>
              <a:t>Simple to use, self-paced</a:t>
            </a:r>
            <a:endParaRPr/>
          </a:p>
          <a:p>
            <a:pPr marL="171450" lvl="0" indent="-171450" algn="l" rtl="0">
              <a:lnSpc>
                <a:spcPct val="90000"/>
              </a:lnSpc>
              <a:spcBef>
                <a:spcPts val="750"/>
              </a:spcBef>
              <a:spcAft>
                <a:spcPts val="0"/>
              </a:spcAft>
              <a:buSzPts val="1800"/>
              <a:buChar char="▸"/>
            </a:pPr>
            <a:r>
              <a:rPr lang="en-US" sz="1800"/>
              <a:t>Offers help to Volunteers in their new role with ACTION PLANS!</a:t>
            </a:r>
            <a:endParaRPr/>
          </a:p>
          <a:p>
            <a:pPr marL="171450" lvl="0" indent="-66675" algn="l" rtl="0">
              <a:lnSpc>
                <a:spcPct val="90000"/>
              </a:lnSpc>
              <a:spcBef>
                <a:spcPts val="750"/>
              </a:spcBef>
              <a:spcAft>
                <a:spcPts val="0"/>
              </a:spcAft>
              <a:buSzPts val="1650"/>
              <a:buNone/>
            </a:pPr>
            <a:endParaRPr/>
          </a:p>
        </p:txBody>
      </p:sp>
      <p:sp>
        <p:nvSpPr>
          <p:cNvPr id="245" name="Google Shape;245;p30"/>
          <p:cNvSpPr txBox="1">
            <a:spLocks noGrp="1"/>
          </p:cNvSpPr>
          <p:nvPr>
            <p:ph type="body" idx="2"/>
          </p:nvPr>
        </p:nvSpPr>
        <p:spPr>
          <a:xfrm>
            <a:off x="4629150" y="3566961"/>
            <a:ext cx="3886200" cy="100503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800"/>
              <a:buChar char="▸"/>
            </a:pPr>
            <a:r>
              <a:rPr lang="en-US" sz="1800"/>
              <a:t>Access with IEEE Account</a:t>
            </a:r>
            <a:endParaRPr/>
          </a:p>
          <a:p>
            <a:pPr marL="171450" lvl="0" indent="-171450" algn="l" rtl="0">
              <a:lnSpc>
                <a:spcPct val="90000"/>
              </a:lnSpc>
              <a:spcBef>
                <a:spcPts val="750"/>
              </a:spcBef>
              <a:spcAft>
                <a:spcPts val="0"/>
              </a:spcAft>
              <a:buSzPts val="1800"/>
              <a:buChar char="▸"/>
            </a:pPr>
            <a:r>
              <a:rPr lang="en-US" sz="1800"/>
              <a:t>Please note: Content is updated regularly – Check back often!</a:t>
            </a:r>
            <a:endParaRPr sz="1800"/>
          </a:p>
          <a:p>
            <a:pPr marL="171450" lvl="0" indent="-66675" algn="l" rtl="0">
              <a:lnSpc>
                <a:spcPct val="90000"/>
              </a:lnSpc>
              <a:spcBef>
                <a:spcPts val="750"/>
              </a:spcBef>
              <a:spcAft>
                <a:spcPts val="0"/>
              </a:spcAft>
              <a:buSzPts val="1650"/>
              <a:buNone/>
            </a:pPr>
            <a:endParaRPr/>
          </a:p>
        </p:txBody>
      </p:sp>
      <p:sp>
        <p:nvSpPr>
          <p:cNvPr id="246" name="Google Shape;246;p30"/>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a:p>
        </p:txBody>
      </p:sp>
      <p:sp>
        <p:nvSpPr>
          <p:cNvPr id="247" name="Google Shape;247;p30"/>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ieee-elearning.org/CLE/</a:t>
            </a:r>
            <a:endParaRPr/>
          </a:p>
          <a:p>
            <a:pPr marL="0" lvl="0" indent="0" algn="l" rtl="0">
              <a:lnSpc>
                <a:spcPct val="70000"/>
              </a:lnSpc>
              <a:spcBef>
                <a:spcPts val="750"/>
              </a:spcBef>
              <a:spcAft>
                <a:spcPts val="0"/>
              </a:spcAft>
              <a:buSzPts val="1530"/>
              <a:buNone/>
            </a:pPr>
            <a:endParaRPr sz="1530"/>
          </a:p>
        </p:txBody>
      </p:sp>
      <p:pic>
        <p:nvPicPr>
          <p:cNvPr id="248" name="Google Shape;248;p30"/>
          <p:cNvPicPr preferRelativeResize="0"/>
          <p:nvPr/>
        </p:nvPicPr>
        <p:blipFill rotWithShape="1">
          <a:blip r:embed="rId3">
            <a:alphaModFix/>
          </a:blip>
          <a:srcRect/>
          <a:stretch/>
        </p:blipFill>
        <p:spPr>
          <a:xfrm>
            <a:off x="2500026" y="1162598"/>
            <a:ext cx="4143950" cy="2034780"/>
          </a:xfrm>
          <a:prstGeom prst="rect">
            <a:avLst/>
          </a:prstGeom>
          <a:noFill/>
          <a:ln>
            <a:noFill/>
          </a:ln>
        </p:spPr>
      </p:pic>
      <p:pic>
        <p:nvPicPr>
          <p:cNvPr id="249" name="Google Shape;249;p30" descr="C:\Users\elynpere\AppData\Local\Microsoft\Windows\Temporary Internet Files\Content.IE5\FPHJ2SHP\lightbulb_by_trixyrogue[1].jpg"/>
          <p:cNvPicPr preferRelativeResize="0"/>
          <p:nvPr/>
        </p:nvPicPr>
        <p:blipFill rotWithShape="1">
          <a:blip r:embed="rId4">
            <a:alphaModFix/>
          </a:blip>
          <a:srcRect/>
          <a:stretch/>
        </p:blipFill>
        <p:spPr>
          <a:xfrm>
            <a:off x="7692108" y="194537"/>
            <a:ext cx="1192696" cy="1371600"/>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262467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273031"/>
            <a:ext cx="7886700" cy="620819"/>
          </a:xfrm>
        </p:spPr>
        <p:txBody>
          <a:bodyPr/>
          <a:lstStyle/>
          <a:p>
            <a:r>
              <a:rPr lang="en-US" dirty="0"/>
              <a:t>Thank you!</a:t>
            </a:r>
          </a:p>
        </p:txBody>
      </p:sp>
      <p:sp>
        <p:nvSpPr>
          <p:cNvPr id="3" name="Text Placeholder 2"/>
          <p:cNvSpPr>
            <a:spLocks noGrp="1"/>
          </p:cNvSpPr>
          <p:nvPr>
            <p:ph type="body" idx="1"/>
          </p:nvPr>
        </p:nvSpPr>
        <p:spPr>
          <a:xfrm>
            <a:off x="623888" y="3914091"/>
            <a:ext cx="7886700" cy="504338"/>
          </a:xfrm>
        </p:spPr>
        <p:txBody>
          <a:bodyPr/>
          <a:lstStyle/>
          <a:p>
            <a:r>
              <a:rPr lang="en-US" dirty="0"/>
              <a:t>Mark Torres, mgtorres@ieee.org</a:t>
            </a:r>
          </a:p>
        </p:txBody>
      </p:sp>
      <p:sp>
        <p:nvSpPr>
          <p:cNvPr id="4" name="Slide Number Placeholder 3"/>
          <p:cNvSpPr>
            <a:spLocks noGrp="1"/>
          </p:cNvSpPr>
          <p:nvPr>
            <p:ph type="sldNum" sz="quarter" idx="10"/>
          </p:nvPr>
        </p:nvSpPr>
        <p:spPr/>
        <p:txBody>
          <a:bodyPr/>
          <a:lstStyle/>
          <a:p>
            <a:endParaRPr lang="en-US" dirty="0"/>
          </a:p>
        </p:txBody>
      </p:sp>
      <p:sp>
        <p:nvSpPr>
          <p:cNvPr id="6" name="Title 20"/>
          <p:cNvSpPr txBox="1">
            <a:spLocks/>
          </p:cNvSpPr>
          <p:nvPr/>
        </p:nvSpPr>
        <p:spPr>
          <a:xfrm>
            <a:off x="623888" y="265012"/>
            <a:ext cx="7772400" cy="522983"/>
          </a:xfrm>
          <a:prstGeom prst="rect">
            <a:avLst/>
          </a:prstGeom>
        </p:spPr>
        <p:txBody>
          <a:bodyPr vert="horz" lIns="91440" tIns="45720" rIns="91440" bIns="45720" rtlCol="0" anchor="b">
            <a:normAutofit fontScale="97500"/>
          </a:bodyPr>
          <a:lstStyle>
            <a:lvl1pPr algn="l" defTabSz="685800" rtl="0" eaLnBrk="1" latinLnBrk="0" hangingPunct="1">
              <a:lnSpc>
                <a:spcPct val="90000"/>
              </a:lnSpc>
              <a:spcBef>
                <a:spcPct val="0"/>
              </a:spcBef>
              <a:buNone/>
              <a:defRPr sz="3300" b="1" i="0" kern="1200">
                <a:solidFill>
                  <a:srgbClr val="0066A1"/>
                </a:solidFill>
                <a:latin typeface="Calibri" charset="0"/>
                <a:ea typeface="Calibri" charset="0"/>
                <a:cs typeface="Calibri" charset="0"/>
              </a:defRPr>
            </a:lvl1pPr>
          </a:lstStyle>
          <a:p>
            <a:r>
              <a:rPr lang="en-US" sz="2550" dirty="0">
                <a:latin typeface="Calibri"/>
                <a:ea typeface="Calibri"/>
                <a:cs typeface="Calibri"/>
                <a:sym typeface="Calibri"/>
              </a:rPr>
              <a:t>Region 3 Section Support Committee</a:t>
            </a:r>
          </a:p>
        </p:txBody>
      </p:sp>
      <p:sp>
        <p:nvSpPr>
          <p:cNvPr id="10" name="TextBox 9"/>
          <p:cNvSpPr txBox="1"/>
          <p:nvPr/>
        </p:nvSpPr>
        <p:spPr>
          <a:xfrm>
            <a:off x="707922" y="826331"/>
            <a:ext cx="7514304" cy="2308324"/>
          </a:xfrm>
          <a:prstGeom prst="rect">
            <a:avLst/>
          </a:prstGeom>
          <a:noFill/>
        </p:spPr>
        <p:txBody>
          <a:bodyPr wrap="square" rtlCol="0">
            <a:spAutoFit/>
          </a:bodyPr>
          <a:lstStyle/>
          <a:p>
            <a:pPr marL="285750"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You are not alone … We are here to help</a:t>
            </a:r>
          </a:p>
          <a:p>
            <a:pPr marL="285750"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Assisting our members to find and engage with IEEE Communities of Interest requires many levels of engagement … Again we can help</a:t>
            </a:r>
          </a:p>
          <a:p>
            <a:pPr marL="285750"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Relationships are a network, not a hierarchy </a:t>
            </a:r>
          </a:p>
          <a:p>
            <a:pPr marL="742950" lvl="1"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Region 3 to Sections</a:t>
            </a:r>
          </a:p>
          <a:p>
            <a:pPr marL="742950" lvl="1"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A Section to other Sections</a:t>
            </a:r>
          </a:p>
          <a:p>
            <a:pPr marL="742950" lvl="1"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Members to other Members</a:t>
            </a:r>
          </a:p>
          <a:p>
            <a:pPr marL="285750" indent="-285750">
              <a:buClrTx/>
              <a:buFont typeface="Arial" panose="020B0604020202020204" pitchFamily="34" charset="0"/>
              <a:buChar char="•"/>
            </a:pPr>
            <a:endParaRPr lang="en-US" sz="1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824670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Region 3 Section Support Committee</a:t>
            </a:r>
            <a:endParaRPr/>
          </a:p>
        </p:txBody>
      </p:sp>
      <p:sp>
        <p:nvSpPr>
          <p:cNvPr id="288" name="Google Shape;288;p35"/>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18</a:t>
            </a:fld>
            <a:endParaRPr/>
          </a:p>
        </p:txBody>
      </p:sp>
      <p:sp>
        <p:nvSpPr>
          <p:cNvPr id="289" name="Google Shape;289;p35"/>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Committee Member Contact Information</a:t>
            </a:r>
            <a:endParaRPr/>
          </a:p>
        </p:txBody>
      </p:sp>
      <p:graphicFrame>
        <p:nvGraphicFramePr>
          <p:cNvPr id="290" name="Google Shape;290;p35"/>
          <p:cNvGraphicFramePr/>
          <p:nvPr/>
        </p:nvGraphicFramePr>
        <p:xfrm>
          <a:off x="594360" y="1328598"/>
          <a:ext cx="7955275" cy="2307325"/>
        </p:xfrm>
        <a:graphic>
          <a:graphicData uri="http://schemas.openxmlformats.org/drawingml/2006/table">
            <a:tbl>
              <a:tblPr>
                <a:noFill/>
                <a:tableStyleId>{447B1E73-8A82-4D07-951F-8CFBA1868459}</a:tableStyleId>
              </a:tblPr>
              <a:tblGrid>
                <a:gridCol w="3517900">
                  <a:extLst>
                    <a:ext uri="{9D8B030D-6E8A-4147-A177-3AD203B41FA5}">
                      <a16:colId xmlns:a16="http://schemas.microsoft.com/office/drawing/2014/main" val="20000"/>
                    </a:ext>
                  </a:extLst>
                </a:gridCol>
                <a:gridCol w="2002625">
                  <a:extLst>
                    <a:ext uri="{9D8B030D-6E8A-4147-A177-3AD203B41FA5}">
                      <a16:colId xmlns:a16="http://schemas.microsoft.com/office/drawing/2014/main" val="20001"/>
                    </a:ext>
                  </a:extLst>
                </a:gridCol>
                <a:gridCol w="2434750">
                  <a:extLst>
                    <a:ext uri="{9D8B030D-6E8A-4147-A177-3AD203B41FA5}">
                      <a16:colId xmlns:a16="http://schemas.microsoft.com/office/drawing/2014/main" val="20002"/>
                    </a:ext>
                  </a:extLst>
                </a:gridCol>
              </a:tblGrid>
              <a:tr h="241075">
                <a:tc>
                  <a:txBody>
                    <a:bodyPr/>
                    <a:lstStyle/>
                    <a:p>
                      <a:pPr marL="0" marR="0" lvl="0" indent="0" algn="ctr" rtl="0">
                        <a:spcBef>
                          <a:spcPts val="0"/>
                        </a:spcBef>
                        <a:spcAft>
                          <a:spcPts val="0"/>
                        </a:spcAft>
                        <a:buNone/>
                      </a:pPr>
                      <a:r>
                        <a:rPr lang="en-US" sz="1400" b="1" u="none" strike="noStrike" cap="none">
                          <a:latin typeface="Calibri"/>
                          <a:ea typeface="Calibri"/>
                          <a:cs typeface="Calibri"/>
                          <a:sym typeface="Calibri"/>
                        </a:rPr>
                        <a:t>Committee Position</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400" b="1" u="none" strike="noStrike" cap="none">
                          <a:latin typeface="Calibri"/>
                          <a:ea typeface="Calibri"/>
                          <a:cs typeface="Calibri"/>
                          <a:sym typeface="Calibri"/>
                        </a:rPr>
                        <a:t>Name</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400" b="1" u="none" strike="noStrike" cap="none">
                          <a:latin typeface="Calibri"/>
                          <a:ea typeface="Calibri"/>
                          <a:cs typeface="Calibri"/>
                          <a:sym typeface="Calibri"/>
                        </a:rPr>
                        <a:t>Email Address</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Section Support Committee Chair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Mark Torres</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dirty="0">
                          <a:solidFill>
                            <a:schemeClr val="hlink"/>
                          </a:solidFill>
                          <a:latin typeface="Calibri"/>
                          <a:ea typeface="Calibri"/>
                          <a:cs typeface="Calibri"/>
                          <a:sym typeface="Calibri"/>
                          <a:hlinkClick r:id="rId3"/>
                        </a:rPr>
                        <a:t>mgtorres@ieee.org</a:t>
                      </a:r>
                      <a:r>
                        <a:rPr lang="en-US" sz="12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Life Member Coordinator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Tom Bellarmine</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algn="l" rtl="0" eaLnBrk="1" hangingPunct="1">
                        <a:lnSpc>
                          <a:spcPct val="100000"/>
                        </a:lnSpc>
                        <a:spcBef>
                          <a:spcPts val="0"/>
                        </a:spcBef>
                        <a:spcAft>
                          <a:spcPts val="0"/>
                        </a:spcAft>
                        <a:buNone/>
                      </a:pPr>
                      <a:r>
                        <a:rPr lang="en-US" sz="1200" b="0" i="0" u="sng" strike="noStrike" cap="none" dirty="0">
                          <a:solidFill>
                            <a:schemeClr val="accent2"/>
                          </a:solidFill>
                          <a:effectLst/>
                          <a:latin typeface="Calibri" panose="020F0502020204030204" pitchFamily="34" charset="0"/>
                          <a:ea typeface="Calibri" panose="020F0502020204030204" pitchFamily="34" charset="0"/>
                          <a:cs typeface="Calibri" panose="020F0502020204030204" pitchFamily="34" charset="0"/>
                          <a:sym typeface="Arial"/>
                          <a:hlinkClick r:id="rId4"/>
                        </a:rPr>
                        <a:t>t.bellarmine@ieee.org</a:t>
                      </a:r>
                      <a:r>
                        <a:rPr lang="en-US" sz="1200" b="0" i="0" u="sng" strike="noStrike" cap="none" baseline="0" dirty="0">
                          <a:solidFill>
                            <a:schemeClr val="accent2"/>
                          </a:solidFill>
                          <a:effectLst/>
                          <a:latin typeface="Calibri" panose="020F0502020204030204" pitchFamily="34" charset="0"/>
                          <a:ea typeface="Calibri" panose="020F0502020204030204" pitchFamily="34" charset="0"/>
                          <a:cs typeface="Calibri" panose="020F0502020204030204" pitchFamily="34" charset="0"/>
                          <a:sym typeface="Arial"/>
                        </a:rPr>
                        <a:t> </a:t>
                      </a:r>
                      <a:endParaRPr lang="en-US" sz="1200" b="0" i="0" u="sng" strike="noStrike" cap="none" dirty="0">
                        <a:solidFill>
                          <a:schemeClr val="accent2"/>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46382" marR="46382"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6625">
                <a:tc>
                  <a:txBody>
                    <a:bodyPr/>
                    <a:lstStyle/>
                    <a:p>
                      <a:pPr marL="0" marR="0" lvl="0" indent="0" algn="l" rtl="0">
                        <a:spcBef>
                          <a:spcPts val="0"/>
                        </a:spcBef>
                        <a:spcAft>
                          <a:spcPts val="0"/>
                        </a:spcAft>
                        <a:buNone/>
                      </a:pPr>
                      <a:r>
                        <a:rPr lang="en-US" sz="1200" u="none" strike="noStrike" cap="none" dirty="0">
                          <a:latin typeface="Calibri"/>
                          <a:ea typeface="Calibri"/>
                          <a:cs typeface="Calibri"/>
                          <a:sym typeface="Calibri"/>
                        </a:rPr>
                        <a:t>Young Professional Coordinator</a:t>
                      </a:r>
                      <a:endParaRPr sz="1400" u="none" strike="noStrike" cap="none" dirty="0">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dirty="0">
                          <a:latin typeface="Calibri"/>
                          <a:ea typeface="Calibri"/>
                          <a:cs typeface="Calibri"/>
                          <a:sym typeface="Calibri"/>
                        </a:rPr>
                        <a:t>Edwin Mastache</a:t>
                      </a:r>
                    </a:p>
                  </a:txBody>
                  <a:tcPr marL="62025" marR="6202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algn="l" rtl="0" eaLnBrk="1" hangingPunct="1">
                        <a:lnSpc>
                          <a:spcPct val="100000"/>
                        </a:lnSpc>
                        <a:spcBef>
                          <a:spcPts val="0"/>
                        </a:spcBef>
                        <a:spcAft>
                          <a:spcPts val="0"/>
                        </a:spcAft>
                        <a:buNone/>
                      </a:pPr>
                      <a:r>
                        <a:rPr lang="en-US" sz="1200" b="0" i="0" u="sng" strike="noStrike" cap="none" dirty="0">
                          <a:solidFill>
                            <a:srgbClr val="0563C1"/>
                          </a:solidFill>
                          <a:effectLst/>
                          <a:latin typeface="Calibri" panose="020F0502020204030204" pitchFamily="34" charset="0"/>
                          <a:ea typeface="Calibri" panose="020F0502020204030204" pitchFamily="34" charset="0"/>
                          <a:cs typeface="Calibri" panose="020F0502020204030204" pitchFamily="34" charset="0"/>
                          <a:sym typeface="Arial"/>
                        </a:rPr>
                        <a:t>eng.edwin.m@ieee.org</a:t>
                      </a:r>
                    </a:p>
                  </a:txBody>
                  <a:tcPr marL="46382" marR="46382"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Women in Engineering Coordinator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Allison Mercer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563C1"/>
                        </a:buClr>
                        <a:buSzPts val="1200"/>
                        <a:buFont typeface="Calibri"/>
                        <a:buNone/>
                      </a:pPr>
                      <a:r>
                        <a:rPr lang="en-US" sz="1200" b="0" i="0" u="sng" strike="noStrike" cap="none">
                          <a:solidFill>
                            <a:schemeClr val="hlink"/>
                          </a:solidFill>
                          <a:latin typeface="Calibri"/>
                          <a:ea typeface="Calibri"/>
                          <a:cs typeface="Calibri"/>
                          <a:sym typeface="Calibri"/>
                          <a:hlinkClick r:id="rId5"/>
                        </a:rPr>
                        <a:t>Allison.Mercer@gtri.gatech.edu</a:t>
                      </a:r>
                      <a:endParaRPr sz="1200" b="0" i="0" u="sng" strike="noStrike" cap="none">
                        <a:solidFill>
                          <a:srgbClr val="0563C1"/>
                        </a:solidFill>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Senior Member Elevation Coordinator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Jacquelyn Cunningham</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a:solidFill>
                            <a:schemeClr val="hlink"/>
                          </a:solidFill>
                          <a:latin typeface="Calibri"/>
                          <a:ea typeface="Calibri"/>
                          <a:cs typeface="Calibri"/>
                          <a:sym typeface="Calibri"/>
                          <a:hlinkClick r:id="rId6"/>
                        </a:rPr>
                        <a:t>jdnc@ieee.org</a:t>
                      </a:r>
                      <a:r>
                        <a:rPr lang="en-US" sz="1200" u="none" strike="noStrike" cap="none">
                          <a:latin typeface="Calibri"/>
                          <a:ea typeface="Calibri"/>
                          <a:cs typeface="Calibri"/>
                          <a:sym typeface="Calibri"/>
                        </a:rPr>
                        <a:t>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Sections Operations Specialists (Position 1)</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Charles Lord</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a:solidFill>
                            <a:schemeClr val="hlink"/>
                          </a:solidFill>
                          <a:latin typeface="Calibri"/>
                          <a:ea typeface="Calibri"/>
                          <a:cs typeface="Calibri"/>
                          <a:sym typeface="Calibri"/>
                          <a:hlinkClick r:id="rId7"/>
                        </a:rPr>
                        <a:t>c.j.lord@ieee.org</a:t>
                      </a:r>
                      <a:r>
                        <a:rPr lang="en-US" sz="1200" u="none" strike="noStrike" cap="none">
                          <a:latin typeface="Calibri"/>
                          <a:ea typeface="Calibri"/>
                          <a:cs typeface="Calibri"/>
                          <a:sym typeface="Calibri"/>
                        </a:rPr>
                        <a:t>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Sections Operations Specialists (Position 2)</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Bill Marshall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dirty="0">
                          <a:solidFill>
                            <a:schemeClr val="hlink"/>
                          </a:solidFill>
                          <a:latin typeface="Calibri"/>
                          <a:ea typeface="Calibri"/>
                          <a:cs typeface="Calibri"/>
                          <a:sym typeface="Calibri"/>
                          <a:hlinkClick r:id="rId8"/>
                        </a:rPr>
                        <a:t>marshalliv@ieee.org</a:t>
                      </a:r>
                      <a:r>
                        <a:rPr lang="en-US" sz="1200" u="sng" strike="noStrike" cap="none" baseline="0" dirty="0">
                          <a:solidFill>
                            <a:schemeClr val="hlink"/>
                          </a:solidFill>
                          <a:latin typeface="Calibri"/>
                          <a:ea typeface="Calibri"/>
                          <a:cs typeface="Calibri"/>
                          <a:sym typeface="Calibri"/>
                        </a:rPr>
                        <a:t> </a:t>
                      </a:r>
                      <a:endParaRPr lang="en-US" sz="1200" u="sng" strike="noStrike" cap="none" dirty="0">
                        <a:solidFill>
                          <a:schemeClr val="hlink"/>
                        </a:solidFill>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Project Coordinator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Grayson Randall</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a:solidFill>
                            <a:schemeClr val="hlink"/>
                          </a:solidFill>
                          <a:latin typeface="Calibri"/>
                          <a:ea typeface="Calibri"/>
                          <a:cs typeface="Calibri"/>
                          <a:sym typeface="Calibri"/>
                          <a:hlinkClick r:id="rId9"/>
                        </a:rPr>
                        <a:t>g.randall@ieee.org</a:t>
                      </a:r>
                      <a:r>
                        <a:rPr lang="en-US" sz="1200" u="none" strike="noStrike" cap="none">
                          <a:latin typeface="Calibri"/>
                          <a:ea typeface="Calibri"/>
                          <a:cs typeface="Calibri"/>
                          <a:sym typeface="Calibri"/>
                        </a:rPr>
                        <a:t>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Technical Activities Coordinator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Glenn Parker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a:solidFill>
                            <a:schemeClr val="hlink"/>
                          </a:solidFill>
                          <a:latin typeface="Calibri"/>
                          <a:ea typeface="Calibri"/>
                          <a:cs typeface="Calibri"/>
                          <a:sym typeface="Calibri"/>
                          <a:hlinkClick r:id="rId10"/>
                        </a:rPr>
                        <a:t>Glenn.Parker@gtri.gatech.edu</a:t>
                      </a:r>
                      <a:r>
                        <a:rPr lang="en-US" sz="1200" u="none" strike="noStrike" cap="none">
                          <a:latin typeface="Calibri"/>
                          <a:ea typeface="Calibri"/>
                          <a:cs typeface="Calibri"/>
                          <a:sym typeface="Calibri"/>
                        </a:rPr>
                        <a:t>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Section Support Committee Mentor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William (Bill) Ratcliff</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dirty="0">
                          <a:solidFill>
                            <a:schemeClr val="hlink"/>
                          </a:solidFill>
                          <a:latin typeface="Calibri"/>
                          <a:ea typeface="Calibri"/>
                          <a:cs typeface="Calibri"/>
                          <a:sym typeface="Calibri"/>
                          <a:hlinkClick r:id="rId11"/>
                        </a:rPr>
                        <a:t>w.ratcliff@ieee.org</a:t>
                      </a:r>
                      <a:r>
                        <a:rPr lang="en-US" sz="12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91" name="Google Shape;291;p35"/>
          <p:cNvSpPr txBox="1"/>
          <p:nvPr/>
        </p:nvSpPr>
        <p:spPr>
          <a:xfrm>
            <a:off x="594360" y="3851506"/>
            <a:ext cx="628409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a:t>
            </a:r>
            <a:r>
              <a:rPr lang="en-US" sz="1800" u="sng">
                <a:solidFill>
                  <a:schemeClr val="hlink"/>
                </a:solidFill>
                <a:latin typeface="Calibri"/>
                <a:ea typeface="Calibri"/>
                <a:cs typeface="Calibri"/>
                <a:sym typeface="Calibri"/>
                <a:hlinkClick r:id="rId12"/>
              </a:rPr>
              <a:t>IEEE Support Center</a:t>
            </a:r>
            <a:r>
              <a:rPr lang="en-US" sz="1800">
                <a:solidFill>
                  <a:schemeClr val="dk1"/>
                </a:solidFill>
                <a:latin typeface="Calibri"/>
                <a:ea typeface="Calibri"/>
                <a:cs typeface="Calibri"/>
                <a:sym typeface="Calibri"/>
              </a:rPr>
              <a:t> is a great online resource. </a:t>
            </a:r>
            <a:endParaRPr/>
          </a:p>
        </p:txBody>
      </p:sp>
    </p:spTree>
    <p:extLst>
      <p:ext uri="{BB962C8B-B14F-4D97-AF65-F5344CB8AC3E}">
        <p14:creationId xmlns:p14="http://schemas.microsoft.com/office/powerpoint/2010/main" val="1462784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9"/>
          <p:cNvSpPr txBox="1">
            <a:spLocks noGrp="1"/>
          </p:cNvSpPr>
          <p:nvPr>
            <p:ph type="title"/>
          </p:nvPr>
        </p:nvSpPr>
        <p:spPr>
          <a:xfrm>
            <a:off x="623888" y="2447123"/>
            <a:ext cx="7886700" cy="62081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3300"/>
              <a:buFont typeface="Calibri"/>
              <a:buNone/>
            </a:pPr>
            <a:r>
              <a:rPr lang="en-US"/>
              <a:t>Appendix</a:t>
            </a:r>
            <a:endParaRPr/>
          </a:p>
        </p:txBody>
      </p:sp>
      <p:sp>
        <p:nvSpPr>
          <p:cNvPr id="537" name="Google Shape;537;p59"/>
          <p:cNvSpPr txBox="1">
            <a:spLocks noGrp="1"/>
          </p:cNvSpPr>
          <p:nvPr>
            <p:ph type="body" idx="1"/>
          </p:nvPr>
        </p:nvSpPr>
        <p:spPr>
          <a:xfrm>
            <a:off x="623888" y="3088183"/>
            <a:ext cx="7886700" cy="504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endParaRPr/>
          </a:p>
        </p:txBody>
      </p:sp>
      <p:sp>
        <p:nvSpPr>
          <p:cNvPr id="538" name="Google Shape;538;p59"/>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30823" y="938681"/>
            <a:ext cx="8084527" cy="3272834"/>
          </a:xfrm>
        </p:spPr>
        <p:txBody>
          <a:bodyPr>
            <a:noAutofit/>
          </a:bodyPr>
          <a:lstStyle/>
          <a:p>
            <a:pPr>
              <a:spcBef>
                <a:spcPts val="0"/>
              </a:spcBef>
              <a:spcAft>
                <a:spcPts val="1200"/>
              </a:spcAft>
            </a:pPr>
            <a:r>
              <a:rPr lang="en-US" sz="1800" b="1" dirty="0"/>
              <a:t>Engage members through Communities of Interest </a:t>
            </a:r>
            <a:r>
              <a:rPr lang="en-US" sz="1800" dirty="0"/>
              <a:t>with Affinity Groups and Society Chapters with focus on Young Professionals, Women in Engineering, Senior Members and Life Members.</a:t>
            </a:r>
          </a:p>
          <a:p>
            <a:pPr>
              <a:spcBef>
                <a:spcPts val="0"/>
              </a:spcBef>
              <a:spcAft>
                <a:spcPts val="1200"/>
              </a:spcAft>
            </a:pPr>
            <a:r>
              <a:rPr lang="en-US" sz="1800" b="1" dirty="0"/>
              <a:t>Sponsor projects </a:t>
            </a:r>
            <a:r>
              <a:rPr lang="en-US" sz="1800" dirty="0"/>
              <a:t>to facilitate the active involvement of members in IEEE activities.</a:t>
            </a:r>
          </a:p>
          <a:p>
            <a:pPr>
              <a:spcBef>
                <a:spcPts val="0"/>
              </a:spcBef>
              <a:spcAft>
                <a:spcPts val="1200"/>
              </a:spcAft>
            </a:pPr>
            <a:r>
              <a:rPr lang="en-US" sz="1800" b="1" dirty="0"/>
              <a:t>Provide high quality technical programs </a:t>
            </a:r>
            <a:r>
              <a:rPr lang="en-US" sz="1800" dirty="0"/>
              <a:t>for members of the Section, Chapters &amp; Student Branch</a:t>
            </a:r>
          </a:p>
          <a:p>
            <a:pPr>
              <a:spcBef>
                <a:spcPts val="0"/>
              </a:spcBef>
              <a:spcAft>
                <a:spcPts val="1200"/>
              </a:spcAft>
            </a:pPr>
            <a:r>
              <a:rPr lang="en-US" sz="1800" b="1" dirty="0"/>
              <a:t>Sponsor Senior Member Elevation </a:t>
            </a:r>
            <a:r>
              <a:rPr lang="en-US" sz="1800" dirty="0"/>
              <a:t>programs</a:t>
            </a:r>
          </a:p>
          <a:p>
            <a:pPr>
              <a:spcBef>
                <a:spcPts val="0"/>
              </a:spcBef>
              <a:spcAft>
                <a:spcPts val="1200"/>
              </a:spcAft>
            </a:pPr>
            <a:r>
              <a:rPr lang="en-US" sz="1800" b="1" dirty="0"/>
              <a:t>Use collaborative tools and other technologies </a:t>
            </a:r>
            <a:r>
              <a:rPr lang="en-US" sz="1800" dirty="0"/>
              <a:t>to support Section activities.</a:t>
            </a:r>
          </a:p>
        </p:txBody>
      </p:sp>
      <p:sp>
        <p:nvSpPr>
          <p:cNvPr id="11" name="Content Placeholder 2"/>
          <p:cNvSpPr txBox="1">
            <a:spLocks/>
          </p:cNvSpPr>
          <p:nvPr/>
        </p:nvSpPr>
        <p:spPr>
          <a:xfrm>
            <a:off x="628650" y="385113"/>
            <a:ext cx="7886700" cy="38230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Clr>
                <a:srgbClr val="0066A1"/>
              </a:buClr>
              <a:buFont typeface="LucidaGrande" charset="0"/>
              <a:buNone/>
              <a:defRPr sz="1800" b="1" i="1" kern="1200">
                <a:solidFill>
                  <a:schemeClr val="tx1">
                    <a:lumMod val="50000"/>
                    <a:lumOff val="50000"/>
                  </a:schemeClr>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US" altLang="en-US" sz="2550" i="0" dirty="0">
                <a:solidFill>
                  <a:srgbClr val="0066A1"/>
                </a:solidFill>
                <a:latin typeface="Calibri" charset="0"/>
                <a:ea typeface="Calibri" charset="0"/>
                <a:cs typeface="Calibri" charset="0"/>
              </a:rPr>
              <a:t>Section Responsibilities</a:t>
            </a:r>
            <a:endParaRPr lang="en-US" sz="2550" i="0" dirty="0">
              <a:solidFill>
                <a:srgbClr val="0066A1"/>
              </a:solidFill>
              <a:latin typeface="Calibri" charset="0"/>
              <a:ea typeface="Calibri" charset="0"/>
              <a:cs typeface="Calibri" charset="0"/>
            </a:endParaRPr>
          </a:p>
        </p:txBody>
      </p:sp>
    </p:spTree>
    <p:extLst>
      <p:ext uri="{BB962C8B-B14F-4D97-AF65-F5344CB8AC3E}">
        <p14:creationId xmlns:p14="http://schemas.microsoft.com/office/powerpoint/2010/main" val="9945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0"/>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Best Practices for OU Analytics</a:t>
            </a:r>
            <a:endParaRPr/>
          </a:p>
        </p:txBody>
      </p:sp>
      <p:pic>
        <p:nvPicPr>
          <p:cNvPr id="545" name="Google Shape;545;p60"/>
          <p:cNvPicPr preferRelativeResize="0"/>
          <p:nvPr/>
        </p:nvPicPr>
        <p:blipFill rotWithShape="1">
          <a:blip r:embed="rId3">
            <a:alphaModFix/>
          </a:blip>
          <a:srcRect/>
          <a:stretch/>
        </p:blipFill>
        <p:spPr>
          <a:xfrm>
            <a:off x="485775" y="963464"/>
            <a:ext cx="3815162" cy="3566160"/>
          </a:xfrm>
          <a:prstGeom prst="rect">
            <a:avLst/>
          </a:prstGeom>
          <a:noFill/>
          <a:ln w="9525" cap="flat" cmpd="sng">
            <a:solidFill>
              <a:schemeClr val="dk1"/>
            </a:solidFill>
            <a:prstDash val="solid"/>
            <a:round/>
            <a:headEnd type="none" w="sm" len="sm"/>
            <a:tailEnd type="none" w="sm" len="sm"/>
          </a:ln>
        </p:spPr>
      </p:pic>
      <p:sp>
        <p:nvSpPr>
          <p:cNvPr id="546" name="Google Shape;546;p60"/>
          <p:cNvSpPr txBox="1">
            <a:spLocks noGrp="1"/>
          </p:cNvSpPr>
          <p:nvPr>
            <p:ph type="sldNum" idx="4294967295"/>
          </p:nvPr>
        </p:nvSpPr>
        <p:spPr>
          <a:xfrm>
            <a:off x="0" y="4654550"/>
            <a:ext cx="485775" cy="2730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a:p>
        </p:txBody>
      </p:sp>
      <p:sp>
        <p:nvSpPr>
          <p:cNvPr id="547" name="Google Shape;547;p60"/>
          <p:cNvSpPr txBox="1">
            <a:spLocks noGrp="1"/>
          </p:cNvSpPr>
          <p:nvPr>
            <p:ph type="body" idx="1"/>
          </p:nvPr>
        </p:nvSpPr>
        <p:spPr>
          <a:xfrm>
            <a:off x="4514850" y="1369219"/>
            <a:ext cx="3886200" cy="2844404"/>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00"/>
              <a:buChar char="▸"/>
            </a:pPr>
            <a:r>
              <a:rPr lang="en-US"/>
              <a:t>Bookmark the main OU Analytics</a:t>
            </a:r>
            <a:br>
              <a:rPr lang="en-US"/>
            </a:br>
            <a:r>
              <a:rPr lang="en-US"/>
              <a:t>landing page </a:t>
            </a:r>
            <a:endParaRPr/>
          </a:p>
          <a:p>
            <a:pPr marL="171450" lvl="0" indent="-171450" algn="l" rtl="0">
              <a:lnSpc>
                <a:spcPct val="90000"/>
              </a:lnSpc>
              <a:spcBef>
                <a:spcPts val="750"/>
              </a:spcBef>
              <a:spcAft>
                <a:spcPts val="0"/>
              </a:spcAft>
              <a:buSzPts val="1600"/>
              <a:buChar char="▸"/>
            </a:pPr>
            <a:r>
              <a:rPr lang="en-US"/>
              <a:t>Access OU Analytics from here</a:t>
            </a:r>
            <a:endParaRPr/>
          </a:p>
          <a:p>
            <a:pPr marL="514350" lvl="1" indent="-171450" algn="l" rtl="0">
              <a:lnSpc>
                <a:spcPct val="90000"/>
              </a:lnSpc>
              <a:spcBef>
                <a:spcPts val="375"/>
              </a:spcBef>
              <a:spcAft>
                <a:spcPts val="0"/>
              </a:spcAft>
              <a:buSzPts val="1300"/>
              <a:buChar char="-"/>
            </a:pPr>
            <a:r>
              <a:rPr lang="en-US"/>
              <a:t>Announcements and Updates are posted at the top of the page</a:t>
            </a:r>
            <a:endParaRPr/>
          </a:p>
          <a:p>
            <a:pPr marL="171450" lvl="0" indent="-171450" algn="l" rtl="0">
              <a:lnSpc>
                <a:spcPct val="90000"/>
              </a:lnSpc>
              <a:spcBef>
                <a:spcPts val="750"/>
              </a:spcBef>
              <a:spcAft>
                <a:spcPts val="0"/>
              </a:spcAft>
              <a:buSzPts val="1600"/>
              <a:buChar char="▸"/>
            </a:pPr>
            <a:r>
              <a:rPr lang="en-US"/>
              <a:t>Links to:</a:t>
            </a:r>
            <a:endParaRPr/>
          </a:p>
          <a:p>
            <a:pPr marL="514350" lvl="1" indent="-171450" algn="l" rtl="0">
              <a:lnSpc>
                <a:spcPct val="90000"/>
              </a:lnSpc>
              <a:spcBef>
                <a:spcPts val="375"/>
              </a:spcBef>
              <a:spcAft>
                <a:spcPts val="0"/>
              </a:spcAft>
              <a:buSzPts val="1300"/>
              <a:buChar char="-"/>
            </a:pPr>
            <a:r>
              <a:rPr lang="en-US"/>
              <a:t>Frequently Asked Questions</a:t>
            </a:r>
            <a:endParaRPr/>
          </a:p>
          <a:p>
            <a:pPr marL="514350" lvl="1" indent="-171450" algn="l" rtl="0">
              <a:lnSpc>
                <a:spcPct val="90000"/>
              </a:lnSpc>
              <a:spcBef>
                <a:spcPts val="375"/>
              </a:spcBef>
              <a:spcAft>
                <a:spcPts val="0"/>
              </a:spcAft>
              <a:buSzPts val="1300"/>
              <a:buChar char="-"/>
            </a:pPr>
            <a:r>
              <a:rPr lang="en-US"/>
              <a:t>Training</a:t>
            </a:r>
            <a:endParaRPr/>
          </a:p>
          <a:p>
            <a:pPr marL="171450" lvl="0" indent="-171450" algn="l" rtl="0">
              <a:lnSpc>
                <a:spcPct val="90000"/>
              </a:lnSpc>
              <a:spcBef>
                <a:spcPts val="750"/>
              </a:spcBef>
              <a:spcAft>
                <a:spcPts val="0"/>
              </a:spcAft>
              <a:buSzPts val="1600"/>
              <a:buChar char="▸"/>
            </a:pPr>
            <a:r>
              <a:rPr lang="en-US"/>
              <a:t>Join an IEEE OU Analytics Group</a:t>
            </a:r>
            <a:endParaRPr/>
          </a:p>
          <a:p>
            <a:pPr marL="171450" lvl="0" indent="-66675" algn="l" rtl="0">
              <a:lnSpc>
                <a:spcPct val="90000"/>
              </a:lnSpc>
              <a:spcBef>
                <a:spcPts val="750"/>
              </a:spcBef>
              <a:spcAft>
                <a:spcPts val="0"/>
              </a:spcAft>
              <a:buSzPts val="165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1"/>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Creating The Section Interest Profile</a:t>
            </a:r>
            <a:endParaRPr/>
          </a:p>
        </p:txBody>
      </p:sp>
      <p:sp>
        <p:nvSpPr>
          <p:cNvPr id="554" name="Google Shape;554;p61"/>
          <p:cNvSpPr txBox="1">
            <a:spLocks noGrp="1"/>
          </p:cNvSpPr>
          <p:nvPr>
            <p:ph type="body" idx="1"/>
          </p:nvPr>
        </p:nvSpPr>
        <p:spPr>
          <a:xfrm>
            <a:off x="628650" y="1369219"/>
            <a:ext cx="3886200" cy="2844404"/>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00"/>
              <a:buChar char="▸"/>
            </a:pPr>
            <a:r>
              <a:rPr lang="en-US"/>
              <a:t>Member Counts by Grade </a:t>
            </a:r>
            <a:endParaRPr/>
          </a:p>
          <a:p>
            <a:pPr marL="171450" lvl="0" indent="-171450" algn="l" rtl="0">
              <a:lnSpc>
                <a:spcPct val="90000"/>
              </a:lnSpc>
              <a:spcBef>
                <a:spcPts val="750"/>
              </a:spcBef>
              <a:spcAft>
                <a:spcPts val="0"/>
              </a:spcAft>
              <a:buSzPts val="1600"/>
              <a:buChar char="▸"/>
            </a:pPr>
            <a:r>
              <a:rPr lang="en-US"/>
              <a:t>Which Dashboard to use:</a:t>
            </a:r>
            <a:endParaRPr/>
          </a:p>
          <a:p>
            <a:pPr marL="171450" lvl="0" indent="-66675" algn="l" rtl="0">
              <a:lnSpc>
                <a:spcPct val="90000"/>
              </a:lnSpc>
              <a:spcBef>
                <a:spcPts val="750"/>
              </a:spcBef>
              <a:spcAft>
                <a:spcPts val="0"/>
              </a:spcAft>
              <a:buSzPts val="1650"/>
              <a:buNone/>
            </a:pPr>
            <a:endParaRPr/>
          </a:p>
          <a:p>
            <a:pPr marL="0" lvl="0" indent="0"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p:txBody>
      </p:sp>
      <p:sp>
        <p:nvSpPr>
          <p:cNvPr id="555" name="Google Shape;555;p61"/>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21</a:t>
            </a:fld>
            <a:endParaRPr/>
          </a:p>
        </p:txBody>
      </p:sp>
      <p:sp>
        <p:nvSpPr>
          <p:cNvPr id="556" name="Google Shape;556;p61"/>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Page 1 High Level Statistics</a:t>
            </a:r>
            <a:endParaRPr sz="1530"/>
          </a:p>
        </p:txBody>
      </p:sp>
      <p:pic>
        <p:nvPicPr>
          <p:cNvPr id="557" name="Google Shape;557;p61"/>
          <p:cNvPicPr preferRelativeResize="0"/>
          <p:nvPr/>
        </p:nvPicPr>
        <p:blipFill rotWithShape="1">
          <a:blip r:embed="rId3">
            <a:alphaModFix/>
          </a:blip>
          <a:srcRect/>
          <a:stretch/>
        </p:blipFill>
        <p:spPr>
          <a:xfrm>
            <a:off x="871980" y="2201943"/>
            <a:ext cx="2298043" cy="2011680"/>
          </a:xfrm>
          <a:prstGeom prst="rect">
            <a:avLst/>
          </a:prstGeom>
          <a:noFill/>
          <a:ln>
            <a:noFill/>
          </a:ln>
        </p:spPr>
      </p:pic>
      <p:pic>
        <p:nvPicPr>
          <p:cNvPr id="558" name="Google Shape;558;p61"/>
          <p:cNvPicPr preferRelativeResize="0"/>
          <p:nvPr/>
        </p:nvPicPr>
        <p:blipFill rotWithShape="1">
          <a:blip r:embed="rId4">
            <a:alphaModFix/>
          </a:blip>
          <a:srcRect/>
          <a:stretch/>
        </p:blipFill>
        <p:spPr>
          <a:xfrm>
            <a:off x="5076233" y="2741851"/>
            <a:ext cx="3793614" cy="2011680"/>
          </a:xfrm>
          <a:prstGeom prst="rect">
            <a:avLst/>
          </a:prstGeom>
          <a:noFill/>
          <a:ln w="9525" cap="flat" cmpd="sng">
            <a:solidFill>
              <a:schemeClr val="dk1"/>
            </a:solidFill>
            <a:prstDash val="solid"/>
            <a:round/>
            <a:headEnd type="none" w="sm" len="sm"/>
            <a:tailEnd type="none" w="sm" len="sm"/>
          </a:ln>
        </p:spPr>
      </p:pic>
      <p:pic>
        <p:nvPicPr>
          <p:cNvPr id="559" name="Google Shape;559;p61"/>
          <p:cNvPicPr preferRelativeResize="0"/>
          <p:nvPr/>
        </p:nvPicPr>
        <p:blipFill rotWithShape="1">
          <a:blip r:embed="rId5">
            <a:alphaModFix/>
          </a:blip>
          <a:srcRect/>
          <a:stretch/>
        </p:blipFill>
        <p:spPr>
          <a:xfrm>
            <a:off x="5266037" y="801815"/>
            <a:ext cx="3603810" cy="1828800"/>
          </a:xfrm>
          <a:prstGeom prst="rect">
            <a:avLst/>
          </a:prstGeom>
          <a:noFill/>
          <a:ln w="9525" cap="flat" cmpd="sng">
            <a:solidFill>
              <a:schemeClr val="dk1"/>
            </a:solidFill>
            <a:prstDash val="solid"/>
            <a:round/>
            <a:headEnd type="none" w="sm" len="sm"/>
            <a:tailEnd type="none" w="sm" len="sm"/>
          </a:ln>
        </p:spPr>
      </p:pic>
      <p:sp>
        <p:nvSpPr>
          <p:cNvPr id="560" name="Google Shape;560;p61"/>
          <p:cNvSpPr/>
          <p:nvPr/>
        </p:nvSpPr>
        <p:spPr>
          <a:xfrm>
            <a:off x="6330462" y="2932768"/>
            <a:ext cx="2356338" cy="255910"/>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61" name="Google Shape;561;p61" descr="C:\Users\elynpere\AppData\Local\Microsoft\Windows\Temporary Internet Files\Content.IE5\FPHJ2SHP\lightbulb_by_trixyrogue[1].jpg"/>
          <p:cNvPicPr preferRelativeResize="0"/>
          <p:nvPr/>
        </p:nvPicPr>
        <p:blipFill rotWithShape="1">
          <a:blip r:embed="rId6">
            <a:alphaModFix/>
          </a:blip>
          <a:srcRect/>
          <a:stretch/>
        </p:blipFill>
        <p:spPr>
          <a:xfrm>
            <a:off x="7692108" y="194537"/>
            <a:ext cx="1192696" cy="1371600"/>
          </a:xfrm>
          <a:prstGeom prst="rect">
            <a:avLst/>
          </a:prstGeom>
          <a:noFill/>
          <a:ln w="9525" cap="flat" cmpd="sng">
            <a:solidFill>
              <a:schemeClr val="dk1"/>
            </a:solidFill>
            <a:prstDash val="solid"/>
            <a:round/>
            <a:headEnd type="none" w="sm" len="sm"/>
            <a:tailEnd type="none" w="sm" len="sm"/>
          </a:ln>
        </p:spPr>
      </p:pic>
      <p:cxnSp>
        <p:nvCxnSpPr>
          <p:cNvPr id="562" name="Google Shape;562;p61"/>
          <p:cNvCxnSpPr/>
          <p:nvPr/>
        </p:nvCxnSpPr>
        <p:spPr>
          <a:xfrm flipH="1">
            <a:off x="7385538" y="1592036"/>
            <a:ext cx="590970" cy="1244949"/>
          </a:xfrm>
          <a:prstGeom prst="straightConnector1">
            <a:avLst/>
          </a:prstGeom>
          <a:noFill/>
          <a:ln w="76200" cap="flat" cmpd="sng">
            <a:solidFill>
              <a:srgbClr val="FF0000"/>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animEffect transition="in" filter="fade">
                                      <p:cBhvr>
                                        <p:cTn id="7" dur="500"/>
                                        <p:tgtEl>
                                          <p:spTgt spid="5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1"/>
                                        </p:tgtEl>
                                        <p:attrNameLst>
                                          <p:attrName>style.visibility</p:attrName>
                                        </p:attrNameLst>
                                      </p:cBhvr>
                                      <p:to>
                                        <p:strVal val="visible"/>
                                      </p:to>
                                    </p:set>
                                    <p:animEffect transition="in" filter="fade">
                                      <p:cBhvr>
                                        <p:cTn id="12" dur="500"/>
                                        <p:tgtEl>
                                          <p:spTgt spid="561"/>
                                        </p:tgtEl>
                                      </p:cBhvr>
                                    </p:animEffect>
                                  </p:childTnLst>
                                </p:cTn>
                              </p:par>
                              <p:par>
                                <p:cTn id="13" presetID="10" presetClass="entr" presetSubtype="0" fill="hold" nodeType="withEffect">
                                  <p:stCondLst>
                                    <p:cond delay="0"/>
                                  </p:stCondLst>
                                  <p:childTnLst>
                                    <p:set>
                                      <p:cBhvr>
                                        <p:cTn id="14" dur="1" fill="hold">
                                          <p:stCondLst>
                                            <p:cond delay="0"/>
                                          </p:stCondLst>
                                        </p:cTn>
                                        <p:tgtEl>
                                          <p:spTgt spid="562"/>
                                        </p:tgtEl>
                                        <p:attrNameLst>
                                          <p:attrName>style.visibility</p:attrName>
                                        </p:attrNameLst>
                                      </p:cBhvr>
                                      <p:to>
                                        <p:strVal val="visible"/>
                                      </p:to>
                                    </p:set>
                                    <p:animEffect transition="in" filter="fade">
                                      <p:cBhvr>
                                        <p:cTn id="15" dur="500"/>
                                        <p:tgtEl>
                                          <p:spTgt spid="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2"/>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Creating The Section Interest Profile</a:t>
            </a:r>
            <a:endParaRPr/>
          </a:p>
        </p:txBody>
      </p:sp>
      <p:sp>
        <p:nvSpPr>
          <p:cNvPr id="569" name="Google Shape;569;p62"/>
          <p:cNvSpPr txBox="1">
            <a:spLocks noGrp="1"/>
          </p:cNvSpPr>
          <p:nvPr>
            <p:ph type="body" idx="1"/>
          </p:nvPr>
        </p:nvSpPr>
        <p:spPr>
          <a:xfrm>
            <a:off x="628650" y="1369219"/>
            <a:ext cx="3886200" cy="2844404"/>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00"/>
              <a:buChar char="▸"/>
            </a:pPr>
            <a:r>
              <a:rPr lang="en-US"/>
              <a:t>Member Counts by Grade </a:t>
            </a:r>
            <a:endParaRPr/>
          </a:p>
          <a:p>
            <a:pPr marL="171450" lvl="0" indent="-171450" algn="l" rtl="0">
              <a:lnSpc>
                <a:spcPct val="90000"/>
              </a:lnSpc>
              <a:spcBef>
                <a:spcPts val="750"/>
              </a:spcBef>
              <a:spcAft>
                <a:spcPts val="0"/>
              </a:spcAft>
              <a:buSzPts val="1600"/>
              <a:buChar char="▸"/>
            </a:pPr>
            <a:r>
              <a:rPr lang="en-US"/>
              <a:t>Which Dashboard to use:</a:t>
            </a:r>
            <a:endParaRPr/>
          </a:p>
          <a:p>
            <a:pPr marL="171450" lvl="0" indent="-66675" algn="l" rtl="0">
              <a:lnSpc>
                <a:spcPct val="90000"/>
              </a:lnSpc>
              <a:spcBef>
                <a:spcPts val="750"/>
              </a:spcBef>
              <a:spcAft>
                <a:spcPts val="0"/>
              </a:spcAft>
              <a:buSzPts val="1650"/>
              <a:buNone/>
            </a:pPr>
            <a:endParaRPr/>
          </a:p>
          <a:p>
            <a:pPr marL="0" lvl="0" indent="0"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p:txBody>
      </p:sp>
      <p:sp>
        <p:nvSpPr>
          <p:cNvPr id="570" name="Google Shape;570;p62"/>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a:p>
        </p:txBody>
      </p:sp>
      <p:sp>
        <p:nvSpPr>
          <p:cNvPr id="571" name="Google Shape;571;p62"/>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Page 1 High Level Statistics</a:t>
            </a:r>
            <a:endParaRPr sz="1530"/>
          </a:p>
        </p:txBody>
      </p:sp>
      <p:pic>
        <p:nvPicPr>
          <p:cNvPr id="572" name="Google Shape;572;p62"/>
          <p:cNvPicPr preferRelativeResize="0"/>
          <p:nvPr/>
        </p:nvPicPr>
        <p:blipFill rotWithShape="1">
          <a:blip r:embed="rId3">
            <a:alphaModFix/>
          </a:blip>
          <a:srcRect/>
          <a:stretch/>
        </p:blipFill>
        <p:spPr>
          <a:xfrm>
            <a:off x="871980" y="2201943"/>
            <a:ext cx="2298043" cy="2011680"/>
          </a:xfrm>
          <a:prstGeom prst="rect">
            <a:avLst/>
          </a:prstGeom>
          <a:noFill/>
          <a:ln>
            <a:noFill/>
          </a:ln>
        </p:spPr>
      </p:pic>
      <p:pic>
        <p:nvPicPr>
          <p:cNvPr id="573" name="Google Shape;573;p62"/>
          <p:cNvPicPr preferRelativeResize="0"/>
          <p:nvPr/>
        </p:nvPicPr>
        <p:blipFill rotWithShape="1">
          <a:blip r:embed="rId4">
            <a:alphaModFix/>
          </a:blip>
          <a:srcRect/>
          <a:stretch/>
        </p:blipFill>
        <p:spPr>
          <a:xfrm>
            <a:off x="3666979" y="1927623"/>
            <a:ext cx="5120640" cy="1280160"/>
          </a:xfrm>
          <a:prstGeom prst="rect">
            <a:avLst/>
          </a:prstGeom>
          <a:noFill/>
          <a:ln>
            <a:noFill/>
          </a:ln>
        </p:spPr>
      </p:pic>
      <p:sp>
        <p:nvSpPr>
          <p:cNvPr id="574" name="Google Shape;574;p62"/>
          <p:cNvSpPr/>
          <p:nvPr/>
        </p:nvSpPr>
        <p:spPr>
          <a:xfrm>
            <a:off x="8289234" y="2345635"/>
            <a:ext cx="715617" cy="445786"/>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3"/>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Creating The Section Interest Profile</a:t>
            </a:r>
            <a:endParaRPr/>
          </a:p>
        </p:txBody>
      </p:sp>
      <p:sp>
        <p:nvSpPr>
          <p:cNvPr id="581" name="Google Shape;581;p63"/>
          <p:cNvSpPr txBox="1">
            <a:spLocks noGrp="1"/>
          </p:cNvSpPr>
          <p:nvPr>
            <p:ph type="body" idx="1"/>
          </p:nvPr>
        </p:nvSpPr>
        <p:spPr>
          <a:xfrm>
            <a:off x="628650" y="1369219"/>
            <a:ext cx="3886200" cy="2844404"/>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00"/>
              <a:buChar char="▸"/>
            </a:pPr>
            <a:r>
              <a:rPr lang="en-US"/>
              <a:t>Member Counts by Grade for:</a:t>
            </a:r>
            <a:endParaRPr/>
          </a:p>
          <a:p>
            <a:pPr marL="514350" lvl="1" indent="-171450" algn="l" rtl="0">
              <a:lnSpc>
                <a:spcPct val="90000"/>
              </a:lnSpc>
              <a:spcBef>
                <a:spcPts val="375"/>
              </a:spcBef>
              <a:spcAft>
                <a:spcPts val="0"/>
              </a:spcAft>
              <a:buSzPts val="1300"/>
              <a:buChar char="-"/>
            </a:pPr>
            <a:r>
              <a:rPr lang="en-US"/>
              <a:t>Society Memberships</a:t>
            </a:r>
            <a:endParaRPr/>
          </a:p>
          <a:p>
            <a:pPr marL="514350" lvl="1" indent="-171450" algn="l" rtl="0">
              <a:lnSpc>
                <a:spcPct val="90000"/>
              </a:lnSpc>
              <a:spcBef>
                <a:spcPts val="375"/>
              </a:spcBef>
              <a:spcAft>
                <a:spcPts val="0"/>
              </a:spcAft>
              <a:buSzPts val="1300"/>
              <a:buChar char="-"/>
            </a:pPr>
            <a:r>
              <a:rPr lang="en-US"/>
              <a:t>Affinity Memberships*</a:t>
            </a:r>
            <a:endParaRPr/>
          </a:p>
          <a:p>
            <a:pPr marL="171450" lvl="0" indent="-171450" algn="l" rtl="0">
              <a:lnSpc>
                <a:spcPct val="90000"/>
              </a:lnSpc>
              <a:spcBef>
                <a:spcPts val="750"/>
              </a:spcBef>
              <a:spcAft>
                <a:spcPts val="0"/>
              </a:spcAft>
              <a:buSzPts val="1600"/>
              <a:buChar char="▸"/>
            </a:pPr>
            <a:r>
              <a:rPr lang="en-US"/>
              <a:t>Which Dashboard to use:</a:t>
            </a:r>
            <a:endParaRPr/>
          </a:p>
          <a:p>
            <a:pPr marL="171450" lvl="0" indent="-66675" algn="l" rtl="0">
              <a:lnSpc>
                <a:spcPct val="90000"/>
              </a:lnSpc>
              <a:spcBef>
                <a:spcPts val="750"/>
              </a:spcBef>
              <a:spcAft>
                <a:spcPts val="0"/>
              </a:spcAft>
              <a:buSzPts val="1650"/>
              <a:buNone/>
            </a:pPr>
            <a:endParaRPr/>
          </a:p>
          <a:p>
            <a:pPr marL="0" lvl="0" indent="0"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p:txBody>
      </p:sp>
      <p:sp>
        <p:nvSpPr>
          <p:cNvPr id="582" name="Google Shape;582;p63"/>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a:p>
        </p:txBody>
      </p:sp>
      <p:sp>
        <p:nvSpPr>
          <p:cNvPr id="583" name="Google Shape;583;p63"/>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Page 2 – Other IEEE Memberships</a:t>
            </a:r>
            <a:endParaRPr sz="1530"/>
          </a:p>
        </p:txBody>
      </p:sp>
      <p:pic>
        <p:nvPicPr>
          <p:cNvPr id="584" name="Google Shape;584;p63"/>
          <p:cNvPicPr preferRelativeResize="0"/>
          <p:nvPr/>
        </p:nvPicPr>
        <p:blipFill rotWithShape="1">
          <a:blip r:embed="rId3">
            <a:alphaModFix/>
          </a:blip>
          <a:srcRect/>
          <a:stretch/>
        </p:blipFill>
        <p:spPr>
          <a:xfrm>
            <a:off x="1011409" y="2579625"/>
            <a:ext cx="2288910" cy="2011680"/>
          </a:xfrm>
          <a:prstGeom prst="rect">
            <a:avLst/>
          </a:prstGeom>
          <a:noFill/>
          <a:ln>
            <a:noFill/>
          </a:ln>
        </p:spPr>
      </p:pic>
      <p:pic>
        <p:nvPicPr>
          <p:cNvPr id="585" name="Google Shape;585;p63"/>
          <p:cNvPicPr preferRelativeResize="0"/>
          <p:nvPr/>
        </p:nvPicPr>
        <p:blipFill rotWithShape="1">
          <a:blip r:embed="rId4">
            <a:alphaModFix/>
          </a:blip>
          <a:srcRect/>
          <a:stretch/>
        </p:blipFill>
        <p:spPr>
          <a:xfrm>
            <a:off x="3776103" y="869404"/>
            <a:ext cx="5092103" cy="3840480"/>
          </a:xfrm>
          <a:prstGeom prst="rect">
            <a:avLst/>
          </a:prstGeom>
          <a:noFill/>
          <a:ln>
            <a:noFill/>
          </a:ln>
        </p:spPr>
      </p:pic>
      <p:sp>
        <p:nvSpPr>
          <p:cNvPr id="586" name="Google Shape;586;p63"/>
          <p:cNvSpPr/>
          <p:nvPr/>
        </p:nvSpPr>
        <p:spPr>
          <a:xfrm>
            <a:off x="4199343" y="905848"/>
            <a:ext cx="859614" cy="282491"/>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7" name="Google Shape;587;p63"/>
          <p:cNvSpPr/>
          <p:nvPr/>
        </p:nvSpPr>
        <p:spPr>
          <a:xfrm>
            <a:off x="8145058" y="791548"/>
            <a:ext cx="470520" cy="267632"/>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p64"/>
          <p:cNvPicPr preferRelativeResize="0"/>
          <p:nvPr/>
        </p:nvPicPr>
        <p:blipFill rotWithShape="1">
          <a:blip r:embed="rId3">
            <a:alphaModFix/>
          </a:blip>
          <a:srcRect/>
          <a:stretch/>
        </p:blipFill>
        <p:spPr>
          <a:xfrm>
            <a:off x="988372" y="2439976"/>
            <a:ext cx="2334984" cy="2011680"/>
          </a:xfrm>
          <a:prstGeom prst="rect">
            <a:avLst/>
          </a:prstGeom>
          <a:noFill/>
          <a:ln>
            <a:noFill/>
          </a:ln>
        </p:spPr>
      </p:pic>
      <p:sp>
        <p:nvSpPr>
          <p:cNvPr id="594" name="Google Shape;594;p64"/>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Creating The Section Interest Profile</a:t>
            </a:r>
            <a:endParaRPr/>
          </a:p>
        </p:txBody>
      </p:sp>
      <p:sp>
        <p:nvSpPr>
          <p:cNvPr id="595" name="Google Shape;595;p64"/>
          <p:cNvSpPr txBox="1">
            <a:spLocks noGrp="1"/>
          </p:cNvSpPr>
          <p:nvPr>
            <p:ph type="body" idx="1"/>
          </p:nvPr>
        </p:nvSpPr>
        <p:spPr>
          <a:xfrm>
            <a:off x="628650" y="1369219"/>
            <a:ext cx="3886200" cy="2844404"/>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00"/>
              <a:buChar char="▸"/>
            </a:pPr>
            <a:r>
              <a:rPr lang="en-US"/>
              <a:t>Student Member Counts by School</a:t>
            </a:r>
            <a:endParaRPr/>
          </a:p>
          <a:p>
            <a:pPr marL="0" lvl="0" indent="0" algn="l" rtl="0">
              <a:lnSpc>
                <a:spcPct val="90000"/>
              </a:lnSpc>
              <a:spcBef>
                <a:spcPts val="750"/>
              </a:spcBef>
              <a:spcAft>
                <a:spcPts val="0"/>
              </a:spcAft>
              <a:buSzPts val="1650"/>
              <a:buNone/>
            </a:pPr>
            <a:endParaRPr/>
          </a:p>
          <a:p>
            <a:pPr marL="171450" lvl="0" indent="-171450" algn="l" rtl="0">
              <a:lnSpc>
                <a:spcPct val="90000"/>
              </a:lnSpc>
              <a:spcBef>
                <a:spcPts val="750"/>
              </a:spcBef>
              <a:spcAft>
                <a:spcPts val="0"/>
              </a:spcAft>
              <a:buSzPts val="1600"/>
              <a:buChar char="▸"/>
            </a:pPr>
            <a:r>
              <a:rPr lang="en-US"/>
              <a:t>Which Dashboard to use:</a:t>
            </a:r>
            <a:endParaRPr/>
          </a:p>
          <a:p>
            <a:pPr marL="171450" lvl="0" indent="-66675" algn="l" rtl="0">
              <a:lnSpc>
                <a:spcPct val="90000"/>
              </a:lnSpc>
              <a:spcBef>
                <a:spcPts val="750"/>
              </a:spcBef>
              <a:spcAft>
                <a:spcPts val="0"/>
              </a:spcAft>
              <a:buSzPts val="1650"/>
              <a:buNone/>
            </a:pPr>
            <a:endParaRPr/>
          </a:p>
          <a:p>
            <a:pPr marL="0" lvl="0" indent="0"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p:txBody>
      </p:sp>
      <p:sp>
        <p:nvSpPr>
          <p:cNvPr id="596" name="Google Shape;596;p64"/>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24</a:t>
            </a:fld>
            <a:endParaRPr/>
          </a:p>
        </p:txBody>
      </p:sp>
      <p:sp>
        <p:nvSpPr>
          <p:cNvPr id="597" name="Google Shape;597;p64"/>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Student Data</a:t>
            </a:r>
            <a:endParaRPr sz="1530"/>
          </a:p>
        </p:txBody>
      </p:sp>
      <p:pic>
        <p:nvPicPr>
          <p:cNvPr id="598" name="Google Shape;598;p64"/>
          <p:cNvPicPr preferRelativeResize="0"/>
          <p:nvPr/>
        </p:nvPicPr>
        <p:blipFill rotWithShape="1">
          <a:blip r:embed="rId4">
            <a:alphaModFix/>
          </a:blip>
          <a:srcRect/>
          <a:stretch/>
        </p:blipFill>
        <p:spPr>
          <a:xfrm>
            <a:off x="5602687" y="829648"/>
            <a:ext cx="3228059" cy="1920240"/>
          </a:xfrm>
          <a:prstGeom prst="rect">
            <a:avLst/>
          </a:prstGeom>
          <a:noFill/>
          <a:ln w="9525" cap="flat" cmpd="sng">
            <a:solidFill>
              <a:schemeClr val="dk1"/>
            </a:solidFill>
            <a:prstDash val="solid"/>
            <a:round/>
            <a:headEnd type="none" w="sm" len="sm"/>
            <a:tailEnd type="none" w="sm" len="sm"/>
          </a:ln>
        </p:spPr>
      </p:pic>
      <p:pic>
        <p:nvPicPr>
          <p:cNvPr id="599" name="Google Shape;599;p64"/>
          <p:cNvPicPr preferRelativeResize="0"/>
          <p:nvPr/>
        </p:nvPicPr>
        <p:blipFill rotWithShape="1">
          <a:blip r:embed="rId5">
            <a:alphaModFix/>
          </a:blip>
          <a:srcRect/>
          <a:stretch/>
        </p:blipFill>
        <p:spPr>
          <a:xfrm>
            <a:off x="5602687" y="2916684"/>
            <a:ext cx="3230024" cy="173736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5"/>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Creating The Section Interest Profile</a:t>
            </a:r>
            <a:endParaRPr/>
          </a:p>
        </p:txBody>
      </p:sp>
      <p:sp>
        <p:nvSpPr>
          <p:cNvPr id="606" name="Google Shape;606;p65"/>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25</a:t>
            </a:fld>
            <a:endParaRPr/>
          </a:p>
        </p:txBody>
      </p:sp>
      <p:sp>
        <p:nvSpPr>
          <p:cNvPr id="607" name="Google Shape;607;p65"/>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Member Engagement</a:t>
            </a:r>
            <a:endParaRPr sz="1530"/>
          </a:p>
        </p:txBody>
      </p:sp>
      <p:pic>
        <p:nvPicPr>
          <p:cNvPr id="608" name="Google Shape;608;p65"/>
          <p:cNvPicPr preferRelativeResize="0"/>
          <p:nvPr/>
        </p:nvPicPr>
        <p:blipFill rotWithShape="1">
          <a:blip r:embed="rId3">
            <a:alphaModFix/>
          </a:blip>
          <a:srcRect/>
          <a:stretch/>
        </p:blipFill>
        <p:spPr>
          <a:xfrm>
            <a:off x="2130253" y="1194326"/>
            <a:ext cx="4883494" cy="329184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66"/>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Is that it for OU Analytics?</a:t>
            </a:r>
            <a:endParaRPr/>
          </a:p>
        </p:txBody>
      </p:sp>
      <p:sp>
        <p:nvSpPr>
          <p:cNvPr id="615" name="Google Shape;615;p66"/>
          <p:cNvSpPr txBox="1">
            <a:spLocks noGrp="1"/>
          </p:cNvSpPr>
          <p:nvPr>
            <p:ph type="body" idx="1"/>
          </p:nvPr>
        </p:nvSpPr>
        <p:spPr>
          <a:xfrm>
            <a:off x="628650" y="1369219"/>
            <a:ext cx="3886200" cy="284440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00"/>
              <a:buNone/>
            </a:pPr>
            <a:r>
              <a:rPr lang="en-US"/>
              <a:t>Next we’ll cover how to:</a:t>
            </a:r>
            <a:endParaRPr/>
          </a:p>
          <a:p>
            <a:pPr marL="0" lvl="0" indent="0" algn="l" rtl="0">
              <a:lnSpc>
                <a:spcPct val="90000"/>
              </a:lnSpc>
              <a:spcBef>
                <a:spcPts val="750"/>
              </a:spcBef>
              <a:spcAft>
                <a:spcPts val="0"/>
              </a:spcAft>
              <a:buSzPts val="1650"/>
              <a:buNone/>
            </a:pPr>
            <a:endParaRPr/>
          </a:p>
          <a:p>
            <a:pPr marL="171450" lvl="0" indent="-171450" algn="l" rtl="0">
              <a:lnSpc>
                <a:spcPct val="90000"/>
              </a:lnSpc>
              <a:spcBef>
                <a:spcPts val="750"/>
              </a:spcBef>
              <a:spcAft>
                <a:spcPts val="0"/>
              </a:spcAft>
              <a:buSzPts val="1600"/>
              <a:buChar char="▸"/>
            </a:pPr>
            <a:r>
              <a:rPr lang="en-US"/>
              <a:t>Pull a list of members</a:t>
            </a:r>
            <a:endParaRPr/>
          </a:p>
          <a:p>
            <a:pPr marL="171450" lvl="0" indent="-66675" algn="l" rtl="0">
              <a:lnSpc>
                <a:spcPct val="90000"/>
              </a:lnSpc>
              <a:spcBef>
                <a:spcPts val="750"/>
              </a:spcBef>
              <a:spcAft>
                <a:spcPts val="0"/>
              </a:spcAft>
              <a:buSzPts val="1650"/>
              <a:buNone/>
            </a:pPr>
            <a:endParaRPr/>
          </a:p>
          <a:p>
            <a:pPr marL="171450" lvl="0" indent="-171450" algn="l" rtl="0">
              <a:lnSpc>
                <a:spcPct val="90000"/>
              </a:lnSpc>
              <a:spcBef>
                <a:spcPts val="750"/>
              </a:spcBef>
              <a:spcAft>
                <a:spcPts val="0"/>
              </a:spcAft>
              <a:buSzPts val="1600"/>
              <a:buChar char="▸"/>
            </a:pPr>
            <a:r>
              <a:rPr lang="en-US"/>
              <a:t>Pull a list of New Members</a:t>
            </a:r>
            <a:endParaRPr/>
          </a:p>
          <a:p>
            <a:pPr marL="171450" lvl="0" indent="-66675" algn="l" rtl="0">
              <a:lnSpc>
                <a:spcPct val="90000"/>
              </a:lnSpc>
              <a:spcBef>
                <a:spcPts val="750"/>
              </a:spcBef>
              <a:spcAft>
                <a:spcPts val="0"/>
              </a:spcAft>
              <a:buSzPts val="1650"/>
              <a:buNone/>
            </a:pPr>
            <a:endParaRPr/>
          </a:p>
          <a:p>
            <a:pPr marL="171450" lvl="0" indent="-171450" algn="l" rtl="0">
              <a:lnSpc>
                <a:spcPct val="90000"/>
              </a:lnSpc>
              <a:spcBef>
                <a:spcPts val="750"/>
              </a:spcBef>
              <a:spcAft>
                <a:spcPts val="0"/>
              </a:spcAft>
              <a:buSzPts val="1600"/>
              <a:buChar char="▸"/>
            </a:pPr>
            <a:r>
              <a:rPr lang="en-US"/>
              <a:t>Explore the Map Dashboard</a:t>
            </a:r>
            <a:endParaRPr/>
          </a:p>
          <a:p>
            <a:pPr marL="514350" lvl="1" indent="-85725" algn="l" rtl="0">
              <a:lnSpc>
                <a:spcPct val="90000"/>
              </a:lnSpc>
              <a:spcBef>
                <a:spcPts val="375"/>
              </a:spcBef>
              <a:spcAft>
                <a:spcPts val="0"/>
              </a:spcAft>
              <a:buSzPts val="1350"/>
              <a:buNone/>
            </a:pPr>
            <a:endParaRPr/>
          </a:p>
        </p:txBody>
      </p:sp>
      <p:pic>
        <p:nvPicPr>
          <p:cNvPr id="616" name="Google Shape;616;p66"/>
          <p:cNvPicPr preferRelativeResize="0"/>
          <p:nvPr/>
        </p:nvPicPr>
        <p:blipFill rotWithShape="1">
          <a:blip r:embed="rId3">
            <a:alphaModFix/>
          </a:blip>
          <a:srcRect/>
          <a:stretch/>
        </p:blipFill>
        <p:spPr>
          <a:xfrm>
            <a:off x="5350935" y="1354664"/>
            <a:ext cx="2663597" cy="2651760"/>
          </a:xfrm>
          <a:prstGeom prst="rect">
            <a:avLst/>
          </a:prstGeom>
          <a:noFill/>
          <a:ln>
            <a:noFill/>
          </a:ln>
        </p:spPr>
      </p:pic>
      <p:sp>
        <p:nvSpPr>
          <p:cNvPr id="617" name="Google Shape;617;p66"/>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26</a:t>
            </a:fld>
            <a:endParaRPr/>
          </a:p>
        </p:txBody>
      </p:sp>
      <p:sp>
        <p:nvSpPr>
          <p:cNvPr id="618" name="Google Shape;618;p66"/>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endParaRPr sz="1530"/>
          </a:p>
        </p:txBody>
      </p:sp>
      <p:sp>
        <p:nvSpPr>
          <p:cNvPr id="619" name="Google Shape;619;p66" descr="Image result for image of person asking a questio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67"/>
          <p:cNvSpPr txBox="1">
            <a:spLocks noGrp="1"/>
          </p:cNvSpPr>
          <p:nvPr>
            <p:ph type="title"/>
          </p:nvPr>
        </p:nvSpPr>
        <p:spPr>
          <a:xfrm>
            <a:off x="628650" y="382186"/>
            <a:ext cx="7886700" cy="7886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OU Analytics – </a:t>
            </a:r>
            <a:br>
              <a:rPr lang="en-US"/>
            </a:br>
            <a:r>
              <a:rPr lang="en-US"/>
              <a:t>Active Member List</a:t>
            </a:r>
            <a:endParaRPr/>
          </a:p>
        </p:txBody>
      </p:sp>
      <p:sp>
        <p:nvSpPr>
          <p:cNvPr id="626" name="Google Shape;626;p67"/>
          <p:cNvSpPr txBox="1">
            <a:spLocks noGrp="1"/>
          </p:cNvSpPr>
          <p:nvPr>
            <p:ph type="body" idx="1"/>
          </p:nvPr>
        </p:nvSpPr>
        <p:spPr>
          <a:xfrm>
            <a:off x="628650" y="1369218"/>
            <a:ext cx="3886200" cy="3284825"/>
          </a:xfrm>
          <a:prstGeom prst="rect">
            <a:avLst/>
          </a:prstGeom>
          <a:noFill/>
          <a:ln>
            <a:noFill/>
          </a:ln>
        </p:spPr>
        <p:txBody>
          <a:bodyPr spcFirstLastPara="1" wrap="square" lIns="91425" tIns="45700" rIns="91425" bIns="45700" anchor="t" anchorCtr="0">
            <a:noAutofit/>
          </a:bodyPr>
          <a:lstStyle/>
          <a:p>
            <a:pPr marL="171450" lvl="0" indent="-171450" algn="l" rtl="0">
              <a:lnSpc>
                <a:spcPct val="80000"/>
              </a:lnSpc>
              <a:spcBef>
                <a:spcPts val="0"/>
              </a:spcBef>
              <a:spcAft>
                <a:spcPts val="0"/>
              </a:spcAft>
              <a:buSzPts val="1600"/>
              <a:buChar char="▸"/>
            </a:pPr>
            <a:r>
              <a:rPr lang="en-US"/>
              <a:t>Use the Members and Affiliates Dashboard</a:t>
            </a:r>
            <a:endParaRPr/>
          </a:p>
          <a:p>
            <a:pPr marL="171450" lvl="0" indent="-171450" algn="l" rtl="0">
              <a:lnSpc>
                <a:spcPct val="80000"/>
              </a:lnSpc>
              <a:spcBef>
                <a:spcPts val="750"/>
              </a:spcBef>
              <a:spcAft>
                <a:spcPts val="0"/>
              </a:spcAft>
              <a:buSzPts val="1600"/>
              <a:buChar char="▸"/>
            </a:pPr>
            <a:r>
              <a:rPr lang="en-US"/>
              <a:t>Click the Details Tab</a:t>
            </a:r>
            <a:endParaRPr/>
          </a:p>
          <a:p>
            <a:pPr marL="171450" lvl="0" indent="-171450" algn="l" rtl="0">
              <a:lnSpc>
                <a:spcPct val="80000"/>
              </a:lnSpc>
              <a:spcBef>
                <a:spcPts val="750"/>
              </a:spcBef>
              <a:spcAft>
                <a:spcPts val="0"/>
              </a:spcAft>
              <a:buSzPts val="1600"/>
              <a:buChar char="▸"/>
            </a:pPr>
            <a:r>
              <a:rPr lang="en-US"/>
              <a:t>Click the Header Row</a:t>
            </a:r>
            <a:endParaRPr/>
          </a:p>
          <a:p>
            <a:pPr marL="514350" lvl="1" indent="-171450" algn="l" rtl="0">
              <a:lnSpc>
                <a:spcPct val="80000"/>
              </a:lnSpc>
              <a:spcBef>
                <a:spcPts val="375"/>
              </a:spcBef>
              <a:spcAft>
                <a:spcPts val="0"/>
              </a:spcAft>
              <a:buSzPts val="1300"/>
              <a:buChar char="-"/>
            </a:pPr>
            <a:r>
              <a:rPr lang="en-US"/>
              <a:t>Tells the tool what data to download</a:t>
            </a:r>
            <a:endParaRPr/>
          </a:p>
          <a:p>
            <a:pPr marL="171450" lvl="0" indent="-171450" algn="l" rtl="0">
              <a:lnSpc>
                <a:spcPct val="80000"/>
              </a:lnSpc>
              <a:spcBef>
                <a:spcPts val="750"/>
              </a:spcBef>
              <a:spcAft>
                <a:spcPts val="0"/>
              </a:spcAft>
              <a:buSzPts val="1600"/>
              <a:buChar char="▸"/>
            </a:pPr>
            <a:r>
              <a:rPr lang="en-US"/>
              <a:t>Click Download</a:t>
            </a:r>
            <a:endParaRPr/>
          </a:p>
          <a:p>
            <a:pPr marL="514350" lvl="1" indent="-171450" algn="l" rtl="0">
              <a:lnSpc>
                <a:spcPct val="80000"/>
              </a:lnSpc>
              <a:spcBef>
                <a:spcPts val="375"/>
              </a:spcBef>
              <a:spcAft>
                <a:spcPts val="0"/>
              </a:spcAft>
              <a:buSzPts val="1300"/>
              <a:buChar char="-"/>
            </a:pPr>
            <a:r>
              <a:rPr lang="en-US"/>
              <a:t>Select Crosstab</a:t>
            </a:r>
            <a:endParaRPr/>
          </a:p>
          <a:p>
            <a:pPr marL="514350" lvl="1" indent="-171450" algn="l" rtl="0">
              <a:lnSpc>
                <a:spcPct val="80000"/>
              </a:lnSpc>
              <a:spcBef>
                <a:spcPts val="375"/>
              </a:spcBef>
              <a:spcAft>
                <a:spcPts val="0"/>
              </a:spcAft>
              <a:buSzPts val="1300"/>
              <a:buChar char="-"/>
            </a:pPr>
            <a:r>
              <a:rPr lang="en-US"/>
              <a:t>Creates a .CSV file to download</a:t>
            </a:r>
            <a:endParaRPr/>
          </a:p>
          <a:p>
            <a:pPr marL="171450" lvl="0" indent="-171450" algn="l" rtl="0">
              <a:lnSpc>
                <a:spcPct val="80000"/>
              </a:lnSpc>
              <a:spcBef>
                <a:spcPts val="750"/>
              </a:spcBef>
              <a:spcAft>
                <a:spcPts val="0"/>
              </a:spcAft>
              <a:buSzPts val="1600"/>
              <a:buChar char="▸"/>
            </a:pPr>
            <a:r>
              <a:rPr lang="en-US"/>
              <a:t>Communication preferences are </a:t>
            </a:r>
            <a:br>
              <a:rPr lang="en-US"/>
            </a:br>
            <a:r>
              <a:rPr lang="en-US"/>
              <a:t>included in the download</a:t>
            </a:r>
            <a:endParaRPr/>
          </a:p>
          <a:p>
            <a:pPr marL="171450" lvl="0" indent="-171450" algn="l" rtl="0">
              <a:lnSpc>
                <a:spcPct val="80000"/>
              </a:lnSpc>
              <a:spcBef>
                <a:spcPts val="750"/>
              </a:spcBef>
              <a:spcAft>
                <a:spcPts val="0"/>
              </a:spcAft>
              <a:buSzPts val="1600"/>
              <a:buChar char="▸"/>
            </a:pPr>
            <a:r>
              <a:rPr lang="en-US"/>
              <a:t>Once your project is finished, </a:t>
            </a:r>
            <a:br>
              <a:rPr lang="en-US"/>
            </a:br>
            <a:r>
              <a:rPr lang="en-US" b="1" u="sng"/>
              <a:t>DELETE THE FILE!</a:t>
            </a:r>
            <a:endParaRPr b="1" u="sng"/>
          </a:p>
          <a:p>
            <a:pPr marL="171450" lvl="0" indent="-66675" algn="l" rtl="0">
              <a:lnSpc>
                <a:spcPct val="80000"/>
              </a:lnSpc>
              <a:spcBef>
                <a:spcPts val="750"/>
              </a:spcBef>
              <a:spcAft>
                <a:spcPts val="0"/>
              </a:spcAft>
              <a:buSzPts val="1650"/>
              <a:buNone/>
            </a:pPr>
            <a:endParaRPr/>
          </a:p>
        </p:txBody>
      </p:sp>
      <p:sp>
        <p:nvSpPr>
          <p:cNvPr id="627" name="Google Shape;627;p67"/>
          <p:cNvSpPr txBox="1">
            <a:spLocks noGrp="1"/>
          </p:cNvSpPr>
          <p:nvPr>
            <p:ph type="body" idx="2"/>
          </p:nvPr>
        </p:nvSpPr>
        <p:spPr>
          <a:xfrm>
            <a:off x="3830295" y="317659"/>
            <a:ext cx="4685055" cy="3895964"/>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00"/>
              <a:buChar char="▸"/>
            </a:pPr>
            <a:r>
              <a:rPr lang="en-US"/>
              <a:t>Screen 1:</a:t>
            </a:r>
            <a:endParaRPr/>
          </a:p>
          <a:p>
            <a:pPr marL="171450" lvl="0" indent="-66675"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a:p>
            <a:pPr marL="171450" lvl="0" indent="-171450" algn="l" rtl="0">
              <a:lnSpc>
                <a:spcPct val="90000"/>
              </a:lnSpc>
              <a:spcBef>
                <a:spcPts val="750"/>
              </a:spcBef>
              <a:spcAft>
                <a:spcPts val="0"/>
              </a:spcAft>
              <a:buSzPts val="1600"/>
              <a:buChar char="▸"/>
            </a:pPr>
            <a:r>
              <a:rPr lang="en-US"/>
              <a:t>Screen 2:</a:t>
            </a:r>
            <a:endParaRPr/>
          </a:p>
        </p:txBody>
      </p:sp>
      <p:sp>
        <p:nvSpPr>
          <p:cNvPr id="628" name="Google Shape;628;p67"/>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27</a:t>
            </a:fld>
            <a:endParaRPr/>
          </a:p>
        </p:txBody>
      </p:sp>
      <p:pic>
        <p:nvPicPr>
          <p:cNvPr id="629" name="Google Shape;629;p67"/>
          <p:cNvPicPr preferRelativeResize="0"/>
          <p:nvPr/>
        </p:nvPicPr>
        <p:blipFill rotWithShape="1">
          <a:blip r:embed="rId3">
            <a:alphaModFix/>
          </a:blip>
          <a:srcRect/>
          <a:stretch/>
        </p:blipFill>
        <p:spPr>
          <a:xfrm>
            <a:off x="4143347" y="665715"/>
            <a:ext cx="4417612" cy="2194560"/>
          </a:xfrm>
          <a:prstGeom prst="rect">
            <a:avLst/>
          </a:prstGeom>
          <a:noFill/>
          <a:ln w="9525" cap="flat" cmpd="sng">
            <a:solidFill>
              <a:schemeClr val="dk1"/>
            </a:solidFill>
            <a:prstDash val="solid"/>
            <a:round/>
            <a:headEnd type="none" w="sm" len="sm"/>
            <a:tailEnd type="none" w="sm" len="sm"/>
          </a:ln>
        </p:spPr>
      </p:pic>
      <p:pic>
        <p:nvPicPr>
          <p:cNvPr id="630" name="Google Shape;630;p67"/>
          <p:cNvPicPr preferRelativeResize="0"/>
          <p:nvPr/>
        </p:nvPicPr>
        <p:blipFill rotWithShape="1">
          <a:blip r:embed="rId4">
            <a:alphaModFix/>
          </a:blip>
          <a:srcRect/>
          <a:stretch/>
        </p:blipFill>
        <p:spPr>
          <a:xfrm>
            <a:off x="3865465" y="3257016"/>
            <a:ext cx="5003800" cy="1554480"/>
          </a:xfrm>
          <a:prstGeom prst="rect">
            <a:avLst/>
          </a:prstGeom>
          <a:noFill/>
          <a:ln>
            <a:noFill/>
          </a:ln>
        </p:spPr>
      </p:pic>
      <p:sp>
        <p:nvSpPr>
          <p:cNvPr id="631" name="Google Shape;631;p67"/>
          <p:cNvSpPr/>
          <p:nvPr/>
        </p:nvSpPr>
        <p:spPr>
          <a:xfrm>
            <a:off x="4397618" y="649218"/>
            <a:ext cx="398585" cy="198156"/>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2" name="Google Shape;632;p67"/>
          <p:cNvSpPr/>
          <p:nvPr/>
        </p:nvSpPr>
        <p:spPr>
          <a:xfrm>
            <a:off x="3830296" y="4268332"/>
            <a:ext cx="5038969" cy="259635"/>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3" name="Google Shape;633;p67"/>
          <p:cNvSpPr/>
          <p:nvPr/>
        </p:nvSpPr>
        <p:spPr>
          <a:xfrm>
            <a:off x="8116765" y="3230065"/>
            <a:ext cx="433755" cy="193070"/>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500"/>
                                        <p:tgtEl>
                                          <p:spTgt spid="6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2"/>
                                        </p:tgtEl>
                                        <p:attrNameLst>
                                          <p:attrName>style.visibility</p:attrName>
                                        </p:attrNameLst>
                                      </p:cBhvr>
                                      <p:to>
                                        <p:strVal val="visible"/>
                                      </p:to>
                                    </p:set>
                                    <p:animEffect transition="in" filter="fade">
                                      <p:cBhvr>
                                        <p:cTn id="12" dur="500"/>
                                        <p:tgtEl>
                                          <p:spTgt spid="6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3"/>
                                        </p:tgtEl>
                                        <p:attrNameLst>
                                          <p:attrName>style.visibility</p:attrName>
                                        </p:attrNameLst>
                                      </p:cBhvr>
                                      <p:to>
                                        <p:strVal val="visible"/>
                                      </p:to>
                                    </p:set>
                                    <p:animEffect transition="in" filter="fade">
                                      <p:cBhvr>
                                        <p:cTn id="17" dur="500"/>
                                        <p:tgtEl>
                                          <p:spTgt spid="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639" name="Google Shape;639;p68"/>
          <p:cNvPicPr preferRelativeResize="0"/>
          <p:nvPr/>
        </p:nvPicPr>
        <p:blipFill rotWithShape="1">
          <a:blip r:embed="rId3">
            <a:alphaModFix/>
          </a:blip>
          <a:srcRect/>
          <a:stretch/>
        </p:blipFill>
        <p:spPr>
          <a:xfrm>
            <a:off x="1446116" y="1175203"/>
            <a:ext cx="6251769" cy="2011680"/>
          </a:xfrm>
          <a:prstGeom prst="rect">
            <a:avLst/>
          </a:prstGeom>
          <a:noFill/>
          <a:ln w="9525" cap="flat" cmpd="sng">
            <a:solidFill>
              <a:schemeClr val="dk1"/>
            </a:solidFill>
            <a:prstDash val="solid"/>
            <a:round/>
            <a:headEnd type="none" w="sm" len="sm"/>
            <a:tailEnd type="none" w="sm" len="sm"/>
          </a:ln>
        </p:spPr>
      </p:pic>
      <p:sp>
        <p:nvSpPr>
          <p:cNvPr id="640" name="Google Shape;640;p68"/>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Best Practice: Map Your Membership</a:t>
            </a:r>
            <a:endParaRPr/>
          </a:p>
        </p:txBody>
      </p:sp>
      <p:sp>
        <p:nvSpPr>
          <p:cNvPr id="641" name="Google Shape;641;p68"/>
          <p:cNvSpPr txBox="1">
            <a:spLocks noGrp="1"/>
          </p:cNvSpPr>
          <p:nvPr>
            <p:ph type="body" idx="1"/>
          </p:nvPr>
        </p:nvSpPr>
        <p:spPr>
          <a:xfrm>
            <a:off x="628650" y="3335254"/>
            <a:ext cx="3886200" cy="890092"/>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00"/>
              <a:buChar char="▸"/>
            </a:pPr>
            <a:r>
              <a:rPr lang="en-US"/>
              <a:t>Use Google Maps</a:t>
            </a:r>
            <a:endParaRPr/>
          </a:p>
          <a:p>
            <a:pPr marL="514350" lvl="1" indent="-171450" algn="l" rtl="0">
              <a:lnSpc>
                <a:spcPct val="90000"/>
              </a:lnSpc>
              <a:spcBef>
                <a:spcPts val="375"/>
              </a:spcBef>
              <a:spcAft>
                <a:spcPts val="0"/>
              </a:spcAft>
              <a:buSzPts val="1300"/>
              <a:buChar char="-"/>
            </a:pPr>
            <a:r>
              <a:rPr lang="en-US"/>
              <a:t>There is a </a:t>
            </a:r>
            <a:r>
              <a:rPr lang="en-US" u="sng">
                <a:solidFill>
                  <a:schemeClr val="hlink"/>
                </a:solidFill>
                <a:hlinkClick r:id="rId4"/>
              </a:rPr>
              <a:t>How-to Guide</a:t>
            </a:r>
            <a:r>
              <a:rPr lang="en-US"/>
              <a:t> via Google</a:t>
            </a:r>
            <a:endParaRPr/>
          </a:p>
          <a:p>
            <a:pPr marL="171450" lvl="0" indent="-171450" algn="l" rtl="0">
              <a:lnSpc>
                <a:spcPct val="90000"/>
              </a:lnSpc>
              <a:spcBef>
                <a:spcPts val="750"/>
              </a:spcBef>
              <a:spcAft>
                <a:spcPts val="0"/>
              </a:spcAft>
              <a:buSzPts val="1600"/>
              <a:buChar char="▸"/>
            </a:pPr>
            <a:r>
              <a:rPr lang="en-US"/>
              <a:t>See Matt Francis for Details</a:t>
            </a:r>
            <a:endParaRPr/>
          </a:p>
        </p:txBody>
      </p:sp>
      <p:sp>
        <p:nvSpPr>
          <p:cNvPr id="642" name="Google Shape;642;p68"/>
          <p:cNvSpPr txBox="1">
            <a:spLocks noGrp="1"/>
          </p:cNvSpPr>
          <p:nvPr>
            <p:ph type="body" idx="2"/>
          </p:nvPr>
        </p:nvSpPr>
        <p:spPr>
          <a:xfrm>
            <a:off x="4629150" y="3335254"/>
            <a:ext cx="3886200" cy="890092"/>
          </a:xfrm>
          <a:prstGeom prst="rect">
            <a:avLst/>
          </a:prstGeom>
          <a:noFill/>
          <a:ln>
            <a:noFill/>
          </a:ln>
        </p:spPr>
        <p:txBody>
          <a:bodyPr spcFirstLastPara="1" wrap="square" lIns="91425" tIns="45700" rIns="91425" bIns="45700" anchor="t" anchorCtr="0">
            <a:noAutofit/>
          </a:bodyPr>
          <a:lstStyle/>
          <a:p>
            <a:pPr marL="171450" lvl="0" indent="-171450" algn="l" rtl="0">
              <a:lnSpc>
                <a:spcPct val="80000"/>
              </a:lnSpc>
              <a:spcBef>
                <a:spcPts val="0"/>
              </a:spcBef>
              <a:spcAft>
                <a:spcPts val="0"/>
              </a:spcAft>
              <a:buSzPts val="1600"/>
              <a:buChar char="▸"/>
            </a:pPr>
            <a:r>
              <a:rPr lang="en-US"/>
              <a:t>Why?</a:t>
            </a:r>
            <a:endParaRPr/>
          </a:p>
          <a:p>
            <a:pPr marL="514350" lvl="1" indent="-171450" algn="l" rtl="0">
              <a:lnSpc>
                <a:spcPct val="80000"/>
              </a:lnSpc>
              <a:spcBef>
                <a:spcPts val="375"/>
              </a:spcBef>
              <a:spcAft>
                <a:spcPts val="0"/>
              </a:spcAft>
              <a:buSzPts val="1300"/>
              <a:buChar char="-"/>
            </a:pPr>
            <a:r>
              <a:rPr lang="en-US"/>
              <a:t>Allows the user to visualize the data</a:t>
            </a:r>
            <a:endParaRPr/>
          </a:p>
          <a:p>
            <a:pPr marL="514350" lvl="1" indent="-171450" algn="l" rtl="0">
              <a:lnSpc>
                <a:spcPct val="80000"/>
              </a:lnSpc>
              <a:spcBef>
                <a:spcPts val="375"/>
              </a:spcBef>
              <a:spcAft>
                <a:spcPts val="0"/>
              </a:spcAft>
              <a:buSzPts val="1300"/>
              <a:buChar char="-"/>
            </a:pPr>
            <a:r>
              <a:rPr lang="en-US"/>
              <a:t>Identify if your Section needs satellite locations</a:t>
            </a:r>
            <a:endParaRPr/>
          </a:p>
        </p:txBody>
      </p:sp>
      <p:sp>
        <p:nvSpPr>
          <p:cNvPr id="643" name="Google Shape;643;p68"/>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28</a:t>
            </a:fld>
            <a:endParaRPr/>
          </a:p>
        </p:txBody>
      </p:sp>
      <p:sp>
        <p:nvSpPr>
          <p:cNvPr id="644" name="Google Shape;644;p68"/>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Thank you Matt Francis! East Area Chair, Ozark Section Chair</a:t>
            </a:r>
            <a:endParaRPr sz="1530"/>
          </a:p>
        </p:txBody>
      </p:sp>
      <p:pic>
        <p:nvPicPr>
          <p:cNvPr id="645" name="Google Shape;645;p68" descr="C:\Users\elynpere\AppData\Local\Microsoft\Windows\Temporary Internet Files\Content.IE5\FPHJ2SHP\lightbulb_by_trixyrogue[1].jpg"/>
          <p:cNvPicPr preferRelativeResize="0"/>
          <p:nvPr/>
        </p:nvPicPr>
        <p:blipFill rotWithShape="1">
          <a:blip r:embed="rId5">
            <a:alphaModFix/>
          </a:blip>
          <a:srcRect/>
          <a:stretch/>
        </p:blipFill>
        <p:spPr>
          <a:xfrm>
            <a:off x="7692108" y="194537"/>
            <a:ext cx="1192696" cy="13716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p69"/>
          <p:cNvPicPr preferRelativeResize="0"/>
          <p:nvPr/>
        </p:nvPicPr>
        <p:blipFill rotWithShape="1">
          <a:blip r:embed="rId3">
            <a:alphaModFix/>
          </a:blip>
          <a:srcRect/>
          <a:stretch/>
        </p:blipFill>
        <p:spPr>
          <a:xfrm>
            <a:off x="3929433" y="3306015"/>
            <a:ext cx="5019353" cy="1463040"/>
          </a:xfrm>
          <a:prstGeom prst="rect">
            <a:avLst/>
          </a:prstGeom>
          <a:noFill/>
          <a:ln w="9525" cap="flat" cmpd="sng">
            <a:solidFill>
              <a:schemeClr val="dk1"/>
            </a:solidFill>
            <a:prstDash val="solid"/>
            <a:round/>
            <a:headEnd type="none" w="sm" len="sm"/>
            <a:tailEnd type="none" w="sm" len="sm"/>
          </a:ln>
        </p:spPr>
      </p:pic>
      <p:pic>
        <p:nvPicPr>
          <p:cNvPr id="652" name="Google Shape;652;p69"/>
          <p:cNvPicPr preferRelativeResize="0"/>
          <p:nvPr/>
        </p:nvPicPr>
        <p:blipFill rotWithShape="1">
          <a:blip r:embed="rId4">
            <a:alphaModFix/>
          </a:blip>
          <a:srcRect/>
          <a:stretch/>
        </p:blipFill>
        <p:spPr>
          <a:xfrm>
            <a:off x="4116484" y="615091"/>
            <a:ext cx="4305432" cy="2286000"/>
          </a:xfrm>
          <a:prstGeom prst="rect">
            <a:avLst/>
          </a:prstGeom>
          <a:noFill/>
          <a:ln>
            <a:noFill/>
          </a:ln>
        </p:spPr>
      </p:pic>
      <p:sp>
        <p:nvSpPr>
          <p:cNvPr id="653" name="Google Shape;653;p69"/>
          <p:cNvSpPr txBox="1">
            <a:spLocks noGrp="1"/>
          </p:cNvSpPr>
          <p:nvPr>
            <p:ph type="title"/>
          </p:nvPr>
        </p:nvSpPr>
        <p:spPr>
          <a:xfrm>
            <a:off x="628650" y="382186"/>
            <a:ext cx="7886700" cy="7886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OU Analytics – </a:t>
            </a:r>
            <a:br>
              <a:rPr lang="en-US"/>
            </a:br>
            <a:r>
              <a:rPr lang="en-US"/>
              <a:t>New Member List</a:t>
            </a:r>
            <a:endParaRPr/>
          </a:p>
        </p:txBody>
      </p:sp>
      <p:sp>
        <p:nvSpPr>
          <p:cNvPr id="654" name="Google Shape;654;p69"/>
          <p:cNvSpPr txBox="1">
            <a:spLocks noGrp="1"/>
          </p:cNvSpPr>
          <p:nvPr>
            <p:ph type="body" idx="1"/>
          </p:nvPr>
        </p:nvSpPr>
        <p:spPr>
          <a:xfrm>
            <a:off x="628650" y="1369218"/>
            <a:ext cx="3886200" cy="3284825"/>
          </a:xfrm>
          <a:prstGeom prst="rect">
            <a:avLst/>
          </a:prstGeom>
          <a:noFill/>
          <a:ln>
            <a:noFill/>
          </a:ln>
        </p:spPr>
        <p:txBody>
          <a:bodyPr spcFirstLastPara="1" wrap="square" lIns="91425" tIns="45700" rIns="91425" bIns="45700" anchor="t" anchorCtr="0">
            <a:noAutofit/>
          </a:bodyPr>
          <a:lstStyle/>
          <a:p>
            <a:pPr marL="171450" lvl="0" indent="-171450" algn="l" rtl="0">
              <a:lnSpc>
                <a:spcPct val="80000"/>
              </a:lnSpc>
              <a:spcBef>
                <a:spcPts val="0"/>
              </a:spcBef>
              <a:spcAft>
                <a:spcPts val="0"/>
              </a:spcAft>
              <a:buSzPts val="1600"/>
              <a:buChar char="▸"/>
            </a:pPr>
            <a:r>
              <a:rPr lang="en-US"/>
              <a:t>Use the Memberships, Subscriptions</a:t>
            </a:r>
            <a:br>
              <a:rPr lang="en-US"/>
            </a:br>
            <a:r>
              <a:rPr lang="en-US"/>
              <a:t>and More Dashboard</a:t>
            </a:r>
            <a:endParaRPr/>
          </a:p>
          <a:p>
            <a:pPr marL="171450" lvl="0" indent="-171450" algn="l" rtl="0">
              <a:lnSpc>
                <a:spcPct val="80000"/>
              </a:lnSpc>
              <a:spcBef>
                <a:spcPts val="750"/>
              </a:spcBef>
              <a:spcAft>
                <a:spcPts val="0"/>
              </a:spcAft>
              <a:buSzPts val="1600"/>
              <a:buChar char="▸"/>
            </a:pPr>
            <a:r>
              <a:rPr lang="en-US"/>
              <a:t>Set the Product Type Filter to</a:t>
            </a:r>
            <a:br>
              <a:rPr lang="en-US"/>
            </a:br>
            <a:r>
              <a:rPr lang="en-US"/>
              <a:t>IEEE Membership</a:t>
            </a:r>
            <a:endParaRPr/>
          </a:p>
          <a:p>
            <a:pPr marL="171450" lvl="0" indent="-171450" algn="l" rtl="0">
              <a:lnSpc>
                <a:spcPct val="80000"/>
              </a:lnSpc>
              <a:spcBef>
                <a:spcPts val="750"/>
              </a:spcBef>
              <a:spcAft>
                <a:spcPts val="0"/>
              </a:spcAft>
              <a:buSzPts val="1600"/>
              <a:buChar char="▸"/>
            </a:pPr>
            <a:r>
              <a:rPr lang="en-US"/>
              <a:t>Click the Detail Tab</a:t>
            </a:r>
            <a:endParaRPr/>
          </a:p>
          <a:p>
            <a:pPr marL="171450" lvl="0" indent="-171450" algn="l" rtl="0">
              <a:lnSpc>
                <a:spcPct val="80000"/>
              </a:lnSpc>
              <a:spcBef>
                <a:spcPts val="750"/>
              </a:spcBef>
              <a:spcAft>
                <a:spcPts val="0"/>
              </a:spcAft>
              <a:buSzPts val="1600"/>
              <a:buChar char="▸"/>
            </a:pPr>
            <a:r>
              <a:rPr lang="en-US"/>
              <a:t>Set the Renewal Category Filter to</a:t>
            </a:r>
            <a:br>
              <a:rPr lang="en-US"/>
            </a:br>
            <a:r>
              <a:rPr lang="en-US"/>
              <a:t>New</a:t>
            </a:r>
            <a:endParaRPr/>
          </a:p>
          <a:p>
            <a:pPr marL="171450" lvl="0" indent="-171450" algn="l" rtl="0">
              <a:lnSpc>
                <a:spcPct val="80000"/>
              </a:lnSpc>
              <a:spcBef>
                <a:spcPts val="750"/>
              </a:spcBef>
              <a:spcAft>
                <a:spcPts val="0"/>
              </a:spcAft>
              <a:buSzPts val="1600"/>
              <a:buChar char="▸"/>
            </a:pPr>
            <a:r>
              <a:rPr lang="en-US"/>
              <a:t>Click the Header Row</a:t>
            </a:r>
            <a:endParaRPr/>
          </a:p>
          <a:p>
            <a:pPr marL="171450" lvl="0" indent="-171450" algn="l" rtl="0">
              <a:lnSpc>
                <a:spcPct val="80000"/>
              </a:lnSpc>
              <a:spcBef>
                <a:spcPts val="750"/>
              </a:spcBef>
              <a:spcAft>
                <a:spcPts val="0"/>
              </a:spcAft>
              <a:buSzPts val="1600"/>
              <a:buChar char="▸"/>
            </a:pPr>
            <a:r>
              <a:rPr lang="en-US"/>
              <a:t>Communication preferences are </a:t>
            </a:r>
            <a:br>
              <a:rPr lang="en-US"/>
            </a:br>
            <a:r>
              <a:rPr lang="en-US"/>
              <a:t>included in the download</a:t>
            </a:r>
            <a:endParaRPr/>
          </a:p>
          <a:p>
            <a:pPr marL="171450" lvl="0" indent="-171450" algn="l" rtl="0">
              <a:lnSpc>
                <a:spcPct val="80000"/>
              </a:lnSpc>
              <a:spcBef>
                <a:spcPts val="750"/>
              </a:spcBef>
              <a:spcAft>
                <a:spcPts val="0"/>
              </a:spcAft>
              <a:buSzPts val="1600"/>
              <a:buChar char="▸"/>
            </a:pPr>
            <a:r>
              <a:rPr lang="en-US"/>
              <a:t>Once your project is finished, </a:t>
            </a:r>
            <a:br>
              <a:rPr lang="en-US"/>
            </a:br>
            <a:r>
              <a:rPr lang="en-US" b="1" u="sng"/>
              <a:t>DELETE THE FILE!</a:t>
            </a:r>
            <a:endParaRPr b="1" u="sng"/>
          </a:p>
          <a:p>
            <a:pPr marL="171450" lvl="0" indent="-66675" algn="l" rtl="0">
              <a:lnSpc>
                <a:spcPct val="80000"/>
              </a:lnSpc>
              <a:spcBef>
                <a:spcPts val="750"/>
              </a:spcBef>
              <a:spcAft>
                <a:spcPts val="0"/>
              </a:spcAft>
              <a:buSzPts val="1650"/>
              <a:buNone/>
            </a:pPr>
            <a:endParaRPr/>
          </a:p>
        </p:txBody>
      </p:sp>
      <p:sp>
        <p:nvSpPr>
          <p:cNvPr id="655" name="Google Shape;655;p69"/>
          <p:cNvSpPr txBox="1">
            <a:spLocks noGrp="1"/>
          </p:cNvSpPr>
          <p:nvPr>
            <p:ph type="body" idx="2"/>
          </p:nvPr>
        </p:nvSpPr>
        <p:spPr>
          <a:xfrm>
            <a:off x="3830295" y="317659"/>
            <a:ext cx="4685055" cy="3895964"/>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00"/>
              <a:buChar char="▸"/>
            </a:pPr>
            <a:r>
              <a:rPr lang="en-US"/>
              <a:t>Screen 1:</a:t>
            </a:r>
            <a:endParaRPr/>
          </a:p>
          <a:p>
            <a:pPr marL="171450" lvl="0" indent="-66675"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a:p>
            <a:pPr marL="171450" lvl="0" indent="-66675" algn="l" rtl="0">
              <a:lnSpc>
                <a:spcPct val="90000"/>
              </a:lnSpc>
              <a:spcBef>
                <a:spcPts val="750"/>
              </a:spcBef>
              <a:spcAft>
                <a:spcPts val="0"/>
              </a:spcAft>
              <a:buSzPts val="1650"/>
              <a:buNone/>
            </a:pPr>
            <a:endParaRPr/>
          </a:p>
          <a:p>
            <a:pPr marL="171450" lvl="0" indent="-171450" algn="l" rtl="0">
              <a:lnSpc>
                <a:spcPct val="90000"/>
              </a:lnSpc>
              <a:spcBef>
                <a:spcPts val="750"/>
              </a:spcBef>
              <a:spcAft>
                <a:spcPts val="0"/>
              </a:spcAft>
              <a:buSzPts val="1600"/>
              <a:buChar char="▸"/>
            </a:pPr>
            <a:r>
              <a:rPr lang="en-US"/>
              <a:t>Screen 2:</a:t>
            </a:r>
            <a:endParaRPr/>
          </a:p>
        </p:txBody>
      </p:sp>
      <p:sp>
        <p:nvSpPr>
          <p:cNvPr id="656" name="Google Shape;656;p69"/>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29</a:t>
            </a:fld>
            <a:endParaRPr/>
          </a:p>
        </p:txBody>
      </p:sp>
      <p:sp>
        <p:nvSpPr>
          <p:cNvPr id="657" name="Google Shape;657;p69"/>
          <p:cNvSpPr/>
          <p:nvPr/>
        </p:nvSpPr>
        <p:spPr>
          <a:xfrm>
            <a:off x="4081315" y="1369219"/>
            <a:ext cx="900994" cy="975395"/>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8" name="Google Shape;658;p69"/>
          <p:cNvSpPr/>
          <p:nvPr/>
        </p:nvSpPr>
        <p:spPr>
          <a:xfrm>
            <a:off x="3887798" y="4384536"/>
            <a:ext cx="4095618" cy="234011"/>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9" name="Google Shape;659;p69"/>
          <p:cNvSpPr/>
          <p:nvPr/>
        </p:nvSpPr>
        <p:spPr>
          <a:xfrm>
            <a:off x="8269164" y="3253511"/>
            <a:ext cx="433755" cy="193070"/>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0" name="Google Shape;660;p69"/>
          <p:cNvSpPr/>
          <p:nvPr/>
        </p:nvSpPr>
        <p:spPr>
          <a:xfrm>
            <a:off x="7049965" y="679982"/>
            <a:ext cx="433755" cy="193070"/>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1" name="Google Shape;661;p69"/>
          <p:cNvSpPr/>
          <p:nvPr/>
        </p:nvSpPr>
        <p:spPr>
          <a:xfrm>
            <a:off x="8205038" y="3940999"/>
            <a:ext cx="743748" cy="625043"/>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fade">
                                      <p:cBhvr>
                                        <p:cTn id="7" dur="500"/>
                                        <p:tgtEl>
                                          <p:spTgt spid="6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0"/>
                                        </p:tgtEl>
                                        <p:attrNameLst>
                                          <p:attrName>style.visibility</p:attrName>
                                        </p:attrNameLst>
                                      </p:cBhvr>
                                      <p:to>
                                        <p:strVal val="visible"/>
                                      </p:to>
                                    </p:set>
                                    <p:animEffect transition="in" filter="fade">
                                      <p:cBhvr>
                                        <p:cTn id="12" dur="500"/>
                                        <p:tgtEl>
                                          <p:spTgt spid="6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1"/>
                                        </p:tgtEl>
                                        <p:attrNameLst>
                                          <p:attrName>style.visibility</p:attrName>
                                        </p:attrNameLst>
                                      </p:cBhvr>
                                      <p:to>
                                        <p:strVal val="visible"/>
                                      </p:to>
                                    </p:set>
                                    <p:animEffect transition="in" filter="fade">
                                      <p:cBhvr>
                                        <p:cTn id="17" dur="500"/>
                                        <p:tgtEl>
                                          <p:spTgt spid="6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8"/>
                                        </p:tgtEl>
                                        <p:attrNameLst>
                                          <p:attrName>style.visibility</p:attrName>
                                        </p:attrNameLst>
                                      </p:cBhvr>
                                      <p:to>
                                        <p:strVal val="visible"/>
                                      </p:to>
                                    </p:set>
                                    <p:animEffect transition="in" filter="fade">
                                      <p:cBhvr>
                                        <p:cTn id="22" dur="500"/>
                                        <p:tgtEl>
                                          <p:spTgt spid="6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9"/>
                                        </p:tgtEl>
                                        <p:attrNameLst>
                                          <p:attrName>style.visibility</p:attrName>
                                        </p:attrNameLst>
                                      </p:cBhvr>
                                      <p:to>
                                        <p:strVal val="visible"/>
                                      </p:to>
                                    </p:set>
                                    <p:animEffect transition="in" filter="fade">
                                      <p:cBhvr>
                                        <p:cTn id="27" dur="500"/>
                                        <p:tgtEl>
                                          <p:spTgt spid="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Presidents Forum - What did members tell us?</a:t>
            </a:r>
          </a:p>
        </p:txBody>
      </p:sp>
      <p:sp>
        <p:nvSpPr>
          <p:cNvPr id="9" name="Text Placeholder 8"/>
          <p:cNvSpPr>
            <a:spLocks noGrp="1"/>
          </p:cNvSpPr>
          <p:nvPr>
            <p:ph type="body" sz="quarter" idx="13"/>
          </p:nvPr>
        </p:nvSpPr>
        <p:spPr>
          <a:xfrm>
            <a:off x="430749" y="1119838"/>
            <a:ext cx="4549329" cy="2741802"/>
          </a:xfrm>
        </p:spPr>
        <p:txBody>
          <a:bodyPr>
            <a:noAutofit/>
          </a:bodyPr>
          <a:lstStyle/>
          <a:p>
            <a:pPr>
              <a:spcBef>
                <a:spcPts val="0"/>
              </a:spcBef>
              <a:spcAft>
                <a:spcPts val="1200"/>
              </a:spcAft>
            </a:pPr>
            <a:r>
              <a:rPr lang="en-US" sz="1800" dirty="0"/>
              <a:t>“IEEE needs to deliver direct value to its members”</a:t>
            </a:r>
          </a:p>
          <a:p>
            <a:pPr>
              <a:spcBef>
                <a:spcPts val="0"/>
              </a:spcBef>
              <a:spcAft>
                <a:spcPts val="1200"/>
              </a:spcAft>
            </a:pPr>
            <a:r>
              <a:rPr lang="en-US" sz="1800" dirty="0"/>
              <a:t>“Focus on member development rather than membership development”</a:t>
            </a:r>
          </a:p>
          <a:p>
            <a:pPr>
              <a:spcBef>
                <a:spcPts val="0"/>
              </a:spcBef>
              <a:spcAft>
                <a:spcPts val="1200"/>
              </a:spcAft>
            </a:pPr>
            <a:r>
              <a:rPr lang="en-US" sz="1800" dirty="0"/>
              <a:t>“Members joined IEEE as a professional organization, not a social service organization”</a:t>
            </a:r>
          </a:p>
          <a:p>
            <a:pPr>
              <a:spcBef>
                <a:spcPts val="0"/>
              </a:spcBef>
              <a:spcAft>
                <a:spcPts val="1200"/>
              </a:spcAft>
            </a:pPr>
            <a:r>
              <a:rPr lang="en-US" sz="1800" dirty="0"/>
              <a:t>“Focus more on members not just all the various IEEE products”</a:t>
            </a:r>
          </a:p>
          <a:p>
            <a:pPr>
              <a:spcBef>
                <a:spcPts val="0"/>
              </a:spcBef>
              <a:spcAft>
                <a:spcPts val="1200"/>
              </a:spcAft>
            </a:pPr>
            <a:endParaRPr lang="en-US" sz="1800" dirty="0"/>
          </a:p>
          <a:p>
            <a:pPr marL="0" indent="0">
              <a:spcBef>
                <a:spcPts val="0"/>
              </a:spcBef>
              <a:spcAft>
                <a:spcPts val="1200"/>
              </a:spcAft>
              <a:buNone/>
            </a:pPr>
            <a:endParaRPr lang="en-US" sz="1800" dirty="0"/>
          </a:p>
        </p:txBody>
      </p:sp>
      <p:sp>
        <p:nvSpPr>
          <p:cNvPr id="10" name="Text Placeholder 9"/>
          <p:cNvSpPr>
            <a:spLocks noGrp="1"/>
          </p:cNvSpPr>
          <p:nvPr>
            <p:ph type="body" sz="quarter" idx="15"/>
          </p:nvPr>
        </p:nvSpPr>
        <p:spPr>
          <a:xfrm>
            <a:off x="628650" y="708736"/>
            <a:ext cx="7886700" cy="267632"/>
          </a:xfrm>
        </p:spPr>
        <p:txBody>
          <a:bodyPr>
            <a:normAutofit fontScale="32500" lnSpcReduction="20000"/>
          </a:bodyPr>
          <a:lstStyle/>
          <a:p>
            <a:r>
              <a:rPr lang="en-US" dirty="0"/>
              <a:t>2018 Presidents Forum - Major Member Themes</a:t>
            </a:r>
          </a:p>
        </p:txBody>
      </p:sp>
      <p:sp>
        <p:nvSpPr>
          <p:cNvPr id="5" name="Slide Number Placeholder 4"/>
          <p:cNvSpPr>
            <a:spLocks noGrp="1"/>
          </p:cNvSpPr>
          <p:nvPr>
            <p:ph type="sldNum" sz="quarter" idx="4294967295"/>
          </p:nvPr>
        </p:nvSpPr>
        <p:spPr>
          <a:xfrm>
            <a:off x="0" y="4654550"/>
            <a:ext cx="485775" cy="273050"/>
          </a:xfrm>
        </p:spPr>
        <p:txBody>
          <a:bodyPr/>
          <a:lstStyle/>
          <a:p>
            <a:fld id="{3DD97BEB-BAEF-0344-9D5C-EC73E478698A}" type="slidenum">
              <a:rPr lang="en-US" smtClean="0"/>
              <a:pPr/>
              <a:t>3</a:t>
            </a:fld>
            <a:endParaRPr lang="en-US"/>
          </a:p>
        </p:txBody>
      </p:sp>
      <p:pic>
        <p:nvPicPr>
          <p:cNvPr id="11" name="Picture 10"/>
          <p:cNvPicPr>
            <a:picLocks noChangeAspect="1"/>
          </p:cNvPicPr>
          <p:nvPr/>
        </p:nvPicPr>
        <p:blipFill>
          <a:blip r:embed="rId3"/>
          <a:stretch>
            <a:fillRect/>
          </a:stretch>
        </p:blipFill>
        <p:spPr>
          <a:xfrm>
            <a:off x="5337913" y="1278940"/>
            <a:ext cx="3177437" cy="2651760"/>
          </a:xfrm>
          <a:prstGeom prst="rect">
            <a:avLst/>
          </a:prstGeom>
        </p:spPr>
      </p:pic>
    </p:spTree>
    <p:extLst>
      <p:ext uri="{BB962C8B-B14F-4D97-AF65-F5344CB8AC3E}">
        <p14:creationId xmlns:p14="http://schemas.microsoft.com/office/powerpoint/2010/main" val="4124736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0"/>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OU Analytics – Map Dashboard</a:t>
            </a:r>
            <a:endParaRPr/>
          </a:p>
        </p:txBody>
      </p:sp>
      <p:pic>
        <p:nvPicPr>
          <p:cNvPr id="668" name="Google Shape;668;p70"/>
          <p:cNvPicPr preferRelativeResize="0"/>
          <p:nvPr/>
        </p:nvPicPr>
        <p:blipFill rotWithShape="1">
          <a:blip r:embed="rId3">
            <a:alphaModFix/>
          </a:blip>
          <a:srcRect/>
          <a:stretch/>
        </p:blipFill>
        <p:spPr>
          <a:xfrm>
            <a:off x="1973729" y="835562"/>
            <a:ext cx="5196543" cy="3840480"/>
          </a:xfrm>
          <a:prstGeom prst="rect">
            <a:avLst/>
          </a:prstGeom>
          <a:noFill/>
          <a:ln w="9525" cap="flat" cmpd="sng">
            <a:solidFill>
              <a:schemeClr val="dk1"/>
            </a:solidFill>
            <a:prstDash val="solid"/>
            <a:round/>
            <a:headEnd type="none" w="sm" len="sm"/>
            <a:tailEnd type="none" w="sm" len="sm"/>
          </a:ln>
        </p:spPr>
      </p:pic>
      <p:sp>
        <p:nvSpPr>
          <p:cNvPr id="669" name="Google Shape;669;p70"/>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30</a:t>
            </a:fld>
            <a:endParaRPr/>
          </a:p>
        </p:txBody>
      </p:sp>
      <p:sp>
        <p:nvSpPr>
          <p:cNvPr id="670" name="Google Shape;670;p70"/>
          <p:cNvSpPr/>
          <p:nvPr/>
        </p:nvSpPr>
        <p:spPr>
          <a:xfrm>
            <a:off x="1926837" y="832138"/>
            <a:ext cx="4415348" cy="281554"/>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0"/>
                                        </p:tgtEl>
                                        <p:attrNameLst>
                                          <p:attrName>style.visibility</p:attrName>
                                        </p:attrNameLst>
                                      </p:cBhvr>
                                      <p:to>
                                        <p:strVal val="visible"/>
                                      </p:to>
                                    </p:set>
                                    <p:animEffect transition="in" filter="fade">
                                      <p:cBhvr>
                                        <p:cTn id="7" dur="500"/>
                                        <p:tgtEl>
                                          <p:spTgt spid="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71"/>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OU Analytics – Map Dashboard</a:t>
            </a:r>
            <a:endParaRPr/>
          </a:p>
        </p:txBody>
      </p:sp>
      <p:sp>
        <p:nvSpPr>
          <p:cNvPr id="677" name="Google Shape;677;p71"/>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31</a:t>
            </a:fld>
            <a:endParaRPr/>
          </a:p>
        </p:txBody>
      </p:sp>
      <p:sp>
        <p:nvSpPr>
          <p:cNvPr id="678" name="Google Shape;678;p71"/>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IEEE/Society Member Summary Tab</a:t>
            </a:r>
            <a:endParaRPr sz="1530"/>
          </a:p>
        </p:txBody>
      </p:sp>
      <p:pic>
        <p:nvPicPr>
          <p:cNvPr id="679" name="Google Shape;679;p71"/>
          <p:cNvPicPr preferRelativeResize="0"/>
          <p:nvPr/>
        </p:nvPicPr>
        <p:blipFill rotWithShape="1">
          <a:blip r:embed="rId3">
            <a:alphaModFix/>
          </a:blip>
          <a:srcRect/>
          <a:stretch/>
        </p:blipFill>
        <p:spPr>
          <a:xfrm>
            <a:off x="2133359" y="1239482"/>
            <a:ext cx="4877281" cy="3474720"/>
          </a:xfrm>
          <a:prstGeom prst="rect">
            <a:avLst/>
          </a:prstGeom>
          <a:noFill/>
          <a:ln w="9525" cap="flat" cmpd="sng">
            <a:solidFill>
              <a:schemeClr val="dk1"/>
            </a:solidFill>
            <a:prstDash val="solid"/>
            <a:round/>
            <a:headEnd type="none" w="sm" len="sm"/>
            <a:tailEnd type="none" w="sm" len="sm"/>
          </a:ln>
        </p:spPr>
      </p:pic>
      <p:sp>
        <p:nvSpPr>
          <p:cNvPr id="680" name="Google Shape;680;p71"/>
          <p:cNvSpPr/>
          <p:nvPr/>
        </p:nvSpPr>
        <p:spPr>
          <a:xfrm>
            <a:off x="3189492" y="1911087"/>
            <a:ext cx="900994" cy="1159491"/>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1" name="Google Shape;681;p71"/>
          <p:cNvSpPr/>
          <p:nvPr/>
        </p:nvSpPr>
        <p:spPr>
          <a:xfrm>
            <a:off x="4459492" y="1911087"/>
            <a:ext cx="947886" cy="2152914"/>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p71"/>
          <p:cNvSpPr/>
          <p:nvPr/>
        </p:nvSpPr>
        <p:spPr>
          <a:xfrm>
            <a:off x="2545698" y="1282855"/>
            <a:ext cx="874835" cy="220888"/>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2"/>
                                        </p:tgtEl>
                                        <p:attrNameLst>
                                          <p:attrName>style.visibility</p:attrName>
                                        </p:attrNameLst>
                                      </p:cBhvr>
                                      <p:to>
                                        <p:strVal val="visible"/>
                                      </p:to>
                                    </p:set>
                                    <p:animEffect transition="in" filter="fade">
                                      <p:cBhvr>
                                        <p:cTn id="7" dur="500"/>
                                        <p:tgtEl>
                                          <p:spTgt spid="6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0"/>
                                        </p:tgtEl>
                                        <p:attrNameLst>
                                          <p:attrName>style.visibility</p:attrName>
                                        </p:attrNameLst>
                                      </p:cBhvr>
                                      <p:to>
                                        <p:strVal val="visible"/>
                                      </p:to>
                                    </p:set>
                                    <p:animEffect transition="in" filter="fade">
                                      <p:cBhvr>
                                        <p:cTn id="12" dur="500"/>
                                        <p:tgtEl>
                                          <p:spTgt spid="6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1"/>
                                        </p:tgtEl>
                                        <p:attrNameLst>
                                          <p:attrName>style.visibility</p:attrName>
                                        </p:attrNameLst>
                                      </p:cBhvr>
                                      <p:to>
                                        <p:strVal val="visible"/>
                                      </p:to>
                                    </p:set>
                                    <p:animEffect transition="in" filter="fade">
                                      <p:cBhvr>
                                        <p:cTn id="17" dur="500"/>
                                        <p:tgtEl>
                                          <p:spTgt spid="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72"/>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OU Analytics – Map Dashboard</a:t>
            </a:r>
            <a:endParaRPr/>
          </a:p>
        </p:txBody>
      </p:sp>
      <p:sp>
        <p:nvSpPr>
          <p:cNvPr id="689" name="Google Shape;689;p72"/>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32</a:t>
            </a:fld>
            <a:endParaRPr/>
          </a:p>
        </p:txBody>
      </p:sp>
      <p:sp>
        <p:nvSpPr>
          <p:cNvPr id="690" name="Google Shape;690;p72"/>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IEEE/Society Member Summary Tab – After Filters</a:t>
            </a:r>
            <a:endParaRPr sz="1530"/>
          </a:p>
        </p:txBody>
      </p:sp>
      <p:pic>
        <p:nvPicPr>
          <p:cNvPr id="691" name="Google Shape;691;p72"/>
          <p:cNvPicPr preferRelativeResize="0"/>
          <p:nvPr/>
        </p:nvPicPr>
        <p:blipFill rotWithShape="1">
          <a:blip r:embed="rId3">
            <a:alphaModFix/>
          </a:blip>
          <a:srcRect/>
          <a:stretch/>
        </p:blipFill>
        <p:spPr>
          <a:xfrm>
            <a:off x="2235200" y="1244650"/>
            <a:ext cx="4673601" cy="3474720"/>
          </a:xfrm>
          <a:prstGeom prst="rect">
            <a:avLst/>
          </a:prstGeom>
          <a:noFill/>
          <a:ln w="9525" cap="flat" cmpd="sng">
            <a:solidFill>
              <a:schemeClr val="dk1"/>
            </a:solidFill>
            <a:prstDash val="solid"/>
            <a:round/>
            <a:headEnd type="none" w="sm" len="sm"/>
            <a:tailEnd type="none" w="sm" len="sm"/>
          </a:ln>
        </p:spPr>
      </p:pic>
      <p:sp>
        <p:nvSpPr>
          <p:cNvPr id="692" name="Google Shape;692;p72"/>
          <p:cNvSpPr/>
          <p:nvPr/>
        </p:nvSpPr>
        <p:spPr>
          <a:xfrm>
            <a:off x="4662311" y="2420205"/>
            <a:ext cx="1320800" cy="756356"/>
          </a:xfrm>
          <a:prstGeom prst="wedgeRoundRectCallout">
            <a:avLst>
              <a:gd name="adj1" fmla="val 29595"/>
              <a:gd name="adj2" fmla="val -70335"/>
              <a:gd name="adj3" fmla="val 16667"/>
            </a:avLst>
          </a:prstGeom>
          <a:solidFill>
            <a:srgbClr val="FFFF00"/>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Count of Members</a:t>
            </a:r>
            <a:endParaRPr sz="1800" b="1">
              <a:solidFill>
                <a:srgbClr val="FF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698" name="Google Shape;698;p73"/>
          <p:cNvPicPr preferRelativeResize="0"/>
          <p:nvPr/>
        </p:nvPicPr>
        <p:blipFill rotWithShape="1">
          <a:blip r:embed="rId3">
            <a:alphaModFix/>
          </a:blip>
          <a:srcRect/>
          <a:stretch/>
        </p:blipFill>
        <p:spPr>
          <a:xfrm>
            <a:off x="2102930" y="1244650"/>
            <a:ext cx="4938140" cy="3474720"/>
          </a:xfrm>
          <a:prstGeom prst="rect">
            <a:avLst/>
          </a:prstGeom>
          <a:noFill/>
          <a:ln w="9525" cap="flat" cmpd="sng">
            <a:solidFill>
              <a:schemeClr val="dk1"/>
            </a:solidFill>
            <a:prstDash val="solid"/>
            <a:round/>
            <a:headEnd type="none" w="sm" len="sm"/>
            <a:tailEnd type="none" w="sm" len="sm"/>
          </a:ln>
        </p:spPr>
      </p:pic>
      <p:sp>
        <p:nvSpPr>
          <p:cNvPr id="699" name="Google Shape;699;p73"/>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OU Analytics – Map Dashboard</a:t>
            </a:r>
            <a:endParaRPr/>
          </a:p>
        </p:txBody>
      </p:sp>
      <p:sp>
        <p:nvSpPr>
          <p:cNvPr id="700" name="Google Shape;700;p73"/>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33</a:t>
            </a:fld>
            <a:endParaRPr/>
          </a:p>
        </p:txBody>
      </p:sp>
      <p:sp>
        <p:nvSpPr>
          <p:cNvPr id="701" name="Google Shape;701;p73"/>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Chapter Summary Tab</a:t>
            </a:r>
            <a:endParaRPr sz="1530"/>
          </a:p>
        </p:txBody>
      </p:sp>
      <p:sp>
        <p:nvSpPr>
          <p:cNvPr id="702" name="Google Shape;702;p73"/>
          <p:cNvSpPr/>
          <p:nvPr/>
        </p:nvSpPr>
        <p:spPr>
          <a:xfrm>
            <a:off x="5362222" y="1244650"/>
            <a:ext cx="1320800" cy="756356"/>
          </a:xfrm>
          <a:prstGeom prst="wedgeRoundRectCallout">
            <a:avLst>
              <a:gd name="adj1" fmla="val 9082"/>
              <a:gd name="adj2" fmla="val 75934"/>
              <a:gd name="adj3" fmla="val 16667"/>
            </a:avLst>
          </a:prstGeom>
          <a:solidFill>
            <a:srgbClr val="FFFF00"/>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Count of Chapters</a:t>
            </a:r>
            <a:endParaRPr sz="1800" b="1">
              <a:solidFill>
                <a:srgbClr val="FF0000"/>
              </a:solidFill>
              <a:latin typeface="Calibri"/>
              <a:ea typeface="Calibri"/>
              <a:cs typeface="Calibri"/>
              <a:sym typeface="Calibri"/>
            </a:endParaRPr>
          </a:p>
        </p:txBody>
      </p:sp>
      <p:sp>
        <p:nvSpPr>
          <p:cNvPr id="703" name="Google Shape;703;p73"/>
          <p:cNvSpPr/>
          <p:nvPr/>
        </p:nvSpPr>
        <p:spPr>
          <a:xfrm>
            <a:off x="4916310" y="3750318"/>
            <a:ext cx="1439333" cy="756356"/>
          </a:xfrm>
          <a:prstGeom prst="wedgeRoundRectCallout">
            <a:avLst>
              <a:gd name="adj1" fmla="val 29595"/>
              <a:gd name="adj2" fmla="val -70335"/>
              <a:gd name="adj3" fmla="val 16667"/>
            </a:avLst>
          </a:prstGeom>
          <a:solidFill>
            <a:srgbClr val="FFFF00"/>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Breakdown of Chapters</a:t>
            </a:r>
            <a:endParaRPr sz="1800" b="1">
              <a:solidFill>
                <a:srgbClr val="FF0000"/>
              </a:solidFill>
              <a:latin typeface="Calibri"/>
              <a:ea typeface="Calibri"/>
              <a:cs typeface="Calibri"/>
              <a:sym typeface="Calibri"/>
            </a:endParaRPr>
          </a:p>
        </p:txBody>
      </p:sp>
      <p:sp>
        <p:nvSpPr>
          <p:cNvPr id="704" name="Google Shape;704;p73"/>
          <p:cNvSpPr/>
          <p:nvPr/>
        </p:nvSpPr>
        <p:spPr>
          <a:xfrm>
            <a:off x="3290773" y="1271565"/>
            <a:ext cx="592606" cy="226937"/>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74"/>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OU Analytics – Map Dashboard</a:t>
            </a:r>
            <a:endParaRPr/>
          </a:p>
        </p:txBody>
      </p:sp>
      <p:sp>
        <p:nvSpPr>
          <p:cNvPr id="711" name="Google Shape;711;p74"/>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34</a:t>
            </a:fld>
            <a:endParaRPr/>
          </a:p>
        </p:txBody>
      </p:sp>
      <p:sp>
        <p:nvSpPr>
          <p:cNvPr id="712" name="Google Shape;712;p74"/>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Potential Chapters</a:t>
            </a:r>
            <a:endParaRPr sz="1530"/>
          </a:p>
        </p:txBody>
      </p:sp>
      <p:pic>
        <p:nvPicPr>
          <p:cNvPr id="713" name="Google Shape;713;p74"/>
          <p:cNvPicPr preferRelativeResize="0"/>
          <p:nvPr/>
        </p:nvPicPr>
        <p:blipFill rotWithShape="1">
          <a:blip r:embed="rId3">
            <a:alphaModFix/>
          </a:blip>
          <a:srcRect/>
          <a:stretch/>
        </p:blipFill>
        <p:spPr>
          <a:xfrm>
            <a:off x="2154497" y="1244650"/>
            <a:ext cx="4835006" cy="3474720"/>
          </a:xfrm>
          <a:prstGeom prst="rect">
            <a:avLst/>
          </a:prstGeom>
          <a:noFill/>
          <a:ln w="9525" cap="flat" cmpd="sng">
            <a:solidFill>
              <a:schemeClr val="dk1"/>
            </a:solidFill>
            <a:prstDash val="solid"/>
            <a:round/>
            <a:headEnd type="none" w="sm" len="sm"/>
            <a:tailEnd type="none" w="sm" len="sm"/>
          </a:ln>
        </p:spPr>
      </p:pic>
      <p:sp>
        <p:nvSpPr>
          <p:cNvPr id="714" name="Google Shape;714;p74"/>
          <p:cNvSpPr/>
          <p:nvPr/>
        </p:nvSpPr>
        <p:spPr>
          <a:xfrm>
            <a:off x="5063127" y="2118232"/>
            <a:ext cx="1427983" cy="478212"/>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5" name="Google Shape;715;p74"/>
          <p:cNvSpPr/>
          <p:nvPr/>
        </p:nvSpPr>
        <p:spPr>
          <a:xfrm>
            <a:off x="4349136" y="1250086"/>
            <a:ext cx="713992" cy="282284"/>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4"/>
                                        </p:tgtEl>
                                        <p:attrNameLst>
                                          <p:attrName>style.visibility</p:attrName>
                                        </p:attrNameLst>
                                      </p:cBhvr>
                                      <p:to>
                                        <p:strVal val="visible"/>
                                      </p:to>
                                    </p:set>
                                    <p:animEffect transition="in" filter="fade">
                                      <p:cBhvr>
                                        <p:cTn id="7" dur="500"/>
                                        <p:tgtEl>
                                          <p:spTgt spid="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75"/>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OU Analytics – Map Dashboard</a:t>
            </a:r>
            <a:endParaRPr/>
          </a:p>
        </p:txBody>
      </p:sp>
      <p:sp>
        <p:nvSpPr>
          <p:cNvPr id="722" name="Google Shape;722;p75"/>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35</a:t>
            </a:fld>
            <a:endParaRPr/>
          </a:p>
        </p:txBody>
      </p:sp>
      <p:sp>
        <p:nvSpPr>
          <p:cNvPr id="723" name="Google Shape;723;p75"/>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Student Branch Tab</a:t>
            </a:r>
            <a:endParaRPr sz="1530"/>
          </a:p>
        </p:txBody>
      </p:sp>
      <p:pic>
        <p:nvPicPr>
          <p:cNvPr id="724" name="Google Shape;724;p75"/>
          <p:cNvPicPr preferRelativeResize="0"/>
          <p:nvPr/>
        </p:nvPicPr>
        <p:blipFill rotWithShape="1">
          <a:blip r:embed="rId3">
            <a:alphaModFix/>
          </a:blip>
          <a:srcRect/>
          <a:stretch/>
        </p:blipFill>
        <p:spPr>
          <a:xfrm>
            <a:off x="2154497" y="1244650"/>
            <a:ext cx="4835006" cy="3474720"/>
          </a:xfrm>
          <a:prstGeom prst="rect">
            <a:avLst/>
          </a:prstGeom>
          <a:noFill/>
          <a:ln w="9525" cap="flat" cmpd="sng">
            <a:solidFill>
              <a:schemeClr val="dk1"/>
            </a:solidFill>
            <a:prstDash val="solid"/>
            <a:round/>
            <a:headEnd type="none" w="sm" len="sm"/>
            <a:tailEnd type="none" w="sm" len="sm"/>
          </a:ln>
        </p:spPr>
      </p:pic>
      <p:sp>
        <p:nvSpPr>
          <p:cNvPr id="725" name="Google Shape;725;p75"/>
          <p:cNvSpPr/>
          <p:nvPr/>
        </p:nvSpPr>
        <p:spPr>
          <a:xfrm>
            <a:off x="5492106" y="1289807"/>
            <a:ext cx="750650" cy="219986"/>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76"/>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Moving Forward…</a:t>
            </a:r>
            <a:endParaRPr/>
          </a:p>
        </p:txBody>
      </p:sp>
      <p:sp>
        <p:nvSpPr>
          <p:cNvPr id="732" name="Google Shape;732;p76"/>
          <p:cNvSpPr txBox="1">
            <a:spLocks noGrp="1"/>
          </p:cNvSpPr>
          <p:nvPr>
            <p:ph type="body" idx="1"/>
          </p:nvPr>
        </p:nvSpPr>
        <p:spPr>
          <a:xfrm>
            <a:off x="628650" y="1369219"/>
            <a:ext cx="4953000" cy="2957513"/>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00"/>
              <a:buFont typeface="Noto Sans Symbols"/>
              <a:buChar char="❑"/>
            </a:pPr>
            <a:r>
              <a:rPr lang="en-US"/>
              <a:t> Use Events to plan, manage and promote your activities</a:t>
            </a:r>
            <a:endParaRPr/>
          </a:p>
          <a:p>
            <a:pPr marL="171450" lvl="0" indent="-66675" algn="l" rtl="0">
              <a:lnSpc>
                <a:spcPct val="90000"/>
              </a:lnSpc>
              <a:spcBef>
                <a:spcPts val="750"/>
              </a:spcBef>
              <a:spcAft>
                <a:spcPts val="0"/>
              </a:spcAft>
              <a:buSzPts val="1650"/>
              <a:buFont typeface="Noto Sans Symbols"/>
              <a:buNone/>
            </a:pPr>
            <a:endParaRPr/>
          </a:p>
          <a:p>
            <a:pPr marL="171450" lvl="0" indent="-171450" algn="l" rtl="0">
              <a:lnSpc>
                <a:spcPct val="90000"/>
              </a:lnSpc>
              <a:spcBef>
                <a:spcPts val="750"/>
              </a:spcBef>
              <a:spcAft>
                <a:spcPts val="0"/>
              </a:spcAft>
              <a:buSzPts val="1600"/>
              <a:buFont typeface="Noto Sans Symbols"/>
              <a:buChar char="❑"/>
            </a:pPr>
            <a:r>
              <a:rPr lang="en-US"/>
              <a:t> Use OU Analytics to generate your Section Member Profile</a:t>
            </a:r>
            <a:endParaRPr/>
          </a:p>
          <a:p>
            <a:pPr marL="514350" lvl="1" indent="-171450" algn="l" rtl="0">
              <a:lnSpc>
                <a:spcPct val="90000"/>
              </a:lnSpc>
              <a:spcBef>
                <a:spcPts val="375"/>
              </a:spcBef>
              <a:spcAft>
                <a:spcPts val="0"/>
              </a:spcAft>
              <a:buSzPts val="1300"/>
              <a:buFont typeface="Noto Sans Symbols"/>
              <a:buChar char="❑"/>
            </a:pPr>
            <a:r>
              <a:rPr lang="en-US"/>
              <a:t>Lots of data that can be useful</a:t>
            </a:r>
            <a:endParaRPr/>
          </a:p>
          <a:p>
            <a:pPr marL="514350" lvl="1" indent="-85725" algn="l" rtl="0">
              <a:lnSpc>
                <a:spcPct val="90000"/>
              </a:lnSpc>
              <a:spcBef>
                <a:spcPts val="375"/>
              </a:spcBef>
              <a:spcAft>
                <a:spcPts val="0"/>
              </a:spcAft>
              <a:buSzPts val="1350"/>
              <a:buFont typeface="Noto Sans Symbols"/>
              <a:buNone/>
            </a:pPr>
            <a:endParaRPr/>
          </a:p>
          <a:p>
            <a:pPr marL="171450" lvl="0" indent="-171450" algn="l" rtl="0">
              <a:lnSpc>
                <a:spcPct val="90000"/>
              </a:lnSpc>
              <a:spcBef>
                <a:spcPts val="750"/>
              </a:spcBef>
              <a:spcAft>
                <a:spcPts val="0"/>
              </a:spcAft>
              <a:buSzPts val="1600"/>
              <a:buFont typeface="Noto Sans Symbols"/>
              <a:buChar char="❑"/>
            </a:pPr>
            <a:r>
              <a:rPr lang="en-US"/>
              <a:t> Combine the power of all the tools to better serve your members</a:t>
            </a:r>
            <a:endParaRPr/>
          </a:p>
          <a:p>
            <a:pPr marL="171450" lvl="0" indent="-66675" algn="l" rtl="0">
              <a:lnSpc>
                <a:spcPct val="90000"/>
              </a:lnSpc>
              <a:spcBef>
                <a:spcPts val="750"/>
              </a:spcBef>
              <a:spcAft>
                <a:spcPts val="0"/>
              </a:spcAft>
              <a:buSzPts val="1650"/>
              <a:buFont typeface="Noto Sans Symbols"/>
              <a:buNone/>
            </a:pPr>
            <a:endParaRPr/>
          </a:p>
          <a:p>
            <a:pPr marL="342900" lvl="1" indent="0" algn="l" rtl="0">
              <a:lnSpc>
                <a:spcPct val="90000"/>
              </a:lnSpc>
              <a:spcBef>
                <a:spcPts val="375"/>
              </a:spcBef>
              <a:spcAft>
                <a:spcPts val="0"/>
              </a:spcAft>
              <a:buSzPts val="1350"/>
              <a:buNone/>
            </a:pPr>
            <a:endParaRPr/>
          </a:p>
          <a:p>
            <a:pPr marL="514350" lvl="1" indent="-85725" algn="l" rtl="0">
              <a:lnSpc>
                <a:spcPct val="90000"/>
              </a:lnSpc>
              <a:spcBef>
                <a:spcPts val="375"/>
              </a:spcBef>
              <a:spcAft>
                <a:spcPts val="0"/>
              </a:spcAft>
              <a:buSzPts val="1350"/>
              <a:buNone/>
            </a:pPr>
            <a:endParaRPr/>
          </a:p>
          <a:p>
            <a:pPr marL="171450" lvl="0" indent="-66675" algn="l" rtl="0">
              <a:lnSpc>
                <a:spcPct val="90000"/>
              </a:lnSpc>
              <a:spcBef>
                <a:spcPts val="750"/>
              </a:spcBef>
              <a:spcAft>
                <a:spcPts val="0"/>
              </a:spcAft>
              <a:buSzPts val="1650"/>
              <a:buNone/>
            </a:pPr>
            <a:endParaRPr/>
          </a:p>
        </p:txBody>
      </p:sp>
      <p:sp>
        <p:nvSpPr>
          <p:cNvPr id="733" name="Google Shape;733;p76"/>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36</a:t>
            </a:fld>
            <a:endParaRPr/>
          </a:p>
        </p:txBody>
      </p:sp>
      <p:sp>
        <p:nvSpPr>
          <p:cNvPr id="734" name="Google Shape;734;p76"/>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Checklist for Events and OU Analytics</a:t>
            </a:r>
            <a:endParaRPr sz="1530"/>
          </a:p>
        </p:txBody>
      </p:sp>
      <p:pic>
        <p:nvPicPr>
          <p:cNvPr id="735" name="Google Shape;735;p76" descr="Image result for navigational compass pic"/>
          <p:cNvPicPr preferRelativeResize="0"/>
          <p:nvPr/>
        </p:nvPicPr>
        <p:blipFill rotWithShape="1">
          <a:blip r:embed="rId3">
            <a:alphaModFix/>
          </a:blip>
          <a:srcRect/>
          <a:stretch/>
        </p:blipFill>
        <p:spPr>
          <a:xfrm>
            <a:off x="5939152" y="1369218"/>
            <a:ext cx="2570347" cy="26517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3"/>
          </p:nvPr>
        </p:nvSpPr>
        <p:spPr>
          <a:xfrm>
            <a:off x="365761" y="1233488"/>
            <a:ext cx="4327151" cy="3275410"/>
          </a:xfrm>
        </p:spPr>
        <p:txBody>
          <a:bodyPr/>
          <a:lstStyle/>
          <a:p>
            <a:r>
              <a:rPr lang="en-US" sz="2000" b="1" dirty="0"/>
              <a:t>Segmentation study </a:t>
            </a:r>
          </a:p>
          <a:p>
            <a:pPr marL="687388" lvl="1" indent="-227013"/>
            <a:r>
              <a:rPr lang="en-US" sz="1700" dirty="0"/>
              <a:t>Every 3 years </a:t>
            </a:r>
          </a:p>
          <a:p>
            <a:pPr marL="687388" lvl="1" indent="-227013"/>
            <a:r>
              <a:rPr lang="en-US" sz="1700" dirty="0"/>
              <a:t>Identifies key segments of membership</a:t>
            </a:r>
          </a:p>
          <a:p>
            <a:pPr marL="687388" lvl="1" indent="-227013"/>
            <a:r>
              <a:rPr lang="en-US" sz="1700" dirty="0"/>
              <a:t>Latest survey is in process</a:t>
            </a:r>
          </a:p>
          <a:p>
            <a:r>
              <a:rPr lang="en-US" sz="2000" b="1" dirty="0"/>
              <a:t>Non-renewing member survey</a:t>
            </a:r>
          </a:p>
          <a:p>
            <a:pPr marL="687388" lvl="1" indent="-227013"/>
            <a:r>
              <a:rPr lang="en-US" sz="1700" dirty="0"/>
              <a:t>Relevancy based on the make up of the section</a:t>
            </a:r>
          </a:p>
        </p:txBody>
      </p:sp>
      <p:pic>
        <p:nvPicPr>
          <p:cNvPr id="10" name="Content Placeholder 9"/>
          <p:cNvPicPr>
            <a:picLocks noGrp="1" noChangeAspect="1"/>
          </p:cNvPicPr>
          <p:nvPr>
            <p:ph sz="quarter" idx="24"/>
          </p:nvPr>
        </p:nvPicPr>
        <p:blipFill>
          <a:blip r:embed="rId3">
            <a:extLst>
              <a:ext uri="{28A0092B-C50C-407E-A947-70E740481C1C}">
                <a14:useLocalDpi xmlns:a14="http://schemas.microsoft.com/office/drawing/2010/main" val="0"/>
              </a:ext>
            </a:extLst>
          </a:blip>
          <a:stretch>
            <a:fillRect/>
          </a:stretch>
        </p:blipFill>
        <p:spPr>
          <a:xfrm>
            <a:off x="4909375" y="2862977"/>
            <a:ext cx="2185616" cy="1645920"/>
          </a:xfrm>
          <a:ln>
            <a:solidFill>
              <a:schemeClr val="tx1"/>
            </a:solidFill>
          </a:ln>
        </p:spPr>
      </p:pic>
      <p:sp>
        <p:nvSpPr>
          <p:cNvPr id="2" name="Title 1"/>
          <p:cNvSpPr>
            <a:spLocks noGrp="1"/>
          </p:cNvSpPr>
          <p:nvPr>
            <p:ph type="title"/>
          </p:nvPr>
        </p:nvSpPr>
        <p:spPr/>
        <p:txBody>
          <a:bodyPr/>
          <a:lstStyle/>
          <a:p>
            <a:r>
              <a:rPr lang="en-US" dirty="0"/>
              <a:t>Member Research Studies</a:t>
            </a:r>
          </a:p>
        </p:txBody>
      </p:sp>
      <p:sp>
        <p:nvSpPr>
          <p:cNvPr id="4" name="Slide Number Placeholder 3"/>
          <p:cNvSpPr>
            <a:spLocks noGrp="1"/>
          </p:cNvSpPr>
          <p:nvPr>
            <p:ph type="sldNum" sz="quarter" idx="25"/>
          </p:nvPr>
        </p:nvSpPr>
        <p:spPr/>
        <p:txBody>
          <a:bodyPr/>
          <a:lstStyle/>
          <a:p>
            <a:pPr>
              <a:defRPr/>
            </a:pPr>
            <a:fld id="{1F2884EB-C6E3-684C-A39B-0E652C4E0E60}" type="slidenum">
              <a:rPr lang="en-US" smtClean="0"/>
              <a:pPr>
                <a:defRPr/>
              </a:pPr>
              <a:t>4</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4325" y="1233488"/>
            <a:ext cx="2269097" cy="1714500"/>
          </a:xfrm>
          <a:prstGeom prst="rect">
            <a:avLst/>
          </a:prstGeom>
          <a:ln>
            <a:solidFill>
              <a:schemeClr val="tx1"/>
            </a:solidFill>
          </a:ln>
        </p:spPr>
      </p:pic>
    </p:spTree>
    <p:extLst>
      <p:ext uri="{BB962C8B-B14F-4D97-AF65-F5344CB8AC3E}">
        <p14:creationId xmlns:p14="http://schemas.microsoft.com/office/powerpoint/2010/main" val="419177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Learned…</a:t>
            </a:r>
          </a:p>
        </p:txBody>
      </p:sp>
      <p:sp>
        <p:nvSpPr>
          <p:cNvPr id="5" name="Text Placeholder 4"/>
          <p:cNvSpPr>
            <a:spLocks noGrp="1"/>
          </p:cNvSpPr>
          <p:nvPr>
            <p:ph type="body" sz="quarter" idx="13"/>
          </p:nvPr>
        </p:nvSpPr>
        <p:spPr>
          <a:xfrm>
            <a:off x="362738" y="1059382"/>
            <a:ext cx="5627516" cy="3376592"/>
          </a:xfrm>
        </p:spPr>
        <p:txBody>
          <a:bodyPr>
            <a:normAutofit/>
          </a:bodyPr>
          <a:lstStyle/>
          <a:p>
            <a:r>
              <a:rPr lang="en-US" sz="2000" dirty="0"/>
              <a:t>Five areas consistently rate as the most important:</a:t>
            </a:r>
          </a:p>
          <a:p>
            <a:pPr lvl="1">
              <a:spcBef>
                <a:spcPts val="0"/>
              </a:spcBef>
            </a:pPr>
            <a:r>
              <a:rPr lang="en-US" sz="1700" dirty="0"/>
              <a:t>Ability to Stay Technically Current</a:t>
            </a:r>
          </a:p>
          <a:p>
            <a:pPr lvl="1">
              <a:spcBef>
                <a:spcPts val="0"/>
              </a:spcBef>
            </a:pPr>
            <a:r>
              <a:rPr lang="en-US" sz="1700" dirty="0"/>
              <a:t>Networking</a:t>
            </a:r>
          </a:p>
          <a:p>
            <a:pPr lvl="1">
              <a:spcBef>
                <a:spcPts val="0"/>
              </a:spcBef>
            </a:pPr>
            <a:r>
              <a:rPr lang="en-US" sz="1700" dirty="0"/>
              <a:t>Continuing Education</a:t>
            </a:r>
          </a:p>
          <a:p>
            <a:pPr lvl="1">
              <a:spcBef>
                <a:spcPts val="0"/>
              </a:spcBef>
            </a:pPr>
            <a:r>
              <a:rPr lang="en-US" sz="1700" dirty="0"/>
              <a:t>Career Services</a:t>
            </a:r>
          </a:p>
          <a:p>
            <a:pPr lvl="1">
              <a:spcBef>
                <a:spcPts val="0"/>
              </a:spcBef>
            </a:pPr>
            <a:r>
              <a:rPr lang="en-US" sz="1700" dirty="0"/>
              <a:t>Discounts</a:t>
            </a:r>
          </a:p>
          <a:p>
            <a:pPr>
              <a:spcBef>
                <a:spcPts val="1200"/>
              </a:spcBef>
            </a:pPr>
            <a:r>
              <a:rPr lang="en-US" sz="2000" dirty="0"/>
              <a:t>These are </a:t>
            </a:r>
            <a:r>
              <a:rPr lang="en-US" sz="2000" u="sng" dirty="0"/>
              <a:t>very</a:t>
            </a:r>
            <a:r>
              <a:rPr lang="en-US" sz="2000" dirty="0"/>
              <a:t> broad categories</a:t>
            </a:r>
          </a:p>
          <a:p>
            <a:pPr>
              <a:spcBef>
                <a:spcPts val="1200"/>
              </a:spcBef>
            </a:pPr>
            <a:r>
              <a:rPr lang="en-US" sz="2000" dirty="0"/>
              <a:t>Not all benefits are relevant to every Section or Member</a:t>
            </a:r>
          </a:p>
        </p:txBody>
      </p:sp>
      <p:sp>
        <p:nvSpPr>
          <p:cNvPr id="7" name="Text Placeholder 6"/>
          <p:cNvSpPr>
            <a:spLocks noGrp="1"/>
          </p:cNvSpPr>
          <p:nvPr>
            <p:ph type="body" sz="quarter" idx="15"/>
          </p:nvPr>
        </p:nvSpPr>
        <p:spPr/>
        <p:txBody>
          <a:bodyPr>
            <a:normAutofit fontScale="32500" lnSpcReduction="20000"/>
          </a:bodyPr>
          <a:lstStyle/>
          <a:p>
            <a:endParaRPr lang="en-US"/>
          </a:p>
        </p:txBody>
      </p:sp>
      <p:sp>
        <p:nvSpPr>
          <p:cNvPr id="4" name="Slide Number Placeholder 3"/>
          <p:cNvSpPr>
            <a:spLocks noGrp="1"/>
          </p:cNvSpPr>
          <p:nvPr>
            <p:ph type="sldNum" sz="quarter" idx="4294967295"/>
          </p:nvPr>
        </p:nvSpPr>
        <p:spPr>
          <a:xfrm>
            <a:off x="0" y="4654550"/>
            <a:ext cx="485775" cy="273050"/>
          </a:xfrm>
        </p:spPr>
        <p:txBody>
          <a:bodyPr/>
          <a:lstStyle/>
          <a:p>
            <a:pPr>
              <a:defRPr/>
            </a:pPr>
            <a:fld id="{1F2884EB-C6E3-684C-A39B-0E652C4E0E60}" type="slidenum">
              <a:rPr lang="en-US" smtClean="0"/>
              <a:pPr>
                <a:defRPr/>
              </a:pPr>
              <a:t>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529" y="1369219"/>
            <a:ext cx="2057400" cy="2057400"/>
          </a:xfrm>
          <a:prstGeom prst="rect">
            <a:avLst/>
          </a:prstGeom>
        </p:spPr>
      </p:pic>
    </p:spTree>
    <p:extLst>
      <p:ext uri="{BB962C8B-B14F-4D97-AF65-F5344CB8AC3E}">
        <p14:creationId xmlns:p14="http://schemas.microsoft.com/office/powerpoint/2010/main" val="204965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the Value of IEEE Membership?</a:t>
            </a:r>
          </a:p>
        </p:txBody>
      </p:sp>
      <p:sp>
        <p:nvSpPr>
          <p:cNvPr id="5" name="Text Placeholder 4"/>
          <p:cNvSpPr>
            <a:spLocks noGrp="1"/>
          </p:cNvSpPr>
          <p:nvPr>
            <p:ph type="body" sz="quarter" idx="13"/>
          </p:nvPr>
        </p:nvSpPr>
        <p:spPr>
          <a:xfrm>
            <a:off x="347623" y="1165180"/>
            <a:ext cx="4597602" cy="2957513"/>
          </a:xfrm>
        </p:spPr>
        <p:txBody>
          <a:bodyPr>
            <a:noAutofit/>
          </a:bodyPr>
          <a:lstStyle/>
          <a:p>
            <a:pPr>
              <a:spcBef>
                <a:spcPts val="1200"/>
              </a:spcBef>
            </a:pPr>
            <a:r>
              <a:rPr lang="en-US" sz="1600" dirty="0"/>
              <a:t>This answer will be different for each member you engage</a:t>
            </a:r>
          </a:p>
          <a:p>
            <a:pPr>
              <a:spcBef>
                <a:spcPts val="1200"/>
              </a:spcBef>
            </a:pPr>
            <a:r>
              <a:rPr lang="en-US" sz="1600" dirty="0"/>
              <a:t>What do our Members value?</a:t>
            </a:r>
          </a:p>
          <a:p>
            <a:pPr marL="741363" lvl="1" indent="-227013"/>
            <a:r>
              <a:rPr lang="en-US" sz="1400" dirty="0"/>
              <a:t>Deeper than the broad categories</a:t>
            </a:r>
          </a:p>
          <a:p>
            <a:pPr marL="741363" lvl="1" indent="-227013"/>
            <a:r>
              <a:rPr lang="en-US" sz="1400" dirty="0"/>
              <a:t>Everyone’s definition is different</a:t>
            </a:r>
          </a:p>
          <a:p>
            <a:pPr marL="741363" lvl="1" indent="-227013"/>
            <a:r>
              <a:rPr lang="en-US" sz="1400" dirty="0"/>
              <a:t>Plan around your members’ “communities of interest”</a:t>
            </a:r>
          </a:p>
          <a:p>
            <a:pPr>
              <a:spcBef>
                <a:spcPts val="1200"/>
              </a:spcBef>
            </a:pPr>
            <a:r>
              <a:rPr lang="en-US" sz="1600" dirty="0"/>
              <a:t>Every volunteer should have an answer to the following:</a:t>
            </a:r>
          </a:p>
          <a:p>
            <a:pPr marL="741363" lvl="1" indent="-227013"/>
            <a:r>
              <a:rPr lang="en-US" sz="1400" dirty="0"/>
              <a:t>Why are you an IEEE Member?</a:t>
            </a:r>
          </a:p>
          <a:p>
            <a:pPr marL="741363" lvl="1" indent="-227013"/>
            <a:r>
              <a:rPr lang="en-US" sz="1400" dirty="0"/>
              <a:t>What do you “value” from your IEEE membership?</a:t>
            </a:r>
          </a:p>
          <a:p>
            <a:endParaRPr lang="en-US" sz="1400" dirty="0"/>
          </a:p>
        </p:txBody>
      </p:sp>
      <p:sp>
        <p:nvSpPr>
          <p:cNvPr id="7" name="Text Placeholder 6"/>
          <p:cNvSpPr>
            <a:spLocks noGrp="1"/>
          </p:cNvSpPr>
          <p:nvPr>
            <p:ph type="body" sz="quarter" idx="15"/>
          </p:nvPr>
        </p:nvSpPr>
        <p:spPr/>
        <p:txBody>
          <a:bodyPr>
            <a:normAutofit fontScale="32500" lnSpcReduction="20000"/>
          </a:bodyPr>
          <a:lstStyle/>
          <a:p>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pPr>
              <a:defRPr/>
            </a:pPr>
            <a:fld id="{1F2884EB-C6E3-684C-A39B-0E652C4E0E60}" type="slidenum">
              <a:rPr lang="en-US" smtClean="0"/>
              <a:pPr>
                <a:defRPr/>
              </a:pPr>
              <a:t>6</a:t>
            </a:fld>
            <a:endParaRPr lang="en-US" dirty="0"/>
          </a:p>
        </p:txBody>
      </p:sp>
      <p:pic>
        <p:nvPicPr>
          <p:cNvPr id="3" name="Picture 2"/>
          <p:cNvPicPr>
            <a:picLocks noChangeAspect="1"/>
          </p:cNvPicPr>
          <p:nvPr/>
        </p:nvPicPr>
        <p:blipFill>
          <a:blip r:embed="rId3"/>
          <a:stretch>
            <a:fillRect/>
          </a:stretch>
        </p:blipFill>
        <p:spPr>
          <a:xfrm>
            <a:off x="5729859" y="1861899"/>
            <a:ext cx="2441542" cy="1828800"/>
          </a:xfrm>
          <a:prstGeom prst="rect">
            <a:avLst/>
          </a:prstGeom>
        </p:spPr>
      </p:pic>
      <p:sp>
        <p:nvSpPr>
          <p:cNvPr id="11" name="Oval 10"/>
          <p:cNvSpPr/>
          <p:nvPr/>
        </p:nvSpPr>
        <p:spPr>
          <a:xfrm>
            <a:off x="5394960" y="1220629"/>
            <a:ext cx="3111341" cy="3111341"/>
          </a:xfrm>
          <a:prstGeom prst="ellipse">
            <a:avLst/>
          </a:pr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1" idx="1"/>
            <a:endCxn id="11" idx="5"/>
          </p:cNvCxnSpPr>
          <p:nvPr/>
        </p:nvCxnSpPr>
        <p:spPr>
          <a:xfrm>
            <a:off x="5850605" y="1676274"/>
            <a:ext cx="2200051" cy="2200051"/>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73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Communicating the Value of Membership</a:t>
            </a:r>
          </a:p>
        </p:txBody>
      </p:sp>
      <p:sp>
        <p:nvSpPr>
          <p:cNvPr id="11" name="Text Placeholder 10"/>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3DD97BEB-BAEF-0344-9D5C-EC73E478698A}" type="slidenum">
              <a:rPr lang="en-US" smtClean="0"/>
              <a:pPr/>
              <a:t>7</a:t>
            </a:fld>
            <a:endParaRPr lang="en-US" dirty="0"/>
          </a:p>
        </p:txBody>
      </p:sp>
    </p:spTree>
    <p:extLst>
      <p:ext uri="{BB962C8B-B14F-4D97-AF65-F5344CB8AC3E}">
        <p14:creationId xmlns:p14="http://schemas.microsoft.com/office/powerpoint/2010/main" val="80281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Membership Development</a:t>
            </a:r>
          </a:p>
        </p:txBody>
      </p:sp>
      <p:sp>
        <p:nvSpPr>
          <p:cNvPr id="3" name="Text Placeholder 2"/>
          <p:cNvSpPr>
            <a:spLocks noGrp="1"/>
          </p:cNvSpPr>
          <p:nvPr>
            <p:ph type="body" sz="quarter" idx="13"/>
          </p:nvPr>
        </p:nvSpPr>
        <p:spPr/>
        <p:txBody>
          <a:bodyPr>
            <a:noAutofit/>
          </a:bodyPr>
          <a:lstStyle/>
          <a:p>
            <a:r>
              <a:rPr lang="en-US" sz="1800" dirty="0"/>
              <a:t>What does this mean?</a:t>
            </a:r>
          </a:p>
          <a:p>
            <a:pPr lvl="1"/>
            <a:r>
              <a:rPr lang="en-US" sz="1600" dirty="0"/>
              <a:t>At it’s core – </a:t>
            </a:r>
            <a:r>
              <a:rPr lang="en-US" sz="1600" b="1" u="sng" dirty="0"/>
              <a:t>MEMBER SUPPORT</a:t>
            </a:r>
            <a:endParaRPr lang="en-US" sz="1800" dirty="0"/>
          </a:p>
          <a:p>
            <a:r>
              <a:rPr lang="en-US" sz="1800" dirty="0"/>
              <a:t>Whose role is it?</a:t>
            </a:r>
          </a:p>
          <a:p>
            <a:pPr lvl="1"/>
            <a:r>
              <a:rPr lang="en-US" dirty="0"/>
              <a:t>IEEE Staff</a:t>
            </a:r>
          </a:p>
          <a:p>
            <a:pPr lvl="1"/>
            <a:r>
              <a:rPr lang="en-US" dirty="0"/>
              <a:t>Region Volunteers</a:t>
            </a:r>
          </a:p>
          <a:p>
            <a:pPr lvl="1"/>
            <a:r>
              <a:rPr lang="en-US" dirty="0"/>
              <a:t>Section &amp; Sub-Section Volunteers</a:t>
            </a:r>
          </a:p>
          <a:p>
            <a:pPr lvl="1"/>
            <a:r>
              <a:rPr lang="en-US" dirty="0"/>
              <a:t>Basically it’s </a:t>
            </a:r>
            <a:r>
              <a:rPr lang="en-US" b="1" u="sng" dirty="0"/>
              <a:t>EVERYONE’s</a:t>
            </a:r>
            <a:r>
              <a:rPr lang="en-US" dirty="0"/>
              <a:t> responsibility</a:t>
            </a:r>
          </a:p>
          <a:p>
            <a:r>
              <a:rPr lang="en-US" sz="1800" dirty="0"/>
              <a:t>Where to start:</a:t>
            </a:r>
          </a:p>
          <a:p>
            <a:pPr lvl="1"/>
            <a:r>
              <a:rPr lang="en-US" sz="1500" dirty="0"/>
              <a:t>Email communications</a:t>
            </a:r>
          </a:p>
          <a:p>
            <a:pPr lvl="1"/>
            <a:r>
              <a:rPr lang="en-US" sz="1500" dirty="0"/>
              <a:t>Newsletters</a:t>
            </a:r>
          </a:p>
          <a:p>
            <a:pPr lvl="1"/>
            <a:r>
              <a:rPr lang="en-US" sz="1500" dirty="0"/>
              <a:t>Social media </a:t>
            </a:r>
          </a:p>
          <a:p>
            <a:pPr marL="342900" lvl="1" indent="0">
              <a:buNone/>
            </a:pPr>
            <a:endParaRPr lang="en-US" sz="1500" dirty="0"/>
          </a:p>
        </p:txBody>
      </p:sp>
      <p:sp>
        <p:nvSpPr>
          <p:cNvPr id="5" name="Slide Number Placeholder 4"/>
          <p:cNvSpPr>
            <a:spLocks noGrp="1"/>
          </p:cNvSpPr>
          <p:nvPr>
            <p:ph type="sldNum" sz="quarter" idx="15"/>
          </p:nvPr>
        </p:nvSpPr>
        <p:spPr/>
        <p:txBody>
          <a:bodyPr/>
          <a:lstStyle/>
          <a:p>
            <a:fld id="{3DD97BEB-BAEF-0344-9D5C-EC73E478698A}" type="slidenum">
              <a:rPr lang="en-US" smtClean="0"/>
              <a:pPr/>
              <a:t>8</a:t>
            </a:fld>
            <a:endParaRPr lang="en-US"/>
          </a:p>
        </p:txBody>
      </p:sp>
      <p:sp>
        <p:nvSpPr>
          <p:cNvPr id="6" name="Text Placeholder 5"/>
          <p:cNvSpPr>
            <a:spLocks noGrp="1"/>
          </p:cNvSpPr>
          <p:nvPr>
            <p:ph type="body" sz="quarter" idx="16"/>
          </p:nvPr>
        </p:nvSpPr>
        <p:spPr/>
        <p:txBody>
          <a:bodyPr>
            <a:normAutofit fontScale="32500" lnSpcReduction="20000"/>
          </a:bodyPr>
          <a:lstStyle/>
          <a:p>
            <a:r>
              <a:rPr lang="en-US" dirty="0"/>
              <a:t>Presidents Forum Theme: “Focus on member development rather than membership development”</a:t>
            </a:r>
          </a:p>
          <a:p>
            <a:endParaRPr lang="en-US" dirty="0"/>
          </a:p>
        </p:txBody>
      </p:sp>
      <p:cxnSp>
        <p:nvCxnSpPr>
          <p:cNvPr id="7" name="Straight Connector 6"/>
          <p:cNvCxnSpPr/>
          <p:nvPr/>
        </p:nvCxnSpPr>
        <p:spPr>
          <a:xfrm>
            <a:off x="2491975" y="604248"/>
            <a:ext cx="582695" cy="129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5189220" y="1312069"/>
            <a:ext cx="3093375" cy="3108960"/>
          </a:xfrm>
          <a:prstGeom prst="rect">
            <a:avLst/>
          </a:prstGeom>
        </p:spPr>
      </p:pic>
    </p:spTree>
    <p:extLst>
      <p:ext uri="{BB962C8B-B14F-4D97-AF65-F5344CB8AC3E}">
        <p14:creationId xmlns:p14="http://schemas.microsoft.com/office/powerpoint/2010/main" val="303809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550" b="1" kern="1200" dirty="0">
                <a:solidFill>
                  <a:srgbClr val="0066A1"/>
                </a:solidFill>
                <a:latin typeface="Calibri" charset="0"/>
                <a:ea typeface="Calibri" charset="0"/>
                <a:cs typeface="Calibri" charset="0"/>
              </a:rPr>
              <a:t>Get to Know our Members</a:t>
            </a:r>
          </a:p>
        </p:txBody>
      </p:sp>
      <p:sp>
        <p:nvSpPr>
          <p:cNvPr id="15" name="Text Placeholder 14"/>
          <p:cNvSpPr>
            <a:spLocks noGrp="1"/>
          </p:cNvSpPr>
          <p:nvPr>
            <p:ph type="body" sz="quarter" idx="14"/>
          </p:nvPr>
        </p:nvSpPr>
        <p:spPr>
          <a:xfrm>
            <a:off x="4012163" y="1369219"/>
            <a:ext cx="4503187" cy="2844404"/>
          </a:xfrm>
        </p:spPr>
        <p:txBody>
          <a:bodyPr>
            <a:noAutofit/>
          </a:bodyPr>
          <a:lstStyle/>
          <a:p>
            <a:r>
              <a:rPr lang="en-US" sz="2000" dirty="0"/>
              <a:t>Use the available data in OU analytics</a:t>
            </a:r>
          </a:p>
          <a:p>
            <a:pPr lvl="1"/>
            <a:r>
              <a:rPr lang="en-US" sz="1700" dirty="0"/>
              <a:t>Members and Affiliates Dashboard</a:t>
            </a:r>
          </a:p>
          <a:p>
            <a:pPr lvl="1"/>
            <a:r>
              <a:rPr lang="en-US" sz="1700" dirty="0"/>
              <a:t>Memberships, Subscriptions and More Dashboard</a:t>
            </a:r>
          </a:p>
          <a:p>
            <a:pPr marL="342900" lvl="1" indent="0">
              <a:buNone/>
            </a:pPr>
            <a:endParaRPr lang="en-US" sz="1700" dirty="0"/>
          </a:p>
          <a:p>
            <a:r>
              <a:rPr lang="en-US" sz="2000" dirty="0"/>
              <a:t>During meetings/events:</a:t>
            </a:r>
          </a:p>
          <a:p>
            <a:pPr lvl="1"/>
            <a:r>
              <a:rPr lang="en-US" sz="1700" dirty="0"/>
              <a:t>Make a personal connection</a:t>
            </a:r>
          </a:p>
          <a:p>
            <a:pPr lvl="1"/>
            <a:r>
              <a:rPr lang="en-US" sz="1700" dirty="0"/>
              <a:t>Set aside time for group discussion</a:t>
            </a:r>
          </a:p>
          <a:p>
            <a:pPr lvl="1"/>
            <a:r>
              <a:rPr lang="en-US" sz="1700" dirty="0"/>
              <a:t>Use both to get to know them</a:t>
            </a:r>
          </a:p>
        </p:txBody>
      </p:sp>
      <p:sp>
        <p:nvSpPr>
          <p:cNvPr id="4" name="Slide Number Placeholder 3"/>
          <p:cNvSpPr>
            <a:spLocks noGrp="1"/>
          </p:cNvSpPr>
          <p:nvPr>
            <p:ph type="sldNum" sz="quarter" idx="15"/>
          </p:nvPr>
        </p:nvSpPr>
        <p:spPr/>
        <p:txBody>
          <a:bodyPr/>
          <a:lstStyle/>
          <a:p>
            <a:pPr>
              <a:defRPr/>
            </a:pPr>
            <a:fld id="{1F2884EB-C6E3-684C-A39B-0E652C4E0E60}" type="slidenum">
              <a:rPr lang="en-US" smtClean="0"/>
              <a:pPr>
                <a:defRPr/>
              </a:pPr>
              <a:t>9</a:t>
            </a:fld>
            <a:endParaRPr lang="en-US" dirty="0"/>
          </a:p>
        </p:txBody>
      </p:sp>
      <p:sp>
        <p:nvSpPr>
          <p:cNvPr id="16" name="Text Placeholder 15"/>
          <p:cNvSpPr>
            <a:spLocks noGrp="1"/>
          </p:cNvSpPr>
          <p:nvPr>
            <p:ph type="body" sz="quarter" idx="16"/>
          </p:nvPr>
        </p:nvSpPr>
        <p:spPr/>
        <p:txBody>
          <a:bodyPr>
            <a:normAutofit fontScale="32500" lnSpcReduction="20000"/>
          </a:bodyPr>
          <a:lstStyle/>
          <a:p>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49" y="1369219"/>
            <a:ext cx="1809762" cy="1554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5930" y="2567703"/>
            <a:ext cx="1911917" cy="1645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68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xEl>
                                              <p:pRg st="4" end="4"/>
                                            </p:txEl>
                                          </p:spTgt>
                                        </p:tgtEl>
                                        <p:attrNameLst>
                                          <p:attrName>style.visibility</p:attrName>
                                        </p:attrNameLst>
                                      </p:cBhvr>
                                      <p:to>
                                        <p:strVal val="visible"/>
                                      </p:to>
                                    </p:set>
                                    <p:animEffect transition="in" filter="fade">
                                      <p:cBhvr>
                                        <p:cTn id="24" dur="500"/>
                                        <p:tgtEl>
                                          <p:spTgt spid="15">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xEl>
                                              <p:pRg st="6" end="6"/>
                                            </p:txEl>
                                          </p:spTgt>
                                        </p:tgtEl>
                                        <p:attrNameLst>
                                          <p:attrName>style.visibility</p:attrName>
                                        </p:attrNameLst>
                                      </p:cBhvr>
                                      <p:to>
                                        <p:strVal val="visible"/>
                                      </p:to>
                                    </p:set>
                                    <p:animEffect transition="in" filter="fade">
                                      <p:cBhvr>
                                        <p:cTn id="30" dur="500"/>
                                        <p:tgtEl>
                                          <p:spTgt spid="15">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xEl>
                                              <p:pRg st="7" end="7"/>
                                            </p:txEl>
                                          </p:spTgt>
                                        </p:tgtEl>
                                        <p:attrNameLst>
                                          <p:attrName>style.visibility</p:attrName>
                                        </p:attrNameLst>
                                      </p:cBhvr>
                                      <p:to>
                                        <p:strVal val="visible"/>
                                      </p:to>
                                    </p:set>
                                    <p:animEffect transition="in" filter="fade">
                                      <p:cBhvr>
                                        <p:cTn id="33"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EEE Master Template - WS Thin Footer">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4007</Words>
  <Application>Microsoft Office PowerPoint</Application>
  <PresentationFormat>On-screen Show (16:9)</PresentationFormat>
  <Paragraphs>623</Paragraphs>
  <Slides>36</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ＭＳ Ｐゴシック</vt:lpstr>
      <vt:lpstr>Arial</vt:lpstr>
      <vt:lpstr>Calibri</vt:lpstr>
      <vt:lpstr>Courier New</vt:lpstr>
      <vt:lpstr>LucidaGrande</vt:lpstr>
      <vt:lpstr>Merriweather Sans</vt:lpstr>
      <vt:lpstr>Noto Sans Symbols</vt:lpstr>
      <vt:lpstr>Verdana</vt:lpstr>
      <vt:lpstr>Wingdings</vt:lpstr>
      <vt:lpstr>IEEE Master Template - WS Thin Footer</vt:lpstr>
      <vt:lpstr>Engagement: Events, Outreach Growth</vt:lpstr>
      <vt:lpstr>PowerPoint Presentation</vt:lpstr>
      <vt:lpstr>2018 Presidents Forum - What did members tell us?</vt:lpstr>
      <vt:lpstr>Member Research Studies</vt:lpstr>
      <vt:lpstr>What We Learned…</vt:lpstr>
      <vt:lpstr>So What is the Value of IEEE Membership?</vt:lpstr>
      <vt:lpstr>Communicating the Value of Membership</vt:lpstr>
      <vt:lpstr>IEEE Membership Development</vt:lpstr>
      <vt:lpstr>Get to Know our Members</vt:lpstr>
      <vt:lpstr>Survey Your Members</vt:lpstr>
      <vt:lpstr>Connect with Your First Year Members</vt:lpstr>
      <vt:lpstr>Member Benefits Cheat Sheet</vt:lpstr>
      <vt:lpstr>Member Benefits Cheat Sheet</vt:lpstr>
      <vt:lpstr>Moving Forward…</vt:lpstr>
      <vt:lpstr>Share the IEEE Member Experience</vt:lpstr>
      <vt:lpstr>IEEE Center for Leadership Excellence</vt:lpstr>
      <vt:lpstr>Thank you!</vt:lpstr>
      <vt:lpstr>Region 3 Section Support Committee</vt:lpstr>
      <vt:lpstr>Appendix</vt:lpstr>
      <vt:lpstr>Best Practices for OU Analytics</vt:lpstr>
      <vt:lpstr>Creating The Section Interest Profile</vt:lpstr>
      <vt:lpstr>Creating The Section Interest Profile</vt:lpstr>
      <vt:lpstr>Creating The Section Interest Profile</vt:lpstr>
      <vt:lpstr>Creating The Section Interest Profile</vt:lpstr>
      <vt:lpstr>Creating The Section Interest Profile</vt:lpstr>
      <vt:lpstr>Is that it for OU Analytics?</vt:lpstr>
      <vt:lpstr>OU Analytics –  Active Member List</vt:lpstr>
      <vt:lpstr>Best Practice: Map Your Membership</vt:lpstr>
      <vt:lpstr>OU Analytics –  New Member List</vt:lpstr>
      <vt:lpstr>OU Analytics – Map Dashboard</vt:lpstr>
      <vt:lpstr>OU Analytics – Map Dashboard</vt:lpstr>
      <vt:lpstr>OU Analytics – Map Dashboard</vt:lpstr>
      <vt:lpstr>OU Analytics – Map Dashboard</vt:lpstr>
      <vt:lpstr>OU Analytics – Map Dashboard</vt:lpstr>
      <vt:lpstr>OU Analytics – Map Dashboard</vt:lpstr>
      <vt:lpstr>Moving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Torres</dc:creator>
  <cp:lastModifiedBy>Mark Torres</cp:lastModifiedBy>
  <cp:revision>9</cp:revision>
  <dcterms:modified xsi:type="dcterms:W3CDTF">2019-04-11T14:21:05Z</dcterms:modified>
</cp:coreProperties>
</file>