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3" r:id="rId4"/>
    <p:sldId id="262" r:id="rId5"/>
    <p:sldId id="259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5"/>
    <p:restoredTop sz="94658"/>
  </p:normalViewPr>
  <p:slideViewPr>
    <p:cSldViewPr snapToGrid="0" snapToObjects="1">
      <p:cViewPr varScale="1">
        <p:scale>
          <a:sx n="153" d="100"/>
          <a:sy n="153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hyperlink" Target="#_Toc38016145"/><Relationship Id="rId21" Type="http://schemas.openxmlformats.org/officeDocument/2006/relationships/hyperlink" Target="#_Toc38016140"/><Relationship Id="rId34" Type="http://schemas.openxmlformats.org/officeDocument/2006/relationships/hyperlink" Target="#_Toc38016153"/><Relationship Id="rId42" Type="http://schemas.openxmlformats.org/officeDocument/2006/relationships/hyperlink" Target="#_Toc38016161"/><Relationship Id="rId47" Type="http://schemas.openxmlformats.org/officeDocument/2006/relationships/hyperlink" Target="#_Toc38016166"/><Relationship Id="rId50" Type="http://schemas.openxmlformats.org/officeDocument/2006/relationships/hyperlink" Target="#_Toc38016169"/><Relationship Id="rId55" Type="http://schemas.openxmlformats.org/officeDocument/2006/relationships/hyperlink" Target="#_Toc38016174"/><Relationship Id="rId63" Type="http://schemas.openxmlformats.org/officeDocument/2006/relationships/hyperlink" Target="#_Toc38016182"/><Relationship Id="rId7" Type="http://schemas.openxmlformats.org/officeDocument/2006/relationships/hyperlink" Target="#_Toc38016126"/><Relationship Id="rId2" Type="http://schemas.openxmlformats.org/officeDocument/2006/relationships/hyperlink" Target="#_Toc38016121"/><Relationship Id="rId16" Type="http://schemas.openxmlformats.org/officeDocument/2006/relationships/hyperlink" Target="#_Toc38016135"/><Relationship Id="rId29" Type="http://schemas.openxmlformats.org/officeDocument/2006/relationships/hyperlink" Target="#_Toc38016148"/><Relationship Id="rId11" Type="http://schemas.openxmlformats.org/officeDocument/2006/relationships/hyperlink" Target="#_Toc38016130"/><Relationship Id="rId24" Type="http://schemas.openxmlformats.org/officeDocument/2006/relationships/hyperlink" Target="#_Toc38016143"/><Relationship Id="rId32" Type="http://schemas.openxmlformats.org/officeDocument/2006/relationships/hyperlink" Target="#_Toc38016151"/><Relationship Id="rId37" Type="http://schemas.openxmlformats.org/officeDocument/2006/relationships/hyperlink" Target="#_Toc38016156"/><Relationship Id="rId40" Type="http://schemas.openxmlformats.org/officeDocument/2006/relationships/hyperlink" Target="#_Toc38016159"/><Relationship Id="rId45" Type="http://schemas.openxmlformats.org/officeDocument/2006/relationships/hyperlink" Target="#_Toc38016164"/><Relationship Id="rId53" Type="http://schemas.openxmlformats.org/officeDocument/2006/relationships/hyperlink" Target="#_Toc38016172"/><Relationship Id="rId58" Type="http://schemas.openxmlformats.org/officeDocument/2006/relationships/hyperlink" Target="#_Toc38016177"/><Relationship Id="rId5" Type="http://schemas.openxmlformats.org/officeDocument/2006/relationships/hyperlink" Target="#_Toc38016124"/><Relationship Id="rId61" Type="http://schemas.openxmlformats.org/officeDocument/2006/relationships/hyperlink" Target="#_Toc38016180"/><Relationship Id="rId19" Type="http://schemas.openxmlformats.org/officeDocument/2006/relationships/hyperlink" Target="#_Toc38016138"/><Relationship Id="rId14" Type="http://schemas.openxmlformats.org/officeDocument/2006/relationships/hyperlink" Target="#_Toc38016133"/><Relationship Id="rId22" Type="http://schemas.openxmlformats.org/officeDocument/2006/relationships/hyperlink" Target="#_Toc38016141"/><Relationship Id="rId27" Type="http://schemas.openxmlformats.org/officeDocument/2006/relationships/hyperlink" Target="#_Toc38016146"/><Relationship Id="rId30" Type="http://schemas.openxmlformats.org/officeDocument/2006/relationships/hyperlink" Target="#_Toc38016149"/><Relationship Id="rId35" Type="http://schemas.openxmlformats.org/officeDocument/2006/relationships/hyperlink" Target="#_Toc38016154"/><Relationship Id="rId43" Type="http://schemas.openxmlformats.org/officeDocument/2006/relationships/hyperlink" Target="#_Toc38016162"/><Relationship Id="rId48" Type="http://schemas.openxmlformats.org/officeDocument/2006/relationships/hyperlink" Target="#_Toc38016167"/><Relationship Id="rId56" Type="http://schemas.openxmlformats.org/officeDocument/2006/relationships/hyperlink" Target="#_Toc38016175"/><Relationship Id="rId64" Type="http://schemas.openxmlformats.org/officeDocument/2006/relationships/hyperlink" Target="#_Toc38016183"/><Relationship Id="rId8" Type="http://schemas.openxmlformats.org/officeDocument/2006/relationships/hyperlink" Target="#_Toc38016127"/><Relationship Id="rId51" Type="http://schemas.openxmlformats.org/officeDocument/2006/relationships/hyperlink" Target="#_Toc38016170"/><Relationship Id="rId3" Type="http://schemas.openxmlformats.org/officeDocument/2006/relationships/hyperlink" Target="#_Toc38016122"/><Relationship Id="rId12" Type="http://schemas.openxmlformats.org/officeDocument/2006/relationships/hyperlink" Target="#_Toc38016131"/><Relationship Id="rId17" Type="http://schemas.openxmlformats.org/officeDocument/2006/relationships/hyperlink" Target="#_Toc38016136"/><Relationship Id="rId25" Type="http://schemas.openxmlformats.org/officeDocument/2006/relationships/hyperlink" Target="#_Toc38016144"/><Relationship Id="rId33" Type="http://schemas.openxmlformats.org/officeDocument/2006/relationships/hyperlink" Target="#_Toc38016152"/><Relationship Id="rId38" Type="http://schemas.openxmlformats.org/officeDocument/2006/relationships/hyperlink" Target="#_Toc38016157"/><Relationship Id="rId46" Type="http://schemas.openxmlformats.org/officeDocument/2006/relationships/hyperlink" Target="#_Toc38016165"/><Relationship Id="rId59" Type="http://schemas.openxmlformats.org/officeDocument/2006/relationships/hyperlink" Target="#_Toc38016178"/><Relationship Id="rId20" Type="http://schemas.openxmlformats.org/officeDocument/2006/relationships/hyperlink" Target="#_Toc38016139"/><Relationship Id="rId41" Type="http://schemas.openxmlformats.org/officeDocument/2006/relationships/hyperlink" Target="#_Toc38016160"/><Relationship Id="rId54" Type="http://schemas.openxmlformats.org/officeDocument/2006/relationships/hyperlink" Target="#_Toc38016173"/><Relationship Id="rId62" Type="http://schemas.openxmlformats.org/officeDocument/2006/relationships/hyperlink" Target="#_Toc38016181"/><Relationship Id="rId1" Type="http://schemas.openxmlformats.org/officeDocument/2006/relationships/slideLayout" Target="../slideLayouts/slideLayout8.xml"/><Relationship Id="rId6" Type="http://schemas.openxmlformats.org/officeDocument/2006/relationships/hyperlink" Target="#_Toc38016125"/><Relationship Id="rId15" Type="http://schemas.openxmlformats.org/officeDocument/2006/relationships/hyperlink" Target="#_Toc38016134"/><Relationship Id="rId23" Type="http://schemas.openxmlformats.org/officeDocument/2006/relationships/hyperlink" Target="#_Toc38016142"/><Relationship Id="rId28" Type="http://schemas.openxmlformats.org/officeDocument/2006/relationships/hyperlink" Target="#_Toc38016147"/><Relationship Id="rId36" Type="http://schemas.openxmlformats.org/officeDocument/2006/relationships/hyperlink" Target="#_Toc38016155"/><Relationship Id="rId49" Type="http://schemas.openxmlformats.org/officeDocument/2006/relationships/hyperlink" Target="#_Toc38016168"/><Relationship Id="rId57" Type="http://schemas.openxmlformats.org/officeDocument/2006/relationships/hyperlink" Target="#_Toc38016176"/><Relationship Id="rId10" Type="http://schemas.openxmlformats.org/officeDocument/2006/relationships/hyperlink" Target="#_Toc38016129"/><Relationship Id="rId31" Type="http://schemas.openxmlformats.org/officeDocument/2006/relationships/hyperlink" Target="#_Toc38016150"/><Relationship Id="rId44" Type="http://schemas.openxmlformats.org/officeDocument/2006/relationships/hyperlink" Target="#_Toc38016163"/><Relationship Id="rId52" Type="http://schemas.openxmlformats.org/officeDocument/2006/relationships/hyperlink" Target="#_Toc38016171"/><Relationship Id="rId60" Type="http://schemas.openxmlformats.org/officeDocument/2006/relationships/hyperlink" Target="#_Toc38016179"/><Relationship Id="rId65" Type="http://schemas.openxmlformats.org/officeDocument/2006/relationships/hyperlink" Target="#_Toc38016184"/><Relationship Id="rId4" Type="http://schemas.openxmlformats.org/officeDocument/2006/relationships/hyperlink" Target="#_Toc38016123"/><Relationship Id="rId9" Type="http://schemas.openxmlformats.org/officeDocument/2006/relationships/hyperlink" Target="#_Toc38016128"/><Relationship Id="rId13" Type="http://schemas.openxmlformats.org/officeDocument/2006/relationships/hyperlink" Target="#_Toc38016132"/><Relationship Id="rId18" Type="http://schemas.openxmlformats.org/officeDocument/2006/relationships/hyperlink" Target="#_Toc38016137"/><Relationship Id="rId39" Type="http://schemas.openxmlformats.org/officeDocument/2006/relationships/hyperlink" Target="#_Toc38016158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ric.grigorian@gtri.gatech.edu" TargetMode="External"/><Relationship Id="rId2" Type="http://schemas.openxmlformats.org/officeDocument/2006/relationships/hyperlink" Target="mailto:egrigorian@ieee.org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SoutheastCon</a:t>
            </a:r>
            <a:r>
              <a:rPr lang="en-US" dirty="0" smtClean="0"/>
              <a:t> Operations Manual Update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Eric </a:t>
            </a:r>
            <a:r>
              <a:rPr lang="en-US" dirty="0" err="1" smtClean="0"/>
              <a:t>Grigorian</a:t>
            </a:r>
            <a:endParaRPr lang="en-US" dirty="0" smtClean="0"/>
          </a:p>
          <a:p>
            <a:r>
              <a:rPr lang="en-US" dirty="0" smtClean="0"/>
              <a:t>Region </a:t>
            </a:r>
            <a:r>
              <a:rPr lang="en-US" dirty="0"/>
              <a:t>3 Conferences Committee </a:t>
            </a:r>
            <a:r>
              <a:rPr lang="en-US" dirty="0" smtClean="0"/>
              <a:t>Chair</a:t>
            </a:r>
          </a:p>
          <a:p>
            <a:r>
              <a:rPr lang="en-US" dirty="0" smtClean="0"/>
              <a:t>20 April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SoutheastCon</a:t>
            </a:r>
            <a:r>
              <a:rPr lang="en-US" dirty="0"/>
              <a:t> </a:t>
            </a:r>
            <a:r>
              <a:rPr lang="en-US" dirty="0" smtClean="0"/>
              <a:t>Operations </a:t>
            </a:r>
            <a:r>
              <a:rPr lang="en-US" dirty="0"/>
              <a:t>Manual Update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REV – version of Manual</a:t>
            </a:r>
            <a:endParaRPr lang="en-US" dirty="0"/>
          </a:p>
          <a:p>
            <a:pPr lvl="1"/>
            <a:r>
              <a:rPr lang="en-US" dirty="0" smtClean="0"/>
              <a:t>Last known version was dated </a:t>
            </a:r>
            <a:r>
              <a:rPr lang="en-US" dirty="0"/>
              <a:t>18 March 2012</a:t>
            </a:r>
          </a:p>
          <a:p>
            <a:pPr lvl="1"/>
            <a:r>
              <a:rPr lang="en-US" dirty="0" smtClean="0"/>
              <a:t>Over time, several attempts were made to update but did not get released</a:t>
            </a:r>
          </a:p>
          <a:p>
            <a:pPr lvl="1"/>
            <a:r>
              <a:rPr lang="en-US" dirty="0" smtClean="0"/>
              <a:t>In 2020, became a goal of Conference Committee to review and release an updated version by </a:t>
            </a:r>
            <a:r>
              <a:rPr lang="en-US" dirty="0" err="1" smtClean="0"/>
              <a:t>SoutheastCon</a:t>
            </a:r>
            <a:r>
              <a:rPr lang="en-US" dirty="0" smtClean="0"/>
              <a:t> 2020</a:t>
            </a:r>
          </a:p>
          <a:p>
            <a:pPr lvl="1"/>
            <a:r>
              <a:rPr lang="en-US" dirty="0" smtClean="0"/>
              <a:t>Release candidate includes many section rewrites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additional information to </a:t>
            </a:r>
            <a:r>
              <a:rPr lang="en-US" dirty="0" smtClean="0"/>
              <a:t>all </a:t>
            </a:r>
            <a:r>
              <a:rPr lang="en-US" smtClean="0"/>
              <a:t>sections </a:t>
            </a:r>
            <a:r>
              <a:rPr lang="en-US" smtClean="0"/>
              <a:t>which includes </a:t>
            </a:r>
            <a:r>
              <a:rPr lang="en-US" dirty="0" smtClean="0"/>
              <a:t>content for sections that did not have any content</a:t>
            </a:r>
            <a:endParaRPr lang="en-US" dirty="0"/>
          </a:p>
          <a:p>
            <a:pPr lvl="1"/>
            <a:r>
              <a:rPr lang="en-US" dirty="0"/>
              <a:t>Includes updated information based on lessons learned from past </a:t>
            </a:r>
            <a:r>
              <a:rPr lang="en-US" dirty="0" err="1"/>
              <a:t>SoutheastCons</a:t>
            </a:r>
            <a:endParaRPr lang="en-US" dirty="0"/>
          </a:p>
          <a:p>
            <a:pPr lvl="1"/>
            <a:r>
              <a:rPr lang="en-US" dirty="0"/>
              <a:t>Includes updated links and references</a:t>
            </a:r>
          </a:p>
          <a:p>
            <a:pPr lvl="1"/>
            <a:r>
              <a:rPr lang="en-US" dirty="0" smtClean="0"/>
              <a:t>It is intended for </a:t>
            </a:r>
            <a:r>
              <a:rPr lang="en-US" dirty="0"/>
              <a:t>u</a:t>
            </a:r>
            <a:r>
              <a:rPr lang="en-US" dirty="0" smtClean="0"/>
              <a:t>se as a guide for current planning committee for necessary references to assist with hosting of </a:t>
            </a:r>
            <a:r>
              <a:rPr lang="en-US" dirty="0" err="1" smtClean="0"/>
              <a:t>SoutheastCon</a:t>
            </a:r>
            <a:endParaRPr lang="en-US" dirty="0" smtClean="0"/>
          </a:p>
          <a:p>
            <a:pPr lvl="1"/>
            <a:r>
              <a:rPr lang="en-US" dirty="0"/>
              <a:t>It is </a:t>
            </a:r>
            <a:r>
              <a:rPr lang="en-US" dirty="0" smtClean="0"/>
              <a:t>also intended for use as a guide for Sections/Councils considering to host a </a:t>
            </a:r>
            <a:r>
              <a:rPr lang="en-US" dirty="0" err="1" smtClean="0"/>
              <a:t>SoutheastCon</a:t>
            </a:r>
            <a:endParaRPr lang="en-US" dirty="0" smtClean="0"/>
          </a:p>
          <a:p>
            <a:r>
              <a:rPr lang="en-US" dirty="0" smtClean="0"/>
              <a:t>A Living Document</a:t>
            </a:r>
            <a:endParaRPr lang="en-US" dirty="0"/>
          </a:p>
          <a:p>
            <a:pPr lvl="1"/>
            <a:r>
              <a:rPr lang="en-US" dirty="0" smtClean="0"/>
              <a:t>To be updated on a regular basis to incorporate changes as </a:t>
            </a:r>
            <a:r>
              <a:rPr lang="en-US" dirty="0" err="1" smtClean="0"/>
              <a:t>SoutheastCon</a:t>
            </a:r>
            <a:r>
              <a:rPr lang="en-US" dirty="0" smtClean="0"/>
              <a:t> evolves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R3 </a:t>
            </a:r>
            <a:r>
              <a:rPr lang="en-US" dirty="0" err="1" smtClean="0"/>
              <a:t>ExCom</a:t>
            </a:r>
            <a:r>
              <a:rPr lang="en-US" dirty="0" smtClean="0"/>
              <a:t>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6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SoutheastCon</a:t>
            </a:r>
            <a:r>
              <a:rPr lang="en-US" dirty="0"/>
              <a:t> Operations Manual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R3 </a:t>
            </a:r>
            <a:r>
              <a:rPr lang="en-US" dirty="0" err="1"/>
              <a:t>ExCom</a:t>
            </a:r>
            <a:r>
              <a:rPr lang="en-US" dirty="0"/>
              <a:t> </a:t>
            </a:r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21307" y="1001732"/>
            <a:ext cx="3999009" cy="400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1.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	</a:t>
            </a: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What is IEEE </a:t>
            </a: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SoutheastCon</a:t>
            </a: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?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2.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	</a:t>
            </a: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Advantages of Hosting  IEEE </a:t>
            </a: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SoutheastCon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3.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	</a:t>
            </a: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What are the Goals for IEEE </a:t>
            </a: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SoutheastCon</a:t>
            </a: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?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4.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	</a:t>
            </a: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What are the Requirements for Hosting IEEE </a:t>
            </a: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SoutheastCon</a:t>
            </a: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?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4.1.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	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Site Selection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4.2.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	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Proposal to Host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4.3.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	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Branding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5.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	</a:t>
            </a: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Post-Selection Processes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5.1.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	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Submit IEEE Corporate Required Documentation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5.1.1.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	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Principles of Business Conduct/Conflict of Interest (POBC/COI)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5.1.2.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	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Memorandum of Understanding (MOU)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13"/>
              </a:rPr>
              <a:t>5.2.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	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13"/>
              </a:rPr>
              <a:t>Execute Venue Contract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14"/>
              </a:rPr>
              <a:t>5.2.1.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	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14"/>
              </a:rPr>
              <a:t>Contract Lessons Learned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15"/>
              </a:rPr>
              <a:t>5.3.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	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15"/>
              </a:rPr>
              <a:t>Establishing your Steering Committee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16"/>
              </a:rPr>
              <a:t>5.3.1.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	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16"/>
              </a:rPr>
              <a:t>General Chair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17"/>
              </a:rPr>
              <a:t>5.3.2.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	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17"/>
              </a:rPr>
              <a:t>Vice Chair/Co-Chair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18"/>
              </a:rPr>
              <a:t>5.3.3.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	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18"/>
              </a:rPr>
              <a:t>Treasurer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19"/>
              </a:rPr>
              <a:t>5.3.4.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	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19"/>
              </a:rPr>
              <a:t>Secretary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0"/>
              </a:rPr>
              <a:t>5.3.5.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	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0"/>
              </a:rPr>
              <a:t>Technical Program Subcommittee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1"/>
              </a:rPr>
              <a:t>5.3.6.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	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1"/>
              </a:rPr>
              <a:t>Student Program Subcommittee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2"/>
              </a:rPr>
              <a:t>5.3.7.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	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2"/>
              </a:rPr>
              <a:t>Exhibits/Contributors Subcommittee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3"/>
              </a:rPr>
              <a:t>5.3.8.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	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3"/>
              </a:rPr>
              <a:t>Publicity/Social Media Subcommittee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4"/>
              </a:rPr>
              <a:t>5.3.9.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	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4"/>
              </a:rPr>
              <a:t>Web Master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5"/>
              </a:rPr>
              <a:t>5.3.10.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	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5"/>
              </a:rPr>
              <a:t>Logistics Subcommittee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6"/>
              </a:rPr>
              <a:t>5.3.11.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	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6"/>
              </a:rPr>
              <a:t>Spouse/Partner Program Subcommittee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7"/>
              </a:rPr>
              <a:t>5.4.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	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7"/>
              </a:rPr>
              <a:t>Hosting a Virtual Technical Meeting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8"/>
              </a:rPr>
              <a:t>5.5.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	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8"/>
              </a:rPr>
              <a:t>Establish Concentration Banking Account (CBA)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9"/>
              </a:rPr>
              <a:t>5.6.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9"/>
              </a:rPr>
              <a:t>	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9"/>
              </a:rPr>
              <a:t>Reporting to Region 3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>
              <a:lnSpc>
                <a:spcPct val="100000"/>
              </a:lnSpc>
              <a:buClrTx/>
              <a:buNone/>
            </a:pPr>
            <a:r>
              <a:rPr lang="en-US" altLang="en-US" sz="700" b="1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0"/>
              </a:rPr>
              <a:t>6.</a:t>
            </a:r>
            <a:r>
              <a:rPr lang="en-US" altLang="en-US" sz="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0"/>
              </a:rPr>
              <a:t>	</a:t>
            </a:r>
            <a:r>
              <a:rPr lang="en-US" altLang="en-US" sz="700" b="1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0"/>
              </a:rPr>
              <a:t>Planning Your Conference</a:t>
            </a:r>
            <a:endParaRPr lang="en-US" altLang="en-US" sz="300" dirty="0"/>
          </a:p>
          <a:p>
            <a:pPr marL="0" lvl="0" indent="0" defTabSz="914400">
              <a:lnSpc>
                <a:spcPct val="100000"/>
              </a:lnSpc>
              <a:buClrTx/>
              <a:buNone/>
            </a:pPr>
            <a:r>
              <a:rPr lang="en-US" altLang="en-US" sz="600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1"/>
              </a:rPr>
              <a:t>6.1.</a:t>
            </a:r>
            <a:r>
              <a:rPr lang="en-US" altLang="en-US" sz="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	</a:t>
            </a:r>
            <a:r>
              <a:rPr lang="en-US" altLang="en-US" sz="600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1"/>
              </a:rPr>
              <a:t>Budget</a:t>
            </a:r>
            <a:endParaRPr lang="en-US" altLang="en-US" sz="300" dirty="0"/>
          </a:p>
          <a:p>
            <a:pPr marL="0" lvl="0" indent="0" defTabSz="914400">
              <a:lnSpc>
                <a:spcPct val="100000"/>
              </a:lnSpc>
              <a:buClrTx/>
              <a:buNone/>
            </a:pPr>
            <a:r>
              <a:rPr lang="en-US" altLang="en-US" sz="600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2"/>
              </a:rPr>
              <a:t>6.2.</a:t>
            </a:r>
            <a:r>
              <a:rPr lang="en-US" altLang="en-US" sz="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	</a:t>
            </a:r>
            <a:r>
              <a:rPr lang="en-US" altLang="en-US" sz="600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2"/>
              </a:rPr>
              <a:t>Program Plan</a:t>
            </a:r>
            <a:endParaRPr lang="en-US" altLang="en-US" sz="3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937250" algn="r"/>
              </a:tabLst>
            </a:pP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850792" y="1033670"/>
            <a:ext cx="3211831" cy="2957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7388">
              <a:lnSpc>
                <a:spcPct val="100000"/>
              </a:lnSpc>
              <a:spcBef>
                <a:spcPts val="0"/>
              </a:spcBef>
              <a:buClrTx/>
              <a:buFont typeface="LucidaGrande" charset="0"/>
              <a:buNone/>
            </a:pP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3"/>
              </a:rPr>
              <a:t>6.3.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	</a:t>
            </a: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3"/>
              </a:rPr>
              <a:t>Call for Papers</a:t>
            </a:r>
            <a:endParaRPr lang="en-US" altLang="en-US" sz="400" dirty="0" smtClean="0"/>
          </a:p>
          <a:p>
            <a:pPr marL="0" indent="0" defTabSz="687388">
              <a:lnSpc>
                <a:spcPct val="100000"/>
              </a:lnSpc>
              <a:spcBef>
                <a:spcPts val="0"/>
              </a:spcBef>
              <a:buClrTx/>
              <a:buFont typeface="LucidaGrande" charset="0"/>
              <a:buNone/>
            </a:pP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4"/>
              </a:rPr>
              <a:t>6.4.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	</a:t>
            </a: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4"/>
              </a:rPr>
              <a:t>Paper Submission and Review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5"/>
              </a:rPr>
              <a:t>6.5.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	</a:t>
            </a: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5"/>
              </a:rPr>
              <a:t>Online Registration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6"/>
              </a:rPr>
              <a:t>6.6.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	</a:t>
            </a: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6"/>
              </a:rPr>
              <a:t>Risk Assessment and Management Plan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7"/>
              </a:rPr>
              <a:t>6.7.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	</a:t>
            </a: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7"/>
              </a:rPr>
              <a:t>Emergency Management Plan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8"/>
              </a:rPr>
              <a:t>6.8.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8"/>
              </a:rPr>
              <a:t>	</a:t>
            </a: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8"/>
              </a:rPr>
              <a:t>Conference Insurance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6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9"/>
              </a:rPr>
              <a:t>6.8.1.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9"/>
              </a:rPr>
              <a:t>	</a:t>
            </a:r>
            <a:r>
              <a:rPr lang="en-US" altLang="en-US" sz="6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9"/>
              </a:rPr>
              <a:t>Liability Insurance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6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0"/>
              </a:rPr>
              <a:t>6.8.2.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0"/>
              </a:rPr>
              <a:t>	</a:t>
            </a:r>
            <a:r>
              <a:rPr lang="en-US" altLang="en-US" sz="6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0"/>
              </a:rPr>
              <a:t>Property on Exhibition Insurance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6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1"/>
              </a:rPr>
              <a:t>6.8.3.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1"/>
              </a:rPr>
              <a:t>	</a:t>
            </a:r>
            <a:r>
              <a:rPr lang="en-US" altLang="en-US" sz="6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1"/>
              </a:rPr>
              <a:t>Business Crime Insurance (also referred to as fidelity bonding)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6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2"/>
              </a:rPr>
              <a:t>6.8.4.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2"/>
              </a:rPr>
              <a:t>	</a:t>
            </a:r>
            <a:r>
              <a:rPr lang="en-US" altLang="en-US" sz="6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2"/>
              </a:rPr>
              <a:t>Event Cancellation Insurance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6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3"/>
              </a:rPr>
              <a:t>6.8.5.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3"/>
              </a:rPr>
              <a:t>	</a:t>
            </a:r>
            <a:r>
              <a:rPr lang="en-US" altLang="en-US" sz="6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3"/>
              </a:rPr>
              <a:t>Conference venue Certificates of Insurance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4"/>
              </a:rPr>
              <a:t>6.9.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4"/>
              </a:rPr>
              <a:t>	</a:t>
            </a: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4"/>
              </a:rPr>
              <a:t>Sales &amp; Marketing Plan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800" b="1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5"/>
              </a:rPr>
              <a:t>7.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5"/>
              </a:rPr>
              <a:t>	</a:t>
            </a:r>
            <a:r>
              <a:rPr lang="en-US" altLang="en-US" sz="800" b="1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5"/>
              </a:rPr>
              <a:t>The Student Program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800" b="1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6"/>
              </a:rPr>
              <a:t>8.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6"/>
              </a:rPr>
              <a:t>	</a:t>
            </a:r>
            <a:r>
              <a:rPr lang="en-US" altLang="en-US" sz="800" b="1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6"/>
              </a:rPr>
              <a:t>The Technical Program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800" b="1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7"/>
              </a:rPr>
              <a:t>9.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7"/>
              </a:rPr>
              <a:t>	</a:t>
            </a:r>
            <a:r>
              <a:rPr lang="en-US" altLang="en-US" sz="800" b="1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7"/>
              </a:rPr>
              <a:t>The Region 3 Program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800" b="1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8"/>
              </a:rPr>
              <a:t>10.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8"/>
              </a:rPr>
              <a:t>	</a:t>
            </a:r>
            <a:r>
              <a:rPr lang="en-US" altLang="en-US" sz="800" b="1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8"/>
              </a:rPr>
              <a:t>Running the Conference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9"/>
              </a:rPr>
              <a:t>10.1.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9"/>
              </a:rPr>
              <a:t>	</a:t>
            </a: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49"/>
              </a:rPr>
              <a:t>Semantics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0"/>
              </a:rPr>
              <a:t>10.2.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0"/>
              </a:rPr>
              <a:t>	</a:t>
            </a: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0"/>
              </a:rPr>
              <a:t>Food &amp; Beverage (F&amp;B)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1"/>
              </a:rPr>
              <a:t>10.3.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1"/>
              </a:rPr>
              <a:t>	</a:t>
            </a: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1"/>
              </a:rPr>
              <a:t>Banquet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2"/>
              </a:rPr>
              <a:t>10.4.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2"/>
              </a:rPr>
              <a:t>	</a:t>
            </a: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2"/>
              </a:rPr>
              <a:t>Function Space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3"/>
              </a:rPr>
              <a:t>10.5.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3"/>
              </a:rPr>
              <a:t>	</a:t>
            </a: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3"/>
              </a:rPr>
              <a:t>Registration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4"/>
              </a:rPr>
              <a:t>10.6.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4"/>
              </a:rPr>
              <a:t>	</a:t>
            </a: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4"/>
              </a:rPr>
              <a:t>Attendee Survey and Evaluation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5"/>
              </a:rPr>
              <a:t>10.7.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5"/>
              </a:rPr>
              <a:t>	</a:t>
            </a: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5"/>
              </a:rPr>
              <a:t>Post-Conference Debrief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6"/>
              </a:rPr>
              <a:t>10.8.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6"/>
              </a:rPr>
              <a:t>	</a:t>
            </a: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6"/>
              </a:rPr>
              <a:t>Celebrate!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800" b="1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7"/>
              </a:rPr>
              <a:t>11.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7"/>
              </a:rPr>
              <a:t>	</a:t>
            </a:r>
            <a:r>
              <a:rPr lang="en-US" altLang="en-US" sz="800" b="1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7"/>
              </a:rPr>
              <a:t>Closing the Conference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8"/>
              </a:rPr>
              <a:t>11.1.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8"/>
              </a:rPr>
              <a:t>	</a:t>
            </a: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8"/>
              </a:rPr>
              <a:t>Technical Papers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9"/>
              </a:rPr>
              <a:t>11.2.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9"/>
              </a:rPr>
              <a:t>	</a:t>
            </a: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59"/>
              </a:rPr>
              <a:t>Financial Reporting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60"/>
              </a:rPr>
              <a:t>11.3.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0"/>
              </a:rPr>
              <a:t>	</a:t>
            </a: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60"/>
              </a:rPr>
              <a:t>Final Conference Report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61"/>
              </a:rPr>
              <a:t>11.4.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1"/>
              </a:rPr>
              <a:t>	</a:t>
            </a: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61"/>
              </a:rPr>
              <a:t>Audit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62"/>
              </a:rPr>
              <a:t>11.5.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2"/>
              </a:rPr>
              <a:t>	</a:t>
            </a: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62"/>
              </a:rPr>
              <a:t>Closing of Accounts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800" b="1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63"/>
              </a:rPr>
              <a:t>12.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3"/>
              </a:rPr>
              <a:t>	</a:t>
            </a:r>
            <a:r>
              <a:rPr lang="en-US" altLang="en-US" sz="800" b="1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63"/>
              </a:rPr>
              <a:t>Normative Schedule</a:t>
            </a:r>
            <a:endParaRPr lang="en-US" altLang="en-US" sz="400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64"/>
              </a:rPr>
              <a:t>12.1.</a:t>
            </a:r>
            <a:r>
              <a:rPr lang="en-US" altLang="en-US" sz="7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4"/>
              </a:rPr>
              <a:t>	</a:t>
            </a:r>
            <a:r>
              <a:rPr lang="en-US" altLang="en-US" sz="7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64"/>
              </a:rPr>
              <a:t>Conference Planning Schedule</a:t>
            </a:r>
            <a:endParaRPr lang="en-US" altLang="en-US" sz="600" dirty="0" smtClean="0">
              <a:ea typeface="Calibri" panose="020F0502020204030204" pitchFamily="34" charset="0"/>
              <a:hlinkClick r:id="rId65"/>
            </a:endParaRP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600" dirty="0" smtClean="0">
                <a:latin typeface="Arial" panose="020B0604020202020204" pitchFamily="34" charset="0"/>
                <a:ea typeface="Calibri" panose="020F0502020204030204" pitchFamily="34" charset="0"/>
                <a:hlinkClick r:id="rId65"/>
              </a:rPr>
              <a:t>12.2.</a:t>
            </a:r>
            <a:r>
              <a:rPr lang="en-US" altLang="en-US" sz="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5"/>
              </a:rPr>
              <a:t>	</a:t>
            </a:r>
            <a:r>
              <a:rPr lang="en-US" altLang="en-US" sz="600" dirty="0" err="1" smtClean="0">
                <a:latin typeface="Arial" panose="020B0604020202020204" pitchFamily="34" charset="0"/>
                <a:ea typeface="Calibri" panose="020F0502020204030204" pitchFamily="34" charset="0"/>
                <a:hlinkClick r:id="rId65"/>
              </a:rPr>
              <a:t>SoutheastCon</a:t>
            </a:r>
            <a:r>
              <a:rPr lang="en-US" altLang="en-US" sz="600" dirty="0" smtClean="0">
                <a:latin typeface="Arial" panose="020B0604020202020204" pitchFamily="34" charset="0"/>
                <a:ea typeface="Calibri" panose="020F0502020204030204" pitchFamily="34" charset="0"/>
                <a:hlinkClick r:id="rId65"/>
              </a:rPr>
              <a:t> Planning Schedule</a:t>
            </a:r>
            <a:endParaRPr lang="en-US" altLang="en-US" sz="6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LucidaGrande" charset="0"/>
              <a:buNone/>
              <a:tabLst>
                <a:tab pos="666750" algn="l"/>
                <a:tab pos="5937250" algn="r"/>
              </a:tabLst>
            </a:pPr>
            <a:r>
              <a:rPr lang="en-US" altLang="en-US" sz="7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Attachments (Chart of Accounts, Closeout Checklist, </a:t>
            </a:r>
            <a:r>
              <a:rPr lang="en-US" altLang="en-US" sz="7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Conf</a:t>
            </a:r>
            <a:r>
              <a:rPr lang="en-US" altLang="en-US" sz="7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Committee members, Past conference locations</a:t>
            </a:r>
            <a:r>
              <a:rPr lang="en-US" altLang="en-US" sz="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  <a:endParaRPr lang="en-US" altLang="en-US" sz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81523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044BAC-E64A-42D6-9E8A-4FE3BFA018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Conference Committee responsible for control and update</a:t>
            </a:r>
          </a:p>
          <a:p>
            <a:r>
              <a:rPr lang="en-US" dirty="0" smtClean="0"/>
              <a:t>Change requests to be submitted to Conference Committee</a:t>
            </a:r>
            <a:endParaRPr lang="en-US" dirty="0"/>
          </a:p>
          <a:p>
            <a:r>
              <a:rPr lang="en-US" dirty="0" smtClean="0"/>
              <a:t>Submitted to </a:t>
            </a:r>
            <a:r>
              <a:rPr lang="en-US" dirty="0" err="1" smtClean="0"/>
              <a:t>ExCom</a:t>
            </a:r>
            <a:r>
              <a:rPr lang="en-US" dirty="0" smtClean="0"/>
              <a:t> for approval</a:t>
            </a:r>
          </a:p>
          <a:p>
            <a:r>
              <a:rPr lang="en-US" b="1" dirty="0" smtClean="0"/>
              <a:t>Motion</a:t>
            </a:r>
          </a:p>
          <a:p>
            <a:pPr marL="0" indent="0">
              <a:buNone/>
            </a:pPr>
            <a:r>
              <a:rPr lang="en-US" dirty="0" smtClean="0"/>
              <a:t>The Region 3 </a:t>
            </a:r>
            <a:r>
              <a:rPr lang="en-US" dirty="0" err="1" smtClean="0"/>
              <a:t>ExCom</a:t>
            </a:r>
            <a:r>
              <a:rPr lang="en-US" dirty="0" smtClean="0"/>
              <a:t> approves release of </a:t>
            </a:r>
            <a:r>
              <a:rPr lang="en-US" dirty="0" err="1" smtClean="0"/>
              <a:t>SoutheastCon</a:t>
            </a:r>
            <a:r>
              <a:rPr lang="en-US" dirty="0" smtClean="0"/>
              <a:t> Operations Manual as </a:t>
            </a:r>
            <a:r>
              <a:rPr lang="en-US" dirty="0" smtClean="0"/>
              <a:t>presented with minor typographic changes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87AC3-8F60-4167-855F-AD12E46194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R3 </a:t>
            </a:r>
            <a:r>
              <a:rPr lang="en-US" dirty="0" err="1"/>
              <a:t>ExCom</a:t>
            </a:r>
            <a:r>
              <a:rPr lang="en-US" dirty="0"/>
              <a:t> Meeting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Eric Grigorian, </a:t>
            </a:r>
            <a:r>
              <a:rPr lang="en-US" dirty="0" smtClean="0">
                <a:hlinkClick r:id="rId2"/>
              </a:rPr>
              <a:t>egrigorian@ieee.org</a:t>
            </a:r>
            <a:r>
              <a:rPr lang="en-US" dirty="0" smtClean="0"/>
              <a:t> or </a:t>
            </a:r>
            <a:r>
              <a:rPr lang="en-US" dirty="0" smtClean="0">
                <a:hlinkClick r:id="rId3"/>
              </a:rPr>
              <a:t>eric.grigorian@gtri.gatech.edu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7653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446</TotalTime>
  <Words>642</Words>
  <Application>Microsoft Office PowerPoint</Application>
  <PresentationFormat>On-screen Show (16:9)</PresentationFormat>
  <Paragraphs>99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Cambria</vt:lpstr>
      <vt:lpstr>Courier New</vt:lpstr>
      <vt:lpstr>LucidaGrande</vt:lpstr>
      <vt:lpstr>Times New Roman</vt:lpstr>
      <vt:lpstr>Wingdings</vt:lpstr>
      <vt:lpstr>Theme 1</vt:lpstr>
      <vt:lpstr>SoutheastCon Operations Manual Update</vt:lpstr>
      <vt:lpstr>SoutheastCon Operations Manual Update</vt:lpstr>
      <vt:lpstr>SoutheastCon Operations Manual Update</vt:lpstr>
      <vt:lpstr>Process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Grigorian, Eric</cp:lastModifiedBy>
  <cp:revision>65</cp:revision>
  <dcterms:created xsi:type="dcterms:W3CDTF">2016-10-24T19:40:55Z</dcterms:created>
  <dcterms:modified xsi:type="dcterms:W3CDTF">2020-04-21T00:36:47Z</dcterms:modified>
</cp:coreProperties>
</file>