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410" r:id="rId3"/>
    <p:sldId id="422" r:id="rId4"/>
    <p:sldId id="421" r:id="rId5"/>
    <p:sldId id="412" r:id="rId6"/>
    <p:sldId id="411" r:id="rId7"/>
    <p:sldId id="259" r:id="rId8"/>
  </p:sldIdLst>
  <p:sldSz cx="9144000" cy="6858000" type="screen4x3"/>
  <p:notesSz cx="6950075" cy="9236075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60DA"/>
    <a:srgbClr val="541868"/>
    <a:srgbClr val="BD57D5"/>
    <a:srgbClr val="D18AE2"/>
    <a:srgbClr val="6B1F7C"/>
    <a:srgbClr val="69BE28"/>
    <a:srgbClr val="71953D"/>
    <a:srgbClr val="A3DEFF"/>
    <a:srgbClr val="85D3FF"/>
    <a:srgbClr val="BB5F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96265" autoAdjust="0"/>
  </p:normalViewPr>
  <p:slideViewPr>
    <p:cSldViewPr snapToGrid="0" snapToObjects="1">
      <p:cViewPr varScale="1">
        <p:scale>
          <a:sx n="120" d="100"/>
          <a:sy n="120" d="100"/>
        </p:scale>
        <p:origin x="1467" y="5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0" d="100"/>
        <a:sy n="170" d="100"/>
      </p:scale>
      <p:origin x="0" y="20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F268DF05-87D0-4FE3-8A39-08DDAB99EB98}" type="datetimeFigureOut">
              <a:rPr lang="en-US" smtClean="0"/>
              <a:t>10/19/2020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2EFB354D-3814-4A48-83E8-8C73A65897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7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eee.org/about/today/index.html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FB354D-3814-4A48-83E8-8C73A658975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062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Membership is the foundation upon which IEEE grows.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- Today, IEEE is expanding in many ways: people, communities, nations, collaborative settings, intellectual properties, and more.</a:t>
            </a:r>
          </a:p>
          <a:p>
            <a:pPr eaLnBrk="1" hangingPunct="1">
              <a:spcBef>
                <a:spcPct val="0"/>
              </a:spcBef>
            </a:pPr>
            <a:endParaRPr lang="en-US" altLang="en-US" dirty="0"/>
          </a:p>
          <a:p>
            <a:pPr eaLnBrk="1" hangingPunct="1">
              <a:spcBef>
                <a:spcPct val="0"/>
              </a:spcBef>
            </a:pPr>
            <a:endParaRPr lang="en-US" altLang="en-US" dirty="0"/>
          </a:p>
          <a:p>
            <a:pPr eaLnBrk="1" hangingPunct="1">
              <a:spcBef>
                <a:spcPct val="0"/>
              </a:spcBef>
            </a:pPr>
            <a:r>
              <a:rPr lang="en-US" altLang="en-US" i="1" dirty="0"/>
              <a:t>Presenter, reference more robust data at this Web page:</a:t>
            </a:r>
          </a:p>
          <a:p>
            <a:pPr eaLnBrk="1" hangingPunct="1">
              <a:spcBef>
                <a:spcPct val="0"/>
              </a:spcBef>
            </a:pPr>
            <a:endParaRPr lang="en-US" altLang="en-US" dirty="0"/>
          </a:p>
          <a:p>
            <a:pPr eaLnBrk="1" hangingPunct="1">
              <a:spcBef>
                <a:spcPct val="0"/>
              </a:spcBef>
            </a:pPr>
            <a:r>
              <a:rPr lang="en-US" altLang="en-US" dirty="0">
                <a:hlinkClick r:id="rId3"/>
              </a:rPr>
              <a:t>http://www.ieee.org/about/today/index.html</a:t>
            </a:r>
            <a:endParaRPr lang="en-US" altLang="en-US" dirty="0"/>
          </a:p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D76340C-456C-4DCC-A2A8-C5369FEDE985}" type="slidenum">
              <a:rPr 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942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en-US" altLang="en-US" sz="1200" b="1" dirty="0"/>
              <a:t>Sections, Student Branches, and Technical Chapters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Char char="q"/>
            </a:pPr>
            <a:r>
              <a:rPr lang="en-US" altLang="en-US" sz="1200" dirty="0"/>
              <a:t>Local, face-to-face technical and social meetings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Char char="q"/>
            </a:pPr>
            <a:r>
              <a:rPr lang="en-US" altLang="en-US" sz="1200" dirty="0"/>
              <a:t>Engage peers through informative technical meetings 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Char char="q"/>
            </a:pPr>
            <a:r>
              <a:rPr lang="en-US" altLang="en-US" sz="1200" dirty="0"/>
              <a:t>Recognition of accomplishments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Tx/>
              <a:buNone/>
            </a:pPr>
            <a:endParaRPr lang="en-US" altLang="en-US" sz="1200" dirty="0"/>
          </a:p>
          <a:p>
            <a:pPr>
              <a:lnSpc>
                <a:spcPct val="80000"/>
              </a:lnSpc>
              <a:spcBef>
                <a:spcPts val="600"/>
              </a:spcBef>
              <a:buFontTx/>
              <a:buNone/>
            </a:pPr>
            <a:r>
              <a:rPr lang="en-US" altLang="en-US" sz="1200" b="1" dirty="0"/>
              <a:t>IEEE MemberNet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Char char="q"/>
            </a:pPr>
            <a:r>
              <a:rPr lang="en-US" altLang="en-US" sz="1200" dirty="0"/>
              <a:t>Gain access to the authoritative member directory of IEEE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Char char="q"/>
            </a:pPr>
            <a:r>
              <a:rPr lang="en-US" altLang="en-US" sz="1200" dirty="0"/>
              <a:t>Networks personalized to each member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Char char="q"/>
            </a:pPr>
            <a:r>
              <a:rPr lang="en-US" altLang="en-US" sz="1200" dirty="0"/>
              <a:t>Opt-in privacy protection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Tx/>
              <a:buNone/>
            </a:pPr>
            <a:endParaRPr lang="en-US" altLang="en-US" sz="1200" dirty="0"/>
          </a:p>
          <a:p>
            <a:pPr>
              <a:lnSpc>
                <a:spcPct val="80000"/>
              </a:lnSpc>
              <a:spcBef>
                <a:spcPts val="600"/>
              </a:spcBef>
              <a:buFontTx/>
              <a:buNone/>
            </a:pPr>
            <a:r>
              <a:rPr lang="en-US" altLang="en-US" sz="1200" b="1" dirty="0"/>
              <a:t>IEEE Collabratec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Connect with global technology professionals by location, technical interests, or career pursuits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Access research and collaborative authoring tools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Establish a professional identity to showcase key accomplishments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Tx/>
              <a:buNone/>
            </a:pPr>
            <a:endParaRPr lang="en-US" altLang="en-US" sz="1200" dirty="0"/>
          </a:p>
          <a:p>
            <a:pPr>
              <a:lnSpc>
                <a:spcPct val="80000"/>
              </a:lnSpc>
              <a:spcBef>
                <a:spcPts val="600"/>
              </a:spcBef>
              <a:buFontTx/>
              <a:buNone/>
            </a:pPr>
            <a:r>
              <a:rPr lang="en-US" altLang="en-US" sz="1200" b="1" dirty="0"/>
              <a:t>Volunteering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Char char="q"/>
            </a:pPr>
            <a:r>
              <a:rPr lang="en-US" altLang="en-US" sz="1200" dirty="0"/>
              <a:t>Opportunities that build leadership skills and networking opportunities</a:t>
            </a:r>
          </a:p>
          <a:p>
            <a:pPr marL="0" marR="0" indent="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en-US" altLang="en-US" sz="1200" dirty="0"/>
              <a:t>Developing critical, non-technical skills that enable you to be more effective professionally</a:t>
            </a:r>
          </a:p>
          <a:p>
            <a:pPr marL="0" marR="0" indent="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en-US" altLang="en-US" sz="1200" b="1" dirty="0"/>
              <a:t>Humanitarian Programs - </a:t>
            </a:r>
            <a:r>
              <a:rPr lang="en-US" altLang="en-US" sz="1200" dirty="0"/>
              <a:t>IEEE Humanitarian Technology Activities &amp; workshops</a:t>
            </a:r>
          </a:p>
          <a:p>
            <a:pPr marL="0" marR="0" indent="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en-US" altLang="en-US" sz="1200" b="1" dirty="0"/>
              <a:t>STEM Education Tools and programs </a:t>
            </a:r>
            <a:r>
              <a:rPr lang="en-US" altLang="en-US" sz="1200" dirty="0"/>
              <a:t>-I </a:t>
            </a:r>
            <a:r>
              <a:rPr lang="en-US" altLang="en-US" sz="1200" dirty="0" err="1"/>
              <a:t>ntroduction</a:t>
            </a:r>
            <a:r>
              <a:rPr lang="en-US" altLang="en-US" sz="1200" dirty="0"/>
              <a:t> of engineering and technology to young people worldwide</a:t>
            </a:r>
          </a:p>
          <a:p>
            <a:pPr marL="0" marR="0" indent="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en-US" altLang="en-US" sz="1200" b="1" dirty="0"/>
              <a:t>Local and Regional Volunteer Opportunities – </a:t>
            </a:r>
            <a:r>
              <a:rPr lang="en-US" altLang="en-US" sz="1200" b="0" dirty="0"/>
              <a:t>Become of part</a:t>
            </a:r>
            <a:r>
              <a:rPr lang="en-US" altLang="en-US" sz="1200" b="0" baseline="0" dirty="0"/>
              <a:t> of the member volunteers who help deliver the value of IEEE locally.</a:t>
            </a:r>
            <a:endParaRPr lang="en-US" altLang="en-US" sz="1200" b="1" dirty="0"/>
          </a:p>
          <a:p>
            <a:pPr marL="0" marR="0" indent="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lang="en-US" altLang="en-US" sz="1200" dirty="0"/>
          </a:p>
          <a:p>
            <a:pPr marL="0" marR="0" indent="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lang="en-US" altLang="en-US" sz="1200" b="1" dirty="0"/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Char char="q"/>
            </a:pPr>
            <a:endParaRPr lang="en-US" alt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FB354D-3814-4A48-83E8-8C73A658975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5707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en-US" sz="1200" b="1" dirty="0">
                <a:ea typeface="ＭＳ Ｐゴシック" charset="0"/>
              </a:rPr>
              <a:t>IEEE Spectrum Magazine</a:t>
            </a:r>
            <a:r>
              <a:rPr lang="en-US" sz="1200" dirty="0">
                <a:ea typeface="ＭＳ Ｐゴシック" charset="0"/>
              </a:rPr>
              <a:t> 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Char char="q"/>
              <a:defRPr/>
            </a:pPr>
            <a:r>
              <a:rPr lang="en-US" sz="1200" dirty="0">
                <a:ea typeface="ＭＳ Ｐゴシック" charset="0"/>
              </a:rPr>
              <a:t> Monthly, the award-winning IEEE Spectrum magazine explores the creation, application and implications of new technologies 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Char char="q"/>
              <a:defRPr/>
            </a:pPr>
            <a:endParaRPr lang="en-US" sz="1200" dirty="0">
              <a:ea typeface="ＭＳ Ｐゴシック" charset="0"/>
            </a:endParaRP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en-US" sz="1200" b="1" dirty="0">
                <a:ea typeface="ＭＳ Ｐゴシック" charset="0"/>
              </a:rPr>
              <a:t>The Institute Newsletter</a:t>
            </a:r>
            <a:r>
              <a:rPr lang="en-US" sz="1200" dirty="0">
                <a:ea typeface="ＭＳ Ｐゴシック" charset="0"/>
              </a:rPr>
              <a:t> 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Char char="q"/>
              <a:defRPr/>
            </a:pPr>
            <a:r>
              <a:rPr lang="en-US" sz="1200" dirty="0">
                <a:ea typeface="ＭＳ Ｐゴシック" charset="0"/>
              </a:rPr>
              <a:t>Monthly (4 print, 8 online) newsworthy IEEE activities both in professional and technical areas </a:t>
            </a:r>
          </a:p>
          <a:p>
            <a:pPr marL="0" indent="0">
              <a:lnSpc>
                <a:spcPct val="80000"/>
              </a:lnSpc>
              <a:spcBef>
                <a:spcPts val="600"/>
              </a:spcBef>
              <a:buFontTx/>
              <a:buNone/>
              <a:defRPr/>
            </a:pPr>
            <a:endParaRPr lang="en-US" sz="1200" dirty="0">
              <a:ea typeface="ＭＳ Ｐゴシック" charset="0"/>
            </a:endParaRP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en-US" sz="1200" b="1" dirty="0">
                <a:ea typeface="ＭＳ Ｐゴシック" charset="0"/>
              </a:rPr>
              <a:t>IEEE </a:t>
            </a:r>
            <a:r>
              <a:rPr lang="en-US" sz="1200" b="1" dirty="0" err="1">
                <a:ea typeface="ＭＳ Ｐゴシック" charset="0"/>
              </a:rPr>
              <a:t>Xplore</a:t>
            </a:r>
            <a:r>
              <a:rPr lang="en-US" sz="1200" b="1" dirty="0">
                <a:ea typeface="ＭＳ Ｐゴシック" charset="0"/>
              </a:rPr>
              <a:t> Digital Library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Char char="q"/>
              <a:defRPr/>
            </a:pPr>
            <a:r>
              <a:rPr lang="en-US" sz="1200" dirty="0">
                <a:ea typeface="ＭＳ Ｐゴシック" charset="0"/>
              </a:rPr>
              <a:t>Table-of-contents and abstracts (nearly 2.0 million full-text documents) 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  <a:defRPr/>
            </a:pPr>
            <a:endParaRPr lang="en-US" sz="1200" b="1" dirty="0">
              <a:ea typeface="ＭＳ Ｐゴシック" charset="0"/>
            </a:endParaRP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en-US" sz="1200" b="1" dirty="0">
                <a:ea typeface="ＭＳ Ｐゴシック" charset="0"/>
              </a:rPr>
              <a:t>IEEE-Wiley Press E-Books Classics</a:t>
            </a:r>
            <a:endParaRPr lang="en-US" sz="1200" dirty="0">
              <a:ea typeface="ＭＳ Ｐゴシック" charset="0"/>
            </a:endParaRP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Char char="q"/>
              <a:defRPr/>
            </a:pPr>
            <a:r>
              <a:rPr lang="en-US" sz="1200" dirty="0">
                <a:ea typeface="ＭＳ Ｐゴシック" charset="0"/>
              </a:rPr>
              <a:t>250+ digitized books downloadable from IEEE </a:t>
            </a:r>
            <a:r>
              <a:rPr lang="en-US" sz="1200" dirty="0" err="1">
                <a:ea typeface="ＭＳ Ｐゴシック" charset="0"/>
              </a:rPr>
              <a:t>Xplore</a:t>
            </a:r>
            <a:r>
              <a:rPr lang="en-US" sz="1200" dirty="0">
                <a:ea typeface="ＭＳ Ｐゴシック" charset="0"/>
              </a:rPr>
              <a:t>, with 6 new e-books added annually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  <a:defRPr/>
            </a:pPr>
            <a:endParaRPr lang="en-US" sz="1200" dirty="0">
              <a:ea typeface="ＭＳ Ｐゴシック" charset="0"/>
            </a:endParaRPr>
          </a:p>
          <a:p>
            <a:pPr>
              <a:lnSpc>
                <a:spcPct val="80000"/>
              </a:lnSpc>
              <a:spcBef>
                <a:spcPts val="600"/>
              </a:spcBef>
              <a:buFontTx/>
              <a:buNone/>
              <a:defRPr/>
            </a:pPr>
            <a:r>
              <a:rPr lang="en-US" sz="1200" b="1" dirty="0">
                <a:ea typeface="ＭＳ Ｐゴシック" charset="0"/>
              </a:rPr>
              <a:t>IEEE.tv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Char char="q"/>
              <a:defRPr/>
            </a:pPr>
            <a:r>
              <a:rPr lang="en-US" sz="1200" dirty="0">
                <a:ea typeface="ＭＳ Ｐゴシック" charset="0"/>
              </a:rPr>
              <a:t>IEEE’s Internet television network, with exclusive Member programming, downloading privileges, and transcripts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FB354D-3814-4A48-83E8-8C73A658975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674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Univer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5" descr="shutterstock_7693891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2286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shutterstock_1070852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12" descr="shutterstock_1202063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8" descr="shutterstock_58382266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BA54C-15D4-9240-8562-B9A40EF211EB}" type="datetime1">
              <a:rPr lang="en-US"/>
              <a:pPr>
                <a:defRPr/>
              </a:pPr>
              <a:t>10/19/2020</a:t>
            </a:fld>
            <a:endParaRPr lang="en-US" dirty="0"/>
          </a:p>
        </p:txBody>
      </p:sp>
      <p:sp>
        <p:nvSpPr>
          <p:cNvPr id="15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22AA5-3C49-2E42-8195-7332F437CD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959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74826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4"/>
          </p:nvPr>
        </p:nvSpPr>
        <p:spPr>
          <a:xfrm>
            <a:off x="4738863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67590-0BC9-4B4A-95A3-307D97AD4B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CA678-D006-7B41-A446-6998EA1314C2}" type="datetime1">
              <a:rPr lang="en-US"/>
              <a:pPr>
                <a:defRPr/>
              </a:pPr>
              <a:t>10/19/2020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997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366889" y="1645920"/>
            <a:ext cx="4035247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7"/>
          </p:nvPr>
        </p:nvSpPr>
        <p:spPr>
          <a:xfrm>
            <a:off x="4703762" y="1645920"/>
            <a:ext cx="4045126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4"/>
          </p:nvPr>
        </p:nvSpPr>
        <p:spPr>
          <a:xfrm>
            <a:off x="357187" y="2659063"/>
            <a:ext cx="4044950" cy="335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5"/>
          </p:nvPr>
        </p:nvSpPr>
        <p:spPr>
          <a:xfrm>
            <a:off x="4703762" y="2659063"/>
            <a:ext cx="4044950" cy="335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3C417-35D1-DE4B-9003-F2E94344F5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1F2DA-4C0E-AF48-AAE7-6B5FD0673F17}" type="datetime1">
              <a:rPr lang="en-US"/>
              <a:pPr>
                <a:defRPr/>
              </a:pPr>
              <a:t>10/19/2020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0697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1"/>
          </p:nvPr>
        </p:nvSpPr>
        <p:spPr>
          <a:xfrm>
            <a:off x="4678538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365125" y="1644650"/>
            <a:ext cx="3997325" cy="436721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A4596-0E95-4845-A51E-381771D71C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3548A-BD02-5246-9AB8-6847FF416924}" type="datetime1">
              <a:rPr lang="en-US"/>
              <a:pPr>
                <a:defRPr/>
              </a:pPr>
              <a:t>10/19/2020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2272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90702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24"/>
          </p:nvPr>
        </p:nvSpPr>
        <p:spPr>
          <a:xfrm>
            <a:off x="4752975" y="1644650"/>
            <a:ext cx="3987800" cy="201136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4752975" y="4006850"/>
            <a:ext cx="3987800" cy="201136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93407-65FC-FE4D-88F4-AEF403839C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8D185-C16F-1640-8DAC-102BF7935C96}" type="datetime1">
              <a:rPr lang="en-US"/>
              <a:pPr>
                <a:defRPr/>
              </a:pPr>
              <a:t>10/19/2020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0095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3"/>
          <p:cNvSpPr>
            <a:spLocks noGrp="1"/>
          </p:cNvSpPr>
          <p:nvPr>
            <p:ph sz="half" idx="16"/>
          </p:nvPr>
        </p:nvSpPr>
        <p:spPr>
          <a:xfrm>
            <a:off x="370987" y="1645920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0"/>
          </p:nvPr>
        </p:nvSpPr>
        <p:spPr>
          <a:xfrm>
            <a:off x="4760289" y="1645920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21"/>
          </p:nvPr>
        </p:nvSpPr>
        <p:spPr>
          <a:xfrm>
            <a:off x="348289" y="3920063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22"/>
          </p:nvPr>
        </p:nvSpPr>
        <p:spPr>
          <a:xfrm>
            <a:off x="4737591" y="3920063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27109-24EE-2347-96D6-102C90AEE2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57901-D09E-C540-886C-A84B89EC06B5}" type="datetime1">
              <a:rPr lang="en-US"/>
              <a:pPr>
                <a:defRPr/>
              </a:pPr>
              <a:t>10/19/2020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6936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Subtitle 6"/>
          <p:cNvSpPr>
            <a:spLocks noGrp="1"/>
          </p:cNvSpPr>
          <p:nvPr>
            <p:ph type="body" sz="half" idx="2"/>
          </p:nvPr>
        </p:nvSpPr>
        <p:spPr>
          <a:xfrm>
            <a:off x="1473197" y="5397500"/>
            <a:ext cx="5689601" cy="609599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473200" y="1670050"/>
            <a:ext cx="5689600" cy="3587750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4D66E-442A-4A48-B266-9493CAB2FA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9A51E-2230-E643-98DA-6D8C23BE670E}" type="datetime1">
              <a:rPr lang="en-US"/>
              <a:pPr>
                <a:defRPr/>
              </a:pPr>
              <a:t>10/19/2020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5584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35BB7-581E-8647-B3F0-DC585189AB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C83E5-B64E-4C42-86F1-FC250D09C402}" type="datetime1">
              <a:rPr lang="en-US"/>
              <a:pPr>
                <a:defRPr/>
              </a:pPr>
              <a:t>10/19/2020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7956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7" cy="1340555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6889" y="197555"/>
            <a:ext cx="8381999" cy="1030112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header title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366889" y="1644952"/>
            <a:ext cx="8381999" cy="4366381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>
              <a:spcBef>
                <a:spcPts val="1800"/>
              </a:spcBef>
              <a:buSzPct val="135000"/>
              <a:buFontTx/>
              <a:buBlip>
                <a:blip r:embed="rId3"/>
              </a:buBlip>
              <a:defRPr sz="22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94360" indent="-182880">
              <a:spcBef>
                <a:spcPts val="10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3pPr>
            <a:lvl4pPr marL="10515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defRPr sz="1500" baseline="0"/>
            </a:lvl4pPr>
            <a:lvl5pPr marL="123444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4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sz="1800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2495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Divider Title Slide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50" y="0"/>
            <a:ext cx="916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3262831"/>
            <a:ext cx="7886700" cy="827759"/>
          </a:xfrm>
        </p:spPr>
        <p:txBody>
          <a:bodyPr anchor="b">
            <a:normAutofit/>
          </a:bodyPr>
          <a:lstStyle>
            <a:lvl1pPr>
              <a:defRPr sz="3300" i="0"/>
            </a:lvl1pPr>
          </a:lstStyle>
          <a:p>
            <a:r>
              <a:rPr lang="en-US" dirty="0"/>
              <a:t>Divider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4117577"/>
            <a:ext cx="7886700" cy="672451"/>
          </a:xfrm>
        </p:spPr>
        <p:txBody>
          <a:bodyPr>
            <a:normAutofit/>
          </a:bodyPr>
          <a:lstStyle>
            <a:lvl1pPr marL="0" indent="0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6003833"/>
            <a:ext cx="9144000" cy="85416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7990"/>
            <a:ext cx="9144000" cy="85416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1" y="5690007"/>
            <a:ext cx="1215715" cy="47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690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65760" y="1645920"/>
            <a:ext cx="8326438" cy="4389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884EB-C6E3-684C-A39B-0E652C4E0E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7D54C-61CE-1041-9449-8583DE2630BB}" type="datetime1">
              <a:rPr lang="en-US"/>
              <a:pPr>
                <a:defRPr/>
              </a:pPr>
              <a:t>10/19/2020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045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Technolog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588" y="0"/>
            <a:ext cx="9170988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18" descr="shutterstock_295816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700" y="0"/>
            <a:ext cx="22733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32" descr="ISP209388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35" descr="shutterstock_12412126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413" y="0"/>
            <a:ext cx="227171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9" descr="shutterstock_43012507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588" y="0"/>
            <a:ext cx="227171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8ED65-8163-284B-A5F1-B9F57DC77EBC}" type="datetime1">
              <a:rPr lang="en-US"/>
              <a:pPr>
                <a:defRPr/>
              </a:pPr>
              <a:t>10/19/2020</a:t>
            </a:fld>
            <a:endParaRPr lang="en-US" dirty="0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5A293-0598-674E-87F9-A3870D2D28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610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eople and Te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8" descr="shutterstock_7799068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/>
          <a:stretch>
            <a:fillRect/>
          </a:stretch>
        </p:blipFill>
        <p:spPr bwMode="auto">
          <a:xfrm>
            <a:off x="2286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iStock_000017402661Mediu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2286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13" descr="shutterstock_32048539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15" descr="shutterstock_11304505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6F66B-E128-9D4F-AC2D-96A590684299}" type="datetime1">
              <a:rPr lang="en-US"/>
              <a:pPr>
                <a:defRPr/>
              </a:pPr>
              <a:t>10/19/2020</a:t>
            </a:fld>
            <a:endParaRPr lang="en-US" dirty="0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EB17E-ADF1-CA40-ACD9-D24AF83ACC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689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spi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70988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cover-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DBC4B-18FA-4641-AED3-09167062A95C}" type="datetime1">
              <a:rPr lang="en-US"/>
              <a:pPr>
                <a:defRPr/>
              </a:pPr>
              <a:t>10/19/2020</a:t>
            </a:fld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FCE97-1E5D-3942-9893-29D29393C4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624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ustom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11113" y="0"/>
            <a:ext cx="9172576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74163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9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2285999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4571999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1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6857999" y="0"/>
            <a:ext cx="2315683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BF150-A3C3-104C-9179-59C0B0DE31A3}" type="datetime1">
              <a:rPr lang="en-US"/>
              <a:pPr>
                <a:defRPr/>
              </a:pPr>
              <a:t>10/19/2020</a:t>
            </a:fld>
            <a:endParaRPr lang="en-US" dirty="0"/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C6ACD-EA72-FB41-82BD-66EB6B610A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458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ustom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9144001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DE583-60AA-884C-A5CE-BF1B865B6032}" type="datetime1">
              <a:rPr lang="en-US"/>
              <a:pPr>
                <a:defRPr/>
              </a:pPr>
              <a:t>10/19/2020</a:t>
            </a:fld>
            <a:endParaRPr lang="en-US" dirty="0"/>
          </a:p>
        </p:txBody>
      </p:sp>
      <p:sp>
        <p:nvSpPr>
          <p:cNvPr id="1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0D3A5-9708-8F4C-8053-5C6766873F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079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1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417899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4600" b="1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42EE6-F228-A848-AAD6-425DE94CFC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E3956-5BF0-9741-A8A0-EC870CD029F6}" type="datetime1">
              <a:rPr lang="en-US"/>
              <a:pPr>
                <a:defRPr/>
              </a:pPr>
              <a:t>10/19/2020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930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40D16-EBF5-0D44-A21F-B32E9F6095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16975-30F2-B74D-B90F-E83C4C9562E7}" type="datetime1">
              <a:rPr lang="en-US"/>
              <a:pPr>
                <a:defRPr/>
              </a:pPr>
              <a:t>10/19/2020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291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9"/>
          <p:cNvSpPr>
            <a:spLocks noGrp="1" noChangeAspect="1"/>
          </p:cNvSpPr>
          <p:nvPr>
            <p:ph type="title"/>
          </p:nvPr>
        </p:nvSpPr>
        <p:spPr bwMode="auto">
          <a:xfrm>
            <a:off x="365125" y="134938"/>
            <a:ext cx="832643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444500" y="6356350"/>
            <a:ext cx="3587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2B1F015-1154-6F45-9F5A-29B4836DF7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865188" y="6356350"/>
            <a:ext cx="164306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49DE922-2F34-1241-8A40-1B6D2996FA4E}" type="datetime1">
              <a:rPr lang="en-US"/>
              <a:pPr>
                <a:defRPr/>
              </a:pPr>
              <a:t>10/19/2020</a:t>
            </a:fld>
            <a:endParaRPr lang="en-US" dirty="0"/>
          </a:p>
        </p:txBody>
      </p:sp>
      <p:pic>
        <p:nvPicPr>
          <p:cNvPr id="1029" name="Picture 6" descr="ieee_blue_R0G102B161-lg.pn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113" y="6226175"/>
            <a:ext cx="139382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3"/>
          <p:cNvSpPr>
            <a:spLocks noChangeArrowheads="1"/>
          </p:cNvSpPr>
          <p:nvPr/>
        </p:nvSpPr>
        <p:spPr bwMode="auto">
          <a:xfrm rot="-5400000">
            <a:off x="9449594" y="5911057"/>
            <a:ext cx="17097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00" dirty="0">
                <a:solidFill>
                  <a:srgbClr val="7F7F7F"/>
                </a:solidFill>
              </a:rPr>
              <a:t>12-CRS-0106 REVISED 8 FEB 2013</a:t>
            </a:r>
          </a:p>
        </p:txBody>
      </p:sp>
      <p:sp>
        <p:nvSpPr>
          <p:cNvPr id="1031" name="Text Placeholder 11"/>
          <p:cNvSpPr>
            <a:spLocks noGrp="1"/>
          </p:cNvSpPr>
          <p:nvPr>
            <p:ph type="body" idx="1"/>
          </p:nvPr>
        </p:nvSpPr>
        <p:spPr bwMode="auto">
          <a:xfrm>
            <a:off x="365125" y="1646238"/>
            <a:ext cx="8326438" cy="438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7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702" r:id="rId16"/>
    <p:sldLayoutId id="2147483703" r:id="rId17"/>
    <p:sldLayoutId id="2147483704" r:id="rId18"/>
  </p:sldLayoutIdLst>
  <p:hf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9pPr>
    </p:titleStyle>
    <p:bodyStyle>
      <a:lvl1pPr marL="346075" indent="-346075" algn="l" defTabSz="457200" rtl="0" eaLnBrk="1" fontAlgn="base" hangingPunct="1">
        <a:spcBef>
          <a:spcPts val="1800"/>
        </a:spcBef>
        <a:spcAft>
          <a:spcPct val="0"/>
        </a:spcAft>
        <a:buSzPct val="135000"/>
        <a:buBlip>
          <a:blip r:embed="rId22"/>
        </a:buBlip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93725" indent="-182563" algn="l" defTabSz="457200" rtl="0" eaLnBrk="1" fontAlgn="base" hangingPunct="1">
        <a:spcBef>
          <a:spcPts val="800"/>
        </a:spcBef>
        <a:spcAft>
          <a:spcPct val="0"/>
        </a:spcAft>
        <a:buClr>
          <a:srgbClr val="595959"/>
        </a:buClr>
        <a:buFont typeface="Lucida Grande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22325" indent="-182563" algn="l" defTabSz="457200" rtl="0" eaLnBrk="1" fontAlgn="base" hangingPunct="1">
        <a:spcBef>
          <a:spcPts val="700"/>
        </a:spcBef>
        <a:spcAft>
          <a:spcPct val="0"/>
        </a:spcAft>
        <a:buClr>
          <a:srgbClr val="595959"/>
        </a:buClr>
        <a:buFont typeface="Wingdings" charset="0"/>
        <a:buChar char="§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50925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595959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233488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7F7F7F"/>
        </a:buClr>
        <a:buFont typeface="Wingdings" charset="0"/>
        <a:buChar char="§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emf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3.png"/><Relationship Id="rId10" Type="http://schemas.openxmlformats.org/officeDocument/2006/relationships/image" Target="../media/image30.png"/><Relationship Id="rId4" Type="http://schemas.openxmlformats.org/officeDocument/2006/relationships/image" Target="../media/image25.png"/><Relationship Id="rId9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eee.org/societies_communities/geo_activities/regional_list_region_3.html" TargetMode="External"/><Relationship Id="rId3" Type="http://schemas.openxmlformats.org/officeDocument/2006/relationships/hyperlink" Target="http://www.ieee.org/societies_communities/geo_activities/regional_list_region_4.html" TargetMode="External"/><Relationship Id="rId7" Type="http://schemas.openxmlformats.org/officeDocument/2006/relationships/hyperlink" Target="http://www.ieee.org/societies_communities/geo_activities/regional_list_region_2.html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eee.org/societies_communities/geo_activities/regional_list_region_1.html" TargetMode="External"/><Relationship Id="rId5" Type="http://schemas.openxmlformats.org/officeDocument/2006/relationships/hyperlink" Target="http://www.ieee.org/societies_communities/geo_activities/regional_list_region_6.html" TargetMode="External"/><Relationship Id="rId10" Type="http://schemas.openxmlformats.org/officeDocument/2006/relationships/image" Target="../media/image34.jpeg"/><Relationship Id="rId4" Type="http://schemas.openxmlformats.org/officeDocument/2006/relationships/hyperlink" Target="http://www.ieee.org/societies_communities/geo_activities/regional_list_region_5.html" TargetMode="External"/><Relationship Id="rId9" Type="http://schemas.openxmlformats.org/officeDocument/2006/relationships/image" Target="../media/image3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hyperlink" Target="mailto:Sonya.Dillard@ieee.org" TargetMode="Externa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4"/>
          </p:nvPr>
        </p:nvSpPr>
        <p:spPr/>
        <p:txBody>
          <a:bodyPr/>
          <a:lstStyle/>
          <a:p>
            <a:pPr>
              <a:defRPr/>
            </a:pPr>
            <a:fld id="{5BB9E4D3-F80A-BB4B-8FD5-37E8CBED91A1}" type="datetime1">
              <a:rPr lang="en-US"/>
              <a:pPr>
                <a:defRPr/>
              </a:pPr>
              <a:t>10/19/2020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C4B818F6-E4CF-F44F-9546-9E645745843E}" type="slidenum">
              <a:rPr lang="en-US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50850" y="3157538"/>
            <a:ext cx="7908925" cy="76517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IEEE Membership Development Status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10244" name="Subtitle 4"/>
          <p:cNvSpPr>
            <a:spLocks noGrp="1"/>
          </p:cNvSpPr>
          <p:nvPr>
            <p:ph type="subTitle" idx="1"/>
          </p:nvPr>
        </p:nvSpPr>
        <p:spPr>
          <a:xfrm>
            <a:off x="450850" y="4165600"/>
            <a:ext cx="7908925" cy="13654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>
                <a:latin typeface="Verdana" charset="0"/>
                <a:cs typeface="Verdana" charset="0"/>
              </a:rPr>
              <a:t>Sonya Dillard, IEEE R3</a:t>
            </a:r>
          </a:p>
          <a:p>
            <a:pPr>
              <a:spcBef>
                <a:spcPts val="600"/>
              </a:spcBef>
            </a:pPr>
            <a:r>
              <a:rPr lang="en-US" dirty="0">
                <a:latin typeface="Verdana" charset="0"/>
                <a:cs typeface="Verdana" charset="0"/>
              </a:rPr>
              <a:t>Member Communications Committee (MCC)</a:t>
            </a:r>
          </a:p>
          <a:p>
            <a:pPr>
              <a:spcBef>
                <a:spcPts val="600"/>
              </a:spcBef>
            </a:pPr>
            <a:r>
              <a:rPr lang="en-US" dirty="0">
                <a:latin typeface="Verdana" charset="0"/>
                <a:cs typeface="Verdana" charset="0"/>
              </a:rPr>
              <a:t>IEEE Huntsville Section</a:t>
            </a:r>
          </a:p>
          <a:p>
            <a:pPr>
              <a:spcBef>
                <a:spcPts val="600"/>
              </a:spcBef>
            </a:pPr>
            <a:r>
              <a:rPr lang="en-US" dirty="0">
                <a:latin typeface="Verdana" charset="0"/>
                <a:cs typeface="Verdana" charset="0"/>
              </a:rPr>
              <a:t>Oct 19</a:t>
            </a:r>
            <a:r>
              <a:rPr lang="en-US" baseline="30000" dirty="0">
                <a:latin typeface="Verdana" charset="0"/>
                <a:cs typeface="Verdana" charset="0"/>
              </a:rPr>
              <a:t>th</a:t>
            </a:r>
            <a:r>
              <a:rPr lang="en-US" dirty="0">
                <a:latin typeface="Verdana" charset="0"/>
                <a:cs typeface="Verdana" charset="0"/>
              </a:rPr>
              <a:t>, 2020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IEEE Member Communications &amp; Member Development Roles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44500" y="1349297"/>
            <a:ext cx="8242300" cy="5096108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b="1" u="sng" dirty="0">
                <a:ln w="0"/>
              </a:rPr>
              <a:t>Member Communications Committee Roles: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To support and facilitate the effective, seamless and interactive sharing of information and knowledge with members of Region 3.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To serve our members by disseminating R3 newsletters, meeting and event announcements, social media posts and information sharing via the R3 website.</a:t>
            </a:r>
          </a:p>
          <a:p>
            <a:pPr marL="0" indent="0">
              <a:buNone/>
            </a:pPr>
            <a:r>
              <a:rPr lang="en-US" b="1" u="sng" dirty="0">
                <a:ln w="0"/>
              </a:rPr>
              <a:t>Member Development Chair Roles</a:t>
            </a:r>
            <a:r>
              <a:rPr lang="en-US" u="sng" dirty="0">
                <a:ln w="0"/>
              </a:rPr>
              <a:t>:</a:t>
            </a:r>
            <a:r>
              <a:rPr lang="en-US" dirty="0">
                <a:ln w="0"/>
              </a:rPr>
              <a:t> 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To shepherd the activities pertaining to membership development recruitment and retention in order to deliver an excellent member experience.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To Retain, engage and develop existing members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To promote member elevations (students to professionals)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To Grow and Attract new members</a:t>
            </a:r>
          </a:p>
          <a:p>
            <a:pPr marL="0" indent="0">
              <a:spcBef>
                <a:spcPts val="0"/>
              </a:spcBef>
              <a:buNone/>
            </a:pP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10/19/2020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338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6"/>
          <p:cNvSpPr>
            <a:spLocks noGrp="1"/>
          </p:cNvSpPr>
          <p:nvPr>
            <p:ph type="title"/>
          </p:nvPr>
        </p:nvSpPr>
        <p:spPr>
          <a:xfrm>
            <a:off x="366713" y="338744"/>
            <a:ext cx="8619632" cy="1030288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Verdana" pitchFamily="34" charset="0"/>
                <a:ea typeface="ＭＳ Ｐゴシック" pitchFamily="34" charset="-128"/>
              </a:rPr>
              <a:t>IEEE at a Glance: “Defining Member Value in the Current Climate”</a:t>
            </a:r>
            <a:br>
              <a:rPr lang="en-US" altLang="en-US" dirty="0">
                <a:latin typeface="Verdana" pitchFamily="34" charset="0"/>
                <a:ea typeface="ＭＳ Ｐゴシック" pitchFamily="34" charset="-128"/>
              </a:rPr>
            </a:br>
            <a:endParaRPr lang="en-US" altLang="en-US" dirty="0">
              <a:latin typeface="Verdana" pitchFamily="34" charset="0"/>
              <a:ea typeface="ＭＳ Ｐゴシック" pitchFamily="34" charset="-128"/>
            </a:endParaRPr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703263" y="1879600"/>
            <a:ext cx="2500312" cy="1744663"/>
            <a:chOff x="703899" y="1879485"/>
            <a:chExt cx="2499360" cy="1745034"/>
          </a:xfrm>
        </p:grpSpPr>
        <p:pic>
          <p:nvPicPr>
            <p:cNvPr id="32801" name="Picture 17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899" y="1879485"/>
              <a:ext cx="2499360" cy="17450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802" name="Picture 2" descr="twopeople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5911" y="2863854"/>
              <a:ext cx="694267" cy="520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803" name="Rectangle 7"/>
            <p:cNvSpPr>
              <a:spLocks noChangeArrowheads="1"/>
            </p:cNvSpPr>
            <p:nvPr/>
          </p:nvSpPr>
          <p:spPr bwMode="auto">
            <a:xfrm>
              <a:off x="831909" y="2059505"/>
              <a:ext cx="214342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ts val="1800"/>
                </a:spcBef>
                <a:buSzPct val="135000"/>
                <a:buBlip>
                  <a:blip r:embed="rId5"/>
                </a:buBlip>
                <a:defRPr sz="2400">
                  <a:solidFill>
                    <a:schemeClr val="tx1"/>
                  </a:solidFill>
                  <a:latin typeface="Verdana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ts val="800"/>
                </a:spcBef>
                <a:buClr>
                  <a:srgbClr val="595959"/>
                </a:buClr>
                <a:buFont typeface="Lucida Grande"/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ts val="700"/>
                </a:spcBef>
                <a:buClr>
                  <a:srgbClr val="595959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Verdana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ts val="600"/>
                </a:spcBef>
                <a:buClr>
                  <a:srgbClr val="595959"/>
                </a:buClr>
                <a:buFont typeface="Arial" pitchFamily="34" charset="0"/>
                <a:buChar char="–"/>
                <a:defRPr sz="1600">
                  <a:solidFill>
                    <a:schemeClr val="tx1"/>
                  </a:solidFill>
                  <a:latin typeface="Verdana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ts val="600"/>
                </a:spcBef>
                <a:buClr>
                  <a:srgbClr val="7F7F7F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Verdana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7F7F7F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Verdana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7F7F7F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Verdana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7F7F7F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Verdana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7F7F7F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Verdana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200" b="1">
                  <a:solidFill>
                    <a:schemeClr val="accent1"/>
                  </a:solidFill>
                </a:rPr>
                <a:t>421,000+</a:t>
              </a:r>
            </a:p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700">
                  <a:solidFill>
                    <a:schemeClr val="accent1"/>
                  </a:solidFill>
                </a:rPr>
                <a:t>Members</a:t>
              </a:r>
            </a:p>
          </p:txBody>
        </p:sp>
      </p:grp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741363" y="4219575"/>
            <a:ext cx="2500312" cy="1744663"/>
            <a:chOff x="703899" y="4320426"/>
            <a:chExt cx="2499360" cy="1745034"/>
          </a:xfrm>
        </p:grpSpPr>
        <p:pic>
          <p:nvPicPr>
            <p:cNvPr id="32798" name="Picture 29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899" y="4320426"/>
              <a:ext cx="2499360" cy="17450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99" name="Rectangle 13"/>
            <p:cNvSpPr>
              <a:spLocks noChangeArrowheads="1"/>
            </p:cNvSpPr>
            <p:nvPr/>
          </p:nvSpPr>
          <p:spPr bwMode="auto">
            <a:xfrm>
              <a:off x="768961" y="4474447"/>
              <a:ext cx="2393038" cy="692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ts val="1800"/>
                </a:spcBef>
                <a:buSzPct val="135000"/>
                <a:buBlip>
                  <a:blip r:embed="rId5"/>
                </a:buBlip>
                <a:defRPr sz="2400">
                  <a:solidFill>
                    <a:schemeClr val="tx1"/>
                  </a:solidFill>
                  <a:latin typeface="Verdana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ts val="800"/>
                </a:spcBef>
                <a:buClr>
                  <a:srgbClr val="595959"/>
                </a:buClr>
                <a:buFont typeface="Lucida Grande"/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ts val="700"/>
                </a:spcBef>
                <a:buClr>
                  <a:srgbClr val="595959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Verdana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ts val="600"/>
                </a:spcBef>
                <a:buClr>
                  <a:srgbClr val="595959"/>
                </a:buClr>
                <a:buFont typeface="Arial" pitchFamily="34" charset="0"/>
                <a:buChar char="–"/>
                <a:defRPr sz="1600">
                  <a:solidFill>
                    <a:schemeClr val="tx1"/>
                  </a:solidFill>
                  <a:latin typeface="Verdana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ts val="600"/>
                </a:spcBef>
                <a:buClr>
                  <a:srgbClr val="7F7F7F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Verdana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7F7F7F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Verdana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7F7F7F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Verdana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7F7F7F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Verdana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7F7F7F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Verdana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200" b="1">
                  <a:solidFill>
                    <a:schemeClr val="accent1"/>
                  </a:solidFill>
                </a:rPr>
                <a:t>1,600</a:t>
              </a:r>
            </a:p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700">
                  <a:solidFill>
                    <a:schemeClr val="accent1"/>
                  </a:solidFill>
                </a:rPr>
                <a:t>Annual Conferences</a:t>
              </a:r>
            </a:p>
          </p:txBody>
        </p:sp>
        <p:pic>
          <p:nvPicPr>
            <p:cNvPr id="32800" name="Picture 3" descr="dialog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9779" y="5294547"/>
              <a:ext cx="614623" cy="621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37"/>
          <p:cNvGrpSpPr>
            <a:grpSpLocks/>
          </p:cNvGrpSpPr>
          <p:nvPr/>
        </p:nvGrpSpPr>
        <p:grpSpPr bwMode="auto">
          <a:xfrm>
            <a:off x="6048375" y="1879600"/>
            <a:ext cx="2516188" cy="1744663"/>
            <a:chOff x="6048731" y="1879485"/>
            <a:chExt cx="2516293" cy="1745034"/>
          </a:xfrm>
        </p:grpSpPr>
        <p:pic>
          <p:nvPicPr>
            <p:cNvPr id="32795" name="Picture 28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5664" y="1879485"/>
              <a:ext cx="2499360" cy="17450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96" name="Rectangle 10"/>
            <p:cNvSpPr>
              <a:spLocks noChangeArrowheads="1"/>
            </p:cNvSpPr>
            <p:nvPr/>
          </p:nvSpPr>
          <p:spPr bwMode="auto">
            <a:xfrm>
              <a:off x="6048731" y="2059505"/>
              <a:ext cx="2408068" cy="692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ts val="1800"/>
                </a:spcBef>
                <a:buSzPct val="135000"/>
                <a:buBlip>
                  <a:blip r:embed="rId5"/>
                </a:buBlip>
                <a:defRPr sz="2400">
                  <a:solidFill>
                    <a:schemeClr val="tx1"/>
                  </a:solidFill>
                  <a:latin typeface="Verdana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ts val="800"/>
                </a:spcBef>
                <a:buClr>
                  <a:srgbClr val="595959"/>
                </a:buClr>
                <a:buFont typeface="Lucida Grande"/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ts val="700"/>
                </a:spcBef>
                <a:buClr>
                  <a:srgbClr val="595959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Verdana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ts val="600"/>
                </a:spcBef>
                <a:buClr>
                  <a:srgbClr val="595959"/>
                </a:buClr>
                <a:buFont typeface="Arial" pitchFamily="34" charset="0"/>
                <a:buChar char="–"/>
                <a:defRPr sz="1600">
                  <a:solidFill>
                    <a:schemeClr val="tx1"/>
                  </a:solidFill>
                  <a:latin typeface="Verdana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ts val="600"/>
                </a:spcBef>
                <a:buClr>
                  <a:srgbClr val="7F7F7F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Verdana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7F7F7F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Verdana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7F7F7F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Verdana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7F7F7F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Verdana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7F7F7F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Verdana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200" b="1">
                  <a:solidFill>
                    <a:schemeClr val="accent1"/>
                  </a:solidFill>
                </a:rPr>
                <a:t>160</a:t>
              </a:r>
            </a:p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700">
                  <a:solidFill>
                    <a:schemeClr val="accent1"/>
                  </a:solidFill>
                </a:rPr>
                <a:t>Countries</a:t>
              </a:r>
            </a:p>
          </p:txBody>
        </p:sp>
        <p:pic>
          <p:nvPicPr>
            <p:cNvPr id="32797" name="Picture 21" descr="globe.pn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7399" y="2792792"/>
              <a:ext cx="747268" cy="794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oup 36"/>
          <p:cNvGrpSpPr>
            <a:grpSpLocks/>
          </p:cNvGrpSpPr>
          <p:nvPr/>
        </p:nvGrpSpPr>
        <p:grpSpPr bwMode="auto">
          <a:xfrm>
            <a:off x="3405188" y="1879600"/>
            <a:ext cx="2498725" cy="1744663"/>
            <a:chOff x="3404764" y="1879485"/>
            <a:chExt cx="2499360" cy="1745034"/>
          </a:xfrm>
        </p:grpSpPr>
        <p:pic>
          <p:nvPicPr>
            <p:cNvPr id="32792" name="Picture 27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4764" y="1879485"/>
              <a:ext cx="2499360" cy="17450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93" name="Rectangle 8"/>
            <p:cNvSpPr>
              <a:spLocks noChangeArrowheads="1"/>
            </p:cNvSpPr>
            <p:nvPr/>
          </p:nvSpPr>
          <p:spPr bwMode="auto">
            <a:xfrm>
              <a:off x="3404764" y="2059505"/>
              <a:ext cx="2499359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ts val="1800"/>
                </a:spcBef>
                <a:buSzPct val="135000"/>
                <a:buBlip>
                  <a:blip r:embed="rId5"/>
                </a:buBlip>
                <a:defRPr sz="2400">
                  <a:solidFill>
                    <a:schemeClr val="tx1"/>
                  </a:solidFill>
                  <a:latin typeface="Verdana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ts val="800"/>
                </a:spcBef>
                <a:buClr>
                  <a:srgbClr val="595959"/>
                </a:buClr>
                <a:buFont typeface="Lucida Grande"/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ts val="700"/>
                </a:spcBef>
                <a:buClr>
                  <a:srgbClr val="595959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Verdana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ts val="600"/>
                </a:spcBef>
                <a:buClr>
                  <a:srgbClr val="595959"/>
                </a:buClr>
                <a:buFont typeface="Arial" pitchFamily="34" charset="0"/>
                <a:buChar char="–"/>
                <a:defRPr sz="1600">
                  <a:solidFill>
                    <a:schemeClr val="tx1"/>
                  </a:solidFill>
                  <a:latin typeface="Verdana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ts val="600"/>
                </a:spcBef>
                <a:buClr>
                  <a:srgbClr val="7F7F7F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Verdana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7F7F7F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Verdana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7F7F7F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Verdana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7F7F7F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Verdana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7F7F7F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Verdana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200" b="1">
                  <a:solidFill>
                    <a:schemeClr val="accent1"/>
                  </a:solidFill>
                </a:rPr>
                <a:t>39</a:t>
              </a:r>
            </a:p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700">
                  <a:solidFill>
                    <a:schemeClr val="accent1"/>
                  </a:solidFill>
                </a:rPr>
                <a:t>Technical Societies</a:t>
              </a:r>
            </a:p>
          </p:txBody>
        </p:sp>
        <p:pic>
          <p:nvPicPr>
            <p:cNvPr id="32794" name="Picture 22" descr="atom.pn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2970" y="2785870"/>
              <a:ext cx="749300" cy="695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40"/>
          <p:cNvGrpSpPr>
            <a:grpSpLocks/>
          </p:cNvGrpSpPr>
          <p:nvPr/>
        </p:nvGrpSpPr>
        <p:grpSpPr bwMode="auto">
          <a:xfrm>
            <a:off x="6065838" y="4219575"/>
            <a:ext cx="2498725" cy="1744663"/>
            <a:chOff x="6065664" y="4320426"/>
            <a:chExt cx="2499360" cy="1745034"/>
          </a:xfrm>
        </p:grpSpPr>
        <p:pic>
          <p:nvPicPr>
            <p:cNvPr id="32788" name="Picture 31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5664" y="4320426"/>
              <a:ext cx="2499360" cy="17450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89" name="Rectangle 11"/>
            <p:cNvSpPr>
              <a:spLocks noChangeArrowheads="1"/>
            </p:cNvSpPr>
            <p:nvPr/>
          </p:nvSpPr>
          <p:spPr bwMode="auto">
            <a:xfrm>
              <a:off x="6116477" y="4474447"/>
              <a:ext cx="2416789" cy="708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ts val="1800"/>
                </a:spcBef>
                <a:buSzPct val="135000"/>
                <a:buBlip>
                  <a:blip r:embed="rId5"/>
                </a:buBlip>
                <a:defRPr sz="2400">
                  <a:solidFill>
                    <a:schemeClr val="tx1"/>
                  </a:solidFill>
                  <a:latin typeface="Verdana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ts val="800"/>
                </a:spcBef>
                <a:buClr>
                  <a:srgbClr val="595959"/>
                </a:buClr>
                <a:buFont typeface="Lucida Grande"/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ts val="700"/>
                </a:spcBef>
                <a:buClr>
                  <a:srgbClr val="595959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Verdana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ts val="600"/>
                </a:spcBef>
                <a:buClr>
                  <a:srgbClr val="595959"/>
                </a:buClr>
                <a:buFont typeface="Arial" pitchFamily="34" charset="0"/>
                <a:buChar char="–"/>
                <a:defRPr sz="1600">
                  <a:solidFill>
                    <a:schemeClr val="tx1"/>
                  </a:solidFill>
                  <a:latin typeface="Verdana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ts val="600"/>
                </a:spcBef>
                <a:buClr>
                  <a:srgbClr val="7F7F7F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Verdana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7F7F7F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Verdana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7F7F7F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Verdana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7F7F7F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Verdana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7F7F7F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Verdana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200" b="1">
                  <a:solidFill>
                    <a:schemeClr val="accent1"/>
                  </a:solidFill>
                </a:rPr>
                <a:t>170+</a:t>
              </a:r>
            </a:p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700">
                  <a:solidFill>
                    <a:schemeClr val="accent1"/>
                  </a:solidFill>
                </a:rPr>
                <a:t>Top-cited Periodicals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858027" y="5227082"/>
              <a:ext cx="976561" cy="70023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32791" name="Picture 23" descr="book.png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2021" y="5286080"/>
              <a:ext cx="804981" cy="587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576263" y="1516063"/>
            <a:ext cx="8040687" cy="339725"/>
            <a:chOff x="575736" y="1516524"/>
            <a:chExt cx="8041971" cy="338554"/>
          </a:xfrm>
        </p:grpSpPr>
        <p:pic>
          <p:nvPicPr>
            <p:cNvPr id="32786" name="Picture 25" descr="rule-screen-grab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769107" y="1635712"/>
              <a:ext cx="7848600" cy="183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87" name="Rectangle 15"/>
            <p:cNvSpPr>
              <a:spLocks noChangeArrowheads="1"/>
            </p:cNvSpPr>
            <p:nvPr/>
          </p:nvSpPr>
          <p:spPr bwMode="auto">
            <a:xfrm>
              <a:off x="575736" y="1516524"/>
              <a:ext cx="2285997" cy="338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ts val="1800"/>
                </a:spcBef>
                <a:buSzPct val="135000"/>
                <a:buBlip>
                  <a:blip r:embed="rId5"/>
                </a:buBlip>
                <a:defRPr sz="2400">
                  <a:solidFill>
                    <a:schemeClr val="tx1"/>
                  </a:solidFill>
                  <a:latin typeface="Verdana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ts val="800"/>
                </a:spcBef>
                <a:buClr>
                  <a:srgbClr val="595959"/>
                </a:buClr>
                <a:buFont typeface="Lucida Grande"/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ts val="700"/>
                </a:spcBef>
                <a:buClr>
                  <a:srgbClr val="595959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Verdana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ts val="600"/>
                </a:spcBef>
                <a:buClr>
                  <a:srgbClr val="595959"/>
                </a:buClr>
                <a:buFont typeface="Arial" pitchFamily="34" charset="0"/>
                <a:buChar char="–"/>
                <a:defRPr sz="1600">
                  <a:solidFill>
                    <a:schemeClr val="tx1"/>
                  </a:solidFill>
                  <a:latin typeface="Verdana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ts val="600"/>
                </a:spcBef>
                <a:buClr>
                  <a:srgbClr val="7F7F7F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Verdana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7F7F7F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Verdana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7F7F7F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Verdana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7F7F7F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Verdana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7F7F7F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Verdana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600" b="1">
                  <a:solidFill>
                    <a:schemeClr val="tx2"/>
                  </a:solidFill>
                </a:rPr>
                <a:t>Our Global Reach</a:t>
              </a:r>
            </a:p>
          </p:txBody>
        </p:sp>
      </p:grpSp>
      <p:grpSp>
        <p:nvGrpSpPr>
          <p:cNvPr id="10" name="Group 34"/>
          <p:cNvGrpSpPr>
            <a:grpSpLocks/>
          </p:cNvGrpSpPr>
          <p:nvPr/>
        </p:nvGrpSpPr>
        <p:grpSpPr bwMode="auto">
          <a:xfrm>
            <a:off x="566738" y="3776663"/>
            <a:ext cx="8050212" cy="339725"/>
            <a:chOff x="567270" y="3878784"/>
            <a:chExt cx="8050437" cy="338554"/>
          </a:xfrm>
        </p:grpSpPr>
        <p:pic>
          <p:nvPicPr>
            <p:cNvPr id="32784" name="Picture 26" descr="rule-screen-grab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769107" y="3984391"/>
              <a:ext cx="7848600" cy="183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85" name="Rectangle 14"/>
            <p:cNvSpPr>
              <a:spLocks noChangeArrowheads="1"/>
            </p:cNvSpPr>
            <p:nvPr/>
          </p:nvSpPr>
          <p:spPr bwMode="auto">
            <a:xfrm>
              <a:off x="567270" y="3878784"/>
              <a:ext cx="2836941" cy="33855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ts val="1800"/>
                </a:spcBef>
                <a:buSzPct val="135000"/>
                <a:buBlip>
                  <a:blip r:embed="rId5"/>
                </a:buBlip>
                <a:defRPr sz="2400">
                  <a:solidFill>
                    <a:schemeClr val="tx1"/>
                  </a:solidFill>
                  <a:latin typeface="Verdana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ts val="800"/>
                </a:spcBef>
                <a:buClr>
                  <a:srgbClr val="595959"/>
                </a:buClr>
                <a:buFont typeface="Lucida Grande"/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ts val="700"/>
                </a:spcBef>
                <a:buClr>
                  <a:srgbClr val="595959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Verdana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ts val="600"/>
                </a:spcBef>
                <a:buClr>
                  <a:srgbClr val="595959"/>
                </a:buClr>
                <a:buFont typeface="Arial" pitchFamily="34" charset="0"/>
                <a:buChar char="–"/>
                <a:defRPr sz="1600">
                  <a:solidFill>
                    <a:schemeClr val="tx1"/>
                  </a:solidFill>
                  <a:latin typeface="Verdana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ts val="600"/>
                </a:spcBef>
                <a:buClr>
                  <a:srgbClr val="7F7F7F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Verdana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7F7F7F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Verdana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7F7F7F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Verdana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7F7F7F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Verdana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7F7F7F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Verdana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600" b="1">
                  <a:solidFill>
                    <a:schemeClr val="accent1"/>
                  </a:solidFill>
                </a:rPr>
                <a:t>Our Technical Breadth</a:t>
              </a:r>
            </a:p>
          </p:txBody>
        </p:sp>
      </p:grpSp>
      <p:grpSp>
        <p:nvGrpSpPr>
          <p:cNvPr id="11" name="Group 39"/>
          <p:cNvGrpSpPr>
            <a:grpSpLocks/>
          </p:cNvGrpSpPr>
          <p:nvPr/>
        </p:nvGrpSpPr>
        <p:grpSpPr bwMode="auto">
          <a:xfrm>
            <a:off x="3395663" y="4219575"/>
            <a:ext cx="2517775" cy="1744663"/>
            <a:chOff x="3396297" y="4320426"/>
            <a:chExt cx="2516973" cy="1745034"/>
          </a:xfrm>
        </p:grpSpPr>
        <p:pic>
          <p:nvPicPr>
            <p:cNvPr id="32781" name="Picture 30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4764" y="4320426"/>
              <a:ext cx="2499360" cy="17450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82" name="Rectangle 12"/>
            <p:cNvSpPr>
              <a:spLocks noChangeArrowheads="1"/>
            </p:cNvSpPr>
            <p:nvPr/>
          </p:nvSpPr>
          <p:spPr bwMode="auto">
            <a:xfrm>
              <a:off x="3396297" y="4474447"/>
              <a:ext cx="2516973" cy="692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ts val="1800"/>
                </a:spcBef>
                <a:buSzPct val="135000"/>
                <a:buBlip>
                  <a:blip r:embed="rId5"/>
                </a:buBlip>
                <a:defRPr sz="2400">
                  <a:solidFill>
                    <a:schemeClr val="tx1"/>
                  </a:solidFill>
                  <a:latin typeface="Verdana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ts val="800"/>
                </a:spcBef>
                <a:buClr>
                  <a:srgbClr val="595959"/>
                </a:buClr>
                <a:buFont typeface="Lucida Grande"/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ts val="700"/>
                </a:spcBef>
                <a:buClr>
                  <a:srgbClr val="595959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Verdana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ts val="600"/>
                </a:spcBef>
                <a:buClr>
                  <a:srgbClr val="595959"/>
                </a:buClr>
                <a:buFont typeface="Arial" pitchFamily="34" charset="0"/>
                <a:buChar char="–"/>
                <a:defRPr sz="1600">
                  <a:solidFill>
                    <a:schemeClr val="tx1"/>
                  </a:solidFill>
                  <a:latin typeface="Verdana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ts val="600"/>
                </a:spcBef>
                <a:buClr>
                  <a:srgbClr val="7F7F7F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Verdana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7F7F7F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Verdana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7F7F7F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Verdana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7F7F7F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Verdana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7F7F7F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Verdana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200" b="1">
                  <a:solidFill>
                    <a:schemeClr val="accent1"/>
                  </a:solidFill>
                </a:rPr>
                <a:t>3,900,000+</a:t>
              </a:r>
            </a:p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700">
                  <a:solidFill>
                    <a:schemeClr val="accent1"/>
                  </a:solidFill>
                </a:rPr>
                <a:t>Technical Documents</a:t>
              </a:r>
            </a:p>
          </p:txBody>
        </p:sp>
        <p:pic>
          <p:nvPicPr>
            <p:cNvPr id="32783" name="Picture 32" descr="document-gray.png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0333" y="5226811"/>
              <a:ext cx="533409" cy="698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56535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475" y="1697481"/>
            <a:ext cx="5100989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IEEE US Regions 1-6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10/19/2020</a:t>
            </a:fld>
            <a:endParaRPr lang="en-US" dirty="0"/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8746841"/>
              </p:ext>
            </p:extLst>
          </p:nvPr>
        </p:nvGraphicFramePr>
        <p:xfrm>
          <a:off x="246468" y="5251275"/>
          <a:ext cx="3691122" cy="1133965"/>
        </p:xfrm>
        <a:graphic>
          <a:graphicData uri="http://schemas.openxmlformats.org/drawingml/2006/table">
            <a:tbl>
              <a:tblPr/>
              <a:tblGrid>
                <a:gridCol w="36911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82776"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b="0" u="none" strike="noStrike" dirty="0">
                          <a:solidFill>
                            <a:srgbClr val="0663D7"/>
                          </a:solidFill>
                          <a:effectLst/>
                        </a:rPr>
                        <a:t>     </a:t>
                      </a:r>
                      <a:r>
                        <a:rPr lang="en-US" sz="1500" b="0" u="none" strike="noStrike" dirty="0">
                          <a:solidFill>
                            <a:srgbClr val="0663D7"/>
                          </a:solidFill>
                          <a:effectLst/>
                          <a:hlinkClick r:id="rId3"/>
                        </a:rPr>
                        <a:t>Region 4</a:t>
                      </a:r>
                      <a:r>
                        <a:rPr lang="en-US" sz="1500" b="0" u="none" strike="noStrike" dirty="0">
                          <a:solidFill>
                            <a:srgbClr val="0663D7"/>
                          </a:solidFill>
                          <a:effectLst/>
                        </a:rPr>
                        <a:t>:</a:t>
                      </a:r>
                      <a:r>
                        <a:rPr lang="en-US" sz="1500" b="0" dirty="0">
                          <a:solidFill>
                            <a:srgbClr val="000000"/>
                          </a:solidFill>
                          <a:effectLst/>
                        </a:rPr>
                        <a:t> Central U.S.</a:t>
                      </a:r>
                    </a:p>
                  </a:txBody>
                  <a:tcPr marL="47625" marR="47625" marT="2857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8621"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b="0" u="none" strike="noStrike" dirty="0">
                          <a:solidFill>
                            <a:srgbClr val="0663D7"/>
                          </a:solidFill>
                          <a:effectLst/>
                        </a:rPr>
                        <a:t>     </a:t>
                      </a:r>
                      <a:r>
                        <a:rPr lang="en-US" sz="1500" b="0" u="none" strike="noStrike" dirty="0">
                          <a:solidFill>
                            <a:srgbClr val="0663D7"/>
                          </a:solidFill>
                          <a:effectLst/>
                          <a:hlinkClick r:id="rId4"/>
                        </a:rPr>
                        <a:t>Region 5</a:t>
                      </a:r>
                      <a:r>
                        <a:rPr lang="en-US" sz="1500" b="0" u="none" strike="noStrike" dirty="0">
                          <a:solidFill>
                            <a:srgbClr val="0663D7"/>
                          </a:solidFill>
                          <a:effectLst/>
                        </a:rPr>
                        <a:t>:</a:t>
                      </a:r>
                      <a:r>
                        <a:rPr lang="en-US" sz="1500" b="0" dirty="0">
                          <a:solidFill>
                            <a:srgbClr val="000000"/>
                          </a:solidFill>
                          <a:effectLst/>
                        </a:rPr>
                        <a:t> Southwestern U.S.</a:t>
                      </a:r>
                    </a:p>
                  </a:txBody>
                  <a:tcPr marL="47625" marR="47625" marT="2857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2568">
                <a:tc>
                  <a:txBody>
                    <a:bodyPr/>
                    <a:lstStyle/>
                    <a:p>
                      <a:pPr marL="0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u="none" strike="noStrike" dirty="0">
                          <a:solidFill>
                            <a:srgbClr val="0663D7"/>
                          </a:solidFill>
                          <a:effectLst/>
                        </a:rPr>
                        <a:t>     </a:t>
                      </a:r>
                      <a:r>
                        <a:rPr lang="en-US" sz="1500" u="none" strike="noStrike" dirty="0">
                          <a:solidFill>
                            <a:srgbClr val="0663D7"/>
                          </a:solidFill>
                          <a:effectLst/>
                          <a:hlinkClick r:id="rId5"/>
                        </a:rPr>
                        <a:t>Region 6</a:t>
                      </a:r>
                      <a:r>
                        <a:rPr lang="en-US" sz="1500" u="none" strike="noStrike" dirty="0">
                          <a:solidFill>
                            <a:srgbClr val="0663D7"/>
                          </a:solidFill>
                          <a:effectLst/>
                        </a:rPr>
                        <a:t>:</a:t>
                      </a:r>
                      <a:r>
                        <a:rPr lang="en-US" sz="1500" dirty="0">
                          <a:solidFill>
                            <a:srgbClr val="000000"/>
                          </a:solidFill>
                          <a:effectLst/>
                        </a:rPr>
                        <a:t> Western U.S.</a:t>
                      </a:r>
                    </a:p>
                  </a:txBody>
                  <a:tcPr marL="47625" marR="47625" marT="2857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5716167"/>
              </p:ext>
            </p:extLst>
          </p:nvPr>
        </p:nvGraphicFramePr>
        <p:xfrm>
          <a:off x="5452878" y="1432170"/>
          <a:ext cx="3691122" cy="1102624"/>
        </p:xfrm>
        <a:graphic>
          <a:graphicData uri="http://schemas.openxmlformats.org/drawingml/2006/table">
            <a:tbl>
              <a:tblPr/>
              <a:tblGrid>
                <a:gridCol w="36911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54608"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b="0" u="none" dirty="0">
                          <a:solidFill>
                            <a:srgbClr val="0663D7"/>
                          </a:solidFill>
                          <a:effectLst/>
                        </a:rPr>
                        <a:t>     </a:t>
                      </a:r>
                      <a:r>
                        <a:rPr lang="en-US" sz="1500" b="0" u="sng" dirty="0">
                          <a:solidFill>
                            <a:srgbClr val="0663D7"/>
                          </a:solidFill>
                          <a:effectLst/>
                          <a:hlinkClick r:id="rId6"/>
                        </a:rPr>
                        <a:t>Region 1</a:t>
                      </a:r>
                      <a:r>
                        <a:rPr lang="en-US" sz="1500" b="0" u="sng" dirty="0">
                          <a:solidFill>
                            <a:srgbClr val="0663D7"/>
                          </a:solidFill>
                          <a:effectLst/>
                        </a:rPr>
                        <a:t>:</a:t>
                      </a:r>
                      <a:r>
                        <a:rPr lang="en-US" sz="1500" b="0" dirty="0">
                          <a:solidFill>
                            <a:srgbClr val="000000"/>
                          </a:solidFill>
                          <a:effectLst/>
                        </a:rPr>
                        <a:t> Northeastern U.S.      </a:t>
                      </a:r>
                    </a:p>
                  </a:txBody>
                  <a:tcPr marL="47625" marR="47625" marT="2857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1718"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b="0" u="none" strike="noStrike" dirty="0">
                          <a:solidFill>
                            <a:srgbClr val="0663D7"/>
                          </a:solidFill>
                          <a:effectLst/>
                        </a:rPr>
                        <a:t>     </a:t>
                      </a:r>
                      <a:r>
                        <a:rPr lang="en-US" sz="1500" b="0" u="none" strike="noStrike" dirty="0">
                          <a:solidFill>
                            <a:srgbClr val="0663D7"/>
                          </a:solidFill>
                          <a:effectLst/>
                          <a:hlinkClick r:id="rId7"/>
                        </a:rPr>
                        <a:t>Region 2</a:t>
                      </a:r>
                      <a:r>
                        <a:rPr lang="en-US" sz="1500" b="0" u="none" strike="noStrike" dirty="0">
                          <a:solidFill>
                            <a:srgbClr val="0663D7"/>
                          </a:solidFill>
                          <a:effectLst/>
                        </a:rPr>
                        <a:t>:</a:t>
                      </a:r>
                      <a:r>
                        <a:rPr lang="en-US" sz="1500" b="0" dirty="0">
                          <a:solidFill>
                            <a:srgbClr val="000000"/>
                          </a:solidFill>
                          <a:effectLst/>
                        </a:rPr>
                        <a:t> Eastern U.S.</a:t>
                      </a:r>
                    </a:p>
                  </a:txBody>
                  <a:tcPr marL="47625" marR="47625" marT="2857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6298"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b="0" u="none" strike="noStrike" dirty="0">
                          <a:solidFill>
                            <a:srgbClr val="0663D7"/>
                          </a:solidFill>
                          <a:effectLst/>
                        </a:rPr>
                        <a:t>     </a:t>
                      </a:r>
                      <a:r>
                        <a:rPr lang="en-US" sz="1500" b="0" u="none" strike="noStrike" dirty="0">
                          <a:solidFill>
                            <a:srgbClr val="0663D7"/>
                          </a:solidFill>
                          <a:effectLst/>
                          <a:hlinkClick r:id="rId8"/>
                        </a:rPr>
                        <a:t>Region 3</a:t>
                      </a:r>
                      <a:r>
                        <a:rPr lang="en-US" sz="1500" b="0" u="none" strike="noStrike" dirty="0">
                          <a:solidFill>
                            <a:srgbClr val="0663D7"/>
                          </a:solidFill>
                          <a:effectLst/>
                        </a:rPr>
                        <a:t>:</a:t>
                      </a:r>
                      <a:r>
                        <a:rPr lang="en-US" sz="1500" b="0" dirty="0">
                          <a:solidFill>
                            <a:srgbClr val="000000"/>
                          </a:solidFill>
                          <a:effectLst/>
                        </a:rPr>
                        <a:t> Southern U.S</a:t>
                      </a:r>
                    </a:p>
                  </a:txBody>
                  <a:tcPr marL="47625" marR="47625" marT="2857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2054" name="Picture 6" descr="FFCC33 color chip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306" y="1503253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E37222 color chip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306" y="1834752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5536415" y="2212273"/>
            <a:ext cx="182880" cy="18288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49250" y="5302266"/>
            <a:ext cx="192024" cy="192024"/>
          </a:xfrm>
          <a:prstGeom prst="rect">
            <a:avLst/>
          </a:prstGeom>
          <a:solidFill>
            <a:srgbClr val="69BE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49250" y="5703369"/>
            <a:ext cx="192024" cy="192024"/>
          </a:xfrm>
          <a:prstGeom prst="rect">
            <a:avLst/>
          </a:prstGeom>
          <a:solidFill>
            <a:srgbClr val="A3DE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49250" y="6061345"/>
            <a:ext cx="192024" cy="192024"/>
          </a:xfrm>
          <a:prstGeom prst="rect">
            <a:avLst/>
          </a:prstGeom>
          <a:solidFill>
            <a:srgbClr val="BA60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120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24"/>
          </p:nvPr>
        </p:nvSpPr>
        <p:spPr>
          <a:xfrm>
            <a:off x="3664223" y="1439691"/>
            <a:ext cx="5479777" cy="4711701"/>
          </a:xfrm>
        </p:spPr>
        <p:txBody>
          <a:bodyPr/>
          <a:lstStyle/>
          <a:p>
            <a:r>
              <a:rPr lang="en-US" b="1" dirty="0"/>
              <a:t>Member Communications eNotice Initiative:</a:t>
            </a:r>
          </a:p>
          <a:p>
            <a:pPr lvl="1"/>
            <a:r>
              <a:rPr lang="en-US" dirty="0"/>
              <a:t>Local Sections can collaborate virtually throughout Region 3 </a:t>
            </a:r>
          </a:p>
          <a:p>
            <a:pPr lvl="1"/>
            <a:r>
              <a:rPr lang="en-US" dirty="0"/>
              <a:t>Any member can participate in selected monthly meetings in R3</a:t>
            </a:r>
          </a:p>
          <a:p>
            <a:pPr lvl="1"/>
            <a:r>
              <a:rPr lang="en-US" dirty="0"/>
              <a:t>Sections are requested to submit those meeting links during the 3</a:t>
            </a:r>
            <a:r>
              <a:rPr lang="en-US" baseline="30000" dirty="0"/>
              <a:t>rd</a:t>
            </a:r>
            <a:r>
              <a:rPr lang="en-US" dirty="0"/>
              <a:t> week, that can be attended virtually by all R3 members.</a:t>
            </a:r>
          </a:p>
          <a:p>
            <a:pPr lvl="1"/>
            <a:r>
              <a:rPr lang="en-US" dirty="0"/>
              <a:t>A Monthly eNotice will go out to all R3 members during the last week of each month, for upcoming meeting invitation/registration.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Making New Connections:</a:t>
            </a:r>
            <a:br>
              <a:rPr lang="en-US" dirty="0"/>
            </a:br>
            <a:r>
              <a:rPr lang="en-US" dirty="0"/>
              <a:t>“Virtual Professional Networking”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10/19/2020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26" y="1825403"/>
            <a:ext cx="3251200" cy="1828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4164931"/>
            <a:ext cx="3200400" cy="1680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365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23"/>
          </p:nvPr>
        </p:nvSpPr>
        <p:spPr>
          <a:xfrm>
            <a:off x="189186" y="1360862"/>
            <a:ext cx="4922027" cy="4711700"/>
          </a:xfrm>
        </p:spPr>
        <p:txBody>
          <a:bodyPr/>
          <a:lstStyle/>
          <a:p>
            <a:r>
              <a:rPr lang="en-US" b="1" dirty="0"/>
              <a:t>Member Development Training Initiative:</a:t>
            </a:r>
          </a:p>
          <a:p>
            <a:pPr lvl="1"/>
            <a:r>
              <a:rPr lang="en-US" dirty="0"/>
              <a:t>Hosting several virtual sessions to train members in various areas within IEEE.</a:t>
            </a:r>
          </a:p>
          <a:p>
            <a:pPr lvl="2"/>
            <a:r>
              <a:rPr lang="en-US" dirty="0"/>
              <a:t>Member Value and Benefits</a:t>
            </a:r>
          </a:p>
          <a:p>
            <a:pPr lvl="2"/>
            <a:r>
              <a:rPr lang="en-US" dirty="0"/>
              <a:t>OU Analytics Tutorial</a:t>
            </a:r>
          </a:p>
          <a:p>
            <a:pPr lvl="2"/>
            <a:r>
              <a:rPr lang="en-US" dirty="0"/>
              <a:t>IEEE Collabratec</a:t>
            </a:r>
          </a:p>
          <a:p>
            <a:pPr lvl="2"/>
            <a:r>
              <a:rPr lang="en-US" dirty="0"/>
              <a:t>Vtools Tutorial</a:t>
            </a:r>
          </a:p>
          <a:p>
            <a:pPr lvl="2"/>
            <a:r>
              <a:rPr lang="en-US" dirty="0"/>
              <a:t>Recruitment and Engagement</a:t>
            </a:r>
          </a:p>
          <a:p>
            <a:pPr lvl="2"/>
            <a:r>
              <a:rPr lang="en-US" dirty="0"/>
              <a:t>Member Discount Programs</a:t>
            </a:r>
          </a:p>
          <a:p>
            <a:pPr lvl="2"/>
            <a:r>
              <a:rPr lang="en-US" dirty="0"/>
              <a:t>Submission of Section MD Plans </a:t>
            </a:r>
          </a:p>
          <a:p>
            <a:pPr lvl="2"/>
            <a:r>
              <a:rPr lang="en-US" dirty="0"/>
              <a:t>Closing Session with Q/A</a:t>
            </a:r>
          </a:p>
          <a:p>
            <a:pPr lvl="1"/>
            <a:r>
              <a:rPr lang="en-US" dirty="0"/>
              <a:t>All Sections encouraged to join!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New Connections:</a:t>
            </a:r>
            <a:br>
              <a:rPr lang="en-US" dirty="0"/>
            </a:br>
            <a:r>
              <a:rPr lang="en-US" dirty="0"/>
              <a:t>“Staying Technically Current”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10/19/2020</a:t>
            </a:fld>
            <a:endParaRPr lang="en-US" dirty="0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213" y="1644650"/>
            <a:ext cx="2445597" cy="192024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perspective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011" y="2604770"/>
            <a:ext cx="2495346" cy="192024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perspectiveHeroicExtreme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397" y="4091623"/>
            <a:ext cx="2426340" cy="192024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5790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583" y="4567430"/>
            <a:ext cx="2612532" cy="62081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Thank you!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754" y="5153476"/>
            <a:ext cx="2869075" cy="106890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1600" dirty="0"/>
              <a:t>Sonya Dillard, 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R3 MCC Chair</a:t>
            </a:r>
          </a:p>
          <a:p>
            <a:pPr>
              <a:spcBef>
                <a:spcPts val="600"/>
              </a:spcBef>
            </a:pPr>
            <a:r>
              <a:rPr lang="en-US" sz="1600" dirty="0">
                <a:hlinkClick r:id="rId2"/>
              </a:rPr>
              <a:t>Sonya.Dillard@ieee.org</a:t>
            </a:r>
            <a:endParaRPr lang="en-US" sz="16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44500" y="6233689"/>
            <a:ext cx="358775" cy="365125"/>
          </a:xfrm>
        </p:spPr>
        <p:txBody>
          <a:bodyPr/>
          <a:lstStyle/>
          <a:p>
            <a:fld id="{3DD97BEB-BAEF-0344-9D5C-EC73E478698A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85321" y="1088996"/>
            <a:ext cx="849267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 dirty="0">
                <a:solidFill>
                  <a:srgbClr val="0066A1"/>
                </a:solidFill>
              </a:rPr>
              <a:t>Let’s HEAR from YOU! </a:t>
            </a:r>
            <a:r>
              <a:rPr lang="en-US" sz="2800" b="1" i="1" dirty="0">
                <a:solidFill>
                  <a:srgbClr val="0066A1"/>
                </a:solidFill>
                <a:sym typeface="Wingdings" panose="05000000000000000000" pitchFamily="2" charset="2"/>
              </a:rPr>
              <a:t></a:t>
            </a:r>
          </a:p>
          <a:p>
            <a:pPr algn="ctr"/>
            <a:endParaRPr lang="en-US" sz="1400" b="1" i="1" dirty="0">
              <a:solidFill>
                <a:srgbClr val="0066A1"/>
              </a:solidFill>
            </a:endParaRPr>
          </a:p>
          <a:p>
            <a:pPr algn="ctr"/>
            <a:r>
              <a:rPr lang="en-US" sz="2400" b="1" i="1" dirty="0">
                <a:solidFill>
                  <a:srgbClr val="0066A1"/>
                </a:solidFill>
              </a:rPr>
              <a:t>Send us your membership ideas, new trending activities and programs, event announcements, photos and Region 3 success stories.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1FEFFF5-4134-4974-B834-4E8E78E932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42"/>
          <a:stretch/>
        </p:blipFill>
        <p:spPr>
          <a:xfrm>
            <a:off x="2789150" y="2944109"/>
            <a:ext cx="4775363" cy="2652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776532"/>
      </p:ext>
    </p:extLst>
  </p:cSld>
  <p:clrMapOvr>
    <a:masterClrMapping/>
  </p:clrMapOvr>
</p:sld>
</file>

<file path=ppt/theme/theme1.xml><?xml version="1.0" encoding="utf-8"?>
<a:theme xmlns:a="http://schemas.openxmlformats.org/drawingml/2006/main" name="ieee_presentation_template">
  <a:themeElements>
    <a:clrScheme name="IEEE Corporate">
      <a:dk1>
        <a:sysClr val="windowText" lastClr="000000"/>
      </a:dk1>
      <a:lt1>
        <a:sysClr val="window" lastClr="FFFFFF"/>
      </a:lt1>
      <a:dk2>
        <a:srgbClr val="00678F"/>
      </a:dk2>
      <a:lt2>
        <a:srgbClr val="EEECE1"/>
      </a:lt2>
      <a:accent1>
        <a:srgbClr val="0066A1"/>
      </a:accent1>
      <a:accent2>
        <a:srgbClr val="E37222"/>
      </a:accent2>
      <a:accent3>
        <a:srgbClr val="71953D"/>
      </a:accent3>
      <a:accent4>
        <a:srgbClr val="6B1F7C"/>
      </a:accent4>
      <a:accent5>
        <a:srgbClr val="009FDB"/>
      </a:accent5>
      <a:accent6>
        <a:srgbClr val="810031"/>
      </a:accent6>
      <a:hlink>
        <a:srgbClr val="0066A1"/>
      </a:hlink>
      <a:folHlink>
        <a:srgbClr val="541868"/>
      </a:folHlink>
    </a:clrScheme>
    <a:fontScheme name="Office">
      <a:majorFont>
        <a:latin typeface="Verdan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/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ieee_presentation_template.pot</Template>
  <TotalTime>3748</TotalTime>
  <Words>531</Words>
  <Application>Microsoft Office PowerPoint</Application>
  <PresentationFormat>On-screen Show (4:3)</PresentationFormat>
  <Paragraphs>120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ＭＳ Ｐゴシック</vt:lpstr>
      <vt:lpstr>Arial</vt:lpstr>
      <vt:lpstr>Calibri</vt:lpstr>
      <vt:lpstr>Lucida Grande</vt:lpstr>
      <vt:lpstr>Verdana</vt:lpstr>
      <vt:lpstr>Wingdings</vt:lpstr>
      <vt:lpstr>ieee_presentation_template</vt:lpstr>
      <vt:lpstr>IEEE Membership Development Status</vt:lpstr>
      <vt:lpstr>IEEE Member Communications &amp; Member Development Roles</vt:lpstr>
      <vt:lpstr>IEEE at a Glance: “Defining Member Value in the Current Climate” </vt:lpstr>
      <vt:lpstr>IEEE US Regions 1-6</vt:lpstr>
      <vt:lpstr>Making New Connections: “Virtual Professional Networking”</vt:lpstr>
      <vt:lpstr>Making New Connections: “Staying Technically Current”</vt:lpstr>
      <vt:lpstr>Thank you!</vt:lpstr>
    </vt:vector>
  </TitlesOfParts>
  <Company>IEEE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Engel, Lisa Lisa.</dc:creator>
  <cp:lastModifiedBy>Patrick Donohoe</cp:lastModifiedBy>
  <cp:revision>325</cp:revision>
  <cp:lastPrinted>2015-03-30T17:02:14Z</cp:lastPrinted>
  <dcterms:created xsi:type="dcterms:W3CDTF">2012-11-14T18:53:32Z</dcterms:created>
  <dcterms:modified xsi:type="dcterms:W3CDTF">2020-10-19T22:16:52Z</dcterms:modified>
</cp:coreProperties>
</file>