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59" r:id="rId4"/>
    <p:sldId id="258" r:id="rId5"/>
    <p:sldId id="261" r:id="rId6"/>
    <p:sldId id="264" r:id="rId7"/>
    <p:sldId id="265" r:id="rId8"/>
    <p:sldId id="260"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33"/>
    <a:srgbClr val="69BE28"/>
    <a:srgbClr val="CC0033"/>
    <a:srgbClr val="0066A1"/>
    <a:srgbClr val="E37222"/>
    <a:srgbClr val="FDC82F"/>
    <a:srgbClr val="008542"/>
    <a:srgbClr val="6B1F73"/>
    <a:srgbClr val="009FDA"/>
    <a:srgbClr val="0B5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88"/>
    <p:restoredTop sz="53949" autoAdjust="0"/>
  </p:normalViewPr>
  <p:slideViewPr>
    <p:cSldViewPr snapToGrid="0" snapToObjects="1">
      <p:cViewPr varScale="1">
        <p:scale>
          <a:sx n="48" d="100"/>
          <a:sy n="48" d="100"/>
        </p:scale>
        <p:origin x="2295"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10/22/2020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vision and mission statements you can find online for R3 SAC. Near and far plans for SAC all still align with these visions and missions.</a:t>
            </a:r>
          </a:p>
        </p:txBody>
      </p:sp>
      <p:sp>
        <p:nvSpPr>
          <p:cNvPr id="4" name="Slide Number Placeholder 3"/>
          <p:cNvSpPr>
            <a:spLocks noGrp="1"/>
          </p:cNvSpPr>
          <p:nvPr>
            <p:ph type="sldNum" sz="quarter" idx="5"/>
          </p:nvPr>
        </p:nvSpPr>
        <p:spPr/>
        <p:txBody>
          <a:bodyPr/>
          <a:lstStyle/>
          <a:p>
            <a:fld id="{DFF362D4-5DD5-1441-A093-8EF5773AF7CF}" type="slidenum">
              <a:rPr lang="en-US" smtClean="0"/>
              <a:t>2</a:t>
            </a:fld>
            <a:endParaRPr lang="en-US"/>
          </a:p>
        </p:txBody>
      </p:sp>
    </p:spTree>
    <p:extLst>
      <p:ext uri="{BB962C8B-B14F-4D97-AF65-F5344CB8AC3E}">
        <p14:creationId xmlns:p14="http://schemas.microsoft.com/office/powerpoint/2010/main" val="128761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best resource for student branches in how to operate during a pandemic is other student branches </a:t>
            </a:r>
          </a:p>
          <a:p>
            <a:pPr marL="171450" indent="-171450">
              <a:buFont typeface="Arial" panose="020B0604020202020204" pitchFamily="34" charset="0"/>
              <a:buChar char="•"/>
            </a:pPr>
            <a:r>
              <a:rPr lang="en-US" dirty="0"/>
              <a:t>SAC role will be focused on starting the conversations among student branches to get them sharing ideas with each other and discussing what has and has not worked for them </a:t>
            </a:r>
          </a:p>
          <a:p>
            <a:pPr marL="628650" lvl="1" indent="-171450">
              <a:buFont typeface="Arial" panose="020B0604020202020204" pitchFamily="34" charset="0"/>
              <a:buChar char="•"/>
            </a:pPr>
            <a:r>
              <a:rPr lang="en-US" dirty="0"/>
              <a:t>Plan to use Discord hardware channel for this</a:t>
            </a:r>
          </a:p>
          <a:p>
            <a:pPr marL="171450" indent="-171450">
              <a:buFont typeface="Arial" panose="020B0604020202020204" pitchFamily="34" charset="0"/>
              <a:buChar char="•"/>
            </a:pPr>
            <a:r>
              <a:rPr lang="en-US" dirty="0"/>
              <a:t>Additional plan for SAC is to try and make up for some of the experiences that students are missing out on due to the pandemic</a:t>
            </a:r>
          </a:p>
          <a:p>
            <a:pPr marL="628650" lvl="1" indent="-171450">
              <a:buFont typeface="Arial" panose="020B0604020202020204" pitchFamily="34" charset="0"/>
              <a:buChar char="•"/>
            </a:pPr>
            <a:r>
              <a:rPr lang="en-US" dirty="0">
                <a:solidFill>
                  <a:srgbClr val="FF0000"/>
                </a:solidFill>
              </a:rPr>
              <a:t>This feeds into Southeast Con 2021</a:t>
            </a:r>
          </a:p>
          <a:p>
            <a:pPr marL="628650" lvl="1" indent="-171450">
              <a:buFont typeface="Arial" panose="020B0604020202020204" pitchFamily="34" charset="0"/>
              <a:buChar char="•"/>
            </a:pPr>
            <a:r>
              <a:rPr lang="en-US" dirty="0">
                <a:solidFill>
                  <a:srgbClr val="FF0000"/>
                </a:solidFill>
              </a:rPr>
              <a:t>Southeast Con 2021 will be more focused on stuff like workshops and networking as opposed to competitions</a:t>
            </a:r>
          </a:p>
          <a:p>
            <a:endParaRPr lang="en-US" dirty="0"/>
          </a:p>
        </p:txBody>
      </p:sp>
      <p:sp>
        <p:nvSpPr>
          <p:cNvPr id="4" name="Slide Number Placeholder 3"/>
          <p:cNvSpPr>
            <a:spLocks noGrp="1"/>
          </p:cNvSpPr>
          <p:nvPr>
            <p:ph type="sldNum" sz="quarter" idx="5"/>
          </p:nvPr>
        </p:nvSpPr>
        <p:spPr/>
        <p:txBody>
          <a:bodyPr/>
          <a:lstStyle/>
          <a:p>
            <a:fld id="{DFF362D4-5DD5-1441-A093-8EF5773AF7CF}" type="slidenum">
              <a:rPr lang="en-US" smtClean="0"/>
              <a:t>4</a:t>
            </a:fld>
            <a:endParaRPr lang="en-US"/>
          </a:p>
        </p:txBody>
      </p:sp>
    </p:spTree>
    <p:extLst>
      <p:ext uri="{BB962C8B-B14F-4D97-AF65-F5344CB8AC3E}">
        <p14:creationId xmlns:p14="http://schemas.microsoft.com/office/powerpoint/2010/main" val="65767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competitions have been expanded to occur over an extended period (similar to how the hardware competition is)</a:t>
            </a:r>
          </a:p>
          <a:p>
            <a:pPr marL="628650" lvl="1" indent="-171450">
              <a:buFont typeface="Arial" panose="020B0604020202020204" pitchFamily="34" charset="0"/>
              <a:buChar char="•"/>
            </a:pPr>
            <a:r>
              <a:rPr lang="en-US" dirty="0"/>
              <a:t>This will deconflict time slots so that students can have the most opportunities as possible</a:t>
            </a:r>
          </a:p>
          <a:p>
            <a:pPr marL="171450" indent="-171450">
              <a:buFont typeface="Arial" panose="020B0604020202020204" pitchFamily="34" charset="0"/>
              <a:buChar char="•"/>
            </a:pPr>
            <a:r>
              <a:rPr lang="en-US" dirty="0"/>
              <a:t>Let IEEE provide the reason</a:t>
            </a:r>
          </a:p>
          <a:p>
            <a:pPr marL="628650" lvl="1" indent="-171450">
              <a:buFont typeface="Arial" panose="020B0604020202020204" pitchFamily="34" charset="0"/>
              <a:buChar char="•"/>
            </a:pPr>
            <a:r>
              <a:rPr lang="en-US" dirty="0"/>
              <a:t>Students would not normally reach out to their section and ask for resume help or interview help. With the resume and interview competition, students will be able to use them as a reason for reaching out</a:t>
            </a:r>
          </a:p>
          <a:p>
            <a:pPr marL="171450" indent="-171450">
              <a:buFont typeface="Arial" panose="020B0604020202020204" pitchFamily="34" charset="0"/>
              <a:buChar char="•"/>
            </a:pPr>
            <a:r>
              <a:rPr lang="en-US" dirty="0"/>
              <a:t>Let IEEE provide a platform</a:t>
            </a:r>
          </a:p>
          <a:p>
            <a:pPr marL="628650" lvl="1" indent="-171450">
              <a:buFont typeface="Arial" panose="020B0604020202020204" pitchFamily="34" charset="0"/>
              <a:buChar char="•"/>
            </a:pPr>
            <a:r>
              <a:rPr lang="en-US" dirty="0"/>
              <a:t>I think students like the hardware competition so much because no matter how they do, they get to show off their work to a large audience. Students want a guaranteed  platform. Planning to use blog format to publicize some of the work by students in competitions like community outreach.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IEEE being a platform/reason is something that SAC will carry through and after the pandemic.</a:t>
            </a:r>
          </a:p>
        </p:txBody>
      </p:sp>
      <p:sp>
        <p:nvSpPr>
          <p:cNvPr id="4" name="Slide Number Placeholder 3"/>
          <p:cNvSpPr>
            <a:spLocks noGrp="1"/>
          </p:cNvSpPr>
          <p:nvPr>
            <p:ph type="sldNum" sz="quarter" idx="5"/>
          </p:nvPr>
        </p:nvSpPr>
        <p:spPr/>
        <p:txBody>
          <a:bodyPr/>
          <a:lstStyle/>
          <a:p>
            <a:fld id="{DFF362D4-5DD5-1441-A093-8EF5773AF7CF}" type="slidenum">
              <a:rPr lang="en-US" smtClean="0"/>
              <a:t>5</a:t>
            </a:fld>
            <a:endParaRPr lang="en-US"/>
          </a:p>
        </p:txBody>
      </p:sp>
    </p:spTree>
    <p:extLst>
      <p:ext uri="{BB962C8B-B14F-4D97-AF65-F5344CB8AC3E}">
        <p14:creationId xmlns:p14="http://schemas.microsoft.com/office/powerpoint/2010/main" val="21394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362D4-5DD5-1441-A093-8EF5773AF7CF}" type="slidenum">
              <a:rPr lang="en-US" smtClean="0"/>
              <a:t>6</a:t>
            </a:fld>
            <a:endParaRPr lang="en-US"/>
          </a:p>
        </p:txBody>
      </p:sp>
    </p:spTree>
    <p:extLst>
      <p:ext uri="{BB962C8B-B14F-4D97-AF65-F5344CB8AC3E}">
        <p14:creationId xmlns:p14="http://schemas.microsoft.com/office/powerpoint/2010/main" val="93038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FF362D4-5DD5-1441-A093-8EF5773AF7CF}" type="slidenum">
              <a:rPr lang="en-US" smtClean="0"/>
              <a:t>7</a:t>
            </a:fld>
            <a:endParaRPr lang="en-US"/>
          </a:p>
        </p:txBody>
      </p:sp>
    </p:spTree>
    <p:extLst>
      <p:ext uri="{BB962C8B-B14F-4D97-AF65-F5344CB8AC3E}">
        <p14:creationId xmlns:p14="http://schemas.microsoft.com/office/powerpoint/2010/main" val="10019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joined my local section at the same time that I emailed the Southeast Con committee about helping with the student ethics competition</a:t>
            </a:r>
          </a:p>
        </p:txBody>
      </p:sp>
      <p:sp>
        <p:nvSpPr>
          <p:cNvPr id="4" name="Slide Number Placeholder 3"/>
          <p:cNvSpPr>
            <a:spLocks noGrp="1"/>
          </p:cNvSpPr>
          <p:nvPr>
            <p:ph type="sldNum" sz="quarter" idx="5"/>
          </p:nvPr>
        </p:nvSpPr>
        <p:spPr/>
        <p:txBody>
          <a:bodyPr/>
          <a:lstStyle/>
          <a:p>
            <a:fld id="{DFF362D4-5DD5-1441-A093-8EF5773AF7CF}" type="slidenum">
              <a:rPr lang="en-US" smtClean="0"/>
              <a:t>9</a:t>
            </a:fld>
            <a:endParaRPr lang="en-US"/>
          </a:p>
        </p:txBody>
      </p:sp>
    </p:spTree>
    <p:extLst>
      <p:ext uri="{BB962C8B-B14F-4D97-AF65-F5344CB8AC3E}">
        <p14:creationId xmlns:p14="http://schemas.microsoft.com/office/powerpoint/2010/main" val="26469059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emf"/><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2.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1"/>
            <a:ext cx="38862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hasCustomPrompt="1"/>
          </p:nvPr>
        </p:nvSpPr>
        <p:spPr>
          <a:xfrm>
            <a:off x="4629150" y="1825625"/>
            <a:ext cx="38862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7"/>
            <a:ext cx="38862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4629150" y="2837467"/>
            <a:ext cx="3886200" cy="27806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3"/>
            <a:ext cx="38862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183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4" hasCustomPrompt="1"/>
          </p:nvPr>
        </p:nvSpPr>
        <p:spPr>
          <a:xfrm>
            <a:off x="4629150" y="1847705"/>
            <a:ext cx="38862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628650" y="3807093"/>
            <a:ext cx="38862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5"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019523"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able Placeholder 8"/>
          <p:cNvSpPr>
            <a:spLocks noGrp="1"/>
          </p:cNvSpPr>
          <p:nvPr>
            <p:ph type="tbl" sz="quarter" idx="14" hasCustomPrompt="1"/>
          </p:nvPr>
        </p:nvSpPr>
        <p:spPr>
          <a:xfrm>
            <a:off x="3789575" y="1825625"/>
            <a:ext cx="4725775" cy="3792538"/>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4788816"/>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5"/>
            <a:ext cx="38862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1"/>
            <a:ext cx="3886200" cy="16117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1825624"/>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6"/>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9"/>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10"/>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4"/>
            <a:ext cx="4970872" cy="2887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4713401"/>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2" y="1825624"/>
            <a:ext cx="2802707"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_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73012" y="6157002"/>
            <a:ext cx="1082647" cy="60930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extLst>
      <p:ext uri="{BB962C8B-B14F-4D97-AF65-F5344CB8AC3E}">
        <p14:creationId xmlns:p14="http://schemas.microsoft.com/office/powerpoint/2010/main" val="11416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73012" y="6157002"/>
            <a:ext cx="1082647" cy="609304"/>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4238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p>
            <a:fld id="{3DD97BEB-BAEF-0344-9D5C-EC73E478698A}" type="slidenum">
              <a:rPr lang="en-US" smtClean="0"/>
              <a:pPr/>
              <a:t>‹#›</a:t>
            </a:fld>
            <a:endParaRPr lang="en-US"/>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94" y="-3048"/>
            <a:ext cx="3263645" cy="3328681"/>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spTree>
    <p:extLst>
      <p:ext uri="{BB962C8B-B14F-4D97-AF65-F5344CB8AC3E}">
        <p14:creationId xmlns:p14="http://schemas.microsoft.com/office/powerpoint/2010/main" val="83935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19821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5"/>
            <a:ext cx="7886700" cy="3943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6"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46291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1" name="Pictur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2" name="Picture 1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85320" y="6205392"/>
            <a:ext cx="486659" cy="365125"/>
          </a:xfrm>
          <a:prstGeom prst="rect">
            <a:avLst/>
          </a:prstGeom>
        </p:spPr>
        <p:txBody>
          <a:bodyPr vert="horz" lIns="91440" tIns="45720" rIns="91440" bIns="45720" rtlCol="0" anchor="ctr"/>
          <a:lstStyle>
            <a:lvl1pPr algn="l">
              <a:defRPr sz="1200">
                <a:solidFill>
                  <a:schemeClr val="bg1"/>
                </a:solidFill>
              </a:defRPr>
            </a:lvl1pPr>
          </a:lstStyle>
          <a:p>
            <a:fld id="{3DD97BEB-BAEF-0344-9D5C-EC73E478698A}" type="slidenum">
              <a:rPr lang="en-US" smtClean="0"/>
              <a:pPr/>
              <a:t>‹#›</a:t>
            </a:fld>
            <a:endParaRPr lang="en-US"/>
          </a:p>
        </p:txBody>
      </p:sp>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Lst>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Region 3 Student Activities Committee </a:t>
            </a:r>
          </a:p>
        </p:txBody>
      </p:sp>
      <p:sp>
        <p:nvSpPr>
          <p:cNvPr id="3" name="Subtitle 2"/>
          <p:cNvSpPr>
            <a:spLocks noGrp="1"/>
          </p:cNvSpPr>
          <p:nvPr>
            <p:ph type="subTitle" idx="1"/>
          </p:nvPr>
        </p:nvSpPr>
        <p:spPr/>
        <p:txBody>
          <a:bodyPr/>
          <a:lstStyle/>
          <a:p>
            <a:r>
              <a:rPr lang="en-US" dirty="0" smtClean="0"/>
              <a:t>Bailey Heyman (Ulferts)</a:t>
            </a:r>
            <a:endParaRPr lang="en-US" dirty="0"/>
          </a:p>
        </p:txBody>
      </p:sp>
      <p:sp>
        <p:nvSpPr>
          <p:cNvPr id="4" name="Slide Number Placeholder 3"/>
          <p:cNvSpPr>
            <a:spLocks noGrp="1"/>
          </p:cNvSpPr>
          <p:nvPr>
            <p:ph type="sldNum" sz="quarter" idx="18"/>
          </p:nvPr>
        </p:nvSpPr>
        <p:spPr/>
        <p:txBody>
          <a:bodyPr/>
          <a:lstStyle/>
          <a:p>
            <a:fld id="{3DD97BEB-BAEF-0344-9D5C-EC73E478698A}" type="slidenum">
              <a:rPr lang="en-US" smtClean="0"/>
              <a:pPr/>
              <a:t>1</a:t>
            </a:fld>
            <a:endParaRPr lang="en-US"/>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6AD9F4-88E5-4FD5-BF82-2F3236FDADE4}"/>
              </a:ext>
            </a:extLst>
          </p:cNvPr>
          <p:cNvSpPr>
            <a:spLocks noGrp="1"/>
          </p:cNvSpPr>
          <p:nvPr>
            <p:ph type="title"/>
          </p:nvPr>
        </p:nvSpPr>
        <p:spPr/>
        <p:txBody>
          <a:bodyPr/>
          <a:lstStyle/>
          <a:p>
            <a:r>
              <a:rPr lang="en-US" dirty="0"/>
              <a:t>Focuses Going Forward</a:t>
            </a:r>
          </a:p>
        </p:txBody>
      </p:sp>
      <p:sp>
        <p:nvSpPr>
          <p:cNvPr id="3" name="Text Placeholder 2">
            <a:extLst>
              <a:ext uri="{FF2B5EF4-FFF2-40B4-BE49-F238E27FC236}">
                <a16:creationId xmlns:a16="http://schemas.microsoft.com/office/drawing/2014/main" xmlns="" id="{53BF4BCA-7E0F-4F54-8AEA-2D9025C85236}"/>
              </a:ext>
            </a:extLst>
          </p:cNvPr>
          <p:cNvSpPr>
            <a:spLocks noGrp="1"/>
          </p:cNvSpPr>
          <p:nvPr>
            <p:ph type="body" sz="quarter" idx="13"/>
          </p:nvPr>
        </p:nvSpPr>
        <p:spPr/>
        <p:txBody>
          <a:bodyPr/>
          <a:lstStyle/>
          <a:p>
            <a:r>
              <a:rPr lang="en-US" dirty="0"/>
              <a:t>Students want to make a difference</a:t>
            </a:r>
            <a:r>
              <a:rPr lang="en-US" dirty="0" smtClean="0"/>
              <a:t>. </a:t>
            </a:r>
          </a:p>
          <a:p>
            <a:r>
              <a:rPr lang="en-US" dirty="0" smtClean="0"/>
              <a:t>Most students do </a:t>
            </a:r>
            <a:r>
              <a:rPr lang="en-US" dirty="0"/>
              <a:t>not see IEEE as a place for someone their age to make a </a:t>
            </a:r>
            <a:r>
              <a:rPr lang="en-US" dirty="0" smtClean="0"/>
              <a:t>difference</a:t>
            </a:r>
          </a:p>
          <a:p>
            <a:r>
              <a:rPr lang="en-US" dirty="0" smtClean="0"/>
              <a:t>We want to make sure that students see the post grad opportunities in IEEE. Southeast Con and leadership workshops are a great place to show this.</a:t>
            </a:r>
          </a:p>
          <a:p>
            <a:r>
              <a:rPr lang="en-US" dirty="0" smtClean="0"/>
              <a:t>Give students a reason</a:t>
            </a:r>
          </a:p>
          <a:p>
            <a:pPr lvl="1"/>
            <a:r>
              <a:rPr lang="en-US" dirty="0" smtClean="0"/>
              <a:t>Make more opportunities for students to get involved with IEEE outside of sections</a:t>
            </a:r>
            <a:endParaRPr lang="en-US" dirty="0"/>
          </a:p>
        </p:txBody>
      </p:sp>
      <p:sp>
        <p:nvSpPr>
          <p:cNvPr id="4" name="Slide Number Placeholder 3">
            <a:extLst>
              <a:ext uri="{FF2B5EF4-FFF2-40B4-BE49-F238E27FC236}">
                <a16:creationId xmlns:a16="http://schemas.microsoft.com/office/drawing/2014/main" xmlns="" id="{14DDDD01-9BC3-4023-AFA5-5D5DD6DEEB95}"/>
              </a:ext>
            </a:extLst>
          </p:cNvPr>
          <p:cNvSpPr>
            <a:spLocks noGrp="1"/>
          </p:cNvSpPr>
          <p:nvPr>
            <p:ph type="sldNum" sz="quarter" idx="14"/>
          </p:nvPr>
        </p:nvSpPr>
        <p:spPr/>
        <p:txBody>
          <a:bodyPr/>
          <a:lstStyle/>
          <a:p>
            <a:fld id="{3DD97BEB-BAEF-0344-9D5C-EC73E478698A}" type="slidenum">
              <a:rPr lang="en-US" smtClean="0"/>
              <a:pPr/>
              <a:t>10</a:t>
            </a:fld>
            <a:endParaRPr lang="en-US"/>
          </a:p>
        </p:txBody>
      </p:sp>
      <p:sp>
        <p:nvSpPr>
          <p:cNvPr id="5" name="Text Placeholder 4">
            <a:extLst>
              <a:ext uri="{FF2B5EF4-FFF2-40B4-BE49-F238E27FC236}">
                <a16:creationId xmlns:a16="http://schemas.microsoft.com/office/drawing/2014/main" xmlns="" id="{9E899EA7-B375-4430-8BD6-446AA53D690D}"/>
              </a:ext>
            </a:extLst>
          </p:cNvPr>
          <p:cNvSpPr>
            <a:spLocks noGrp="1"/>
          </p:cNvSpPr>
          <p:nvPr>
            <p:ph type="body" sz="quarter" idx="17"/>
          </p:nvPr>
        </p:nvSpPr>
        <p:spPr/>
        <p:txBody>
          <a:bodyPr>
            <a:normAutofit fontScale="92500" lnSpcReduction="10000"/>
          </a:bodyPr>
          <a:lstStyle/>
          <a:p>
            <a:endParaRPr lang="en-US"/>
          </a:p>
        </p:txBody>
      </p:sp>
    </p:spTree>
    <p:extLst>
      <p:ext uri="{BB962C8B-B14F-4D97-AF65-F5344CB8AC3E}">
        <p14:creationId xmlns:p14="http://schemas.microsoft.com/office/powerpoint/2010/main" val="241594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1FD51-5EB5-4C0B-A842-ABB1BA51C6B2}"/>
              </a:ext>
            </a:extLst>
          </p:cNvPr>
          <p:cNvSpPr>
            <a:spLocks noGrp="1"/>
          </p:cNvSpPr>
          <p:nvPr>
            <p:ph type="title"/>
          </p:nvPr>
        </p:nvSpPr>
        <p:spPr>
          <a:xfrm>
            <a:off x="628650" y="524650"/>
            <a:ext cx="7886700" cy="553336"/>
          </a:xfrm>
        </p:spPr>
        <p:txBody>
          <a:bodyPr/>
          <a:lstStyle/>
          <a:p>
            <a:r>
              <a:rPr lang="en-US" dirty="0" smtClean="0"/>
              <a:t>R3 SAC </a:t>
            </a:r>
            <a:r>
              <a:rPr lang="en-US" dirty="0"/>
              <a:t>Vision and Mission Statements</a:t>
            </a:r>
          </a:p>
        </p:txBody>
      </p:sp>
      <p:sp>
        <p:nvSpPr>
          <p:cNvPr id="3" name="Text Placeholder 2">
            <a:extLst>
              <a:ext uri="{FF2B5EF4-FFF2-40B4-BE49-F238E27FC236}">
                <a16:creationId xmlns:a16="http://schemas.microsoft.com/office/drawing/2014/main" xmlns="" id="{F0561297-D864-42C8-94C8-7838281A8C05}"/>
              </a:ext>
            </a:extLst>
          </p:cNvPr>
          <p:cNvSpPr>
            <a:spLocks noGrp="1"/>
          </p:cNvSpPr>
          <p:nvPr>
            <p:ph type="body" sz="quarter" idx="13"/>
          </p:nvPr>
        </p:nvSpPr>
        <p:spPr/>
        <p:txBody>
          <a:bodyPr/>
          <a:lstStyle/>
          <a:p>
            <a:pPr marL="0" indent="0">
              <a:buNone/>
            </a:pPr>
            <a:r>
              <a:rPr lang="en-US" b="1" dirty="0"/>
              <a:t>Vision:</a:t>
            </a:r>
            <a:r>
              <a:rPr lang="en-US" dirty="0"/>
              <a:t> Provide a more complete membership cycle that utilizes the unique position of a student membership in order to obtain new IEEE membership, and retain existing IEEE members. </a:t>
            </a:r>
          </a:p>
          <a:p>
            <a:pPr marL="0" indent="0">
              <a:buNone/>
            </a:pPr>
            <a:endParaRPr lang="en-US" dirty="0"/>
          </a:p>
          <a:p>
            <a:pPr marL="0" indent="0">
              <a:buNone/>
            </a:pPr>
            <a:r>
              <a:rPr lang="en-US" b="1" dirty="0"/>
              <a:t>Mission: </a:t>
            </a:r>
            <a:r>
              <a:rPr lang="en-US" dirty="0"/>
              <a:t>Region 3 Student Activities Committee (SAC) representative shall fulfill strategic objectives at the local level by creating and maintaining services directed towards student involvement.</a:t>
            </a:r>
          </a:p>
        </p:txBody>
      </p:sp>
      <p:sp>
        <p:nvSpPr>
          <p:cNvPr id="4" name="Slide Number Placeholder 3">
            <a:extLst>
              <a:ext uri="{FF2B5EF4-FFF2-40B4-BE49-F238E27FC236}">
                <a16:creationId xmlns:a16="http://schemas.microsoft.com/office/drawing/2014/main" xmlns="" id="{6A35ECA5-B4D9-4BF5-9C5D-DEE02BB07B0E}"/>
              </a:ext>
            </a:extLst>
          </p:cNvPr>
          <p:cNvSpPr>
            <a:spLocks noGrp="1"/>
          </p:cNvSpPr>
          <p:nvPr>
            <p:ph type="sldNum" sz="quarter" idx="14"/>
          </p:nvPr>
        </p:nvSpPr>
        <p:spPr/>
        <p:txBody>
          <a:bodyPr/>
          <a:lstStyle/>
          <a:p>
            <a:fld id="{3DD97BEB-BAEF-0344-9D5C-EC73E478698A}" type="slidenum">
              <a:rPr lang="en-US" smtClean="0"/>
              <a:pPr/>
              <a:t>2</a:t>
            </a:fld>
            <a:endParaRPr lang="en-US"/>
          </a:p>
        </p:txBody>
      </p:sp>
      <p:sp>
        <p:nvSpPr>
          <p:cNvPr id="5" name="Text Placeholder 4">
            <a:extLst>
              <a:ext uri="{FF2B5EF4-FFF2-40B4-BE49-F238E27FC236}">
                <a16:creationId xmlns:a16="http://schemas.microsoft.com/office/drawing/2014/main" xmlns="" id="{7ED883EA-ED18-491F-A6D2-6AFDBBC500CB}"/>
              </a:ext>
            </a:extLst>
          </p:cNvPr>
          <p:cNvSpPr>
            <a:spLocks noGrp="1"/>
          </p:cNvSpPr>
          <p:nvPr>
            <p:ph type="body" sz="quarter" idx="17"/>
          </p:nvPr>
        </p:nvSpPr>
        <p:spPr/>
        <p:txBody>
          <a:bodyPr>
            <a:normAutofit fontScale="92500" lnSpcReduction="10000"/>
          </a:bodyPr>
          <a:lstStyle/>
          <a:p>
            <a:endParaRPr lang="en-US" dirty="0"/>
          </a:p>
        </p:txBody>
      </p:sp>
    </p:spTree>
    <p:extLst>
      <p:ext uri="{BB962C8B-B14F-4D97-AF65-F5344CB8AC3E}">
        <p14:creationId xmlns:p14="http://schemas.microsoft.com/office/powerpoint/2010/main" val="143737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A2A14-54E9-4FB6-8E43-1BBCA8B987DE}"/>
              </a:ext>
            </a:extLst>
          </p:cNvPr>
          <p:cNvSpPr>
            <a:spLocks noGrp="1"/>
          </p:cNvSpPr>
          <p:nvPr>
            <p:ph type="title"/>
          </p:nvPr>
        </p:nvSpPr>
        <p:spPr/>
        <p:txBody>
          <a:bodyPr/>
          <a:lstStyle/>
          <a:p>
            <a:r>
              <a:rPr lang="en-US" dirty="0"/>
              <a:t>SAC Near Term Vision </a:t>
            </a:r>
          </a:p>
        </p:txBody>
      </p:sp>
      <p:sp>
        <p:nvSpPr>
          <p:cNvPr id="3" name="Text Placeholder 2">
            <a:extLst>
              <a:ext uri="{FF2B5EF4-FFF2-40B4-BE49-F238E27FC236}">
                <a16:creationId xmlns:a16="http://schemas.microsoft.com/office/drawing/2014/main" xmlns="" id="{51267C55-F1F1-4D0C-A439-6D70F39BE579}"/>
              </a:ext>
            </a:extLst>
          </p:cNvPr>
          <p:cNvSpPr>
            <a:spLocks noGrp="1"/>
          </p:cNvSpPr>
          <p:nvPr>
            <p:ph type="body" idx="1"/>
          </p:nvPr>
        </p:nvSpPr>
        <p:spPr/>
        <p:txBody>
          <a:bodyPr/>
          <a:lstStyle/>
          <a:p>
            <a:r>
              <a:rPr lang="en-US" dirty="0"/>
              <a:t>COVID-19 Operations and </a:t>
            </a:r>
            <a:r>
              <a:rPr lang="en-US" dirty="0" err="1"/>
              <a:t>SouthEast</a:t>
            </a:r>
            <a:r>
              <a:rPr lang="en-US" dirty="0"/>
              <a:t> Con 2021 </a:t>
            </a:r>
          </a:p>
        </p:txBody>
      </p:sp>
      <p:sp>
        <p:nvSpPr>
          <p:cNvPr id="4" name="Slide Number Placeholder 3">
            <a:extLst>
              <a:ext uri="{FF2B5EF4-FFF2-40B4-BE49-F238E27FC236}">
                <a16:creationId xmlns:a16="http://schemas.microsoft.com/office/drawing/2014/main" xmlns="" id="{B3358E80-608F-460D-B2FE-E4CC328076E4}"/>
              </a:ext>
            </a:extLst>
          </p:cNvPr>
          <p:cNvSpPr>
            <a:spLocks noGrp="1"/>
          </p:cNvSpPr>
          <p:nvPr>
            <p:ph type="sldNum" sz="quarter" idx="10"/>
          </p:nvPr>
        </p:nvSpPr>
        <p:spPr/>
        <p:txBody>
          <a:bodyPr/>
          <a:lstStyle/>
          <a:p>
            <a:fld id="{3DD97BEB-BAEF-0344-9D5C-EC73E478698A}" type="slidenum">
              <a:rPr lang="en-US" smtClean="0"/>
              <a:pPr/>
              <a:t>3</a:t>
            </a:fld>
            <a:endParaRPr lang="en-US"/>
          </a:p>
        </p:txBody>
      </p:sp>
    </p:spTree>
    <p:extLst>
      <p:ext uri="{BB962C8B-B14F-4D97-AF65-F5344CB8AC3E}">
        <p14:creationId xmlns:p14="http://schemas.microsoft.com/office/powerpoint/2010/main" val="307000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7EAC72-BC93-48D7-87E5-B4A10BB1A96E}"/>
              </a:ext>
            </a:extLst>
          </p:cNvPr>
          <p:cNvSpPr>
            <a:spLocks noGrp="1"/>
          </p:cNvSpPr>
          <p:nvPr>
            <p:ph type="title"/>
          </p:nvPr>
        </p:nvSpPr>
        <p:spPr/>
        <p:txBody>
          <a:bodyPr/>
          <a:lstStyle/>
          <a:p>
            <a:r>
              <a:rPr lang="en-US" dirty="0"/>
              <a:t>Assisting Student Branches and Leadership </a:t>
            </a:r>
          </a:p>
        </p:txBody>
      </p:sp>
      <p:sp>
        <p:nvSpPr>
          <p:cNvPr id="3" name="Text Placeholder 2">
            <a:extLst>
              <a:ext uri="{FF2B5EF4-FFF2-40B4-BE49-F238E27FC236}">
                <a16:creationId xmlns:a16="http://schemas.microsoft.com/office/drawing/2014/main" xmlns="" id="{7A7E8E59-3065-4DC4-AAC6-1F12F1107F6D}"/>
              </a:ext>
            </a:extLst>
          </p:cNvPr>
          <p:cNvSpPr>
            <a:spLocks noGrp="1"/>
          </p:cNvSpPr>
          <p:nvPr>
            <p:ph type="body" sz="quarter" idx="13"/>
          </p:nvPr>
        </p:nvSpPr>
        <p:spPr/>
        <p:txBody>
          <a:bodyPr/>
          <a:lstStyle/>
          <a:p>
            <a:r>
              <a:rPr lang="en-US" dirty="0"/>
              <a:t>The best resource for student branches in how to operate during a pandemic is other student branches </a:t>
            </a:r>
          </a:p>
          <a:p>
            <a:r>
              <a:rPr lang="en-US" dirty="0"/>
              <a:t>SAC role will be focused on starting the conversations among student branches to get them sharing ideas with each other and discussing what has and has not worked for them </a:t>
            </a:r>
          </a:p>
          <a:p>
            <a:r>
              <a:rPr lang="en-US" dirty="0"/>
              <a:t>Additional plan for SAC is to try and make up for some of the experiences that students are missing out on due to the pandemic</a:t>
            </a:r>
          </a:p>
        </p:txBody>
      </p:sp>
      <p:sp>
        <p:nvSpPr>
          <p:cNvPr id="4" name="Slide Number Placeholder 3">
            <a:extLst>
              <a:ext uri="{FF2B5EF4-FFF2-40B4-BE49-F238E27FC236}">
                <a16:creationId xmlns:a16="http://schemas.microsoft.com/office/drawing/2014/main" xmlns="" id="{80E6650E-DD8A-41F6-BEE6-8EB5DEFC9695}"/>
              </a:ext>
            </a:extLst>
          </p:cNvPr>
          <p:cNvSpPr>
            <a:spLocks noGrp="1"/>
          </p:cNvSpPr>
          <p:nvPr>
            <p:ph type="sldNum" sz="quarter" idx="14"/>
          </p:nvPr>
        </p:nvSpPr>
        <p:spPr/>
        <p:txBody>
          <a:bodyPr/>
          <a:lstStyle/>
          <a:p>
            <a:fld id="{3DD97BEB-BAEF-0344-9D5C-EC73E478698A}" type="slidenum">
              <a:rPr lang="en-US" smtClean="0"/>
              <a:pPr/>
              <a:t>4</a:t>
            </a:fld>
            <a:endParaRPr lang="en-US"/>
          </a:p>
        </p:txBody>
      </p:sp>
      <p:sp>
        <p:nvSpPr>
          <p:cNvPr id="5" name="Text Placeholder 4">
            <a:extLst>
              <a:ext uri="{FF2B5EF4-FFF2-40B4-BE49-F238E27FC236}">
                <a16:creationId xmlns:a16="http://schemas.microsoft.com/office/drawing/2014/main" xmlns="" id="{1AD15A64-4369-40D5-8124-EBA4B7D38F1B}"/>
              </a:ext>
            </a:extLst>
          </p:cNvPr>
          <p:cNvSpPr>
            <a:spLocks noGrp="1"/>
          </p:cNvSpPr>
          <p:nvPr>
            <p:ph type="body" sz="quarter" idx="17"/>
          </p:nvPr>
        </p:nvSpPr>
        <p:spPr/>
        <p:txBody>
          <a:bodyPr>
            <a:normAutofit fontScale="92500" lnSpcReduction="10000"/>
          </a:bodyPr>
          <a:lstStyle/>
          <a:p>
            <a:r>
              <a:rPr lang="en-US" dirty="0"/>
              <a:t>Fall 2020 – Spring 2021</a:t>
            </a:r>
          </a:p>
        </p:txBody>
      </p:sp>
    </p:spTree>
    <p:extLst>
      <p:ext uri="{BB962C8B-B14F-4D97-AF65-F5344CB8AC3E}">
        <p14:creationId xmlns:p14="http://schemas.microsoft.com/office/powerpoint/2010/main" val="321559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8EFBD-B8E0-4027-BC75-A42BFEE391D4}"/>
              </a:ext>
            </a:extLst>
          </p:cNvPr>
          <p:cNvSpPr>
            <a:spLocks noGrp="1"/>
          </p:cNvSpPr>
          <p:nvPr>
            <p:ph type="title"/>
          </p:nvPr>
        </p:nvSpPr>
        <p:spPr/>
        <p:txBody>
          <a:bodyPr/>
          <a:lstStyle/>
          <a:p>
            <a:r>
              <a:rPr lang="en-US" dirty="0"/>
              <a:t>Southeast Con 2021 </a:t>
            </a:r>
          </a:p>
        </p:txBody>
      </p:sp>
      <p:sp>
        <p:nvSpPr>
          <p:cNvPr id="3" name="Text Placeholder 2">
            <a:extLst>
              <a:ext uri="{FF2B5EF4-FFF2-40B4-BE49-F238E27FC236}">
                <a16:creationId xmlns:a16="http://schemas.microsoft.com/office/drawing/2014/main" xmlns="" id="{21A2258D-0EB4-4854-8C2C-8DF0883841B2}"/>
              </a:ext>
            </a:extLst>
          </p:cNvPr>
          <p:cNvSpPr>
            <a:spLocks noGrp="1"/>
          </p:cNvSpPr>
          <p:nvPr>
            <p:ph type="body" sz="quarter" idx="13"/>
          </p:nvPr>
        </p:nvSpPr>
        <p:spPr/>
        <p:txBody>
          <a:bodyPr/>
          <a:lstStyle/>
          <a:p>
            <a:r>
              <a:rPr lang="en-US" dirty="0"/>
              <a:t>All competitions have been expanded to occur over an extended period (similar to how the hardware competition is)</a:t>
            </a:r>
          </a:p>
          <a:p>
            <a:r>
              <a:rPr lang="en-US" dirty="0"/>
              <a:t>Let IEEE provide the reason</a:t>
            </a:r>
          </a:p>
          <a:p>
            <a:r>
              <a:rPr lang="en-US" dirty="0"/>
              <a:t>Let IEEE provide a platform</a:t>
            </a:r>
          </a:p>
          <a:p>
            <a:r>
              <a:rPr lang="en-US" dirty="0"/>
              <a:t>Increase interaction with local IEEE sections and with university faculty and staff</a:t>
            </a:r>
          </a:p>
        </p:txBody>
      </p:sp>
      <p:sp>
        <p:nvSpPr>
          <p:cNvPr id="4" name="Slide Number Placeholder 3">
            <a:extLst>
              <a:ext uri="{FF2B5EF4-FFF2-40B4-BE49-F238E27FC236}">
                <a16:creationId xmlns:a16="http://schemas.microsoft.com/office/drawing/2014/main" xmlns="" id="{EC6E3835-CFF8-4004-8387-E3C64AE863C5}"/>
              </a:ext>
            </a:extLst>
          </p:cNvPr>
          <p:cNvSpPr>
            <a:spLocks noGrp="1"/>
          </p:cNvSpPr>
          <p:nvPr>
            <p:ph type="sldNum" sz="quarter" idx="14"/>
          </p:nvPr>
        </p:nvSpPr>
        <p:spPr/>
        <p:txBody>
          <a:bodyPr/>
          <a:lstStyle/>
          <a:p>
            <a:fld id="{3DD97BEB-BAEF-0344-9D5C-EC73E478698A}" type="slidenum">
              <a:rPr lang="en-US" smtClean="0"/>
              <a:pPr/>
              <a:t>5</a:t>
            </a:fld>
            <a:endParaRPr lang="en-US"/>
          </a:p>
        </p:txBody>
      </p:sp>
      <p:sp>
        <p:nvSpPr>
          <p:cNvPr id="5" name="Text Placeholder 4">
            <a:extLst>
              <a:ext uri="{FF2B5EF4-FFF2-40B4-BE49-F238E27FC236}">
                <a16:creationId xmlns:a16="http://schemas.microsoft.com/office/drawing/2014/main" xmlns="" id="{F301A5A8-DC10-4B6A-8D93-0D1460C9C295}"/>
              </a:ext>
            </a:extLst>
          </p:cNvPr>
          <p:cNvSpPr>
            <a:spLocks noGrp="1"/>
          </p:cNvSpPr>
          <p:nvPr>
            <p:ph type="body" sz="quarter" idx="17"/>
          </p:nvPr>
        </p:nvSpPr>
        <p:spPr/>
        <p:txBody>
          <a:bodyPr>
            <a:normAutofit fontScale="92500" lnSpcReduction="10000"/>
          </a:bodyPr>
          <a:lstStyle/>
          <a:p>
            <a:r>
              <a:rPr lang="en-US" dirty="0"/>
              <a:t>Student Activity Plans</a:t>
            </a:r>
          </a:p>
        </p:txBody>
      </p:sp>
    </p:spTree>
    <p:extLst>
      <p:ext uri="{BB962C8B-B14F-4D97-AF65-F5344CB8AC3E}">
        <p14:creationId xmlns:p14="http://schemas.microsoft.com/office/powerpoint/2010/main" val="256533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CDFB2C-EA76-49AC-8FD3-8A80039ED89F}"/>
              </a:ext>
            </a:extLst>
          </p:cNvPr>
          <p:cNvSpPr>
            <a:spLocks noGrp="1"/>
          </p:cNvSpPr>
          <p:nvPr>
            <p:ph type="title"/>
          </p:nvPr>
        </p:nvSpPr>
        <p:spPr/>
        <p:txBody>
          <a:bodyPr/>
          <a:lstStyle/>
          <a:p>
            <a:r>
              <a:rPr lang="en-US" dirty="0"/>
              <a:t>Overview of SAC Competitions for 2021</a:t>
            </a:r>
          </a:p>
        </p:txBody>
      </p:sp>
      <p:sp>
        <p:nvSpPr>
          <p:cNvPr id="3" name="Text Placeholder 2">
            <a:extLst>
              <a:ext uri="{FF2B5EF4-FFF2-40B4-BE49-F238E27FC236}">
                <a16:creationId xmlns:a16="http://schemas.microsoft.com/office/drawing/2014/main" xmlns="" id="{9748434D-A8D4-45DB-96E1-9DDA642418B8}"/>
              </a:ext>
            </a:extLst>
          </p:cNvPr>
          <p:cNvSpPr>
            <a:spLocks noGrp="1"/>
          </p:cNvSpPr>
          <p:nvPr>
            <p:ph type="body" sz="quarter" idx="13"/>
          </p:nvPr>
        </p:nvSpPr>
        <p:spPr/>
        <p:txBody>
          <a:bodyPr/>
          <a:lstStyle/>
          <a:p>
            <a:pPr marL="9144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Ethics</a:t>
            </a:r>
            <a:r>
              <a:rPr lang="en-US" sz="1800" dirty="0">
                <a:effectLst/>
                <a:latin typeface="Calibri" panose="020F0502020204030204" pitchFamily="34" charset="0"/>
                <a:ea typeface="Calibri" panose="020F0502020204030204" pitchFamily="34" charset="0"/>
                <a:cs typeface="Times New Roman" panose="02020603050405020304" pitchFamily="18" charset="0"/>
              </a:rPr>
              <a:t> - Will be similar to years past but might have the addition of added workshop activities</a:t>
            </a:r>
          </a:p>
          <a:p>
            <a:pPr marL="9144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Resume</a:t>
            </a:r>
            <a:r>
              <a:rPr lang="en-US" sz="1800" dirty="0">
                <a:effectLst/>
                <a:latin typeface="Calibri" panose="020F0502020204030204" pitchFamily="34" charset="0"/>
                <a:ea typeface="Calibri" panose="020F0502020204030204" pitchFamily="34" charset="0"/>
                <a:cs typeface="Times New Roman" panose="02020603050405020304" pitchFamily="18" charset="0"/>
              </a:rPr>
              <a:t> - New competition</a:t>
            </a:r>
          </a:p>
          <a:p>
            <a:pPr marL="9144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Interview </a:t>
            </a:r>
            <a:r>
              <a:rPr lang="en-US" sz="1800" dirty="0">
                <a:effectLst/>
                <a:latin typeface="Calibri" panose="020F0502020204030204" pitchFamily="34" charset="0"/>
                <a:ea typeface="Calibri" panose="020F0502020204030204" pitchFamily="34" charset="0"/>
                <a:cs typeface="Times New Roman" panose="02020603050405020304" pitchFamily="18" charset="0"/>
              </a:rPr>
              <a:t>- New competition</a:t>
            </a:r>
          </a:p>
          <a:p>
            <a:pPr marL="9144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Technical Presentation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 Similar to years past but will be virtual based</a:t>
            </a:r>
          </a:p>
          <a:p>
            <a:pPr marL="9144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T-shirt</a:t>
            </a:r>
            <a:r>
              <a:rPr lang="en-US" sz="1800" dirty="0">
                <a:effectLst/>
                <a:latin typeface="Calibri" panose="020F0502020204030204" pitchFamily="34" charset="0"/>
                <a:ea typeface="Calibri" panose="020F0502020204030204" pitchFamily="34" charset="0"/>
                <a:cs typeface="Times New Roman" panose="02020603050405020304" pitchFamily="18" charset="0"/>
              </a:rPr>
              <a:t> -Significant changes were made from years past. Students will now have to do a informal product design review</a:t>
            </a:r>
          </a:p>
          <a:p>
            <a:pPr marL="9144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Community Outreach</a:t>
            </a:r>
            <a:r>
              <a:rPr lang="en-US" sz="1800" dirty="0">
                <a:effectLst/>
                <a:latin typeface="Calibri" panose="020F0502020204030204" pitchFamily="34" charset="0"/>
                <a:ea typeface="Calibri" panose="020F0502020204030204" pitchFamily="34" charset="0"/>
                <a:cs typeface="Times New Roman" panose="02020603050405020304" pitchFamily="18" charset="0"/>
              </a:rPr>
              <a:t> - New competition</a:t>
            </a:r>
          </a:p>
          <a:p>
            <a:endParaRPr lang="en-US" dirty="0"/>
          </a:p>
        </p:txBody>
      </p:sp>
      <p:sp>
        <p:nvSpPr>
          <p:cNvPr id="4" name="Slide Number Placeholder 3">
            <a:extLst>
              <a:ext uri="{FF2B5EF4-FFF2-40B4-BE49-F238E27FC236}">
                <a16:creationId xmlns:a16="http://schemas.microsoft.com/office/drawing/2014/main" xmlns="" id="{4EE91857-140A-4EFE-B302-12B698CA55EE}"/>
              </a:ext>
            </a:extLst>
          </p:cNvPr>
          <p:cNvSpPr>
            <a:spLocks noGrp="1"/>
          </p:cNvSpPr>
          <p:nvPr>
            <p:ph type="sldNum" sz="quarter" idx="14"/>
          </p:nvPr>
        </p:nvSpPr>
        <p:spPr/>
        <p:txBody>
          <a:bodyPr/>
          <a:lstStyle/>
          <a:p>
            <a:fld id="{3DD97BEB-BAEF-0344-9D5C-EC73E478698A}" type="slidenum">
              <a:rPr lang="en-US" smtClean="0"/>
              <a:pPr/>
              <a:t>6</a:t>
            </a:fld>
            <a:endParaRPr lang="en-US"/>
          </a:p>
        </p:txBody>
      </p:sp>
      <p:sp>
        <p:nvSpPr>
          <p:cNvPr id="5" name="Text Placeholder 4">
            <a:extLst>
              <a:ext uri="{FF2B5EF4-FFF2-40B4-BE49-F238E27FC236}">
                <a16:creationId xmlns:a16="http://schemas.microsoft.com/office/drawing/2014/main" xmlns="" id="{30396DA5-FB84-4AE4-A03D-0367B6E71E6D}"/>
              </a:ext>
            </a:extLst>
          </p:cNvPr>
          <p:cNvSpPr>
            <a:spLocks noGrp="1"/>
          </p:cNvSpPr>
          <p:nvPr>
            <p:ph type="body" sz="quarter" idx="17"/>
          </p:nvPr>
        </p:nvSpPr>
        <p:spPr/>
        <p:txBody>
          <a:bodyPr>
            <a:normAutofit fontScale="92500" lnSpcReduction="10000"/>
          </a:bodyPr>
          <a:lstStyle/>
          <a:p>
            <a:endParaRPr lang="en-US"/>
          </a:p>
        </p:txBody>
      </p:sp>
    </p:spTree>
    <p:extLst>
      <p:ext uri="{BB962C8B-B14F-4D97-AF65-F5344CB8AC3E}">
        <p14:creationId xmlns:p14="http://schemas.microsoft.com/office/powerpoint/2010/main" val="108307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CDFB2C-EA76-49AC-8FD3-8A80039ED89F}"/>
              </a:ext>
            </a:extLst>
          </p:cNvPr>
          <p:cNvSpPr>
            <a:spLocks noGrp="1"/>
          </p:cNvSpPr>
          <p:nvPr>
            <p:ph type="title"/>
          </p:nvPr>
        </p:nvSpPr>
        <p:spPr/>
        <p:txBody>
          <a:bodyPr/>
          <a:lstStyle/>
          <a:p>
            <a:r>
              <a:rPr lang="en-US" dirty="0"/>
              <a:t>Community Outreach Competition</a:t>
            </a:r>
          </a:p>
        </p:txBody>
      </p:sp>
      <p:sp>
        <p:nvSpPr>
          <p:cNvPr id="3" name="Text Placeholder 2">
            <a:extLst>
              <a:ext uri="{FF2B5EF4-FFF2-40B4-BE49-F238E27FC236}">
                <a16:creationId xmlns:a16="http://schemas.microsoft.com/office/drawing/2014/main" xmlns="" id="{9748434D-A8D4-45DB-96E1-9DDA642418B8}"/>
              </a:ext>
            </a:extLst>
          </p:cNvPr>
          <p:cNvSpPr>
            <a:spLocks noGrp="1"/>
          </p:cNvSpPr>
          <p:nvPr>
            <p:ph type="body" sz="quarter" idx="13"/>
          </p:nvPr>
        </p:nvSpPr>
        <p:spPr/>
        <p:txBody>
          <a:bodyPr/>
          <a:lstStyle/>
          <a:p>
            <a:pPr marL="457200" marR="0">
              <a:lnSpc>
                <a:spcPct val="107000"/>
              </a:lnSpc>
              <a:spcBef>
                <a:spcPts val="20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Student Community Outreach Competition is new to the Region 3 Student Activity Competition. The spirit of the community Outreach competition is to highlight outreach activities IEEE students and branches are performing. It is the hope of the Student Activates Committee that this competition will evolve to produce large scale projects. </a:t>
            </a:r>
          </a:p>
          <a:p>
            <a:r>
              <a:rPr lang="en-US" dirty="0"/>
              <a:t>SACs motivation for this competition</a:t>
            </a:r>
          </a:p>
          <a:p>
            <a:pPr lvl="1"/>
            <a:r>
              <a:rPr lang="en-US" dirty="0">
                <a:latin typeface="Calibri" panose="020F0502020204030204" pitchFamily="34" charset="0"/>
                <a:ea typeface="Times New Roman" panose="02020603050405020304" pitchFamily="18" charset="0"/>
                <a:cs typeface="Times New Roman" panose="02020603050405020304" pitchFamily="18" charset="0"/>
              </a:rPr>
              <a:t>H</a:t>
            </a:r>
            <a:r>
              <a:rPr lang="en-US" sz="1800" dirty="0">
                <a:latin typeface="Calibri" panose="020F0502020204030204" pitchFamily="34" charset="0"/>
                <a:ea typeface="Times New Roman" panose="02020603050405020304" pitchFamily="18" charset="0"/>
                <a:cs typeface="Times New Roman" panose="02020603050405020304" pitchFamily="18" charset="0"/>
              </a:rPr>
              <a:t>ope is that students will remain invested in IEEE post graduation to maintain their outreach activity</a:t>
            </a:r>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lvl="1"/>
            <a:r>
              <a:rPr lang="en-US" dirty="0"/>
              <a:t>Make students aware of IEEE activities outside of membership</a:t>
            </a:r>
          </a:p>
          <a:p>
            <a:pPr lvl="1"/>
            <a:r>
              <a:rPr lang="en-US" dirty="0"/>
              <a:t>Show students the resources IEEE has</a:t>
            </a:r>
          </a:p>
          <a:p>
            <a:pPr lvl="1"/>
            <a:r>
              <a:rPr lang="en-US" dirty="0"/>
              <a:t>Create a blog platform that will showcase all projects every year</a:t>
            </a:r>
          </a:p>
        </p:txBody>
      </p:sp>
      <p:sp>
        <p:nvSpPr>
          <p:cNvPr id="4" name="Slide Number Placeholder 3">
            <a:extLst>
              <a:ext uri="{FF2B5EF4-FFF2-40B4-BE49-F238E27FC236}">
                <a16:creationId xmlns:a16="http://schemas.microsoft.com/office/drawing/2014/main" xmlns="" id="{4EE91857-140A-4EFE-B302-12B698CA55EE}"/>
              </a:ext>
            </a:extLst>
          </p:cNvPr>
          <p:cNvSpPr>
            <a:spLocks noGrp="1"/>
          </p:cNvSpPr>
          <p:nvPr>
            <p:ph type="sldNum" sz="quarter" idx="14"/>
          </p:nvPr>
        </p:nvSpPr>
        <p:spPr/>
        <p:txBody>
          <a:bodyPr/>
          <a:lstStyle/>
          <a:p>
            <a:fld id="{3DD97BEB-BAEF-0344-9D5C-EC73E478698A}" type="slidenum">
              <a:rPr lang="en-US" smtClean="0"/>
              <a:pPr/>
              <a:t>7</a:t>
            </a:fld>
            <a:endParaRPr lang="en-US"/>
          </a:p>
        </p:txBody>
      </p:sp>
      <p:sp>
        <p:nvSpPr>
          <p:cNvPr id="5" name="Text Placeholder 4">
            <a:extLst>
              <a:ext uri="{FF2B5EF4-FFF2-40B4-BE49-F238E27FC236}">
                <a16:creationId xmlns:a16="http://schemas.microsoft.com/office/drawing/2014/main" xmlns="" id="{30396DA5-FB84-4AE4-A03D-0367B6E71E6D}"/>
              </a:ext>
            </a:extLst>
          </p:cNvPr>
          <p:cNvSpPr>
            <a:spLocks noGrp="1"/>
          </p:cNvSpPr>
          <p:nvPr>
            <p:ph type="body" sz="quarter" idx="17"/>
          </p:nvPr>
        </p:nvSpPr>
        <p:spPr/>
        <p:txBody>
          <a:bodyPr>
            <a:normAutofit fontScale="92500" lnSpcReduction="10000"/>
          </a:bodyPr>
          <a:lstStyle/>
          <a:p>
            <a:r>
              <a:rPr lang="en-US" dirty="0"/>
              <a:t>Highlight new competition</a:t>
            </a:r>
          </a:p>
        </p:txBody>
      </p:sp>
    </p:spTree>
    <p:extLst>
      <p:ext uri="{BB962C8B-B14F-4D97-AF65-F5344CB8AC3E}">
        <p14:creationId xmlns:p14="http://schemas.microsoft.com/office/powerpoint/2010/main" val="262038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A2A14-54E9-4FB6-8E43-1BBCA8B987DE}"/>
              </a:ext>
            </a:extLst>
          </p:cNvPr>
          <p:cNvSpPr>
            <a:spLocks noGrp="1"/>
          </p:cNvSpPr>
          <p:nvPr>
            <p:ph type="title"/>
          </p:nvPr>
        </p:nvSpPr>
        <p:spPr/>
        <p:txBody>
          <a:bodyPr/>
          <a:lstStyle/>
          <a:p>
            <a:r>
              <a:rPr lang="en-US" dirty="0"/>
              <a:t>SAC </a:t>
            </a:r>
            <a:r>
              <a:rPr lang="en-US" dirty="0" smtClean="0"/>
              <a:t>Long </a:t>
            </a:r>
            <a:r>
              <a:rPr lang="en-US" dirty="0"/>
              <a:t>Term Vision </a:t>
            </a:r>
          </a:p>
        </p:txBody>
      </p:sp>
      <p:sp>
        <p:nvSpPr>
          <p:cNvPr id="3" name="Text Placeholder 2">
            <a:extLst>
              <a:ext uri="{FF2B5EF4-FFF2-40B4-BE49-F238E27FC236}">
                <a16:creationId xmlns:a16="http://schemas.microsoft.com/office/drawing/2014/main" xmlns="" id="{51267C55-F1F1-4D0C-A439-6D70F39BE579}"/>
              </a:ext>
            </a:extLst>
          </p:cNvPr>
          <p:cNvSpPr>
            <a:spLocks noGrp="1"/>
          </p:cNvSpPr>
          <p:nvPr>
            <p:ph type="body" idx="1"/>
          </p:nvPr>
        </p:nvSpPr>
        <p:spPr/>
        <p:txBody>
          <a:bodyPr/>
          <a:lstStyle/>
          <a:p>
            <a:r>
              <a:rPr lang="en-US" dirty="0" smtClean="0"/>
              <a:t>Operations Post Covid19</a:t>
            </a:r>
            <a:endParaRPr lang="en-US" dirty="0"/>
          </a:p>
        </p:txBody>
      </p:sp>
      <p:sp>
        <p:nvSpPr>
          <p:cNvPr id="4" name="Slide Number Placeholder 3">
            <a:extLst>
              <a:ext uri="{FF2B5EF4-FFF2-40B4-BE49-F238E27FC236}">
                <a16:creationId xmlns:a16="http://schemas.microsoft.com/office/drawing/2014/main" xmlns="" id="{B3358E80-608F-460D-B2FE-E4CC328076E4}"/>
              </a:ext>
            </a:extLst>
          </p:cNvPr>
          <p:cNvSpPr>
            <a:spLocks noGrp="1"/>
          </p:cNvSpPr>
          <p:nvPr>
            <p:ph type="sldNum" sz="quarter" idx="10"/>
          </p:nvPr>
        </p:nvSpPr>
        <p:spPr/>
        <p:txBody>
          <a:bodyPr/>
          <a:lstStyle/>
          <a:p>
            <a:fld id="{3DD97BEB-BAEF-0344-9D5C-EC73E478698A}" type="slidenum">
              <a:rPr lang="en-US" smtClean="0"/>
              <a:pPr/>
              <a:t>8</a:t>
            </a:fld>
            <a:endParaRPr lang="en-US"/>
          </a:p>
        </p:txBody>
      </p:sp>
    </p:spTree>
    <p:extLst>
      <p:ext uri="{BB962C8B-B14F-4D97-AF65-F5344CB8AC3E}">
        <p14:creationId xmlns:p14="http://schemas.microsoft.com/office/powerpoint/2010/main" val="2446197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6AD9F4-88E5-4FD5-BF82-2F3236FDADE4}"/>
              </a:ext>
            </a:extLst>
          </p:cNvPr>
          <p:cNvSpPr>
            <a:spLocks noGrp="1"/>
          </p:cNvSpPr>
          <p:nvPr>
            <p:ph type="title"/>
          </p:nvPr>
        </p:nvSpPr>
        <p:spPr/>
        <p:txBody>
          <a:bodyPr/>
          <a:lstStyle/>
          <a:p>
            <a:r>
              <a:rPr lang="en-US" dirty="0" smtClean="0"/>
              <a:t>Reasons Why </a:t>
            </a:r>
            <a:endParaRPr lang="en-US" dirty="0"/>
          </a:p>
        </p:txBody>
      </p:sp>
      <p:sp>
        <p:nvSpPr>
          <p:cNvPr id="3" name="Text Placeholder 2">
            <a:extLst>
              <a:ext uri="{FF2B5EF4-FFF2-40B4-BE49-F238E27FC236}">
                <a16:creationId xmlns:a16="http://schemas.microsoft.com/office/drawing/2014/main" xmlns="" id="{53BF4BCA-7E0F-4F54-8AEA-2D9025C85236}"/>
              </a:ext>
            </a:extLst>
          </p:cNvPr>
          <p:cNvSpPr>
            <a:spLocks noGrp="1"/>
          </p:cNvSpPr>
          <p:nvPr>
            <p:ph type="body" sz="quarter" idx="13"/>
          </p:nvPr>
        </p:nvSpPr>
        <p:spPr/>
        <p:txBody>
          <a:bodyPr>
            <a:normAutofit fontScale="92500"/>
          </a:bodyPr>
          <a:lstStyle/>
          <a:p>
            <a:r>
              <a:rPr lang="en-US" dirty="0" smtClean="0"/>
              <a:t>“</a:t>
            </a:r>
            <a:r>
              <a:rPr lang="en-US" dirty="0"/>
              <a:t>The network.  I don’t work with a lot of EEs and being able to continue to network and learn with colleagues is the great opportunity that I get through IEEE</a:t>
            </a:r>
            <a:r>
              <a:rPr lang="en-US" dirty="0" smtClean="0"/>
              <a:t>.”</a:t>
            </a:r>
          </a:p>
          <a:p>
            <a:r>
              <a:rPr lang="en-US" dirty="0" smtClean="0"/>
              <a:t>“The resources like the IEEE magazine. The writers at IEEE always have a great way of explaining things and their magazine articles are always relevant.”</a:t>
            </a:r>
          </a:p>
          <a:p>
            <a:r>
              <a:rPr lang="en-US" dirty="0" smtClean="0"/>
              <a:t>“I actually reached out to my regions SAC and asked if I can volunteer with them before I even bought my IEEE professional membership.”</a:t>
            </a:r>
          </a:p>
          <a:p>
            <a:r>
              <a:rPr lang="en-US" dirty="0"/>
              <a:t>(my </a:t>
            </a:r>
            <a:r>
              <a:rPr lang="en-US" dirty="0" smtClean="0"/>
              <a:t>self) My </a:t>
            </a:r>
            <a:r>
              <a:rPr lang="en-US" dirty="0"/>
              <a:t>IEEE Student Branch was the highlight of my time in </a:t>
            </a:r>
            <a:r>
              <a:rPr lang="en-US" dirty="0" smtClean="0"/>
              <a:t>college. I always enjoyed the Region 5 ethics competition and so I reached out to Region 3 SAC soon after moving to Virginia and asked if I can help with their ethics competition. </a:t>
            </a:r>
            <a:endParaRPr lang="en-US" dirty="0"/>
          </a:p>
        </p:txBody>
      </p:sp>
      <p:sp>
        <p:nvSpPr>
          <p:cNvPr id="4" name="Slide Number Placeholder 3">
            <a:extLst>
              <a:ext uri="{FF2B5EF4-FFF2-40B4-BE49-F238E27FC236}">
                <a16:creationId xmlns:a16="http://schemas.microsoft.com/office/drawing/2014/main" xmlns="" id="{14DDDD01-9BC3-4023-AFA5-5D5DD6DEEB95}"/>
              </a:ext>
            </a:extLst>
          </p:cNvPr>
          <p:cNvSpPr>
            <a:spLocks noGrp="1"/>
          </p:cNvSpPr>
          <p:nvPr>
            <p:ph type="sldNum" sz="quarter" idx="14"/>
          </p:nvPr>
        </p:nvSpPr>
        <p:spPr/>
        <p:txBody>
          <a:bodyPr/>
          <a:lstStyle/>
          <a:p>
            <a:fld id="{3DD97BEB-BAEF-0344-9D5C-EC73E478698A}" type="slidenum">
              <a:rPr lang="en-US" smtClean="0"/>
              <a:pPr/>
              <a:t>9</a:t>
            </a:fld>
            <a:endParaRPr lang="en-US"/>
          </a:p>
        </p:txBody>
      </p:sp>
      <p:sp>
        <p:nvSpPr>
          <p:cNvPr id="5" name="Text Placeholder 4">
            <a:extLst>
              <a:ext uri="{FF2B5EF4-FFF2-40B4-BE49-F238E27FC236}">
                <a16:creationId xmlns:a16="http://schemas.microsoft.com/office/drawing/2014/main" xmlns="" id="{9E899EA7-B375-4430-8BD6-446AA53D690D}"/>
              </a:ext>
            </a:extLst>
          </p:cNvPr>
          <p:cNvSpPr>
            <a:spLocks noGrp="1"/>
          </p:cNvSpPr>
          <p:nvPr>
            <p:ph type="body" sz="quarter" idx="17"/>
          </p:nvPr>
        </p:nvSpPr>
        <p:spPr/>
        <p:txBody>
          <a:bodyPr>
            <a:normAutofit fontScale="92500" lnSpcReduction="10000"/>
          </a:bodyPr>
          <a:lstStyle/>
          <a:p>
            <a:r>
              <a:rPr lang="en-US" dirty="0" smtClean="0"/>
              <a:t>Examples of why some chose to join IEEE post graduation</a:t>
            </a:r>
            <a:endParaRPr lang="en-US" dirty="0"/>
          </a:p>
        </p:txBody>
      </p:sp>
    </p:spTree>
    <p:extLst>
      <p:ext uri="{BB962C8B-B14F-4D97-AF65-F5344CB8AC3E}">
        <p14:creationId xmlns:p14="http://schemas.microsoft.com/office/powerpoint/2010/main" val="861669726"/>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1040</TotalTime>
  <Words>944</Words>
  <Application>Microsoft Office PowerPoint</Application>
  <PresentationFormat>On-screen Show (4:3)</PresentationFormat>
  <Paragraphs>80</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Courier New</vt:lpstr>
      <vt:lpstr>LucidaGrande</vt:lpstr>
      <vt:lpstr>Times New Roman</vt:lpstr>
      <vt:lpstr>Wingdings</vt:lpstr>
      <vt:lpstr>Theme 1</vt:lpstr>
      <vt:lpstr>Region 3 Student Activities Committee </vt:lpstr>
      <vt:lpstr>R3 SAC Vision and Mission Statements</vt:lpstr>
      <vt:lpstr>SAC Near Term Vision </vt:lpstr>
      <vt:lpstr>Assisting Student Branches and Leadership </vt:lpstr>
      <vt:lpstr>Southeast Con 2021 </vt:lpstr>
      <vt:lpstr>Overview of SAC Competitions for 2021</vt:lpstr>
      <vt:lpstr>Community Outreach Competition</vt:lpstr>
      <vt:lpstr>SAC Long Term Vision </vt:lpstr>
      <vt:lpstr>Reasons Why </vt:lpstr>
      <vt:lpstr>Focuses Going Forward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Barcinas</dc:creator>
  <cp:lastModifiedBy>Patrick Donohoe</cp:lastModifiedBy>
  <cp:revision>91</cp:revision>
  <dcterms:created xsi:type="dcterms:W3CDTF">2016-09-19T18:05:34Z</dcterms:created>
  <dcterms:modified xsi:type="dcterms:W3CDTF">2020-10-23T02:27:48Z</dcterms:modified>
</cp:coreProperties>
</file>