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87" r:id="rId2"/>
    <p:sldId id="286" r:id="rId3"/>
    <p:sldId id="288" r:id="rId4"/>
    <p:sldId id="296" r:id="rId5"/>
    <p:sldId id="295" r:id="rId6"/>
    <p:sldId id="297" r:id="rId7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8"/>
    <a:srgbClr val="017277"/>
    <a:srgbClr val="007452"/>
    <a:srgbClr val="658D1B"/>
    <a:srgbClr val="EE7422"/>
    <a:srgbClr val="843380"/>
    <a:srgbClr val="6C1035"/>
    <a:srgbClr val="01B4E3"/>
    <a:srgbClr val="00833C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0" autoAdjust="0"/>
    <p:restoredTop sz="49233" autoAdjust="0"/>
  </p:normalViewPr>
  <p:slideViewPr>
    <p:cSldViewPr snapToGrid="0" snapToObjects="1">
      <p:cViewPr varScale="1">
        <p:scale>
          <a:sx n="76" d="100"/>
          <a:sy n="76" d="100"/>
        </p:scale>
        <p:origin x="2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B783D-56F4-5242-A436-0DBA45C57E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3651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45CC-A5C7-4246-B734-5CD42C6330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63651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A18A-5C2E-7F4B-A891-355878F688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63651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85BEA-3D09-9C40-A8F1-1428D01D4A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63651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0B35E-6D81-7146-8F96-8F2788EE20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6365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E103D69E-D14E-5A42-8516-13719FEF8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7779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B43BCD62-12E2-2B44-A659-67926F6098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8800" y="660596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2E3D47AA-83F2-E847-A4F2-A80B2038FE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7600" y="663259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3D73F337-9CF8-9D4E-980C-9A9564866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6400" y="657779"/>
            <a:ext cx="1828800" cy="18288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E127B5C8-E8AE-A44A-8EE3-8F55ECC11E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200" y="657779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7189-490A-D543-B059-0D3A42C35C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1"/>
            <a:ext cx="9144000" cy="511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9D5F0-7758-A743-B10C-7520B4C0BD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55A92-8A83-F541-889A-6CBF83C1D5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AFC95-6C07-5840-9A38-A32EBF6A6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December 5, 2020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6972501-024B-4863-8CD5-059995D73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38488"/>
            <a:ext cx="7772400" cy="522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3 Area Chairs</a:t>
            </a:r>
            <a:endParaRPr lang="en-US" sz="27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2"/>
    </mc:Choice>
    <mc:Fallback xmlns="">
      <p:transition spd="slow" advTm="9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338" y="842782"/>
            <a:ext cx="8744983" cy="331174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Multiple Region Directors have considered reducing the number of Area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Chairs, or eliminating them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Push back from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some Area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Chairs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Operational Audit Committee reviewed and provide assessment of Area Chairs in 2019; recommended an Ad Hoc look at alternative plans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Ad Hoc looked at Area Chairs in 2020; recommended reducing to 5 Area Chairs, based on geographic location (could include Sections from multiple states)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 would like to pursue trying to reduce to 5 Area Chairs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CA46-EA54-41A0-ADBC-DBD57542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45DD-AE20-4AA2-B1D9-5A385D012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43" y="1003459"/>
            <a:ext cx="8544393" cy="3458813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Area Chairs often don’t interact with their Sections – which is their primary responsibility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Region 3 has far more Area Chairs than other Regions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Conflict of Interest for anyone serving as both an Area Chair and a Council Chair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Reduction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would allow all </a:t>
            </a:r>
            <a:r>
              <a:rPr lang="en-US" sz="1900" dirty="0" err="1" smtClean="0">
                <a:solidFill>
                  <a:schemeClr val="accent1">
                    <a:lumMod val="50000"/>
                  </a:schemeClr>
                </a:solidFill>
              </a:rPr>
              <a:t>ExCom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members to be voting members of the Region 3 Committee (add Awards and Recognitions Chair, Operational Audit Chair, and Member Communications Chair)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Reduction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would also allow 2 additional voting members of R3 Committee – could be appointments, could be YP/WIE, could be…???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55C99-ABAB-4A0A-94B1-C824BB13DD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E57-C60D-4F49-9C52-0B2B8E5B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6138"/>
            <a:ext cx="7886700" cy="415002"/>
          </a:xfrm>
        </p:spPr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00EC-7E1F-4ABB-808A-3A8359CAA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645" y="931889"/>
            <a:ext cx="7784245" cy="435194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2019 (and earlier)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through 2020 – assess current structure and recommend alternatives if needed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Spend 2021 working through the process (How)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Implement as of Jan 2022, with transition to new Director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6FEBA-3567-45D2-B969-016BF1C696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E57-C60D-4F49-9C52-0B2B8E5B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00EC-7E1F-4ABB-808A-3A8359CAA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290" y="961466"/>
            <a:ext cx="7886700" cy="3562010"/>
          </a:xfrm>
        </p:spPr>
        <p:txBody>
          <a:bodyPr>
            <a:normAutofit/>
          </a:bodyPr>
          <a:lstStyle/>
          <a:p>
            <a:endParaRPr lang="en-US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Finalize proposal (December) 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Socialize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sz="1900" dirty="0" err="1" smtClean="0">
                <a:solidFill>
                  <a:schemeClr val="accent1">
                    <a:lumMod val="50000"/>
                  </a:schemeClr>
                </a:solidFill>
              </a:rPr>
              <a:t>ExCom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/ R3 Committee via monthly meetings and emails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Make clear WHY we want to change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Remind everyone of the assessments that have been done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Let them know what the Areas would be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Tell them who would be added to the R3 Committee</a:t>
            </a:r>
          </a:p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Review and propose edits to R3 Bylaws and Operations Manual</a:t>
            </a:r>
          </a:p>
          <a:p>
            <a:pPr lvl="1"/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ExCom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approval ASAP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R3 Committee must receive 30 days before Committee votes (could do online discussion/vote?)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Submit to Legal/Governance for review, then need approval of MGA Board</a:t>
            </a:r>
          </a:p>
          <a:p>
            <a:pPr lvl="1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6FEBA-3567-45D2-B969-016BF1C696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4623" y="961052"/>
            <a:ext cx="7886700" cy="369248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Select number and location of Areas (December)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Decide who would then be added to the R3 Committee, if the reduction of Area Chairs is approved (December)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Decide if any funding would be given to Council Chairs to attend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SoutheastCon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(can be left to discussion)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Edit Bylaws (do Operations Manual at the same time?) (Dec / Jan)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Submit to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ExCom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for approval (January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?)</a:t>
            </a:r>
          </a:p>
          <a:p>
            <a:pPr lvl="1"/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SOSC 2</a:t>
            </a:r>
            <a:r>
              <a:rPr lang="en-US" sz="150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Monday, </a:t>
            </a:r>
            <a:r>
              <a:rPr 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FinCom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3</a:t>
            </a:r>
            <a:r>
              <a:rPr lang="en-US" sz="15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Monday, </a:t>
            </a:r>
            <a:r>
              <a:rPr 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ExCom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4</a:t>
            </a:r>
            <a:r>
              <a:rPr lang="en-US" sz="15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Monday</a:t>
            </a:r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Submit to R3 Committee for approval (can we do it at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SoutheastCon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??)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Submit to IEEE / MGA for approval -- June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Plan training for Area Chairs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2761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13212</TotalTime>
  <Words>441</Words>
  <Application>Microsoft Office PowerPoint</Application>
  <PresentationFormat>On-screen Show (16:9)</PresentationFormat>
  <Paragraphs>56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LucidaGrande</vt:lpstr>
      <vt:lpstr>Wingdings</vt:lpstr>
      <vt:lpstr>Wedge Bar with Rule</vt:lpstr>
      <vt:lpstr>Region 3 Area Chairs</vt:lpstr>
      <vt:lpstr>Overview</vt:lpstr>
      <vt:lpstr>Why </vt:lpstr>
      <vt:lpstr>When</vt:lpstr>
      <vt:lpstr>How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Gostin, Jill</cp:lastModifiedBy>
  <cp:revision>188</cp:revision>
  <cp:lastPrinted>2020-11-15T20:28:19Z</cp:lastPrinted>
  <dcterms:created xsi:type="dcterms:W3CDTF">2016-10-24T19:40:55Z</dcterms:created>
  <dcterms:modified xsi:type="dcterms:W3CDTF">2020-12-04T12:33:51Z</dcterms:modified>
</cp:coreProperties>
</file>